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61" r:id="rId2"/>
    <p:sldId id="264" r:id="rId3"/>
    <p:sldId id="294" r:id="rId4"/>
    <p:sldId id="292" r:id="rId5"/>
    <p:sldId id="277" r:id="rId6"/>
    <p:sldId id="295" r:id="rId7"/>
    <p:sldId id="299" r:id="rId8"/>
    <p:sldId id="296" r:id="rId9"/>
    <p:sldId id="301" r:id="rId10"/>
    <p:sldId id="302" r:id="rId11"/>
    <p:sldId id="303" r:id="rId12"/>
    <p:sldId id="304" r:id="rId13"/>
    <p:sldId id="298"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838D76-7142-F19B-DDB6-975006D50470}" name="Baluni, Vandana" initials="BV" userId="S::Vandana.Baluni@tataaig.com::a54a5d5f-975f-4cc6-910a-1f818adb29e5" providerId="AD"/>
  <p188:author id="{832E6FD9-7A44-D7CA-63C1-81CEC6F96F64}" name="Jeenal Manoj Parekh/RLI/Actuary" initials="JMP" userId="S::70714584@rcap.co.in::5de446ba-0c46-474e-854b-74fdf20d853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856A"/>
    <a:srgbClr val="0099FF"/>
    <a:srgbClr val="9966FF"/>
    <a:srgbClr val="CCECFF"/>
    <a:srgbClr val="9999FF"/>
    <a:srgbClr val="CCCCFF"/>
    <a:srgbClr val="DDDDFF"/>
    <a:srgbClr val="B5BDF5"/>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8" d="100"/>
          <a:sy n="68" d="100"/>
        </p:scale>
        <p:origin x="792"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pPr/>
              <a:t>22-06-2023</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dirty="0"/>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pPr/>
              <a:t>‹#›</a:t>
            </a:fld>
            <a:endParaRPr lang="en-IN" dirty="0"/>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6/22/2023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8507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3803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7231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082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3881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8544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3923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8851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7231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dirty="0"/>
          </a:p>
        </p:txBody>
      </p:sp>
    </p:spTree>
    <p:extLst>
      <p:ext uri="{BB962C8B-B14F-4D97-AF65-F5344CB8AC3E}">
        <p14:creationId xmlns:p14="http://schemas.microsoft.com/office/powerpoint/2010/main" val="482368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7232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804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Slide Number Placeholder 6">
            <a:extLst>
              <a:ext uri="{FF2B5EF4-FFF2-40B4-BE49-F238E27FC236}">
                <a16:creationId xmlns:a16="http://schemas.microsoft.com/office/drawing/2014/main" id="{3451EC7D-F367-586D-424A-AB6212BE0BB8}"/>
              </a:ext>
            </a:extLst>
          </p:cNvPr>
          <p:cNvSpPr>
            <a:spLocks noGrp="1" noChangeArrowheads="1"/>
          </p:cNvSpPr>
          <p:nvPr>
            <p:ph type="sldNum" sz="quarter" idx="12"/>
          </p:nvPr>
        </p:nvSpPr>
        <p:spPr>
          <a:xfrm>
            <a:off x="9480376" y="6381328"/>
            <a:ext cx="2540000" cy="457200"/>
          </a:xfrm>
          <a:prstGeom prst="rect">
            <a:avLst/>
          </a:prstGeom>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Slide Number Placeholder 6">
            <a:extLst>
              <a:ext uri="{FF2B5EF4-FFF2-40B4-BE49-F238E27FC236}">
                <a16:creationId xmlns:a16="http://schemas.microsoft.com/office/drawing/2014/main" id="{C0A7C0A6-BD4A-9492-2C13-2392247D9187}"/>
              </a:ext>
            </a:extLst>
          </p:cNvPr>
          <p:cNvSpPr>
            <a:spLocks noGrp="1" noChangeArrowheads="1"/>
          </p:cNvSpPr>
          <p:nvPr>
            <p:ph type="sldNum" sz="quarter" idx="12"/>
          </p:nvPr>
        </p:nvSpPr>
        <p:spPr>
          <a:xfrm>
            <a:off x="9480376" y="6381328"/>
            <a:ext cx="2540000" cy="457200"/>
          </a:xfrm>
          <a:prstGeom prst="rect">
            <a:avLst/>
          </a:prstGeom>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id="{EA7536B5-C01E-087A-EB4F-001E7E119B2D}"/>
              </a:ext>
            </a:extLst>
          </p:cNvPr>
          <p:cNvSpPr txBox="1">
            <a:spLocks noChangeArrowheads="1"/>
          </p:cNvSpPr>
          <p:nvPr userDrawn="1"/>
        </p:nvSpPr>
        <p:spPr bwMode="auto">
          <a:xfrm>
            <a:off x="9480376" y="6381328"/>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629C963-6CA3-4910-ACAB-89103C5891B0}"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grpSp>
        <p:nvGrpSpPr>
          <p:cNvPr id="8" name="Group 10"/>
          <p:cNvGrpSpPr/>
          <p:nvPr userDrawn="1"/>
        </p:nvGrpSpPr>
        <p:grpSpPr>
          <a:xfrm>
            <a:off x="359372"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5"/>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
        <p:nvSpPr>
          <p:cNvPr id="2" name="Rectangle 6">
            <a:extLst>
              <a:ext uri="{FF2B5EF4-FFF2-40B4-BE49-F238E27FC236}">
                <a16:creationId xmlns:a16="http://schemas.microsoft.com/office/drawing/2014/main" id="{1E65982F-A602-A222-4532-B4C94618BFD7}"/>
              </a:ext>
            </a:extLst>
          </p:cNvPr>
          <p:cNvSpPr txBox="1">
            <a:spLocks noChangeArrowheads="1"/>
          </p:cNvSpPr>
          <p:nvPr userDrawn="1"/>
        </p:nvSpPr>
        <p:spPr bwMode="auto">
          <a:xfrm>
            <a:off x="9480376" y="6381328"/>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629C963-6CA3-4910-ACAB-89103C5891B0}"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id="{831790C5-78FB-5B14-0613-157AEF23909B}"/>
              </a:ext>
            </a:extLst>
          </p:cNvPr>
          <p:cNvSpPr txBox="1">
            <a:spLocks noChangeArrowheads="1"/>
          </p:cNvSpPr>
          <p:nvPr userDrawn="1"/>
        </p:nvSpPr>
        <p:spPr bwMode="auto">
          <a:xfrm>
            <a:off x="9480376" y="6381328"/>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629C963-6CA3-4910-ACAB-89103C5891B0}"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a:extLst>
              <a:ext uri="{FF2B5EF4-FFF2-40B4-BE49-F238E27FC236}">
                <a16:creationId xmlns:a16="http://schemas.microsoft.com/office/drawing/2014/main" id="{ADEF5FFB-E093-1872-2A4B-5D66EFD99255}"/>
              </a:ext>
            </a:extLst>
          </p:cNvPr>
          <p:cNvSpPr>
            <a:spLocks noGrp="1" noChangeArrowheads="1"/>
          </p:cNvSpPr>
          <p:nvPr>
            <p:ph type="sldNum" sz="quarter" idx="12"/>
          </p:nvPr>
        </p:nvSpPr>
        <p:spPr>
          <a:xfrm>
            <a:off x="9480376" y="6381328"/>
            <a:ext cx="2540000" cy="457200"/>
          </a:xfrm>
          <a:prstGeom prst="rect">
            <a:avLst/>
          </a:prstGeom>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A3FF709-6849-9682-969C-2C1ACC63338C}"/>
              </a:ext>
            </a:extLst>
          </p:cNvPr>
          <p:cNvSpPr>
            <a:spLocks noGrp="1" noChangeArrowheads="1"/>
          </p:cNvSpPr>
          <p:nvPr>
            <p:ph type="sldNum" sz="quarter" idx="12"/>
          </p:nvPr>
        </p:nvSpPr>
        <p:spPr>
          <a:xfrm>
            <a:off x="9480376" y="6381328"/>
            <a:ext cx="2540000" cy="457200"/>
          </a:xfrm>
          <a:prstGeom prst="rect">
            <a:avLst/>
          </a:prstGeom>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2" name="Rectangle 6">
            <a:extLst>
              <a:ext uri="{FF2B5EF4-FFF2-40B4-BE49-F238E27FC236}">
                <a16:creationId xmlns:a16="http://schemas.microsoft.com/office/drawing/2014/main" id="{177F52CB-0B7B-4344-BEFC-313EC474B1AE}"/>
              </a:ext>
            </a:extLst>
          </p:cNvPr>
          <p:cNvSpPr>
            <a:spLocks noGrp="1" noChangeArrowheads="1"/>
          </p:cNvSpPr>
          <p:nvPr>
            <p:ph type="sldNum" sz="quarter" idx="4"/>
          </p:nvPr>
        </p:nvSpPr>
        <p:spPr>
          <a:xfrm>
            <a:off x="9480376" y="6381328"/>
            <a:ext cx="2540000" cy="457200"/>
          </a:xfrm>
          <a:prstGeom prst="rect">
            <a:avLst/>
          </a:prstGeom>
          <a:ln/>
        </p:spPr>
        <p:txBody>
          <a:bodyPr/>
          <a:lstStyle>
            <a:lvl1pPr algn="r">
              <a:defRPr/>
            </a:lvl1pPr>
          </a:lstStyle>
          <a:p>
            <a:pPr>
              <a:defRPr/>
            </a:pPr>
            <a:fld id="{D629C963-6CA3-4910-ACAB-89103C5891B0}"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8.jfif"/><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4.jpeg"/><Relationship Id="rId7" Type="http://schemas.openxmlformats.org/officeDocument/2006/relationships/image" Target="../media/image23.jp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2.jp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25.jfif"/><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image" Target="../media/image9.png"/><Relationship Id="rId18" Type="http://schemas.openxmlformats.org/officeDocument/2006/relationships/image" Target="../media/image16.svg"/><Relationship Id="rId3" Type="http://schemas.openxmlformats.org/officeDocument/2006/relationships/image" Target="../media/image4.jpeg"/><Relationship Id="rId7" Type="http://schemas.openxmlformats.org/officeDocument/2006/relationships/slide" Target="slide11.xml"/><Relationship Id="rId12" Type="http://schemas.openxmlformats.org/officeDocument/2006/relationships/image" Target="../media/image10.svg"/><Relationship Id="rId17" Type="http://schemas.openxmlformats.org/officeDocument/2006/relationships/image" Target="../media/image11.png"/><Relationship Id="rId2" Type="http://schemas.openxmlformats.org/officeDocument/2006/relationships/notesSlide" Target="../notesSlides/notesSlide5.xml"/><Relationship Id="rId16" Type="http://schemas.openxmlformats.org/officeDocument/2006/relationships/image" Target="../media/image14.svg"/><Relationship Id="rId1" Type="http://schemas.openxmlformats.org/officeDocument/2006/relationships/slideLayout" Target="../slideLayouts/slideLayout6.xml"/><Relationship Id="rId6" Type="http://schemas.openxmlformats.org/officeDocument/2006/relationships/slide" Target="slide9.xml"/><Relationship Id="rId11" Type="http://schemas.openxmlformats.org/officeDocument/2006/relationships/image" Target="../media/image8.png"/><Relationship Id="rId5" Type="http://schemas.openxmlformats.org/officeDocument/2006/relationships/image" Target="../media/image6.png"/><Relationship Id="rId15" Type="http://schemas.openxmlformats.org/officeDocument/2006/relationships/image" Target="../media/image10.png"/><Relationship Id="rId10" Type="http://schemas.openxmlformats.org/officeDocument/2006/relationships/image" Target="../media/image8.svg"/><Relationship Id="rId4" Type="http://schemas.openxmlformats.org/officeDocument/2006/relationships/image" Target="../media/image5.png"/><Relationship Id="rId9" Type="http://schemas.openxmlformats.org/officeDocument/2006/relationships/image" Target="../media/image7.png"/><Relationship Id="rId14" Type="http://schemas.openxmlformats.org/officeDocument/2006/relationships/image" Target="../media/image12.svg"/></Relationships>
</file>

<file path=ppt/slides/_rels/slide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4.jpeg"/><Relationship Id="rId7" Type="http://schemas.openxmlformats.org/officeDocument/2006/relationships/image" Target="../media/image12.png"/><Relationship Id="rId12" Type="http://schemas.openxmlformats.org/officeDocument/2006/relationships/image" Target="../media/image22.sv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slide" Target="slide10.xml"/><Relationship Id="rId11" Type="http://schemas.openxmlformats.org/officeDocument/2006/relationships/image" Target="../media/image14.png"/><Relationship Id="rId5" Type="http://schemas.openxmlformats.org/officeDocument/2006/relationships/image" Target="../media/image6.png"/><Relationship Id="rId10" Type="http://schemas.openxmlformats.org/officeDocument/2006/relationships/image" Target="../media/image20.svg"/><Relationship Id="rId4" Type="http://schemas.openxmlformats.org/officeDocument/2006/relationships/image" Target="../media/image5.png"/><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4.jpeg"/><Relationship Id="rId7" Type="http://schemas.openxmlformats.org/officeDocument/2006/relationships/slide" Target="slide10.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slide" Target="slide12.xml"/><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slide" Target="slide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7.jfi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6.jf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1" y="3479017"/>
            <a:ext cx="1588491" cy="1600200"/>
          </a:xfrm>
          <a:prstGeom prst="rect">
            <a:avLst/>
          </a:prstGeom>
        </p:spPr>
      </p:pic>
      <p:sp>
        <p:nvSpPr>
          <p:cNvPr id="4" name="Rectangle 150"/>
          <p:cNvSpPr txBox="1">
            <a:spLocks noChangeArrowheads="1"/>
          </p:cNvSpPr>
          <p:nvPr/>
        </p:nvSpPr>
        <p:spPr>
          <a:xfrm>
            <a:off x="838200" y="2019370"/>
            <a:ext cx="9329766" cy="689549"/>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CASE STUDY 4 :</a:t>
            </a:r>
          </a:p>
          <a:p>
            <a:pPr algn="l"/>
            <a:r>
              <a:rPr lang="es-UY" altLang="en-US" sz="3600" b="1" u="sng" kern="0" dirty="0">
                <a:solidFill>
                  <a:schemeClr val="bg1"/>
                </a:solidFill>
                <a:latin typeface="Trebuchet MS" panose="020B0603020202020204" pitchFamily="34" charset="0"/>
              </a:rPr>
              <a:t>TEAM WORK - PROFESSIONALISM</a:t>
            </a:r>
            <a:endParaRPr lang="es-ES" altLang="en-US" sz="3600" b="1" u="sng"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3"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latin typeface="Trebuchet MS" panose="020B0603020202020204" pitchFamily="34" charset="0"/>
              </a:rPr>
              <a:t>Guide : VANDANA BALUNI</a:t>
            </a:r>
          </a:p>
          <a:p>
            <a:pPr algn="l"/>
            <a:r>
              <a:rPr lang="en-US" altLang="en-US" sz="1800" b="1" dirty="0">
                <a:solidFill>
                  <a:schemeClr val="tx1"/>
                </a:solidFill>
                <a:latin typeface="Trebuchet MS" panose="020B0603020202020204" pitchFamily="34" charset="0"/>
              </a:rPr>
              <a:t>Presented By : </a:t>
            </a:r>
          </a:p>
          <a:p>
            <a:pPr algn="l"/>
            <a:r>
              <a:rPr lang="en-US" altLang="en-US" sz="1800" b="1" dirty="0">
                <a:solidFill>
                  <a:schemeClr val="tx1"/>
                </a:solidFill>
                <a:latin typeface="Trebuchet MS" panose="020B0603020202020204" pitchFamily="34" charset="0"/>
              </a:rPr>
              <a:t>1. </a:t>
            </a:r>
            <a:r>
              <a:rPr lang="en-US" sz="1800" dirty="0">
                <a:latin typeface="Trebuchet MS" panose="020B0603020202020204" pitchFamily="34" charset="0"/>
              </a:rPr>
              <a:t>JEENAL MANOJ PAREKH</a:t>
            </a:r>
            <a:endParaRPr lang="en-US" altLang="en-US" sz="1800" b="1" dirty="0">
              <a:solidFill>
                <a:schemeClr val="tx1"/>
              </a:solidFill>
              <a:latin typeface="Trebuchet MS" panose="020B0603020202020204" pitchFamily="34" charset="0"/>
            </a:endParaRPr>
          </a:p>
          <a:p>
            <a:pPr algn="l"/>
            <a:r>
              <a:rPr lang="en-US" altLang="en-US" sz="1800" b="1" dirty="0">
                <a:solidFill>
                  <a:schemeClr val="tx1"/>
                </a:solidFill>
                <a:latin typeface="Trebuchet MS" panose="020B0603020202020204" pitchFamily="34" charset="0"/>
              </a:rPr>
              <a:t>2. </a:t>
            </a:r>
            <a:r>
              <a:rPr lang="en-US" sz="1800" dirty="0">
                <a:latin typeface="Trebuchet MS" panose="020B0603020202020204" pitchFamily="34" charset="0"/>
              </a:rPr>
              <a:t>TANVI KETAN SHAH</a:t>
            </a:r>
            <a:endParaRPr lang="en-US" altLang="en-US" sz="1800" b="1" dirty="0">
              <a:solidFill>
                <a:schemeClr val="tx1"/>
              </a:solidFill>
              <a:latin typeface="Trebuchet MS" panose="020B0603020202020204" pitchFamily="34" charset="0"/>
            </a:endParaRPr>
          </a:p>
          <a:p>
            <a:pPr algn="l"/>
            <a:r>
              <a:rPr lang="en-US" altLang="en-US" sz="1800" b="1" dirty="0">
                <a:solidFill>
                  <a:schemeClr val="tx1"/>
                </a:solidFill>
                <a:latin typeface="Trebuchet MS" panose="020B0603020202020204" pitchFamily="34" charset="0"/>
              </a:rPr>
              <a:t>3. </a:t>
            </a:r>
            <a:r>
              <a:rPr lang="en-US" sz="1800" dirty="0">
                <a:latin typeface="Trebuchet MS" panose="020B0603020202020204" pitchFamily="34" charset="0"/>
              </a:rPr>
              <a:t>R R VEDAVALLI</a:t>
            </a:r>
            <a:r>
              <a:rPr lang="en-US" altLang="en-US" sz="1800" b="1" dirty="0">
                <a:solidFill>
                  <a:schemeClr val="tx1"/>
                </a:solidFill>
                <a:latin typeface="Trebuchet MS" panose="020B0603020202020204" pitchFamily="34" charset="0"/>
              </a:rPr>
              <a:t> </a:t>
            </a:r>
            <a:endParaRPr lang="es-ES" altLang="en-US" sz="1800" b="1" dirty="0">
              <a:solidFill>
                <a:schemeClr val="tx1"/>
              </a:solidFill>
              <a:latin typeface="Trebuchet MS" panose="020B0603020202020204" pitchFamily="34" charset="0"/>
            </a:endParaRPr>
          </a:p>
        </p:txBody>
      </p:sp>
      <p:sp>
        <p:nvSpPr>
          <p:cNvPr id="6" name="Rectangle 150"/>
          <p:cNvSpPr txBox="1">
            <a:spLocks noChangeArrowheads="1"/>
          </p:cNvSpPr>
          <p:nvPr/>
        </p:nvSpPr>
        <p:spPr>
          <a:xfrm>
            <a:off x="838203"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39th India Fellowship Webinar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23rd and 24th June 2023	</a:t>
            </a:r>
            <a:endParaRPr lang="es-ES" altLang="en-US" sz="2500" b="1" kern="0" dirty="0">
              <a:solidFill>
                <a:schemeClr val="bg1"/>
              </a:solidFill>
              <a:latin typeface="Trebuchet MS" panose="020B0603020202020204" pitchFamily="34" charset="0"/>
            </a:endParaRPr>
          </a:p>
        </p:txBody>
      </p:sp>
      <p:sp>
        <p:nvSpPr>
          <p:cNvPr id="2" name="Slide Number Placeholder 1">
            <a:extLst>
              <a:ext uri="{FF2B5EF4-FFF2-40B4-BE49-F238E27FC236}">
                <a16:creationId xmlns:a16="http://schemas.microsoft.com/office/drawing/2014/main" id="{2FEED3BB-8D1F-0D8C-7346-B71CDF1F3B17}"/>
              </a:ext>
            </a:extLst>
          </p:cNvPr>
          <p:cNvSpPr>
            <a:spLocks noGrp="1"/>
          </p:cNvSpPr>
          <p:nvPr>
            <p:ph type="sldNum" sz="quarter" idx="12"/>
          </p:nvPr>
        </p:nvSpPr>
        <p:spPr/>
        <p:txBody>
          <a:bodyPr/>
          <a:lstStyle/>
          <a:p>
            <a:pPr>
              <a:defRPr/>
            </a:pPr>
            <a:fld id="{D629C963-6CA3-4910-ACAB-89103C5891B0}" type="slidenum">
              <a:rPr lang="en-GB" smtClean="0"/>
              <a:pPr>
                <a:defRPr/>
              </a:pPr>
              <a:t>1</a:t>
            </a:fld>
            <a:endParaRPr lang="en-GB" dirty="0"/>
          </a:p>
        </p:txBody>
      </p:sp>
    </p:spTree>
    <p:extLst>
      <p:ext uri="{BB962C8B-B14F-4D97-AF65-F5344CB8AC3E}">
        <p14:creationId xmlns:p14="http://schemas.microsoft.com/office/powerpoint/2010/main" val="243043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714721-C78D-8A97-85C4-1C63BF5CC11F}"/>
              </a:ext>
            </a:extLst>
          </p:cNvPr>
          <p:cNvSpPr/>
          <p:nvPr/>
        </p:nvSpPr>
        <p:spPr>
          <a:xfrm>
            <a:off x="1775520" y="3933055"/>
            <a:ext cx="2517584" cy="15530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sp>
        <p:nvSpPr>
          <p:cNvPr id="17" name="Rectangle 16">
            <a:extLst>
              <a:ext uri="{FF2B5EF4-FFF2-40B4-BE49-F238E27FC236}">
                <a16:creationId xmlns:a16="http://schemas.microsoft.com/office/drawing/2014/main" id="{31CBCBB7-949D-9A83-84ED-BD313BCB7A9B}"/>
              </a:ext>
            </a:extLst>
          </p:cNvPr>
          <p:cNvSpPr/>
          <p:nvPr/>
        </p:nvSpPr>
        <p:spPr>
          <a:xfrm>
            <a:off x="1775520" y="1567691"/>
            <a:ext cx="2517584" cy="237838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sp>
        <p:nvSpPr>
          <p:cNvPr id="9" name="Action Button: Go Back or Previous 8">
            <a:hlinkClick r:id="" action="ppaction://hlinkshowjump?jump=lastslideviewed" highlightClick="1"/>
            <a:extLst>
              <a:ext uri="{FF2B5EF4-FFF2-40B4-BE49-F238E27FC236}">
                <a16:creationId xmlns:a16="http://schemas.microsoft.com/office/drawing/2014/main" id="{FEDD746E-2FEC-FC34-DA9A-53145C79E3BF}"/>
              </a:ext>
            </a:extLst>
          </p:cNvPr>
          <p:cNvSpPr/>
          <p:nvPr/>
        </p:nvSpPr>
        <p:spPr bwMode="auto">
          <a:xfrm>
            <a:off x="1775520" y="912467"/>
            <a:ext cx="5904656" cy="792088"/>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809854" y="1428736"/>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7" name="Title 3">
            <a:extLst>
              <a:ext uri="{FF2B5EF4-FFF2-40B4-BE49-F238E27FC236}">
                <a16:creationId xmlns:a16="http://schemas.microsoft.com/office/drawing/2014/main" id="{3BF277C1-5385-064C-AFE4-9C9EB03B5DF2}"/>
              </a:ext>
            </a:extLst>
          </p:cNvPr>
          <p:cNvSpPr txBox="1">
            <a:spLocks/>
          </p:cNvSpPr>
          <p:nvPr/>
        </p:nvSpPr>
        <p:spPr>
          <a:xfrm>
            <a:off x="1775520" y="337050"/>
            <a:ext cx="10782300" cy="692961"/>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kern="0" dirty="0"/>
              <a:t>Relevant Regulations, APS &amp; PCS</a:t>
            </a:r>
          </a:p>
        </p:txBody>
      </p:sp>
      <p:sp>
        <p:nvSpPr>
          <p:cNvPr id="10" name="Action Button: Go Forward or Next 9">
            <a:hlinkClick r:id="" action="ppaction://hlinkshowjump?jump=lastslideviewed" highlightClick="1"/>
            <a:extLst>
              <a:ext uri="{FF2B5EF4-FFF2-40B4-BE49-F238E27FC236}">
                <a16:creationId xmlns:a16="http://schemas.microsoft.com/office/drawing/2014/main" id="{16D7EDDE-9D0E-67A9-E698-C85CD77E4EB1}"/>
              </a:ext>
            </a:extLst>
          </p:cNvPr>
          <p:cNvSpPr/>
          <p:nvPr/>
        </p:nvSpPr>
        <p:spPr bwMode="auto">
          <a:xfrm>
            <a:off x="1415480" y="1051240"/>
            <a:ext cx="6408712" cy="504056"/>
          </a:xfrm>
          <a:prstGeom prst="actionButtonForwardNex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6" name="Action Button: Back or Previous 5">
            <a:hlinkClick r:id="" action="ppaction://hlinkshowjump?jump=lastslideviewed" highlightClick="1"/>
          </p:cNvPr>
          <p:cNvSpPr/>
          <p:nvPr/>
        </p:nvSpPr>
        <p:spPr bwMode="auto">
          <a:xfrm>
            <a:off x="1775520" y="1344515"/>
            <a:ext cx="5904656" cy="428301"/>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1" name="Action Button: Back or Previous 10">
            <a:hlinkClick r:id="" action="ppaction://hlinkshowjump?jump=lastslideviewed" highlightClick="1"/>
          </p:cNvPr>
          <p:cNvSpPr/>
          <p:nvPr/>
        </p:nvSpPr>
        <p:spPr bwMode="auto">
          <a:xfrm>
            <a:off x="47328" y="1704555"/>
            <a:ext cx="8629201" cy="500309"/>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2" name="Action Button: Back or Previous 11">
            <a:hlinkClick r:id="" action="ppaction://hlinkshowjump?jump=lastslideviewed" highlightClick="1"/>
          </p:cNvPr>
          <p:cNvSpPr/>
          <p:nvPr/>
        </p:nvSpPr>
        <p:spPr bwMode="auto">
          <a:xfrm>
            <a:off x="11303806" y="6381328"/>
            <a:ext cx="288032" cy="356293"/>
          </a:xfrm>
          <a:prstGeom prst="actionButtonBackPreviou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3" name="Slide Number Placeholder 12">
            <a:extLst>
              <a:ext uri="{FF2B5EF4-FFF2-40B4-BE49-F238E27FC236}">
                <a16:creationId xmlns:a16="http://schemas.microsoft.com/office/drawing/2014/main" id="{F60846BA-EB01-8C0E-6F3D-9972A69ABE01}"/>
              </a:ext>
            </a:extLst>
          </p:cNvPr>
          <p:cNvSpPr>
            <a:spLocks noGrp="1"/>
          </p:cNvSpPr>
          <p:nvPr>
            <p:ph type="sldNum" sz="quarter" idx="12"/>
          </p:nvPr>
        </p:nvSpPr>
        <p:spPr/>
        <p:txBody>
          <a:bodyPr/>
          <a:lstStyle/>
          <a:p>
            <a:pPr>
              <a:defRPr/>
            </a:pPr>
            <a:fld id="{D629C963-6CA3-4910-ACAB-89103C5891B0}" type="slidenum">
              <a:rPr lang="en-GB" smtClean="0"/>
              <a:pPr>
                <a:defRPr/>
              </a:pPr>
              <a:t>10</a:t>
            </a:fld>
            <a:endParaRPr lang="en-GB" dirty="0"/>
          </a:p>
        </p:txBody>
      </p:sp>
      <p:sp>
        <p:nvSpPr>
          <p:cNvPr id="14" name="Rectangle 13">
            <a:extLst>
              <a:ext uri="{FF2B5EF4-FFF2-40B4-BE49-F238E27FC236}">
                <a16:creationId xmlns:a16="http://schemas.microsoft.com/office/drawing/2014/main" id="{D6C4A12C-984B-6101-4389-28012BC0EDFA}"/>
              </a:ext>
            </a:extLst>
          </p:cNvPr>
          <p:cNvSpPr/>
          <p:nvPr/>
        </p:nvSpPr>
        <p:spPr>
          <a:xfrm>
            <a:off x="4286571" y="1555629"/>
            <a:ext cx="6659630" cy="241446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1" i="0" u="none" strike="noStrike" kern="0" cap="none" spc="0" normalizeH="0" baseline="0" noProof="0" dirty="0">
                <a:ln>
                  <a:noFill/>
                </a:ln>
                <a:solidFill>
                  <a:sysClr val="windowText" lastClr="000000"/>
                </a:solidFill>
                <a:effectLst/>
                <a:uLnTx/>
                <a:uFillTx/>
                <a:latin typeface="Trebuchet MS"/>
              </a:rPr>
              <a:t>1.4.2: </a:t>
            </a:r>
            <a:r>
              <a:rPr kumimoji="0" lang="en-IN" sz="1600" b="1" i="1" u="none" strike="noStrike" kern="0" cap="none" spc="0" normalizeH="0" baseline="0" noProof="0" dirty="0">
                <a:ln>
                  <a:noFill/>
                </a:ln>
                <a:solidFill>
                  <a:sysClr val="windowText" lastClr="000000"/>
                </a:solidFill>
                <a:effectLst/>
                <a:uLnTx/>
                <a:uFillTx/>
                <a:latin typeface="Trebuchet MS"/>
              </a:rPr>
              <a:t>When a </a:t>
            </a:r>
            <a:r>
              <a:rPr kumimoji="0" lang="en-IN" sz="16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rPr>
              <a:t>team is performing actuarial services , most paragraphs of this APS applied to every actuary on the team. </a:t>
            </a:r>
            <a:r>
              <a:rPr kumimoji="0" lang="en-IN" sz="1600" b="0" i="0" u="none" strike="noStrike" kern="0" cap="none" spc="0" normalizeH="0" baseline="0" noProof="0" dirty="0">
                <a:ln>
                  <a:noFill/>
                </a:ln>
                <a:solidFill>
                  <a:sysClr val="windowText" lastClr="000000"/>
                </a:solidFill>
                <a:effectLst/>
                <a:uLnTx/>
                <a:uFillTx/>
                <a:latin typeface="Trebuchet MS"/>
              </a:rPr>
              <a:t>However, requirements in some paragraph need not be met by every actuary on that team personally e.g. 2.1.1. in the case of such paragraphs, each actuary on the team should identify, if relevant to that actuary’s work, which member of the team is responsible for complying with such requirements and be satisfied that the other team member accepts that responsibility.</a:t>
            </a:r>
            <a:endParaRPr kumimoji="0" lang="en-IN" sz="1600" b="1" i="0" u="none" strike="noStrike" kern="0" cap="none" spc="0" normalizeH="0" baseline="0" noProof="0" dirty="0">
              <a:ln>
                <a:noFill/>
              </a:ln>
              <a:solidFill>
                <a:sysClr val="windowText" lastClr="000000"/>
              </a:solidFill>
              <a:effectLst/>
              <a:uLnTx/>
              <a:uFillTx/>
              <a:latin typeface="Trebuchet MS"/>
            </a:endParaRPr>
          </a:p>
        </p:txBody>
      </p:sp>
      <p:sp>
        <p:nvSpPr>
          <p:cNvPr id="15" name="Rectangle: Rounded Corners 14">
            <a:extLst>
              <a:ext uri="{FF2B5EF4-FFF2-40B4-BE49-F238E27FC236}">
                <a16:creationId xmlns:a16="http://schemas.microsoft.com/office/drawing/2014/main" id="{690C012A-701F-340F-5FE7-6F956DFF4303}"/>
              </a:ext>
            </a:extLst>
          </p:cNvPr>
          <p:cNvSpPr/>
          <p:nvPr/>
        </p:nvSpPr>
        <p:spPr>
          <a:xfrm>
            <a:off x="1773119" y="1051574"/>
            <a:ext cx="9173082" cy="585569"/>
          </a:xfrm>
          <a:prstGeom prst="roundRect">
            <a:avLst/>
          </a:prstGeom>
          <a:solidFill>
            <a:schemeClr val="bg1">
              <a:lumMod val="50000"/>
            </a:schemeClr>
          </a:solidFill>
          <a:ln>
            <a:solidFill>
              <a:schemeClr val="accent4">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b="1" dirty="0"/>
              <a:t>Actuarial Practice Standard 34</a:t>
            </a:r>
          </a:p>
        </p:txBody>
      </p:sp>
      <p:pic>
        <p:nvPicPr>
          <p:cNvPr id="16" name="Picture 15">
            <a:extLst>
              <a:ext uri="{FF2B5EF4-FFF2-40B4-BE49-F238E27FC236}">
                <a16:creationId xmlns:a16="http://schemas.microsoft.com/office/drawing/2014/main" id="{95FD5B1E-04E9-5E3D-8784-58CA1B7EA31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58313" y="2188271"/>
            <a:ext cx="2351998" cy="1473345"/>
          </a:xfrm>
          <a:prstGeom prst="rect">
            <a:avLst/>
          </a:prstGeom>
        </p:spPr>
      </p:pic>
      <p:sp>
        <p:nvSpPr>
          <p:cNvPr id="27" name="Rectangle 26">
            <a:extLst>
              <a:ext uri="{FF2B5EF4-FFF2-40B4-BE49-F238E27FC236}">
                <a16:creationId xmlns:a16="http://schemas.microsoft.com/office/drawing/2014/main" id="{A773D427-CCA6-D733-1848-280A3885242C}"/>
              </a:ext>
            </a:extLst>
          </p:cNvPr>
          <p:cNvSpPr/>
          <p:nvPr/>
        </p:nvSpPr>
        <p:spPr>
          <a:xfrm>
            <a:off x="4286571" y="3946778"/>
            <a:ext cx="6659630" cy="153937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000000"/>
                </a:solidFill>
                <a:effectLst/>
                <a:uLnTx/>
                <a:uFillTx/>
                <a:latin typeface="Trebuchet MS"/>
                <a:ea typeface="+mn-ea"/>
                <a:cs typeface="+mn-cs"/>
              </a:rPr>
              <a:t>1.4.3: </a:t>
            </a:r>
            <a:r>
              <a:rPr kumimoji="0" lang="en-IN" sz="1600" b="0" i="0" u="none" strike="noStrike" kern="1200" cap="none" spc="0" normalizeH="0" baseline="0" noProof="0" dirty="0">
                <a:ln>
                  <a:noFill/>
                </a:ln>
                <a:solidFill>
                  <a:srgbClr val="000000"/>
                </a:solidFill>
                <a:effectLst/>
                <a:uLnTx/>
                <a:uFillTx/>
                <a:latin typeface="Trebuchet MS"/>
                <a:ea typeface="+mn-ea"/>
                <a:cs typeface="+mn-cs"/>
              </a:rPr>
              <a:t>When a team is performing actuarial services the </a:t>
            </a:r>
            <a:r>
              <a:rPr kumimoji="0" lang="en-IN" sz="1600" b="1" i="1"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rebuchet MS"/>
                <a:ea typeface="+mn-ea"/>
                <a:cs typeface="+mn-cs"/>
              </a:rPr>
              <a:t>team leader takes overall responsibility </a:t>
            </a:r>
            <a:r>
              <a:rPr kumimoji="0" lang="en-IN" sz="1600" b="0" i="0" u="none" strike="noStrike" kern="1200" cap="none" spc="0" normalizeH="0" baseline="0" noProof="0" dirty="0">
                <a:ln>
                  <a:noFill/>
                </a:ln>
                <a:solidFill>
                  <a:srgbClr val="000000"/>
                </a:solidFill>
                <a:effectLst/>
                <a:uLnTx/>
                <a:uFillTx/>
                <a:latin typeface="Trebuchet MS"/>
                <a:ea typeface="+mn-ea"/>
                <a:cs typeface="+mn-cs"/>
              </a:rPr>
              <a:t>for the</a:t>
            </a:r>
            <a:r>
              <a:rPr kumimoji="0" lang="en-IN" sz="1600" b="1" i="1" u="none" strike="noStrike" kern="1200" cap="none" spc="0" normalizeH="0" baseline="0" noProof="0" dirty="0">
                <a:ln>
                  <a:noFill/>
                </a:ln>
                <a:solidFill>
                  <a:srgbClr val="000000"/>
                </a:solidFill>
                <a:effectLst/>
                <a:uLnTx/>
                <a:uFillTx/>
                <a:latin typeface="Trebuchet MS"/>
                <a:ea typeface="+mn-ea"/>
                <a:cs typeface="+mn-cs"/>
              </a:rPr>
              <a:t> </a:t>
            </a:r>
            <a:r>
              <a:rPr kumimoji="0" lang="en-IN" sz="1600" b="0" i="0" u="none" strike="noStrike" kern="1200" cap="none" spc="0" normalizeH="0" baseline="0" noProof="0" dirty="0">
                <a:ln>
                  <a:noFill/>
                </a:ln>
                <a:solidFill>
                  <a:srgbClr val="000000"/>
                </a:solidFill>
                <a:effectLst/>
                <a:uLnTx/>
                <a:uFillTx/>
                <a:latin typeface="Trebuchet MS"/>
                <a:ea typeface="+mn-ea"/>
                <a:cs typeface="+mn-cs"/>
              </a:rPr>
              <a:t>team’s</a:t>
            </a:r>
            <a:r>
              <a:rPr kumimoji="0" lang="en-IN" sz="1600" b="1" i="1" u="none" strike="noStrike" kern="1200" cap="none" spc="0" normalizeH="0" baseline="0" noProof="0" dirty="0">
                <a:ln>
                  <a:noFill/>
                </a:ln>
                <a:solidFill>
                  <a:srgbClr val="000000"/>
                </a:solidFill>
                <a:effectLst/>
                <a:uLnTx/>
                <a:uFillTx/>
                <a:latin typeface="Trebuchet MS"/>
                <a:ea typeface="+mn-ea"/>
                <a:cs typeface="+mn-cs"/>
              </a:rPr>
              <a:t> </a:t>
            </a:r>
            <a:r>
              <a:rPr kumimoji="0" lang="en-IN" sz="1600" b="0" i="0" u="none" strike="noStrike" kern="1200" cap="none" spc="0" normalizeH="0" baseline="0" noProof="0" dirty="0">
                <a:ln>
                  <a:noFill/>
                </a:ln>
                <a:solidFill>
                  <a:srgbClr val="000000"/>
                </a:solidFill>
                <a:effectLst/>
                <a:uLnTx/>
                <a:uFillTx/>
                <a:latin typeface="Trebuchet MS"/>
                <a:ea typeface="+mn-ea"/>
                <a:cs typeface="+mn-cs"/>
              </a:rPr>
              <a:t>work product. An actuary who is not the team leader (and hence does not control the teams work product) should treat the team leader as the user and interpret this APS within that context.</a:t>
            </a: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p:txBody>
      </p:sp>
      <p:pic>
        <p:nvPicPr>
          <p:cNvPr id="31" name="Picture 30">
            <a:extLst>
              <a:ext uri="{FF2B5EF4-FFF2-40B4-BE49-F238E27FC236}">
                <a16:creationId xmlns:a16="http://schemas.microsoft.com/office/drawing/2014/main" id="{42E88E44-FF88-67D1-9B59-BD5182A0F0F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24685" y="4008699"/>
            <a:ext cx="1323640" cy="1386011"/>
          </a:xfrm>
          <a:prstGeom prst="rect">
            <a:avLst/>
          </a:prstGeom>
        </p:spPr>
      </p:pic>
      <p:cxnSp>
        <p:nvCxnSpPr>
          <p:cNvPr id="3" name="Straight Connector 2">
            <a:extLst>
              <a:ext uri="{FF2B5EF4-FFF2-40B4-BE49-F238E27FC236}">
                <a16:creationId xmlns:a16="http://schemas.microsoft.com/office/drawing/2014/main" id="{F233B4EC-2318-42DD-B66F-5BF1E2E4519A}"/>
              </a:ext>
            </a:extLst>
          </p:cNvPr>
          <p:cNvCxnSpPr>
            <a:cxnSpLocks/>
          </p:cNvCxnSpPr>
          <p:nvPr/>
        </p:nvCxnSpPr>
        <p:spPr bwMode="auto">
          <a:xfrm flipH="1">
            <a:off x="1795263" y="908720"/>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4785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714721-C78D-8A97-85C4-1C63BF5CC11F}"/>
              </a:ext>
            </a:extLst>
          </p:cNvPr>
          <p:cNvSpPr/>
          <p:nvPr/>
        </p:nvSpPr>
        <p:spPr>
          <a:xfrm>
            <a:off x="1772239" y="4433235"/>
            <a:ext cx="2523561" cy="190695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sp>
        <p:nvSpPr>
          <p:cNvPr id="17" name="Rectangle 16">
            <a:extLst>
              <a:ext uri="{FF2B5EF4-FFF2-40B4-BE49-F238E27FC236}">
                <a16:creationId xmlns:a16="http://schemas.microsoft.com/office/drawing/2014/main" id="{31CBCBB7-949D-9A83-84ED-BD313BCB7A9B}"/>
              </a:ext>
            </a:extLst>
          </p:cNvPr>
          <p:cNvSpPr/>
          <p:nvPr/>
        </p:nvSpPr>
        <p:spPr>
          <a:xfrm>
            <a:off x="1775520" y="1567692"/>
            <a:ext cx="2517584" cy="285348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sp>
        <p:nvSpPr>
          <p:cNvPr id="9" name="Action Button: Go Back or Previous 8">
            <a:hlinkClick r:id="" action="ppaction://hlinkshowjump?jump=lastslideviewed" highlightClick="1"/>
            <a:extLst>
              <a:ext uri="{FF2B5EF4-FFF2-40B4-BE49-F238E27FC236}">
                <a16:creationId xmlns:a16="http://schemas.microsoft.com/office/drawing/2014/main" id="{FEDD746E-2FEC-FC34-DA9A-53145C79E3BF}"/>
              </a:ext>
            </a:extLst>
          </p:cNvPr>
          <p:cNvSpPr/>
          <p:nvPr/>
        </p:nvSpPr>
        <p:spPr bwMode="auto">
          <a:xfrm>
            <a:off x="1775520" y="912467"/>
            <a:ext cx="5904656" cy="792088"/>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809854" y="1428736"/>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7" name="Title 3">
            <a:extLst>
              <a:ext uri="{FF2B5EF4-FFF2-40B4-BE49-F238E27FC236}">
                <a16:creationId xmlns:a16="http://schemas.microsoft.com/office/drawing/2014/main" id="{3BF277C1-5385-064C-AFE4-9C9EB03B5DF2}"/>
              </a:ext>
            </a:extLst>
          </p:cNvPr>
          <p:cNvSpPr txBox="1">
            <a:spLocks/>
          </p:cNvSpPr>
          <p:nvPr/>
        </p:nvSpPr>
        <p:spPr>
          <a:xfrm>
            <a:off x="1775520" y="337050"/>
            <a:ext cx="10782300" cy="692961"/>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kern="0" dirty="0"/>
              <a:t>Relevant Regulations, APS &amp; PCS</a:t>
            </a:r>
          </a:p>
        </p:txBody>
      </p:sp>
      <p:sp>
        <p:nvSpPr>
          <p:cNvPr id="10" name="Action Button: Go Forward or Next 9">
            <a:hlinkClick r:id="" action="ppaction://hlinkshowjump?jump=lastslideviewed" highlightClick="1"/>
            <a:extLst>
              <a:ext uri="{FF2B5EF4-FFF2-40B4-BE49-F238E27FC236}">
                <a16:creationId xmlns:a16="http://schemas.microsoft.com/office/drawing/2014/main" id="{16D7EDDE-9D0E-67A9-E698-C85CD77E4EB1}"/>
              </a:ext>
            </a:extLst>
          </p:cNvPr>
          <p:cNvSpPr/>
          <p:nvPr/>
        </p:nvSpPr>
        <p:spPr bwMode="auto">
          <a:xfrm>
            <a:off x="1415480" y="1051240"/>
            <a:ext cx="6408712" cy="504056"/>
          </a:xfrm>
          <a:prstGeom prst="actionButtonForwardNex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6" name="Action Button: Back or Previous 5">
            <a:hlinkClick r:id="" action="ppaction://hlinkshowjump?jump=lastslideviewed" highlightClick="1"/>
          </p:cNvPr>
          <p:cNvSpPr/>
          <p:nvPr/>
        </p:nvSpPr>
        <p:spPr bwMode="auto">
          <a:xfrm>
            <a:off x="1775520" y="1344515"/>
            <a:ext cx="5904656" cy="428301"/>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1" name="Action Button: Back or Previous 10">
            <a:hlinkClick r:id="" action="ppaction://hlinkshowjump?jump=lastslideviewed" highlightClick="1"/>
          </p:cNvPr>
          <p:cNvSpPr/>
          <p:nvPr/>
        </p:nvSpPr>
        <p:spPr bwMode="auto">
          <a:xfrm>
            <a:off x="47328" y="1704555"/>
            <a:ext cx="8629201" cy="500309"/>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2" name="Action Button: Back or Previous 11">
            <a:hlinkClick r:id="" action="ppaction://hlinkshowjump?jump=lastslideviewed" highlightClick="1"/>
          </p:cNvPr>
          <p:cNvSpPr/>
          <p:nvPr/>
        </p:nvSpPr>
        <p:spPr bwMode="auto">
          <a:xfrm>
            <a:off x="11303806" y="6381328"/>
            <a:ext cx="288032" cy="356293"/>
          </a:xfrm>
          <a:prstGeom prst="actionButtonBackPreviou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3" name="Slide Number Placeholder 12">
            <a:extLst>
              <a:ext uri="{FF2B5EF4-FFF2-40B4-BE49-F238E27FC236}">
                <a16:creationId xmlns:a16="http://schemas.microsoft.com/office/drawing/2014/main" id="{F60846BA-EB01-8C0E-6F3D-9972A69ABE01}"/>
              </a:ext>
            </a:extLst>
          </p:cNvPr>
          <p:cNvSpPr>
            <a:spLocks noGrp="1"/>
          </p:cNvSpPr>
          <p:nvPr>
            <p:ph type="sldNum" sz="quarter" idx="12"/>
          </p:nvPr>
        </p:nvSpPr>
        <p:spPr/>
        <p:txBody>
          <a:bodyPr/>
          <a:lstStyle/>
          <a:p>
            <a:pPr>
              <a:defRPr/>
            </a:pPr>
            <a:fld id="{D629C963-6CA3-4910-ACAB-89103C5891B0}" type="slidenum">
              <a:rPr lang="en-GB" smtClean="0"/>
              <a:pPr>
                <a:defRPr/>
              </a:pPr>
              <a:t>11</a:t>
            </a:fld>
            <a:endParaRPr lang="en-GB" dirty="0"/>
          </a:p>
        </p:txBody>
      </p:sp>
      <p:sp>
        <p:nvSpPr>
          <p:cNvPr id="14" name="Rectangle 13">
            <a:extLst>
              <a:ext uri="{FF2B5EF4-FFF2-40B4-BE49-F238E27FC236}">
                <a16:creationId xmlns:a16="http://schemas.microsoft.com/office/drawing/2014/main" id="{D6C4A12C-984B-6101-4389-28012BC0EDFA}"/>
              </a:ext>
            </a:extLst>
          </p:cNvPr>
          <p:cNvSpPr/>
          <p:nvPr/>
        </p:nvSpPr>
        <p:spPr>
          <a:xfrm>
            <a:off x="4286571" y="1555629"/>
            <a:ext cx="6659630" cy="2881483"/>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1" i="0" u="none" strike="noStrike" kern="0" cap="none" spc="0" normalizeH="0" baseline="0" noProof="0" dirty="0">
                <a:ln>
                  <a:noFill/>
                </a:ln>
                <a:solidFill>
                  <a:sysClr val="windowText" lastClr="000000"/>
                </a:solidFill>
                <a:effectLst/>
                <a:uLnTx/>
                <a:uFillTx/>
                <a:latin typeface="Trebuchet MS"/>
              </a:rPr>
              <a:t>2.1.2</a:t>
            </a:r>
            <a:r>
              <a:rPr kumimoji="0" lang="en-IN" sz="1600" b="0" i="0" u="none" strike="noStrike" kern="0" cap="none" spc="0" normalizeH="0" baseline="0" noProof="0" dirty="0">
                <a:ln>
                  <a:noFill/>
                </a:ln>
                <a:solidFill>
                  <a:sysClr val="windowText" lastClr="000000"/>
                </a:solidFill>
                <a:effectLst/>
                <a:uLnTx/>
                <a:uFillTx/>
                <a:latin typeface="Trebuchet MS"/>
              </a:rPr>
              <a:t> In </a:t>
            </a:r>
            <a:r>
              <a:rPr kumimoji="0" lang="en-IN" sz="16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rPr>
              <a:t>accepting an assignment </a:t>
            </a:r>
            <a:r>
              <a:rPr kumimoji="0" lang="en-IN" sz="1600" b="0" i="0" u="none" strike="noStrike" kern="0" cap="none" spc="0" normalizeH="0" baseline="0" noProof="0" dirty="0">
                <a:ln>
                  <a:noFill/>
                </a:ln>
                <a:solidFill>
                  <a:sysClr val="windowText" lastClr="000000"/>
                </a:solidFill>
                <a:effectLst/>
                <a:uLnTx/>
                <a:uFillTx/>
                <a:latin typeface="Trebuchet MS"/>
              </a:rPr>
              <a:t>for actuarial services, the actuaries shall:</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0" i="0" u="none" strike="noStrike" kern="0" cap="none" spc="0" normalizeH="0" baseline="0" noProof="0" dirty="0">
                <a:ln>
                  <a:noFill/>
                </a:ln>
                <a:solidFill>
                  <a:sysClr val="windowText" lastClr="000000"/>
                </a:solidFill>
                <a:effectLst/>
                <a:uLnTx/>
                <a:uFillTx/>
                <a:latin typeface="Trebuchet MS"/>
              </a:rPr>
              <a:t>&gt; be qualified to perform the services from accepting the assignment till completion of the assignment;</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0" i="0" u="none" strike="noStrike" kern="0" cap="none" spc="0" normalizeH="0" baseline="0" noProof="0" dirty="0">
                <a:ln>
                  <a:noFill/>
                </a:ln>
                <a:solidFill>
                  <a:sysClr val="windowText" lastClr="000000"/>
                </a:solidFill>
                <a:effectLst/>
                <a:uLnTx/>
                <a:uFillTx/>
                <a:latin typeface="Trebuchet MS"/>
              </a:rPr>
              <a:t>&gt; be satisfied that the assignment can be performed under the applicable code of PCS, relevant APSs, relevant GNs; and</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0" i="0" u="none" strike="noStrike" kern="0" cap="none" spc="0" normalizeH="0" baseline="0" noProof="0" dirty="0">
                <a:ln>
                  <a:noFill/>
                </a:ln>
                <a:solidFill>
                  <a:sysClr val="windowText" lastClr="000000"/>
                </a:solidFill>
                <a:effectLst/>
                <a:uLnTx/>
                <a:uFillTx/>
                <a:latin typeface="Trebuchet MS"/>
              </a:rPr>
              <a:t>&gt; have reasonable assurance of time, resources, assess to relevant employees of the principal and other relevant parties, access to documentation and information, and the right of the actuary to communicate information, as may be necessary for the work.</a:t>
            </a:r>
            <a:endParaRPr kumimoji="0" lang="en-US" sz="1600" b="0" i="0" u="none" strike="noStrike" kern="0" cap="none" spc="0" normalizeH="0" baseline="0" noProof="0" dirty="0">
              <a:ln>
                <a:noFill/>
              </a:ln>
              <a:solidFill>
                <a:sysClr val="windowText" lastClr="000000"/>
              </a:solidFill>
              <a:effectLst/>
              <a:uLnTx/>
              <a:uFillTx/>
              <a:latin typeface="Trebuchet MS"/>
            </a:endParaRPr>
          </a:p>
        </p:txBody>
      </p:sp>
      <p:sp>
        <p:nvSpPr>
          <p:cNvPr id="15" name="Rectangle: Rounded Corners 14">
            <a:extLst>
              <a:ext uri="{FF2B5EF4-FFF2-40B4-BE49-F238E27FC236}">
                <a16:creationId xmlns:a16="http://schemas.microsoft.com/office/drawing/2014/main" id="{690C012A-701F-340F-5FE7-6F956DFF4303}"/>
              </a:ext>
            </a:extLst>
          </p:cNvPr>
          <p:cNvSpPr/>
          <p:nvPr/>
        </p:nvSpPr>
        <p:spPr>
          <a:xfrm>
            <a:off x="1773119" y="1051574"/>
            <a:ext cx="9173082" cy="585569"/>
          </a:xfrm>
          <a:prstGeom prst="roundRect">
            <a:avLst/>
          </a:prstGeom>
          <a:solidFill>
            <a:schemeClr val="bg1">
              <a:lumMod val="50000"/>
            </a:schemeClr>
          </a:solidFill>
          <a:ln>
            <a:solidFill>
              <a:schemeClr val="accent4">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b="1" dirty="0"/>
              <a:t>Actuarial Practice Standard 34 (continued)</a:t>
            </a:r>
          </a:p>
        </p:txBody>
      </p:sp>
      <p:pic>
        <p:nvPicPr>
          <p:cNvPr id="25" name="Picture 24">
            <a:extLst>
              <a:ext uri="{FF2B5EF4-FFF2-40B4-BE49-F238E27FC236}">
                <a16:creationId xmlns:a16="http://schemas.microsoft.com/office/drawing/2014/main" id="{CDC61304-490A-2F3C-4699-F21EB9FA1642}"/>
              </a:ext>
            </a:extLst>
          </p:cNvPr>
          <p:cNvPicPr>
            <a:picLocks noChangeAspect="1"/>
          </p:cNvPicPr>
          <p:nvPr/>
        </p:nvPicPr>
        <p:blipFill rotWithShape="1">
          <a:blip r:embed="rId6">
            <a:extLst>
              <a:ext uri="{28A0092B-C50C-407E-A947-70E740481C1C}">
                <a14:useLocalDpi xmlns:a14="http://schemas.microsoft.com/office/drawing/2010/main" val="0"/>
              </a:ext>
            </a:extLst>
          </a:blip>
          <a:srcRect b="7908"/>
          <a:stretch/>
        </p:blipFill>
        <p:spPr>
          <a:xfrm>
            <a:off x="2179207" y="4538606"/>
            <a:ext cx="1707473" cy="1707473"/>
          </a:xfrm>
          <a:prstGeom prst="rect">
            <a:avLst/>
          </a:prstGeom>
        </p:spPr>
      </p:pic>
      <p:sp>
        <p:nvSpPr>
          <p:cNvPr id="27" name="Rectangle 26">
            <a:extLst>
              <a:ext uri="{FF2B5EF4-FFF2-40B4-BE49-F238E27FC236}">
                <a16:creationId xmlns:a16="http://schemas.microsoft.com/office/drawing/2014/main" id="{A773D427-CCA6-D733-1848-280A3885242C}"/>
              </a:ext>
            </a:extLst>
          </p:cNvPr>
          <p:cNvSpPr/>
          <p:nvPr/>
        </p:nvSpPr>
        <p:spPr>
          <a:xfrm>
            <a:off x="4286571" y="4430597"/>
            <a:ext cx="6659630" cy="190016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1" i="0" u="none" strike="noStrike" kern="0" cap="none" spc="0" normalizeH="0" baseline="0" noProof="0" dirty="0">
                <a:ln>
                  <a:noFill/>
                </a:ln>
                <a:solidFill>
                  <a:sysClr val="windowText" lastClr="000000"/>
                </a:solidFill>
                <a:effectLst/>
                <a:uLnTx/>
                <a:uFillTx/>
                <a:latin typeface="Trebuchet MS"/>
              </a:rPr>
              <a:t>2.2 </a:t>
            </a:r>
            <a:r>
              <a:rPr kumimoji="0" lang="en-IN" sz="16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rPr>
              <a:t>Knowledge of Relevant circumstances</a:t>
            </a:r>
            <a:r>
              <a:rPr kumimoji="0" lang="en-IN" sz="1600" b="1" i="0" u="none" strike="noStrike" kern="0" cap="none" spc="0" normalizeH="0" baseline="0" noProof="0" dirty="0">
                <a:ln>
                  <a:noFill/>
                </a:ln>
                <a:solidFill>
                  <a:sysClr val="windowText" lastClr="000000"/>
                </a:solidFill>
                <a:effectLst/>
                <a:uLnTx/>
                <a:uFillTx/>
                <a:latin typeface="Trebuchet MS"/>
              </a:rPr>
              <a:t>- </a:t>
            </a:r>
            <a:r>
              <a:rPr kumimoji="0" lang="en-IN" sz="1600" b="0" i="0" u="none" strike="noStrike" kern="0" cap="none" spc="0" normalizeH="0" baseline="0" noProof="0" dirty="0">
                <a:ln>
                  <a:noFill/>
                </a:ln>
                <a:solidFill>
                  <a:sysClr val="windowText" lastClr="000000"/>
                </a:solidFill>
                <a:effectLst/>
                <a:uLnTx/>
                <a:uFillTx/>
                <a:latin typeface="Trebuchet MS"/>
              </a:rPr>
              <a:t>the actuary should have or obtain sufficient knowledge and understanding of the data and other information available, including the relevant history, processes, nature of the business operations, laws, and business environment of the subject of the actuarial services, to be appropriately prepared to perform the actuarial services required by the assignment.</a:t>
            </a:r>
            <a:endParaRPr kumimoji="0" lang="en-US" sz="1600" b="0" i="0" u="none" strike="noStrike" kern="0" cap="none" spc="0" normalizeH="0" baseline="0" noProof="0" dirty="0">
              <a:ln>
                <a:noFill/>
              </a:ln>
              <a:solidFill>
                <a:sysClr val="windowText" lastClr="000000"/>
              </a:solidFill>
              <a:effectLst/>
              <a:uLnTx/>
              <a:uFillTx/>
              <a:latin typeface="Trebuchet MS"/>
            </a:endParaRPr>
          </a:p>
        </p:txBody>
      </p:sp>
      <p:pic>
        <p:nvPicPr>
          <p:cNvPr id="30" name="Picture 29">
            <a:extLst>
              <a:ext uri="{FF2B5EF4-FFF2-40B4-BE49-F238E27FC236}">
                <a16:creationId xmlns:a16="http://schemas.microsoft.com/office/drawing/2014/main" id="{C60EC545-74DB-654C-B466-EF00FD209530}"/>
              </a:ext>
            </a:extLst>
          </p:cNvPr>
          <p:cNvPicPr>
            <a:picLocks noChangeAspect="1"/>
          </p:cNvPicPr>
          <p:nvPr/>
        </p:nvPicPr>
        <p:blipFill rotWithShape="1">
          <a:blip r:embed="rId7">
            <a:extLst>
              <a:ext uri="{28A0092B-C50C-407E-A947-70E740481C1C}">
                <a14:useLocalDpi xmlns:a14="http://schemas.microsoft.com/office/drawing/2010/main" val="0"/>
              </a:ext>
            </a:extLst>
          </a:blip>
          <a:srcRect b="9032"/>
          <a:stretch/>
        </p:blipFill>
        <p:spPr>
          <a:xfrm>
            <a:off x="1813667" y="1764036"/>
            <a:ext cx="2410125" cy="2496482"/>
          </a:xfrm>
          <a:prstGeom prst="rect">
            <a:avLst/>
          </a:prstGeom>
        </p:spPr>
      </p:pic>
      <p:cxnSp>
        <p:nvCxnSpPr>
          <p:cNvPr id="3" name="Straight Connector 2">
            <a:extLst>
              <a:ext uri="{FF2B5EF4-FFF2-40B4-BE49-F238E27FC236}">
                <a16:creationId xmlns:a16="http://schemas.microsoft.com/office/drawing/2014/main" id="{F29A19AE-6704-465A-6E80-E7314029406C}"/>
              </a:ext>
            </a:extLst>
          </p:cNvPr>
          <p:cNvCxnSpPr>
            <a:cxnSpLocks/>
          </p:cNvCxnSpPr>
          <p:nvPr/>
        </p:nvCxnSpPr>
        <p:spPr bwMode="auto">
          <a:xfrm flipH="1">
            <a:off x="1775520" y="901208"/>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73756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1CBCBB7-949D-9A83-84ED-BD313BCB7A9B}"/>
              </a:ext>
            </a:extLst>
          </p:cNvPr>
          <p:cNvSpPr/>
          <p:nvPr/>
        </p:nvSpPr>
        <p:spPr>
          <a:xfrm>
            <a:off x="1775520" y="1567692"/>
            <a:ext cx="2517584" cy="21493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sp>
        <p:nvSpPr>
          <p:cNvPr id="9" name="Action Button: Go Back or Previous 8">
            <a:hlinkClick r:id="" action="ppaction://hlinkshowjump?jump=lastslideviewed" highlightClick="1"/>
            <a:extLst>
              <a:ext uri="{FF2B5EF4-FFF2-40B4-BE49-F238E27FC236}">
                <a16:creationId xmlns:a16="http://schemas.microsoft.com/office/drawing/2014/main" id="{FEDD746E-2FEC-FC34-DA9A-53145C79E3BF}"/>
              </a:ext>
            </a:extLst>
          </p:cNvPr>
          <p:cNvSpPr/>
          <p:nvPr/>
        </p:nvSpPr>
        <p:spPr bwMode="auto">
          <a:xfrm>
            <a:off x="1775520" y="912467"/>
            <a:ext cx="5904656" cy="792088"/>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809854" y="1428736"/>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7" name="Title 3">
            <a:extLst>
              <a:ext uri="{FF2B5EF4-FFF2-40B4-BE49-F238E27FC236}">
                <a16:creationId xmlns:a16="http://schemas.microsoft.com/office/drawing/2014/main" id="{3BF277C1-5385-064C-AFE4-9C9EB03B5DF2}"/>
              </a:ext>
            </a:extLst>
          </p:cNvPr>
          <p:cNvSpPr txBox="1">
            <a:spLocks/>
          </p:cNvSpPr>
          <p:nvPr/>
        </p:nvSpPr>
        <p:spPr>
          <a:xfrm>
            <a:off x="1775520" y="337050"/>
            <a:ext cx="10782300" cy="692961"/>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kern="0" dirty="0"/>
              <a:t>Relevant Regulations, APS &amp; PCS</a:t>
            </a:r>
          </a:p>
        </p:txBody>
      </p:sp>
      <p:sp>
        <p:nvSpPr>
          <p:cNvPr id="10" name="Action Button: Go Forward or Next 9">
            <a:hlinkClick r:id="" action="ppaction://hlinkshowjump?jump=lastslideviewed" highlightClick="1"/>
            <a:extLst>
              <a:ext uri="{FF2B5EF4-FFF2-40B4-BE49-F238E27FC236}">
                <a16:creationId xmlns:a16="http://schemas.microsoft.com/office/drawing/2014/main" id="{16D7EDDE-9D0E-67A9-E698-C85CD77E4EB1}"/>
              </a:ext>
            </a:extLst>
          </p:cNvPr>
          <p:cNvSpPr/>
          <p:nvPr/>
        </p:nvSpPr>
        <p:spPr bwMode="auto">
          <a:xfrm>
            <a:off x="1415480" y="1051240"/>
            <a:ext cx="6408712" cy="504056"/>
          </a:xfrm>
          <a:prstGeom prst="actionButtonForwardNex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6" name="Action Button: Back or Previous 5">
            <a:hlinkClick r:id="" action="ppaction://hlinkshowjump?jump=lastslideviewed" highlightClick="1"/>
          </p:cNvPr>
          <p:cNvSpPr/>
          <p:nvPr/>
        </p:nvSpPr>
        <p:spPr bwMode="auto">
          <a:xfrm>
            <a:off x="1775520" y="1344515"/>
            <a:ext cx="5904656" cy="428301"/>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1" name="Action Button: Back or Previous 10">
            <a:hlinkClick r:id="" action="ppaction://hlinkshowjump?jump=lastslideviewed" highlightClick="1"/>
          </p:cNvPr>
          <p:cNvSpPr/>
          <p:nvPr/>
        </p:nvSpPr>
        <p:spPr bwMode="auto">
          <a:xfrm>
            <a:off x="47328" y="1704555"/>
            <a:ext cx="8629201" cy="500309"/>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2" name="Action Button: Back or Previous 11">
            <a:hlinkClick r:id="" action="ppaction://hlinkshowjump?jump=lastslideviewed" highlightClick="1"/>
          </p:cNvPr>
          <p:cNvSpPr/>
          <p:nvPr/>
        </p:nvSpPr>
        <p:spPr bwMode="auto">
          <a:xfrm>
            <a:off x="11303806" y="6381328"/>
            <a:ext cx="288032" cy="356293"/>
          </a:xfrm>
          <a:prstGeom prst="actionButtonBackPreviou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3" name="Slide Number Placeholder 12">
            <a:extLst>
              <a:ext uri="{FF2B5EF4-FFF2-40B4-BE49-F238E27FC236}">
                <a16:creationId xmlns:a16="http://schemas.microsoft.com/office/drawing/2014/main" id="{F60846BA-EB01-8C0E-6F3D-9972A69ABE01}"/>
              </a:ext>
            </a:extLst>
          </p:cNvPr>
          <p:cNvSpPr>
            <a:spLocks noGrp="1"/>
          </p:cNvSpPr>
          <p:nvPr>
            <p:ph type="sldNum" sz="quarter" idx="12"/>
          </p:nvPr>
        </p:nvSpPr>
        <p:spPr/>
        <p:txBody>
          <a:bodyPr/>
          <a:lstStyle/>
          <a:p>
            <a:pPr>
              <a:defRPr/>
            </a:pPr>
            <a:fld id="{D629C963-6CA3-4910-ACAB-89103C5891B0}" type="slidenum">
              <a:rPr lang="en-GB" smtClean="0"/>
              <a:pPr>
                <a:defRPr/>
              </a:pPr>
              <a:t>12</a:t>
            </a:fld>
            <a:endParaRPr lang="en-GB" dirty="0"/>
          </a:p>
        </p:txBody>
      </p:sp>
      <p:sp>
        <p:nvSpPr>
          <p:cNvPr id="14" name="Rectangle 13">
            <a:extLst>
              <a:ext uri="{FF2B5EF4-FFF2-40B4-BE49-F238E27FC236}">
                <a16:creationId xmlns:a16="http://schemas.microsoft.com/office/drawing/2014/main" id="{D6C4A12C-984B-6101-4389-28012BC0EDFA}"/>
              </a:ext>
            </a:extLst>
          </p:cNvPr>
          <p:cNvSpPr/>
          <p:nvPr/>
        </p:nvSpPr>
        <p:spPr>
          <a:xfrm>
            <a:off x="4286571" y="1620964"/>
            <a:ext cx="6659630" cy="209606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1" i="0" u="none" strike="noStrike" kern="0" cap="none" spc="0" normalizeH="0" baseline="0" noProof="0" dirty="0">
                <a:ln>
                  <a:noFill/>
                </a:ln>
                <a:solidFill>
                  <a:sysClr val="windowText" lastClr="000000"/>
                </a:solidFill>
                <a:effectLst/>
                <a:uLnTx/>
                <a:uFillTx/>
                <a:latin typeface="Trebuchet MS"/>
              </a:rPr>
              <a:t>1.4</a:t>
            </a:r>
            <a:r>
              <a:rPr kumimoji="0" lang="en-IN" sz="1600" b="0" i="0" u="none" strike="noStrike" kern="0" cap="none" spc="0" normalizeH="0" baseline="0" noProof="0" dirty="0">
                <a:ln>
                  <a:noFill/>
                </a:ln>
                <a:solidFill>
                  <a:sysClr val="windowText" lastClr="000000"/>
                </a:solidFill>
                <a:effectLst/>
                <a:uLnTx/>
                <a:uFillTx/>
                <a:latin typeface="Trebuchet MS"/>
              </a:rPr>
              <a:t> The professional conduct standard should not be interpreted as imposing any constraints which would limit a member’s freedom to provide actuarial services. A member must, however avoid arrangements which inhibit the member’s ability to conform to the </a:t>
            </a:r>
            <a:r>
              <a:rPr kumimoji="0" lang="en-IN" sz="16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ea typeface="Calibri" panose="020F0502020204030204" pitchFamily="34" charset="0"/>
                <a:cs typeface="Times New Roman" panose="02020603050405020304" pitchFamily="18" charset="0"/>
              </a:rPr>
              <a:t>standards of behaviour, integrity, competence and professional judgement </a:t>
            </a:r>
            <a:r>
              <a:rPr kumimoji="0" lang="en-IN" sz="1600" b="0" i="0" u="none" strike="noStrike" kern="0" cap="none" spc="0" normalizeH="0" baseline="0" noProof="0" dirty="0">
                <a:ln>
                  <a:noFill/>
                </a:ln>
                <a:solidFill>
                  <a:sysClr val="windowText" lastClr="000000"/>
                </a:solidFill>
                <a:effectLst/>
                <a:uLnTx/>
                <a:uFillTx/>
                <a:latin typeface="Trebuchet MS"/>
              </a:rPr>
              <a:t>which other members or the public might reasonably expect of a member (including, but not limited to, the requirements of professional guidance).</a:t>
            </a:r>
            <a:endParaRPr kumimoji="0" lang="en-US" sz="1600" b="0" i="0" u="none" strike="noStrike" kern="0" cap="none" spc="0" normalizeH="0" baseline="0" noProof="0" dirty="0">
              <a:ln>
                <a:noFill/>
              </a:ln>
              <a:solidFill>
                <a:sysClr val="windowText" lastClr="000000"/>
              </a:solidFill>
              <a:effectLst/>
              <a:uLnTx/>
              <a:uFillTx/>
              <a:latin typeface="Trebuchet MS"/>
            </a:endParaRPr>
          </a:p>
        </p:txBody>
      </p:sp>
      <p:sp>
        <p:nvSpPr>
          <p:cNvPr id="15" name="Rectangle: Rounded Corners 14">
            <a:extLst>
              <a:ext uri="{FF2B5EF4-FFF2-40B4-BE49-F238E27FC236}">
                <a16:creationId xmlns:a16="http://schemas.microsoft.com/office/drawing/2014/main" id="{690C012A-701F-340F-5FE7-6F956DFF4303}"/>
              </a:ext>
            </a:extLst>
          </p:cNvPr>
          <p:cNvSpPr/>
          <p:nvPr/>
        </p:nvSpPr>
        <p:spPr>
          <a:xfrm>
            <a:off x="1773119" y="1051574"/>
            <a:ext cx="9173082" cy="585569"/>
          </a:xfrm>
          <a:prstGeom prst="roundRect">
            <a:avLst/>
          </a:prstGeom>
          <a:solidFill>
            <a:schemeClr val="bg1">
              <a:lumMod val="50000"/>
            </a:schemeClr>
          </a:solidFill>
          <a:ln>
            <a:solidFill>
              <a:schemeClr val="accent4">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b="1" dirty="0"/>
              <a:t>Professional Conduct Standards</a:t>
            </a:r>
          </a:p>
        </p:txBody>
      </p:sp>
      <p:pic>
        <p:nvPicPr>
          <p:cNvPr id="21" name="Picture 20">
            <a:extLst>
              <a:ext uri="{FF2B5EF4-FFF2-40B4-BE49-F238E27FC236}">
                <a16:creationId xmlns:a16="http://schemas.microsoft.com/office/drawing/2014/main" id="{002BA55F-5C6D-3F2C-4E43-39F02888104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71930" y="1716951"/>
            <a:ext cx="2124764" cy="2124764"/>
          </a:xfrm>
          <a:prstGeom prst="rect">
            <a:avLst/>
          </a:prstGeom>
        </p:spPr>
      </p:pic>
      <p:sp>
        <p:nvSpPr>
          <p:cNvPr id="19" name="Rectangle 18">
            <a:extLst>
              <a:ext uri="{FF2B5EF4-FFF2-40B4-BE49-F238E27FC236}">
                <a16:creationId xmlns:a16="http://schemas.microsoft.com/office/drawing/2014/main" id="{D27391D2-9B2D-0043-7477-23CA22572CC3}"/>
              </a:ext>
            </a:extLst>
          </p:cNvPr>
          <p:cNvSpPr/>
          <p:nvPr/>
        </p:nvSpPr>
        <p:spPr>
          <a:xfrm>
            <a:off x="4285600" y="3717032"/>
            <a:ext cx="6660601" cy="191653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IN" sz="1600" b="1" i="0" u="none" strike="noStrike" kern="0" cap="none" spc="0" normalizeH="0" baseline="0" noProof="0" dirty="0">
                <a:ln>
                  <a:noFill/>
                </a:ln>
                <a:solidFill>
                  <a:sysClr val="windowText" lastClr="000000"/>
                </a:solidFill>
                <a:effectLst/>
                <a:uLnTx/>
                <a:uFillTx/>
                <a:latin typeface="Trebuchet MS"/>
              </a:rPr>
              <a:t>2.4</a:t>
            </a:r>
            <a:r>
              <a:rPr kumimoji="0" lang="en-IN" sz="1600" b="0" i="0" u="none" strike="noStrike" kern="0" cap="none" spc="0" normalizeH="0" baseline="0" noProof="0" dirty="0">
                <a:ln>
                  <a:noFill/>
                </a:ln>
                <a:solidFill>
                  <a:sysClr val="windowText" lastClr="000000"/>
                </a:solidFill>
                <a:effectLst/>
                <a:uLnTx/>
                <a:uFillTx/>
                <a:latin typeface="Trebuchet MS"/>
              </a:rPr>
              <a:t> </a:t>
            </a:r>
            <a:r>
              <a:rPr kumimoji="0" lang="en-IN" sz="16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ea typeface="Calibri" panose="020F0502020204030204" pitchFamily="34" charset="0"/>
                <a:cs typeface="Times New Roman" panose="02020603050405020304" pitchFamily="18" charset="0"/>
              </a:rPr>
              <a:t>Healthy debates </a:t>
            </a:r>
            <a:r>
              <a:rPr kumimoji="0" lang="en-IN" sz="1600" b="0" i="0" u="none" strike="noStrike" kern="0" cap="none" spc="0" normalizeH="0" baseline="0" noProof="0" dirty="0">
                <a:ln>
                  <a:noFill/>
                </a:ln>
                <a:solidFill>
                  <a:sysClr val="windowText" lastClr="000000"/>
                </a:solidFill>
                <a:effectLst/>
                <a:uLnTx/>
                <a:uFillTx/>
                <a:latin typeface="Trebuchet MS"/>
              </a:rPr>
              <a:t>and </a:t>
            </a:r>
            <a:r>
              <a:rPr kumimoji="0" lang="en-IN" sz="16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ea typeface="Calibri" panose="020F0502020204030204" pitchFamily="34" charset="0"/>
                <a:cs typeface="Times New Roman" panose="02020603050405020304" pitchFamily="18" charset="0"/>
              </a:rPr>
              <a:t>expressing different opinions</a:t>
            </a:r>
            <a:r>
              <a:rPr kumimoji="0" lang="en-IN" sz="1600" b="1" i="0" u="none" strike="noStrike" kern="0" cap="none" spc="0" normalizeH="0" baseline="0" noProof="0" dirty="0">
                <a:ln>
                  <a:noFill/>
                </a:ln>
                <a:solidFill>
                  <a:sysClr val="windowText" lastClr="000000"/>
                </a:solidFill>
                <a:effectLst/>
                <a:uLnTx/>
                <a:uFillTx/>
                <a:latin typeface="Trebuchet MS"/>
              </a:rPr>
              <a:t> </a:t>
            </a:r>
            <a:r>
              <a:rPr kumimoji="0" lang="en-IN" sz="1600" b="0" i="0" u="none" strike="noStrike" kern="0" cap="none" spc="0" normalizeH="0" baseline="0" noProof="0" dirty="0">
                <a:ln>
                  <a:noFill/>
                </a:ln>
                <a:solidFill>
                  <a:sysClr val="windowText" lastClr="000000"/>
                </a:solidFill>
                <a:effectLst/>
                <a:uLnTx/>
                <a:uFillTx/>
                <a:latin typeface="Trebuchet MS"/>
              </a:rPr>
              <a:t>on matters of professional interest are good for the betterment of the actuarial profession. However, such debates and opinions must </a:t>
            </a:r>
            <a:r>
              <a:rPr kumimoji="0" lang="en-IN" sz="1600" b="1" i="0" u="none" strike="noStrike" kern="0" cap="none" spc="0" normalizeH="0" baseline="0" noProof="0" dirty="0">
                <a:ln>
                  <a:noFill/>
                </a:ln>
                <a:solidFill>
                  <a:sysClr val="windowText" lastClr="000000"/>
                </a:solidFill>
                <a:effectLst/>
                <a:uLnTx/>
                <a:uFillTx/>
                <a:latin typeface="Trebuchet MS"/>
              </a:rPr>
              <a:t>demonstrate due respect and must not bring disrepute to the actuarial profession </a:t>
            </a:r>
            <a:r>
              <a:rPr kumimoji="0" lang="en-IN" sz="1600" b="0" i="0" u="none" strike="noStrike" kern="0" cap="none" spc="0" normalizeH="0" baseline="0" noProof="0" dirty="0">
                <a:ln>
                  <a:noFill/>
                </a:ln>
                <a:solidFill>
                  <a:sysClr val="windowText" lastClr="000000"/>
                </a:solidFill>
                <a:effectLst/>
                <a:uLnTx/>
                <a:uFillTx/>
                <a:latin typeface="Trebuchet MS"/>
              </a:rPr>
              <a:t>or other members or the professional body. Members must be aware of any requirements of confidentiality and must respect the same.</a:t>
            </a:r>
            <a:endParaRPr kumimoji="0" lang="en-US" sz="1600" b="0" i="0" u="none" strike="noStrike" kern="0" cap="none" spc="0" normalizeH="0" baseline="0" noProof="0" dirty="0">
              <a:ln>
                <a:noFill/>
              </a:ln>
              <a:solidFill>
                <a:sysClr val="windowText" lastClr="000000"/>
              </a:solidFill>
              <a:effectLst/>
              <a:uLnTx/>
              <a:uFillTx/>
              <a:latin typeface="Trebuchet MS"/>
            </a:endParaRPr>
          </a:p>
        </p:txBody>
      </p:sp>
      <p:sp>
        <p:nvSpPr>
          <p:cNvPr id="23" name="Rectangle 22">
            <a:extLst>
              <a:ext uri="{FF2B5EF4-FFF2-40B4-BE49-F238E27FC236}">
                <a16:creationId xmlns:a16="http://schemas.microsoft.com/office/drawing/2014/main" id="{F590CC45-D3EC-2510-EE42-DE2D77379C10}"/>
              </a:ext>
            </a:extLst>
          </p:cNvPr>
          <p:cNvSpPr/>
          <p:nvPr/>
        </p:nvSpPr>
        <p:spPr>
          <a:xfrm>
            <a:off x="4285599" y="5633570"/>
            <a:ext cx="6660601" cy="88738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IN" sz="1500" b="1" i="0" u="none" strike="noStrike" kern="0" cap="none" spc="0" normalizeH="0" baseline="0" noProof="0" dirty="0">
                <a:ln>
                  <a:noFill/>
                </a:ln>
                <a:solidFill>
                  <a:sysClr val="windowText" lastClr="000000"/>
                </a:solidFill>
                <a:effectLst/>
                <a:uLnTx/>
                <a:uFillTx/>
                <a:latin typeface="Trebuchet MS"/>
              </a:rPr>
              <a:t>4.2 </a:t>
            </a:r>
            <a:r>
              <a:rPr kumimoji="0" lang="en-IN" sz="1500" b="0" i="0" u="none" strike="noStrike" kern="0" cap="none" spc="0" normalizeH="0" baseline="0" noProof="0" dirty="0">
                <a:ln>
                  <a:noFill/>
                </a:ln>
                <a:solidFill>
                  <a:sysClr val="windowText" lastClr="000000"/>
                </a:solidFill>
                <a:effectLst/>
                <a:uLnTx/>
                <a:uFillTx/>
                <a:latin typeface="Trebuchet MS"/>
              </a:rPr>
              <a:t>In </a:t>
            </a:r>
            <a:r>
              <a:rPr kumimoji="0" lang="en-IN" sz="15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ea typeface="Calibri" panose="020F0502020204030204" pitchFamily="34" charset="0"/>
                <a:cs typeface="Times New Roman" panose="02020603050405020304" pitchFamily="18" charset="0"/>
              </a:rPr>
              <a:t>accepting an assignment</a:t>
            </a:r>
            <a:r>
              <a:rPr kumimoji="0" lang="en-IN" sz="1500" b="1" i="0" u="none" strike="noStrike" kern="0" cap="none" spc="0" normalizeH="0" baseline="0" noProof="0" dirty="0">
                <a:ln>
                  <a:noFill/>
                </a:ln>
                <a:solidFill>
                  <a:sysClr val="windowText" lastClr="000000"/>
                </a:solidFill>
                <a:effectLst/>
                <a:uLnTx/>
                <a:uFillTx/>
                <a:latin typeface="Trebuchet MS"/>
              </a:rPr>
              <a:t> </a:t>
            </a:r>
            <a:r>
              <a:rPr kumimoji="0" lang="en-IN" sz="1500" b="0" i="0" u="none" strike="noStrike" kern="0" cap="none" spc="0" normalizeH="0" baseline="0" noProof="0" dirty="0">
                <a:ln>
                  <a:noFill/>
                </a:ln>
                <a:solidFill>
                  <a:sysClr val="windowText" lastClr="000000"/>
                </a:solidFill>
                <a:effectLst/>
                <a:uLnTx/>
                <a:uFillTx/>
                <a:latin typeface="Trebuchet MS"/>
              </a:rPr>
              <a:t>and when </a:t>
            </a:r>
            <a:r>
              <a:rPr kumimoji="0" lang="en-IN" sz="1500" b="1" i="1" u="none" strike="noStrike" kern="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Trebuchet MS"/>
                <a:ea typeface="Calibri" panose="020F0502020204030204" pitchFamily="34" charset="0"/>
                <a:cs typeface="Times New Roman" panose="02020603050405020304" pitchFamily="18" charset="0"/>
              </a:rPr>
              <a:t>performing</a:t>
            </a:r>
            <a:r>
              <a:rPr kumimoji="0" lang="en-IN" sz="1500" b="0" i="0" u="none" strike="noStrike" kern="0" cap="none" spc="0" normalizeH="0" baseline="0" noProof="0" dirty="0">
                <a:ln>
                  <a:noFill/>
                </a:ln>
                <a:solidFill>
                  <a:sysClr val="windowText" lastClr="000000"/>
                </a:solidFill>
                <a:effectLst/>
                <a:uLnTx/>
                <a:uFillTx/>
                <a:latin typeface="Trebuchet MS"/>
              </a:rPr>
              <a:t> the assignment, an actuary must ensure that he/she is qualified to do so as per requirements of professional guidance and other guidance.</a:t>
            </a:r>
            <a:endParaRPr kumimoji="0" lang="en-US" sz="1500" b="0" i="0" u="none" strike="noStrike" kern="0" cap="none" spc="0" normalizeH="0" baseline="0" noProof="0" dirty="0">
              <a:ln>
                <a:noFill/>
              </a:ln>
              <a:solidFill>
                <a:sysClr val="windowText" lastClr="000000"/>
              </a:solidFill>
              <a:effectLst/>
              <a:uLnTx/>
              <a:uFillTx/>
              <a:latin typeface="Trebuchet MS"/>
            </a:endParaRPr>
          </a:p>
        </p:txBody>
      </p:sp>
      <p:sp>
        <p:nvSpPr>
          <p:cNvPr id="30" name="Rectangle 29">
            <a:extLst>
              <a:ext uri="{FF2B5EF4-FFF2-40B4-BE49-F238E27FC236}">
                <a16:creationId xmlns:a16="http://schemas.microsoft.com/office/drawing/2014/main" id="{339BE3C5-D524-AFAE-21BC-97FE6F7D70AE}"/>
              </a:ext>
            </a:extLst>
          </p:cNvPr>
          <p:cNvSpPr/>
          <p:nvPr/>
        </p:nvSpPr>
        <p:spPr>
          <a:xfrm>
            <a:off x="1770380" y="5629909"/>
            <a:ext cx="2514248" cy="88738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sp>
        <p:nvSpPr>
          <p:cNvPr id="18" name="Rectangle 17">
            <a:extLst>
              <a:ext uri="{FF2B5EF4-FFF2-40B4-BE49-F238E27FC236}">
                <a16:creationId xmlns:a16="http://schemas.microsoft.com/office/drawing/2014/main" id="{A6C1AC22-F545-2C32-6642-C6A17A04F48E}"/>
              </a:ext>
            </a:extLst>
          </p:cNvPr>
          <p:cNvSpPr/>
          <p:nvPr/>
        </p:nvSpPr>
        <p:spPr>
          <a:xfrm>
            <a:off x="1768016" y="3717033"/>
            <a:ext cx="2517584" cy="191653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pic>
        <p:nvPicPr>
          <p:cNvPr id="29" name="Picture 28">
            <a:extLst>
              <a:ext uri="{FF2B5EF4-FFF2-40B4-BE49-F238E27FC236}">
                <a16:creationId xmlns:a16="http://schemas.microsoft.com/office/drawing/2014/main" id="{E5DCC98A-4F8E-98C7-734D-0F2BAC52F7D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18231" y="3755456"/>
            <a:ext cx="2292979" cy="1719734"/>
          </a:xfrm>
          <a:prstGeom prst="rect">
            <a:avLst/>
          </a:prstGeom>
        </p:spPr>
      </p:pic>
      <p:pic>
        <p:nvPicPr>
          <p:cNvPr id="35" name="Picture 34">
            <a:extLst>
              <a:ext uri="{FF2B5EF4-FFF2-40B4-BE49-F238E27FC236}">
                <a16:creationId xmlns:a16="http://schemas.microsoft.com/office/drawing/2014/main" id="{EA51AA2E-845B-0A3B-30A5-2284C7DB733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27455" y="5654966"/>
            <a:ext cx="1674529" cy="837265"/>
          </a:xfrm>
          <a:prstGeom prst="rect">
            <a:avLst/>
          </a:prstGeom>
        </p:spPr>
      </p:pic>
      <p:cxnSp>
        <p:nvCxnSpPr>
          <p:cNvPr id="3" name="Straight Connector 2">
            <a:extLst>
              <a:ext uri="{FF2B5EF4-FFF2-40B4-BE49-F238E27FC236}">
                <a16:creationId xmlns:a16="http://schemas.microsoft.com/office/drawing/2014/main" id="{E0704FCA-F271-A9A3-1F11-42161AD02679}"/>
              </a:ext>
            </a:extLst>
          </p:cNvPr>
          <p:cNvCxnSpPr>
            <a:cxnSpLocks/>
          </p:cNvCxnSpPr>
          <p:nvPr/>
        </p:nvCxnSpPr>
        <p:spPr bwMode="auto">
          <a:xfrm flipH="1">
            <a:off x="1775520" y="980728"/>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79888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809854" y="1428736"/>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6" name="Action Button: Blank 5">
            <a:hlinkClick r:id="" action="ppaction://hlinkshowjump?jump=lastslideviewed" highlightClick="1"/>
            <a:extLst>
              <a:ext uri="{FF2B5EF4-FFF2-40B4-BE49-F238E27FC236}">
                <a16:creationId xmlns:a16="http://schemas.microsoft.com/office/drawing/2014/main" id="{7250193B-CB1D-72F7-ED8D-FE27D7D04297}"/>
              </a:ext>
            </a:extLst>
          </p:cNvPr>
          <p:cNvSpPr/>
          <p:nvPr/>
        </p:nvSpPr>
        <p:spPr bwMode="auto">
          <a:xfrm>
            <a:off x="2235603" y="649257"/>
            <a:ext cx="1180191" cy="864096"/>
          </a:xfrm>
          <a:prstGeom prst="actionButtonBlank">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52" name="Title 3">
            <a:extLst>
              <a:ext uri="{FF2B5EF4-FFF2-40B4-BE49-F238E27FC236}">
                <a16:creationId xmlns:a16="http://schemas.microsoft.com/office/drawing/2014/main" id="{AA023283-43F8-15A2-9087-06DF3D0EC08C}"/>
              </a:ext>
            </a:extLst>
          </p:cNvPr>
          <p:cNvSpPr txBox="1">
            <a:spLocks/>
          </p:cNvSpPr>
          <p:nvPr/>
        </p:nvSpPr>
        <p:spPr>
          <a:xfrm>
            <a:off x="1775520" y="337050"/>
            <a:ext cx="10782300" cy="692961"/>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kern="0" dirty="0"/>
              <a:t>Summary</a:t>
            </a:r>
          </a:p>
        </p:txBody>
      </p:sp>
      <p:sp>
        <p:nvSpPr>
          <p:cNvPr id="3" name="Slide Number Placeholder 2">
            <a:extLst>
              <a:ext uri="{FF2B5EF4-FFF2-40B4-BE49-F238E27FC236}">
                <a16:creationId xmlns:a16="http://schemas.microsoft.com/office/drawing/2014/main" id="{E293581C-26B9-C15B-1EE7-50F0D12F4CD9}"/>
              </a:ext>
            </a:extLst>
          </p:cNvPr>
          <p:cNvSpPr>
            <a:spLocks noGrp="1"/>
          </p:cNvSpPr>
          <p:nvPr>
            <p:ph type="sldNum" sz="quarter" idx="12"/>
          </p:nvPr>
        </p:nvSpPr>
        <p:spPr>
          <a:xfrm>
            <a:off x="9477512" y="6383062"/>
            <a:ext cx="2540000" cy="457200"/>
          </a:xfrm>
        </p:spPr>
        <p:txBody>
          <a:bodyPr/>
          <a:lstStyle/>
          <a:p>
            <a:pPr>
              <a:defRPr/>
            </a:pPr>
            <a:fld id="{D629C963-6CA3-4910-ACAB-89103C5891B0}" type="slidenum">
              <a:rPr lang="en-GB" smtClean="0"/>
              <a:pPr>
                <a:defRPr/>
              </a:pPr>
              <a:t>13</a:t>
            </a:fld>
            <a:endParaRPr lang="en-GB" dirty="0"/>
          </a:p>
        </p:txBody>
      </p:sp>
      <p:grpSp>
        <p:nvGrpSpPr>
          <p:cNvPr id="379" name="Group 378">
            <a:extLst>
              <a:ext uri="{FF2B5EF4-FFF2-40B4-BE49-F238E27FC236}">
                <a16:creationId xmlns:a16="http://schemas.microsoft.com/office/drawing/2014/main" id="{B0DD0799-D21B-8BEA-4F86-A618B27E41ED}"/>
              </a:ext>
            </a:extLst>
          </p:cNvPr>
          <p:cNvGrpSpPr/>
          <p:nvPr/>
        </p:nvGrpSpPr>
        <p:grpSpPr>
          <a:xfrm>
            <a:off x="1888415" y="1523017"/>
            <a:ext cx="9135066" cy="4300250"/>
            <a:chOff x="1888415" y="1527097"/>
            <a:chExt cx="9135066" cy="4300250"/>
          </a:xfrm>
        </p:grpSpPr>
        <p:grpSp>
          <p:nvGrpSpPr>
            <p:cNvPr id="372" name="Group 371">
              <a:extLst>
                <a:ext uri="{FF2B5EF4-FFF2-40B4-BE49-F238E27FC236}">
                  <a16:creationId xmlns:a16="http://schemas.microsoft.com/office/drawing/2014/main" id="{34373E02-D02C-D265-B3F4-CC2C15C9CDCF}"/>
                </a:ext>
              </a:extLst>
            </p:cNvPr>
            <p:cNvGrpSpPr/>
            <p:nvPr/>
          </p:nvGrpSpPr>
          <p:grpSpPr>
            <a:xfrm>
              <a:off x="1919352" y="3755816"/>
              <a:ext cx="9104129" cy="969328"/>
              <a:chOff x="1888415" y="1527097"/>
              <a:chExt cx="9104129" cy="969328"/>
            </a:xfrm>
          </p:grpSpPr>
          <p:sp>
            <p:nvSpPr>
              <p:cNvPr id="373" name="Freeform 184">
                <a:extLst>
                  <a:ext uri="{FF2B5EF4-FFF2-40B4-BE49-F238E27FC236}">
                    <a16:creationId xmlns:a16="http://schemas.microsoft.com/office/drawing/2014/main" id="{96E70D94-6091-11BD-9C3F-5CE7EF548F68}"/>
                  </a:ext>
                </a:extLst>
              </p:cNvPr>
              <p:cNvSpPr/>
              <p:nvPr/>
            </p:nvSpPr>
            <p:spPr>
              <a:xfrm flipH="1">
                <a:off x="1888599" y="1528783"/>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rgbClr val="CCC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nvGrpSpPr>
              <p:cNvPr id="374" name="Group 373">
                <a:extLst>
                  <a:ext uri="{FF2B5EF4-FFF2-40B4-BE49-F238E27FC236}">
                    <a16:creationId xmlns:a16="http://schemas.microsoft.com/office/drawing/2014/main" id="{7BA6B6D7-3AC3-BE4C-E7B6-3D1A6A48E865}"/>
                  </a:ext>
                </a:extLst>
              </p:cNvPr>
              <p:cNvGrpSpPr/>
              <p:nvPr/>
            </p:nvGrpSpPr>
            <p:grpSpPr>
              <a:xfrm flipH="1">
                <a:off x="9048326" y="1527097"/>
                <a:ext cx="1944218" cy="965799"/>
                <a:chOff x="991875" y="924336"/>
                <a:chExt cx="2115878" cy="1289305"/>
              </a:xfrm>
            </p:grpSpPr>
            <p:sp>
              <p:nvSpPr>
                <p:cNvPr id="376" name="Freeform 279">
                  <a:extLst>
                    <a:ext uri="{FF2B5EF4-FFF2-40B4-BE49-F238E27FC236}">
                      <a16:creationId xmlns:a16="http://schemas.microsoft.com/office/drawing/2014/main" id="{D46193A5-6CDB-5F9D-2D99-AEE769A3913B}"/>
                    </a:ext>
                  </a:extLst>
                </p:cNvPr>
                <p:cNvSpPr/>
                <p:nvPr/>
              </p:nvSpPr>
              <p:spPr>
                <a:xfrm>
                  <a:off x="991875" y="924336"/>
                  <a:ext cx="1565805" cy="1289305"/>
                </a:xfrm>
                <a:custGeom>
                  <a:avLst/>
                  <a:gdLst>
                    <a:gd name="connsiteX0" fmla="*/ 1532087 w 1763369"/>
                    <a:gd name="connsiteY0" fmla="*/ 969530 h 1437234"/>
                    <a:gd name="connsiteX1" fmla="*/ 1440647 w 1763369"/>
                    <a:gd name="connsiteY1" fmla="*/ 1060970 h 1437234"/>
                    <a:gd name="connsiteX2" fmla="*/ 1532087 w 1763369"/>
                    <a:gd name="connsiteY2" fmla="*/ 1152410 h 1437234"/>
                    <a:gd name="connsiteX3" fmla="*/ 1623527 w 1763369"/>
                    <a:gd name="connsiteY3" fmla="*/ 1060970 h 1437234"/>
                    <a:gd name="connsiteX4" fmla="*/ 1532087 w 1763369"/>
                    <a:gd name="connsiteY4" fmla="*/ 969530 h 1437234"/>
                    <a:gd name="connsiteX5" fmla="*/ 1541052 w 1763369"/>
                    <a:gd name="connsiteY5" fmla="*/ 265800 h 1437234"/>
                    <a:gd name="connsiteX6" fmla="*/ 1449612 w 1763369"/>
                    <a:gd name="connsiteY6" fmla="*/ 357240 h 1437234"/>
                    <a:gd name="connsiteX7" fmla="*/ 1541052 w 1763369"/>
                    <a:gd name="connsiteY7" fmla="*/ 448680 h 1437234"/>
                    <a:gd name="connsiteX8" fmla="*/ 1632492 w 1763369"/>
                    <a:gd name="connsiteY8" fmla="*/ 357240 h 1437234"/>
                    <a:gd name="connsiteX9" fmla="*/ 1541052 w 1763369"/>
                    <a:gd name="connsiteY9" fmla="*/ 265800 h 1437234"/>
                    <a:gd name="connsiteX10" fmla="*/ 480921 w 1763369"/>
                    <a:gd name="connsiteY10" fmla="*/ 0 h 1437234"/>
                    <a:gd name="connsiteX11" fmla="*/ 1763369 w 1763369"/>
                    <a:gd name="connsiteY11" fmla="*/ 0 h 1437234"/>
                    <a:gd name="connsiteX12" fmla="*/ 1763369 w 1763369"/>
                    <a:gd name="connsiteY12" fmla="*/ 1437234 h 1437234"/>
                    <a:gd name="connsiteX13" fmla="*/ 480921 w 1763369"/>
                    <a:gd name="connsiteY13" fmla="*/ 1437234 h 1437234"/>
                    <a:gd name="connsiteX14" fmla="*/ 0 w 1763369"/>
                    <a:gd name="connsiteY14" fmla="*/ 759681 h 1437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63369" h="1437234">
                      <a:moveTo>
                        <a:pt x="1532087" y="969530"/>
                      </a:moveTo>
                      <a:cubicBezTo>
                        <a:pt x="1481586" y="969530"/>
                        <a:pt x="1440647" y="1010469"/>
                        <a:pt x="1440647" y="1060970"/>
                      </a:cubicBezTo>
                      <a:cubicBezTo>
                        <a:pt x="1440647" y="1111471"/>
                        <a:pt x="1481586" y="1152410"/>
                        <a:pt x="1532087" y="1152410"/>
                      </a:cubicBezTo>
                      <a:cubicBezTo>
                        <a:pt x="1582588" y="1152410"/>
                        <a:pt x="1623527" y="1111471"/>
                        <a:pt x="1623527" y="1060970"/>
                      </a:cubicBezTo>
                      <a:cubicBezTo>
                        <a:pt x="1623527" y="1010469"/>
                        <a:pt x="1582588" y="969530"/>
                        <a:pt x="1532087" y="969530"/>
                      </a:cubicBezTo>
                      <a:close/>
                      <a:moveTo>
                        <a:pt x="1541052" y="265800"/>
                      </a:moveTo>
                      <a:cubicBezTo>
                        <a:pt x="1490551" y="265800"/>
                        <a:pt x="1449612" y="306739"/>
                        <a:pt x="1449612" y="357240"/>
                      </a:cubicBezTo>
                      <a:cubicBezTo>
                        <a:pt x="1449612" y="407741"/>
                        <a:pt x="1490551" y="448680"/>
                        <a:pt x="1541052" y="448680"/>
                      </a:cubicBezTo>
                      <a:cubicBezTo>
                        <a:pt x="1591553" y="448680"/>
                        <a:pt x="1632492" y="407741"/>
                        <a:pt x="1632492" y="357240"/>
                      </a:cubicBezTo>
                      <a:cubicBezTo>
                        <a:pt x="1632492" y="306739"/>
                        <a:pt x="1591553" y="265800"/>
                        <a:pt x="1541052" y="265800"/>
                      </a:cubicBezTo>
                      <a:close/>
                      <a:moveTo>
                        <a:pt x="480921" y="0"/>
                      </a:moveTo>
                      <a:lnTo>
                        <a:pt x="1763369" y="0"/>
                      </a:lnTo>
                      <a:lnTo>
                        <a:pt x="1763369" y="1437234"/>
                      </a:lnTo>
                      <a:lnTo>
                        <a:pt x="480921" y="1437234"/>
                      </a:lnTo>
                      <a:lnTo>
                        <a:pt x="0" y="759681"/>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377" name="Rounded Rectangle 282">
                  <a:extLst>
                    <a:ext uri="{FF2B5EF4-FFF2-40B4-BE49-F238E27FC236}">
                      <a16:creationId xmlns:a16="http://schemas.microsoft.com/office/drawing/2014/main" id="{2EDEB848-586A-64EE-5695-BFD4582501BD}"/>
                    </a:ext>
                  </a:extLst>
                </p:cNvPr>
                <p:cNvSpPr/>
                <p:nvPr/>
              </p:nvSpPr>
              <p:spPr>
                <a:xfrm rot="16200000" flipV="1">
                  <a:off x="2686040" y="1503545"/>
                  <a:ext cx="61033" cy="782392"/>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sp>
            <p:nvSpPr>
              <p:cNvPr id="375" name="Rounded Rectangle 282">
                <a:extLst>
                  <a:ext uri="{FF2B5EF4-FFF2-40B4-BE49-F238E27FC236}">
                    <a16:creationId xmlns:a16="http://schemas.microsoft.com/office/drawing/2014/main" id="{80502D99-EAAF-359D-A79A-DE6CB6C20B02}"/>
                  </a:ext>
                </a:extLst>
              </p:cNvPr>
              <p:cNvSpPr/>
              <p:nvPr/>
            </p:nvSpPr>
            <p:spPr>
              <a:xfrm rot="5400000" flipH="1" flipV="1">
                <a:off x="9401790" y="1422231"/>
                <a:ext cx="45719" cy="718917"/>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5" name="Freeform 184">
                <a:extLst>
                  <a:ext uri="{FF2B5EF4-FFF2-40B4-BE49-F238E27FC236}">
                    <a16:creationId xmlns:a16="http://schemas.microsoft.com/office/drawing/2014/main" id="{EB209EF2-5EEA-300D-38E4-103F5BE0BCBE}"/>
                  </a:ext>
                </a:extLst>
              </p:cNvPr>
              <p:cNvSpPr/>
              <p:nvPr/>
            </p:nvSpPr>
            <p:spPr>
              <a:xfrm flipH="1">
                <a:off x="1888415" y="1527097"/>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grpSp>
          <p:nvGrpSpPr>
            <p:cNvPr id="366" name="Group 365">
              <a:extLst>
                <a:ext uri="{FF2B5EF4-FFF2-40B4-BE49-F238E27FC236}">
                  <a16:creationId xmlns:a16="http://schemas.microsoft.com/office/drawing/2014/main" id="{0EC417C9-2FFB-0137-BC38-2C8EA5321C01}"/>
                </a:ext>
              </a:extLst>
            </p:cNvPr>
            <p:cNvGrpSpPr/>
            <p:nvPr/>
          </p:nvGrpSpPr>
          <p:grpSpPr>
            <a:xfrm>
              <a:off x="1888415" y="2619292"/>
              <a:ext cx="9104129" cy="1025732"/>
              <a:chOff x="1888415" y="1527097"/>
              <a:chExt cx="9104129" cy="969328"/>
            </a:xfrm>
          </p:grpSpPr>
          <p:sp>
            <p:nvSpPr>
              <p:cNvPr id="367" name="Freeform 184">
                <a:extLst>
                  <a:ext uri="{FF2B5EF4-FFF2-40B4-BE49-F238E27FC236}">
                    <a16:creationId xmlns:a16="http://schemas.microsoft.com/office/drawing/2014/main" id="{5A6725C0-A74E-4E88-C241-44610D6C81EE}"/>
                  </a:ext>
                </a:extLst>
              </p:cNvPr>
              <p:cNvSpPr/>
              <p:nvPr/>
            </p:nvSpPr>
            <p:spPr>
              <a:xfrm flipH="1">
                <a:off x="1888599" y="1528783"/>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rgbClr val="CCC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nvGrpSpPr>
              <p:cNvPr id="368" name="Group 367">
                <a:extLst>
                  <a:ext uri="{FF2B5EF4-FFF2-40B4-BE49-F238E27FC236}">
                    <a16:creationId xmlns:a16="http://schemas.microsoft.com/office/drawing/2014/main" id="{2E626A6C-F52F-1781-6658-B69C9963E018}"/>
                  </a:ext>
                </a:extLst>
              </p:cNvPr>
              <p:cNvGrpSpPr/>
              <p:nvPr/>
            </p:nvGrpSpPr>
            <p:grpSpPr>
              <a:xfrm flipH="1">
                <a:off x="9048326" y="1527097"/>
                <a:ext cx="1944218" cy="965799"/>
                <a:chOff x="991875" y="924336"/>
                <a:chExt cx="2115878" cy="1289305"/>
              </a:xfrm>
            </p:grpSpPr>
            <p:sp>
              <p:nvSpPr>
                <p:cNvPr id="370" name="Freeform 279">
                  <a:extLst>
                    <a:ext uri="{FF2B5EF4-FFF2-40B4-BE49-F238E27FC236}">
                      <a16:creationId xmlns:a16="http://schemas.microsoft.com/office/drawing/2014/main" id="{EC309AC4-1CE1-9D4C-20D6-F8D9C1C063A1}"/>
                    </a:ext>
                  </a:extLst>
                </p:cNvPr>
                <p:cNvSpPr/>
                <p:nvPr/>
              </p:nvSpPr>
              <p:spPr>
                <a:xfrm>
                  <a:off x="991875" y="924336"/>
                  <a:ext cx="1565805" cy="1289305"/>
                </a:xfrm>
                <a:custGeom>
                  <a:avLst/>
                  <a:gdLst>
                    <a:gd name="connsiteX0" fmla="*/ 1532087 w 1763369"/>
                    <a:gd name="connsiteY0" fmla="*/ 969530 h 1437234"/>
                    <a:gd name="connsiteX1" fmla="*/ 1440647 w 1763369"/>
                    <a:gd name="connsiteY1" fmla="*/ 1060970 h 1437234"/>
                    <a:gd name="connsiteX2" fmla="*/ 1532087 w 1763369"/>
                    <a:gd name="connsiteY2" fmla="*/ 1152410 h 1437234"/>
                    <a:gd name="connsiteX3" fmla="*/ 1623527 w 1763369"/>
                    <a:gd name="connsiteY3" fmla="*/ 1060970 h 1437234"/>
                    <a:gd name="connsiteX4" fmla="*/ 1532087 w 1763369"/>
                    <a:gd name="connsiteY4" fmla="*/ 969530 h 1437234"/>
                    <a:gd name="connsiteX5" fmla="*/ 1541052 w 1763369"/>
                    <a:gd name="connsiteY5" fmla="*/ 265800 h 1437234"/>
                    <a:gd name="connsiteX6" fmla="*/ 1449612 w 1763369"/>
                    <a:gd name="connsiteY6" fmla="*/ 357240 h 1437234"/>
                    <a:gd name="connsiteX7" fmla="*/ 1541052 w 1763369"/>
                    <a:gd name="connsiteY7" fmla="*/ 448680 h 1437234"/>
                    <a:gd name="connsiteX8" fmla="*/ 1632492 w 1763369"/>
                    <a:gd name="connsiteY8" fmla="*/ 357240 h 1437234"/>
                    <a:gd name="connsiteX9" fmla="*/ 1541052 w 1763369"/>
                    <a:gd name="connsiteY9" fmla="*/ 265800 h 1437234"/>
                    <a:gd name="connsiteX10" fmla="*/ 480921 w 1763369"/>
                    <a:gd name="connsiteY10" fmla="*/ 0 h 1437234"/>
                    <a:gd name="connsiteX11" fmla="*/ 1763369 w 1763369"/>
                    <a:gd name="connsiteY11" fmla="*/ 0 h 1437234"/>
                    <a:gd name="connsiteX12" fmla="*/ 1763369 w 1763369"/>
                    <a:gd name="connsiteY12" fmla="*/ 1437234 h 1437234"/>
                    <a:gd name="connsiteX13" fmla="*/ 480921 w 1763369"/>
                    <a:gd name="connsiteY13" fmla="*/ 1437234 h 1437234"/>
                    <a:gd name="connsiteX14" fmla="*/ 0 w 1763369"/>
                    <a:gd name="connsiteY14" fmla="*/ 759681 h 1437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63369" h="1437234">
                      <a:moveTo>
                        <a:pt x="1532087" y="969530"/>
                      </a:moveTo>
                      <a:cubicBezTo>
                        <a:pt x="1481586" y="969530"/>
                        <a:pt x="1440647" y="1010469"/>
                        <a:pt x="1440647" y="1060970"/>
                      </a:cubicBezTo>
                      <a:cubicBezTo>
                        <a:pt x="1440647" y="1111471"/>
                        <a:pt x="1481586" y="1152410"/>
                        <a:pt x="1532087" y="1152410"/>
                      </a:cubicBezTo>
                      <a:cubicBezTo>
                        <a:pt x="1582588" y="1152410"/>
                        <a:pt x="1623527" y="1111471"/>
                        <a:pt x="1623527" y="1060970"/>
                      </a:cubicBezTo>
                      <a:cubicBezTo>
                        <a:pt x="1623527" y="1010469"/>
                        <a:pt x="1582588" y="969530"/>
                        <a:pt x="1532087" y="969530"/>
                      </a:cubicBezTo>
                      <a:close/>
                      <a:moveTo>
                        <a:pt x="1541052" y="265800"/>
                      </a:moveTo>
                      <a:cubicBezTo>
                        <a:pt x="1490551" y="265800"/>
                        <a:pt x="1449612" y="306739"/>
                        <a:pt x="1449612" y="357240"/>
                      </a:cubicBezTo>
                      <a:cubicBezTo>
                        <a:pt x="1449612" y="407741"/>
                        <a:pt x="1490551" y="448680"/>
                        <a:pt x="1541052" y="448680"/>
                      </a:cubicBezTo>
                      <a:cubicBezTo>
                        <a:pt x="1591553" y="448680"/>
                        <a:pt x="1632492" y="407741"/>
                        <a:pt x="1632492" y="357240"/>
                      </a:cubicBezTo>
                      <a:cubicBezTo>
                        <a:pt x="1632492" y="306739"/>
                        <a:pt x="1591553" y="265800"/>
                        <a:pt x="1541052" y="265800"/>
                      </a:cubicBezTo>
                      <a:close/>
                      <a:moveTo>
                        <a:pt x="480921" y="0"/>
                      </a:moveTo>
                      <a:lnTo>
                        <a:pt x="1763369" y="0"/>
                      </a:lnTo>
                      <a:lnTo>
                        <a:pt x="1763369" y="1437234"/>
                      </a:lnTo>
                      <a:lnTo>
                        <a:pt x="480921" y="1437234"/>
                      </a:lnTo>
                      <a:lnTo>
                        <a:pt x="0" y="759681"/>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371" name="Rounded Rectangle 282">
                  <a:extLst>
                    <a:ext uri="{FF2B5EF4-FFF2-40B4-BE49-F238E27FC236}">
                      <a16:creationId xmlns:a16="http://schemas.microsoft.com/office/drawing/2014/main" id="{E3CE1844-CC7D-D66C-C677-E4AF537B02B1}"/>
                    </a:ext>
                  </a:extLst>
                </p:cNvPr>
                <p:cNvSpPr/>
                <p:nvPr/>
              </p:nvSpPr>
              <p:spPr>
                <a:xfrm rot="16200000" flipV="1">
                  <a:off x="2686040" y="1503545"/>
                  <a:ext cx="61033" cy="782392"/>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sp>
            <p:nvSpPr>
              <p:cNvPr id="369" name="Rounded Rectangle 282">
                <a:extLst>
                  <a:ext uri="{FF2B5EF4-FFF2-40B4-BE49-F238E27FC236}">
                    <a16:creationId xmlns:a16="http://schemas.microsoft.com/office/drawing/2014/main" id="{56838449-D435-3DD2-8CF3-49D04FF03E08}"/>
                  </a:ext>
                </a:extLst>
              </p:cNvPr>
              <p:cNvSpPr/>
              <p:nvPr/>
            </p:nvSpPr>
            <p:spPr>
              <a:xfrm rot="5400000" flipH="1" flipV="1">
                <a:off x="9401790" y="1422231"/>
                <a:ext cx="45719" cy="718917"/>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7" name="Freeform 184">
                <a:extLst>
                  <a:ext uri="{FF2B5EF4-FFF2-40B4-BE49-F238E27FC236}">
                    <a16:creationId xmlns:a16="http://schemas.microsoft.com/office/drawing/2014/main" id="{8755484A-96B5-DC52-8691-FD0036EB766F}"/>
                  </a:ext>
                </a:extLst>
              </p:cNvPr>
              <p:cNvSpPr/>
              <p:nvPr/>
            </p:nvSpPr>
            <p:spPr>
              <a:xfrm flipH="1">
                <a:off x="1888415" y="1527190"/>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grpSp>
          <p:nvGrpSpPr>
            <p:cNvPr id="360" name="Group 359">
              <a:extLst>
                <a:ext uri="{FF2B5EF4-FFF2-40B4-BE49-F238E27FC236}">
                  <a16:creationId xmlns:a16="http://schemas.microsoft.com/office/drawing/2014/main" id="{674F999F-60CB-857D-4F5D-C69405A800CD}"/>
                </a:ext>
              </a:extLst>
            </p:cNvPr>
            <p:cNvGrpSpPr/>
            <p:nvPr/>
          </p:nvGrpSpPr>
          <p:grpSpPr>
            <a:xfrm>
              <a:off x="1888415" y="4840016"/>
              <a:ext cx="9104129" cy="969328"/>
              <a:chOff x="1888415" y="1527097"/>
              <a:chExt cx="9104129" cy="969328"/>
            </a:xfrm>
          </p:grpSpPr>
          <p:sp>
            <p:nvSpPr>
              <p:cNvPr id="361" name="Freeform 184">
                <a:extLst>
                  <a:ext uri="{FF2B5EF4-FFF2-40B4-BE49-F238E27FC236}">
                    <a16:creationId xmlns:a16="http://schemas.microsoft.com/office/drawing/2014/main" id="{99F90D2B-E96A-CDD3-E222-E8BDFC2CF1E3}"/>
                  </a:ext>
                </a:extLst>
              </p:cNvPr>
              <p:cNvSpPr/>
              <p:nvPr/>
            </p:nvSpPr>
            <p:spPr>
              <a:xfrm flipH="1">
                <a:off x="1888599" y="1528783"/>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rgbClr val="CCC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nvGrpSpPr>
              <p:cNvPr id="362" name="Group 361">
                <a:extLst>
                  <a:ext uri="{FF2B5EF4-FFF2-40B4-BE49-F238E27FC236}">
                    <a16:creationId xmlns:a16="http://schemas.microsoft.com/office/drawing/2014/main" id="{774EC5EB-90D2-2A43-AF94-60944EC24D7E}"/>
                  </a:ext>
                </a:extLst>
              </p:cNvPr>
              <p:cNvGrpSpPr/>
              <p:nvPr/>
            </p:nvGrpSpPr>
            <p:grpSpPr>
              <a:xfrm flipH="1">
                <a:off x="9048326" y="1527097"/>
                <a:ext cx="1944218" cy="965799"/>
                <a:chOff x="991875" y="924336"/>
                <a:chExt cx="2115878" cy="1289305"/>
              </a:xfrm>
            </p:grpSpPr>
            <p:sp>
              <p:nvSpPr>
                <p:cNvPr id="364" name="Freeform 279">
                  <a:extLst>
                    <a:ext uri="{FF2B5EF4-FFF2-40B4-BE49-F238E27FC236}">
                      <a16:creationId xmlns:a16="http://schemas.microsoft.com/office/drawing/2014/main" id="{C17E3C49-9563-9348-3618-9F5623B7CBC3}"/>
                    </a:ext>
                  </a:extLst>
                </p:cNvPr>
                <p:cNvSpPr/>
                <p:nvPr/>
              </p:nvSpPr>
              <p:spPr>
                <a:xfrm>
                  <a:off x="991875" y="924336"/>
                  <a:ext cx="1565805" cy="1289305"/>
                </a:xfrm>
                <a:custGeom>
                  <a:avLst/>
                  <a:gdLst>
                    <a:gd name="connsiteX0" fmla="*/ 1532087 w 1763369"/>
                    <a:gd name="connsiteY0" fmla="*/ 969530 h 1437234"/>
                    <a:gd name="connsiteX1" fmla="*/ 1440647 w 1763369"/>
                    <a:gd name="connsiteY1" fmla="*/ 1060970 h 1437234"/>
                    <a:gd name="connsiteX2" fmla="*/ 1532087 w 1763369"/>
                    <a:gd name="connsiteY2" fmla="*/ 1152410 h 1437234"/>
                    <a:gd name="connsiteX3" fmla="*/ 1623527 w 1763369"/>
                    <a:gd name="connsiteY3" fmla="*/ 1060970 h 1437234"/>
                    <a:gd name="connsiteX4" fmla="*/ 1532087 w 1763369"/>
                    <a:gd name="connsiteY4" fmla="*/ 969530 h 1437234"/>
                    <a:gd name="connsiteX5" fmla="*/ 1541052 w 1763369"/>
                    <a:gd name="connsiteY5" fmla="*/ 265800 h 1437234"/>
                    <a:gd name="connsiteX6" fmla="*/ 1449612 w 1763369"/>
                    <a:gd name="connsiteY6" fmla="*/ 357240 h 1437234"/>
                    <a:gd name="connsiteX7" fmla="*/ 1541052 w 1763369"/>
                    <a:gd name="connsiteY7" fmla="*/ 448680 h 1437234"/>
                    <a:gd name="connsiteX8" fmla="*/ 1632492 w 1763369"/>
                    <a:gd name="connsiteY8" fmla="*/ 357240 h 1437234"/>
                    <a:gd name="connsiteX9" fmla="*/ 1541052 w 1763369"/>
                    <a:gd name="connsiteY9" fmla="*/ 265800 h 1437234"/>
                    <a:gd name="connsiteX10" fmla="*/ 480921 w 1763369"/>
                    <a:gd name="connsiteY10" fmla="*/ 0 h 1437234"/>
                    <a:gd name="connsiteX11" fmla="*/ 1763369 w 1763369"/>
                    <a:gd name="connsiteY11" fmla="*/ 0 h 1437234"/>
                    <a:gd name="connsiteX12" fmla="*/ 1763369 w 1763369"/>
                    <a:gd name="connsiteY12" fmla="*/ 1437234 h 1437234"/>
                    <a:gd name="connsiteX13" fmla="*/ 480921 w 1763369"/>
                    <a:gd name="connsiteY13" fmla="*/ 1437234 h 1437234"/>
                    <a:gd name="connsiteX14" fmla="*/ 0 w 1763369"/>
                    <a:gd name="connsiteY14" fmla="*/ 759681 h 1437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63369" h="1437234">
                      <a:moveTo>
                        <a:pt x="1532087" y="969530"/>
                      </a:moveTo>
                      <a:cubicBezTo>
                        <a:pt x="1481586" y="969530"/>
                        <a:pt x="1440647" y="1010469"/>
                        <a:pt x="1440647" y="1060970"/>
                      </a:cubicBezTo>
                      <a:cubicBezTo>
                        <a:pt x="1440647" y="1111471"/>
                        <a:pt x="1481586" y="1152410"/>
                        <a:pt x="1532087" y="1152410"/>
                      </a:cubicBezTo>
                      <a:cubicBezTo>
                        <a:pt x="1582588" y="1152410"/>
                        <a:pt x="1623527" y="1111471"/>
                        <a:pt x="1623527" y="1060970"/>
                      </a:cubicBezTo>
                      <a:cubicBezTo>
                        <a:pt x="1623527" y="1010469"/>
                        <a:pt x="1582588" y="969530"/>
                        <a:pt x="1532087" y="969530"/>
                      </a:cubicBezTo>
                      <a:close/>
                      <a:moveTo>
                        <a:pt x="1541052" y="265800"/>
                      </a:moveTo>
                      <a:cubicBezTo>
                        <a:pt x="1490551" y="265800"/>
                        <a:pt x="1449612" y="306739"/>
                        <a:pt x="1449612" y="357240"/>
                      </a:cubicBezTo>
                      <a:cubicBezTo>
                        <a:pt x="1449612" y="407741"/>
                        <a:pt x="1490551" y="448680"/>
                        <a:pt x="1541052" y="448680"/>
                      </a:cubicBezTo>
                      <a:cubicBezTo>
                        <a:pt x="1591553" y="448680"/>
                        <a:pt x="1632492" y="407741"/>
                        <a:pt x="1632492" y="357240"/>
                      </a:cubicBezTo>
                      <a:cubicBezTo>
                        <a:pt x="1632492" y="306739"/>
                        <a:pt x="1591553" y="265800"/>
                        <a:pt x="1541052" y="265800"/>
                      </a:cubicBezTo>
                      <a:close/>
                      <a:moveTo>
                        <a:pt x="480921" y="0"/>
                      </a:moveTo>
                      <a:lnTo>
                        <a:pt x="1763369" y="0"/>
                      </a:lnTo>
                      <a:lnTo>
                        <a:pt x="1763369" y="1437234"/>
                      </a:lnTo>
                      <a:lnTo>
                        <a:pt x="480921" y="1437234"/>
                      </a:lnTo>
                      <a:lnTo>
                        <a:pt x="0" y="759681"/>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365" name="Rounded Rectangle 282">
                  <a:extLst>
                    <a:ext uri="{FF2B5EF4-FFF2-40B4-BE49-F238E27FC236}">
                      <a16:creationId xmlns:a16="http://schemas.microsoft.com/office/drawing/2014/main" id="{C3D494E1-A995-8E60-B9DF-7E369F96703D}"/>
                    </a:ext>
                  </a:extLst>
                </p:cNvPr>
                <p:cNvSpPr/>
                <p:nvPr/>
              </p:nvSpPr>
              <p:spPr>
                <a:xfrm rot="16200000" flipV="1">
                  <a:off x="2686040" y="1503545"/>
                  <a:ext cx="61033" cy="782392"/>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sp>
            <p:nvSpPr>
              <p:cNvPr id="363" name="Rounded Rectangle 282">
                <a:extLst>
                  <a:ext uri="{FF2B5EF4-FFF2-40B4-BE49-F238E27FC236}">
                    <a16:creationId xmlns:a16="http://schemas.microsoft.com/office/drawing/2014/main" id="{43576D5A-D77E-664C-1DB6-F0CDFDCD3EB2}"/>
                  </a:ext>
                </a:extLst>
              </p:cNvPr>
              <p:cNvSpPr/>
              <p:nvPr/>
            </p:nvSpPr>
            <p:spPr>
              <a:xfrm rot="5400000" flipH="1" flipV="1">
                <a:off x="9401790" y="1422231"/>
                <a:ext cx="45719" cy="718917"/>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8" name="Freeform 184">
                <a:extLst>
                  <a:ext uri="{FF2B5EF4-FFF2-40B4-BE49-F238E27FC236}">
                    <a16:creationId xmlns:a16="http://schemas.microsoft.com/office/drawing/2014/main" id="{5C12056C-E3EC-5AB8-07DE-36880747491A}"/>
                  </a:ext>
                </a:extLst>
              </p:cNvPr>
              <p:cNvSpPr/>
              <p:nvPr/>
            </p:nvSpPr>
            <p:spPr>
              <a:xfrm flipH="1">
                <a:off x="1888415" y="1527097"/>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grpSp>
          <p:nvGrpSpPr>
            <p:cNvPr id="359" name="Group 358">
              <a:extLst>
                <a:ext uri="{FF2B5EF4-FFF2-40B4-BE49-F238E27FC236}">
                  <a16:creationId xmlns:a16="http://schemas.microsoft.com/office/drawing/2014/main" id="{3EEBD7FA-BD5E-D40E-FB51-4589C0173751}"/>
                </a:ext>
              </a:extLst>
            </p:cNvPr>
            <p:cNvGrpSpPr/>
            <p:nvPr/>
          </p:nvGrpSpPr>
          <p:grpSpPr>
            <a:xfrm>
              <a:off x="1888415" y="1527097"/>
              <a:ext cx="9104129" cy="969328"/>
              <a:chOff x="1888415" y="1527097"/>
              <a:chExt cx="9104129" cy="969328"/>
            </a:xfrm>
          </p:grpSpPr>
          <p:sp>
            <p:nvSpPr>
              <p:cNvPr id="341" name="Freeform 184">
                <a:extLst>
                  <a:ext uri="{FF2B5EF4-FFF2-40B4-BE49-F238E27FC236}">
                    <a16:creationId xmlns:a16="http://schemas.microsoft.com/office/drawing/2014/main" id="{BC309283-6924-2C10-D339-914934AEC1A8}"/>
                  </a:ext>
                </a:extLst>
              </p:cNvPr>
              <p:cNvSpPr/>
              <p:nvPr/>
            </p:nvSpPr>
            <p:spPr>
              <a:xfrm flipH="1">
                <a:off x="1888599" y="1528783"/>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rgbClr val="CCC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nvGrpSpPr>
              <p:cNvPr id="342" name="Group 341">
                <a:extLst>
                  <a:ext uri="{FF2B5EF4-FFF2-40B4-BE49-F238E27FC236}">
                    <a16:creationId xmlns:a16="http://schemas.microsoft.com/office/drawing/2014/main" id="{F5F3CD85-69E7-4BD7-B769-4039A958339F}"/>
                  </a:ext>
                </a:extLst>
              </p:cNvPr>
              <p:cNvGrpSpPr/>
              <p:nvPr/>
            </p:nvGrpSpPr>
            <p:grpSpPr>
              <a:xfrm flipH="1">
                <a:off x="9048326" y="1527097"/>
                <a:ext cx="1944218" cy="965799"/>
                <a:chOff x="991875" y="924336"/>
                <a:chExt cx="2115878" cy="1289305"/>
              </a:xfrm>
            </p:grpSpPr>
            <p:sp>
              <p:nvSpPr>
                <p:cNvPr id="343" name="Freeform 279">
                  <a:extLst>
                    <a:ext uri="{FF2B5EF4-FFF2-40B4-BE49-F238E27FC236}">
                      <a16:creationId xmlns:a16="http://schemas.microsoft.com/office/drawing/2014/main" id="{EBD80FC4-453F-53BD-9ADA-FC197C8F6CE3}"/>
                    </a:ext>
                  </a:extLst>
                </p:cNvPr>
                <p:cNvSpPr/>
                <p:nvPr/>
              </p:nvSpPr>
              <p:spPr>
                <a:xfrm>
                  <a:off x="991875" y="924336"/>
                  <a:ext cx="1565805" cy="1289305"/>
                </a:xfrm>
                <a:custGeom>
                  <a:avLst/>
                  <a:gdLst>
                    <a:gd name="connsiteX0" fmla="*/ 1532087 w 1763369"/>
                    <a:gd name="connsiteY0" fmla="*/ 969530 h 1437234"/>
                    <a:gd name="connsiteX1" fmla="*/ 1440647 w 1763369"/>
                    <a:gd name="connsiteY1" fmla="*/ 1060970 h 1437234"/>
                    <a:gd name="connsiteX2" fmla="*/ 1532087 w 1763369"/>
                    <a:gd name="connsiteY2" fmla="*/ 1152410 h 1437234"/>
                    <a:gd name="connsiteX3" fmla="*/ 1623527 w 1763369"/>
                    <a:gd name="connsiteY3" fmla="*/ 1060970 h 1437234"/>
                    <a:gd name="connsiteX4" fmla="*/ 1532087 w 1763369"/>
                    <a:gd name="connsiteY4" fmla="*/ 969530 h 1437234"/>
                    <a:gd name="connsiteX5" fmla="*/ 1541052 w 1763369"/>
                    <a:gd name="connsiteY5" fmla="*/ 265800 h 1437234"/>
                    <a:gd name="connsiteX6" fmla="*/ 1449612 w 1763369"/>
                    <a:gd name="connsiteY6" fmla="*/ 357240 h 1437234"/>
                    <a:gd name="connsiteX7" fmla="*/ 1541052 w 1763369"/>
                    <a:gd name="connsiteY7" fmla="*/ 448680 h 1437234"/>
                    <a:gd name="connsiteX8" fmla="*/ 1632492 w 1763369"/>
                    <a:gd name="connsiteY8" fmla="*/ 357240 h 1437234"/>
                    <a:gd name="connsiteX9" fmla="*/ 1541052 w 1763369"/>
                    <a:gd name="connsiteY9" fmla="*/ 265800 h 1437234"/>
                    <a:gd name="connsiteX10" fmla="*/ 480921 w 1763369"/>
                    <a:gd name="connsiteY10" fmla="*/ 0 h 1437234"/>
                    <a:gd name="connsiteX11" fmla="*/ 1763369 w 1763369"/>
                    <a:gd name="connsiteY11" fmla="*/ 0 h 1437234"/>
                    <a:gd name="connsiteX12" fmla="*/ 1763369 w 1763369"/>
                    <a:gd name="connsiteY12" fmla="*/ 1437234 h 1437234"/>
                    <a:gd name="connsiteX13" fmla="*/ 480921 w 1763369"/>
                    <a:gd name="connsiteY13" fmla="*/ 1437234 h 1437234"/>
                    <a:gd name="connsiteX14" fmla="*/ 0 w 1763369"/>
                    <a:gd name="connsiteY14" fmla="*/ 759681 h 1437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63369" h="1437234">
                      <a:moveTo>
                        <a:pt x="1532087" y="969530"/>
                      </a:moveTo>
                      <a:cubicBezTo>
                        <a:pt x="1481586" y="969530"/>
                        <a:pt x="1440647" y="1010469"/>
                        <a:pt x="1440647" y="1060970"/>
                      </a:cubicBezTo>
                      <a:cubicBezTo>
                        <a:pt x="1440647" y="1111471"/>
                        <a:pt x="1481586" y="1152410"/>
                        <a:pt x="1532087" y="1152410"/>
                      </a:cubicBezTo>
                      <a:cubicBezTo>
                        <a:pt x="1582588" y="1152410"/>
                        <a:pt x="1623527" y="1111471"/>
                        <a:pt x="1623527" y="1060970"/>
                      </a:cubicBezTo>
                      <a:cubicBezTo>
                        <a:pt x="1623527" y="1010469"/>
                        <a:pt x="1582588" y="969530"/>
                        <a:pt x="1532087" y="969530"/>
                      </a:cubicBezTo>
                      <a:close/>
                      <a:moveTo>
                        <a:pt x="1541052" y="265800"/>
                      </a:moveTo>
                      <a:cubicBezTo>
                        <a:pt x="1490551" y="265800"/>
                        <a:pt x="1449612" y="306739"/>
                        <a:pt x="1449612" y="357240"/>
                      </a:cubicBezTo>
                      <a:cubicBezTo>
                        <a:pt x="1449612" y="407741"/>
                        <a:pt x="1490551" y="448680"/>
                        <a:pt x="1541052" y="448680"/>
                      </a:cubicBezTo>
                      <a:cubicBezTo>
                        <a:pt x="1591553" y="448680"/>
                        <a:pt x="1632492" y="407741"/>
                        <a:pt x="1632492" y="357240"/>
                      </a:cubicBezTo>
                      <a:cubicBezTo>
                        <a:pt x="1632492" y="306739"/>
                        <a:pt x="1591553" y="265800"/>
                        <a:pt x="1541052" y="265800"/>
                      </a:cubicBezTo>
                      <a:close/>
                      <a:moveTo>
                        <a:pt x="480921" y="0"/>
                      </a:moveTo>
                      <a:lnTo>
                        <a:pt x="1763369" y="0"/>
                      </a:lnTo>
                      <a:lnTo>
                        <a:pt x="1763369" y="1437234"/>
                      </a:lnTo>
                      <a:lnTo>
                        <a:pt x="480921" y="1437234"/>
                      </a:lnTo>
                      <a:lnTo>
                        <a:pt x="0" y="759681"/>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347" name="Rounded Rectangle 282">
                  <a:extLst>
                    <a:ext uri="{FF2B5EF4-FFF2-40B4-BE49-F238E27FC236}">
                      <a16:creationId xmlns:a16="http://schemas.microsoft.com/office/drawing/2014/main" id="{B65B146C-4970-B36A-017C-65E76E401F59}"/>
                    </a:ext>
                  </a:extLst>
                </p:cNvPr>
                <p:cNvSpPr/>
                <p:nvPr/>
              </p:nvSpPr>
              <p:spPr>
                <a:xfrm rot="16200000" flipV="1">
                  <a:off x="2686040" y="1503545"/>
                  <a:ext cx="61033" cy="782392"/>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sp>
            <p:nvSpPr>
              <p:cNvPr id="354" name="Rounded Rectangle 282">
                <a:extLst>
                  <a:ext uri="{FF2B5EF4-FFF2-40B4-BE49-F238E27FC236}">
                    <a16:creationId xmlns:a16="http://schemas.microsoft.com/office/drawing/2014/main" id="{7A6B5E40-3B9F-6A61-F89A-5F54B288052B}"/>
                  </a:ext>
                </a:extLst>
              </p:cNvPr>
              <p:cNvSpPr/>
              <p:nvPr/>
            </p:nvSpPr>
            <p:spPr>
              <a:xfrm rot="5400000" flipH="1" flipV="1">
                <a:off x="9401790" y="1422231"/>
                <a:ext cx="45719" cy="718917"/>
              </a:xfrm>
              <a:prstGeom prst="roundRect">
                <a:avLst>
                  <a:gd name="adj" fmla="val 50000"/>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9" name="Freeform 184">
                <a:extLst>
                  <a:ext uri="{FF2B5EF4-FFF2-40B4-BE49-F238E27FC236}">
                    <a16:creationId xmlns:a16="http://schemas.microsoft.com/office/drawing/2014/main" id="{8223C524-3BAC-8FBF-6FA3-25DB1B4477E9}"/>
                  </a:ext>
                </a:extLst>
              </p:cNvPr>
              <p:cNvSpPr/>
              <p:nvPr/>
            </p:nvSpPr>
            <p:spPr>
              <a:xfrm flipH="1">
                <a:off x="1888415" y="1527097"/>
                <a:ext cx="7557014" cy="967642"/>
              </a:xfrm>
              <a:custGeom>
                <a:avLst/>
                <a:gdLst>
                  <a:gd name="connsiteX0" fmla="*/ 241201 w 5421260"/>
                  <a:gd name="connsiteY0" fmla="*/ 988554 h 1454751"/>
                  <a:gd name="connsiteX1" fmla="*/ 149761 w 5421260"/>
                  <a:gd name="connsiteY1" fmla="*/ 1079994 h 1454751"/>
                  <a:gd name="connsiteX2" fmla="*/ 241201 w 5421260"/>
                  <a:gd name="connsiteY2" fmla="*/ 1171434 h 1454751"/>
                  <a:gd name="connsiteX3" fmla="*/ 332641 w 5421260"/>
                  <a:gd name="connsiteY3" fmla="*/ 1079994 h 1454751"/>
                  <a:gd name="connsiteX4" fmla="*/ 241201 w 5421260"/>
                  <a:gd name="connsiteY4" fmla="*/ 988554 h 1454751"/>
                  <a:gd name="connsiteX5" fmla="*/ 250166 w 5421260"/>
                  <a:gd name="connsiteY5" fmla="*/ 284824 h 1454751"/>
                  <a:gd name="connsiteX6" fmla="*/ 158726 w 5421260"/>
                  <a:gd name="connsiteY6" fmla="*/ 376264 h 1454751"/>
                  <a:gd name="connsiteX7" fmla="*/ 250166 w 5421260"/>
                  <a:gd name="connsiteY7" fmla="*/ 467704 h 1454751"/>
                  <a:gd name="connsiteX8" fmla="*/ 341606 w 5421260"/>
                  <a:gd name="connsiteY8" fmla="*/ 376264 h 1454751"/>
                  <a:gd name="connsiteX9" fmla="*/ 250166 w 5421260"/>
                  <a:gd name="connsiteY9" fmla="*/ 284824 h 1454751"/>
                  <a:gd name="connsiteX10" fmla="*/ 0 w 5421260"/>
                  <a:gd name="connsiteY10" fmla="*/ 0 h 1454751"/>
                  <a:gd name="connsiteX11" fmla="*/ 5421260 w 5421260"/>
                  <a:gd name="connsiteY11" fmla="*/ 0 h 1454751"/>
                  <a:gd name="connsiteX12" fmla="*/ 5421260 w 5421260"/>
                  <a:gd name="connsiteY12" fmla="*/ 1454751 h 1454751"/>
                  <a:gd name="connsiteX13" fmla="*/ 0 w 5421260"/>
                  <a:gd name="connsiteY13" fmla="*/ 1454751 h 145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1260" h="1454751">
                    <a:moveTo>
                      <a:pt x="241201" y="988554"/>
                    </a:moveTo>
                    <a:cubicBezTo>
                      <a:pt x="190700" y="988554"/>
                      <a:pt x="149761" y="1029493"/>
                      <a:pt x="149761" y="1079994"/>
                    </a:cubicBezTo>
                    <a:cubicBezTo>
                      <a:pt x="149761" y="1130495"/>
                      <a:pt x="190700" y="1171434"/>
                      <a:pt x="241201" y="1171434"/>
                    </a:cubicBezTo>
                    <a:cubicBezTo>
                      <a:pt x="291702" y="1171434"/>
                      <a:pt x="332641" y="1130495"/>
                      <a:pt x="332641" y="1079994"/>
                    </a:cubicBezTo>
                    <a:cubicBezTo>
                      <a:pt x="332641" y="1029493"/>
                      <a:pt x="291702" y="988554"/>
                      <a:pt x="241201" y="988554"/>
                    </a:cubicBezTo>
                    <a:close/>
                    <a:moveTo>
                      <a:pt x="250166" y="284824"/>
                    </a:moveTo>
                    <a:cubicBezTo>
                      <a:pt x="199665" y="284824"/>
                      <a:pt x="158726" y="325763"/>
                      <a:pt x="158726" y="376264"/>
                    </a:cubicBezTo>
                    <a:cubicBezTo>
                      <a:pt x="158726" y="426765"/>
                      <a:pt x="199665" y="467704"/>
                      <a:pt x="250166" y="467704"/>
                    </a:cubicBezTo>
                    <a:cubicBezTo>
                      <a:pt x="300667" y="467704"/>
                      <a:pt x="341606" y="426765"/>
                      <a:pt x="341606" y="376264"/>
                    </a:cubicBezTo>
                    <a:cubicBezTo>
                      <a:pt x="341606" y="325763"/>
                      <a:pt x="300667" y="284824"/>
                      <a:pt x="250166" y="284824"/>
                    </a:cubicBezTo>
                    <a:close/>
                    <a:moveTo>
                      <a:pt x="0" y="0"/>
                    </a:moveTo>
                    <a:lnTo>
                      <a:pt x="5421260" y="0"/>
                    </a:lnTo>
                    <a:lnTo>
                      <a:pt x="5421260" y="1454751"/>
                    </a:lnTo>
                    <a:lnTo>
                      <a:pt x="0" y="1454751"/>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grpSp>
          <p:nvGrpSpPr>
            <p:cNvPr id="305" name="Group 304">
              <a:extLst>
                <a:ext uri="{FF2B5EF4-FFF2-40B4-BE49-F238E27FC236}">
                  <a16:creationId xmlns:a16="http://schemas.microsoft.com/office/drawing/2014/main" id="{6A1F1D3F-A958-3DDA-2D5A-DDC835756E5F}"/>
                </a:ext>
              </a:extLst>
            </p:cNvPr>
            <p:cNvGrpSpPr/>
            <p:nvPr/>
          </p:nvGrpSpPr>
          <p:grpSpPr>
            <a:xfrm>
              <a:off x="9912504" y="3960079"/>
              <a:ext cx="533372" cy="477033"/>
              <a:chOff x="4300247" y="-1603424"/>
              <a:chExt cx="8825182" cy="8825194"/>
            </a:xfrm>
            <a:solidFill>
              <a:schemeClr val="bg1"/>
            </a:solidFill>
            <a:effectLst/>
          </p:grpSpPr>
          <p:sp>
            <p:nvSpPr>
              <p:cNvPr id="306" name="Freeform 239">
                <a:extLst>
                  <a:ext uri="{FF2B5EF4-FFF2-40B4-BE49-F238E27FC236}">
                    <a16:creationId xmlns:a16="http://schemas.microsoft.com/office/drawing/2014/main" id="{CC0C71B8-AF51-E8B4-710B-7BE0FD5919E7}"/>
                  </a:ext>
                </a:extLst>
              </p:cNvPr>
              <p:cNvSpPr>
                <a:spLocks noEditPoints="1"/>
              </p:cNvSpPr>
              <p:nvPr/>
            </p:nvSpPr>
            <p:spPr bwMode="auto">
              <a:xfrm>
                <a:off x="4300247" y="-1603424"/>
                <a:ext cx="8825182" cy="8825194"/>
              </a:xfrm>
              <a:prstGeom prst="donut">
                <a:avLst>
                  <a:gd name="adj" fmla="val 8338"/>
                </a:avLst>
              </a:pr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rial" panose="020B0604020202020204" pitchFamily="34" charset="0"/>
                  <a:cs typeface="Arial" panose="020B0604020202020204" pitchFamily="34" charset="0"/>
                </a:endParaRPr>
              </a:p>
            </p:txBody>
          </p:sp>
          <p:sp>
            <p:nvSpPr>
              <p:cNvPr id="307" name="Freeform 242">
                <a:extLst>
                  <a:ext uri="{FF2B5EF4-FFF2-40B4-BE49-F238E27FC236}">
                    <a16:creationId xmlns:a16="http://schemas.microsoft.com/office/drawing/2014/main" id="{E680B84B-F967-16A0-82DA-FEBEBCA46390}"/>
                  </a:ext>
                </a:extLst>
              </p:cNvPr>
              <p:cNvSpPr>
                <a:spLocks/>
              </p:cNvSpPr>
              <p:nvPr/>
            </p:nvSpPr>
            <p:spPr bwMode="auto">
              <a:xfrm rot="5240500">
                <a:off x="5345446" y="2460395"/>
                <a:ext cx="599853" cy="897038"/>
              </a:xfrm>
              <a:prstGeom prst="round2SameRect">
                <a:avLst>
                  <a:gd name="adj1" fmla="val 50000"/>
                  <a:gd name="adj2" fmla="val 0"/>
                </a:avLst>
              </a:pr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rial" panose="020B0604020202020204" pitchFamily="34" charset="0"/>
                  <a:cs typeface="Arial" panose="020B0604020202020204" pitchFamily="34" charset="0"/>
                </a:endParaRPr>
              </a:p>
            </p:txBody>
          </p:sp>
          <p:sp>
            <p:nvSpPr>
              <p:cNvPr id="308" name="Freeform 242">
                <a:extLst>
                  <a:ext uri="{FF2B5EF4-FFF2-40B4-BE49-F238E27FC236}">
                    <a16:creationId xmlns:a16="http://schemas.microsoft.com/office/drawing/2014/main" id="{6E9D33EE-4849-0D14-5D89-4FAD91ED69B0}"/>
                  </a:ext>
                </a:extLst>
              </p:cNvPr>
              <p:cNvSpPr>
                <a:spLocks/>
              </p:cNvSpPr>
              <p:nvPr/>
            </p:nvSpPr>
            <p:spPr bwMode="auto">
              <a:xfrm>
                <a:off x="8410797" y="5434912"/>
                <a:ext cx="599853" cy="897038"/>
              </a:xfrm>
              <a:prstGeom prst="round2SameRect">
                <a:avLst>
                  <a:gd name="adj1" fmla="val 50000"/>
                  <a:gd name="adj2" fmla="val 0"/>
                </a:avLst>
              </a:pr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rial" panose="020B0604020202020204" pitchFamily="34" charset="0"/>
                  <a:cs typeface="Arial" panose="020B0604020202020204" pitchFamily="34" charset="0"/>
                </a:endParaRPr>
              </a:p>
            </p:txBody>
          </p:sp>
          <p:sp>
            <p:nvSpPr>
              <p:cNvPr id="309" name="Freeform 242">
                <a:extLst>
                  <a:ext uri="{FF2B5EF4-FFF2-40B4-BE49-F238E27FC236}">
                    <a16:creationId xmlns:a16="http://schemas.microsoft.com/office/drawing/2014/main" id="{0A88A72E-4970-6C72-B39B-52F7D09DCDC5}"/>
                  </a:ext>
                </a:extLst>
              </p:cNvPr>
              <p:cNvSpPr>
                <a:spLocks/>
              </p:cNvSpPr>
              <p:nvPr/>
            </p:nvSpPr>
            <p:spPr bwMode="auto">
              <a:xfrm rot="16200000">
                <a:off x="11466961" y="2365141"/>
                <a:ext cx="599853" cy="897038"/>
              </a:xfrm>
              <a:prstGeom prst="round2SameRect">
                <a:avLst>
                  <a:gd name="adj1" fmla="val 50000"/>
                  <a:gd name="adj2" fmla="val 0"/>
                </a:avLst>
              </a:pr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rial" panose="020B0604020202020204" pitchFamily="34" charset="0"/>
                  <a:cs typeface="Arial" panose="020B0604020202020204" pitchFamily="34" charset="0"/>
                </a:endParaRPr>
              </a:p>
            </p:txBody>
          </p:sp>
          <p:sp>
            <p:nvSpPr>
              <p:cNvPr id="310" name="Freeform 242">
                <a:extLst>
                  <a:ext uri="{FF2B5EF4-FFF2-40B4-BE49-F238E27FC236}">
                    <a16:creationId xmlns:a16="http://schemas.microsoft.com/office/drawing/2014/main" id="{D0A68500-8627-BD0C-0F23-48D06E706937}"/>
                  </a:ext>
                </a:extLst>
              </p:cNvPr>
              <p:cNvSpPr>
                <a:spLocks/>
              </p:cNvSpPr>
              <p:nvPr/>
            </p:nvSpPr>
            <p:spPr bwMode="auto">
              <a:xfrm rot="10800000">
                <a:off x="8395554" y="-707054"/>
                <a:ext cx="599853" cy="897038"/>
              </a:xfrm>
              <a:prstGeom prst="round2SameRect">
                <a:avLst>
                  <a:gd name="adj1" fmla="val 50000"/>
                  <a:gd name="adj2" fmla="val 0"/>
                </a:avLst>
              </a:pr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rial" panose="020B0604020202020204" pitchFamily="34" charset="0"/>
                  <a:cs typeface="Arial" panose="020B0604020202020204" pitchFamily="34" charset="0"/>
                </a:endParaRPr>
              </a:p>
            </p:txBody>
          </p:sp>
          <p:sp>
            <p:nvSpPr>
              <p:cNvPr id="311" name="Freeform 466">
                <a:extLst>
                  <a:ext uri="{FF2B5EF4-FFF2-40B4-BE49-F238E27FC236}">
                    <a16:creationId xmlns:a16="http://schemas.microsoft.com/office/drawing/2014/main" id="{965AAC90-C655-B8C6-DE32-2BF42513DFCB}"/>
                  </a:ext>
                </a:extLst>
              </p:cNvPr>
              <p:cNvSpPr>
                <a:spLocks/>
              </p:cNvSpPr>
              <p:nvPr/>
            </p:nvSpPr>
            <p:spPr bwMode="auto">
              <a:xfrm>
                <a:off x="6517000" y="326561"/>
                <a:ext cx="2537447" cy="2888407"/>
              </a:xfrm>
              <a:custGeom>
                <a:avLst/>
                <a:gdLst>
                  <a:gd name="connsiteX0" fmla="*/ 2198146 w 2518398"/>
                  <a:gd name="connsiteY0" fmla="*/ 0 h 2888407"/>
                  <a:gd name="connsiteX1" fmla="*/ 2518398 w 2518398"/>
                  <a:gd name="connsiteY1" fmla="*/ 320252 h 2888407"/>
                  <a:gd name="connsiteX2" fmla="*/ 2518398 w 2518398"/>
                  <a:gd name="connsiteY2" fmla="*/ 2888407 h 2888407"/>
                  <a:gd name="connsiteX3" fmla="*/ 1877894 w 2518398"/>
                  <a:gd name="connsiteY3" fmla="*/ 2888407 h 2888407"/>
                  <a:gd name="connsiteX4" fmla="*/ 1877894 w 2518398"/>
                  <a:gd name="connsiteY4" fmla="*/ 2888406 h 2888407"/>
                  <a:gd name="connsiteX5" fmla="*/ 324282 w 2518398"/>
                  <a:gd name="connsiteY5" fmla="*/ 2888406 h 2888407"/>
                  <a:gd name="connsiteX6" fmla="*/ 0 w 2518398"/>
                  <a:gd name="connsiteY6" fmla="*/ 2564124 h 2888407"/>
                  <a:gd name="connsiteX7" fmla="*/ 324282 w 2518398"/>
                  <a:gd name="connsiteY7" fmla="*/ 2239842 h 2888407"/>
                  <a:gd name="connsiteX8" fmla="*/ 1877894 w 2518398"/>
                  <a:gd name="connsiteY8" fmla="*/ 2239843 h 2888407"/>
                  <a:gd name="connsiteX9" fmla="*/ 1877894 w 2518398"/>
                  <a:gd name="connsiteY9" fmla="*/ 320252 h 2888407"/>
                  <a:gd name="connsiteX10" fmla="*/ 2198146 w 2518398"/>
                  <a:gd name="connsiteY10" fmla="*/ 0 h 2888407"/>
                  <a:gd name="connsiteX0" fmla="*/ 2198146 w 2518398"/>
                  <a:gd name="connsiteY0" fmla="*/ 0 h 2888407"/>
                  <a:gd name="connsiteX1" fmla="*/ 2518398 w 2518398"/>
                  <a:gd name="connsiteY1" fmla="*/ 320252 h 2888407"/>
                  <a:gd name="connsiteX2" fmla="*/ 2518397 w 2518398"/>
                  <a:gd name="connsiteY2" fmla="*/ 2202607 h 2888407"/>
                  <a:gd name="connsiteX3" fmla="*/ 2518398 w 2518398"/>
                  <a:gd name="connsiteY3" fmla="*/ 2888407 h 2888407"/>
                  <a:gd name="connsiteX4" fmla="*/ 1877894 w 2518398"/>
                  <a:gd name="connsiteY4" fmla="*/ 2888407 h 2888407"/>
                  <a:gd name="connsiteX5" fmla="*/ 1877894 w 2518398"/>
                  <a:gd name="connsiteY5" fmla="*/ 2888406 h 2888407"/>
                  <a:gd name="connsiteX6" fmla="*/ 324282 w 2518398"/>
                  <a:gd name="connsiteY6" fmla="*/ 2888406 h 2888407"/>
                  <a:gd name="connsiteX7" fmla="*/ 0 w 2518398"/>
                  <a:gd name="connsiteY7" fmla="*/ 2564124 h 2888407"/>
                  <a:gd name="connsiteX8" fmla="*/ 324282 w 2518398"/>
                  <a:gd name="connsiteY8" fmla="*/ 2239842 h 2888407"/>
                  <a:gd name="connsiteX9" fmla="*/ 1877894 w 2518398"/>
                  <a:gd name="connsiteY9" fmla="*/ 2239843 h 2888407"/>
                  <a:gd name="connsiteX10" fmla="*/ 1877894 w 2518398"/>
                  <a:gd name="connsiteY10" fmla="*/ 320252 h 2888407"/>
                  <a:gd name="connsiteX11" fmla="*/ 2198146 w 2518398"/>
                  <a:gd name="connsiteY11"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2518398 w 2537447"/>
                  <a:gd name="connsiteY3" fmla="*/ 2888407 h 2888407"/>
                  <a:gd name="connsiteX4" fmla="*/ 1877894 w 2537447"/>
                  <a:gd name="connsiteY4" fmla="*/ 2888407 h 2888407"/>
                  <a:gd name="connsiteX5" fmla="*/ 1877894 w 2537447"/>
                  <a:gd name="connsiteY5" fmla="*/ 2888406 h 2888407"/>
                  <a:gd name="connsiteX6" fmla="*/ 324282 w 2537447"/>
                  <a:gd name="connsiteY6" fmla="*/ 2888406 h 2888407"/>
                  <a:gd name="connsiteX7" fmla="*/ 0 w 2537447"/>
                  <a:gd name="connsiteY7" fmla="*/ 2564124 h 2888407"/>
                  <a:gd name="connsiteX8" fmla="*/ 324282 w 2537447"/>
                  <a:gd name="connsiteY8" fmla="*/ 2239842 h 2888407"/>
                  <a:gd name="connsiteX9" fmla="*/ 1877894 w 2537447"/>
                  <a:gd name="connsiteY9" fmla="*/ 2239843 h 2888407"/>
                  <a:gd name="connsiteX10" fmla="*/ 1877894 w 2537447"/>
                  <a:gd name="connsiteY10" fmla="*/ 320252 h 2888407"/>
                  <a:gd name="connsiteX11" fmla="*/ 2198146 w 2537447"/>
                  <a:gd name="connsiteY11"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1877894 w 2537447"/>
                  <a:gd name="connsiteY4" fmla="*/ 2888406 h 2888407"/>
                  <a:gd name="connsiteX5" fmla="*/ 324282 w 2537447"/>
                  <a:gd name="connsiteY5" fmla="*/ 2888406 h 2888407"/>
                  <a:gd name="connsiteX6" fmla="*/ 0 w 2537447"/>
                  <a:gd name="connsiteY6" fmla="*/ 2564124 h 2888407"/>
                  <a:gd name="connsiteX7" fmla="*/ 324282 w 2537447"/>
                  <a:gd name="connsiteY7" fmla="*/ 2239842 h 2888407"/>
                  <a:gd name="connsiteX8" fmla="*/ 1877894 w 2537447"/>
                  <a:gd name="connsiteY8" fmla="*/ 2239843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877894 w 2537447"/>
                  <a:gd name="connsiteY7" fmla="*/ 2239843 h 2888407"/>
                  <a:gd name="connsiteX8" fmla="*/ 1877894 w 2537447"/>
                  <a:gd name="connsiteY8" fmla="*/ 320252 h 2888407"/>
                  <a:gd name="connsiteX9" fmla="*/ 2198146 w 2537447"/>
                  <a:gd name="connsiteY9" fmla="*/ 0 h 2888407"/>
                  <a:gd name="connsiteX0" fmla="*/ 2198146 w 2537447"/>
                  <a:gd name="connsiteY0" fmla="*/ 0 h 2893832"/>
                  <a:gd name="connsiteX1" fmla="*/ 2518398 w 2537447"/>
                  <a:gd name="connsiteY1" fmla="*/ 320252 h 2893832"/>
                  <a:gd name="connsiteX2" fmla="*/ 2537447 w 2537447"/>
                  <a:gd name="connsiteY2" fmla="*/ 2545507 h 2893832"/>
                  <a:gd name="connsiteX3" fmla="*/ 1877894 w 2537447"/>
                  <a:gd name="connsiteY3" fmla="*/ 2888407 h 2893832"/>
                  <a:gd name="connsiteX4" fmla="*/ 324282 w 2537447"/>
                  <a:gd name="connsiteY4" fmla="*/ 2888406 h 2893832"/>
                  <a:gd name="connsiteX5" fmla="*/ 0 w 2537447"/>
                  <a:gd name="connsiteY5" fmla="*/ 2564124 h 2893832"/>
                  <a:gd name="connsiteX6" fmla="*/ 324282 w 2537447"/>
                  <a:gd name="connsiteY6" fmla="*/ 2239842 h 2893832"/>
                  <a:gd name="connsiteX7" fmla="*/ 1877894 w 2537447"/>
                  <a:gd name="connsiteY7" fmla="*/ 2239843 h 2893832"/>
                  <a:gd name="connsiteX8" fmla="*/ 1877894 w 2537447"/>
                  <a:gd name="connsiteY8" fmla="*/ 320252 h 2893832"/>
                  <a:gd name="connsiteX9" fmla="*/ 2198146 w 2537447"/>
                  <a:gd name="connsiteY9" fmla="*/ 0 h 2893832"/>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877894 w 2537447"/>
                  <a:gd name="connsiteY7" fmla="*/ 2239843 h 2888407"/>
                  <a:gd name="connsiteX8" fmla="*/ 1877894 w 2537447"/>
                  <a:gd name="connsiteY8" fmla="*/ 320252 h 2888407"/>
                  <a:gd name="connsiteX9" fmla="*/ 2198146 w 2537447"/>
                  <a:gd name="connsiteY9"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877894 w 2537447"/>
                  <a:gd name="connsiteY7" fmla="*/ 2239843 h 2888407"/>
                  <a:gd name="connsiteX8" fmla="*/ 1877894 w 2537447"/>
                  <a:gd name="connsiteY8" fmla="*/ 320252 h 2888407"/>
                  <a:gd name="connsiteX9" fmla="*/ 2198146 w 2537447"/>
                  <a:gd name="connsiteY9"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877894 w 2537447"/>
                  <a:gd name="connsiteY7" fmla="*/ 2239843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7894 w 2537447"/>
                  <a:gd name="connsiteY8" fmla="*/ 2239843 h 2888407"/>
                  <a:gd name="connsiteX9" fmla="*/ 1876524 w 2537447"/>
                  <a:gd name="connsiteY9" fmla="*/ 1889515 h 2888407"/>
                  <a:gd name="connsiteX10" fmla="*/ 1877894 w 2537447"/>
                  <a:gd name="connsiteY10" fmla="*/ 320252 h 2888407"/>
                  <a:gd name="connsiteX11" fmla="*/ 2198146 w 2537447"/>
                  <a:gd name="connsiteY11"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 name="connsiteX0" fmla="*/ 2198146 w 2537447"/>
                  <a:gd name="connsiteY0" fmla="*/ 0 h 2888407"/>
                  <a:gd name="connsiteX1" fmla="*/ 2518398 w 2537447"/>
                  <a:gd name="connsiteY1" fmla="*/ 320252 h 2888407"/>
                  <a:gd name="connsiteX2" fmla="*/ 2537447 w 2537447"/>
                  <a:gd name="connsiteY2" fmla="*/ 2545507 h 2888407"/>
                  <a:gd name="connsiteX3" fmla="*/ 1877894 w 2537447"/>
                  <a:gd name="connsiteY3" fmla="*/ 2888407 h 2888407"/>
                  <a:gd name="connsiteX4" fmla="*/ 324282 w 2537447"/>
                  <a:gd name="connsiteY4" fmla="*/ 2888406 h 2888407"/>
                  <a:gd name="connsiteX5" fmla="*/ 0 w 2537447"/>
                  <a:gd name="connsiteY5" fmla="*/ 2564124 h 2888407"/>
                  <a:gd name="connsiteX6" fmla="*/ 324282 w 2537447"/>
                  <a:gd name="connsiteY6" fmla="*/ 2239842 h 2888407"/>
                  <a:gd name="connsiteX7" fmla="*/ 1607583 w 2537447"/>
                  <a:gd name="connsiteY7" fmla="*/ 2233759 h 2888407"/>
                  <a:gd name="connsiteX8" fmla="*/ 1876524 w 2537447"/>
                  <a:gd name="connsiteY8" fmla="*/ 1889515 h 2888407"/>
                  <a:gd name="connsiteX9" fmla="*/ 1877894 w 2537447"/>
                  <a:gd name="connsiteY9" fmla="*/ 320252 h 2888407"/>
                  <a:gd name="connsiteX10" fmla="*/ 2198146 w 2537447"/>
                  <a:gd name="connsiteY10" fmla="*/ 0 h 288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37447" h="2888407">
                    <a:moveTo>
                      <a:pt x="2198146" y="0"/>
                    </a:moveTo>
                    <a:cubicBezTo>
                      <a:pt x="2375016" y="0"/>
                      <a:pt x="2518398" y="143382"/>
                      <a:pt x="2518398" y="320252"/>
                    </a:cubicBezTo>
                    <a:cubicBezTo>
                      <a:pt x="2518398" y="947704"/>
                      <a:pt x="2537447" y="1918055"/>
                      <a:pt x="2537447" y="2545507"/>
                    </a:cubicBezTo>
                    <a:cubicBezTo>
                      <a:pt x="2506000" y="2930502"/>
                      <a:pt x="2202972" y="2863529"/>
                      <a:pt x="1877894" y="2888407"/>
                    </a:cubicBezTo>
                    <a:lnTo>
                      <a:pt x="324282" y="2888406"/>
                    </a:lnTo>
                    <a:cubicBezTo>
                      <a:pt x="145186" y="2888406"/>
                      <a:pt x="0" y="2743220"/>
                      <a:pt x="0" y="2564124"/>
                    </a:cubicBezTo>
                    <a:cubicBezTo>
                      <a:pt x="0" y="2385028"/>
                      <a:pt x="56352" y="2294903"/>
                      <a:pt x="324282" y="2239842"/>
                    </a:cubicBezTo>
                    <a:lnTo>
                      <a:pt x="1607583" y="2233759"/>
                    </a:lnTo>
                    <a:cubicBezTo>
                      <a:pt x="1912383" y="2226589"/>
                      <a:pt x="1862181" y="2101082"/>
                      <a:pt x="1876524" y="1889515"/>
                    </a:cubicBezTo>
                    <a:cubicBezTo>
                      <a:pt x="1876981" y="1366427"/>
                      <a:pt x="1877437" y="843340"/>
                      <a:pt x="1877894" y="320252"/>
                    </a:cubicBezTo>
                    <a:cubicBezTo>
                      <a:pt x="1877894" y="143382"/>
                      <a:pt x="2021276" y="0"/>
                      <a:pt x="219814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rial" panose="020B0604020202020204" pitchFamily="34" charset="0"/>
                  <a:cs typeface="Arial" panose="020B0604020202020204" pitchFamily="34" charset="0"/>
                </a:endParaRPr>
              </a:p>
            </p:txBody>
          </p:sp>
        </p:grpSp>
        <p:sp>
          <p:nvSpPr>
            <p:cNvPr id="349" name="TextBox 127">
              <a:extLst>
                <a:ext uri="{FF2B5EF4-FFF2-40B4-BE49-F238E27FC236}">
                  <a16:creationId xmlns:a16="http://schemas.microsoft.com/office/drawing/2014/main" id="{756D3837-C161-F480-AFD9-3A735F1E6BA8}"/>
                </a:ext>
              </a:extLst>
            </p:cNvPr>
            <p:cNvSpPr txBox="1"/>
            <p:nvPr/>
          </p:nvSpPr>
          <p:spPr>
            <a:xfrm>
              <a:off x="1985139" y="3929051"/>
              <a:ext cx="677515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endParaRPr lang="en-US" sz="1600" b="1" dirty="0"/>
            </a:p>
          </p:txBody>
        </p:sp>
        <p:sp>
          <p:nvSpPr>
            <p:cNvPr id="323" name="Freeform 743">
              <a:extLst>
                <a:ext uri="{FF2B5EF4-FFF2-40B4-BE49-F238E27FC236}">
                  <a16:creationId xmlns:a16="http://schemas.microsoft.com/office/drawing/2014/main" id="{6E372469-03B4-1828-F1E9-AF511E1A562F}"/>
                </a:ext>
              </a:extLst>
            </p:cNvPr>
            <p:cNvSpPr>
              <a:spLocks/>
            </p:cNvSpPr>
            <p:nvPr/>
          </p:nvSpPr>
          <p:spPr bwMode="auto">
            <a:xfrm>
              <a:off x="9927154" y="5067695"/>
              <a:ext cx="518721" cy="525625"/>
            </a:xfrm>
            <a:custGeom>
              <a:avLst/>
              <a:gdLst>
                <a:gd name="connsiteX0" fmla="*/ 2831307 w 5635625"/>
                <a:gd name="connsiteY0" fmla="*/ 1880791 h 5470525"/>
                <a:gd name="connsiteX1" fmla="*/ 3704035 w 5635625"/>
                <a:gd name="connsiteY1" fmla="*/ 2732882 h 5470525"/>
                <a:gd name="connsiteX2" fmla="*/ 2831307 w 5635625"/>
                <a:gd name="connsiteY2" fmla="*/ 3584973 h 5470525"/>
                <a:gd name="connsiteX3" fmla="*/ 1958579 w 5635625"/>
                <a:gd name="connsiteY3" fmla="*/ 2732882 h 5470525"/>
                <a:gd name="connsiteX4" fmla="*/ 2831307 w 5635625"/>
                <a:gd name="connsiteY4" fmla="*/ 1880791 h 5470525"/>
                <a:gd name="connsiteX5" fmla="*/ 2831307 w 5635625"/>
                <a:gd name="connsiteY5" fmla="*/ 1028700 h 5470525"/>
                <a:gd name="connsiteX6" fmla="*/ 1106488 w 5635625"/>
                <a:gd name="connsiteY6" fmla="*/ 2732882 h 5470525"/>
                <a:gd name="connsiteX7" fmla="*/ 2831307 w 5635625"/>
                <a:gd name="connsiteY7" fmla="*/ 4437064 h 5470525"/>
                <a:gd name="connsiteX8" fmla="*/ 4556126 w 5635625"/>
                <a:gd name="connsiteY8" fmla="*/ 2732882 h 5470525"/>
                <a:gd name="connsiteX9" fmla="*/ 2831307 w 5635625"/>
                <a:gd name="connsiteY9" fmla="*/ 1028700 h 5470525"/>
                <a:gd name="connsiteX10" fmla="*/ 2303463 w 5635625"/>
                <a:gd name="connsiteY10" fmla="*/ 0 h 5470525"/>
                <a:gd name="connsiteX11" fmla="*/ 3305175 w 5635625"/>
                <a:gd name="connsiteY11" fmla="*/ 0 h 5470525"/>
                <a:gd name="connsiteX12" fmla="*/ 3305175 w 5635625"/>
                <a:gd name="connsiteY12" fmla="*/ 376238 h 5470525"/>
                <a:gd name="connsiteX13" fmla="*/ 3455988 w 5635625"/>
                <a:gd name="connsiteY13" fmla="*/ 411163 h 5470525"/>
                <a:gd name="connsiteX14" fmla="*/ 3603625 w 5635625"/>
                <a:gd name="connsiteY14" fmla="*/ 455613 h 5470525"/>
                <a:gd name="connsiteX15" fmla="*/ 3746500 w 5635625"/>
                <a:gd name="connsiteY15" fmla="*/ 508000 h 5470525"/>
                <a:gd name="connsiteX16" fmla="*/ 3884613 w 5635625"/>
                <a:gd name="connsiteY16" fmla="*/ 568325 h 5470525"/>
                <a:gd name="connsiteX17" fmla="*/ 4017963 w 5635625"/>
                <a:gd name="connsiteY17" fmla="*/ 638175 h 5470525"/>
                <a:gd name="connsiteX18" fmla="*/ 4146550 w 5635625"/>
                <a:gd name="connsiteY18" fmla="*/ 715963 h 5470525"/>
                <a:gd name="connsiteX19" fmla="*/ 4470400 w 5635625"/>
                <a:gd name="connsiteY19" fmla="*/ 395288 h 5470525"/>
                <a:gd name="connsiteX20" fmla="*/ 5178425 w 5635625"/>
                <a:gd name="connsiteY20" fmla="*/ 1101725 h 5470525"/>
                <a:gd name="connsiteX21" fmla="*/ 4860925 w 5635625"/>
                <a:gd name="connsiteY21" fmla="*/ 1417638 h 5470525"/>
                <a:gd name="connsiteX22" fmla="*/ 4938713 w 5635625"/>
                <a:gd name="connsiteY22" fmla="*/ 1546225 h 5470525"/>
                <a:gd name="connsiteX23" fmla="*/ 5010150 w 5635625"/>
                <a:gd name="connsiteY23" fmla="*/ 1676400 h 5470525"/>
                <a:gd name="connsiteX24" fmla="*/ 5072063 w 5635625"/>
                <a:gd name="connsiteY24" fmla="*/ 1814513 h 5470525"/>
                <a:gd name="connsiteX25" fmla="*/ 5126038 w 5635625"/>
                <a:gd name="connsiteY25" fmla="*/ 1955800 h 5470525"/>
                <a:gd name="connsiteX26" fmla="*/ 5172075 w 5635625"/>
                <a:gd name="connsiteY26" fmla="*/ 2101850 h 5470525"/>
                <a:gd name="connsiteX27" fmla="*/ 5208588 w 5635625"/>
                <a:gd name="connsiteY27" fmla="*/ 2251075 h 5470525"/>
                <a:gd name="connsiteX28" fmla="*/ 5635625 w 5635625"/>
                <a:gd name="connsiteY28" fmla="*/ 2251075 h 5470525"/>
                <a:gd name="connsiteX29" fmla="*/ 5635625 w 5635625"/>
                <a:gd name="connsiteY29" fmla="*/ 3249613 h 5470525"/>
                <a:gd name="connsiteX30" fmla="*/ 5200650 w 5635625"/>
                <a:gd name="connsiteY30" fmla="*/ 3249613 h 5470525"/>
                <a:gd name="connsiteX31" fmla="*/ 5162550 w 5635625"/>
                <a:gd name="connsiteY31" fmla="*/ 3394075 h 5470525"/>
                <a:gd name="connsiteX32" fmla="*/ 5118100 w 5635625"/>
                <a:gd name="connsiteY32" fmla="*/ 3535363 h 5470525"/>
                <a:gd name="connsiteX33" fmla="*/ 5064125 w 5635625"/>
                <a:gd name="connsiteY33" fmla="*/ 3671888 h 5470525"/>
                <a:gd name="connsiteX34" fmla="*/ 5002213 w 5635625"/>
                <a:gd name="connsiteY34" fmla="*/ 3805238 h 5470525"/>
                <a:gd name="connsiteX35" fmla="*/ 4930775 w 5635625"/>
                <a:gd name="connsiteY35" fmla="*/ 3933825 h 5470525"/>
                <a:gd name="connsiteX36" fmla="*/ 4854575 w 5635625"/>
                <a:gd name="connsiteY36" fmla="*/ 4057650 h 5470525"/>
                <a:gd name="connsiteX37" fmla="*/ 5151438 w 5635625"/>
                <a:gd name="connsiteY37" fmla="*/ 4352925 h 5470525"/>
                <a:gd name="connsiteX38" fmla="*/ 4440238 w 5635625"/>
                <a:gd name="connsiteY38" fmla="*/ 5059363 h 5470525"/>
                <a:gd name="connsiteX39" fmla="*/ 4137025 w 5635625"/>
                <a:gd name="connsiteY39" fmla="*/ 4754563 h 5470525"/>
                <a:gd name="connsiteX40" fmla="*/ 4008438 w 5635625"/>
                <a:gd name="connsiteY40" fmla="*/ 4830763 h 5470525"/>
                <a:gd name="connsiteX41" fmla="*/ 3876675 w 5635625"/>
                <a:gd name="connsiteY41" fmla="*/ 4897438 h 5470525"/>
                <a:gd name="connsiteX42" fmla="*/ 3738563 w 5635625"/>
                <a:gd name="connsiteY42" fmla="*/ 4959350 h 5470525"/>
                <a:gd name="connsiteX43" fmla="*/ 3598863 w 5635625"/>
                <a:gd name="connsiteY43" fmla="*/ 5008563 h 5470525"/>
                <a:gd name="connsiteX44" fmla="*/ 3454400 w 5635625"/>
                <a:gd name="connsiteY44" fmla="*/ 5051425 h 5470525"/>
                <a:gd name="connsiteX45" fmla="*/ 3305175 w 5635625"/>
                <a:gd name="connsiteY45" fmla="*/ 5086350 h 5470525"/>
                <a:gd name="connsiteX46" fmla="*/ 3305175 w 5635625"/>
                <a:gd name="connsiteY46" fmla="*/ 5470525 h 5470525"/>
                <a:gd name="connsiteX47" fmla="*/ 2303463 w 5635625"/>
                <a:gd name="connsiteY47" fmla="*/ 5470525 h 5470525"/>
                <a:gd name="connsiteX48" fmla="*/ 2303463 w 5635625"/>
                <a:gd name="connsiteY48" fmla="*/ 5075238 h 5470525"/>
                <a:gd name="connsiteX49" fmla="*/ 2162175 w 5635625"/>
                <a:gd name="connsiteY49" fmla="*/ 5040313 h 5470525"/>
                <a:gd name="connsiteX50" fmla="*/ 2025650 w 5635625"/>
                <a:gd name="connsiteY50" fmla="*/ 4997450 h 5470525"/>
                <a:gd name="connsiteX51" fmla="*/ 1890713 w 5635625"/>
                <a:gd name="connsiteY51" fmla="*/ 4945063 h 5470525"/>
                <a:gd name="connsiteX52" fmla="*/ 1762125 w 5635625"/>
                <a:gd name="connsiteY52" fmla="*/ 4886325 h 5470525"/>
                <a:gd name="connsiteX53" fmla="*/ 1638300 w 5635625"/>
                <a:gd name="connsiteY53" fmla="*/ 4819650 h 5470525"/>
                <a:gd name="connsiteX54" fmla="*/ 1516063 w 5635625"/>
                <a:gd name="connsiteY54" fmla="*/ 4748213 h 5470525"/>
                <a:gd name="connsiteX55" fmla="*/ 1195388 w 5635625"/>
                <a:gd name="connsiteY55" fmla="*/ 5067300 h 5470525"/>
                <a:gd name="connsiteX56" fmla="*/ 484188 w 5635625"/>
                <a:gd name="connsiteY56" fmla="*/ 4362450 h 5470525"/>
                <a:gd name="connsiteX57" fmla="*/ 801688 w 5635625"/>
                <a:gd name="connsiteY57" fmla="*/ 4046538 h 5470525"/>
                <a:gd name="connsiteX58" fmla="*/ 727075 w 5635625"/>
                <a:gd name="connsiteY58" fmla="*/ 3922713 h 5470525"/>
                <a:gd name="connsiteX59" fmla="*/ 658813 w 5635625"/>
                <a:gd name="connsiteY59" fmla="*/ 3797300 h 5470525"/>
                <a:gd name="connsiteX60" fmla="*/ 596900 w 5635625"/>
                <a:gd name="connsiteY60" fmla="*/ 3665538 h 5470525"/>
                <a:gd name="connsiteX61" fmla="*/ 544513 w 5635625"/>
                <a:gd name="connsiteY61" fmla="*/ 3530600 h 5470525"/>
                <a:gd name="connsiteX62" fmla="*/ 500063 w 5635625"/>
                <a:gd name="connsiteY62" fmla="*/ 3392488 h 5470525"/>
                <a:gd name="connsiteX63" fmla="*/ 463550 w 5635625"/>
                <a:gd name="connsiteY63" fmla="*/ 3249613 h 5470525"/>
                <a:gd name="connsiteX64" fmla="*/ 0 w 5635625"/>
                <a:gd name="connsiteY64" fmla="*/ 3249613 h 5470525"/>
                <a:gd name="connsiteX65" fmla="*/ 0 w 5635625"/>
                <a:gd name="connsiteY65" fmla="*/ 2251075 h 5470525"/>
                <a:gd name="connsiteX66" fmla="*/ 455613 w 5635625"/>
                <a:gd name="connsiteY66" fmla="*/ 2251075 h 5470525"/>
                <a:gd name="connsiteX67" fmla="*/ 488950 w 5635625"/>
                <a:gd name="connsiteY67" fmla="*/ 2103438 h 5470525"/>
                <a:gd name="connsiteX68" fmla="*/ 534988 w 5635625"/>
                <a:gd name="connsiteY68" fmla="*/ 1960563 h 5470525"/>
                <a:gd name="connsiteX69" fmla="*/ 587375 w 5635625"/>
                <a:gd name="connsiteY69" fmla="*/ 1820863 h 5470525"/>
                <a:gd name="connsiteX70" fmla="*/ 649288 w 5635625"/>
                <a:gd name="connsiteY70" fmla="*/ 1685925 h 5470525"/>
                <a:gd name="connsiteX71" fmla="*/ 719138 w 5635625"/>
                <a:gd name="connsiteY71" fmla="*/ 1555750 h 5470525"/>
                <a:gd name="connsiteX72" fmla="*/ 795338 w 5635625"/>
                <a:gd name="connsiteY72" fmla="*/ 1430338 h 5470525"/>
                <a:gd name="connsiteX73" fmla="*/ 457200 w 5635625"/>
                <a:gd name="connsiteY73" fmla="*/ 1092200 h 5470525"/>
                <a:gd name="connsiteX74" fmla="*/ 1165225 w 5635625"/>
                <a:gd name="connsiteY74" fmla="*/ 387350 h 5470525"/>
                <a:gd name="connsiteX75" fmla="*/ 1503363 w 5635625"/>
                <a:gd name="connsiteY75" fmla="*/ 723900 h 5470525"/>
                <a:gd name="connsiteX76" fmla="*/ 1627188 w 5635625"/>
                <a:gd name="connsiteY76" fmla="*/ 647700 h 5470525"/>
                <a:gd name="connsiteX77" fmla="*/ 1754188 w 5635625"/>
                <a:gd name="connsiteY77" fmla="*/ 581025 h 5470525"/>
                <a:gd name="connsiteX78" fmla="*/ 1885950 w 5635625"/>
                <a:gd name="connsiteY78" fmla="*/ 522288 h 5470525"/>
                <a:gd name="connsiteX79" fmla="*/ 2019300 w 5635625"/>
                <a:gd name="connsiteY79" fmla="*/ 469900 h 5470525"/>
                <a:gd name="connsiteX80" fmla="*/ 2160588 w 5635625"/>
                <a:gd name="connsiteY80" fmla="*/ 425450 h 5470525"/>
                <a:gd name="connsiteX81" fmla="*/ 2303463 w 5635625"/>
                <a:gd name="connsiteY81" fmla="*/ 388938 h 5470525"/>
                <a:gd name="connsiteX0" fmla="*/ 1958579 w 5635625"/>
                <a:gd name="connsiteY0" fmla="*/ 2732882 h 5470525"/>
                <a:gd name="connsiteX1" fmla="*/ 3704035 w 5635625"/>
                <a:gd name="connsiteY1" fmla="*/ 2732882 h 5470525"/>
                <a:gd name="connsiteX2" fmla="*/ 2831307 w 5635625"/>
                <a:gd name="connsiteY2" fmla="*/ 3584973 h 5470525"/>
                <a:gd name="connsiteX3" fmla="*/ 1958579 w 5635625"/>
                <a:gd name="connsiteY3" fmla="*/ 2732882 h 5470525"/>
                <a:gd name="connsiteX4" fmla="*/ 2831307 w 5635625"/>
                <a:gd name="connsiteY4" fmla="*/ 1028700 h 5470525"/>
                <a:gd name="connsiteX5" fmla="*/ 1106488 w 5635625"/>
                <a:gd name="connsiteY5" fmla="*/ 2732882 h 5470525"/>
                <a:gd name="connsiteX6" fmla="*/ 2831307 w 5635625"/>
                <a:gd name="connsiteY6" fmla="*/ 4437064 h 5470525"/>
                <a:gd name="connsiteX7" fmla="*/ 4556126 w 5635625"/>
                <a:gd name="connsiteY7" fmla="*/ 2732882 h 5470525"/>
                <a:gd name="connsiteX8" fmla="*/ 2831307 w 5635625"/>
                <a:gd name="connsiteY8" fmla="*/ 1028700 h 5470525"/>
                <a:gd name="connsiteX9" fmla="*/ 2303463 w 5635625"/>
                <a:gd name="connsiteY9" fmla="*/ 0 h 5470525"/>
                <a:gd name="connsiteX10" fmla="*/ 3305175 w 5635625"/>
                <a:gd name="connsiteY10" fmla="*/ 0 h 5470525"/>
                <a:gd name="connsiteX11" fmla="*/ 3305175 w 5635625"/>
                <a:gd name="connsiteY11" fmla="*/ 376238 h 5470525"/>
                <a:gd name="connsiteX12" fmla="*/ 3455988 w 5635625"/>
                <a:gd name="connsiteY12" fmla="*/ 411163 h 5470525"/>
                <a:gd name="connsiteX13" fmla="*/ 3603625 w 5635625"/>
                <a:gd name="connsiteY13" fmla="*/ 455613 h 5470525"/>
                <a:gd name="connsiteX14" fmla="*/ 3746500 w 5635625"/>
                <a:gd name="connsiteY14" fmla="*/ 508000 h 5470525"/>
                <a:gd name="connsiteX15" fmla="*/ 3884613 w 5635625"/>
                <a:gd name="connsiteY15" fmla="*/ 568325 h 5470525"/>
                <a:gd name="connsiteX16" fmla="*/ 4017963 w 5635625"/>
                <a:gd name="connsiteY16" fmla="*/ 638175 h 5470525"/>
                <a:gd name="connsiteX17" fmla="*/ 4146550 w 5635625"/>
                <a:gd name="connsiteY17" fmla="*/ 715963 h 5470525"/>
                <a:gd name="connsiteX18" fmla="*/ 4470400 w 5635625"/>
                <a:gd name="connsiteY18" fmla="*/ 395288 h 5470525"/>
                <a:gd name="connsiteX19" fmla="*/ 5178425 w 5635625"/>
                <a:gd name="connsiteY19" fmla="*/ 1101725 h 5470525"/>
                <a:gd name="connsiteX20" fmla="*/ 4860925 w 5635625"/>
                <a:gd name="connsiteY20" fmla="*/ 1417638 h 5470525"/>
                <a:gd name="connsiteX21" fmla="*/ 4938713 w 5635625"/>
                <a:gd name="connsiteY21" fmla="*/ 1546225 h 5470525"/>
                <a:gd name="connsiteX22" fmla="*/ 5010150 w 5635625"/>
                <a:gd name="connsiteY22" fmla="*/ 1676400 h 5470525"/>
                <a:gd name="connsiteX23" fmla="*/ 5072063 w 5635625"/>
                <a:gd name="connsiteY23" fmla="*/ 1814513 h 5470525"/>
                <a:gd name="connsiteX24" fmla="*/ 5126038 w 5635625"/>
                <a:gd name="connsiteY24" fmla="*/ 1955800 h 5470525"/>
                <a:gd name="connsiteX25" fmla="*/ 5172075 w 5635625"/>
                <a:gd name="connsiteY25" fmla="*/ 2101850 h 5470525"/>
                <a:gd name="connsiteX26" fmla="*/ 5208588 w 5635625"/>
                <a:gd name="connsiteY26" fmla="*/ 2251075 h 5470525"/>
                <a:gd name="connsiteX27" fmla="*/ 5635625 w 5635625"/>
                <a:gd name="connsiteY27" fmla="*/ 2251075 h 5470525"/>
                <a:gd name="connsiteX28" fmla="*/ 5635625 w 5635625"/>
                <a:gd name="connsiteY28" fmla="*/ 3249613 h 5470525"/>
                <a:gd name="connsiteX29" fmla="*/ 5200650 w 5635625"/>
                <a:gd name="connsiteY29" fmla="*/ 3249613 h 5470525"/>
                <a:gd name="connsiteX30" fmla="*/ 5162550 w 5635625"/>
                <a:gd name="connsiteY30" fmla="*/ 3394075 h 5470525"/>
                <a:gd name="connsiteX31" fmla="*/ 5118100 w 5635625"/>
                <a:gd name="connsiteY31" fmla="*/ 3535363 h 5470525"/>
                <a:gd name="connsiteX32" fmla="*/ 5064125 w 5635625"/>
                <a:gd name="connsiteY32" fmla="*/ 3671888 h 5470525"/>
                <a:gd name="connsiteX33" fmla="*/ 5002213 w 5635625"/>
                <a:gd name="connsiteY33" fmla="*/ 3805238 h 5470525"/>
                <a:gd name="connsiteX34" fmla="*/ 4930775 w 5635625"/>
                <a:gd name="connsiteY34" fmla="*/ 3933825 h 5470525"/>
                <a:gd name="connsiteX35" fmla="*/ 4854575 w 5635625"/>
                <a:gd name="connsiteY35" fmla="*/ 4057650 h 5470525"/>
                <a:gd name="connsiteX36" fmla="*/ 5151438 w 5635625"/>
                <a:gd name="connsiteY36" fmla="*/ 4352925 h 5470525"/>
                <a:gd name="connsiteX37" fmla="*/ 4440238 w 5635625"/>
                <a:gd name="connsiteY37" fmla="*/ 5059363 h 5470525"/>
                <a:gd name="connsiteX38" fmla="*/ 4137025 w 5635625"/>
                <a:gd name="connsiteY38" fmla="*/ 4754563 h 5470525"/>
                <a:gd name="connsiteX39" fmla="*/ 4008438 w 5635625"/>
                <a:gd name="connsiteY39" fmla="*/ 4830763 h 5470525"/>
                <a:gd name="connsiteX40" fmla="*/ 3876675 w 5635625"/>
                <a:gd name="connsiteY40" fmla="*/ 4897438 h 5470525"/>
                <a:gd name="connsiteX41" fmla="*/ 3738563 w 5635625"/>
                <a:gd name="connsiteY41" fmla="*/ 4959350 h 5470525"/>
                <a:gd name="connsiteX42" fmla="*/ 3598863 w 5635625"/>
                <a:gd name="connsiteY42" fmla="*/ 5008563 h 5470525"/>
                <a:gd name="connsiteX43" fmla="*/ 3454400 w 5635625"/>
                <a:gd name="connsiteY43" fmla="*/ 5051425 h 5470525"/>
                <a:gd name="connsiteX44" fmla="*/ 3305175 w 5635625"/>
                <a:gd name="connsiteY44" fmla="*/ 5086350 h 5470525"/>
                <a:gd name="connsiteX45" fmla="*/ 3305175 w 5635625"/>
                <a:gd name="connsiteY45" fmla="*/ 5470525 h 5470525"/>
                <a:gd name="connsiteX46" fmla="*/ 2303463 w 5635625"/>
                <a:gd name="connsiteY46" fmla="*/ 5470525 h 5470525"/>
                <a:gd name="connsiteX47" fmla="*/ 2303463 w 5635625"/>
                <a:gd name="connsiteY47" fmla="*/ 5075238 h 5470525"/>
                <a:gd name="connsiteX48" fmla="*/ 2162175 w 5635625"/>
                <a:gd name="connsiteY48" fmla="*/ 5040313 h 5470525"/>
                <a:gd name="connsiteX49" fmla="*/ 2025650 w 5635625"/>
                <a:gd name="connsiteY49" fmla="*/ 4997450 h 5470525"/>
                <a:gd name="connsiteX50" fmla="*/ 1890713 w 5635625"/>
                <a:gd name="connsiteY50" fmla="*/ 4945063 h 5470525"/>
                <a:gd name="connsiteX51" fmla="*/ 1762125 w 5635625"/>
                <a:gd name="connsiteY51" fmla="*/ 4886325 h 5470525"/>
                <a:gd name="connsiteX52" fmla="*/ 1638300 w 5635625"/>
                <a:gd name="connsiteY52" fmla="*/ 4819650 h 5470525"/>
                <a:gd name="connsiteX53" fmla="*/ 1516063 w 5635625"/>
                <a:gd name="connsiteY53" fmla="*/ 4748213 h 5470525"/>
                <a:gd name="connsiteX54" fmla="*/ 1195388 w 5635625"/>
                <a:gd name="connsiteY54" fmla="*/ 5067300 h 5470525"/>
                <a:gd name="connsiteX55" fmla="*/ 484188 w 5635625"/>
                <a:gd name="connsiteY55" fmla="*/ 4362450 h 5470525"/>
                <a:gd name="connsiteX56" fmla="*/ 801688 w 5635625"/>
                <a:gd name="connsiteY56" fmla="*/ 4046538 h 5470525"/>
                <a:gd name="connsiteX57" fmla="*/ 727075 w 5635625"/>
                <a:gd name="connsiteY57" fmla="*/ 3922713 h 5470525"/>
                <a:gd name="connsiteX58" fmla="*/ 658813 w 5635625"/>
                <a:gd name="connsiteY58" fmla="*/ 3797300 h 5470525"/>
                <a:gd name="connsiteX59" fmla="*/ 596900 w 5635625"/>
                <a:gd name="connsiteY59" fmla="*/ 3665538 h 5470525"/>
                <a:gd name="connsiteX60" fmla="*/ 544513 w 5635625"/>
                <a:gd name="connsiteY60" fmla="*/ 3530600 h 5470525"/>
                <a:gd name="connsiteX61" fmla="*/ 500063 w 5635625"/>
                <a:gd name="connsiteY61" fmla="*/ 3392488 h 5470525"/>
                <a:gd name="connsiteX62" fmla="*/ 463550 w 5635625"/>
                <a:gd name="connsiteY62" fmla="*/ 3249613 h 5470525"/>
                <a:gd name="connsiteX63" fmla="*/ 0 w 5635625"/>
                <a:gd name="connsiteY63" fmla="*/ 3249613 h 5470525"/>
                <a:gd name="connsiteX64" fmla="*/ 0 w 5635625"/>
                <a:gd name="connsiteY64" fmla="*/ 2251075 h 5470525"/>
                <a:gd name="connsiteX65" fmla="*/ 455613 w 5635625"/>
                <a:gd name="connsiteY65" fmla="*/ 2251075 h 5470525"/>
                <a:gd name="connsiteX66" fmla="*/ 488950 w 5635625"/>
                <a:gd name="connsiteY66" fmla="*/ 2103438 h 5470525"/>
                <a:gd name="connsiteX67" fmla="*/ 534988 w 5635625"/>
                <a:gd name="connsiteY67" fmla="*/ 1960563 h 5470525"/>
                <a:gd name="connsiteX68" fmla="*/ 587375 w 5635625"/>
                <a:gd name="connsiteY68" fmla="*/ 1820863 h 5470525"/>
                <a:gd name="connsiteX69" fmla="*/ 649288 w 5635625"/>
                <a:gd name="connsiteY69" fmla="*/ 1685925 h 5470525"/>
                <a:gd name="connsiteX70" fmla="*/ 719138 w 5635625"/>
                <a:gd name="connsiteY70" fmla="*/ 1555750 h 5470525"/>
                <a:gd name="connsiteX71" fmla="*/ 795338 w 5635625"/>
                <a:gd name="connsiteY71" fmla="*/ 1430338 h 5470525"/>
                <a:gd name="connsiteX72" fmla="*/ 457200 w 5635625"/>
                <a:gd name="connsiteY72" fmla="*/ 1092200 h 5470525"/>
                <a:gd name="connsiteX73" fmla="*/ 1165225 w 5635625"/>
                <a:gd name="connsiteY73" fmla="*/ 387350 h 5470525"/>
                <a:gd name="connsiteX74" fmla="*/ 1503363 w 5635625"/>
                <a:gd name="connsiteY74" fmla="*/ 723900 h 5470525"/>
                <a:gd name="connsiteX75" fmla="*/ 1627188 w 5635625"/>
                <a:gd name="connsiteY75" fmla="*/ 647700 h 5470525"/>
                <a:gd name="connsiteX76" fmla="*/ 1754188 w 5635625"/>
                <a:gd name="connsiteY76" fmla="*/ 581025 h 5470525"/>
                <a:gd name="connsiteX77" fmla="*/ 1885950 w 5635625"/>
                <a:gd name="connsiteY77" fmla="*/ 522288 h 5470525"/>
                <a:gd name="connsiteX78" fmla="*/ 2019300 w 5635625"/>
                <a:gd name="connsiteY78" fmla="*/ 469900 h 5470525"/>
                <a:gd name="connsiteX79" fmla="*/ 2160588 w 5635625"/>
                <a:gd name="connsiteY79" fmla="*/ 425450 h 5470525"/>
                <a:gd name="connsiteX80" fmla="*/ 2303463 w 5635625"/>
                <a:gd name="connsiteY80" fmla="*/ 388938 h 5470525"/>
                <a:gd name="connsiteX81" fmla="*/ 2303463 w 5635625"/>
                <a:gd name="connsiteY81" fmla="*/ 0 h 5470525"/>
                <a:gd name="connsiteX0" fmla="*/ 2831307 w 5635625"/>
                <a:gd name="connsiteY0" fmla="*/ 3584973 h 5470525"/>
                <a:gd name="connsiteX1" fmla="*/ 3704035 w 5635625"/>
                <a:gd name="connsiteY1" fmla="*/ 2732882 h 5470525"/>
                <a:gd name="connsiteX2" fmla="*/ 2831307 w 5635625"/>
                <a:gd name="connsiteY2" fmla="*/ 3584973 h 5470525"/>
                <a:gd name="connsiteX3" fmla="*/ 2831307 w 5635625"/>
                <a:gd name="connsiteY3" fmla="*/ 1028700 h 5470525"/>
                <a:gd name="connsiteX4" fmla="*/ 1106488 w 5635625"/>
                <a:gd name="connsiteY4" fmla="*/ 2732882 h 5470525"/>
                <a:gd name="connsiteX5" fmla="*/ 2831307 w 5635625"/>
                <a:gd name="connsiteY5" fmla="*/ 4437064 h 5470525"/>
                <a:gd name="connsiteX6" fmla="*/ 4556126 w 5635625"/>
                <a:gd name="connsiteY6" fmla="*/ 2732882 h 5470525"/>
                <a:gd name="connsiteX7" fmla="*/ 2831307 w 5635625"/>
                <a:gd name="connsiteY7" fmla="*/ 1028700 h 5470525"/>
                <a:gd name="connsiteX8" fmla="*/ 2303463 w 5635625"/>
                <a:gd name="connsiteY8" fmla="*/ 0 h 5470525"/>
                <a:gd name="connsiteX9" fmla="*/ 3305175 w 5635625"/>
                <a:gd name="connsiteY9" fmla="*/ 0 h 5470525"/>
                <a:gd name="connsiteX10" fmla="*/ 3305175 w 5635625"/>
                <a:gd name="connsiteY10" fmla="*/ 376238 h 5470525"/>
                <a:gd name="connsiteX11" fmla="*/ 3455988 w 5635625"/>
                <a:gd name="connsiteY11" fmla="*/ 411163 h 5470525"/>
                <a:gd name="connsiteX12" fmla="*/ 3603625 w 5635625"/>
                <a:gd name="connsiteY12" fmla="*/ 455613 h 5470525"/>
                <a:gd name="connsiteX13" fmla="*/ 3746500 w 5635625"/>
                <a:gd name="connsiteY13" fmla="*/ 508000 h 5470525"/>
                <a:gd name="connsiteX14" fmla="*/ 3884613 w 5635625"/>
                <a:gd name="connsiteY14" fmla="*/ 568325 h 5470525"/>
                <a:gd name="connsiteX15" fmla="*/ 4017963 w 5635625"/>
                <a:gd name="connsiteY15" fmla="*/ 638175 h 5470525"/>
                <a:gd name="connsiteX16" fmla="*/ 4146550 w 5635625"/>
                <a:gd name="connsiteY16" fmla="*/ 715963 h 5470525"/>
                <a:gd name="connsiteX17" fmla="*/ 4470400 w 5635625"/>
                <a:gd name="connsiteY17" fmla="*/ 395288 h 5470525"/>
                <a:gd name="connsiteX18" fmla="*/ 5178425 w 5635625"/>
                <a:gd name="connsiteY18" fmla="*/ 1101725 h 5470525"/>
                <a:gd name="connsiteX19" fmla="*/ 4860925 w 5635625"/>
                <a:gd name="connsiteY19" fmla="*/ 1417638 h 5470525"/>
                <a:gd name="connsiteX20" fmla="*/ 4938713 w 5635625"/>
                <a:gd name="connsiteY20" fmla="*/ 1546225 h 5470525"/>
                <a:gd name="connsiteX21" fmla="*/ 5010150 w 5635625"/>
                <a:gd name="connsiteY21" fmla="*/ 1676400 h 5470525"/>
                <a:gd name="connsiteX22" fmla="*/ 5072063 w 5635625"/>
                <a:gd name="connsiteY22" fmla="*/ 1814513 h 5470525"/>
                <a:gd name="connsiteX23" fmla="*/ 5126038 w 5635625"/>
                <a:gd name="connsiteY23" fmla="*/ 1955800 h 5470525"/>
                <a:gd name="connsiteX24" fmla="*/ 5172075 w 5635625"/>
                <a:gd name="connsiteY24" fmla="*/ 2101850 h 5470525"/>
                <a:gd name="connsiteX25" fmla="*/ 5208588 w 5635625"/>
                <a:gd name="connsiteY25" fmla="*/ 2251075 h 5470525"/>
                <a:gd name="connsiteX26" fmla="*/ 5635625 w 5635625"/>
                <a:gd name="connsiteY26" fmla="*/ 2251075 h 5470525"/>
                <a:gd name="connsiteX27" fmla="*/ 5635625 w 5635625"/>
                <a:gd name="connsiteY27" fmla="*/ 3249613 h 5470525"/>
                <a:gd name="connsiteX28" fmla="*/ 5200650 w 5635625"/>
                <a:gd name="connsiteY28" fmla="*/ 3249613 h 5470525"/>
                <a:gd name="connsiteX29" fmla="*/ 5162550 w 5635625"/>
                <a:gd name="connsiteY29" fmla="*/ 3394075 h 5470525"/>
                <a:gd name="connsiteX30" fmla="*/ 5118100 w 5635625"/>
                <a:gd name="connsiteY30" fmla="*/ 3535363 h 5470525"/>
                <a:gd name="connsiteX31" fmla="*/ 5064125 w 5635625"/>
                <a:gd name="connsiteY31" fmla="*/ 3671888 h 5470525"/>
                <a:gd name="connsiteX32" fmla="*/ 5002213 w 5635625"/>
                <a:gd name="connsiteY32" fmla="*/ 3805238 h 5470525"/>
                <a:gd name="connsiteX33" fmla="*/ 4930775 w 5635625"/>
                <a:gd name="connsiteY33" fmla="*/ 3933825 h 5470525"/>
                <a:gd name="connsiteX34" fmla="*/ 4854575 w 5635625"/>
                <a:gd name="connsiteY34" fmla="*/ 4057650 h 5470525"/>
                <a:gd name="connsiteX35" fmla="*/ 5151438 w 5635625"/>
                <a:gd name="connsiteY35" fmla="*/ 4352925 h 5470525"/>
                <a:gd name="connsiteX36" fmla="*/ 4440238 w 5635625"/>
                <a:gd name="connsiteY36" fmla="*/ 5059363 h 5470525"/>
                <a:gd name="connsiteX37" fmla="*/ 4137025 w 5635625"/>
                <a:gd name="connsiteY37" fmla="*/ 4754563 h 5470525"/>
                <a:gd name="connsiteX38" fmla="*/ 4008438 w 5635625"/>
                <a:gd name="connsiteY38" fmla="*/ 4830763 h 5470525"/>
                <a:gd name="connsiteX39" fmla="*/ 3876675 w 5635625"/>
                <a:gd name="connsiteY39" fmla="*/ 4897438 h 5470525"/>
                <a:gd name="connsiteX40" fmla="*/ 3738563 w 5635625"/>
                <a:gd name="connsiteY40" fmla="*/ 4959350 h 5470525"/>
                <a:gd name="connsiteX41" fmla="*/ 3598863 w 5635625"/>
                <a:gd name="connsiteY41" fmla="*/ 5008563 h 5470525"/>
                <a:gd name="connsiteX42" fmla="*/ 3454400 w 5635625"/>
                <a:gd name="connsiteY42" fmla="*/ 5051425 h 5470525"/>
                <a:gd name="connsiteX43" fmla="*/ 3305175 w 5635625"/>
                <a:gd name="connsiteY43" fmla="*/ 5086350 h 5470525"/>
                <a:gd name="connsiteX44" fmla="*/ 3305175 w 5635625"/>
                <a:gd name="connsiteY44" fmla="*/ 5470525 h 5470525"/>
                <a:gd name="connsiteX45" fmla="*/ 2303463 w 5635625"/>
                <a:gd name="connsiteY45" fmla="*/ 5470525 h 5470525"/>
                <a:gd name="connsiteX46" fmla="*/ 2303463 w 5635625"/>
                <a:gd name="connsiteY46" fmla="*/ 5075238 h 5470525"/>
                <a:gd name="connsiteX47" fmla="*/ 2162175 w 5635625"/>
                <a:gd name="connsiteY47" fmla="*/ 5040313 h 5470525"/>
                <a:gd name="connsiteX48" fmla="*/ 2025650 w 5635625"/>
                <a:gd name="connsiteY48" fmla="*/ 4997450 h 5470525"/>
                <a:gd name="connsiteX49" fmla="*/ 1890713 w 5635625"/>
                <a:gd name="connsiteY49" fmla="*/ 4945063 h 5470525"/>
                <a:gd name="connsiteX50" fmla="*/ 1762125 w 5635625"/>
                <a:gd name="connsiteY50" fmla="*/ 4886325 h 5470525"/>
                <a:gd name="connsiteX51" fmla="*/ 1638300 w 5635625"/>
                <a:gd name="connsiteY51" fmla="*/ 4819650 h 5470525"/>
                <a:gd name="connsiteX52" fmla="*/ 1516063 w 5635625"/>
                <a:gd name="connsiteY52" fmla="*/ 4748213 h 5470525"/>
                <a:gd name="connsiteX53" fmla="*/ 1195388 w 5635625"/>
                <a:gd name="connsiteY53" fmla="*/ 5067300 h 5470525"/>
                <a:gd name="connsiteX54" fmla="*/ 484188 w 5635625"/>
                <a:gd name="connsiteY54" fmla="*/ 4362450 h 5470525"/>
                <a:gd name="connsiteX55" fmla="*/ 801688 w 5635625"/>
                <a:gd name="connsiteY55" fmla="*/ 4046538 h 5470525"/>
                <a:gd name="connsiteX56" fmla="*/ 727075 w 5635625"/>
                <a:gd name="connsiteY56" fmla="*/ 3922713 h 5470525"/>
                <a:gd name="connsiteX57" fmla="*/ 658813 w 5635625"/>
                <a:gd name="connsiteY57" fmla="*/ 3797300 h 5470525"/>
                <a:gd name="connsiteX58" fmla="*/ 596900 w 5635625"/>
                <a:gd name="connsiteY58" fmla="*/ 3665538 h 5470525"/>
                <a:gd name="connsiteX59" fmla="*/ 544513 w 5635625"/>
                <a:gd name="connsiteY59" fmla="*/ 3530600 h 5470525"/>
                <a:gd name="connsiteX60" fmla="*/ 500063 w 5635625"/>
                <a:gd name="connsiteY60" fmla="*/ 3392488 h 5470525"/>
                <a:gd name="connsiteX61" fmla="*/ 463550 w 5635625"/>
                <a:gd name="connsiteY61" fmla="*/ 3249613 h 5470525"/>
                <a:gd name="connsiteX62" fmla="*/ 0 w 5635625"/>
                <a:gd name="connsiteY62" fmla="*/ 3249613 h 5470525"/>
                <a:gd name="connsiteX63" fmla="*/ 0 w 5635625"/>
                <a:gd name="connsiteY63" fmla="*/ 2251075 h 5470525"/>
                <a:gd name="connsiteX64" fmla="*/ 455613 w 5635625"/>
                <a:gd name="connsiteY64" fmla="*/ 2251075 h 5470525"/>
                <a:gd name="connsiteX65" fmla="*/ 488950 w 5635625"/>
                <a:gd name="connsiteY65" fmla="*/ 2103438 h 5470525"/>
                <a:gd name="connsiteX66" fmla="*/ 534988 w 5635625"/>
                <a:gd name="connsiteY66" fmla="*/ 1960563 h 5470525"/>
                <a:gd name="connsiteX67" fmla="*/ 587375 w 5635625"/>
                <a:gd name="connsiteY67" fmla="*/ 1820863 h 5470525"/>
                <a:gd name="connsiteX68" fmla="*/ 649288 w 5635625"/>
                <a:gd name="connsiteY68" fmla="*/ 1685925 h 5470525"/>
                <a:gd name="connsiteX69" fmla="*/ 719138 w 5635625"/>
                <a:gd name="connsiteY69" fmla="*/ 1555750 h 5470525"/>
                <a:gd name="connsiteX70" fmla="*/ 795338 w 5635625"/>
                <a:gd name="connsiteY70" fmla="*/ 1430338 h 5470525"/>
                <a:gd name="connsiteX71" fmla="*/ 457200 w 5635625"/>
                <a:gd name="connsiteY71" fmla="*/ 1092200 h 5470525"/>
                <a:gd name="connsiteX72" fmla="*/ 1165225 w 5635625"/>
                <a:gd name="connsiteY72" fmla="*/ 387350 h 5470525"/>
                <a:gd name="connsiteX73" fmla="*/ 1503363 w 5635625"/>
                <a:gd name="connsiteY73" fmla="*/ 723900 h 5470525"/>
                <a:gd name="connsiteX74" fmla="*/ 1627188 w 5635625"/>
                <a:gd name="connsiteY74" fmla="*/ 647700 h 5470525"/>
                <a:gd name="connsiteX75" fmla="*/ 1754188 w 5635625"/>
                <a:gd name="connsiteY75" fmla="*/ 581025 h 5470525"/>
                <a:gd name="connsiteX76" fmla="*/ 1885950 w 5635625"/>
                <a:gd name="connsiteY76" fmla="*/ 522288 h 5470525"/>
                <a:gd name="connsiteX77" fmla="*/ 2019300 w 5635625"/>
                <a:gd name="connsiteY77" fmla="*/ 469900 h 5470525"/>
                <a:gd name="connsiteX78" fmla="*/ 2160588 w 5635625"/>
                <a:gd name="connsiteY78" fmla="*/ 425450 h 5470525"/>
                <a:gd name="connsiteX79" fmla="*/ 2303463 w 5635625"/>
                <a:gd name="connsiteY79" fmla="*/ 388938 h 5470525"/>
                <a:gd name="connsiteX80" fmla="*/ 2303463 w 5635625"/>
                <a:gd name="connsiteY80" fmla="*/ 0 h 5470525"/>
                <a:gd name="connsiteX0" fmla="*/ 2831307 w 5635625"/>
                <a:gd name="connsiteY0" fmla="*/ 1028700 h 5470525"/>
                <a:gd name="connsiteX1" fmla="*/ 1106488 w 5635625"/>
                <a:gd name="connsiteY1" fmla="*/ 2732882 h 5470525"/>
                <a:gd name="connsiteX2" fmla="*/ 2831307 w 5635625"/>
                <a:gd name="connsiteY2" fmla="*/ 4437064 h 5470525"/>
                <a:gd name="connsiteX3" fmla="*/ 4556126 w 5635625"/>
                <a:gd name="connsiteY3" fmla="*/ 2732882 h 5470525"/>
                <a:gd name="connsiteX4" fmla="*/ 2831307 w 5635625"/>
                <a:gd name="connsiteY4" fmla="*/ 1028700 h 5470525"/>
                <a:gd name="connsiteX5" fmla="*/ 2303463 w 5635625"/>
                <a:gd name="connsiteY5" fmla="*/ 0 h 5470525"/>
                <a:gd name="connsiteX6" fmla="*/ 3305175 w 5635625"/>
                <a:gd name="connsiteY6" fmla="*/ 0 h 5470525"/>
                <a:gd name="connsiteX7" fmla="*/ 3305175 w 5635625"/>
                <a:gd name="connsiteY7" fmla="*/ 376238 h 5470525"/>
                <a:gd name="connsiteX8" fmla="*/ 3455988 w 5635625"/>
                <a:gd name="connsiteY8" fmla="*/ 411163 h 5470525"/>
                <a:gd name="connsiteX9" fmla="*/ 3603625 w 5635625"/>
                <a:gd name="connsiteY9" fmla="*/ 455613 h 5470525"/>
                <a:gd name="connsiteX10" fmla="*/ 3746500 w 5635625"/>
                <a:gd name="connsiteY10" fmla="*/ 508000 h 5470525"/>
                <a:gd name="connsiteX11" fmla="*/ 3884613 w 5635625"/>
                <a:gd name="connsiteY11" fmla="*/ 568325 h 5470525"/>
                <a:gd name="connsiteX12" fmla="*/ 4017963 w 5635625"/>
                <a:gd name="connsiteY12" fmla="*/ 638175 h 5470525"/>
                <a:gd name="connsiteX13" fmla="*/ 4146550 w 5635625"/>
                <a:gd name="connsiteY13" fmla="*/ 715963 h 5470525"/>
                <a:gd name="connsiteX14" fmla="*/ 4470400 w 5635625"/>
                <a:gd name="connsiteY14" fmla="*/ 395288 h 5470525"/>
                <a:gd name="connsiteX15" fmla="*/ 5178425 w 5635625"/>
                <a:gd name="connsiteY15" fmla="*/ 1101725 h 5470525"/>
                <a:gd name="connsiteX16" fmla="*/ 4860925 w 5635625"/>
                <a:gd name="connsiteY16" fmla="*/ 1417638 h 5470525"/>
                <a:gd name="connsiteX17" fmla="*/ 4938713 w 5635625"/>
                <a:gd name="connsiteY17" fmla="*/ 1546225 h 5470525"/>
                <a:gd name="connsiteX18" fmla="*/ 5010150 w 5635625"/>
                <a:gd name="connsiteY18" fmla="*/ 1676400 h 5470525"/>
                <a:gd name="connsiteX19" fmla="*/ 5072063 w 5635625"/>
                <a:gd name="connsiteY19" fmla="*/ 1814513 h 5470525"/>
                <a:gd name="connsiteX20" fmla="*/ 5126038 w 5635625"/>
                <a:gd name="connsiteY20" fmla="*/ 1955800 h 5470525"/>
                <a:gd name="connsiteX21" fmla="*/ 5172075 w 5635625"/>
                <a:gd name="connsiteY21" fmla="*/ 2101850 h 5470525"/>
                <a:gd name="connsiteX22" fmla="*/ 5208588 w 5635625"/>
                <a:gd name="connsiteY22" fmla="*/ 2251075 h 5470525"/>
                <a:gd name="connsiteX23" fmla="*/ 5635625 w 5635625"/>
                <a:gd name="connsiteY23" fmla="*/ 2251075 h 5470525"/>
                <a:gd name="connsiteX24" fmla="*/ 5635625 w 5635625"/>
                <a:gd name="connsiteY24" fmla="*/ 3249613 h 5470525"/>
                <a:gd name="connsiteX25" fmla="*/ 5200650 w 5635625"/>
                <a:gd name="connsiteY25" fmla="*/ 3249613 h 5470525"/>
                <a:gd name="connsiteX26" fmla="*/ 5162550 w 5635625"/>
                <a:gd name="connsiteY26" fmla="*/ 3394075 h 5470525"/>
                <a:gd name="connsiteX27" fmla="*/ 5118100 w 5635625"/>
                <a:gd name="connsiteY27" fmla="*/ 3535363 h 5470525"/>
                <a:gd name="connsiteX28" fmla="*/ 5064125 w 5635625"/>
                <a:gd name="connsiteY28" fmla="*/ 3671888 h 5470525"/>
                <a:gd name="connsiteX29" fmla="*/ 5002213 w 5635625"/>
                <a:gd name="connsiteY29" fmla="*/ 3805238 h 5470525"/>
                <a:gd name="connsiteX30" fmla="*/ 4930775 w 5635625"/>
                <a:gd name="connsiteY30" fmla="*/ 3933825 h 5470525"/>
                <a:gd name="connsiteX31" fmla="*/ 4854575 w 5635625"/>
                <a:gd name="connsiteY31" fmla="*/ 4057650 h 5470525"/>
                <a:gd name="connsiteX32" fmla="*/ 5151438 w 5635625"/>
                <a:gd name="connsiteY32" fmla="*/ 4352925 h 5470525"/>
                <a:gd name="connsiteX33" fmla="*/ 4440238 w 5635625"/>
                <a:gd name="connsiteY33" fmla="*/ 5059363 h 5470525"/>
                <a:gd name="connsiteX34" fmla="*/ 4137025 w 5635625"/>
                <a:gd name="connsiteY34" fmla="*/ 4754563 h 5470525"/>
                <a:gd name="connsiteX35" fmla="*/ 4008438 w 5635625"/>
                <a:gd name="connsiteY35" fmla="*/ 4830763 h 5470525"/>
                <a:gd name="connsiteX36" fmla="*/ 3876675 w 5635625"/>
                <a:gd name="connsiteY36" fmla="*/ 4897438 h 5470525"/>
                <a:gd name="connsiteX37" fmla="*/ 3738563 w 5635625"/>
                <a:gd name="connsiteY37" fmla="*/ 4959350 h 5470525"/>
                <a:gd name="connsiteX38" fmla="*/ 3598863 w 5635625"/>
                <a:gd name="connsiteY38" fmla="*/ 5008563 h 5470525"/>
                <a:gd name="connsiteX39" fmla="*/ 3454400 w 5635625"/>
                <a:gd name="connsiteY39" fmla="*/ 5051425 h 5470525"/>
                <a:gd name="connsiteX40" fmla="*/ 3305175 w 5635625"/>
                <a:gd name="connsiteY40" fmla="*/ 5086350 h 5470525"/>
                <a:gd name="connsiteX41" fmla="*/ 3305175 w 5635625"/>
                <a:gd name="connsiteY41" fmla="*/ 5470525 h 5470525"/>
                <a:gd name="connsiteX42" fmla="*/ 2303463 w 5635625"/>
                <a:gd name="connsiteY42" fmla="*/ 5470525 h 5470525"/>
                <a:gd name="connsiteX43" fmla="*/ 2303463 w 5635625"/>
                <a:gd name="connsiteY43" fmla="*/ 5075238 h 5470525"/>
                <a:gd name="connsiteX44" fmla="*/ 2162175 w 5635625"/>
                <a:gd name="connsiteY44" fmla="*/ 5040313 h 5470525"/>
                <a:gd name="connsiteX45" fmla="*/ 2025650 w 5635625"/>
                <a:gd name="connsiteY45" fmla="*/ 4997450 h 5470525"/>
                <a:gd name="connsiteX46" fmla="*/ 1890713 w 5635625"/>
                <a:gd name="connsiteY46" fmla="*/ 4945063 h 5470525"/>
                <a:gd name="connsiteX47" fmla="*/ 1762125 w 5635625"/>
                <a:gd name="connsiteY47" fmla="*/ 4886325 h 5470525"/>
                <a:gd name="connsiteX48" fmla="*/ 1638300 w 5635625"/>
                <a:gd name="connsiteY48" fmla="*/ 4819650 h 5470525"/>
                <a:gd name="connsiteX49" fmla="*/ 1516063 w 5635625"/>
                <a:gd name="connsiteY49" fmla="*/ 4748213 h 5470525"/>
                <a:gd name="connsiteX50" fmla="*/ 1195388 w 5635625"/>
                <a:gd name="connsiteY50" fmla="*/ 5067300 h 5470525"/>
                <a:gd name="connsiteX51" fmla="*/ 484188 w 5635625"/>
                <a:gd name="connsiteY51" fmla="*/ 4362450 h 5470525"/>
                <a:gd name="connsiteX52" fmla="*/ 801688 w 5635625"/>
                <a:gd name="connsiteY52" fmla="*/ 4046538 h 5470525"/>
                <a:gd name="connsiteX53" fmla="*/ 727075 w 5635625"/>
                <a:gd name="connsiteY53" fmla="*/ 3922713 h 5470525"/>
                <a:gd name="connsiteX54" fmla="*/ 658813 w 5635625"/>
                <a:gd name="connsiteY54" fmla="*/ 3797300 h 5470525"/>
                <a:gd name="connsiteX55" fmla="*/ 596900 w 5635625"/>
                <a:gd name="connsiteY55" fmla="*/ 3665538 h 5470525"/>
                <a:gd name="connsiteX56" fmla="*/ 544513 w 5635625"/>
                <a:gd name="connsiteY56" fmla="*/ 3530600 h 5470525"/>
                <a:gd name="connsiteX57" fmla="*/ 500063 w 5635625"/>
                <a:gd name="connsiteY57" fmla="*/ 3392488 h 5470525"/>
                <a:gd name="connsiteX58" fmla="*/ 463550 w 5635625"/>
                <a:gd name="connsiteY58" fmla="*/ 3249613 h 5470525"/>
                <a:gd name="connsiteX59" fmla="*/ 0 w 5635625"/>
                <a:gd name="connsiteY59" fmla="*/ 3249613 h 5470525"/>
                <a:gd name="connsiteX60" fmla="*/ 0 w 5635625"/>
                <a:gd name="connsiteY60" fmla="*/ 2251075 h 5470525"/>
                <a:gd name="connsiteX61" fmla="*/ 455613 w 5635625"/>
                <a:gd name="connsiteY61" fmla="*/ 2251075 h 5470525"/>
                <a:gd name="connsiteX62" fmla="*/ 488950 w 5635625"/>
                <a:gd name="connsiteY62" fmla="*/ 2103438 h 5470525"/>
                <a:gd name="connsiteX63" fmla="*/ 534988 w 5635625"/>
                <a:gd name="connsiteY63" fmla="*/ 1960563 h 5470525"/>
                <a:gd name="connsiteX64" fmla="*/ 587375 w 5635625"/>
                <a:gd name="connsiteY64" fmla="*/ 1820863 h 5470525"/>
                <a:gd name="connsiteX65" fmla="*/ 649288 w 5635625"/>
                <a:gd name="connsiteY65" fmla="*/ 1685925 h 5470525"/>
                <a:gd name="connsiteX66" fmla="*/ 719138 w 5635625"/>
                <a:gd name="connsiteY66" fmla="*/ 1555750 h 5470525"/>
                <a:gd name="connsiteX67" fmla="*/ 795338 w 5635625"/>
                <a:gd name="connsiteY67" fmla="*/ 1430338 h 5470525"/>
                <a:gd name="connsiteX68" fmla="*/ 457200 w 5635625"/>
                <a:gd name="connsiteY68" fmla="*/ 1092200 h 5470525"/>
                <a:gd name="connsiteX69" fmla="*/ 1165225 w 5635625"/>
                <a:gd name="connsiteY69" fmla="*/ 387350 h 5470525"/>
                <a:gd name="connsiteX70" fmla="*/ 1503363 w 5635625"/>
                <a:gd name="connsiteY70" fmla="*/ 723900 h 5470525"/>
                <a:gd name="connsiteX71" fmla="*/ 1627188 w 5635625"/>
                <a:gd name="connsiteY71" fmla="*/ 647700 h 5470525"/>
                <a:gd name="connsiteX72" fmla="*/ 1754188 w 5635625"/>
                <a:gd name="connsiteY72" fmla="*/ 581025 h 5470525"/>
                <a:gd name="connsiteX73" fmla="*/ 1885950 w 5635625"/>
                <a:gd name="connsiteY73" fmla="*/ 522288 h 5470525"/>
                <a:gd name="connsiteX74" fmla="*/ 2019300 w 5635625"/>
                <a:gd name="connsiteY74" fmla="*/ 469900 h 5470525"/>
                <a:gd name="connsiteX75" fmla="*/ 2160588 w 5635625"/>
                <a:gd name="connsiteY75" fmla="*/ 425450 h 5470525"/>
                <a:gd name="connsiteX76" fmla="*/ 2303463 w 5635625"/>
                <a:gd name="connsiteY76" fmla="*/ 388938 h 5470525"/>
                <a:gd name="connsiteX77" fmla="*/ 2303463 w 5635625"/>
                <a:gd name="connsiteY77" fmla="*/ 0 h 547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5635625" h="5470525">
                  <a:moveTo>
                    <a:pt x="2831307" y="1028700"/>
                  </a:moveTo>
                  <a:cubicBezTo>
                    <a:pt x="1878716" y="1028700"/>
                    <a:pt x="1106488" y="1791688"/>
                    <a:pt x="1106488" y="2732882"/>
                  </a:cubicBezTo>
                  <a:cubicBezTo>
                    <a:pt x="1106488" y="3674076"/>
                    <a:pt x="1878716" y="4437064"/>
                    <a:pt x="2831307" y="4437064"/>
                  </a:cubicBezTo>
                  <a:cubicBezTo>
                    <a:pt x="3783898" y="4437064"/>
                    <a:pt x="4556126" y="3674076"/>
                    <a:pt x="4556126" y="2732882"/>
                  </a:cubicBezTo>
                  <a:cubicBezTo>
                    <a:pt x="4556126" y="1791688"/>
                    <a:pt x="3783898" y="1028700"/>
                    <a:pt x="2831307" y="1028700"/>
                  </a:cubicBezTo>
                  <a:close/>
                  <a:moveTo>
                    <a:pt x="2303463" y="0"/>
                  </a:moveTo>
                  <a:lnTo>
                    <a:pt x="3305175" y="0"/>
                  </a:lnTo>
                  <a:lnTo>
                    <a:pt x="3305175" y="376238"/>
                  </a:lnTo>
                  <a:lnTo>
                    <a:pt x="3455988" y="411163"/>
                  </a:lnTo>
                  <a:lnTo>
                    <a:pt x="3603625" y="455613"/>
                  </a:lnTo>
                  <a:lnTo>
                    <a:pt x="3746500" y="508000"/>
                  </a:lnTo>
                  <a:lnTo>
                    <a:pt x="3884613" y="568325"/>
                  </a:lnTo>
                  <a:lnTo>
                    <a:pt x="4017963" y="638175"/>
                  </a:lnTo>
                  <a:lnTo>
                    <a:pt x="4146550" y="715963"/>
                  </a:lnTo>
                  <a:lnTo>
                    <a:pt x="4470400" y="395288"/>
                  </a:lnTo>
                  <a:lnTo>
                    <a:pt x="5178425" y="1101725"/>
                  </a:lnTo>
                  <a:lnTo>
                    <a:pt x="4860925" y="1417638"/>
                  </a:lnTo>
                  <a:lnTo>
                    <a:pt x="4938713" y="1546225"/>
                  </a:lnTo>
                  <a:lnTo>
                    <a:pt x="5010150" y="1676400"/>
                  </a:lnTo>
                  <a:lnTo>
                    <a:pt x="5072063" y="1814513"/>
                  </a:lnTo>
                  <a:lnTo>
                    <a:pt x="5126038" y="1955800"/>
                  </a:lnTo>
                  <a:lnTo>
                    <a:pt x="5172075" y="2101850"/>
                  </a:lnTo>
                  <a:lnTo>
                    <a:pt x="5208588" y="2251075"/>
                  </a:lnTo>
                  <a:lnTo>
                    <a:pt x="5635625" y="2251075"/>
                  </a:lnTo>
                  <a:lnTo>
                    <a:pt x="5635625" y="3249613"/>
                  </a:lnTo>
                  <a:lnTo>
                    <a:pt x="5200650" y="3249613"/>
                  </a:lnTo>
                  <a:lnTo>
                    <a:pt x="5162550" y="3394075"/>
                  </a:lnTo>
                  <a:lnTo>
                    <a:pt x="5118100" y="3535363"/>
                  </a:lnTo>
                  <a:lnTo>
                    <a:pt x="5064125" y="3671888"/>
                  </a:lnTo>
                  <a:lnTo>
                    <a:pt x="5002213" y="3805238"/>
                  </a:lnTo>
                  <a:lnTo>
                    <a:pt x="4930775" y="3933825"/>
                  </a:lnTo>
                  <a:lnTo>
                    <a:pt x="4854575" y="4057650"/>
                  </a:lnTo>
                  <a:lnTo>
                    <a:pt x="5151438" y="4352925"/>
                  </a:lnTo>
                  <a:lnTo>
                    <a:pt x="4440238" y="5059363"/>
                  </a:lnTo>
                  <a:lnTo>
                    <a:pt x="4137025" y="4754563"/>
                  </a:lnTo>
                  <a:lnTo>
                    <a:pt x="4008438" y="4830763"/>
                  </a:lnTo>
                  <a:lnTo>
                    <a:pt x="3876675" y="4897438"/>
                  </a:lnTo>
                  <a:lnTo>
                    <a:pt x="3738563" y="4959350"/>
                  </a:lnTo>
                  <a:lnTo>
                    <a:pt x="3598863" y="5008563"/>
                  </a:lnTo>
                  <a:lnTo>
                    <a:pt x="3454400" y="5051425"/>
                  </a:lnTo>
                  <a:lnTo>
                    <a:pt x="3305175" y="5086350"/>
                  </a:lnTo>
                  <a:lnTo>
                    <a:pt x="3305175" y="5470525"/>
                  </a:lnTo>
                  <a:lnTo>
                    <a:pt x="2303463" y="5470525"/>
                  </a:lnTo>
                  <a:lnTo>
                    <a:pt x="2303463" y="5075238"/>
                  </a:lnTo>
                  <a:lnTo>
                    <a:pt x="2162175" y="5040313"/>
                  </a:lnTo>
                  <a:lnTo>
                    <a:pt x="2025650" y="4997450"/>
                  </a:lnTo>
                  <a:lnTo>
                    <a:pt x="1890713" y="4945063"/>
                  </a:lnTo>
                  <a:lnTo>
                    <a:pt x="1762125" y="4886325"/>
                  </a:lnTo>
                  <a:lnTo>
                    <a:pt x="1638300" y="4819650"/>
                  </a:lnTo>
                  <a:lnTo>
                    <a:pt x="1516063" y="4748213"/>
                  </a:lnTo>
                  <a:lnTo>
                    <a:pt x="1195388" y="5067300"/>
                  </a:lnTo>
                  <a:lnTo>
                    <a:pt x="484188" y="4362450"/>
                  </a:lnTo>
                  <a:lnTo>
                    <a:pt x="801688" y="4046538"/>
                  </a:lnTo>
                  <a:lnTo>
                    <a:pt x="727075" y="3922713"/>
                  </a:lnTo>
                  <a:lnTo>
                    <a:pt x="658813" y="3797300"/>
                  </a:lnTo>
                  <a:lnTo>
                    <a:pt x="596900" y="3665538"/>
                  </a:lnTo>
                  <a:lnTo>
                    <a:pt x="544513" y="3530600"/>
                  </a:lnTo>
                  <a:lnTo>
                    <a:pt x="500063" y="3392488"/>
                  </a:lnTo>
                  <a:lnTo>
                    <a:pt x="463550" y="3249613"/>
                  </a:lnTo>
                  <a:lnTo>
                    <a:pt x="0" y="3249613"/>
                  </a:lnTo>
                  <a:lnTo>
                    <a:pt x="0" y="2251075"/>
                  </a:lnTo>
                  <a:lnTo>
                    <a:pt x="455613" y="2251075"/>
                  </a:lnTo>
                  <a:lnTo>
                    <a:pt x="488950" y="2103438"/>
                  </a:lnTo>
                  <a:lnTo>
                    <a:pt x="534988" y="1960563"/>
                  </a:lnTo>
                  <a:lnTo>
                    <a:pt x="587375" y="1820863"/>
                  </a:lnTo>
                  <a:lnTo>
                    <a:pt x="649288" y="1685925"/>
                  </a:lnTo>
                  <a:lnTo>
                    <a:pt x="719138" y="1555750"/>
                  </a:lnTo>
                  <a:lnTo>
                    <a:pt x="795338" y="1430338"/>
                  </a:lnTo>
                  <a:lnTo>
                    <a:pt x="457200" y="1092200"/>
                  </a:lnTo>
                  <a:lnTo>
                    <a:pt x="1165225" y="387350"/>
                  </a:lnTo>
                  <a:lnTo>
                    <a:pt x="1503363" y="723900"/>
                  </a:lnTo>
                  <a:lnTo>
                    <a:pt x="1627188" y="647700"/>
                  </a:lnTo>
                  <a:lnTo>
                    <a:pt x="1754188" y="581025"/>
                  </a:lnTo>
                  <a:lnTo>
                    <a:pt x="1885950" y="522288"/>
                  </a:lnTo>
                  <a:lnTo>
                    <a:pt x="2019300" y="469900"/>
                  </a:lnTo>
                  <a:lnTo>
                    <a:pt x="2160588" y="425450"/>
                  </a:lnTo>
                  <a:lnTo>
                    <a:pt x="2303463" y="388938"/>
                  </a:lnTo>
                  <a:lnTo>
                    <a:pt x="2303463"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prstClr val="black"/>
                  </a:solidFill>
                  <a:latin typeface="Arial" panose="020B0604020202020204" pitchFamily="34" charset="0"/>
                  <a:cs typeface="Arial" panose="020B0604020202020204" pitchFamily="34" charset="0"/>
                </a:rPr>
                <a:t> </a:t>
              </a:r>
            </a:p>
          </p:txBody>
        </p:sp>
        <p:sp>
          <p:nvSpPr>
            <p:cNvPr id="340" name="TextBox 127">
              <a:extLst>
                <a:ext uri="{FF2B5EF4-FFF2-40B4-BE49-F238E27FC236}">
                  <a16:creationId xmlns:a16="http://schemas.microsoft.com/office/drawing/2014/main" id="{04A2FD75-2823-CA40-ED7F-60787A697DE9}"/>
                </a:ext>
              </a:extLst>
            </p:cNvPr>
            <p:cNvSpPr txBox="1"/>
            <p:nvPr/>
          </p:nvSpPr>
          <p:spPr>
            <a:xfrm>
              <a:off x="1982611" y="4873240"/>
              <a:ext cx="7569773"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latin typeface="+mj-lt"/>
                  <a:cs typeface="Arial" panose="020B0604020202020204" pitchFamily="34" charset="0"/>
                </a:rPr>
                <a:t>Irrespective of position, actuarial team members should follow </a:t>
              </a:r>
            </a:p>
            <a:p>
              <a:r>
                <a:rPr lang="en-US" b="1" dirty="0">
                  <a:latin typeface="+mj-lt"/>
                  <a:cs typeface="Arial" panose="020B0604020202020204" pitchFamily="34" charset="0"/>
                </a:rPr>
                <a:t>APS and PCS for highest standards of </a:t>
              </a:r>
              <a:r>
                <a:rPr lang="en-US" b="1" dirty="0" err="1">
                  <a:latin typeface="+mj-lt"/>
                  <a:cs typeface="Arial" panose="020B0604020202020204" pitchFamily="34" charset="0"/>
                </a:rPr>
                <a:t>behaviour</a:t>
              </a:r>
              <a:r>
                <a:rPr lang="en-US" b="1" dirty="0">
                  <a:latin typeface="+mj-lt"/>
                  <a:cs typeface="Arial" panose="020B0604020202020204" pitchFamily="34" charset="0"/>
                </a:rPr>
                <a:t> and professionalism</a:t>
              </a:r>
            </a:p>
            <a:p>
              <a:r>
                <a:rPr lang="en-US" b="1" dirty="0">
                  <a:latin typeface="+mj-lt"/>
                  <a:cs typeface="Arial" panose="020B0604020202020204" pitchFamily="34" charset="0"/>
                </a:rPr>
                <a:t>at all time.</a:t>
              </a:r>
            </a:p>
          </p:txBody>
        </p:sp>
        <p:grpSp>
          <p:nvGrpSpPr>
            <p:cNvPr id="97" name="Group 96">
              <a:extLst>
                <a:ext uri="{FF2B5EF4-FFF2-40B4-BE49-F238E27FC236}">
                  <a16:creationId xmlns:a16="http://schemas.microsoft.com/office/drawing/2014/main" id="{A3B273F3-80D8-038A-86FC-BCE38103C37E}"/>
                </a:ext>
              </a:extLst>
            </p:cNvPr>
            <p:cNvGrpSpPr/>
            <p:nvPr/>
          </p:nvGrpSpPr>
          <p:grpSpPr>
            <a:xfrm>
              <a:off x="9953652" y="1703351"/>
              <a:ext cx="395455" cy="544105"/>
              <a:chOff x="2708276" y="3784601"/>
              <a:chExt cx="739775" cy="877888"/>
            </a:xfrm>
            <a:solidFill>
              <a:schemeClr val="bg1"/>
            </a:solidFill>
            <a:effectLst/>
          </p:grpSpPr>
          <p:sp>
            <p:nvSpPr>
              <p:cNvPr id="98" name="Freeform 2681">
                <a:extLst>
                  <a:ext uri="{FF2B5EF4-FFF2-40B4-BE49-F238E27FC236}">
                    <a16:creationId xmlns:a16="http://schemas.microsoft.com/office/drawing/2014/main" id="{30A6534C-9571-9CA3-6DDF-5ABD1073C35F}"/>
                  </a:ext>
                </a:extLst>
              </p:cNvPr>
              <p:cNvSpPr>
                <a:spLocks/>
              </p:cNvSpPr>
              <p:nvPr/>
            </p:nvSpPr>
            <p:spPr bwMode="auto">
              <a:xfrm>
                <a:off x="2759076" y="4170364"/>
                <a:ext cx="293688" cy="107950"/>
              </a:xfrm>
              <a:custGeom>
                <a:avLst/>
                <a:gdLst>
                  <a:gd name="T0" fmla="*/ 33 w 185"/>
                  <a:gd name="T1" fmla="*/ 0 h 68"/>
                  <a:gd name="T2" fmla="*/ 151 w 185"/>
                  <a:gd name="T3" fmla="*/ 0 h 68"/>
                  <a:gd name="T4" fmla="*/ 163 w 185"/>
                  <a:gd name="T5" fmla="*/ 3 h 68"/>
                  <a:gd name="T6" fmla="*/ 174 w 185"/>
                  <a:gd name="T7" fmla="*/ 10 h 68"/>
                  <a:gd name="T8" fmla="*/ 182 w 185"/>
                  <a:gd name="T9" fmla="*/ 22 h 68"/>
                  <a:gd name="T10" fmla="*/ 185 w 185"/>
                  <a:gd name="T11" fmla="*/ 34 h 68"/>
                  <a:gd name="T12" fmla="*/ 182 w 185"/>
                  <a:gd name="T13" fmla="*/ 48 h 68"/>
                  <a:gd name="T14" fmla="*/ 174 w 185"/>
                  <a:gd name="T15" fmla="*/ 59 h 68"/>
                  <a:gd name="T16" fmla="*/ 163 w 185"/>
                  <a:gd name="T17" fmla="*/ 66 h 68"/>
                  <a:gd name="T18" fmla="*/ 151 w 185"/>
                  <a:gd name="T19" fmla="*/ 68 h 68"/>
                  <a:gd name="T20" fmla="*/ 33 w 185"/>
                  <a:gd name="T21" fmla="*/ 68 h 68"/>
                  <a:gd name="T22" fmla="*/ 20 w 185"/>
                  <a:gd name="T23" fmla="*/ 66 h 68"/>
                  <a:gd name="T24" fmla="*/ 9 w 185"/>
                  <a:gd name="T25" fmla="*/ 59 h 68"/>
                  <a:gd name="T26" fmla="*/ 3 w 185"/>
                  <a:gd name="T27" fmla="*/ 48 h 68"/>
                  <a:gd name="T28" fmla="*/ 0 w 185"/>
                  <a:gd name="T29" fmla="*/ 34 h 68"/>
                  <a:gd name="T30" fmla="*/ 3 w 185"/>
                  <a:gd name="T31" fmla="*/ 22 h 68"/>
                  <a:gd name="T32" fmla="*/ 9 w 185"/>
                  <a:gd name="T33" fmla="*/ 10 h 68"/>
                  <a:gd name="T34" fmla="*/ 20 w 185"/>
                  <a:gd name="T35" fmla="*/ 3 h 68"/>
                  <a:gd name="T36" fmla="*/ 33 w 185"/>
                  <a:gd name="T3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5" h="68">
                    <a:moveTo>
                      <a:pt x="33" y="0"/>
                    </a:moveTo>
                    <a:lnTo>
                      <a:pt x="151" y="0"/>
                    </a:lnTo>
                    <a:lnTo>
                      <a:pt x="163" y="3"/>
                    </a:lnTo>
                    <a:lnTo>
                      <a:pt x="174" y="10"/>
                    </a:lnTo>
                    <a:lnTo>
                      <a:pt x="182" y="22"/>
                    </a:lnTo>
                    <a:lnTo>
                      <a:pt x="185" y="34"/>
                    </a:lnTo>
                    <a:lnTo>
                      <a:pt x="182" y="48"/>
                    </a:lnTo>
                    <a:lnTo>
                      <a:pt x="174" y="59"/>
                    </a:lnTo>
                    <a:lnTo>
                      <a:pt x="163" y="66"/>
                    </a:lnTo>
                    <a:lnTo>
                      <a:pt x="151" y="68"/>
                    </a:lnTo>
                    <a:lnTo>
                      <a:pt x="33" y="68"/>
                    </a:lnTo>
                    <a:lnTo>
                      <a:pt x="20" y="66"/>
                    </a:lnTo>
                    <a:lnTo>
                      <a:pt x="9" y="59"/>
                    </a:lnTo>
                    <a:lnTo>
                      <a:pt x="3" y="48"/>
                    </a:lnTo>
                    <a:lnTo>
                      <a:pt x="0" y="34"/>
                    </a:lnTo>
                    <a:lnTo>
                      <a:pt x="3" y="22"/>
                    </a:lnTo>
                    <a:lnTo>
                      <a:pt x="9" y="10"/>
                    </a:lnTo>
                    <a:lnTo>
                      <a:pt x="20" y="3"/>
                    </a:lnTo>
                    <a:lnTo>
                      <a:pt x="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99" name="Rectangle 98">
                <a:extLst>
                  <a:ext uri="{FF2B5EF4-FFF2-40B4-BE49-F238E27FC236}">
                    <a16:creationId xmlns:a16="http://schemas.microsoft.com/office/drawing/2014/main" id="{F94CF30C-07A5-E711-7560-2A8BD76B14D4}"/>
                  </a:ext>
                </a:extLst>
              </p:cNvPr>
              <p:cNvSpPr>
                <a:spLocks noChangeArrowheads="1"/>
              </p:cNvSpPr>
              <p:nvPr/>
            </p:nvSpPr>
            <p:spPr bwMode="auto">
              <a:xfrm>
                <a:off x="2760663" y="4224339"/>
                <a:ext cx="3175" cy="31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0" name="Freeform 2683">
                <a:extLst>
                  <a:ext uri="{FF2B5EF4-FFF2-40B4-BE49-F238E27FC236}">
                    <a16:creationId xmlns:a16="http://schemas.microsoft.com/office/drawing/2014/main" id="{7DE7BAAB-64BA-7CBD-CC88-85030363007A}"/>
                  </a:ext>
                </a:extLst>
              </p:cNvPr>
              <p:cNvSpPr>
                <a:spLocks/>
              </p:cNvSpPr>
              <p:nvPr/>
            </p:nvSpPr>
            <p:spPr bwMode="auto">
              <a:xfrm>
                <a:off x="2759076" y="4227514"/>
                <a:ext cx="4763" cy="6350"/>
              </a:xfrm>
              <a:custGeom>
                <a:avLst/>
                <a:gdLst>
                  <a:gd name="T0" fmla="*/ 1 w 3"/>
                  <a:gd name="T1" fmla="*/ 0 h 4"/>
                  <a:gd name="T2" fmla="*/ 1 w 3"/>
                  <a:gd name="T3" fmla="*/ 0 h 4"/>
                  <a:gd name="T4" fmla="*/ 1 w 3"/>
                  <a:gd name="T5" fmla="*/ 1 h 4"/>
                  <a:gd name="T6" fmla="*/ 1 w 3"/>
                  <a:gd name="T7" fmla="*/ 1 h 4"/>
                  <a:gd name="T8" fmla="*/ 1 w 3"/>
                  <a:gd name="T9" fmla="*/ 3 h 4"/>
                  <a:gd name="T10" fmla="*/ 1 w 3"/>
                  <a:gd name="T11" fmla="*/ 3 h 4"/>
                  <a:gd name="T12" fmla="*/ 3 w 3"/>
                  <a:gd name="T13" fmla="*/ 3 h 4"/>
                  <a:gd name="T14" fmla="*/ 3 w 3"/>
                  <a:gd name="T15" fmla="*/ 3 h 4"/>
                  <a:gd name="T16" fmla="*/ 1 w 3"/>
                  <a:gd name="T17" fmla="*/ 4 h 4"/>
                  <a:gd name="T18" fmla="*/ 0 w 3"/>
                  <a:gd name="T19" fmla="*/ 3 h 4"/>
                  <a:gd name="T20" fmla="*/ 0 w 3"/>
                  <a:gd name="T21" fmla="*/ 3 h 4"/>
                  <a:gd name="T22" fmla="*/ 1 w 3"/>
                  <a:gd name="T23" fmla="*/ 3 h 4"/>
                  <a:gd name="T24" fmla="*/ 0 w 3"/>
                  <a:gd name="T25" fmla="*/ 1 h 4"/>
                  <a:gd name="T26" fmla="*/ 1 w 3"/>
                  <a:gd name="T2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4">
                    <a:moveTo>
                      <a:pt x="1" y="0"/>
                    </a:moveTo>
                    <a:lnTo>
                      <a:pt x="1" y="0"/>
                    </a:lnTo>
                    <a:lnTo>
                      <a:pt x="1" y="1"/>
                    </a:lnTo>
                    <a:lnTo>
                      <a:pt x="1" y="1"/>
                    </a:lnTo>
                    <a:lnTo>
                      <a:pt x="1" y="3"/>
                    </a:lnTo>
                    <a:lnTo>
                      <a:pt x="1" y="3"/>
                    </a:lnTo>
                    <a:lnTo>
                      <a:pt x="3" y="3"/>
                    </a:lnTo>
                    <a:lnTo>
                      <a:pt x="3" y="3"/>
                    </a:lnTo>
                    <a:lnTo>
                      <a:pt x="1" y="4"/>
                    </a:lnTo>
                    <a:lnTo>
                      <a:pt x="0" y="3"/>
                    </a:lnTo>
                    <a:lnTo>
                      <a:pt x="0" y="3"/>
                    </a:lnTo>
                    <a:lnTo>
                      <a:pt x="1" y="3"/>
                    </a:lnTo>
                    <a:lnTo>
                      <a:pt x="0" y="1"/>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1" name="Rectangle 100">
                <a:extLst>
                  <a:ext uri="{FF2B5EF4-FFF2-40B4-BE49-F238E27FC236}">
                    <a16:creationId xmlns:a16="http://schemas.microsoft.com/office/drawing/2014/main" id="{AD5C0A4A-AD83-B836-1333-44049F475F81}"/>
                  </a:ext>
                </a:extLst>
              </p:cNvPr>
              <p:cNvSpPr>
                <a:spLocks noChangeArrowheads="1"/>
              </p:cNvSpPr>
              <p:nvPr/>
            </p:nvSpPr>
            <p:spPr bwMode="auto">
              <a:xfrm>
                <a:off x="2836863" y="42830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2" name="Freeform 2685">
                <a:extLst>
                  <a:ext uri="{FF2B5EF4-FFF2-40B4-BE49-F238E27FC236}">
                    <a16:creationId xmlns:a16="http://schemas.microsoft.com/office/drawing/2014/main" id="{B7DAB9DC-5D13-FC5E-5715-F8D2635BB55E}"/>
                  </a:ext>
                </a:extLst>
              </p:cNvPr>
              <p:cNvSpPr>
                <a:spLocks/>
              </p:cNvSpPr>
              <p:nvPr/>
            </p:nvSpPr>
            <p:spPr bwMode="auto">
              <a:xfrm>
                <a:off x="2765426" y="4241801"/>
                <a:ext cx="3175" cy="1588"/>
              </a:xfrm>
              <a:custGeom>
                <a:avLst/>
                <a:gdLst>
                  <a:gd name="T0" fmla="*/ 0 w 2"/>
                  <a:gd name="T1" fmla="*/ 0 h 1"/>
                  <a:gd name="T2" fmla="*/ 2 w 2"/>
                  <a:gd name="T3" fmla="*/ 1 h 1"/>
                  <a:gd name="T4" fmla="*/ 0 w 2"/>
                  <a:gd name="T5" fmla="*/ 1 h 1"/>
                  <a:gd name="T6" fmla="*/ 0 w 2"/>
                  <a:gd name="T7" fmla="*/ 0 h 1"/>
                </a:gdLst>
                <a:ahLst/>
                <a:cxnLst>
                  <a:cxn ang="0">
                    <a:pos x="T0" y="T1"/>
                  </a:cxn>
                  <a:cxn ang="0">
                    <a:pos x="T2" y="T3"/>
                  </a:cxn>
                  <a:cxn ang="0">
                    <a:pos x="T4" y="T5"/>
                  </a:cxn>
                  <a:cxn ang="0">
                    <a:pos x="T6" y="T7"/>
                  </a:cxn>
                </a:cxnLst>
                <a:rect l="0" t="0" r="r" b="b"/>
                <a:pathLst>
                  <a:path w="2" h="1">
                    <a:moveTo>
                      <a:pt x="0" y="0"/>
                    </a:moveTo>
                    <a:lnTo>
                      <a:pt x="2" y="1"/>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3" name="Freeform 2686">
                <a:extLst>
                  <a:ext uri="{FF2B5EF4-FFF2-40B4-BE49-F238E27FC236}">
                    <a16:creationId xmlns:a16="http://schemas.microsoft.com/office/drawing/2014/main" id="{54257B6F-4F9E-6FA3-4231-517E1373D30D}"/>
                  </a:ext>
                </a:extLst>
              </p:cNvPr>
              <p:cNvSpPr>
                <a:spLocks/>
              </p:cNvSpPr>
              <p:nvPr/>
            </p:nvSpPr>
            <p:spPr bwMode="auto">
              <a:xfrm>
                <a:off x="2806701" y="4283076"/>
                <a:ext cx="0" cy="1588"/>
              </a:xfrm>
              <a:custGeom>
                <a:avLst/>
                <a:gdLst>
                  <a:gd name="T0" fmla="*/ 0 h 1"/>
                  <a:gd name="T1" fmla="*/ 0 h 1"/>
                  <a:gd name="T2" fmla="*/ 1 h 1"/>
                  <a:gd name="T3" fmla="*/ 0 h 1"/>
                </a:gdLst>
                <a:ahLst/>
                <a:cxnLst>
                  <a:cxn ang="0">
                    <a:pos x="0" y="T0"/>
                  </a:cxn>
                  <a:cxn ang="0">
                    <a:pos x="0" y="T1"/>
                  </a:cxn>
                  <a:cxn ang="0">
                    <a:pos x="0" y="T2"/>
                  </a:cxn>
                  <a:cxn ang="0">
                    <a:pos x="0" y="T3"/>
                  </a:cxn>
                </a:cxnLst>
                <a:rect l="0" t="0" r="r" b="b"/>
                <a:pathLst>
                  <a:path h="1">
                    <a:moveTo>
                      <a:pt x="0" y="0"/>
                    </a:moveTo>
                    <a:lnTo>
                      <a:pt x="0" y="0"/>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4" name="Freeform 2687">
                <a:extLst>
                  <a:ext uri="{FF2B5EF4-FFF2-40B4-BE49-F238E27FC236}">
                    <a16:creationId xmlns:a16="http://schemas.microsoft.com/office/drawing/2014/main" id="{ACA9F157-C016-15AA-9919-7AFF1F8C955F}"/>
                  </a:ext>
                </a:extLst>
              </p:cNvPr>
              <p:cNvSpPr>
                <a:spLocks/>
              </p:cNvSpPr>
              <p:nvPr/>
            </p:nvSpPr>
            <p:spPr bwMode="auto">
              <a:xfrm>
                <a:off x="2786063" y="4275139"/>
                <a:ext cx="1588" cy="3175"/>
              </a:xfrm>
              <a:custGeom>
                <a:avLst/>
                <a:gdLst>
                  <a:gd name="T0" fmla="*/ 1 w 1"/>
                  <a:gd name="T1" fmla="*/ 0 h 2"/>
                  <a:gd name="T2" fmla="*/ 0 w 1"/>
                  <a:gd name="T3" fmla="*/ 2 h 2"/>
                  <a:gd name="T4" fmla="*/ 0 w 1"/>
                  <a:gd name="T5" fmla="*/ 2 h 2"/>
                  <a:gd name="T6" fmla="*/ 0 w 1"/>
                  <a:gd name="T7" fmla="*/ 0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0" y="2"/>
                    </a:lnTo>
                    <a:lnTo>
                      <a:pt x="0" y="2"/>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5" name="Rectangle 104">
                <a:extLst>
                  <a:ext uri="{FF2B5EF4-FFF2-40B4-BE49-F238E27FC236}">
                    <a16:creationId xmlns:a16="http://schemas.microsoft.com/office/drawing/2014/main" id="{EBF9E80F-3255-8907-3B09-79BF6B31FB61}"/>
                  </a:ext>
                </a:extLst>
              </p:cNvPr>
              <p:cNvSpPr>
                <a:spLocks noChangeArrowheads="1"/>
              </p:cNvSpPr>
              <p:nvPr/>
            </p:nvSpPr>
            <p:spPr bwMode="auto">
              <a:xfrm>
                <a:off x="2755901" y="4224339"/>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6" name="Rectangle 105">
                <a:extLst>
                  <a:ext uri="{FF2B5EF4-FFF2-40B4-BE49-F238E27FC236}">
                    <a16:creationId xmlns:a16="http://schemas.microsoft.com/office/drawing/2014/main" id="{D90019B1-9E9B-0621-94D0-0C77AECD8CC2}"/>
                  </a:ext>
                </a:extLst>
              </p:cNvPr>
              <p:cNvSpPr>
                <a:spLocks noChangeArrowheads="1"/>
              </p:cNvSpPr>
              <p:nvPr/>
            </p:nvSpPr>
            <p:spPr bwMode="auto">
              <a:xfrm>
                <a:off x="2928938" y="428783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7" name="Freeform 2690">
                <a:extLst>
                  <a:ext uri="{FF2B5EF4-FFF2-40B4-BE49-F238E27FC236}">
                    <a16:creationId xmlns:a16="http://schemas.microsoft.com/office/drawing/2014/main" id="{8EE5CF31-E35B-8119-E8E0-C7220B3F44DA}"/>
                  </a:ext>
                </a:extLst>
              </p:cNvPr>
              <p:cNvSpPr>
                <a:spLocks/>
              </p:cNvSpPr>
              <p:nvPr/>
            </p:nvSpPr>
            <p:spPr bwMode="auto">
              <a:xfrm>
                <a:off x="3049588" y="4197351"/>
                <a:ext cx="4763" cy="3175"/>
              </a:xfrm>
              <a:custGeom>
                <a:avLst/>
                <a:gdLst>
                  <a:gd name="T0" fmla="*/ 0 w 3"/>
                  <a:gd name="T1" fmla="*/ 0 h 2"/>
                  <a:gd name="T2" fmla="*/ 2 w 3"/>
                  <a:gd name="T3" fmla="*/ 0 h 2"/>
                  <a:gd name="T4" fmla="*/ 2 w 3"/>
                  <a:gd name="T5" fmla="*/ 2 h 2"/>
                  <a:gd name="T6" fmla="*/ 3 w 3"/>
                  <a:gd name="T7" fmla="*/ 0 h 2"/>
                  <a:gd name="T8" fmla="*/ 2 w 3"/>
                  <a:gd name="T9" fmla="*/ 2 h 2"/>
                  <a:gd name="T10" fmla="*/ 2 w 3"/>
                  <a:gd name="T11" fmla="*/ 2 h 2"/>
                  <a:gd name="T12" fmla="*/ 0 w 3"/>
                  <a:gd name="T13" fmla="*/ 2 h 2"/>
                  <a:gd name="T14" fmla="*/ 0 w 3"/>
                  <a:gd name="T15" fmla="*/ 2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lnTo>
                      <a:pt x="2" y="0"/>
                    </a:lnTo>
                    <a:lnTo>
                      <a:pt x="2" y="2"/>
                    </a:lnTo>
                    <a:lnTo>
                      <a:pt x="3" y="0"/>
                    </a:lnTo>
                    <a:lnTo>
                      <a:pt x="2" y="2"/>
                    </a:lnTo>
                    <a:lnTo>
                      <a:pt x="2" y="2"/>
                    </a:lnTo>
                    <a:lnTo>
                      <a:pt x="0" y="2"/>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8" name="Rectangle 107">
                <a:extLst>
                  <a:ext uri="{FF2B5EF4-FFF2-40B4-BE49-F238E27FC236}">
                    <a16:creationId xmlns:a16="http://schemas.microsoft.com/office/drawing/2014/main" id="{491D5057-5821-1640-DF1F-5AC88DA5B3E1}"/>
                  </a:ext>
                </a:extLst>
              </p:cNvPr>
              <p:cNvSpPr>
                <a:spLocks noChangeArrowheads="1"/>
              </p:cNvSpPr>
              <p:nvPr/>
            </p:nvSpPr>
            <p:spPr bwMode="auto">
              <a:xfrm>
                <a:off x="3049588" y="420052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09" name="Freeform 2692">
                <a:extLst>
                  <a:ext uri="{FF2B5EF4-FFF2-40B4-BE49-F238E27FC236}">
                    <a16:creationId xmlns:a16="http://schemas.microsoft.com/office/drawing/2014/main" id="{51800004-1B67-9079-3F41-5F5B7765888F}"/>
                  </a:ext>
                </a:extLst>
              </p:cNvPr>
              <p:cNvSpPr>
                <a:spLocks/>
              </p:cNvSpPr>
              <p:nvPr/>
            </p:nvSpPr>
            <p:spPr bwMode="auto">
              <a:xfrm>
                <a:off x="2989263" y="4284664"/>
                <a:ext cx="3175" cy="0"/>
              </a:xfrm>
              <a:custGeom>
                <a:avLst/>
                <a:gdLst>
                  <a:gd name="T0" fmla="*/ 2 w 2"/>
                  <a:gd name="T1" fmla="*/ 2 w 2"/>
                  <a:gd name="T2" fmla="*/ 2 w 2"/>
                  <a:gd name="T3" fmla="*/ 0 w 2"/>
                  <a:gd name="T4" fmla="*/ 2 w 2"/>
                </a:gdLst>
                <a:ahLst/>
                <a:cxnLst>
                  <a:cxn ang="0">
                    <a:pos x="T0" y="0"/>
                  </a:cxn>
                  <a:cxn ang="0">
                    <a:pos x="T1" y="0"/>
                  </a:cxn>
                  <a:cxn ang="0">
                    <a:pos x="T2" y="0"/>
                  </a:cxn>
                  <a:cxn ang="0">
                    <a:pos x="T3" y="0"/>
                  </a:cxn>
                  <a:cxn ang="0">
                    <a:pos x="T4" y="0"/>
                  </a:cxn>
                </a:cxnLst>
                <a:rect l="0" t="0" r="r" b="b"/>
                <a:pathLst>
                  <a:path w="2">
                    <a:moveTo>
                      <a:pt x="2" y="0"/>
                    </a:moveTo>
                    <a:lnTo>
                      <a:pt x="2" y="0"/>
                    </a:lnTo>
                    <a:lnTo>
                      <a:pt x="2" y="0"/>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0" name="Rectangle 109">
                <a:extLst>
                  <a:ext uri="{FF2B5EF4-FFF2-40B4-BE49-F238E27FC236}">
                    <a16:creationId xmlns:a16="http://schemas.microsoft.com/office/drawing/2014/main" id="{428A99EA-4FF9-10D1-CA7B-335EB5E39CE6}"/>
                  </a:ext>
                </a:extLst>
              </p:cNvPr>
              <p:cNvSpPr>
                <a:spLocks noChangeArrowheads="1"/>
              </p:cNvSpPr>
              <p:nvPr/>
            </p:nvSpPr>
            <p:spPr bwMode="auto">
              <a:xfrm>
                <a:off x="3008313" y="42830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1" name="Freeform 2694">
                <a:extLst>
                  <a:ext uri="{FF2B5EF4-FFF2-40B4-BE49-F238E27FC236}">
                    <a16:creationId xmlns:a16="http://schemas.microsoft.com/office/drawing/2014/main" id="{4012344B-89CE-6FB3-302B-C0820A1E991D}"/>
                  </a:ext>
                </a:extLst>
              </p:cNvPr>
              <p:cNvSpPr>
                <a:spLocks/>
              </p:cNvSpPr>
              <p:nvPr/>
            </p:nvSpPr>
            <p:spPr bwMode="auto">
              <a:xfrm>
                <a:off x="2806701" y="4175126"/>
                <a:ext cx="0" cy="3175"/>
              </a:xfrm>
              <a:custGeom>
                <a:avLst/>
                <a:gdLst>
                  <a:gd name="T0" fmla="*/ 0 h 2"/>
                  <a:gd name="T1" fmla="*/ 2 h 2"/>
                  <a:gd name="T2" fmla="*/ 2 h 2"/>
                  <a:gd name="T3" fmla="*/ 2 h 2"/>
                  <a:gd name="T4" fmla="*/ 0 h 2"/>
                </a:gdLst>
                <a:ahLst/>
                <a:cxnLst>
                  <a:cxn ang="0">
                    <a:pos x="0" y="T0"/>
                  </a:cxn>
                  <a:cxn ang="0">
                    <a:pos x="0" y="T1"/>
                  </a:cxn>
                  <a:cxn ang="0">
                    <a:pos x="0" y="T2"/>
                  </a:cxn>
                  <a:cxn ang="0">
                    <a:pos x="0" y="T3"/>
                  </a:cxn>
                  <a:cxn ang="0">
                    <a:pos x="0" y="T4"/>
                  </a:cxn>
                </a:cxnLst>
                <a:rect l="0" t="0" r="r" b="b"/>
                <a:pathLst>
                  <a:path h="2">
                    <a:moveTo>
                      <a:pt x="0" y="0"/>
                    </a:moveTo>
                    <a:lnTo>
                      <a:pt x="0" y="2"/>
                    </a:lnTo>
                    <a:lnTo>
                      <a:pt x="0" y="2"/>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2" name="Rectangle 111">
                <a:extLst>
                  <a:ext uri="{FF2B5EF4-FFF2-40B4-BE49-F238E27FC236}">
                    <a16:creationId xmlns:a16="http://schemas.microsoft.com/office/drawing/2014/main" id="{8C2AB970-32BA-552B-D437-E3E54CFB0904}"/>
                  </a:ext>
                </a:extLst>
              </p:cNvPr>
              <p:cNvSpPr>
                <a:spLocks noChangeArrowheads="1"/>
              </p:cNvSpPr>
              <p:nvPr/>
            </p:nvSpPr>
            <p:spPr bwMode="auto">
              <a:xfrm>
                <a:off x="2765426" y="42433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3" name="Rectangle 112">
                <a:extLst>
                  <a:ext uri="{FF2B5EF4-FFF2-40B4-BE49-F238E27FC236}">
                    <a16:creationId xmlns:a16="http://schemas.microsoft.com/office/drawing/2014/main" id="{2F64CEFC-0245-0B61-83F3-9EC33AC716A6}"/>
                  </a:ext>
                </a:extLst>
              </p:cNvPr>
              <p:cNvSpPr>
                <a:spLocks noChangeArrowheads="1"/>
              </p:cNvSpPr>
              <p:nvPr/>
            </p:nvSpPr>
            <p:spPr bwMode="auto">
              <a:xfrm>
                <a:off x="3001963" y="42703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4" name="Freeform 2697">
                <a:extLst>
                  <a:ext uri="{FF2B5EF4-FFF2-40B4-BE49-F238E27FC236}">
                    <a16:creationId xmlns:a16="http://schemas.microsoft.com/office/drawing/2014/main" id="{CE46F428-466D-11E1-0BE9-052E99E46815}"/>
                  </a:ext>
                </a:extLst>
              </p:cNvPr>
              <p:cNvSpPr>
                <a:spLocks noEditPoints="1"/>
              </p:cNvSpPr>
              <p:nvPr/>
            </p:nvSpPr>
            <p:spPr bwMode="auto">
              <a:xfrm>
                <a:off x="2751138" y="4160839"/>
                <a:ext cx="307975" cy="127000"/>
              </a:xfrm>
              <a:custGeom>
                <a:avLst/>
                <a:gdLst>
                  <a:gd name="T0" fmla="*/ 66 w 194"/>
                  <a:gd name="T1" fmla="*/ 9 h 80"/>
                  <a:gd name="T2" fmla="*/ 115 w 194"/>
                  <a:gd name="T3" fmla="*/ 2 h 80"/>
                  <a:gd name="T4" fmla="*/ 136 w 194"/>
                  <a:gd name="T5" fmla="*/ 2 h 80"/>
                  <a:gd name="T6" fmla="*/ 168 w 194"/>
                  <a:gd name="T7" fmla="*/ 3 h 80"/>
                  <a:gd name="T8" fmla="*/ 187 w 194"/>
                  <a:gd name="T9" fmla="*/ 17 h 80"/>
                  <a:gd name="T10" fmla="*/ 190 w 194"/>
                  <a:gd name="T11" fmla="*/ 26 h 80"/>
                  <a:gd name="T12" fmla="*/ 191 w 194"/>
                  <a:gd name="T13" fmla="*/ 51 h 80"/>
                  <a:gd name="T14" fmla="*/ 185 w 194"/>
                  <a:gd name="T15" fmla="*/ 63 h 80"/>
                  <a:gd name="T16" fmla="*/ 176 w 194"/>
                  <a:gd name="T17" fmla="*/ 72 h 80"/>
                  <a:gd name="T18" fmla="*/ 158 w 194"/>
                  <a:gd name="T19" fmla="*/ 77 h 80"/>
                  <a:gd name="T20" fmla="*/ 147 w 194"/>
                  <a:gd name="T21" fmla="*/ 77 h 80"/>
                  <a:gd name="T22" fmla="*/ 130 w 194"/>
                  <a:gd name="T23" fmla="*/ 77 h 80"/>
                  <a:gd name="T24" fmla="*/ 124 w 194"/>
                  <a:gd name="T25" fmla="*/ 78 h 80"/>
                  <a:gd name="T26" fmla="*/ 115 w 194"/>
                  <a:gd name="T27" fmla="*/ 78 h 80"/>
                  <a:gd name="T28" fmla="*/ 109 w 194"/>
                  <a:gd name="T29" fmla="*/ 80 h 80"/>
                  <a:gd name="T30" fmla="*/ 100 w 194"/>
                  <a:gd name="T31" fmla="*/ 78 h 80"/>
                  <a:gd name="T32" fmla="*/ 93 w 194"/>
                  <a:gd name="T33" fmla="*/ 75 h 80"/>
                  <a:gd name="T34" fmla="*/ 80 w 194"/>
                  <a:gd name="T35" fmla="*/ 78 h 80"/>
                  <a:gd name="T36" fmla="*/ 67 w 194"/>
                  <a:gd name="T37" fmla="*/ 77 h 80"/>
                  <a:gd name="T38" fmla="*/ 49 w 194"/>
                  <a:gd name="T39" fmla="*/ 77 h 80"/>
                  <a:gd name="T40" fmla="*/ 43 w 194"/>
                  <a:gd name="T41" fmla="*/ 75 h 80"/>
                  <a:gd name="T42" fmla="*/ 35 w 194"/>
                  <a:gd name="T43" fmla="*/ 75 h 80"/>
                  <a:gd name="T44" fmla="*/ 19 w 194"/>
                  <a:gd name="T45" fmla="*/ 69 h 80"/>
                  <a:gd name="T46" fmla="*/ 12 w 194"/>
                  <a:gd name="T47" fmla="*/ 65 h 80"/>
                  <a:gd name="T48" fmla="*/ 8 w 194"/>
                  <a:gd name="T49" fmla="*/ 55 h 80"/>
                  <a:gd name="T50" fmla="*/ 8 w 194"/>
                  <a:gd name="T51" fmla="*/ 49 h 80"/>
                  <a:gd name="T52" fmla="*/ 14 w 194"/>
                  <a:gd name="T53" fmla="*/ 60 h 80"/>
                  <a:gd name="T54" fmla="*/ 20 w 194"/>
                  <a:gd name="T55" fmla="*/ 69 h 80"/>
                  <a:gd name="T56" fmla="*/ 29 w 194"/>
                  <a:gd name="T57" fmla="*/ 72 h 80"/>
                  <a:gd name="T58" fmla="*/ 38 w 194"/>
                  <a:gd name="T59" fmla="*/ 72 h 80"/>
                  <a:gd name="T60" fmla="*/ 63 w 194"/>
                  <a:gd name="T61" fmla="*/ 72 h 80"/>
                  <a:gd name="T62" fmla="*/ 80 w 194"/>
                  <a:gd name="T63" fmla="*/ 72 h 80"/>
                  <a:gd name="T64" fmla="*/ 90 w 194"/>
                  <a:gd name="T65" fmla="*/ 74 h 80"/>
                  <a:gd name="T66" fmla="*/ 104 w 194"/>
                  <a:gd name="T67" fmla="*/ 72 h 80"/>
                  <a:gd name="T68" fmla="*/ 115 w 194"/>
                  <a:gd name="T69" fmla="*/ 72 h 80"/>
                  <a:gd name="T70" fmla="*/ 132 w 194"/>
                  <a:gd name="T71" fmla="*/ 71 h 80"/>
                  <a:gd name="T72" fmla="*/ 152 w 194"/>
                  <a:gd name="T73" fmla="*/ 71 h 80"/>
                  <a:gd name="T74" fmla="*/ 167 w 194"/>
                  <a:gd name="T75" fmla="*/ 66 h 80"/>
                  <a:gd name="T76" fmla="*/ 182 w 194"/>
                  <a:gd name="T77" fmla="*/ 49 h 80"/>
                  <a:gd name="T78" fmla="*/ 178 w 194"/>
                  <a:gd name="T79" fmla="*/ 22 h 80"/>
                  <a:gd name="T80" fmla="*/ 165 w 194"/>
                  <a:gd name="T81" fmla="*/ 13 h 80"/>
                  <a:gd name="T82" fmla="*/ 144 w 194"/>
                  <a:gd name="T83" fmla="*/ 13 h 80"/>
                  <a:gd name="T84" fmla="*/ 133 w 194"/>
                  <a:gd name="T85" fmla="*/ 13 h 80"/>
                  <a:gd name="T86" fmla="*/ 116 w 194"/>
                  <a:gd name="T87" fmla="*/ 11 h 80"/>
                  <a:gd name="T88" fmla="*/ 93 w 194"/>
                  <a:gd name="T89" fmla="*/ 9 h 80"/>
                  <a:gd name="T90" fmla="*/ 75 w 194"/>
                  <a:gd name="T91" fmla="*/ 11 h 80"/>
                  <a:gd name="T92" fmla="*/ 52 w 194"/>
                  <a:gd name="T93" fmla="*/ 9 h 80"/>
                  <a:gd name="T94" fmla="*/ 37 w 194"/>
                  <a:gd name="T95" fmla="*/ 11 h 80"/>
                  <a:gd name="T96" fmla="*/ 37 w 194"/>
                  <a:gd name="T97" fmla="*/ 8 h 80"/>
                  <a:gd name="T98" fmla="*/ 26 w 194"/>
                  <a:gd name="T99" fmla="*/ 14 h 80"/>
                  <a:gd name="T100" fmla="*/ 22 w 194"/>
                  <a:gd name="T101" fmla="*/ 17 h 80"/>
                  <a:gd name="T102" fmla="*/ 12 w 194"/>
                  <a:gd name="T103" fmla="*/ 25 h 80"/>
                  <a:gd name="T104" fmla="*/ 9 w 194"/>
                  <a:gd name="T105" fmla="*/ 34 h 80"/>
                  <a:gd name="T106" fmla="*/ 2 w 194"/>
                  <a:gd name="T107" fmla="*/ 39 h 80"/>
                  <a:gd name="T108" fmla="*/ 8 w 194"/>
                  <a:gd name="T109" fmla="*/ 22 h 80"/>
                  <a:gd name="T110" fmla="*/ 41 w 194"/>
                  <a:gd name="T111" fmla="*/ 3 h 80"/>
                  <a:gd name="T112" fmla="*/ 57 w 194"/>
                  <a:gd name="T113" fmla="*/ 5 h 80"/>
                  <a:gd name="T114" fmla="*/ 63 w 194"/>
                  <a:gd name="T115" fmla="*/ 2 h 80"/>
                  <a:gd name="T116" fmla="*/ 72 w 194"/>
                  <a:gd name="T117" fmla="*/ 3 h 80"/>
                  <a:gd name="T118" fmla="*/ 84 w 194"/>
                  <a:gd name="T119" fmla="*/ 2 h 80"/>
                  <a:gd name="T120" fmla="*/ 104 w 194"/>
                  <a:gd name="T1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4" h="80">
                    <a:moveTo>
                      <a:pt x="8" y="48"/>
                    </a:moveTo>
                    <a:lnTo>
                      <a:pt x="8" y="48"/>
                    </a:lnTo>
                    <a:lnTo>
                      <a:pt x="8" y="48"/>
                    </a:lnTo>
                    <a:lnTo>
                      <a:pt x="8" y="48"/>
                    </a:lnTo>
                    <a:close/>
                    <a:moveTo>
                      <a:pt x="6" y="46"/>
                    </a:moveTo>
                    <a:lnTo>
                      <a:pt x="8" y="48"/>
                    </a:lnTo>
                    <a:lnTo>
                      <a:pt x="6" y="48"/>
                    </a:lnTo>
                    <a:lnTo>
                      <a:pt x="6" y="48"/>
                    </a:lnTo>
                    <a:lnTo>
                      <a:pt x="6" y="46"/>
                    </a:lnTo>
                    <a:close/>
                    <a:moveTo>
                      <a:pt x="63" y="9"/>
                    </a:moveTo>
                    <a:lnTo>
                      <a:pt x="63" y="9"/>
                    </a:lnTo>
                    <a:lnTo>
                      <a:pt x="63" y="9"/>
                    </a:lnTo>
                    <a:lnTo>
                      <a:pt x="63" y="9"/>
                    </a:lnTo>
                    <a:close/>
                    <a:moveTo>
                      <a:pt x="66" y="8"/>
                    </a:moveTo>
                    <a:lnTo>
                      <a:pt x="64" y="8"/>
                    </a:lnTo>
                    <a:lnTo>
                      <a:pt x="64" y="9"/>
                    </a:lnTo>
                    <a:lnTo>
                      <a:pt x="66" y="9"/>
                    </a:lnTo>
                    <a:lnTo>
                      <a:pt x="66" y="9"/>
                    </a:lnTo>
                    <a:lnTo>
                      <a:pt x="66" y="8"/>
                    </a:lnTo>
                    <a:close/>
                    <a:moveTo>
                      <a:pt x="60" y="2"/>
                    </a:moveTo>
                    <a:lnTo>
                      <a:pt x="60" y="2"/>
                    </a:lnTo>
                    <a:lnTo>
                      <a:pt x="60" y="2"/>
                    </a:lnTo>
                    <a:lnTo>
                      <a:pt x="60" y="2"/>
                    </a:lnTo>
                    <a:lnTo>
                      <a:pt x="60" y="2"/>
                    </a:lnTo>
                    <a:lnTo>
                      <a:pt x="60" y="2"/>
                    </a:lnTo>
                    <a:close/>
                    <a:moveTo>
                      <a:pt x="104" y="0"/>
                    </a:moveTo>
                    <a:lnTo>
                      <a:pt x="104" y="0"/>
                    </a:lnTo>
                    <a:lnTo>
                      <a:pt x="106" y="0"/>
                    </a:lnTo>
                    <a:lnTo>
                      <a:pt x="107" y="0"/>
                    </a:lnTo>
                    <a:lnTo>
                      <a:pt x="110" y="2"/>
                    </a:lnTo>
                    <a:lnTo>
                      <a:pt x="110" y="2"/>
                    </a:lnTo>
                    <a:lnTo>
                      <a:pt x="112" y="2"/>
                    </a:lnTo>
                    <a:lnTo>
                      <a:pt x="113" y="2"/>
                    </a:lnTo>
                    <a:lnTo>
                      <a:pt x="115" y="2"/>
                    </a:lnTo>
                    <a:lnTo>
                      <a:pt x="116" y="2"/>
                    </a:lnTo>
                    <a:lnTo>
                      <a:pt x="119" y="2"/>
                    </a:lnTo>
                    <a:lnTo>
                      <a:pt x="121" y="2"/>
                    </a:lnTo>
                    <a:lnTo>
                      <a:pt x="124" y="3"/>
                    </a:lnTo>
                    <a:lnTo>
                      <a:pt x="124" y="0"/>
                    </a:lnTo>
                    <a:lnTo>
                      <a:pt x="126" y="0"/>
                    </a:lnTo>
                    <a:lnTo>
                      <a:pt x="127" y="0"/>
                    </a:lnTo>
                    <a:lnTo>
                      <a:pt x="129" y="2"/>
                    </a:lnTo>
                    <a:lnTo>
                      <a:pt x="127" y="2"/>
                    </a:lnTo>
                    <a:lnTo>
                      <a:pt x="129" y="3"/>
                    </a:lnTo>
                    <a:lnTo>
                      <a:pt x="129" y="3"/>
                    </a:lnTo>
                    <a:lnTo>
                      <a:pt x="129" y="2"/>
                    </a:lnTo>
                    <a:lnTo>
                      <a:pt x="130" y="2"/>
                    </a:lnTo>
                    <a:lnTo>
                      <a:pt x="130" y="2"/>
                    </a:lnTo>
                    <a:lnTo>
                      <a:pt x="130" y="0"/>
                    </a:lnTo>
                    <a:lnTo>
                      <a:pt x="133" y="2"/>
                    </a:lnTo>
                    <a:lnTo>
                      <a:pt x="136" y="2"/>
                    </a:lnTo>
                    <a:lnTo>
                      <a:pt x="139" y="2"/>
                    </a:lnTo>
                    <a:lnTo>
                      <a:pt x="142" y="3"/>
                    </a:lnTo>
                    <a:lnTo>
                      <a:pt x="145" y="2"/>
                    </a:lnTo>
                    <a:lnTo>
                      <a:pt x="149" y="0"/>
                    </a:lnTo>
                    <a:lnTo>
                      <a:pt x="153" y="0"/>
                    </a:lnTo>
                    <a:lnTo>
                      <a:pt x="153" y="0"/>
                    </a:lnTo>
                    <a:lnTo>
                      <a:pt x="155" y="2"/>
                    </a:lnTo>
                    <a:lnTo>
                      <a:pt x="156" y="2"/>
                    </a:lnTo>
                    <a:lnTo>
                      <a:pt x="156" y="3"/>
                    </a:lnTo>
                    <a:lnTo>
                      <a:pt x="159" y="3"/>
                    </a:lnTo>
                    <a:lnTo>
                      <a:pt x="161" y="2"/>
                    </a:lnTo>
                    <a:lnTo>
                      <a:pt x="162" y="2"/>
                    </a:lnTo>
                    <a:lnTo>
                      <a:pt x="165" y="2"/>
                    </a:lnTo>
                    <a:lnTo>
                      <a:pt x="165" y="3"/>
                    </a:lnTo>
                    <a:lnTo>
                      <a:pt x="167" y="3"/>
                    </a:lnTo>
                    <a:lnTo>
                      <a:pt x="167" y="3"/>
                    </a:lnTo>
                    <a:lnTo>
                      <a:pt x="168" y="3"/>
                    </a:lnTo>
                    <a:lnTo>
                      <a:pt x="167" y="3"/>
                    </a:lnTo>
                    <a:lnTo>
                      <a:pt x="168" y="5"/>
                    </a:lnTo>
                    <a:lnTo>
                      <a:pt x="170" y="3"/>
                    </a:lnTo>
                    <a:lnTo>
                      <a:pt x="170" y="5"/>
                    </a:lnTo>
                    <a:lnTo>
                      <a:pt x="171" y="6"/>
                    </a:lnTo>
                    <a:lnTo>
                      <a:pt x="174" y="6"/>
                    </a:lnTo>
                    <a:lnTo>
                      <a:pt x="178" y="8"/>
                    </a:lnTo>
                    <a:lnTo>
                      <a:pt x="181" y="9"/>
                    </a:lnTo>
                    <a:lnTo>
                      <a:pt x="179" y="9"/>
                    </a:lnTo>
                    <a:lnTo>
                      <a:pt x="179" y="11"/>
                    </a:lnTo>
                    <a:lnTo>
                      <a:pt x="181" y="11"/>
                    </a:lnTo>
                    <a:lnTo>
                      <a:pt x="184" y="11"/>
                    </a:lnTo>
                    <a:lnTo>
                      <a:pt x="185" y="13"/>
                    </a:lnTo>
                    <a:lnTo>
                      <a:pt x="187" y="14"/>
                    </a:lnTo>
                    <a:lnTo>
                      <a:pt x="185" y="14"/>
                    </a:lnTo>
                    <a:lnTo>
                      <a:pt x="187" y="16"/>
                    </a:lnTo>
                    <a:lnTo>
                      <a:pt x="187" y="17"/>
                    </a:lnTo>
                    <a:lnTo>
                      <a:pt x="187" y="19"/>
                    </a:lnTo>
                    <a:lnTo>
                      <a:pt x="188" y="19"/>
                    </a:lnTo>
                    <a:lnTo>
                      <a:pt x="188" y="17"/>
                    </a:lnTo>
                    <a:lnTo>
                      <a:pt x="188" y="19"/>
                    </a:lnTo>
                    <a:lnTo>
                      <a:pt x="190" y="19"/>
                    </a:lnTo>
                    <a:lnTo>
                      <a:pt x="190" y="19"/>
                    </a:lnTo>
                    <a:lnTo>
                      <a:pt x="190" y="20"/>
                    </a:lnTo>
                    <a:lnTo>
                      <a:pt x="190" y="20"/>
                    </a:lnTo>
                    <a:lnTo>
                      <a:pt x="190" y="22"/>
                    </a:lnTo>
                    <a:lnTo>
                      <a:pt x="190" y="22"/>
                    </a:lnTo>
                    <a:lnTo>
                      <a:pt x="188" y="20"/>
                    </a:lnTo>
                    <a:lnTo>
                      <a:pt x="188" y="22"/>
                    </a:lnTo>
                    <a:lnTo>
                      <a:pt x="188" y="25"/>
                    </a:lnTo>
                    <a:lnTo>
                      <a:pt x="188" y="25"/>
                    </a:lnTo>
                    <a:lnTo>
                      <a:pt x="188" y="26"/>
                    </a:lnTo>
                    <a:lnTo>
                      <a:pt x="190" y="26"/>
                    </a:lnTo>
                    <a:lnTo>
                      <a:pt x="190" y="26"/>
                    </a:lnTo>
                    <a:lnTo>
                      <a:pt x="191" y="26"/>
                    </a:lnTo>
                    <a:lnTo>
                      <a:pt x="191" y="26"/>
                    </a:lnTo>
                    <a:lnTo>
                      <a:pt x="191" y="26"/>
                    </a:lnTo>
                    <a:lnTo>
                      <a:pt x="193" y="29"/>
                    </a:lnTo>
                    <a:lnTo>
                      <a:pt x="193" y="34"/>
                    </a:lnTo>
                    <a:lnTo>
                      <a:pt x="194" y="37"/>
                    </a:lnTo>
                    <a:lnTo>
                      <a:pt x="193" y="39"/>
                    </a:lnTo>
                    <a:lnTo>
                      <a:pt x="193" y="42"/>
                    </a:lnTo>
                    <a:lnTo>
                      <a:pt x="193" y="43"/>
                    </a:lnTo>
                    <a:lnTo>
                      <a:pt x="193" y="45"/>
                    </a:lnTo>
                    <a:lnTo>
                      <a:pt x="191" y="45"/>
                    </a:lnTo>
                    <a:lnTo>
                      <a:pt x="191" y="48"/>
                    </a:lnTo>
                    <a:lnTo>
                      <a:pt x="191" y="49"/>
                    </a:lnTo>
                    <a:lnTo>
                      <a:pt x="191" y="49"/>
                    </a:lnTo>
                    <a:lnTo>
                      <a:pt x="191" y="48"/>
                    </a:lnTo>
                    <a:lnTo>
                      <a:pt x="193" y="49"/>
                    </a:lnTo>
                    <a:lnTo>
                      <a:pt x="191" y="51"/>
                    </a:lnTo>
                    <a:lnTo>
                      <a:pt x="191" y="52"/>
                    </a:lnTo>
                    <a:lnTo>
                      <a:pt x="191" y="49"/>
                    </a:lnTo>
                    <a:lnTo>
                      <a:pt x="190" y="48"/>
                    </a:lnTo>
                    <a:lnTo>
                      <a:pt x="190" y="51"/>
                    </a:lnTo>
                    <a:lnTo>
                      <a:pt x="191" y="52"/>
                    </a:lnTo>
                    <a:lnTo>
                      <a:pt x="188" y="52"/>
                    </a:lnTo>
                    <a:lnTo>
                      <a:pt x="188" y="54"/>
                    </a:lnTo>
                    <a:lnTo>
                      <a:pt x="188" y="54"/>
                    </a:lnTo>
                    <a:lnTo>
                      <a:pt x="188" y="55"/>
                    </a:lnTo>
                    <a:lnTo>
                      <a:pt x="188" y="55"/>
                    </a:lnTo>
                    <a:lnTo>
                      <a:pt x="188" y="55"/>
                    </a:lnTo>
                    <a:lnTo>
                      <a:pt x="188" y="57"/>
                    </a:lnTo>
                    <a:lnTo>
                      <a:pt x="188" y="60"/>
                    </a:lnTo>
                    <a:lnTo>
                      <a:pt x="187" y="62"/>
                    </a:lnTo>
                    <a:lnTo>
                      <a:pt x="187" y="62"/>
                    </a:lnTo>
                    <a:lnTo>
                      <a:pt x="187" y="62"/>
                    </a:lnTo>
                    <a:lnTo>
                      <a:pt x="185" y="63"/>
                    </a:lnTo>
                    <a:lnTo>
                      <a:pt x="185" y="63"/>
                    </a:lnTo>
                    <a:lnTo>
                      <a:pt x="185" y="62"/>
                    </a:lnTo>
                    <a:lnTo>
                      <a:pt x="184" y="62"/>
                    </a:lnTo>
                    <a:lnTo>
                      <a:pt x="182" y="63"/>
                    </a:lnTo>
                    <a:lnTo>
                      <a:pt x="182" y="63"/>
                    </a:lnTo>
                    <a:lnTo>
                      <a:pt x="184" y="65"/>
                    </a:lnTo>
                    <a:lnTo>
                      <a:pt x="184" y="65"/>
                    </a:lnTo>
                    <a:lnTo>
                      <a:pt x="182" y="65"/>
                    </a:lnTo>
                    <a:lnTo>
                      <a:pt x="182" y="65"/>
                    </a:lnTo>
                    <a:lnTo>
                      <a:pt x="182" y="63"/>
                    </a:lnTo>
                    <a:lnTo>
                      <a:pt x="181" y="66"/>
                    </a:lnTo>
                    <a:lnTo>
                      <a:pt x="179" y="69"/>
                    </a:lnTo>
                    <a:lnTo>
                      <a:pt x="179" y="69"/>
                    </a:lnTo>
                    <a:lnTo>
                      <a:pt x="178" y="71"/>
                    </a:lnTo>
                    <a:lnTo>
                      <a:pt x="176" y="72"/>
                    </a:lnTo>
                    <a:lnTo>
                      <a:pt x="174" y="72"/>
                    </a:lnTo>
                    <a:lnTo>
                      <a:pt x="176" y="72"/>
                    </a:lnTo>
                    <a:lnTo>
                      <a:pt x="174" y="72"/>
                    </a:lnTo>
                    <a:lnTo>
                      <a:pt x="173" y="74"/>
                    </a:lnTo>
                    <a:lnTo>
                      <a:pt x="171" y="74"/>
                    </a:lnTo>
                    <a:lnTo>
                      <a:pt x="171" y="74"/>
                    </a:lnTo>
                    <a:lnTo>
                      <a:pt x="170" y="74"/>
                    </a:lnTo>
                    <a:lnTo>
                      <a:pt x="171" y="74"/>
                    </a:lnTo>
                    <a:lnTo>
                      <a:pt x="171" y="72"/>
                    </a:lnTo>
                    <a:lnTo>
                      <a:pt x="170" y="72"/>
                    </a:lnTo>
                    <a:lnTo>
                      <a:pt x="168" y="74"/>
                    </a:lnTo>
                    <a:lnTo>
                      <a:pt x="168" y="75"/>
                    </a:lnTo>
                    <a:lnTo>
                      <a:pt x="167" y="75"/>
                    </a:lnTo>
                    <a:lnTo>
                      <a:pt x="168" y="75"/>
                    </a:lnTo>
                    <a:lnTo>
                      <a:pt x="168" y="75"/>
                    </a:lnTo>
                    <a:lnTo>
                      <a:pt x="165" y="75"/>
                    </a:lnTo>
                    <a:lnTo>
                      <a:pt x="162" y="77"/>
                    </a:lnTo>
                    <a:lnTo>
                      <a:pt x="161" y="77"/>
                    </a:lnTo>
                    <a:lnTo>
                      <a:pt x="158" y="77"/>
                    </a:lnTo>
                    <a:lnTo>
                      <a:pt x="156" y="77"/>
                    </a:lnTo>
                    <a:lnTo>
                      <a:pt x="153" y="75"/>
                    </a:lnTo>
                    <a:lnTo>
                      <a:pt x="153" y="77"/>
                    </a:lnTo>
                    <a:lnTo>
                      <a:pt x="153" y="77"/>
                    </a:lnTo>
                    <a:lnTo>
                      <a:pt x="153" y="77"/>
                    </a:lnTo>
                    <a:lnTo>
                      <a:pt x="153" y="77"/>
                    </a:lnTo>
                    <a:lnTo>
                      <a:pt x="152" y="77"/>
                    </a:lnTo>
                    <a:lnTo>
                      <a:pt x="152" y="78"/>
                    </a:lnTo>
                    <a:lnTo>
                      <a:pt x="150" y="77"/>
                    </a:lnTo>
                    <a:lnTo>
                      <a:pt x="150" y="78"/>
                    </a:lnTo>
                    <a:lnTo>
                      <a:pt x="149" y="78"/>
                    </a:lnTo>
                    <a:lnTo>
                      <a:pt x="149" y="78"/>
                    </a:lnTo>
                    <a:lnTo>
                      <a:pt x="147" y="78"/>
                    </a:lnTo>
                    <a:lnTo>
                      <a:pt x="149" y="78"/>
                    </a:lnTo>
                    <a:lnTo>
                      <a:pt x="149" y="77"/>
                    </a:lnTo>
                    <a:lnTo>
                      <a:pt x="149" y="77"/>
                    </a:lnTo>
                    <a:lnTo>
                      <a:pt x="147" y="77"/>
                    </a:lnTo>
                    <a:lnTo>
                      <a:pt x="145" y="77"/>
                    </a:lnTo>
                    <a:lnTo>
                      <a:pt x="145" y="78"/>
                    </a:lnTo>
                    <a:lnTo>
                      <a:pt x="144" y="78"/>
                    </a:lnTo>
                    <a:lnTo>
                      <a:pt x="142" y="77"/>
                    </a:lnTo>
                    <a:lnTo>
                      <a:pt x="141" y="78"/>
                    </a:lnTo>
                    <a:lnTo>
                      <a:pt x="139" y="78"/>
                    </a:lnTo>
                    <a:lnTo>
                      <a:pt x="139" y="78"/>
                    </a:lnTo>
                    <a:lnTo>
                      <a:pt x="139" y="78"/>
                    </a:lnTo>
                    <a:lnTo>
                      <a:pt x="139" y="77"/>
                    </a:lnTo>
                    <a:lnTo>
                      <a:pt x="138" y="77"/>
                    </a:lnTo>
                    <a:lnTo>
                      <a:pt x="136" y="77"/>
                    </a:lnTo>
                    <a:lnTo>
                      <a:pt x="136" y="78"/>
                    </a:lnTo>
                    <a:lnTo>
                      <a:pt x="136" y="78"/>
                    </a:lnTo>
                    <a:lnTo>
                      <a:pt x="135" y="78"/>
                    </a:lnTo>
                    <a:lnTo>
                      <a:pt x="132" y="78"/>
                    </a:lnTo>
                    <a:lnTo>
                      <a:pt x="130" y="78"/>
                    </a:lnTo>
                    <a:lnTo>
                      <a:pt x="130" y="77"/>
                    </a:lnTo>
                    <a:lnTo>
                      <a:pt x="129" y="77"/>
                    </a:lnTo>
                    <a:lnTo>
                      <a:pt x="127" y="77"/>
                    </a:lnTo>
                    <a:lnTo>
                      <a:pt x="126" y="77"/>
                    </a:lnTo>
                    <a:lnTo>
                      <a:pt x="126" y="77"/>
                    </a:lnTo>
                    <a:lnTo>
                      <a:pt x="126" y="77"/>
                    </a:lnTo>
                    <a:lnTo>
                      <a:pt x="126" y="77"/>
                    </a:lnTo>
                    <a:lnTo>
                      <a:pt x="127" y="77"/>
                    </a:lnTo>
                    <a:lnTo>
                      <a:pt x="129" y="77"/>
                    </a:lnTo>
                    <a:lnTo>
                      <a:pt x="126" y="78"/>
                    </a:lnTo>
                    <a:lnTo>
                      <a:pt x="129" y="78"/>
                    </a:lnTo>
                    <a:lnTo>
                      <a:pt x="129" y="78"/>
                    </a:lnTo>
                    <a:lnTo>
                      <a:pt x="129" y="78"/>
                    </a:lnTo>
                    <a:lnTo>
                      <a:pt x="129" y="80"/>
                    </a:lnTo>
                    <a:lnTo>
                      <a:pt x="127" y="80"/>
                    </a:lnTo>
                    <a:lnTo>
                      <a:pt x="126" y="78"/>
                    </a:lnTo>
                    <a:lnTo>
                      <a:pt x="124" y="80"/>
                    </a:lnTo>
                    <a:lnTo>
                      <a:pt x="124" y="78"/>
                    </a:lnTo>
                    <a:lnTo>
                      <a:pt x="124" y="78"/>
                    </a:lnTo>
                    <a:lnTo>
                      <a:pt x="123" y="78"/>
                    </a:lnTo>
                    <a:lnTo>
                      <a:pt x="121" y="77"/>
                    </a:lnTo>
                    <a:lnTo>
                      <a:pt x="119" y="77"/>
                    </a:lnTo>
                    <a:lnTo>
                      <a:pt x="119" y="77"/>
                    </a:lnTo>
                    <a:lnTo>
                      <a:pt x="119" y="77"/>
                    </a:lnTo>
                    <a:lnTo>
                      <a:pt x="118" y="77"/>
                    </a:lnTo>
                    <a:lnTo>
                      <a:pt x="118" y="77"/>
                    </a:lnTo>
                    <a:lnTo>
                      <a:pt x="119" y="78"/>
                    </a:lnTo>
                    <a:lnTo>
                      <a:pt x="118" y="78"/>
                    </a:lnTo>
                    <a:lnTo>
                      <a:pt x="118" y="78"/>
                    </a:lnTo>
                    <a:lnTo>
                      <a:pt x="116" y="78"/>
                    </a:lnTo>
                    <a:lnTo>
                      <a:pt x="115" y="78"/>
                    </a:lnTo>
                    <a:lnTo>
                      <a:pt x="115" y="80"/>
                    </a:lnTo>
                    <a:lnTo>
                      <a:pt x="116" y="80"/>
                    </a:lnTo>
                    <a:lnTo>
                      <a:pt x="115" y="80"/>
                    </a:lnTo>
                    <a:lnTo>
                      <a:pt x="115" y="78"/>
                    </a:lnTo>
                    <a:lnTo>
                      <a:pt x="113" y="78"/>
                    </a:lnTo>
                    <a:lnTo>
                      <a:pt x="113" y="80"/>
                    </a:lnTo>
                    <a:lnTo>
                      <a:pt x="113" y="80"/>
                    </a:lnTo>
                    <a:lnTo>
                      <a:pt x="112" y="80"/>
                    </a:lnTo>
                    <a:lnTo>
                      <a:pt x="112" y="80"/>
                    </a:lnTo>
                    <a:lnTo>
                      <a:pt x="110" y="80"/>
                    </a:lnTo>
                    <a:lnTo>
                      <a:pt x="112" y="80"/>
                    </a:lnTo>
                    <a:lnTo>
                      <a:pt x="110" y="78"/>
                    </a:lnTo>
                    <a:lnTo>
                      <a:pt x="110" y="78"/>
                    </a:lnTo>
                    <a:lnTo>
                      <a:pt x="112" y="78"/>
                    </a:lnTo>
                    <a:lnTo>
                      <a:pt x="112" y="77"/>
                    </a:lnTo>
                    <a:lnTo>
                      <a:pt x="110" y="77"/>
                    </a:lnTo>
                    <a:lnTo>
                      <a:pt x="109" y="77"/>
                    </a:lnTo>
                    <a:lnTo>
                      <a:pt x="109" y="78"/>
                    </a:lnTo>
                    <a:lnTo>
                      <a:pt x="109" y="78"/>
                    </a:lnTo>
                    <a:lnTo>
                      <a:pt x="109" y="80"/>
                    </a:lnTo>
                    <a:lnTo>
                      <a:pt x="109" y="80"/>
                    </a:lnTo>
                    <a:lnTo>
                      <a:pt x="107" y="80"/>
                    </a:lnTo>
                    <a:lnTo>
                      <a:pt x="109" y="80"/>
                    </a:lnTo>
                    <a:lnTo>
                      <a:pt x="107" y="80"/>
                    </a:lnTo>
                    <a:lnTo>
                      <a:pt x="107" y="80"/>
                    </a:lnTo>
                    <a:lnTo>
                      <a:pt x="106" y="80"/>
                    </a:lnTo>
                    <a:lnTo>
                      <a:pt x="104" y="78"/>
                    </a:lnTo>
                    <a:lnTo>
                      <a:pt x="103" y="80"/>
                    </a:lnTo>
                    <a:lnTo>
                      <a:pt x="104" y="78"/>
                    </a:lnTo>
                    <a:lnTo>
                      <a:pt x="104" y="78"/>
                    </a:lnTo>
                    <a:lnTo>
                      <a:pt x="103" y="78"/>
                    </a:lnTo>
                    <a:lnTo>
                      <a:pt x="103" y="78"/>
                    </a:lnTo>
                    <a:lnTo>
                      <a:pt x="103" y="77"/>
                    </a:lnTo>
                    <a:lnTo>
                      <a:pt x="103" y="77"/>
                    </a:lnTo>
                    <a:lnTo>
                      <a:pt x="101" y="77"/>
                    </a:lnTo>
                    <a:lnTo>
                      <a:pt x="101" y="77"/>
                    </a:lnTo>
                    <a:lnTo>
                      <a:pt x="101" y="77"/>
                    </a:lnTo>
                    <a:lnTo>
                      <a:pt x="100" y="78"/>
                    </a:lnTo>
                    <a:lnTo>
                      <a:pt x="98" y="77"/>
                    </a:lnTo>
                    <a:lnTo>
                      <a:pt x="98" y="78"/>
                    </a:lnTo>
                    <a:lnTo>
                      <a:pt x="98" y="78"/>
                    </a:lnTo>
                    <a:lnTo>
                      <a:pt x="97" y="78"/>
                    </a:lnTo>
                    <a:lnTo>
                      <a:pt x="95" y="78"/>
                    </a:lnTo>
                    <a:lnTo>
                      <a:pt x="93" y="78"/>
                    </a:lnTo>
                    <a:lnTo>
                      <a:pt x="95" y="78"/>
                    </a:lnTo>
                    <a:lnTo>
                      <a:pt x="93" y="78"/>
                    </a:lnTo>
                    <a:lnTo>
                      <a:pt x="93" y="78"/>
                    </a:lnTo>
                    <a:lnTo>
                      <a:pt x="93" y="78"/>
                    </a:lnTo>
                    <a:lnTo>
                      <a:pt x="92" y="78"/>
                    </a:lnTo>
                    <a:lnTo>
                      <a:pt x="92" y="78"/>
                    </a:lnTo>
                    <a:lnTo>
                      <a:pt x="92" y="78"/>
                    </a:lnTo>
                    <a:lnTo>
                      <a:pt x="92" y="77"/>
                    </a:lnTo>
                    <a:lnTo>
                      <a:pt x="92" y="77"/>
                    </a:lnTo>
                    <a:lnTo>
                      <a:pt x="93" y="77"/>
                    </a:lnTo>
                    <a:lnTo>
                      <a:pt x="93" y="75"/>
                    </a:lnTo>
                    <a:lnTo>
                      <a:pt x="92" y="75"/>
                    </a:lnTo>
                    <a:lnTo>
                      <a:pt x="90" y="75"/>
                    </a:lnTo>
                    <a:lnTo>
                      <a:pt x="90" y="77"/>
                    </a:lnTo>
                    <a:lnTo>
                      <a:pt x="90" y="77"/>
                    </a:lnTo>
                    <a:lnTo>
                      <a:pt x="89" y="77"/>
                    </a:lnTo>
                    <a:lnTo>
                      <a:pt x="89" y="78"/>
                    </a:lnTo>
                    <a:lnTo>
                      <a:pt x="87" y="78"/>
                    </a:lnTo>
                    <a:lnTo>
                      <a:pt x="86" y="78"/>
                    </a:lnTo>
                    <a:lnTo>
                      <a:pt x="86" y="78"/>
                    </a:lnTo>
                    <a:lnTo>
                      <a:pt x="84" y="77"/>
                    </a:lnTo>
                    <a:lnTo>
                      <a:pt x="83" y="77"/>
                    </a:lnTo>
                    <a:lnTo>
                      <a:pt x="83" y="77"/>
                    </a:lnTo>
                    <a:lnTo>
                      <a:pt x="83" y="78"/>
                    </a:lnTo>
                    <a:lnTo>
                      <a:pt x="84" y="78"/>
                    </a:lnTo>
                    <a:lnTo>
                      <a:pt x="84" y="78"/>
                    </a:lnTo>
                    <a:lnTo>
                      <a:pt x="81" y="77"/>
                    </a:lnTo>
                    <a:lnTo>
                      <a:pt x="80" y="78"/>
                    </a:lnTo>
                    <a:lnTo>
                      <a:pt x="78" y="78"/>
                    </a:lnTo>
                    <a:lnTo>
                      <a:pt x="75" y="78"/>
                    </a:lnTo>
                    <a:lnTo>
                      <a:pt x="75" y="77"/>
                    </a:lnTo>
                    <a:lnTo>
                      <a:pt x="74" y="77"/>
                    </a:lnTo>
                    <a:lnTo>
                      <a:pt x="75" y="78"/>
                    </a:lnTo>
                    <a:lnTo>
                      <a:pt x="74" y="78"/>
                    </a:lnTo>
                    <a:lnTo>
                      <a:pt x="72" y="78"/>
                    </a:lnTo>
                    <a:lnTo>
                      <a:pt x="72" y="77"/>
                    </a:lnTo>
                    <a:lnTo>
                      <a:pt x="71" y="77"/>
                    </a:lnTo>
                    <a:lnTo>
                      <a:pt x="71" y="77"/>
                    </a:lnTo>
                    <a:lnTo>
                      <a:pt x="69" y="77"/>
                    </a:lnTo>
                    <a:lnTo>
                      <a:pt x="69" y="77"/>
                    </a:lnTo>
                    <a:lnTo>
                      <a:pt x="69" y="77"/>
                    </a:lnTo>
                    <a:lnTo>
                      <a:pt x="71" y="77"/>
                    </a:lnTo>
                    <a:lnTo>
                      <a:pt x="69" y="77"/>
                    </a:lnTo>
                    <a:lnTo>
                      <a:pt x="67" y="77"/>
                    </a:lnTo>
                    <a:lnTo>
                      <a:pt x="67" y="77"/>
                    </a:lnTo>
                    <a:lnTo>
                      <a:pt x="66" y="75"/>
                    </a:lnTo>
                    <a:lnTo>
                      <a:pt x="66" y="75"/>
                    </a:lnTo>
                    <a:lnTo>
                      <a:pt x="63" y="77"/>
                    </a:lnTo>
                    <a:lnTo>
                      <a:pt x="61" y="77"/>
                    </a:lnTo>
                    <a:lnTo>
                      <a:pt x="61" y="77"/>
                    </a:lnTo>
                    <a:lnTo>
                      <a:pt x="58" y="77"/>
                    </a:lnTo>
                    <a:lnTo>
                      <a:pt x="55" y="75"/>
                    </a:lnTo>
                    <a:lnTo>
                      <a:pt x="52" y="75"/>
                    </a:lnTo>
                    <a:lnTo>
                      <a:pt x="52" y="75"/>
                    </a:lnTo>
                    <a:lnTo>
                      <a:pt x="52" y="77"/>
                    </a:lnTo>
                    <a:lnTo>
                      <a:pt x="52" y="77"/>
                    </a:lnTo>
                    <a:lnTo>
                      <a:pt x="52" y="77"/>
                    </a:lnTo>
                    <a:lnTo>
                      <a:pt x="51" y="77"/>
                    </a:lnTo>
                    <a:lnTo>
                      <a:pt x="49" y="77"/>
                    </a:lnTo>
                    <a:lnTo>
                      <a:pt x="49" y="77"/>
                    </a:lnTo>
                    <a:lnTo>
                      <a:pt x="49" y="77"/>
                    </a:lnTo>
                    <a:lnTo>
                      <a:pt x="49" y="77"/>
                    </a:lnTo>
                    <a:lnTo>
                      <a:pt x="48" y="77"/>
                    </a:lnTo>
                    <a:lnTo>
                      <a:pt x="48" y="78"/>
                    </a:lnTo>
                    <a:lnTo>
                      <a:pt x="48" y="77"/>
                    </a:lnTo>
                    <a:lnTo>
                      <a:pt x="46" y="77"/>
                    </a:lnTo>
                    <a:lnTo>
                      <a:pt x="46" y="77"/>
                    </a:lnTo>
                    <a:lnTo>
                      <a:pt x="45" y="77"/>
                    </a:lnTo>
                    <a:lnTo>
                      <a:pt x="45" y="78"/>
                    </a:lnTo>
                    <a:lnTo>
                      <a:pt x="45" y="77"/>
                    </a:lnTo>
                    <a:lnTo>
                      <a:pt x="43" y="77"/>
                    </a:lnTo>
                    <a:lnTo>
                      <a:pt x="43" y="77"/>
                    </a:lnTo>
                    <a:lnTo>
                      <a:pt x="45" y="77"/>
                    </a:lnTo>
                    <a:lnTo>
                      <a:pt x="43" y="75"/>
                    </a:lnTo>
                    <a:lnTo>
                      <a:pt x="43" y="75"/>
                    </a:lnTo>
                    <a:lnTo>
                      <a:pt x="43" y="75"/>
                    </a:lnTo>
                    <a:lnTo>
                      <a:pt x="43" y="75"/>
                    </a:lnTo>
                    <a:lnTo>
                      <a:pt x="41" y="75"/>
                    </a:lnTo>
                    <a:lnTo>
                      <a:pt x="43" y="75"/>
                    </a:lnTo>
                    <a:lnTo>
                      <a:pt x="43" y="75"/>
                    </a:lnTo>
                    <a:lnTo>
                      <a:pt x="41" y="75"/>
                    </a:lnTo>
                    <a:lnTo>
                      <a:pt x="43" y="74"/>
                    </a:lnTo>
                    <a:lnTo>
                      <a:pt x="43" y="74"/>
                    </a:lnTo>
                    <a:lnTo>
                      <a:pt x="41" y="74"/>
                    </a:lnTo>
                    <a:lnTo>
                      <a:pt x="41" y="75"/>
                    </a:lnTo>
                    <a:lnTo>
                      <a:pt x="41" y="77"/>
                    </a:lnTo>
                    <a:lnTo>
                      <a:pt x="41" y="77"/>
                    </a:lnTo>
                    <a:lnTo>
                      <a:pt x="40" y="77"/>
                    </a:lnTo>
                    <a:lnTo>
                      <a:pt x="38" y="77"/>
                    </a:lnTo>
                    <a:lnTo>
                      <a:pt x="37" y="77"/>
                    </a:lnTo>
                    <a:lnTo>
                      <a:pt x="37" y="77"/>
                    </a:lnTo>
                    <a:lnTo>
                      <a:pt x="35" y="77"/>
                    </a:lnTo>
                    <a:lnTo>
                      <a:pt x="35" y="77"/>
                    </a:lnTo>
                    <a:lnTo>
                      <a:pt x="34" y="77"/>
                    </a:lnTo>
                    <a:lnTo>
                      <a:pt x="35" y="77"/>
                    </a:lnTo>
                    <a:lnTo>
                      <a:pt x="35" y="75"/>
                    </a:lnTo>
                    <a:lnTo>
                      <a:pt x="34" y="75"/>
                    </a:lnTo>
                    <a:lnTo>
                      <a:pt x="32" y="75"/>
                    </a:lnTo>
                    <a:lnTo>
                      <a:pt x="31" y="77"/>
                    </a:lnTo>
                    <a:lnTo>
                      <a:pt x="31" y="77"/>
                    </a:lnTo>
                    <a:lnTo>
                      <a:pt x="29" y="75"/>
                    </a:lnTo>
                    <a:lnTo>
                      <a:pt x="28" y="75"/>
                    </a:lnTo>
                    <a:lnTo>
                      <a:pt x="26" y="74"/>
                    </a:lnTo>
                    <a:lnTo>
                      <a:pt x="26" y="74"/>
                    </a:lnTo>
                    <a:lnTo>
                      <a:pt x="25" y="72"/>
                    </a:lnTo>
                    <a:lnTo>
                      <a:pt x="23" y="72"/>
                    </a:lnTo>
                    <a:lnTo>
                      <a:pt x="22" y="72"/>
                    </a:lnTo>
                    <a:lnTo>
                      <a:pt x="22" y="72"/>
                    </a:lnTo>
                    <a:lnTo>
                      <a:pt x="20" y="71"/>
                    </a:lnTo>
                    <a:lnTo>
                      <a:pt x="20" y="71"/>
                    </a:lnTo>
                    <a:lnTo>
                      <a:pt x="19" y="71"/>
                    </a:lnTo>
                    <a:lnTo>
                      <a:pt x="19" y="69"/>
                    </a:lnTo>
                    <a:lnTo>
                      <a:pt x="19" y="69"/>
                    </a:lnTo>
                    <a:lnTo>
                      <a:pt x="20" y="69"/>
                    </a:lnTo>
                    <a:lnTo>
                      <a:pt x="19" y="69"/>
                    </a:lnTo>
                    <a:lnTo>
                      <a:pt x="19" y="69"/>
                    </a:lnTo>
                    <a:lnTo>
                      <a:pt x="17" y="68"/>
                    </a:lnTo>
                    <a:lnTo>
                      <a:pt x="17" y="68"/>
                    </a:lnTo>
                    <a:lnTo>
                      <a:pt x="17" y="68"/>
                    </a:lnTo>
                    <a:lnTo>
                      <a:pt x="17" y="68"/>
                    </a:lnTo>
                    <a:lnTo>
                      <a:pt x="17" y="68"/>
                    </a:lnTo>
                    <a:lnTo>
                      <a:pt x="17" y="68"/>
                    </a:lnTo>
                    <a:lnTo>
                      <a:pt x="17" y="68"/>
                    </a:lnTo>
                    <a:lnTo>
                      <a:pt x="15" y="66"/>
                    </a:lnTo>
                    <a:lnTo>
                      <a:pt x="14" y="66"/>
                    </a:lnTo>
                    <a:lnTo>
                      <a:pt x="14" y="65"/>
                    </a:lnTo>
                    <a:lnTo>
                      <a:pt x="14" y="65"/>
                    </a:lnTo>
                    <a:lnTo>
                      <a:pt x="14" y="65"/>
                    </a:lnTo>
                    <a:lnTo>
                      <a:pt x="12" y="65"/>
                    </a:lnTo>
                    <a:lnTo>
                      <a:pt x="12" y="65"/>
                    </a:lnTo>
                    <a:lnTo>
                      <a:pt x="12" y="63"/>
                    </a:lnTo>
                    <a:lnTo>
                      <a:pt x="11" y="65"/>
                    </a:lnTo>
                    <a:lnTo>
                      <a:pt x="12" y="62"/>
                    </a:lnTo>
                    <a:lnTo>
                      <a:pt x="11" y="62"/>
                    </a:lnTo>
                    <a:lnTo>
                      <a:pt x="11" y="62"/>
                    </a:lnTo>
                    <a:lnTo>
                      <a:pt x="11" y="62"/>
                    </a:lnTo>
                    <a:lnTo>
                      <a:pt x="9" y="62"/>
                    </a:lnTo>
                    <a:lnTo>
                      <a:pt x="9" y="62"/>
                    </a:lnTo>
                    <a:lnTo>
                      <a:pt x="9" y="60"/>
                    </a:lnTo>
                    <a:lnTo>
                      <a:pt x="8" y="60"/>
                    </a:lnTo>
                    <a:lnTo>
                      <a:pt x="8" y="59"/>
                    </a:lnTo>
                    <a:lnTo>
                      <a:pt x="8" y="57"/>
                    </a:lnTo>
                    <a:lnTo>
                      <a:pt x="8" y="57"/>
                    </a:lnTo>
                    <a:lnTo>
                      <a:pt x="8" y="57"/>
                    </a:lnTo>
                    <a:lnTo>
                      <a:pt x="8" y="57"/>
                    </a:lnTo>
                    <a:lnTo>
                      <a:pt x="8" y="57"/>
                    </a:lnTo>
                    <a:lnTo>
                      <a:pt x="8" y="55"/>
                    </a:lnTo>
                    <a:lnTo>
                      <a:pt x="6" y="55"/>
                    </a:lnTo>
                    <a:lnTo>
                      <a:pt x="6" y="54"/>
                    </a:lnTo>
                    <a:lnTo>
                      <a:pt x="8" y="54"/>
                    </a:lnTo>
                    <a:lnTo>
                      <a:pt x="8" y="54"/>
                    </a:lnTo>
                    <a:lnTo>
                      <a:pt x="6" y="52"/>
                    </a:lnTo>
                    <a:lnTo>
                      <a:pt x="8" y="52"/>
                    </a:lnTo>
                    <a:lnTo>
                      <a:pt x="8" y="52"/>
                    </a:lnTo>
                    <a:lnTo>
                      <a:pt x="6" y="51"/>
                    </a:lnTo>
                    <a:lnTo>
                      <a:pt x="6" y="49"/>
                    </a:lnTo>
                    <a:lnTo>
                      <a:pt x="6" y="48"/>
                    </a:lnTo>
                    <a:lnTo>
                      <a:pt x="6" y="49"/>
                    </a:lnTo>
                    <a:lnTo>
                      <a:pt x="8" y="49"/>
                    </a:lnTo>
                    <a:lnTo>
                      <a:pt x="8" y="48"/>
                    </a:lnTo>
                    <a:lnTo>
                      <a:pt x="8" y="48"/>
                    </a:lnTo>
                    <a:lnTo>
                      <a:pt x="8" y="48"/>
                    </a:lnTo>
                    <a:lnTo>
                      <a:pt x="9" y="49"/>
                    </a:lnTo>
                    <a:lnTo>
                      <a:pt x="8" y="49"/>
                    </a:lnTo>
                    <a:lnTo>
                      <a:pt x="8" y="49"/>
                    </a:lnTo>
                    <a:lnTo>
                      <a:pt x="8" y="51"/>
                    </a:lnTo>
                    <a:lnTo>
                      <a:pt x="9" y="51"/>
                    </a:lnTo>
                    <a:lnTo>
                      <a:pt x="8" y="51"/>
                    </a:lnTo>
                    <a:lnTo>
                      <a:pt x="8" y="52"/>
                    </a:lnTo>
                    <a:lnTo>
                      <a:pt x="9" y="52"/>
                    </a:lnTo>
                    <a:lnTo>
                      <a:pt x="9" y="52"/>
                    </a:lnTo>
                    <a:lnTo>
                      <a:pt x="9" y="54"/>
                    </a:lnTo>
                    <a:lnTo>
                      <a:pt x="8" y="54"/>
                    </a:lnTo>
                    <a:lnTo>
                      <a:pt x="9" y="55"/>
                    </a:lnTo>
                    <a:lnTo>
                      <a:pt x="9" y="57"/>
                    </a:lnTo>
                    <a:lnTo>
                      <a:pt x="9" y="55"/>
                    </a:lnTo>
                    <a:lnTo>
                      <a:pt x="9" y="55"/>
                    </a:lnTo>
                    <a:lnTo>
                      <a:pt x="8" y="57"/>
                    </a:lnTo>
                    <a:lnTo>
                      <a:pt x="9" y="57"/>
                    </a:lnTo>
                    <a:lnTo>
                      <a:pt x="11" y="59"/>
                    </a:lnTo>
                    <a:lnTo>
                      <a:pt x="14" y="60"/>
                    </a:lnTo>
                    <a:lnTo>
                      <a:pt x="15" y="60"/>
                    </a:lnTo>
                    <a:lnTo>
                      <a:pt x="15" y="62"/>
                    </a:lnTo>
                    <a:lnTo>
                      <a:pt x="17" y="63"/>
                    </a:lnTo>
                    <a:lnTo>
                      <a:pt x="19" y="65"/>
                    </a:lnTo>
                    <a:lnTo>
                      <a:pt x="19" y="63"/>
                    </a:lnTo>
                    <a:lnTo>
                      <a:pt x="19" y="63"/>
                    </a:lnTo>
                    <a:lnTo>
                      <a:pt x="19" y="63"/>
                    </a:lnTo>
                    <a:lnTo>
                      <a:pt x="19" y="65"/>
                    </a:lnTo>
                    <a:lnTo>
                      <a:pt x="19" y="65"/>
                    </a:lnTo>
                    <a:lnTo>
                      <a:pt x="20" y="65"/>
                    </a:lnTo>
                    <a:lnTo>
                      <a:pt x="20" y="66"/>
                    </a:lnTo>
                    <a:lnTo>
                      <a:pt x="22" y="66"/>
                    </a:lnTo>
                    <a:lnTo>
                      <a:pt x="22" y="66"/>
                    </a:lnTo>
                    <a:lnTo>
                      <a:pt x="22" y="68"/>
                    </a:lnTo>
                    <a:lnTo>
                      <a:pt x="22" y="68"/>
                    </a:lnTo>
                    <a:lnTo>
                      <a:pt x="22" y="68"/>
                    </a:lnTo>
                    <a:lnTo>
                      <a:pt x="20" y="69"/>
                    </a:lnTo>
                    <a:lnTo>
                      <a:pt x="22" y="69"/>
                    </a:lnTo>
                    <a:lnTo>
                      <a:pt x="23" y="69"/>
                    </a:lnTo>
                    <a:lnTo>
                      <a:pt x="25" y="69"/>
                    </a:lnTo>
                    <a:lnTo>
                      <a:pt x="26" y="69"/>
                    </a:lnTo>
                    <a:lnTo>
                      <a:pt x="26" y="69"/>
                    </a:lnTo>
                    <a:lnTo>
                      <a:pt x="28" y="69"/>
                    </a:lnTo>
                    <a:lnTo>
                      <a:pt x="28" y="69"/>
                    </a:lnTo>
                    <a:lnTo>
                      <a:pt x="28" y="71"/>
                    </a:lnTo>
                    <a:lnTo>
                      <a:pt x="28" y="71"/>
                    </a:lnTo>
                    <a:lnTo>
                      <a:pt x="29" y="72"/>
                    </a:lnTo>
                    <a:lnTo>
                      <a:pt x="26" y="72"/>
                    </a:lnTo>
                    <a:lnTo>
                      <a:pt x="28" y="72"/>
                    </a:lnTo>
                    <a:lnTo>
                      <a:pt x="29" y="72"/>
                    </a:lnTo>
                    <a:lnTo>
                      <a:pt x="31" y="72"/>
                    </a:lnTo>
                    <a:lnTo>
                      <a:pt x="29" y="72"/>
                    </a:lnTo>
                    <a:lnTo>
                      <a:pt x="29" y="72"/>
                    </a:lnTo>
                    <a:lnTo>
                      <a:pt x="29" y="72"/>
                    </a:lnTo>
                    <a:lnTo>
                      <a:pt x="31" y="72"/>
                    </a:lnTo>
                    <a:lnTo>
                      <a:pt x="32" y="72"/>
                    </a:lnTo>
                    <a:lnTo>
                      <a:pt x="31" y="74"/>
                    </a:lnTo>
                    <a:lnTo>
                      <a:pt x="32" y="74"/>
                    </a:lnTo>
                    <a:lnTo>
                      <a:pt x="32" y="72"/>
                    </a:lnTo>
                    <a:lnTo>
                      <a:pt x="34" y="72"/>
                    </a:lnTo>
                    <a:lnTo>
                      <a:pt x="34" y="72"/>
                    </a:lnTo>
                    <a:lnTo>
                      <a:pt x="34" y="72"/>
                    </a:lnTo>
                    <a:lnTo>
                      <a:pt x="35" y="72"/>
                    </a:lnTo>
                    <a:lnTo>
                      <a:pt x="35" y="74"/>
                    </a:lnTo>
                    <a:lnTo>
                      <a:pt x="34" y="74"/>
                    </a:lnTo>
                    <a:lnTo>
                      <a:pt x="35" y="74"/>
                    </a:lnTo>
                    <a:lnTo>
                      <a:pt x="37" y="74"/>
                    </a:lnTo>
                    <a:lnTo>
                      <a:pt x="35" y="72"/>
                    </a:lnTo>
                    <a:lnTo>
                      <a:pt x="35" y="72"/>
                    </a:lnTo>
                    <a:lnTo>
                      <a:pt x="38" y="72"/>
                    </a:lnTo>
                    <a:lnTo>
                      <a:pt x="38" y="72"/>
                    </a:lnTo>
                    <a:lnTo>
                      <a:pt x="38" y="72"/>
                    </a:lnTo>
                    <a:lnTo>
                      <a:pt x="40" y="72"/>
                    </a:lnTo>
                    <a:lnTo>
                      <a:pt x="43" y="72"/>
                    </a:lnTo>
                    <a:lnTo>
                      <a:pt x="45" y="72"/>
                    </a:lnTo>
                    <a:lnTo>
                      <a:pt x="48" y="72"/>
                    </a:lnTo>
                    <a:lnTo>
                      <a:pt x="49" y="72"/>
                    </a:lnTo>
                    <a:lnTo>
                      <a:pt x="49" y="72"/>
                    </a:lnTo>
                    <a:lnTo>
                      <a:pt x="49" y="72"/>
                    </a:lnTo>
                    <a:lnTo>
                      <a:pt x="51" y="72"/>
                    </a:lnTo>
                    <a:lnTo>
                      <a:pt x="52" y="72"/>
                    </a:lnTo>
                    <a:lnTo>
                      <a:pt x="55" y="72"/>
                    </a:lnTo>
                    <a:lnTo>
                      <a:pt x="54" y="72"/>
                    </a:lnTo>
                    <a:lnTo>
                      <a:pt x="58" y="72"/>
                    </a:lnTo>
                    <a:lnTo>
                      <a:pt x="61" y="72"/>
                    </a:lnTo>
                    <a:lnTo>
                      <a:pt x="61" y="72"/>
                    </a:lnTo>
                    <a:lnTo>
                      <a:pt x="61" y="72"/>
                    </a:lnTo>
                    <a:lnTo>
                      <a:pt x="63" y="72"/>
                    </a:lnTo>
                    <a:lnTo>
                      <a:pt x="64" y="72"/>
                    </a:lnTo>
                    <a:lnTo>
                      <a:pt x="64" y="74"/>
                    </a:lnTo>
                    <a:lnTo>
                      <a:pt x="66" y="72"/>
                    </a:lnTo>
                    <a:lnTo>
                      <a:pt x="64" y="72"/>
                    </a:lnTo>
                    <a:lnTo>
                      <a:pt x="67" y="72"/>
                    </a:lnTo>
                    <a:lnTo>
                      <a:pt x="71" y="72"/>
                    </a:lnTo>
                    <a:lnTo>
                      <a:pt x="74" y="71"/>
                    </a:lnTo>
                    <a:lnTo>
                      <a:pt x="74" y="72"/>
                    </a:lnTo>
                    <a:lnTo>
                      <a:pt x="74" y="72"/>
                    </a:lnTo>
                    <a:lnTo>
                      <a:pt x="74" y="72"/>
                    </a:lnTo>
                    <a:lnTo>
                      <a:pt x="74" y="72"/>
                    </a:lnTo>
                    <a:lnTo>
                      <a:pt x="77" y="72"/>
                    </a:lnTo>
                    <a:lnTo>
                      <a:pt x="80" y="72"/>
                    </a:lnTo>
                    <a:lnTo>
                      <a:pt x="80" y="72"/>
                    </a:lnTo>
                    <a:lnTo>
                      <a:pt x="80" y="72"/>
                    </a:lnTo>
                    <a:lnTo>
                      <a:pt x="80" y="72"/>
                    </a:lnTo>
                    <a:lnTo>
                      <a:pt x="80" y="72"/>
                    </a:lnTo>
                    <a:lnTo>
                      <a:pt x="81" y="72"/>
                    </a:lnTo>
                    <a:lnTo>
                      <a:pt x="81" y="72"/>
                    </a:lnTo>
                    <a:lnTo>
                      <a:pt x="81" y="72"/>
                    </a:lnTo>
                    <a:lnTo>
                      <a:pt x="83" y="72"/>
                    </a:lnTo>
                    <a:lnTo>
                      <a:pt x="83" y="72"/>
                    </a:lnTo>
                    <a:lnTo>
                      <a:pt x="83" y="74"/>
                    </a:lnTo>
                    <a:lnTo>
                      <a:pt x="83" y="72"/>
                    </a:lnTo>
                    <a:lnTo>
                      <a:pt x="86" y="72"/>
                    </a:lnTo>
                    <a:lnTo>
                      <a:pt x="86" y="71"/>
                    </a:lnTo>
                    <a:lnTo>
                      <a:pt x="86" y="72"/>
                    </a:lnTo>
                    <a:lnTo>
                      <a:pt x="86" y="74"/>
                    </a:lnTo>
                    <a:lnTo>
                      <a:pt x="87" y="74"/>
                    </a:lnTo>
                    <a:lnTo>
                      <a:pt x="89" y="72"/>
                    </a:lnTo>
                    <a:lnTo>
                      <a:pt x="89" y="72"/>
                    </a:lnTo>
                    <a:lnTo>
                      <a:pt x="90" y="74"/>
                    </a:lnTo>
                    <a:lnTo>
                      <a:pt x="90" y="74"/>
                    </a:lnTo>
                    <a:lnTo>
                      <a:pt x="90" y="74"/>
                    </a:lnTo>
                    <a:lnTo>
                      <a:pt x="92" y="74"/>
                    </a:lnTo>
                    <a:lnTo>
                      <a:pt x="92" y="74"/>
                    </a:lnTo>
                    <a:lnTo>
                      <a:pt x="92" y="72"/>
                    </a:lnTo>
                    <a:lnTo>
                      <a:pt x="93" y="72"/>
                    </a:lnTo>
                    <a:lnTo>
                      <a:pt x="92" y="72"/>
                    </a:lnTo>
                    <a:lnTo>
                      <a:pt x="93" y="71"/>
                    </a:lnTo>
                    <a:lnTo>
                      <a:pt x="93" y="72"/>
                    </a:lnTo>
                    <a:lnTo>
                      <a:pt x="95" y="72"/>
                    </a:lnTo>
                    <a:lnTo>
                      <a:pt x="97" y="71"/>
                    </a:lnTo>
                    <a:lnTo>
                      <a:pt x="97" y="71"/>
                    </a:lnTo>
                    <a:lnTo>
                      <a:pt x="98" y="71"/>
                    </a:lnTo>
                    <a:lnTo>
                      <a:pt x="98" y="71"/>
                    </a:lnTo>
                    <a:lnTo>
                      <a:pt x="100" y="71"/>
                    </a:lnTo>
                    <a:lnTo>
                      <a:pt x="100" y="71"/>
                    </a:lnTo>
                    <a:lnTo>
                      <a:pt x="100" y="72"/>
                    </a:lnTo>
                    <a:lnTo>
                      <a:pt x="101" y="72"/>
                    </a:lnTo>
                    <a:lnTo>
                      <a:pt x="104" y="72"/>
                    </a:lnTo>
                    <a:lnTo>
                      <a:pt x="107" y="71"/>
                    </a:lnTo>
                    <a:lnTo>
                      <a:pt x="107" y="71"/>
                    </a:lnTo>
                    <a:lnTo>
                      <a:pt x="107" y="72"/>
                    </a:lnTo>
                    <a:lnTo>
                      <a:pt x="109" y="71"/>
                    </a:lnTo>
                    <a:lnTo>
                      <a:pt x="110" y="71"/>
                    </a:lnTo>
                    <a:lnTo>
                      <a:pt x="110" y="71"/>
                    </a:lnTo>
                    <a:lnTo>
                      <a:pt x="109" y="71"/>
                    </a:lnTo>
                    <a:lnTo>
                      <a:pt x="110" y="71"/>
                    </a:lnTo>
                    <a:lnTo>
                      <a:pt x="112" y="71"/>
                    </a:lnTo>
                    <a:lnTo>
                      <a:pt x="113" y="71"/>
                    </a:lnTo>
                    <a:lnTo>
                      <a:pt x="112" y="71"/>
                    </a:lnTo>
                    <a:lnTo>
                      <a:pt x="113" y="71"/>
                    </a:lnTo>
                    <a:lnTo>
                      <a:pt x="113" y="71"/>
                    </a:lnTo>
                    <a:lnTo>
                      <a:pt x="113" y="71"/>
                    </a:lnTo>
                    <a:lnTo>
                      <a:pt x="113" y="71"/>
                    </a:lnTo>
                    <a:lnTo>
                      <a:pt x="113" y="72"/>
                    </a:lnTo>
                    <a:lnTo>
                      <a:pt x="115" y="72"/>
                    </a:lnTo>
                    <a:lnTo>
                      <a:pt x="115" y="72"/>
                    </a:lnTo>
                    <a:lnTo>
                      <a:pt x="115" y="74"/>
                    </a:lnTo>
                    <a:lnTo>
                      <a:pt x="116" y="72"/>
                    </a:lnTo>
                    <a:lnTo>
                      <a:pt x="118" y="72"/>
                    </a:lnTo>
                    <a:lnTo>
                      <a:pt x="118" y="71"/>
                    </a:lnTo>
                    <a:lnTo>
                      <a:pt x="116" y="71"/>
                    </a:lnTo>
                    <a:lnTo>
                      <a:pt x="118" y="71"/>
                    </a:lnTo>
                    <a:lnTo>
                      <a:pt x="118" y="71"/>
                    </a:lnTo>
                    <a:lnTo>
                      <a:pt x="118" y="71"/>
                    </a:lnTo>
                    <a:lnTo>
                      <a:pt x="121" y="71"/>
                    </a:lnTo>
                    <a:lnTo>
                      <a:pt x="124" y="71"/>
                    </a:lnTo>
                    <a:lnTo>
                      <a:pt x="127" y="69"/>
                    </a:lnTo>
                    <a:lnTo>
                      <a:pt x="127" y="71"/>
                    </a:lnTo>
                    <a:lnTo>
                      <a:pt x="126" y="71"/>
                    </a:lnTo>
                    <a:lnTo>
                      <a:pt x="127" y="71"/>
                    </a:lnTo>
                    <a:lnTo>
                      <a:pt x="129" y="71"/>
                    </a:lnTo>
                    <a:lnTo>
                      <a:pt x="132" y="71"/>
                    </a:lnTo>
                    <a:lnTo>
                      <a:pt x="135" y="69"/>
                    </a:lnTo>
                    <a:lnTo>
                      <a:pt x="135" y="69"/>
                    </a:lnTo>
                    <a:lnTo>
                      <a:pt x="133" y="71"/>
                    </a:lnTo>
                    <a:lnTo>
                      <a:pt x="132" y="71"/>
                    </a:lnTo>
                    <a:lnTo>
                      <a:pt x="132" y="71"/>
                    </a:lnTo>
                    <a:lnTo>
                      <a:pt x="136" y="71"/>
                    </a:lnTo>
                    <a:lnTo>
                      <a:pt x="142" y="69"/>
                    </a:lnTo>
                    <a:lnTo>
                      <a:pt x="144" y="71"/>
                    </a:lnTo>
                    <a:lnTo>
                      <a:pt x="145" y="69"/>
                    </a:lnTo>
                    <a:lnTo>
                      <a:pt x="147" y="69"/>
                    </a:lnTo>
                    <a:lnTo>
                      <a:pt x="149" y="71"/>
                    </a:lnTo>
                    <a:lnTo>
                      <a:pt x="149" y="69"/>
                    </a:lnTo>
                    <a:lnTo>
                      <a:pt x="150" y="69"/>
                    </a:lnTo>
                    <a:lnTo>
                      <a:pt x="152" y="69"/>
                    </a:lnTo>
                    <a:lnTo>
                      <a:pt x="152" y="69"/>
                    </a:lnTo>
                    <a:lnTo>
                      <a:pt x="152" y="69"/>
                    </a:lnTo>
                    <a:lnTo>
                      <a:pt x="152" y="71"/>
                    </a:lnTo>
                    <a:lnTo>
                      <a:pt x="153" y="69"/>
                    </a:lnTo>
                    <a:lnTo>
                      <a:pt x="155" y="69"/>
                    </a:lnTo>
                    <a:lnTo>
                      <a:pt x="156" y="69"/>
                    </a:lnTo>
                    <a:lnTo>
                      <a:pt x="156" y="71"/>
                    </a:lnTo>
                    <a:lnTo>
                      <a:pt x="156" y="71"/>
                    </a:lnTo>
                    <a:lnTo>
                      <a:pt x="158" y="69"/>
                    </a:lnTo>
                    <a:lnTo>
                      <a:pt x="158" y="69"/>
                    </a:lnTo>
                    <a:lnTo>
                      <a:pt x="159" y="69"/>
                    </a:lnTo>
                    <a:lnTo>
                      <a:pt x="161" y="69"/>
                    </a:lnTo>
                    <a:lnTo>
                      <a:pt x="164" y="69"/>
                    </a:lnTo>
                    <a:lnTo>
                      <a:pt x="164" y="68"/>
                    </a:lnTo>
                    <a:lnTo>
                      <a:pt x="164" y="68"/>
                    </a:lnTo>
                    <a:lnTo>
                      <a:pt x="165" y="68"/>
                    </a:lnTo>
                    <a:lnTo>
                      <a:pt x="165" y="68"/>
                    </a:lnTo>
                    <a:lnTo>
                      <a:pt x="165" y="68"/>
                    </a:lnTo>
                    <a:lnTo>
                      <a:pt x="167" y="68"/>
                    </a:lnTo>
                    <a:lnTo>
                      <a:pt x="167" y="66"/>
                    </a:lnTo>
                    <a:lnTo>
                      <a:pt x="167" y="68"/>
                    </a:lnTo>
                    <a:lnTo>
                      <a:pt x="168" y="68"/>
                    </a:lnTo>
                    <a:lnTo>
                      <a:pt x="168" y="66"/>
                    </a:lnTo>
                    <a:lnTo>
                      <a:pt x="170" y="66"/>
                    </a:lnTo>
                    <a:lnTo>
                      <a:pt x="170" y="65"/>
                    </a:lnTo>
                    <a:lnTo>
                      <a:pt x="170" y="66"/>
                    </a:lnTo>
                    <a:lnTo>
                      <a:pt x="170" y="66"/>
                    </a:lnTo>
                    <a:lnTo>
                      <a:pt x="173" y="65"/>
                    </a:lnTo>
                    <a:lnTo>
                      <a:pt x="176" y="62"/>
                    </a:lnTo>
                    <a:lnTo>
                      <a:pt x="178" y="60"/>
                    </a:lnTo>
                    <a:lnTo>
                      <a:pt x="179" y="57"/>
                    </a:lnTo>
                    <a:lnTo>
                      <a:pt x="179" y="59"/>
                    </a:lnTo>
                    <a:lnTo>
                      <a:pt x="181" y="57"/>
                    </a:lnTo>
                    <a:lnTo>
                      <a:pt x="181" y="55"/>
                    </a:lnTo>
                    <a:lnTo>
                      <a:pt x="181" y="55"/>
                    </a:lnTo>
                    <a:lnTo>
                      <a:pt x="181" y="54"/>
                    </a:lnTo>
                    <a:lnTo>
                      <a:pt x="182" y="49"/>
                    </a:lnTo>
                    <a:lnTo>
                      <a:pt x="184" y="46"/>
                    </a:lnTo>
                    <a:lnTo>
                      <a:pt x="185" y="42"/>
                    </a:lnTo>
                    <a:lnTo>
                      <a:pt x="185" y="37"/>
                    </a:lnTo>
                    <a:lnTo>
                      <a:pt x="184" y="37"/>
                    </a:lnTo>
                    <a:lnTo>
                      <a:pt x="184" y="37"/>
                    </a:lnTo>
                    <a:lnTo>
                      <a:pt x="184" y="37"/>
                    </a:lnTo>
                    <a:lnTo>
                      <a:pt x="185" y="37"/>
                    </a:lnTo>
                    <a:lnTo>
                      <a:pt x="184" y="37"/>
                    </a:lnTo>
                    <a:lnTo>
                      <a:pt x="184" y="37"/>
                    </a:lnTo>
                    <a:lnTo>
                      <a:pt x="184" y="34"/>
                    </a:lnTo>
                    <a:lnTo>
                      <a:pt x="184" y="32"/>
                    </a:lnTo>
                    <a:lnTo>
                      <a:pt x="182" y="29"/>
                    </a:lnTo>
                    <a:lnTo>
                      <a:pt x="182" y="28"/>
                    </a:lnTo>
                    <a:lnTo>
                      <a:pt x="182" y="26"/>
                    </a:lnTo>
                    <a:lnTo>
                      <a:pt x="181" y="25"/>
                    </a:lnTo>
                    <a:lnTo>
                      <a:pt x="179" y="23"/>
                    </a:lnTo>
                    <a:lnTo>
                      <a:pt x="178" y="22"/>
                    </a:lnTo>
                    <a:lnTo>
                      <a:pt x="178" y="22"/>
                    </a:lnTo>
                    <a:lnTo>
                      <a:pt x="179" y="22"/>
                    </a:lnTo>
                    <a:lnTo>
                      <a:pt x="179" y="22"/>
                    </a:lnTo>
                    <a:lnTo>
                      <a:pt x="179" y="20"/>
                    </a:lnTo>
                    <a:lnTo>
                      <a:pt x="176" y="19"/>
                    </a:lnTo>
                    <a:lnTo>
                      <a:pt x="176" y="19"/>
                    </a:lnTo>
                    <a:lnTo>
                      <a:pt x="174" y="19"/>
                    </a:lnTo>
                    <a:lnTo>
                      <a:pt x="173" y="17"/>
                    </a:lnTo>
                    <a:lnTo>
                      <a:pt x="171" y="16"/>
                    </a:lnTo>
                    <a:lnTo>
                      <a:pt x="170" y="14"/>
                    </a:lnTo>
                    <a:lnTo>
                      <a:pt x="168" y="13"/>
                    </a:lnTo>
                    <a:lnTo>
                      <a:pt x="168" y="13"/>
                    </a:lnTo>
                    <a:lnTo>
                      <a:pt x="168" y="13"/>
                    </a:lnTo>
                    <a:lnTo>
                      <a:pt x="167" y="11"/>
                    </a:lnTo>
                    <a:lnTo>
                      <a:pt x="167" y="11"/>
                    </a:lnTo>
                    <a:lnTo>
                      <a:pt x="167" y="13"/>
                    </a:lnTo>
                    <a:lnTo>
                      <a:pt x="165" y="13"/>
                    </a:lnTo>
                    <a:lnTo>
                      <a:pt x="164" y="13"/>
                    </a:lnTo>
                    <a:lnTo>
                      <a:pt x="161" y="11"/>
                    </a:lnTo>
                    <a:lnTo>
                      <a:pt x="161" y="11"/>
                    </a:lnTo>
                    <a:lnTo>
                      <a:pt x="161" y="11"/>
                    </a:lnTo>
                    <a:lnTo>
                      <a:pt x="161" y="9"/>
                    </a:lnTo>
                    <a:lnTo>
                      <a:pt x="161" y="11"/>
                    </a:lnTo>
                    <a:lnTo>
                      <a:pt x="159" y="11"/>
                    </a:lnTo>
                    <a:lnTo>
                      <a:pt x="159" y="11"/>
                    </a:lnTo>
                    <a:lnTo>
                      <a:pt x="156" y="11"/>
                    </a:lnTo>
                    <a:lnTo>
                      <a:pt x="153" y="9"/>
                    </a:lnTo>
                    <a:lnTo>
                      <a:pt x="153" y="11"/>
                    </a:lnTo>
                    <a:lnTo>
                      <a:pt x="152" y="11"/>
                    </a:lnTo>
                    <a:lnTo>
                      <a:pt x="152" y="11"/>
                    </a:lnTo>
                    <a:lnTo>
                      <a:pt x="149" y="13"/>
                    </a:lnTo>
                    <a:lnTo>
                      <a:pt x="147" y="13"/>
                    </a:lnTo>
                    <a:lnTo>
                      <a:pt x="144" y="13"/>
                    </a:lnTo>
                    <a:lnTo>
                      <a:pt x="144" y="13"/>
                    </a:lnTo>
                    <a:lnTo>
                      <a:pt x="142" y="13"/>
                    </a:lnTo>
                    <a:lnTo>
                      <a:pt x="141" y="13"/>
                    </a:lnTo>
                    <a:lnTo>
                      <a:pt x="141" y="13"/>
                    </a:lnTo>
                    <a:lnTo>
                      <a:pt x="141" y="11"/>
                    </a:lnTo>
                    <a:lnTo>
                      <a:pt x="141" y="11"/>
                    </a:lnTo>
                    <a:lnTo>
                      <a:pt x="139" y="11"/>
                    </a:lnTo>
                    <a:lnTo>
                      <a:pt x="139" y="11"/>
                    </a:lnTo>
                    <a:lnTo>
                      <a:pt x="139" y="9"/>
                    </a:lnTo>
                    <a:lnTo>
                      <a:pt x="139" y="9"/>
                    </a:lnTo>
                    <a:lnTo>
                      <a:pt x="139" y="9"/>
                    </a:lnTo>
                    <a:lnTo>
                      <a:pt x="139" y="11"/>
                    </a:lnTo>
                    <a:lnTo>
                      <a:pt x="139" y="11"/>
                    </a:lnTo>
                    <a:lnTo>
                      <a:pt x="139" y="9"/>
                    </a:lnTo>
                    <a:lnTo>
                      <a:pt x="138" y="9"/>
                    </a:lnTo>
                    <a:lnTo>
                      <a:pt x="138" y="11"/>
                    </a:lnTo>
                    <a:lnTo>
                      <a:pt x="139" y="11"/>
                    </a:lnTo>
                    <a:lnTo>
                      <a:pt x="133" y="13"/>
                    </a:lnTo>
                    <a:lnTo>
                      <a:pt x="129" y="13"/>
                    </a:lnTo>
                    <a:lnTo>
                      <a:pt x="130" y="11"/>
                    </a:lnTo>
                    <a:lnTo>
                      <a:pt x="127" y="11"/>
                    </a:lnTo>
                    <a:lnTo>
                      <a:pt x="126" y="11"/>
                    </a:lnTo>
                    <a:lnTo>
                      <a:pt x="124" y="11"/>
                    </a:lnTo>
                    <a:lnTo>
                      <a:pt x="126" y="11"/>
                    </a:lnTo>
                    <a:lnTo>
                      <a:pt x="124" y="13"/>
                    </a:lnTo>
                    <a:lnTo>
                      <a:pt x="124" y="11"/>
                    </a:lnTo>
                    <a:lnTo>
                      <a:pt x="124" y="11"/>
                    </a:lnTo>
                    <a:lnTo>
                      <a:pt x="123" y="11"/>
                    </a:lnTo>
                    <a:lnTo>
                      <a:pt x="124" y="11"/>
                    </a:lnTo>
                    <a:lnTo>
                      <a:pt x="124" y="11"/>
                    </a:lnTo>
                    <a:lnTo>
                      <a:pt x="119" y="11"/>
                    </a:lnTo>
                    <a:lnTo>
                      <a:pt x="119" y="11"/>
                    </a:lnTo>
                    <a:lnTo>
                      <a:pt x="118" y="9"/>
                    </a:lnTo>
                    <a:lnTo>
                      <a:pt x="116" y="9"/>
                    </a:lnTo>
                    <a:lnTo>
                      <a:pt x="116" y="11"/>
                    </a:lnTo>
                    <a:lnTo>
                      <a:pt x="116" y="11"/>
                    </a:lnTo>
                    <a:lnTo>
                      <a:pt x="116" y="11"/>
                    </a:lnTo>
                    <a:lnTo>
                      <a:pt x="115" y="9"/>
                    </a:lnTo>
                    <a:lnTo>
                      <a:pt x="113" y="11"/>
                    </a:lnTo>
                    <a:lnTo>
                      <a:pt x="113" y="9"/>
                    </a:lnTo>
                    <a:lnTo>
                      <a:pt x="112" y="11"/>
                    </a:lnTo>
                    <a:lnTo>
                      <a:pt x="112" y="11"/>
                    </a:lnTo>
                    <a:lnTo>
                      <a:pt x="110" y="11"/>
                    </a:lnTo>
                    <a:lnTo>
                      <a:pt x="109" y="11"/>
                    </a:lnTo>
                    <a:lnTo>
                      <a:pt x="107" y="9"/>
                    </a:lnTo>
                    <a:lnTo>
                      <a:pt x="106" y="9"/>
                    </a:lnTo>
                    <a:lnTo>
                      <a:pt x="106" y="9"/>
                    </a:lnTo>
                    <a:lnTo>
                      <a:pt x="104" y="11"/>
                    </a:lnTo>
                    <a:lnTo>
                      <a:pt x="103" y="9"/>
                    </a:lnTo>
                    <a:lnTo>
                      <a:pt x="101" y="11"/>
                    </a:lnTo>
                    <a:lnTo>
                      <a:pt x="98" y="9"/>
                    </a:lnTo>
                    <a:lnTo>
                      <a:pt x="93" y="9"/>
                    </a:lnTo>
                    <a:lnTo>
                      <a:pt x="89" y="9"/>
                    </a:lnTo>
                    <a:lnTo>
                      <a:pt x="89" y="9"/>
                    </a:lnTo>
                    <a:lnTo>
                      <a:pt x="89" y="9"/>
                    </a:lnTo>
                    <a:lnTo>
                      <a:pt x="87" y="9"/>
                    </a:lnTo>
                    <a:lnTo>
                      <a:pt x="87" y="11"/>
                    </a:lnTo>
                    <a:lnTo>
                      <a:pt x="86" y="11"/>
                    </a:lnTo>
                    <a:lnTo>
                      <a:pt x="86" y="11"/>
                    </a:lnTo>
                    <a:lnTo>
                      <a:pt x="83" y="9"/>
                    </a:lnTo>
                    <a:lnTo>
                      <a:pt x="80" y="11"/>
                    </a:lnTo>
                    <a:lnTo>
                      <a:pt x="77" y="11"/>
                    </a:lnTo>
                    <a:lnTo>
                      <a:pt x="77" y="11"/>
                    </a:lnTo>
                    <a:lnTo>
                      <a:pt x="77" y="11"/>
                    </a:lnTo>
                    <a:lnTo>
                      <a:pt x="77" y="11"/>
                    </a:lnTo>
                    <a:lnTo>
                      <a:pt x="77" y="11"/>
                    </a:lnTo>
                    <a:lnTo>
                      <a:pt x="75" y="11"/>
                    </a:lnTo>
                    <a:lnTo>
                      <a:pt x="75" y="11"/>
                    </a:lnTo>
                    <a:lnTo>
                      <a:pt x="75" y="11"/>
                    </a:lnTo>
                    <a:lnTo>
                      <a:pt x="74" y="13"/>
                    </a:lnTo>
                    <a:lnTo>
                      <a:pt x="69" y="11"/>
                    </a:lnTo>
                    <a:lnTo>
                      <a:pt x="63" y="11"/>
                    </a:lnTo>
                    <a:lnTo>
                      <a:pt x="63" y="11"/>
                    </a:lnTo>
                    <a:lnTo>
                      <a:pt x="63" y="9"/>
                    </a:lnTo>
                    <a:lnTo>
                      <a:pt x="58" y="11"/>
                    </a:lnTo>
                    <a:lnTo>
                      <a:pt x="55" y="11"/>
                    </a:lnTo>
                    <a:lnTo>
                      <a:pt x="55" y="9"/>
                    </a:lnTo>
                    <a:lnTo>
                      <a:pt x="54" y="9"/>
                    </a:lnTo>
                    <a:lnTo>
                      <a:pt x="54" y="11"/>
                    </a:lnTo>
                    <a:lnTo>
                      <a:pt x="54" y="11"/>
                    </a:lnTo>
                    <a:lnTo>
                      <a:pt x="52" y="11"/>
                    </a:lnTo>
                    <a:lnTo>
                      <a:pt x="52" y="11"/>
                    </a:lnTo>
                    <a:lnTo>
                      <a:pt x="54" y="11"/>
                    </a:lnTo>
                    <a:lnTo>
                      <a:pt x="54" y="9"/>
                    </a:lnTo>
                    <a:lnTo>
                      <a:pt x="52" y="9"/>
                    </a:lnTo>
                    <a:lnTo>
                      <a:pt x="52" y="9"/>
                    </a:lnTo>
                    <a:lnTo>
                      <a:pt x="51" y="11"/>
                    </a:lnTo>
                    <a:lnTo>
                      <a:pt x="51" y="11"/>
                    </a:lnTo>
                    <a:lnTo>
                      <a:pt x="51" y="9"/>
                    </a:lnTo>
                    <a:lnTo>
                      <a:pt x="49" y="9"/>
                    </a:lnTo>
                    <a:lnTo>
                      <a:pt x="49" y="9"/>
                    </a:lnTo>
                    <a:lnTo>
                      <a:pt x="48" y="11"/>
                    </a:lnTo>
                    <a:lnTo>
                      <a:pt x="46" y="11"/>
                    </a:lnTo>
                    <a:lnTo>
                      <a:pt x="46" y="11"/>
                    </a:lnTo>
                    <a:lnTo>
                      <a:pt x="45" y="9"/>
                    </a:lnTo>
                    <a:lnTo>
                      <a:pt x="45" y="9"/>
                    </a:lnTo>
                    <a:lnTo>
                      <a:pt x="43" y="9"/>
                    </a:lnTo>
                    <a:lnTo>
                      <a:pt x="43" y="11"/>
                    </a:lnTo>
                    <a:lnTo>
                      <a:pt x="41" y="11"/>
                    </a:lnTo>
                    <a:lnTo>
                      <a:pt x="40" y="11"/>
                    </a:lnTo>
                    <a:lnTo>
                      <a:pt x="38" y="13"/>
                    </a:lnTo>
                    <a:lnTo>
                      <a:pt x="37" y="13"/>
                    </a:lnTo>
                    <a:lnTo>
                      <a:pt x="37" y="11"/>
                    </a:lnTo>
                    <a:lnTo>
                      <a:pt x="37" y="11"/>
                    </a:lnTo>
                    <a:lnTo>
                      <a:pt x="37" y="11"/>
                    </a:lnTo>
                    <a:lnTo>
                      <a:pt x="37" y="9"/>
                    </a:lnTo>
                    <a:lnTo>
                      <a:pt x="38" y="9"/>
                    </a:lnTo>
                    <a:lnTo>
                      <a:pt x="38" y="9"/>
                    </a:lnTo>
                    <a:lnTo>
                      <a:pt x="38" y="9"/>
                    </a:lnTo>
                    <a:lnTo>
                      <a:pt x="40" y="9"/>
                    </a:lnTo>
                    <a:lnTo>
                      <a:pt x="40" y="8"/>
                    </a:lnTo>
                    <a:lnTo>
                      <a:pt x="38" y="9"/>
                    </a:lnTo>
                    <a:lnTo>
                      <a:pt x="35" y="9"/>
                    </a:lnTo>
                    <a:lnTo>
                      <a:pt x="35" y="9"/>
                    </a:lnTo>
                    <a:lnTo>
                      <a:pt x="37" y="9"/>
                    </a:lnTo>
                    <a:lnTo>
                      <a:pt x="37" y="9"/>
                    </a:lnTo>
                    <a:lnTo>
                      <a:pt x="37" y="8"/>
                    </a:lnTo>
                    <a:lnTo>
                      <a:pt x="35" y="9"/>
                    </a:lnTo>
                    <a:lnTo>
                      <a:pt x="35" y="8"/>
                    </a:lnTo>
                    <a:lnTo>
                      <a:pt x="37" y="8"/>
                    </a:lnTo>
                    <a:lnTo>
                      <a:pt x="35" y="8"/>
                    </a:lnTo>
                    <a:lnTo>
                      <a:pt x="35" y="8"/>
                    </a:lnTo>
                    <a:lnTo>
                      <a:pt x="35" y="8"/>
                    </a:lnTo>
                    <a:lnTo>
                      <a:pt x="35" y="9"/>
                    </a:lnTo>
                    <a:lnTo>
                      <a:pt x="35" y="9"/>
                    </a:lnTo>
                    <a:lnTo>
                      <a:pt x="34" y="11"/>
                    </a:lnTo>
                    <a:lnTo>
                      <a:pt x="32" y="11"/>
                    </a:lnTo>
                    <a:lnTo>
                      <a:pt x="31" y="13"/>
                    </a:lnTo>
                    <a:lnTo>
                      <a:pt x="31" y="13"/>
                    </a:lnTo>
                    <a:lnTo>
                      <a:pt x="31" y="11"/>
                    </a:lnTo>
                    <a:lnTo>
                      <a:pt x="29" y="13"/>
                    </a:lnTo>
                    <a:lnTo>
                      <a:pt x="28" y="14"/>
                    </a:lnTo>
                    <a:lnTo>
                      <a:pt x="28" y="14"/>
                    </a:lnTo>
                    <a:lnTo>
                      <a:pt x="28" y="13"/>
                    </a:lnTo>
                    <a:lnTo>
                      <a:pt x="26" y="13"/>
                    </a:lnTo>
                    <a:lnTo>
                      <a:pt x="26" y="13"/>
                    </a:lnTo>
                    <a:lnTo>
                      <a:pt x="26" y="14"/>
                    </a:lnTo>
                    <a:lnTo>
                      <a:pt x="26" y="16"/>
                    </a:lnTo>
                    <a:lnTo>
                      <a:pt x="26" y="16"/>
                    </a:lnTo>
                    <a:lnTo>
                      <a:pt x="26" y="16"/>
                    </a:lnTo>
                    <a:lnTo>
                      <a:pt x="26" y="14"/>
                    </a:lnTo>
                    <a:lnTo>
                      <a:pt x="26" y="14"/>
                    </a:lnTo>
                    <a:lnTo>
                      <a:pt x="26" y="14"/>
                    </a:lnTo>
                    <a:lnTo>
                      <a:pt x="25" y="14"/>
                    </a:lnTo>
                    <a:lnTo>
                      <a:pt x="25" y="14"/>
                    </a:lnTo>
                    <a:lnTo>
                      <a:pt x="23" y="14"/>
                    </a:lnTo>
                    <a:lnTo>
                      <a:pt x="23" y="16"/>
                    </a:lnTo>
                    <a:lnTo>
                      <a:pt x="23" y="16"/>
                    </a:lnTo>
                    <a:lnTo>
                      <a:pt x="23" y="16"/>
                    </a:lnTo>
                    <a:lnTo>
                      <a:pt x="23" y="16"/>
                    </a:lnTo>
                    <a:lnTo>
                      <a:pt x="22" y="16"/>
                    </a:lnTo>
                    <a:lnTo>
                      <a:pt x="22" y="16"/>
                    </a:lnTo>
                    <a:lnTo>
                      <a:pt x="22" y="16"/>
                    </a:lnTo>
                    <a:lnTo>
                      <a:pt x="22" y="17"/>
                    </a:lnTo>
                    <a:lnTo>
                      <a:pt x="22" y="19"/>
                    </a:lnTo>
                    <a:lnTo>
                      <a:pt x="20" y="17"/>
                    </a:lnTo>
                    <a:lnTo>
                      <a:pt x="20" y="16"/>
                    </a:lnTo>
                    <a:lnTo>
                      <a:pt x="20" y="16"/>
                    </a:lnTo>
                    <a:lnTo>
                      <a:pt x="19" y="17"/>
                    </a:lnTo>
                    <a:lnTo>
                      <a:pt x="20" y="19"/>
                    </a:lnTo>
                    <a:lnTo>
                      <a:pt x="19" y="19"/>
                    </a:lnTo>
                    <a:lnTo>
                      <a:pt x="17" y="20"/>
                    </a:lnTo>
                    <a:lnTo>
                      <a:pt x="17" y="20"/>
                    </a:lnTo>
                    <a:lnTo>
                      <a:pt x="17" y="19"/>
                    </a:lnTo>
                    <a:lnTo>
                      <a:pt x="17" y="20"/>
                    </a:lnTo>
                    <a:lnTo>
                      <a:pt x="15" y="23"/>
                    </a:lnTo>
                    <a:lnTo>
                      <a:pt x="15" y="25"/>
                    </a:lnTo>
                    <a:lnTo>
                      <a:pt x="14" y="25"/>
                    </a:lnTo>
                    <a:lnTo>
                      <a:pt x="14" y="25"/>
                    </a:lnTo>
                    <a:lnTo>
                      <a:pt x="12" y="26"/>
                    </a:lnTo>
                    <a:lnTo>
                      <a:pt x="12" y="25"/>
                    </a:lnTo>
                    <a:lnTo>
                      <a:pt x="12" y="26"/>
                    </a:lnTo>
                    <a:lnTo>
                      <a:pt x="12" y="28"/>
                    </a:lnTo>
                    <a:lnTo>
                      <a:pt x="11" y="28"/>
                    </a:lnTo>
                    <a:lnTo>
                      <a:pt x="11" y="28"/>
                    </a:lnTo>
                    <a:lnTo>
                      <a:pt x="11" y="29"/>
                    </a:lnTo>
                    <a:lnTo>
                      <a:pt x="9" y="29"/>
                    </a:lnTo>
                    <a:lnTo>
                      <a:pt x="11" y="31"/>
                    </a:lnTo>
                    <a:lnTo>
                      <a:pt x="11" y="32"/>
                    </a:lnTo>
                    <a:lnTo>
                      <a:pt x="11" y="32"/>
                    </a:lnTo>
                    <a:lnTo>
                      <a:pt x="9" y="31"/>
                    </a:lnTo>
                    <a:lnTo>
                      <a:pt x="9" y="32"/>
                    </a:lnTo>
                    <a:lnTo>
                      <a:pt x="9" y="32"/>
                    </a:lnTo>
                    <a:lnTo>
                      <a:pt x="8" y="32"/>
                    </a:lnTo>
                    <a:lnTo>
                      <a:pt x="9" y="34"/>
                    </a:lnTo>
                    <a:lnTo>
                      <a:pt x="9" y="34"/>
                    </a:lnTo>
                    <a:lnTo>
                      <a:pt x="11" y="34"/>
                    </a:lnTo>
                    <a:lnTo>
                      <a:pt x="9" y="34"/>
                    </a:lnTo>
                    <a:lnTo>
                      <a:pt x="9" y="34"/>
                    </a:lnTo>
                    <a:lnTo>
                      <a:pt x="8" y="34"/>
                    </a:lnTo>
                    <a:lnTo>
                      <a:pt x="9" y="36"/>
                    </a:lnTo>
                    <a:lnTo>
                      <a:pt x="9" y="36"/>
                    </a:lnTo>
                    <a:lnTo>
                      <a:pt x="9" y="37"/>
                    </a:lnTo>
                    <a:lnTo>
                      <a:pt x="9" y="39"/>
                    </a:lnTo>
                    <a:lnTo>
                      <a:pt x="9" y="37"/>
                    </a:lnTo>
                    <a:lnTo>
                      <a:pt x="8" y="37"/>
                    </a:lnTo>
                    <a:lnTo>
                      <a:pt x="9" y="39"/>
                    </a:lnTo>
                    <a:lnTo>
                      <a:pt x="8" y="40"/>
                    </a:lnTo>
                    <a:lnTo>
                      <a:pt x="6" y="40"/>
                    </a:lnTo>
                    <a:lnTo>
                      <a:pt x="5" y="40"/>
                    </a:lnTo>
                    <a:lnTo>
                      <a:pt x="3" y="39"/>
                    </a:lnTo>
                    <a:lnTo>
                      <a:pt x="3" y="40"/>
                    </a:lnTo>
                    <a:lnTo>
                      <a:pt x="3" y="40"/>
                    </a:lnTo>
                    <a:lnTo>
                      <a:pt x="2" y="40"/>
                    </a:lnTo>
                    <a:lnTo>
                      <a:pt x="2" y="39"/>
                    </a:lnTo>
                    <a:lnTo>
                      <a:pt x="0" y="37"/>
                    </a:lnTo>
                    <a:lnTo>
                      <a:pt x="2" y="36"/>
                    </a:lnTo>
                    <a:lnTo>
                      <a:pt x="2" y="36"/>
                    </a:lnTo>
                    <a:lnTo>
                      <a:pt x="3" y="36"/>
                    </a:lnTo>
                    <a:lnTo>
                      <a:pt x="3" y="34"/>
                    </a:lnTo>
                    <a:lnTo>
                      <a:pt x="3" y="31"/>
                    </a:lnTo>
                    <a:lnTo>
                      <a:pt x="3" y="31"/>
                    </a:lnTo>
                    <a:lnTo>
                      <a:pt x="3" y="31"/>
                    </a:lnTo>
                    <a:lnTo>
                      <a:pt x="3" y="31"/>
                    </a:lnTo>
                    <a:lnTo>
                      <a:pt x="5" y="29"/>
                    </a:lnTo>
                    <a:lnTo>
                      <a:pt x="5" y="28"/>
                    </a:lnTo>
                    <a:lnTo>
                      <a:pt x="5" y="28"/>
                    </a:lnTo>
                    <a:lnTo>
                      <a:pt x="5" y="28"/>
                    </a:lnTo>
                    <a:lnTo>
                      <a:pt x="5" y="25"/>
                    </a:lnTo>
                    <a:lnTo>
                      <a:pt x="6" y="23"/>
                    </a:lnTo>
                    <a:lnTo>
                      <a:pt x="6" y="23"/>
                    </a:lnTo>
                    <a:lnTo>
                      <a:pt x="8" y="22"/>
                    </a:lnTo>
                    <a:lnTo>
                      <a:pt x="9" y="20"/>
                    </a:lnTo>
                    <a:lnTo>
                      <a:pt x="9" y="19"/>
                    </a:lnTo>
                    <a:lnTo>
                      <a:pt x="9" y="19"/>
                    </a:lnTo>
                    <a:lnTo>
                      <a:pt x="9" y="17"/>
                    </a:lnTo>
                    <a:lnTo>
                      <a:pt x="11" y="17"/>
                    </a:lnTo>
                    <a:lnTo>
                      <a:pt x="11" y="16"/>
                    </a:lnTo>
                    <a:lnTo>
                      <a:pt x="15" y="13"/>
                    </a:lnTo>
                    <a:lnTo>
                      <a:pt x="19" y="9"/>
                    </a:lnTo>
                    <a:lnTo>
                      <a:pt x="23" y="6"/>
                    </a:lnTo>
                    <a:lnTo>
                      <a:pt x="28" y="6"/>
                    </a:lnTo>
                    <a:lnTo>
                      <a:pt x="28" y="5"/>
                    </a:lnTo>
                    <a:lnTo>
                      <a:pt x="29" y="5"/>
                    </a:lnTo>
                    <a:lnTo>
                      <a:pt x="32" y="5"/>
                    </a:lnTo>
                    <a:lnTo>
                      <a:pt x="34" y="3"/>
                    </a:lnTo>
                    <a:lnTo>
                      <a:pt x="37" y="3"/>
                    </a:lnTo>
                    <a:lnTo>
                      <a:pt x="38" y="2"/>
                    </a:lnTo>
                    <a:lnTo>
                      <a:pt x="41" y="3"/>
                    </a:lnTo>
                    <a:lnTo>
                      <a:pt x="40" y="3"/>
                    </a:lnTo>
                    <a:lnTo>
                      <a:pt x="41" y="3"/>
                    </a:lnTo>
                    <a:lnTo>
                      <a:pt x="41" y="3"/>
                    </a:lnTo>
                    <a:lnTo>
                      <a:pt x="41" y="3"/>
                    </a:lnTo>
                    <a:lnTo>
                      <a:pt x="41" y="5"/>
                    </a:lnTo>
                    <a:lnTo>
                      <a:pt x="43" y="3"/>
                    </a:lnTo>
                    <a:lnTo>
                      <a:pt x="45" y="3"/>
                    </a:lnTo>
                    <a:lnTo>
                      <a:pt x="46" y="3"/>
                    </a:lnTo>
                    <a:lnTo>
                      <a:pt x="46" y="3"/>
                    </a:lnTo>
                    <a:lnTo>
                      <a:pt x="46" y="3"/>
                    </a:lnTo>
                    <a:lnTo>
                      <a:pt x="46" y="3"/>
                    </a:lnTo>
                    <a:lnTo>
                      <a:pt x="46" y="5"/>
                    </a:lnTo>
                    <a:lnTo>
                      <a:pt x="49" y="3"/>
                    </a:lnTo>
                    <a:lnTo>
                      <a:pt x="51" y="2"/>
                    </a:lnTo>
                    <a:lnTo>
                      <a:pt x="54" y="2"/>
                    </a:lnTo>
                    <a:lnTo>
                      <a:pt x="55" y="3"/>
                    </a:lnTo>
                    <a:lnTo>
                      <a:pt x="57" y="5"/>
                    </a:lnTo>
                    <a:lnTo>
                      <a:pt x="58" y="5"/>
                    </a:lnTo>
                    <a:lnTo>
                      <a:pt x="58" y="3"/>
                    </a:lnTo>
                    <a:lnTo>
                      <a:pt x="60" y="3"/>
                    </a:lnTo>
                    <a:lnTo>
                      <a:pt x="61" y="3"/>
                    </a:lnTo>
                    <a:lnTo>
                      <a:pt x="58" y="3"/>
                    </a:lnTo>
                    <a:lnTo>
                      <a:pt x="58" y="3"/>
                    </a:lnTo>
                    <a:lnTo>
                      <a:pt x="58" y="3"/>
                    </a:lnTo>
                    <a:lnTo>
                      <a:pt x="58" y="3"/>
                    </a:lnTo>
                    <a:lnTo>
                      <a:pt x="57" y="2"/>
                    </a:lnTo>
                    <a:lnTo>
                      <a:pt x="57" y="2"/>
                    </a:lnTo>
                    <a:lnTo>
                      <a:pt x="58" y="2"/>
                    </a:lnTo>
                    <a:lnTo>
                      <a:pt x="58" y="2"/>
                    </a:lnTo>
                    <a:lnTo>
                      <a:pt x="60" y="2"/>
                    </a:lnTo>
                    <a:lnTo>
                      <a:pt x="60" y="2"/>
                    </a:lnTo>
                    <a:lnTo>
                      <a:pt x="61" y="2"/>
                    </a:lnTo>
                    <a:lnTo>
                      <a:pt x="63" y="2"/>
                    </a:lnTo>
                    <a:lnTo>
                      <a:pt x="63" y="2"/>
                    </a:lnTo>
                    <a:lnTo>
                      <a:pt x="63" y="2"/>
                    </a:lnTo>
                    <a:lnTo>
                      <a:pt x="64" y="2"/>
                    </a:lnTo>
                    <a:lnTo>
                      <a:pt x="66" y="2"/>
                    </a:lnTo>
                    <a:lnTo>
                      <a:pt x="67" y="0"/>
                    </a:lnTo>
                    <a:lnTo>
                      <a:pt x="67" y="2"/>
                    </a:lnTo>
                    <a:lnTo>
                      <a:pt x="67" y="2"/>
                    </a:lnTo>
                    <a:lnTo>
                      <a:pt x="67" y="3"/>
                    </a:lnTo>
                    <a:lnTo>
                      <a:pt x="67" y="3"/>
                    </a:lnTo>
                    <a:lnTo>
                      <a:pt x="64" y="3"/>
                    </a:lnTo>
                    <a:lnTo>
                      <a:pt x="64" y="3"/>
                    </a:lnTo>
                    <a:lnTo>
                      <a:pt x="66" y="3"/>
                    </a:lnTo>
                    <a:lnTo>
                      <a:pt x="69" y="3"/>
                    </a:lnTo>
                    <a:lnTo>
                      <a:pt x="71" y="3"/>
                    </a:lnTo>
                    <a:lnTo>
                      <a:pt x="71" y="3"/>
                    </a:lnTo>
                    <a:lnTo>
                      <a:pt x="71" y="3"/>
                    </a:lnTo>
                    <a:lnTo>
                      <a:pt x="71" y="3"/>
                    </a:lnTo>
                    <a:lnTo>
                      <a:pt x="72" y="3"/>
                    </a:lnTo>
                    <a:lnTo>
                      <a:pt x="72" y="3"/>
                    </a:lnTo>
                    <a:lnTo>
                      <a:pt x="74" y="5"/>
                    </a:lnTo>
                    <a:lnTo>
                      <a:pt x="75" y="5"/>
                    </a:lnTo>
                    <a:lnTo>
                      <a:pt x="75" y="3"/>
                    </a:lnTo>
                    <a:lnTo>
                      <a:pt x="77" y="3"/>
                    </a:lnTo>
                    <a:lnTo>
                      <a:pt x="77" y="3"/>
                    </a:lnTo>
                    <a:lnTo>
                      <a:pt x="77" y="3"/>
                    </a:lnTo>
                    <a:lnTo>
                      <a:pt x="78" y="3"/>
                    </a:lnTo>
                    <a:lnTo>
                      <a:pt x="78" y="3"/>
                    </a:lnTo>
                    <a:lnTo>
                      <a:pt x="80" y="3"/>
                    </a:lnTo>
                    <a:lnTo>
                      <a:pt x="80" y="3"/>
                    </a:lnTo>
                    <a:lnTo>
                      <a:pt x="80" y="3"/>
                    </a:lnTo>
                    <a:lnTo>
                      <a:pt x="81" y="3"/>
                    </a:lnTo>
                    <a:lnTo>
                      <a:pt x="81" y="3"/>
                    </a:lnTo>
                    <a:lnTo>
                      <a:pt x="83" y="2"/>
                    </a:lnTo>
                    <a:lnTo>
                      <a:pt x="83" y="3"/>
                    </a:lnTo>
                    <a:lnTo>
                      <a:pt x="84" y="2"/>
                    </a:lnTo>
                    <a:lnTo>
                      <a:pt x="86" y="2"/>
                    </a:lnTo>
                    <a:lnTo>
                      <a:pt x="86" y="2"/>
                    </a:lnTo>
                    <a:lnTo>
                      <a:pt x="87" y="2"/>
                    </a:lnTo>
                    <a:lnTo>
                      <a:pt x="87" y="2"/>
                    </a:lnTo>
                    <a:lnTo>
                      <a:pt x="89" y="0"/>
                    </a:lnTo>
                    <a:lnTo>
                      <a:pt x="90" y="0"/>
                    </a:lnTo>
                    <a:lnTo>
                      <a:pt x="92" y="2"/>
                    </a:lnTo>
                    <a:lnTo>
                      <a:pt x="92" y="2"/>
                    </a:lnTo>
                    <a:lnTo>
                      <a:pt x="90" y="2"/>
                    </a:lnTo>
                    <a:lnTo>
                      <a:pt x="93" y="2"/>
                    </a:lnTo>
                    <a:lnTo>
                      <a:pt x="97" y="2"/>
                    </a:lnTo>
                    <a:lnTo>
                      <a:pt x="100" y="2"/>
                    </a:lnTo>
                    <a:lnTo>
                      <a:pt x="101" y="3"/>
                    </a:lnTo>
                    <a:lnTo>
                      <a:pt x="101" y="3"/>
                    </a:lnTo>
                    <a:lnTo>
                      <a:pt x="103" y="2"/>
                    </a:lnTo>
                    <a:lnTo>
                      <a:pt x="103" y="0"/>
                    </a:lnTo>
                    <a:lnTo>
                      <a:pt x="10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5" name="Rectangle 114">
                <a:extLst>
                  <a:ext uri="{FF2B5EF4-FFF2-40B4-BE49-F238E27FC236}">
                    <a16:creationId xmlns:a16="http://schemas.microsoft.com/office/drawing/2014/main" id="{01C7399E-5163-34AE-F0A9-EAFE4A725517}"/>
                  </a:ext>
                </a:extLst>
              </p:cNvPr>
              <p:cNvSpPr>
                <a:spLocks noChangeArrowheads="1"/>
              </p:cNvSpPr>
              <p:nvPr/>
            </p:nvSpPr>
            <p:spPr bwMode="auto">
              <a:xfrm>
                <a:off x="2843213" y="41656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6" name="Rectangle 115">
                <a:extLst>
                  <a:ext uri="{FF2B5EF4-FFF2-40B4-BE49-F238E27FC236}">
                    <a16:creationId xmlns:a16="http://schemas.microsoft.com/office/drawing/2014/main" id="{95C4D8F4-8FF2-6DB1-28AF-A54DFB329669}"/>
                  </a:ext>
                </a:extLst>
              </p:cNvPr>
              <p:cNvSpPr>
                <a:spLocks noChangeArrowheads="1"/>
              </p:cNvSpPr>
              <p:nvPr/>
            </p:nvSpPr>
            <p:spPr bwMode="auto">
              <a:xfrm>
                <a:off x="2833688" y="4279901"/>
                <a:ext cx="1588" cy="31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7" name="Rectangle 116">
                <a:extLst>
                  <a:ext uri="{FF2B5EF4-FFF2-40B4-BE49-F238E27FC236}">
                    <a16:creationId xmlns:a16="http://schemas.microsoft.com/office/drawing/2014/main" id="{D5775262-B036-6759-6162-09DFF96CB8CC}"/>
                  </a:ext>
                </a:extLst>
              </p:cNvPr>
              <p:cNvSpPr>
                <a:spLocks noChangeArrowheads="1"/>
              </p:cNvSpPr>
              <p:nvPr/>
            </p:nvSpPr>
            <p:spPr bwMode="auto">
              <a:xfrm>
                <a:off x="2930526" y="41783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8" name="Rectangle 117">
                <a:extLst>
                  <a:ext uri="{FF2B5EF4-FFF2-40B4-BE49-F238E27FC236}">
                    <a16:creationId xmlns:a16="http://schemas.microsoft.com/office/drawing/2014/main" id="{A77DD8C6-AD12-6441-4486-BEF3F3543F0C}"/>
                  </a:ext>
                </a:extLst>
              </p:cNvPr>
              <p:cNvSpPr>
                <a:spLocks noChangeArrowheads="1"/>
              </p:cNvSpPr>
              <p:nvPr/>
            </p:nvSpPr>
            <p:spPr bwMode="auto">
              <a:xfrm>
                <a:off x="2786063" y="4265614"/>
                <a:ext cx="1588" cy="31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19" name="Rectangle 118">
                <a:extLst>
                  <a:ext uri="{FF2B5EF4-FFF2-40B4-BE49-F238E27FC236}">
                    <a16:creationId xmlns:a16="http://schemas.microsoft.com/office/drawing/2014/main" id="{AE1C3C8F-D182-B3D5-ED57-ECEB70E3B742}"/>
                  </a:ext>
                </a:extLst>
              </p:cNvPr>
              <p:cNvSpPr>
                <a:spLocks noChangeArrowheads="1"/>
              </p:cNvSpPr>
              <p:nvPr/>
            </p:nvSpPr>
            <p:spPr bwMode="auto">
              <a:xfrm>
                <a:off x="2938463" y="427355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0" name="Freeform 2703">
                <a:extLst>
                  <a:ext uri="{FF2B5EF4-FFF2-40B4-BE49-F238E27FC236}">
                    <a16:creationId xmlns:a16="http://schemas.microsoft.com/office/drawing/2014/main" id="{9D6D5AD5-4D82-3B97-FF51-76F307E0D54C}"/>
                  </a:ext>
                </a:extLst>
              </p:cNvPr>
              <p:cNvSpPr>
                <a:spLocks/>
              </p:cNvSpPr>
              <p:nvPr/>
            </p:nvSpPr>
            <p:spPr bwMode="auto">
              <a:xfrm>
                <a:off x="2892426" y="4275139"/>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lnTo>
                      <a:pt x="1"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1" name="Rectangle 120">
                <a:extLst>
                  <a:ext uri="{FF2B5EF4-FFF2-40B4-BE49-F238E27FC236}">
                    <a16:creationId xmlns:a16="http://schemas.microsoft.com/office/drawing/2014/main" id="{4FA6D39A-F2FA-CE38-13A1-A6B6417F4699}"/>
                  </a:ext>
                </a:extLst>
              </p:cNvPr>
              <p:cNvSpPr>
                <a:spLocks noChangeArrowheads="1"/>
              </p:cNvSpPr>
              <p:nvPr/>
            </p:nvSpPr>
            <p:spPr bwMode="auto">
              <a:xfrm>
                <a:off x="2992438" y="42703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2" name="Freeform 2705">
                <a:extLst>
                  <a:ext uri="{FF2B5EF4-FFF2-40B4-BE49-F238E27FC236}">
                    <a16:creationId xmlns:a16="http://schemas.microsoft.com/office/drawing/2014/main" id="{057421CA-9D7C-EFFB-5B70-3F243FE9461F}"/>
                  </a:ext>
                </a:extLst>
              </p:cNvPr>
              <p:cNvSpPr>
                <a:spLocks/>
              </p:cNvSpPr>
              <p:nvPr/>
            </p:nvSpPr>
            <p:spPr bwMode="auto">
              <a:xfrm>
                <a:off x="2763838" y="4233864"/>
                <a:ext cx="1588" cy="3175"/>
              </a:xfrm>
              <a:custGeom>
                <a:avLst/>
                <a:gdLst>
                  <a:gd name="T0" fmla="*/ 1 w 1"/>
                  <a:gd name="T1" fmla="*/ 0 h 2"/>
                  <a:gd name="T2" fmla="*/ 1 w 1"/>
                  <a:gd name="T3" fmla="*/ 2 h 2"/>
                  <a:gd name="T4" fmla="*/ 0 w 1"/>
                  <a:gd name="T5" fmla="*/ 0 h 2"/>
                  <a:gd name="T6" fmla="*/ 1 w 1"/>
                  <a:gd name="T7" fmla="*/ 0 h 2"/>
                </a:gdLst>
                <a:ahLst/>
                <a:cxnLst>
                  <a:cxn ang="0">
                    <a:pos x="T0" y="T1"/>
                  </a:cxn>
                  <a:cxn ang="0">
                    <a:pos x="T2" y="T3"/>
                  </a:cxn>
                  <a:cxn ang="0">
                    <a:pos x="T4" y="T5"/>
                  </a:cxn>
                  <a:cxn ang="0">
                    <a:pos x="T6" y="T7"/>
                  </a:cxn>
                </a:cxnLst>
                <a:rect l="0" t="0" r="r" b="b"/>
                <a:pathLst>
                  <a:path w="1" h="2">
                    <a:moveTo>
                      <a:pt x="1" y="0"/>
                    </a:moveTo>
                    <a:lnTo>
                      <a:pt x="1" y="2"/>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3" name="Rectangle 122">
                <a:extLst>
                  <a:ext uri="{FF2B5EF4-FFF2-40B4-BE49-F238E27FC236}">
                    <a16:creationId xmlns:a16="http://schemas.microsoft.com/office/drawing/2014/main" id="{F3CB48B0-0AEF-54B4-26A6-4EE053C137C4}"/>
                  </a:ext>
                </a:extLst>
              </p:cNvPr>
              <p:cNvSpPr>
                <a:spLocks noChangeArrowheads="1"/>
              </p:cNvSpPr>
              <p:nvPr/>
            </p:nvSpPr>
            <p:spPr bwMode="auto">
              <a:xfrm>
                <a:off x="2763838" y="423386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4" name="Freeform 2707">
                <a:extLst>
                  <a:ext uri="{FF2B5EF4-FFF2-40B4-BE49-F238E27FC236}">
                    <a16:creationId xmlns:a16="http://schemas.microsoft.com/office/drawing/2014/main" id="{29F44AB0-6CA2-437B-B4D9-6FBBFC280E96}"/>
                  </a:ext>
                </a:extLst>
              </p:cNvPr>
              <p:cNvSpPr>
                <a:spLocks/>
              </p:cNvSpPr>
              <p:nvPr/>
            </p:nvSpPr>
            <p:spPr bwMode="auto">
              <a:xfrm>
                <a:off x="2768601" y="4246564"/>
                <a:ext cx="1588" cy="4763"/>
              </a:xfrm>
              <a:custGeom>
                <a:avLst/>
                <a:gdLst>
                  <a:gd name="T0" fmla="*/ 0 w 1"/>
                  <a:gd name="T1" fmla="*/ 0 h 3"/>
                  <a:gd name="T2" fmla="*/ 1 w 1"/>
                  <a:gd name="T3" fmla="*/ 1 h 3"/>
                  <a:gd name="T4" fmla="*/ 1 w 1"/>
                  <a:gd name="T5" fmla="*/ 3 h 3"/>
                  <a:gd name="T6" fmla="*/ 0 w 1"/>
                  <a:gd name="T7" fmla="*/ 1 h 3"/>
                  <a:gd name="T8" fmla="*/ 0 w 1"/>
                  <a:gd name="T9" fmla="*/ 1 h 3"/>
                  <a:gd name="T10" fmla="*/ 0 w 1"/>
                  <a:gd name="T11" fmla="*/ 0 h 3"/>
                  <a:gd name="T12" fmla="*/ 0 w 1"/>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 h="3">
                    <a:moveTo>
                      <a:pt x="0" y="0"/>
                    </a:moveTo>
                    <a:lnTo>
                      <a:pt x="1" y="1"/>
                    </a:lnTo>
                    <a:lnTo>
                      <a:pt x="1" y="3"/>
                    </a:lnTo>
                    <a:lnTo>
                      <a:pt x="0" y="1"/>
                    </a:lnTo>
                    <a:lnTo>
                      <a:pt x="0" y="1"/>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5" name="Freeform 2708">
                <a:extLst>
                  <a:ext uri="{FF2B5EF4-FFF2-40B4-BE49-F238E27FC236}">
                    <a16:creationId xmlns:a16="http://schemas.microsoft.com/office/drawing/2014/main" id="{9AACF0FD-C56A-FC5A-5134-F989CB681829}"/>
                  </a:ext>
                </a:extLst>
              </p:cNvPr>
              <p:cNvSpPr>
                <a:spLocks/>
              </p:cNvSpPr>
              <p:nvPr/>
            </p:nvSpPr>
            <p:spPr bwMode="auto">
              <a:xfrm>
                <a:off x="2770188" y="4265614"/>
                <a:ext cx="3175" cy="3175"/>
              </a:xfrm>
              <a:custGeom>
                <a:avLst/>
                <a:gdLst>
                  <a:gd name="T0" fmla="*/ 2 w 2"/>
                  <a:gd name="T1" fmla="*/ 0 h 2"/>
                  <a:gd name="T2" fmla="*/ 2 w 2"/>
                  <a:gd name="T3" fmla="*/ 2 h 2"/>
                  <a:gd name="T4" fmla="*/ 2 w 2"/>
                  <a:gd name="T5" fmla="*/ 0 h 2"/>
                  <a:gd name="T6" fmla="*/ 2 w 2"/>
                  <a:gd name="T7" fmla="*/ 0 h 2"/>
                  <a:gd name="T8" fmla="*/ 0 w 2"/>
                  <a:gd name="T9" fmla="*/ 2 h 2"/>
                  <a:gd name="T10" fmla="*/ 0 w 2"/>
                  <a:gd name="T11" fmla="*/ 2 h 2"/>
                  <a:gd name="T12" fmla="*/ 0 w 2"/>
                  <a:gd name="T13" fmla="*/ 0 h 2"/>
                  <a:gd name="T14" fmla="*/ 0 w 2"/>
                  <a:gd name="T15" fmla="*/ 0 h 2"/>
                  <a:gd name="T16" fmla="*/ 2 w 2"/>
                  <a:gd name="T17" fmla="*/ 0 h 2"/>
                  <a:gd name="T18" fmla="*/ 2 w 2"/>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2">
                    <a:moveTo>
                      <a:pt x="2" y="0"/>
                    </a:moveTo>
                    <a:lnTo>
                      <a:pt x="2" y="2"/>
                    </a:lnTo>
                    <a:lnTo>
                      <a:pt x="2" y="0"/>
                    </a:lnTo>
                    <a:lnTo>
                      <a:pt x="2" y="0"/>
                    </a:lnTo>
                    <a:lnTo>
                      <a:pt x="0" y="2"/>
                    </a:lnTo>
                    <a:lnTo>
                      <a:pt x="0" y="2"/>
                    </a:lnTo>
                    <a:lnTo>
                      <a:pt x="0" y="0"/>
                    </a:lnTo>
                    <a:lnTo>
                      <a:pt x="0" y="0"/>
                    </a:lnTo>
                    <a:lnTo>
                      <a:pt x="2"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6" name="Freeform 2709">
                <a:extLst>
                  <a:ext uri="{FF2B5EF4-FFF2-40B4-BE49-F238E27FC236}">
                    <a16:creationId xmlns:a16="http://schemas.microsoft.com/office/drawing/2014/main" id="{B37A532F-3192-165D-BFEB-615EC6599962}"/>
                  </a:ext>
                </a:extLst>
              </p:cNvPr>
              <p:cNvSpPr>
                <a:spLocks/>
              </p:cNvSpPr>
              <p:nvPr/>
            </p:nvSpPr>
            <p:spPr bwMode="auto">
              <a:xfrm>
                <a:off x="2781301" y="4275139"/>
                <a:ext cx="1588" cy="0"/>
              </a:xfrm>
              <a:custGeom>
                <a:avLst/>
                <a:gdLst>
                  <a:gd name="T0" fmla="*/ 0 w 1"/>
                  <a:gd name="T1" fmla="*/ 1 w 1"/>
                  <a:gd name="T2" fmla="*/ 1 w 1"/>
                  <a:gd name="T3" fmla="*/ 1 w 1"/>
                  <a:gd name="T4" fmla="*/ 0 w 1"/>
                  <a:gd name="T5" fmla="*/ 0 w 1"/>
                </a:gdLst>
                <a:ahLst/>
                <a:cxnLst>
                  <a:cxn ang="0">
                    <a:pos x="T0" y="0"/>
                  </a:cxn>
                  <a:cxn ang="0">
                    <a:pos x="T1" y="0"/>
                  </a:cxn>
                  <a:cxn ang="0">
                    <a:pos x="T2" y="0"/>
                  </a:cxn>
                  <a:cxn ang="0">
                    <a:pos x="T3" y="0"/>
                  </a:cxn>
                  <a:cxn ang="0">
                    <a:pos x="T4" y="0"/>
                  </a:cxn>
                  <a:cxn ang="0">
                    <a:pos x="T5" y="0"/>
                  </a:cxn>
                </a:cxnLst>
                <a:rect l="0" t="0" r="r" b="b"/>
                <a:pathLst>
                  <a:path w="1">
                    <a:moveTo>
                      <a:pt x="0" y="0"/>
                    </a:moveTo>
                    <a:lnTo>
                      <a:pt x="1" y="0"/>
                    </a:lnTo>
                    <a:lnTo>
                      <a:pt x="1" y="0"/>
                    </a:lnTo>
                    <a:lnTo>
                      <a:pt x="1"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7" name="Rectangle 126">
                <a:extLst>
                  <a:ext uri="{FF2B5EF4-FFF2-40B4-BE49-F238E27FC236}">
                    <a16:creationId xmlns:a16="http://schemas.microsoft.com/office/drawing/2014/main" id="{72F89943-ED32-7B83-FBC9-76B48EABB01E}"/>
                  </a:ext>
                </a:extLst>
              </p:cNvPr>
              <p:cNvSpPr>
                <a:spLocks noChangeArrowheads="1"/>
              </p:cNvSpPr>
              <p:nvPr/>
            </p:nvSpPr>
            <p:spPr bwMode="auto">
              <a:xfrm>
                <a:off x="2857501" y="42830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8" name="Freeform 2711">
                <a:extLst>
                  <a:ext uri="{FF2B5EF4-FFF2-40B4-BE49-F238E27FC236}">
                    <a16:creationId xmlns:a16="http://schemas.microsoft.com/office/drawing/2014/main" id="{2F55B0D7-185F-15D0-FF29-7A7C2C9451B2}"/>
                  </a:ext>
                </a:extLst>
              </p:cNvPr>
              <p:cNvSpPr>
                <a:spLocks/>
              </p:cNvSpPr>
              <p:nvPr/>
            </p:nvSpPr>
            <p:spPr bwMode="auto">
              <a:xfrm>
                <a:off x="2870201" y="4273551"/>
                <a:ext cx="3175" cy="1588"/>
              </a:xfrm>
              <a:custGeom>
                <a:avLst/>
                <a:gdLst>
                  <a:gd name="T0" fmla="*/ 0 w 2"/>
                  <a:gd name="T1" fmla="*/ 0 h 1"/>
                  <a:gd name="T2" fmla="*/ 2 w 2"/>
                  <a:gd name="T3" fmla="*/ 1 h 1"/>
                  <a:gd name="T4" fmla="*/ 0 w 2"/>
                  <a:gd name="T5" fmla="*/ 1 h 1"/>
                  <a:gd name="T6" fmla="*/ 0 w 2"/>
                  <a:gd name="T7" fmla="*/ 0 h 1"/>
                </a:gdLst>
                <a:ahLst/>
                <a:cxnLst>
                  <a:cxn ang="0">
                    <a:pos x="T0" y="T1"/>
                  </a:cxn>
                  <a:cxn ang="0">
                    <a:pos x="T2" y="T3"/>
                  </a:cxn>
                  <a:cxn ang="0">
                    <a:pos x="T4" y="T5"/>
                  </a:cxn>
                  <a:cxn ang="0">
                    <a:pos x="T6" y="T7"/>
                  </a:cxn>
                </a:cxnLst>
                <a:rect l="0" t="0" r="r" b="b"/>
                <a:pathLst>
                  <a:path w="2" h="1">
                    <a:moveTo>
                      <a:pt x="0" y="0"/>
                    </a:moveTo>
                    <a:lnTo>
                      <a:pt x="2" y="1"/>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29" name="Freeform 2712">
                <a:extLst>
                  <a:ext uri="{FF2B5EF4-FFF2-40B4-BE49-F238E27FC236}">
                    <a16:creationId xmlns:a16="http://schemas.microsoft.com/office/drawing/2014/main" id="{29F4242D-3EB1-4CD7-AA4D-7F9D0A480F37}"/>
                  </a:ext>
                </a:extLst>
              </p:cNvPr>
              <p:cNvSpPr>
                <a:spLocks/>
              </p:cNvSpPr>
              <p:nvPr/>
            </p:nvSpPr>
            <p:spPr bwMode="auto">
              <a:xfrm>
                <a:off x="2879726" y="4284664"/>
                <a:ext cx="3175" cy="3175"/>
              </a:xfrm>
              <a:custGeom>
                <a:avLst/>
                <a:gdLst>
                  <a:gd name="T0" fmla="*/ 2 w 2"/>
                  <a:gd name="T1" fmla="*/ 0 h 2"/>
                  <a:gd name="T2" fmla="*/ 0 w 2"/>
                  <a:gd name="T3" fmla="*/ 2 h 2"/>
                  <a:gd name="T4" fmla="*/ 0 w 2"/>
                  <a:gd name="T5" fmla="*/ 0 h 2"/>
                  <a:gd name="T6" fmla="*/ 2 w 2"/>
                  <a:gd name="T7" fmla="*/ 0 h 2"/>
                </a:gdLst>
                <a:ahLst/>
                <a:cxnLst>
                  <a:cxn ang="0">
                    <a:pos x="T0" y="T1"/>
                  </a:cxn>
                  <a:cxn ang="0">
                    <a:pos x="T2" y="T3"/>
                  </a:cxn>
                  <a:cxn ang="0">
                    <a:pos x="T4" y="T5"/>
                  </a:cxn>
                  <a:cxn ang="0">
                    <a:pos x="T6" y="T7"/>
                  </a:cxn>
                </a:cxnLst>
                <a:rect l="0" t="0" r="r" b="b"/>
                <a:pathLst>
                  <a:path w="2" h="2">
                    <a:moveTo>
                      <a:pt x="2" y="0"/>
                    </a:moveTo>
                    <a:lnTo>
                      <a:pt x="0" y="2"/>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0" name="Freeform 2713">
                <a:extLst>
                  <a:ext uri="{FF2B5EF4-FFF2-40B4-BE49-F238E27FC236}">
                    <a16:creationId xmlns:a16="http://schemas.microsoft.com/office/drawing/2014/main" id="{75FDA215-6B77-A4B4-FBE2-4BAB7C9F32B0}"/>
                  </a:ext>
                </a:extLst>
              </p:cNvPr>
              <p:cNvSpPr>
                <a:spLocks/>
              </p:cNvSpPr>
              <p:nvPr/>
            </p:nvSpPr>
            <p:spPr bwMode="auto">
              <a:xfrm>
                <a:off x="3003551" y="4283076"/>
                <a:ext cx="3175" cy="1588"/>
              </a:xfrm>
              <a:custGeom>
                <a:avLst/>
                <a:gdLst>
                  <a:gd name="T0" fmla="*/ 2 w 2"/>
                  <a:gd name="T1" fmla="*/ 0 h 1"/>
                  <a:gd name="T2" fmla="*/ 2 w 2"/>
                  <a:gd name="T3" fmla="*/ 1 h 1"/>
                  <a:gd name="T4" fmla="*/ 2 w 2"/>
                  <a:gd name="T5" fmla="*/ 1 h 1"/>
                  <a:gd name="T6" fmla="*/ 0 w 2"/>
                  <a:gd name="T7" fmla="*/ 1 h 1"/>
                  <a:gd name="T8" fmla="*/ 2 w 2"/>
                  <a:gd name="T9" fmla="*/ 0 h 1"/>
                </a:gdLst>
                <a:ahLst/>
                <a:cxnLst>
                  <a:cxn ang="0">
                    <a:pos x="T0" y="T1"/>
                  </a:cxn>
                  <a:cxn ang="0">
                    <a:pos x="T2" y="T3"/>
                  </a:cxn>
                  <a:cxn ang="0">
                    <a:pos x="T4" y="T5"/>
                  </a:cxn>
                  <a:cxn ang="0">
                    <a:pos x="T6" y="T7"/>
                  </a:cxn>
                  <a:cxn ang="0">
                    <a:pos x="T8" y="T9"/>
                  </a:cxn>
                </a:cxnLst>
                <a:rect l="0" t="0" r="r" b="b"/>
                <a:pathLst>
                  <a:path w="2" h="1">
                    <a:moveTo>
                      <a:pt x="2" y="0"/>
                    </a:moveTo>
                    <a:lnTo>
                      <a:pt x="2" y="1"/>
                    </a:lnTo>
                    <a:lnTo>
                      <a:pt x="2" y="1"/>
                    </a:lnTo>
                    <a:lnTo>
                      <a:pt x="0" y="1"/>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1" name="Freeform 2714">
                <a:extLst>
                  <a:ext uri="{FF2B5EF4-FFF2-40B4-BE49-F238E27FC236}">
                    <a16:creationId xmlns:a16="http://schemas.microsoft.com/office/drawing/2014/main" id="{42051076-444C-5A7E-E072-3D2B90F978B0}"/>
                  </a:ext>
                </a:extLst>
              </p:cNvPr>
              <p:cNvSpPr>
                <a:spLocks/>
              </p:cNvSpPr>
              <p:nvPr/>
            </p:nvSpPr>
            <p:spPr bwMode="auto">
              <a:xfrm>
                <a:off x="3052763" y="4246564"/>
                <a:ext cx="0" cy="4763"/>
              </a:xfrm>
              <a:custGeom>
                <a:avLst/>
                <a:gdLst>
                  <a:gd name="T0" fmla="*/ 0 h 3"/>
                  <a:gd name="T1" fmla="*/ 1 h 3"/>
                  <a:gd name="T2" fmla="*/ 3 h 3"/>
                  <a:gd name="T3" fmla="*/ 1 h 3"/>
                  <a:gd name="T4" fmla="*/ 0 h 3"/>
                </a:gdLst>
                <a:ahLst/>
                <a:cxnLst>
                  <a:cxn ang="0">
                    <a:pos x="0" y="T0"/>
                  </a:cxn>
                  <a:cxn ang="0">
                    <a:pos x="0" y="T1"/>
                  </a:cxn>
                  <a:cxn ang="0">
                    <a:pos x="0" y="T2"/>
                  </a:cxn>
                  <a:cxn ang="0">
                    <a:pos x="0" y="T3"/>
                  </a:cxn>
                  <a:cxn ang="0">
                    <a:pos x="0" y="T4"/>
                  </a:cxn>
                </a:cxnLst>
                <a:rect l="0" t="0" r="r" b="b"/>
                <a:pathLst>
                  <a:path h="3">
                    <a:moveTo>
                      <a:pt x="0" y="0"/>
                    </a:moveTo>
                    <a:lnTo>
                      <a:pt x="0" y="1"/>
                    </a:lnTo>
                    <a:lnTo>
                      <a:pt x="0" y="3"/>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2" name="Rectangle 131">
                <a:extLst>
                  <a:ext uri="{FF2B5EF4-FFF2-40B4-BE49-F238E27FC236}">
                    <a16:creationId xmlns:a16="http://schemas.microsoft.com/office/drawing/2014/main" id="{9BAA9A30-71B0-88B3-2D7C-B5148FBDC4E8}"/>
                  </a:ext>
                </a:extLst>
              </p:cNvPr>
              <p:cNvSpPr>
                <a:spLocks noChangeArrowheads="1"/>
              </p:cNvSpPr>
              <p:nvPr/>
            </p:nvSpPr>
            <p:spPr bwMode="auto">
              <a:xfrm>
                <a:off x="2946401" y="4160839"/>
                <a:ext cx="1588" cy="31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3" name="Freeform 2716">
                <a:extLst>
                  <a:ext uri="{FF2B5EF4-FFF2-40B4-BE49-F238E27FC236}">
                    <a16:creationId xmlns:a16="http://schemas.microsoft.com/office/drawing/2014/main" id="{DB3BA94D-BFA0-E7B6-AB38-585F734FE126}"/>
                  </a:ext>
                </a:extLst>
              </p:cNvPr>
              <p:cNvSpPr>
                <a:spLocks/>
              </p:cNvSpPr>
              <p:nvPr/>
            </p:nvSpPr>
            <p:spPr bwMode="auto">
              <a:xfrm>
                <a:off x="2714626" y="4300539"/>
                <a:ext cx="342900" cy="115888"/>
              </a:xfrm>
              <a:custGeom>
                <a:avLst/>
                <a:gdLst>
                  <a:gd name="T0" fmla="*/ 35 w 216"/>
                  <a:gd name="T1" fmla="*/ 0 h 73"/>
                  <a:gd name="T2" fmla="*/ 179 w 216"/>
                  <a:gd name="T3" fmla="*/ 0 h 73"/>
                  <a:gd name="T4" fmla="*/ 194 w 216"/>
                  <a:gd name="T5" fmla="*/ 3 h 73"/>
                  <a:gd name="T6" fmla="*/ 205 w 216"/>
                  <a:gd name="T7" fmla="*/ 10 h 73"/>
                  <a:gd name="T8" fmla="*/ 213 w 216"/>
                  <a:gd name="T9" fmla="*/ 23 h 73"/>
                  <a:gd name="T10" fmla="*/ 216 w 216"/>
                  <a:gd name="T11" fmla="*/ 36 h 73"/>
                  <a:gd name="T12" fmla="*/ 213 w 216"/>
                  <a:gd name="T13" fmla="*/ 50 h 73"/>
                  <a:gd name="T14" fmla="*/ 205 w 216"/>
                  <a:gd name="T15" fmla="*/ 62 h 73"/>
                  <a:gd name="T16" fmla="*/ 194 w 216"/>
                  <a:gd name="T17" fmla="*/ 70 h 73"/>
                  <a:gd name="T18" fmla="*/ 179 w 216"/>
                  <a:gd name="T19" fmla="*/ 73 h 73"/>
                  <a:gd name="T20" fmla="*/ 35 w 216"/>
                  <a:gd name="T21" fmla="*/ 73 h 73"/>
                  <a:gd name="T22" fmla="*/ 22 w 216"/>
                  <a:gd name="T23" fmla="*/ 70 h 73"/>
                  <a:gd name="T24" fmla="*/ 11 w 216"/>
                  <a:gd name="T25" fmla="*/ 62 h 73"/>
                  <a:gd name="T26" fmla="*/ 2 w 216"/>
                  <a:gd name="T27" fmla="*/ 50 h 73"/>
                  <a:gd name="T28" fmla="*/ 0 w 216"/>
                  <a:gd name="T29" fmla="*/ 36 h 73"/>
                  <a:gd name="T30" fmla="*/ 2 w 216"/>
                  <a:gd name="T31" fmla="*/ 23 h 73"/>
                  <a:gd name="T32" fmla="*/ 11 w 216"/>
                  <a:gd name="T33" fmla="*/ 10 h 73"/>
                  <a:gd name="T34" fmla="*/ 22 w 216"/>
                  <a:gd name="T35" fmla="*/ 3 h 73"/>
                  <a:gd name="T36" fmla="*/ 35 w 216"/>
                  <a:gd name="T3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6" h="73">
                    <a:moveTo>
                      <a:pt x="35" y="0"/>
                    </a:moveTo>
                    <a:lnTo>
                      <a:pt x="179" y="0"/>
                    </a:lnTo>
                    <a:lnTo>
                      <a:pt x="194" y="3"/>
                    </a:lnTo>
                    <a:lnTo>
                      <a:pt x="205" y="10"/>
                    </a:lnTo>
                    <a:lnTo>
                      <a:pt x="213" y="23"/>
                    </a:lnTo>
                    <a:lnTo>
                      <a:pt x="216" y="36"/>
                    </a:lnTo>
                    <a:lnTo>
                      <a:pt x="213" y="50"/>
                    </a:lnTo>
                    <a:lnTo>
                      <a:pt x="205" y="62"/>
                    </a:lnTo>
                    <a:lnTo>
                      <a:pt x="194" y="70"/>
                    </a:lnTo>
                    <a:lnTo>
                      <a:pt x="179" y="73"/>
                    </a:lnTo>
                    <a:lnTo>
                      <a:pt x="35" y="73"/>
                    </a:lnTo>
                    <a:lnTo>
                      <a:pt x="22" y="70"/>
                    </a:lnTo>
                    <a:lnTo>
                      <a:pt x="11" y="62"/>
                    </a:lnTo>
                    <a:lnTo>
                      <a:pt x="2" y="50"/>
                    </a:lnTo>
                    <a:lnTo>
                      <a:pt x="0" y="36"/>
                    </a:lnTo>
                    <a:lnTo>
                      <a:pt x="2" y="23"/>
                    </a:lnTo>
                    <a:lnTo>
                      <a:pt x="11" y="10"/>
                    </a:lnTo>
                    <a:lnTo>
                      <a:pt x="22" y="3"/>
                    </a:lnTo>
                    <a:lnTo>
                      <a:pt x="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4" name="Freeform 2717">
                <a:extLst>
                  <a:ext uri="{FF2B5EF4-FFF2-40B4-BE49-F238E27FC236}">
                    <a16:creationId xmlns:a16="http://schemas.microsoft.com/office/drawing/2014/main" id="{CC6F5944-DA00-F78B-D5A0-E8E291E5B87B}"/>
                  </a:ext>
                </a:extLst>
              </p:cNvPr>
              <p:cNvSpPr>
                <a:spLocks/>
              </p:cNvSpPr>
              <p:nvPr/>
            </p:nvSpPr>
            <p:spPr bwMode="auto">
              <a:xfrm>
                <a:off x="2717801" y="4357689"/>
                <a:ext cx="1588" cy="3175"/>
              </a:xfrm>
              <a:custGeom>
                <a:avLst/>
                <a:gdLst>
                  <a:gd name="T0" fmla="*/ 0 w 1"/>
                  <a:gd name="T1" fmla="*/ 0 h 2"/>
                  <a:gd name="T2" fmla="*/ 0 w 1"/>
                  <a:gd name="T3" fmla="*/ 0 h 2"/>
                  <a:gd name="T4" fmla="*/ 1 w 1"/>
                  <a:gd name="T5" fmla="*/ 2 h 2"/>
                  <a:gd name="T6" fmla="*/ 0 w 1"/>
                  <a:gd name="T7" fmla="*/ 0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lnTo>
                      <a:pt x="0" y="0"/>
                    </a:lnTo>
                    <a:lnTo>
                      <a:pt x="1" y="2"/>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5" name="Freeform 2718">
                <a:extLst>
                  <a:ext uri="{FF2B5EF4-FFF2-40B4-BE49-F238E27FC236}">
                    <a16:creationId xmlns:a16="http://schemas.microsoft.com/office/drawing/2014/main" id="{9560EA4D-91AC-3C17-5DD2-10823EFB35D0}"/>
                  </a:ext>
                </a:extLst>
              </p:cNvPr>
              <p:cNvSpPr>
                <a:spLocks/>
              </p:cNvSpPr>
              <p:nvPr/>
            </p:nvSpPr>
            <p:spPr bwMode="auto">
              <a:xfrm>
                <a:off x="2714626" y="4360864"/>
                <a:ext cx="4763" cy="7938"/>
              </a:xfrm>
              <a:custGeom>
                <a:avLst/>
                <a:gdLst>
                  <a:gd name="T0" fmla="*/ 0 w 3"/>
                  <a:gd name="T1" fmla="*/ 0 h 5"/>
                  <a:gd name="T2" fmla="*/ 2 w 3"/>
                  <a:gd name="T3" fmla="*/ 0 h 5"/>
                  <a:gd name="T4" fmla="*/ 2 w 3"/>
                  <a:gd name="T5" fmla="*/ 1 h 5"/>
                  <a:gd name="T6" fmla="*/ 0 w 3"/>
                  <a:gd name="T7" fmla="*/ 1 h 5"/>
                  <a:gd name="T8" fmla="*/ 0 w 3"/>
                  <a:gd name="T9" fmla="*/ 3 h 5"/>
                  <a:gd name="T10" fmla="*/ 2 w 3"/>
                  <a:gd name="T11" fmla="*/ 3 h 5"/>
                  <a:gd name="T12" fmla="*/ 2 w 3"/>
                  <a:gd name="T13" fmla="*/ 3 h 5"/>
                  <a:gd name="T14" fmla="*/ 3 w 3"/>
                  <a:gd name="T15" fmla="*/ 5 h 5"/>
                  <a:gd name="T16" fmla="*/ 2 w 3"/>
                  <a:gd name="T17" fmla="*/ 5 h 5"/>
                  <a:gd name="T18" fmla="*/ 0 w 3"/>
                  <a:gd name="T19" fmla="*/ 3 h 5"/>
                  <a:gd name="T20" fmla="*/ 0 w 3"/>
                  <a:gd name="T21" fmla="*/ 3 h 5"/>
                  <a:gd name="T22" fmla="*/ 0 w 3"/>
                  <a:gd name="T23" fmla="*/ 3 h 5"/>
                  <a:gd name="T24" fmla="*/ 0 w 3"/>
                  <a:gd name="T25" fmla="*/ 1 h 5"/>
                  <a:gd name="T26" fmla="*/ 0 w 3"/>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5">
                    <a:moveTo>
                      <a:pt x="0" y="0"/>
                    </a:moveTo>
                    <a:lnTo>
                      <a:pt x="2" y="0"/>
                    </a:lnTo>
                    <a:lnTo>
                      <a:pt x="2" y="1"/>
                    </a:lnTo>
                    <a:lnTo>
                      <a:pt x="0" y="1"/>
                    </a:lnTo>
                    <a:lnTo>
                      <a:pt x="0" y="3"/>
                    </a:lnTo>
                    <a:lnTo>
                      <a:pt x="2" y="3"/>
                    </a:lnTo>
                    <a:lnTo>
                      <a:pt x="2" y="3"/>
                    </a:lnTo>
                    <a:lnTo>
                      <a:pt x="3" y="5"/>
                    </a:lnTo>
                    <a:lnTo>
                      <a:pt x="2" y="5"/>
                    </a:lnTo>
                    <a:lnTo>
                      <a:pt x="0" y="3"/>
                    </a:lnTo>
                    <a:lnTo>
                      <a:pt x="0" y="3"/>
                    </a:lnTo>
                    <a:lnTo>
                      <a:pt x="0" y="3"/>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6" name="Rectangle 135">
                <a:extLst>
                  <a:ext uri="{FF2B5EF4-FFF2-40B4-BE49-F238E27FC236}">
                    <a16:creationId xmlns:a16="http://schemas.microsoft.com/office/drawing/2014/main" id="{842B1298-E8BA-EE7B-AAE2-94C12CAEA780}"/>
                  </a:ext>
                </a:extLst>
              </p:cNvPr>
              <p:cNvSpPr>
                <a:spLocks noChangeArrowheads="1"/>
              </p:cNvSpPr>
              <p:nvPr/>
            </p:nvSpPr>
            <p:spPr bwMode="auto">
              <a:xfrm>
                <a:off x="2805113" y="44196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7" name="Freeform 2720">
                <a:extLst>
                  <a:ext uri="{FF2B5EF4-FFF2-40B4-BE49-F238E27FC236}">
                    <a16:creationId xmlns:a16="http://schemas.microsoft.com/office/drawing/2014/main" id="{155CF186-06E4-E20B-EEB9-025A912BAD1A}"/>
                  </a:ext>
                </a:extLst>
              </p:cNvPr>
              <p:cNvSpPr>
                <a:spLocks/>
              </p:cNvSpPr>
              <p:nvPr/>
            </p:nvSpPr>
            <p:spPr bwMode="auto">
              <a:xfrm>
                <a:off x="2722563" y="4378326"/>
                <a:ext cx="1588" cy="1588"/>
              </a:xfrm>
              <a:custGeom>
                <a:avLst/>
                <a:gdLst>
                  <a:gd name="T0" fmla="*/ 0 w 1"/>
                  <a:gd name="T1" fmla="*/ 0 h 1"/>
                  <a:gd name="T2" fmla="*/ 1 w 1"/>
                  <a:gd name="T3" fmla="*/ 1 h 1"/>
                  <a:gd name="T4" fmla="*/ 0 w 1"/>
                  <a:gd name="T5" fmla="*/ 1 h 1"/>
                  <a:gd name="T6" fmla="*/ 0 w 1"/>
                  <a:gd name="T7" fmla="*/ 0 h 1"/>
                </a:gdLst>
                <a:ahLst/>
                <a:cxnLst>
                  <a:cxn ang="0">
                    <a:pos x="T0" y="T1"/>
                  </a:cxn>
                  <a:cxn ang="0">
                    <a:pos x="T2" y="T3"/>
                  </a:cxn>
                  <a:cxn ang="0">
                    <a:pos x="T4" y="T5"/>
                  </a:cxn>
                  <a:cxn ang="0">
                    <a:pos x="T6" y="T7"/>
                  </a:cxn>
                </a:cxnLst>
                <a:rect l="0" t="0" r="r" b="b"/>
                <a:pathLst>
                  <a:path w="1" h="1">
                    <a:moveTo>
                      <a:pt x="0" y="0"/>
                    </a:moveTo>
                    <a:lnTo>
                      <a:pt x="1" y="1"/>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8" name="Rectangle 137">
                <a:extLst>
                  <a:ext uri="{FF2B5EF4-FFF2-40B4-BE49-F238E27FC236}">
                    <a16:creationId xmlns:a16="http://schemas.microsoft.com/office/drawing/2014/main" id="{6F815A2E-7988-4282-D542-362104C7CE73}"/>
                  </a:ext>
                </a:extLst>
              </p:cNvPr>
              <p:cNvSpPr>
                <a:spLocks noChangeArrowheads="1"/>
              </p:cNvSpPr>
              <p:nvPr/>
            </p:nvSpPr>
            <p:spPr bwMode="auto">
              <a:xfrm>
                <a:off x="2773363" y="44211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39" name="Rectangle 138">
                <a:extLst>
                  <a:ext uri="{FF2B5EF4-FFF2-40B4-BE49-F238E27FC236}">
                    <a16:creationId xmlns:a16="http://schemas.microsoft.com/office/drawing/2014/main" id="{A3E46F40-0CF7-FF53-3186-A8382EAC2894}"/>
                  </a:ext>
                </a:extLst>
              </p:cNvPr>
              <p:cNvSpPr>
                <a:spLocks noChangeArrowheads="1"/>
              </p:cNvSpPr>
              <p:nvPr/>
            </p:nvSpPr>
            <p:spPr bwMode="auto">
              <a:xfrm>
                <a:off x="2749551" y="441483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0" name="Rectangle 139">
                <a:extLst>
                  <a:ext uri="{FF2B5EF4-FFF2-40B4-BE49-F238E27FC236}">
                    <a16:creationId xmlns:a16="http://schemas.microsoft.com/office/drawing/2014/main" id="{494A87FE-601C-AA79-82EC-EA6F41F021F4}"/>
                  </a:ext>
                </a:extLst>
              </p:cNvPr>
              <p:cNvSpPr>
                <a:spLocks noChangeArrowheads="1"/>
              </p:cNvSpPr>
              <p:nvPr/>
            </p:nvSpPr>
            <p:spPr bwMode="auto">
              <a:xfrm>
                <a:off x="2713038" y="43576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1" name="Rectangle 140">
                <a:extLst>
                  <a:ext uri="{FF2B5EF4-FFF2-40B4-BE49-F238E27FC236}">
                    <a16:creationId xmlns:a16="http://schemas.microsoft.com/office/drawing/2014/main" id="{105F2D57-F428-D410-E9C5-19BBFFCFCC35}"/>
                  </a:ext>
                </a:extLst>
              </p:cNvPr>
              <p:cNvSpPr>
                <a:spLocks noChangeArrowheads="1"/>
              </p:cNvSpPr>
              <p:nvPr/>
            </p:nvSpPr>
            <p:spPr bwMode="auto">
              <a:xfrm>
                <a:off x="2911476" y="442436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2" name="Freeform 2725">
                <a:extLst>
                  <a:ext uri="{FF2B5EF4-FFF2-40B4-BE49-F238E27FC236}">
                    <a16:creationId xmlns:a16="http://schemas.microsoft.com/office/drawing/2014/main" id="{1CC5DD5F-1B39-26CF-8A41-F40EC081BE47}"/>
                  </a:ext>
                </a:extLst>
              </p:cNvPr>
              <p:cNvSpPr>
                <a:spLocks/>
              </p:cNvSpPr>
              <p:nvPr/>
            </p:nvSpPr>
            <p:spPr bwMode="auto">
              <a:xfrm>
                <a:off x="3054351" y="4329114"/>
                <a:ext cx="3175" cy="0"/>
              </a:xfrm>
              <a:custGeom>
                <a:avLst/>
                <a:gdLst>
                  <a:gd name="T0" fmla="*/ 2 w 2"/>
                  <a:gd name="T1" fmla="*/ 2 w 2"/>
                  <a:gd name="T2" fmla="*/ 2 w 2"/>
                  <a:gd name="T3" fmla="*/ 0 w 2"/>
                  <a:gd name="T4" fmla="*/ 0 w 2"/>
                  <a:gd name="T5" fmla="*/ 0 w 2"/>
                  <a:gd name="T6" fmla="*/ 0 w 2"/>
                  <a:gd name="T7" fmla="*/ 2 w 2"/>
                  <a:gd name="T8" fmla="*/ 2 w 2"/>
                  <a:gd name="T9" fmla="*/ 2 w 2"/>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2">
                    <a:moveTo>
                      <a:pt x="2" y="0"/>
                    </a:moveTo>
                    <a:lnTo>
                      <a:pt x="2" y="0"/>
                    </a:lnTo>
                    <a:lnTo>
                      <a:pt x="2" y="0"/>
                    </a:lnTo>
                    <a:lnTo>
                      <a:pt x="0" y="0"/>
                    </a:lnTo>
                    <a:lnTo>
                      <a:pt x="0" y="0"/>
                    </a:lnTo>
                    <a:lnTo>
                      <a:pt x="0" y="0"/>
                    </a:lnTo>
                    <a:lnTo>
                      <a:pt x="0" y="0"/>
                    </a:lnTo>
                    <a:lnTo>
                      <a:pt x="2" y="0"/>
                    </a:lnTo>
                    <a:lnTo>
                      <a:pt x="2"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3" name="Rectangle 142">
                <a:extLst>
                  <a:ext uri="{FF2B5EF4-FFF2-40B4-BE49-F238E27FC236}">
                    <a16:creationId xmlns:a16="http://schemas.microsoft.com/office/drawing/2014/main" id="{4A44405F-8B70-7201-8832-4C0A97100421}"/>
                  </a:ext>
                </a:extLst>
              </p:cNvPr>
              <p:cNvSpPr>
                <a:spLocks noChangeArrowheads="1"/>
              </p:cNvSpPr>
              <p:nvPr/>
            </p:nvSpPr>
            <p:spPr bwMode="auto">
              <a:xfrm>
                <a:off x="3054351" y="432911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4" name="Rectangle 143">
                <a:extLst>
                  <a:ext uri="{FF2B5EF4-FFF2-40B4-BE49-F238E27FC236}">
                    <a16:creationId xmlns:a16="http://schemas.microsoft.com/office/drawing/2014/main" id="{8EB718A1-3373-A0C0-EB67-EB2DD7E3EE3F}"/>
                  </a:ext>
                </a:extLst>
              </p:cNvPr>
              <p:cNvSpPr>
                <a:spLocks noChangeArrowheads="1"/>
              </p:cNvSpPr>
              <p:nvPr/>
            </p:nvSpPr>
            <p:spPr bwMode="auto">
              <a:xfrm>
                <a:off x="2984501" y="44211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5" name="Freeform 2728">
                <a:extLst>
                  <a:ext uri="{FF2B5EF4-FFF2-40B4-BE49-F238E27FC236}">
                    <a16:creationId xmlns:a16="http://schemas.microsoft.com/office/drawing/2014/main" id="{41E78599-FE8B-84C0-BFF6-CC1F3E19A65A}"/>
                  </a:ext>
                </a:extLst>
              </p:cNvPr>
              <p:cNvSpPr>
                <a:spLocks/>
              </p:cNvSpPr>
              <p:nvPr/>
            </p:nvSpPr>
            <p:spPr bwMode="auto">
              <a:xfrm>
                <a:off x="3003551" y="4421189"/>
                <a:ext cx="3175" cy="0"/>
              </a:xfrm>
              <a:custGeom>
                <a:avLst/>
                <a:gdLst>
                  <a:gd name="T0" fmla="*/ 0 w 2"/>
                  <a:gd name="T1" fmla="*/ 2 w 2"/>
                  <a:gd name="T2" fmla="*/ 0 w 2"/>
                  <a:gd name="T3" fmla="*/ 0 w 2"/>
                </a:gdLst>
                <a:ahLst/>
                <a:cxnLst>
                  <a:cxn ang="0">
                    <a:pos x="T0" y="0"/>
                  </a:cxn>
                  <a:cxn ang="0">
                    <a:pos x="T1" y="0"/>
                  </a:cxn>
                  <a:cxn ang="0">
                    <a:pos x="T2" y="0"/>
                  </a:cxn>
                  <a:cxn ang="0">
                    <a:pos x="T3" y="0"/>
                  </a:cxn>
                </a:cxnLst>
                <a:rect l="0" t="0" r="r" b="b"/>
                <a:pathLst>
                  <a:path w="2">
                    <a:moveTo>
                      <a:pt x="0" y="0"/>
                    </a:moveTo>
                    <a:lnTo>
                      <a:pt x="2"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6" name="Freeform 2729">
                <a:extLst>
                  <a:ext uri="{FF2B5EF4-FFF2-40B4-BE49-F238E27FC236}">
                    <a16:creationId xmlns:a16="http://schemas.microsoft.com/office/drawing/2014/main" id="{4FCA1C75-50D3-8B75-47EC-75C5EE4069E6}"/>
                  </a:ext>
                </a:extLst>
              </p:cNvPr>
              <p:cNvSpPr>
                <a:spLocks/>
              </p:cNvSpPr>
              <p:nvPr/>
            </p:nvSpPr>
            <p:spPr bwMode="auto">
              <a:xfrm>
                <a:off x="2770188" y="4306889"/>
                <a:ext cx="3175" cy="0"/>
              </a:xfrm>
              <a:custGeom>
                <a:avLst/>
                <a:gdLst>
                  <a:gd name="T0" fmla="*/ 0 w 2"/>
                  <a:gd name="T1" fmla="*/ 2 w 2"/>
                  <a:gd name="T2" fmla="*/ 0 w 2"/>
                  <a:gd name="T3" fmla="*/ 0 w 2"/>
                  <a:gd name="T4" fmla="*/ 0 w 2"/>
                </a:gdLst>
                <a:ahLst/>
                <a:cxnLst>
                  <a:cxn ang="0">
                    <a:pos x="T0" y="0"/>
                  </a:cxn>
                  <a:cxn ang="0">
                    <a:pos x="T1" y="0"/>
                  </a:cxn>
                  <a:cxn ang="0">
                    <a:pos x="T2" y="0"/>
                  </a:cxn>
                  <a:cxn ang="0">
                    <a:pos x="T3" y="0"/>
                  </a:cxn>
                  <a:cxn ang="0">
                    <a:pos x="T4" y="0"/>
                  </a:cxn>
                </a:cxnLst>
                <a:rect l="0" t="0" r="r" b="b"/>
                <a:pathLst>
                  <a:path w="2">
                    <a:moveTo>
                      <a:pt x="0" y="0"/>
                    </a:moveTo>
                    <a:lnTo>
                      <a:pt x="2" y="0"/>
                    </a:lnTo>
                    <a:lnTo>
                      <a:pt x="0"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7" name="Freeform 2730">
                <a:extLst>
                  <a:ext uri="{FF2B5EF4-FFF2-40B4-BE49-F238E27FC236}">
                    <a16:creationId xmlns:a16="http://schemas.microsoft.com/office/drawing/2014/main" id="{0C9925F9-DC24-4A55-9C3E-378A6DF9E197}"/>
                  </a:ext>
                </a:extLst>
              </p:cNvPr>
              <p:cNvSpPr>
                <a:spLocks/>
              </p:cNvSpPr>
              <p:nvPr/>
            </p:nvSpPr>
            <p:spPr bwMode="auto">
              <a:xfrm>
                <a:off x="2722563" y="4379914"/>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lnTo>
                      <a:pt x="1"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8" name="Rectangle 147">
                <a:extLst>
                  <a:ext uri="{FF2B5EF4-FFF2-40B4-BE49-F238E27FC236}">
                    <a16:creationId xmlns:a16="http://schemas.microsoft.com/office/drawing/2014/main" id="{F63931C9-FDAE-CA2A-030D-E5010101C592}"/>
                  </a:ext>
                </a:extLst>
              </p:cNvPr>
              <p:cNvSpPr>
                <a:spLocks noChangeArrowheads="1"/>
              </p:cNvSpPr>
              <p:nvPr/>
            </p:nvSpPr>
            <p:spPr bwMode="auto">
              <a:xfrm>
                <a:off x="2998788" y="44069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49" name="Freeform 2732">
                <a:extLst>
                  <a:ext uri="{FF2B5EF4-FFF2-40B4-BE49-F238E27FC236}">
                    <a16:creationId xmlns:a16="http://schemas.microsoft.com/office/drawing/2014/main" id="{7E4B2017-0146-0971-C06E-6DB1B0F46B17}"/>
                  </a:ext>
                </a:extLst>
              </p:cNvPr>
              <p:cNvSpPr>
                <a:spLocks noEditPoints="1"/>
              </p:cNvSpPr>
              <p:nvPr/>
            </p:nvSpPr>
            <p:spPr bwMode="auto">
              <a:xfrm>
                <a:off x="2708276" y="4291014"/>
                <a:ext cx="355600" cy="134938"/>
              </a:xfrm>
              <a:custGeom>
                <a:avLst/>
                <a:gdLst>
                  <a:gd name="T0" fmla="*/ 120 w 224"/>
                  <a:gd name="T1" fmla="*/ 0 h 85"/>
                  <a:gd name="T2" fmla="*/ 146 w 224"/>
                  <a:gd name="T3" fmla="*/ 1 h 85"/>
                  <a:gd name="T4" fmla="*/ 179 w 224"/>
                  <a:gd name="T5" fmla="*/ 1 h 85"/>
                  <a:gd name="T6" fmla="*/ 208 w 224"/>
                  <a:gd name="T7" fmla="*/ 7 h 85"/>
                  <a:gd name="T8" fmla="*/ 218 w 224"/>
                  <a:gd name="T9" fmla="*/ 19 h 85"/>
                  <a:gd name="T10" fmla="*/ 223 w 224"/>
                  <a:gd name="T11" fmla="*/ 41 h 85"/>
                  <a:gd name="T12" fmla="*/ 220 w 224"/>
                  <a:gd name="T13" fmla="*/ 56 h 85"/>
                  <a:gd name="T14" fmla="*/ 211 w 224"/>
                  <a:gd name="T15" fmla="*/ 67 h 85"/>
                  <a:gd name="T16" fmla="*/ 197 w 224"/>
                  <a:gd name="T17" fmla="*/ 79 h 85"/>
                  <a:gd name="T18" fmla="*/ 177 w 224"/>
                  <a:gd name="T19" fmla="*/ 79 h 85"/>
                  <a:gd name="T20" fmla="*/ 166 w 224"/>
                  <a:gd name="T21" fmla="*/ 82 h 85"/>
                  <a:gd name="T22" fmla="*/ 146 w 224"/>
                  <a:gd name="T23" fmla="*/ 81 h 85"/>
                  <a:gd name="T24" fmla="*/ 143 w 224"/>
                  <a:gd name="T25" fmla="*/ 82 h 85"/>
                  <a:gd name="T26" fmla="*/ 133 w 224"/>
                  <a:gd name="T27" fmla="*/ 84 h 85"/>
                  <a:gd name="T28" fmla="*/ 125 w 224"/>
                  <a:gd name="T29" fmla="*/ 84 h 85"/>
                  <a:gd name="T30" fmla="*/ 116 w 224"/>
                  <a:gd name="T31" fmla="*/ 82 h 85"/>
                  <a:gd name="T32" fmla="*/ 107 w 224"/>
                  <a:gd name="T33" fmla="*/ 82 h 85"/>
                  <a:gd name="T34" fmla="*/ 96 w 224"/>
                  <a:gd name="T35" fmla="*/ 82 h 85"/>
                  <a:gd name="T36" fmla="*/ 79 w 224"/>
                  <a:gd name="T37" fmla="*/ 81 h 85"/>
                  <a:gd name="T38" fmla="*/ 56 w 224"/>
                  <a:gd name="T39" fmla="*/ 81 h 85"/>
                  <a:gd name="T40" fmla="*/ 49 w 224"/>
                  <a:gd name="T41" fmla="*/ 81 h 85"/>
                  <a:gd name="T42" fmla="*/ 39 w 224"/>
                  <a:gd name="T43" fmla="*/ 82 h 85"/>
                  <a:gd name="T44" fmla="*/ 23 w 224"/>
                  <a:gd name="T45" fmla="*/ 76 h 85"/>
                  <a:gd name="T46" fmla="*/ 15 w 224"/>
                  <a:gd name="T47" fmla="*/ 70 h 85"/>
                  <a:gd name="T48" fmla="*/ 7 w 224"/>
                  <a:gd name="T49" fmla="*/ 62 h 85"/>
                  <a:gd name="T50" fmla="*/ 7 w 224"/>
                  <a:gd name="T51" fmla="*/ 52 h 85"/>
                  <a:gd name="T52" fmla="*/ 9 w 224"/>
                  <a:gd name="T53" fmla="*/ 58 h 85"/>
                  <a:gd name="T54" fmla="*/ 20 w 224"/>
                  <a:gd name="T55" fmla="*/ 68 h 85"/>
                  <a:gd name="T56" fmla="*/ 30 w 224"/>
                  <a:gd name="T57" fmla="*/ 75 h 85"/>
                  <a:gd name="T58" fmla="*/ 38 w 224"/>
                  <a:gd name="T59" fmla="*/ 78 h 85"/>
                  <a:gd name="T60" fmla="*/ 52 w 224"/>
                  <a:gd name="T61" fmla="*/ 76 h 85"/>
                  <a:gd name="T62" fmla="*/ 75 w 224"/>
                  <a:gd name="T63" fmla="*/ 76 h 85"/>
                  <a:gd name="T64" fmla="*/ 93 w 224"/>
                  <a:gd name="T65" fmla="*/ 76 h 85"/>
                  <a:gd name="T66" fmla="*/ 107 w 224"/>
                  <a:gd name="T67" fmla="*/ 78 h 85"/>
                  <a:gd name="T68" fmla="*/ 122 w 224"/>
                  <a:gd name="T69" fmla="*/ 76 h 85"/>
                  <a:gd name="T70" fmla="*/ 133 w 224"/>
                  <a:gd name="T71" fmla="*/ 78 h 85"/>
                  <a:gd name="T72" fmla="*/ 153 w 224"/>
                  <a:gd name="T73" fmla="*/ 75 h 85"/>
                  <a:gd name="T74" fmla="*/ 174 w 224"/>
                  <a:gd name="T75" fmla="*/ 75 h 85"/>
                  <a:gd name="T76" fmla="*/ 192 w 224"/>
                  <a:gd name="T77" fmla="*/ 72 h 85"/>
                  <a:gd name="T78" fmla="*/ 209 w 224"/>
                  <a:gd name="T79" fmla="*/ 59 h 85"/>
                  <a:gd name="T80" fmla="*/ 209 w 224"/>
                  <a:gd name="T81" fmla="*/ 24 h 85"/>
                  <a:gd name="T82" fmla="*/ 192 w 224"/>
                  <a:gd name="T83" fmla="*/ 10 h 85"/>
                  <a:gd name="T84" fmla="*/ 166 w 224"/>
                  <a:gd name="T85" fmla="*/ 12 h 85"/>
                  <a:gd name="T86" fmla="*/ 160 w 224"/>
                  <a:gd name="T87" fmla="*/ 12 h 85"/>
                  <a:gd name="T88" fmla="*/ 136 w 224"/>
                  <a:gd name="T89" fmla="*/ 10 h 85"/>
                  <a:gd name="T90" fmla="*/ 119 w 224"/>
                  <a:gd name="T91" fmla="*/ 10 h 85"/>
                  <a:gd name="T92" fmla="*/ 88 w 224"/>
                  <a:gd name="T93" fmla="*/ 10 h 85"/>
                  <a:gd name="T94" fmla="*/ 61 w 224"/>
                  <a:gd name="T95" fmla="*/ 10 h 85"/>
                  <a:gd name="T96" fmla="*/ 49 w 224"/>
                  <a:gd name="T97" fmla="*/ 9 h 85"/>
                  <a:gd name="T98" fmla="*/ 42 w 224"/>
                  <a:gd name="T99" fmla="*/ 9 h 85"/>
                  <a:gd name="T100" fmla="*/ 35 w 224"/>
                  <a:gd name="T101" fmla="*/ 12 h 85"/>
                  <a:gd name="T102" fmla="*/ 26 w 224"/>
                  <a:gd name="T103" fmla="*/ 13 h 85"/>
                  <a:gd name="T104" fmla="*/ 20 w 224"/>
                  <a:gd name="T105" fmla="*/ 18 h 85"/>
                  <a:gd name="T106" fmla="*/ 10 w 224"/>
                  <a:gd name="T107" fmla="*/ 30 h 85"/>
                  <a:gd name="T108" fmla="*/ 9 w 224"/>
                  <a:gd name="T109" fmla="*/ 39 h 85"/>
                  <a:gd name="T110" fmla="*/ 3 w 224"/>
                  <a:gd name="T111" fmla="*/ 35 h 85"/>
                  <a:gd name="T112" fmla="*/ 12 w 224"/>
                  <a:gd name="T113" fmla="*/ 15 h 85"/>
                  <a:gd name="T114" fmla="*/ 50 w 224"/>
                  <a:gd name="T115" fmla="*/ 3 h 85"/>
                  <a:gd name="T116" fmla="*/ 67 w 224"/>
                  <a:gd name="T117" fmla="*/ 3 h 85"/>
                  <a:gd name="T118" fmla="*/ 78 w 224"/>
                  <a:gd name="T119" fmla="*/ 1 h 85"/>
                  <a:gd name="T120" fmla="*/ 87 w 224"/>
                  <a:gd name="T121" fmla="*/ 3 h 85"/>
                  <a:gd name="T122" fmla="*/ 101 w 224"/>
                  <a:gd name="T123" fmla="*/ 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4" h="85">
                    <a:moveTo>
                      <a:pt x="73" y="9"/>
                    </a:moveTo>
                    <a:lnTo>
                      <a:pt x="72" y="9"/>
                    </a:lnTo>
                    <a:lnTo>
                      <a:pt x="73" y="9"/>
                    </a:lnTo>
                    <a:lnTo>
                      <a:pt x="73" y="9"/>
                    </a:lnTo>
                    <a:close/>
                    <a:moveTo>
                      <a:pt x="75" y="9"/>
                    </a:moveTo>
                    <a:lnTo>
                      <a:pt x="75" y="9"/>
                    </a:lnTo>
                    <a:lnTo>
                      <a:pt x="75" y="9"/>
                    </a:lnTo>
                    <a:lnTo>
                      <a:pt x="76" y="9"/>
                    </a:lnTo>
                    <a:lnTo>
                      <a:pt x="76" y="9"/>
                    </a:lnTo>
                    <a:lnTo>
                      <a:pt x="75" y="9"/>
                    </a:lnTo>
                    <a:close/>
                    <a:moveTo>
                      <a:pt x="68" y="1"/>
                    </a:moveTo>
                    <a:lnTo>
                      <a:pt x="68" y="1"/>
                    </a:lnTo>
                    <a:lnTo>
                      <a:pt x="68" y="1"/>
                    </a:lnTo>
                    <a:lnTo>
                      <a:pt x="70" y="1"/>
                    </a:lnTo>
                    <a:lnTo>
                      <a:pt x="68" y="1"/>
                    </a:lnTo>
                    <a:lnTo>
                      <a:pt x="68" y="1"/>
                    </a:lnTo>
                    <a:close/>
                    <a:moveTo>
                      <a:pt x="120" y="0"/>
                    </a:moveTo>
                    <a:lnTo>
                      <a:pt x="119" y="1"/>
                    </a:lnTo>
                    <a:lnTo>
                      <a:pt x="122" y="1"/>
                    </a:lnTo>
                    <a:lnTo>
                      <a:pt x="124" y="1"/>
                    </a:lnTo>
                    <a:lnTo>
                      <a:pt x="127" y="1"/>
                    </a:lnTo>
                    <a:lnTo>
                      <a:pt x="127" y="3"/>
                    </a:lnTo>
                    <a:lnTo>
                      <a:pt x="128" y="1"/>
                    </a:lnTo>
                    <a:lnTo>
                      <a:pt x="130" y="1"/>
                    </a:lnTo>
                    <a:lnTo>
                      <a:pt x="131" y="3"/>
                    </a:lnTo>
                    <a:lnTo>
                      <a:pt x="134" y="3"/>
                    </a:lnTo>
                    <a:lnTo>
                      <a:pt x="137" y="1"/>
                    </a:lnTo>
                    <a:lnTo>
                      <a:pt x="140" y="1"/>
                    </a:lnTo>
                    <a:lnTo>
                      <a:pt x="143" y="3"/>
                    </a:lnTo>
                    <a:lnTo>
                      <a:pt x="143" y="1"/>
                    </a:lnTo>
                    <a:lnTo>
                      <a:pt x="145" y="1"/>
                    </a:lnTo>
                    <a:lnTo>
                      <a:pt x="146" y="1"/>
                    </a:lnTo>
                    <a:lnTo>
                      <a:pt x="148" y="1"/>
                    </a:lnTo>
                    <a:lnTo>
                      <a:pt x="146" y="1"/>
                    </a:lnTo>
                    <a:lnTo>
                      <a:pt x="148" y="3"/>
                    </a:lnTo>
                    <a:lnTo>
                      <a:pt x="148" y="3"/>
                    </a:lnTo>
                    <a:lnTo>
                      <a:pt x="150" y="3"/>
                    </a:lnTo>
                    <a:lnTo>
                      <a:pt x="150" y="3"/>
                    </a:lnTo>
                    <a:lnTo>
                      <a:pt x="151" y="1"/>
                    </a:lnTo>
                    <a:lnTo>
                      <a:pt x="151" y="1"/>
                    </a:lnTo>
                    <a:lnTo>
                      <a:pt x="151" y="1"/>
                    </a:lnTo>
                    <a:lnTo>
                      <a:pt x="154" y="1"/>
                    </a:lnTo>
                    <a:lnTo>
                      <a:pt x="157" y="1"/>
                    </a:lnTo>
                    <a:lnTo>
                      <a:pt x="162" y="1"/>
                    </a:lnTo>
                    <a:lnTo>
                      <a:pt x="163" y="3"/>
                    </a:lnTo>
                    <a:lnTo>
                      <a:pt x="168" y="1"/>
                    </a:lnTo>
                    <a:lnTo>
                      <a:pt x="171" y="1"/>
                    </a:lnTo>
                    <a:lnTo>
                      <a:pt x="176" y="0"/>
                    </a:lnTo>
                    <a:lnTo>
                      <a:pt x="176" y="1"/>
                    </a:lnTo>
                    <a:lnTo>
                      <a:pt x="177" y="1"/>
                    </a:lnTo>
                    <a:lnTo>
                      <a:pt x="179" y="1"/>
                    </a:lnTo>
                    <a:lnTo>
                      <a:pt x="180" y="3"/>
                    </a:lnTo>
                    <a:lnTo>
                      <a:pt x="182" y="3"/>
                    </a:lnTo>
                    <a:lnTo>
                      <a:pt x="185" y="1"/>
                    </a:lnTo>
                    <a:lnTo>
                      <a:pt x="186" y="1"/>
                    </a:lnTo>
                    <a:lnTo>
                      <a:pt x="189" y="1"/>
                    </a:lnTo>
                    <a:lnTo>
                      <a:pt x="189" y="3"/>
                    </a:lnTo>
                    <a:lnTo>
                      <a:pt x="191" y="3"/>
                    </a:lnTo>
                    <a:lnTo>
                      <a:pt x="192" y="3"/>
                    </a:lnTo>
                    <a:lnTo>
                      <a:pt x="192" y="3"/>
                    </a:lnTo>
                    <a:lnTo>
                      <a:pt x="192" y="3"/>
                    </a:lnTo>
                    <a:lnTo>
                      <a:pt x="194" y="3"/>
                    </a:lnTo>
                    <a:lnTo>
                      <a:pt x="195" y="3"/>
                    </a:lnTo>
                    <a:lnTo>
                      <a:pt x="194" y="3"/>
                    </a:lnTo>
                    <a:lnTo>
                      <a:pt x="197" y="4"/>
                    </a:lnTo>
                    <a:lnTo>
                      <a:pt x="200" y="6"/>
                    </a:lnTo>
                    <a:lnTo>
                      <a:pt x="205" y="6"/>
                    </a:lnTo>
                    <a:lnTo>
                      <a:pt x="208" y="7"/>
                    </a:lnTo>
                    <a:lnTo>
                      <a:pt x="206" y="9"/>
                    </a:lnTo>
                    <a:lnTo>
                      <a:pt x="206" y="9"/>
                    </a:lnTo>
                    <a:lnTo>
                      <a:pt x="209" y="9"/>
                    </a:lnTo>
                    <a:lnTo>
                      <a:pt x="211" y="10"/>
                    </a:lnTo>
                    <a:lnTo>
                      <a:pt x="212" y="12"/>
                    </a:lnTo>
                    <a:lnTo>
                      <a:pt x="214" y="13"/>
                    </a:lnTo>
                    <a:lnTo>
                      <a:pt x="212" y="13"/>
                    </a:lnTo>
                    <a:lnTo>
                      <a:pt x="215" y="15"/>
                    </a:lnTo>
                    <a:lnTo>
                      <a:pt x="215" y="15"/>
                    </a:lnTo>
                    <a:lnTo>
                      <a:pt x="215" y="16"/>
                    </a:lnTo>
                    <a:lnTo>
                      <a:pt x="217" y="18"/>
                    </a:lnTo>
                    <a:lnTo>
                      <a:pt x="217" y="16"/>
                    </a:lnTo>
                    <a:lnTo>
                      <a:pt x="217" y="18"/>
                    </a:lnTo>
                    <a:lnTo>
                      <a:pt x="218" y="18"/>
                    </a:lnTo>
                    <a:lnTo>
                      <a:pt x="218" y="18"/>
                    </a:lnTo>
                    <a:lnTo>
                      <a:pt x="218" y="18"/>
                    </a:lnTo>
                    <a:lnTo>
                      <a:pt x="218" y="19"/>
                    </a:lnTo>
                    <a:lnTo>
                      <a:pt x="218" y="19"/>
                    </a:lnTo>
                    <a:lnTo>
                      <a:pt x="218" y="21"/>
                    </a:lnTo>
                    <a:lnTo>
                      <a:pt x="218" y="21"/>
                    </a:lnTo>
                    <a:lnTo>
                      <a:pt x="218" y="19"/>
                    </a:lnTo>
                    <a:lnTo>
                      <a:pt x="217" y="21"/>
                    </a:lnTo>
                    <a:lnTo>
                      <a:pt x="218" y="24"/>
                    </a:lnTo>
                    <a:lnTo>
                      <a:pt x="218" y="24"/>
                    </a:lnTo>
                    <a:lnTo>
                      <a:pt x="218" y="26"/>
                    </a:lnTo>
                    <a:lnTo>
                      <a:pt x="220" y="26"/>
                    </a:lnTo>
                    <a:lnTo>
                      <a:pt x="220" y="26"/>
                    </a:lnTo>
                    <a:lnTo>
                      <a:pt x="220" y="27"/>
                    </a:lnTo>
                    <a:lnTo>
                      <a:pt x="221" y="27"/>
                    </a:lnTo>
                    <a:lnTo>
                      <a:pt x="221" y="26"/>
                    </a:lnTo>
                    <a:lnTo>
                      <a:pt x="223" y="30"/>
                    </a:lnTo>
                    <a:lnTo>
                      <a:pt x="223" y="35"/>
                    </a:lnTo>
                    <a:lnTo>
                      <a:pt x="224" y="39"/>
                    </a:lnTo>
                    <a:lnTo>
                      <a:pt x="223" y="41"/>
                    </a:lnTo>
                    <a:lnTo>
                      <a:pt x="223" y="42"/>
                    </a:lnTo>
                    <a:lnTo>
                      <a:pt x="223" y="45"/>
                    </a:lnTo>
                    <a:lnTo>
                      <a:pt x="223" y="47"/>
                    </a:lnTo>
                    <a:lnTo>
                      <a:pt x="221" y="47"/>
                    </a:lnTo>
                    <a:lnTo>
                      <a:pt x="221" y="50"/>
                    </a:lnTo>
                    <a:lnTo>
                      <a:pt x="221" y="53"/>
                    </a:lnTo>
                    <a:lnTo>
                      <a:pt x="221" y="52"/>
                    </a:lnTo>
                    <a:lnTo>
                      <a:pt x="221" y="52"/>
                    </a:lnTo>
                    <a:lnTo>
                      <a:pt x="223" y="53"/>
                    </a:lnTo>
                    <a:lnTo>
                      <a:pt x="221" y="55"/>
                    </a:lnTo>
                    <a:lnTo>
                      <a:pt x="221" y="56"/>
                    </a:lnTo>
                    <a:lnTo>
                      <a:pt x="221" y="55"/>
                    </a:lnTo>
                    <a:lnTo>
                      <a:pt x="221" y="52"/>
                    </a:lnTo>
                    <a:lnTo>
                      <a:pt x="220" y="50"/>
                    </a:lnTo>
                    <a:lnTo>
                      <a:pt x="220" y="53"/>
                    </a:lnTo>
                    <a:lnTo>
                      <a:pt x="220" y="55"/>
                    </a:lnTo>
                    <a:lnTo>
                      <a:pt x="220" y="56"/>
                    </a:lnTo>
                    <a:lnTo>
                      <a:pt x="218" y="56"/>
                    </a:lnTo>
                    <a:lnTo>
                      <a:pt x="218" y="58"/>
                    </a:lnTo>
                    <a:lnTo>
                      <a:pt x="218" y="58"/>
                    </a:lnTo>
                    <a:lnTo>
                      <a:pt x="218" y="59"/>
                    </a:lnTo>
                    <a:lnTo>
                      <a:pt x="218" y="59"/>
                    </a:lnTo>
                    <a:lnTo>
                      <a:pt x="218" y="59"/>
                    </a:lnTo>
                    <a:lnTo>
                      <a:pt x="217" y="61"/>
                    </a:lnTo>
                    <a:lnTo>
                      <a:pt x="217" y="62"/>
                    </a:lnTo>
                    <a:lnTo>
                      <a:pt x="217" y="64"/>
                    </a:lnTo>
                    <a:lnTo>
                      <a:pt x="217" y="65"/>
                    </a:lnTo>
                    <a:lnTo>
                      <a:pt x="215" y="65"/>
                    </a:lnTo>
                    <a:lnTo>
                      <a:pt x="215" y="67"/>
                    </a:lnTo>
                    <a:lnTo>
                      <a:pt x="215" y="68"/>
                    </a:lnTo>
                    <a:lnTo>
                      <a:pt x="214" y="68"/>
                    </a:lnTo>
                    <a:lnTo>
                      <a:pt x="215" y="67"/>
                    </a:lnTo>
                    <a:lnTo>
                      <a:pt x="212" y="67"/>
                    </a:lnTo>
                    <a:lnTo>
                      <a:pt x="211" y="67"/>
                    </a:lnTo>
                    <a:lnTo>
                      <a:pt x="211" y="68"/>
                    </a:lnTo>
                    <a:lnTo>
                      <a:pt x="211" y="68"/>
                    </a:lnTo>
                    <a:lnTo>
                      <a:pt x="212" y="70"/>
                    </a:lnTo>
                    <a:lnTo>
                      <a:pt x="212" y="70"/>
                    </a:lnTo>
                    <a:lnTo>
                      <a:pt x="211" y="70"/>
                    </a:lnTo>
                    <a:lnTo>
                      <a:pt x="211" y="70"/>
                    </a:lnTo>
                    <a:lnTo>
                      <a:pt x="211" y="68"/>
                    </a:lnTo>
                    <a:lnTo>
                      <a:pt x="209" y="72"/>
                    </a:lnTo>
                    <a:lnTo>
                      <a:pt x="206" y="75"/>
                    </a:lnTo>
                    <a:lnTo>
                      <a:pt x="206" y="75"/>
                    </a:lnTo>
                    <a:lnTo>
                      <a:pt x="205" y="76"/>
                    </a:lnTo>
                    <a:lnTo>
                      <a:pt x="203" y="78"/>
                    </a:lnTo>
                    <a:lnTo>
                      <a:pt x="201" y="78"/>
                    </a:lnTo>
                    <a:lnTo>
                      <a:pt x="201" y="78"/>
                    </a:lnTo>
                    <a:lnTo>
                      <a:pt x="200" y="78"/>
                    </a:lnTo>
                    <a:lnTo>
                      <a:pt x="198" y="79"/>
                    </a:lnTo>
                    <a:lnTo>
                      <a:pt x="197" y="79"/>
                    </a:lnTo>
                    <a:lnTo>
                      <a:pt x="197" y="79"/>
                    </a:lnTo>
                    <a:lnTo>
                      <a:pt x="197" y="79"/>
                    </a:lnTo>
                    <a:lnTo>
                      <a:pt x="197" y="79"/>
                    </a:lnTo>
                    <a:lnTo>
                      <a:pt x="197" y="78"/>
                    </a:lnTo>
                    <a:lnTo>
                      <a:pt x="197" y="78"/>
                    </a:lnTo>
                    <a:lnTo>
                      <a:pt x="195" y="78"/>
                    </a:lnTo>
                    <a:lnTo>
                      <a:pt x="194" y="79"/>
                    </a:lnTo>
                    <a:lnTo>
                      <a:pt x="194" y="81"/>
                    </a:lnTo>
                    <a:lnTo>
                      <a:pt x="192" y="81"/>
                    </a:lnTo>
                    <a:lnTo>
                      <a:pt x="192" y="81"/>
                    </a:lnTo>
                    <a:lnTo>
                      <a:pt x="192" y="81"/>
                    </a:lnTo>
                    <a:lnTo>
                      <a:pt x="189" y="81"/>
                    </a:lnTo>
                    <a:lnTo>
                      <a:pt x="186" y="82"/>
                    </a:lnTo>
                    <a:lnTo>
                      <a:pt x="185" y="81"/>
                    </a:lnTo>
                    <a:lnTo>
                      <a:pt x="182" y="81"/>
                    </a:lnTo>
                    <a:lnTo>
                      <a:pt x="179" y="81"/>
                    </a:lnTo>
                    <a:lnTo>
                      <a:pt x="177" y="79"/>
                    </a:lnTo>
                    <a:lnTo>
                      <a:pt x="177" y="81"/>
                    </a:lnTo>
                    <a:lnTo>
                      <a:pt x="176" y="81"/>
                    </a:lnTo>
                    <a:lnTo>
                      <a:pt x="176" y="81"/>
                    </a:lnTo>
                    <a:lnTo>
                      <a:pt x="176" y="81"/>
                    </a:lnTo>
                    <a:lnTo>
                      <a:pt x="176" y="81"/>
                    </a:lnTo>
                    <a:lnTo>
                      <a:pt x="174" y="82"/>
                    </a:lnTo>
                    <a:lnTo>
                      <a:pt x="174" y="82"/>
                    </a:lnTo>
                    <a:lnTo>
                      <a:pt x="172" y="82"/>
                    </a:lnTo>
                    <a:lnTo>
                      <a:pt x="171" y="82"/>
                    </a:lnTo>
                    <a:lnTo>
                      <a:pt x="171" y="82"/>
                    </a:lnTo>
                    <a:lnTo>
                      <a:pt x="169" y="82"/>
                    </a:lnTo>
                    <a:lnTo>
                      <a:pt x="171" y="82"/>
                    </a:lnTo>
                    <a:lnTo>
                      <a:pt x="171" y="81"/>
                    </a:lnTo>
                    <a:lnTo>
                      <a:pt x="171" y="81"/>
                    </a:lnTo>
                    <a:lnTo>
                      <a:pt x="169" y="81"/>
                    </a:lnTo>
                    <a:lnTo>
                      <a:pt x="168" y="82"/>
                    </a:lnTo>
                    <a:lnTo>
                      <a:pt x="166" y="82"/>
                    </a:lnTo>
                    <a:lnTo>
                      <a:pt x="165" y="82"/>
                    </a:lnTo>
                    <a:lnTo>
                      <a:pt x="163" y="81"/>
                    </a:lnTo>
                    <a:lnTo>
                      <a:pt x="163" y="82"/>
                    </a:lnTo>
                    <a:lnTo>
                      <a:pt x="162" y="82"/>
                    </a:lnTo>
                    <a:lnTo>
                      <a:pt x="160" y="82"/>
                    </a:lnTo>
                    <a:lnTo>
                      <a:pt x="160" y="82"/>
                    </a:lnTo>
                    <a:lnTo>
                      <a:pt x="160" y="81"/>
                    </a:lnTo>
                    <a:lnTo>
                      <a:pt x="159" y="82"/>
                    </a:lnTo>
                    <a:lnTo>
                      <a:pt x="157" y="81"/>
                    </a:lnTo>
                    <a:lnTo>
                      <a:pt x="156" y="82"/>
                    </a:lnTo>
                    <a:lnTo>
                      <a:pt x="157" y="82"/>
                    </a:lnTo>
                    <a:lnTo>
                      <a:pt x="154" y="82"/>
                    </a:lnTo>
                    <a:lnTo>
                      <a:pt x="153" y="84"/>
                    </a:lnTo>
                    <a:lnTo>
                      <a:pt x="150" y="82"/>
                    </a:lnTo>
                    <a:lnTo>
                      <a:pt x="150" y="81"/>
                    </a:lnTo>
                    <a:lnTo>
                      <a:pt x="148" y="81"/>
                    </a:lnTo>
                    <a:lnTo>
                      <a:pt x="146" y="81"/>
                    </a:lnTo>
                    <a:lnTo>
                      <a:pt x="145" y="81"/>
                    </a:lnTo>
                    <a:lnTo>
                      <a:pt x="145" y="81"/>
                    </a:lnTo>
                    <a:lnTo>
                      <a:pt x="145" y="81"/>
                    </a:lnTo>
                    <a:lnTo>
                      <a:pt x="145" y="82"/>
                    </a:lnTo>
                    <a:lnTo>
                      <a:pt x="145" y="82"/>
                    </a:lnTo>
                    <a:lnTo>
                      <a:pt x="146" y="81"/>
                    </a:lnTo>
                    <a:lnTo>
                      <a:pt x="145" y="82"/>
                    </a:lnTo>
                    <a:lnTo>
                      <a:pt x="148" y="82"/>
                    </a:lnTo>
                    <a:lnTo>
                      <a:pt x="148" y="82"/>
                    </a:lnTo>
                    <a:lnTo>
                      <a:pt x="148" y="84"/>
                    </a:lnTo>
                    <a:lnTo>
                      <a:pt x="148" y="84"/>
                    </a:lnTo>
                    <a:lnTo>
                      <a:pt x="146" y="84"/>
                    </a:lnTo>
                    <a:lnTo>
                      <a:pt x="145" y="84"/>
                    </a:lnTo>
                    <a:lnTo>
                      <a:pt x="145" y="84"/>
                    </a:lnTo>
                    <a:lnTo>
                      <a:pt x="143" y="84"/>
                    </a:lnTo>
                    <a:lnTo>
                      <a:pt x="143" y="84"/>
                    </a:lnTo>
                    <a:lnTo>
                      <a:pt x="143" y="82"/>
                    </a:lnTo>
                    <a:lnTo>
                      <a:pt x="142" y="82"/>
                    </a:lnTo>
                    <a:lnTo>
                      <a:pt x="140" y="82"/>
                    </a:lnTo>
                    <a:lnTo>
                      <a:pt x="139" y="81"/>
                    </a:lnTo>
                    <a:lnTo>
                      <a:pt x="137" y="81"/>
                    </a:lnTo>
                    <a:lnTo>
                      <a:pt x="137" y="81"/>
                    </a:lnTo>
                    <a:lnTo>
                      <a:pt x="137" y="81"/>
                    </a:lnTo>
                    <a:lnTo>
                      <a:pt x="139" y="81"/>
                    </a:lnTo>
                    <a:lnTo>
                      <a:pt x="136" y="81"/>
                    </a:lnTo>
                    <a:lnTo>
                      <a:pt x="136" y="82"/>
                    </a:lnTo>
                    <a:lnTo>
                      <a:pt x="137" y="82"/>
                    </a:lnTo>
                    <a:lnTo>
                      <a:pt x="136" y="82"/>
                    </a:lnTo>
                    <a:lnTo>
                      <a:pt x="136" y="82"/>
                    </a:lnTo>
                    <a:lnTo>
                      <a:pt x="134" y="82"/>
                    </a:lnTo>
                    <a:lnTo>
                      <a:pt x="133" y="82"/>
                    </a:lnTo>
                    <a:lnTo>
                      <a:pt x="133" y="84"/>
                    </a:lnTo>
                    <a:lnTo>
                      <a:pt x="133" y="84"/>
                    </a:lnTo>
                    <a:lnTo>
                      <a:pt x="133" y="84"/>
                    </a:lnTo>
                    <a:lnTo>
                      <a:pt x="133" y="82"/>
                    </a:lnTo>
                    <a:lnTo>
                      <a:pt x="131" y="84"/>
                    </a:lnTo>
                    <a:lnTo>
                      <a:pt x="130" y="84"/>
                    </a:lnTo>
                    <a:lnTo>
                      <a:pt x="130" y="84"/>
                    </a:lnTo>
                    <a:lnTo>
                      <a:pt x="128" y="84"/>
                    </a:lnTo>
                    <a:lnTo>
                      <a:pt x="128" y="84"/>
                    </a:lnTo>
                    <a:lnTo>
                      <a:pt x="127" y="84"/>
                    </a:lnTo>
                    <a:lnTo>
                      <a:pt x="128" y="84"/>
                    </a:lnTo>
                    <a:lnTo>
                      <a:pt x="128" y="82"/>
                    </a:lnTo>
                    <a:lnTo>
                      <a:pt x="128" y="82"/>
                    </a:lnTo>
                    <a:lnTo>
                      <a:pt x="130" y="82"/>
                    </a:lnTo>
                    <a:lnTo>
                      <a:pt x="128" y="82"/>
                    </a:lnTo>
                    <a:lnTo>
                      <a:pt x="127" y="82"/>
                    </a:lnTo>
                    <a:lnTo>
                      <a:pt x="127" y="82"/>
                    </a:lnTo>
                    <a:lnTo>
                      <a:pt x="125" y="82"/>
                    </a:lnTo>
                    <a:lnTo>
                      <a:pt x="125" y="84"/>
                    </a:lnTo>
                    <a:lnTo>
                      <a:pt x="125" y="84"/>
                    </a:lnTo>
                    <a:lnTo>
                      <a:pt x="125" y="84"/>
                    </a:lnTo>
                    <a:lnTo>
                      <a:pt x="124" y="84"/>
                    </a:lnTo>
                    <a:lnTo>
                      <a:pt x="125" y="84"/>
                    </a:lnTo>
                    <a:lnTo>
                      <a:pt x="124" y="85"/>
                    </a:lnTo>
                    <a:lnTo>
                      <a:pt x="124" y="84"/>
                    </a:lnTo>
                    <a:lnTo>
                      <a:pt x="122" y="84"/>
                    </a:lnTo>
                    <a:lnTo>
                      <a:pt x="120" y="84"/>
                    </a:lnTo>
                    <a:lnTo>
                      <a:pt x="119" y="84"/>
                    </a:lnTo>
                    <a:lnTo>
                      <a:pt x="119" y="82"/>
                    </a:lnTo>
                    <a:lnTo>
                      <a:pt x="120" y="82"/>
                    </a:lnTo>
                    <a:lnTo>
                      <a:pt x="119" y="82"/>
                    </a:lnTo>
                    <a:lnTo>
                      <a:pt x="117" y="82"/>
                    </a:lnTo>
                    <a:lnTo>
                      <a:pt x="117" y="82"/>
                    </a:lnTo>
                    <a:lnTo>
                      <a:pt x="117" y="81"/>
                    </a:lnTo>
                    <a:lnTo>
                      <a:pt x="117" y="81"/>
                    </a:lnTo>
                    <a:lnTo>
                      <a:pt x="116" y="81"/>
                    </a:lnTo>
                    <a:lnTo>
                      <a:pt x="116" y="82"/>
                    </a:lnTo>
                    <a:lnTo>
                      <a:pt x="114" y="82"/>
                    </a:lnTo>
                    <a:lnTo>
                      <a:pt x="113" y="82"/>
                    </a:lnTo>
                    <a:lnTo>
                      <a:pt x="113" y="82"/>
                    </a:lnTo>
                    <a:lnTo>
                      <a:pt x="114" y="82"/>
                    </a:lnTo>
                    <a:lnTo>
                      <a:pt x="111" y="82"/>
                    </a:lnTo>
                    <a:lnTo>
                      <a:pt x="110" y="82"/>
                    </a:lnTo>
                    <a:lnTo>
                      <a:pt x="108" y="82"/>
                    </a:lnTo>
                    <a:lnTo>
                      <a:pt x="108" y="82"/>
                    </a:lnTo>
                    <a:lnTo>
                      <a:pt x="108" y="82"/>
                    </a:lnTo>
                    <a:lnTo>
                      <a:pt x="108" y="84"/>
                    </a:lnTo>
                    <a:lnTo>
                      <a:pt x="108" y="82"/>
                    </a:lnTo>
                    <a:lnTo>
                      <a:pt x="107" y="82"/>
                    </a:lnTo>
                    <a:lnTo>
                      <a:pt x="105" y="82"/>
                    </a:lnTo>
                    <a:lnTo>
                      <a:pt x="105" y="82"/>
                    </a:lnTo>
                    <a:lnTo>
                      <a:pt x="105" y="82"/>
                    </a:lnTo>
                    <a:lnTo>
                      <a:pt x="105" y="82"/>
                    </a:lnTo>
                    <a:lnTo>
                      <a:pt x="107" y="82"/>
                    </a:lnTo>
                    <a:lnTo>
                      <a:pt x="107" y="81"/>
                    </a:lnTo>
                    <a:lnTo>
                      <a:pt x="107" y="81"/>
                    </a:lnTo>
                    <a:lnTo>
                      <a:pt x="105" y="79"/>
                    </a:lnTo>
                    <a:lnTo>
                      <a:pt x="104" y="81"/>
                    </a:lnTo>
                    <a:lnTo>
                      <a:pt x="104" y="81"/>
                    </a:lnTo>
                    <a:lnTo>
                      <a:pt x="104" y="82"/>
                    </a:lnTo>
                    <a:lnTo>
                      <a:pt x="102" y="82"/>
                    </a:lnTo>
                    <a:lnTo>
                      <a:pt x="102" y="82"/>
                    </a:lnTo>
                    <a:lnTo>
                      <a:pt x="101" y="84"/>
                    </a:lnTo>
                    <a:lnTo>
                      <a:pt x="99" y="84"/>
                    </a:lnTo>
                    <a:lnTo>
                      <a:pt x="99" y="82"/>
                    </a:lnTo>
                    <a:lnTo>
                      <a:pt x="98" y="82"/>
                    </a:lnTo>
                    <a:lnTo>
                      <a:pt x="96" y="81"/>
                    </a:lnTo>
                    <a:lnTo>
                      <a:pt x="94" y="82"/>
                    </a:lnTo>
                    <a:lnTo>
                      <a:pt x="96" y="82"/>
                    </a:lnTo>
                    <a:lnTo>
                      <a:pt x="96" y="82"/>
                    </a:lnTo>
                    <a:lnTo>
                      <a:pt x="96" y="82"/>
                    </a:lnTo>
                    <a:lnTo>
                      <a:pt x="94" y="82"/>
                    </a:lnTo>
                    <a:lnTo>
                      <a:pt x="91" y="82"/>
                    </a:lnTo>
                    <a:lnTo>
                      <a:pt x="90" y="84"/>
                    </a:lnTo>
                    <a:lnTo>
                      <a:pt x="87" y="82"/>
                    </a:lnTo>
                    <a:lnTo>
                      <a:pt x="87" y="81"/>
                    </a:lnTo>
                    <a:lnTo>
                      <a:pt x="84" y="81"/>
                    </a:lnTo>
                    <a:lnTo>
                      <a:pt x="85" y="82"/>
                    </a:lnTo>
                    <a:lnTo>
                      <a:pt x="84" y="82"/>
                    </a:lnTo>
                    <a:lnTo>
                      <a:pt x="84" y="82"/>
                    </a:lnTo>
                    <a:lnTo>
                      <a:pt x="84" y="81"/>
                    </a:lnTo>
                    <a:lnTo>
                      <a:pt x="82" y="82"/>
                    </a:lnTo>
                    <a:lnTo>
                      <a:pt x="81" y="82"/>
                    </a:lnTo>
                    <a:lnTo>
                      <a:pt x="79" y="81"/>
                    </a:lnTo>
                    <a:lnTo>
                      <a:pt x="81" y="81"/>
                    </a:lnTo>
                    <a:lnTo>
                      <a:pt x="79" y="81"/>
                    </a:lnTo>
                    <a:lnTo>
                      <a:pt x="81" y="81"/>
                    </a:lnTo>
                    <a:lnTo>
                      <a:pt x="79" y="81"/>
                    </a:lnTo>
                    <a:lnTo>
                      <a:pt x="78" y="81"/>
                    </a:lnTo>
                    <a:lnTo>
                      <a:pt x="76" y="81"/>
                    </a:lnTo>
                    <a:lnTo>
                      <a:pt x="76" y="81"/>
                    </a:lnTo>
                    <a:lnTo>
                      <a:pt x="76" y="79"/>
                    </a:lnTo>
                    <a:lnTo>
                      <a:pt x="73" y="81"/>
                    </a:lnTo>
                    <a:lnTo>
                      <a:pt x="70" y="81"/>
                    </a:lnTo>
                    <a:lnTo>
                      <a:pt x="70" y="81"/>
                    </a:lnTo>
                    <a:lnTo>
                      <a:pt x="67" y="81"/>
                    </a:lnTo>
                    <a:lnTo>
                      <a:pt x="64" y="79"/>
                    </a:lnTo>
                    <a:lnTo>
                      <a:pt x="61" y="81"/>
                    </a:lnTo>
                    <a:lnTo>
                      <a:pt x="61" y="81"/>
                    </a:lnTo>
                    <a:lnTo>
                      <a:pt x="61" y="81"/>
                    </a:lnTo>
                    <a:lnTo>
                      <a:pt x="61" y="81"/>
                    </a:lnTo>
                    <a:lnTo>
                      <a:pt x="59" y="81"/>
                    </a:lnTo>
                    <a:lnTo>
                      <a:pt x="58" y="82"/>
                    </a:lnTo>
                    <a:lnTo>
                      <a:pt x="58" y="82"/>
                    </a:lnTo>
                    <a:lnTo>
                      <a:pt x="56" y="81"/>
                    </a:lnTo>
                    <a:lnTo>
                      <a:pt x="56" y="81"/>
                    </a:lnTo>
                    <a:lnTo>
                      <a:pt x="56" y="82"/>
                    </a:lnTo>
                    <a:lnTo>
                      <a:pt x="55" y="82"/>
                    </a:lnTo>
                    <a:lnTo>
                      <a:pt x="55" y="82"/>
                    </a:lnTo>
                    <a:lnTo>
                      <a:pt x="55" y="82"/>
                    </a:lnTo>
                    <a:lnTo>
                      <a:pt x="53" y="81"/>
                    </a:lnTo>
                    <a:lnTo>
                      <a:pt x="53" y="81"/>
                    </a:lnTo>
                    <a:lnTo>
                      <a:pt x="52" y="81"/>
                    </a:lnTo>
                    <a:lnTo>
                      <a:pt x="52" y="82"/>
                    </a:lnTo>
                    <a:lnTo>
                      <a:pt x="52" y="81"/>
                    </a:lnTo>
                    <a:lnTo>
                      <a:pt x="50" y="81"/>
                    </a:lnTo>
                    <a:lnTo>
                      <a:pt x="50" y="81"/>
                    </a:lnTo>
                    <a:lnTo>
                      <a:pt x="50" y="81"/>
                    </a:lnTo>
                    <a:lnTo>
                      <a:pt x="50" y="81"/>
                    </a:lnTo>
                    <a:lnTo>
                      <a:pt x="50" y="79"/>
                    </a:lnTo>
                    <a:lnTo>
                      <a:pt x="50" y="79"/>
                    </a:lnTo>
                    <a:lnTo>
                      <a:pt x="49" y="81"/>
                    </a:lnTo>
                    <a:lnTo>
                      <a:pt x="49" y="81"/>
                    </a:lnTo>
                    <a:lnTo>
                      <a:pt x="50" y="79"/>
                    </a:lnTo>
                    <a:lnTo>
                      <a:pt x="49" y="79"/>
                    </a:lnTo>
                    <a:lnTo>
                      <a:pt x="49" y="79"/>
                    </a:lnTo>
                    <a:lnTo>
                      <a:pt x="49" y="79"/>
                    </a:lnTo>
                    <a:lnTo>
                      <a:pt x="49" y="78"/>
                    </a:lnTo>
                    <a:lnTo>
                      <a:pt x="47" y="78"/>
                    </a:lnTo>
                    <a:lnTo>
                      <a:pt x="47" y="79"/>
                    </a:lnTo>
                    <a:lnTo>
                      <a:pt x="49" y="81"/>
                    </a:lnTo>
                    <a:lnTo>
                      <a:pt x="49" y="81"/>
                    </a:lnTo>
                    <a:lnTo>
                      <a:pt x="46" y="81"/>
                    </a:lnTo>
                    <a:lnTo>
                      <a:pt x="44" y="82"/>
                    </a:lnTo>
                    <a:lnTo>
                      <a:pt x="42" y="82"/>
                    </a:lnTo>
                    <a:lnTo>
                      <a:pt x="42" y="81"/>
                    </a:lnTo>
                    <a:lnTo>
                      <a:pt x="41" y="81"/>
                    </a:lnTo>
                    <a:lnTo>
                      <a:pt x="41" y="82"/>
                    </a:lnTo>
                    <a:lnTo>
                      <a:pt x="39" y="82"/>
                    </a:lnTo>
                    <a:lnTo>
                      <a:pt x="39" y="81"/>
                    </a:lnTo>
                    <a:lnTo>
                      <a:pt x="41" y="81"/>
                    </a:lnTo>
                    <a:lnTo>
                      <a:pt x="39" y="81"/>
                    </a:lnTo>
                    <a:lnTo>
                      <a:pt x="38" y="81"/>
                    </a:lnTo>
                    <a:lnTo>
                      <a:pt x="36" y="81"/>
                    </a:lnTo>
                    <a:lnTo>
                      <a:pt x="36" y="81"/>
                    </a:lnTo>
                    <a:lnTo>
                      <a:pt x="35" y="81"/>
                    </a:lnTo>
                    <a:lnTo>
                      <a:pt x="32" y="79"/>
                    </a:lnTo>
                    <a:lnTo>
                      <a:pt x="30" y="79"/>
                    </a:lnTo>
                    <a:lnTo>
                      <a:pt x="30" y="79"/>
                    </a:lnTo>
                    <a:lnTo>
                      <a:pt x="29" y="78"/>
                    </a:lnTo>
                    <a:lnTo>
                      <a:pt x="27" y="78"/>
                    </a:lnTo>
                    <a:lnTo>
                      <a:pt x="26" y="78"/>
                    </a:lnTo>
                    <a:lnTo>
                      <a:pt x="26" y="78"/>
                    </a:lnTo>
                    <a:lnTo>
                      <a:pt x="24" y="78"/>
                    </a:lnTo>
                    <a:lnTo>
                      <a:pt x="23" y="76"/>
                    </a:lnTo>
                    <a:lnTo>
                      <a:pt x="23" y="76"/>
                    </a:lnTo>
                    <a:lnTo>
                      <a:pt x="21" y="76"/>
                    </a:lnTo>
                    <a:lnTo>
                      <a:pt x="21" y="75"/>
                    </a:lnTo>
                    <a:lnTo>
                      <a:pt x="21" y="75"/>
                    </a:lnTo>
                    <a:lnTo>
                      <a:pt x="21" y="75"/>
                    </a:lnTo>
                    <a:lnTo>
                      <a:pt x="23" y="75"/>
                    </a:lnTo>
                    <a:lnTo>
                      <a:pt x="21" y="75"/>
                    </a:lnTo>
                    <a:lnTo>
                      <a:pt x="20" y="75"/>
                    </a:lnTo>
                    <a:lnTo>
                      <a:pt x="20" y="73"/>
                    </a:lnTo>
                    <a:lnTo>
                      <a:pt x="20" y="73"/>
                    </a:lnTo>
                    <a:lnTo>
                      <a:pt x="18" y="73"/>
                    </a:lnTo>
                    <a:lnTo>
                      <a:pt x="18" y="73"/>
                    </a:lnTo>
                    <a:lnTo>
                      <a:pt x="18" y="73"/>
                    </a:lnTo>
                    <a:lnTo>
                      <a:pt x="18" y="73"/>
                    </a:lnTo>
                    <a:lnTo>
                      <a:pt x="18" y="73"/>
                    </a:lnTo>
                    <a:lnTo>
                      <a:pt x="18" y="72"/>
                    </a:lnTo>
                    <a:lnTo>
                      <a:pt x="16" y="70"/>
                    </a:lnTo>
                    <a:lnTo>
                      <a:pt x="15" y="70"/>
                    </a:lnTo>
                    <a:lnTo>
                      <a:pt x="15" y="70"/>
                    </a:lnTo>
                    <a:lnTo>
                      <a:pt x="15" y="70"/>
                    </a:lnTo>
                    <a:lnTo>
                      <a:pt x="13" y="70"/>
                    </a:lnTo>
                    <a:lnTo>
                      <a:pt x="13" y="70"/>
                    </a:lnTo>
                    <a:lnTo>
                      <a:pt x="13" y="68"/>
                    </a:lnTo>
                    <a:lnTo>
                      <a:pt x="13" y="70"/>
                    </a:lnTo>
                    <a:lnTo>
                      <a:pt x="13" y="65"/>
                    </a:lnTo>
                    <a:lnTo>
                      <a:pt x="12" y="65"/>
                    </a:lnTo>
                    <a:lnTo>
                      <a:pt x="12" y="67"/>
                    </a:lnTo>
                    <a:lnTo>
                      <a:pt x="12" y="67"/>
                    </a:lnTo>
                    <a:lnTo>
                      <a:pt x="10" y="67"/>
                    </a:lnTo>
                    <a:lnTo>
                      <a:pt x="10" y="65"/>
                    </a:lnTo>
                    <a:lnTo>
                      <a:pt x="10" y="65"/>
                    </a:lnTo>
                    <a:lnTo>
                      <a:pt x="10" y="65"/>
                    </a:lnTo>
                    <a:lnTo>
                      <a:pt x="9" y="64"/>
                    </a:lnTo>
                    <a:lnTo>
                      <a:pt x="7" y="64"/>
                    </a:lnTo>
                    <a:lnTo>
                      <a:pt x="7" y="62"/>
                    </a:lnTo>
                    <a:lnTo>
                      <a:pt x="7" y="62"/>
                    </a:lnTo>
                    <a:lnTo>
                      <a:pt x="9" y="62"/>
                    </a:lnTo>
                    <a:lnTo>
                      <a:pt x="7" y="61"/>
                    </a:lnTo>
                    <a:lnTo>
                      <a:pt x="7" y="61"/>
                    </a:lnTo>
                    <a:lnTo>
                      <a:pt x="7" y="59"/>
                    </a:lnTo>
                    <a:lnTo>
                      <a:pt x="7" y="59"/>
                    </a:lnTo>
                    <a:lnTo>
                      <a:pt x="7" y="58"/>
                    </a:lnTo>
                    <a:lnTo>
                      <a:pt x="7" y="59"/>
                    </a:lnTo>
                    <a:lnTo>
                      <a:pt x="9" y="58"/>
                    </a:lnTo>
                    <a:lnTo>
                      <a:pt x="6" y="56"/>
                    </a:lnTo>
                    <a:lnTo>
                      <a:pt x="7" y="56"/>
                    </a:lnTo>
                    <a:lnTo>
                      <a:pt x="7" y="55"/>
                    </a:lnTo>
                    <a:lnTo>
                      <a:pt x="6" y="55"/>
                    </a:lnTo>
                    <a:lnTo>
                      <a:pt x="6" y="53"/>
                    </a:lnTo>
                    <a:lnTo>
                      <a:pt x="6" y="52"/>
                    </a:lnTo>
                    <a:lnTo>
                      <a:pt x="6" y="52"/>
                    </a:lnTo>
                    <a:lnTo>
                      <a:pt x="7" y="52"/>
                    </a:lnTo>
                    <a:lnTo>
                      <a:pt x="7" y="52"/>
                    </a:lnTo>
                    <a:lnTo>
                      <a:pt x="7" y="50"/>
                    </a:lnTo>
                    <a:lnTo>
                      <a:pt x="6" y="50"/>
                    </a:lnTo>
                    <a:lnTo>
                      <a:pt x="6" y="50"/>
                    </a:lnTo>
                    <a:lnTo>
                      <a:pt x="6" y="50"/>
                    </a:lnTo>
                    <a:lnTo>
                      <a:pt x="7" y="50"/>
                    </a:lnTo>
                    <a:lnTo>
                      <a:pt x="7" y="52"/>
                    </a:lnTo>
                    <a:lnTo>
                      <a:pt x="9" y="53"/>
                    </a:lnTo>
                    <a:lnTo>
                      <a:pt x="7" y="52"/>
                    </a:lnTo>
                    <a:lnTo>
                      <a:pt x="7" y="52"/>
                    </a:lnTo>
                    <a:lnTo>
                      <a:pt x="7" y="53"/>
                    </a:lnTo>
                    <a:lnTo>
                      <a:pt x="9" y="55"/>
                    </a:lnTo>
                    <a:lnTo>
                      <a:pt x="7" y="55"/>
                    </a:lnTo>
                    <a:lnTo>
                      <a:pt x="7" y="56"/>
                    </a:lnTo>
                    <a:lnTo>
                      <a:pt x="9" y="56"/>
                    </a:lnTo>
                    <a:lnTo>
                      <a:pt x="9" y="56"/>
                    </a:lnTo>
                    <a:lnTo>
                      <a:pt x="9" y="58"/>
                    </a:lnTo>
                    <a:lnTo>
                      <a:pt x="9" y="58"/>
                    </a:lnTo>
                    <a:lnTo>
                      <a:pt x="9" y="59"/>
                    </a:lnTo>
                    <a:lnTo>
                      <a:pt x="10" y="61"/>
                    </a:lnTo>
                    <a:lnTo>
                      <a:pt x="9" y="61"/>
                    </a:lnTo>
                    <a:lnTo>
                      <a:pt x="9" y="61"/>
                    </a:lnTo>
                    <a:lnTo>
                      <a:pt x="9" y="61"/>
                    </a:lnTo>
                    <a:lnTo>
                      <a:pt x="10" y="62"/>
                    </a:lnTo>
                    <a:lnTo>
                      <a:pt x="12" y="62"/>
                    </a:lnTo>
                    <a:lnTo>
                      <a:pt x="13" y="64"/>
                    </a:lnTo>
                    <a:lnTo>
                      <a:pt x="16" y="65"/>
                    </a:lnTo>
                    <a:lnTo>
                      <a:pt x="16" y="67"/>
                    </a:lnTo>
                    <a:lnTo>
                      <a:pt x="18" y="68"/>
                    </a:lnTo>
                    <a:lnTo>
                      <a:pt x="20" y="70"/>
                    </a:lnTo>
                    <a:lnTo>
                      <a:pt x="20" y="68"/>
                    </a:lnTo>
                    <a:lnTo>
                      <a:pt x="20" y="68"/>
                    </a:lnTo>
                    <a:lnTo>
                      <a:pt x="21" y="68"/>
                    </a:lnTo>
                    <a:lnTo>
                      <a:pt x="20" y="68"/>
                    </a:lnTo>
                    <a:lnTo>
                      <a:pt x="21" y="70"/>
                    </a:lnTo>
                    <a:lnTo>
                      <a:pt x="21" y="70"/>
                    </a:lnTo>
                    <a:lnTo>
                      <a:pt x="23" y="70"/>
                    </a:lnTo>
                    <a:lnTo>
                      <a:pt x="23" y="70"/>
                    </a:lnTo>
                    <a:lnTo>
                      <a:pt x="24" y="72"/>
                    </a:lnTo>
                    <a:lnTo>
                      <a:pt x="24" y="72"/>
                    </a:lnTo>
                    <a:lnTo>
                      <a:pt x="24" y="73"/>
                    </a:lnTo>
                    <a:lnTo>
                      <a:pt x="24" y="73"/>
                    </a:lnTo>
                    <a:lnTo>
                      <a:pt x="24" y="73"/>
                    </a:lnTo>
                    <a:lnTo>
                      <a:pt x="24" y="73"/>
                    </a:lnTo>
                    <a:lnTo>
                      <a:pt x="23" y="75"/>
                    </a:lnTo>
                    <a:lnTo>
                      <a:pt x="24" y="75"/>
                    </a:lnTo>
                    <a:lnTo>
                      <a:pt x="26" y="75"/>
                    </a:lnTo>
                    <a:lnTo>
                      <a:pt x="27" y="75"/>
                    </a:lnTo>
                    <a:lnTo>
                      <a:pt x="29" y="75"/>
                    </a:lnTo>
                    <a:lnTo>
                      <a:pt x="29" y="73"/>
                    </a:lnTo>
                    <a:lnTo>
                      <a:pt x="30" y="75"/>
                    </a:lnTo>
                    <a:lnTo>
                      <a:pt x="30" y="75"/>
                    </a:lnTo>
                    <a:lnTo>
                      <a:pt x="32" y="75"/>
                    </a:lnTo>
                    <a:lnTo>
                      <a:pt x="32" y="76"/>
                    </a:lnTo>
                    <a:lnTo>
                      <a:pt x="33" y="76"/>
                    </a:lnTo>
                    <a:lnTo>
                      <a:pt x="32" y="76"/>
                    </a:lnTo>
                    <a:lnTo>
                      <a:pt x="30" y="76"/>
                    </a:lnTo>
                    <a:lnTo>
                      <a:pt x="32" y="78"/>
                    </a:lnTo>
                    <a:lnTo>
                      <a:pt x="33" y="78"/>
                    </a:lnTo>
                    <a:lnTo>
                      <a:pt x="35" y="76"/>
                    </a:lnTo>
                    <a:lnTo>
                      <a:pt x="35" y="78"/>
                    </a:lnTo>
                    <a:lnTo>
                      <a:pt x="33" y="78"/>
                    </a:lnTo>
                    <a:lnTo>
                      <a:pt x="33" y="78"/>
                    </a:lnTo>
                    <a:lnTo>
                      <a:pt x="35" y="78"/>
                    </a:lnTo>
                    <a:lnTo>
                      <a:pt x="36" y="78"/>
                    </a:lnTo>
                    <a:lnTo>
                      <a:pt x="36" y="78"/>
                    </a:lnTo>
                    <a:lnTo>
                      <a:pt x="38" y="78"/>
                    </a:lnTo>
                    <a:lnTo>
                      <a:pt x="38" y="78"/>
                    </a:lnTo>
                    <a:lnTo>
                      <a:pt x="38" y="78"/>
                    </a:lnTo>
                    <a:lnTo>
                      <a:pt x="38" y="76"/>
                    </a:lnTo>
                    <a:lnTo>
                      <a:pt x="39" y="78"/>
                    </a:lnTo>
                    <a:lnTo>
                      <a:pt x="39" y="76"/>
                    </a:lnTo>
                    <a:lnTo>
                      <a:pt x="39" y="78"/>
                    </a:lnTo>
                    <a:lnTo>
                      <a:pt x="41" y="78"/>
                    </a:lnTo>
                    <a:lnTo>
                      <a:pt x="39" y="79"/>
                    </a:lnTo>
                    <a:lnTo>
                      <a:pt x="41" y="78"/>
                    </a:lnTo>
                    <a:lnTo>
                      <a:pt x="42" y="78"/>
                    </a:lnTo>
                    <a:lnTo>
                      <a:pt x="41" y="78"/>
                    </a:lnTo>
                    <a:lnTo>
                      <a:pt x="41" y="76"/>
                    </a:lnTo>
                    <a:lnTo>
                      <a:pt x="44" y="76"/>
                    </a:lnTo>
                    <a:lnTo>
                      <a:pt x="44" y="76"/>
                    </a:lnTo>
                    <a:lnTo>
                      <a:pt x="44" y="76"/>
                    </a:lnTo>
                    <a:lnTo>
                      <a:pt x="46" y="78"/>
                    </a:lnTo>
                    <a:lnTo>
                      <a:pt x="49" y="76"/>
                    </a:lnTo>
                    <a:lnTo>
                      <a:pt x="52" y="76"/>
                    </a:lnTo>
                    <a:lnTo>
                      <a:pt x="55" y="76"/>
                    </a:lnTo>
                    <a:lnTo>
                      <a:pt x="56" y="78"/>
                    </a:lnTo>
                    <a:lnTo>
                      <a:pt x="56" y="76"/>
                    </a:lnTo>
                    <a:lnTo>
                      <a:pt x="58" y="76"/>
                    </a:lnTo>
                    <a:lnTo>
                      <a:pt x="58" y="76"/>
                    </a:lnTo>
                    <a:lnTo>
                      <a:pt x="61" y="76"/>
                    </a:lnTo>
                    <a:lnTo>
                      <a:pt x="62" y="76"/>
                    </a:lnTo>
                    <a:lnTo>
                      <a:pt x="62" y="78"/>
                    </a:lnTo>
                    <a:lnTo>
                      <a:pt x="67" y="76"/>
                    </a:lnTo>
                    <a:lnTo>
                      <a:pt x="72" y="76"/>
                    </a:lnTo>
                    <a:lnTo>
                      <a:pt x="72" y="76"/>
                    </a:lnTo>
                    <a:lnTo>
                      <a:pt x="70" y="76"/>
                    </a:lnTo>
                    <a:lnTo>
                      <a:pt x="72" y="76"/>
                    </a:lnTo>
                    <a:lnTo>
                      <a:pt x="73" y="78"/>
                    </a:lnTo>
                    <a:lnTo>
                      <a:pt x="75" y="78"/>
                    </a:lnTo>
                    <a:lnTo>
                      <a:pt x="75" y="76"/>
                    </a:lnTo>
                    <a:lnTo>
                      <a:pt x="75" y="76"/>
                    </a:lnTo>
                    <a:lnTo>
                      <a:pt x="78" y="76"/>
                    </a:lnTo>
                    <a:lnTo>
                      <a:pt x="82" y="76"/>
                    </a:lnTo>
                    <a:lnTo>
                      <a:pt x="85" y="75"/>
                    </a:lnTo>
                    <a:lnTo>
                      <a:pt x="85" y="76"/>
                    </a:lnTo>
                    <a:lnTo>
                      <a:pt x="85" y="76"/>
                    </a:lnTo>
                    <a:lnTo>
                      <a:pt x="84" y="76"/>
                    </a:lnTo>
                    <a:lnTo>
                      <a:pt x="84" y="76"/>
                    </a:lnTo>
                    <a:lnTo>
                      <a:pt x="88" y="76"/>
                    </a:lnTo>
                    <a:lnTo>
                      <a:pt x="91" y="76"/>
                    </a:lnTo>
                    <a:lnTo>
                      <a:pt x="91" y="76"/>
                    </a:lnTo>
                    <a:lnTo>
                      <a:pt x="91" y="78"/>
                    </a:lnTo>
                    <a:lnTo>
                      <a:pt x="93" y="78"/>
                    </a:lnTo>
                    <a:lnTo>
                      <a:pt x="93" y="78"/>
                    </a:lnTo>
                    <a:lnTo>
                      <a:pt x="93" y="76"/>
                    </a:lnTo>
                    <a:lnTo>
                      <a:pt x="93" y="76"/>
                    </a:lnTo>
                    <a:lnTo>
                      <a:pt x="93" y="76"/>
                    </a:lnTo>
                    <a:lnTo>
                      <a:pt x="93" y="76"/>
                    </a:lnTo>
                    <a:lnTo>
                      <a:pt x="94" y="78"/>
                    </a:lnTo>
                    <a:lnTo>
                      <a:pt x="94" y="76"/>
                    </a:lnTo>
                    <a:lnTo>
                      <a:pt x="94" y="76"/>
                    </a:lnTo>
                    <a:lnTo>
                      <a:pt x="94" y="78"/>
                    </a:lnTo>
                    <a:lnTo>
                      <a:pt x="96" y="76"/>
                    </a:lnTo>
                    <a:lnTo>
                      <a:pt x="98" y="76"/>
                    </a:lnTo>
                    <a:lnTo>
                      <a:pt x="99" y="76"/>
                    </a:lnTo>
                    <a:lnTo>
                      <a:pt x="99" y="76"/>
                    </a:lnTo>
                    <a:lnTo>
                      <a:pt x="99" y="78"/>
                    </a:lnTo>
                    <a:lnTo>
                      <a:pt x="101" y="78"/>
                    </a:lnTo>
                    <a:lnTo>
                      <a:pt x="102" y="78"/>
                    </a:lnTo>
                    <a:lnTo>
                      <a:pt x="102" y="78"/>
                    </a:lnTo>
                    <a:lnTo>
                      <a:pt x="104" y="78"/>
                    </a:lnTo>
                    <a:lnTo>
                      <a:pt x="105" y="78"/>
                    </a:lnTo>
                    <a:lnTo>
                      <a:pt x="105" y="78"/>
                    </a:lnTo>
                    <a:lnTo>
                      <a:pt x="105" y="78"/>
                    </a:lnTo>
                    <a:lnTo>
                      <a:pt x="107" y="78"/>
                    </a:lnTo>
                    <a:lnTo>
                      <a:pt x="107" y="78"/>
                    </a:lnTo>
                    <a:lnTo>
                      <a:pt x="107" y="76"/>
                    </a:lnTo>
                    <a:lnTo>
                      <a:pt x="105" y="76"/>
                    </a:lnTo>
                    <a:lnTo>
                      <a:pt x="108" y="76"/>
                    </a:lnTo>
                    <a:lnTo>
                      <a:pt x="107" y="76"/>
                    </a:lnTo>
                    <a:lnTo>
                      <a:pt x="110" y="76"/>
                    </a:lnTo>
                    <a:lnTo>
                      <a:pt x="111" y="76"/>
                    </a:lnTo>
                    <a:lnTo>
                      <a:pt x="111" y="75"/>
                    </a:lnTo>
                    <a:lnTo>
                      <a:pt x="113" y="75"/>
                    </a:lnTo>
                    <a:lnTo>
                      <a:pt x="113" y="75"/>
                    </a:lnTo>
                    <a:lnTo>
                      <a:pt x="114" y="76"/>
                    </a:lnTo>
                    <a:lnTo>
                      <a:pt x="114" y="76"/>
                    </a:lnTo>
                    <a:lnTo>
                      <a:pt x="114" y="76"/>
                    </a:lnTo>
                    <a:lnTo>
                      <a:pt x="117" y="76"/>
                    </a:lnTo>
                    <a:lnTo>
                      <a:pt x="120" y="76"/>
                    </a:lnTo>
                    <a:lnTo>
                      <a:pt x="124" y="75"/>
                    </a:lnTo>
                    <a:lnTo>
                      <a:pt x="122" y="76"/>
                    </a:lnTo>
                    <a:lnTo>
                      <a:pt x="122" y="76"/>
                    </a:lnTo>
                    <a:lnTo>
                      <a:pt x="125" y="76"/>
                    </a:lnTo>
                    <a:lnTo>
                      <a:pt x="127" y="75"/>
                    </a:lnTo>
                    <a:lnTo>
                      <a:pt x="127" y="75"/>
                    </a:lnTo>
                    <a:lnTo>
                      <a:pt x="127" y="76"/>
                    </a:lnTo>
                    <a:lnTo>
                      <a:pt x="128" y="75"/>
                    </a:lnTo>
                    <a:lnTo>
                      <a:pt x="128" y="75"/>
                    </a:lnTo>
                    <a:lnTo>
                      <a:pt x="130" y="75"/>
                    </a:lnTo>
                    <a:lnTo>
                      <a:pt x="130" y="75"/>
                    </a:lnTo>
                    <a:lnTo>
                      <a:pt x="130" y="75"/>
                    </a:lnTo>
                    <a:lnTo>
                      <a:pt x="130" y="75"/>
                    </a:lnTo>
                    <a:lnTo>
                      <a:pt x="131" y="75"/>
                    </a:lnTo>
                    <a:lnTo>
                      <a:pt x="131" y="76"/>
                    </a:lnTo>
                    <a:lnTo>
                      <a:pt x="131" y="76"/>
                    </a:lnTo>
                    <a:lnTo>
                      <a:pt x="131" y="76"/>
                    </a:lnTo>
                    <a:lnTo>
                      <a:pt x="133" y="76"/>
                    </a:lnTo>
                    <a:lnTo>
                      <a:pt x="133" y="78"/>
                    </a:lnTo>
                    <a:lnTo>
                      <a:pt x="133" y="78"/>
                    </a:lnTo>
                    <a:lnTo>
                      <a:pt x="134" y="76"/>
                    </a:lnTo>
                    <a:lnTo>
                      <a:pt x="136" y="76"/>
                    </a:lnTo>
                    <a:lnTo>
                      <a:pt x="136" y="75"/>
                    </a:lnTo>
                    <a:lnTo>
                      <a:pt x="134" y="75"/>
                    </a:lnTo>
                    <a:lnTo>
                      <a:pt x="134" y="75"/>
                    </a:lnTo>
                    <a:lnTo>
                      <a:pt x="136" y="75"/>
                    </a:lnTo>
                    <a:lnTo>
                      <a:pt x="136" y="75"/>
                    </a:lnTo>
                    <a:lnTo>
                      <a:pt x="136" y="75"/>
                    </a:lnTo>
                    <a:lnTo>
                      <a:pt x="139" y="75"/>
                    </a:lnTo>
                    <a:lnTo>
                      <a:pt x="142" y="75"/>
                    </a:lnTo>
                    <a:lnTo>
                      <a:pt x="146" y="75"/>
                    </a:lnTo>
                    <a:lnTo>
                      <a:pt x="146" y="75"/>
                    </a:lnTo>
                    <a:lnTo>
                      <a:pt x="145" y="75"/>
                    </a:lnTo>
                    <a:lnTo>
                      <a:pt x="145" y="75"/>
                    </a:lnTo>
                    <a:lnTo>
                      <a:pt x="150" y="75"/>
                    </a:lnTo>
                    <a:lnTo>
                      <a:pt x="153" y="75"/>
                    </a:lnTo>
                    <a:lnTo>
                      <a:pt x="156" y="73"/>
                    </a:lnTo>
                    <a:lnTo>
                      <a:pt x="156" y="75"/>
                    </a:lnTo>
                    <a:lnTo>
                      <a:pt x="154" y="75"/>
                    </a:lnTo>
                    <a:lnTo>
                      <a:pt x="153" y="75"/>
                    </a:lnTo>
                    <a:lnTo>
                      <a:pt x="151" y="75"/>
                    </a:lnTo>
                    <a:lnTo>
                      <a:pt x="157" y="75"/>
                    </a:lnTo>
                    <a:lnTo>
                      <a:pt x="163" y="73"/>
                    </a:lnTo>
                    <a:lnTo>
                      <a:pt x="165" y="75"/>
                    </a:lnTo>
                    <a:lnTo>
                      <a:pt x="168" y="75"/>
                    </a:lnTo>
                    <a:lnTo>
                      <a:pt x="169" y="73"/>
                    </a:lnTo>
                    <a:lnTo>
                      <a:pt x="171" y="75"/>
                    </a:lnTo>
                    <a:lnTo>
                      <a:pt x="171" y="73"/>
                    </a:lnTo>
                    <a:lnTo>
                      <a:pt x="172" y="73"/>
                    </a:lnTo>
                    <a:lnTo>
                      <a:pt x="174" y="73"/>
                    </a:lnTo>
                    <a:lnTo>
                      <a:pt x="174" y="73"/>
                    </a:lnTo>
                    <a:lnTo>
                      <a:pt x="174" y="75"/>
                    </a:lnTo>
                    <a:lnTo>
                      <a:pt x="174" y="75"/>
                    </a:lnTo>
                    <a:lnTo>
                      <a:pt x="176" y="73"/>
                    </a:lnTo>
                    <a:lnTo>
                      <a:pt x="177" y="73"/>
                    </a:lnTo>
                    <a:lnTo>
                      <a:pt x="179" y="75"/>
                    </a:lnTo>
                    <a:lnTo>
                      <a:pt x="180" y="75"/>
                    </a:lnTo>
                    <a:lnTo>
                      <a:pt x="180" y="75"/>
                    </a:lnTo>
                    <a:lnTo>
                      <a:pt x="182" y="75"/>
                    </a:lnTo>
                    <a:lnTo>
                      <a:pt x="183" y="75"/>
                    </a:lnTo>
                    <a:lnTo>
                      <a:pt x="183" y="73"/>
                    </a:lnTo>
                    <a:lnTo>
                      <a:pt x="186" y="75"/>
                    </a:lnTo>
                    <a:lnTo>
                      <a:pt x="189" y="73"/>
                    </a:lnTo>
                    <a:lnTo>
                      <a:pt x="189" y="73"/>
                    </a:lnTo>
                    <a:lnTo>
                      <a:pt x="189" y="73"/>
                    </a:lnTo>
                    <a:lnTo>
                      <a:pt x="191" y="72"/>
                    </a:lnTo>
                    <a:lnTo>
                      <a:pt x="191" y="73"/>
                    </a:lnTo>
                    <a:lnTo>
                      <a:pt x="191" y="73"/>
                    </a:lnTo>
                    <a:lnTo>
                      <a:pt x="191" y="73"/>
                    </a:lnTo>
                    <a:lnTo>
                      <a:pt x="192" y="72"/>
                    </a:lnTo>
                    <a:lnTo>
                      <a:pt x="194" y="72"/>
                    </a:lnTo>
                    <a:lnTo>
                      <a:pt x="194" y="72"/>
                    </a:lnTo>
                    <a:lnTo>
                      <a:pt x="194" y="73"/>
                    </a:lnTo>
                    <a:lnTo>
                      <a:pt x="194" y="73"/>
                    </a:lnTo>
                    <a:lnTo>
                      <a:pt x="195" y="72"/>
                    </a:lnTo>
                    <a:lnTo>
                      <a:pt x="197" y="70"/>
                    </a:lnTo>
                    <a:lnTo>
                      <a:pt x="197" y="70"/>
                    </a:lnTo>
                    <a:lnTo>
                      <a:pt x="197" y="70"/>
                    </a:lnTo>
                    <a:lnTo>
                      <a:pt x="197" y="72"/>
                    </a:lnTo>
                    <a:lnTo>
                      <a:pt x="200" y="68"/>
                    </a:lnTo>
                    <a:lnTo>
                      <a:pt x="203" y="67"/>
                    </a:lnTo>
                    <a:lnTo>
                      <a:pt x="206" y="64"/>
                    </a:lnTo>
                    <a:lnTo>
                      <a:pt x="208" y="61"/>
                    </a:lnTo>
                    <a:lnTo>
                      <a:pt x="209" y="62"/>
                    </a:lnTo>
                    <a:lnTo>
                      <a:pt x="209" y="61"/>
                    </a:lnTo>
                    <a:lnTo>
                      <a:pt x="209" y="61"/>
                    </a:lnTo>
                    <a:lnTo>
                      <a:pt x="209" y="59"/>
                    </a:lnTo>
                    <a:lnTo>
                      <a:pt x="209" y="58"/>
                    </a:lnTo>
                    <a:lnTo>
                      <a:pt x="212" y="53"/>
                    </a:lnTo>
                    <a:lnTo>
                      <a:pt x="214" y="49"/>
                    </a:lnTo>
                    <a:lnTo>
                      <a:pt x="215" y="44"/>
                    </a:lnTo>
                    <a:lnTo>
                      <a:pt x="215" y="39"/>
                    </a:lnTo>
                    <a:lnTo>
                      <a:pt x="215" y="39"/>
                    </a:lnTo>
                    <a:lnTo>
                      <a:pt x="214" y="39"/>
                    </a:lnTo>
                    <a:lnTo>
                      <a:pt x="215" y="39"/>
                    </a:lnTo>
                    <a:lnTo>
                      <a:pt x="215" y="38"/>
                    </a:lnTo>
                    <a:lnTo>
                      <a:pt x="215" y="38"/>
                    </a:lnTo>
                    <a:lnTo>
                      <a:pt x="214" y="38"/>
                    </a:lnTo>
                    <a:lnTo>
                      <a:pt x="214" y="35"/>
                    </a:lnTo>
                    <a:lnTo>
                      <a:pt x="214" y="33"/>
                    </a:lnTo>
                    <a:lnTo>
                      <a:pt x="212" y="30"/>
                    </a:lnTo>
                    <a:lnTo>
                      <a:pt x="212" y="27"/>
                    </a:lnTo>
                    <a:lnTo>
                      <a:pt x="211" y="26"/>
                    </a:lnTo>
                    <a:lnTo>
                      <a:pt x="209" y="24"/>
                    </a:lnTo>
                    <a:lnTo>
                      <a:pt x="209" y="22"/>
                    </a:lnTo>
                    <a:lnTo>
                      <a:pt x="206" y="21"/>
                    </a:lnTo>
                    <a:lnTo>
                      <a:pt x="206" y="21"/>
                    </a:lnTo>
                    <a:lnTo>
                      <a:pt x="208" y="21"/>
                    </a:lnTo>
                    <a:lnTo>
                      <a:pt x="208" y="21"/>
                    </a:lnTo>
                    <a:lnTo>
                      <a:pt x="208" y="19"/>
                    </a:lnTo>
                    <a:lnTo>
                      <a:pt x="205" y="18"/>
                    </a:lnTo>
                    <a:lnTo>
                      <a:pt x="205" y="18"/>
                    </a:lnTo>
                    <a:lnTo>
                      <a:pt x="203" y="18"/>
                    </a:lnTo>
                    <a:lnTo>
                      <a:pt x="201" y="16"/>
                    </a:lnTo>
                    <a:lnTo>
                      <a:pt x="200" y="15"/>
                    </a:lnTo>
                    <a:lnTo>
                      <a:pt x="197" y="12"/>
                    </a:lnTo>
                    <a:lnTo>
                      <a:pt x="194" y="12"/>
                    </a:lnTo>
                    <a:lnTo>
                      <a:pt x="194" y="12"/>
                    </a:lnTo>
                    <a:lnTo>
                      <a:pt x="194" y="10"/>
                    </a:lnTo>
                    <a:lnTo>
                      <a:pt x="192" y="10"/>
                    </a:lnTo>
                    <a:lnTo>
                      <a:pt x="192" y="10"/>
                    </a:lnTo>
                    <a:lnTo>
                      <a:pt x="194" y="12"/>
                    </a:lnTo>
                    <a:lnTo>
                      <a:pt x="186" y="10"/>
                    </a:lnTo>
                    <a:lnTo>
                      <a:pt x="186" y="10"/>
                    </a:lnTo>
                    <a:lnTo>
                      <a:pt x="186" y="10"/>
                    </a:lnTo>
                    <a:lnTo>
                      <a:pt x="185" y="9"/>
                    </a:lnTo>
                    <a:lnTo>
                      <a:pt x="185" y="10"/>
                    </a:lnTo>
                    <a:lnTo>
                      <a:pt x="185" y="10"/>
                    </a:lnTo>
                    <a:lnTo>
                      <a:pt x="183" y="10"/>
                    </a:lnTo>
                    <a:lnTo>
                      <a:pt x="180" y="10"/>
                    </a:lnTo>
                    <a:lnTo>
                      <a:pt x="177" y="10"/>
                    </a:lnTo>
                    <a:lnTo>
                      <a:pt x="176" y="10"/>
                    </a:lnTo>
                    <a:lnTo>
                      <a:pt x="174" y="10"/>
                    </a:lnTo>
                    <a:lnTo>
                      <a:pt x="174" y="12"/>
                    </a:lnTo>
                    <a:lnTo>
                      <a:pt x="171" y="12"/>
                    </a:lnTo>
                    <a:lnTo>
                      <a:pt x="169" y="12"/>
                    </a:lnTo>
                    <a:lnTo>
                      <a:pt x="166" y="12"/>
                    </a:lnTo>
                    <a:lnTo>
                      <a:pt x="166" y="12"/>
                    </a:lnTo>
                    <a:lnTo>
                      <a:pt x="165" y="12"/>
                    </a:lnTo>
                    <a:lnTo>
                      <a:pt x="163" y="12"/>
                    </a:lnTo>
                    <a:lnTo>
                      <a:pt x="163" y="12"/>
                    </a:lnTo>
                    <a:lnTo>
                      <a:pt x="162" y="12"/>
                    </a:lnTo>
                    <a:lnTo>
                      <a:pt x="162" y="12"/>
                    </a:lnTo>
                    <a:lnTo>
                      <a:pt x="162" y="10"/>
                    </a:lnTo>
                    <a:lnTo>
                      <a:pt x="160" y="10"/>
                    </a:lnTo>
                    <a:lnTo>
                      <a:pt x="162" y="10"/>
                    </a:lnTo>
                    <a:lnTo>
                      <a:pt x="162" y="10"/>
                    </a:lnTo>
                    <a:lnTo>
                      <a:pt x="160" y="9"/>
                    </a:lnTo>
                    <a:lnTo>
                      <a:pt x="160" y="10"/>
                    </a:lnTo>
                    <a:lnTo>
                      <a:pt x="160" y="10"/>
                    </a:lnTo>
                    <a:lnTo>
                      <a:pt x="160" y="10"/>
                    </a:lnTo>
                    <a:lnTo>
                      <a:pt x="160" y="9"/>
                    </a:lnTo>
                    <a:lnTo>
                      <a:pt x="159" y="10"/>
                    </a:lnTo>
                    <a:lnTo>
                      <a:pt x="159" y="10"/>
                    </a:lnTo>
                    <a:lnTo>
                      <a:pt x="160" y="12"/>
                    </a:lnTo>
                    <a:lnTo>
                      <a:pt x="154" y="12"/>
                    </a:lnTo>
                    <a:lnTo>
                      <a:pt x="150" y="12"/>
                    </a:lnTo>
                    <a:lnTo>
                      <a:pt x="150" y="10"/>
                    </a:lnTo>
                    <a:lnTo>
                      <a:pt x="148" y="10"/>
                    </a:lnTo>
                    <a:lnTo>
                      <a:pt x="145" y="10"/>
                    </a:lnTo>
                    <a:lnTo>
                      <a:pt x="143" y="10"/>
                    </a:lnTo>
                    <a:lnTo>
                      <a:pt x="143" y="10"/>
                    </a:lnTo>
                    <a:lnTo>
                      <a:pt x="143" y="12"/>
                    </a:lnTo>
                    <a:lnTo>
                      <a:pt x="143" y="12"/>
                    </a:lnTo>
                    <a:lnTo>
                      <a:pt x="142" y="12"/>
                    </a:lnTo>
                    <a:lnTo>
                      <a:pt x="142" y="10"/>
                    </a:lnTo>
                    <a:lnTo>
                      <a:pt x="140" y="12"/>
                    </a:lnTo>
                    <a:lnTo>
                      <a:pt x="142" y="10"/>
                    </a:lnTo>
                    <a:lnTo>
                      <a:pt x="142" y="10"/>
                    </a:lnTo>
                    <a:lnTo>
                      <a:pt x="139" y="12"/>
                    </a:lnTo>
                    <a:lnTo>
                      <a:pt x="137" y="10"/>
                    </a:lnTo>
                    <a:lnTo>
                      <a:pt x="136" y="10"/>
                    </a:lnTo>
                    <a:lnTo>
                      <a:pt x="133" y="10"/>
                    </a:lnTo>
                    <a:lnTo>
                      <a:pt x="134" y="10"/>
                    </a:lnTo>
                    <a:lnTo>
                      <a:pt x="134" y="10"/>
                    </a:lnTo>
                    <a:lnTo>
                      <a:pt x="133" y="10"/>
                    </a:lnTo>
                    <a:lnTo>
                      <a:pt x="133" y="10"/>
                    </a:lnTo>
                    <a:lnTo>
                      <a:pt x="131" y="10"/>
                    </a:lnTo>
                    <a:lnTo>
                      <a:pt x="131" y="10"/>
                    </a:lnTo>
                    <a:lnTo>
                      <a:pt x="130" y="10"/>
                    </a:lnTo>
                    <a:lnTo>
                      <a:pt x="128" y="10"/>
                    </a:lnTo>
                    <a:lnTo>
                      <a:pt x="128" y="12"/>
                    </a:lnTo>
                    <a:lnTo>
                      <a:pt x="125" y="10"/>
                    </a:lnTo>
                    <a:lnTo>
                      <a:pt x="125" y="10"/>
                    </a:lnTo>
                    <a:lnTo>
                      <a:pt x="124" y="10"/>
                    </a:lnTo>
                    <a:lnTo>
                      <a:pt x="122" y="9"/>
                    </a:lnTo>
                    <a:lnTo>
                      <a:pt x="120" y="10"/>
                    </a:lnTo>
                    <a:lnTo>
                      <a:pt x="120" y="10"/>
                    </a:lnTo>
                    <a:lnTo>
                      <a:pt x="119" y="10"/>
                    </a:lnTo>
                    <a:lnTo>
                      <a:pt x="117" y="10"/>
                    </a:lnTo>
                    <a:lnTo>
                      <a:pt x="117" y="10"/>
                    </a:lnTo>
                    <a:lnTo>
                      <a:pt x="113" y="10"/>
                    </a:lnTo>
                    <a:lnTo>
                      <a:pt x="108" y="9"/>
                    </a:lnTo>
                    <a:lnTo>
                      <a:pt x="102" y="9"/>
                    </a:lnTo>
                    <a:lnTo>
                      <a:pt x="104" y="9"/>
                    </a:lnTo>
                    <a:lnTo>
                      <a:pt x="102" y="9"/>
                    </a:lnTo>
                    <a:lnTo>
                      <a:pt x="101" y="10"/>
                    </a:lnTo>
                    <a:lnTo>
                      <a:pt x="101" y="10"/>
                    </a:lnTo>
                    <a:lnTo>
                      <a:pt x="99" y="10"/>
                    </a:lnTo>
                    <a:lnTo>
                      <a:pt x="99" y="10"/>
                    </a:lnTo>
                    <a:lnTo>
                      <a:pt x="96" y="10"/>
                    </a:lnTo>
                    <a:lnTo>
                      <a:pt x="91" y="10"/>
                    </a:lnTo>
                    <a:lnTo>
                      <a:pt x="88" y="10"/>
                    </a:lnTo>
                    <a:lnTo>
                      <a:pt x="88" y="10"/>
                    </a:lnTo>
                    <a:lnTo>
                      <a:pt x="88" y="10"/>
                    </a:lnTo>
                    <a:lnTo>
                      <a:pt x="88" y="10"/>
                    </a:lnTo>
                    <a:lnTo>
                      <a:pt x="88" y="10"/>
                    </a:lnTo>
                    <a:lnTo>
                      <a:pt x="88" y="12"/>
                    </a:lnTo>
                    <a:lnTo>
                      <a:pt x="87" y="12"/>
                    </a:lnTo>
                    <a:lnTo>
                      <a:pt x="87" y="10"/>
                    </a:lnTo>
                    <a:lnTo>
                      <a:pt x="87" y="10"/>
                    </a:lnTo>
                    <a:lnTo>
                      <a:pt x="85" y="12"/>
                    </a:lnTo>
                    <a:lnTo>
                      <a:pt x="81" y="10"/>
                    </a:lnTo>
                    <a:lnTo>
                      <a:pt x="78" y="10"/>
                    </a:lnTo>
                    <a:lnTo>
                      <a:pt x="73" y="10"/>
                    </a:lnTo>
                    <a:lnTo>
                      <a:pt x="73" y="10"/>
                    </a:lnTo>
                    <a:lnTo>
                      <a:pt x="73" y="9"/>
                    </a:lnTo>
                    <a:lnTo>
                      <a:pt x="68" y="10"/>
                    </a:lnTo>
                    <a:lnTo>
                      <a:pt x="64" y="10"/>
                    </a:lnTo>
                    <a:lnTo>
                      <a:pt x="62" y="9"/>
                    </a:lnTo>
                    <a:lnTo>
                      <a:pt x="62" y="10"/>
                    </a:lnTo>
                    <a:lnTo>
                      <a:pt x="62" y="10"/>
                    </a:lnTo>
                    <a:lnTo>
                      <a:pt x="61" y="10"/>
                    </a:lnTo>
                    <a:lnTo>
                      <a:pt x="61" y="10"/>
                    </a:lnTo>
                    <a:lnTo>
                      <a:pt x="61" y="10"/>
                    </a:lnTo>
                    <a:lnTo>
                      <a:pt x="61" y="10"/>
                    </a:lnTo>
                    <a:lnTo>
                      <a:pt x="62" y="10"/>
                    </a:lnTo>
                    <a:lnTo>
                      <a:pt x="61" y="9"/>
                    </a:lnTo>
                    <a:lnTo>
                      <a:pt x="59" y="10"/>
                    </a:lnTo>
                    <a:lnTo>
                      <a:pt x="59" y="10"/>
                    </a:lnTo>
                    <a:lnTo>
                      <a:pt x="58" y="10"/>
                    </a:lnTo>
                    <a:lnTo>
                      <a:pt x="58" y="9"/>
                    </a:lnTo>
                    <a:lnTo>
                      <a:pt x="56" y="9"/>
                    </a:lnTo>
                    <a:lnTo>
                      <a:pt x="56" y="10"/>
                    </a:lnTo>
                    <a:lnTo>
                      <a:pt x="55" y="10"/>
                    </a:lnTo>
                    <a:lnTo>
                      <a:pt x="53" y="12"/>
                    </a:lnTo>
                    <a:lnTo>
                      <a:pt x="53" y="10"/>
                    </a:lnTo>
                    <a:lnTo>
                      <a:pt x="52" y="10"/>
                    </a:lnTo>
                    <a:lnTo>
                      <a:pt x="50" y="9"/>
                    </a:lnTo>
                    <a:lnTo>
                      <a:pt x="49" y="9"/>
                    </a:lnTo>
                    <a:lnTo>
                      <a:pt x="49" y="10"/>
                    </a:lnTo>
                    <a:lnTo>
                      <a:pt x="49" y="12"/>
                    </a:lnTo>
                    <a:lnTo>
                      <a:pt x="47" y="12"/>
                    </a:lnTo>
                    <a:lnTo>
                      <a:pt x="44" y="12"/>
                    </a:lnTo>
                    <a:lnTo>
                      <a:pt x="42" y="12"/>
                    </a:lnTo>
                    <a:lnTo>
                      <a:pt x="42" y="10"/>
                    </a:lnTo>
                    <a:lnTo>
                      <a:pt x="42" y="10"/>
                    </a:lnTo>
                    <a:lnTo>
                      <a:pt x="42" y="10"/>
                    </a:lnTo>
                    <a:lnTo>
                      <a:pt x="42" y="10"/>
                    </a:lnTo>
                    <a:lnTo>
                      <a:pt x="42" y="9"/>
                    </a:lnTo>
                    <a:lnTo>
                      <a:pt x="44" y="10"/>
                    </a:lnTo>
                    <a:lnTo>
                      <a:pt x="44" y="9"/>
                    </a:lnTo>
                    <a:lnTo>
                      <a:pt x="44" y="9"/>
                    </a:lnTo>
                    <a:lnTo>
                      <a:pt x="46" y="9"/>
                    </a:lnTo>
                    <a:lnTo>
                      <a:pt x="46" y="9"/>
                    </a:lnTo>
                    <a:lnTo>
                      <a:pt x="44" y="9"/>
                    </a:lnTo>
                    <a:lnTo>
                      <a:pt x="42" y="9"/>
                    </a:lnTo>
                    <a:lnTo>
                      <a:pt x="41" y="9"/>
                    </a:lnTo>
                    <a:lnTo>
                      <a:pt x="41" y="9"/>
                    </a:lnTo>
                    <a:lnTo>
                      <a:pt x="41" y="9"/>
                    </a:lnTo>
                    <a:lnTo>
                      <a:pt x="42" y="9"/>
                    </a:lnTo>
                    <a:lnTo>
                      <a:pt x="42" y="7"/>
                    </a:lnTo>
                    <a:lnTo>
                      <a:pt x="41" y="9"/>
                    </a:lnTo>
                    <a:lnTo>
                      <a:pt x="41" y="7"/>
                    </a:lnTo>
                    <a:lnTo>
                      <a:pt x="41" y="7"/>
                    </a:lnTo>
                    <a:lnTo>
                      <a:pt x="41" y="7"/>
                    </a:lnTo>
                    <a:lnTo>
                      <a:pt x="41" y="7"/>
                    </a:lnTo>
                    <a:lnTo>
                      <a:pt x="39" y="7"/>
                    </a:lnTo>
                    <a:lnTo>
                      <a:pt x="39" y="10"/>
                    </a:lnTo>
                    <a:lnTo>
                      <a:pt x="39" y="9"/>
                    </a:lnTo>
                    <a:lnTo>
                      <a:pt x="38" y="10"/>
                    </a:lnTo>
                    <a:lnTo>
                      <a:pt x="36" y="10"/>
                    </a:lnTo>
                    <a:lnTo>
                      <a:pt x="35" y="12"/>
                    </a:lnTo>
                    <a:lnTo>
                      <a:pt x="35" y="12"/>
                    </a:lnTo>
                    <a:lnTo>
                      <a:pt x="33" y="10"/>
                    </a:lnTo>
                    <a:lnTo>
                      <a:pt x="33" y="12"/>
                    </a:lnTo>
                    <a:lnTo>
                      <a:pt x="32" y="13"/>
                    </a:lnTo>
                    <a:lnTo>
                      <a:pt x="30" y="13"/>
                    </a:lnTo>
                    <a:lnTo>
                      <a:pt x="30" y="12"/>
                    </a:lnTo>
                    <a:lnTo>
                      <a:pt x="30" y="12"/>
                    </a:lnTo>
                    <a:lnTo>
                      <a:pt x="29" y="12"/>
                    </a:lnTo>
                    <a:lnTo>
                      <a:pt x="29" y="13"/>
                    </a:lnTo>
                    <a:lnTo>
                      <a:pt x="30" y="13"/>
                    </a:lnTo>
                    <a:lnTo>
                      <a:pt x="29" y="15"/>
                    </a:lnTo>
                    <a:lnTo>
                      <a:pt x="29" y="15"/>
                    </a:lnTo>
                    <a:lnTo>
                      <a:pt x="29" y="13"/>
                    </a:lnTo>
                    <a:lnTo>
                      <a:pt x="29" y="13"/>
                    </a:lnTo>
                    <a:lnTo>
                      <a:pt x="29" y="13"/>
                    </a:lnTo>
                    <a:lnTo>
                      <a:pt x="27" y="13"/>
                    </a:lnTo>
                    <a:lnTo>
                      <a:pt x="27" y="13"/>
                    </a:lnTo>
                    <a:lnTo>
                      <a:pt x="26" y="13"/>
                    </a:lnTo>
                    <a:lnTo>
                      <a:pt x="26" y="13"/>
                    </a:lnTo>
                    <a:lnTo>
                      <a:pt x="26" y="13"/>
                    </a:lnTo>
                    <a:lnTo>
                      <a:pt x="26" y="15"/>
                    </a:lnTo>
                    <a:lnTo>
                      <a:pt x="24" y="15"/>
                    </a:lnTo>
                    <a:lnTo>
                      <a:pt x="24" y="15"/>
                    </a:lnTo>
                    <a:lnTo>
                      <a:pt x="24" y="13"/>
                    </a:lnTo>
                    <a:lnTo>
                      <a:pt x="24" y="15"/>
                    </a:lnTo>
                    <a:lnTo>
                      <a:pt x="23" y="16"/>
                    </a:lnTo>
                    <a:lnTo>
                      <a:pt x="23" y="16"/>
                    </a:lnTo>
                    <a:lnTo>
                      <a:pt x="23" y="16"/>
                    </a:lnTo>
                    <a:lnTo>
                      <a:pt x="23" y="15"/>
                    </a:lnTo>
                    <a:lnTo>
                      <a:pt x="23" y="15"/>
                    </a:lnTo>
                    <a:lnTo>
                      <a:pt x="21" y="13"/>
                    </a:lnTo>
                    <a:lnTo>
                      <a:pt x="21" y="15"/>
                    </a:lnTo>
                    <a:lnTo>
                      <a:pt x="21" y="16"/>
                    </a:lnTo>
                    <a:lnTo>
                      <a:pt x="21" y="18"/>
                    </a:lnTo>
                    <a:lnTo>
                      <a:pt x="20" y="18"/>
                    </a:lnTo>
                    <a:lnTo>
                      <a:pt x="18" y="19"/>
                    </a:lnTo>
                    <a:lnTo>
                      <a:pt x="18" y="18"/>
                    </a:lnTo>
                    <a:lnTo>
                      <a:pt x="18" y="18"/>
                    </a:lnTo>
                    <a:lnTo>
                      <a:pt x="18" y="19"/>
                    </a:lnTo>
                    <a:lnTo>
                      <a:pt x="16" y="22"/>
                    </a:lnTo>
                    <a:lnTo>
                      <a:pt x="16" y="24"/>
                    </a:lnTo>
                    <a:lnTo>
                      <a:pt x="15" y="24"/>
                    </a:lnTo>
                    <a:lnTo>
                      <a:pt x="13" y="24"/>
                    </a:lnTo>
                    <a:lnTo>
                      <a:pt x="13" y="26"/>
                    </a:lnTo>
                    <a:lnTo>
                      <a:pt x="12" y="24"/>
                    </a:lnTo>
                    <a:lnTo>
                      <a:pt x="12" y="26"/>
                    </a:lnTo>
                    <a:lnTo>
                      <a:pt x="12" y="27"/>
                    </a:lnTo>
                    <a:lnTo>
                      <a:pt x="12" y="27"/>
                    </a:lnTo>
                    <a:lnTo>
                      <a:pt x="10" y="29"/>
                    </a:lnTo>
                    <a:lnTo>
                      <a:pt x="10" y="29"/>
                    </a:lnTo>
                    <a:lnTo>
                      <a:pt x="10" y="30"/>
                    </a:lnTo>
                    <a:lnTo>
                      <a:pt x="10" y="30"/>
                    </a:lnTo>
                    <a:lnTo>
                      <a:pt x="10" y="32"/>
                    </a:lnTo>
                    <a:lnTo>
                      <a:pt x="10" y="33"/>
                    </a:lnTo>
                    <a:lnTo>
                      <a:pt x="9" y="32"/>
                    </a:lnTo>
                    <a:lnTo>
                      <a:pt x="9" y="32"/>
                    </a:lnTo>
                    <a:lnTo>
                      <a:pt x="9" y="33"/>
                    </a:lnTo>
                    <a:lnTo>
                      <a:pt x="9" y="33"/>
                    </a:lnTo>
                    <a:lnTo>
                      <a:pt x="7" y="33"/>
                    </a:lnTo>
                    <a:lnTo>
                      <a:pt x="9" y="35"/>
                    </a:lnTo>
                    <a:lnTo>
                      <a:pt x="9" y="35"/>
                    </a:lnTo>
                    <a:lnTo>
                      <a:pt x="10" y="35"/>
                    </a:lnTo>
                    <a:lnTo>
                      <a:pt x="9" y="35"/>
                    </a:lnTo>
                    <a:lnTo>
                      <a:pt x="9" y="35"/>
                    </a:lnTo>
                    <a:lnTo>
                      <a:pt x="7" y="35"/>
                    </a:lnTo>
                    <a:lnTo>
                      <a:pt x="9" y="36"/>
                    </a:lnTo>
                    <a:lnTo>
                      <a:pt x="7" y="38"/>
                    </a:lnTo>
                    <a:lnTo>
                      <a:pt x="9" y="38"/>
                    </a:lnTo>
                    <a:lnTo>
                      <a:pt x="9" y="39"/>
                    </a:lnTo>
                    <a:lnTo>
                      <a:pt x="9" y="38"/>
                    </a:lnTo>
                    <a:lnTo>
                      <a:pt x="7" y="38"/>
                    </a:lnTo>
                    <a:lnTo>
                      <a:pt x="9" y="41"/>
                    </a:lnTo>
                    <a:lnTo>
                      <a:pt x="7" y="42"/>
                    </a:lnTo>
                    <a:lnTo>
                      <a:pt x="6" y="42"/>
                    </a:lnTo>
                    <a:lnTo>
                      <a:pt x="3" y="42"/>
                    </a:lnTo>
                    <a:lnTo>
                      <a:pt x="3" y="41"/>
                    </a:lnTo>
                    <a:lnTo>
                      <a:pt x="3" y="41"/>
                    </a:lnTo>
                    <a:lnTo>
                      <a:pt x="1" y="42"/>
                    </a:lnTo>
                    <a:lnTo>
                      <a:pt x="1" y="42"/>
                    </a:lnTo>
                    <a:lnTo>
                      <a:pt x="0" y="41"/>
                    </a:lnTo>
                    <a:lnTo>
                      <a:pt x="0" y="38"/>
                    </a:lnTo>
                    <a:lnTo>
                      <a:pt x="0" y="36"/>
                    </a:lnTo>
                    <a:lnTo>
                      <a:pt x="1" y="36"/>
                    </a:lnTo>
                    <a:lnTo>
                      <a:pt x="1" y="36"/>
                    </a:lnTo>
                    <a:lnTo>
                      <a:pt x="3" y="36"/>
                    </a:lnTo>
                    <a:lnTo>
                      <a:pt x="3" y="35"/>
                    </a:lnTo>
                    <a:lnTo>
                      <a:pt x="3" y="32"/>
                    </a:lnTo>
                    <a:lnTo>
                      <a:pt x="3" y="32"/>
                    </a:lnTo>
                    <a:lnTo>
                      <a:pt x="3" y="32"/>
                    </a:lnTo>
                    <a:lnTo>
                      <a:pt x="3" y="32"/>
                    </a:lnTo>
                    <a:lnTo>
                      <a:pt x="4" y="30"/>
                    </a:lnTo>
                    <a:lnTo>
                      <a:pt x="4" y="29"/>
                    </a:lnTo>
                    <a:lnTo>
                      <a:pt x="4" y="27"/>
                    </a:lnTo>
                    <a:lnTo>
                      <a:pt x="4" y="27"/>
                    </a:lnTo>
                    <a:lnTo>
                      <a:pt x="4" y="26"/>
                    </a:lnTo>
                    <a:lnTo>
                      <a:pt x="6" y="24"/>
                    </a:lnTo>
                    <a:lnTo>
                      <a:pt x="7" y="22"/>
                    </a:lnTo>
                    <a:lnTo>
                      <a:pt x="9" y="21"/>
                    </a:lnTo>
                    <a:lnTo>
                      <a:pt x="9" y="19"/>
                    </a:lnTo>
                    <a:lnTo>
                      <a:pt x="9" y="18"/>
                    </a:lnTo>
                    <a:lnTo>
                      <a:pt x="10" y="18"/>
                    </a:lnTo>
                    <a:lnTo>
                      <a:pt x="10" y="16"/>
                    </a:lnTo>
                    <a:lnTo>
                      <a:pt x="12" y="15"/>
                    </a:lnTo>
                    <a:lnTo>
                      <a:pt x="12" y="15"/>
                    </a:lnTo>
                    <a:lnTo>
                      <a:pt x="16" y="12"/>
                    </a:lnTo>
                    <a:lnTo>
                      <a:pt x="23" y="9"/>
                    </a:lnTo>
                    <a:lnTo>
                      <a:pt x="27" y="6"/>
                    </a:lnTo>
                    <a:lnTo>
                      <a:pt x="32" y="4"/>
                    </a:lnTo>
                    <a:lnTo>
                      <a:pt x="32" y="4"/>
                    </a:lnTo>
                    <a:lnTo>
                      <a:pt x="35" y="4"/>
                    </a:lnTo>
                    <a:lnTo>
                      <a:pt x="38" y="4"/>
                    </a:lnTo>
                    <a:lnTo>
                      <a:pt x="41" y="3"/>
                    </a:lnTo>
                    <a:lnTo>
                      <a:pt x="44" y="3"/>
                    </a:lnTo>
                    <a:lnTo>
                      <a:pt x="47" y="3"/>
                    </a:lnTo>
                    <a:lnTo>
                      <a:pt x="47" y="3"/>
                    </a:lnTo>
                    <a:lnTo>
                      <a:pt x="49" y="3"/>
                    </a:lnTo>
                    <a:lnTo>
                      <a:pt x="49" y="3"/>
                    </a:lnTo>
                    <a:lnTo>
                      <a:pt x="47" y="4"/>
                    </a:lnTo>
                    <a:lnTo>
                      <a:pt x="49" y="4"/>
                    </a:lnTo>
                    <a:lnTo>
                      <a:pt x="50" y="3"/>
                    </a:lnTo>
                    <a:lnTo>
                      <a:pt x="52" y="3"/>
                    </a:lnTo>
                    <a:lnTo>
                      <a:pt x="53" y="3"/>
                    </a:lnTo>
                    <a:lnTo>
                      <a:pt x="53" y="3"/>
                    </a:lnTo>
                    <a:lnTo>
                      <a:pt x="52" y="3"/>
                    </a:lnTo>
                    <a:lnTo>
                      <a:pt x="53" y="4"/>
                    </a:lnTo>
                    <a:lnTo>
                      <a:pt x="53" y="4"/>
                    </a:lnTo>
                    <a:lnTo>
                      <a:pt x="56" y="3"/>
                    </a:lnTo>
                    <a:lnTo>
                      <a:pt x="59" y="3"/>
                    </a:lnTo>
                    <a:lnTo>
                      <a:pt x="62" y="1"/>
                    </a:lnTo>
                    <a:lnTo>
                      <a:pt x="62" y="3"/>
                    </a:lnTo>
                    <a:lnTo>
                      <a:pt x="64" y="4"/>
                    </a:lnTo>
                    <a:lnTo>
                      <a:pt x="65" y="4"/>
                    </a:lnTo>
                    <a:lnTo>
                      <a:pt x="67" y="4"/>
                    </a:lnTo>
                    <a:lnTo>
                      <a:pt x="67" y="3"/>
                    </a:lnTo>
                    <a:lnTo>
                      <a:pt x="68" y="3"/>
                    </a:lnTo>
                    <a:lnTo>
                      <a:pt x="70" y="3"/>
                    </a:lnTo>
                    <a:lnTo>
                      <a:pt x="67" y="3"/>
                    </a:lnTo>
                    <a:lnTo>
                      <a:pt x="67" y="3"/>
                    </a:lnTo>
                    <a:lnTo>
                      <a:pt x="67" y="3"/>
                    </a:lnTo>
                    <a:lnTo>
                      <a:pt x="67" y="3"/>
                    </a:lnTo>
                    <a:lnTo>
                      <a:pt x="65" y="3"/>
                    </a:lnTo>
                    <a:lnTo>
                      <a:pt x="67" y="1"/>
                    </a:lnTo>
                    <a:lnTo>
                      <a:pt x="67" y="1"/>
                    </a:lnTo>
                    <a:lnTo>
                      <a:pt x="67" y="1"/>
                    </a:lnTo>
                    <a:lnTo>
                      <a:pt x="68" y="1"/>
                    </a:lnTo>
                    <a:lnTo>
                      <a:pt x="70" y="1"/>
                    </a:lnTo>
                    <a:lnTo>
                      <a:pt x="72" y="1"/>
                    </a:lnTo>
                    <a:lnTo>
                      <a:pt x="72" y="1"/>
                    </a:lnTo>
                    <a:lnTo>
                      <a:pt x="72" y="1"/>
                    </a:lnTo>
                    <a:lnTo>
                      <a:pt x="72" y="3"/>
                    </a:lnTo>
                    <a:lnTo>
                      <a:pt x="75" y="3"/>
                    </a:lnTo>
                    <a:lnTo>
                      <a:pt x="76" y="1"/>
                    </a:lnTo>
                    <a:lnTo>
                      <a:pt x="78" y="0"/>
                    </a:lnTo>
                    <a:lnTo>
                      <a:pt x="78" y="1"/>
                    </a:lnTo>
                    <a:lnTo>
                      <a:pt x="78" y="3"/>
                    </a:lnTo>
                    <a:lnTo>
                      <a:pt x="79" y="3"/>
                    </a:lnTo>
                    <a:lnTo>
                      <a:pt x="78" y="3"/>
                    </a:lnTo>
                    <a:lnTo>
                      <a:pt x="76" y="3"/>
                    </a:lnTo>
                    <a:lnTo>
                      <a:pt x="75" y="3"/>
                    </a:lnTo>
                    <a:lnTo>
                      <a:pt x="75" y="3"/>
                    </a:lnTo>
                    <a:lnTo>
                      <a:pt x="76" y="4"/>
                    </a:lnTo>
                    <a:lnTo>
                      <a:pt x="79" y="3"/>
                    </a:lnTo>
                    <a:lnTo>
                      <a:pt x="81" y="3"/>
                    </a:lnTo>
                    <a:lnTo>
                      <a:pt x="81" y="3"/>
                    </a:lnTo>
                    <a:lnTo>
                      <a:pt x="81" y="4"/>
                    </a:lnTo>
                    <a:lnTo>
                      <a:pt x="82" y="4"/>
                    </a:lnTo>
                    <a:lnTo>
                      <a:pt x="82" y="3"/>
                    </a:lnTo>
                    <a:lnTo>
                      <a:pt x="84" y="4"/>
                    </a:lnTo>
                    <a:lnTo>
                      <a:pt x="85" y="4"/>
                    </a:lnTo>
                    <a:lnTo>
                      <a:pt x="87" y="4"/>
                    </a:lnTo>
                    <a:lnTo>
                      <a:pt x="87" y="3"/>
                    </a:lnTo>
                    <a:lnTo>
                      <a:pt x="88" y="3"/>
                    </a:lnTo>
                    <a:lnTo>
                      <a:pt x="88" y="3"/>
                    </a:lnTo>
                    <a:lnTo>
                      <a:pt x="88" y="4"/>
                    </a:lnTo>
                    <a:lnTo>
                      <a:pt x="90" y="4"/>
                    </a:lnTo>
                    <a:lnTo>
                      <a:pt x="90" y="3"/>
                    </a:lnTo>
                    <a:lnTo>
                      <a:pt x="91" y="3"/>
                    </a:lnTo>
                    <a:lnTo>
                      <a:pt x="91" y="3"/>
                    </a:lnTo>
                    <a:lnTo>
                      <a:pt x="91" y="3"/>
                    </a:lnTo>
                    <a:lnTo>
                      <a:pt x="91" y="4"/>
                    </a:lnTo>
                    <a:lnTo>
                      <a:pt x="93" y="3"/>
                    </a:lnTo>
                    <a:lnTo>
                      <a:pt x="94" y="3"/>
                    </a:lnTo>
                    <a:lnTo>
                      <a:pt x="94" y="1"/>
                    </a:lnTo>
                    <a:lnTo>
                      <a:pt x="94" y="3"/>
                    </a:lnTo>
                    <a:lnTo>
                      <a:pt x="96" y="3"/>
                    </a:lnTo>
                    <a:lnTo>
                      <a:pt x="98" y="1"/>
                    </a:lnTo>
                    <a:lnTo>
                      <a:pt x="99" y="1"/>
                    </a:lnTo>
                    <a:lnTo>
                      <a:pt x="101" y="3"/>
                    </a:lnTo>
                    <a:lnTo>
                      <a:pt x="101" y="1"/>
                    </a:lnTo>
                    <a:lnTo>
                      <a:pt x="101" y="1"/>
                    </a:lnTo>
                    <a:lnTo>
                      <a:pt x="102" y="1"/>
                    </a:lnTo>
                    <a:lnTo>
                      <a:pt x="104" y="1"/>
                    </a:lnTo>
                    <a:lnTo>
                      <a:pt x="105" y="1"/>
                    </a:lnTo>
                    <a:lnTo>
                      <a:pt x="105" y="1"/>
                    </a:lnTo>
                    <a:lnTo>
                      <a:pt x="105" y="1"/>
                    </a:lnTo>
                    <a:lnTo>
                      <a:pt x="108" y="1"/>
                    </a:lnTo>
                    <a:lnTo>
                      <a:pt x="111" y="1"/>
                    </a:lnTo>
                    <a:lnTo>
                      <a:pt x="114" y="1"/>
                    </a:lnTo>
                    <a:lnTo>
                      <a:pt x="116" y="3"/>
                    </a:lnTo>
                    <a:lnTo>
                      <a:pt x="117" y="3"/>
                    </a:lnTo>
                    <a:lnTo>
                      <a:pt x="117" y="1"/>
                    </a:lnTo>
                    <a:lnTo>
                      <a:pt x="119" y="1"/>
                    </a:lnTo>
                    <a:lnTo>
                      <a:pt x="1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0" name="Rectangle 149">
                <a:extLst>
                  <a:ext uri="{FF2B5EF4-FFF2-40B4-BE49-F238E27FC236}">
                    <a16:creationId xmlns:a16="http://schemas.microsoft.com/office/drawing/2014/main" id="{37225A90-7EDB-B76A-5E57-68FECE96774D}"/>
                  </a:ext>
                </a:extLst>
              </p:cNvPr>
              <p:cNvSpPr>
                <a:spLocks noChangeArrowheads="1"/>
              </p:cNvSpPr>
              <p:nvPr/>
            </p:nvSpPr>
            <p:spPr bwMode="auto">
              <a:xfrm>
                <a:off x="2814638" y="42957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EDD6AC7F-E357-132C-13AA-3079E1E12E59}"/>
                  </a:ext>
                </a:extLst>
              </p:cNvPr>
              <p:cNvSpPr>
                <a:spLocks noChangeArrowheads="1"/>
              </p:cNvSpPr>
              <p:nvPr/>
            </p:nvSpPr>
            <p:spPr bwMode="auto">
              <a:xfrm>
                <a:off x="2805113" y="44196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2" name="Freeform 2735">
                <a:extLst>
                  <a:ext uri="{FF2B5EF4-FFF2-40B4-BE49-F238E27FC236}">
                    <a16:creationId xmlns:a16="http://schemas.microsoft.com/office/drawing/2014/main" id="{1E3274CF-79FB-38F9-A058-1894BAD57C99}"/>
                  </a:ext>
                </a:extLst>
              </p:cNvPr>
              <p:cNvSpPr>
                <a:spLocks/>
              </p:cNvSpPr>
              <p:nvPr/>
            </p:nvSpPr>
            <p:spPr bwMode="auto">
              <a:xfrm>
                <a:off x="2914651" y="4306889"/>
                <a:ext cx="1588" cy="3175"/>
              </a:xfrm>
              <a:custGeom>
                <a:avLst/>
                <a:gdLst>
                  <a:gd name="T0" fmla="*/ 1 w 1"/>
                  <a:gd name="T1" fmla="*/ 0 h 2"/>
                  <a:gd name="T2" fmla="*/ 1 w 1"/>
                  <a:gd name="T3" fmla="*/ 2 h 2"/>
                  <a:gd name="T4" fmla="*/ 0 w 1"/>
                  <a:gd name="T5" fmla="*/ 2 h 2"/>
                  <a:gd name="T6" fmla="*/ 1 w 1"/>
                  <a:gd name="T7" fmla="*/ 0 h 2"/>
                </a:gdLst>
                <a:ahLst/>
                <a:cxnLst>
                  <a:cxn ang="0">
                    <a:pos x="T0" y="T1"/>
                  </a:cxn>
                  <a:cxn ang="0">
                    <a:pos x="T2" y="T3"/>
                  </a:cxn>
                  <a:cxn ang="0">
                    <a:pos x="T4" y="T5"/>
                  </a:cxn>
                  <a:cxn ang="0">
                    <a:pos x="T6" y="T7"/>
                  </a:cxn>
                </a:cxnLst>
                <a:rect l="0" t="0" r="r" b="b"/>
                <a:pathLst>
                  <a:path w="1" h="2">
                    <a:moveTo>
                      <a:pt x="1" y="0"/>
                    </a:moveTo>
                    <a:lnTo>
                      <a:pt x="1" y="2"/>
                    </a:lnTo>
                    <a:lnTo>
                      <a:pt x="0"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3" name="Rectangle 152">
                <a:extLst>
                  <a:ext uri="{FF2B5EF4-FFF2-40B4-BE49-F238E27FC236}">
                    <a16:creationId xmlns:a16="http://schemas.microsoft.com/office/drawing/2014/main" id="{12FC0804-8786-052C-FC0B-BFDA4F57EC2D}"/>
                  </a:ext>
                </a:extLst>
              </p:cNvPr>
              <p:cNvSpPr>
                <a:spLocks noChangeArrowheads="1"/>
              </p:cNvSpPr>
              <p:nvPr/>
            </p:nvSpPr>
            <p:spPr bwMode="auto">
              <a:xfrm>
                <a:off x="2746376" y="440531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4" name="Rectangle 153">
                <a:extLst>
                  <a:ext uri="{FF2B5EF4-FFF2-40B4-BE49-F238E27FC236}">
                    <a16:creationId xmlns:a16="http://schemas.microsoft.com/office/drawing/2014/main" id="{1AC34A70-0384-893F-E5EA-E60FE9443770}"/>
                  </a:ext>
                </a:extLst>
              </p:cNvPr>
              <p:cNvSpPr>
                <a:spLocks noChangeArrowheads="1"/>
              </p:cNvSpPr>
              <p:nvPr/>
            </p:nvSpPr>
            <p:spPr bwMode="auto">
              <a:xfrm>
                <a:off x="2924176" y="44100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5" name="Freeform 2738">
                <a:extLst>
                  <a:ext uri="{FF2B5EF4-FFF2-40B4-BE49-F238E27FC236}">
                    <a16:creationId xmlns:a16="http://schemas.microsoft.com/office/drawing/2014/main" id="{60E9BBCE-B7A9-E0B1-9367-86C666E21463}"/>
                  </a:ext>
                </a:extLst>
              </p:cNvPr>
              <p:cNvSpPr>
                <a:spLocks/>
              </p:cNvSpPr>
              <p:nvPr/>
            </p:nvSpPr>
            <p:spPr bwMode="auto">
              <a:xfrm>
                <a:off x="2870201" y="4411664"/>
                <a:ext cx="3175" cy="3175"/>
              </a:xfrm>
              <a:custGeom>
                <a:avLst/>
                <a:gdLst>
                  <a:gd name="T0" fmla="*/ 0 w 2"/>
                  <a:gd name="T1" fmla="*/ 0 h 2"/>
                  <a:gd name="T2" fmla="*/ 2 w 2"/>
                  <a:gd name="T3" fmla="*/ 0 h 2"/>
                  <a:gd name="T4" fmla="*/ 0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2" y="0"/>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6" name="Rectangle 155">
                <a:extLst>
                  <a:ext uri="{FF2B5EF4-FFF2-40B4-BE49-F238E27FC236}">
                    <a16:creationId xmlns:a16="http://schemas.microsoft.com/office/drawing/2014/main" id="{D1E4570D-13F7-D096-3AE7-E85298D60963}"/>
                  </a:ext>
                </a:extLst>
              </p:cNvPr>
              <p:cNvSpPr>
                <a:spLocks noChangeArrowheads="1"/>
              </p:cNvSpPr>
              <p:nvPr/>
            </p:nvSpPr>
            <p:spPr bwMode="auto">
              <a:xfrm>
                <a:off x="2984501" y="44069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7" name="Rectangle 156">
                <a:extLst>
                  <a:ext uri="{FF2B5EF4-FFF2-40B4-BE49-F238E27FC236}">
                    <a16:creationId xmlns:a16="http://schemas.microsoft.com/office/drawing/2014/main" id="{3CA3E863-EE9F-1ACB-7FCF-4EDEB6EA15DB}"/>
                  </a:ext>
                </a:extLst>
              </p:cNvPr>
              <p:cNvSpPr>
                <a:spLocks noChangeArrowheads="1"/>
              </p:cNvSpPr>
              <p:nvPr/>
            </p:nvSpPr>
            <p:spPr bwMode="auto">
              <a:xfrm>
                <a:off x="2719388" y="43703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8" name="Freeform 2741">
                <a:extLst>
                  <a:ext uri="{FF2B5EF4-FFF2-40B4-BE49-F238E27FC236}">
                    <a16:creationId xmlns:a16="http://schemas.microsoft.com/office/drawing/2014/main" id="{98A06791-3B21-5989-8C5E-CFC3A4348163}"/>
                  </a:ext>
                </a:extLst>
              </p:cNvPr>
              <p:cNvSpPr>
                <a:spLocks/>
              </p:cNvSpPr>
              <p:nvPr/>
            </p:nvSpPr>
            <p:spPr bwMode="auto">
              <a:xfrm>
                <a:off x="2724151" y="4383089"/>
                <a:ext cx="3175" cy="4763"/>
              </a:xfrm>
              <a:custGeom>
                <a:avLst/>
                <a:gdLst>
                  <a:gd name="T0" fmla="*/ 2 w 2"/>
                  <a:gd name="T1" fmla="*/ 0 h 3"/>
                  <a:gd name="T2" fmla="*/ 2 w 2"/>
                  <a:gd name="T3" fmla="*/ 1 h 3"/>
                  <a:gd name="T4" fmla="*/ 2 w 2"/>
                  <a:gd name="T5" fmla="*/ 3 h 3"/>
                  <a:gd name="T6" fmla="*/ 2 w 2"/>
                  <a:gd name="T7" fmla="*/ 1 h 3"/>
                  <a:gd name="T8" fmla="*/ 2 w 2"/>
                  <a:gd name="T9" fmla="*/ 1 h 3"/>
                  <a:gd name="T10" fmla="*/ 0 w 2"/>
                  <a:gd name="T11" fmla="*/ 0 h 3"/>
                  <a:gd name="T12" fmla="*/ 2 w 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2" y="0"/>
                    </a:moveTo>
                    <a:lnTo>
                      <a:pt x="2" y="1"/>
                    </a:lnTo>
                    <a:lnTo>
                      <a:pt x="2" y="3"/>
                    </a:lnTo>
                    <a:lnTo>
                      <a:pt x="2" y="1"/>
                    </a:lnTo>
                    <a:lnTo>
                      <a:pt x="2" y="1"/>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59" name="Freeform 2742">
                <a:extLst>
                  <a:ext uri="{FF2B5EF4-FFF2-40B4-BE49-F238E27FC236}">
                    <a16:creationId xmlns:a16="http://schemas.microsoft.com/office/drawing/2014/main" id="{71FF6E3E-F714-AF83-9843-E31AE4A09219}"/>
                  </a:ext>
                </a:extLst>
              </p:cNvPr>
              <p:cNvSpPr>
                <a:spLocks/>
              </p:cNvSpPr>
              <p:nvPr/>
            </p:nvSpPr>
            <p:spPr bwMode="auto">
              <a:xfrm>
                <a:off x="2728913" y="4402139"/>
                <a:ext cx="4763" cy="4763"/>
              </a:xfrm>
              <a:custGeom>
                <a:avLst/>
                <a:gdLst>
                  <a:gd name="T0" fmla="*/ 2 w 3"/>
                  <a:gd name="T1" fmla="*/ 0 h 3"/>
                  <a:gd name="T2" fmla="*/ 3 w 3"/>
                  <a:gd name="T3" fmla="*/ 3 h 3"/>
                  <a:gd name="T4" fmla="*/ 2 w 3"/>
                  <a:gd name="T5" fmla="*/ 2 h 3"/>
                  <a:gd name="T6" fmla="*/ 2 w 3"/>
                  <a:gd name="T7" fmla="*/ 2 h 3"/>
                  <a:gd name="T8" fmla="*/ 2 w 3"/>
                  <a:gd name="T9" fmla="*/ 3 h 3"/>
                  <a:gd name="T10" fmla="*/ 2 w 3"/>
                  <a:gd name="T11" fmla="*/ 3 h 3"/>
                  <a:gd name="T12" fmla="*/ 0 w 3"/>
                  <a:gd name="T13" fmla="*/ 2 h 3"/>
                  <a:gd name="T14" fmla="*/ 2 w 3"/>
                  <a:gd name="T15" fmla="*/ 2 h 3"/>
                  <a:gd name="T16" fmla="*/ 2 w 3"/>
                  <a:gd name="T17" fmla="*/ 2 h 3"/>
                  <a:gd name="T18" fmla="*/ 2 w 3"/>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3">
                    <a:moveTo>
                      <a:pt x="2" y="0"/>
                    </a:moveTo>
                    <a:lnTo>
                      <a:pt x="3" y="3"/>
                    </a:lnTo>
                    <a:lnTo>
                      <a:pt x="2" y="2"/>
                    </a:lnTo>
                    <a:lnTo>
                      <a:pt x="2" y="2"/>
                    </a:lnTo>
                    <a:lnTo>
                      <a:pt x="2" y="3"/>
                    </a:lnTo>
                    <a:lnTo>
                      <a:pt x="2" y="3"/>
                    </a:lnTo>
                    <a:lnTo>
                      <a:pt x="0" y="2"/>
                    </a:lnTo>
                    <a:lnTo>
                      <a:pt x="2" y="2"/>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0" name="Freeform 2743">
                <a:extLst>
                  <a:ext uri="{FF2B5EF4-FFF2-40B4-BE49-F238E27FC236}">
                    <a16:creationId xmlns:a16="http://schemas.microsoft.com/office/drawing/2014/main" id="{C100F9B0-51BF-448A-2790-E24A862F17AD}"/>
                  </a:ext>
                </a:extLst>
              </p:cNvPr>
              <p:cNvSpPr>
                <a:spLocks/>
              </p:cNvSpPr>
              <p:nvPr/>
            </p:nvSpPr>
            <p:spPr bwMode="auto">
              <a:xfrm>
                <a:off x="2744788" y="4414839"/>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1" name="Freeform 2744">
                <a:extLst>
                  <a:ext uri="{FF2B5EF4-FFF2-40B4-BE49-F238E27FC236}">
                    <a16:creationId xmlns:a16="http://schemas.microsoft.com/office/drawing/2014/main" id="{49B7B30C-FEED-02D0-686F-EA2C57485AF0}"/>
                  </a:ext>
                </a:extLst>
              </p:cNvPr>
              <p:cNvSpPr>
                <a:spLocks/>
              </p:cNvSpPr>
              <p:nvPr/>
            </p:nvSpPr>
            <p:spPr bwMode="auto">
              <a:xfrm>
                <a:off x="2832101" y="4419601"/>
                <a:ext cx="0" cy="1588"/>
              </a:xfrm>
              <a:custGeom>
                <a:avLst/>
                <a:gdLst>
                  <a:gd name="T0" fmla="*/ 0 h 1"/>
                  <a:gd name="T1" fmla="*/ 1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lnTo>
                      <a:pt x="0" y="1"/>
                    </a:lnTo>
                    <a:lnTo>
                      <a:pt x="0" y="1"/>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2" name="Freeform 2745">
                <a:extLst>
                  <a:ext uri="{FF2B5EF4-FFF2-40B4-BE49-F238E27FC236}">
                    <a16:creationId xmlns:a16="http://schemas.microsoft.com/office/drawing/2014/main" id="{2C8ED9B0-401C-1F5D-410F-99DAE017628D}"/>
                  </a:ext>
                </a:extLst>
              </p:cNvPr>
              <p:cNvSpPr>
                <a:spLocks/>
              </p:cNvSpPr>
              <p:nvPr/>
            </p:nvSpPr>
            <p:spPr bwMode="auto">
              <a:xfrm>
                <a:off x="2846388" y="4410076"/>
                <a:ext cx="1588" cy="1588"/>
              </a:xfrm>
              <a:custGeom>
                <a:avLst/>
                <a:gdLst>
                  <a:gd name="T0" fmla="*/ 0 w 1"/>
                  <a:gd name="T1" fmla="*/ 0 h 1"/>
                  <a:gd name="T2" fmla="*/ 1 w 1"/>
                  <a:gd name="T3" fmla="*/ 1 h 1"/>
                  <a:gd name="T4" fmla="*/ 0 w 1"/>
                  <a:gd name="T5" fmla="*/ 1 h 1"/>
                  <a:gd name="T6" fmla="*/ 0 w 1"/>
                  <a:gd name="T7" fmla="*/ 0 h 1"/>
                </a:gdLst>
                <a:ahLst/>
                <a:cxnLst>
                  <a:cxn ang="0">
                    <a:pos x="T0" y="T1"/>
                  </a:cxn>
                  <a:cxn ang="0">
                    <a:pos x="T2" y="T3"/>
                  </a:cxn>
                  <a:cxn ang="0">
                    <a:pos x="T4" y="T5"/>
                  </a:cxn>
                  <a:cxn ang="0">
                    <a:pos x="T6" y="T7"/>
                  </a:cxn>
                </a:cxnLst>
                <a:rect l="0" t="0" r="r" b="b"/>
                <a:pathLst>
                  <a:path w="1" h="1">
                    <a:moveTo>
                      <a:pt x="0" y="0"/>
                    </a:moveTo>
                    <a:lnTo>
                      <a:pt x="1" y="1"/>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3" name="Freeform 2746">
                <a:extLst>
                  <a:ext uri="{FF2B5EF4-FFF2-40B4-BE49-F238E27FC236}">
                    <a16:creationId xmlns:a16="http://schemas.microsoft.com/office/drawing/2014/main" id="{D0F3A05E-FB31-2B11-D12E-1EB42E1CC1BA}"/>
                  </a:ext>
                </a:extLst>
              </p:cNvPr>
              <p:cNvSpPr>
                <a:spLocks/>
              </p:cNvSpPr>
              <p:nvPr/>
            </p:nvSpPr>
            <p:spPr bwMode="auto">
              <a:xfrm>
                <a:off x="2855913" y="4424364"/>
                <a:ext cx="1588" cy="0"/>
              </a:xfrm>
              <a:custGeom>
                <a:avLst/>
                <a:gdLst>
                  <a:gd name="T0" fmla="*/ 1 w 1"/>
                  <a:gd name="T1" fmla="*/ 0 w 1"/>
                  <a:gd name="T2" fmla="*/ 1 w 1"/>
                  <a:gd name="T3" fmla="*/ 1 w 1"/>
                </a:gdLst>
                <a:ahLst/>
                <a:cxnLst>
                  <a:cxn ang="0">
                    <a:pos x="T0" y="0"/>
                  </a:cxn>
                  <a:cxn ang="0">
                    <a:pos x="T1" y="0"/>
                  </a:cxn>
                  <a:cxn ang="0">
                    <a:pos x="T2" y="0"/>
                  </a:cxn>
                  <a:cxn ang="0">
                    <a:pos x="T3" y="0"/>
                  </a:cxn>
                </a:cxnLst>
                <a:rect l="0" t="0" r="r" b="b"/>
                <a:pathLst>
                  <a:path w="1">
                    <a:moveTo>
                      <a:pt x="1" y="0"/>
                    </a:moveTo>
                    <a:lnTo>
                      <a:pt x="0" y="0"/>
                    </a:lnTo>
                    <a:lnTo>
                      <a:pt x="1"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4" name="Rectangle 163">
                <a:extLst>
                  <a:ext uri="{FF2B5EF4-FFF2-40B4-BE49-F238E27FC236}">
                    <a16:creationId xmlns:a16="http://schemas.microsoft.com/office/drawing/2014/main" id="{62E36F3D-F0CE-B8D4-89C3-52E33234C1F1}"/>
                  </a:ext>
                </a:extLst>
              </p:cNvPr>
              <p:cNvSpPr>
                <a:spLocks noChangeArrowheads="1"/>
              </p:cNvSpPr>
              <p:nvPr/>
            </p:nvSpPr>
            <p:spPr bwMode="auto">
              <a:xfrm>
                <a:off x="2998788" y="4421189"/>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5" name="Freeform 2748">
                <a:extLst>
                  <a:ext uri="{FF2B5EF4-FFF2-40B4-BE49-F238E27FC236}">
                    <a16:creationId xmlns:a16="http://schemas.microsoft.com/office/drawing/2014/main" id="{777DC445-D894-2822-D85E-353B87855564}"/>
                  </a:ext>
                </a:extLst>
              </p:cNvPr>
              <p:cNvSpPr>
                <a:spLocks/>
              </p:cNvSpPr>
              <p:nvPr/>
            </p:nvSpPr>
            <p:spPr bwMode="auto">
              <a:xfrm>
                <a:off x="3054351" y="4383089"/>
                <a:ext cx="3175" cy="4763"/>
              </a:xfrm>
              <a:custGeom>
                <a:avLst/>
                <a:gdLst>
                  <a:gd name="T0" fmla="*/ 2 w 2"/>
                  <a:gd name="T1" fmla="*/ 0 h 3"/>
                  <a:gd name="T2" fmla="*/ 2 w 2"/>
                  <a:gd name="T3" fmla="*/ 1 h 3"/>
                  <a:gd name="T4" fmla="*/ 0 w 2"/>
                  <a:gd name="T5" fmla="*/ 3 h 3"/>
                  <a:gd name="T6" fmla="*/ 2 w 2"/>
                  <a:gd name="T7" fmla="*/ 1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1"/>
                    </a:lnTo>
                    <a:lnTo>
                      <a:pt x="0" y="3"/>
                    </a:lnTo>
                    <a:lnTo>
                      <a:pt x="2" y="1"/>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6" name="Rectangle 165">
                <a:extLst>
                  <a:ext uri="{FF2B5EF4-FFF2-40B4-BE49-F238E27FC236}">
                    <a16:creationId xmlns:a16="http://schemas.microsoft.com/office/drawing/2014/main" id="{9E84B719-0E82-2A2C-5D54-95A5EA058EEF}"/>
                  </a:ext>
                </a:extLst>
              </p:cNvPr>
              <p:cNvSpPr>
                <a:spLocks noChangeArrowheads="1"/>
              </p:cNvSpPr>
              <p:nvPr/>
            </p:nvSpPr>
            <p:spPr bwMode="auto">
              <a:xfrm>
                <a:off x="2930526" y="4292601"/>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7" name="Freeform 2750">
                <a:extLst>
                  <a:ext uri="{FF2B5EF4-FFF2-40B4-BE49-F238E27FC236}">
                    <a16:creationId xmlns:a16="http://schemas.microsoft.com/office/drawing/2014/main" id="{6078A15B-6A46-A615-7C86-CC1E7AAC1F88}"/>
                  </a:ext>
                </a:extLst>
              </p:cNvPr>
              <p:cNvSpPr>
                <a:spLocks/>
              </p:cNvSpPr>
              <p:nvPr/>
            </p:nvSpPr>
            <p:spPr bwMode="auto">
              <a:xfrm>
                <a:off x="2749551" y="4433889"/>
                <a:ext cx="293688" cy="106363"/>
              </a:xfrm>
              <a:custGeom>
                <a:avLst/>
                <a:gdLst>
                  <a:gd name="T0" fmla="*/ 33 w 185"/>
                  <a:gd name="T1" fmla="*/ 0 h 67"/>
                  <a:gd name="T2" fmla="*/ 151 w 185"/>
                  <a:gd name="T3" fmla="*/ 0 h 67"/>
                  <a:gd name="T4" fmla="*/ 165 w 185"/>
                  <a:gd name="T5" fmla="*/ 3 h 67"/>
                  <a:gd name="T6" fmla="*/ 175 w 185"/>
                  <a:gd name="T7" fmla="*/ 9 h 67"/>
                  <a:gd name="T8" fmla="*/ 183 w 185"/>
                  <a:gd name="T9" fmla="*/ 20 h 67"/>
                  <a:gd name="T10" fmla="*/ 185 w 185"/>
                  <a:gd name="T11" fmla="*/ 34 h 67"/>
                  <a:gd name="T12" fmla="*/ 183 w 185"/>
                  <a:gd name="T13" fmla="*/ 46 h 67"/>
                  <a:gd name="T14" fmla="*/ 175 w 185"/>
                  <a:gd name="T15" fmla="*/ 57 h 67"/>
                  <a:gd name="T16" fmla="*/ 165 w 185"/>
                  <a:gd name="T17" fmla="*/ 64 h 67"/>
                  <a:gd name="T18" fmla="*/ 151 w 185"/>
                  <a:gd name="T19" fmla="*/ 67 h 67"/>
                  <a:gd name="T20" fmla="*/ 33 w 185"/>
                  <a:gd name="T21" fmla="*/ 67 h 67"/>
                  <a:gd name="T22" fmla="*/ 21 w 185"/>
                  <a:gd name="T23" fmla="*/ 64 h 67"/>
                  <a:gd name="T24" fmla="*/ 10 w 185"/>
                  <a:gd name="T25" fmla="*/ 57 h 67"/>
                  <a:gd name="T26" fmla="*/ 3 w 185"/>
                  <a:gd name="T27" fmla="*/ 46 h 67"/>
                  <a:gd name="T28" fmla="*/ 0 w 185"/>
                  <a:gd name="T29" fmla="*/ 34 h 67"/>
                  <a:gd name="T30" fmla="*/ 3 w 185"/>
                  <a:gd name="T31" fmla="*/ 20 h 67"/>
                  <a:gd name="T32" fmla="*/ 10 w 185"/>
                  <a:gd name="T33" fmla="*/ 9 h 67"/>
                  <a:gd name="T34" fmla="*/ 21 w 185"/>
                  <a:gd name="T35" fmla="*/ 3 h 67"/>
                  <a:gd name="T36" fmla="*/ 33 w 185"/>
                  <a:gd name="T37"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5" h="67">
                    <a:moveTo>
                      <a:pt x="33" y="0"/>
                    </a:moveTo>
                    <a:lnTo>
                      <a:pt x="151" y="0"/>
                    </a:lnTo>
                    <a:lnTo>
                      <a:pt x="165" y="3"/>
                    </a:lnTo>
                    <a:lnTo>
                      <a:pt x="175" y="9"/>
                    </a:lnTo>
                    <a:lnTo>
                      <a:pt x="183" y="20"/>
                    </a:lnTo>
                    <a:lnTo>
                      <a:pt x="185" y="34"/>
                    </a:lnTo>
                    <a:lnTo>
                      <a:pt x="183" y="46"/>
                    </a:lnTo>
                    <a:lnTo>
                      <a:pt x="175" y="57"/>
                    </a:lnTo>
                    <a:lnTo>
                      <a:pt x="165" y="64"/>
                    </a:lnTo>
                    <a:lnTo>
                      <a:pt x="151" y="67"/>
                    </a:lnTo>
                    <a:lnTo>
                      <a:pt x="33" y="67"/>
                    </a:lnTo>
                    <a:lnTo>
                      <a:pt x="21" y="64"/>
                    </a:lnTo>
                    <a:lnTo>
                      <a:pt x="10" y="57"/>
                    </a:lnTo>
                    <a:lnTo>
                      <a:pt x="3" y="46"/>
                    </a:lnTo>
                    <a:lnTo>
                      <a:pt x="0" y="34"/>
                    </a:lnTo>
                    <a:lnTo>
                      <a:pt x="3" y="20"/>
                    </a:lnTo>
                    <a:lnTo>
                      <a:pt x="10" y="9"/>
                    </a:lnTo>
                    <a:lnTo>
                      <a:pt x="21" y="3"/>
                    </a:lnTo>
                    <a:lnTo>
                      <a:pt x="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8" name="Rectangle 167">
                <a:extLst>
                  <a:ext uri="{FF2B5EF4-FFF2-40B4-BE49-F238E27FC236}">
                    <a16:creationId xmlns:a16="http://schemas.microsoft.com/office/drawing/2014/main" id="{86FAD34C-681B-7833-3DC9-CE46532973BE}"/>
                  </a:ext>
                </a:extLst>
              </p:cNvPr>
              <p:cNvSpPr>
                <a:spLocks noChangeArrowheads="1"/>
              </p:cNvSpPr>
              <p:nvPr/>
            </p:nvSpPr>
            <p:spPr bwMode="auto">
              <a:xfrm>
                <a:off x="2751138" y="4487864"/>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69" name="Freeform 2752">
                <a:extLst>
                  <a:ext uri="{FF2B5EF4-FFF2-40B4-BE49-F238E27FC236}">
                    <a16:creationId xmlns:a16="http://schemas.microsoft.com/office/drawing/2014/main" id="{FAAAA9FD-BBB0-132F-41D2-7323054DADB4}"/>
                  </a:ext>
                </a:extLst>
              </p:cNvPr>
              <p:cNvSpPr>
                <a:spLocks/>
              </p:cNvSpPr>
              <p:nvPr/>
            </p:nvSpPr>
            <p:spPr bwMode="auto">
              <a:xfrm>
                <a:off x="2749551" y="4489451"/>
                <a:ext cx="6350" cy="4763"/>
              </a:xfrm>
              <a:custGeom>
                <a:avLst/>
                <a:gdLst>
                  <a:gd name="T0" fmla="*/ 1 w 4"/>
                  <a:gd name="T1" fmla="*/ 0 h 3"/>
                  <a:gd name="T2" fmla="*/ 1 w 4"/>
                  <a:gd name="T3" fmla="*/ 0 h 3"/>
                  <a:gd name="T4" fmla="*/ 1 w 4"/>
                  <a:gd name="T5" fmla="*/ 2 h 3"/>
                  <a:gd name="T6" fmla="*/ 1 w 4"/>
                  <a:gd name="T7" fmla="*/ 2 h 3"/>
                  <a:gd name="T8" fmla="*/ 1 w 4"/>
                  <a:gd name="T9" fmla="*/ 2 h 3"/>
                  <a:gd name="T10" fmla="*/ 3 w 4"/>
                  <a:gd name="T11" fmla="*/ 3 h 3"/>
                  <a:gd name="T12" fmla="*/ 3 w 4"/>
                  <a:gd name="T13" fmla="*/ 3 h 3"/>
                  <a:gd name="T14" fmla="*/ 4 w 4"/>
                  <a:gd name="T15" fmla="*/ 3 h 3"/>
                  <a:gd name="T16" fmla="*/ 1 w 4"/>
                  <a:gd name="T17" fmla="*/ 3 h 3"/>
                  <a:gd name="T18" fmla="*/ 0 w 4"/>
                  <a:gd name="T19" fmla="*/ 3 h 3"/>
                  <a:gd name="T20" fmla="*/ 1 w 4"/>
                  <a:gd name="T21" fmla="*/ 3 h 3"/>
                  <a:gd name="T22" fmla="*/ 1 w 4"/>
                  <a:gd name="T23" fmla="*/ 3 h 3"/>
                  <a:gd name="T24" fmla="*/ 1 w 4"/>
                  <a:gd name="T25" fmla="*/ 2 h 3"/>
                  <a:gd name="T26" fmla="*/ 1 w 4"/>
                  <a:gd name="T2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3">
                    <a:moveTo>
                      <a:pt x="1" y="0"/>
                    </a:moveTo>
                    <a:lnTo>
                      <a:pt x="1" y="0"/>
                    </a:lnTo>
                    <a:lnTo>
                      <a:pt x="1" y="2"/>
                    </a:lnTo>
                    <a:lnTo>
                      <a:pt x="1" y="2"/>
                    </a:lnTo>
                    <a:lnTo>
                      <a:pt x="1" y="2"/>
                    </a:lnTo>
                    <a:lnTo>
                      <a:pt x="3" y="3"/>
                    </a:lnTo>
                    <a:lnTo>
                      <a:pt x="3" y="3"/>
                    </a:lnTo>
                    <a:lnTo>
                      <a:pt x="4" y="3"/>
                    </a:lnTo>
                    <a:lnTo>
                      <a:pt x="1" y="3"/>
                    </a:lnTo>
                    <a:lnTo>
                      <a:pt x="0" y="3"/>
                    </a:lnTo>
                    <a:lnTo>
                      <a:pt x="1" y="3"/>
                    </a:lnTo>
                    <a:lnTo>
                      <a:pt x="1" y="3"/>
                    </a:lnTo>
                    <a:lnTo>
                      <a:pt x="1"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0" name="Freeform 2753">
                <a:extLst>
                  <a:ext uri="{FF2B5EF4-FFF2-40B4-BE49-F238E27FC236}">
                    <a16:creationId xmlns:a16="http://schemas.microsoft.com/office/drawing/2014/main" id="{4E1A32AD-CB91-852B-1D1C-5279C79F7126}"/>
                  </a:ext>
                </a:extLst>
              </p:cNvPr>
              <p:cNvSpPr>
                <a:spLocks/>
              </p:cNvSpPr>
              <p:nvPr/>
            </p:nvSpPr>
            <p:spPr bwMode="auto">
              <a:xfrm>
                <a:off x="2827338" y="4543426"/>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1" name="Rectangle 170">
                <a:extLst>
                  <a:ext uri="{FF2B5EF4-FFF2-40B4-BE49-F238E27FC236}">
                    <a16:creationId xmlns:a16="http://schemas.microsoft.com/office/drawing/2014/main" id="{D68551C9-9304-5D64-5CE5-C1EBC97C8266}"/>
                  </a:ext>
                </a:extLst>
              </p:cNvPr>
              <p:cNvSpPr>
                <a:spLocks noChangeArrowheads="1"/>
              </p:cNvSpPr>
              <p:nvPr/>
            </p:nvSpPr>
            <p:spPr bwMode="auto">
              <a:xfrm>
                <a:off x="2759076" y="450373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2" name="Freeform 2755">
                <a:extLst>
                  <a:ext uri="{FF2B5EF4-FFF2-40B4-BE49-F238E27FC236}">
                    <a16:creationId xmlns:a16="http://schemas.microsoft.com/office/drawing/2014/main" id="{39E20A0F-0F75-62DE-5959-7B657426325F}"/>
                  </a:ext>
                </a:extLst>
              </p:cNvPr>
              <p:cNvSpPr>
                <a:spLocks/>
              </p:cNvSpPr>
              <p:nvPr/>
            </p:nvSpPr>
            <p:spPr bwMode="auto">
              <a:xfrm>
                <a:off x="2797176" y="4545014"/>
                <a:ext cx="3175" cy="0"/>
              </a:xfrm>
              <a:custGeom>
                <a:avLst/>
                <a:gdLst>
                  <a:gd name="T0" fmla="*/ 0 w 2"/>
                  <a:gd name="T1" fmla="*/ 2 w 2"/>
                  <a:gd name="T2" fmla="*/ 0 w 2"/>
                  <a:gd name="T3" fmla="*/ 0 w 2"/>
                </a:gdLst>
                <a:ahLst/>
                <a:cxnLst>
                  <a:cxn ang="0">
                    <a:pos x="T0" y="0"/>
                  </a:cxn>
                  <a:cxn ang="0">
                    <a:pos x="T1" y="0"/>
                  </a:cxn>
                  <a:cxn ang="0">
                    <a:pos x="T2" y="0"/>
                  </a:cxn>
                  <a:cxn ang="0">
                    <a:pos x="T3" y="0"/>
                  </a:cxn>
                </a:cxnLst>
                <a:rect l="0" t="0" r="r" b="b"/>
                <a:pathLst>
                  <a:path w="2">
                    <a:moveTo>
                      <a:pt x="0" y="0"/>
                    </a:moveTo>
                    <a:lnTo>
                      <a:pt x="2"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3" name="Freeform 2756">
                <a:extLst>
                  <a:ext uri="{FF2B5EF4-FFF2-40B4-BE49-F238E27FC236}">
                    <a16:creationId xmlns:a16="http://schemas.microsoft.com/office/drawing/2014/main" id="{56D42927-936F-508B-4C51-B50054196C4F}"/>
                  </a:ext>
                </a:extLst>
              </p:cNvPr>
              <p:cNvSpPr>
                <a:spLocks/>
              </p:cNvSpPr>
              <p:nvPr/>
            </p:nvSpPr>
            <p:spPr bwMode="auto">
              <a:xfrm>
                <a:off x="2774951" y="4538664"/>
                <a:ext cx="3175" cy="0"/>
              </a:xfrm>
              <a:custGeom>
                <a:avLst/>
                <a:gdLst>
                  <a:gd name="T0" fmla="*/ 2 w 2"/>
                  <a:gd name="T1" fmla="*/ 2 w 2"/>
                  <a:gd name="T2" fmla="*/ 0 w 2"/>
                  <a:gd name="T3" fmla="*/ 2 w 2"/>
                  <a:gd name="T4" fmla="*/ 2 w 2"/>
                </a:gdLst>
                <a:ahLst/>
                <a:cxnLst>
                  <a:cxn ang="0">
                    <a:pos x="T0" y="0"/>
                  </a:cxn>
                  <a:cxn ang="0">
                    <a:pos x="T1" y="0"/>
                  </a:cxn>
                  <a:cxn ang="0">
                    <a:pos x="T2" y="0"/>
                  </a:cxn>
                  <a:cxn ang="0">
                    <a:pos x="T3" y="0"/>
                  </a:cxn>
                  <a:cxn ang="0">
                    <a:pos x="T4" y="0"/>
                  </a:cxn>
                </a:cxnLst>
                <a:rect l="0" t="0" r="r" b="b"/>
                <a:pathLst>
                  <a:path w="2">
                    <a:moveTo>
                      <a:pt x="2" y="0"/>
                    </a:moveTo>
                    <a:lnTo>
                      <a:pt x="2" y="0"/>
                    </a:lnTo>
                    <a:lnTo>
                      <a:pt x="0" y="0"/>
                    </a:lnTo>
                    <a:lnTo>
                      <a:pt x="2"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4" name="Rectangle 173">
                <a:extLst>
                  <a:ext uri="{FF2B5EF4-FFF2-40B4-BE49-F238E27FC236}">
                    <a16:creationId xmlns:a16="http://schemas.microsoft.com/office/drawing/2014/main" id="{57770591-126E-B56F-73F7-D58175FA0DD4}"/>
                  </a:ext>
                </a:extLst>
              </p:cNvPr>
              <p:cNvSpPr>
                <a:spLocks noChangeArrowheads="1"/>
              </p:cNvSpPr>
              <p:nvPr/>
            </p:nvSpPr>
            <p:spPr bwMode="auto">
              <a:xfrm>
                <a:off x="2749551" y="448786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5" name="Rectangle 174">
                <a:extLst>
                  <a:ext uri="{FF2B5EF4-FFF2-40B4-BE49-F238E27FC236}">
                    <a16:creationId xmlns:a16="http://schemas.microsoft.com/office/drawing/2014/main" id="{843F782C-CAD7-AE76-A3DB-B498DE55EB25}"/>
                  </a:ext>
                </a:extLst>
              </p:cNvPr>
              <p:cNvSpPr>
                <a:spLocks noChangeArrowheads="1"/>
              </p:cNvSpPr>
              <p:nvPr/>
            </p:nvSpPr>
            <p:spPr bwMode="auto">
              <a:xfrm>
                <a:off x="2919413" y="45481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6" name="Freeform 2759">
                <a:extLst>
                  <a:ext uri="{FF2B5EF4-FFF2-40B4-BE49-F238E27FC236}">
                    <a16:creationId xmlns:a16="http://schemas.microsoft.com/office/drawing/2014/main" id="{23FCBEC0-92E2-68C7-55F6-33F3FDE6C2ED}"/>
                  </a:ext>
                </a:extLst>
              </p:cNvPr>
              <p:cNvSpPr>
                <a:spLocks/>
              </p:cNvSpPr>
              <p:nvPr/>
            </p:nvSpPr>
            <p:spPr bwMode="auto">
              <a:xfrm>
                <a:off x="3040063" y="4460876"/>
                <a:ext cx="4763" cy="1588"/>
              </a:xfrm>
              <a:custGeom>
                <a:avLst/>
                <a:gdLst>
                  <a:gd name="T0" fmla="*/ 3 w 3"/>
                  <a:gd name="T1" fmla="*/ 0 h 1"/>
                  <a:gd name="T2" fmla="*/ 3 w 3"/>
                  <a:gd name="T3" fmla="*/ 1 h 1"/>
                  <a:gd name="T4" fmla="*/ 2 w 3"/>
                  <a:gd name="T5" fmla="*/ 1 h 1"/>
                  <a:gd name="T6" fmla="*/ 2 w 3"/>
                  <a:gd name="T7" fmla="*/ 1 h 1"/>
                  <a:gd name="T8" fmla="*/ 0 w 3"/>
                  <a:gd name="T9" fmla="*/ 1 h 1"/>
                  <a:gd name="T10" fmla="*/ 2 w 3"/>
                  <a:gd name="T11" fmla="*/ 0 h 1"/>
                  <a:gd name="T12" fmla="*/ 2 w 3"/>
                  <a:gd name="T13" fmla="*/ 0 h 1"/>
                  <a:gd name="T14" fmla="*/ 3 w 3"/>
                  <a:gd name="T15" fmla="*/ 0 h 1"/>
                  <a:gd name="T16" fmla="*/ 3 w 3"/>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
                    <a:moveTo>
                      <a:pt x="3" y="0"/>
                    </a:moveTo>
                    <a:lnTo>
                      <a:pt x="3" y="1"/>
                    </a:lnTo>
                    <a:lnTo>
                      <a:pt x="2" y="1"/>
                    </a:lnTo>
                    <a:lnTo>
                      <a:pt x="2" y="1"/>
                    </a:lnTo>
                    <a:lnTo>
                      <a:pt x="0" y="1"/>
                    </a:lnTo>
                    <a:lnTo>
                      <a:pt x="2" y="0"/>
                    </a:lnTo>
                    <a:lnTo>
                      <a:pt x="2" y="0"/>
                    </a:lnTo>
                    <a:lnTo>
                      <a:pt x="3"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7" name="Rectangle 176">
                <a:extLst>
                  <a:ext uri="{FF2B5EF4-FFF2-40B4-BE49-F238E27FC236}">
                    <a16:creationId xmlns:a16="http://schemas.microsoft.com/office/drawing/2014/main" id="{240CA2ED-B81E-CCCB-4BD1-A4C5E2A68A54}"/>
                  </a:ext>
                </a:extLst>
              </p:cNvPr>
              <p:cNvSpPr>
                <a:spLocks noChangeArrowheads="1"/>
              </p:cNvSpPr>
              <p:nvPr/>
            </p:nvSpPr>
            <p:spPr bwMode="auto">
              <a:xfrm>
                <a:off x="3040063" y="446246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8" name="Rectangle 177">
                <a:extLst>
                  <a:ext uri="{FF2B5EF4-FFF2-40B4-BE49-F238E27FC236}">
                    <a16:creationId xmlns:a16="http://schemas.microsoft.com/office/drawing/2014/main" id="{376DE24B-C5FC-E925-7620-6A5238A3FE3A}"/>
                  </a:ext>
                </a:extLst>
              </p:cNvPr>
              <p:cNvSpPr>
                <a:spLocks noChangeArrowheads="1"/>
              </p:cNvSpPr>
              <p:nvPr/>
            </p:nvSpPr>
            <p:spPr bwMode="auto">
              <a:xfrm>
                <a:off x="2981326" y="454501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79" name="Freeform 2762">
                <a:extLst>
                  <a:ext uri="{FF2B5EF4-FFF2-40B4-BE49-F238E27FC236}">
                    <a16:creationId xmlns:a16="http://schemas.microsoft.com/office/drawing/2014/main" id="{C74B43D9-554C-D55C-8AA0-5C8CD3B87E5D}"/>
                  </a:ext>
                </a:extLst>
              </p:cNvPr>
              <p:cNvSpPr>
                <a:spLocks/>
              </p:cNvSpPr>
              <p:nvPr/>
            </p:nvSpPr>
            <p:spPr bwMode="auto">
              <a:xfrm>
                <a:off x="2998788" y="4543426"/>
                <a:ext cx="3175" cy="1588"/>
              </a:xfrm>
              <a:custGeom>
                <a:avLst/>
                <a:gdLst>
                  <a:gd name="T0" fmla="*/ 0 w 2"/>
                  <a:gd name="T1" fmla="*/ 0 h 1"/>
                  <a:gd name="T2" fmla="*/ 2 w 2"/>
                  <a:gd name="T3" fmla="*/ 1 h 1"/>
                  <a:gd name="T4" fmla="*/ 0 w 2"/>
                  <a:gd name="T5" fmla="*/ 0 h 1"/>
                  <a:gd name="T6" fmla="*/ 0 w 2"/>
                  <a:gd name="T7" fmla="*/ 0 h 1"/>
                </a:gdLst>
                <a:ahLst/>
                <a:cxnLst>
                  <a:cxn ang="0">
                    <a:pos x="T0" y="T1"/>
                  </a:cxn>
                  <a:cxn ang="0">
                    <a:pos x="T2" y="T3"/>
                  </a:cxn>
                  <a:cxn ang="0">
                    <a:pos x="T4" y="T5"/>
                  </a:cxn>
                  <a:cxn ang="0">
                    <a:pos x="T6" y="T7"/>
                  </a:cxn>
                </a:cxnLst>
                <a:rect l="0" t="0" r="r" b="b"/>
                <a:pathLst>
                  <a:path w="2" h="1">
                    <a:moveTo>
                      <a:pt x="0" y="0"/>
                    </a:moveTo>
                    <a:lnTo>
                      <a:pt x="2" y="1"/>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0" name="Freeform 2763">
                <a:extLst>
                  <a:ext uri="{FF2B5EF4-FFF2-40B4-BE49-F238E27FC236}">
                    <a16:creationId xmlns:a16="http://schemas.microsoft.com/office/drawing/2014/main" id="{F281B245-F532-A97E-D04B-404D1F12AB56}"/>
                  </a:ext>
                </a:extLst>
              </p:cNvPr>
              <p:cNvSpPr>
                <a:spLocks/>
              </p:cNvSpPr>
              <p:nvPr/>
            </p:nvSpPr>
            <p:spPr bwMode="auto">
              <a:xfrm>
                <a:off x="2797176" y="4438651"/>
                <a:ext cx="3175" cy="3175"/>
              </a:xfrm>
              <a:custGeom>
                <a:avLst/>
                <a:gdLst>
                  <a:gd name="T0" fmla="*/ 0 w 2"/>
                  <a:gd name="T1" fmla="*/ 0 h 2"/>
                  <a:gd name="T2" fmla="*/ 2 w 2"/>
                  <a:gd name="T3" fmla="*/ 2 h 2"/>
                  <a:gd name="T4" fmla="*/ 0 w 2"/>
                  <a:gd name="T5" fmla="*/ 2 h 2"/>
                  <a:gd name="T6" fmla="*/ 0 w 2"/>
                  <a:gd name="T7" fmla="*/ 2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lnTo>
                      <a:pt x="2" y="2"/>
                    </a:lnTo>
                    <a:lnTo>
                      <a:pt x="0" y="2"/>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1" name="Freeform 2764">
                <a:extLst>
                  <a:ext uri="{FF2B5EF4-FFF2-40B4-BE49-F238E27FC236}">
                    <a16:creationId xmlns:a16="http://schemas.microsoft.com/office/drawing/2014/main" id="{F6326050-49DF-B527-FF4B-58FF9F3F4935}"/>
                  </a:ext>
                </a:extLst>
              </p:cNvPr>
              <p:cNvSpPr>
                <a:spLocks/>
              </p:cNvSpPr>
              <p:nvPr/>
            </p:nvSpPr>
            <p:spPr bwMode="auto">
              <a:xfrm>
                <a:off x="2755901" y="4503739"/>
                <a:ext cx="3175" cy="3175"/>
              </a:xfrm>
              <a:custGeom>
                <a:avLst/>
                <a:gdLst>
                  <a:gd name="T0" fmla="*/ 2 w 2"/>
                  <a:gd name="T1" fmla="*/ 0 h 2"/>
                  <a:gd name="T2" fmla="*/ 2 w 2"/>
                  <a:gd name="T3" fmla="*/ 2 h 2"/>
                  <a:gd name="T4" fmla="*/ 0 w 2"/>
                  <a:gd name="T5" fmla="*/ 2 h 2"/>
                  <a:gd name="T6" fmla="*/ 2 w 2"/>
                  <a:gd name="T7" fmla="*/ 0 h 2"/>
                </a:gdLst>
                <a:ahLst/>
                <a:cxnLst>
                  <a:cxn ang="0">
                    <a:pos x="T0" y="T1"/>
                  </a:cxn>
                  <a:cxn ang="0">
                    <a:pos x="T2" y="T3"/>
                  </a:cxn>
                  <a:cxn ang="0">
                    <a:pos x="T4" y="T5"/>
                  </a:cxn>
                  <a:cxn ang="0">
                    <a:pos x="T6" y="T7"/>
                  </a:cxn>
                </a:cxnLst>
                <a:rect l="0" t="0" r="r" b="b"/>
                <a:pathLst>
                  <a:path w="2" h="2">
                    <a:moveTo>
                      <a:pt x="2" y="0"/>
                    </a:moveTo>
                    <a:lnTo>
                      <a:pt x="2" y="2"/>
                    </a:lnTo>
                    <a:lnTo>
                      <a:pt x="0"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2" name="Freeform 2765">
                <a:extLst>
                  <a:ext uri="{FF2B5EF4-FFF2-40B4-BE49-F238E27FC236}">
                    <a16:creationId xmlns:a16="http://schemas.microsoft.com/office/drawing/2014/main" id="{C5FBBD7B-4C9C-4941-C9D3-1A4C51D1C18C}"/>
                  </a:ext>
                </a:extLst>
              </p:cNvPr>
              <p:cNvSpPr>
                <a:spLocks/>
              </p:cNvSpPr>
              <p:nvPr/>
            </p:nvSpPr>
            <p:spPr bwMode="auto">
              <a:xfrm>
                <a:off x="2994026" y="4530726"/>
                <a:ext cx="0" cy="3175"/>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lnTo>
                      <a:pt x="0" y="0"/>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3" name="Freeform 2766">
                <a:extLst>
                  <a:ext uri="{FF2B5EF4-FFF2-40B4-BE49-F238E27FC236}">
                    <a16:creationId xmlns:a16="http://schemas.microsoft.com/office/drawing/2014/main" id="{83800B9A-9579-9CB7-92C2-C45D20B1A46B}"/>
                  </a:ext>
                </a:extLst>
              </p:cNvPr>
              <p:cNvSpPr>
                <a:spLocks noEditPoints="1"/>
              </p:cNvSpPr>
              <p:nvPr/>
            </p:nvSpPr>
            <p:spPr bwMode="auto">
              <a:xfrm>
                <a:off x="2744788" y="4424364"/>
                <a:ext cx="304800" cy="125413"/>
              </a:xfrm>
              <a:custGeom>
                <a:avLst/>
                <a:gdLst>
                  <a:gd name="T0" fmla="*/ 65 w 192"/>
                  <a:gd name="T1" fmla="*/ 9 h 79"/>
                  <a:gd name="T2" fmla="*/ 113 w 192"/>
                  <a:gd name="T3" fmla="*/ 1 h 79"/>
                  <a:gd name="T4" fmla="*/ 136 w 192"/>
                  <a:gd name="T5" fmla="*/ 1 h 79"/>
                  <a:gd name="T6" fmla="*/ 166 w 192"/>
                  <a:gd name="T7" fmla="*/ 3 h 79"/>
                  <a:gd name="T8" fmla="*/ 185 w 192"/>
                  <a:gd name="T9" fmla="*/ 15 h 79"/>
                  <a:gd name="T10" fmla="*/ 189 w 192"/>
                  <a:gd name="T11" fmla="*/ 24 h 79"/>
                  <a:gd name="T12" fmla="*/ 191 w 192"/>
                  <a:gd name="T13" fmla="*/ 50 h 79"/>
                  <a:gd name="T14" fmla="*/ 185 w 192"/>
                  <a:gd name="T15" fmla="*/ 63 h 79"/>
                  <a:gd name="T16" fmla="*/ 174 w 192"/>
                  <a:gd name="T17" fmla="*/ 72 h 79"/>
                  <a:gd name="T18" fmla="*/ 156 w 192"/>
                  <a:gd name="T19" fmla="*/ 75 h 79"/>
                  <a:gd name="T20" fmla="*/ 145 w 192"/>
                  <a:gd name="T21" fmla="*/ 75 h 79"/>
                  <a:gd name="T22" fmla="*/ 128 w 192"/>
                  <a:gd name="T23" fmla="*/ 75 h 79"/>
                  <a:gd name="T24" fmla="*/ 122 w 192"/>
                  <a:gd name="T25" fmla="*/ 76 h 79"/>
                  <a:gd name="T26" fmla="*/ 113 w 192"/>
                  <a:gd name="T27" fmla="*/ 76 h 79"/>
                  <a:gd name="T28" fmla="*/ 107 w 192"/>
                  <a:gd name="T29" fmla="*/ 78 h 79"/>
                  <a:gd name="T30" fmla="*/ 99 w 192"/>
                  <a:gd name="T31" fmla="*/ 76 h 79"/>
                  <a:gd name="T32" fmla="*/ 91 w 192"/>
                  <a:gd name="T33" fmla="*/ 75 h 79"/>
                  <a:gd name="T34" fmla="*/ 78 w 192"/>
                  <a:gd name="T35" fmla="*/ 76 h 79"/>
                  <a:gd name="T36" fmla="*/ 65 w 192"/>
                  <a:gd name="T37" fmla="*/ 75 h 79"/>
                  <a:gd name="T38" fmla="*/ 47 w 192"/>
                  <a:gd name="T39" fmla="*/ 76 h 79"/>
                  <a:gd name="T40" fmla="*/ 41 w 192"/>
                  <a:gd name="T41" fmla="*/ 73 h 79"/>
                  <a:gd name="T42" fmla="*/ 32 w 192"/>
                  <a:gd name="T43" fmla="*/ 75 h 79"/>
                  <a:gd name="T44" fmla="*/ 18 w 192"/>
                  <a:gd name="T45" fmla="*/ 69 h 79"/>
                  <a:gd name="T46" fmla="*/ 12 w 192"/>
                  <a:gd name="T47" fmla="*/ 63 h 79"/>
                  <a:gd name="T48" fmla="*/ 6 w 192"/>
                  <a:gd name="T49" fmla="*/ 55 h 79"/>
                  <a:gd name="T50" fmla="*/ 6 w 192"/>
                  <a:gd name="T51" fmla="*/ 49 h 79"/>
                  <a:gd name="T52" fmla="*/ 13 w 192"/>
                  <a:gd name="T53" fmla="*/ 60 h 79"/>
                  <a:gd name="T54" fmla="*/ 19 w 192"/>
                  <a:gd name="T55" fmla="*/ 67 h 79"/>
                  <a:gd name="T56" fmla="*/ 29 w 192"/>
                  <a:gd name="T57" fmla="*/ 70 h 79"/>
                  <a:gd name="T58" fmla="*/ 38 w 192"/>
                  <a:gd name="T59" fmla="*/ 70 h 79"/>
                  <a:gd name="T60" fmla="*/ 59 w 192"/>
                  <a:gd name="T61" fmla="*/ 70 h 79"/>
                  <a:gd name="T62" fmla="*/ 79 w 192"/>
                  <a:gd name="T63" fmla="*/ 72 h 79"/>
                  <a:gd name="T64" fmla="*/ 90 w 192"/>
                  <a:gd name="T65" fmla="*/ 72 h 79"/>
                  <a:gd name="T66" fmla="*/ 101 w 192"/>
                  <a:gd name="T67" fmla="*/ 70 h 79"/>
                  <a:gd name="T68" fmla="*/ 113 w 192"/>
                  <a:gd name="T69" fmla="*/ 70 h 79"/>
                  <a:gd name="T70" fmla="*/ 128 w 192"/>
                  <a:gd name="T71" fmla="*/ 69 h 79"/>
                  <a:gd name="T72" fmla="*/ 149 w 192"/>
                  <a:gd name="T73" fmla="*/ 69 h 79"/>
                  <a:gd name="T74" fmla="*/ 163 w 192"/>
                  <a:gd name="T75" fmla="*/ 66 h 79"/>
                  <a:gd name="T76" fmla="*/ 178 w 192"/>
                  <a:gd name="T77" fmla="*/ 53 h 79"/>
                  <a:gd name="T78" fmla="*/ 178 w 192"/>
                  <a:gd name="T79" fmla="*/ 23 h 79"/>
                  <a:gd name="T80" fmla="*/ 165 w 192"/>
                  <a:gd name="T81" fmla="*/ 11 h 79"/>
                  <a:gd name="T82" fmla="*/ 145 w 192"/>
                  <a:gd name="T83" fmla="*/ 12 h 79"/>
                  <a:gd name="T84" fmla="*/ 136 w 192"/>
                  <a:gd name="T85" fmla="*/ 9 h 79"/>
                  <a:gd name="T86" fmla="*/ 117 w 192"/>
                  <a:gd name="T87" fmla="*/ 11 h 79"/>
                  <a:gd name="T88" fmla="*/ 101 w 192"/>
                  <a:gd name="T89" fmla="*/ 11 h 79"/>
                  <a:gd name="T90" fmla="*/ 75 w 192"/>
                  <a:gd name="T91" fmla="*/ 11 h 79"/>
                  <a:gd name="T92" fmla="*/ 52 w 192"/>
                  <a:gd name="T93" fmla="*/ 11 h 79"/>
                  <a:gd name="T94" fmla="*/ 39 w 192"/>
                  <a:gd name="T95" fmla="*/ 11 h 79"/>
                  <a:gd name="T96" fmla="*/ 35 w 192"/>
                  <a:gd name="T97" fmla="*/ 9 h 79"/>
                  <a:gd name="T98" fmla="*/ 26 w 192"/>
                  <a:gd name="T99" fmla="*/ 14 h 79"/>
                  <a:gd name="T100" fmla="*/ 21 w 192"/>
                  <a:gd name="T101" fmla="*/ 15 h 79"/>
                  <a:gd name="T102" fmla="*/ 13 w 192"/>
                  <a:gd name="T103" fmla="*/ 24 h 79"/>
                  <a:gd name="T104" fmla="*/ 7 w 192"/>
                  <a:gd name="T105" fmla="*/ 32 h 79"/>
                  <a:gd name="T106" fmla="*/ 3 w 192"/>
                  <a:gd name="T107" fmla="*/ 38 h 79"/>
                  <a:gd name="T108" fmla="*/ 3 w 192"/>
                  <a:gd name="T109" fmla="*/ 26 h 79"/>
                  <a:gd name="T110" fmla="*/ 30 w 192"/>
                  <a:gd name="T111" fmla="*/ 4 h 79"/>
                  <a:gd name="T112" fmla="*/ 47 w 192"/>
                  <a:gd name="T113" fmla="*/ 3 h 79"/>
                  <a:gd name="T114" fmla="*/ 58 w 192"/>
                  <a:gd name="T115" fmla="*/ 1 h 79"/>
                  <a:gd name="T116" fmla="*/ 68 w 192"/>
                  <a:gd name="T117" fmla="*/ 3 h 79"/>
                  <a:gd name="T118" fmla="*/ 79 w 192"/>
                  <a:gd name="T119" fmla="*/ 3 h 79"/>
                  <a:gd name="T120" fmla="*/ 99 w 192"/>
                  <a:gd name="T121" fmla="*/ 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2" h="79">
                    <a:moveTo>
                      <a:pt x="6" y="46"/>
                    </a:moveTo>
                    <a:lnTo>
                      <a:pt x="6" y="46"/>
                    </a:lnTo>
                    <a:lnTo>
                      <a:pt x="6" y="46"/>
                    </a:lnTo>
                    <a:lnTo>
                      <a:pt x="6" y="46"/>
                    </a:lnTo>
                    <a:close/>
                    <a:moveTo>
                      <a:pt x="4" y="46"/>
                    </a:moveTo>
                    <a:lnTo>
                      <a:pt x="6" y="46"/>
                    </a:lnTo>
                    <a:lnTo>
                      <a:pt x="6" y="46"/>
                    </a:lnTo>
                    <a:lnTo>
                      <a:pt x="4" y="46"/>
                    </a:lnTo>
                    <a:lnTo>
                      <a:pt x="4" y="46"/>
                    </a:lnTo>
                    <a:close/>
                    <a:moveTo>
                      <a:pt x="62" y="9"/>
                    </a:moveTo>
                    <a:lnTo>
                      <a:pt x="61" y="9"/>
                    </a:lnTo>
                    <a:lnTo>
                      <a:pt x="62" y="9"/>
                    </a:lnTo>
                    <a:lnTo>
                      <a:pt x="62" y="9"/>
                    </a:lnTo>
                    <a:close/>
                    <a:moveTo>
                      <a:pt x="64" y="7"/>
                    </a:moveTo>
                    <a:lnTo>
                      <a:pt x="64" y="9"/>
                    </a:lnTo>
                    <a:lnTo>
                      <a:pt x="64" y="9"/>
                    </a:lnTo>
                    <a:lnTo>
                      <a:pt x="65" y="9"/>
                    </a:lnTo>
                    <a:lnTo>
                      <a:pt x="64" y="9"/>
                    </a:lnTo>
                    <a:lnTo>
                      <a:pt x="64" y="7"/>
                    </a:lnTo>
                    <a:close/>
                    <a:moveTo>
                      <a:pt x="58" y="1"/>
                    </a:moveTo>
                    <a:lnTo>
                      <a:pt x="58" y="1"/>
                    </a:lnTo>
                    <a:lnTo>
                      <a:pt x="58" y="1"/>
                    </a:lnTo>
                    <a:lnTo>
                      <a:pt x="58" y="1"/>
                    </a:lnTo>
                    <a:lnTo>
                      <a:pt x="59" y="1"/>
                    </a:lnTo>
                    <a:lnTo>
                      <a:pt x="58" y="1"/>
                    </a:lnTo>
                    <a:close/>
                    <a:moveTo>
                      <a:pt x="102" y="0"/>
                    </a:moveTo>
                    <a:lnTo>
                      <a:pt x="102" y="1"/>
                    </a:lnTo>
                    <a:lnTo>
                      <a:pt x="104" y="0"/>
                    </a:lnTo>
                    <a:lnTo>
                      <a:pt x="107" y="0"/>
                    </a:lnTo>
                    <a:lnTo>
                      <a:pt x="108" y="1"/>
                    </a:lnTo>
                    <a:lnTo>
                      <a:pt x="108" y="1"/>
                    </a:lnTo>
                    <a:lnTo>
                      <a:pt x="110" y="1"/>
                    </a:lnTo>
                    <a:lnTo>
                      <a:pt x="111" y="1"/>
                    </a:lnTo>
                    <a:lnTo>
                      <a:pt x="113" y="1"/>
                    </a:lnTo>
                    <a:lnTo>
                      <a:pt x="114" y="1"/>
                    </a:lnTo>
                    <a:lnTo>
                      <a:pt x="117" y="1"/>
                    </a:lnTo>
                    <a:lnTo>
                      <a:pt x="120" y="1"/>
                    </a:lnTo>
                    <a:lnTo>
                      <a:pt x="122" y="3"/>
                    </a:lnTo>
                    <a:lnTo>
                      <a:pt x="122" y="0"/>
                    </a:lnTo>
                    <a:lnTo>
                      <a:pt x="123" y="0"/>
                    </a:lnTo>
                    <a:lnTo>
                      <a:pt x="125" y="1"/>
                    </a:lnTo>
                    <a:lnTo>
                      <a:pt x="127" y="1"/>
                    </a:lnTo>
                    <a:lnTo>
                      <a:pt x="127" y="1"/>
                    </a:lnTo>
                    <a:lnTo>
                      <a:pt x="127" y="3"/>
                    </a:lnTo>
                    <a:lnTo>
                      <a:pt x="127" y="3"/>
                    </a:lnTo>
                    <a:lnTo>
                      <a:pt x="128" y="1"/>
                    </a:lnTo>
                    <a:lnTo>
                      <a:pt x="128" y="1"/>
                    </a:lnTo>
                    <a:lnTo>
                      <a:pt x="130" y="1"/>
                    </a:lnTo>
                    <a:lnTo>
                      <a:pt x="130" y="0"/>
                    </a:lnTo>
                    <a:lnTo>
                      <a:pt x="133" y="1"/>
                    </a:lnTo>
                    <a:lnTo>
                      <a:pt x="136" y="1"/>
                    </a:lnTo>
                    <a:lnTo>
                      <a:pt x="139" y="1"/>
                    </a:lnTo>
                    <a:lnTo>
                      <a:pt x="140" y="3"/>
                    </a:lnTo>
                    <a:lnTo>
                      <a:pt x="143" y="1"/>
                    </a:lnTo>
                    <a:lnTo>
                      <a:pt x="146" y="0"/>
                    </a:lnTo>
                    <a:lnTo>
                      <a:pt x="151" y="0"/>
                    </a:lnTo>
                    <a:lnTo>
                      <a:pt x="151" y="0"/>
                    </a:lnTo>
                    <a:lnTo>
                      <a:pt x="153" y="1"/>
                    </a:lnTo>
                    <a:lnTo>
                      <a:pt x="154" y="1"/>
                    </a:lnTo>
                    <a:lnTo>
                      <a:pt x="154" y="3"/>
                    </a:lnTo>
                    <a:lnTo>
                      <a:pt x="157" y="3"/>
                    </a:lnTo>
                    <a:lnTo>
                      <a:pt x="159" y="1"/>
                    </a:lnTo>
                    <a:lnTo>
                      <a:pt x="162" y="1"/>
                    </a:lnTo>
                    <a:lnTo>
                      <a:pt x="163" y="1"/>
                    </a:lnTo>
                    <a:lnTo>
                      <a:pt x="163" y="3"/>
                    </a:lnTo>
                    <a:lnTo>
                      <a:pt x="165" y="3"/>
                    </a:lnTo>
                    <a:lnTo>
                      <a:pt x="166" y="3"/>
                    </a:lnTo>
                    <a:lnTo>
                      <a:pt x="166" y="3"/>
                    </a:lnTo>
                    <a:lnTo>
                      <a:pt x="166" y="3"/>
                    </a:lnTo>
                    <a:lnTo>
                      <a:pt x="166" y="3"/>
                    </a:lnTo>
                    <a:lnTo>
                      <a:pt x="168" y="3"/>
                    </a:lnTo>
                    <a:lnTo>
                      <a:pt x="168" y="4"/>
                    </a:lnTo>
                    <a:lnTo>
                      <a:pt x="169" y="4"/>
                    </a:lnTo>
                    <a:lnTo>
                      <a:pt x="172" y="6"/>
                    </a:lnTo>
                    <a:lnTo>
                      <a:pt x="175" y="7"/>
                    </a:lnTo>
                    <a:lnTo>
                      <a:pt x="178" y="9"/>
                    </a:lnTo>
                    <a:lnTo>
                      <a:pt x="177" y="9"/>
                    </a:lnTo>
                    <a:lnTo>
                      <a:pt x="177" y="9"/>
                    </a:lnTo>
                    <a:lnTo>
                      <a:pt x="180" y="9"/>
                    </a:lnTo>
                    <a:lnTo>
                      <a:pt x="182" y="11"/>
                    </a:lnTo>
                    <a:lnTo>
                      <a:pt x="183" y="12"/>
                    </a:lnTo>
                    <a:lnTo>
                      <a:pt x="185" y="14"/>
                    </a:lnTo>
                    <a:lnTo>
                      <a:pt x="183" y="14"/>
                    </a:lnTo>
                    <a:lnTo>
                      <a:pt x="185" y="15"/>
                    </a:lnTo>
                    <a:lnTo>
                      <a:pt x="185" y="15"/>
                    </a:lnTo>
                    <a:lnTo>
                      <a:pt x="185" y="17"/>
                    </a:lnTo>
                    <a:lnTo>
                      <a:pt x="186" y="18"/>
                    </a:lnTo>
                    <a:lnTo>
                      <a:pt x="186" y="17"/>
                    </a:lnTo>
                    <a:lnTo>
                      <a:pt x="188" y="18"/>
                    </a:lnTo>
                    <a:lnTo>
                      <a:pt x="188" y="18"/>
                    </a:lnTo>
                    <a:lnTo>
                      <a:pt x="188" y="18"/>
                    </a:lnTo>
                    <a:lnTo>
                      <a:pt x="188" y="18"/>
                    </a:lnTo>
                    <a:lnTo>
                      <a:pt x="188" y="20"/>
                    </a:lnTo>
                    <a:lnTo>
                      <a:pt x="188" y="21"/>
                    </a:lnTo>
                    <a:lnTo>
                      <a:pt x="188" y="20"/>
                    </a:lnTo>
                    <a:lnTo>
                      <a:pt x="188" y="20"/>
                    </a:lnTo>
                    <a:lnTo>
                      <a:pt x="186" y="20"/>
                    </a:lnTo>
                    <a:lnTo>
                      <a:pt x="186" y="24"/>
                    </a:lnTo>
                    <a:lnTo>
                      <a:pt x="186" y="24"/>
                    </a:lnTo>
                    <a:lnTo>
                      <a:pt x="188" y="24"/>
                    </a:lnTo>
                    <a:lnTo>
                      <a:pt x="188" y="24"/>
                    </a:lnTo>
                    <a:lnTo>
                      <a:pt x="189" y="24"/>
                    </a:lnTo>
                    <a:lnTo>
                      <a:pt x="189" y="26"/>
                    </a:lnTo>
                    <a:lnTo>
                      <a:pt x="189" y="26"/>
                    </a:lnTo>
                    <a:lnTo>
                      <a:pt x="191" y="24"/>
                    </a:lnTo>
                    <a:lnTo>
                      <a:pt x="191" y="29"/>
                    </a:lnTo>
                    <a:lnTo>
                      <a:pt x="192" y="34"/>
                    </a:lnTo>
                    <a:lnTo>
                      <a:pt x="192" y="37"/>
                    </a:lnTo>
                    <a:lnTo>
                      <a:pt x="192" y="38"/>
                    </a:lnTo>
                    <a:lnTo>
                      <a:pt x="191" y="40"/>
                    </a:lnTo>
                    <a:lnTo>
                      <a:pt x="191" y="41"/>
                    </a:lnTo>
                    <a:lnTo>
                      <a:pt x="191" y="43"/>
                    </a:lnTo>
                    <a:lnTo>
                      <a:pt x="189" y="44"/>
                    </a:lnTo>
                    <a:lnTo>
                      <a:pt x="189" y="46"/>
                    </a:lnTo>
                    <a:lnTo>
                      <a:pt x="191" y="49"/>
                    </a:lnTo>
                    <a:lnTo>
                      <a:pt x="191" y="47"/>
                    </a:lnTo>
                    <a:lnTo>
                      <a:pt x="191" y="47"/>
                    </a:lnTo>
                    <a:lnTo>
                      <a:pt x="191" y="49"/>
                    </a:lnTo>
                    <a:lnTo>
                      <a:pt x="191" y="50"/>
                    </a:lnTo>
                    <a:lnTo>
                      <a:pt x="189" y="52"/>
                    </a:lnTo>
                    <a:lnTo>
                      <a:pt x="189" y="49"/>
                    </a:lnTo>
                    <a:lnTo>
                      <a:pt x="189" y="46"/>
                    </a:lnTo>
                    <a:lnTo>
                      <a:pt x="189" y="49"/>
                    </a:lnTo>
                    <a:lnTo>
                      <a:pt x="189" y="52"/>
                    </a:lnTo>
                    <a:lnTo>
                      <a:pt x="188" y="52"/>
                    </a:lnTo>
                    <a:lnTo>
                      <a:pt x="188" y="53"/>
                    </a:lnTo>
                    <a:lnTo>
                      <a:pt x="186" y="53"/>
                    </a:lnTo>
                    <a:lnTo>
                      <a:pt x="186" y="53"/>
                    </a:lnTo>
                    <a:lnTo>
                      <a:pt x="186" y="55"/>
                    </a:lnTo>
                    <a:lnTo>
                      <a:pt x="188" y="55"/>
                    </a:lnTo>
                    <a:lnTo>
                      <a:pt x="186" y="56"/>
                    </a:lnTo>
                    <a:lnTo>
                      <a:pt x="186" y="58"/>
                    </a:lnTo>
                    <a:lnTo>
                      <a:pt x="186" y="61"/>
                    </a:lnTo>
                    <a:lnTo>
                      <a:pt x="185" y="60"/>
                    </a:lnTo>
                    <a:lnTo>
                      <a:pt x="185" y="61"/>
                    </a:lnTo>
                    <a:lnTo>
                      <a:pt x="185" y="63"/>
                    </a:lnTo>
                    <a:lnTo>
                      <a:pt x="183" y="63"/>
                    </a:lnTo>
                    <a:lnTo>
                      <a:pt x="185" y="61"/>
                    </a:lnTo>
                    <a:lnTo>
                      <a:pt x="183" y="61"/>
                    </a:lnTo>
                    <a:lnTo>
                      <a:pt x="182" y="61"/>
                    </a:lnTo>
                    <a:lnTo>
                      <a:pt x="182" y="63"/>
                    </a:lnTo>
                    <a:lnTo>
                      <a:pt x="182" y="63"/>
                    </a:lnTo>
                    <a:lnTo>
                      <a:pt x="182" y="64"/>
                    </a:lnTo>
                    <a:lnTo>
                      <a:pt x="182" y="64"/>
                    </a:lnTo>
                    <a:lnTo>
                      <a:pt x="182" y="63"/>
                    </a:lnTo>
                    <a:lnTo>
                      <a:pt x="182" y="63"/>
                    </a:lnTo>
                    <a:lnTo>
                      <a:pt x="178" y="66"/>
                    </a:lnTo>
                    <a:lnTo>
                      <a:pt x="178" y="69"/>
                    </a:lnTo>
                    <a:lnTo>
                      <a:pt x="177" y="67"/>
                    </a:lnTo>
                    <a:lnTo>
                      <a:pt x="175" y="69"/>
                    </a:lnTo>
                    <a:lnTo>
                      <a:pt x="175" y="70"/>
                    </a:lnTo>
                    <a:lnTo>
                      <a:pt x="174" y="72"/>
                    </a:lnTo>
                    <a:lnTo>
                      <a:pt x="174" y="72"/>
                    </a:lnTo>
                    <a:lnTo>
                      <a:pt x="172" y="72"/>
                    </a:lnTo>
                    <a:lnTo>
                      <a:pt x="171" y="73"/>
                    </a:lnTo>
                    <a:lnTo>
                      <a:pt x="169" y="73"/>
                    </a:lnTo>
                    <a:lnTo>
                      <a:pt x="169" y="72"/>
                    </a:lnTo>
                    <a:lnTo>
                      <a:pt x="169" y="72"/>
                    </a:lnTo>
                    <a:lnTo>
                      <a:pt x="169" y="72"/>
                    </a:lnTo>
                    <a:lnTo>
                      <a:pt x="169" y="72"/>
                    </a:lnTo>
                    <a:lnTo>
                      <a:pt x="168" y="72"/>
                    </a:lnTo>
                    <a:lnTo>
                      <a:pt x="168" y="73"/>
                    </a:lnTo>
                    <a:lnTo>
                      <a:pt x="166" y="73"/>
                    </a:lnTo>
                    <a:lnTo>
                      <a:pt x="166" y="73"/>
                    </a:lnTo>
                    <a:lnTo>
                      <a:pt x="166" y="73"/>
                    </a:lnTo>
                    <a:lnTo>
                      <a:pt x="166" y="73"/>
                    </a:lnTo>
                    <a:lnTo>
                      <a:pt x="163" y="75"/>
                    </a:lnTo>
                    <a:lnTo>
                      <a:pt x="160" y="75"/>
                    </a:lnTo>
                    <a:lnTo>
                      <a:pt x="159" y="75"/>
                    </a:lnTo>
                    <a:lnTo>
                      <a:pt x="156" y="75"/>
                    </a:lnTo>
                    <a:lnTo>
                      <a:pt x="154" y="75"/>
                    </a:lnTo>
                    <a:lnTo>
                      <a:pt x="151" y="73"/>
                    </a:lnTo>
                    <a:lnTo>
                      <a:pt x="153" y="75"/>
                    </a:lnTo>
                    <a:lnTo>
                      <a:pt x="151" y="75"/>
                    </a:lnTo>
                    <a:lnTo>
                      <a:pt x="151" y="75"/>
                    </a:lnTo>
                    <a:lnTo>
                      <a:pt x="151" y="75"/>
                    </a:lnTo>
                    <a:lnTo>
                      <a:pt x="149" y="75"/>
                    </a:lnTo>
                    <a:lnTo>
                      <a:pt x="149" y="76"/>
                    </a:lnTo>
                    <a:lnTo>
                      <a:pt x="149" y="76"/>
                    </a:lnTo>
                    <a:lnTo>
                      <a:pt x="148" y="76"/>
                    </a:lnTo>
                    <a:lnTo>
                      <a:pt x="146" y="76"/>
                    </a:lnTo>
                    <a:lnTo>
                      <a:pt x="146" y="76"/>
                    </a:lnTo>
                    <a:lnTo>
                      <a:pt x="145" y="76"/>
                    </a:lnTo>
                    <a:lnTo>
                      <a:pt x="146" y="76"/>
                    </a:lnTo>
                    <a:lnTo>
                      <a:pt x="146" y="75"/>
                    </a:lnTo>
                    <a:lnTo>
                      <a:pt x="146" y="75"/>
                    </a:lnTo>
                    <a:lnTo>
                      <a:pt x="145" y="75"/>
                    </a:lnTo>
                    <a:lnTo>
                      <a:pt x="145" y="76"/>
                    </a:lnTo>
                    <a:lnTo>
                      <a:pt x="143" y="76"/>
                    </a:lnTo>
                    <a:lnTo>
                      <a:pt x="142" y="76"/>
                    </a:lnTo>
                    <a:lnTo>
                      <a:pt x="140" y="76"/>
                    </a:lnTo>
                    <a:lnTo>
                      <a:pt x="139" y="76"/>
                    </a:lnTo>
                    <a:lnTo>
                      <a:pt x="139" y="76"/>
                    </a:lnTo>
                    <a:lnTo>
                      <a:pt x="137" y="78"/>
                    </a:lnTo>
                    <a:lnTo>
                      <a:pt x="137" y="76"/>
                    </a:lnTo>
                    <a:lnTo>
                      <a:pt x="137" y="76"/>
                    </a:lnTo>
                    <a:lnTo>
                      <a:pt x="136" y="76"/>
                    </a:lnTo>
                    <a:lnTo>
                      <a:pt x="134" y="76"/>
                    </a:lnTo>
                    <a:lnTo>
                      <a:pt x="134" y="76"/>
                    </a:lnTo>
                    <a:lnTo>
                      <a:pt x="136" y="76"/>
                    </a:lnTo>
                    <a:lnTo>
                      <a:pt x="133" y="76"/>
                    </a:lnTo>
                    <a:lnTo>
                      <a:pt x="130" y="78"/>
                    </a:lnTo>
                    <a:lnTo>
                      <a:pt x="128" y="78"/>
                    </a:lnTo>
                    <a:lnTo>
                      <a:pt x="128" y="75"/>
                    </a:lnTo>
                    <a:lnTo>
                      <a:pt x="127" y="75"/>
                    </a:lnTo>
                    <a:lnTo>
                      <a:pt x="125" y="75"/>
                    </a:lnTo>
                    <a:lnTo>
                      <a:pt x="123" y="75"/>
                    </a:lnTo>
                    <a:lnTo>
                      <a:pt x="125" y="75"/>
                    </a:lnTo>
                    <a:lnTo>
                      <a:pt x="125" y="75"/>
                    </a:lnTo>
                    <a:lnTo>
                      <a:pt x="123" y="76"/>
                    </a:lnTo>
                    <a:lnTo>
                      <a:pt x="125" y="76"/>
                    </a:lnTo>
                    <a:lnTo>
                      <a:pt x="127" y="76"/>
                    </a:lnTo>
                    <a:lnTo>
                      <a:pt x="123" y="76"/>
                    </a:lnTo>
                    <a:lnTo>
                      <a:pt x="128" y="76"/>
                    </a:lnTo>
                    <a:lnTo>
                      <a:pt x="127" y="76"/>
                    </a:lnTo>
                    <a:lnTo>
                      <a:pt x="127" y="78"/>
                    </a:lnTo>
                    <a:lnTo>
                      <a:pt x="127" y="78"/>
                    </a:lnTo>
                    <a:lnTo>
                      <a:pt x="125" y="78"/>
                    </a:lnTo>
                    <a:lnTo>
                      <a:pt x="123" y="78"/>
                    </a:lnTo>
                    <a:lnTo>
                      <a:pt x="123" y="78"/>
                    </a:lnTo>
                    <a:lnTo>
                      <a:pt x="122" y="76"/>
                    </a:lnTo>
                    <a:lnTo>
                      <a:pt x="122" y="76"/>
                    </a:lnTo>
                    <a:lnTo>
                      <a:pt x="120" y="76"/>
                    </a:lnTo>
                    <a:lnTo>
                      <a:pt x="119" y="75"/>
                    </a:lnTo>
                    <a:lnTo>
                      <a:pt x="117" y="76"/>
                    </a:lnTo>
                    <a:lnTo>
                      <a:pt x="117" y="75"/>
                    </a:lnTo>
                    <a:lnTo>
                      <a:pt x="119" y="75"/>
                    </a:lnTo>
                    <a:lnTo>
                      <a:pt x="117" y="75"/>
                    </a:lnTo>
                    <a:lnTo>
                      <a:pt x="116" y="76"/>
                    </a:lnTo>
                    <a:lnTo>
                      <a:pt x="117" y="76"/>
                    </a:lnTo>
                    <a:lnTo>
                      <a:pt x="116" y="76"/>
                    </a:lnTo>
                    <a:lnTo>
                      <a:pt x="116" y="76"/>
                    </a:lnTo>
                    <a:lnTo>
                      <a:pt x="114" y="76"/>
                    </a:lnTo>
                    <a:lnTo>
                      <a:pt x="114" y="78"/>
                    </a:lnTo>
                    <a:lnTo>
                      <a:pt x="114" y="78"/>
                    </a:lnTo>
                    <a:lnTo>
                      <a:pt x="114" y="78"/>
                    </a:lnTo>
                    <a:lnTo>
                      <a:pt x="113" y="78"/>
                    </a:lnTo>
                    <a:lnTo>
                      <a:pt x="113" y="76"/>
                    </a:lnTo>
                    <a:lnTo>
                      <a:pt x="113" y="78"/>
                    </a:lnTo>
                    <a:lnTo>
                      <a:pt x="111" y="78"/>
                    </a:lnTo>
                    <a:lnTo>
                      <a:pt x="111" y="79"/>
                    </a:lnTo>
                    <a:lnTo>
                      <a:pt x="110" y="78"/>
                    </a:lnTo>
                    <a:lnTo>
                      <a:pt x="110" y="78"/>
                    </a:lnTo>
                    <a:lnTo>
                      <a:pt x="108" y="78"/>
                    </a:lnTo>
                    <a:lnTo>
                      <a:pt x="110" y="78"/>
                    </a:lnTo>
                    <a:lnTo>
                      <a:pt x="110" y="76"/>
                    </a:lnTo>
                    <a:lnTo>
                      <a:pt x="110" y="76"/>
                    </a:lnTo>
                    <a:lnTo>
                      <a:pt x="110" y="76"/>
                    </a:lnTo>
                    <a:lnTo>
                      <a:pt x="110" y="76"/>
                    </a:lnTo>
                    <a:lnTo>
                      <a:pt x="108" y="76"/>
                    </a:lnTo>
                    <a:lnTo>
                      <a:pt x="108" y="76"/>
                    </a:lnTo>
                    <a:lnTo>
                      <a:pt x="107" y="76"/>
                    </a:lnTo>
                    <a:lnTo>
                      <a:pt x="107" y="78"/>
                    </a:lnTo>
                    <a:lnTo>
                      <a:pt x="107" y="78"/>
                    </a:lnTo>
                    <a:lnTo>
                      <a:pt x="107" y="78"/>
                    </a:lnTo>
                    <a:lnTo>
                      <a:pt x="107" y="78"/>
                    </a:lnTo>
                    <a:lnTo>
                      <a:pt x="107" y="79"/>
                    </a:lnTo>
                    <a:lnTo>
                      <a:pt x="105" y="79"/>
                    </a:lnTo>
                    <a:lnTo>
                      <a:pt x="107" y="78"/>
                    </a:lnTo>
                    <a:lnTo>
                      <a:pt x="105" y="78"/>
                    </a:lnTo>
                    <a:lnTo>
                      <a:pt x="104" y="78"/>
                    </a:lnTo>
                    <a:lnTo>
                      <a:pt x="102" y="78"/>
                    </a:lnTo>
                    <a:lnTo>
                      <a:pt x="102" y="78"/>
                    </a:lnTo>
                    <a:lnTo>
                      <a:pt x="102" y="76"/>
                    </a:lnTo>
                    <a:lnTo>
                      <a:pt x="102" y="76"/>
                    </a:lnTo>
                    <a:lnTo>
                      <a:pt x="101" y="76"/>
                    </a:lnTo>
                    <a:lnTo>
                      <a:pt x="101" y="76"/>
                    </a:lnTo>
                    <a:lnTo>
                      <a:pt x="101" y="75"/>
                    </a:lnTo>
                    <a:lnTo>
                      <a:pt x="101" y="75"/>
                    </a:lnTo>
                    <a:lnTo>
                      <a:pt x="99" y="75"/>
                    </a:lnTo>
                    <a:lnTo>
                      <a:pt x="99" y="76"/>
                    </a:lnTo>
                    <a:lnTo>
                      <a:pt x="99" y="76"/>
                    </a:lnTo>
                    <a:lnTo>
                      <a:pt x="97" y="76"/>
                    </a:lnTo>
                    <a:lnTo>
                      <a:pt x="97" y="76"/>
                    </a:lnTo>
                    <a:lnTo>
                      <a:pt x="97" y="76"/>
                    </a:lnTo>
                    <a:lnTo>
                      <a:pt x="96" y="76"/>
                    </a:lnTo>
                    <a:lnTo>
                      <a:pt x="94" y="76"/>
                    </a:lnTo>
                    <a:lnTo>
                      <a:pt x="91" y="76"/>
                    </a:lnTo>
                    <a:lnTo>
                      <a:pt x="93" y="76"/>
                    </a:lnTo>
                    <a:lnTo>
                      <a:pt x="93" y="78"/>
                    </a:lnTo>
                    <a:lnTo>
                      <a:pt x="93" y="76"/>
                    </a:lnTo>
                    <a:lnTo>
                      <a:pt x="91" y="76"/>
                    </a:lnTo>
                    <a:lnTo>
                      <a:pt x="90" y="76"/>
                    </a:lnTo>
                    <a:lnTo>
                      <a:pt x="90" y="76"/>
                    </a:lnTo>
                    <a:lnTo>
                      <a:pt x="90" y="76"/>
                    </a:lnTo>
                    <a:lnTo>
                      <a:pt x="90" y="76"/>
                    </a:lnTo>
                    <a:lnTo>
                      <a:pt x="91" y="76"/>
                    </a:lnTo>
                    <a:lnTo>
                      <a:pt x="91" y="75"/>
                    </a:lnTo>
                    <a:lnTo>
                      <a:pt x="91" y="75"/>
                    </a:lnTo>
                    <a:lnTo>
                      <a:pt x="90" y="73"/>
                    </a:lnTo>
                    <a:lnTo>
                      <a:pt x="88" y="75"/>
                    </a:lnTo>
                    <a:lnTo>
                      <a:pt x="88" y="75"/>
                    </a:lnTo>
                    <a:lnTo>
                      <a:pt x="88" y="76"/>
                    </a:lnTo>
                    <a:lnTo>
                      <a:pt x="88" y="76"/>
                    </a:lnTo>
                    <a:lnTo>
                      <a:pt x="87" y="76"/>
                    </a:lnTo>
                    <a:lnTo>
                      <a:pt x="87" y="78"/>
                    </a:lnTo>
                    <a:lnTo>
                      <a:pt x="85" y="78"/>
                    </a:lnTo>
                    <a:lnTo>
                      <a:pt x="84" y="76"/>
                    </a:lnTo>
                    <a:lnTo>
                      <a:pt x="82" y="76"/>
                    </a:lnTo>
                    <a:lnTo>
                      <a:pt x="81" y="75"/>
                    </a:lnTo>
                    <a:lnTo>
                      <a:pt x="81" y="76"/>
                    </a:lnTo>
                    <a:lnTo>
                      <a:pt x="82" y="76"/>
                    </a:lnTo>
                    <a:lnTo>
                      <a:pt x="82" y="76"/>
                    </a:lnTo>
                    <a:lnTo>
                      <a:pt x="82" y="76"/>
                    </a:lnTo>
                    <a:lnTo>
                      <a:pt x="81" y="76"/>
                    </a:lnTo>
                    <a:lnTo>
                      <a:pt x="78" y="76"/>
                    </a:lnTo>
                    <a:lnTo>
                      <a:pt x="76" y="78"/>
                    </a:lnTo>
                    <a:lnTo>
                      <a:pt x="73" y="76"/>
                    </a:lnTo>
                    <a:lnTo>
                      <a:pt x="75" y="76"/>
                    </a:lnTo>
                    <a:lnTo>
                      <a:pt x="71" y="76"/>
                    </a:lnTo>
                    <a:lnTo>
                      <a:pt x="73" y="76"/>
                    </a:lnTo>
                    <a:lnTo>
                      <a:pt x="71" y="76"/>
                    </a:lnTo>
                    <a:lnTo>
                      <a:pt x="71" y="76"/>
                    </a:lnTo>
                    <a:lnTo>
                      <a:pt x="71" y="75"/>
                    </a:lnTo>
                    <a:lnTo>
                      <a:pt x="70" y="76"/>
                    </a:lnTo>
                    <a:lnTo>
                      <a:pt x="68" y="76"/>
                    </a:lnTo>
                    <a:lnTo>
                      <a:pt x="67" y="75"/>
                    </a:lnTo>
                    <a:lnTo>
                      <a:pt x="68" y="76"/>
                    </a:lnTo>
                    <a:lnTo>
                      <a:pt x="68" y="75"/>
                    </a:lnTo>
                    <a:lnTo>
                      <a:pt x="68" y="75"/>
                    </a:lnTo>
                    <a:lnTo>
                      <a:pt x="67" y="75"/>
                    </a:lnTo>
                    <a:lnTo>
                      <a:pt x="67" y="75"/>
                    </a:lnTo>
                    <a:lnTo>
                      <a:pt x="65" y="75"/>
                    </a:lnTo>
                    <a:lnTo>
                      <a:pt x="65" y="75"/>
                    </a:lnTo>
                    <a:lnTo>
                      <a:pt x="64" y="73"/>
                    </a:lnTo>
                    <a:lnTo>
                      <a:pt x="62" y="75"/>
                    </a:lnTo>
                    <a:lnTo>
                      <a:pt x="59" y="75"/>
                    </a:lnTo>
                    <a:lnTo>
                      <a:pt x="59" y="75"/>
                    </a:lnTo>
                    <a:lnTo>
                      <a:pt x="56" y="75"/>
                    </a:lnTo>
                    <a:lnTo>
                      <a:pt x="53" y="75"/>
                    </a:lnTo>
                    <a:lnTo>
                      <a:pt x="52" y="75"/>
                    </a:lnTo>
                    <a:lnTo>
                      <a:pt x="52" y="75"/>
                    </a:lnTo>
                    <a:lnTo>
                      <a:pt x="52" y="75"/>
                    </a:lnTo>
                    <a:lnTo>
                      <a:pt x="52" y="75"/>
                    </a:lnTo>
                    <a:lnTo>
                      <a:pt x="50" y="76"/>
                    </a:lnTo>
                    <a:lnTo>
                      <a:pt x="49" y="76"/>
                    </a:lnTo>
                    <a:lnTo>
                      <a:pt x="49" y="76"/>
                    </a:lnTo>
                    <a:lnTo>
                      <a:pt x="49" y="75"/>
                    </a:lnTo>
                    <a:lnTo>
                      <a:pt x="47" y="75"/>
                    </a:lnTo>
                    <a:lnTo>
                      <a:pt x="47" y="76"/>
                    </a:lnTo>
                    <a:lnTo>
                      <a:pt x="47" y="76"/>
                    </a:lnTo>
                    <a:lnTo>
                      <a:pt x="45" y="76"/>
                    </a:lnTo>
                    <a:lnTo>
                      <a:pt x="45" y="76"/>
                    </a:lnTo>
                    <a:lnTo>
                      <a:pt x="45" y="75"/>
                    </a:lnTo>
                    <a:lnTo>
                      <a:pt x="44" y="75"/>
                    </a:lnTo>
                    <a:lnTo>
                      <a:pt x="44" y="75"/>
                    </a:lnTo>
                    <a:lnTo>
                      <a:pt x="44" y="76"/>
                    </a:lnTo>
                    <a:lnTo>
                      <a:pt x="42" y="75"/>
                    </a:lnTo>
                    <a:lnTo>
                      <a:pt x="41" y="75"/>
                    </a:lnTo>
                    <a:lnTo>
                      <a:pt x="42" y="75"/>
                    </a:lnTo>
                    <a:lnTo>
                      <a:pt x="42" y="75"/>
                    </a:lnTo>
                    <a:lnTo>
                      <a:pt x="42" y="75"/>
                    </a:lnTo>
                    <a:lnTo>
                      <a:pt x="42" y="73"/>
                    </a:lnTo>
                    <a:lnTo>
                      <a:pt x="41" y="73"/>
                    </a:lnTo>
                    <a:lnTo>
                      <a:pt x="41" y="75"/>
                    </a:lnTo>
                    <a:lnTo>
                      <a:pt x="41" y="75"/>
                    </a:lnTo>
                    <a:lnTo>
                      <a:pt x="41" y="73"/>
                    </a:lnTo>
                    <a:lnTo>
                      <a:pt x="41" y="73"/>
                    </a:lnTo>
                    <a:lnTo>
                      <a:pt x="41" y="73"/>
                    </a:lnTo>
                    <a:lnTo>
                      <a:pt x="41" y="73"/>
                    </a:lnTo>
                    <a:lnTo>
                      <a:pt x="41" y="72"/>
                    </a:lnTo>
                    <a:lnTo>
                      <a:pt x="39" y="73"/>
                    </a:lnTo>
                    <a:lnTo>
                      <a:pt x="39" y="73"/>
                    </a:lnTo>
                    <a:lnTo>
                      <a:pt x="41" y="75"/>
                    </a:lnTo>
                    <a:lnTo>
                      <a:pt x="41" y="75"/>
                    </a:lnTo>
                    <a:lnTo>
                      <a:pt x="38" y="75"/>
                    </a:lnTo>
                    <a:lnTo>
                      <a:pt x="36" y="76"/>
                    </a:lnTo>
                    <a:lnTo>
                      <a:pt x="35" y="76"/>
                    </a:lnTo>
                    <a:lnTo>
                      <a:pt x="35" y="75"/>
                    </a:lnTo>
                    <a:lnTo>
                      <a:pt x="33" y="76"/>
                    </a:lnTo>
                    <a:lnTo>
                      <a:pt x="32" y="76"/>
                    </a:lnTo>
                    <a:lnTo>
                      <a:pt x="33" y="75"/>
                    </a:lnTo>
                    <a:lnTo>
                      <a:pt x="33" y="75"/>
                    </a:lnTo>
                    <a:lnTo>
                      <a:pt x="32" y="75"/>
                    </a:lnTo>
                    <a:lnTo>
                      <a:pt x="30" y="75"/>
                    </a:lnTo>
                    <a:lnTo>
                      <a:pt x="30" y="75"/>
                    </a:lnTo>
                    <a:lnTo>
                      <a:pt x="30" y="75"/>
                    </a:lnTo>
                    <a:lnTo>
                      <a:pt x="29" y="75"/>
                    </a:lnTo>
                    <a:lnTo>
                      <a:pt x="27" y="73"/>
                    </a:lnTo>
                    <a:lnTo>
                      <a:pt x="26" y="73"/>
                    </a:lnTo>
                    <a:lnTo>
                      <a:pt x="26" y="72"/>
                    </a:lnTo>
                    <a:lnTo>
                      <a:pt x="23" y="72"/>
                    </a:lnTo>
                    <a:lnTo>
                      <a:pt x="21" y="72"/>
                    </a:lnTo>
                    <a:lnTo>
                      <a:pt x="21" y="72"/>
                    </a:lnTo>
                    <a:lnTo>
                      <a:pt x="19" y="70"/>
                    </a:lnTo>
                    <a:lnTo>
                      <a:pt x="19" y="70"/>
                    </a:lnTo>
                    <a:lnTo>
                      <a:pt x="18" y="69"/>
                    </a:lnTo>
                    <a:lnTo>
                      <a:pt x="16" y="70"/>
                    </a:lnTo>
                    <a:lnTo>
                      <a:pt x="16" y="69"/>
                    </a:lnTo>
                    <a:lnTo>
                      <a:pt x="18" y="69"/>
                    </a:lnTo>
                    <a:lnTo>
                      <a:pt x="18" y="69"/>
                    </a:lnTo>
                    <a:lnTo>
                      <a:pt x="18" y="67"/>
                    </a:lnTo>
                    <a:lnTo>
                      <a:pt x="16" y="67"/>
                    </a:lnTo>
                    <a:lnTo>
                      <a:pt x="16" y="67"/>
                    </a:lnTo>
                    <a:lnTo>
                      <a:pt x="16" y="66"/>
                    </a:lnTo>
                    <a:lnTo>
                      <a:pt x="15" y="66"/>
                    </a:lnTo>
                    <a:lnTo>
                      <a:pt x="15" y="66"/>
                    </a:lnTo>
                    <a:lnTo>
                      <a:pt x="15" y="67"/>
                    </a:lnTo>
                    <a:lnTo>
                      <a:pt x="15" y="67"/>
                    </a:lnTo>
                    <a:lnTo>
                      <a:pt x="15" y="66"/>
                    </a:lnTo>
                    <a:lnTo>
                      <a:pt x="13" y="66"/>
                    </a:lnTo>
                    <a:lnTo>
                      <a:pt x="13" y="64"/>
                    </a:lnTo>
                    <a:lnTo>
                      <a:pt x="12" y="63"/>
                    </a:lnTo>
                    <a:lnTo>
                      <a:pt x="12" y="64"/>
                    </a:lnTo>
                    <a:lnTo>
                      <a:pt x="12" y="64"/>
                    </a:lnTo>
                    <a:lnTo>
                      <a:pt x="12" y="64"/>
                    </a:lnTo>
                    <a:lnTo>
                      <a:pt x="12" y="63"/>
                    </a:lnTo>
                    <a:lnTo>
                      <a:pt x="12" y="63"/>
                    </a:lnTo>
                    <a:lnTo>
                      <a:pt x="10" y="63"/>
                    </a:lnTo>
                    <a:lnTo>
                      <a:pt x="12" y="60"/>
                    </a:lnTo>
                    <a:lnTo>
                      <a:pt x="10" y="60"/>
                    </a:lnTo>
                    <a:lnTo>
                      <a:pt x="9" y="61"/>
                    </a:lnTo>
                    <a:lnTo>
                      <a:pt x="9" y="61"/>
                    </a:lnTo>
                    <a:lnTo>
                      <a:pt x="7" y="60"/>
                    </a:lnTo>
                    <a:lnTo>
                      <a:pt x="7" y="60"/>
                    </a:lnTo>
                    <a:lnTo>
                      <a:pt x="7" y="60"/>
                    </a:lnTo>
                    <a:lnTo>
                      <a:pt x="7" y="58"/>
                    </a:lnTo>
                    <a:lnTo>
                      <a:pt x="6" y="58"/>
                    </a:lnTo>
                    <a:lnTo>
                      <a:pt x="6" y="56"/>
                    </a:lnTo>
                    <a:lnTo>
                      <a:pt x="6" y="56"/>
                    </a:lnTo>
                    <a:lnTo>
                      <a:pt x="7" y="56"/>
                    </a:lnTo>
                    <a:lnTo>
                      <a:pt x="6" y="55"/>
                    </a:lnTo>
                    <a:lnTo>
                      <a:pt x="6" y="55"/>
                    </a:lnTo>
                    <a:lnTo>
                      <a:pt x="6" y="55"/>
                    </a:lnTo>
                    <a:lnTo>
                      <a:pt x="6" y="55"/>
                    </a:lnTo>
                    <a:lnTo>
                      <a:pt x="6" y="53"/>
                    </a:lnTo>
                    <a:lnTo>
                      <a:pt x="6" y="53"/>
                    </a:lnTo>
                    <a:lnTo>
                      <a:pt x="7" y="53"/>
                    </a:lnTo>
                    <a:lnTo>
                      <a:pt x="4" y="52"/>
                    </a:lnTo>
                    <a:lnTo>
                      <a:pt x="7" y="52"/>
                    </a:lnTo>
                    <a:lnTo>
                      <a:pt x="6" y="50"/>
                    </a:lnTo>
                    <a:lnTo>
                      <a:pt x="4" y="50"/>
                    </a:lnTo>
                    <a:lnTo>
                      <a:pt x="4" y="49"/>
                    </a:lnTo>
                    <a:lnTo>
                      <a:pt x="6" y="47"/>
                    </a:lnTo>
                    <a:lnTo>
                      <a:pt x="6" y="49"/>
                    </a:lnTo>
                    <a:lnTo>
                      <a:pt x="6" y="47"/>
                    </a:lnTo>
                    <a:lnTo>
                      <a:pt x="6" y="47"/>
                    </a:lnTo>
                    <a:lnTo>
                      <a:pt x="6" y="46"/>
                    </a:lnTo>
                    <a:lnTo>
                      <a:pt x="6" y="47"/>
                    </a:lnTo>
                    <a:lnTo>
                      <a:pt x="7" y="49"/>
                    </a:lnTo>
                    <a:lnTo>
                      <a:pt x="7" y="49"/>
                    </a:lnTo>
                    <a:lnTo>
                      <a:pt x="6" y="49"/>
                    </a:lnTo>
                    <a:lnTo>
                      <a:pt x="7" y="49"/>
                    </a:lnTo>
                    <a:lnTo>
                      <a:pt x="9" y="50"/>
                    </a:lnTo>
                    <a:lnTo>
                      <a:pt x="6" y="50"/>
                    </a:lnTo>
                    <a:lnTo>
                      <a:pt x="7" y="50"/>
                    </a:lnTo>
                    <a:lnTo>
                      <a:pt x="7" y="52"/>
                    </a:lnTo>
                    <a:lnTo>
                      <a:pt x="7" y="52"/>
                    </a:lnTo>
                    <a:lnTo>
                      <a:pt x="7" y="52"/>
                    </a:lnTo>
                    <a:lnTo>
                      <a:pt x="7" y="52"/>
                    </a:lnTo>
                    <a:lnTo>
                      <a:pt x="7" y="53"/>
                    </a:lnTo>
                    <a:lnTo>
                      <a:pt x="9" y="55"/>
                    </a:lnTo>
                    <a:lnTo>
                      <a:pt x="7" y="55"/>
                    </a:lnTo>
                    <a:lnTo>
                      <a:pt x="7" y="55"/>
                    </a:lnTo>
                    <a:lnTo>
                      <a:pt x="7" y="55"/>
                    </a:lnTo>
                    <a:lnTo>
                      <a:pt x="9" y="56"/>
                    </a:lnTo>
                    <a:lnTo>
                      <a:pt x="10" y="58"/>
                    </a:lnTo>
                    <a:lnTo>
                      <a:pt x="12" y="58"/>
                    </a:lnTo>
                    <a:lnTo>
                      <a:pt x="13" y="60"/>
                    </a:lnTo>
                    <a:lnTo>
                      <a:pt x="15" y="61"/>
                    </a:lnTo>
                    <a:lnTo>
                      <a:pt x="15" y="63"/>
                    </a:lnTo>
                    <a:lnTo>
                      <a:pt x="16" y="63"/>
                    </a:lnTo>
                    <a:lnTo>
                      <a:pt x="16" y="63"/>
                    </a:lnTo>
                    <a:lnTo>
                      <a:pt x="16" y="63"/>
                    </a:lnTo>
                    <a:lnTo>
                      <a:pt x="18" y="63"/>
                    </a:lnTo>
                    <a:lnTo>
                      <a:pt x="16" y="63"/>
                    </a:lnTo>
                    <a:lnTo>
                      <a:pt x="18" y="64"/>
                    </a:lnTo>
                    <a:lnTo>
                      <a:pt x="18" y="64"/>
                    </a:lnTo>
                    <a:lnTo>
                      <a:pt x="19" y="64"/>
                    </a:lnTo>
                    <a:lnTo>
                      <a:pt x="19" y="64"/>
                    </a:lnTo>
                    <a:lnTo>
                      <a:pt x="19" y="66"/>
                    </a:lnTo>
                    <a:lnTo>
                      <a:pt x="21" y="66"/>
                    </a:lnTo>
                    <a:lnTo>
                      <a:pt x="19" y="67"/>
                    </a:lnTo>
                    <a:lnTo>
                      <a:pt x="19" y="67"/>
                    </a:lnTo>
                    <a:lnTo>
                      <a:pt x="19" y="67"/>
                    </a:lnTo>
                    <a:lnTo>
                      <a:pt x="19" y="67"/>
                    </a:lnTo>
                    <a:lnTo>
                      <a:pt x="21" y="67"/>
                    </a:lnTo>
                    <a:lnTo>
                      <a:pt x="21" y="69"/>
                    </a:lnTo>
                    <a:lnTo>
                      <a:pt x="23" y="69"/>
                    </a:lnTo>
                    <a:lnTo>
                      <a:pt x="24" y="67"/>
                    </a:lnTo>
                    <a:lnTo>
                      <a:pt x="24" y="67"/>
                    </a:lnTo>
                    <a:lnTo>
                      <a:pt x="26" y="69"/>
                    </a:lnTo>
                    <a:lnTo>
                      <a:pt x="26" y="69"/>
                    </a:lnTo>
                    <a:lnTo>
                      <a:pt x="26" y="69"/>
                    </a:lnTo>
                    <a:lnTo>
                      <a:pt x="27" y="69"/>
                    </a:lnTo>
                    <a:lnTo>
                      <a:pt x="27" y="70"/>
                    </a:lnTo>
                    <a:lnTo>
                      <a:pt x="26" y="70"/>
                    </a:lnTo>
                    <a:lnTo>
                      <a:pt x="26" y="70"/>
                    </a:lnTo>
                    <a:lnTo>
                      <a:pt x="26" y="70"/>
                    </a:lnTo>
                    <a:lnTo>
                      <a:pt x="27" y="70"/>
                    </a:lnTo>
                    <a:lnTo>
                      <a:pt x="29" y="70"/>
                    </a:lnTo>
                    <a:lnTo>
                      <a:pt x="29" y="70"/>
                    </a:lnTo>
                    <a:lnTo>
                      <a:pt x="29" y="70"/>
                    </a:lnTo>
                    <a:lnTo>
                      <a:pt x="27" y="72"/>
                    </a:lnTo>
                    <a:lnTo>
                      <a:pt x="29" y="72"/>
                    </a:lnTo>
                    <a:lnTo>
                      <a:pt x="30" y="72"/>
                    </a:lnTo>
                    <a:lnTo>
                      <a:pt x="30" y="72"/>
                    </a:lnTo>
                    <a:lnTo>
                      <a:pt x="32" y="72"/>
                    </a:lnTo>
                    <a:lnTo>
                      <a:pt x="32" y="72"/>
                    </a:lnTo>
                    <a:lnTo>
                      <a:pt x="32" y="70"/>
                    </a:lnTo>
                    <a:lnTo>
                      <a:pt x="33" y="72"/>
                    </a:lnTo>
                    <a:lnTo>
                      <a:pt x="33" y="70"/>
                    </a:lnTo>
                    <a:lnTo>
                      <a:pt x="33" y="72"/>
                    </a:lnTo>
                    <a:lnTo>
                      <a:pt x="33" y="72"/>
                    </a:lnTo>
                    <a:lnTo>
                      <a:pt x="33" y="73"/>
                    </a:lnTo>
                    <a:lnTo>
                      <a:pt x="35" y="72"/>
                    </a:lnTo>
                    <a:lnTo>
                      <a:pt x="35" y="72"/>
                    </a:lnTo>
                    <a:lnTo>
                      <a:pt x="35" y="72"/>
                    </a:lnTo>
                    <a:lnTo>
                      <a:pt x="35" y="70"/>
                    </a:lnTo>
                    <a:lnTo>
                      <a:pt x="38" y="70"/>
                    </a:lnTo>
                    <a:lnTo>
                      <a:pt x="38" y="70"/>
                    </a:lnTo>
                    <a:lnTo>
                      <a:pt x="36" y="70"/>
                    </a:lnTo>
                    <a:lnTo>
                      <a:pt x="39" y="72"/>
                    </a:lnTo>
                    <a:lnTo>
                      <a:pt x="41" y="72"/>
                    </a:lnTo>
                    <a:lnTo>
                      <a:pt x="42" y="70"/>
                    </a:lnTo>
                    <a:lnTo>
                      <a:pt x="45" y="70"/>
                    </a:lnTo>
                    <a:lnTo>
                      <a:pt x="49" y="72"/>
                    </a:lnTo>
                    <a:lnTo>
                      <a:pt x="49" y="70"/>
                    </a:lnTo>
                    <a:lnTo>
                      <a:pt x="49" y="70"/>
                    </a:lnTo>
                    <a:lnTo>
                      <a:pt x="49" y="70"/>
                    </a:lnTo>
                    <a:lnTo>
                      <a:pt x="52" y="70"/>
                    </a:lnTo>
                    <a:lnTo>
                      <a:pt x="53" y="70"/>
                    </a:lnTo>
                    <a:lnTo>
                      <a:pt x="53" y="72"/>
                    </a:lnTo>
                    <a:lnTo>
                      <a:pt x="58" y="70"/>
                    </a:lnTo>
                    <a:lnTo>
                      <a:pt x="61" y="70"/>
                    </a:lnTo>
                    <a:lnTo>
                      <a:pt x="61" y="70"/>
                    </a:lnTo>
                    <a:lnTo>
                      <a:pt x="59" y="70"/>
                    </a:lnTo>
                    <a:lnTo>
                      <a:pt x="61" y="70"/>
                    </a:lnTo>
                    <a:lnTo>
                      <a:pt x="62" y="72"/>
                    </a:lnTo>
                    <a:lnTo>
                      <a:pt x="64" y="72"/>
                    </a:lnTo>
                    <a:lnTo>
                      <a:pt x="64" y="72"/>
                    </a:lnTo>
                    <a:lnTo>
                      <a:pt x="64" y="70"/>
                    </a:lnTo>
                    <a:lnTo>
                      <a:pt x="67" y="70"/>
                    </a:lnTo>
                    <a:lnTo>
                      <a:pt x="70" y="70"/>
                    </a:lnTo>
                    <a:lnTo>
                      <a:pt x="73" y="69"/>
                    </a:lnTo>
                    <a:lnTo>
                      <a:pt x="73" y="70"/>
                    </a:lnTo>
                    <a:lnTo>
                      <a:pt x="71" y="70"/>
                    </a:lnTo>
                    <a:lnTo>
                      <a:pt x="71" y="70"/>
                    </a:lnTo>
                    <a:lnTo>
                      <a:pt x="71" y="72"/>
                    </a:lnTo>
                    <a:lnTo>
                      <a:pt x="75" y="72"/>
                    </a:lnTo>
                    <a:lnTo>
                      <a:pt x="78" y="70"/>
                    </a:lnTo>
                    <a:lnTo>
                      <a:pt x="78" y="72"/>
                    </a:lnTo>
                    <a:lnTo>
                      <a:pt x="79" y="72"/>
                    </a:lnTo>
                    <a:lnTo>
                      <a:pt x="79" y="72"/>
                    </a:lnTo>
                    <a:lnTo>
                      <a:pt x="79" y="70"/>
                    </a:lnTo>
                    <a:lnTo>
                      <a:pt x="79" y="70"/>
                    </a:lnTo>
                    <a:lnTo>
                      <a:pt x="79" y="70"/>
                    </a:lnTo>
                    <a:lnTo>
                      <a:pt x="81" y="72"/>
                    </a:lnTo>
                    <a:lnTo>
                      <a:pt x="81" y="70"/>
                    </a:lnTo>
                    <a:lnTo>
                      <a:pt x="81" y="70"/>
                    </a:lnTo>
                    <a:lnTo>
                      <a:pt x="81" y="72"/>
                    </a:lnTo>
                    <a:lnTo>
                      <a:pt x="82" y="70"/>
                    </a:lnTo>
                    <a:lnTo>
                      <a:pt x="84" y="70"/>
                    </a:lnTo>
                    <a:lnTo>
                      <a:pt x="85" y="70"/>
                    </a:lnTo>
                    <a:lnTo>
                      <a:pt x="85" y="70"/>
                    </a:lnTo>
                    <a:lnTo>
                      <a:pt x="85" y="72"/>
                    </a:lnTo>
                    <a:lnTo>
                      <a:pt x="87" y="72"/>
                    </a:lnTo>
                    <a:lnTo>
                      <a:pt x="87" y="72"/>
                    </a:lnTo>
                    <a:lnTo>
                      <a:pt x="87" y="72"/>
                    </a:lnTo>
                    <a:lnTo>
                      <a:pt x="88" y="72"/>
                    </a:lnTo>
                    <a:lnTo>
                      <a:pt x="90" y="72"/>
                    </a:lnTo>
                    <a:lnTo>
                      <a:pt x="90" y="72"/>
                    </a:lnTo>
                    <a:lnTo>
                      <a:pt x="90" y="72"/>
                    </a:lnTo>
                    <a:lnTo>
                      <a:pt x="90" y="72"/>
                    </a:lnTo>
                    <a:lnTo>
                      <a:pt x="91" y="72"/>
                    </a:lnTo>
                    <a:lnTo>
                      <a:pt x="91" y="70"/>
                    </a:lnTo>
                    <a:lnTo>
                      <a:pt x="90" y="70"/>
                    </a:lnTo>
                    <a:lnTo>
                      <a:pt x="93" y="70"/>
                    </a:lnTo>
                    <a:lnTo>
                      <a:pt x="91" y="70"/>
                    </a:lnTo>
                    <a:lnTo>
                      <a:pt x="93" y="70"/>
                    </a:lnTo>
                    <a:lnTo>
                      <a:pt x="96" y="70"/>
                    </a:lnTo>
                    <a:lnTo>
                      <a:pt x="94" y="69"/>
                    </a:lnTo>
                    <a:lnTo>
                      <a:pt x="96" y="69"/>
                    </a:lnTo>
                    <a:lnTo>
                      <a:pt x="96" y="69"/>
                    </a:lnTo>
                    <a:lnTo>
                      <a:pt x="97" y="70"/>
                    </a:lnTo>
                    <a:lnTo>
                      <a:pt x="97" y="70"/>
                    </a:lnTo>
                    <a:lnTo>
                      <a:pt x="97" y="70"/>
                    </a:lnTo>
                    <a:lnTo>
                      <a:pt x="101" y="70"/>
                    </a:lnTo>
                    <a:lnTo>
                      <a:pt x="102" y="70"/>
                    </a:lnTo>
                    <a:lnTo>
                      <a:pt x="105" y="70"/>
                    </a:lnTo>
                    <a:lnTo>
                      <a:pt x="105" y="70"/>
                    </a:lnTo>
                    <a:lnTo>
                      <a:pt x="105" y="70"/>
                    </a:lnTo>
                    <a:lnTo>
                      <a:pt x="107" y="70"/>
                    </a:lnTo>
                    <a:lnTo>
                      <a:pt x="108" y="69"/>
                    </a:lnTo>
                    <a:lnTo>
                      <a:pt x="108" y="69"/>
                    </a:lnTo>
                    <a:lnTo>
                      <a:pt x="108" y="70"/>
                    </a:lnTo>
                    <a:lnTo>
                      <a:pt x="110" y="70"/>
                    </a:lnTo>
                    <a:lnTo>
                      <a:pt x="110" y="69"/>
                    </a:lnTo>
                    <a:lnTo>
                      <a:pt x="111" y="69"/>
                    </a:lnTo>
                    <a:lnTo>
                      <a:pt x="111" y="69"/>
                    </a:lnTo>
                    <a:lnTo>
                      <a:pt x="111" y="70"/>
                    </a:lnTo>
                    <a:lnTo>
                      <a:pt x="111" y="69"/>
                    </a:lnTo>
                    <a:lnTo>
                      <a:pt x="113" y="69"/>
                    </a:lnTo>
                    <a:lnTo>
                      <a:pt x="111" y="70"/>
                    </a:lnTo>
                    <a:lnTo>
                      <a:pt x="113" y="70"/>
                    </a:lnTo>
                    <a:lnTo>
                      <a:pt x="113" y="70"/>
                    </a:lnTo>
                    <a:lnTo>
                      <a:pt x="114" y="72"/>
                    </a:lnTo>
                    <a:lnTo>
                      <a:pt x="113" y="72"/>
                    </a:lnTo>
                    <a:lnTo>
                      <a:pt x="114" y="72"/>
                    </a:lnTo>
                    <a:lnTo>
                      <a:pt x="116" y="70"/>
                    </a:lnTo>
                    <a:lnTo>
                      <a:pt x="116" y="69"/>
                    </a:lnTo>
                    <a:lnTo>
                      <a:pt x="116" y="69"/>
                    </a:lnTo>
                    <a:lnTo>
                      <a:pt x="116" y="69"/>
                    </a:lnTo>
                    <a:lnTo>
                      <a:pt x="117" y="69"/>
                    </a:lnTo>
                    <a:lnTo>
                      <a:pt x="116" y="69"/>
                    </a:lnTo>
                    <a:lnTo>
                      <a:pt x="119" y="69"/>
                    </a:lnTo>
                    <a:lnTo>
                      <a:pt x="122" y="69"/>
                    </a:lnTo>
                    <a:lnTo>
                      <a:pt x="125" y="69"/>
                    </a:lnTo>
                    <a:lnTo>
                      <a:pt x="125" y="69"/>
                    </a:lnTo>
                    <a:lnTo>
                      <a:pt x="125" y="69"/>
                    </a:lnTo>
                    <a:lnTo>
                      <a:pt x="125" y="69"/>
                    </a:lnTo>
                    <a:lnTo>
                      <a:pt x="128" y="69"/>
                    </a:lnTo>
                    <a:lnTo>
                      <a:pt x="131" y="69"/>
                    </a:lnTo>
                    <a:lnTo>
                      <a:pt x="133" y="67"/>
                    </a:lnTo>
                    <a:lnTo>
                      <a:pt x="133" y="69"/>
                    </a:lnTo>
                    <a:lnTo>
                      <a:pt x="131" y="69"/>
                    </a:lnTo>
                    <a:lnTo>
                      <a:pt x="130" y="69"/>
                    </a:lnTo>
                    <a:lnTo>
                      <a:pt x="130" y="70"/>
                    </a:lnTo>
                    <a:lnTo>
                      <a:pt x="136" y="69"/>
                    </a:lnTo>
                    <a:lnTo>
                      <a:pt x="140" y="67"/>
                    </a:lnTo>
                    <a:lnTo>
                      <a:pt x="142" y="69"/>
                    </a:lnTo>
                    <a:lnTo>
                      <a:pt x="143" y="69"/>
                    </a:lnTo>
                    <a:lnTo>
                      <a:pt x="145" y="67"/>
                    </a:lnTo>
                    <a:lnTo>
                      <a:pt x="146" y="69"/>
                    </a:lnTo>
                    <a:lnTo>
                      <a:pt x="148" y="67"/>
                    </a:lnTo>
                    <a:lnTo>
                      <a:pt x="148" y="67"/>
                    </a:lnTo>
                    <a:lnTo>
                      <a:pt x="149" y="67"/>
                    </a:lnTo>
                    <a:lnTo>
                      <a:pt x="149" y="67"/>
                    </a:lnTo>
                    <a:lnTo>
                      <a:pt x="149" y="69"/>
                    </a:lnTo>
                    <a:lnTo>
                      <a:pt x="149" y="69"/>
                    </a:lnTo>
                    <a:lnTo>
                      <a:pt x="151" y="69"/>
                    </a:lnTo>
                    <a:lnTo>
                      <a:pt x="153" y="69"/>
                    </a:lnTo>
                    <a:lnTo>
                      <a:pt x="154" y="69"/>
                    </a:lnTo>
                    <a:lnTo>
                      <a:pt x="154" y="69"/>
                    </a:lnTo>
                    <a:lnTo>
                      <a:pt x="154" y="69"/>
                    </a:lnTo>
                    <a:lnTo>
                      <a:pt x="156" y="69"/>
                    </a:lnTo>
                    <a:lnTo>
                      <a:pt x="157" y="69"/>
                    </a:lnTo>
                    <a:lnTo>
                      <a:pt x="157" y="69"/>
                    </a:lnTo>
                    <a:lnTo>
                      <a:pt x="159" y="67"/>
                    </a:lnTo>
                    <a:lnTo>
                      <a:pt x="162" y="67"/>
                    </a:lnTo>
                    <a:lnTo>
                      <a:pt x="162" y="67"/>
                    </a:lnTo>
                    <a:lnTo>
                      <a:pt x="163" y="66"/>
                    </a:lnTo>
                    <a:lnTo>
                      <a:pt x="163" y="66"/>
                    </a:lnTo>
                    <a:lnTo>
                      <a:pt x="163" y="66"/>
                    </a:lnTo>
                    <a:lnTo>
                      <a:pt x="163" y="66"/>
                    </a:lnTo>
                    <a:lnTo>
                      <a:pt x="163" y="66"/>
                    </a:lnTo>
                    <a:lnTo>
                      <a:pt x="165" y="66"/>
                    </a:lnTo>
                    <a:lnTo>
                      <a:pt x="165" y="66"/>
                    </a:lnTo>
                    <a:lnTo>
                      <a:pt x="166" y="66"/>
                    </a:lnTo>
                    <a:lnTo>
                      <a:pt x="166" y="66"/>
                    </a:lnTo>
                    <a:lnTo>
                      <a:pt x="166" y="66"/>
                    </a:lnTo>
                    <a:lnTo>
                      <a:pt x="168" y="64"/>
                    </a:lnTo>
                    <a:lnTo>
                      <a:pt x="169" y="64"/>
                    </a:lnTo>
                    <a:lnTo>
                      <a:pt x="169" y="64"/>
                    </a:lnTo>
                    <a:lnTo>
                      <a:pt x="169" y="64"/>
                    </a:lnTo>
                    <a:lnTo>
                      <a:pt x="171" y="63"/>
                    </a:lnTo>
                    <a:lnTo>
                      <a:pt x="174" y="61"/>
                    </a:lnTo>
                    <a:lnTo>
                      <a:pt x="175" y="58"/>
                    </a:lnTo>
                    <a:lnTo>
                      <a:pt x="177" y="55"/>
                    </a:lnTo>
                    <a:lnTo>
                      <a:pt x="178" y="56"/>
                    </a:lnTo>
                    <a:lnTo>
                      <a:pt x="178" y="56"/>
                    </a:lnTo>
                    <a:lnTo>
                      <a:pt x="178" y="55"/>
                    </a:lnTo>
                    <a:lnTo>
                      <a:pt x="178" y="53"/>
                    </a:lnTo>
                    <a:lnTo>
                      <a:pt x="178" y="52"/>
                    </a:lnTo>
                    <a:lnTo>
                      <a:pt x="180" y="49"/>
                    </a:lnTo>
                    <a:lnTo>
                      <a:pt x="183" y="46"/>
                    </a:lnTo>
                    <a:lnTo>
                      <a:pt x="183" y="41"/>
                    </a:lnTo>
                    <a:lnTo>
                      <a:pt x="183" y="37"/>
                    </a:lnTo>
                    <a:lnTo>
                      <a:pt x="183" y="37"/>
                    </a:lnTo>
                    <a:lnTo>
                      <a:pt x="182" y="37"/>
                    </a:lnTo>
                    <a:lnTo>
                      <a:pt x="183" y="37"/>
                    </a:lnTo>
                    <a:lnTo>
                      <a:pt x="183" y="37"/>
                    </a:lnTo>
                    <a:lnTo>
                      <a:pt x="183" y="35"/>
                    </a:lnTo>
                    <a:lnTo>
                      <a:pt x="182" y="35"/>
                    </a:lnTo>
                    <a:lnTo>
                      <a:pt x="182" y="34"/>
                    </a:lnTo>
                    <a:lnTo>
                      <a:pt x="182" y="30"/>
                    </a:lnTo>
                    <a:lnTo>
                      <a:pt x="180" y="29"/>
                    </a:lnTo>
                    <a:lnTo>
                      <a:pt x="182" y="26"/>
                    </a:lnTo>
                    <a:lnTo>
                      <a:pt x="180" y="24"/>
                    </a:lnTo>
                    <a:lnTo>
                      <a:pt x="178" y="23"/>
                    </a:lnTo>
                    <a:lnTo>
                      <a:pt x="178" y="23"/>
                    </a:lnTo>
                    <a:lnTo>
                      <a:pt x="175" y="21"/>
                    </a:lnTo>
                    <a:lnTo>
                      <a:pt x="177" y="20"/>
                    </a:lnTo>
                    <a:lnTo>
                      <a:pt x="177" y="20"/>
                    </a:lnTo>
                    <a:lnTo>
                      <a:pt x="177" y="20"/>
                    </a:lnTo>
                    <a:lnTo>
                      <a:pt x="177" y="20"/>
                    </a:lnTo>
                    <a:lnTo>
                      <a:pt x="174" y="18"/>
                    </a:lnTo>
                    <a:lnTo>
                      <a:pt x="174" y="18"/>
                    </a:lnTo>
                    <a:lnTo>
                      <a:pt x="172" y="18"/>
                    </a:lnTo>
                    <a:lnTo>
                      <a:pt x="171" y="17"/>
                    </a:lnTo>
                    <a:lnTo>
                      <a:pt x="169" y="14"/>
                    </a:lnTo>
                    <a:lnTo>
                      <a:pt x="168" y="12"/>
                    </a:lnTo>
                    <a:lnTo>
                      <a:pt x="166" y="12"/>
                    </a:lnTo>
                    <a:lnTo>
                      <a:pt x="166" y="12"/>
                    </a:lnTo>
                    <a:lnTo>
                      <a:pt x="166" y="11"/>
                    </a:lnTo>
                    <a:lnTo>
                      <a:pt x="165" y="11"/>
                    </a:lnTo>
                    <a:lnTo>
                      <a:pt x="165" y="11"/>
                    </a:lnTo>
                    <a:lnTo>
                      <a:pt x="166" y="12"/>
                    </a:lnTo>
                    <a:lnTo>
                      <a:pt x="163" y="12"/>
                    </a:lnTo>
                    <a:lnTo>
                      <a:pt x="162" y="12"/>
                    </a:lnTo>
                    <a:lnTo>
                      <a:pt x="160" y="11"/>
                    </a:lnTo>
                    <a:lnTo>
                      <a:pt x="160" y="11"/>
                    </a:lnTo>
                    <a:lnTo>
                      <a:pt x="159" y="11"/>
                    </a:lnTo>
                    <a:lnTo>
                      <a:pt x="159" y="9"/>
                    </a:lnTo>
                    <a:lnTo>
                      <a:pt x="159" y="11"/>
                    </a:lnTo>
                    <a:lnTo>
                      <a:pt x="159" y="11"/>
                    </a:lnTo>
                    <a:lnTo>
                      <a:pt x="157" y="11"/>
                    </a:lnTo>
                    <a:lnTo>
                      <a:pt x="154" y="11"/>
                    </a:lnTo>
                    <a:lnTo>
                      <a:pt x="151" y="9"/>
                    </a:lnTo>
                    <a:lnTo>
                      <a:pt x="151" y="11"/>
                    </a:lnTo>
                    <a:lnTo>
                      <a:pt x="149" y="11"/>
                    </a:lnTo>
                    <a:lnTo>
                      <a:pt x="149" y="12"/>
                    </a:lnTo>
                    <a:lnTo>
                      <a:pt x="148" y="12"/>
                    </a:lnTo>
                    <a:lnTo>
                      <a:pt x="145" y="12"/>
                    </a:lnTo>
                    <a:lnTo>
                      <a:pt x="142" y="12"/>
                    </a:lnTo>
                    <a:lnTo>
                      <a:pt x="142" y="12"/>
                    </a:lnTo>
                    <a:lnTo>
                      <a:pt x="142" y="12"/>
                    </a:lnTo>
                    <a:lnTo>
                      <a:pt x="140" y="12"/>
                    </a:lnTo>
                    <a:lnTo>
                      <a:pt x="140" y="12"/>
                    </a:lnTo>
                    <a:lnTo>
                      <a:pt x="139" y="12"/>
                    </a:lnTo>
                    <a:lnTo>
                      <a:pt x="139" y="11"/>
                    </a:lnTo>
                    <a:lnTo>
                      <a:pt x="139" y="11"/>
                    </a:lnTo>
                    <a:lnTo>
                      <a:pt x="137" y="11"/>
                    </a:lnTo>
                    <a:lnTo>
                      <a:pt x="139" y="11"/>
                    </a:lnTo>
                    <a:lnTo>
                      <a:pt x="139" y="9"/>
                    </a:lnTo>
                    <a:lnTo>
                      <a:pt x="137" y="9"/>
                    </a:lnTo>
                    <a:lnTo>
                      <a:pt x="137" y="9"/>
                    </a:lnTo>
                    <a:lnTo>
                      <a:pt x="137" y="11"/>
                    </a:lnTo>
                    <a:lnTo>
                      <a:pt x="137" y="11"/>
                    </a:lnTo>
                    <a:lnTo>
                      <a:pt x="137" y="9"/>
                    </a:lnTo>
                    <a:lnTo>
                      <a:pt x="136" y="9"/>
                    </a:lnTo>
                    <a:lnTo>
                      <a:pt x="136" y="11"/>
                    </a:lnTo>
                    <a:lnTo>
                      <a:pt x="137" y="11"/>
                    </a:lnTo>
                    <a:lnTo>
                      <a:pt x="133" y="12"/>
                    </a:lnTo>
                    <a:lnTo>
                      <a:pt x="128" y="12"/>
                    </a:lnTo>
                    <a:lnTo>
                      <a:pt x="128" y="11"/>
                    </a:lnTo>
                    <a:lnTo>
                      <a:pt x="125" y="11"/>
                    </a:lnTo>
                    <a:lnTo>
                      <a:pt x="123" y="11"/>
                    </a:lnTo>
                    <a:lnTo>
                      <a:pt x="123" y="11"/>
                    </a:lnTo>
                    <a:lnTo>
                      <a:pt x="123" y="11"/>
                    </a:lnTo>
                    <a:lnTo>
                      <a:pt x="122" y="12"/>
                    </a:lnTo>
                    <a:lnTo>
                      <a:pt x="122" y="11"/>
                    </a:lnTo>
                    <a:lnTo>
                      <a:pt x="122" y="11"/>
                    </a:lnTo>
                    <a:lnTo>
                      <a:pt x="120" y="11"/>
                    </a:lnTo>
                    <a:lnTo>
                      <a:pt x="122" y="11"/>
                    </a:lnTo>
                    <a:lnTo>
                      <a:pt x="122" y="11"/>
                    </a:lnTo>
                    <a:lnTo>
                      <a:pt x="119" y="11"/>
                    </a:lnTo>
                    <a:lnTo>
                      <a:pt x="117" y="11"/>
                    </a:lnTo>
                    <a:lnTo>
                      <a:pt x="116" y="9"/>
                    </a:lnTo>
                    <a:lnTo>
                      <a:pt x="114" y="9"/>
                    </a:lnTo>
                    <a:lnTo>
                      <a:pt x="114" y="11"/>
                    </a:lnTo>
                    <a:lnTo>
                      <a:pt x="116" y="11"/>
                    </a:lnTo>
                    <a:lnTo>
                      <a:pt x="114" y="11"/>
                    </a:lnTo>
                    <a:lnTo>
                      <a:pt x="113" y="9"/>
                    </a:lnTo>
                    <a:lnTo>
                      <a:pt x="111" y="11"/>
                    </a:lnTo>
                    <a:lnTo>
                      <a:pt x="111" y="9"/>
                    </a:lnTo>
                    <a:lnTo>
                      <a:pt x="111" y="11"/>
                    </a:lnTo>
                    <a:lnTo>
                      <a:pt x="110" y="11"/>
                    </a:lnTo>
                    <a:lnTo>
                      <a:pt x="110" y="11"/>
                    </a:lnTo>
                    <a:lnTo>
                      <a:pt x="107" y="11"/>
                    </a:lnTo>
                    <a:lnTo>
                      <a:pt x="105" y="11"/>
                    </a:lnTo>
                    <a:lnTo>
                      <a:pt x="104" y="9"/>
                    </a:lnTo>
                    <a:lnTo>
                      <a:pt x="104" y="11"/>
                    </a:lnTo>
                    <a:lnTo>
                      <a:pt x="102" y="11"/>
                    </a:lnTo>
                    <a:lnTo>
                      <a:pt x="101" y="11"/>
                    </a:lnTo>
                    <a:lnTo>
                      <a:pt x="99" y="11"/>
                    </a:lnTo>
                    <a:lnTo>
                      <a:pt x="96" y="9"/>
                    </a:lnTo>
                    <a:lnTo>
                      <a:pt x="91" y="9"/>
                    </a:lnTo>
                    <a:lnTo>
                      <a:pt x="88" y="9"/>
                    </a:lnTo>
                    <a:lnTo>
                      <a:pt x="88" y="9"/>
                    </a:lnTo>
                    <a:lnTo>
                      <a:pt x="87" y="9"/>
                    </a:lnTo>
                    <a:lnTo>
                      <a:pt x="87" y="9"/>
                    </a:lnTo>
                    <a:lnTo>
                      <a:pt x="85" y="11"/>
                    </a:lnTo>
                    <a:lnTo>
                      <a:pt x="84" y="11"/>
                    </a:lnTo>
                    <a:lnTo>
                      <a:pt x="85" y="11"/>
                    </a:lnTo>
                    <a:lnTo>
                      <a:pt x="82" y="9"/>
                    </a:lnTo>
                    <a:lnTo>
                      <a:pt x="78" y="11"/>
                    </a:lnTo>
                    <a:lnTo>
                      <a:pt x="76" y="11"/>
                    </a:lnTo>
                    <a:lnTo>
                      <a:pt x="76" y="11"/>
                    </a:lnTo>
                    <a:lnTo>
                      <a:pt x="75" y="11"/>
                    </a:lnTo>
                    <a:lnTo>
                      <a:pt x="75" y="11"/>
                    </a:lnTo>
                    <a:lnTo>
                      <a:pt x="75" y="11"/>
                    </a:lnTo>
                    <a:lnTo>
                      <a:pt x="75" y="11"/>
                    </a:lnTo>
                    <a:lnTo>
                      <a:pt x="75" y="11"/>
                    </a:lnTo>
                    <a:lnTo>
                      <a:pt x="75" y="11"/>
                    </a:lnTo>
                    <a:lnTo>
                      <a:pt x="73" y="12"/>
                    </a:lnTo>
                    <a:lnTo>
                      <a:pt x="67" y="11"/>
                    </a:lnTo>
                    <a:lnTo>
                      <a:pt x="62" y="11"/>
                    </a:lnTo>
                    <a:lnTo>
                      <a:pt x="61" y="11"/>
                    </a:lnTo>
                    <a:lnTo>
                      <a:pt x="62" y="9"/>
                    </a:lnTo>
                    <a:lnTo>
                      <a:pt x="58" y="11"/>
                    </a:lnTo>
                    <a:lnTo>
                      <a:pt x="53" y="11"/>
                    </a:lnTo>
                    <a:lnTo>
                      <a:pt x="53" y="9"/>
                    </a:lnTo>
                    <a:lnTo>
                      <a:pt x="53" y="9"/>
                    </a:lnTo>
                    <a:lnTo>
                      <a:pt x="52" y="11"/>
                    </a:lnTo>
                    <a:lnTo>
                      <a:pt x="52" y="11"/>
                    </a:lnTo>
                    <a:lnTo>
                      <a:pt x="50" y="11"/>
                    </a:lnTo>
                    <a:lnTo>
                      <a:pt x="52" y="11"/>
                    </a:lnTo>
                    <a:lnTo>
                      <a:pt x="52" y="11"/>
                    </a:lnTo>
                    <a:lnTo>
                      <a:pt x="52" y="9"/>
                    </a:lnTo>
                    <a:lnTo>
                      <a:pt x="52" y="9"/>
                    </a:lnTo>
                    <a:lnTo>
                      <a:pt x="50" y="11"/>
                    </a:lnTo>
                    <a:lnTo>
                      <a:pt x="50" y="11"/>
                    </a:lnTo>
                    <a:lnTo>
                      <a:pt x="49" y="11"/>
                    </a:lnTo>
                    <a:lnTo>
                      <a:pt x="49" y="9"/>
                    </a:lnTo>
                    <a:lnTo>
                      <a:pt x="47" y="9"/>
                    </a:lnTo>
                    <a:lnTo>
                      <a:pt x="47" y="11"/>
                    </a:lnTo>
                    <a:lnTo>
                      <a:pt x="47" y="11"/>
                    </a:lnTo>
                    <a:lnTo>
                      <a:pt x="45" y="11"/>
                    </a:lnTo>
                    <a:lnTo>
                      <a:pt x="44" y="11"/>
                    </a:lnTo>
                    <a:lnTo>
                      <a:pt x="44" y="11"/>
                    </a:lnTo>
                    <a:lnTo>
                      <a:pt x="42" y="9"/>
                    </a:lnTo>
                    <a:lnTo>
                      <a:pt x="41" y="9"/>
                    </a:lnTo>
                    <a:lnTo>
                      <a:pt x="41" y="11"/>
                    </a:lnTo>
                    <a:lnTo>
                      <a:pt x="41" y="11"/>
                    </a:lnTo>
                    <a:lnTo>
                      <a:pt x="39" y="11"/>
                    </a:lnTo>
                    <a:lnTo>
                      <a:pt x="38" y="12"/>
                    </a:lnTo>
                    <a:lnTo>
                      <a:pt x="36" y="12"/>
                    </a:lnTo>
                    <a:lnTo>
                      <a:pt x="35" y="11"/>
                    </a:lnTo>
                    <a:lnTo>
                      <a:pt x="35" y="11"/>
                    </a:lnTo>
                    <a:lnTo>
                      <a:pt x="36" y="11"/>
                    </a:lnTo>
                    <a:lnTo>
                      <a:pt x="35" y="9"/>
                    </a:lnTo>
                    <a:lnTo>
                      <a:pt x="38" y="11"/>
                    </a:lnTo>
                    <a:lnTo>
                      <a:pt x="36" y="9"/>
                    </a:lnTo>
                    <a:lnTo>
                      <a:pt x="38" y="9"/>
                    </a:lnTo>
                    <a:lnTo>
                      <a:pt x="38" y="9"/>
                    </a:lnTo>
                    <a:lnTo>
                      <a:pt x="38" y="7"/>
                    </a:lnTo>
                    <a:lnTo>
                      <a:pt x="36" y="7"/>
                    </a:lnTo>
                    <a:lnTo>
                      <a:pt x="35" y="9"/>
                    </a:lnTo>
                    <a:lnTo>
                      <a:pt x="33" y="9"/>
                    </a:lnTo>
                    <a:lnTo>
                      <a:pt x="35" y="9"/>
                    </a:lnTo>
                    <a:lnTo>
                      <a:pt x="35" y="9"/>
                    </a:lnTo>
                    <a:lnTo>
                      <a:pt x="35" y="9"/>
                    </a:lnTo>
                    <a:lnTo>
                      <a:pt x="35" y="7"/>
                    </a:lnTo>
                    <a:lnTo>
                      <a:pt x="35" y="9"/>
                    </a:lnTo>
                    <a:lnTo>
                      <a:pt x="35" y="7"/>
                    </a:lnTo>
                    <a:lnTo>
                      <a:pt x="35" y="7"/>
                    </a:lnTo>
                    <a:lnTo>
                      <a:pt x="35" y="7"/>
                    </a:lnTo>
                    <a:lnTo>
                      <a:pt x="33" y="7"/>
                    </a:lnTo>
                    <a:lnTo>
                      <a:pt x="33" y="7"/>
                    </a:lnTo>
                    <a:lnTo>
                      <a:pt x="33" y="9"/>
                    </a:lnTo>
                    <a:lnTo>
                      <a:pt x="33" y="9"/>
                    </a:lnTo>
                    <a:lnTo>
                      <a:pt x="32" y="11"/>
                    </a:lnTo>
                    <a:lnTo>
                      <a:pt x="30" y="11"/>
                    </a:lnTo>
                    <a:lnTo>
                      <a:pt x="29" y="12"/>
                    </a:lnTo>
                    <a:lnTo>
                      <a:pt x="29" y="12"/>
                    </a:lnTo>
                    <a:lnTo>
                      <a:pt x="29" y="11"/>
                    </a:lnTo>
                    <a:lnTo>
                      <a:pt x="27" y="12"/>
                    </a:lnTo>
                    <a:lnTo>
                      <a:pt x="27" y="14"/>
                    </a:lnTo>
                    <a:lnTo>
                      <a:pt x="26" y="14"/>
                    </a:lnTo>
                    <a:lnTo>
                      <a:pt x="26" y="12"/>
                    </a:lnTo>
                    <a:lnTo>
                      <a:pt x="26" y="12"/>
                    </a:lnTo>
                    <a:lnTo>
                      <a:pt x="24" y="12"/>
                    </a:lnTo>
                    <a:lnTo>
                      <a:pt x="26" y="14"/>
                    </a:lnTo>
                    <a:lnTo>
                      <a:pt x="26" y="14"/>
                    </a:lnTo>
                    <a:lnTo>
                      <a:pt x="24" y="15"/>
                    </a:lnTo>
                    <a:lnTo>
                      <a:pt x="24" y="15"/>
                    </a:lnTo>
                    <a:lnTo>
                      <a:pt x="26" y="14"/>
                    </a:lnTo>
                    <a:lnTo>
                      <a:pt x="24" y="14"/>
                    </a:lnTo>
                    <a:lnTo>
                      <a:pt x="24" y="14"/>
                    </a:lnTo>
                    <a:lnTo>
                      <a:pt x="24" y="14"/>
                    </a:lnTo>
                    <a:lnTo>
                      <a:pt x="23" y="14"/>
                    </a:lnTo>
                    <a:lnTo>
                      <a:pt x="23" y="14"/>
                    </a:lnTo>
                    <a:lnTo>
                      <a:pt x="21" y="14"/>
                    </a:lnTo>
                    <a:lnTo>
                      <a:pt x="21" y="15"/>
                    </a:lnTo>
                    <a:lnTo>
                      <a:pt x="23" y="15"/>
                    </a:lnTo>
                    <a:lnTo>
                      <a:pt x="21" y="15"/>
                    </a:lnTo>
                    <a:lnTo>
                      <a:pt x="21" y="15"/>
                    </a:lnTo>
                    <a:lnTo>
                      <a:pt x="19" y="15"/>
                    </a:lnTo>
                    <a:lnTo>
                      <a:pt x="19" y="15"/>
                    </a:lnTo>
                    <a:lnTo>
                      <a:pt x="19" y="17"/>
                    </a:lnTo>
                    <a:lnTo>
                      <a:pt x="19" y="18"/>
                    </a:lnTo>
                    <a:lnTo>
                      <a:pt x="19" y="17"/>
                    </a:lnTo>
                    <a:lnTo>
                      <a:pt x="19" y="15"/>
                    </a:lnTo>
                    <a:lnTo>
                      <a:pt x="18" y="15"/>
                    </a:lnTo>
                    <a:lnTo>
                      <a:pt x="18" y="17"/>
                    </a:lnTo>
                    <a:lnTo>
                      <a:pt x="18" y="18"/>
                    </a:lnTo>
                    <a:lnTo>
                      <a:pt x="16" y="18"/>
                    </a:lnTo>
                    <a:lnTo>
                      <a:pt x="16" y="18"/>
                    </a:lnTo>
                    <a:lnTo>
                      <a:pt x="16" y="18"/>
                    </a:lnTo>
                    <a:lnTo>
                      <a:pt x="16" y="18"/>
                    </a:lnTo>
                    <a:lnTo>
                      <a:pt x="15" y="20"/>
                    </a:lnTo>
                    <a:lnTo>
                      <a:pt x="13" y="21"/>
                    </a:lnTo>
                    <a:lnTo>
                      <a:pt x="13" y="24"/>
                    </a:lnTo>
                    <a:lnTo>
                      <a:pt x="13" y="23"/>
                    </a:lnTo>
                    <a:lnTo>
                      <a:pt x="12" y="24"/>
                    </a:lnTo>
                    <a:lnTo>
                      <a:pt x="12" y="24"/>
                    </a:lnTo>
                    <a:lnTo>
                      <a:pt x="10" y="24"/>
                    </a:lnTo>
                    <a:lnTo>
                      <a:pt x="10" y="26"/>
                    </a:lnTo>
                    <a:lnTo>
                      <a:pt x="10" y="27"/>
                    </a:lnTo>
                    <a:lnTo>
                      <a:pt x="10" y="27"/>
                    </a:lnTo>
                    <a:lnTo>
                      <a:pt x="10" y="27"/>
                    </a:lnTo>
                    <a:lnTo>
                      <a:pt x="9" y="27"/>
                    </a:lnTo>
                    <a:lnTo>
                      <a:pt x="9" y="29"/>
                    </a:lnTo>
                    <a:lnTo>
                      <a:pt x="9" y="30"/>
                    </a:lnTo>
                    <a:lnTo>
                      <a:pt x="9" y="32"/>
                    </a:lnTo>
                    <a:lnTo>
                      <a:pt x="9" y="30"/>
                    </a:lnTo>
                    <a:lnTo>
                      <a:pt x="9" y="30"/>
                    </a:lnTo>
                    <a:lnTo>
                      <a:pt x="9" y="32"/>
                    </a:lnTo>
                    <a:lnTo>
                      <a:pt x="7" y="32"/>
                    </a:lnTo>
                    <a:lnTo>
                      <a:pt x="7" y="32"/>
                    </a:lnTo>
                    <a:lnTo>
                      <a:pt x="7" y="32"/>
                    </a:lnTo>
                    <a:lnTo>
                      <a:pt x="9" y="32"/>
                    </a:lnTo>
                    <a:lnTo>
                      <a:pt x="9" y="34"/>
                    </a:lnTo>
                    <a:lnTo>
                      <a:pt x="9" y="34"/>
                    </a:lnTo>
                    <a:lnTo>
                      <a:pt x="7" y="34"/>
                    </a:lnTo>
                    <a:lnTo>
                      <a:pt x="7" y="34"/>
                    </a:lnTo>
                    <a:lnTo>
                      <a:pt x="9" y="35"/>
                    </a:lnTo>
                    <a:lnTo>
                      <a:pt x="7" y="35"/>
                    </a:lnTo>
                    <a:lnTo>
                      <a:pt x="7" y="37"/>
                    </a:lnTo>
                    <a:lnTo>
                      <a:pt x="7" y="37"/>
                    </a:lnTo>
                    <a:lnTo>
                      <a:pt x="7" y="35"/>
                    </a:lnTo>
                    <a:lnTo>
                      <a:pt x="7" y="37"/>
                    </a:lnTo>
                    <a:lnTo>
                      <a:pt x="7" y="38"/>
                    </a:lnTo>
                    <a:lnTo>
                      <a:pt x="6" y="40"/>
                    </a:lnTo>
                    <a:lnTo>
                      <a:pt x="4" y="40"/>
                    </a:lnTo>
                    <a:lnTo>
                      <a:pt x="3" y="40"/>
                    </a:lnTo>
                    <a:lnTo>
                      <a:pt x="3" y="38"/>
                    </a:lnTo>
                    <a:lnTo>
                      <a:pt x="1" y="38"/>
                    </a:lnTo>
                    <a:lnTo>
                      <a:pt x="1" y="40"/>
                    </a:lnTo>
                    <a:lnTo>
                      <a:pt x="1" y="40"/>
                    </a:lnTo>
                    <a:lnTo>
                      <a:pt x="0" y="38"/>
                    </a:lnTo>
                    <a:lnTo>
                      <a:pt x="0" y="37"/>
                    </a:lnTo>
                    <a:lnTo>
                      <a:pt x="0" y="35"/>
                    </a:lnTo>
                    <a:lnTo>
                      <a:pt x="1" y="35"/>
                    </a:lnTo>
                    <a:lnTo>
                      <a:pt x="1" y="35"/>
                    </a:lnTo>
                    <a:lnTo>
                      <a:pt x="3" y="34"/>
                    </a:lnTo>
                    <a:lnTo>
                      <a:pt x="1" y="30"/>
                    </a:lnTo>
                    <a:lnTo>
                      <a:pt x="3" y="30"/>
                    </a:lnTo>
                    <a:lnTo>
                      <a:pt x="3" y="30"/>
                    </a:lnTo>
                    <a:lnTo>
                      <a:pt x="3" y="29"/>
                    </a:lnTo>
                    <a:lnTo>
                      <a:pt x="3" y="29"/>
                    </a:lnTo>
                    <a:lnTo>
                      <a:pt x="3" y="27"/>
                    </a:lnTo>
                    <a:lnTo>
                      <a:pt x="4" y="26"/>
                    </a:lnTo>
                    <a:lnTo>
                      <a:pt x="3" y="26"/>
                    </a:lnTo>
                    <a:lnTo>
                      <a:pt x="3" y="24"/>
                    </a:lnTo>
                    <a:lnTo>
                      <a:pt x="4" y="23"/>
                    </a:lnTo>
                    <a:lnTo>
                      <a:pt x="6" y="23"/>
                    </a:lnTo>
                    <a:lnTo>
                      <a:pt x="7" y="21"/>
                    </a:lnTo>
                    <a:lnTo>
                      <a:pt x="7" y="20"/>
                    </a:lnTo>
                    <a:lnTo>
                      <a:pt x="7" y="18"/>
                    </a:lnTo>
                    <a:lnTo>
                      <a:pt x="9" y="18"/>
                    </a:lnTo>
                    <a:lnTo>
                      <a:pt x="9" y="17"/>
                    </a:lnTo>
                    <a:lnTo>
                      <a:pt x="9" y="15"/>
                    </a:lnTo>
                    <a:lnTo>
                      <a:pt x="10" y="15"/>
                    </a:lnTo>
                    <a:lnTo>
                      <a:pt x="13" y="12"/>
                    </a:lnTo>
                    <a:lnTo>
                      <a:pt x="18" y="9"/>
                    </a:lnTo>
                    <a:lnTo>
                      <a:pt x="23" y="6"/>
                    </a:lnTo>
                    <a:lnTo>
                      <a:pt x="27" y="6"/>
                    </a:lnTo>
                    <a:lnTo>
                      <a:pt x="26" y="4"/>
                    </a:lnTo>
                    <a:lnTo>
                      <a:pt x="29" y="4"/>
                    </a:lnTo>
                    <a:lnTo>
                      <a:pt x="30" y="4"/>
                    </a:lnTo>
                    <a:lnTo>
                      <a:pt x="33" y="3"/>
                    </a:lnTo>
                    <a:lnTo>
                      <a:pt x="35" y="3"/>
                    </a:lnTo>
                    <a:lnTo>
                      <a:pt x="38" y="1"/>
                    </a:lnTo>
                    <a:lnTo>
                      <a:pt x="39" y="3"/>
                    </a:lnTo>
                    <a:lnTo>
                      <a:pt x="39" y="3"/>
                    </a:lnTo>
                    <a:lnTo>
                      <a:pt x="39" y="3"/>
                    </a:lnTo>
                    <a:lnTo>
                      <a:pt x="39" y="3"/>
                    </a:lnTo>
                    <a:lnTo>
                      <a:pt x="39" y="3"/>
                    </a:lnTo>
                    <a:lnTo>
                      <a:pt x="41" y="4"/>
                    </a:lnTo>
                    <a:lnTo>
                      <a:pt x="41" y="3"/>
                    </a:lnTo>
                    <a:lnTo>
                      <a:pt x="44" y="3"/>
                    </a:lnTo>
                    <a:lnTo>
                      <a:pt x="45" y="3"/>
                    </a:lnTo>
                    <a:lnTo>
                      <a:pt x="44" y="3"/>
                    </a:lnTo>
                    <a:lnTo>
                      <a:pt x="44" y="3"/>
                    </a:lnTo>
                    <a:lnTo>
                      <a:pt x="44" y="3"/>
                    </a:lnTo>
                    <a:lnTo>
                      <a:pt x="45" y="4"/>
                    </a:lnTo>
                    <a:lnTo>
                      <a:pt x="47" y="3"/>
                    </a:lnTo>
                    <a:lnTo>
                      <a:pt x="50" y="1"/>
                    </a:lnTo>
                    <a:lnTo>
                      <a:pt x="52" y="1"/>
                    </a:lnTo>
                    <a:lnTo>
                      <a:pt x="53" y="3"/>
                    </a:lnTo>
                    <a:lnTo>
                      <a:pt x="56" y="4"/>
                    </a:lnTo>
                    <a:lnTo>
                      <a:pt x="56" y="4"/>
                    </a:lnTo>
                    <a:lnTo>
                      <a:pt x="58" y="3"/>
                    </a:lnTo>
                    <a:lnTo>
                      <a:pt x="58" y="3"/>
                    </a:lnTo>
                    <a:lnTo>
                      <a:pt x="59" y="3"/>
                    </a:lnTo>
                    <a:lnTo>
                      <a:pt x="58" y="3"/>
                    </a:lnTo>
                    <a:lnTo>
                      <a:pt x="58" y="3"/>
                    </a:lnTo>
                    <a:lnTo>
                      <a:pt x="56" y="3"/>
                    </a:lnTo>
                    <a:lnTo>
                      <a:pt x="56" y="3"/>
                    </a:lnTo>
                    <a:lnTo>
                      <a:pt x="56" y="1"/>
                    </a:lnTo>
                    <a:lnTo>
                      <a:pt x="56" y="1"/>
                    </a:lnTo>
                    <a:lnTo>
                      <a:pt x="56" y="1"/>
                    </a:lnTo>
                    <a:lnTo>
                      <a:pt x="58" y="1"/>
                    </a:lnTo>
                    <a:lnTo>
                      <a:pt x="58" y="1"/>
                    </a:lnTo>
                    <a:lnTo>
                      <a:pt x="59" y="1"/>
                    </a:lnTo>
                    <a:lnTo>
                      <a:pt x="61" y="1"/>
                    </a:lnTo>
                    <a:lnTo>
                      <a:pt x="61" y="1"/>
                    </a:lnTo>
                    <a:lnTo>
                      <a:pt x="61" y="1"/>
                    </a:lnTo>
                    <a:lnTo>
                      <a:pt x="61" y="1"/>
                    </a:lnTo>
                    <a:lnTo>
                      <a:pt x="62" y="1"/>
                    </a:lnTo>
                    <a:lnTo>
                      <a:pt x="65" y="1"/>
                    </a:lnTo>
                    <a:lnTo>
                      <a:pt x="67" y="0"/>
                    </a:lnTo>
                    <a:lnTo>
                      <a:pt x="65" y="1"/>
                    </a:lnTo>
                    <a:lnTo>
                      <a:pt x="67" y="1"/>
                    </a:lnTo>
                    <a:lnTo>
                      <a:pt x="67" y="3"/>
                    </a:lnTo>
                    <a:lnTo>
                      <a:pt x="65" y="3"/>
                    </a:lnTo>
                    <a:lnTo>
                      <a:pt x="64" y="3"/>
                    </a:lnTo>
                    <a:lnTo>
                      <a:pt x="64" y="3"/>
                    </a:lnTo>
                    <a:lnTo>
                      <a:pt x="65" y="3"/>
                    </a:lnTo>
                    <a:lnTo>
                      <a:pt x="67" y="3"/>
                    </a:lnTo>
                    <a:lnTo>
                      <a:pt x="68" y="3"/>
                    </a:lnTo>
                    <a:lnTo>
                      <a:pt x="68" y="3"/>
                    </a:lnTo>
                    <a:lnTo>
                      <a:pt x="68" y="4"/>
                    </a:lnTo>
                    <a:lnTo>
                      <a:pt x="70" y="3"/>
                    </a:lnTo>
                    <a:lnTo>
                      <a:pt x="70" y="3"/>
                    </a:lnTo>
                    <a:lnTo>
                      <a:pt x="71" y="3"/>
                    </a:lnTo>
                    <a:lnTo>
                      <a:pt x="73" y="4"/>
                    </a:lnTo>
                    <a:lnTo>
                      <a:pt x="73" y="4"/>
                    </a:lnTo>
                    <a:lnTo>
                      <a:pt x="75" y="3"/>
                    </a:lnTo>
                    <a:lnTo>
                      <a:pt x="75" y="3"/>
                    </a:lnTo>
                    <a:lnTo>
                      <a:pt x="76" y="3"/>
                    </a:lnTo>
                    <a:lnTo>
                      <a:pt x="75" y="3"/>
                    </a:lnTo>
                    <a:lnTo>
                      <a:pt x="76" y="3"/>
                    </a:lnTo>
                    <a:lnTo>
                      <a:pt x="78" y="3"/>
                    </a:lnTo>
                    <a:lnTo>
                      <a:pt x="78" y="3"/>
                    </a:lnTo>
                    <a:lnTo>
                      <a:pt x="78" y="3"/>
                    </a:lnTo>
                    <a:lnTo>
                      <a:pt x="78" y="3"/>
                    </a:lnTo>
                    <a:lnTo>
                      <a:pt x="79" y="3"/>
                    </a:lnTo>
                    <a:lnTo>
                      <a:pt x="81" y="3"/>
                    </a:lnTo>
                    <a:lnTo>
                      <a:pt x="81" y="1"/>
                    </a:lnTo>
                    <a:lnTo>
                      <a:pt x="81" y="3"/>
                    </a:lnTo>
                    <a:lnTo>
                      <a:pt x="82" y="1"/>
                    </a:lnTo>
                    <a:lnTo>
                      <a:pt x="84" y="1"/>
                    </a:lnTo>
                    <a:lnTo>
                      <a:pt x="85" y="1"/>
                    </a:lnTo>
                    <a:lnTo>
                      <a:pt x="85" y="1"/>
                    </a:lnTo>
                    <a:lnTo>
                      <a:pt x="85" y="1"/>
                    </a:lnTo>
                    <a:lnTo>
                      <a:pt x="87" y="0"/>
                    </a:lnTo>
                    <a:lnTo>
                      <a:pt x="88" y="1"/>
                    </a:lnTo>
                    <a:lnTo>
                      <a:pt x="90" y="1"/>
                    </a:lnTo>
                    <a:lnTo>
                      <a:pt x="90" y="1"/>
                    </a:lnTo>
                    <a:lnTo>
                      <a:pt x="90" y="1"/>
                    </a:lnTo>
                    <a:lnTo>
                      <a:pt x="93" y="1"/>
                    </a:lnTo>
                    <a:lnTo>
                      <a:pt x="96" y="1"/>
                    </a:lnTo>
                    <a:lnTo>
                      <a:pt x="99" y="1"/>
                    </a:lnTo>
                    <a:lnTo>
                      <a:pt x="99" y="3"/>
                    </a:lnTo>
                    <a:lnTo>
                      <a:pt x="99" y="3"/>
                    </a:lnTo>
                    <a:lnTo>
                      <a:pt x="101" y="1"/>
                    </a:lnTo>
                    <a:lnTo>
                      <a:pt x="102" y="0"/>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4" name="Rectangle 183">
                <a:extLst>
                  <a:ext uri="{FF2B5EF4-FFF2-40B4-BE49-F238E27FC236}">
                    <a16:creationId xmlns:a16="http://schemas.microsoft.com/office/drawing/2014/main" id="{0C1529EA-12F8-747C-ED68-A91589BA83DB}"/>
                  </a:ext>
                </a:extLst>
              </p:cNvPr>
              <p:cNvSpPr>
                <a:spLocks noChangeArrowheads="1"/>
              </p:cNvSpPr>
              <p:nvPr/>
            </p:nvSpPr>
            <p:spPr bwMode="auto">
              <a:xfrm>
                <a:off x="2833688" y="4429126"/>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5" name="Rectangle 184">
                <a:extLst>
                  <a:ext uri="{FF2B5EF4-FFF2-40B4-BE49-F238E27FC236}">
                    <a16:creationId xmlns:a16="http://schemas.microsoft.com/office/drawing/2014/main" id="{71C5D5F6-7FD0-AF82-B488-99537C8B6879}"/>
                  </a:ext>
                </a:extLst>
              </p:cNvPr>
              <p:cNvSpPr>
                <a:spLocks noChangeArrowheads="1"/>
              </p:cNvSpPr>
              <p:nvPr/>
            </p:nvSpPr>
            <p:spPr bwMode="auto">
              <a:xfrm>
                <a:off x="2827338" y="454342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6" name="Rectangle 185">
                <a:extLst>
                  <a:ext uri="{FF2B5EF4-FFF2-40B4-BE49-F238E27FC236}">
                    <a16:creationId xmlns:a16="http://schemas.microsoft.com/office/drawing/2014/main" id="{B6D86BA7-61F6-DB56-2E08-AB3D47021299}"/>
                  </a:ext>
                </a:extLst>
              </p:cNvPr>
              <p:cNvSpPr>
                <a:spLocks noChangeArrowheads="1"/>
              </p:cNvSpPr>
              <p:nvPr/>
            </p:nvSpPr>
            <p:spPr bwMode="auto">
              <a:xfrm>
                <a:off x="2921001" y="444182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7" name="Rectangle 186">
                <a:extLst>
                  <a:ext uri="{FF2B5EF4-FFF2-40B4-BE49-F238E27FC236}">
                    <a16:creationId xmlns:a16="http://schemas.microsoft.com/office/drawing/2014/main" id="{18CDDFD4-7E5A-1D27-C8B5-2AE3B3D35D3E}"/>
                  </a:ext>
                </a:extLst>
              </p:cNvPr>
              <p:cNvSpPr>
                <a:spLocks noChangeArrowheads="1"/>
              </p:cNvSpPr>
              <p:nvPr/>
            </p:nvSpPr>
            <p:spPr bwMode="auto">
              <a:xfrm>
                <a:off x="2778126" y="452913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8" name="Rectangle 187">
                <a:extLst>
                  <a:ext uri="{FF2B5EF4-FFF2-40B4-BE49-F238E27FC236}">
                    <a16:creationId xmlns:a16="http://schemas.microsoft.com/office/drawing/2014/main" id="{F9AF5FF2-DC3B-9D0F-CF1F-C00700D47FA2}"/>
                  </a:ext>
                </a:extLst>
              </p:cNvPr>
              <p:cNvSpPr>
                <a:spLocks noChangeArrowheads="1"/>
              </p:cNvSpPr>
              <p:nvPr/>
            </p:nvSpPr>
            <p:spPr bwMode="auto">
              <a:xfrm>
                <a:off x="2930526" y="45339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89" name="Freeform 2772">
                <a:extLst>
                  <a:ext uri="{FF2B5EF4-FFF2-40B4-BE49-F238E27FC236}">
                    <a16:creationId xmlns:a16="http://schemas.microsoft.com/office/drawing/2014/main" id="{835E92F1-CFCE-A024-3592-29ACFB4E41C6}"/>
                  </a:ext>
                </a:extLst>
              </p:cNvPr>
              <p:cNvSpPr>
                <a:spLocks/>
              </p:cNvSpPr>
              <p:nvPr/>
            </p:nvSpPr>
            <p:spPr bwMode="auto">
              <a:xfrm>
                <a:off x="2882901" y="4535489"/>
                <a:ext cx="1588" cy="3175"/>
              </a:xfrm>
              <a:custGeom>
                <a:avLst/>
                <a:gdLst>
                  <a:gd name="T0" fmla="*/ 1 w 1"/>
                  <a:gd name="T1" fmla="*/ 0 h 2"/>
                  <a:gd name="T2" fmla="*/ 1 w 1"/>
                  <a:gd name="T3" fmla="*/ 0 h 2"/>
                  <a:gd name="T4" fmla="*/ 0 w 1"/>
                  <a:gd name="T5" fmla="*/ 2 h 2"/>
                  <a:gd name="T6" fmla="*/ 1 w 1"/>
                  <a:gd name="T7" fmla="*/ 0 h 2"/>
                </a:gdLst>
                <a:ahLst/>
                <a:cxnLst>
                  <a:cxn ang="0">
                    <a:pos x="T0" y="T1"/>
                  </a:cxn>
                  <a:cxn ang="0">
                    <a:pos x="T2" y="T3"/>
                  </a:cxn>
                  <a:cxn ang="0">
                    <a:pos x="T4" y="T5"/>
                  </a:cxn>
                  <a:cxn ang="0">
                    <a:pos x="T6" y="T7"/>
                  </a:cxn>
                </a:cxnLst>
                <a:rect l="0" t="0" r="r" b="b"/>
                <a:pathLst>
                  <a:path w="1" h="2">
                    <a:moveTo>
                      <a:pt x="1" y="0"/>
                    </a:moveTo>
                    <a:lnTo>
                      <a:pt x="1" y="0"/>
                    </a:lnTo>
                    <a:lnTo>
                      <a:pt x="0"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0" name="Rectangle 189">
                <a:extLst>
                  <a:ext uri="{FF2B5EF4-FFF2-40B4-BE49-F238E27FC236}">
                    <a16:creationId xmlns:a16="http://schemas.microsoft.com/office/drawing/2014/main" id="{D41A58C4-D56A-88EE-11F5-9B985DD09E21}"/>
                  </a:ext>
                </a:extLst>
              </p:cNvPr>
              <p:cNvSpPr>
                <a:spLocks noChangeArrowheads="1"/>
              </p:cNvSpPr>
              <p:nvPr/>
            </p:nvSpPr>
            <p:spPr bwMode="auto">
              <a:xfrm>
                <a:off x="2981326" y="453072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1" name="Rectangle 190">
                <a:extLst>
                  <a:ext uri="{FF2B5EF4-FFF2-40B4-BE49-F238E27FC236}">
                    <a16:creationId xmlns:a16="http://schemas.microsoft.com/office/drawing/2014/main" id="{563AD229-7F33-0754-D96B-3C1589F520E0}"/>
                  </a:ext>
                </a:extLst>
              </p:cNvPr>
              <p:cNvSpPr>
                <a:spLocks noChangeArrowheads="1"/>
              </p:cNvSpPr>
              <p:nvPr/>
            </p:nvSpPr>
            <p:spPr bwMode="auto">
              <a:xfrm>
                <a:off x="2755901" y="44973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2" name="Rectangle 191">
                <a:extLst>
                  <a:ext uri="{FF2B5EF4-FFF2-40B4-BE49-F238E27FC236}">
                    <a16:creationId xmlns:a16="http://schemas.microsoft.com/office/drawing/2014/main" id="{3781A18B-FCCB-F6AB-9E3A-23661DD84B71}"/>
                  </a:ext>
                </a:extLst>
              </p:cNvPr>
              <p:cNvSpPr>
                <a:spLocks noChangeArrowheads="1"/>
              </p:cNvSpPr>
              <p:nvPr/>
            </p:nvSpPr>
            <p:spPr bwMode="auto">
              <a:xfrm>
                <a:off x="2754313" y="449738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3" name="Freeform 2776">
                <a:extLst>
                  <a:ext uri="{FF2B5EF4-FFF2-40B4-BE49-F238E27FC236}">
                    <a16:creationId xmlns:a16="http://schemas.microsoft.com/office/drawing/2014/main" id="{99A37B51-9A25-5A64-2185-60DE5E1F4C03}"/>
                  </a:ext>
                </a:extLst>
              </p:cNvPr>
              <p:cNvSpPr>
                <a:spLocks/>
              </p:cNvSpPr>
              <p:nvPr/>
            </p:nvSpPr>
            <p:spPr bwMode="auto">
              <a:xfrm>
                <a:off x="2760663" y="4508501"/>
                <a:ext cx="0" cy="3175"/>
              </a:xfrm>
              <a:custGeom>
                <a:avLst/>
                <a:gdLst>
                  <a:gd name="T0" fmla="*/ 0 h 2"/>
                  <a:gd name="T1" fmla="*/ 2 h 2"/>
                  <a:gd name="T2" fmla="*/ 2 h 2"/>
                  <a:gd name="T3" fmla="*/ 2 h 2"/>
                  <a:gd name="T4" fmla="*/ 0 h 2"/>
                  <a:gd name="T5" fmla="*/ 0 h 2"/>
                  <a:gd name="T6" fmla="*/ 0 h 2"/>
                </a:gdLst>
                <a:ahLst/>
                <a:cxnLst>
                  <a:cxn ang="0">
                    <a:pos x="0" y="T0"/>
                  </a:cxn>
                  <a:cxn ang="0">
                    <a:pos x="0" y="T1"/>
                  </a:cxn>
                  <a:cxn ang="0">
                    <a:pos x="0" y="T2"/>
                  </a:cxn>
                  <a:cxn ang="0">
                    <a:pos x="0" y="T3"/>
                  </a:cxn>
                  <a:cxn ang="0">
                    <a:pos x="0" y="T4"/>
                  </a:cxn>
                  <a:cxn ang="0">
                    <a:pos x="0" y="T5"/>
                  </a:cxn>
                  <a:cxn ang="0">
                    <a:pos x="0" y="T6"/>
                  </a:cxn>
                </a:cxnLst>
                <a:rect l="0" t="0" r="r" b="b"/>
                <a:pathLst>
                  <a:path h="2">
                    <a:moveTo>
                      <a:pt x="0" y="0"/>
                    </a:moveTo>
                    <a:lnTo>
                      <a:pt x="0" y="2"/>
                    </a:lnTo>
                    <a:lnTo>
                      <a:pt x="0" y="2"/>
                    </a:lnTo>
                    <a:lnTo>
                      <a:pt x="0" y="2"/>
                    </a:lnTo>
                    <a:lnTo>
                      <a:pt x="0"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4" name="Freeform 2777">
                <a:extLst>
                  <a:ext uri="{FF2B5EF4-FFF2-40B4-BE49-F238E27FC236}">
                    <a16:creationId xmlns:a16="http://schemas.microsoft.com/office/drawing/2014/main" id="{7783865C-4823-5E48-F020-DF720CA0C2A6}"/>
                  </a:ext>
                </a:extLst>
              </p:cNvPr>
              <p:cNvSpPr>
                <a:spLocks/>
              </p:cNvSpPr>
              <p:nvPr/>
            </p:nvSpPr>
            <p:spPr bwMode="auto">
              <a:xfrm>
                <a:off x="2760663" y="4525964"/>
                <a:ext cx="4763" cy="3175"/>
              </a:xfrm>
              <a:custGeom>
                <a:avLst/>
                <a:gdLst>
                  <a:gd name="T0" fmla="*/ 2 w 3"/>
                  <a:gd name="T1" fmla="*/ 0 h 2"/>
                  <a:gd name="T2" fmla="*/ 3 w 3"/>
                  <a:gd name="T3" fmla="*/ 2 h 2"/>
                  <a:gd name="T4" fmla="*/ 2 w 3"/>
                  <a:gd name="T5" fmla="*/ 2 h 2"/>
                  <a:gd name="T6" fmla="*/ 2 w 3"/>
                  <a:gd name="T7" fmla="*/ 2 h 2"/>
                  <a:gd name="T8" fmla="*/ 2 w 3"/>
                  <a:gd name="T9" fmla="*/ 2 h 2"/>
                  <a:gd name="T10" fmla="*/ 2 w 3"/>
                  <a:gd name="T11" fmla="*/ 2 h 2"/>
                  <a:gd name="T12" fmla="*/ 0 w 3"/>
                  <a:gd name="T13" fmla="*/ 2 h 2"/>
                  <a:gd name="T14" fmla="*/ 2 w 3"/>
                  <a:gd name="T15" fmla="*/ 2 h 2"/>
                  <a:gd name="T16" fmla="*/ 2 w 3"/>
                  <a:gd name="T17" fmla="*/ 2 h 2"/>
                  <a:gd name="T18" fmla="*/ 2 w 3"/>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2">
                    <a:moveTo>
                      <a:pt x="2" y="0"/>
                    </a:moveTo>
                    <a:lnTo>
                      <a:pt x="3" y="2"/>
                    </a:lnTo>
                    <a:lnTo>
                      <a:pt x="2" y="2"/>
                    </a:lnTo>
                    <a:lnTo>
                      <a:pt x="2" y="2"/>
                    </a:lnTo>
                    <a:lnTo>
                      <a:pt x="2" y="2"/>
                    </a:lnTo>
                    <a:lnTo>
                      <a:pt x="2" y="2"/>
                    </a:lnTo>
                    <a:lnTo>
                      <a:pt x="0" y="2"/>
                    </a:lnTo>
                    <a:lnTo>
                      <a:pt x="2" y="2"/>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5" name="Freeform 2778">
                <a:extLst>
                  <a:ext uri="{FF2B5EF4-FFF2-40B4-BE49-F238E27FC236}">
                    <a16:creationId xmlns:a16="http://schemas.microsoft.com/office/drawing/2014/main" id="{49715B35-9694-8C7E-AF03-23B614DDC823}"/>
                  </a:ext>
                </a:extLst>
              </p:cNvPr>
              <p:cNvSpPr>
                <a:spLocks/>
              </p:cNvSpPr>
              <p:nvPr/>
            </p:nvSpPr>
            <p:spPr bwMode="auto">
              <a:xfrm>
                <a:off x="2773363" y="4535489"/>
                <a:ext cx="1588" cy="3175"/>
              </a:xfrm>
              <a:custGeom>
                <a:avLst/>
                <a:gdLst>
                  <a:gd name="T0" fmla="*/ 0 w 1"/>
                  <a:gd name="T1" fmla="*/ 0 h 2"/>
                  <a:gd name="T2" fmla="*/ 0 w 1"/>
                  <a:gd name="T3" fmla="*/ 0 h 2"/>
                  <a:gd name="T4" fmla="*/ 1 w 1"/>
                  <a:gd name="T5" fmla="*/ 2 h 2"/>
                  <a:gd name="T6" fmla="*/ 0 w 1"/>
                  <a:gd name="T7" fmla="*/ 2 h 2"/>
                  <a:gd name="T8" fmla="*/ 0 w 1"/>
                  <a:gd name="T9" fmla="*/ 2 h 2"/>
                  <a:gd name="T10" fmla="*/ 0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0"/>
                    </a:moveTo>
                    <a:lnTo>
                      <a:pt x="0" y="0"/>
                    </a:lnTo>
                    <a:lnTo>
                      <a:pt x="1" y="2"/>
                    </a:lnTo>
                    <a:lnTo>
                      <a:pt x="0" y="2"/>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6" name="Rectangle 195">
                <a:extLst>
                  <a:ext uri="{FF2B5EF4-FFF2-40B4-BE49-F238E27FC236}">
                    <a16:creationId xmlns:a16="http://schemas.microsoft.com/office/drawing/2014/main" id="{6396E3AD-67F4-5720-B51D-A3C30937C66D}"/>
                  </a:ext>
                </a:extLst>
              </p:cNvPr>
              <p:cNvSpPr>
                <a:spLocks noChangeArrowheads="1"/>
              </p:cNvSpPr>
              <p:nvPr/>
            </p:nvSpPr>
            <p:spPr bwMode="auto">
              <a:xfrm>
                <a:off x="2847976" y="454342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7" name="Freeform 2780">
                <a:extLst>
                  <a:ext uri="{FF2B5EF4-FFF2-40B4-BE49-F238E27FC236}">
                    <a16:creationId xmlns:a16="http://schemas.microsoft.com/office/drawing/2014/main" id="{D4D196FE-3D3C-DFF2-3E61-E213E57701E9}"/>
                  </a:ext>
                </a:extLst>
              </p:cNvPr>
              <p:cNvSpPr>
                <a:spLocks/>
              </p:cNvSpPr>
              <p:nvPr/>
            </p:nvSpPr>
            <p:spPr bwMode="auto">
              <a:xfrm>
                <a:off x="2860676" y="4535489"/>
                <a:ext cx="3175"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8" name="Freeform 2781">
                <a:extLst>
                  <a:ext uri="{FF2B5EF4-FFF2-40B4-BE49-F238E27FC236}">
                    <a16:creationId xmlns:a16="http://schemas.microsoft.com/office/drawing/2014/main" id="{675852AA-3659-A687-A076-65C217409023}"/>
                  </a:ext>
                </a:extLst>
              </p:cNvPr>
              <p:cNvSpPr>
                <a:spLocks/>
              </p:cNvSpPr>
              <p:nvPr/>
            </p:nvSpPr>
            <p:spPr bwMode="auto">
              <a:xfrm>
                <a:off x="2870201" y="4548189"/>
                <a:ext cx="3175" cy="0"/>
              </a:xfrm>
              <a:custGeom>
                <a:avLst/>
                <a:gdLst>
                  <a:gd name="T0" fmla="*/ 2 w 2"/>
                  <a:gd name="T1" fmla="*/ 0 w 2"/>
                  <a:gd name="T2" fmla="*/ 2 w 2"/>
                  <a:gd name="T3" fmla="*/ 2 w 2"/>
                </a:gdLst>
                <a:ahLst/>
                <a:cxnLst>
                  <a:cxn ang="0">
                    <a:pos x="T0" y="0"/>
                  </a:cxn>
                  <a:cxn ang="0">
                    <a:pos x="T1" y="0"/>
                  </a:cxn>
                  <a:cxn ang="0">
                    <a:pos x="T2" y="0"/>
                  </a:cxn>
                  <a:cxn ang="0">
                    <a:pos x="T3" y="0"/>
                  </a:cxn>
                </a:cxnLst>
                <a:rect l="0" t="0" r="r" b="b"/>
                <a:pathLst>
                  <a:path w="2">
                    <a:moveTo>
                      <a:pt x="2" y="0"/>
                    </a:moveTo>
                    <a:lnTo>
                      <a:pt x="0" y="0"/>
                    </a:lnTo>
                    <a:lnTo>
                      <a:pt x="2"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199" name="Rectangle 198">
                <a:extLst>
                  <a:ext uri="{FF2B5EF4-FFF2-40B4-BE49-F238E27FC236}">
                    <a16:creationId xmlns:a16="http://schemas.microsoft.com/office/drawing/2014/main" id="{2022A914-665F-8A57-DD2F-125A6C5B6904}"/>
                  </a:ext>
                </a:extLst>
              </p:cNvPr>
              <p:cNvSpPr>
                <a:spLocks noChangeArrowheads="1"/>
              </p:cNvSpPr>
              <p:nvPr/>
            </p:nvSpPr>
            <p:spPr bwMode="auto">
              <a:xfrm>
                <a:off x="2997201" y="454501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0" name="Freeform 2783">
                <a:extLst>
                  <a:ext uri="{FF2B5EF4-FFF2-40B4-BE49-F238E27FC236}">
                    <a16:creationId xmlns:a16="http://schemas.microsoft.com/office/drawing/2014/main" id="{ED0A1519-494F-11B5-8C76-282F10B61364}"/>
                  </a:ext>
                </a:extLst>
              </p:cNvPr>
              <p:cNvSpPr>
                <a:spLocks/>
              </p:cNvSpPr>
              <p:nvPr/>
            </p:nvSpPr>
            <p:spPr bwMode="auto">
              <a:xfrm>
                <a:off x="3043238" y="4508501"/>
                <a:ext cx="1588" cy="3175"/>
              </a:xfrm>
              <a:custGeom>
                <a:avLst/>
                <a:gdLst>
                  <a:gd name="T0" fmla="*/ 1 w 1"/>
                  <a:gd name="T1" fmla="*/ 0 h 2"/>
                  <a:gd name="T2" fmla="*/ 1 w 1"/>
                  <a:gd name="T3" fmla="*/ 2 h 2"/>
                  <a:gd name="T4" fmla="*/ 0 w 1"/>
                  <a:gd name="T5" fmla="*/ 2 h 2"/>
                  <a:gd name="T6" fmla="*/ 0 w 1"/>
                  <a:gd name="T7" fmla="*/ 2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2"/>
                    </a:lnTo>
                    <a:lnTo>
                      <a:pt x="0" y="2"/>
                    </a:lnTo>
                    <a:lnTo>
                      <a:pt x="0"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1" name="Freeform 2784">
                <a:extLst>
                  <a:ext uri="{FF2B5EF4-FFF2-40B4-BE49-F238E27FC236}">
                    <a16:creationId xmlns:a16="http://schemas.microsoft.com/office/drawing/2014/main" id="{CECA9874-3C8D-EFFD-F0BE-F8C42F7AEF19}"/>
                  </a:ext>
                </a:extLst>
              </p:cNvPr>
              <p:cNvSpPr>
                <a:spLocks/>
              </p:cNvSpPr>
              <p:nvPr/>
            </p:nvSpPr>
            <p:spPr bwMode="auto">
              <a:xfrm>
                <a:off x="2935288" y="4424364"/>
                <a:ext cx="3175" cy="1588"/>
              </a:xfrm>
              <a:custGeom>
                <a:avLst/>
                <a:gdLst>
                  <a:gd name="T0" fmla="*/ 2 w 2"/>
                  <a:gd name="T1" fmla="*/ 0 h 1"/>
                  <a:gd name="T2" fmla="*/ 0 w 2"/>
                  <a:gd name="T3" fmla="*/ 1 h 1"/>
                  <a:gd name="T4" fmla="*/ 0 w 2"/>
                  <a:gd name="T5" fmla="*/ 1 h 1"/>
                  <a:gd name="T6" fmla="*/ 2 w 2"/>
                  <a:gd name="T7" fmla="*/ 0 h 1"/>
                </a:gdLst>
                <a:ahLst/>
                <a:cxnLst>
                  <a:cxn ang="0">
                    <a:pos x="T0" y="T1"/>
                  </a:cxn>
                  <a:cxn ang="0">
                    <a:pos x="T2" y="T3"/>
                  </a:cxn>
                  <a:cxn ang="0">
                    <a:pos x="T4" y="T5"/>
                  </a:cxn>
                  <a:cxn ang="0">
                    <a:pos x="T6" y="T7"/>
                  </a:cxn>
                </a:cxnLst>
                <a:rect l="0" t="0" r="r" b="b"/>
                <a:pathLst>
                  <a:path w="2" h="1">
                    <a:moveTo>
                      <a:pt x="2" y="0"/>
                    </a:moveTo>
                    <a:lnTo>
                      <a:pt x="0" y="1"/>
                    </a:lnTo>
                    <a:lnTo>
                      <a:pt x="0" y="1"/>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2" name="Freeform 2785">
                <a:extLst>
                  <a:ext uri="{FF2B5EF4-FFF2-40B4-BE49-F238E27FC236}">
                    <a16:creationId xmlns:a16="http://schemas.microsoft.com/office/drawing/2014/main" id="{1EBE2C91-1581-004D-B430-CB2A375DA815}"/>
                  </a:ext>
                </a:extLst>
              </p:cNvPr>
              <p:cNvSpPr>
                <a:spLocks/>
              </p:cNvSpPr>
              <p:nvPr/>
            </p:nvSpPr>
            <p:spPr bwMode="auto">
              <a:xfrm>
                <a:off x="2805113" y="4557714"/>
                <a:ext cx="233363" cy="95250"/>
              </a:xfrm>
              <a:custGeom>
                <a:avLst/>
                <a:gdLst>
                  <a:gd name="T0" fmla="*/ 29 w 147"/>
                  <a:gd name="T1" fmla="*/ 0 h 60"/>
                  <a:gd name="T2" fmla="*/ 118 w 147"/>
                  <a:gd name="T3" fmla="*/ 0 h 60"/>
                  <a:gd name="T4" fmla="*/ 133 w 147"/>
                  <a:gd name="T5" fmla="*/ 5 h 60"/>
                  <a:gd name="T6" fmla="*/ 144 w 147"/>
                  <a:gd name="T7" fmla="*/ 15 h 60"/>
                  <a:gd name="T8" fmla="*/ 147 w 147"/>
                  <a:gd name="T9" fmla="*/ 29 h 60"/>
                  <a:gd name="T10" fmla="*/ 144 w 147"/>
                  <a:gd name="T11" fmla="*/ 45 h 60"/>
                  <a:gd name="T12" fmla="*/ 133 w 147"/>
                  <a:gd name="T13" fmla="*/ 55 h 60"/>
                  <a:gd name="T14" fmla="*/ 118 w 147"/>
                  <a:gd name="T15" fmla="*/ 60 h 60"/>
                  <a:gd name="T16" fmla="*/ 29 w 147"/>
                  <a:gd name="T17" fmla="*/ 60 h 60"/>
                  <a:gd name="T18" fmla="*/ 14 w 147"/>
                  <a:gd name="T19" fmla="*/ 55 h 60"/>
                  <a:gd name="T20" fmla="*/ 3 w 147"/>
                  <a:gd name="T21" fmla="*/ 45 h 60"/>
                  <a:gd name="T22" fmla="*/ 0 w 147"/>
                  <a:gd name="T23" fmla="*/ 29 h 60"/>
                  <a:gd name="T24" fmla="*/ 3 w 147"/>
                  <a:gd name="T25" fmla="*/ 15 h 60"/>
                  <a:gd name="T26" fmla="*/ 14 w 147"/>
                  <a:gd name="T27" fmla="*/ 5 h 60"/>
                  <a:gd name="T28" fmla="*/ 29 w 147"/>
                  <a:gd name="T2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7" h="60">
                    <a:moveTo>
                      <a:pt x="29" y="0"/>
                    </a:moveTo>
                    <a:lnTo>
                      <a:pt x="118" y="0"/>
                    </a:lnTo>
                    <a:lnTo>
                      <a:pt x="133" y="5"/>
                    </a:lnTo>
                    <a:lnTo>
                      <a:pt x="144" y="15"/>
                    </a:lnTo>
                    <a:lnTo>
                      <a:pt x="147" y="29"/>
                    </a:lnTo>
                    <a:lnTo>
                      <a:pt x="144" y="45"/>
                    </a:lnTo>
                    <a:lnTo>
                      <a:pt x="133" y="55"/>
                    </a:lnTo>
                    <a:lnTo>
                      <a:pt x="118" y="60"/>
                    </a:lnTo>
                    <a:lnTo>
                      <a:pt x="29" y="60"/>
                    </a:lnTo>
                    <a:lnTo>
                      <a:pt x="14" y="55"/>
                    </a:lnTo>
                    <a:lnTo>
                      <a:pt x="3" y="45"/>
                    </a:lnTo>
                    <a:lnTo>
                      <a:pt x="0" y="29"/>
                    </a:lnTo>
                    <a:lnTo>
                      <a:pt x="3" y="15"/>
                    </a:lnTo>
                    <a:lnTo>
                      <a:pt x="14" y="5"/>
                    </a:lnTo>
                    <a:lnTo>
                      <a:pt x="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3" name="Rectangle 202">
                <a:extLst>
                  <a:ext uri="{FF2B5EF4-FFF2-40B4-BE49-F238E27FC236}">
                    <a16:creationId xmlns:a16="http://schemas.microsoft.com/office/drawing/2014/main" id="{A9B46254-A76A-EB78-06C1-AAF05EB43EB8}"/>
                  </a:ext>
                </a:extLst>
              </p:cNvPr>
              <p:cNvSpPr>
                <a:spLocks noChangeArrowheads="1"/>
              </p:cNvSpPr>
              <p:nvPr/>
            </p:nvSpPr>
            <p:spPr bwMode="auto">
              <a:xfrm>
                <a:off x="2806701" y="4603751"/>
                <a:ext cx="3175" cy="31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4" name="Freeform 2787">
                <a:extLst>
                  <a:ext uri="{FF2B5EF4-FFF2-40B4-BE49-F238E27FC236}">
                    <a16:creationId xmlns:a16="http://schemas.microsoft.com/office/drawing/2014/main" id="{1F4AB299-6260-0B5D-8B56-89C6C974652C}"/>
                  </a:ext>
                </a:extLst>
              </p:cNvPr>
              <p:cNvSpPr>
                <a:spLocks/>
              </p:cNvSpPr>
              <p:nvPr/>
            </p:nvSpPr>
            <p:spPr bwMode="auto">
              <a:xfrm>
                <a:off x="2805113" y="4606926"/>
                <a:ext cx="4763" cy="4763"/>
              </a:xfrm>
              <a:custGeom>
                <a:avLst/>
                <a:gdLst>
                  <a:gd name="T0" fmla="*/ 1 w 3"/>
                  <a:gd name="T1" fmla="*/ 0 h 3"/>
                  <a:gd name="T2" fmla="*/ 1 w 3"/>
                  <a:gd name="T3" fmla="*/ 0 h 3"/>
                  <a:gd name="T4" fmla="*/ 1 w 3"/>
                  <a:gd name="T5" fmla="*/ 1 h 3"/>
                  <a:gd name="T6" fmla="*/ 1 w 3"/>
                  <a:gd name="T7" fmla="*/ 1 h 3"/>
                  <a:gd name="T8" fmla="*/ 1 w 3"/>
                  <a:gd name="T9" fmla="*/ 1 h 3"/>
                  <a:gd name="T10" fmla="*/ 1 w 3"/>
                  <a:gd name="T11" fmla="*/ 3 h 3"/>
                  <a:gd name="T12" fmla="*/ 3 w 3"/>
                  <a:gd name="T13" fmla="*/ 3 h 3"/>
                  <a:gd name="T14" fmla="*/ 3 w 3"/>
                  <a:gd name="T15" fmla="*/ 3 h 3"/>
                  <a:gd name="T16" fmla="*/ 1 w 3"/>
                  <a:gd name="T17" fmla="*/ 3 h 3"/>
                  <a:gd name="T18" fmla="*/ 0 w 3"/>
                  <a:gd name="T19" fmla="*/ 3 h 3"/>
                  <a:gd name="T20" fmla="*/ 1 w 3"/>
                  <a:gd name="T21" fmla="*/ 3 h 3"/>
                  <a:gd name="T22" fmla="*/ 0 w 3"/>
                  <a:gd name="T23" fmla="*/ 1 h 3"/>
                  <a:gd name="T24" fmla="*/ 1 w 3"/>
                  <a:gd name="T2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3">
                    <a:moveTo>
                      <a:pt x="1" y="0"/>
                    </a:moveTo>
                    <a:lnTo>
                      <a:pt x="1" y="0"/>
                    </a:lnTo>
                    <a:lnTo>
                      <a:pt x="1" y="1"/>
                    </a:lnTo>
                    <a:lnTo>
                      <a:pt x="1" y="1"/>
                    </a:lnTo>
                    <a:lnTo>
                      <a:pt x="1" y="1"/>
                    </a:lnTo>
                    <a:lnTo>
                      <a:pt x="1" y="3"/>
                    </a:lnTo>
                    <a:lnTo>
                      <a:pt x="3" y="3"/>
                    </a:lnTo>
                    <a:lnTo>
                      <a:pt x="3" y="3"/>
                    </a:lnTo>
                    <a:lnTo>
                      <a:pt x="1" y="3"/>
                    </a:lnTo>
                    <a:lnTo>
                      <a:pt x="0" y="3"/>
                    </a:lnTo>
                    <a:lnTo>
                      <a:pt x="1" y="3"/>
                    </a:lnTo>
                    <a:lnTo>
                      <a:pt x="0" y="1"/>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5" name="Rectangle 204">
                <a:extLst>
                  <a:ext uri="{FF2B5EF4-FFF2-40B4-BE49-F238E27FC236}">
                    <a16:creationId xmlns:a16="http://schemas.microsoft.com/office/drawing/2014/main" id="{AB040506-1327-E534-3C12-D7CCDF9A1B4A}"/>
                  </a:ext>
                </a:extLst>
              </p:cNvPr>
              <p:cNvSpPr>
                <a:spLocks noChangeArrowheads="1"/>
              </p:cNvSpPr>
              <p:nvPr/>
            </p:nvSpPr>
            <p:spPr bwMode="auto">
              <a:xfrm>
                <a:off x="2865438" y="465455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6" name="Rectangle 205">
                <a:extLst>
                  <a:ext uri="{FF2B5EF4-FFF2-40B4-BE49-F238E27FC236}">
                    <a16:creationId xmlns:a16="http://schemas.microsoft.com/office/drawing/2014/main" id="{AEFD453B-2200-06E7-A6D1-E68175E7EA77}"/>
                  </a:ext>
                </a:extLst>
              </p:cNvPr>
              <p:cNvSpPr>
                <a:spLocks noChangeArrowheads="1"/>
              </p:cNvSpPr>
              <p:nvPr/>
            </p:nvSpPr>
            <p:spPr bwMode="auto">
              <a:xfrm>
                <a:off x="2811463" y="461803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7" name="Freeform 2790">
                <a:extLst>
                  <a:ext uri="{FF2B5EF4-FFF2-40B4-BE49-F238E27FC236}">
                    <a16:creationId xmlns:a16="http://schemas.microsoft.com/office/drawing/2014/main" id="{5E565809-D78A-B5C2-1601-C4208E5E3CD0}"/>
                  </a:ext>
                </a:extLst>
              </p:cNvPr>
              <p:cNvSpPr>
                <a:spLocks/>
              </p:cNvSpPr>
              <p:nvPr/>
            </p:nvSpPr>
            <p:spPr bwMode="auto">
              <a:xfrm>
                <a:off x="2841626" y="4654551"/>
                <a:ext cx="0" cy="3175"/>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lnTo>
                      <a:pt x="0" y="0"/>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8" name="Freeform 2791">
                <a:extLst>
                  <a:ext uri="{FF2B5EF4-FFF2-40B4-BE49-F238E27FC236}">
                    <a16:creationId xmlns:a16="http://schemas.microsoft.com/office/drawing/2014/main" id="{46498EE7-EC12-A18B-32F2-4087691E9DDD}"/>
                  </a:ext>
                </a:extLst>
              </p:cNvPr>
              <p:cNvSpPr>
                <a:spLocks/>
              </p:cNvSpPr>
              <p:nvPr/>
            </p:nvSpPr>
            <p:spPr bwMode="auto">
              <a:xfrm>
                <a:off x="2824163" y="4648201"/>
                <a:ext cx="3175" cy="1588"/>
              </a:xfrm>
              <a:custGeom>
                <a:avLst/>
                <a:gdLst>
                  <a:gd name="T0" fmla="*/ 2 w 2"/>
                  <a:gd name="T1" fmla="*/ 0 h 1"/>
                  <a:gd name="T2" fmla="*/ 0 w 2"/>
                  <a:gd name="T3" fmla="*/ 0 h 1"/>
                  <a:gd name="T4" fmla="*/ 0 w 2"/>
                  <a:gd name="T5" fmla="*/ 1 h 1"/>
                  <a:gd name="T6" fmla="*/ 0 w 2"/>
                  <a:gd name="T7" fmla="*/ 0 h 1"/>
                  <a:gd name="T8" fmla="*/ 2 w 2"/>
                  <a:gd name="T9" fmla="*/ 0 h 1"/>
                </a:gdLst>
                <a:ahLst/>
                <a:cxnLst>
                  <a:cxn ang="0">
                    <a:pos x="T0" y="T1"/>
                  </a:cxn>
                  <a:cxn ang="0">
                    <a:pos x="T2" y="T3"/>
                  </a:cxn>
                  <a:cxn ang="0">
                    <a:pos x="T4" y="T5"/>
                  </a:cxn>
                  <a:cxn ang="0">
                    <a:pos x="T6" y="T7"/>
                  </a:cxn>
                  <a:cxn ang="0">
                    <a:pos x="T8" y="T9"/>
                  </a:cxn>
                </a:cxnLst>
                <a:rect l="0" t="0" r="r" b="b"/>
                <a:pathLst>
                  <a:path w="2" h="1">
                    <a:moveTo>
                      <a:pt x="2" y="0"/>
                    </a:moveTo>
                    <a:lnTo>
                      <a:pt x="0" y="0"/>
                    </a:lnTo>
                    <a:lnTo>
                      <a:pt x="0" y="1"/>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09" name="Rectangle 208">
                <a:extLst>
                  <a:ext uri="{FF2B5EF4-FFF2-40B4-BE49-F238E27FC236}">
                    <a16:creationId xmlns:a16="http://schemas.microsoft.com/office/drawing/2014/main" id="{58E908F8-7E0E-3385-E833-2F4D80B0D1E1}"/>
                  </a:ext>
                </a:extLst>
              </p:cNvPr>
              <p:cNvSpPr>
                <a:spLocks noChangeArrowheads="1"/>
              </p:cNvSpPr>
              <p:nvPr/>
            </p:nvSpPr>
            <p:spPr bwMode="auto">
              <a:xfrm>
                <a:off x="2801938" y="4603751"/>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0" name="Freeform 2793">
                <a:extLst>
                  <a:ext uri="{FF2B5EF4-FFF2-40B4-BE49-F238E27FC236}">
                    <a16:creationId xmlns:a16="http://schemas.microsoft.com/office/drawing/2014/main" id="{0768398B-BB0B-CB95-3C03-0AE8B49387A1}"/>
                  </a:ext>
                </a:extLst>
              </p:cNvPr>
              <p:cNvSpPr>
                <a:spLocks/>
              </p:cNvSpPr>
              <p:nvPr/>
            </p:nvSpPr>
            <p:spPr bwMode="auto">
              <a:xfrm>
                <a:off x="2938463" y="4659314"/>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1" name="Freeform 2794">
                <a:extLst>
                  <a:ext uri="{FF2B5EF4-FFF2-40B4-BE49-F238E27FC236}">
                    <a16:creationId xmlns:a16="http://schemas.microsoft.com/office/drawing/2014/main" id="{F0E7C12D-FFD7-A1CF-DC66-F699C0811437}"/>
                  </a:ext>
                </a:extLst>
              </p:cNvPr>
              <p:cNvSpPr>
                <a:spLocks/>
              </p:cNvSpPr>
              <p:nvPr/>
            </p:nvSpPr>
            <p:spPr bwMode="auto">
              <a:xfrm>
                <a:off x="3038476" y="4581526"/>
                <a:ext cx="1588" cy="3175"/>
              </a:xfrm>
              <a:custGeom>
                <a:avLst/>
                <a:gdLst>
                  <a:gd name="T0" fmla="*/ 1 w 1"/>
                  <a:gd name="T1" fmla="*/ 0 h 2"/>
                  <a:gd name="T2" fmla="*/ 1 w 1"/>
                  <a:gd name="T3" fmla="*/ 2 h 2"/>
                  <a:gd name="T4" fmla="*/ 1 w 1"/>
                  <a:gd name="T5" fmla="*/ 2 h 2"/>
                  <a:gd name="T6" fmla="*/ 0 w 1"/>
                  <a:gd name="T7" fmla="*/ 2 h 2"/>
                  <a:gd name="T8" fmla="*/ 0 w 1"/>
                  <a:gd name="T9" fmla="*/ 2 h 2"/>
                  <a:gd name="T10" fmla="*/ 0 w 1"/>
                  <a:gd name="T11" fmla="*/ 0 h 2"/>
                  <a:gd name="T12" fmla="*/ 1 w 1"/>
                  <a:gd name="T13" fmla="*/ 2 h 2"/>
                  <a:gd name="T14" fmla="*/ 1 w 1"/>
                  <a:gd name="T15" fmla="*/ 2 h 2"/>
                  <a:gd name="T16" fmla="*/ 1 w 1"/>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2">
                    <a:moveTo>
                      <a:pt x="1" y="0"/>
                    </a:moveTo>
                    <a:lnTo>
                      <a:pt x="1" y="2"/>
                    </a:lnTo>
                    <a:lnTo>
                      <a:pt x="1" y="2"/>
                    </a:lnTo>
                    <a:lnTo>
                      <a:pt x="0" y="2"/>
                    </a:lnTo>
                    <a:lnTo>
                      <a:pt x="0" y="2"/>
                    </a:lnTo>
                    <a:lnTo>
                      <a:pt x="0" y="0"/>
                    </a:lnTo>
                    <a:lnTo>
                      <a:pt x="1" y="2"/>
                    </a:lnTo>
                    <a:lnTo>
                      <a:pt x="1"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2" name="Rectangle 211">
                <a:extLst>
                  <a:ext uri="{FF2B5EF4-FFF2-40B4-BE49-F238E27FC236}">
                    <a16:creationId xmlns:a16="http://schemas.microsoft.com/office/drawing/2014/main" id="{E78A8247-71A3-CEAE-3A9F-0160033F80D2}"/>
                  </a:ext>
                </a:extLst>
              </p:cNvPr>
              <p:cNvSpPr>
                <a:spLocks noChangeArrowheads="1"/>
              </p:cNvSpPr>
              <p:nvPr/>
            </p:nvSpPr>
            <p:spPr bwMode="auto">
              <a:xfrm>
                <a:off x="3038476" y="458470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3" name="Freeform 2796">
                <a:extLst>
                  <a:ext uri="{FF2B5EF4-FFF2-40B4-BE49-F238E27FC236}">
                    <a16:creationId xmlns:a16="http://schemas.microsoft.com/office/drawing/2014/main" id="{2E47EA36-5F19-65F1-D272-A5EF2AF633BD}"/>
                  </a:ext>
                </a:extLst>
              </p:cNvPr>
              <p:cNvSpPr>
                <a:spLocks/>
              </p:cNvSpPr>
              <p:nvPr/>
            </p:nvSpPr>
            <p:spPr bwMode="auto">
              <a:xfrm>
                <a:off x="2989263" y="4657726"/>
                <a:ext cx="3175" cy="0"/>
              </a:xfrm>
              <a:custGeom>
                <a:avLst/>
                <a:gdLst>
                  <a:gd name="T0" fmla="*/ 2 w 2"/>
                  <a:gd name="T1" fmla="*/ 2 w 2"/>
                  <a:gd name="T2" fmla="*/ 2 w 2"/>
                  <a:gd name="T3" fmla="*/ 0 w 2"/>
                  <a:gd name="T4" fmla="*/ 2 w 2"/>
                </a:gdLst>
                <a:ahLst/>
                <a:cxnLst>
                  <a:cxn ang="0">
                    <a:pos x="T0" y="0"/>
                  </a:cxn>
                  <a:cxn ang="0">
                    <a:pos x="T1" y="0"/>
                  </a:cxn>
                  <a:cxn ang="0">
                    <a:pos x="T2" y="0"/>
                  </a:cxn>
                  <a:cxn ang="0">
                    <a:pos x="T3" y="0"/>
                  </a:cxn>
                  <a:cxn ang="0">
                    <a:pos x="T4" y="0"/>
                  </a:cxn>
                </a:cxnLst>
                <a:rect l="0" t="0" r="r" b="b"/>
                <a:pathLst>
                  <a:path w="2">
                    <a:moveTo>
                      <a:pt x="2" y="0"/>
                    </a:moveTo>
                    <a:lnTo>
                      <a:pt x="2" y="0"/>
                    </a:lnTo>
                    <a:lnTo>
                      <a:pt x="2" y="0"/>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4" name="Rectangle 213">
                <a:extLst>
                  <a:ext uri="{FF2B5EF4-FFF2-40B4-BE49-F238E27FC236}">
                    <a16:creationId xmlns:a16="http://schemas.microsoft.com/office/drawing/2014/main" id="{7A3C0E00-88B0-E155-9DA5-DFCC53F05C80}"/>
                  </a:ext>
                </a:extLst>
              </p:cNvPr>
              <p:cNvSpPr>
                <a:spLocks noChangeArrowheads="1"/>
              </p:cNvSpPr>
              <p:nvPr/>
            </p:nvSpPr>
            <p:spPr bwMode="auto">
              <a:xfrm>
                <a:off x="3006726" y="465455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5" name="Freeform 2798">
                <a:extLst>
                  <a:ext uri="{FF2B5EF4-FFF2-40B4-BE49-F238E27FC236}">
                    <a16:creationId xmlns:a16="http://schemas.microsoft.com/office/drawing/2014/main" id="{AE845D84-E56E-F746-D10D-F8B64742C394}"/>
                  </a:ext>
                </a:extLst>
              </p:cNvPr>
              <p:cNvSpPr>
                <a:spLocks/>
              </p:cNvSpPr>
              <p:nvPr/>
            </p:nvSpPr>
            <p:spPr bwMode="auto">
              <a:xfrm>
                <a:off x="2841626" y="4565651"/>
                <a:ext cx="1588" cy="1588"/>
              </a:xfrm>
              <a:custGeom>
                <a:avLst/>
                <a:gdLst>
                  <a:gd name="T0" fmla="*/ 1 w 1"/>
                  <a:gd name="T1" fmla="*/ 0 h 1"/>
                  <a:gd name="T2" fmla="*/ 1 w 1"/>
                  <a:gd name="T3" fmla="*/ 1 h 1"/>
                  <a:gd name="T4" fmla="*/ 0 w 1"/>
                  <a:gd name="T5" fmla="*/ 1 h 1"/>
                  <a:gd name="T6" fmla="*/ 1 w 1"/>
                  <a:gd name="T7" fmla="*/ 0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lnTo>
                      <a:pt x="1" y="1"/>
                    </a:lnTo>
                    <a:lnTo>
                      <a:pt x="0" y="1"/>
                    </a:lnTo>
                    <a:lnTo>
                      <a:pt x="1"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6" name="Rectangle 215">
                <a:extLst>
                  <a:ext uri="{FF2B5EF4-FFF2-40B4-BE49-F238E27FC236}">
                    <a16:creationId xmlns:a16="http://schemas.microsoft.com/office/drawing/2014/main" id="{13D61157-97B6-E0DD-748C-1D914594A800}"/>
                  </a:ext>
                </a:extLst>
              </p:cNvPr>
              <p:cNvSpPr>
                <a:spLocks noChangeArrowheads="1"/>
              </p:cNvSpPr>
              <p:nvPr/>
            </p:nvSpPr>
            <p:spPr bwMode="auto">
              <a:xfrm>
                <a:off x="2811463" y="4618039"/>
                <a:ext cx="1588" cy="31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7" name="Rectangle 216">
                <a:extLst>
                  <a:ext uri="{FF2B5EF4-FFF2-40B4-BE49-F238E27FC236}">
                    <a16:creationId xmlns:a16="http://schemas.microsoft.com/office/drawing/2014/main" id="{AE7F966A-DC99-A1CC-A1D8-2D7F55CF8171}"/>
                  </a:ext>
                </a:extLst>
              </p:cNvPr>
              <p:cNvSpPr>
                <a:spLocks noChangeArrowheads="1"/>
              </p:cNvSpPr>
              <p:nvPr/>
            </p:nvSpPr>
            <p:spPr bwMode="auto">
              <a:xfrm>
                <a:off x="2998788" y="464343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8" name="Freeform 2801">
                <a:extLst>
                  <a:ext uri="{FF2B5EF4-FFF2-40B4-BE49-F238E27FC236}">
                    <a16:creationId xmlns:a16="http://schemas.microsoft.com/office/drawing/2014/main" id="{31F2B1B7-5CB1-398E-A534-DE5FDBFC7774}"/>
                  </a:ext>
                </a:extLst>
              </p:cNvPr>
              <p:cNvSpPr>
                <a:spLocks noEditPoints="1"/>
              </p:cNvSpPr>
              <p:nvPr/>
            </p:nvSpPr>
            <p:spPr bwMode="auto">
              <a:xfrm>
                <a:off x="2797176" y="4548189"/>
                <a:ext cx="247650" cy="114300"/>
              </a:xfrm>
              <a:custGeom>
                <a:avLst/>
                <a:gdLst>
                  <a:gd name="T0" fmla="*/ 48 w 156"/>
                  <a:gd name="T1" fmla="*/ 1 h 72"/>
                  <a:gd name="T2" fmla="*/ 103 w 156"/>
                  <a:gd name="T3" fmla="*/ 1 h 72"/>
                  <a:gd name="T4" fmla="*/ 126 w 156"/>
                  <a:gd name="T5" fmla="*/ 1 h 72"/>
                  <a:gd name="T6" fmla="*/ 145 w 156"/>
                  <a:gd name="T7" fmla="*/ 9 h 72"/>
                  <a:gd name="T8" fmla="*/ 153 w 156"/>
                  <a:gd name="T9" fmla="*/ 20 h 72"/>
                  <a:gd name="T10" fmla="*/ 155 w 156"/>
                  <a:gd name="T11" fmla="*/ 37 h 72"/>
                  <a:gd name="T12" fmla="*/ 152 w 156"/>
                  <a:gd name="T13" fmla="*/ 47 h 72"/>
                  <a:gd name="T14" fmla="*/ 147 w 156"/>
                  <a:gd name="T15" fmla="*/ 55 h 72"/>
                  <a:gd name="T16" fmla="*/ 138 w 156"/>
                  <a:gd name="T17" fmla="*/ 64 h 72"/>
                  <a:gd name="T18" fmla="*/ 123 w 156"/>
                  <a:gd name="T19" fmla="*/ 67 h 72"/>
                  <a:gd name="T20" fmla="*/ 113 w 156"/>
                  <a:gd name="T21" fmla="*/ 69 h 72"/>
                  <a:gd name="T22" fmla="*/ 101 w 156"/>
                  <a:gd name="T23" fmla="*/ 67 h 72"/>
                  <a:gd name="T24" fmla="*/ 97 w 156"/>
                  <a:gd name="T25" fmla="*/ 69 h 72"/>
                  <a:gd name="T26" fmla="*/ 90 w 156"/>
                  <a:gd name="T27" fmla="*/ 72 h 72"/>
                  <a:gd name="T28" fmla="*/ 86 w 156"/>
                  <a:gd name="T29" fmla="*/ 72 h 72"/>
                  <a:gd name="T30" fmla="*/ 80 w 156"/>
                  <a:gd name="T31" fmla="*/ 69 h 72"/>
                  <a:gd name="T32" fmla="*/ 72 w 156"/>
                  <a:gd name="T33" fmla="*/ 67 h 72"/>
                  <a:gd name="T34" fmla="*/ 61 w 156"/>
                  <a:gd name="T35" fmla="*/ 69 h 72"/>
                  <a:gd name="T36" fmla="*/ 52 w 156"/>
                  <a:gd name="T37" fmla="*/ 66 h 72"/>
                  <a:gd name="T38" fmla="*/ 38 w 156"/>
                  <a:gd name="T39" fmla="*/ 69 h 72"/>
                  <a:gd name="T40" fmla="*/ 34 w 156"/>
                  <a:gd name="T41" fmla="*/ 66 h 72"/>
                  <a:gd name="T42" fmla="*/ 26 w 156"/>
                  <a:gd name="T43" fmla="*/ 66 h 72"/>
                  <a:gd name="T44" fmla="*/ 16 w 156"/>
                  <a:gd name="T45" fmla="*/ 60 h 72"/>
                  <a:gd name="T46" fmla="*/ 11 w 156"/>
                  <a:gd name="T47" fmla="*/ 55 h 72"/>
                  <a:gd name="T48" fmla="*/ 6 w 156"/>
                  <a:gd name="T49" fmla="*/ 49 h 72"/>
                  <a:gd name="T50" fmla="*/ 6 w 156"/>
                  <a:gd name="T51" fmla="*/ 41 h 72"/>
                  <a:gd name="T52" fmla="*/ 8 w 156"/>
                  <a:gd name="T53" fmla="*/ 49 h 72"/>
                  <a:gd name="T54" fmla="*/ 19 w 156"/>
                  <a:gd name="T55" fmla="*/ 57 h 72"/>
                  <a:gd name="T56" fmla="*/ 22 w 156"/>
                  <a:gd name="T57" fmla="*/ 63 h 72"/>
                  <a:gd name="T58" fmla="*/ 28 w 156"/>
                  <a:gd name="T59" fmla="*/ 64 h 72"/>
                  <a:gd name="T60" fmla="*/ 45 w 156"/>
                  <a:gd name="T61" fmla="*/ 63 h 72"/>
                  <a:gd name="T62" fmla="*/ 58 w 156"/>
                  <a:gd name="T63" fmla="*/ 63 h 72"/>
                  <a:gd name="T64" fmla="*/ 69 w 156"/>
                  <a:gd name="T65" fmla="*/ 63 h 72"/>
                  <a:gd name="T66" fmla="*/ 78 w 156"/>
                  <a:gd name="T67" fmla="*/ 63 h 72"/>
                  <a:gd name="T68" fmla="*/ 89 w 156"/>
                  <a:gd name="T69" fmla="*/ 63 h 72"/>
                  <a:gd name="T70" fmla="*/ 95 w 156"/>
                  <a:gd name="T71" fmla="*/ 61 h 72"/>
                  <a:gd name="T72" fmla="*/ 115 w 156"/>
                  <a:gd name="T73" fmla="*/ 60 h 72"/>
                  <a:gd name="T74" fmla="*/ 127 w 156"/>
                  <a:gd name="T75" fmla="*/ 60 h 72"/>
                  <a:gd name="T76" fmla="*/ 136 w 156"/>
                  <a:gd name="T77" fmla="*/ 57 h 72"/>
                  <a:gd name="T78" fmla="*/ 147 w 156"/>
                  <a:gd name="T79" fmla="*/ 34 h 72"/>
                  <a:gd name="T80" fmla="*/ 139 w 156"/>
                  <a:gd name="T81" fmla="*/ 18 h 72"/>
                  <a:gd name="T82" fmla="*/ 129 w 156"/>
                  <a:gd name="T83" fmla="*/ 11 h 72"/>
                  <a:gd name="T84" fmla="*/ 113 w 156"/>
                  <a:gd name="T85" fmla="*/ 11 h 72"/>
                  <a:gd name="T86" fmla="*/ 101 w 156"/>
                  <a:gd name="T87" fmla="*/ 12 h 72"/>
                  <a:gd name="T88" fmla="*/ 92 w 156"/>
                  <a:gd name="T89" fmla="*/ 9 h 72"/>
                  <a:gd name="T90" fmla="*/ 71 w 156"/>
                  <a:gd name="T91" fmla="*/ 9 h 72"/>
                  <a:gd name="T92" fmla="*/ 51 w 156"/>
                  <a:gd name="T93" fmla="*/ 11 h 72"/>
                  <a:gd name="T94" fmla="*/ 40 w 156"/>
                  <a:gd name="T95" fmla="*/ 9 h 72"/>
                  <a:gd name="T96" fmla="*/ 31 w 156"/>
                  <a:gd name="T97" fmla="*/ 11 h 72"/>
                  <a:gd name="T98" fmla="*/ 29 w 156"/>
                  <a:gd name="T99" fmla="*/ 8 h 72"/>
                  <a:gd name="T100" fmla="*/ 22 w 156"/>
                  <a:gd name="T101" fmla="*/ 15 h 72"/>
                  <a:gd name="T102" fmla="*/ 19 w 156"/>
                  <a:gd name="T103" fmla="*/ 18 h 72"/>
                  <a:gd name="T104" fmla="*/ 11 w 156"/>
                  <a:gd name="T105" fmla="*/ 23 h 72"/>
                  <a:gd name="T106" fmla="*/ 9 w 156"/>
                  <a:gd name="T107" fmla="*/ 31 h 72"/>
                  <a:gd name="T108" fmla="*/ 2 w 156"/>
                  <a:gd name="T109" fmla="*/ 35 h 72"/>
                  <a:gd name="T110" fmla="*/ 6 w 156"/>
                  <a:gd name="T111" fmla="*/ 21 h 72"/>
                  <a:gd name="T112" fmla="*/ 29 w 156"/>
                  <a:gd name="T113" fmla="*/ 3 h 72"/>
                  <a:gd name="T114" fmla="*/ 42 w 156"/>
                  <a:gd name="T115" fmla="*/ 1 h 72"/>
                  <a:gd name="T116" fmla="*/ 48 w 156"/>
                  <a:gd name="T117" fmla="*/ 1 h 72"/>
                  <a:gd name="T118" fmla="*/ 55 w 156"/>
                  <a:gd name="T119" fmla="*/ 3 h 72"/>
                  <a:gd name="T120" fmla="*/ 64 w 156"/>
                  <a:gd name="T121" fmla="*/ 3 h 72"/>
                  <a:gd name="T122" fmla="*/ 80 w 156"/>
                  <a:gd name="T123" fmla="*/ 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6" h="72">
                    <a:moveTo>
                      <a:pt x="51" y="9"/>
                    </a:moveTo>
                    <a:lnTo>
                      <a:pt x="51" y="9"/>
                    </a:lnTo>
                    <a:lnTo>
                      <a:pt x="51" y="9"/>
                    </a:lnTo>
                    <a:lnTo>
                      <a:pt x="51" y="9"/>
                    </a:lnTo>
                    <a:close/>
                    <a:moveTo>
                      <a:pt x="52" y="9"/>
                    </a:moveTo>
                    <a:lnTo>
                      <a:pt x="52" y="9"/>
                    </a:lnTo>
                    <a:lnTo>
                      <a:pt x="52" y="9"/>
                    </a:lnTo>
                    <a:lnTo>
                      <a:pt x="54" y="9"/>
                    </a:lnTo>
                    <a:lnTo>
                      <a:pt x="52" y="9"/>
                    </a:lnTo>
                    <a:lnTo>
                      <a:pt x="52" y="9"/>
                    </a:lnTo>
                    <a:close/>
                    <a:moveTo>
                      <a:pt x="48" y="1"/>
                    </a:moveTo>
                    <a:lnTo>
                      <a:pt x="48" y="1"/>
                    </a:lnTo>
                    <a:lnTo>
                      <a:pt x="48" y="1"/>
                    </a:lnTo>
                    <a:lnTo>
                      <a:pt x="48" y="1"/>
                    </a:lnTo>
                    <a:lnTo>
                      <a:pt x="48" y="1"/>
                    </a:lnTo>
                    <a:lnTo>
                      <a:pt x="48" y="1"/>
                    </a:lnTo>
                    <a:close/>
                    <a:moveTo>
                      <a:pt x="84" y="0"/>
                    </a:moveTo>
                    <a:lnTo>
                      <a:pt x="83" y="1"/>
                    </a:lnTo>
                    <a:lnTo>
                      <a:pt x="86" y="1"/>
                    </a:lnTo>
                    <a:lnTo>
                      <a:pt x="89" y="1"/>
                    </a:lnTo>
                    <a:lnTo>
                      <a:pt x="89" y="1"/>
                    </a:lnTo>
                    <a:lnTo>
                      <a:pt x="89" y="1"/>
                    </a:lnTo>
                    <a:lnTo>
                      <a:pt x="90" y="1"/>
                    </a:lnTo>
                    <a:lnTo>
                      <a:pt x="92" y="1"/>
                    </a:lnTo>
                    <a:lnTo>
                      <a:pt x="94" y="1"/>
                    </a:lnTo>
                    <a:lnTo>
                      <a:pt x="97" y="1"/>
                    </a:lnTo>
                    <a:lnTo>
                      <a:pt x="98" y="1"/>
                    </a:lnTo>
                    <a:lnTo>
                      <a:pt x="100" y="3"/>
                    </a:lnTo>
                    <a:lnTo>
                      <a:pt x="100" y="0"/>
                    </a:lnTo>
                    <a:lnTo>
                      <a:pt x="101" y="0"/>
                    </a:lnTo>
                    <a:lnTo>
                      <a:pt x="103" y="1"/>
                    </a:lnTo>
                    <a:lnTo>
                      <a:pt x="103" y="1"/>
                    </a:lnTo>
                    <a:lnTo>
                      <a:pt x="103" y="1"/>
                    </a:lnTo>
                    <a:lnTo>
                      <a:pt x="103" y="3"/>
                    </a:lnTo>
                    <a:lnTo>
                      <a:pt x="104" y="3"/>
                    </a:lnTo>
                    <a:lnTo>
                      <a:pt x="104" y="3"/>
                    </a:lnTo>
                    <a:lnTo>
                      <a:pt x="106" y="1"/>
                    </a:lnTo>
                    <a:lnTo>
                      <a:pt x="106" y="1"/>
                    </a:lnTo>
                    <a:lnTo>
                      <a:pt x="107" y="1"/>
                    </a:lnTo>
                    <a:lnTo>
                      <a:pt x="110" y="1"/>
                    </a:lnTo>
                    <a:lnTo>
                      <a:pt x="113" y="1"/>
                    </a:lnTo>
                    <a:lnTo>
                      <a:pt x="115" y="3"/>
                    </a:lnTo>
                    <a:lnTo>
                      <a:pt x="118" y="1"/>
                    </a:lnTo>
                    <a:lnTo>
                      <a:pt x="120" y="1"/>
                    </a:lnTo>
                    <a:lnTo>
                      <a:pt x="123" y="0"/>
                    </a:lnTo>
                    <a:lnTo>
                      <a:pt x="123" y="1"/>
                    </a:lnTo>
                    <a:lnTo>
                      <a:pt x="124" y="1"/>
                    </a:lnTo>
                    <a:lnTo>
                      <a:pt x="126" y="1"/>
                    </a:lnTo>
                    <a:lnTo>
                      <a:pt x="126" y="3"/>
                    </a:lnTo>
                    <a:lnTo>
                      <a:pt x="129" y="3"/>
                    </a:lnTo>
                    <a:lnTo>
                      <a:pt x="132" y="3"/>
                    </a:lnTo>
                    <a:lnTo>
                      <a:pt x="133" y="3"/>
                    </a:lnTo>
                    <a:lnTo>
                      <a:pt x="133" y="3"/>
                    </a:lnTo>
                    <a:lnTo>
                      <a:pt x="135" y="5"/>
                    </a:lnTo>
                    <a:lnTo>
                      <a:pt x="136" y="5"/>
                    </a:lnTo>
                    <a:lnTo>
                      <a:pt x="136" y="5"/>
                    </a:lnTo>
                    <a:lnTo>
                      <a:pt x="135" y="5"/>
                    </a:lnTo>
                    <a:lnTo>
                      <a:pt x="136" y="5"/>
                    </a:lnTo>
                    <a:lnTo>
                      <a:pt x="138" y="5"/>
                    </a:lnTo>
                    <a:lnTo>
                      <a:pt x="136" y="5"/>
                    </a:lnTo>
                    <a:lnTo>
                      <a:pt x="138" y="6"/>
                    </a:lnTo>
                    <a:lnTo>
                      <a:pt x="141" y="8"/>
                    </a:lnTo>
                    <a:lnTo>
                      <a:pt x="144" y="9"/>
                    </a:lnTo>
                    <a:lnTo>
                      <a:pt x="145" y="9"/>
                    </a:lnTo>
                    <a:lnTo>
                      <a:pt x="145" y="11"/>
                    </a:lnTo>
                    <a:lnTo>
                      <a:pt x="144" y="11"/>
                    </a:lnTo>
                    <a:lnTo>
                      <a:pt x="147" y="11"/>
                    </a:lnTo>
                    <a:lnTo>
                      <a:pt x="149" y="12"/>
                    </a:lnTo>
                    <a:lnTo>
                      <a:pt x="150" y="14"/>
                    </a:lnTo>
                    <a:lnTo>
                      <a:pt x="149" y="14"/>
                    </a:lnTo>
                    <a:lnTo>
                      <a:pt x="150" y="15"/>
                    </a:lnTo>
                    <a:lnTo>
                      <a:pt x="150" y="17"/>
                    </a:lnTo>
                    <a:lnTo>
                      <a:pt x="150" y="17"/>
                    </a:lnTo>
                    <a:lnTo>
                      <a:pt x="152" y="18"/>
                    </a:lnTo>
                    <a:lnTo>
                      <a:pt x="152" y="17"/>
                    </a:lnTo>
                    <a:lnTo>
                      <a:pt x="152" y="18"/>
                    </a:lnTo>
                    <a:lnTo>
                      <a:pt x="153" y="17"/>
                    </a:lnTo>
                    <a:lnTo>
                      <a:pt x="153" y="18"/>
                    </a:lnTo>
                    <a:lnTo>
                      <a:pt x="153" y="18"/>
                    </a:lnTo>
                    <a:lnTo>
                      <a:pt x="153" y="20"/>
                    </a:lnTo>
                    <a:lnTo>
                      <a:pt x="153" y="20"/>
                    </a:lnTo>
                    <a:lnTo>
                      <a:pt x="152" y="20"/>
                    </a:lnTo>
                    <a:lnTo>
                      <a:pt x="152" y="20"/>
                    </a:lnTo>
                    <a:lnTo>
                      <a:pt x="152" y="23"/>
                    </a:lnTo>
                    <a:lnTo>
                      <a:pt x="152" y="23"/>
                    </a:lnTo>
                    <a:lnTo>
                      <a:pt x="152" y="24"/>
                    </a:lnTo>
                    <a:lnTo>
                      <a:pt x="153" y="24"/>
                    </a:lnTo>
                    <a:lnTo>
                      <a:pt x="153" y="24"/>
                    </a:lnTo>
                    <a:lnTo>
                      <a:pt x="153" y="24"/>
                    </a:lnTo>
                    <a:lnTo>
                      <a:pt x="153" y="24"/>
                    </a:lnTo>
                    <a:lnTo>
                      <a:pt x="155" y="24"/>
                    </a:lnTo>
                    <a:lnTo>
                      <a:pt x="155" y="28"/>
                    </a:lnTo>
                    <a:lnTo>
                      <a:pt x="156" y="31"/>
                    </a:lnTo>
                    <a:lnTo>
                      <a:pt x="156" y="34"/>
                    </a:lnTo>
                    <a:lnTo>
                      <a:pt x="155" y="35"/>
                    </a:lnTo>
                    <a:lnTo>
                      <a:pt x="155" y="37"/>
                    </a:lnTo>
                    <a:lnTo>
                      <a:pt x="155" y="38"/>
                    </a:lnTo>
                    <a:lnTo>
                      <a:pt x="155" y="38"/>
                    </a:lnTo>
                    <a:lnTo>
                      <a:pt x="153" y="40"/>
                    </a:lnTo>
                    <a:lnTo>
                      <a:pt x="153" y="41"/>
                    </a:lnTo>
                    <a:lnTo>
                      <a:pt x="155" y="43"/>
                    </a:lnTo>
                    <a:lnTo>
                      <a:pt x="155" y="43"/>
                    </a:lnTo>
                    <a:lnTo>
                      <a:pt x="155" y="43"/>
                    </a:lnTo>
                    <a:lnTo>
                      <a:pt x="155" y="43"/>
                    </a:lnTo>
                    <a:lnTo>
                      <a:pt x="155" y="44"/>
                    </a:lnTo>
                    <a:lnTo>
                      <a:pt x="155" y="46"/>
                    </a:lnTo>
                    <a:lnTo>
                      <a:pt x="153" y="43"/>
                    </a:lnTo>
                    <a:lnTo>
                      <a:pt x="153" y="41"/>
                    </a:lnTo>
                    <a:lnTo>
                      <a:pt x="153" y="44"/>
                    </a:lnTo>
                    <a:lnTo>
                      <a:pt x="153" y="46"/>
                    </a:lnTo>
                    <a:lnTo>
                      <a:pt x="152" y="46"/>
                    </a:lnTo>
                    <a:lnTo>
                      <a:pt x="152" y="47"/>
                    </a:lnTo>
                    <a:lnTo>
                      <a:pt x="152" y="47"/>
                    </a:lnTo>
                    <a:lnTo>
                      <a:pt x="150" y="47"/>
                    </a:lnTo>
                    <a:lnTo>
                      <a:pt x="152" y="49"/>
                    </a:lnTo>
                    <a:lnTo>
                      <a:pt x="152" y="49"/>
                    </a:lnTo>
                    <a:lnTo>
                      <a:pt x="152" y="51"/>
                    </a:lnTo>
                    <a:lnTo>
                      <a:pt x="152" y="52"/>
                    </a:lnTo>
                    <a:lnTo>
                      <a:pt x="152" y="54"/>
                    </a:lnTo>
                    <a:lnTo>
                      <a:pt x="150" y="54"/>
                    </a:lnTo>
                    <a:lnTo>
                      <a:pt x="150" y="54"/>
                    </a:lnTo>
                    <a:lnTo>
                      <a:pt x="150" y="55"/>
                    </a:lnTo>
                    <a:lnTo>
                      <a:pt x="149" y="55"/>
                    </a:lnTo>
                    <a:lnTo>
                      <a:pt x="150" y="54"/>
                    </a:lnTo>
                    <a:lnTo>
                      <a:pt x="149" y="54"/>
                    </a:lnTo>
                    <a:lnTo>
                      <a:pt x="147" y="54"/>
                    </a:lnTo>
                    <a:lnTo>
                      <a:pt x="147" y="55"/>
                    </a:lnTo>
                    <a:lnTo>
                      <a:pt x="147" y="55"/>
                    </a:lnTo>
                    <a:lnTo>
                      <a:pt x="147" y="57"/>
                    </a:lnTo>
                    <a:lnTo>
                      <a:pt x="147" y="55"/>
                    </a:lnTo>
                    <a:lnTo>
                      <a:pt x="147" y="55"/>
                    </a:lnTo>
                    <a:lnTo>
                      <a:pt x="147" y="55"/>
                    </a:lnTo>
                    <a:lnTo>
                      <a:pt x="145" y="57"/>
                    </a:lnTo>
                    <a:lnTo>
                      <a:pt x="144" y="60"/>
                    </a:lnTo>
                    <a:lnTo>
                      <a:pt x="144" y="60"/>
                    </a:lnTo>
                    <a:lnTo>
                      <a:pt x="144" y="61"/>
                    </a:lnTo>
                    <a:lnTo>
                      <a:pt x="142" y="63"/>
                    </a:lnTo>
                    <a:lnTo>
                      <a:pt x="141" y="63"/>
                    </a:lnTo>
                    <a:lnTo>
                      <a:pt x="142" y="63"/>
                    </a:lnTo>
                    <a:lnTo>
                      <a:pt x="141" y="63"/>
                    </a:lnTo>
                    <a:lnTo>
                      <a:pt x="139" y="64"/>
                    </a:lnTo>
                    <a:lnTo>
                      <a:pt x="139" y="64"/>
                    </a:lnTo>
                    <a:lnTo>
                      <a:pt x="138" y="64"/>
                    </a:lnTo>
                    <a:lnTo>
                      <a:pt x="138" y="64"/>
                    </a:lnTo>
                    <a:lnTo>
                      <a:pt x="138" y="63"/>
                    </a:lnTo>
                    <a:lnTo>
                      <a:pt x="138" y="63"/>
                    </a:lnTo>
                    <a:lnTo>
                      <a:pt x="136" y="63"/>
                    </a:lnTo>
                    <a:lnTo>
                      <a:pt x="136" y="64"/>
                    </a:lnTo>
                    <a:lnTo>
                      <a:pt x="136" y="64"/>
                    </a:lnTo>
                    <a:lnTo>
                      <a:pt x="135" y="66"/>
                    </a:lnTo>
                    <a:lnTo>
                      <a:pt x="135" y="66"/>
                    </a:lnTo>
                    <a:lnTo>
                      <a:pt x="132" y="67"/>
                    </a:lnTo>
                    <a:lnTo>
                      <a:pt x="130" y="67"/>
                    </a:lnTo>
                    <a:lnTo>
                      <a:pt x="127" y="67"/>
                    </a:lnTo>
                    <a:lnTo>
                      <a:pt x="126" y="67"/>
                    </a:lnTo>
                    <a:lnTo>
                      <a:pt x="124" y="66"/>
                    </a:lnTo>
                    <a:lnTo>
                      <a:pt x="124" y="67"/>
                    </a:lnTo>
                    <a:lnTo>
                      <a:pt x="124" y="67"/>
                    </a:lnTo>
                    <a:lnTo>
                      <a:pt x="123" y="67"/>
                    </a:lnTo>
                    <a:lnTo>
                      <a:pt x="123" y="67"/>
                    </a:lnTo>
                    <a:lnTo>
                      <a:pt x="123" y="67"/>
                    </a:lnTo>
                    <a:lnTo>
                      <a:pt x="123" y="69"/>
                    </a:lnTo>
                    <a:lnTo>
                      <a:pt x="121" y="69"/>
                    </a:lnTo>
                    <a:lnTo>
                      <a:pt x="121" y="69"/>
                    </a:lnTo>
                    <a:lnTo>
                      <a:pt x="120" y="69"/>
                    </a:lnTo>
                    <a:lnTo>
                      <a:pt x="120" y="69"/>
                    </a:lnTo>
                    <a:lnTo>
                      <a:pt x="118" y="69"/>
                    </a:lnTo>
                    <a:lnTo>
                      <a:pt x="120" y="69"/>
                    </a:lnTo>
                    <a:lnTo>
                      <a:pt x="120" y="67"/>
                    </a:lnTo>
                    <a:lnTo>
                      <a:pt x="120" y="67"/>
                    </a:lnTo>
                    <a:lnTo>
                      <a:pt x="118" y="67"/>
                    </a:lnTo>
                    <a:lnTo>
                      <a:pt x="118" y="69"/>
                    </a:lnTo>
                    <a:lnTo>
                      <a:pt x="116" y="69"/>
                    </a:lnTo>
                    <a:lnTo>
                      <a:pt x="115" y="69"/>
                    </a:lnTo>
                    <a:lnTo>
                      <a:pt x="115" y="69"/>
                    </a:lnTo>
                    <a:lnTo>
                      <a:pt x="113" y="69"/>
                    </a:lnTo>
                    <a:lnTo>
                      <a:pt x="113" y="69"/>
                    </a:lnTo>
                    <a:lnTo>
                      <a:pt x="112" y="70"/>
                    </a:lnTo>
                    <a:lnTo>
                      <a:pt x="112" y="69"/>
                    </a:lnTo>
                    <a:lnTo>
                      <a:pt x="112" y="69"/>
                    </a:lnTo>
                    <a:lnTo>
                      <a:pt x="110" y="69"/>
                    </a:lnTo>
                    <a:lnTo>
                      <a:pt x="110" y="69"/>
                    </a:lnTo>
                    <a:lnTo>
                      <a:pt x="109" y="69"/>
                    </a:lnTo>
                    <a:lnTo>
                      <a:pt x="110" y="69"/>
                    </a:lnTo>
                    <a:lnTo>
                      <a:pt x="109" y="69"/>
                    </a:lnTo>
                    <a:lnTo>
                      <a:pt x="106" y="70"/>
                    </a:lnTo>
                    <a:lnTo>
                      <a:pt x="104" y="70"/>
                    </a:lnTo>
                    <a:lnTo>
                      <a:pt x="104" y="67"/>
                    </a:lnTo>
                    <a:lnTo>
                      <a:pt x="103" y="67"/>
                    </a:lnTo>
                    <a:lnTo>
                      <a:pt x="103" y="67"/>
                    </a:lnTo>
                    <a:lnTo>
                      <a:pt x="101" y="67"/>
                    </a:lnTo>
                    <a:lnTo>
                      <a:pt x="101" y="67"/>
                    </a:lnTo>
                    <a:lnTo>
                      <a:pt x="101" y="69"/>
                    </a:lnTo>
                    <a:lnTo>
                      <a:pt x="101" y="69"/>
                    </a:lnTo>
                    <a:lnTo>
                      <a:pt x="103" y="69"/>
                    </a:lnTo>
                    <a:lnTo>
                      <a:pt x="101" y="69"/>
                    </a:lnTo>
                    <a:lnTo>
                      <a:pt x="104" y="69"/>
                    </a:lnTo>
                    <a:lnTo>
                      <a:pt x="103" y="69"/>
                    </a:lnTo>
                    <a:lnTo>
                      <a:pt x="103" y="70"/>
                    </a:lnTo>
                    <a:lnTo>
                      <a:pt x="103" y="70"/>
                    </a:lnTo>
                    <a:lnTo>
                      <a:pt x="103" y="70"/>
                    </a:lnTo>
                    <a:lnTo>
                      <a:pt x="101" y="70"/>
                    </a:lnTo>
                    <a:lnTo>
                      <a:pt x="100" y="70"/>
                    </a:lnTo>
                    <a:lnTo>
                      <a:pt x="100" y="69"/>
                    </a:lnTo>
                    <a:lnTo>
                      <a:pt x="100" y="69"/>
                    </a:lnTo>
                    <a:lnTo>
                      <a:pt x="98" y="69"/>
                    </a:lnTo>
                    <a:lnTo>
                      <a:pt x="97" y="67"/>
                    </a:lnTo>
                    <a:lnTo>
                      <a:pt x="97" y="69"/>
                    </a:lnTo>
                    <a:lnTo>
                      <a:pt x="97" y="67"/>
                    </a:lnTo>
                    <a:lnTo>
                      <a:pt x="97" y="67"/>
                    </a:lnTo>
                    <a:lnTo>
                      <a:pt x="95" y="67"/>
                    </a:lnTo>
                    <a:lnTo>
                      <a:pt x="95" y="69"/>
                    </a:lnTo>
                    <a:lnTo>
                      <a:pt x="95" y="69"/>
                    </a:lnTo>
                    <a:lnTo>
                      <a:pt x="95" y="69"/>
                    </a:lnTo>
                    <a:lnTo>
                      <a:pt x="95" y="69"/>
                    </a:lnTo>
                    <a:lnTo>
                      <a:pt x="94" y="69"/>
                    </a:lnTo>
                    <a:lnTo>
                      <a:pt x="94" y="70"/>
                    </a:lnTo>
                    <a:lnTo>
                      <a:pt x="94" y="70"/>
                    </a:lnTo>
                    <a:lnTo>
                      <a:pt x="94" y="70"/>
                    </a:lnTo>
                    <a:lnTo>
                      <a:pt x="92" y="70"/>
                    </a:lnTo>
                    <a:lnTo>
                      <a:pt x="92" y="69"/>
                    </a:lnTo>
                    <a:lnTo>
                      <a:pt x="92" y="70"/>
                    </a:lnTo>
                    <a:lnTo>
                      <a:pt x="90" y="70"/>
                    </a:lnTo>
                    <a:lnTo>
                      <a:pt x="90" y="72"/>
                    </a:lnTo>
                    <a:lnTo>
                      <a:pt x="90" y="70"/>
                    </a:lnTo>
                    <a:lnTo>
                      <a:pt x="90" y="70"/>
                    </a:lnTo>
                    <a:lnTo>
                      <a:pt x="89" y="70"/>
                    </a:lnTo>
                    <a:lnTo>
                      <a:pt x="89" y="70"/>
                    </a:lnTo>
                    <a:lnTo>
                      <a:pt x="89" y="69"/>
                    </a:lnTo>
                    <a:lnTo>
                      <a:pt x="89" y="69"/>
                    </a:lnTo>
                    <a:lnTo>
                      <a:pt x="90" y="69"/>
                    </a:lnTo>
                    <a:lnTo>
                      <a:pt x="90" y="69"/>
                    </a:lnTo>
                    <a:lnTo>
                      <a:pt x="89" y="69"/>
                    </a:lnTo>
                    <a:lnTo>
                      <a:pt x="87" y="69"/>
                    </a:lnTo>
                    <a:lnTo>
                      <a:pt x="87" y="70"/>
                    </a:lnTo>
                    <a:lnTo>
                      <a:pt x="87" y="70"/>
                    </a:lnTo>
                    <a:lnTo>
                      <a:pt x="87" y="70"/>
                    </a:lnTo>
                    <a:lnTo>
                      <a:pt x="87" y="70"/>
                    </a:lnTo>
                    <a:lnTo>
                      <a:pt x="87" y="72"/>
                    </a:lnTo>
                    <a:lnTo>
                      <a:pt x="86" y="72"/>
                    </a:lnTo>
                    <a:lnTo>
                      <a:pt x="87" y="70"/>
                    </a:lnTo>
                    <a:lnTo>
                      <a:pt x="86" y="70"/>
                    </a:lnTo>
                    <a:lnTo>
                      <a:pt x="84" y="70"/>
                    </a:lnTo>
                    <a:lnTo>
                      <a:pt x="83" y="70"/>
                    </a:lnTo>
                    <a:lnTo>
                      <a:pt x="83" y="70"/>
                    </a:lnTo>
                    <a:lnTo>
                      <a:pt x="84" y="69"/>
                    </a:lnTo>
                    <a:lnTo>
                      <a:pt x="83" y="69"/>
                    </a:lnTo>
                    <a:lnTo>
                      <a:pt x="83" y="69"/>
                    </a:lnTo>
                    <a:lnTo>
                      <a:pt x="83" y="69"/>
                    </a:lnTo>
                    <a:lnTo>
                      <a:pt x="81" y="67"/>
                    </a:lnTo>
                    <a:lnTo>
                      <a:pt x="81" y="67"/>
                    </a:lnTo>
                    <a:lnTo>
                      <a:pt x="81" y="69"/>
                    </a:lnTo>
                    <a:lnTo>
                      <a:pt x="80" y="69"/>
                    </a:lnTo>
                    <a:lnTo>
                      <a:pt x="80" y="69"/>
                    </a:lnTo>
                    <a:lnTo>
                      <a:pt x="80" y="69"/>
                    </a:lnTo>
                    <a:lnTo>
                      <a:pt x="80" y="69"/>
                    </a:lnTo>
                    <a:lnTo>
                      <a:pt x="77" y="69"/>
                    </a:lnTo>
                    <a:lnTo>
                      <a:pt x="75" y="69"/>
                    </a:lnTo>
                    <a:lnTo>
                      <a:pt x="77" y="69"/>
                    </a:lnTo>
                    <a:lnTo>
                      <a:pt x="75" y="70"/>
                    </a:lnTo>
                    <a:lnTo>
                      <a:pt x="75" y="69"/>
                    </a:lnTo>
                    <a:lnTo>
                      <a:pt x="75" y="69"/>
                    </a:lnTo>
                    <a:lnTo>
                      <a:pt x="74" y="69"/>
                    </a:lnTo>
                    <a:lnTo>
                      <a:pt x="74" y="69"/>
                    </a:lnTo>
                    <a:lnTo>
                      <a:pt x="74" y="69"/>
                    </a:lnTo>
                    <a:lnTo>
                      <a:pt x="74" y="69"/>
                    </a:lnTo>
                    <a:lnTo>
                      <a:pt x="75" y="69"/>
                    </a:lnTo>
                    <a:lnTo>
                      <a:pt x="75" y="67"/>
                    </a:lnTo>
                    <a:lnTo>
                      <a:pt x="75" y="67"/>
                    </a:lnTo>
                    <a:lnTo>
                      <a:pt x="74" y="66"/>
                    </a:lnTo>
                    <a:lnTo>
                      <a:pt x="72" y="67"/>
                    </a:lnTo>
                    <a:lnTo>
                      <a:pt x="72" y="67"/>
                    </a:lnTo>
                    <a:lnTo>
                      <a:pt x="72" y="69"/>
                    </a:lnTo>
                    <a:lnTo>
                      <a:pt x="72" y="69"/>
                    </a:lnTo>
                    <a:lnTo>
                      <a:pt x="71" y="69"/>
                    </a:lnTo>
                    <a:lnTo>
                      <a:pt x="71" y="70"/>
                    </a:lnTo>
                    <a:lnTo>
                      <a:pt x="69" y="70"/>
                    </a:lnTo>
                    <a:lnTo>
                      <a:pt x="69" y="69"/>
                    </a:lnTo>
                    <a:lnTo>
                      <a:pt x="68" y="69"/>
                    </a:lnTo>
                    <a:lnTo>
                      <a:pt x="66" y="67"/>
                    </a:lnTo>
                    <a:lnTo>
                      <a:pt x="66" y="69"/>
                    </a:lnTo>
                    <a:lnTo>
                      <a:pt x="68" y="69"/>
                    </a:lnTo>
                    <a:lnTo>
                      <a:pt x="68" y="69"/>
                    </a:lnTo>
                    <a:lnTo>
                      <a:pt x="66" y="69"/>
                    </a:lnTo>
                    <a:lnTo>
                      <a:pt x="64" y="69"/>
                    </a:lnTo>
                    <a:lnTo>
                      <a:pt x="63" y="70"/>
                    </a:lnTo>
                    <a:lnTo>
                      <a:pt x="60" y="69"/>
                    </a:lnTo>
                    <a:lnTo>
                      <a:pt x="61" y="69"/>
                    </a:lnTo>
                    <a:lnTo>
                      <a:pt x="58" y="69"/>
                    </a:lnTo>
                    <a:lnTo>
                      <a:pt x="60" y="69"/>
                    </a:lnTo>
                    <a:lnTo>
                      <a:pt x="58" y="69"/>
                    </a:lnTo>
                    <a:lnTo>
                      <a:pt x="58" y="69"/>
                    </a:lnTo>
                    <a:lnTo>
                      <a:pt x="58" y="67"/>
                    </a:lnTo>
                    <a:lnTo>
                      <a:pt x="57" y="69"/>
                    </a:lnTo>
                    <a:lnTo>
                      <a:pt x="57" y="69"/>
                    </a:lnTo>
                    <a:lnTo>
                      <a:pt x="55" y="67"/>
                    </a:lnTo>
                    <a:lnTo>
                      <a:pt x="55" y="69"/>
                    </a:lnTo>
                    <a:lnTo>
                      <a:pt x="55" y="67"/>
                    </a:lnTo>
                    <a:lnTo>
                      <a:pt x="57" y="67"/>
                    </a:lnTo>
                    <a:lnTo>
                      <a:pt x="55" y="67"/>
                    </a:lnTo>
                    <a:lnTo>
                      <a:pt x="54" y="67"/>
                    </a:lnTo>
                    <a:lnTo>
                      <a:pt x="54" y="67"/>
                    </a:lnTo>
                    <a:lnTo>
                      <a:pt x="54" y="67"/>
                    </a:lnTo>
                    <a:lnTo>
                      <a:pt x="52" y="66"/>
                    </a:lnTo>
                    <a:lnTo>
                      <a:pt x="51" y="67"/>
                    </a:lnTo>
                    <a:lnTo>
                      <a:pt x="49" y="67"/>
                    </a:lnTo>
                    <a:lnTo>
                      <a:pt x="49" y="67"/>
                    </a:lnTo>
                    <a:lnTo>
                      <a:pt x="46" y="67"/>
                    </a:lnTo>
                    <a:lnTo>
                      <a:pt x="45" y="67"/>
                    </a:lnTo>
                    <a:lnTo>
                      <a:pt x="42" y="67"/>
                    </a:lnTo>
                    <a:lnTo>
                      <a:pt x="42" y="67"/>
                    </a:lnTo>
                    <a:lnTo>
                      <a:pt x="42" y="67"/>
                    </a:lnTo>
                    <a:lnTo>
                      <a:pt x="42" y="67"/>
                    </a:lnTo>
                    <a:lnTo>
                      <a:pt x="42" y="69"/>
                    </a:lnTo>
                    <a:lnTo>
                      <a:pt x="40" y="69"/>
                    </a:lnTo>
                    <a:lnTo>
                      <a:pt x="40" y="69"/>
                    </a:lnTo>
                    <a:lnTo>
                      <a:pt x="40" y="67"/>
                    </a:lnTo>
                    <a:lnTo>
                      <a:pt x="38" y="67"/>
                    </a:lnTo>
                    <a:lnTo>
                      <a:pt x="38" y="69"/>
                    </a:lnTo>
                    <a:lnTo>
                      <a:pt x="38" y="69"/>
                    </a:lnTo>
                    <a:lnTo>
                      <a:pt x="38" y="69"/>
                    </a:lnTo>
                    <a:lnTo>
                      <a:pt x="37" y="69"/>
                    </a:lnTo>
                    <a:lnTo>
                      <a:pt x="37" y="67"/>
                    </a:lnTo>
                    <a:lnTo>
                      <a:pt x="37" y="67"/>
                    </a:lnTo>
                    <a:lnTo>
                      <a:pt x="37" y="67"/>
                    </a:lnTo>
                    <a:lnTo>
                      <a:pt x="37" y="69"/>
                    </a:lnTo>
                    <a:lnTo>
                      <a:pt x="35" y="67"/>
                    </a:lnTo>
                    <a:lnTo>
                      <a:pt x="34" y="67"/>
                    </a:lnTo>
                    <a:lnTo>
                      <a:pt x="35" y="67"/>
                    </a:lnTo>
                    <a:lnTo>
                      <a:pt x="35" y="67"/>
                    </a:lnTo>
                    <a:lnTo>
                      <a:pt x="35" y="67"/>
                    </a:lnTo>
                    <a:lnTo>
                      <a:pt x="35" y="66"/>
                    </a:lnTo>
                    <a:lnTo>
                      <a:pt x="34" y="66"/>
                    </a:lnTo>
                    <a:lnTo>
                      <a:pt x="34" y="67"/>
                    </a:lnTo>
                    <a:lnTo>
                      <a:pt x="34" y="67"/>
                    </a:lnTo>
                    <a:lnTo>
                      <a:pt x="34" y="66"/>
                    </a:lnTo>
                    <a:lnTo>
                      <a:pt x="34" y="66"/>
                    </a:lnTo>
                    <a:lnTo>
                      <a:pt x="34" y="66"/>
                    </a:lnTo>
                    <a:lnTo>
                      <a:pt x="34" y="66"/>
                    </a:lnTo>
                    <a:lnTo>
                      <a:pt x="34" y="64"/>
                    </a:lnTo>
                    <a:lnTo>
                      <a:pt x="32" y="66"/>
                    </a:lnTo>
                    <a:lnTo>
                      <a:pt x="34" y="67"/>
                    </a:lnTo>
                    <a:lnTo>
                      <a:pt x="34" y="67"/>
                    </a:lnTo>
                    <a:lnTo>
                      <a:pt x="32" y="67"/>
                    </a:lnTo>
                    <a:lnTo>
                      <a:pt x="31" y="67"/>
                    </a:lnTo>
                    <a:lnTo>
                      <a:pt x="29" y="69"/>
                    </a:lnTo>
                    <a:lnTo>
                      <a:pt x="29" y="67"/>
                    </a:lnTo>
                    <a:lnTo>
                      <a:pt x="28" y="67"/>
                    </a:lnTo>
                    <a:lnTo>
                      <a:pt x="26" y="67"/>
                    </a:lnTo>
                    <a:lnTo>
                      <a:pt x="28" y="67"/>
                    </a:lnTo>
                    <a:lnTo>
                      <a:pt x="28" y="66"/>
                    </a:lnTo>
                    <a:lnTo>
                      <a:pt x="26" y="66"/>
                    </a:lnTo>
                    <a:lnTo>
                      <a:pt x="26" y="66"/>
                    </a:lnTo>
                    <a:lnTo>
                      <a:pt x="25" y="67"/>
                    </a:lnTo>
                    <a:lnTo>
                      <a:pt x="25" y="67"/>
                    </a:lnTo>
                    <a:lnTo>
                      <a:pt x="23" y="66"/>
                    </a:lnTo>
                    <a:lnTo>
                      <a:pt x="22" y="64"/>
                    </a:lnTo>
                    <a:lnTo>
                      <a:pt x="22" y="64"/>
                    </a:lnTo>
                    <a:lnTo>
                      <a:pt x="20" y="63"/>
                    </a:lnTo>
                    <a:lnTo>
                      <a:pt x="19" y="63"/>
                    </a:lnTo>
                    <a:lnTo>
                      <a:pt x="17" y="63"/>
                    </a:lnTo>
                    <a:lnTo>
                      <a:pt x="17" y="63"/>
                    </a:lnTo>
                    <a:lnTo>
                      <a:pt x="16" y="61"/>
                    </a:lnTo>
                    <a:lnTo>
                      <a:pt x="16" y="61"/>
                    </a:lnTo>
                    <a:lnTo>
                      <a:pt x="14" y="61"/>
                    </a:lnTo>
                    <a:lnTo>
                      <a:pt x="14" y="60"/>
                    </a:lnTo>
                    <a:lnTo>
                      <a:pt x="16" y="60"/>
                    </a:lnTo>
                    <a:lnTo>
                      <a:pt x="16" y="60"/>
                    </a:lnTo>
                    <a:lnTo>
                      <a:pt x="16" y="60"/>
                    </a:lnTo>
                    <a:lnTo>
                      <a:pt x="14" y="60"/>
                    </a:lnTo>
                    <a:lnTo>
                      <a:pt x="14" y="58"/>
                    </a:lnTo>
                    <a:lnTo>
                      <a:pt x="14" y="58"/>
                    </a:lnTo>
                    <a:lnTo>
                      <a:pt x="14" y="58"/>
                    </a:lnTo>
                    <a:lnTo>
                      <a:pt x="14" y="58"/>
                    </a:lnTo>
                    <a:lnTo>
                      <a:pt x="12" y="60"/>
                    </a:lnTo>
                    <a:lnTo>
                      <a:pt x="14" y="58"/>
                    </a:lnTo>
                    <a:lnTo>
                      <a:pt x="12" y="57"/>
                    </a:lnTo>
                    <a:lnTo>
                      <a:pt x="12" y="57"/>
                    </a:lnTo>
                    <a:lnTo>
                      <a:pt x="11" y="55"/>
                    </a:lnTo>
                    <a:lnTo>
                      <a:pt x="11" y="55"/>
                    </a:lnTo>
                    <a:lnTo>
                      <a:pt x="11" y="57"/>
                    </a:lnTo>
                    <a:lnTo>
                      <a:pt x="11" y="57"/>
                    </a:lnTo>
                    <a:lnTo>
                      <a:pt x="11" y="55"/>
                    </a:lnTo>
                    <a:lnTo>
                      <a:pt x="11" y="55"/>
                    </a:lnTo>
                    <a:lnTo>
                      <a:pt x="9" y="55"/>
                    </a:lnTo>
                    <a:lnTo>
                      <a:pt x="11" y="54"/>
                    </a:lnTo>
                    <a:lnTo>
                      <a:pt x="9" y="54"/>
                    </a:lnTo>
                    <a:lnTo>
                      <a:pt x="9" y="54"/>
                    </a:lnTo>
                    <a:lnTo>
                      <a:pt x="9" y="54"/>
                    </a:lnTo>
                    <a:lnTo>
                      <a:pt x="8" y="52"/>
                    </a:lnTo>
                    <a:lnTo>
                      <a:pt x="8" y="52"/>
                    </a:lnTo>
                    <a:lnTo>
                      <a:pt x="8" y="52"/>
                    </a:lnTo>
                    <a:lnTo>
                      <a:pt x="8" y="52"/>
                    </a:lnTo>
                    <a:lnTo>
                      <a:pt x="6" y="51"/>
                    </a:lnTo>
                    <a:lnTo>
                      <a:pt x="6" y="49"/>
                    </a:lnTo>
                    <a:lnTo>
                      <a:pt x="6" y="51"/>
                    </a:lnTo>
                    <a:lnTo>
                      <a:pt x="8" y="49"/>
                    </a:lnTo>
                    <a:lnTo>
                      <a:pt x="6" y="49"/>
                    </a:lnTo>
                    <a:lnTo>
                      <a:pt x="6" y="49"/>
                    </a:lnTo>
                    <a:lnTo>
                      <a:pt x="6" y="49"/>
                    </a:lnTo>
                    <a:lnTo>
                      <a:pt x="6" y="47"/>
                    </a:lnTo>
                    <a:lnTo>
                      <a:pt x="6" y="47"/>
                    </a:lnTo>
                    <a:lnTo>
                      <a:pt x="6" y="47"/>
                    </a:lnTo>
                    <a:lnTo>
                      <a:pt x="8" y="47"/>
                    </a:lnTo>
                    <a:lnTo>
                      <a:pt x="6" y="46"/>
                    </a:lnTo>
                    <a:lnTo>
                      <a:pt x="8" y="46"/>
                    </a:lnTo>
                    <a:lnTo>
                      <a:pt x="6" y="44"/>
                    </a:lnTo>
                    <a:lnTo>
                      <a:pt x="6" y="44"/>
                    </a:lnTo>
                    <a:lnTo>
                      <a:pt x="6" y="43"/>
                    </a:lnTo>
                    <a:lnTo>
                      <a:pt x="6" y="43"/>
                    </a:lnTo>
                    <a:lnTo>
                      <a:pt x="6" y="43"/>
                    </a:lnTo>
                    <a:lnTo>
                      <a:pt x="8" y="43"/>
                    </a:lnTo>
                    <a:lnTo>
                      <a:pt x="8" y="41"/>
                    </a:lnTo>
                    <a:lnTo>
                      <a:pt x="8" y="41"/>
                    </a:lnTo>
                    <a:lnTo>
                      <a:pt x="6" y="41"/>
                    </a:lnTo>
                    <a:lnTo>
                      <a:pt x="6" y="41"/>
                    </a:lnTo>
                    <a:lnTo>
                      <a:pt x="6" y="41"/>
                    </a:lnTo>
                    <a:lnTo>
                      <a:pt x="8" y="41"/>
                    </a:lnTo>
                    <a:lnTo>
                      <a:pt x="9" y="43"/>
                    </a:lnTo>
                    <a:lnTo>
                      <a:pt x="8" y="43"/>
                    </a:lnTo>
                    <a:lnTo>
                      <a:pt x="6" y="43"/>
                    </a:lnTo>
                    <a:lnTo>
                      <a:pt x="8" y="44"/>
                    </a:lnTo>
                    <a:lnTo>
                      <a:pt x="9" y="44"/>
                    </a:lnTo>
                    <a:lnTo>
                      <a:pt x="8" y="44"/>
                    </a:lnTo>
                    <a:lnTo>
                      <a:pt x="8" y="46"/>
                    </a:lnTo>
                    <a:lnTo>
                      <a:pt x="8" y="46"/>
                    </a:lnTo>
                    <a:lnTo>
                      <a:pt x="9" y="46"/>
                    </a:lnTo>
                    <a:lnTo>
                      <a:pt x="8" y="46"/>
                    </a:lnTo>
                    <a:lnTo>
                      <a:pt x="8" y="46"/>
                    </a:lnTo>
                    <a:lnTo>
                      <a:pt x="9" y="47"/>
                    </a:lnTo>
                    <a:lnTo>
                      <a:pt x="9" y="49"/>
                    </a:lnTo>
                    <a:lnTo>
                      <a:pt x="8" y="49"/>
                    </a:lnTo>
                    <a:lnTo>
                      <a:pt x="8" y="49"/>
                    </a:lnTo>
                    <a:lnTo>
                      <a:pt x="8" y="49"/>
                    </a:lnTo>
                    <a:lnTo>
                      <a:pt x="9" y="51"/>
                    </a:lnTo>
                    <a:lnTo>
                      <a:pt x="12" y="51"/>
                    </a:lnTo>
                    <a:lnTo>
                      <a:pt x="12" y="52"/>
                    </a:lnTo>
                    <a:lnTo>
                      <a:pt x="14" y="54"/>
                    </a:lnTo>
                    <a:lnTo>
                      <a:pt x="14" y="55"/>
                    </a:lnTo>
                    <a:lnTo>
                      <a:pt x="16" y="55"/>
                    </a:lnTo>
                    <a:lnTo>
                      <a:pt x="16" y="55"/>
                    </a:lnTo>
                    <a:lnTo>
                      <a:pt x="16" y="54"/>
                    </a:lnTo>
                    <a:lnTo>
                      <a:pt x="16" y="54"/>
                    </a:lnTo>
                    <a:lnTo>
                      <a:pt x="16" y="55"/>
                    </a:lnTo>
                    <a:lnTo>
                      <a:pt x="16" y="55"/>
                    </a:lnTo>
                    <a:lnTo>
                      <a:pt x="17" y="55"/>
                    </a:lnTo>
                    <a:lnTo>
                      <a:pt x="17" y="57"/>
                    </a:lnTo>
                    <a:lnTo>
                      <a:pt x="19" y="57"/>
                    </a:lnTo>
                    <a:lnTo>
                      <a:pt x="19" y="57"/>
                    </a:lnTo>
                    <a:lnTo>
                      <a:pt x="19" y="58"/>
                    </a:lnTo>
                    <a:lnTo>
                      <a:pt x="19" y="58"/>
                    </a:lnTo>
                    <a:lnTo>
                      <a:pt x="17" y="58"/>
                    </a:lnTo>
                    <a:lnTo>
                      <a:pt x="17" y="60"/>
                    </a:lnTo>
                    <a:lnTo>
                      <a:pt x="19" y="60"/>
                    </a:lnTo>
                    <a:lnTo>
                      <a:pt x="19" y="60"/>
                    </a:lnTo>
                    <a:lnTo>
                      <a:pt x="20" y="60"/>
                    </a:lnTo>
                    <a:lnTo>
                      <a:pt x="22" y="60"/>
                    </a:lnTo>
                    <a:lnTo>
                      <a:pt x="22" y="60"/>
                    </a:lnTo>
                    <a:lnTo>
                      <a:pt x="22" y="60"/>
                    </a:lnTo>
                    <a:lnTo>
                      <a:pt x="22" y="60"/>
                    </a:lnTo>
                    <a:lnTo>
                      <a:pt x="23" y="61"/>
                    </a:lnTo>
                    <a:lnTo>
                      <a:pt x="23" y="63"/>
                    </a:lnTo>
                    <a:lnTo>
                      <a:pt x="22" y="61"/>
                    </a:lnTo>
                    <a:lnTo>
                      <a:pt x="22" y="63"/>
                    </a:lnTo>
                    <a:lnTo>
                      <a:pt x="23" y="63"/>
                    </a:lnTo>
                    <a:lnTo>
                      <a:pt x="25" y="63"/>
                    </a:lnTo>
                    <a:lnTo>
                      <a:pt x="25" y="63"/>
                    </a:lnTo>
                    <a:lnTo>
                      <a:pt x="23" y="63"/>
                    </a:lnTo>
                    <a:lnTo>
                      <a:pt x="23" y="63"/>
                    </a:lnTo>
                    <a:lnTo>
                      <a:pt x="25" y="63"/>
                    </a:lnTo>
                    <a:lnTo>
                      <a:pt x="26" y="63"/>
                    </a:lnTo>
                    <a:lnTo>
                      <a:pt x="25" y="64"/>
                    </a:lnTo>
                    <a:lnTo>
                      <a:pt x="26" y="64"/>
                    </a:lnTo>
                    <a:lnTo>
                      <a:pt x="26" y="63"/>
                    </a:lnTo>
                    <a:lnTo>
                      <a:pt x="26" y="63"/>
                    </a:lnTo>
                    <a:lnTo>
                      <a:pt x="28" y="63"/>
                    </a:lnTo>
                    <a:lnTo>
                      <a:pt x="28" y="63"/>
                    </a:lnTo>
                    <a:lnTo>
                      <a:pt x="28" y="63"/>
                    </a:lnTo>
                    <a:lnTo>
                      <a:pt x="28" y="64"/>
                    </a:lnTo>
                    <a:lnTo>
                      <a:pt x="28" y="64"/>
                    </a:lnTo>
                    <a:lnTo>
                      <a:pt x="29" y="64"/>
                    </a:lnTo>
                    <a:lnTo>
                      <a:pt x="29" y="64"/>
                    </a:lnTo>
                    <a:lnTo>
                      <a:pt x="29" y="63"/>
                    </a:lnTo>
                    <a:lnTo>
                      <a:pt x="29" y="63"/>
                    </a:lnTo>
                    <a:lnTo>
                      <a:pt x="31" y="63"/>
                    </a:lnTo>
                    <a:lnTo>
                      <a:pt x="31" y="63"/>
                    </a:lnTo>
                    <a:lnTo>
                      <a:pt x="31" y="63"/>
                    </a:lnTo>
                    <a:lnTo>
                      <a:pt x="32" y="64"/>
                    </a:lnTo>
                    <a:lnTo>
                      <a:pt x="34" y="64"/>
                    </a:lnTo>
                    <a:lnTo>
                      <a:pt x="35" y="63"/>
                    </a:lnTo>
                    <a:lnTo>
                      <a:pt x="37" y="63"/>
                    </a:lnTo>
                    <a:lnTo>
                      <a:pt x="40" y="64"/>
                    </a:lnTo>
                    <a:lnTo>
                      <a:pt x="40" y="63"/>
                    </a:lnTo>
                    <a:lnTo>
                      <a:pt x="40" y="63"/>
                    </a:lnTo>
                    <a:lnTo>
                      <a:pt x="42" y="63"/>
                    </a:lnTo>
                    <a:lnTo>
                      <a:pt x="45" y="63"/>
                    </a:lnTo>
                    <a:lnTo>
                      <a:pt x="43" y="64"/>
                    </a:lnTo>
                    <a:lnTo>
                      <a:pt x="48" y="63"/>
                    </a:lnTo>
                    <a:lnTo>
                      <a:pt x="49" y="63"/>
                    </a:lnTo>
                    <a:lnTo>
                      <a:pt x="49" y="63"/>
                    </a:lnTo>
                    <a:lnTo>
                      <a:pt x="49" y="63"/>
                    </a:lnTo>
                    <a:lnTo>
                      <a:pt x="51" y="63"/>
                    </a:lnTo>
                    <a:lnTo>
                      <a:pt x="51" y="64"/>
                    </a:lnTo>
                    <a:lnTo>
                      <a:pt x="52" y="64"/>
                    </a:lnTo>
                    <a:lnTo>
                      <a:pt x="52" y="64"/>
                    </a:lnTo>
                    <a:lnTo>
                      <a:pt x="52" y="63"/>
                    </a:lnTo>
                    <a:lnTo>
                      <a:pt x="54" y="63"/>
                    </a:lnTo>
                    <a:lnTo>
                      <a:pt x="57" y="63"/>
                    </a:lnTo>
                    <a:lnTo>
                      <a:pt x="60" y="61"/>
                    </a:lnTo>
                    <a:lnTo>
                      <a:pt x="60" y="63"/>
                    </a:lnTo>
                    <a:lnTo>
                      <a:pt x="60" y="63"/>
                    </a:lnTo>
                    <a:lnTo>
                      <a:pt x="58" y="63"/>
                    </a:lnTo>
                    <a:lnTo>
                      <a:pt x="58" y="64"/>
                    </a:lnTo>
                    <a:lnTo>
                      <a:pt x="61" y="64"/>
                    </a:lnTo>
                    <a:lnTo>
                      <a:pt x="64" y="63"/>
                    </a:lnTo>
                    <a:lnTo>
                      <a:pt x="64" y="64"/>
                    </a:lnTo>
                    <a:lnTo>
                      <a:pt x="64" y="64"/>
                    </a:lnTo>
                    <a:lnTo>
                      <a:pt x="64" y="64"/>
                    </a:lnTo>
                    <a:lnTo>
                      <a:pt x="64" y="63"/>
                    </a:lnTo>
                    <a:lnTo>
                      <a:pt x="66" y="63"/>
                    </a:lnTo>
                    <a:lnTo>
                      <a:pt x="66" y="63"/>
                    </a:lnTo>
                    <a:lnTo>
                      <a:pt x="66" y="64"/>
                    </a:lnTo>
                    <a:lnTo>
                      <a:pt x="66" y="63"/>
                    </a:lnTo>
                    <a:lnTo>
                      <a:pt x="66" y="63"/>
                    </a:lnTo>
                    <a:lnTo>
                      <a:pt x="66" y="64"/>
                    </a:lnTo>
                    <a:lnTo>
                      <a:pt x="68" y="63"/>
                    </a:lnTo>
                    <a:lnTo>
                      <a:pt x="69" y="63"/>
                    </a:lnTo>
                    <a:lnTo>
                      <a:pt x="69" y="63"/>
                    </a:lnTo>
                    <a:lnTo>
                      <a:pt x="69" y="63"/>
                    </a:lnTo>
                    <a:lnTo>
                      <a:pt x="69" y="64"/>
                    </a:lnTo>
                    <a:lnTo>
                      <a:pt x="71" y="64"/>
                    </a:lnTo>
                    <a:lnTo>
                      <a:pt x="72" y="64"/>
                    </a:lnTo>
                    <a:lnTo>
                      <a:pt x="72" y="64"/>
                    </a:lnTo>
                    <a:lnTo>
                      <a:pt x="72" y="64"/>
                    </a:lnTo>
                    <a:lnTo>
                      <a:pt x="74" y="64"/>
                    </a:lnTo>
                    <a:lnTo>
                      <a:pt x="74" y="64"/>
                    </a:lnTo>
                    <a:lnTo>
                      <a:pt x="74" y="64"/>
                    </a:lnTo>
                    <a:lnTo>
                      <a:pt x="74" y="64"/>
                    </a:lnTo>
                    <a:lnTo>
                      <a:pt x="75" y="63"/>
                    </a:lnTo>
                    <a:lnTo>
                      <a:pt x="74" y="63"/>
                    </a:lnTo>
                    <a:lnTo>
                      <a:pt x="75" y="63"/>
                    </a:lnTo>
                    <a:lnTo>
                      <a:pt x="75" y="63"/>
                    </a:lnTo>
                    <a:lnTo>
                      <a:pt x="77" y="63"/>
                    </a:lnTo>
                    <a:lnTo>
                      <a:pt x="78" y="63"/>
                    </a:lnTo>
                    <a:lnTo>
                      <a:pt x="77" y="61"/>
                    </a:lnTo>
                    <a:lnTo>
                      <a:pt x="78" y="61"/>
                    </a:lnTo>
                    <a:lnTo>
                      <a:pt x="80" y="61"/>
                    </a:lnTo>
                    <a:lnTo>
                      <a:pt x="80" y="63"/>
                    </a:lnTo>
                    <a:lnTo>
                      <a:pt x="80" y="63"/>
                    </a:lnTo>
                    <a:lnTo>
                      <a:pt x="80" y="63"/>
                    </a:lnTo>
                    <a:lnTo>
                      <a:pt x="81" y="63"/>
                    </a:lnTo>
                    <a:lnTo>
                      <a:pt x="84" y="63"/>
                    </a:lnTo>
                    <a:lnTo>
                      <a:pt x="86" y="61"/>
                    </a:lnTo>
                    <a:lnTo>
                      <a:pt x="86" y="63"/>
                    </a:lnTo>
                    <a:lnTo>
                      <a:pt x="86" y="63"/>
                    </a:lnTo>
                    <a:lnTo>
                      <a:pt x="87" y="63"/>
                    </a:lnTo>
                    <a:lnTo>
                      <a:pt x="89" y="61"/>
                    </a:lnTo>
                    <a:lnTo>
                      <a:pt x="89" y="61"/>
                    </a:lnTo>
                    <a:lnTo>
                      <a:pt x="87" y="63"/>
                    </a:lnTo>
                    <a:lnTo>
                      <a:pt x="89" y="63"/>
                    </a:lnTo>
                    <a:lnTo>
                      <a:pt x="90" y="61"/>
                    </a:lnTo>
                    <a:lnTo>
                      <a:pt x="90" y="61"/>
                    </a:lnTo>
                    <a:lnTo>
                      <a:pt x="90" y="61"/>
                    </a:lnTo>
                    <a:lnTo>
                      <a:pt x="90" y="63"/>
                    </a:lnTo>
                    <a:lnTo>
                      <a:pt x="90" y="61"/>
                    </a:lnTo>
                    <a:lnTo>
                      <a:pt x="92" y="61"/>
                    </a:lnTo>
                    <a:lnTo>
                      <a:pt x="92" y="63"/>
                    </a:lnTo>
                    <a:lnTo>
                      <a:pt x="92" y="63"/>
                    </a:lnTo>
                    <a:lnTo>
                      <a:pt x="92" y="63"/>
                    </a:lnTo>
                    <a:lnTo>
                      <a:pt x="94" y="64"/>
                    </a:lnTo>
                    <a:lnTo>
                      <a:pt x="92" y="64"/>
                    </a:lnTo>
                    <a:lnTo>
                      <a:pt x="94" y="64"/>
                    </a:lnTo>
                    <a:lnTo>
                      <a:pt x="95" y="63"/>
                    </a:lnTo>
                    <a:lnTo>
                      <a:pt x="95" y="61"/>
                    </a:lnTo>
                    <a:lnTo>
                      <a:pt x="94" y="61"/>
                    </a:lnTo>
                    <a:lnTo>
                      <a:pt x="95" y="61"/>
                    </a:lnTo>
                    <a:lnTo>
                      <a:pt x="95" y="61"/>
                    </a:lnTo>
                    <a:lnTo>
                      <a:pt x="95" y="61"/>
                    </a:lnTo>
                    <a:lnTo>
                      <a:pt x="98" y="61"/>
                    </a:lnTo>
                    <a:lnTo>
                      <a:pt x="103" y="61"/>
                    </a:lnTo>
                    <a:lnTo>
                      <a:pt x="103" y="61"/>
                    </a:lnTo>
                    <a:lnTo>
                      <a:pt x="101" y="61"/>
                    </a:lnTo>
                    <a:lnTo>
                      <a:pt x="101" y="61"/>
                    </a:lnTo>
                    <a:lnTo>
                      <a:pt x="104" y="61"/>
                    </a:lnTo>
                    <a:lnTo>
                      <a:pt x="106" y="61"/>
                    </a:lnTo>
                    <a:lnTo>
                      <a:pt x="109" y="60"/>
                    </a:lnTo>
                    <a:lnTo>
                      <a:pt x="109" y="61"/>
                    </a:lnTo>
                    <a:lnTo>
                      <a:pt x="107" y="61"/>
                    </a:lnTo>
                    <a:lnTo>
                      <a:pt x="106" y="61"/>
                    </a:lnTo>
                    <a:lnTo>
                      <a:pt x="106" y="63"/>
                    </a:lnTo>
                    <a:lnTo>
                      <a:pt x="110" y="61"/>
                    </a:lnTo>
                    <a:lnTo>
                      <a:pt x="115" y="60"/>
                    </a:lnTo>
                    <a:lnTo>
                      <a:pt x="116" y="61"/>
                    </a:lnTo>
                    <a:lnTo>
                      <a:pt x="116" y="61"/>
                    </a:lnTo>
                    <a:lnTo>
                      <a:pt x="118" y="60"/>
                    </a:lnTo>
                    <a:lnTo>
                      <a:pt x="120" y="61"/>
                    </a:lnTo>
                    <a:lnTo>
                      <a:pt x="121" y="60"/>
                    </a:lnTo>
                    <a:lnTo>
                      <a:pt x="121" y="60"/>
                    </a:lnTo>
                    <a:lnTo>
                      <a:pt x="121" y="60"/>
                    </a:lnTo>
                    <a:lnTo>
                      <a:pt x="123" y="61"/>
                    </a:lnTo>
                    <a:lnTo>
                      <a:pt x="123" y="61"/>
                    </a:lnTo>
                    <a:lnTo>
                      <a:pt x="124" y="61"/>
                    </a:lnTo>
                    <a:lnTo>
                      <a:pt x="124" y="61"/>
                    </a:lnTo>
                    <a:lnTo>
                      <a:pt x="126" y="61"/>
                    </a:lnTo>
                    <a:lnTo>
                      <a:pt x="126" y="61"/>
                    </a:lnTo>
                    <a:lnTo>
                      <a:pt x="126" y="61"/>
                    </a:lnTo>
                    <a:lnTo>
                      <a:pt x="127" y="61"/>
                    </a:lnTo>
                    <a:lnTo>
                      <a:pt x="127" y="60"/>
                    </a:lnTo>
                    <a:lnTo>
                      <a:pt x="129" y="60"/>
                    </a:lnTo>
                    <a:lnTo>
                      <a:pt x="130" y="60"/>
                    </a:lnTo>
                    <a:lnTo>
                      <a:pt x="130" y="58"/>
                    </a:lnTo>
                    <a:lnTo>
                      <a:pt x="132" y="58"/>
                    </a:lnTo>
                    <a:lnTo>
                      <a:pt x="132" y="58"/>
                    </a:lnTo>
                    <a:lnTo>
                      <a:pt x="132" y="58"/>
                    </a:lnTo>
                    <a:lnTo>
                      <a:pt x="132" y="58"/>
                    </a:lnTo>
                    <a:lnTo>
                      <a:pt x="133" y="58"/>
                    </a:lnTo>
                    <a:lnTo>
                      <a:pt x="133" y="57"/>
                    </a:lnTo>
                    <a:lnTo>
                      <a:pt x="135" y="58"/>
                    </a:lnTo>
                    <a:lnTo>
                      <a:pt x="135" y="58"/>
                    </a:lnTo>
                    <a:lnTo>
                      <a:pt x="135" y="57"/>
                    </a:lnTo>
                    <a:lnTo>
                      <a:pt x="135" y="57"/>
                    </a:lnTo>
                    <a:lnTo>
                      <a:pt x="136" y="55"/>
                    </a:lnTo>
                    <a:lnTo>
                      <a:pt x="136" y="57"/>
                    </a:lnTo>
                    <a:lnTo>
                      <a:pt x="136" y="57"/>
                    </a:lnTo>
                    <a:lnTo>
                      <a:pt x="138" y="55"/>
                    </a:lnTo>
                    <a:lnTo>
                      <a:pt x="139" y="54"/>
                    </a:lnTo>
                    <a:lnTo>
                      <a:pt x="141" y="51"/>
                    </a:lnTo>
                    <a:lnTo>
                      <a:pt x="142" y="49"/>
                    </a:lnTo>
                    <a:lnTo>
                      <a:pt x="142" y="51"/>
                    </a:lnTo>
                    <a:lnTo>
                      <a:pt x="144" y="49"/>
                    </a:lnTo>
                    <a:lnTo>
                      <a:pt x="144" y="47"/>
                    </a:lnTo>
                    <a:lnTo>
                      <a:pt x="142" y="47"/>
                    </a:lnTo>
                    <a:lnTo>
                      <a:pt x="142" y="46"/>
                    </a:lnTo>
                    <a:lnTo>
                      <a:pt x="145" y="43"/>
                    </a:lnTo>
                    <a:lnTo>
                      <a:pt x="147" y="38"/>
                    </a:lnTo>
                    <a:lnTo>
                      <a:pt x="147" y="34"/>
                    </a:lnTo>
                    <a:lnTo>
                      <a:pt x="147" y="34"/>
                    </a:lnTo>
                    <a:lnTo>
                      <a:pt x="145" y="34"/>
                    </a:lnTo>
                    <a:lnTo>
                      <a:pt x="147" y="34"/>
                    </a:lnTo>
                    <a:lnTo>
                      <a:pt x="147" y="34"/>
                    </a:lnTo>
                    <a:lnTo>
                      <a:pt x="147" y="32"/>
                    </a:lnTo>
                    <a:lnTo>
                      <a:pt x="145" y="34"/>
                    </a:lnTo>
                    <a:lnTo>
                      <a:pt x="145" y="31"/>
                    </a:lnTo>
                    <a:lnTo>
                      <a:pt x="145" y="29"/>
                    </a:lnTo>
                    <a:lnTo>
                      <a:pt x="145" y="28"/>
                    </a:lnTo>
                    <a:lnTo>
                      <a:pt x="145" y="26"/>
                    </a:lnTo>
                    <a:lnTo>
                      <a:pt x="144" y="24"/>
                    </a:lnTo>
                    <a:lnTo>
                      <a:pt x="144" y="23"/>
                    </a:lnTo>
                    <a:lnTo>
                      <a:pt x="144" y="21"/>
                    </a:lnTo>
                    <a:lnTo>
                      <a:pt x="142" y="21"/>
                    </a:lnTo>
                    <a:lnTo>
                      <a:pt x="142" y="20"/>
                    </a:lnTo>
                    <a:lnTo>
                      <a:pt x="142" y="20"/>
                    </a:lnTo>
                    <a:lnTo>
                      <a:pt x="142" y="20"/>
                    </a:lnTo>
                    <a:lnTo>
                      <a:pt x="141" y="18"/>
                    </a:lnTo>
                    <a:lnTo>
                      <a:pt x="141" y="18"/>
                    </a:lnTo>
                    <a:lnTo>
                      <a:pt x="139" y="18"/>
                    </a:lnTo>
                    <a:lnTo>
                      <a:pt x="138" y="17"/>
                    </a:lnTo>
                    <a:lnTo>
                      <a:pt x="138" y="15"/>
                    </a:lnTo>
                    <a:lnTo>
                      <a:pt x="136" y="14"/>
                    </a:lnTo>
                    <a:lnTo>
                      <a:pt x="135" y="14"/>
                    </a:lnTo>
                    <a:lnTo>
                      <a:pt x="135" y="14"/>
                    </a:lnTo>
                    <a:lnTo>
                      <a:pt x="135" y="12"/>
                    </a:lnTo>
                    <a:lnTo>
                      <a:pt x="135" y="12"/>
                    </a:lnTo>
                    <a:lnTo>
                      <a:pt x="133" y="12"/>
                    </a:lnTo>
                    <a:lnTo>
                      <a:pt x="135" y="12"/>
                    </a:lnTo>
                    <a:lnTo>
                      <a:pt x="132" y="12"/>
                    </a:lnTo>
                    <a:lnTo>
                      <a:pt x="130" y="12"/>
                    </a:lnTo>
                    <a:lnTo>
                      <a:pt x="129" y="12"/>
                    </a:lnTo>
                    <a:lnTo>
                      <a:pt x="130" y="12"/>
                    </a:lnTo>
                    <a:lnTo>
                      <a:pt x="129" y="11"/>
                    </a:lnTo>
                    <a:lnTo>
                      <a:pt x="129" y="11"/>
                    </a:lnTo>
                    <a:lnTo>
                      <a:pt x="129" y="11"/>
                    </a:lnTo>
                    <a:lnTo>
                      <a:pt x="129" y="11"/>
                    </a:lnTo>
                    <a:lnTo>
                      <a:pt x="127" y="12"/>
                    </a:lnTo>
                    <a:lnTo>
                      <a:pt x="126" y="11"/>
                    </a:lnTo>
                    <a:lnTo>
                      <a:pt x="124" y="11"/>
                    </a:lnTo>
                    <a:lnTo>
                      <a:pt x="123" y="11"/>
                    </a:lnTo>
                    <a:lnTo>
                      <a:pt x="123" y="12"/>
                    </a:lnTo>
                    <a:lnTo>
                      <a:pt x="120" y="12"/>
                    </a:lnTo>
                    <a:lnTo>
                      <a:pt x="116" y="12"/>
                    </a:lnTo>
                    <a:lnTo>
                      <a:pt x="116" y="12"/>
                    </a:lnTo>
                    <a:lnTo>
                      <a:pt x="115" y="12"/>
                    </a:lnTo>
                    <a:lnTo>
                      <a:pt x="113" y="12"/>
                    </a:lnTo>
                    <a:lnTo>
                      <a:pt x="113" y="12"/>
                    </a:lnTo>
                    <a:lnTo>
                      <a:pt x="113" y="11"/>
                    </a:lnTo>
                    <a:lnTo>
                      <a:pt x="113" y="11"/>
                    </a:lnTo>
                    <a:lnTo>
                      <a:pt x="112" y="11"/>
                    </a:lnTo>
                    <a:lnTo>
                      <a:pt x="113" y="11"/>
                    </a:lnTo>
                    <a:lnTo>
                      <a:pt x="113" y="9"/>
                    </a:lnTo>
                    <a:lnTo>
                      <a:pt x="112" y="9"/>
                    </a:lnTo>
                    <a:lnTo>
                      <a:pt x="112" y="11"/>
                    </a:lnTo>
                    <a:lnTo>
                      <a:pt x="112" y="11"/>
                    </a:lnTo>
                    <a:lnTo>
                      <a:pt x="112" y="11"/>
                    </a:lnTo>
                    <a:lnTo>
                      <a:pt x="112" y="9"/>
                    </a:lnTo>
                    <a:lnTo>
                      <a:pt x="112" y="11"/>
                    </a:lnTo>
                    <a:lnTo>
                      <a:pt x="112" y="11"/>
                    </a:lnTo>
                    <a:lnTo>
                      <a:pt x="112" y="12"/>
                    </a:lnTo>
                    <a:lnTo>
                      <a:pt x="107" y="12"/>
                    </a:lnTo>
                    <a:lnTo>
                      <a:pt x="104" y="12"/>
                    </a:lnTo>
                    <a:lnTo>
                      <a:pt x="104" y="11"/>
                    </a:lnTo>
                    <a:lnTo>
                      <a:pt x="103" y="11"/>
                    </a:lnTo>
                    <a:lnTo>
                      <a:pt x="101" y="11"/>
                    </a:lnTo>
                    <a:lnTo>
                      <a:pt x="101" y="11"/>
                    </a:lnTo>
                    <a:lnTo>
                      <a:pt x="101" y="12"/>
                    </a:lnTo>
                    <a:lnTo>
                      <a:pt x="100" y="12"/>
                    </a:lnTo>
                    <a:lnTo>
                      <a:pt x="100" y="12"/>
                    </a:lnTo>
                    <a:lnTo>
                      <a:pt x="100" y="11"/>
                    </a:lnTo>
                    <a:lnTo>
                      <a:pt x="98" y="12"/>
                    </a:lnTo>
                    <a:lnTo>
                      <a:pt x="100" y="11"/>
                    </a:lnTo>
                    <a:lnTo>
                      <a:pt x="100" y="11"/>
                    </a:lnTo>
                    <a:lnTo>
                      <a:pt x="97" y="12"/>
                    </a:lnTo>
                    <a:lnTo>
                      <a:pt x="97" y="11"/>
                    </a:lnTo>
                    <a:lnTo>
                      <a:pt x="95" y="11"/>
                    </a:lnTo>
                    <a:lnTo>
                      <a:pt x="94" y="11"/>
                    </a:lnTo>
                    <a:lnTo>
                      <a:pt x="94" y="11"/>
                    </a:lnTo>
                    <a:lnTo>
                      <a:pt x="94" y="11"/>
                    </a:lnTo>
                    <a:lnTo>
                      <a:pt x="94" y="11"/>
                    </a:lnTo>
                    <a:lnTo>
                      <a:pt x="92" y="9"/>
                    </a:lnTo>
                    <a:lnTo>
                      <a:pt x="92" y="11"/>
                    </a:lnTo>
                    <a:lnTo>
                      <a:pt x="92" y="9"/>
                    </a:lnTo>
                    <a:lnTo>
                      <a:pt x="90" y="11"/>
                    </a:lnTo>
                    <a:lnTo>
                      <a:pt x="90" y="11"/>
                    </a:lnTo>
                    <a:lnTo>
                      <a:pt x="89" y="12"/>
                    </a:lnTo>
                    <a:lnTo>
                      <a:pt x="87" y="11"/>
                    </a:lnTo>
                    <a:lnTo>
                      <a:pt x="86" y="11"/>
                    </a:lnTo>
                    <a:lnTo>
                      <a:pt x="86" y="9"/>
                    </a:lnTo>
                    <a:lnTo>
                      <a:pt x="84" y="11"/>
                    </a:lnTo>
                    <a:lnTo>
                      <a:pt x="83" y="11"/>
                    </a:lnTo>
                    <a:lnTo>
                      <a:pt x="83" y="11"/>
                    </a:lnTo>
                    <a:lnTo>
                      <a:pt x="81" y="11"/>
                    </a:lnTo>
                    <a:lnTo>
                      <a:pt x="78" y="9"/>
                    </a:lnTo>
                    <a:lnTo>
                      <a:pt x="75" y="9"/>
                    </a:lnTo>
                    <a:lnTo>
                      <a:pt x="72" y="9"/>
                    </a:lnTo>
                    <a:lnTo>
                      <a:pt x="72" y="9"/>
                    </a:lnTo>
                    <a:lnTo>
                      <a:pt x="71" y="9"/>
                    </a:lnTo>
                    <a:lnTo>
                      <a:pt x="71" y="9"/>
                    </a:lnTo>
                    <a:lnTo>
                      <a:pt x="71" y="11"/>
                    </a:lnTo>
                    <a:lnTo>
                      <a:pt x="69" y="11"/>
                    </a:lnTo>
                    <a:lnTo>
                      <a:pt x="69" y="11"/>
                    </a:lnTo>
                    <a:lnTo>
                      <a:pt x="68" y="9"/>
                    </a:lnTo>
                    <a:lnTo>
                      <a:pt x="64" y="11"/>
                    </a:lnTo>
                    <a:lnTo>
                      <a:pt x="61" y="11"/>
                    </a:lnTo>
                    <a:lnTo>
                      <a:pt x="61" y="11"/>
                    </a:lnTo>
                    <a:lnTo>
                      <a:pt x="61" y="11"/>
                    </a:lnTo>
                    <a:lnTo>
                      <a:pt x="61" y="11"/>
                    </a:lnTo>
                    <a:lnTo>
                      <a:pt x="61" y="11"/>
                    </a:lnTo>
                    <a:lnTo>
                      <a:pt x="61" y="11"/>
                    </a:lnTo>
                    <a:lnTo>
                      <a:pt x="61" y="11"/>
                    </a:lnTo>
                    <a:lnTo>
                      <a:pt x="61" y="11"/>
                    </a:lnTo>
                    <a:lnTo>
                      <a:pt x="60" y="12"/>
                    </a:lnTo>
                    <a:lnTo>
                      <a:pt x="55" y="11"/>
                    </a:lnTo>
                    <a:lnTo>
                      <a:pt x="51" y="11"/>
                    </a:lnTo>
                    <a:lnTo>
                      <a:pt x="51" y="11"/>
                    </a:lnTo>
                    <a:lnTo>
                      <a:pt x="51" y="9"/>
                    </a:lnTo>
                    <a:lnTo>
                      <a:pt x="48" y="11"/>
                    </a:lnTo>
                    <a:lnTo>
                      <a:pt x="45" y="11"/>
                    </a:lnTo>
                    <a:lnTo>
                      <a:pt x="45" y="9"/>
                    </a:lnTo>
                    <a:lnTo>
                      <a:pt x="43" y="11"/>
                    </a:lnTo>
                    <a:lnTo>
                      <a:pt x="43" y="11"/>
                    </a:lnTo>
                    <a:lnTo>
                      <a:pt x="43" y="11"/>
                    </a:lnTo>
                    <a:lnTo>
                      <a:pt x="42" y="11"/>
                    </a:lnTo>
                    <a:lnTo>
                      <a:pt x="43" y="11"/>
                    </a:lnTo>
                    <a:lnTo>
                      <a:pt x="43" y="9"/>
                    </a:lnTo>
                    <a:lnTo>
                      <a:pt x="42" y="9"/>
                    </a:lnTo>
                    <a:lnTo>
                      <a:pt x="42" y="11"/>
                    </a:lnTo>
                    <a:lnTo>
                      <a:pt x="42" y="11"/>
                    </a:lnTo>
                    <a:lnTo>
                      <a:pt x="40" y="11"/>
                    </a:lnTo>
                    <a:lnTo>
                      <a:pt x="40" y="9"/>
                    </a:lnTo>
                    <a:lnTo>
                      <a:pt x="40" y="9"/>
                    </a:lnTo>
                    <a:lnTo>
                      <a:pt x="38" y="11"/>
                    </a:lnTo>
                    <a:lnTo>
                      <a:pt x="38" y="11"/>
                    </a:lnTo>
                    <a:lnTo>
                      <a:pt x="37" y="12"/>
                    </a:lnTo>
                    <a:lnTo>
                      <a:pt x="37" y="11"/>
                    </a:lnTo>
                    <a:lnTo>
                      <a:pt x="35" y="11"/>
                    </a:lnTo>
                    <a:lnTo>
                      <a:pt x="35" y="9"/>
                    </a:lnTo>
                    <a:lnTo>
                      <a:pt x="34" y="9"/>
                    </a:lnTo>
                    <a:lnTo>
                      <a:pt x="34" y="11"/>
                    </a:lnTo>
                    <a:lnTo>
                      <a:pt x="34" y="12"/>
                    </a:lnTo>
                    <a:lnTo>
                      <a:pt x="32" y="12"/>
                    </a:lnTo>
                    <a:lnTo>
                      <a:pt x="32" y="12"/>
                    </a:lnTo>
                    <a:lnTo>
                      <a:pt x="31" y="12"/>
                    </a:lnTo>
                    <a:lnTo>
                      <a:pt x="29" y="11"/>
                    </a:lnTo>
                    <a:lnTo>
                      <a:pt x="31" y="11"/>
                    </a:lnTo>
                    <a:lnTo>
                      <a:pt x="31" y="11"/>
                    </a:lnTo>
                    <a:lnTo>
                      <a:pt x="29" y="11"/>
                    </a:lnTo>
                    <a:lnTo>
                      <a:pt x="31" y="11"/>
                    </a:lnTo>
                    <a:lnTo>
                      <a:pt x="31" y="9"/>
                    </a:lnTo>
                    <a:lnTo>
                      <a:pt x="31" y="9"/>
                    </a:lnTo>
                    <a:lnTo>
                      <a:pt x="32" y="9"/>
                    </a:lnTo>
                    <a:lnTo>
                      <a:pt x="32" y="9"/>
                    </a:lnTo>
                    <a:lnTo>
                      <a:pt x="31" y="9"/>
                    </a:lnTo>
                    <a:lnTo>
                      <a:pt x="29" y="9"/>
                    </a:lnTo>
                    <a:lnTo>
                      <a:pt x="29" y="11"/>
                    </a:lnTo>
                    <a:lnTo>
                      <a:pt x="29" y="9"/>
                    </a:lnTo>
                    <a:lnTo>
                      <a:pt x="29" y="9"/>
                    </a:lnTo>
                    <a:lnTo>
                      <a:pt x="29" y="9"/>
                    </a:lnTo>
                    <a:lnTo>
                      <a:pt x="29" y="9"/>
                    </a:lnTo>
                    <a:lnTo>
                      <a:pt x="29" y="9"/>
                    </a:lnTo>
                    <a:lnTo>
                      <a:pt x="29" y="9"/>
                    </a:lnTo>
                    <a:lnTo>
                      <a:pt x="29" y="8"/>
                    </a:lnTo>
                    <a:lnTo>
                      <a:pt x="28" y="9"/>
                    </a:lnTo>
                    <a:lnTo>
                      <a:pt x="29" y="11"/>
                    </a:lnTo>
                    <a:lnTo>
                      <a:pt x="28" y="11"/>
                    </a:lnTo>
                    <a:lnTo>
                      <a:pt x="28" y="11"/>
                    </a:lnTo>
                    <a:lnTo>
                      <a:pt x="26" y="12"/>
                    </a:lnTo>
                    <a:lnTo>
                      <a:pt x="25" y="12"/>
                    </a:lnTo>
                    <a:lnTo>
                      <a:pt x="25" y="12"/>
                    </a:lnTo>
                    <a:lnTo>
                      <a:pt x="25" y="12"/>
                    </a:lnTo>
                    <a:lnTo>
                      <a:pt x="25" y="14"/>
                    </a:lnTo>
                    <a:lnTo>
                      <a:pt x="23" y="15"/>
                    </a:lnTo>
                    <a:lnTo>
                      <a:pt x="23" y="14"/>
                    </a:lnTo>
                    <a:lnTo>
                      <a:pt x="23" y="14"/>
                    </a:lnTo>
                    <a:lnTo>
                      <a:pt x="22" y="14"/>
                    </a:lnTo>
                    <a:lnTo>
                      <a:pt x="22" y="14"/>
                    </a:lnTo>
                    <a:lnTo>
                      <a:pt x="23" y="15"/>
                    </a:lnTo>
                    <a:lnTo>
                      <a:pt x="22" y="15"/>
                    </a:lnTo>
                    <a:lnTo>
                      <a:pt x="22" y="15"/>
                    </a:lnTo>
                    <a:lnTo>
                      <a:pt x="22" y="15"/>
                    </a:lnTo>
                    <a:lnTo>
                      <a:pt x="22" y="15"/>
                    </a:lnTo>
                    <a:lnTo>
                      <a:pt x="22" y="15"/>
                    </a:lnTo>
                    <a:lnTo>
                      <a:pt x="22" y="15"/>
                    </a:lnTo>
                    <a:lnTo>
                      <a:pt x="20" y="14"/>
                    </a:lnTo>
                    <a:lnTo>
                      <a:pt x="20" y="15"/>
                    </a:lnTo>
                    <a:lnTo>
                      <a:pt x="20" y="15"/>
                    </a:lnTo>
                    <a:lnTo>
                      <a:pt x="20" y="15"/>
                    </a:lnTo>
                    <a:lnTo>
                      <a:pt x="20" y="17"/>
                    </a:lnTo>
                    <a:lnTo>
                      <a:pt x="19" y="15"/>
                    </a:lnTo>
                    <a:lnTo>
                      <a:pt x="19" y="15"/>
                    </a:lnTo>
                    <a:lnTo>
                      <a:pt x="19" y="15"/>
                    </a:lnTo>
                    <a:lnTo>
                      <a:pt x="19" y="17"/>
                    </a:lnTo>
                    <a:lnTo>
                      <a:pt x="19" y="17"/>
                    </a:lnTo>
                    <a:lnTo>
                      <a:pt x="19" y="18"/>
                    </a:lnTo>
                    <a:lnTo>
                      <a:pt x="17" y="17"/>
                    </a:lnTo>
                    <a:lnTo>
                      <a:pt x="17" y="17"/>
                    </a:lnTo>
                    <a:lnTo>
                      <a:pt x="17" y="15"/>
                    </a:lnTo>
                    <a:lnTo>
                      <a:pt x="17" y="17"/>
                    </a:lnTo>
                    <a:lnTo>
                      <a:pt x="17" y="18"/>
                    </a:lnTo>
                    <a:lnTo>
                      <a:pt x="16" y="18"/>
                    </a:lnTo>
                    <a:lnTo>
                      <a:pt x="16" y="20"/>
                    </a:lnTo>
                    <a:lnTo>
                      <a:pt x="16" y="20"/>
                    </a:lnTo>
                    <a:lnTo>
                      <a:pt x="16" y="18"/>
                    </a:lnTo>
                    <a:lnTo>
                      <a:pt x="14" y="20"/>
                    </a:lnTo>
                    <a:lnTo>
                      <a:pt x="14" y="21"/>
                    </a:lnTo>
                    <a:lnTo>
                      <a:pt x="14" y="23"/>
                    </a:lnTo>
                    <a:lnTo>
                      <a:pt x="12" y="23"/>
                    </a:lnTo>
                    <a:lnTo>
                      <a:pt x="12" y="23"/>
                    </a:lnTo>
                    <a:lnTo>
                      <a:pt x="12" y="24"/>
                    </a:lnTo>
                    <a:lnTo>
                      <a:pt x="11" y="23"/>
                    </a:lnTo>
                    <a:lnTo>
                      <a:pt x="11" y="24"/>
                    </a:lnTo>
                    <a:lnTo>
                      <a:pt x="12" y="26"/>
                    </a:lnTo>
                    <a:lnTo>
                      <a:pt x="11" y="26"/>
                    </a:lnTo>
                    <a:lnTo>
                      <a:pt x="11" y="26"/>
                    </a:lnTo>
                    <a:lnTo>
                      <a:pt x="11" y="26"/>
                    </a:lnTo>
                    <a:lnTo>
                      <a:pt x="9" y="28"/>
                    </a:lnTo>
                    <a:lnTo>
                      <a:pt x="9" y="28"/>
                    </a:lnTo>
                    <a:lnTo>
                      <a:pt x="11" y="29"/>
                    </a:lnTo>
                    <a:lnTo>
                      <a:pt x="9" y="29"/>
                    </a:lnTo>
                    <a:lnTo>
                      <a:pt x="9" y="29"/>
                    </a:lnTo>
                    <a:lnTo>
                      <a:pt x="9" y="29"/>
                    </a:lnTo>
                    <a:lnTo>
                      <a:pt x="8" y="31"/>
                    </a:lnTo>
                    <a:lnTo>
                      <a:pt x="9" y="31"/>
                    </a:lnTo>
                    <a:lnTo>
                      <a:pt x="9" y="31"/>
                    </a:lnTo>
                    <a:lnTo>
                      <a:pt x="11" y="31"/>
                    </a:lnTo>
                    <a:lnTo>
                      <a:pt x="9" y="31"/>
                    </a:lnTo>
                    <a:lnTo>
                      <a:pt x="8" y="31"/>
                    </a:lnTo>
                    <a:lnTo>
                      <a:pt x="9" y="32"/>
                    </a:lnTo>
                    <a:lnTo>
                      <a:pt x="9" y="32"/>
                    </a:lnTo>
                    <a:lnTo>
                      <a:pt x="9" y="34"/>
                    </a:lnTo>
                    <a:lnTo>
                      <a:pt x="9" y="34"/>
                    </a:lnTo>
                    <a:lnTo>
                      <a:pt x="9" y="34"/>
                    </a:lnTo>
                    <a:lnTo>
                      <a:pt x="8" y="34"/>
                    </a:lnTo>
                    <a:lnTo>
                      <a:pt x="9" y="35"/>
                    </a:lnTo>
                    <a:lnTo>
                      <a:pt x="8" y="35"/>
                    </a:lnTo>
                    <a:lnTo>
                      <a:pt x="6" y="35"/>
                    </a:lnTo>
                    <a:lnTo>
                      <a:pt x="5" y="35"/>
                    </a:lnTo>
                    <a:lnTo>
                      <a:pt x="3" y="35"/>
                    </a:lnTo>
                    <a:lnTo>
                      <a:pt x="3" y="35"/>
                    </a:lnTo>
                    <a:lnTo>
                      <a:pt x="3" y="35"/>
                    </a:lnTo>
                    <a:lnTo>
                      <a:pt x="2" y="35"/>
                    </a:lnTo>
                    <a:lnTo>
                      <a:pt x="2" y="35"/>
                    </a:lnTo>
                    <a:lnTo>
                      <a:pt x="0" y="34"/>
                    </a:lnTo>
                    <a:lnTo>
                      <a:pt x="2" y="32"/>
                    </a:lnTo>
                    <a:lnTo>
                      <a:pt x="2" y="32"/>
                    </a:lnTo>
                    <a:lnTo>
                      <a:pt x="3" y="32"/>
                    </a:lnTo>
                    <a:lnTo>
                      <a:pt x="3" y="31"/>
                    </a:lnTo>
                    <a:lnTo>
                      <a:pt x="3" y="29"/>
                    </a:lnTo>
                    <a:lnTo>
                      <a:pt x="3" y="29"/>
                    </a:lnTo>
                    <a:lnTo>
                      <a:pt x="3" y="28"/>
                    </a:lnTo>
                    <a:lnTo>
                      <a:pt x="3" y="28"/>
                    </a:lnTo>
                    <a:lnTo>
                      <a:pt x="3" y="28"/>
                    </a:lnTo>
                    <a:lnTo>
                      <a:pt x="5" y="26"/>
                    </a:lnTo>
                    <a:lnTo>
                      <a:pt x="5" y="24"/>
                    </a:lnTo>
                    <a:lnTo>
                      <a:pt x="3" y="24"/>
                    </a:lnTo>
                    <a:lnTo>
                      <a:pt x="3" y="23"/>
                    </a:lnTo>
                    <a:lnTo>
                      <a:pt x="5" y="23"/>
                    </a:lnTo>
                    <a:lnTo>
                      <a:pt x="6" y="21"/>
                    </a:lnTo>
                    <a:lnTo>
                      <a:pt x="6" y="21"/>
                    </a:lnTo>
                    <a:lnTo>
                      <a:pt x="8" y="20"/>
                    </a:lnTo>
                    <a:lnTo>
                      <a:pt x="8" y="18"/>
                    </a:lnTo>
                    <a:lnTo>
                      <a:pt x="8" y="18"/>
                    </a:lnTo>
                    <a:lnTo>
                      <a:pt x="8" y="17"/>
                    </a:lnTo>
                    <a:lnTo>
                      <a:pt x="8" y="17"/>
                    </a:lnTo>
                    <a:lnTo>
                      <a:pt x="9" y="15"/>
                    </a:lnTo>
                    <a:lnTo>
                      <a:pt x="12" y="12"/>
                    </a:lnTo>
                    <a:lnTo>
                      <a:pt x="16" y="11"/>
                    </a:lnTo>
                    <a:lnTo>
                      <a:pt x="19" y="8"/>
                    </a:lnTo>
                    <a:lnTo>
                      <a:pt x="22" y="6"/>
                    </a:lnTo>
                    <a:lnTo>
                      <a:pt x="22" y="6"/>
                    </a:lnTo>
                    <a:lnTo>
                      <a:pt x="23" y="6"/>
                    </a:lnTo>
                    <a:lnTo>
                      <a:pt x="26" y="6"/>
                    </a:lnTo>
                    <a:lnTo>
                      <a:pt x="28" y="5"/>
                    </a:lnTo>
                    <a:lnTo>
                      <a:pt x="29" y="3"/>
                    </a:lnTo>
                    <a:lnTo>
                      <a:pt x="31" y="3"/>
                    </a:lnTo>
                    <a:lnTo>
                      <a:pt x="32" y="3"/>
                    </a:lnTo>
                    <a:lnTo>
                      <a:pt x="32" y="3"/>
                    </a:lnTo>
                    <a:lnTo>
                      <a:pt x="34" y="3"/>
                    </a:lnTo>
                    <a:lnTo>
                      <a:pt x="34" y="3"/>
                    </a:lnTo>
                    <a:lnTo>
                      <a:pt x="32" y="5"/>
                    </a:lnTo>
                    <a:lnTo>
                      <a:pt x="34" y="5"/>
                    </a:lnTo>
                    <a:lnTo>
                      <a:pt x="34" y="3"/>
                    </a:lnTo>
                    <a:lnTo>
                      <a:pt x="35" y="3"/>
                    </a:lnTo>
                    <a:lnTo>
                      <a:pt x="37" y="3"/>
                    </a:lnTo>
                    <a:lnTo>
                      <a:pt x="37" y="3"/>
                    </a:lnTo>
                    <a:lnTo>
                      <a:pt x="37" y="3"/>
                    </a:lnTo>
                    <a:lnTo>
                      <a:pt x="37" y="5"/>
                    </a:lnTo>
                    <a:lnTo>
                      <a:pt x="37" y="5"/>
                    </a:lnTo>
                    <a:lnTo>
                      <a:pt x="38" y="3"/>
                    </a:lnTo>
                    <a:lnTo>
                      <a:pt x="42" y="1"/>
                    </a:lnTo>
                    <a:lnTo>
                      <a:pt x="43" y="1"/>
                    </a:lnTo>
                    <a:lnTo>
                      <a:pt x="45" y="3"/>
                    </a:lnTo>
                    <a:lnTo>
                      <a:pt x="46" y="5"/>
                    </a:lnTo>
                    <a:lnTo>
                      <a:pt x="46" y="5"/>
                    </a:lnTo>
                    <a:lnTo>
                      <a:pt x="48" y="3"/>
                    </a:lnTo>
                    <a:lnTo>
                      <a:pt x="48" y="3"/>
                    </a:lnTo>
                    <a:lnTo>
                      <a:pt x="49" y="3"/>
                    </a:lnTo>
                    <a:lnTo>
                      <a:pt x="48" y="3"/>
                    </a:lnTo>
                    <a:lnTo>
                      <a:pt x="48" y="3"/>
                    </a:lnTo>
                    <a:lnTo>
                      <a:pt x="46" y="3"/>
                    </a:lnTo>
                    <a:lnTo>
                      <a:pt x="46" y="3"/>
                    </a:lnTo>
                    <a:lnTo>
                      <a:pt x="46" y="3"/>
                    </a:lnTo>
                    <a:lnTo>
                      <a:pt x="46" y="1"/>
                    </a:lnTo>
                    <a:lnTo>
                      <a:pt x="46" y="1"/>
                    </a:lnTo>
                    <a:lnTo>
                      <a:pt x="48" y="1"/>
                    </a:lnTo>
                    <a:lnTo>
                      <a:pt x="48" y="1"/>
                    </a:lnTo>
                    <a:lnTo>
                      <a:pt x="49" y="1"/>
                    </a:lnTo>
                    <a:lnTo>
                      <a:pt x="49" y="1"/>
                    </a:lnTo>
                    <a:lnTo>
                      <a:pt x="51" y="1"/>
                    </a:lnTo>
                    <a:lnTo>
                      <a:pt x="51" y="1"/>
                    </a:lnTo>
                    <a:lnTo>
                      <a:pt x="51" y="3"/>
                    </a:lnTo>
                    <a:lnTo>
                      <a:pt x="52" y="1"/>
                    </a:lnTo>
                    <a:lnTo>
                      <a:pt x="54" y="1"/>
                    </a:lnTo>
                    <a:lnTo>
                      <a:pt x="54" y="0"/>
                    </a:lnTo>
                    <a:lnTo>
                      <a:pt x="54" y="1"/>
                    </a:lnTo>
                    <a:lnTo>
                      <a:pt x="54" y="1"/>
                    </a:lnTo>
                    <a:lnTo>
                      <a:pt x="55" y="3"/>
                    </a:lnTo>
                    <a:lnTo>
                      <a:pt x="54" y="3"/>
                    </a:lnTo>
                    <a:lnTo>
                      <a:pt x="52" y="3"/>
                    </a:lnTo>
                    <a:lnTo>
                      <a:pt x="52" y="3"/>
                    </a:lnTo>
                    <a:lnTo>
                      <a:pt x="54" y="3"/>
                    </a:lnTo>
                    <a:lnTo>
                      <a:pt x="55" y="3"/>
                    </a:lnTo>
                    <a:lnTo>
                      <a:pt x="57" y="3"/>
                    </a:lnTo>
                    <a:lnTo>
                      <a:pt x="57" y="3"/>
                    </a:lnTo>
                    <a:lnTo>
                      <a:pt x="57" y="5"/>
                    </a:lnTo>
                    <a:lnTo>
                      <a:pt x="57" y="3"/>
                    </a:lnTo>
                    <a:lnTo>
                      <a:pt x="58" y="3"/>
                    </a:lnTo>
                    <a:lnTo>
                      <a:pt x="58" y="5"/>
                    </a:lnTo>
                    <a:lnTo>
                      <a:pt x="60" y="5"/>
                    </a:lnTo>
                    <a:lnTo>
                      <a:pt x="61" y="3"/>
                    </a:lnTo>
                    <a:lnTo>
                      <a:pt x="61" y="3"/>
                    </a:lnTo>
                    <a:lnTo>
                      <a:pt x="61" y="3"/>
                    </a:lnTo>
                    <a:lnTo>
                      <a:pt x="63" y="3"/>
                    </a:lnTo>
                    <a:lnTo>
                      <a:pt x="63" y="3"/>
                    </a:lnTo>
                    <a:lnTo>
                      <a:pt x="64" y="3"/>
                    </a:lnTo>
                    <a:lnTo>
                      <a:pt x="63" y="3"/>
                    </a:lnTo>
                    <a:lnTo>
                      <a:pt x="64" y="5"/>
                    </a:lnTo>
                    <a:lnTo>
                      <a:pt x="64" y="3"/>
                    </a:lnTo>
                    <a:lnTo>
                      <a:pt x="66" y="3"/>
                    </a:lnTo>
                    <a:lnTo>
                      <a:pt x="66" y="1"/>
                    </a:lnTo>
                    <a:lnTo>
                      <a:pt x="66" y="3"/>
                    </a:lnTo>
                    <a:lnTo>
                      <a:pt x="68" y="1"/>
                    </a:lnTo>
                    <a:lnTo>
                      <a:pt x="69" y="1"/>
                    </a:lnTo>
                    <a:lnTo>
                      <a:pt x="69" y="1"/>
                    </a:lnTo>
                    <a:lnTo>
                      <a:pt x="71" y="1"/>
                    </a:lnTo>
                    <a:lnTo>
                      <a:pt x="71" y="1"/>
                    </a:lnTo>
                    <a:lnTo>
                      <a:pt x="71" y="1"/>
                    </a:lnTo>
                    <a:lnTo>
                      <a:pt x="72" y="1"/>
                    </a:lnTo>
                    <a:lnTo>
                      <a:pt x="74" y="1"/>
                    </a:lnTo>
                    <a:lnTo>
                      <a:pt x="74" y="1"/>
                    </a:lnTo>
                    <a:lnTo>
                      <a:pt x="74" y="1"/>
                    </a:lnTo>
                    <a:lnTo>
                      <a:pt x="75" y="1"/>
                    </a:lnTo>
                    <a:lnTo>
                      <a:pt x="78" y="1"/>
                    </a:lnTo>
                    <a:lnTo>
                      <a:pt x="80" y="1"/>
                    </a:lnTo>
                    <a:lnTo>
                      <a:pt x="81" y="3"/>
                    </a:lnTo>
                    <a:lnTo>
                      <a:pt x="81" y="3"/>
                    </a:lnTo>
                    <a:lnTo>
                      <a:pt x="83" y="1"/>
                    </a:lnTo>
                    <a:lnTo>
                      <a:pt x="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19" name="Rectangle 218">
                <a:extLst>
                  <a:ext uri="{FF2B5EF4-FFF2-40B4-BE49-F238E27FC236}">
                    <a16:creationId xmlns:a16="http://schemas.microsoft.com/office/drawing/2014/main" id="{BFE2A27C-C99E-D4F8-2580-B301570FB63A}"/>
                  </a:ext>
                </a:extLst>
              </p:cNvPr>
              <p:cNvSpPr>
                <a:spLocks noChangeArrowheads="1"/>
              </p:cNvSpPr>
              <p:nvPr/>
            </p:nvSpPr>
            <p:spPr bwMode="auto">
              <a:xfrm>
                <a:off x="2870201" y="4552951"/>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0" name="Rectangle 219">
                <a:extLst>
                  <a:ext uri="{FF2B5EF4-FFF2-40B4-BE49-F238E27FC236}">
                    <a16:creationId xmlns:a16="http://schemas.microsoft.com/office/drawing/2014/main" id="{1A8B36A4-95B0-A42E-11E6-FE08DF2ABB3A}"/>
                  </a:ext>
                </a:extLst>
              </p:cNvPr>
              <p:cNvSpPr>
                <a:spLocks noChangeArrowheads="1"/>
              </p:cNvSpPr>
              <p:nvPr/>
            </p:nvSpPr>
            <p:spPr bwMode="auto">
              <a:xfrm>
                <a:off x="2863851" y="465455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1" name="Freeform 2804">
                <a:extLst>
                  <a:ext uri="{FF2B5EF4-FFF2-40B4-BE49-F238E27FC236}">
                    <a16:creationId xmlns:a16="http://schemas.microsoft.com/office/drawing/2014/main" id="{FF584FCE-70B9-61A3-7F56-92A2CBEF4657}"/>
                  </a:ext>
                </a:extLst>
              </p:cNvPr>
              <p:cNvSpPr>
                <a:spLocks/>
              </p:cNvSpPr>
              <p:nvPr/>
            </p:nvSpPr>
            <p:spPr bwMode="auto">
              <a:xfrm>
                <a:off x="2940051" y="4565651"/>
                <a:ext cx="3175"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2" name="Rectangle 221">
                <a:extLst>
                  <a:ext uri="{FF2B5EF4-FFF2-40B4-BE49-F238E27FC236}">
                    <a16:creationId xmlns:a16="http://schemas.microsoft.com/office/drawing/2014/main" id="{1D584E6D-7202-3E61-8D97-043FF787636F}"/>
                  </a:ext>
                </a:extLst>
              </p:cNvPr>
              <p:cNvSpPr>
                <a:spLocks noChangeArrowheads="1"/>
              </p:cNvSpPr>
              <p:nvPr/>
            </p:nvSpPr>
            <p:spPr bwMode="auto">
              <a:xfrm>
                <a:off x="2827338" y="46386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3" name="Rectangle 222">
                <a:extLst>
                  <a:ext uri="{FF2B5EF4-FFF2-40B4-BE49-F238E27FC236}">
                    <a16:creationId xmlns:a16="http://schemas.microsoft.com/office/drawing/2014/main" id="{4ECD9387-150D-F964-C366-1DF54F4A1153}"/>
                  </a:ext>
                </a:extLst>
              </p:cNvPr>
              <p:cNvSpPr>
                <a:spLocks noChangeArrowheads="1"/>
              </p:cNvSpPr>
              <p:nvPr/>
            </p:nvSpPr>
            <p:spPr bwMode="auto">
              <a:xfrm>
                <a:off x="2947988" y="464502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4" name="Freeform 2807">
                <a:extLst>
                  <a:ext uri="{FF2B5EF4-FFF2-40B4-BE49-F238E27FC236}">
                    <a16:creationId xmlns:a16="http://schemas.microsoft.com/office/drawing/2014/main" id="{96191A3D-DEC1-ADE3-0C6F-82C38EC95D02}"/>
                  </a:ext>
                </a:extLst>
              </p:cNvPr>
              <p:cNvSpPr>
                <a:spLocks/>
              </p:cNvSpPr>
              <p:nvPr/>
            </p:nvSpPr>
            <p:spPr bwMode="auto">
              <a:xfrm>
                <a:off x="2911476" y="4648201"/>
                <a:ext cx="0" cy="1588"/>
              </a:xfrm>
              <a:custGeom>
                <a:avLst/>
                <a:gdLst>
                  <a:gd name="T0" fmla="*/ 0 h 1"/>
                  <a:gd name="T1" fmla="*/ 0 h 1"/>
                  <a:gd name="T2" fmla="*/ 1 h 1"/>
                  <a:gd name="T3" fmla="*/ 0 h 1"/>
                </a:gdLst>
                <a:ahLst/>
                <a:cxnLst>
                  <a:cxn ang="0">
                    <a:pos x="0" y="T0"/>
                  </a:cxn>
                  <a:cxn ang="0">
                    <a:pos x="0" y="T1"/>
                  </a:cxn>
                  <a:cxn ang="0">
                    <a:pos x="0" y="T2"/>
                  </a:cxn>
                  <a:cxn ang="0">
                    <a:pos x="0" y="T3"/>
                  </a:cxn>
                </a:cxnLst>
                <a:rect l="0" t="0" r="r" b="b"/>
                <a:pathLst>
                  <a:path h="1">
                    <a:moveTo>
                      <a:pt x="0" y="0"/>
                    </a:moveTo>
                    <a:lnTo>
                      <a:pt x="0" y="0"/>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5" name="Freeform 2808">
                <a:extLst>
                  <a:ext uri="{FF2B5EF4-FFF2-40B4-BE49-F238E27FC236}">
                    <a16:creationId xmlns:a16="http://schemas.microsoft.com/office/drawing/2014/main" id="{918217E3-0C92-D620-3A57-915A6560AFA0}"/>
                  </a:ext>
                </a:extLst>
              </p:cNvPr>
              <p:cNvSpPr>
                <a:spLocks/>
              </p:cNvSpPr>
              <p:nvPr/>
            </p:nvSpPr>
            <p:spPr bwMode="auto">
              <a:xfrm>
                <a:off x="2989263" y="4643439"/>
                <a:ext cx="3175" cy="0"/>
              </a:xfrm>
              <a:custGeom>
                <a:avLst/>
                <a:gdLst>
                  <a:gd name="T0" fmla="*/ 0 w 2"/>
                  <a:gd name="T1" fmla="*/ 2 w 2"/>
                  <a:gd name="T2" fmla="*/ 0 w 2"/>
                  <a:gd name="T3" fmla="*/ 0 w 2"/>
                </a:gdLst>
                <a:ahLst/>
                <a:cxnLst>
                  <a:cxn ang="0">
                    <a:pos x="T0" y="0"/>
                  </a:cxn>
                  <a:cxn ang="0">
                    <a:pos x="T1" y="0"/>
                  </a:cxn>
                  <a:cxn ang="0">
                    <a:pos x="T2" y="0"/>
                  </a:cxn>
                  <a:cxn ang="0">
                    <a:pos x="T3" y="0"/>
                  </a:cxn>
                </a:cxnLst>
                <a:rect l="0" t="0" r="r" b="b"/>
                <a:pathLst>
                  <a:path w="2">
                    <a:moveTo>
                      <a:pt x="0" y="0"/>
                    </a:moveTo>
                    <a:lnTo>
                      <a:pt x="2"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6" name="Rectangle 225">
                <a:extLst>
                  <a:ext uri="{FF2B5EF4-FFF2-40B4-BE49-F238E27FC236}">
                    <a16:creationId xmlns:a16="http://schemas.microsoft.com/office/drawing/2014/main" id="{86BFECEC-8F7F-D290-0397-849654A2C131}"/>
                  </a:ext>
                </a:extLst>
              </p:cNvPr>
              <p:cNvSpPr>
                <a:spLocks noChangeArrowheads="1"/>
              </p:cNvSpPr>
              <p:nvPr/>
            </p:nvSpPr>
            <p:spPr bwMode="auto">
              <a:xfrm>
                <a:off x="2809876" y="4613276"/>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7" name="Freeform 2810">
                <a:extLst>
                  <a:ext uri="{FF2B5EF4-FFF2-40B4-BE49-F238E27FC236}">
                    <a16:creationId xmlns:a16="http://schemas.microsoft.com/office/drawing/2014/main" id="{80436B8C-C4F2-0D19-3E74-69BA41769C71}"/>
                  </a:ext>
                </a:extLst>
              </p:cNvPr>
              <p:cNvSpPr>
                <a:spLocks/>
              </p:cNvSpPr>
              <p:nvPr/>
            </p:nvSpPr>
            <p:spPr bwMode="auto">
              <a:xfrm>
                <a:off x="2814638" y="4622801"/>
                <a:ext cx="0" cy="3175"/>
              </a:xfrm>
              <a:custGeom>
                <a:avLst/>
                <a:gdLst>
                  <a:gd name="T0" fmla="*/ 0 h 2"/>
                  <a:gd name="T1" fmla="*/ 0 h 2"/>
                  <a:gd name="T2" fmla="*/ 2 h 2"/>
                  <a:gd name="T3" fmla="*/ 0 h 2"/>
                  <a:gd name="T4" fmla="*/ 0 h 2"/>
                  <a:gd name="T5" fmla="*/ 0 h 2"/>
                  <a:gd name="T6" fmla="*/ 0 h 2"/>
                </a:gdLst>
                <a:ahLst/>
                <a:cxnLst>
                  <a:cxn ang="0">
                    <a:pos x="0" y="T0"/>
                  </a:cxn>
                  <a:cxn ang="0">
                    <a:pos x="0" y="T1"/>
                  </a:cxn>
                  <a:cxn ang="0">
                    <a:pos x="0" y="T2"/>
                  </a:cxn>
                  <a:cxn ang="0">
                    <a:pos x="0" y="T3"/>
                  </a:cxn>
                  <a:cxn ang="0">
                    <a:pos x="0" y="T4"/>
                  </a:cxn>
                  <a:cxn ang="0">
                    <a:pos x="0" y="T5"/>
                  </a:cxn>
                  <a:cxn ang="0">
                    <a:pos x="0" y="T6"/>
                  </a:cxn>
                </a:cxnLst>
                <a:rect l="0" t="0" r="r" b="b"/>
                <a:pathLst>
                  <a:path h="2">
                    <a:moveTo>
                      <a:pt x="0" y="0"/>
                    </a:moveTo>
                    <a:lnTo>
                      <a:pt x="0" y="0"/>
                    </a:lnTo>
                    <a:lnTo>
                      <a:pt x="0" y="2"/>
                    </a:lnTo>
                    <a:lnTo>
                      <a:pt x="0" y="0"/>
                    </a:lnTo>
                    <a:lnTo>
                      <a:pt x="0"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8" name="Freeform 2811">
                <a:extLst>
                  <a:ext uri="{FF2B5EF4-FFF2-40B4-BE49-F238E27FC236}">
                    <a16:creationId xmlns:a16="http://schemas.microsoft.com/office/drawing/2014/main" id="{9594DB38-7544-4672-064B-0BB8BABE5856}"/>
                  </a:ext>
                </a:extLst>
              </p:cNvPr>
              <p:cNvSpPr>
                <a:spLocks/>
              </p:cNvSpPr>
              <p:nvPr/>
            </p:nvSpPr>
            <p:spPr bwMode="auto">
              <a:xfrm>
                <a:off x="2811463" y="4638676"/>
                <a:ext cx="4763" cy="1588"/>
              </a:xfrm>
              <a:custGeom>
                <a:avLst/>
                <a:gdLst>
                  <a:gd name="T0" fmla="*/ 2 w 3"/>
                  <a:gd name="T1" fmla="*/ 0 h 1"/>
                  <a:gd name="T2" fmla="*/ 3 w 3"/>
                  <a:gd name="T3" fmla="*/ 1 h 1"/>
                  <a:gd name="T4" fmla="*/ 2 w 3"/>
                  <a:gd name="T5" fmla="*/ 1 h 1"/>
                  <a:gd name="T6" fmla="*/ 2 w 3"/>
                  <a:gd name="T7" fmla="*/ 1 h 1"/>
                  <a:gd name="T8" fmla="*/ 2 w 3"/>
                  <a:gd name="T9" fmla="*/ 1 h 1"/>
                  <a:gd name="T10" fmla="*/ 0 w 3"/>
                  <a:gd name="T11" fmla="*/ 0 h 1"/>
                  <a:gd name="T12" fmla="*/ 2 w 3"/>
                  <a:gd name="T13" fmla="*/ 0 h 1"/>
                  <a:gd name="T14" fmla="*/ 2 w 3"/>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1">
                    <a:moveTo>
                      <a:pt x="2" y="0"/>
                    </a:moveTo>
                    <a:lnTo>
                      <a:pt x="3" y="1"/>
                    </a:lnTo>
                    <a:lnTo>
                      <a:pt x="2" y="1"/>
                    </a:lnTo>
                    <a:lnTo>
                      <a:pt x="2" y="1"/>
                    </a:lnTo>
                    <a:lnTo>
                      <a:pt x="2" y="1"/>
                    </a:lnTo>
                    <a:lnTo>
                      <a:pt x="0" y="0"/>
                    </a:lnTo>
                    <a:lnTo>
                      <a:pt x="2"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29" name="Freeform 2812">
                <a:extLst>
                  <a:ext uri="{FF2B5EF4-FFF2-40B4-BE49-F238E27FC236}">
                    <a16:creationId xmlns:a16="http://schemas.microsoft.com/office/drawing/2014/main" id="{DAB7E969-FD57-852B-2B57-F4E892DD5376}"/>
                  </a:ext>
                </a:extLst>
              </p:cNvPr>
              <p:cNvSpPr>
                <a:spLocks/>
              </p:cNvSpPr>
              <p:nvPr/>
            </p:nvSpPr>
            <p:spPr bwMode="auto">
              <a:xfrm>
                <a:off x="2822576" y="4648201"/>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0" name="Rectangle 229">
                <a:extLst>
                  <a:ext uri="{FF2B5EF4-FFF2-40B4-BE49-F238E27FC236}">
                    <a16:creationId xmlns:a16="http://schemas.microsoft.com/office/drawing/2014/main" id="{711E6FD9-6C33-D8EB-20DC-E72A2E30FFBA}"/>
                  </a:ext>
                </a:extLst>
              </p:cNvPr>
              <p:cNvSpPr>
                <a:spLocks noChangeArrowheads="1"/>
              </p:cNvSpPr>
              <p:nvPr/>
            </p:nvSpPr>
            <p:spPr bwMode="auto">
              <a:xfrm>
                <a:off x="2882901" y="4654551"/>
                <a:ext cx="1588" cy="317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1" name="Freeform 2814">
                <a:extLst>
                  <a:ext uri="{FF2B5EF4-FFF2-40B4-BE49-F238E27FC236}">
                    <a16:creationId xmlns:a16="http://schemas.microsoft.com/office/drawing/2014/main" id="{9B0E539C-3C94-8A57-6F71-04A6FE9460A4}"/>
                  </a:ext>
                </a:extLst>
              </p:cNvPr>
              <p:cNvSpPr>
                <a:spLocks/>
              </p:cNvSpPr>
              <p:nvPr/>
            </p:nvSpPr>
            <p:spPr bwMode="auto">
              <a:xfrm>
                <a:off x="2892426" y="4648201"/>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lnTo>
                      <a:pt x="1"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2" name="Freeform 2815">
                <a:extLst>
                  <a:ext uri="{FF2B5EF4-FFF2-40B4-BE49-F238E27FC236}">
                    <a16:creationId xmlns:a16="http://schemas.microsoft.com/office/drawing/2014/main" id="{15F8E1DD-D643-3194-AE78-947DD9A04373}"/>
                  </a:ext>
                </a:extLst>
              </p:cNvPr>
              <p:cNvSpPr>
                <a:spLocks/>
              </p:cNvSpPr>
              <p:nvPr/>
            </p:nvSpPr>
            <p:spPr bwMode="auto">
              <a:xfrm>
                <a:off x="2898776" y="4659314"/>
                <a:ext cx="3175" cy="0"/>
              </a:xfrm>
              <a:custGeom>
                <a:avLst/>
                <a:gdLst>
                  <a:gd name="T0" fmla="*/ 2 w 2"/>
                  <a:gd name="T1" fmla="*/ 0 w 2"/>
                  <a:gd name="T2" fmla="*/ 2 w 2"/>
                  <a:gd name="T3" fmla="*/ 2 w 2"/>
                </a:gdLst>
                <a:ahLst/>
                <a:cxnLst>
                  <a:cxn ang="0">
                    <a:pos x="T0" y="0"/>
                  </a:cxn>
                  <a:cxn ang="0">
                    <a:pos x="T1" y="0"/>
                  </a:cxn>
                  <a:cxn ang="0">
                    <a:pos x="T2" y="0"/>
                  </a:cxn>
                  <a:cxn ang="0">
                    <a:pos x="T3" y="0"/>
                  </a:cxn>
                </a:cxnLst>
                <a:rect l="0" t="0" r="r" b="b"/>
                <a:pathLst>
                  <a:path w="2">
                    <a:moveTo>
                      <a:pt x="2" y="0"/>
                    </a:moveTo>
                    <a:lnTo>
                      <a:pt x="0" y="0"/>
                    </a:lnTo>
                    <a:lnTo>
                      <a:pt x="2"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3" name="Freeform 2816">
                <a:extLst>
                  <a:ext uri="{FF2B5EF4-FFF2-40B4-BE49-F238E27FC236}">
                    <a16:creationId xmlns:a16="http://schemas.microsoft.com/office/drawing/2014/main" id="{CAA4D522-8D10-157E-2856-F8D03DA1B083}"/>
                  </a:ext>
                </a:extLst>
              </p:cNvPr>
              <p:cNvSpPr>
                <a:spLocks/>
              </p:cNvSpPr>
              <p:nvPr/>
            </p:nvSpPr>
            <p:spPr bwMode="auto">
              <a:xfrm>
                <a:off x="3001963" y="4654551"/>
                <a:ext cx="1588" cy="3175"/>
              </a:xfrm>
              <a:custGeom>
                <a:avLst/>
                <a:gdLst>
                  <a:gd name="T0" fmla="*/ 1 w 1"/>
                  <a:gd name="T1" fmla="*/ 0 h 2"/>
                  <a:gd name="T2" fmla="*/ 1 w 1"/>
                  <a:gd name="T3" fmla="*/ 2 h 2"/>
                  <a:gd name="T4" fmla="*/ 0 w 1"/>
                  <a:gd name="T5" fmla="*/ 2 h 2"/>
                  <a:gd name="T6" fmla="*/ 0 w 1"/>
                  <a:gd name="T7" fmla="*/ 2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2"/>
                    </a:lnTo>
                    <a:lnTo>
                      <a:pt x="0" y="2"/>
                    </a:lnTo>
                    <a:lnTo>
                      <a:pt x="0"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4" name="Freeform 2817">
                <a:extLst>
                  <a:ext uri="{FF2B5EF4-FFF2-40B4-BE49-F238E27FC236}">
                    <a16:creationId xmlns:a16="http://schemas.microsoft.com/office/drawing/2014/main" id="{1C15C4A7-82C6-BE37-657C-B8BCD02302F6}"/>
                  </a:ext>
                </a:extLst>
              </p:cNvPr>
              <p:cNvSpPr>
                <a:spLocks/>
              </p:cNvSpPr>
              <p:nvPr/>
            </p:nvSpPr>
            <p:spPr bwMode="auto">
              <a:xfrm>
                <a:off x="3038476" y="4622801"/>
                <a:ext cx="1588" cy="3175"/>
              </a:xfrm>
              <a:custGeom>
                <a:avLst/>
                <a:gdLst>
                  <a:gd name="T0" fmla="*/ 1 w 1"/>
                  <a:gd name="T1" fmla="*/ 0 h 2"/>
                  <a:gd name="T2" fmla="*/ 1 w 1"/>
                  <a:gd name="T3" fmla="*/ 2 h 2"/>
                  <a:gd name="T4" fmla="*/ 0 w 1"/>
                  <a:gd name="T5" fmla="*/ 2 h 2"/>
                  <a:gd name="T6" fmla="*/ 1 w 1"/>
                  <a:gd name="T7" fmla="*/ 2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1" y="2"/>
                    </a:lnTo>
                    <a:lnTo>
                      <a:pt x="0" y="2"/>
                    </a:lnTo>
                    <a:lnTo>
                      <a:pt x="1"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5" name="Rectangle 234">
                <a:extLst>
                  <a:ext uri="{FF2B5EF4-FFF2-40B4-BE49-F238E27FC236}">
                    <a16:creationId xmlns:a16="http://schemas.microsoft.com/office/drawing/2014/main" id="{85A93641-AB0E-735F-EDFB-17532DB0E13D}"/>
                  </a:ext>
                </a:extLst>
              </p:cNvPr>
              <p:cNvSpPr>
                <a:spLocks noChangeArrowheads="1"/>
              </p:cNvSpPr>
              <p:nvPr/>
            </p:nvSpPr>
            <p:spPr bwMode="auto">
              <a:xfrm>
                <a:off x="2952751" y="4549776"/>
                <a:ext cx="3175"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6" name="Freeform 2820">
                <a:extLst>
                  <a:ext uri="{FF2B5EF4-FFF2-40B4-BE49-F238E27FC236}">
                    <a16:creationId xmlns:a16="http://schemas.microsoft.com/office/drawing/2014/main" id="{C8FD1657-0FED-A8AD-9FE7-BAFB86D864EB}"/>
                  </a:ext>
                </a:extLst>
              </p:cNvPr>
              <p:cNvSpPr>
                <a:spLocks/>
              </p:cNvSpPr>
              <p:nvPr/>
            </p:nvSpPr>
            <p:spPr bwMode="auto">
              <a:xfrm>
                <a:off x="3081339" y="3786189"/>
                <a:ext cx="357188" cy="866775"/>
              </a:xfrm>
              <a:custGeom>
                <a:avLst/>
                <a:gdLst>
                  <a:gd name="T0" fmla="*/ 57 w 225"/>
                  <a:gd name="T1" fmla="*/ 0 h 546"/>
                  <a:gd name="T2" fmla="*/ 70 w 225"/>
                  <a:gd name="T3" fmla="*/ 3 h 546"/>
                  <a:gd name="T4" fmla="*/ 81 w 225"/>
                  <a:gd name="T5" fmla="*/ 11 h 546"/>
                  <a:gd name="T6" fmla="*/ 87 w 225"/>
                  <a:gd name="T7" fmla="*/ 25 h 546"/>
                  <a:gd name="T8" fmla="*/ 90 w 225"/>
                  <a:gd name="T9" fmla="*/ 43 h 546"/>
                  <a:gd name="T10" fmla="*/ 90 w 225"/>
                  <a:gd name="T11" fmla="*/ 75 h 546"/>
                  <a:gd name="T12" fmla="*/ 93 w 225"/>
                  <a:gd name="T13" fmla="*/ 104 h 546"/>
                  <a:gd name="T14" fmla="*/ 101 w 225"/>
                  <a:gd name="T15" fmla="*/ 126 h 546"/>
                  <a:gd name="T16" fmla="*/ 110 w 225"/>
                  <a:gd name="T17" fmla="*/ 147 h 546"/>
                  <a:gd name="T18" fmla="*/ 119 w 225"/>
                  <a:gd name="T19" fmla="*/ 166 h 546"/>
                  <a:gd name="T20" fmla="*/ 129 w 225"/>
                  <a:gd name="T21" fmla="*/ 183 h 546"/>
                  <a:gd name="T22" fmla="*/ 136 w 225"/>
                  <a:gd name="T23" fmla="*/ 204 h 546"/>
                  <a:gd name="T24" fmla="*/ 150 w 225"/>
                  <a:gd name="T25" fmla="*/ 224 h 546"/>
                  <a:gd name="T26" fmla="*/ 167 w 225"/>
                  <a:gd name="T27" fmla="*/ 244 h 546"/>
                  <a:gd name="T28" fmla="*/ 185 w 225"/>
                  <a:gd name="T29" fmla="*/ 262 h 546"/>
                  <a:gd name="T30" fmla="*/ 202 w 225"/>
                  <a:gd name="T31" fmla="*/ 287 h 546"/>
                  <a:gd name="T32" fmla="*/ 213 w 225"/>
                  <a:gd name="T33" fmla="*/ 314 h 546"/>
                  <a:gd name="T34" fmla="*/ 222 w 225"/>
                  <a:gd name="T35" fmla="*/ 348 h 546"/>
                  <a:gd name="T36" fmla="*/ 225 w 225"/>
                  <a:gd name="T37" fmla="*/ 382 h 546"/>
                  <a:gd name="T38" fmla="*/ 225 w 225"/>
                  <a:gd name="T39" fmla="*/ 445 h 546"/>
                  <a:gd name="T40" fmla="*/ 222 w 225"/>
                  <a:gd name="T41" fmla="*/ 475 h 546"/>
                  <a:gd name="T42" fmla="*/ 208 w 225"/>
                  <a:gd name="T43" fmla="*/ 503 h 546"/>
                  <a:gd name="T44" fmla="*/ 188 w 225"/>
                  <a:gd name="T45" fmla="*/ 526 h 546"/>
                  <a:gd name="T46" fmla="*/ 164 w 225"/>
                  <a:gd name="T47" fmla="*/ 540 h 546"/>
                  <a:gd name="T48" fmla="*/ 132 w 225"/>
                  <a:gd name="T49" fmla="*/ 546 h 546"/>
                  <a:gd name="T50" fmla="*/ 101 w 225"/>
                  <a:gd name="T51" fmla="*/ 540 h 546"/>
                  <a:gd name="T52" fmla="*/ 75 w 225"/>
                  <a:gd name="T53" fmla="*/ 526 h 546"/>
                  <a:gd name="T54" fmla="*/ 54 w 225"/>
                  <a:gd name="T55" fmla="*/ 506 h 546"/>
                  <a:gd name="T56" fmla="*/ 40 w 225"/>
                  <a:gd name="T57" fmla="*/ 475 h 546"/>
                  <a:gd name="T58" fmla="*/ 35 w 225"/>
                  <a:gd name="T59" fmla="*/ 445 h 546"/>
                  <a:gd name="T60" fmla="*/ 37 w 225"/>
                  <a:gd name="T61" fmla="*/ 414 h 546"/>
                  <a:gd name="T62" fmla="*/ 43 w 225"/>
                  <a:gd name="T63" fmla="*/ 380 h 546"/>
                  <a:gd name="T64" fmla="*/ 29 w 225"/>
                  <a:gd name="T65" fmla="*/ 351 h 546"/>
                  <a:gd name="T66" fmla="*/ 18 w 225"/>
                  <a:gd name="T67" fmla="*/ 324 h 546"/>
                  <a:gd name="T68" fmla="*/ 12 w 225"/>
                  <a:gd name="T69" fmla="*/ 288 h 546"/>
                  <a:gd name="T70" fmla="*/ 11 w 225"/>
                  <a:gd name="T71" fmla="*/ 250 h 546"/>
                  <a:gd name="T72" fmla="*/ 14 w 225"/>
                  <a:gd name="T73" fmla="*/ 206 h 546"/>
                  <a:gd name="T74" fmla="*/ 14 w 225"/>
                  <a:gd name="T75" fmla="*/ 189 h 546"/>
                  <a:gd name="T76" fmla="*/ 11 w 225"/>
                  <a:gd name="T77" fmla="*/ 169 h 546"/>
                  <a:gd name="T78" fmla="*/ 5 w 225"/>
                  <a:gd name="T79" fmla="*/ 150 h 546"/>
                  <a:gd name="T80" fmla="*/ 0 w 225"/>
                  <a:gd name="T81" fmla="*/ 124 h 546"/>
                  <a:gd name="T82" fmla="*/ 0 w 225"/>
                  <a:gd name="T83" fmla="*/ 98 h 546"/>
                  <a:gd name="T84" fmla="*/ 6 w 225"/>
                  <a:gd name="T85" fmla="*/ 69 h 546"/>
                  <a:gd name="T86" fmla="*/ 20 w 225"/>
                  <a:gd name="T87" fmla="*/ 31 h 546"/>
                  <a:gd name="T88" fmla="*/ 31 w 225"/>
                  <a:gd name="T89" fmla="*/ 17 h 546"/>
                  <a:gd name="T90" fmla="*/ 43 w 225"/>
                  <a:gd name="T91" fmla="*/ 6 h 546"/>
                  <a:gd name="T92" fmla="*/ 57 w 225"/>
                  <a:gd name="T93" fmla="*/ 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5" h="546">
                    <a:moveTo>
                      <a:pt x="57" y="0"/>
                    </a:moveTo>
                    <a:lnTo>
                      <a:pt x="70" y="3"/>
                    </a:lnTo>
                    <a:lnTo>
                      <a:pt x="81" y="11"/>
                    </a:lnTo>
                    <a:lnTo>
                      <a:pt x="87" y="25"/>
                    </a:lnTo>
                    <a:lnTo>
                      <a:pt x="90" y="43"/>
                    </a:lnTo>
                    <a:lnTo>
                      <a:pt x="90" y="75"/>
                    </a:lnTo>
                    <a:lnTo>
                      <a:pt x="93" y="104"/>
                    </a:lnTo>
                    <a:lnTo>
                      <a:pt x="101" y="126"/>
                    </a:lnTo>
                    <a:lnTo>
                      <a:pt x="110" y="147"/>
                    </a:lnTo>
                    <a:lnTo>
                      <a:pt x="119" y="166"/>
                    </a:lnTo>
                    <a:lnTo>
                      <a:pt x="129" y="183"/>
                    </a:lnTo>
                    <a:lnTo>
                      <a:pt x="136" y="204"/>
                    </a:lnTo>
                    <a:lnTo>
                      <a:pt x="150" y="224"/>
                    </a:lnTo>
                    <a:lnTo>
                      <a:pt x="167" y="244"/>
                    </a:lnTo>
                    <a:lnTo>
                      <a:pt x="185" y="262"/>
                    </a:lnTo>
                    <a:lnTo>
                      <a:pt x="202" y="287"/>
                    </a:lnTo>
                    <a:lnTo>
                      <a:pt x="213" y="314"/>
                    </a:lnTo>
                    <a:lnTo>
                      <a:pt x="222" y="348"/>
                    </a:lnTo>
                    <a:lnTo>
                      <a:pt x="225" y="382"/>
                    </a:lnTo>
                    <a:lnTo>
                      <a:pt x="225" y="445"/>
                    </a:lnTo>
                    <a:lnTo>
                      <a:pt x="222" y="475"/>
                    </a:lnTo>
                    <a:lnTo>
                      <a:pt x="208" y="503"/>
                    </a:lnTo>
                    <a:lnTo>
                      <a:pt x="188" y="526"/>
                    </a:lnTo>
                    <a:lnTo>
                      <a:pt x="164" y="540"/>
                    </a:lnTo>
                    <a:lnTo>
                      <a:pt x="132" y="546"/>
                    </a:lnTo>
                    <a:lnTo>
                      <a:pt x="101" y="540"/>
                    </a:lnTo>
                    <a:lnTo>
                      <a:pt x="75" y="526"/>
                    </a:lnTo>
                    <a:lnTo>
                      <a:pt x="54" y="506"/>
                    </a:lnTo>
                    <a:lnTo>
                      <a:pt x="40" y="475"/>
                    </a:lnTo>
                    <a:lnTo>
                      <a:pt x="35" y="445"/>
                    </a:lnTo>
                    <a:lnTo>
                      <a:pt x="37" y="414"/>
                    </a:lnTo>
                    <a:lnTo>
                      <a:pt x="43" y="380"/>
                    </a:lnTo>
                    <a:lnTo>
                      <a:pt x="29" y="351"/>
                    </a:lnTo>
                    <a:lnTo>
                      <a:pt x="18" y="324"/>
                    </a:lnTo>
                    <a:lnTo>
                      <a:pt x="12" y="288"/>
                    </a:lnTo>
                    <a:lnTo>
                      <a:pt x="11" y="250"/>
                    </a:lnTo>
                    <a:lnTo>
                      <a:pt x="14" y="206"/>
                    </a:lnTo>
                    <a:lnTo>
                      <a:pt x="14" y="189"/>
                    </a:lnTo>
                    <a:lnTo>
                      <a:pt x="11" y="169"/>
                    </a:lnTo>
                    <a:lnTo>
                      <a:pt x="5" y="150"/>
                    </a:lnTo>
                    <a:lnTo>
                      <a:pt x="0" y="124"/>
                    </a:lnTo>
                    <a:lnTo>
                      <a:pt x="0" y="98"/>
                    </a:lnTo>
                    <a:lnTo>
                      <a:pt x="6" y="69"/>
                    </a:lnTo>
                    <a:lnTo>
                      <a:pt x="20" y="31"/>
                    </a:lnTo>
                    <a:lnTo>
                      <a:pt x="31" y="17"/>
                    </a:lnTo>
                    <a:lnTo>
                      <a:pt x="43" y="6"/>
                    </a:lnTo>
                    <a:lnTo>
                      <a:pt x="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7" name="Freeform 2821">
                <a:extLst>
                  <a:ext uri="{FF2B5EF4-FFF2-40B4-BE49-F238E27FC236}">
                    <a16:creationId xmlns:a16="http://schemas.microsoft.com/office/drawing/2014/main" id="{A184F712-788F-8C36-5230-3B451920797C}"/>
                  </a:ext>
                </a:extLst>
              </p:cNvPr>
              <p:cNvSpPr>
                <a:spLocks/>
              </p:cNvSpPr>
              <p:nvPr/>
            </p:nvSpPr>
            <p:spPr bwMode="auto">
              <a:xfrm>
                <a:off x="3168651" y="3789364"/>
                <a:ext cx="4763" cy="4763"/>
              </a:xfrm>
              <a:custGeom>
                <a:avLst/>
                <a:gdLst>
                  <a:gd name="T0" fmla="*/ 2 w 3"/>
                  <a:gd name="T1" fmla="*/ 0 h 3"/>
                  <a:gd name="T2" fmla="*/ 3 w 3"/>
                  <a:gd name="T3" fmla="*/ 0 h 3"/>
                  <a:gd name="T4" fmla="*/ 3 w 3"/>
                  <a:gd name="T5" fmla="*/ 1 h 3"/>
                  <a:gd name="T6" fmla="*/ 0 w 3"/>
                  <a:gd name="T7" fmla="*/ 3 h 3"/>
                  <a:gd name="T8" fmla="*/ 2 w 3"/>
                  <a:gd name="T9" fmla="*/ 1 h 3"/>
                  <a:gd name="T10" fmla="*/ 2 w 3"/>
                  <a:gd name="T11" fmla="*/ 0 h 3"/>
                </a:gdLst>
                <a:ahLst/>
                <a:cxnLst>
                  <a:cxn ang="0">
                    <a:pos x="T0" y="T1"/>
                  </a:cxn>
                  <a:cxn ang="0">
                    <a:pos x="T2" y="T3"/>
                  </a:cxn>
                  <a:cxn ang="0">
                    <a:pos x="T4" y="T5"/>
                  </a:cxn>
                  <a:cxn ang="0">
                    <a:pos x="T6" y="T7"/>
                  </a:cxn>
                  <a:cxn ang="0">
                    <a:pos x="T8" y="T9"/>
                  </a:cxn>
                  <a:cxn ang="0">
                    <a:pos x="T10" y="T11"/>
                  </a:cxn>
                </a:cxnLst>
                <a:rect l="0" t="0" r="r" b="b"/>
                <a:pathLst>
                  <a:path w="3" h="3">
                    <a:moveTo>
                      <a:pt x="2" y="0"/>
                    </a:moveTo>
                    <a:lnTo>
                      <a:pt x="3" y="0"/>
                    </a:lnTo>
                    <a:lnTo>
                      <a:pt x="3" y="1"/>
                    </a:lnTo>
                    <a:lnTo>
                      <a:pt x="0" y="3"/>
                    </a:lnTo>
                    <a:lnTo>
                      <a:pt x="2" y="1"/>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8" name="Freeform 2822">
                <a:extLst>
                  <a:ext uri="{FF2B5EF4-FFF2-40B4-BE49-F238E27FC236}">
                    <a16:creationId xmlns:a16="http://schemas.microsoft.com/office/drawing/2014/main" id="{D6FA0152-5D9A-F004-8824-0BE92FD41C9C}"/>
                  </a:ext>
                </a:extLst>
              </p:cNvPr>
              <p:cNvSpPr>
                <a:spLocks/>
              </p:cNvSpPr>
              <p:nvPr/>
            </p:nvSpPr>
            <p:spPr bwMode="auto">
              <a:xfrm>
                <a:off x="3151189" y="3790951"/>
                <a:ext cx="15875" cy="9525"/>
              </a:xfrm>
              <a:custGeom>
                <a:avLst/>
                <a:gdLst>
                  <a:gd name="T0" fmla="*/ 10 w 10"/>
                  <a:gd name="T1" fmla="*/ 0 h 6"/>
                  <a:gd name="T2" fmla="*/ 8 w 10"/>
                  <a:gd name="T3" fmla="*/ 2 h 6"/>
                  <a:gd name="T4" fmla="*/ 8 w 10"/>
                  <a:gd name="T5" fmla="*/ 2 h 6"/>
                  <a:gd name="T6" fmla="*/ 7 w 10"/>
                  <a:gd name="T7" fmla="*/ 2 h 6"/>
                  <a:gd name="T8" fmla="*/ 7 w 10"/>
                  <a:gd name="T9" fmla="*/ 2 h 6"/>
                  <a:gd name="T10" fmla="*/ 5 w 10"/>
                  <a:gd name="T11" fmla="*/ 2 h 6"/>
                  <a:gd name="T12" fmla="*/ 4 w 10"/>
                  <a:gd name="T13" fmla="*/ 3 h 6"/>
                  <a:gd name="T14" fmla="*/ 2 w 10"/>
                  <a:gd name="T15" fmla="*/ 5 h 6"/>
                  <a:gd name="T16" fmla="*/ 0 w 10"/>
                  <a:gd name="T17" fmla="*/ 6 h 6"/>
                  <a:gd name="T18" fmla="*/ 0 w 10"/>
                  <a:gd name="T19" fmla="*/ 6 h 6"/>
                  <a:gd name="T20" fmla="*/ 0 w 10"/>
                  <a:gd name="T21" fmla="*/ 6 h 6"/>
                  <a:gd name="T22" fmla="*/ 0 w 10"/>
                  <a:gd name="T23" fmla="*/ 6 h 6"/>
                  <a:gd name="T24" fmla="*/ 0 w 10"/>
                  <a:gd name="T25" fmla="*/ 5 h 6"/>
                  <a:gd name="T26" fmla="*/ 0 w 10"/>
                  <a:gd name="T27" fmla="*/ 5 h 6"/>
                  <a:gd name="T28" fmla="*/ 2 w 10"/>
                  <a:gd name="T29" fmla="*/ 3 h 6"/>
                  <a:gd name="T30" fmla="*/ 2 w 10"/>
                  <a:gd name="T31" fmla="*/ 3 h 6"/>
                  <a:gd name="T32" fmla="*/ 2 w 10"/>
                  <a:gd name="T33" fmla="*/ 3 h 6"/>
                  <a:gd name="T34" fmla="*/ 5 w 10"/>
                  <a:gd name="T35" fmla="*/ 2 h 6"/>
                  <a:gd name="T36" fmla="*/ 10 w 10"/>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6">
                    <a:moveTo>
                      <a:pt x="10" y="0"/>
                    </a:moveTo>
                    <a:lnTo>
                      <a:pt x="8" y="2"/>
                    </a:lnTo>
                    <a:lnTo>
                      <a:pt x="8" y="2"/>
                    </a:lnTo>
                    <a:lnTo>
                      <a:pt x="7" y="2"/>
                    </a:lnTo>
                    <a:lnTo>
                      <a:pt x="7" y="2"/>
                    </a:lnTo>
                    <a:lnTo>
                      <a:pt x="5" y="2"/>
                    </a:lnTo>
                    <a:lnTo>
                      <a:pt x="4" y="3"/>
                    </a:lnTo>
                    <a:lnTo>
                      <a:pt x="2" y="5"/>
                    </a:lnTo>
                    <a:lnTo>
                      <a:pt x="0" y="6"/>
                    </a:lnTo>
                    <a:lnTo>
                      <a:pt x="0" y="6"/>
                    </a:lnTo>
                    <a:lnTo>
                      <a:pt x="0" y="6"/>
                    </a:lnTo>
                    <a:lnTo>
                      <a:pt x="0" y="6"/>
                    </a:lnTo>
                    <a:lnTo>
                      <a:pt x="0" y="5"/>
                    </a:lnTo>
                    <a:lnTo>
                      <a:pt x="0" y="5"/>
                    </a:lnTo>
                    <a:lnTo>
                      <a:pt x="2" y="3"/>
                    </a:lnTo>
                    <a:lnTo>
                      <a:pt x="2" y="3"/>
                    </a:lnTo>
                    <a:lnTo>
                      <a:pt x="2" y="3"/>
                    </a:lnTo>
                    <a:lnTo>
                      <a:pt x="5" y="2"/>
                    </a:lnTo>
                    <a:lnTo>
                      <a:pt x="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39" name="Freeform 2823">
                <a:extLst>
                  <a:ext uri="{FF2B5EF4-FFF2-40B4-BE49-F238E27FC236}">
                    <a16:creationId xmlns:a16="http://schemas.microsoft.com/office/drawing/2014/main" id="{1845D3A4-F15E-2E3C-E2A8-1803F56A08C6}"/>
                  </a:ext>
                </a:extLst>
              </p:cNvPr>
              <p:cNvSpPr>
                <a:spLocks/>
              </p:cNvSpPr>
              <p:nvPr/>
            </p:nvSpPr>
            <p:spPr bwMode="auto">
              <a:xfrm>
                <a:off x="3095626" y="4233864"/>
                <a:ext cx="0" cy="3175"/>
              </a:xfrm>
              <a:custGeom>
                <a:avLst/>
                <a:gdLst>
                  <a:gd name="T0" fmla="*/ 0 h 2"/>
                  <a:gd name="T1" fmla="*/ 2 h 2"/>
                  <a:gd name="T2" fmla="*/ 2 h 2"/>
                  <a:gd name="T3" fmla="*/ 2 h 2"/>
                  <a:gd name="T4" fmla="*/ 0 h 2"/>
                </a:gdLst>
                <a:ahLst/>
                <a:cxnLst>
                  <a:cxn ang="0">
                    <a:pos x="0" y="T0"/>
                  </a:cxn>
                  <a:cxn ang="0">
                    <a:pos x="0" y="T1"/>
                  </a:cxn>
                  <a:cxn ang="0">
                    <a:pos x="0" y="T2"/>
                  </a:cxn>
                  <a:cxn ang="0">
                    <a:pos x="0" y="T3"/>
                  </a:cxn>
                  <a:cxn ang="0">
                    <a:pos x="0" y="T4"/>
                  </a:cxn>
                </a:cxnLst>
                <a:rect l="0" t="0" r="r" b="b"/>
                <a:pathLst>
                  <a:path h="2">
                    <a:moveTo>
                      <a:pt x="0" y="0"/>
                    </a:moveTo>
                    <a:lnTo>
                      <a:pt x="0" y="2"/>
                    </a:lnTo>
                    <a:lnTo>
                      <a:pt x="0" y="2"/>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0" name="Freeform 2824">
                <a:extLst>
                  <a:ext uri="{FF2B5EF4-FFF2-40B4-BE49-F238E27FC236}">
                    <a16:creationId xmlns:a16="http://schemas.microsoft.com/office/drawing/2014/main" id="{86196C7A-78B8-6A7E-841A-A67F2CE11DD0}"/>
                  </a:ext>
                </a:extLst>
              </p:cNvPr>
              <p:cNvSpPr>
                <a:spLocks/>
              </p:cNvSpPr>
              <p:nvPr/>
            </p:nvSpPr>
            <p:spPr bwMode="auto">
              <a:xfrm>
                <a:off x="3095626" y="4059239"/>
                <a:ext cx="0" cy="4763"/>
              </a:xfrm>
              <a:custGeom>
                <a:avLst/>
                <a:gdLst>
                  <a:gd name="T0" fmla="*/ 0 h 3"/>
                  <a:gd name="T1" fmla="*/ 1 h 3"/>
                  <a:gd name="T2" fmla="*/ 3 h 3"/>
                  <a:gd name="T3" fmla="*/ 3 h 3"/>
                  <a:gd name="T4" fmla="*/ 0 h 3"/>
                </a:gdLst>
                <a:ahLst/>
                <a:cxnLst>
                  <a:cxn ang="0">
                    <a:pos x="0" y="T0"/>
                  </a:cxn>
                  <a:cxn ang="0">
                    <a:pos x="0" y="T1"/>
                  </a:cxn>
                  <a:cxn ang="0">
                    <a:pos x="0" y="T2"/>
                  </a:cxn>
                  <a:cxn ang="0">
                    <a:pos x="0" y="T3"/>
                  </a:cxn>
                  <a:cxn ang="0">
                    <a:pos x="0" y="T4"/>
                  </a:cxn>
                </a:cxnLst>
                <a:rect l="0" t="0" r="r" b="b"/>
                <a:pathLst>
                  <a:path h="3">
                    <a:moveTo>
                      <a:pt x="0" y="0"/>
                    </a:moveTo>
                    <a:lnTo>
                      <a:pt x="0" y="1"/>
                    </a:lnTo>
                    <a:lnTo>
                      <a:pt x="0" y="3"/>
                    </a:lnTo>
                    <a:lnTo>
                      <a:pt x="0" y="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1" name="Freeform 2825">
                <a:extLst>
                  <a:ext uri="{FF2B5EF4-FFF2-40B4-BE49-F238E27FC236}">
                    <a16:creationId xmlns:a16="http://schemas.microsoft.com/office/drawing/2014/main" id="{DA600017-6F51-8183-CAFA-1D2EA0B2D8A8}"/>
                  </a:ext>
                </a:extLst>
              </p:cNvPr>
              <p:cNvSpPr>
                <a:spLocks/>
              </p:cNvSpPr>
              <p:nvPr/>
            </p:nvSpPr>
            <p:spPr bwMode="auto">
              <a:xfrm>
                <a:off x="3127376" y="3821114"/>
                <a:ext cx="3175" cy="1588"/>
              </a:xfrm>
              <a:custGeom>
                <a:avLst/>
                <a:gdLst>
                  <a:gd name="T0" fmla="*/ 2 w 2"/>
                  <a:gd name="T1" fmla="*/ 0 h 1"/>
                  <a:gd name="T2" fmla="*/ 0 w 2"/>
                  <a:gd name="T3" fmla="*/ 1 h 1"/>
                  <a:gd name="T4" fmla="*/ 0 w 2"/>
                  <a:gd name="T5" fmla="*/ 1 h 1"/>
                  <a:gd name="T6" fmla="*/ 2 w 2"/>
                  <a:gd name="T7" fmla="*/ 0 h 1"/>
                </a:gdLst>
                <a:ahLst/>
                <a:cxnLst>
                  <a:cxn ang="0">
                    <a:pos x="T0" y="T1"/>
                  </a:cxn>
                  <a:cxn ang="0">
                    <a:pos x="T2" y="T3"/>
                  </a:cxn>
                  <a:cxn ang="0">
                    <a:pos x="T4" y="T5"/>
                  </a:cxn>
                  <a:cxn ang="0">
                    <a:pos x="T6" y="T7"/>
                  </a:cxn>
                </a:cxnLst>
                <a:rect l="0" t="0" r="r" b="b"/>
                <a:pathLst>
                  <a:path w="2" h="1">
                    <a:moveTo>
                      <a:pt x="2" y="0"/>
                    </a:moveTo>
                    <a:lnTo>
                      <a:pt x="0" y="1"/>
                    </a:lnTo>
                    <a:lnTo>
                      <a:pt x="0" y="1"/>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2" name="Freeform 2826">
                <a:extLst>
                  <a:ext uri="{FF2B5EF4-FFF2-40B4-BE49-F238E27FC236}">
                    <a16:creationId xmlns:a16="http://schemas.microsoft.com/office/drawing/2014/main" id="{FC2588E7-D737-3C06-9179-220A1B8EA1C8}"/>
                  </a:ext>
                </a:extLst>
              </p:cNvPr>
              <p:cNvSpPr>
                <a:spLocks/>
              </p:cNvSpPr>
              <p:nvPr/>
            </p:nvSpPr>
            <p:spPr bwMode="auto">
              <a:xfrm>
                <a:off x="3076576" y="3978276"/>
                <a:ext cx="3175" cy="4763"/>
              </a:xfrm>
              <a:custGeom>
                <a:avLst/>
                <a:gdLst>
                  <a:gd name="T0" fmla="*/ 0 w 2"/>
                  <a:gd name="T1" fmla="*/ 0 h 3"/>
                  <a:gd name="T2" fmla="*/ 2 w 2"/>
                  <a:gd name="T3" fmla="*/ 2 h 3"/>
                  <a:gd name="T4" fmla="*/ 2 w 2"/>
                  <a:gd name="T5" fmla="*/ 3 h 3"/>
                  <a:gd name="T6" fmla="*/ 0 w 2"/>
                  <a:gd name="T7" fmla="*/ 0 h 3"/>
                </a:gdLst>
                <a:ahLst/>
                <a:cxnLst>
                  <a:cxn ang="0">
                    <a:pos x="T0" y="T1"/>
                  </a:cxn>
                  <a:cxn ang="0">
                    <a:pos x="T2" y="T3"/>
                  </a:cxn>
                  <a:cxn ang="0">
                    <a:pos x="T4" y="T5"/>
                  </a:cxn>
                  <a:cxn ang="0">
                    <a:pos x="T6" y="T7"/>
                  </a:cxn>
                </a:cxnLst>
                <a:rect l="0" t="0" r="r" b="b"/>
                <a:pathLst>
                  <a:path w="2" h="3">
                    <a:moveTo>
                      <a:pt x="0" y="0"/>
                    </a:moveTo>
                    <a:lnTo>
                      <a:pt x="2" y="2"/>
                    </a:lnTo>
                    <a:lnTo>
                      <a:pt x="2" y="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3" name="Freeform 2827">
                <a:extLst>
                  <a:ext uri="{FF2B5EF4-FFF2-40B4-BE49-F238E27FC236}">
                    <a16:creationId xmlns:a16="http://schemas.microsoft.com/office/drawing/2014/main" id="{B760EE57-C8C3-7C76-7A6B-C16286E2BE99}"/>
                  </a:ext>
                </a:extLst>
              </p:cNvPr>
              <p:cNvSpPr>
                <a:spLocks/>
              </p:cNvSpPr>
              <p:nvPr/>
            </p:nvSpPr>
            <p:spPr bwMode="auto">
              <a:xfrm>
                <a:off x="3081339" y="3921126"/>
                <a:ext cx="3175" cy="4763"/>
              </a:xfrm>
              <a:custGeom>
                <a:avLst/>
                <a:gdLst>
                  <a:gd name="T0" fmla="*/ 2 w 2"/>
                  <a:gd name="T1" fmla="*/ 0 h 3"/>
                  <a:gd name="T2" fmla="*/ 2 w 2"/>
                  <a:gd name="T3" fmla="*/ 3 h 3"/>
                  <a:gd name="T4" fmla="*/ 0 w 2"/>
                  <a:gd name="T5" fmla="*/ 1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1"/>
                    </a:lnTo>
                    <a:lnTo>
                      <a:pt x="0" y="0"/>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4" name="Freeform 2828">
                <a:extLst>
                  <a:ext uri="{FF2B5EF4-FFF2-40B4-BE49-F238E27FC236}">
                    <a16:creationId xmlns:a16="http://schemas.microsoft.com/office/drawing/2014/main" id="{06ED20DF-C2EA-87D0-0B13-8216A6C5356B}"/>
                  </a:ext>
                </a:extLst>
              </p:cNvPr>
              <p:cNvSpPr>
                <a:spLocks/>
              </p:cNvSpPr>
              <p:nvPr/>
            </p:nvSpPr>
            <p:spPr bwMode="auto">
              <a:xfrm>
                <a:off x="3171826" y="3786189"/>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5" name="Rectangle 244">
                <a:extLst>
                  <a:ext uri="{FF2B5EF4-FFF2-40B4-BE49-F238E27FC236}">
                    <a16:creationId xmlns:a16="http://schemas.microsoft.com/office/drawing/2014/main" id="{5504795E-A6E6-8274-3509-2E0E787EDD2B}"/>
                  </a:ext>
                </a:extLst>
              </p:cNvPr>
              <p:cNvSpPr>
                <a:spLocks noChangeArrowheads="1"/>
              </p:cNvSpPr>
              <p:nvPr/>
            </p:nvSpPr>
            <p:spPr bwMode="auto">
              <a:xfrm>
                <a:off x="3109914" y="432435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6" name="Freeform 2830">
                <a:extLst>
                  <a:ext uri="{FF2B5EF4-FFF2-40B4-BE49-F238E27FC236}">
                    <a16:creationId xmlns:a16="http://schemas.microsoft.com/office/drawing/2014/main" id="{AA2E77FC-3F1F-A571-0096-FCC13F6B2BB3}"/>
                  </a:ext>
                </a:extLst>
              </p:cNvPr>
              <p:cNvSpPr>
                <a:spLocks/>
              </p:cNvSpPr>
              <p:nvPr/>
            </p:nvSpPr>
            <p:spPr bwMode="auto">
              <a:xfrm>
                <a:off x="3373439" y="4629151"/>
                <a:ext cx="4763" cy="4763"/>
              </a:xfrm>
              <a:custGeom>
                <a:avLst/>
                <a:gdLst>
                  <a:gd name="T0" fmla="*/ 3 w 3"/>
                  <a:gd name="T1" fmla="*/ 0 h 3"/>
                  <a:gd name="T2" fmla="*/ 3 w 3"/>
                  <a:gd name="T3" fmla="*/ 0 h 3"/>
                  <a:gd name="T4" fmla="*/ 1 w 3"/>
                  <a:gd name="T5" fmla="*/ 1 h 3"/>
                  <a:gd name="T6" fmla="*/ 1 w 3"/>
                  <a:gd name="T7" fmla="*/ 1 h 3"/>
                  <a:gd name="T8" fmla="*/ 1 w 3"/>
                  <a:gd name="T9" fmla="*/ 1 h 3"/>
                  <a:gd name="T10" fmla="*/ 0 w 3"/>
                  <a:gd name="T11" fmla="*/ 3 h 3"/>
                  <a:gd name="T12" fmla="*/ 1 w 3"/>
                  <a:gd name="T13" fmla="*/ 3 h 3"/>
                  <a:gd name="T14" fmla="*/ 0 w 3"/>
                  <a:gd name="T15" fmla="*/ 3 h 3"/>
                  <a:gd name="T16" fmla="*/ 0 w 3"/>
                  <a:gd name="T17" fmla="*/ 3 h 3"/>
                  <a:gd name="T18" fmla="*/ 0 w 3"/>
                  <a:gd name="T19" fmla="*/ 1 h 3"/>
                  <a:gd name="T20" fmla="*/ 0 w 3"/>
                  <a:gd name="T21" fmla="*/ 1 h 3"/>
                  <a:gd name="T22" fmla="*/ 1 w 3"/>
                  <a:gd name="T23" fmla="*/ 0 h 3"/>
                  <a:gd name="T24" fmla="*/ 1 w 3"/>
                  <a:gd name="T25" fmla="*/ 0 h 3"/>
                  <a:gd name="T26" fmla="*/ 3 w 3"/>
                  <a:gd name="T2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3">
                    <a:moveTo>
                      <a:pt x="3" y="0"/>
                    </a:moveTo>
                    <a:lnTo>
                      <a:pt x="3" y="0"/>
                    </a:lnTo>
                    <a:lnTo>
                      <a:pt x="1" y="1"/>
                    </a:lnTo>
                    <a:lnTo>
                      <a:pt x="1" y="1"/>
                    </a:lnTo>
                    <a:lnTo>
                      <a:pt x="1" y="1"/>
                    </a:lnTo>
                    <a:lnTo>
                      <a:pt x="0" y="3"/>
                    </a:lnTo>
                    <a:lnTo>
                      <a:pt x="1" y="3"/>
                    </a:lnTo>
                    <a:lnTo>
                      <a:pt x="0" y="3"/>
                    </a:lnTo>
                    <a:lnTo>
                      <a:pt x="0" y="3"/>
                    </a:lnTo>
                    <a:lnTo>
                      <a:pt x="0" y="1"/>
                    </a:lnTo>
                    <a:lnTo>
                      <a:pt x="0" y="1"/>
                    </a:lnTo>
                    <a:lnTo>
                      <a:pt x="1" y="0"/>
                    </a:lnTo>
                    <a:lnTo>
                      <a:pt x="1"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7" name="Freeform 2831">
                <a:extLst>
                  <a:ext uri="{FF2B5EF4-FFF2-40B4-BE49-F238E27FC236}">
                    <a16:creationId xmlns:a16="http://schemas.microsoft.com/office/drawing/2014/main" id="{21EF7CB5-4DFE-5AF1-5CFB-3705EC54340B}"/>
                  </a:ext>
                </a:extLst>
              </p:cNvPr>
              <p:cNvSpPr>
                <a:spLocks/>
              </p:cNvSpPr>
              <p:nvPr/>
            </p:nvSpPr>
            <p:spPr bwMode="auto">
              <a:xfrm>
                <a:off x="3373439" y="4629151"/>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8" name="Rectangle 247">
                <a:extLst>
                  <a:ext uri="{FF2B5EF4-FFF2-40B4-BE49-F238E27FC236}">
                    <a16:creationId xmlns:a16="http://schemas.microsoft.com/office/drawing/2014/main" id="{74C2A09E-1A68-C5D0-898A-BCCC9AAC5AB5}"/>
                  </a:ext>
                </a:extLst>
              </p:cNvPr>
              <p:cNvSpPr>
                <a:spLocks noChangeArrowheads="1"/>
              </p:cNvSpPr>
              <p:nvPr/>
            </p:nvSpPr>
            <p:spPr bwMode="auto">
              <a:xfrm>
                <a:off x="3132139" y="4438651"/>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49" name="Freeform 2833">
                <a:extLst>
                  <a:ext uri="{FF2B5EF4-FFF2-40B4-BE49-F238E27FC236}">
                    <a16:creationId xmlns:a16="http://schemas.microsoft.com/office/drawing/2014/main" id="{5250700E-9B00-B35D-5089-5B218561F254}"/>
                  </a:ext>
                </a:extLst>
              </p:cNvPr>
              <p:cNvSpPr>
                <a:spLocks/>
              </p:cNvSpPr>
              <p:nvPr/>
            </p:nvSpPr>
            <p:spPr bwMode="auto">
              <a:xfrm>
                <a:off x="3130551" y="4489451"/>
                <a:ext cx="1588" cy="4763"/>
              </a:xfrm>
              <a:custGeom>
                <a:avLst/>
                <a:gdLst>
                  <a:gd name="T0" fmla="*/ 1 w 1"/>
                  <a:gd name="T1" fmla="*/ 0 h 3"/>
                  <a:gd name="T2" fmla="*/ 0 w 1"/>
                  <a:gd name="T3" fmla="*/ 2 h 3"/>
                  <a:gd name="T4" fmla="*/ 1 w 1"/>
                  <a:gd name="T5" fmla="*/ 3 h 3"/>
                  <a:gd name="T6" fmla="*/ 1 w 1"/>
                  <a:gd name="T7" fmla="*/ 3 h 3"/>
                  <a:gd name="T8" fmla="*/ 0 w 1"/>
                  <a:gd name="T9" fmla="*/ 2 h 3"/>
                  <a:gd name="T10" fmla="*/ 1 w 1"/>
                  <a:gd name="T11" fmla="*/ 0 h 3"/>
                </a:gdLst>
                <a:ahLst/>
                <a:cxnLst>
                  <a:cxn ang="0">
                    <a:pos x="T0" y="T1"/>
                  </a:cxn>
                  <a:cxn ang="0">
                    <a:pos x="T2" y="T3"/>
                  </a:cxn>
                  <a:cxn ang="0">
                    <a:pos x="T4" y="T5"/>
                  </a:cxn>
                  <a:cxn ang="0">
                    <a:pos x="T6" y="T7"/>
                  </a:cxn>
                  <a:cxn ang="0">
                    <a:pos x="T8" y="T9"/>
                  </a:cxn>
                  <a:cxn ang="0">
                    <a:pos x="T10" y="T11"/>
                  </a:cxn>
                </a:cxnLst>
                <a:rect l="0" t="0" r="r" b="b"/>
                <a:pathLst>
                  <a:path w="1" h="3">
                    <a:moveTo>
                      <a:pt x="1" y="0"/>
                    </a:moveTo>
                    <a:lnTo>
                      <a:pt x="0" y="2"/>
                    </a:lnTo>
                    <a:lnTo>
                      <a:pt x="1" y="3"/>
                    </a:lnTo>
                    <a:lnTo>
                      <a:pt x="1" y="3"/>
                    </a:lnTo>
                    <a:lnTo>
                      <a:pt x="0"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0" name="Freeform 2834">
                <a:extLst>
                  <a:ext uri="{FF2B5EF4-FFF2-40B4-BE49-F238E27FC236}">
                    <a16:creationId xmlns:a16="http://schemas.microsoft.com/office/drawing/2014/main" id="{DB0ED4DA-6729-E20E-36FE-8F894C07BF6B}"/>
                  </a:ext>
                </a:extLst>
              </p:cNvPr>
              <p:cNvSpPr>
                <a:spLocks/>
              </p:cNvSpPr>
              <p:nvPr/>
            </p:nvSpPr>
            <p:spPr bwMode="auto">
              <a:xfrm>
                <a:off x="3136901" y="4540251"/>
                <a:ext cx="3175" cy="3175"/>
              </a:xfrm>
              <a:custGeom>
                <a:avLst/>
                <a:gdLst>
                  <a:gd name="T0" fmla="*/ 0 w 2"/>
                  <a:gd name="T1" fmla="*/ 0 h 2"/>
                  <a:gd name="T2" fmla="*/ 2 w 2"/>
                  <a:gd name="T3" fmla="*/ 2 h 2"/>
                  <a:gd name="T4" fmla="*/ 2 w 2"/>
                  <a:gd name="T5" fmla="*/ 2 h 2"/>
                  <a:gd name="T6" fmla="*/ 2 w 2"/>
                  <a:gd name="T7" fmla="*/ 2 h 2"/>
                  <a:gd name="T8" fmla="*/ 2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2" y="2"/>
                    </a:lnTo>
                    <a:lnTo>
                      <a:pt x="2" y="2"/>
                    </a:lnTo>
                    <a:lnTo>
                      <a:pt x="2" y="2"/>
                    </a:lnTo>
                    <a:lnTo>
                      <a:pt x="2"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1" name="Freeform 2835">
                <a:extLst>
                  <a:ext uri="{FF2B5EF4-FFF2-40B4-BE49-F238E27FC236}">
                    <a16:creationId xmlns:a16="http://schemas.microsoft.com/office/drawing/2014/main" id="{4737F4A0-1C6A-AB1B-AADC-4796A5427873}"/>
                  </a:ext>
                </a:extLst>
              </p:cNvPr>
              <p:cNvSpPr>
                <a:spLocks/>
              </p:cNvSpPr>
              <p:nvPr/>
            </p:nvSpPr>
            <p:spPr bwMode="auto">
              <a:xfrm>
                <a:off x="3232151" y="3981451"/>
                <a:ext cx="1588" cy="4763"/>
              </a:xfrm>
              <a:custGeom>
                <a:avLst/>
                <a:gdLst>
                  <a:gd name="T0" fmla="*/ 0 w 1"/>
                  <a:gd name="T1" fmla="*/ 0 h 3"/>
                  <a:gd name="T2" fmla="*/ 0 w 1"/>
                  <a:gd name="T3" fmla="*/ 0 h 3"/>
                  <a:gd name="T4" fmla="*/ 0 w 1"/>
                  <a:gd name="T5" fmla="*/ 1 h 3"/>
                  <a:gd name="T6" fmla="*/ 1 w 1"/>
                  <a:gd name="T7" fmla="*/ 1 h 3"/>
                  <a:gd name="T8" fmla="*/ 1 w 1"/>
                  <a:gd name="T9" fmla="*/ 1 h 3"/>
                  <a:gd name="T10" fmla="*/ 1 w 1"/>
                  <a:gd name="T11" fmla="*/ 3 h 3"/>
                  <a:gd name="T12" fmla="*/ 0 w 1"/>
                  <a:gd name="T13" fmla="*/ 1 h 3"/>
                  <a:gd name="T14" fmla="*/ 0 w 1"/>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3">
                    <a:moveTo>
                      <a:pt x="0" y="0"/>
                    </a:moveTo>
                    <a:lnTo>
                      <a:pt x="0" y="0"/>
                    </a:lnTo>
                    <a:lnTo>
                      <a:pt x="0" y="1"/>
                    </a:lnTo>
                    <a:lnTo>
                      <a:pt x="1" y="1"/>
                    </a:lnTo>
                    <a:lnTo>
                      <a:pt x="1" y="1"/>
                    </a:lnTo>
                    <a:lnTo>
                      <a:pt x="1" y="3"/>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2" name="Freeform 2836">
                <a:extLst>
                  <a:ext uri="{FF2B5EF4-FFF2-40B4-BE49-F238E27FC236}">
                    <a16:creationId xmlns:a16="http://schemas.microsoft.com/office/drawing/2014/main" id="{7DD30541-84CB-25DB-E83C-45BD2B8E61E1}"/>
                  </a:ext>
                </a:extLst>
              </p:cNvPr>
              <p:cNvSpPr>
                <a:spLocks/>
              </p:cNvSpPr>
              <p:nvPr/>
            </p:nvSpPr>
            <p:spPr bwMode="auto">
              <a:xfrm>
                <a:off x="3127376" y="3822701"/>
                <a:ext cx="0" cy="3175"/>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lnTo>
                      <a:pt x="0" y="0"/>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3" name="Freeform 2837">
                <a:extLst>
                  <a:ext uri="{FF2B5EF4-FFF2-40B4-BE49-F238E27FC236}">
                    <a16:creationId xmlns:a16="http://schemas.microsoft.com/office/drawing/2014/main" id="{0F3D689A-8410-36EF-1248-44B22BC6AEC3}"/>
                  </a:ext>
                </a:extLst>
              </p:cNvPr>
              <p:cNvSpPr>
                <a:spLocks/>
              </p:cNvSpPr>
              <p:nvPr/>
            </p:nvSpPr>
            <p:spPr bwMode="auto">
              <a:xfrm>
                <a:off x="3144839" y="4492626"/>
                <a:ext cx="1588" cy="6350"/>
              </a:xfrm>
              <a:custGeom>
                <a:avLst/>
                <a:gdLst>
                  <a:gd name="T0" fmla="*/ 0 w 1"/>
                  <a:gd name="T1" fmla="*/ 0 h 4"/>
                  <a:gd name="T2" fmla="*/ 1 w 1"/>
                  <a:gd name="T3" fmla="*/ 3 h 4"/>
                  <a:gd name="T4" fmla="*/ 1 w 1"/>
                  <a:gd name="T5" fmla="*/ 4 h 4"/>
                  <a:gd name="T6" fmla="*/ 0 w 1"/>
                  <a:gd name="T7" fmla="*/ 0 h 4"/>
                </a:gdLst>
                <a:ahLst/>
                <a:cxnLst>
                  <a:cxn ang="0">
                    <a:pos x="T0" y="T1"/>
                  </a:cxn>
                  <a:cxn ang="0">
                    <a:pos x="T2" y="T3"/>
                  </a:cxn>
                  <a:cxn ang="0">
                    <a:pos x="T4" y="T5"/>
                  </a:cxn>
                  <a:cxn ang="0">
                    <a:pos x="T6" y="T7"/>
                  </a:cxn>
                </a:cxnLst>
                <a:rect l="0" t="0" r="r" b="b"/>
                <a:pathLst>
                  <a:path w="1" h="4">
                    <a:moveTo>
                      <a:pt x="0" y="0"/>
                    </a:moveTo>
                    <a:lnTo>
                      <a:pt x="1" y="3"/>
                    </a:lnTo>
                    <a:lnTo>
                      <a:pt x="1" y="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4" name="Rectangle 253">
                <a:extLst>
                  <a:ext uri="{FF2B5EF4-FFF2-40B4-BE49-F238E27FC236}">
                    <a16:creationId xmlns:a16="http://schemas.microsoft.com/office/drawing/2014/main" id="{114DC47F-70E3-64D2-97FF-BB6961EEB26D}"/>
                  </a:ext>
                </a:extLst>
              </p:cNvPr>
              <p:cNvSpPr>
                <a:spLocks noChangeArrowheads="1"/>
              </p:cNvSpPr>
              <p:nvPr/>
            </p:nvSpPr>
            <p:spPr bwMode="auto">
              <a:xfrm>
                <a:off x="3149601" y="4524376"/>
                <a:ext cx="1588" cy="4763"/>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5" name="Freeform 2839">
                <a:extLst>
                  <a:ext uri="{FF2B5EF4-FFF2-40B4-BE49-F238E27FC236}">
                    <a16:creationId xmlns:a16="http://schemas.microsoft.com/office/drawing/2014/main" id="{DD97C7DE-9169-F3D3-EFA3-82220B90D18E}"/>
                  </a:ext>
                </a:extLst>
              </p:cNvPr>
              <p:cNvSpPr>
                <a:spLocks noEditPoints="1"/>
              </p:cNvSpPr>
              <p:nvPr/>
            </p:nvSpPr>
            <p:spPr bwMode="auto">
              <a:xfrm>
                <a:off x="3079751" y="3784601"/>
                <a:ext cx="368300" cy="869950"/>
              </a:xfrm>
              <a:custGeom>
                <a:avLst/>
                <a:gdLst>
                  <a:gd name="T0" fmla="*/ 64 w 232"/>
                  <a:gd name="T1" fmla="*/ 0 h 548"/>
                  <a:gd name="T2" fmla="*/ 93 w 232"/>
                  <a:gd name="T3" fmla="*/ 29 h 548"/>
                  <a:gd name="T4" fmla="*/ 108 w 232"/>
                  <a:gd name="T5" fmla="*/ 132 h 548"/>
                  <a:gd name="T6" fmla="*/ 128 w 232"/>
                  <a:gd name="T7" fmla="*/ 171 h 548"/>
                  <a:gd name="T8" fmla="*/ 137 w 232"/>
                  <a:gd name="T9" fmla="*/ 188 h 548"/>
                  <a:gd name="T10" fmla="*/ 140 w 232"/>
                  <a:gd name="T11" fmla="*/ 201 h 548"/>
                  <a:gd name="T12" fmla="*/ 159 w 232"/>
                  <a:gd name="T13" fmla="*/ 230 h 548"/>
                  <a:gd name="T14" fmla="*/ 186 w 232"/>
                  <a:gd name="T15" fmla="*/ 256 h 548"/>
                  <a:gd name="T16" fmla="*/ 215 w 232"/>
                  <a:gd name="T17" fmla="*/ 305 h 548"/>
                  <a:gd name="T18" fmla="*/ 231 w 232"/>
                  <a:gd name="T19" fmla="*/ 377 h 548"/>
                  <a:gd name="T20" fmla="*/ 229 w 232"/>
                  <a:gd name="T21" fmla="*/ 467 h 548"/>
                  <a:gd name="T22" fmla="*/ 201 w 232"/>
                  <a:gd name="T23" fmla="*/ 519 h 548"/>
                  <a:gd name="T24" fmla="*/ 189 w 232"/>
                  <a:gd name="T25" fmla="*/ 530 h 548"/>
                  <a:gd name="T26" fmla="*/ 128 w 232"/>
                  <a:gd name="T27" fmla="*/ 547 h 548"/>
                  <a:gd name="T28" fmla="*/ 102 w 232"/>
                  <a:gd name="T29" fmla="*/ 542 h 548"/>
                  <a:gd name="T30" fmla="*/ 71 w 232"/>
                  <a:gd name="T31" fmla="*/ 525 h 548"/>
                  <a:gd name="T32" fmla="*/ 47 w 232"/>
                  <a:gd name="T33" fmla="*/ 495 h 548"/>
                  <a:gd name="T34" fmla="*/ 33 w 232"/>
                  <a:gd name="T35" fmla="*/ 440 h 548"/>
                  <a:gd name="T36" fmla="*/ 36 w 232"/>
                  <a:gd name="T37" fmla="*/ 407 h 548"/>
                  <a:gd name="T38" fmla="*/ 39 w 232"/>
                  <a:gd name="T39" fmla="*/ 380 h 548"/>
                  <a:gd name="T40" fmla="*/ 30 w 232"/>
                  <a:gd name="T41" fmla="*/ 360 h 548"/>
                  <a:gd name="T42" fmla="*/ 19 w 232"/>
                  <a:gd name="T43" fmla="*/ 340 h 548"/>
                  <a:gd name="T44" fmla="*/ 15 w 232"/>
                  <a:gd name="T45" fmla="*/ 329 h 548"/>
                  <a:gd name="T46" fmla="*/ 12 w 232"/>
                  <a:gd name="T47" fmla="*/ 302 h 548"/>
                  <a:gd name="T48" fmla="*/ 13 w 232"/>
                  <a:gd name="T49" fmla="*/ 283 h 548"/>
                  <a:gd name="T50" fmla="*/ 9 w 232"/>
                  <a:gd name="T51" fmla="*/ 236 h 548"/>
                  <a:gd name="T52" fmla="*/ 13 w 232"/>
                  <a:gd name="T53" fmla="*/ 211 h 548"/>
                  <a:gd name="T54" fmla="*/ 4 w 232"/>
                  <a:gd name="T55" fmla="*/ 158 h 548"/>
                  <a:gd name="T56" fmla="*/ 6 w 232"/>
                  <a:gd name="T57" fmla="*/ 144 h 548"/>
                  <a:gd name="T58" fmla="*/ 1 w 232"/>
                  <a:gd name="T59" fmla="*/ 98 h 548"/>
                  <a:gd name="T60" fmla="*/ 7 w 232"/>
                  <a:gd name="T61" fmla="*/ 67 h 548"/>
                  <a:gd name="T62" fmla="*/ 16 w 232"/>
                  <a:gd name="T63" fmla="*/ 41 h 548"/>
                  <a:gd name="T64" fmla="*/ 30 w 232"/>
                  <a:gd name="T65" fmla="*/ 21 h 548"/>
                  <a:gd name="T66" fmla="*/ 32 w 232"/>
                  <a:gd name="T67" fmla="*/ 21 h 548"/>
                  <a:gd name="T68" fmla="*/ 15 w 232"/>
                  <a:gd name="T69" fmla="*/ 56 h 548"/>
                  <a:gd name="T70" fmla="*/ 6 w 232"/>
                  <a:gd name="T71" fmla="*/ 82 h 548"/>
                  <a:gd name="T72" fmla="*/ 3 w 232"/>
                  <a:gd name="T73" fmla="*/ 115 h 548"/>
                  <a:gd name="T74" fmla="*/ 6 w 232"/>
                  <a:gd name="T75" fmla="*/ 130 h 548"/>
                  <a:gd name="T76" fmla="*/ 16 w 232"/>
                  <a:gd name="T77" fmla="*/ 208 h 548"/>
                  <a:gd name="T78" fmla="*/ 15 w 232"/>
                  <a:gd name="T79" fmla="*/ 257 h 548"/>
                  <a:gd name="T80" fmla="*/ 16 w 232"/>
                  <a:gd name="T81" fmla="*/ 288 h 548"/>
                  <a:gd name="T82" fmla="*/ 27 w 232"/>
                  <a:gd name="T83" fmla="*/ 332 h 548"/>
                  <a:gd name="T84" fmla="*/ 33 w 232"/>
                  <a:gd name="T85" fmla="*/ 352 h 548"/>
                  <a:gd name="T86" fmla="*/ 45 w 232"/>
                  <a:gd name="T87" fmla="*/ 401 h 548"/>
                  <a:gd name="T88" fmla="*/ 41 w 232"/>
                  <a:gd name="T89" fmla="*/ 452 h 548"/>
                  <a:gd name="T90" fmla="*/ 50 w 232"/>
                  <a:gd name="T91" fmla="*/ 486 h 548"/>
                  <a:gd name="T92" fmla="*/ 68 w 232"/>
                  <a:gd name="T93" fmla="*/ 513 h 548"/>
                  <a:gd name="T94" fmla="*/ 153 w 232"/>
                  <a:gd name="T95" fmla="*/ 538 h 548"/>
                  <a:gd name="T96" fmla="*/ 198 w 232"/>
                  <a:gd name="T97" fmla="*/ 510 h 548"/>
                  <a:gd name="T98" fmla="*/ 223 w 232"/>
                  <a:gd name="T99" fmla="*/ 449 h 548"/>
                  <a:gd name="T100" fmla="*/ 223 w 232"/>
                  <a:gd name="T101" fmla="*/ 391 h 548"/>
                  <a:gd name="T102" fmla="*/ 218 w 232"/>
                  <a:gd name="T103" fmla="*/ 348 h 548"/>
                  <a:gd name="T104" fmla="*/ 209 w 232"/>
                  <a:gd name="T105" fmla="*/ 314 h 548"/>
                  <a:gd name="T106" fmla="*/ 174 w 232"/>
                  <a:gd name="T107" fmla="*/ 256 h 548"/>
                  <a:gd name="T108" fmla="*/ 140 w 232"/>
                  <a:gd name="T109" fmla="*/ 217 h 548"/>
                  <a:gd name="T110" fmla="*/ 119 w 232"/>
                  <a:gd name="T111" fmla="*/ 173 h 548"/>
                  <a:gd name="T112" fmla="*/ 101 w 232"/>
                  <a:gd name="T113" fmla="*/ 139 h 548"/>
                  <a:gd name="T114" fmla="*/ 99 w 232"/>
                  <a:gd name="T115" fmla="*/ 127 h 548"/>
                  <a:gd name="T116" fmla="*/ 90 w 232"/>
                  <a:gd name="T117" fmla="*/ 99 h 548"/>
                  <a:gd name="T118" fmla="*/ 88 w 232"/>
                  <a:gd name="T119" fmla="*/ 81 h 548"/>
                  <a:gd name="T120" fmla="*/ 87 w 232"/>
                  <a:gd name="T121" fmla="*/ 52 h 548"/>
                  <a:gd name="T122" fmla="*/ 79 w 232"/>
                  <a:gd name="T123" fmla="*/ 15 h 548"/>
                  <a:gd name="T124" fmla="*/ 70 w 232"/>
                  <a:gd name="T125" fmla="*/ 9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2" h="548">
                    <a:moveTo>
                      <a:pt x="15" y="276"/>
                    </a:moveTo>
                    <a:lnTo>
                      <a:pt x="15" y="276"/>
                    </a:lnTo>
                    <a:lnTo>
                      <a:pt x="15" y="276"/>
                    </a:lnTo>
                    <a:lnTo>
                      <a:pt x="15" y="276"/>
                    </a:lnTo>
                    <a:close/>
                    <a:moveTo>
                      <a:pt x="134" y="204"/>
                    </a:moveTo>
                    <a:lnTo>
                      <a:pt x="134" y="204"/>
                    </a:lnTo>
                    <a:lnTo>
                      <a:pt x="136" y="205"/>
                    </a:lnTo>
                    <a:lnTo>
                      <a:pt x="136" y="208"/>
                    </a:lnTo>
                    <a:lnTo>
                      <a:pt x="136" y="205"/>
                    </a:lnTo>
                    <a:lnTo>
                      <a:pt x="136" y="204"/>
                    </a:lnTo>
                    <a:lnTo>
                      <a:pt x="136" y="204"/>
                    </a:lnTo>
                    <a:lnTo>
                      <a:pt x="134" y="204"/>
                    </a:lnTo>
                    <a:close/>
                    <a:moveTo>
                      <a:pt x="131" y="196"/>
                    </a:moveTo>
                    <a:lnTo>
                      <a:pt x="133" y="199"/>
                    </a:lnTo>
                    <a:lnTo>
                      <a:pt x="133" y="199"/>
                    </a:lnTo>
                    <a:lnTo>
                      <a:pt x="131" y="196"/>
                    </a:lnTo>
                    <a:close/>
                    <a:moveTo>
                      <a:pt x="136" y="185"/>
                    </a:moveTo>
                    <a:lnTo>
                      <a:pt x="136" y="185"/>
                    </a:lnTo>
                    <a:lnTo>
                      <a:pt x="136" y="188"/>
                    </a:lnTo>
                    <a:lnTo>
                      <a:pt x="137" y="187"/>
                    </a:lnTo>
                    <a:lnTo>
                      <a:pt x="136" y="185"/>
                    </a:lnTo>
                    <a:lnTo>
                      <a:pt x="136" y="185"/>
                    </a:lnTo>
                    <a:close/>
                    <a:moveTo>
                      <a:pt x="64" y="0"/>
                    </a:moveTo>
                    <a:lnTo>
                      <a:pt x="67" y="0"/>
                    </a:lnTo>
                    <a:lnTo>
                      <a:pt x="70" y="0"/>
                    </a:lnTo>
                    <a:lnTo>
                      <a:pt x="71" y="1"/>
                    </a:lnTo>
                    <a:lnTo>
                      <a:pt x="71" y="1"/>
                    </a:lnTo>
                    <a:lnTo>
                      <a:pt x="71" y="3"/>
                    </a:lnTo>
                    <a:lnTo>
                      <a:pt x="73" y="3"/>
                    </a:lnTo>
                    <a:lnTo>
                      <a:pt x="75" y="4"/>
                    </a:lnTo>
                    <a:lnTo>
                      <a:pt x="81" y="9"/>
                    </a:lnTo>
                    <a:lnTo>
                      <a:pt x="81" y="9"/>
                    </a:lnTo>
                    <a:lnTo>
                      <a:pt x="82" y="10"/>
                    </a:lnTo>
                    <a:lnTo>
                      <a:pt x="84" y="10"/>
                    </a:lnTo>
                    <a:lnTo>
                      <a:pt x="84" y="10"/>
                    </a:lnTo>
                    <a:lnTo>
                      <a:pt x="84" y="12"/>
                    </a:lnTo>
                    <a:lnTo>
                      <a:pt x="84" y="14"/>
                    </a:lnTo>
                    <a:lnTo>
                      <a:pt x="85" y="15"/>
                    </a:lnTo>
                    <a:lnTo>
                      <a:pt x="87" y="18"/>
                    </a:lnTo>
                    <a:lnTo>
                      <a:pt x="88" y="20"/>
                    </a:lnTo>
                    <a:lnTo>
                      <a:pt x="88" y="18"/>
                    </a:lnTo>
                    <a:lnTo>
                      <a:pt x="90" y="21"/>
                    </a:lnTo>
                    <a:lnTo>
                      <a:pt x="91" y="23"/>
                    </a:lnTo>
                    <a:lnTo>
                      <a:pt x="91" y="24"/>
                    </a:lnTo>
                    <a:lnTo>
                      <a:pt x="91" y="27"/>
                    </a:lnTo>
                    <a:lnTo>
                      <a:pt x="93" y="29"/>
                    </a:lnTo>
                    <a:lnTo>
                      <a:pt x="91" y="32"/>
                    </a:lnTo>
                    <a:lnTo>
                      <a:pt x="91" y="37"/>
                    </a:lnTo>
                    <a:lnTo>
                      <a:pt x="93" y="40"/>
                    </a:lnTo>
                    <a:lnTo>
                      <a:pt x="93" y="43"/>
                    </a:lnTo>
                    <a:lnTo>
                      <a:pt x="94" y="44"/>
                    </a:lnTo>
                    <a:lnTo>
                      <a:pt x="94" y="46"/>
                    </a:lnTo>
                    <a:lnTo>
                      <a:pt x="93" y="46"/>
                    </a:lnTo>
                    <a:lnTo>
                      <a:pt x="94" y="49"/>
                    </a:lnTo>
                    <a:lnTo>
                      <a:pt x="94" y="50"/>
                    </a:lnTo>
                    <a:lnTo>
                      <a:pt x="94" y="52"/>
                    </a:lnTo>
                    <a:lnTo>
                      <a:pt x="94" y="55"/>
                    </a:lnTo>
                    <a:lnTo>
                      <a:pt x="94" y="66"/>
                    </a:lnTo>
                    <a:lnTo>
                      <a:pt x="94" y="76"/>
                    </a:lnTo>
                    <a:lnTo>
                      <a:pt x="96" y="92"/>
                    </a:lnTo>
                    <a:lnTo>
                      <a:pt x="97" y="105"/>
                    </a:lnTo>
                    <a:lnTo>
                      <a:pt x="97" y="107"/>
                    </a:lnTo>
                    <a:lnTo>
                      <a:pt x="97" y="105"/>
                    </a:lnTo>
                    <a:lnTo>
                      <a:pt x="97" y="105"/>
                    </a:lnTo>
                    <a:lnTo>
                      <a:pt x="99" y="112"/>
                    </a:lnTo>
                    <a:lnTo>
                      <a:pt x="101" y="116"/>
                    </a:lnTo>
                    <a:lnTo>
                      <a:pt x="104" y="122"/>
                    </a:lnTo>
                    <a:lnTo>
                      <a:pt x="105" y="127"/>
                    </a:lnTo>
                    <a:lnTo>
                      <a:pt x="108" y="132"/>
                    </a:lnTo>
                    <a:lnTo>
                      <a:pt x="111" y="139"/>
                    </a:lnTo>
                    <a:lnTo>
                      <a:pt x="110" y="138"/>
                    </a:lnTo>
                    <a:lnTo>
                      <a:pt x="111" y="141"/>
                    </a:lnTo>
                    <a:lnTo>
                      <a:pt x="111" y="141"/>
                    </a:lnTo>
                    <a:lnTo>
                      <a:pt x="111" y="141"/>
                    </a:lnTo>
                    <a:lnTo>
                      <a:pt x="111" y="141"/>
                    </a:lnTo>
                    <a:lnTo>
                      <a:pt x="110" y="141"/>
                    </a:lnTo>
                    <a:lnTo>
                      <a:pt x="110" y="141"/>
                    </a:lnTo>
                    <a:lnTo>
                      <a:pt x="111" y="142"/>
                    </a:lnTo>
                    <a:lnTo>
                      <a:pt x="111" y="144"/>
                    </a:lnTo>
                    <a:lnTo>
                      <a:pt x="113" y="145"/>
                    </a:lnTo>
                    <a:lnTo>
                      <a:pt x="114" y="148"/>
                    </a:lnTo>
                    <a:lnTo>
                      <a:pt x="116" y="151"/>
                    </a:lnTo>
                    <a:lnTo>
                      <a:pt x="117" y="153"/>
                    </a:lnTo>
                    <a:lnTo>
                      <a:pt x="116" y="153"/>
                    </a:lnTo>
                    <a:lnTo>
                      <a:pt x="116" y="151"/>
                    </a:lnTo>
                    <a:lnTo>
                      <a:pt x="116" y="151"/>
                    </a:lnTo>
                    <a:lnTo>
                      <a:pt x="116" y="153"/>
                    </a:lnTo>
                    <a:lnTo>
                      <a:pt x="116" y="155"/>
                    </a:lnTo>
                    <a:lnTo>
                      <a:pt x="119" y="158"/>
                    </a:lnTo>
                    <a:lnTo>
                      <a:pt x="120" y="161"/>
                    </a:lnTo>
                    <a:lnTo>
                      <a:pt x="123" y="165"/>
                    </a:lnTo>
                    <a:lnTo>
                      <a:pt x="128" y="171"/>
                    </a:lnTo>
                    <a:lnTo>
                      <a:pt x="128" y="173"/>
                    </a:lnTo>
                    <a:lnTo>
                      <a:pt x="128" y="176"/>
                    </a:lnTo>
                    <a:lnTo>
                      <a:pt x="130" y="179"/>
                    </a:lnTo>
                    <a:lnTo>
                      <a:pt x="130" y="181"/>
                    </a:lnTo>
                    <a:lnTo>
                      <a:pt x="131" y="182"/>
                    </a:lnTo>
                    <a:lnTo>
                      <a:pt x="133" y="182"/>
                    </a:lnTo>
                    <a:lnTo>
                      <a:pt x="134" y="184"/>
                    </a:lnTo>
                    <a:lnTo>
                      <a:pt x="134" y="187"/>
                    </a:lnTo>
                    <a:lnTo>
                      <a:pt x="136" y="190"/>
                    </a:lnTo>
                    <a:lnTo>
                      <a:pt x="134" y="184"/>
                    </a:lnTo>
                    <a:lnTo>
                      <a:pt x="134" y="184"/>
                    </a:lnTo>
                    <a:lnTo>
                      <a:pt x="134" y="184"/>
                    </a:lnTo>
                    <a:lnTo>
                      <a:pt x="133" y="182"/>
                    </a:lnTo>
                    <a:lnTo>
                      <a:pt x="133" y="181"/>
                    </a:lnTo>
                    <a:lnTo>
                      <a:pt x="133" y="181"/>
                    </a:lnTo>
                    <a:lnTo>
                      <a:pt x="133" y="179"/>
                    </a:lnTo>
                    <a:lnTo>
                      <a:pt x="133" y="179"/>
                    </a:lnTo>
                    <a:lnTo>
                      <a:pt x="133" y="181"/>
                    </a:lnTo>
                    <a:lnTo>
                      <a:pt x="134" y="181"/>
                    </a:lnTo>
                    <a:lnTo>
                      <a:pt x="134" y="182"/>
                    </a:lnTo>
                    <a:lnTo>
                      <a:pt x="136" y="185"/>
                    </a:lnTo>
                    <a:lnTo>
                      <a:pt x="137" y="187"/>
                    </a:lnTo>
                    <a:lnTo>
                      <a:pt x="137" y="188"/>
                    </a:lnTo>
                    <a:lnTo>
                      <a:pt x="137" y="190"/>
                    </a:lnTo>
                    <a:lnTo>
                      <a:pt x="137" y="191"/>
                    </a:lnTo>
                    <a:lnTo>
                      <a:pt x="139" y="194"/>
                    </a:lnTo>
                    <a:lnTo>
                      <a:pt x="139" y="194"/>
                    </a:lnTo>
                    <a:lnTo>
                      <a:pt x="139" y="194"/>
                    </a:lnTo>
                    <a:lnTo>
                      <a:pt x="140" y="199"/>
                    </a:lnTo>
                    <a:lnTo>
                      <a:pt x="140" y="201"/>
                    </a:lnTo>
                    <a:lnTo>
                      <a:pt x="142" y="202"/>
                    </a:lnTo>
                    <a:lnTo>
                      <a:pt x="142" y="202"/>
                    </a:lnTo>
                    <a:lnTo>
                      <a:pt x="142" y="202"/>
                    </a:lnTo>
                    <a:lnTo>
                      <a:pt x="143" y="204"/>
                    </a:lnTo>
                    <a:lnTo>
                      <a:pt x="143" y="204"/>
                    </a:lnTo>
                    <a:lnTo>
                      <a:pt x="146" y="207"/>
                    </a:lnTo>
                    <a:lnTo>
                      <a:pt x="145" y="205"/>
                    </a:lnTo>
                    <a:lnTo>
                      <a:pt x="143" y="205"/>
                    </a:lnTo>
                    <a:lnTo>
                      <a:pt x="143" y="207"/>
                    </a:lnTo>
                    <a:lnTo>
                      <a:pt x="145" y="208"/>
                    </a:lnTo>
                    <a:lnTo>
                      <a:pt x="143" y="208"/>
                    </a:lnTo>
                    <a:lnTo>
                      <a:pt x="143" y="208"/>
                    </a:lnTo>
                    <a:lnTo>
                      <a:pt x="143" y="207"/>
                    </a:lnTo>
                    <a:lnTo>
                      <a:pt x="142" y="205"/>
                    </a:lnTo>
                    <a:lnTo>
                      <a:pt x="140" y="204"/>
                    </a:lnTo>
                    <a:lnTo>
                      <a:pt x="140" y="201"/>
                    </a:lnTo>
                    <a:lnTo>
                      <a:pt x="139" y="201"/>
                    </a:lnTo>
                    <a:lnTo>
                      <a:pt x="140" y="202"/>
                    </a:lnTo>
                    <a:lnTo>
                      <a:pt x="140" y="204"/>
                    </a:lnTo>
                    <a:lnTo>
                      <a:pt x="142" y="207"/>
                    </a:lnTo>
                    <a:lnTo>
                      <a:pt x="145" y="210"/>
                    </a:lnTo>
                    <a:lnTo>
                      <a:pt x="148" y="214"/>
                    </a:lnTo>
                    <a:lnTo>
                      <a:pt x="146" y="213"/>
                    </a:lnTo>
                    <a:lnTo>
                      <a:pt x="146" y="213"/>
                    </a:lnTo>
                    <a:lnTo>
                      <a:pt x="148" y="216"/>
                    </a:lnTo>
                    <a:lnTo>
                      <a:pt x="149" y="217"/>
                    </a:lnTo>
                    <a:lnTo>
                      <a:pt x="149" y="217"/>
                    </a:lnTo>
                    <a:lnTo>
                      <a:pt x="149" y="219"/>
                    </a:lnTo>
                    <a:lnTo>
                      <a:pt x="151" y="220"/>
                    </a:lnTo>
                    <a:lnTo>
                      <a:pt x="151" y="222"/>
                    </a:lnTo>
                    <a:lnTo>
                      <a:pt x="153" y="223"/>
                    </a:lnTo>
                    <a:lnTo>
                      <a:pt x="153" y="225"/>
                    </a:lnTo>
                    <a:lnTo>
                      <a:pt x="154" y="225"/>
                    </a:lnTo>
                    <a:lnTo>
                      <a:pt x="156" y="227"/>
                    </a:lnTo>
                    <a:lnTo>
                      <a:pt x="156" y="227"/>
                    </a:lnTo>
                    <a:lnTo>
                      <a:pt x="157" y="228"/>
                    </a:lnTo>
                    <a:lnTo>
                      <a:pt x="159" y="230"/>
                    </a:lnTo>
                    <a:lnTo>
                      <a:pt x="157" y="228"/>
                    </a:lnTo>
                    <a:lnTo>
                      <a:pt x="159" y="230"/>
                    </a:lnTo>
                    <a:lnTo>
                      <a:pt x="160" y="231"/>
                    </a:lnTo>
                    <a:lnTo>
                      <a:pt x="160" y="233"/>
                    </a:lnTo>
                    <a:lnTo>
                      <a:pt x="162" y="233"/>
                    </a:lnTo>
                    <a:lnTo>
                      <a:pt x="163" y="234"/>
                    </a:lnTo>
                    <a:lnTo>
                      <a:pt x="162" y="234"/>
                    </a:lnTo>
                    <a:lnTo>
                      <a:pt x="162" y="234"/>
                    </a:lnTo>
                    <a:lnTo>
                      <a:pt x="162" y="234"/>
                    </a:lnTo>
                    <a:lnTo>
                      <a:pt x="165" y="237"/>
                    </a:lnTo>
                    <a:lnTo>
                      <a:pt x="166" y="237"/>
                    </a:lnTo>
                    <a:lnTo>
                      <a:pt x="168" y="239"/>
                    </a:lnTo>
                    <a:lnTo>
                      <a:pt x="169" y="240"/>
                    </a:lnTo>
                    <a:lnTo>
                      <a:pt x="168" y="240"/>
                    </a:lnTo>
                    <a:lnTo>
                      <a:pt x="169" y="242"/>
                    </a:lnTo>
                    <a:lnTo>
                      <a:pt x="172" y="243"/>
                    </a:lnTo>
                    <a:lnTo>
                      <a:pt x="174" y="245"/>
                    </a:lnTo>
                    <a:lnTo>
                      <a:pt x="175" y="246"/>
                    </a:lnTo>
                    <a:lnTo>
                      <a:pt x="177" y="248"/>
                    </a:lnTo>
                    <a:lnTo>
                      <a:pt x="177" y="250"/>
                    </a:lnTo>
                    <a:lnTo>
                      <a:pt x="179" y="248"/>
                    </a:lnTo>
                    <a:lnTo>
                      <a:pt x="180" y="250"/>
                    </a:lnTo>
                    <a:lnTo>
                      <a:pt x="182" y="251"/>
                    </a:lnTo>
                    <a:lnTo>
                      <a:pt x="185" y="254"/>
                    </a:lnTo>
                    <a:lnTo>
                      <a:pt x="186" y="256"/>
                    </a:lnTo>
                    <a:lnTo>
                      <a:pt x="188" y="257"/>
                    </a:lnTo>
                    <a:lnTo>
                      <a:pt x="186" y="257"/>
                    </a:lnTo>
                    <a:lnTo>
                      <a:pt x="186" y="257"/>
                    </a:lnTo>
                    <a:lnTo>
                      <a:pt x="188" y="259"/>
                    </a:lnTo>
                    <a:lnTo>
                      <a:pt x="189" y="259"/>
                    </a:lnTo>
                    <a:lnTo>
                      <a:pt x="191" y="260"/>
                    </a:lnTo>
                    <a:lnTo>
                      <a:pt x="194" y="266"/>
                    </a:lnTo>
                    <a:lnTo>
                      <a:pt x="198" y="273"/>
                    </a:lnTo>
                    <a:lnTo>
                      <a:pt x="201" y="279"/>
                    </a:lnTo>
                    <a:lnTo>
                      <a:pt x="201" y="280"/>
                    </a:lnTo>
                    <a:lnTo>
                      <a:pt x="203" y="282"/>
                    </a:lnTo>
                    <a:lnTo>
                      <a:pt x="205" y="283"/>
                    </a:lnTo>
                    <a:lnTo>
                      <a:pt x="206" y="283"/>
                    </a:lnTo>
                    <a:lnTo>
                      <a:pt x="206" y="283"/>
                    </a:lnTo>
                    <a:lnTo>
                      <a:pt x="208" y="285"/>
                    </a:lnTo>
                    <a:lnTo>
                      <a:pt x="208" y="286"/>
                    </a:lnTo>
                    <a:lnTo>
                      <a:pt x="209" y="286"/>
                    </a:lnTo>
                    <a:lnTo>
                      <a:pt x="209" y="288"/>
                    </a:lnTo>
                    <a:lnTo>
                      <a:pt x="208" y="286"/>
                    </a:lnTo>
                    <a:lnTo>
                      <a:pt x="211" y="292"/>
                    </a:lnTo>
                    <a:lnTo>
                      <a:pt x="212" y="296"/>
                    </a:lnTo>
                    <a:lnTo>
                      <a:pt x="214" y="300"/>
                    </a:lnTo>
                    <a:lnTo>
                      <a:pt x="215" y="305"/>
                    </a:lnTo>
                    <a:lnTo>
                      <a:pt x="214" y="305"/>
                    </a:lnTo>
                    <a:lnTo>
                      <a:pt x="217" y="308"/>
                    </a:lnTo>
                    <a:lnTo>
                      <a:pt x="218" y="311"/>
                    </a:lnTo>
                    <a:lnTo>
                      <a:pt x="218" y="312"/>
                    </a:lnTo>
                    <a:lnTo>
                      <a:pt x="218" y="314"/>
                    </a:lnTo>
                    <a:lnTo>
                      <a:pt x="221" y="323"/>
                    </a:lnTo>
                    <a:lnTo>
                      <a:pt x="224" y="334"/>
                    </a:lnTo>
                    <a:lnTo>
                      <a:pt x="226" y="343"/>
                    </a:lnTo>
                    <a:lnTo>
                      <a:pt x="227" y="345"/>
                    </a:lnTo>
                    <a:lnTo>
                      <a:pt x="229" y="349"/>
                    </a:lnTo>
                    <a:lnTo>
                      <a:pt x="229" y="352"/>
                    </a:lnTo>
                    <a:lnTo>
                      <a:pt x="229" y="354"/>
                    </a:lnTo>
                    <a:lnTo>
                      <a:pt x="227" y="355"/>
                    </a:lnTo>
                    <a:lnTo>
                      <a:pt x="227" y="355"/>
                    </a:lnTo>
                    <a:lnTo>
                      <a:pt x="227" y="355"/>
                    </a:lnTo>
                    <a:lnTo>
                      <a:pt x="227" y="357"/>
                    </a:lnTo>
                    <a:lnTo>
                      <a:pt x="227" y="358"/>
                    </a:lnTo>
                    <a:lnTo>
                      <a:pt x="227" y="361"/>
                    </a:lnTo>
                    <a:lnTo>
                      <a:pt x="229" y="363"/>
                    </a:lnTo>
                    <a:lnTo>
                      <a:pt x="229" y="363"/>
                    </a:lnTo>
                    <a:lnTo>
                      <a:pt x="231" y="363"/>
                    </a:lnTo>
                    <a:lnTo>
                      <a:pt x="231" y="369"/>
                    </a:lnTo>
                    <a:lnTo>
                      <a:pt x="231" y="377"/>
                    </a:lnTo>
                    <a:lnTo>
                      <a:pt x="231" y="383"/>
                    </a:lnTo>
                    <a:lnTo>
                      <a:pt x="231" y="391"/>
                    </a:lnTo>
                    <a:lnTo>
                      <a:pt x="231" y="395"/>
                    </a:lnTo>
                    <a:lnTo>
                      <a:pt x="231" y="410"/>
                    </a:lnTo>
                    <a:lnTo>
                      <a:pt x="232" y="426"/>
                    </a:lnTo>
                    <a:lnTo>
                      <a:pt x="232" y="426"/>
                    </a:lnTo>
                    <a:lnTo>
                      <a:pt x="232" y="427"/>
                    </a:lnTo>
                    <a:lnTo>
                      <a:pt x="231" y="430"/>
                    </a:lnTo>
                    <a:lnTo>
                      <a:pt x="231" y="433"/>
                    </a:lnTo>
                    <a:lnTo>
                      <a:pt x="231" y="435"/>
                    </a:lnTo>
                    <a:lnTo>
                      <a:pt x="229" y="437"/>
                    </a:lnTo>
                    <a:lnTo>
                      <a:pt x="229" y="441"/>
                    </a:lnTo>
                    <a:lnTo>
                      <a:pt x="231" y="446"/>
                    </a:lnTo>
                    <a:lnTo>
                      <a:pt x="231" y="450"/>
                    </a:lnTo>
                    <a:lnTo>
                      <a:pt x="231" y="455"/>
                    </a:lnTo>
                    <a:lnTo>
                      <a:pt x="231" y="459"/>
                    </a:lnTo>
                    <a:lnTo>
                      <a:pt x="229" y="458"/>
                    </a:lnTo>
                    <a:lnTo>
                      <a:pt x="229" y="461"/>
                    </a:lnTo>
                    <a:lnTo>
                      <a:pt x="229" y="463"/>
                    </a:lnTo>
                    <a:lnTo>
                      <a:pt x="229" y="466"/>
                    </a:lnTo>
                    <a:lnTo>
                      <a:pt x="229" y="466"/>
                    </a:lnTo>
                    <a:lnTo>
                      <a:pt x="229" y="466"/>
                    </a:lnTo>
                    <a:lnTo>
                      <a:pt x="229" y="467"/>
                    </a:lnTo>
                    <a:lnTo>
                      <a:pt x="229" y="469"/>
                    </a:lnTo>
                    <a:lnTo>
                      <a:pt x="229" y="470"/>
                    </a:lnTo>
                    <a:lnTo>
                      <a:pt x="229" y="470"/>
                    </a:lnTo>
                    <a:lnTo>
                      <a:pt x="227" y="473"/>
                    </a:lnTo>
                    <a:lnTo>
                      <a:pt x="227" y="475"/>
                    </a:lnTo>
                    <a:lnTo>
                      <a:pt x="227" y="478"/>
                    </a:lnTo>
                    <a:lnTo>
                      <a:pt x="226" y="481"/>
                    </a:lnTo>
                    <a:lnTo>
                      <a:pt x="224" y="484"/>
                    </a:lnTo>
                    <a:lnTo>
                      <a:pt x="221" y="489"/>
                    </a:lnTo>
                    <a:lnTo>
                      <a:pt x="220" y="495"/>
                    </a:lnTo>
                    <a:lnTo>
                      <a:pt x="217" y="499"/>
                    </a:lnTo>
                    <a:lnTo>
                      <a:pt x="217" y="498"/>
                    </a:lnTo>
                    <a:lnTo>
                      <a:pt x="217" y="498"/>
                    </a:lnTo>
                    <a:lnTo>
                      <a:pt x="217" y="498"/>
                    </a:lnTo>
                    <a:lnTo>
                      <a:pt x="215" y="501"/>
                    </a:lnTo>
                    <a:lnTo>
                      <a:pt x="215" y="504"/>
                    </a:lnTo>
                    <a:lnTo>
                      <a:pt x="214" y="507"/>
                    </a:lnTo>
                    <a:lnTo>
                      <a:pt x="209" y="512"/>
                    </a:lnTo>
                    <a:lnTo>
                      <a:pt x="206" y="516"/>
                    </a:lnTo>
                    <a:lnTo>
                      <a:pt x="208" y="513"/>
                    </a:lnTo>
                    <a:lnTo>
                      <a:pt x="205" y="516"/>
                    </a:lnTo>
                    <a:lnTo>
                      <a:pt x="203" y="518"/>
                    </a:lnTo>
                    <a:lnTo>
                      <a:pt x="201" y="519"/>
                    </a:lnTo>
                    <a:lnTo>
                      <a:pt x="200" y="521"/>
                    </a:lnTo>
                    <a:lnTo>
                      <a:pt x="197" y="524"/>
                    </a:lnTo>
                    <a:lnTo>
                      <a:pt x="201" y="522"/>
                    </a:lnTo>
                    <a:lnTo>
                      <a:pt x="200" y="524"/>
                    </a:lnTo>
                    <a:lnTo>
                      <a:pt x="198" y="525"/>
                    </a:lnTo>
                    <a:lnTo>
                      <a:pt x="198" y="525"/>
                    </a:lnTo>
                    <a:lnTo>
                      <a:pt x="198" y="527"/>
                    </a:lnTo>
                    <a:lnTo>
                      <a:pt x="197" y="527"/>
                    </a:lnTo>
                    <a:lnTo>
                      <a:pt x="197" y="527"/>
                    </a:lnTo>
                    <a:lnTo>
                      <a:pt x="195" y="527"/>
                    </a:lnTo>
                    <a:lnTo>
                      <a:pt x="195" y="528"/>
                    </a:lnTo>
                    <a:lnTo>
                      <a:pt x="195" y="528"/>
                    </a:lnTo>
                    <a:lnTo>
                      <a:pt x="194" y="530"/>
                    </a:lnTo>
                    <a:lnTo>
                      <a:pt x="192" y="532"/>
                    </a:lnTo>
                    <a:lnTo>
                      <a:pt x="192" y="530"/>
                    </a:lnTo>
                    <a:lnTo>
                      <a:pt x="194" y="530"/>
                    </a:lnTo>
                    <a:lnTo>
                      <a:pt x="194" y="528"/>
                    </a:lnTo>
                    <a:lnTo>
                      <a:pt x="194" y="528"/>
                    </a:lnTo>
                    <a:lnTo>
                      <a:pt x="194" y="527"/>
                    </a:lnTo>
                    <a:lnTo>
                      <a:pt x="194" y="528"/>
                    </a:lnTo>
                    <a:lnTo>
                      <a:pt x="192" y="528"/>
                    </a:lnTo>
                    <a:lnTo>
                      <a:pt x="191" y="530"/>
                    </a:lnTo>
                    <a:lnTo>
                      <a:pt x="189" y="530"/>
                    </a:lnTo>
                    <a:lnTo>
                      <a:pt x="188" y="532"/>
                    </a:lnTo>
                    <a:lnTo>
                      <a:pt x="186" y="532"/>
                    </a:lnTo>
                    <a:lnTo>
                      <a:pt x="185" y="532"/>
                    </a:lnTo>
                    <a:lnTo>
                      <a:pt x="185" y="533"/>
                    </a:lnTo>
                    <a:lnTo>
                      <a:pt x="182" y="533"/>
                    </a:lnTo>
                    <a:lnTo>
                      <a:pt x="182" y="535"/>
                    </a:lnTo>
                    <a:lnTo>
                      <a:pt x="182" y="535"/>
                    </a:lnTo>
                    <a:lnTo>
                      <a:pt x="180" y="536"/>
                    </a:lnTo>
                    <a:lnTo>
                      <a:pt x="180" y="536"/>
                    </a:lnTo>
                    <a:lnTo>
                      <a:pt x="180" y="536"/>
                    </a:lnTo>
                    <a:lnTo>
                      <a:pt x="182" y="538"/>
                    </a:lnTo>
                    <a:lnTo>
                      <a:pt x="174" y="541"/>
                    </a:lnTo>
                    <a:lnTo>
                      <a:pt x="166" y="545"/>
                    </a:lnTo>
                    <a:lnTo>
                      <a:pt x="162" y="545"/>
                    </a:lnTo>
                    <a:lnTo>
                      <a:pt x="159" y="545"/>
                    </a:lnTo>
                    <a:lnTo>
                      <a:pt x="151" y="547"/>
                    </a:lnTo>
                    <a:lnTo>
                      <a:pt x="148" y="547"/>
                    </a:lnTo>
                    <a:lnTo>
                      <a:pt x="145" y="548"/>
                    </a:lnTo>
                    <a:lnTo>
                      <a:pt x="140" y="548"/>
                    </a:lnTo>
                    <a:lnTo>
                      <a:pt x="136" y="548"/>
                    </a:lnTo>
                    <a:lnTo>
                      <a:pt x="133" y="548"/>
                    </a:lnTo>
                    <a:lnTo>
                      <a:pt x="133" y="548"/>
                    </a:lnTo>
                    <a:lnTo>
                      <a:pt x="128" y="547"/>
                    </a:lnTo>
                    <a:lnTo>
                      <a:pt x="123" y="547"/>
                    </a:lnTo>
                    <a:lnTo>
                      <a:pt x="119" y="547"/>
                    </a:lnTo>
                    <a:lnTo>
                      <a:pt x="120" y="547"/>
                    </a:lnTo>
                    <a:lnTo>
                      <a:pt x="123" y="547"/>
                    </a:lnTo>
                    <a:lnTo>
                      <a:pt x="120" y="547"/>
                    </a:lnTo>
                    <a:lnTo>
                      <a:pt x="117" y="547"/>
                    </a:lnTo>
                    <a:lnTo>
                      <a:pt x="114" y="547"/>
                    </a:lnTo>
                    <a:lnTo>
                      <a:pt x="113" y="547"/>
                    </a:lnTo>
                    <a:lnTo>
                      <a:pt x="116" y="547"/>
                    </a:lnTo>
                    <a:lnTo>
                      <a:pt x="120" y="547"/>
                    </a:lnTo>
                    <a:lnTo>
                      <a:pt x="125" y="547"/>
                    </a:lnTo>
                    <a:lnTo>
                      <a:pt x="119" y="545"/>
                    </a:lnTo>
                    <a:lnTo>
                      <a:pt x="114" y="545"/>
                    </a:lnTo>
                    <a:lnTo>
                      <a:pt x="110" y="545"/>
                    </a:lnTo>
                    <a:lnTo>
                      <a:pt x="108" y="544"/>
                    </a:lnTo>
                    <a:lnTo>
                      <a:pt x="107" y="544"/>
                    </a:lnTo>
                    <a:lnTo>
                      <a:pt x="105" y="542"/>
                    </a:lnTo>
                    <a:lnTo>
                      <a:pt x="104" y="542"/>
                    </a:lnTo>
                    <a:lnTo>
                      <a:pt x="102" y="542"/>
                    </a:lnTo>
                    <a:lnTo>
                      <a:pt x="101" y="542"/>
                    </a:lnTo>
                    <a:lnTo>
                      <a:pt x="102" y="542"/>
                    </a:lnTo>
                    <a:lnTo>
                      <a:pt x="102" y="542"/>
                    </a:lnTo>
                    <a:lnTo>
                      <a:pt x="102" y="542"/>
                    </a:lnTo>
                    <a:lnTo>
                      <a:pt x="97" y="541"/>
                    </a:lnTo>
                    <a:lnTo>
                      <a:pt x="96" y="541"/>
                    </a:lnTo>
                    <a:lnTo>
                      <a:pt x="93" y="539"/>
                    </a:lnTo>
                    <a:lnTo>
                      <a:pt x="91" y="539"/>
                    </a:lnTo>
                    <a:lnTo>
                      <a:pt x="87" y="538"/>
                    </a:lnTo>
                    <a:lnTo>
                      <a:pt x="88" y="538"/>
                    </a:lnTo>
                    <a:lnTo>
                      <a:pt x="85" y="536"/>
                    </a:lnTo>
                    <a:lnTo>
                      <a:pt x="82" y="535"/>
                    </a:lnTo>
                    <a:lnTo>
                      <a:pt x="81" y="533"/>
                    </a:lnTo>
                    <a:lnTo>
                      <a:pt x="85" y="535"/>
                    </a:lnTo>
                    <a:lnTo>
                      <a:pt x="84" y="533"/>
                    </a:lnTo>
                    <a:lnTo>
                      <a:pt x="82" y="532"/>
                    </a:lnTo>
                    <a:lnTo>
                      <a:pt x="81" y="530"/>
                    </a:lnTo>
                    <a:lnTo>
                      <a:pt x="79" y="530"/>
                    </a:lnTo>
                    <a:lnTo>
                      <a:pt x="78" y="530"/>
                    </a:lnTo>
                    <a:lnTo>
                      <a:pt x="78" y="530"/>
                    </a:lnTo>
                    <a:lnTo>
                      <a:pt x="76" y="530"/>
                    </a:lnTo>
                    <a:lnTo>
                      <a:pt x="76" y="530"/>
                    </a:lnTo>
                    <a:lnTo>
                      <a:pt x="76" y="530"/>
                    </a:lnTo>
                    <a:lnTo>
                      <a:pt x="76" y="530"/>
                    </a:lnTo>
                    <a:lnTo>
                      <a:pt x="78" y="530"/>
                    </a:lnTo>
                    <a:lnTo>
                      <a:pt x="75" y="528"/>
                    </a:lnTo>
                    <a:lnTo>
                      <a:pt x="71" y="525"/>
                    </a:lnTo>
                    <a:lnTo>
                      <a:pt x="67" y="522"/>
                    </a:lnTo>
                    <a:lnTo>
                      <a:pt x="64" y="519"/>
                    </a:lnTo>
                    <a:lnTo>
                      <a:pt x="64" y="519"/>
                    </a:lnTo>
                    <a:lnTo>
                      <a:pt x="64" y="519"/>
                    </a:lnTo>
                    <a:lnTo>
                      <a:pt x="59" y="516"/>
                    </a:lnTo>
                    <a:lnTo>
                      <a:pt x="56" y="513"/>
                    </a:lnTo>
                    <a:lnTo>
                      <a:pt x="53" y="510"/>
                    </a:lnTo>
                    <a:lnTo>
                      <a:pt x="55" y="512"/>
                    </a:lnTo>
                    <a:lnTo>
                      <a:pt x="53" y="510"/>
                    </a:lnTo>
                    <a:lnTo>
                      <a:pt x="52" y="509"/>
                    </a:lnTo>
                    <a:lnTo>
                      <a:pt x="52" y="507"/>
                    </a:lnTo>
                    <a:lnTo>
                      <a:pt x="50" y="505"/>
                    </a:lnTo>
                    <a:lnTo>
                      <a:pt x="49" y="502"/>
                    </a:lnTo>
                    <a:lnTo>
                      <a:pt x="49" y="499"/>
                    </a:lnTo>
                    <a:lnTo>
                      <a:pt x="49" y="498"/>
                    </a:lnTo>
                    <a:lnTo>
                      <a:pt x="49" y="498"/>
                    </a:lnTo>
                    <a:lnTo>
                      <a:pt x="49" y="498"/>
                    </a:lnTo>
                    <a:lnTo>
                      <a:pt x="49" y="499"/>
                    </a:lnTo>
                    <a:lnTo>
                      <a:pt x="50" y="501"/>
                    </a:lnTo>
                    <a:lnTo>
                      <a:pt x="50" y="501"/>
                    </a:lnTo>
                    <a:lnTo>
                      <a:pt x="50" y="499"/>
                    </a:lnTo>
                    <a:lnTo>
                      <a:pt x="49" y="496"/>
                    </a:lnTo>
                    <a:lnTo>
                      <a:pt x="47" y="495"/>
                    </a:lnTo>
                    <a:lnTo>
                      <a:pt x="45" y="495"/>
                    </a:lnTo>
                    <a:lnTo>
                      <a:pt x="45" y="493"/>
                    </a:lnTo>
                    <a:lnTo>
                      <a:pt x="44" y="490"/>
                    </a:lnTo>
                    <a:lnTo>
                      <a:pt x="44" y="492"/>
                    </a:lnTo>
                    <a:lnTo>
                      <a:pt x="44" y="492"/>
                    </a:lnTo>
                    <a:lnTo>
                      <a:pt x="41" y="486"/>
                    </a:lnTo>
                    <a:lnTo>
                      <a:pt x="38" y="478"/>
                    </a:lnTo>
                    <a:lnTo>
                      <a:pt x="38" y="478"/>
                    </a:lnTo>
                    <a:lnTo>
                      <a:pt x="36" y="469"/>
                    </a:lnTo>
                    <a:lnTo>
                      <a:pt x="36" y="461"/>
                    </a:lnTo>
                    <a:lnTo>
                      <a:pt x="36" y="452"/>
                    </a:lnTo>
                    <a:lnTo>
                      <a:pt x="35" y="453"/>
                    </a:lnTo>
                    <a:lnTo>
                      <a:pt x="35" y="452"/>
                    </a:lnTo>
                    <a:lnTo>
                      <a:pt x="35" y="452"/>
                    </a:lnTo>
                    <a:lnTo>
                      <a:pt x="33" y="450"/>
                    </a:lnTo>
                    <a:lnTo>
                      <a:pt x="35" y="450"/>
                    </a:lnTo>
                    <a:lnTo>
                      <a:pt x="35" y="450"/>
                    </a:lnTo>
                    <a:lnTo>
                      <a:pt x="33" y="449"/>
                    </a:lnTo>
                    <a:lnTo>
                      <a:pt x="33" y="447"/>
                    </a:lnTo>
                    <a:lnTo>
                      <a:pt x="33" y="447"/>
                    </a:lnTo>
                    <a:lnTo>
                      <a:pt x="33" y="446"/>
                    </a:lnTo>
                    <a:lnTo>
                      <a:pt x="33" y="443"/>
                    </a:lnTo>
                    <a:lnTo>
                      <a:pt x="33" y="440"/>
                    </a:lnTo>
                    <a:lnTo>
                      <a:pt x="33" y="438"/>
                    </a:lnTo>
                    <a:lnTo>
                      <a:pt x="32" y="438"/>
                    </a:lnTo>
                    <a:lnTo>
                      <a:pt x="32" y="437"/>
                    </a:lnTo>
                    <a:lnTo>
                      <a:pt x="32" y="435"/>
                    </a:lnTo>
                    <a:lnTo>
                      <a:pt x="33" y="437"/>
                    </a:lnTo>
                    <a:lnTo>
                      <a:pt x="33" y="437"/>
                    </a:lnTo>
                    <a:lnTo>
                      <a:pt x="33" y="437"/>
                    </a:lnTo>
                    <a:lnTo>
                      <a:pt x="35" y="438"/>
                    </a:lnTo>
                    <a:lnTo>
                      <a:pt x="35" y="435"/>
                    </a:lnTo>
                    <a:lnTo>
                      <a:pt x="33" y="432"/>
                    </a:lnTo>
                    <a:lnTo>
                      <a:pt x="33" y="429"/>
                    </a:lnTo>
                    <a:lnTo>
                      <a:pt x="33" y="427"/>
                    </a:lnTo>
                    <a:lnTo>
                      <a:pt x="33" y="423"/>
                    </a:lnTo>
                    <a:lnTo>
                      <a:pt x="35" y="420"/>
                    </a:lnTo>
                    <a:lnTo>
                      <a:pt x="33" y="418"/>
                    </a:lnTo>
                    <a:lnTo>
                      <a:pt x="33" y="417"/>
                    </a:lnTo>
                    <a:lnTo>
                      <a:pt x="33" y="414"/>
                    </a:lnTo>
                    <a:lnTo>
                      <a:pt x="33" y="412"/>
                    </a:lnTo>
                    <a:lnTo>
                      <a:pt x="33" y="412"/>
                    </a:lnTo>
                    <a:lnTo>
                      <a:pt x="35" y="410"/>
                    </a:lnTo>
                    <a:lnTo>
                      <a:pt x="35" y="410"/>
                    </a:lnTo>
                    <a:lnTo>
                      <a:pt x="35" y="409"/>
                    </a:lnTo>
                    <a:lnTo>
                      <a:pt x="36" y="407"/>
                    </a:lnTo>
                    <a:lnTo>
                      <a:pt x="36" y="406"/>
                    </a:lnTo>
                    <a:lnTo>
                      <a:pt x="36" y="403"/>
                    </a:lnTo>
                    <a:lnTo>
                      <a:pt x="36" y="401"/>
                    </a:lnTo>
                    <a:lnTo>
                      <a:pt x="36" y="404"/>
                    </a:lnTo>
                    <a:lnTo>
                      <a:pt x="36" y="398"/>
                    </a:lnTo>
                    <a:lnTo>
                      <a:pt x="38" y="394"/>
                    </a:lnTo>
                    <a:lnTo>
                      <a:pt x="38" y="389"/>
                    </a:lnTo>
                    <a:lnTo>
                      <a:pt x="39" y="384"/>
                    </a:lnTo>
                    <a:lnTo>
                      <a:pt x="41" y="386"/>
                    </a:lnTo>
                    <a:lnTo>
                      <a:pt x="42" y="383"/>
                    </a:lnTo>
                    <a:lnTo>
                      <a:pt x="42" y="381"/>
                    </a:lnTo>
                    <a:lnTo>
                      <a:pt x="41" y="378"/>
                    </a:lnTo>
                    <a:lnTo>
                      <a:pt x="39" y="375"/>
                    </a:lnTo>
                    <a:lnTo>
                      <a:pt x="39" y="377"/>
                    </a:lnTo>
                    <a:lnTo>
                      <a:pt x="39" y="377"/>
                    </a:lnTo>
                    <a:lnTo>
                      <a:pt x="38" y="375"/>
                    </a:lnTo>
                    <a:lnTo>
                      <a:pt x="39" y="377"/>
                    </a:lnTo>
                    <a:lnTo>
                      <a:pt x="39" y="378"/>
                    </a:lnTo>
                    <a:lnTo>
                      <a:pt x="41" y="380"/>
                    </a:lnTo>
                    <a:lnTo>
                      <a:pt x="42" y="381"/>
                    </a:lnTo>
                    <a:lnTo>
                      <a:pt x="39" y="380"/>
                    </a:lnTo>
                    <a:lnTo>
                      <a:pt x="38" y="377"/>
                    </a:lnTo>
                    <a:lnTo>
                      <a:pt x="39" y="380"/>
                    </a:lnTo>
                    <a:lnTo>
                      <a:pt x="41" y="381"/>
                    </a:lnTo>
                    <a:lnTo>
                      <a:pt x="41" y="381"/>
                    </a:lnTo>
                    <a:lnTo>
                      <a:pt x="41" y="381"/>
                    </a:lnTo>
                    <a:lnTo>
                      <a:pt x="41" y="383"/>
                    </a:lnTo>
                    <a:lnTo>
                      <a:pt x="41" y="381"/>
                    </a:lnTo>
                    <a:lnTo>
                      <a:pt x="41" y="381"/>
                    </a:lnTo>
                    <a:lnTo>
                      <a:pt x="39" y="381"/>
                    </a:lnTo>
                    <a:lnTo>
                      <a:pt x="39" y="381"/>
                    </a:lnTo>
                    <a:lnTo>
                      <a:pt x="39" y="381"/>
                    </a:lnTo>
                    <a:lnTo>
                      <a:pt x="39" y="381"/>
                    </a:lnTo>
                    <a:lnTo>
                      <a:pt x="39" y="380"/>
                    </a:lnTo>
                    <a:lnTo>
                      <a:pt x="38" y="378"/>
                    </a:lnTo>
                    <a:lnTo>
                      <a:pt x="38" y="377"/>
                    </a:lnTo>
                    <a:lnTo>
                      <a:pt x="35" y="374"/>
                    </a:lnTo>
                    <a:lnTo>
                      <a:pt x="35" y="372"/>
                    </a:lnTo>
                    <a:lnTo>
                      <a:pt x="36" y="372"/>
                    </a:lnTo>
                    <a:lnTo>
                      <a:pt x="36" y="372"/>
                    </a:lnTo>
                    <a:lnTo>
                      <a:pt x="36" y="371"/>
                    </a:lnTo>
                    <a:lnTo>
                      <a:pt x="35" y="368"/>
                    </a:lnTo>
                    <a:lnTo>
                      <a:pt x="33" y="364"/>
                    </a:lnTo>
                    <a:lnTo>
                      <a:pt x="32" y="363"/>
                    </a:lnTo>
                    <a:lnTo>
                      <a:pt x="30" y="360"/>
                    </a:lnTo>
                    <a:lnTo>
                      <a:pt x="30" y="360"/>
                    </a:lnTo>
                    <a:lnTo>
                      <a:pt x="32" y="360"/>
                    </a:lnTo>
                    <a:lnTo>
                      <a:pt x="32" y="361"/>
                    </a:lnTo>
                    <a:lnTo>
                      <a:pt x="32" y="361"/>
                    </a:lnTo>
                    <a:lnTo>
                      <a:pt x="30" y="358"/>
                    </a:lnTo>
                    <a:lnTo>
                      <a:pt x="29" y="357"/>
                    </a:lnTo>
                    <a:lnTo>
                      <a:pt x="30" y="358"/>
                    </a:lnTo>
                    <a:lnTo>
                      <a:pt x="29" y="357"/>
                    </a:lnTo>
                    <a:lnTo>
                      <a:pt x="27" y="357"/>
                    </a:lnTo>
                    <a:lnTo>
                      <a:pt x="27" y="354"/>
                    </a:lnTo>
                    <a:lnTo>
                      <a:pt x="26" y="354"/>
                    </a:lnTo>
                    <a:lnTo>
                      <a:pt x="26" y="352"/>
                    </a:lnTo>
                    <a:lnTo>
                      <a:pt x="26" y="351"/>
                    </a:lnTo>
                    <a:lnTo>
                      <a:pt x="24" y="351"/>
                    </a:lnTo>
                    <a:lnTo>
                      <a:pt x="24" y="351"/>
                    </a:lnTo>
                    <a:lnTo>
                      <a:pt x="24" y="352"/>
                    </a:lnTo>
                    <a:lnTo>
                      <a:pt x="24" y="351"/>
                    </a:lnTo>
                    <a:lnTo>
                      <a:pt x="24" y="349"/>
                    </a:lnTo>
                    <a:lnTo>
                      <a:pt x="24" y="349"/>
                    </a:lnTo>
                    <a:lnTo>
                      <a:pt x="23" y="346"/>
                    </a:lnTo>
                    <a:lnTo>
                      <a:pt x="21" y="345"/>
                    </a:lnTo>
                    <a:lnTo>
                      <a:pt x="21" y="345"/>
                    </a:lnTo>
                    <a:lnTo>
                      <a:pt x="19" y="343"/>
                    </a:lnTo>
                    <a:lnTo>
                      <a:pt x="19" y="340"/>
                    </a:lnTo>
                    <a:lnTo>
                      <a:pt x="19" y="340"/>
                    </a:lnTo>
                    <a:lnTo>
                      <a:pt x="19" y="340"/>
                    </a:lnTo>
                    <a:lnTo>
                      <a:pt x="18" y="337"/>
                    </a:lnTo>
                    <a:lnTo>
                      <a:pt x="19" y="338"/>
                    </a:lnTo>
                    <a:lnTo>
                      <a:pt x="19" y="338"/>
                    </a:lnTo>
                    <a:lnTo>
                      <a:pt x="19" y="338"/>
                    </a:lnTo>
                    <a:lnTo>
                      <a:pt x="21" y="338"/>
                    </a:lnTo>
                    <a:lnTo>
                      <a:pt x="21" y="338"/>
                    </a:lnTo>
                    <a:lnTo>
                      <a:pt x="21" y="341"/>
                    </a:lnTo>
                    <a:lnTo>
                      <a:pt x="23" y="340"/>
                    </a:lnTo>
                    <a:lnTo>
                      <a:pt x="21" y="337"/>
                    </a:lnTo>
                    <a:lnTo>
                      <a:pt x="21" y="335"/>
                    </a:lnTo>
                    <a:lnTo>
                      <a:pt x="19" y="334"/>
                    </a:lnTo>
                    <a:lnTo>
                      <a:pt x="18" y="332"/>
                    </a:lnTo>
                    <a:lnTo>
                      <a:pt x="18" y="332"/>
                    </a:lnTo>
                    <a:lnTo>
                      <a:pt x="18" y="332"/>
                    </a:lnTo>
                    <a:lnTo>
                      <a:pt x="16" y="332"/>
                    </a:lnTo>
                    <a:lnTo>
                      <a:pt x="16" y="332"/>
                    </a:lnTo>
                    <a:lnTo>
                      <a:pt x="16" y="329"/>
                    </a:lnTo>
                    <a:lnTo>
                      <a:pt x="16" y="331"/>
                    </a:lnTo>
                    <a:lnTo>
                      <a:pt x="15" y="329"/>
                    </a:lnTo>
                    <a:lnTo>
                      <a:pt x="15" y="328"/>
                    </a:lnTo>
                    <a:lnTo>
                      <a:pt x="15" y="329"/>
                    </a:lnTo>
                    <a:lnTo>
                      <a:pt x="15" y="329"/>
                    </a:lnTo>
                    <a:lnTo>
                      <a:pt x="15" y="328"/>
                    </a:lnTo>
                    <a:lnTo>
                      <a:pt x="15" y="326"/>
                    </a:lnTo>
                    <a:lnTo>
                      <a:pt x="15" y="323"/>
                    </a:lnTo>
                    <a:lnTo>
                      <a:pt x="13" y="320"/>
                    </a:lnTo>
                    <a:lnTo>
                      <a:pt x="13" y="315"/>
                    </a:lnTo>
                    <a:lnTo>
                      <a:pt x="13" y="317"/>
                    </a:lnTo>
                    <a:lnTo>
                      <a:pt x="15" y="319"/>
                    </a:lnTo>
                    <a:lnTo>
                      <a:pt x="15" y="319"/>
                    </a:lnTo>
                    <a:lnTo>
                      <a:pt x="15" y="317"/>
                    </a:lnTo>
                    <a:lnTo>
                      <a:pt x="15" y="314"/>
                    </a:lnTo>
                    <a:lnTo>
                      <a:pt x="15" y="314"/>
                    </a:lnTo>
                    <a:lnTo>
                      <a:pt x="15" y="314"/>
                    </a:lnTo>
                    <a:lnTo>
                      <a:pt x="15" y="314"/>
                    </a:lnTo>
                    <a:lnTo>
                      <a:pt x="15" y="312"/>
                    </a:lnTo>
                    <a:lnTo>
                      <a:pt x="15" y="312"/>
                    </a:lnTo>
                    <a:lnTo>
                      <a:pt x="15" y="309"/>
                    </a:lnTo>
                    <a:lnTo>
                      <a:pt x="15" y="309"/>
                    </a:lnTo>
                    <a:lnTo>
                      <a:pt x="13" y="308"/>
                    </a:lnTo>
                    <a:lnTo>
                      <a:pt x="13" y="308"/>
                    </a:lnTo>
                    <a:lnTo>
                      <a:pt x="13" y="306"/>
                    </a:lnTo>
                    <a:lnTo>
                      <a:pt x="13" y="303"/>
                    </a:lnTo>
                    <a:lnTo>
                      <a:pt x="12" y="302"/>
                    </a:lnTo>
                    <a:lnTo>
                      <a:pt x="12" y="303"/>
                    </a:lnTo>
                    <a:lnTo>
                      <a:pt x="12" y="303"/>
                    </a:lnTo>
                    <a:lnTo>
                      <a:pt x="12" y="299"/>
                    </a:lnTo>
                    <a:lnTo>
                      <a:pt x="10" y="294"/>
                    </a:lnTo>
                    <a:lnTo>
                      <a:pt x="10" y="289"/>
                    </a:lnTo>
                    <a:lnTo>
                      <a:pt x="10" y="291"/>
                    </a:lnTo>
                    <a:lnTo>
                      <a:pt x="10" y="292"/>
                    </a:lnTo>
                    <a:lnTo>
                      <a:pt x="10" y="292"/>
                    </a:lnTo>
                    <a:lnTo>
                      <a:pt x="9" y="291"/>
                    </a:lnTo>
                    <a:lnTo>
                      <a:pt x="10" y="291"/>
                    </a:lnTo>
                    <a:lnTo>
                      <a:pt x="10" y="289"/>
                    </a:lnTo>
                    <a:lnTo>
                      <a:pt x="10" y="286"/>
                    </a:lnTo>
                    <a:lnTo>
                      <a:pt x="10" y="283"/>
                    </a:lnTo>
                    <a:lnTo>
                      <a:pt x="10" y="282"/>
                    </a:lnTo>
                    <a:lnTo>
                      <a:pt x="10" y="282"/>
                    </a:lnTo>
                    <a:lnTo>
                      <a:pt x="10" y="283"/>
                    </a:lnTo>
                    <a:lnTo>
                      <a:pt x="10" y="283"/>
                    </a:lnTo>
                    <a:lnTo>
                      <a:pt x="10" y="285"/>
                    </a:lnTo>
                    <a:lnTo>
                      <a:pt x="10" y="285"/>
                    </a:lnTo>
                    <a:lnTo>
                      <a:pt x="10" y="286"/>
                    </a:lnTo>
                    <a:lnTo>
                      <a:pt x="12" y="286"/>
                    </a:lnTo>
                    <a:lnTo>
                      <a:pt x="12" y="285"/>
                    </a:lnTo>
                    <a:lnTo>
                      <a:pt x="13" y="283"/>
                    </a:lnTo>
                    <a:lnTo>
                      <a:pt x="12" y="280"/>
                    </a:lnTo>
                    <a:lnTo>
                      <a:pt x="12" y="279"/>
                    </a:lnTo>
                    <a:lnTo>
                      <a:pt x="10" y="279"/>
                    </a:lnTo>
                    <a:lnTo>
                      <a:pt x="10" y="280"/>
                    </a:lnTo>
                    <a:lnTo>
                      <a:pt x="10" y="277"/>
                    </a:lnTo>
                    <a:lnTo>
                      <a:pt x="10" y="274"/>
                    </a:lnTo>
                    <a:lnTo>
                      <a:pt x="9" y="273"/>
                    </a:lnTo>
                    <a:lnTo>
                      <a:pt x="9" y="271"/>
                    </a:lnTo>
                    <a:lnTo>
                      <a:pt x="9" y="268"/>
                    </a:lnTo>
                    <a:lnTo>
                      <a:pt x="9" y="266"/>
                    </a:lnTo>
                    <a:lnTo>
                      <a:pt x="9" y="263"/>
                    </a:lnTo>
                    <a:lnTo>
                      <a:pt x="10" y="260"/>
                    </a:lnTo>
                    <a:lnTo>
                      <a:pt x="10" y="257"/>
                    </a:lnTo>
                    <a:lnTo>
                      <a:pt x="10" y="257"/>
                    </a:lnTo>
                    <a:lnTo>
                      <a:pt x="9" y="259"/>
                    </a:lnTo>
                    <a:lnTo>
                      <a:pt x="9" y="260"/>
                    </a:lnTo>
                    <a:lnTo>
                      <a:pt x="9" y="260"/>
                    </a:lnTo>
                    <a:lnTo>
                      <a:pt x="9" y="260"/>
                    </a:lnTo>
                    <a:lnTo>
                      <a:pt x="9" y="256"/>
                    </a:lnTo>
                    <a:lnTo>
                      <a:pt x="9" y="250"/>
                    </a:lnTo>
                    <a:lnTo>
                      <a:pt x="9" y="245"/>
                    </a:lnTo>
                    <a:lnTo>
                      <a:pt x="9" y="240"/>
                    </a:lnTo>
                    <a:lnTo>
                      <a:pt x="9" y="236"/>
                    </a:lnTo>
                    <a:lnTo>
                      <a:pt x="10" y="237"/>
                    </a:lnTo>
                    <a:lnTo>
                      <a:pt x="10" y="234"/>
                    </a:lnTo>
                    <a:lnTo>
                      <a:pt x="10" y="230"/>
                    </a:lnTo>
                    <a:lnTo>
                      <a:pt x="10" y="233"/>
                    </a:lnTo>
                    <a:lnTo>
                      <a:pt x="10" y="231"/>
                    </a:lnTo>
                    <a:lnTo>
                      <a:pt x="10" y="230"/>
                    </a:lnTo>
                    <a:lnTo>
                      <a:pt x="10" y="228"/>
                    </a:lnTo>
                    <a:lnTo>
                      <a:pt x="12" y="228"/>
                    </a:lnTo>
                    <a:lnTo>
                      <a:pt x="10" y="225"/>
                    </a:lnTo>
                    <a:lnTo>
                      <a:pt x="10" y="222"/>
                    </a:lnTo>
                    <a:lnTo>
                      <a:pt x="12" y="220"/>
                    </a:lnTo>
                    <a:lnTo>
                      <a:pt x="12" y="217"/>
                    </a:lnTo>
                    <a:lnTo>
                      <a:pt x="12" y="219"/>
                    </a:lnTo>
                    <a:lnTo>
                      <a:pt x="12" y="219"/>
                    </a:lnTo>
                    <a:lnTo>
                      <a:pt x="12" y="219"/>
                    </a:lnTo>
                    <a:lnTo>
                      <a:pt x="12" y="219"/>
                    </a:lnTo>
                    <a:lnTo>
                      <a:pt x="12" y="220"/>
                    </a:lnTo>
                    <a:lnTo>
                      <a:pt x="12" y="217"/>
                    </a:lnTo>
                    <a:lnTo>
                      <a:pt x="13" y="216"/>
                    </a:lnTo>
                    <a:lnTo>
                      <a:pt x="13" y="214"/>
                    </a:lnTo>
                    <a:lnTo>
                      <a:pt x="12" y="211"/>
                    </a:lnTo>
                    <a:lnTo>
                      <a:pt x="13" y="211"/>
                    </a:lnTo>
                    <a:lnTo>
                      <a:pt x="13" y="211"/>
                    </a:lnTo>
                    <a:lnTo>
                      <a:pt x="13" y="210"/>
                    </a:lnTo>
                    <a:lnTo>
                      <a:pt x="13" y="205"/>
                    </a:lnTo>
                    <a:lnTo>
                      <a:pt x="13" y="201"/>
                    </a:lnTo>
                    <a:lnTo>
                      <a:pt x="13" y="196"/>
                    </a:lnTo>
                    <a:lnTo>
                      <a:pt x="13" y="196"/>
                    </a:lnTo>
                    <a:lnTo>
                      <a:pt x="13" y="190"/>
                    </a:lnTo>
                    <a:lnTo>
                      <a:pt x="13" y="184"/>
                    </a:lnTo>
                    <a:lnTo>
                      <a:pt x="12" y="178"/>
                    </a:lnTo>
                    <a:lnTo>
                      <a:pt x="10" y="171"/>
                    </a:lnTo>
                    <a:lnTo>
                      <a:pt x="10" y="171"/>
                    </a:lnTo>
                    <a:lnTo>
                      <a:pt x="10" y="171"/>
                    </a:lnTo>
                    <a:lnTo>
                      <a:pt x="10" y="173"/>
                    </a:lnTo>
                    <a:lnTo>
                      <a:pt x="10" y="171"/>
                    </a:lnTo>
                    <a:lnTo>
                      <a:pt x="10" y="171"/>
                    </a:lnTo>
                    <a:lnTo>
                      <a:pt x="9" y="168"/>
                    </a:lnTo>
                    <a:lnTo>
                      <a:pt x="7" y="167"/>
                    </a:lnTo>
                    <a:lnTo>
                      <a:pt x="7" y="164"/>
                    </a:lnTo>
                    <a:lnTo>
                      <a:pt x="7" y="164"/>
                    </a:lnTo>
                    <a:lnTo>
                      <a:pt x="7" y="162"/>
                    </a:lnTo>
                    <a:lnTo>
                      <a:pt x="6" y="161"/>
                    </a:lnTo>
                    <a:lnTo>
                      <a:pt x="6" y="159"/>
                    </a:lnTo>
                    <a:lnTo>
                      <a:pt x="4" y="158"/>
                    </a:lnTo>
                    <a:lnTo>
                      <a:pt x="4" y="158"/>
                    </a:lnTo>
                    <a:lnTo>
                      <a:pt x="6" y="158"/>
                    </a:lnTo>
                    <a:lnTo>
                      <a:pt x="6" y="156"/>
                    </a:lnTo>
                    <a:lnTo>
                      <a:pt x="6" y="156"/>
                    </a:lnTo>
                    <a:lnTo>
                      <a:pt x="4" y="155"/>
                    </a:lnTo>
                    <a:lnTo>
                      <a:pt x="4" y="153"/>
                    </a:lnTo>
                    <a:lnTo>
                      <a:pt x="3" y="153"/>
                    </a:lnTo>
                    <a:lnTo>
                      <a:pt x="3" y="151"/>
                    </a:lnTo>
                    <a:lnTo>
                      <a:pt x="4" y="148"/>
                    </a:lnTo>
                    <a:lnTo>
                      <a:pt x="3" y="145"/>
                    </a:lnTo>
                    <a:lnTo>
                      <a:pt x="4" y="147"/>
                    </a:lnTo>
                    <a:lnTo>
                      <a:pt x="4" y="148"/>
                    </a:lnTo>
                    <a:lnTo>
                      <a:pt x="4" y="148"/>
                    </a:lnTo>
                    <a:lnTo>
                      <a:pt x="4" y="147"/>
                    </a:lnTo>
                    <a:lnTo>
                      <a:pt x="4" y="147"/>
                    </a:lnTo>
                    <a:lnTo>
                      <a:pt x="4" y="145"/>
                    </a:lnTo>
                    <a:lnTo>
                      <a:pt x="4" y="145"/>
                    </a:lnTo>
                    <a:lnTo>
                      <a:pt x="4" y="145"/>
                    </a:lnTo>
                    <a:lnTo>
                      <a:pt x="3" y="144"/>
                    </a:lnTo>
                    <a:lnTo>
                      <a:pt x="4" y="145"/>
                    </a:lnTo>
                    <a:lnTo>
                      <a:pt x="4" y="144"/>
                    </a:lnTo>
                    <a:lnTo>
                      <a:pt x="4" y="142"/>
                    </a:lnTo>
                    <a:lnTo>
                      <a:pt x="4" y="144"/>
                    </a:lnTo>
                    <a:lnTo>
                      <a:pt x="6" y="144"/>
                    </a:lnTo>
                    <a:lnTo>
                      <a:pt x="6" y="144"/>
                    </a:lnTo>
                    <a:lnTo>
                      <a:pt x="4" y="141"/>
                    </a:lnTo>
                    <a:lnTo>
                      <a:pt x="4" y="141"/>
                    </a:lnTo>
                    <a:lnTo>
                      <a:pt x="3" y="141"/>
                    </a:lnTo>
                    <a:lnTo>
                      <a:pt x="3" y="142"/>
                    </a:lnTo>
                    <a:lnTo>
                      <a:pt x="3" y="142"/>
                    </a:lnTo>
                    <a:lnTo>
                      <a:pt x="1" y="138"/>
                    </a:lnTo>
                    <a:lnTo>
                      <a:pt x="0" y="132"/>
                    </a:lnTo>
                    <a:lnTo>
                      <a:pt x="0" y="127"/>
                    </a:lnTo>
                    <a:lnTo>
                      <a:pt x="0" y="128"/>
                    </a:lnTo>
                    <a:lnTo>
                      <a:pt x="0" y="125"/>
                    </a:lnTo>
                    <a:lnTo>
                      <a:pt x="0" y="125"/>
                    </a:lnTo>
                    <a:lnTo>
                      <a:pt x="0" y="124"/>
                    </a:lnTo>
                    <a:lnTo>
                      <a:pt x="0" y="121"/>
                    </a:lnTo>
                    <a:lnTo>
                      <a:pt x="0" y="122"/>
                    </a:lnTo>
                    <a:lnTo>
                      <a:pt x="1" y="122"/>
                    </a:lnTo>
                    <a:lnTo>
                      <a:pt x="0" y="121"/>
                    </a:lnTo>
                    <a:lnTo>
                      <a:pt x="0" y="118"/>
                    </a:lnTo>
                    <a:lnTo>
                      <a:pt x="0" y="115"/>
                    </a:lnTo>
                    <a:lnTo>
                      <a:pt x="0" y="113"/>
                    </a:lnTo>
                    <a:lnTo>
                      <a:pt x="0" y="113"/>
                    </a:lnTo>
                    <a:lnTo>
                      <a:pt x="0" y="99"/>
                    </a:lnTo>
                    <a:lnTo>
                      <a:pt x="1" y="98"/>
                    </a:lnTo>
                    <a:lnTo>
                      <a:pt x="1" y="98"/>
                    </a:lnTo>
                    <a:lnTo>
                      <a:pt x="1" y="95"/>
                    </a:lnTo>
                    <a:lnTo>
                      <a:pt x="1" y="92"/>
                    </a:lnTo>
                    <a:lnTo>
                      <a:pt x="3" y="89"/>
                    </a:lnTo>
                    <a:lnTo>
                      <a:pt x="3" y="87"/>
                    </a:lnTo>
                    <a:lnTo>
                      <a:pt x="3" y="86"/>
                    </a:lnTo>
                    <a:lnTo>
                      <a:pt x="3" y="84"/>
                    </a:lnTo>
                    <a:lnTo>
                      <a:pt x="4" y="81"/>
                    </a:lnTo>
                    <a:lnTo>
                      <a:pt x="4" y="78"/>
                    </a:lnTo>
                    <a:lnTo>
                      <a:pt x="4" y="76"/>
                    </a:lnTo>
                    <a:lnTo>
                      <a:pt x="4" y="75"/>
                    </a:lnTo>
                    <a:lnTo>
                      <a:pt x="6" y="75"/>
                    </a:lnTo>
                    <a:lnTo>
                      <a:pt x="6" y="75"/>
                    </a:lnTo>
                    <a:lnTo>
                      <a:pt x="6" y="76"/>
                    </a:lnTo>
                    <a:lnTo>
                      <a:pt x="6" y="76"/>
                    </a:lnTo>
                    <a:lnTo>
                      <a:pt x="6" y="75"/>
                    </a:lnTo>
                    <a:lnTo>
                      <a:pt x="6" y="72"/>
                    </a:lnTo>
                    <a:lnTo>
                      <a:pt x="7" y="69"/>
                    </a:lnTo>
                    <a:lnTo>
                      <a:pt x="7" y="69"/>
                    </a:lnTo>
                    <a:lnTo>
                      <a:pt x="9" y="67"/>
                    </a:lnTo>
                    <a:lnTo>
                      <a:pt x="9" y="67"/>
                    </a:lnTo>
                    <a:lnTo>
                      <a:pt x="7" y="67"/>
                    </a:lnTo>
                    <a:lnTo>
                      <a:pt x="7" y="67"/>
                    </a:lnTo>
                    <a:lnTo>
                      <a:pt x="7" y="67"/>
                    </a:lnTo>
                    <a:lnTo>
                      <a:pt x="7" y="67"/>
                    </a:lnTo>
                    <a:lnTo>
                      <a:pt x="9" y="64"/>
                    </a:lnTo>
                    <a:lnTo>
                      <a:pt x="10" y="61"/>
                    </a:lnTo>
                    <a:lnTo>
                      <a:pt x="10" y="60"/>
                    </a:lnTo>
                    <a:lnTo>
                      <a:pt x="12" y="56"/>
                    </a:lnTo>
                    <a:lnTo>
                      <a:pt x="12" y="56"/>
                    </a:lnTo>
                    <a:lnTo>
                      <a:pt x="12" y="56"/>
                    </a:lnTo>
                    <a:lnTo>
                      <a:pt x="12" y="56"/>
                    </a:lnTo>
                    <a:lnTo>
                      <a:pt x="12" y="56"/>
                    </a:lnTo>
                    <a:lnTo>
                      <a:pt x="12" y="55"/>
                    </a:lnTo>
                    <a:lnTo>
                      <a:pt x="12" y="55"/>
                    </a:lnTo>
                    <a:lnTo>
                      <a:pt x="12" y="53"/>
                    </a:lnTo>
                    <a:lnTo>
                      <a:pt x="13" y="53"/>
                    </a:lnTo>
                    <a:lnTo>
                      <a:pt x="12" y="52"/>
                    </a:lnTo>
                    <a:lnTo>
                      <a:pt x="16" y="49"/>
                    </a:lnTo>
                    <a:lnTo>
                      <a:pt x="16" y="47"/>
                    </a:lnTo>
                    <a:lnTo>
                      <a:pt x="16" y="46"/>
                    </a:lnTo>
                    <a:lnTo>
                      <a:pt x="16" y="46"/>
                    </a:lnTo>
                    <a:lnTo>
                      <a:pt x="15" y="46"/>
                    </a:lnTo>
                    <a:lnTo>
                      <a:pt x="15" y="46"/>
                    </a:lnTo>
                    <a:lnTo>
                      <a:pt x="15" y="44"/>
                    </a:lnTo>
                    <a:lnTo>
                      <a:pt x="16" y="41"/>
                    </a:lnTo>
                    <a:lnTo>
                      <a:pt x="16" y="41"/>
                    </a:lnTo>
                    <a:lnTo>
                      <a:pt x="16" y="40"/>
                    </a:lnTo>
                    <a:lnTo>
                      <a:pt x="18" y="38"/>
                    </a:lnTo>
                    <a:lnTo>
                      <a:pt x="18" y="35"/>
                    </a:lnTo>
                    <a:lnTo>
                      <a:pt x="19" y="32"/>
                    </a:lnTo>
                    <a:lnTo>
                      <a:pt x="21" y="30"/>
                    </a:lnTo>
                    <a:lnTo>
                      <a:pt x="19" y="32"/>
                    </a:lnTo>
                    <a:lnTo>
                      <a:pt x="19" y="32"/>
                    </a:lnTo>
                    <a:lnTo>
                      <a:pt x="21" y="32"/>
                    </a:lnTo>
                    <a:lnTo>
                      <a:pt x="21" y="32"/>
                    </a:lnTo>
                    <a:lnTo>
                      <a:pt x="23" y="29"/>
                    </a:lnTo>
                    <a:lnTo>
                      <a:pt x="23" y="29"/>
                    </a:lnTo>
                    <a:lnTo>
                      <a:pt x="23" y="29"/>
                    </a:lnTo>
                    <a:lnTo>
                      <a:pt x="24" y="29"/>
                    </a:lnTo>
                    <a:lnTo>
                      <a:pt x="24" y="27"/>
                    </a:lnTo>
                    <a:lnTo>
                      <a:pt x="24" y="26"/>
                    </a:lnTo>
                    <a:lnTo>
                      <a:pt x="26" y="24"/>
                    </a:lnTo>
                    <a:lnTo>
                      <a:pt x="26" y="26"/>
                    </a:lnTo>
                    <a:lnTo>
                      <a:pt x="26" y="26"/>
                    </a:lnTo>
                    <a:lnTo>
                      <a:pt x="27" y="26"/>
                    </a:lnTo>
                    <a:lnTo>
                      <a:pt x="29" y="21"/>
                    </a:lnTo>
                    <a:lnTo>
                      <a:pt x="29" y="24"/>
                    </a:lnTo>
                    <a:lnTo>
                      <a:pt x="30" y="21"/>
                    </a:lnTo>
                    <a:lnTo>
                      <a:pt x="32" y="18"/>
                    </a:lnTo>
                    <a:lnTo>
                      <a:pt x="33" y="17"/>
                    </a:lnTo>
                    <a:lnTo>
                      <a:pt x="36" y="15"/>
                    </a:lnTo>
                    <a:lnTo>
                      <a:pt x="38" y="14"/>
                    </a:lnTo>
                    <a:lnTo>
                      <a:pt x="36" y="15"/>
                    </a:lnTo>
                    <a:lnTo>
                      <a:pt x="38" y="15"/>
                    </a:lnTo>
                    <a:lnTo>
                      <a:pt x="39" y="15"/>
                    </a:lnTo>
                    <a:lnTo>
                      <a:pt x="41" y="14"/>
                    </a:lnTo>
                    <a:lnTo>
                      <a:pt x="41" y="12"/>
                    </a:lnTo>
                    <a:lnTo>
                      <a:pt x="41" y="12"/>
                    </a:lnTo>
                    <a:lnTo>
                      <a:pt x="41" y="12"/>
                    </a:lnTo>
                    <a:lnTo>
                      <a:pt x="42" y="10"/>
                    </a:lnTo>
                    <a:lnTo>
                      <a:pt x="41" y="12"/>
                    </a:lnTo>
                    <a:lnTo>
                      <a:pt x="39" y="15"/>
                    </a:lnTo>
                    <a:lnTo>
                      <a:pt x="38" y="17"/>
                    </a:lnTo>
                    <a:lnTo>
                      <a:pt x="35" y="20"/>
                    </a:lnTo>
                    <a:lnTo>
                      <a:pt x="35" y="18"/>
                    </a:lnTo>
                    <a:lnTo>
                      <a:pt x="36" y="17"/>
                    </a:lnTo>
                    <a:lnTo>
                      <a:pt x="36" y="17"/>
                    </a:lnTo>
                    <a:lnTo>
                      <a:pt x="36" y="17"/>
                    </a:lnTo>
                    <a:lnTo>
                      <a:pt x="35" y="18"/>
                    </a:lnTo>
                    <a:lnTo>
                      <a:pt x="33" y="20"/>
                    </a:lnTo>
                    <a:lnTo>
                      <a:pt x="32" y="21"/>
                    </a:lnTo>
                    <a:lnTo>
                      <a:pt x="32" y="23"/>
                    </a:lnTo>
                    <a:lnTo>
                      <a:pt x="32" y="21"/>
                    </a:lnTo>
                    <a:lnTo>
                      <a:pt x="32" y="20"/>
                    </a:lnTo>
                    <a:lnTo>
                      <a:pt x="30" y="21"/>
                    </a:lnTo>
                    <a:lnTo>
                      <a:pt x="30" y="23"/>
                    </a:lnTo>
                    <a:lnTo>
                      <a:pt x="30" y="24"/>
                    </a:lnTo>
                    <a:lnTo>
                      <a:pt x="29" y="26"/>
                    </a:lnTo>
                    <a:lnTo>
                      <a:pt x="29" y="26"/>
                    </a:lnTo>
                    <a:lnTo>
                      <a:pt x="27" y="26"/>
                    </a:lnTo>
                    <a:lnTo>
                      <a:pt x="26" y="29"/>
                    </a:lnTo>
                    <a:lnTo>
                      <a:pt x="23" y="33"/>
                    </a:lnTo>
                    <a:lnTo>
                      <a:pt x="23" y="33"/>
                    </a:lnTo>
                    <a:lnTo>
                      <a:pt x="23" y="32"/>
                    </a:lnTo>
                    <a:lnTo>
                      <a:pt x="23" y="30"/>
                    </a:lnTo>
                    <a:lnTo>
                      <a:pt x="23" y="30"/>
                    </a:lnTo>
                    <a:lnTo>
                      <a:pt x="23" y="30"/>
                    </a:lnTo>
                    <a:lnTo>
                      <a:pt x="21" y="32"/>
                    </a:lnTo>
                    <a:lnTo>
                      <a:pt x="21" y="37"/>
                    </a:lnTo>
                    <a:lnTo>
                      <a:pt x="19" y="38"/>
                    </a:lnTo>
                    <a:lnTo>
                      <a:pt x="19" y="41"/>
                    </a:lnTo>
                    <a:lnTo>
                      <a:pt x="19" y="46"/>
                    </a:lnTo>
                    <a:lnTo>
                      <a:pt x="18" y="52"/>
                    </a:lnTo>
                    <a:lnTo>
                      <a:pt x="15" y="56"/>
                    </a:lnTo>
                    <a:lnTo>
                      <a:pt x="13" y="61"/>
                    </a:lnTo>
                    <a:lnTo>
                      <a:pt x="12" y="66"/>
                    </a:lnTo>
                    <a:lnTo>
                      <a:pt x="12" y="66"/>
                    </a:lnTo>
                    <a:lnTo>
                      <a:pt x="13" y="66"/>
                    </a:lnTo>
                    <a:lnTo>
                      <a:pt x="13" y="64"/>
                    </a:lnTo>
                    <a:lnTo>
                      <a:pt x="13" y="64"/>
                    </a:lnTo>
                    <a:lnTo>
                      <a:pt x="13" y="66"/>
                    </a:lnTo>
                    <a:lnTo>
                      <a:pt x="12" y="66"/>
                    </a:lnTo>
                    <a:lnTo>
                      <a:pt x="12" y="67"/>
                    </a:lnTo>
                    <a:lnTo>
                      <a:pt x="12" y="69"/>
                    </a:lnTo>
                    <a:lnTo>
                      <a:pt x="12" y="70"/>
                    </a:lnTo>
                    <a:lnTo>
                      <a:pt x="10" y="70"/>
                    </a:lnTo>
                    <a:lnTo>
                      <a:pt x="10" y="73"/>
                    </a:lnTo>
                    <a:lnTo>
                      <a:pt x="10" y="76"/>
                    </a:lnTo>
                    <a:lnTo>
                      <a:pt x="10" y="76"/>
                    </a:lnTo>
                    <a:lnTo>
                      <a:pt x="9" y="78"/>
                    </a:lnTo>
                    <a:lnTo>
                      <a:pt x="9" y="79"/>
                    </a:lnTo>
                    <a:lnTo>
                      <a:pt x="7" y="79"/>
                    </a:lnTo>
                    <a:lnTo>
                      <a:pt x="7" y="79"/>
                    </a:lnTo>
                    <a:lnTo>
                      <a:pt x="7" y="81"/>
                    </a:lnTo>
                    <a:lnTo>
                      <a:pt x="7" y="79"/>
                    </a:lnTo>
                    <a:lnTo>
                      <a:pt x="6" y="78"/>
                    </a:lnTo>
                    <a:lnTo>
                      <a:pt x="6" y="82"/>
                    </a:lnTo>
                    <a:lnTo>
                      <a:pt x="6" y="86"/>
                    </a:lnTo>
                    <a:lnTo>
                      <a:pt x="6" y="89"/>
                    </a:lnTo>
                    <a:lnTo>
                      <a:pt x="6" y="93"/>
                    </a:lnTo>
                    <a:lnTo>
                      <a:pt x="6" y="92"/>
                    </a:lnTo>
                    <a:lnTo>
                      <a:pt x="4" y="96"/>
                    </a:lnTo>
                    <a:lnTo>
                      <a:pt x="4" y="98"/>
                    </a:lnTo>
                    <a:lnTo>
                      <a:pt x="4" y="99"/>
                    </a:lnTo>
                    <a:lnTo>
                      <a:pt x="4" y="101"/>
                    </a:lnTo>
                    <a:lnTo>
                      <a:pt x="3" y="102"/>
                    </a:lnTo>
                    <a:lnTo>
                      <a:pt x="3" y="101"/>
                    </a:lnTo>
                    <a:lnTo>
                      <a:pt x="3" y="99"/>
                    </a:lnTo>
                    <a:lnTo>
                      <a:pt x="3" y="98"/>
                    </a:lnTo>
                    <a:lnTo>
                      <a:pt x="3" y="99"/>
                    </a:lnTo>
                    <a:lnTo>
                      <a:pt x="3" y="104"/>
                    </a:lnTo>
                    <a:lnTo>
                      <a:pt x="4" y="109"/>
                    </a:lnTo>
                    <a:lnTo>
                      <a:pt x="3" y="107"/>
                    </a:lnTo>
                    <a:lnTo>
                      <a:pt x="3" y="107"/>
                    </a:lnTo>
                    <a:lnTo>
                      <a:pt x="3" y="105"/>
                    </a:lnTo>
                    <a:lnTo>
                      <a:pt x="3" y="105"/>
                    </a:lnTo>
                    <a:lnTo>
                      <a:pt x="3" y="109"/>
                    </a:lnTo>
                    <a:lnTo>
                      <a:pt x="3" y="113"/>
                    </a:lnTo>
                    <a:lnTo>
                      <a:pt x="3" y="112"/>
                    </a:lnTo>
                    <a:lnTo>
                      <a:pt x="3" y="115"/>
                    </a:lnTo>
                    <a:lnTo>
                      <a:pt x="3" y="116"/>
                    </a:lnTo>
                    <a:lnTo>
                      <a:pt x="3" y="116"/>
                    </a:lnTo>
                    <a:lnTo>
                      <a:pt x="3" y="116"/>
                    </a:lnTo>
                    <a:lnTo>
                      <a:pt x="4" y="118"/>
                    </a:lnTo>
                    <a:lnTo>
                      <a:pt x="3" y="119"/>
                    </a:lnTo>
                    <a:lnTo>
                      <a:pt x="4" y="119"/>
                    </a:lnTo>
                    <a:lnTo>
                      <a:pt x="4" y="119"/>
                    </a:lnTo>
                    <a:lnTo>
                      <a:pt x="4" y="121"/>
                    </a:lnTo>
                    <a:lnTo>
                      <a:pt x="3" y="122"/>
                    </a:lnTo>
                    <a:lnTo>
                      <a:pt x="3" y="122"/>
                    </a:lnTo>
                    <a:lnTo>
                      <a:pt x="3" y="122"/>
                    </a:lnTo>
                    <a:lnTo>
                      <a:pt x="3" y="121"/>
                    </a:lnTo>
                    <a:lnTo>
                      <a:pt x="3" y="124"/>
                    </a:lnTo>
                    <a:lnTo>
                      <a:pt x="3" y="125"/>
                    </a:lnTo>
                    <a:lnTo>
                      <a:pt x="3" y="127"/>
                    </a:lnTo>
                    <a:lnTo>
                      <a:pt x="3" y="125"/>
                    </a:lnTo>
                    <a:lnTo>
                      <a:pt x="4" y="125"/>
                    </a:lnTo>
                    <a:lnTo>
                      <a:pt x="4" y="124"/>
                    </a:lnTo>
                    <a:lnTo>
                      <a:pt x="4" y="125"/>
                    </a:lnTo>
                    <a:lnTo>
                      <a:pt x="6" y="133"/>
                    </a:lnTo>
                    <a:lnTo>
                      <a:pt x="6" y="133"/>
                    </a:lnTo>
                    <a:lnTo>
                      <a:pt x="6" y="132"/>
                    </a:lnTo>
                    <a:lnTo>
                      <a:pt x="6" y="130"/>
                    </a:lnTo>
                    <a:lnTo>
                      <a:pt x="6" y="138"/>
                    </a:lnTo>
                    <a:lnTo>
                      <a:pt x="7" y="144"/>
                    </a:lnTo>
                    <a:lnTo>
                      <a:pt x="9" y="150"/>
                    </a:lnTo>
                    <a:lnTo>
                      <a:pt x="10" y="156"/>
                    </a:lnTo>
                    <a:lnTo>
                      <a:pt x="12" y="162"/>
                    </a:lnTo>
                    <a:lnTo>
                      <a:pt x="12" y="162"/>
                    </a:lnTo>
                    <a:lnTo>
                      <a:pt x="12" y="162"/>
                    </a:lnTo>
                    <a:lnTo>
                      <a:pt x="13" y="164"/>
                    </a:lnTo>
                    <a:lnTo>
                      <a:pt x="13" y="167"/>
                    </a:lnTo>
                    <a:lnTo>
                      <a:pt x="15" y="170"/>
                    </a:lnTo>
                    <a:lnTo>
                      <a:pt x="15" y="174"/>
                    </a:lnTo>
                    <a:lnTo>
                      <a:pt x="15" y="178"/>
                    </a:lnTo>
                    <a:lnTo>
                      <a:pt x="15" y="176"/>
                    </a:lnTo>
                    <a:lnTo>
                      <a:pt x="18" y="190"/>
                    </a:lnTo>
                    <a:lnTo>
                      <a:pt x="18" y="194"/>
                    </a:lnTo>
                    <a:lnTo>
                      <a:pt x="18" y="197"/>
                    </a:lnTo>
                    <a:lnTo>
                      <a:pt x="18" y="197"/>
                    </a:lnTo>
                    <a:lnTo>
                      <a:pt x="16" y="196"/>
                    </a:lnTo>
                    <a:lnTo>
                      <a:pt x="18" y="199"/>
                    </a:lnTo>
                    <a:lnTo>
                      <a:pt x="16" y="202"/>
                    </a:lnTo>
                    <a:lnTo>
                      <a:pt x="16" y="205"/>
                    </a:lnTo>
                    <a:lnTo>
                      <a:pt x="16" y="207"/>
                    </a:lnTo>
                    <a:lnTo>
                      <a:pt x="16" y="208"/>
                    </a:lnTo>
                    <a:lnTo>
                      <a:pt x="16" y="207"/>
                    </a:lnTo>
                    <a:lnTo>
                      <a:pt x="16" y="219"/>
                    </a:lnTo>
                    <a:lnTo>
                      <a:pt x="16" y="233"/>
                    </a:lnTo>
                    <a:lnTo>
                      <a:pt x="16" y="234"/>
                    </a:lnTo>
                    <a:lnTo>
                      <a:pt x="16" y="233"/>
                    </a:lnTo>
                    <a:lnTo>
                      <a:pt x="16" y="231"/>
                    </a:lnTo>
                    <a:lnTo>
                      <a:pt x="16" y="230"/>
                    </a:lnTo>
                    <a:lnTo>
                      <a:pt x="15" y="230"/>
                    </a:lnTo>
                    <a:lnTo>
                      <a:pt x="15" y="239"/>
                    </a:lnTo>
                    <a:lnTo>
                      <a:pt x="15" y="250"/>
                    </a:lnTo>
                    <a:lnTo>
                      <a:pt x="13" y="248"/>
                    </a:lnTo>
                    <a:lnTo>
                      <a:pt x="13" y="248"/>
                    </a:lnTo>
                    <a:lnTo>
                      <a:pt x="13" y="250"/>
                    </a:lnTo>
                    <a:lnTo>
                      <a:pt x="13" y="251"/>
                    </a:lnTo>
                    <a:lnTo>
                      <a:pt x="13" y="251"/>
                    </a:lnTo>
                    <a:lnTo>
                      <a:pt x="13" y="251"/>
                    </a:lnTo>
                    <a:lnTo>
                      <a:pt x="15" y="251"/>
                    </a:lnTo>
                    <a:lnTo>
                      <a:pt x="15" y="251"/>
                    </a:lnTo>
                    <a:lnTo>
                      <a:pt x="15" y="253"/>
                    </a:lnTo>
                    <a:lnTo>
                      <a:pt x="15" y="253"/>
                    </a:lnTo>
                    <a:lnTo>
                      <a:pt x="13" y="254"/>
                    </a:lnTo>
                    <a:lnTo>
                      <a:pt x="15" y="256"/>
                    </a:lnTo>
                    <a:lnTo>
                      <a:pt x="15" y="257"/>
                    </a:lnTo>
                    <a:lnTo>
                      <a:pt x="13" y="256"/>
                    </a:lnTo>
                    <a:lnTo>
                      <a:pt x="15" y="259"/>
                    </a:lnTo>
                    <a:lnTo>
                      <a:pt x="15" y="262"/>
                    </a:lnTo>
                    <a:lnTo>
                      <a:pt x="15" y="265"/>
                    </a:lnTo>
                    <a:lnTo>
                      <a:pt x="16" y="268"/>
                    </a:lnTo>
                    <a:lnTo>
                      <a:pt x="15" y="268"/>
                    </a:lnTo>
                    <a:lnTo>
                      <a:pt x="15" y="268"/>
                    </a:lnTo>
                    <a:lnTo>
                      <a:pt x="13" y="268"/>
                    </a:lnTo>
                    <a:lnTo>
                      <a:pt x="13" y="273"/>
                    </a:lnTo>
                    <a:lnTo>
                      <a:pt x="15" y="276"/>
                    </a:lnTo>
                    <a:lnTo>
                      <a:pt x="15" y="277"/>
                    </a:lnTo>
                    <a:lnTo>
                      <a:pt x="15" y="279"/>
                    </a:lnTo>
                    <a:lnTo>
                      <a:pt x="15" y="282"/>
                    </a:lnTo>
                    <a:lnTo>
                      <a:pt x="13" y="282"/>
                    </a:lnTo>
                    <a:lnTo>
                      <a:pt x="13" y="283"/>
                    </a:lnTo>
                    <a:lnTo>
                      <a:pt x="15" y="285"/>
                    </a:lnTo>
                    <a:lnTo>
                      <a:pt x="15" y="285"/>
                    </a:lnTo>
                    <a:lnTo>
                      <a:pt x="15" y="285"/>
                    </a:lnTo>
                    <a:lnTo>
                      <a:pt x="16" y="286"/>
                    </a:lnTo>
                    <a:lnTo>
                      <a:pt x="16" y="282"/>
                    </a:lnTo>
                    <a:lnTo>
                      <a:pt x="16" y="288"/>
                    </a:lnTo>
                    <a:lnTo>
                      <a:pt x="16" y="289"/>
                    </a:lnTo>
                    <a:lnTo>
                      <a:pt x="16" y="288"/>
                    </a:lnTo>
                    <a:lnTo>
                      <a:pt x="16" y="288"/>
                    </a:lnTo>
                    <a:lnTo>
                      <a:pt x="16" y="286"/>
                    </a:lnTo>
                    <a:lnTo>
                      <a:pt x="16" y="288"/>
                    </a:lnTo>
                    <a:lnTo>
                      <a:pt x="16" y="288"/>
                    </a:lnTo>
                    <a:lnTo>
                      <a:pt x="16" y="292"/>
                    </a:lnTo>
                    <a:lnTo>
                      <a:pt x="18" y="297"/>
                    </a:lnTo>
                    <a:lnTo>
                      <a:pt x="18" y="296"/>
                    </a:lnTo>
                    <a:lnTo>
                      <a:pt x="19" y="300"/>
                    </a:lnTo>
                    <a:lnTo>
                      <a:pt x="19" y="300"/>
                    </a:lnTo>
                    <a:lnTo>
                      <a:pt x="19" y="302"/>
                    </a:lnTo>
                    <a:lnTo>
                      <a:pt x="19" y="303"/>
                    </a:lnTo>
                    <a:lnTo>
                      <a:pt x="19" y="305"/>
                    </a:lnTo>
                    <a:lnTo>
                      <a:pt x="18" y="303"/>
                    </a:lnTo>
                    <a:lnTo>
                      <a:pt x="19" y="311"/>
                    </a:lnTo>
                    <a:lnTo>
                      <a:pt x="21" y="317"/>
                    </a:lnTo>
                    <a:lnTo>
                      <a:pt x="23" y="323"/>
                    </a:lnTo>
                    <a:lnTo>
                      <a:pt x="23" y="325"/>
                    </a:lnTo>
                    <a:lnTo>
                      <a:pt x="23" y="323"/>
                    </a:lnTo>
                    <a:lnTo>
                      <a:pt x="23" y="323"/>
                    </a:lnTo>
                    <a:lnTo>
                      <a:pt x="23" y="323"/>
                    </a:lnTo>
                    <a:lnTo>
                      <a:pt x="24" y="328"/>
                    </a:lnTo>
                    <a:lnTo>
                      <a:pt x="26" y="331"/>
                    </a:lnTo>
                    <a:lnTo>
                      <a:pt x="27" y="332"/>
                    </a:lnTo>
                    <a:lnTo>
                      <a:pt x="26" y="332"/>
                    </a:lnTo>
                    <a:lnTo>
                      <a:pt x="26" y="332"/>
                    </a:lnTo>
                    <a:lnTo>
                      <a:pt x="27" y="334"/>
                    </a:lnTo>
                    <a:lnTo>
                      <a:pt x="27" y="335"/>
                    </a:lnTo>
                    <a:lnTo>
                      <a:pt x="27" y="335"/>
                    </a:lnTo>
                    <a:lnTo>
                      <a:pt x="29" y="337"/>
                    </a:lnTo>
                    <a:lnTo>
                      <a:pt x="30" y="340"/>
                    </a:lnTo>
                    <a:lnTo>
                      <a:pt x="29" y="340"/>
                    </a:lnTo>
                    <a:lnTo>
                      <a:pt x="29" y="340"/>
                    </a:lnTo>
                    <a:lnTo>
                      <a:pt x="29" y="341"/>
                    </a:lnTo>
                    <a:lnTo>
                      <a:pt x="30" y="341"/>
                    </a:lnTo>
                    <a:lnTo>
                      <a:pt x="30" y="343"/>
                    </a:lnTo>
                    <a:lnTo>
                      <a:pt x="30" y="341"/>
                    </a:lnTo>
                    <a:lnTo>
                      <a:pt x="29" y="343"/>
                    </a:lnTo>
                    <a:lnTo>
                      <a:pt x="29" y="343"/>
                    </a:lnTo>
                    <a:lnTo>
                      <a:pt x="30" y="345"/>
                    </a:lnTo>
                    <a:lnTo>
                      <a:pt x="30" y="346"/>
                    </a:lnTo>
                    <a:lnTo>
                      <a:pt x="30" y="348"/>
                    </a:lnTo>
                    <a:lnTo>
                      <a:pt x="29" y="348"/>
                    </a:lnTo>
                    <a:lnTo>
                      <a:pt x="30" y="348"/>
                    </a:lnTo>
                    <a:lnTo>
                      <a:pt x="30" y="349"/>
                    </a:lnTo>
                    <a:lnTo>
                      <a:pt x="32" y="352"/>
                    </a:lnTo>
                    <a:lnTo>
                      <a:pt x="33" y="352"/>
                    </a:lnTo>
                    <a:lnTo>
                      <a:pt x="33" y="354"/>
                    </a:lnTo>
                    <a:lnTo>
                      <a:pt x="35" y="352"/>
                    </a:lnTo>
                    <a:lnTo>
                      <a:pt x="33" y="351"/>
                    </a:lnTo>
                    <a:lnTo>
                      <a:pt x="33" y="351"/>
                    </a:lnTo>
                    <a:lnTo>
                      <a:pt x="35" y="352"/>
                    </a:lnTo>
                    <a:lnTo>
                      <a:pt x="35" y="354"/>
                    </a:lnTo>
                    <a:lnTo>
                      <a:pt x="35" y="354"/>
                    </a:lnTo>
                    <a:lnTo>
                      <a:pt x="35" y="352"/>
                    </a:lnTo>
                    <a:lnTo>
                      <a:pt x="39" y="360"/>
                    </a:lnTo>
                    <a:lnTo>
                      <a:pt x="42" y="368"/>
                    </a:lnTo>
                    <a:lnTo>
                      <a:pt x="47" y="377"/>
                    </a:lnTo>
                    <a:lnTo>
                      <a:pt x="47" y="375"/>
                    </a:lnTo>
                    <a:lnTo>
                      <a:pt x="47" y="375"/>
                    </a:lnTo>
                    <a:lnTo>
                      <a:pt x="45" y="374"/>
                    </a:lnTo>
                    <a:lnTo>
                      <a:pt x="45" y="374"/>
                    </a:lnTo>
                    <a:lnTo>
                      <a:pt x="45" y="375"/>
                    </a:lnTo>
                    <a:lnTo>
                      <a:pt x="47" y="377"/>
                    </a:lnTo>
                    <a:lnTo>
                      <a:pt x="49" y="380"/>
                    </a:lnTo>
                    <a:lnTo>
                      <a:pt x="47" y="384"/>
                    </a:lnTo>
                    <a:lnTo>
                      <a:pt x="47" y="386"/>
                    </a:lnTo>
                    <a:lnTo>
                      <a:pt x="47" y="391"/>
                    </a:lnTo>
                    <a:lnTo>
                      <a:pt x="47" y="397"/>
                    </a:lnTo>
                    <a:lnTo>
                      <a:pt x="45" y="401"/>
                    </a:lnTo>
                    <a:lnTo>
                      <a:pt x="45" y="401"/>
                    </a:lnTo>
                    <a:lnTo>
                      <a:pt x="45" y="398"/>
                    </a:lnTo>
                    <a:lnTo>
                      <a:pt x="45" y="397"/>
                    </a:lnTo>
                    <a:lnTo>
                      <a:pt x="45" y="394"/>
                    </a:lnTo>
                    <a:lnTo>
                      <a:pt x="47" y="392"/>
                    </a:lnTo>
                    <a:lnTo>
                      <a:pt x="45" y="391"/>
                    </a:lnTo>
                    <a:lnTo>
                      <a:pt x="42" y="415"/>
                    </a:lnTo>
                    <a:lnTo>
                      <a:pt x="42" y="421"/>
                    </a:lnTo>
                    <a:lnTo>
                      <a:pt x="41" y="424"/>
                    </a:lnTo>
                    <a:lnTo>
                      <a:pt x="41" y="427"/>
                    </a:lnTo>
                    <a:lnTo>
                      <a:pt x="41" y="430"/>
                    </a:lnTo>
                    <a:lnTo>
                      <a:pt x="41" y="435"/>
                    </a:lnTo>
                    <a:lnTo>
                      <a:pt x="41" y="440"/>
                    </a:lnTo>
                    <a:lnTo>
                      <a:pt x="41" y="440"/>
                    </a:lnTo>
                    <a:lnTo>
                      <a:pt x="41" y="441"/>
                    </a:lnTo>
                    <a:lnTo>
                      <a:pt x="41" y="443"/>
                    </a:lnTo>
                    <a:lnTo>
                      <a:pt x="41" y="446"/>
                    </a:lnTo>
                    <a:lnTo>
                      <a:pt x="41" y="446"/>
                    </a:lnTo>
                    <a:lnTo>
                      <a:pt x="41" y="446"/>
                    </a:lnTo>
                    <a:lnTo>
                      <a:pt x="41" y="447"/>
                    </a:lnTo>
                    <a:lnTo>
                      <a:pt x="41" y="447"/>
                    </a:lnTo>
                    <a:lnTo>
                      <a:pt x="41" y="449"/>
                    </a:lnTo>
                    <a:lnTo>
                      <a:pt x="41" y="452"/>
                    </a:lnTo>
                    <a:lnTo>
                      <a:pt x="42" y="453"/>
                    </a:lnTo>
                    <a:lnTo>
                      <a:pt x="42" y="456"/>
                    </a:lnTo>
                    <a:lnTo>
                      <a:pt x="42" y="458"/>
                    </a:lnTo>
                    <a:lnTo>
                      <a:pt x="41" y="459"/>
                    </a:lnTo>
                    <a:lnTo>
                      <a:pt x="42" y="459"/>
                    </a:lnTo>
                    <a:lnTo>
                      <a:pt x="42" y="463"/>
                    </a:lnTo>
                    <a:lnTo>
                      <a:pt x="42" y="464"/>
                    </a:lnTo>
                    <a:lnTo>
                      <a:pt x="44" y="467"/>
                    </a:lnTo>
                    <a:lnTo>
                      <a:pt x="44" y="469"/>
                    </a:lnTo>
                    <a:lnTo>
                      <a:pt x="44" y="472"/>
                    </a:lnTo>
                    <a:lnTo>
                      <a:pt x="44" y="473"/>
                    </a:lnTo>
                    <a:lnTo>
                      <a:pt x="44" y="475"/>
                    </a:lnTo>
                    <a:lnTo>
                      <a:pt x="45" y="475"/>
                    </a:lnTo>
                    <a:lnTo>
                      <a:pt x="45" y="476"/>
                    </a:lnTo>
                    <a:lnTo>
                      <a:pt x="45" y="478"/>
                    </a:lnTo>
                    <a:lnTo>
                      <a:pt x="47" y="481"/>
                    </a:lnTo>
                    <a:lnTo>
                      <a:pt x="47" y="481"/>
                    </a:lnTo>
                    <a:lnTo>
                      <a:pt x="49" y="481"/>
                    </a:lnTo>
                    <a:lnTo>
                      <a:pt x="50" y="484"/>
                    </a:lnTo>
                    <a:lnTo>
                      <a:pt x="50" y="486"/>
                    </a:lnTo>
                    <a:lnTo>
                      <a:pt x="52" y="487"/>
                    </a:lnTo>
                    <a:lnTo>
                      <a:pt x="52" y="486"/>
                    </a:lnTo>
                    <a:lnTo>
                      <a:pt x="50" y="486"/>
                    </a:lnTo>
                    <a:lnTo>
                      <a:pt x="52" y="487"/>
                    </a:lnTo>
                    <a:lnTo>
                      <a:pt x="52" y="489"/>
                    </a:lnTo>
                    <a:lnTo>
                      <a:pt x="53" y="492"/>
                    </a:lnTo>
                    <a:lnTo>
                      <a:pt x="55" y="493"/>
                    </a:lnTo>
                    <a:lnTo>
                      <a:pt x="55" y="495"/>
                    </a:lnTo>
                    <a:lnTo>
                      <a:pt x="55" y="495"/>
                    </a:lnTo>
                    <a:lnTo>
                      <a:pt x="55" y="495"/>
                    </a:lnTo>
                    <a:lnTo>
                      <a:pt x="55" y="496"/>
                    </a:lnTo>
                    <a:lnTo>
                      <a:pt x="55" y="496"/>
                    </a:lnTo>
                    <a:lnTo>
                      <a:pt x="56" y="498"/>
                    </a:lnTo>
                    <a:lnTo>
                      <a:pt x="58" y="499"/>
                    </a:lnTo>
                    <a:lnTo>
                      <a:pt x="59" y="501"/>
                    </a:lnTo>
                    <a:lnTo>
                      <a:pt x="59" y="502"/>
                    </a:lnTo>
                    <a:lnTo>
                      <a:pt x="59" y="502"/>
                    </a:lnTo>
                    <a:lnTo>
                      <a:pt x="59" y="504"/>
                    </a:lnTo>
                    <a:lnTo>
                      <a:pt x="59" y="504"/>
                    </a:lnTo>
                    <a:lnTo>
                      <a:pt x="59" y="504"/>
                    </a:lnTo>
                    <a:lnTo>
                      <a:pt x="59" y="504"/>
                    </a:lnTo>
                    <a:lnTo>
                      <a:pt x="59" y="504"/>
                    </a:lnTo>
                    <a:lnTo>
                      <a:pt x="59" y="504"/>
                    </a:lnTo>
                    <a:lnTo>
                      <a:pt x="59" y="504"/>
                    </a:lnTo>
                    <a:lnTo>
                      <a:pt x="64" y="509"/>
                    </a:lnTo>
                    <a:lnTo>
                      <a:pt x="68" y="513"/>
                    </a:lnTo>
                    <a:lnTo>
                      <a:pt x="75" y="518"/>
                    </a:lnTo>
                    <a:lnTo>
                      <a:pt x="79" y="522"/>
                    </a:lnTo>
                    <a:lnTo>
                      <a:pt x="84" y="525"/>
                    </a:lnTo>
                    <a:lnTo>
                      <a:pt x="90" y="528"/>
                    </a:lnTo>
                    <a:lnTo>
                      <a:pt x="87" y="528"/>
                    </a:lnTo>
                    <a:lnTo>
                      <a:pt x="90" y="530"/>
                    </a:lnTo>
                    <a:lnTo>
                      <a:pt x="91" y="530"/>
                    </a:lnTo>
                    <a:lnTo>
                      <a:pt x="93" y="532"/>
                    </a:lnTo>
                    <a:lnTo>
                      <a:pt x="94" y="532"/>
                    </a:lnTo>
                    <a:lnTo>
                      <a:pt x="96" y="530"/>
                    </a:lnTo>
                    <a:lnTo>
                      <a:pt x="97" y="532"/>
                    </a:lnTo>
                    <a:lnTo>
                      <a:pt x="99" y="532"/>
                    </a:lnTo>
                    <a:lnTo>
                      <a:pt x="102" y="533"/>
                    </a:lnTo>
                    <a:lnTo>
                      <a:pt x="104" y="535"/>
                    </a:lnTo>
                    <a:lnTo>
                      <a:pt x="104" y="535"/>
                    </a:lnTo>
                    <a:lnTo>
                      <a:pt x="104" y="535"/>
                    </a:lnTo>
                    <a:lnTo>
                      <a:pt x="133" y="542"/>
                    </a:lnTo>
                    <a:lnTo>
                      <a:pt x="134" y="542"/>
                    </a:lnTo>
                    <a:lnTo>
                      <a:pt x="134" y="541"/>
                    </a:lnTo>
                    <a:lnTo>
                      <a:pt x="137" y="541"/>
                    </a:lnTo>
                    <a:lnTo>
                      <a:pt x="143" y="541"/>
                    </a:lnTo>
                    <a:lnTo>
                      <a:pt x="153" y="538"/>
                    </a:lnTo>
                    <a:lnTo>
                      <a:pt x="153" y="538"/>
                    </a:lnTo>
                    <a:lnTo>
                      <a:pt x="153" y="538"/>
                    </a:lnTo>
                    <a:lnTo>
                      <a:pt x="151" y="538"/>
                    </a:lnTo>
                    <a:lnTo>
                      <a:pt x="153" y="538"/>
                    </a:lnTo>
                    <a:lnTo>
                      <a:pt x="154" y="538"/>
                    </a:lnTo>
                    <a:lnTo>
                      <a:pt x="156" y="536"/>
                    </a:lnTo>
                    <a:lnTo>
                      <a:pt x="156" y="536"/>
                    </a:lnTo>
                    <a:lnTo>
                      <a:pt x="159" y="536"/>
                    </a:lnTo>
                    <a:lnTo>
                      <a:pt x="162" y="536"/>
                    </a:lnTo>
                    <a:lnTo>
                      <a:pt x="172" y="530"/>
                    </a:lnTo>
                    <a:lnTo>
                      <a:pt x="177" y="528"/>
                    </a:lnTo>
                    <a:lnTo>
                      <a:pt x="180" y="527"/>
                    </a:lnTo>
                    <a:lnTo>
                      <a:pt x="183" y="525"/>
                    </a:lnTo>
                    <a:lnTo>
                      <a:pt x="185" y="524"/>
                    </a:lnTo>
                    <a:lnTo>
                      <a:pt x="186" y="524"/>
                    </a:lnTo>
                    <a:lnTo>
                      <a:pt x="191" y="518"/>
                    </a:lnTo>
                    <a:lnTo>
                      <a:pt x="194" y="515"/>
                    </a:lnTo>
                    <a:lnTo>
                      <a:pt x="197" y="509"/>
                    </a:lnTo>
                    <a:lnTo>
                      <a:pt x="198" y="509"/>
                    </a:lnTo>
                    <a:lnTo>
                      <a:pt x="198" y="509"/>
                    </a:lnTo>
                    <a:lnTo>
                      <a:pt x="198" y="510"/>
                    </a:lnTo>
                    <a:lnTo>
                      <a:pt x="198" y="510"/>
                    </a:lnTo>
                    <a:lnTo>
                      <a:pt x="198" y="510"/>
                    </a:lnTo>
                    <a:lnTo>
                      <a:pt x="198" y="510"/>
                    </a:lnTo>
                    <a:lnTo>
                      <a:pt x="205" y="502"/>
                    </a:lnTo>
                    <a:lnTo>
                      <a:pt x="205" y="501"/>
                    </a:lnTo>
                    <a:lnTo>
                      <a:pt x="205" y="501"/>
                    </a:lnTo>
                    <a:lnTo>
                      <a:pt x="209" y="493"/>
                    </a:lnTo>
                    <a:lnTo>
                      <a:pt x="215" y="484"/>
                    </a:lnTo>
                    <a:lnTo>
                      <a:pt x="220" y="476"/>
                    </a:lnTo>
                    <a:lnTo>
                      <a:pt x="220" y="475"/>
                    </a:lnTo>
                    <a:lnTo>
                      <a:pt x="220" y="475"/>
                    </a:lnTo>
                    <a:lnTo>
                      <a:pt x="220" y="475"/>
                    </a:lnTo>
                    <a:lnTo>
                      <a:pt x="221" y="473"/>
                    </a:lnTo>
                    <a:lnTo>
                      <a:pt x="221" y="470"/>
                    </a:lnTo>
                    <a:lnTo>
                      <a:pt x="220" y="470"/>
                    </a:lnTo>
                    <a:lnTo>
                      <a:pt x="220" y="472"/>
                    </a:lnTo>
                    <a:lnTo>
                      <a:pt x="220" y="466"/>
                    </a:lnTo>
                    <a:lnTo>
                      <a:pt x="220" y="461"/>
                    </a:lnTo>
                    <a:lnTo>
                      <a:pt x="220" y="458"/>
                    </a:lnTo>
                    <a:lnTo>
                      <a:pt x="221" y="452"/>
                    </a:lnTo>
                    <a:lnTo>
                      <a:pt x="221" y="453"/>
                    </a:lnTo>
                    <a:lnTo>
                      <a:pt x="221" y="452"/>
                    </a:lnTo>
                    <a:lnTo>
                      <a:pt x="221" y="452"/>
                    </a:lnTo>
                    <a:lnTo>
                      <a:pt x="223" y="450"/>
                    </a:lnTo>
                    <a:lnTo>
                      <a:pt x="223" y="449"/>
                    </a:lnTo>
                    <a:lnTo>
                      <a:pt x="223" y="449"/>
                    </a:lnTo>
                    <a:lnTo>
                      <a:pt x="221" y="447"/>
                    </a:lnTo>
                    <a:lnTo>
                      <a:pt x="221" y="447"/>
                    </a:lnTo>
                    <a:lnTo>
                      <a:pt x="221" y="446"/>
                    </a:lnTo>
                    <a:lnTo>
                      <a:pt x="221" y="446"/>
                    </a:lnTo>
                    <a:lnTo>
                      <a:pt x="221" y="437"/>
                    </a:lnTo>
                    <a:lnTo>
                      <a:pt x="223" y="427"/>
                    </a:lnTo>
                    <a:lnTo>
                      <a:pt x="221" y="426"/>
                    </a:lnTo>
                    <a:lnTo>
                      <a:pt x="221" y="423"/>
                    </a:lnTo>
                    <a:lnTo>
                      <a:pt x="221" y="423"/>
                    </a:lnTo>
                    <a:lnTo>
                      <a:pt x="221" y="417"/>
                    </a:lnTo>
                    <a:lnTo>
                      <a:pt x="220" y="412"/>
                    </a:lnTo>
                    <a:lnTo>
                      <a:pt x="220" y="407"/>
                    </a:lnTo>
                    <a:lnTo>
                      <a:pt x="220" y="401"/>
                    </a:lnTo>
                    <a:lnTo>
                      <a:pt x="221" y="401"/>
                    </a:lnTo>
                    <a:lnTo>
                      <a:pt x="220" y="398"/>
                    </a:lnTo>
                    <a:lnTo>
                      <a:pt x="220" y="397"/>
                    </a:lnTo>
                    <a:lnTo>
                      <a:pt x="221" y="394"/>
                    </a:lnTo>
                    <a:lnTo>
                      <a:pt x="221" y="392"/>
                    </a:lnTo>
                    <a:lnTo>
                      <a:pt x="221" y="392"/>
                    </a:lnTo>
                    <a:lnTo>
                      <a:pt x="221" y="392"/>
                    </a:lnTo>
                    <a:lnTo>
                      <a:pt x="221" y="387"/>
                    </a:lnTo>
                    <a:lnTo>
                      <a:pt x="221" y="389"/>
                    </a:lnTo>
                    <a:lnTo>
                      <a:pt x="223" y="391"/>
                    </a:lnTo>
                    <a:lnTo>
                      <a:pt x="223" y="389"/>
                    </a:lnTo>
                    <a:lnTo>
                      <a:pt x="223" y="387"/>
                    </a:lnTo>
                    <a:lnTo>
                      <a:pt x="223" y="386"/>
                    </a:lnTo>
                    <a:lnTo>
                      <a:pt x="223" y="386"/>
                    </a:lnTo>
                    <a:lnTo>
                      <a:pt x="223" y="387"/>
                    </a:lnTo>
                    <a:lnTo>
                      <a:pt x="221" y="387"/>
                    </a:lnTo>
                    <a:lnTo>
                      <a:pt x="221" y="387"/>
                    </a:lnTo>
                    <a:lnTo>
                      <a:pt x="223" y="386"/>
                    </a:lnTo>
                    <a:lnTo>
                      <a:pt x="223" y="384"/>
                    </a:lnTo>
                    <a:lnTo>
                      <a:pt x="221" y="384"/>
                    </a:lnTo>
                    <a:lnTo>
                      <a:pt x="221" y="384"/>
                    </a:lnTo>
                    <a:lnTo>
                      <a:pt x="221" y="386"/>
                    </a:lnTo>
                    <a:lnTo>
                      <a:pt x="221" y="384"/>
                    </a:lnTo>
                    <a:lnTo>
                      <a:pt x="220" y="372"/>
                    </a:lnTo>
                    <a:lnTo>
                      <a:pt x="218" y="360"/>
                    </a:lnTo>
                    <a:lnTo>
                      <a:pt x="220" y="361"/>
                    </a:lnTo>
                    <a:lnTo>
                      <a:pt x="218" y="357"/>
                    </a:lnTo>
                    <a:lnTo>
                      <a:pt x="218" y="354"/>
                    </a:lnTo>
                    <a:lnTo>
                      <a:pt x="218" y="351"/>
                    </a:lnTo>
                    <a:lnTo>
                      <a:pt x="218" y="349"/>
                    </a:lnTo>
                    <a:lnTo>
                      <a:pt x="218" y="348"/>
                    </a:lnTo>
                    <a:lnTo>
                      <a:pt x="218" y="348"/>
                    </a:lnTo>
                    <a:lnTo>
                      <a:pt x="218" y="348"/>
                    </a:lnTo>
                    <a:lnTo>
                      <a:pt x="217" y="348"/>
                    </a:lnTo>
                    <a:lnTo>
                      <a:pt x="217" y="346"/>
                    </a:lnTo>
                    <a:lnTo>
                      <a:pt x="217" y="346"/>
                    </a:lnTo>
                    <a:lnTo>
                      <a:pt x="217" y="345"/>
                    </a:lnTo>
                    <a:lnTo>
                      <a:pt x="217" y="345"/>
                    </a:lnTo>
                    <a:lnTo>
                      <a:pt x="217" y="343"/>
                    </a:lnTo>
                    <a:lnTo>
                      <a:pt x="215" y="341"/>
                    </a:lnTo>
                    <a:lnTo>
                      <a:pt x="217" y="343"/>
                    </a:lnTo>
                    <a:lnTo>
                      <a:pt x="218" y="345"/>
                    </a:lnTo>
                    <a:lnTo>
                      <a:pt x="214" y="334"/>
                    </a:lnTo>
                    <a:lnTo>
                      <a:pt x="214" y="334"/>
                    </a:lnTo>
                    <a:lnTo>
                      <a:pt x="214" y="331"/>
                    </a:lnTo>
                    <a:lnTo>
                      <a:pt x="214" y="326"/>
                    </a:lnTo>
                    <a:lnTo>
                      <a:pt x="212" y="323"/>
                    </a:lnTo>
                    <a:lnTo>
                      <a:pt x="212" y="323"/>
                    </a:lnTo>
                    <a:lnTo>
                      <a:pt x="212" y="326"/>
                    </a:lnTo>
                    <a:lnTo>
                      <a:pt x="211" y="323"/>
                    </a:lnTo>
                    <a:lnTo>
                      <a:pt x="212" y="320"/>
                    </a:lnTo>
                    <a:lnTo>
                      <a:pt x="211" y="319"/>
                    </a:lnTo>
                    <a:lnTo>
                      <a:pt x="211" y="317"/>
                    </a:lnTo>
                    <a:lnTo>
                      <a:pt x="209" y="317"/>
                    </a:lnTo>
                    <a:lnTo>
                      <a:pt x="211" y="317"/>
                    </a:lnTo>
                    <a:lnTo>
                      <a:pt x="209" y="314"/>
                    </a:lnTo>
                    <a:lnTo>
                      <a:pt x="208" y="312"/>
                    </a:lnTo>
                    <a:lnTo>
                      <a:pt x="206" y="311"/>
                    </a:lnTo>
                    <a:lnTo>
                      <a:pt x="206" y="306"/>
                    </a:lnTo>
                    <a:lnTo>
                      <a:pt x="205" y="305"/>
                    </a:lnTo>
                    <a:lnTo>
                      <a:pt x="205" y="303"/>
                    </a:lnTo>
                    <a:lnTo>
                      <a:pt x="205" y="302"/>
                    </a:lnTo>
                    <a:lnTo>
                      <a:pt x="203" y="299"/>
                    </a:lnTo>
                    <a:lnTo>
                      <a:pt x="203" y="296"/>
                    </a:lnTo>
                    <a:lnTo>
                      <a:pt x="201" y="296"/>
                    </a:lnTo>
                    <a:lnTo>
                      <a:pt x="201" y="294"/>
                    </a:lnTo>
                    <a:lnTo>
                      <a:pt x="200" y="291"/>
                    </a:lnTo>
                    <a:lnTo>
                      <a:pt x="198" y="289"/>
                    </a:lnTo>
                    <a:lnTo>
                      <a:pt x="198" y="288"/>
                    </a:lnTo>
                    <a:lnTo>
                      <a:pt x="197" y="286"/>
                    </a:lnTo>
                    <a:lnTo>
                      <a:pt x="197" y="286"/>
                    </a:lnTo>
                    <a:lnTo>
                      <a:pt x="192" y="280"/>
                    </a:lnTo>
                    <a:lnTo>
                      <a:pt x="189" y="273"/>
                    </a:lnTo>
                    <a:lnTo>
                      <a:pt x="183" y="266"/>
                    </a:lnTo>
                    <a:lnTo>
                      <a:pt x="180" y="263"/>
                    </a:lnTo>
                    <a:lnTo>
                      <a:pt x="177" y="259"/>
                    </a:lnTo>
                    <a:lnTo>
                      <a:pt x="179" y="260"/>
                    </a:lnTo>
                    <a:lnTo>
                      <a:pt x="175" y="257"/>
                    </a:lnTo>
                    <a:lnTo>
                      <a:pt x="174" y="256"/>
                    </a:lnTo>
                    <a:lnTo>
                      <a:pt x="171" y="254"/>
                    </a:lnTo>
                    <a:lnTo>
                      <a:pt x="169" y="253"/>
                    </a:lnTo>
                    <a:lnTo>
                      <a:pt x="169" y="253"/>
                    </a:lnTo>
                    <a:lnTo>
                      <a:pt x="168" y="250"/>
                    </a:lnTo>
                    <a:lnTo>
                      <a:pt x="165" y="246"/>
                    </a:lnTo>
                    <a:lnTo>
                      <a:pt x="160" y="242"/>
                    </a:lnTo>
                    <a:lnTo>
                      <a:pt x="156" y="237"/>
                    </a:lnTo>
                    <a:lnTo>
                      <a:pt x="151" y="234"/>
                    </a:lnTo>
                    <a:lnTo>
                      <a:pt x="153" y="234"/>
                    </a:lnTo>
                    <a:lnTo>
                      <a:pt x="153" y="233"/>
                    </a:lnTo>
                    <a:lnTo>
                      <a:pt x="151" y="233"/>
                    </a:lnTo>
                    <a:lnTo>
                      <a:pt x="151" y="231"/>
                    </a:lnTo>
                    <a:lnTo>
                      <a:pt x="151" y="233"/>
                    </a:lnTo>
                    <a:lnTo>
                      <a:pt x="151" y="233"/>
                    </a:lnTo>
                    <a:lnTo>
                      <a:pt x="151" y="233"/>
                    </a:lnTo>
                    <a:lnTo>
                      <a:pt x="149" y="231"/>
                    </a:lnTo>
                    <a:lnTo>
                      <a:pt x="149" y="231"/>
                    </a:lnTo>
                    <a:lnTo>
                      <a:pt x="149" y="231"/>
                    </a:lnTo>
                    <a:lnTo>
                      <a:pt x="149" y="230"/>
                    </a:lnTo>
                    <a:lnTo>
                      <a:pt x="148" y="230"/>
                    </a:lnTo>
                    <a:lnTo>
                      <a:pt x="146" y="228"/>
                    </a:lnTo>
                    <a:lnTo>
                      <a:pt x="146" y="228"/>
                    </a:lnTo>
                    <a:lnTo>
                      <a:pt x="140" y="217"/>
                    </a:lnTo>
                    <a:lnTo>
                      <a:pt x="137" y="211"/>
                    </a:lnTo>
                    <a:lnTo>
                      <a:pt x="134" y="207"/>
                    </a:lnTo>
                    <a:lnTo>
                      <a:pt x="133" y="202"/>
                    </a:lnTo>
                    <a:lnTo>
                      <a:pt x="131" y="199"/>
                    </a:lnTo>
                    <a:lnTo>
                      <a:pt x="131" y="197"/>
                    </a:lnTo>
                    <a:lnTo>
                      <a:pt x="131" y="197"/>
                    </a:lnTo>
                    <a:lnTo>
                      <a:pt x="133" y="199"/>
                    </a:lnTo>
                    <a:lnTo>
                      <a:pt x="130" y="194"/>
                    </a:lnTo>
                    <a:lnTo>
                      <a:pt x="128" y="190"/>
                    </a:lnTo>
                    <a:lnTo>
                      <a:pt x="127" y="185"/>
                    </a:lnTo>
                    <a:lnTo>
                      <a:pt x="125" y="184"/>
                    </a:lnTo>
                    <a:lnTo>
                      <a:pt x="123" y="181"/>
                    </a:lnTo>
                    <a:lnTo>
                      <a:pt x="122" y="179"/>
                    </a:lnTo>
                    <a:lnTo>
                      <a:pt x="122" y="178"/>
                    </a:lnTo>
                    <a:lnTo>
                      <a:pt x="120" y="176"/>
                    </a:lnTo>
                    <a:lnTo>
                      <a:pt x="120" y="176"/>
                    </a:lnTo>
                    <a:lnTo>
                      <a:pt x="119" y="174"/>
                    </a:lnTo>
                    <a:lnTo>
                      <a:pt x="117" y="171"/>
                    </a:lnTo>
                    <a:lnTo>
                      <a:pt x="117" y="171"/>
                    </a:lnTo>
                    <a:lnTo>
                      <a:pt x="119" y="173"/>
                    </a:lnTo>
                    <a:lnTo>
                      <a:pt x="119" y="174"/>
                    </a:lnTo>
                    <a:lnTo>
                      <a:pt x="120" y="176"/>
                    </a:lnTo>
                    <a:lnTo>
                      <a:pt x="119" y="173"/>
                    </a:lnTo>
                    <a:lnTo>
                      <a:pt x="119" y="171"/>
                    </a:lnTo>
                    <a:lnTo>
                      <a:pt x="117" y="170"/>
                    </a:lnTo>
                    <a:lnTo>
                      <a:pt x="116" y="170"/>
                    </a:lnTo>
                    <a:lnTo>
                      <a:pt x="114" y="168"/>
                    </a:lnTo>
                    <a:lnTo>
                      <a:pt x="114" y="165"/>
                    </a:lnTo>
                    <a:lnTo>
                      <a:pt x="116" y="167"/>
                    </a:lnTo>
                    <a:lnTo>
                      <a:pt x="114" y="164"/>
                    </a:lnTo>
                    <a:lnTo>
                      <a:pt x="114" y="162"/>
                    </a:lnTo>
                    <a:lnTo>
                      <a:pt x="113" y="161"/>
                    </a:lnTo>
                    <a:lnTo>
                      <a:pt x="111" y="161"/>
                    </a:lnTo>
                    <a:lnTo>
                      <a:pt x="110" y="158"/>
                    </a:lnTo>
                    <a:lnTo>
                      <a:pt x="110" y="156"/>
                    </a:lnTo>
                    <a:lnTo>
                      <a:pt x="110" y="155"/>
                    </a:lnTo>
                    <a:lnTo>
                      <a:pt x="110" y="153"/>
                    </a:lnTo>
                    <a:lnTo>
                      <a:pt x="108" y="151"/>
                    </a:lnTo>
                    <a:lnTo>
                      <a:pt x="108" y="148"/>
                    </a:lnTo>
                    <a:lnTo>
                      <a:pt x="107" y="145"/>
                    </a:lnTo>
                    <a:lnTo>
                      <a:pt x="105" y="145"/>
                    </a:lnTo>
                    <a:lnTo>
                      <a:pt x="105" y="145"/>
                    </a:lnTo>
                    <a:lnTo>
                      <a:pt x="105" y="145"/>
                    </a:lnTo>
                    <a:lnTo>
                      <a:pt x="104" y="145"/>
                    </a:lnTo>
                    <a:lnTo>
                      <a:pt x="102" y="142"/>
                    </a:lnTo>
                    <a:lnTo>
                      <a:pt x="101" y="139"/>
                    </a:lnTo>
                    <a:lnTo>
                      <a:pt x="99" y="136"/>
                    </a:lnTo>
                    <a:lnTo>
                      <a:pt x="97" y="132"/>
                    </a:lnTo>
                    <a:lnTo>
                      <a:pt x="99" y="130"/>
                    </a:lnTo>
                    <a:lnTo>
                      <a:pt x="99" y="132"/>
                    </a:lnTo>
                    <a:lnTo>
                      <a:pt x="99" y="132"/>
                    </a:lnTo>
                    <a:lnTo>
                      <a:pt x="99" y="132"/>
                    </a:lnTo>
                    <a:lnTo>
                      <a:pt x="101" y="130"/>
                    </a:lnTo>
                    <a:lnTo>
                      <a:pt x="102" y="136"/>
                    </a:lnTo>
                    <a:lnTo>
                      <a:pt x="102" y="135"/>
                    </a:lnTo>
                    <a:lnTo>
                      <a:pt x="102" y="135"/>
                    </a:lnTo>
                    <a:lnTo>
                      <a:pt x="102" y="136"/>
                    </a:lnTo>
                    <a:lnTo>
                      <a:pt x="104" y="138"/>
                    </a:lnTo>
                    <a:lnTo>
                      <a:pt x="104" y="138"/>
                    </a:lnTo>
                    <a:lnTo>
                      <a:pt x="105" y="138"/>
                    </a:lnTo>
                    <a:lnTo>
                      <a:pt x="102" y="133"/>
                    </a:lnTo>
                    <a:lnTo>
                      <a:pt x="99" y="128"/>
                    </a:lnTo>
                    <a:lnTo>
                      <a:pt x="97" y="127"/>
                    </a:lnTo>
                    <a:lnTo>
                      <a:pt x="99" y="127"/>
                    </a:lnTo>
                    <a:lnTo>
                      <a:pt x="99" y="128"/>
                    </a:lnTo>
                    <a:lnTo>
                      <a:pt x="101" y="130"/>
                    </a:lnTo>
                    <a:lnTo>
                      <a:pt x="101" y="128"/>
                    </a:lnTo>
                    <a:lnTo>
                      <a:pt x="101" y="128"/>
                    </a:lnTo>
                    <a:lnTo>
                      <a:pt x="99" y="127"/>
                    </a:lnTo>
                    <a:lnTo>
                      <a:pt x="101" y="127"/>
                    </a:lnTo>
                    <a:lnTo>
                      <a:pt x="101" y="128"/>
                    </a:lnTo>
                    <a:lnTo>
                      <a:pt x="101" y="128"/>
                    </a:lnTo>
                    <a:lnTo>
                      <a:pt x="101" y="128"/>
                    </a:lnTo>
                    <a:lnTo>
                      <a:pt x="101" y="125"/>
                    </a:lnTo>
                    <a:lnTo>
                      <a:pt x="99" y="124"/>
                    </a:lnTo>
                    <a:lnTo>
                      <a:pt x="99" y="124"/>
                    </a:lnTo>
                    <a:lnTo>
                      <a:pt x="97" y="125"/>
                    </a:lnTo>
                    <a:lnTo>
                      <a:pt x="97" y="124"/>
                    </a:lnTo>
                    <a:lnTo>
                      <a:pt x="96" y="121"/>
                    </a:lnTo>
                    <a:lnTo>
                      <a:pt x="94" y="116"/>
                    </a:lnTo>
                    <a:lnTo>
                      <a:pt x="93" y="113"/>
                    </a:lnTo>
                    <a:lnTo>
                      <a:pt x="91" y="110"/>
                    </a:lnTo>
                    <a:lnTo>
                      <a:pt x="91" y="110"/>
                    </a:lnTo>
                    <a:lnTo>
                      <a:pt x="91" y="110"/>
                    </a:lnTo>
                    <a:lnTo>
                      <a:pt x="91" y="109"/>
                    </a:lnTo>
                    <a:lnTo>
                      <a:pt x="91" y="107"/>
                    </a:lnTo>
                    <a:lnTo>
                      <a:pt x="90" y="105"/>
                    </a:lnTo>
                    <a:lnTo>
                      <a:pt x="90" y="104"/>
                    </a:lnTo>
                    <a:lnTo>
                      <a:pt x="90" y="102"/>
                    </a:lnTo>
                    <a:lnTo>
                      <a:pt x="88" y="99"/>
                    </a:lnTo>
                    <a:lnTo>
                      <a:pt x="88" y="99"/>
                    </a:lnTo>
                    <a:lnTo>
                      <a:pt x="90" y="99"/>
                    </a:lnTo>
                    <a:lnTo>
                      <a:pt x="90" y="98"/>
                    </a:lnTo>
                    <a:lnTo>
                      <a:pt x="90" y="98"/>
                    </a:lnTo>
                    <a:lnTo>
                      <a:pt x="90" y="95"/>
                    </a:lnTo>
                    <a:lnTo>
                      <a:pt x="88" y="95"/>
                    </a:lnTo>
                    <a:lnTo>
                      <a:pt x="88" y="95"/>
                    </a:lnTo>
                    <a:lnTo>
                      <a:pt x="88" y="95"/>
                    </a:lnTo>
                    <a:lnTo>
                      <a:pt x="87" y="93"/>
                    </a:lnTo>
                    <a:lnTo>
                      <a:pt x="87" y="92"/>
                    </a:lnTo>
                    <a:lnTo>
                      <a:pt x="87" y="92"/>
                    </a:lnTo>
                    <a:lnTo>
                      <a:pt x="88" y="93"/>
                    </a:lnTo>
                    <a:lnTo>
                      <a:pt x="88" y="95"/>
                    </a:lnTo>
                    <a:lnTo>
                      <a:pt x="88" y="93"/>
                    </a:lnTo>
                    <a:lnTo>
                      <a:pt x="88" y="92"/>
                    </a:lnTo>
                    <a:lnTo>
                      <a:pt x="88" y="90"/>
                    </a:lnTo>
                    <a:lnTo>
                      <a:pt x="88" y="90"/>
                    </a:lnTo>
                    <a:lnTo>
                      <a:pt x="88" y="89"/>
                    </a:lnTo>
                    <a:lnTo>
                      <a:pt x="90" y="87"/>
                    </a:lnTo>
                    <a:lnTo>
                      <a:pt x="88" y="86"/>
                    </a:lnTo>
                    <a:lnTo>
                      <a:pt x="88" y="84"/>
                    </a:lnTo>
                    <a:lnTo>
                      <a:pt x="88" y="82"/>
                    </a:lnTo>
                    <a:lnTo>
                      <a:pt x="87" y="82"/>
                    </a:lnTo>
                    <a:lnTo>
                      <a:pt x="88" y="81"/>
                    </a:lnTo>
                    <a:lnTo>
                      <a:pt x="88" y="81"/>
                    </a:lnTo>
                    <a:lnTo>
                      <a:pt x="88" y="79"/>
                    </a:lnTo>
                    <a:lnTo>
                      <a:pt x="88" y="78"/>
                    </a:lnTo>
                    <a:lnTo>
                      <a:pt x="88" y="78"/>
                    </a:lnTo>
                    <a:lnTo>
                      <a:pt x="88" y="78"/>
                    </a:lnTo>
                    <a:lnTo>
                      <a:pt x="87" y="75"/>
                    </a:lnTo>
                    <a:lnTo>
                      <a:pt x="87" y="73"/>
                    </a:lnTo>
                    <a:lnTo>
                      <a:pt x="85" y="72"/>
                    </a:lnTo>
                    <a:lnTo>
                      <a:pt x="87" y="72"/>
                    </a:lnTo>
                    <a:lnTo>
                      <a:pt x="87" y="73"/>
                    </a:lnTo>
                    <a:lnTo>
                      <a:pt x="88" y="73"/>
                    </a:lnTo>
                    <a:lnTo>
                      <a:pt x="88" y="75"/>
                    </a:lnTo>
                    <a:lnTo>
                      <a:pt x="90" y="73"/>
                    </a:lnTo>
                    <a:lnTo>
                      <a:pt x="88" y="70"/>
                    </a:lnTo>
                    <a:lnTo>
                      <a:pt x="88" y="69"/>
                    </a:lnTo>
                    <a:lnTo>
                      <a:pt x="87" y="66"/>
                    </a:lnTo>
                    <a:lnTo>
                      <a:pt x="87" y="64"/>
                    </a:lnTo>
                    <a:lnTo>
                      <a:pt x="87" y="63"/>
                    </a:lnTo>
                    <a:lnTo>
                      <a:pt x="87" y="61"/>
                    </a:lnTo>
                    <a:lnTo>
                      <a:pt x="87" y="58"/>
                    </a:lnTo>
                    <a:lnTo>
                      <a:pt x="87" y="60"/>
                    </a:lnTo>
                    <a:lnTo>
                      <a:pt x="88" y="60"/>
                    </a:lnTo>
                    <a:lnTo>
                      <a:pt x="87" y="56"/>
                    </a:lnTo>
                    <a:lnTo>
                      <a:pt x="87" y="52"/>
                    </a:lnTo>
                    <a:lnTo>
                      <a:pt x="87" y="47"/>
                    </a:lnTo>
                    <a:lnTo>
                      <a:pt x="87" y="44"/>
                    </a:lnTo>
                    <a:lnTo>
                      <a:pt x="87" y="44"/>
                    </a:lnTo>
                    <a:lnTo>
                      <a:pt x="85" y="43"/>
                    </a:lnTo>
                    <a:lnTo>
                      <a:pt x="87" y="43"/>
                    </a:lnTo>
                    <a:lnTo>
                      <a:pt x="87" y="41"/>
                    </a:lnTo>
                    <a:lnTo>
                      <a:pt x="87" y="40"/>
                    </a:lnTo>
                    <a:lnTo>
                      <a:pt x="85" y="37"/>
                    </a:lnTo>
                    <a:lnTo>
                      <a:pt x="85" y="35"/>
                    </a:lnTo>
                    <a:lnTo>
                      <a:pt x="85" y="35"/>
                    </a:lnTo>
                    <a:lnTo>
                      <a:pt x="87" y="35"/>
                    </a:lnTo>
                    <a:lnTo>
                      <a:pt x="87" y="32"/>
                    </a:lnTo>
                    <a:lnTo>
                      <a:pt x="85" y="30"/>
                    </a:lnTo>
                    <a:lnTo>
                      <a:pt x="84" y="29"/>
                    </a:lnTo>
                    <a:lnTo>
                      <a:pt x="85" y="29"/>
                    </a:lnTo>
                    <a:lnTo>
                      <a:pt x="85" y="27"/>
                    </a:lnTo>
                    <a:lnTo>
                      <a:pt x="85" y="27"/>
                    </a:lnTo>
                    <a:lnTo>
                      <a:pt x="84" y="24"/>
                    </a:lnTo>
                    <a:lnTo>
                      <a:pt x="82" y="21"/>
                    </a:lnTo>
                    <a:lnTo>
                      <a:pt x="82" y="21"/>
                    </a:lnTo>
                    <a:lnTo>
                      <a:pt x="81" y="18"/>
                    </a:lnTo>
                    <a:lnTo>
                      <a:pt x="79" y="17"/>
                    </a:lnTo>
                    <a:lnTo>
                      <a:pt x="79" y="15"/>
                    </a:lnTo>
                    <a:lnTo>
                      <a:pt x="78" y="15"/>
                    </a:lnTo>
                    <a:lnTo>
                      <a:pt x="79" y="17"/>
                    </a:lnTo>
                    <a:lnTo>
                      <a:pt x="79" y="15"/>
                    </a:lnTo>
                    <a:lnTo>
                      <a:pt x="79" y="15"/>
                    </a:lnTo>
                    <a:lnTo>
                      <a:pt x="79" y="15"/>
                    </a:lnTo>
                    <a:lnTo>
                      <a:pt x="79" y="15"/>
                    </a:lnTo>
                    <a:lnTo>
                      <a:pt x="78" y="15"/>
                    </a:lnTo>
                    <a:lnTo>
                      <a:pt x="78" y="14"/>
                    </a:lnTo>
                    <a:lnTo>
                      <a:pt x="78" y="14"/>
                    </a:lnTo>
                    <a:lnTo>
                      <a:pt x="76" y="12"/>
                    </a:lnTo>
                    <a:lnTo>
                      <a:pt x="76" y="12"/>
                    </a:lnTo>
                    <a:lnTo>
                      <a:pt x="76" y="14"/>
                    </a:lnTo>
                    <a:lnTo>
                      <a:pt x="76" y="14"/>
                    </a:lnTo>
                    <a:lnTo>
                      <a:pt x="75" y="14"/>
                    </a:lnTo>
                    <a:lnTo>
                      <a:pt x="75" y="12"/>
                    </a:lnTo>
                    <a:lnTo>
                      <a:pt x="75" y="12"/>
                    </a:lnTo>
                    <a:lnTo>
                      <a:pt x="75" y="12"/>
                    </a:lnTo>
                    <a:lnTo>
                      <a:pt x="75" y="12"/>
                    </a:lnTo>
                    <a:lnTo>
                      <a:pt x="75" y="12"/>
                    </a:lnTo>
                    <a:lnTo>
                      <a:pt x="70" y="10"/>
                    </a:lnTo>
                    <a:lnTo>
                      <a:pt x="70" y="9"/>
                    </a:lnTo>
                    <a:lnTo>
                      <a:pt x="70" y="9"/>
                    </a:lnTo>
                    <a:lnTo>
                      <a:pt x="70" y="9"/>
                    </a:lnTo>
                    <a:lnTo>
                      <a:pt x="70" y="9"/>
                    </a:lnTo>
                    <a:lnTo>
                      <a:pt x="68" y="9"/>
                    </a:lnTo>
                    <a:lnTo>
                      <a:pt x="67" y="9"/>
                    </a:lnTo>
                    <a:lnTo>
                      <a:pt x="65" y="9"/>
                    </a:lnTo>
                    <a:lnTo>
                      <a:pt x="64" y="7"/>
                    </a:lnTo>
                    <a:lnTo>
                      <a:pt x="68" y="9"/>
                    </a:lnTo>
                    <a:lnTo>
                      <a:pt x="67" y="7"/>
                    </a:lnTo>
                    <a:lnTo>
                      <a:pt x="62" y="7"/>
                    </a:lnTo>
                    <a:lnTo>
                      <a:pt x="59" y="6"/>
                    </a:lnTo>
                    <a:lnTo>
                      <a:pt x="58" y="4"/>
                    </a:lnTo>
                    <a:lnTo>
                      <a:pt x="58" y="3"/>
                    </a:lnTo>
                    <a:lnTo>
                      <a:pt x="58" y="3"/>
                    </a:lnTo>
                    <a:lnTo>
                      <a:pt x="59" y="1"/>
                    </a:lnTo>
                    <a:lnTo>
                      <a:pt x="62" y="1"/>
                    </a:lnTo>
                    <a:lnTo>
                      <a:pt x="61" y="1"/>
                    </a:lnTo>
                    <a:lnTo>
                      <a:pt x="59" y="0"/>
                    </a:lnTo>
                    <a:lnTo>
                      <a:pt x="58" y="0"/>
                    </a:lnTo>
                    <a:lnTo>
                      <a:pt x="59" y="0"/>
                    </a:lnTo>
                    <a:lnTo>
                      <a:pt x="61" y="0"/>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6" name="Freeform 2840">
                <a:extLst>
                  <a:ext uri="{FF2B5EF4-FFF2-40B4-BE49-F238E27FC236}">
                    <a16:creationId xmlns:a16="http://schemas.microsoft.com/office/drawing/2014/main" id="{43B65677-7BFE-D5F4-B14E-CF7A6E3234FE}"/>
                  </a:ext>
                </a:extLst>
              </p:cNvPr>
              <p:cNvSpPr>
                <a:spLocks/>
              </p:cNvSpPr>
              <p:nvPr/>
            </p:nvSpPr>
            <p:spPr bwMode="auto">
              <a:xfrm>
                <a:off x="3290889" y="4073526"/>
                <a:ext cx="1588" cy="3175"/>
              </a:xfrm>
              <a:custGeom>
                <a:avLst/>
                <a:gdLst>
                  <a:gd name="T0" fmla="*/ 0 w 1"/>
                  <a:gd name="T1" fmla="*/ 0 h 2"/>
                  <a:gd name="T2" fmla="*/ 1 w 1"/>
                  <a:gd name="T3" fmla="*/ 2 h 2"/>
                  <a:gd name="T4" fmla="*/ 1 w 1"/>
                  <a:gd name="T5" fmla="*/ 2 h 2"/>
                  <a:gd name="T6" fmla="*/ 1 w 1"/>
                  <a:gd name="T7" fmla="*/ 2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lnTo>
                      <a:pt x="1" y="2"/>
                    </a:lnTo>
                    <a:lnTo>
                      <a:pt x="1" y="2"/>
                    </a:lnTo>
                    <a:lnTo>
                      <a:pt x="1"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7" name="Rectangle 256">
                <a:extLst>
                  <a:ext uri="{FF2B5EF4-FFF2-40B4-BE49-F238E27FC236}">
                    <a16:creationId xmlns:a16="http://schemas.microsoft.com/office/drawing/2014/main" id="{E5096805-FCD4-AAB8-5B82-AA4ED3CD38DD}"/>
                  </a:ext>
                </a:extLst>
              </p:cNvPr>
              <p:cNvSpPr>
                <a:spLocks noChangeArrowheads="1"/>
              </p:cNvSpPr>
              <p:nvPr/>
            </p:nvSpPr>
            <p:spPr bwMode="auto">
              <a:xfrm>
                <a:off x="3095626" y="405606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8" name="Rectangle 257">
                <a:extLst>
                  <a:ext uri="{FF2B5EF4-FFF2-40B4-BE49-F238E27FC236}">
                    <a16:creationId xmlns:a16="http://schemas.microsoft.com/office/drawing/2014/main" id="{4105CC79-6166-3194-C3DF-1C5D315A07A2}"/>
                  </a:ext>
                </a:extLst>
              </p:cNvPr>
              <p:cNvSpPr>
                <a:spLocks noChangeArrowheads="1"/>
              </p:cNvSpPr>
              <p:nvPr/>
            </p:nvSpPr>
            <p:spPr bwMode="auto">
              <a:xfrm>
                <a:off x="3411539" y="4287839"/>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59" name="Freeform 2843">
                <a:extLst>
                  <a:ext uri="{FF2B5EF4-FFF2-40B4-BE49-F238E27FC236}">
                    <a16:creationId xmlns:a16="http://schemas.microsoft.com/office/drawing/2014/main" id="{71751102-3D53-C861-40DC-588D2CD11ED7}"/>
                  </a:ext>
                </a:extLst>
              </p:cNvPr>
              <p:cNvSpPr>
                <a:spLocks/>
              </p:cNvSpPr>
              <p:nvPr/>
            </p:nvSpPr>
            <p:spPr bwMode="auto">
              <a:xfrm>
                <a:off x="3086101" y="3932239"/>
                <a:ext cx="3175" cy="4763"/>
              </a:xfrm>
              <a:custGeom>
                <a:avLst/>
                <a:gdLst>
                  <a:gd name="T0" fmla="*/ 2 w 2"/>
                  <a:gd name="T1" fmla="*/ 0 h 3"/>
                  <a:gd name="T2" fmla="*/ 0 w 2"/>
                  <a:gd name="T3" fmla="*/ 3 h 3"/>
                  <a:gd name="T4" fmla="*/ 2 w 2"/>
                  <a:gd name="T5" fmla="*/ 3 h 3"/>
                  <a:gd name="T6" fmla="*/ 2 w 2"/>
                  <a:gd name="T7" fmla="*/ 0 h 3"/>
                </a:gdLst>
                <a:ahLst/>
                <a:cxnLst>
                  <a:cxn ang="0">
                    <a:pos x="T0" y="T1"/>
                  </a:cxn>
                  <a:cxn ang="0">
                    <a:pos x="T2" y="T3"/>
                  </a:cxn>
                  <a:cxn ang="0">
                    <a:pos x="T4" y="T5"/>
                  </a:cxn>
                  <a:cxn ang="0">
                    <a:pos x="T6" y="T7"/>
                  </a:cxn>
                </a:cxnLst>
                <a:rect l="0" t="0" r="r" b="b"/>
                <a:pathLst>
                  <a:path w="2" h="3">
                    <a:moveTo>
                      <a:pt x="2" y="0"/>
                    </a:moveTo>
                    <a:lnTo>
                      <a:pt x="0" y="3"/>
                    </a:lnTo>
                    <a:lnTo>
                      <a:pt x="2" y="3"/>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0" name="Rectangle 259">
                <a:extLst>
                  <a:ext uri="{FF2B5EF4-FFF2-40B4-BE49-F238E27FC236}">
                    <a16:creationId xmlns:a16="http://schemas.microsoft.com/office/drawing/2014/main" id="{3A8CA9B2-3800-E276-207A-4D0D3B49E84A}"/>
                  </a:ext>
                </a:extLst>
              </p:cNvPr>
              <p:cNvSpPr>
                <a:spLocks noChangeArrowheads="1"/>
              </p:cNvSpPr>
              <p:nvPr/>
            </p:nvSpPr>
            <p:spPr bwMode="auto">
              <a:xfrm>
                <a:off x="3094039" y="3910014"/>
                <a:ext cx="1588" cy="158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1" name="Freeform 2845">
                <a:extLst>
                  <a:ext uri="{FF2B5EF4-FFF2-40B4-BE49-F238E27FC236}">
                    <a16:creationId xmlns:a16="http://schemas.microsoft.com/office/drawing/2014/main" id="{D3624B2B-2272-AC91-49F0-E611AC5F682B}"/>
                  </a:ext>
                </a:extLst>
              </p:cNvPr>
              <p:cNvSpPr>
                <a:spLocks/>
              </p:cNvSpPr>
              <p:nvPr/>
            </p:nvSpPr>
            <p:spPr bwMode="auto">
              <a:xfrm>
                <a:off x="3135314" y="4346576"/>
                <a:ext cx="1588" cy="1588"/>
              </a:xfrm>
              <a:custGeom>
                <a:avLst/>
                <a:gdLst>
                  <a:gd name="T0" fmla="*/ 0 w 1"/>
                  <a:gd name="T1" fmla="*/ 0 h 1"/>
                  <a:gd name="T2" fmla="*/ 1 w 1"/>
                  <a:gd name="T3" fmla="*/ 1 h 1"/>
                  <a:gd name="T4" fmla="*/ 1 w 1"/>
                  <a:gd name="T5" fmla="*/ 1 h 1"/>
                  <a:gd name="T6" fmla="*/ 1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lnTo>
                      <a:pt x="1" y="1"/>
                    </a:lnTo>
                    <a:lnTo>
                      <a:pt x="1" y="1"/>
                    </a:lnTo>
                    <a:lnTo>
                      <a:pt x="1"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2" name="Freeform 2846">
                <a:extLst>
                  <a:ext uri="{FF2B5EF4-FFF2-40B4-BE49-F238E27FC236}">
                    <a16:creationId xmlns:a16="http://schemas.microsoft.com/office/drawing/2014/main" id="{A98458D0-EB91-24BD-8CF8-37AE25E4BAA2}"/>
                  </a:ext>
                </a:extLst>
              </p:cNvPr>
              <p:cNvSpPr>
                <a:spLocks/>
              </p:cNvSpPr>
              <p:nvPr/>
            </p:nvSpPr>
            <p:spPr bwMode="auto">
              <a:xfrm>
                <a:off x="3103564" y="4222751"/>
                <a:ext cx="0" cy="1588"/>
              </a:xfrm>
              <a:custGeom>
                <a:avLst/>
                <a:gdLst>
                  <a:gd name="T0" fmla="*/ 0 h 1"/>
                  <a:gd name="T1" fmla="*/ 0 h 1"/>
                  <a:gd name="T2" fmla="*/ 1 h 1"/>
                  <a:gd name="T3" fmla="*/ 0 h 1"/>
                </a:gdLst>
                <a:ahLst/>
                <a:cxnLst>
                  <a:cxn ang="0">
                    <a:pos x="0" y="T0"/>
                  </a:cxn>
                  <a:cxn ang="0">
                    <a:pos x="0" y="T1"/>
                  </a:cxn>
                  <a:cxn ang="0">
                    <a:pos x="0" y="T2"/>
                  </a:cxn>
                  <a:cxn ang="0">
                    <a:pos x="0" y="T3"/>
                  </a:cxn>
                </a:cxnLst>
                <a:rect l="0" t="0" r="r" b="b"/>
                <a:pathLst>
                  <a:path h="1">
                    <a:moveTo>
                      <a:pt x="0" y="0"/>
                    </a:moveTo>
                    <a:lnTo>
                      <a:pt x="0" y="0"/>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3" name="Freeform 2847">
                <a:extLst>
                  <a:ext uri="{FF2B5EF4-FFF2-40B4-BE49-F238E27FC236}">
                    <a16:creationId xmlns:a16="http://schemas.microsoft.com/office/drawing/2014/main" id="{8F873C2B-1610-4C11-CA72-7F22343B33FE}"/>
                  </a:ext>
                </a:extLst>
              </p:cNvPr>
              <p:cNvSpPr>
                <a:spLocks/>
              </p:cNvSpPr>
              <p:nvPr/>
            </p:nvSpPr>
            <p:spPr bwMode="auto">
              <a:xfrm>
                <a:off x="3144839" y="4492626"/>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4" name="Freeform 2848">
                <a:extLst>
                  <a:ext uri="{FF2B5EF4-FFF2-40B4-BE49-F238E27FC236}">
                    <a16:creationId xmlns:a16="http://schemas.microsoft.com/office/drawing/2014/main" id="{4BB7A724-DC30-F1AD-BD99-19EED00BB5D0}"/>
                  </a:ext>
                </a:extLst>
              </p:cNvPr>
              <p:cNvSpPr>
                <a:spLocks/>
              </p:cNvSpPr>
              <p:nvPr/>
            </p:nvSpPr>
            <p:spPr bwMode="auto">
              <a:xfrm>
                <a:off x="3103564" y="4224339"/>
                <a:ext cx="0" cy="7938"/>
              </a:xfrm>
              <a:custGeom>
                <a:avLst/>
                <a:gdLst>
                  <a:gd name="T0" fmla="*/ 0 h 5"/>
                  <a:gd name="T1" fmla="*/ 3 h 5"/>
                  <a:gd name="T2" fmla="*/ 5 h 5"/>
                  <a:gd name="T3" fmla="*/ 0 h 5"/>
                </a:gdLst>
                <a:ahLst/>
                <a:cxnLst>
                  <a:cxn ang="0">
                    <a:pos x="0" y="T0"/>
                  </a:cxn>
                  <a:cxn ang="0">
                    <a:pos x="0" y="T1"/>
                  </a:cxn>
                  <a:cxn ang="0">
                    <a:pos x="0" y="T2"/>
                  </a:cxn>
                  <a:cxn ang="0">
                    <a:pos x="0" y="T3"/>
                  </a:cxn>
                </a:cxnLst>
                <a:rect l="0" t="0" r="r" b="b"/>
                <a:pathLst>
                  <a:path h="5">
                    <a:moveTo>
                      <a:pt x="0" y="0"/>
                    </a:moveTo>
                    <a:lnTo>
                      <a:pt x="0" y="3"/>
                    </a:lnTo>
                    <a:lnTo>
                      <a:pt x="0" y="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5" name="Freeform 2849">
                <a:extLst>
                  <a:ext uri="{FF2B5EF4-FFF2-40B4-BE49-F238E27FC236}">
                    <a16:creationId xmlns:a16="http://schemas.microsoft.com/office/drawing/2014/main" id="{BE32DF0F-4C30-51D3-AC0A-04ACA5535E11}"/>
                  </a:ext>
                </a:extLst>
              </p:cNvPr>
              <p:cNvSpPr>
                <a:spLocks/>
              </p:cNvSpPr>
              <p:nvPr/>
            </p:nvSpPr>
            <p:spPr bwMode="auto">
              <a:xfrm>
                <a:off x="3144839" y="3806826"/>
                <a:ext cx="1588" cy="1588"/>
              </a:xfrm>
              <a:custGeom>
                <a:avLst/>
                <a:gdLst>
                  <a:gd name="T0" fmla="*/ 1 w 1"/>
                  <a:gd name="T1" fmla="*/ 0 h 1"/>
                  <a:gd name="T2" fmla="*/ 1 w 1"/>
                  <a:gd name="T3" fmla="*/ 0 h 1"/>
                  <a:gd name="T4" fmla="*/ 0 w 1"/>
                  <a:gd name="T5" fmla="*/ 1 h 1"/>
                  <a:gd name="T6" fmla="*/ 1 w 1"/>
                  <a:gd name="T7" fmla="*/ 0 h 1"/>
                </a:gdLst>
                <a:ahLst/>
                <a:cxnLst>
                  <a:cxn ang="0">
                    <a:pos x="T0" y="T1"/>
                  </a:cxn>
                  <a:cxn ang="0">
                    <a:pos x="T2" y="T3"/>
                  </a:cxn>
                  <a:cxn ang="0">
                    <a:pos x="T4" y="T5"/>
                  </a:cxn>
                  <a:cxn ang="0">
                    <a:pos x="T6" y="T7"/>
                  </a:cxn>
                </a:cxnLst>
                <a:rect l="0" t="0" r="r" b="b"/>
                <a:pathLst>
                  <a:path w="1" h="1">
                    <a:moveTo>
                      <a:pt x="1" y="0"/>
                    </a:moveTo>
                    <a:lnTo>
                      <a:pt x="1" y="0"/>
                    </a:lnTo>
                    <a:lnTo>
                      <a:pt x="0" y="1"/>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6" name="Freeform 2850">
                <a:extLst>
                  <a:ext uri="{FF2B5EF4-FFF2-40B4-BE49-F238E27FC236}">
                    <a16:creationId xmlns:a16="http://schemas.microsoft.com/office/drawing/2014/main" id="{D04ED42F-32C0-7BB8-8D51-71E21A65B025}"/>
                  </a:ext>
                </a:extLst>
              </p:cNvPr>
              <p:cNvSpPr>
                <a:spLocks/>
              </p:cNvSpPr>
              <p:nvPr/>
            </p:nvSpPr>
            <p:spPr bwMode="auto">
              <a:xfrm>
                <a:off x="3146426" y="3803651"/>
                <a:ext cx="3175" cy="3175"/>
              </a:xfrm>
              <a:custGeom>
                <a:avLst/>
                <a:gdLst>
                  <a:gd name="T0" fmla="*/ 2 w 2"/>
                  <a:gd name="T1" fmla="*/ 0 h 2"/>
                  <a:gd name="T2" fmla="*/ 2 w 2"/>
                  <a:gd name="T3" fmla="*/ 0 h 2"/>
                  <a:gd name="T4" fmla="*/ 0 w 2"/>
                  <a:gd name="T5" fmla="*/ 2 h 2"/>
                  <a:gd name="T6" fmla="*/ 2 w 2"/>
                  <a:gd name="T7" fmla="*/ 0 h 2"/>
                </a:gdLst>
                <a:ahLst/>
                <a:cxnLst>
                  <a:cxn ang="0">
                    <a:pos x="T0" y="T1"/>
                  </a:cxn>
                  <a:cxn ang="0">
                    <a:pos x="T2" y="T3"/>
                  </a:cxn>
                  <a:cxn ang="0">
                    <a:pos x="T4" y="T5"/>
                  </a:cxn>
                  <a:cxn ang="0">
                    <a:pos x="T6" y="T7"/>
                  </a:cxn>
                </a:cxnLst>
                <a:rect l="0" t="0" r="r" b="b"/>
                <a:pathLst>
                  <a:path w="2" h="2">
                    <a:moveTo>
                      <a:pt x="2" y="0"/>
                    </a:moveTo>
                    <a:lnTo>
                      <a:pt x="2" y="0"/>
                    </a:lnTo>
                    <a:lnTo>
                      <a:pt x="0"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7" name="Freeform 2851">
                <a:extLst>
                  <a:ext uri="{FF2B5EF4-FFF2-40B4-BE49-F238E27FC236}">
                    <a16:creationId xmlns:a16="http://schemas.microsoft.com/office/drawing/2014/main" id="{58D34AB9-FBA2-86AC-273E-044CFF321B45}"/>
                  </a:ext>
                </a:extLst>
              </p:cNvPr>
              <p:cNvSpPr>
                <a:spLocks/>
              </p:cNvSpPr>
              <p:nvPr/>
            </p:nvSpPr>
            <p:spPr bwMode="auto">
              <a:xfrm>
                <a:off x="3116264" y="3835401"/>
                <a:ext cx="4763" cy="7938"/>
              </a:xfrm>
              <a:custGeom>
                <a:avLst/>
                <a:gdLst>
                  <a:gd name="T0" fmla="*/ 3 w 3"/>
                  <a:gd name="T1" fmla="*/ 0 h 5"/>
                  <a:gd name="T2" fmla="*/ 3 w 3"/>
                  <a:gd name="T3" fmla="*/ 0 h 5"/>
                  <a:gd name="T4" fmla="*/ 3 w 3"/>
                  <a:gd name="T5" fmla="*/ 1 h 5"/>
                  <a:gd name="T6" fmla="*/ 1 w 3"/>
                  <a:gd name="T7" fmla="*/ 1 h 5"/>
                  <a:gd name="T8" fmla="*/ 1 w 3"/>
                  <a:gd name="T9" fmla="*/ 3 h 5"/>
                  <a:gd name="T10" fmla="*/ 1 w 3"/>
                  <a:gd name="T11" fmla="*/ 3 h 5"/>
                  <a:gd name="T12" fmla="*/ 0 w 3"/>
                  <a:gd name="T13" fmla="*/ 5 h 5"/>
                  <a:gd name="T14" fmla="*/ 0 w 3"/>
                  <a:gd name="T15" fmla="*/ 3 h 5"/>
                  <a:gd name="T16" fmla="*/ 1 w 3"/>
                  <a:gd name="T17" fmla="*/ 1 h 5"/>
                  <a:gd name="T18" fmla="*/ 1 w 3"/>
                  <a:gd name="T19" fmla="*/ 1 h 5"/>
                  <a:gd name="T20" fmla="*/ 3 w 3"/>
                  <a:gd name="T21" fmla="*/ 0 h 5"/>
                  <a:gd name="T22" fmla="*/ 3 w 3"/>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5">
                    <a:moveTo>
                      <a:pt x="3" y="0"/>
                    </a:moveTo>
                    <a:lnTo>
                      <a:pt x="3" y="0"/>
                    </a:lnTo>
                    <a:lnTo>
                      <a:pt x="3" y="1"/>
                    </a:lnTo>
                    <a:lnTo>
                      <a:pt x="1" y="1"/>
                    </a:lnTo>
                    <a:lnTo>
                      <a:pt x="1" y="3"/>
                    </a:lnTo>
                    <a:lnTo>
                      <a:pt x="1" y="3"/>
                    </a:lnTo>
                    <a:lnTo>
                      <a:pt x="0" y="5"/>
                    </a:lnTo>
                    <a:lnTo>
                      <a:pt x="0" y="3"/>
                    </a:lnTo>
                    <a:lnTo>
                      <a:pt x="1" y="1"/>
                    </a:lnTo>
                    <a:lnTo>
                      <a:pt x="1" y="1"/>
                    </a:lnTo>
                    <a:lnTo>
                      <a:pt x="3"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8" name="Freeform 2852">
                <a:extLst>
                  <a:ext uri="{FF2B5EF4-FFF2-40B4-BE49-F238E27FC236}">
                    <a16:creationId xmlns:a16="http://schemas.microsoft.com/office/drawing/2014/main" id="{4E5946B2-1A8C-DF88-ACCD-8C175B3F28D5}"/>
                  </a:ext>
                </a:extLst>
              </p:cNvPr>
              <p:cNvSpPr>
                <a:spLocks/>
              </p:cNvSpPr>
              <p:nvPr/>
            </p:nvSpPr>
            <p:spPr bwMode="auto">
              <a:xfrm>
                <a:off x="3094039" y="3873501"/>
                <a:ext cx="1588" cy="11113"/>
              </a:xfrm>
              <a:custGeom>
                <a:avLst/>
                <a:gdLst>
                  <a:gd name="T0" fmla="*/ 1 w 1"/>
                  <a:gd name="T1" fmla="*/ 0 h 7"/>
                  <a:gd name="T2" fmla="*/ 0 w 1"/>
                  <a:gd name="T3" fmla="*/ 2 h 7"/>
                  <a:gd name="T4" fmla="*/ 0 w 1"/>
                  <a:gd name="T5" fmla="*/ 2 h 7"/>
                  <a:gd name="T6" fmla="*/ 1 w 1"/>
                  <a:gd name="T7" fmla="*/ 2 h 7"/>
                  <a:gd name="T8" fmla="*/ 1 w 1"/>
                  <a:gd name="T9" fmla="*/ 0 h 7"/>
                  <a:gd name="T10" fmla="*/ 0 w 1"/>
                  <a:gd name="T11" fmla="*/ 7 h 7"/>
                  <a:gd name="T12" fmla="*/ 0 w 1"/>
                  <a:gd name="T13" fmla="*/ 5 h 7"/>
                  <a:gd name="T14" fmla="*/ 0 w 1"/>
                  <a:gd name="T15" fmla="*/ 4 h 7"/>
                  <a:gd name="T16" fmla="*/ 0 w 1"/>
                  <a:gd name="T17" fmla="*/ 4 h 7"/>
                  <a:gd name="T18" fmla="*/ 0 w 1"/>
                  <a:gd name="T19" fmla="*/ 4 h 7"/>
                  <a:gd name="T20" fmla="*/ 0 w 1"/>
                  <a:gd name="T21" fmla="*/ 4 h 7"/>
                  <a:gd name="T22" fmla="*/ 0 w 1"/>
                  <a:gd name="T23" fmla="*/ 2 h 7"/>
                  <a:gd name="T24" fmla="*/ 1 w 1"/>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7">
                    <a:moveTo>
                      <a:pt x="1" y="0"/>
                    </a:moveTo>
                    <a:lnTo>
                      <a:pt x="0" y="2"/>
                    </a:lnTo>
                    <a:lnTo>
                      <a:pt x="0" y="2"/>
                    </a:lnTo>
                    <a:lnTo>
                      <a:pt x="1" y="2"/>
                    </a:lnTo>
                    <a:lnTo>
                      <a:pt x="1" y="0"/>
                    </a:lnTo>
                    <a:lnTo>
                      <a:pt x="0" y="7"/>
                    </a:lnTo>
                    <a:lnTo>
                      <a:pt x="0" y="5"/>
                    </a:lnTo>
                    <a:lnTo>
                      <a:pt x="0" y="4"/>
                    </a:lnTo>
                    <a:lnTo>
                      <a:pt x="0" y="4"/>
                    </a:lnTo>
                    <a:lnTo>
                      <a:pt x="0" y="4"/>
                    </a:lnTo>
                    <a:lnTo>
                      <a:pt x="0" y="4"/>
                    </a:lnTo>
                    <a:lnTo>
                      <a:pt x="0" y="2"/>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69" name="Freeform 2853">
                <a:extLst>
                  <a:ext uri="{FF2B5EF4-FFF2-40B4-BE49-F238E27FC236}">
                    <a16:creationId xmlns:a16="http://schemas.microsoft.com/office/drawing/2014/main" id="{CF5B057B-B49D-3842-CB56-EE3433FC4AEF}"/>
                  </a:ext>
                </a:extLst>
              </p:cNvPr>
              <p:cNvSpPr>
                <a:spLocks/>
              </p:cNvSpPr>
              <p:nvPr/>
            </p:nvSpPr>
            <p:spPr bwMode="auto">
              <a:xfrm>
                <a:off x="3084514" y="3910014"/>
                <a:ext cx="0" cy="4763"/>
              </a:xfrm>
              <a:custGeom>
                <a:avLst/>
                <a:gdLst>
                  <a:gd name="T0" fmla="*/ 0 h 3"/>
                  <a:gd name="T1" fmla="*/ 2 h 3"/>
                  <a:gd name="T2" fmla="*/ 3 h 3"/>
                  <a:gd name="T3" fmla="*/ 3 h 3"/>
                  <a:gd name="T4" fmla="*/ 2 h 3"/>
                  <a:gd name="T5" fmla="*/ 0 h 3"/>
                  <a:gd name="T6" fmla="*/ 0 h 3"/>
                  <a:gd name="T7" fmla="*/ 0 h 3"/>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3">
                    <a:moveTo>
                      <a:pt x="0" y="0"/>
                    </a:moveTo>
                    <a:lnTo>
                      <a:pt x="0" y="2"/>
                    </a:lnTo>
                    <a:lnTo>
                      <a:pt x="0" y="3"/>
                    </a:lnTo>
                    <a:lnTo>
                      <a:pt x="0" y="3"/>
                    </a:lnTo>
                    <a:lnTo>
                      <a:pt x="0" y="2"/>
                    </a:lnTo>
                    <a:lnTo>
                      <a:pt x="0" y="0"/>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70" name="Freeform 2854">
                <a:extLst>
                  <a:ext uri="{FF2B5EF4-FFF2-40B4-BE49-F238E27FC236}">
                    <a16:creationId xmlns:a16="http://schemas.microsoft.com/office/drawing/2014/main" id="{841D39DE-9A0F-3FDF-3B2A-3339A413B405}"/>
                  </a:ext>
                </a:extLst>
              </p:cNvPr>
              <p:cNvSpPr>
                <a:spLocks/>
              </p:cNvSpPr>
              <p:nvPr/>
            </p:nvSpPr>
            <p:spPr bwMode="auto">
              <a:xfrm>
                <a:off x="3095626" y="4122739"/>
                <a:ext cx="3175" cy="1588"/>
              </a:xfrm>
              <a:custGeom>
                <a:avLst/>
                <a:gdLst>
                  <a:gd name="T0" fmla="*/ 0 w 2"/>
                  <a:gd name="T1" fmla="*/ 0 h 1"/>
                  <a:gd name="T2" fmla="*/ 2 w 2"/>
                  <a:gd name="T3" fmla="*/ 0 h 1"/>
                  <a:gd name="T4" fmla="*/ 2 w 2"/>
                  <a:gd name="T5" fmla="*/ 0 h 1"/>
                  <a:gd name="T6" fmla="*/ 2 w 2"/>
                  <a:gd name="T7" fmla="*/ 1 h 1"/>
                  <a:gd name="T8" fmla="*/ 2 w 2"/>
                  <a:gd name="T9" fmla="*/ 1 h 1"/>
                  <a:gd name="T10" fmla="*/ 0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0" y="0"/>
                    </a:moveTo>
                    <a:lnTo>
                      <a:pt x="2" y="0"/>
                    </a:lnTo>
                    <a:lnTo>
                      <a:pt x="2" y="0"/>
                    </a:lnTo>
                    <a:lnTo>
                      <a:pt x="2" y="1"/>
                    </a:lnTo>
                    <a:lnTo>
                      <a:pt x="2"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71" name="Freeform 2855">
                <a:extLst>
                  <a:ext uri="{FF2B5EF4-FFF2-40B4-BE49-F238E27FC236}">
                    <a16:creationId xmlns:a16="http://schemas.microsoft.com/office/drawing/2014/main" id="{2A72EA82-8A77-2008-DD72-FB6C86746E83}"/>
                  </a:ext>
                </a:extLst>
              </p:cNvPr>
              <p:cNvSpPr>
                <a:spLocks/>
              </p:cNvSpPr>
              <p:nvPr/>
            </p:nvSpPr>
            <p:spPr bwMode="auto">
              <a:xfrm>
                <a:off x="3103564" y="4159251"/>
                <a:ext cx="1588" cy="4763"/>
              </a:xfrm>
              <a:custGeom>
                <a:avLst/>
                <a:gdLst>
                  <a:gd name="T0" fmla="*/ 0 w 1"/>
                  <a:gd name="T1" fmla="*/ 0 h 3"/>
                  <a:gd name="T2" fmla="*/ 1 w 1"/>
                  <a:gd name="T3" fmla="*/ 0 h 3"/>
                  <a:gd name="T4" fmla="*/ 0 w 1"/>
                  <a:gd name="T5" fmla="*/ 3 h 3"/>
                  <a:gd name="T6" fmla="*/ 0 w 1"/>
                  <a:gd name="T7" fmla="*/ 0 h 3"/>
                </a:gdLst>
                <a:ahLst/>
                <a:cxnLst>
                  <a:cxn ang="0">
                    <a:pos x="T0" y="T1"/>
                  </a:cxn>
                  <a:cxn ang="0">
                    <a:pos x="T2" y="T3"/>
                  </a:cxn>
                  <a:cxn ang="0">
                    <a:pos x="T4" y="T5"/>
                  </a:cxn>
                  <a:cxn ang="0">
                    <a:pos x="T6" y="T7"/>
                  </a:cxn>
                </a:cxnLst>
                <a:rect l="0" t="0" r="r" b="b"/>
                <a:pathLst>
                  <a:path w="1" h="3">
                    <a:moveTo>
                      <a:pt x="0" y="0"/>
                    </a:moveTo>
                    <a:lnTo>
                      <a:pt x="1" y="0"/>
                    </a:lnTo>
                    <a:lnTo>
                      <a:pt x="0" y="3"/>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72" name="Freeform 2856">
                <a:extLst>
                  <a:ext uri="{FF2B5EF4-FFF2-40B4-BE49-F238E27FC236}">
                    <a16:creationId xmlns:a16="http://schemas.microsoft.com/office/drawing/2014/main" id="{9FB34EA1-BF1A-1241-4165-DFFD665A8BD4}"/>
                  </a:ext>
                </a:extLst>
              </p:cNvPr>
              <p:cNvSpPr>
                <a:spLocks/>
              </p:cNvSpPr>
              <p:nvPr/>
            </p:nvSpPr>
            <p:spPr bwMode="auto">
              <a:xfrm>
                <a:off x="3090864" y="4186239"/>
                <a:ext cx="3175" cy="6350"/>
              </a:xfrm>
              <a:custGeom>
                <a:avLst/>
                <a:gdLst>
                  <a:gd name="T0" fmla="*/ 0 w 2"/>
                  <a:gd name="T1" fmla="*/ 0 h 4"/>
                  <a:gd name="T2" fmla="*/ 0 w 2"/>
                  <a:gd name="T3" fmla="*/ 1 h 4"/>
                  <a:gd name="T4" fmla="*/ 2 w 2"/>
                  <a:gd name="T5" fmla="*/ 4 h 4"/>
                  <a:gd name="T6" fmla="*/ 0 w 2"/>
                  <a:gd name="T7" fmla="*/ 0 h 4"/>
                </a:gdLst>
                <a:ahLst/>
                <a:cxnLst>
                  <a:cxn ang="0">
                    <a:pos x="T0" y="T1"/>
                  </a:cxn>
                  <a:cxn ang="0">
                    <a:pos x="T2" y="T3"/>
                  </a:cxn>
                  <a:cxn ang="0">
                    <a:pos x="T4" y="T5"/>
                  </a:cxn>
                  <a:cxn ang="0">
                    <a:pos x="T6" y="T7"/>
                  </a:cxn>
                </a:cxnLst>
                <a:rect l="0" t="0" r="r" b="b"/>
                <a:pathLst>
                  <a:path w="2" h="4">
                    <a:moveTo>
                      <a:pt x="0" y="0"/>
                    </a:moveTo>
                    <a:lnTo>
                      <a:pt x="0" y="1"/>
                    </a:lnTo>
                    <a:lnTo>
                      <a:pt x="2" y="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73" name="Freeform 2857">
                <a:extLst>
                  <a:ext uri="{FF2B5EF4-FFF2-40B4-BE49-F238E27FC236}">
                    <a16:creationId xmlns:a16="http://schemas.microsoft.com/office/drawing/2014/main" id="{65E12BFB-6E4D-E2CA-6083-807E234B6F97}"/>
                  </a:ext>
                </a:extLst>
              </p:cNvPr>
              <p:cNvSpPr>
                <a:spLocks/>
              </p:cNvSpPr>
              <p:nvPr/>
            </p:nvSpPr>
            <p:spPr bwMode="auto">
              <a:xfrm>
                <a:off x="3135314" y="4530726"/>
                <a:ext cx="1588" cy="3175"/>
              </a:xfrm>
              <a:custGeom>
                <a:avLst/>
                <a:gdLst>
                  <a:gd name="T0" fmla="*/ 0 w 1"/>
                  <a:gd name="T1" fmla="*/ 0 h 2"/>
                  <a:gd name="T2" fmla="*/ 1 w 1"/>
                  <a:gd name="T3" fmla="*/ 0 h 2"/>
                  <a:gd name="T4" fmla="*/ 1 w 1"/>
                  <a:gd name="T5" fmla="*/ 2 h 2"/>
                  <a:gd name="T6" fmla="*/ 0 w 1"/>
                  <a:gd name="T7" fmla="*/ 2 h 2"/>
                  <a:gd name="T8" fmla="*/ 0 w 1"/>
                  <a:gd name="T9" fmla="*/ 0 h 2"/>
                  <a:gd name="T10" fmla="*/ 0 w 1"/>
                  <a:gd name="T11" fmla="*/ 0 h 2"/>
                </a:gdLst>
                <a:ahLst/>
                <a:cxnLst>
                  <a:cxn ang="0">
                    <a:pos x="T0" y="T1"/>
                  </a:cxn>
                  <a:cxn ang="0">
                    <a:pos x="T2" y="T3"/>
                  </a:cxn>
                  <a:cxn ang="0">
                    <a:pos x="T4" y="T5"/>
                  </a:cxn>
                  <a:cxn ang="0">
                    <a:pos x="T6" y="T7"/>
                  </a:cxn>
                  <a:cxn ang="0">
                    <a:pos x="T8" y="T9"/>
                  </a:cxn>
                  <a:cxn ang="0">
                    <a:pos x="T10" y="T11"/>
                  </a:cxn>
                </a:cxnLst>
                <a:rect l="0" t="0" r="r" b="b"/>
                <a:pathLst>
                  <a:path w="1" h="2">
                    <a:moveTo>
                      <a:pt x="0" y="0"/>
                    </a:moveTo>
                    <a:lnTo>
                      <a:pt x="1" y="0"/>
                    </a:lnTo>
                    <a:lnTo>
                      <a:pt x="1" y="2"/>
                    </a:lnTo>
                    <a:lnTo>
                      <a:pt x="0" y="2"/>
                    </a:lnTo>
                    <a:lnTo>
                      <a:pt x="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74" name="Freeform 2858">
                <a:extLst>
                  <a:ext uri="{FF2B5EF4-FFF2-40B4-BE49-F238E27FC236}">
                    <a16:creationId xmlns:a16="http://schemas.microsoft.com/office/drawing/2014/main" id="{E5061ADF-1D71-D682-745E-1CD3D46D1967}"/>
                  </a:ext>
                </a:extLst>
              </p:cNvPr>
              <p:cNvSpPr>
                <a:spLocks/>
              </p:cNvSpPr>
              <p:nvPr/>
            </p:nvSpPr>
            <p:spPr bwMode="auto">
              <a:xfrm>
                <a:off x="3240089" y="4645026"/>
                <a:ext cx="9525" cy="4763"/>
              </a:xfrm>
              <a:custGeom>
                <a:avLst/>
                <a:gdLst>
                  <a:gd name="T0" fmla="*/ 0 w 6"/>
                  <a:gd name="T1" fmla="*/ 0 h 3"/>
                  <a:gd name="T2" fmla="*/ 0 w 6"/>
                  <a:gd name="T3" fmla="*/ 2 h 3"/>
                  <a:gd name="T4" fmla="*/ 3 w 6"/>
                  <a:gd name="T5" fmla="*/ 2 h 3"/>
                  <a:gd name="T6" fmla="*/ 6 w 6"/>
                  <a:gd name="T7" fmla="*/ 3 h 3"/>
                  <a:gd name="T8" fmla="*/ 3 w 6"/>
                  <a:gd name="T9" fmla="*/ 3 h 3"/>
                  <a:gd name="T10" fmla="*/ 0 w 6"/>
                  <a:gd name="T11" fmla="*/ 2 h 3"/>
                  <a:gd name="T12" fmla="*/ 0 w 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0" y="0"/>
                    </a:moveTo>
                    <a:lnTo>
                      <a:pt x="0" y="2"/>
                    </a:lnTo>
                    <a:lnTo>
                      <a:pt x="3" y="2"/>
                    </a:lnTo>
                    <a:lnTo>
                      <a:pt x="6" y="3"/>
                    </a:lnTo>
                    <a:lnTo>
                      <a:pt x="3" y="3"/>
                    </a:lnTo>
                    <a:lnTo>
                      <a:pt x="0" y="2"/>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sp>
            <p:nvSpPr>
              <p:cNvPr id="275" name="Freeform 2859">
                <a:extLst>
                  <a:ext uri="{FF2B5EF4-FFF2-40B4-BE49-F238E27FC236}">
                    <a16:creationId xmlns:a16="http://schemas.microsoft.com/office/drawing/2014/main" id="{2CAAD346-B4D8-8AFA-BA74-77A4C0B70A43}"/>
                  </a:ext>
                </a:extLst>
              </p:cNvPr>
              <p:cNvSpPr>
                <a:spLocks/>
              </p:cNvSpPr>
              <p:nvPr/>
            </p:nvSpPr>
            <p:spPr bwMode="auto">
              <a:xfrm>
                <a:off x="3438526" y="4319589"/>
                <a:ext cx="0" cy="4763"/>
              </a:xfrm>
              <a:custGeom>
                <a:avLst/>
                <a:gdLst>
                  <a:gd name="T0" fmla="*/ 0 h 3"/>
                  <a:gd name="T1" fmla="*/ 3 h 3"/>
                  <a:gd name="T2" fmla="*/ 1 h 3"/>
                  <a:gd name="T3" fmla="*/ 0 h 3"/>
                </a:gdLst>
                <a:ahLst/>
                <a:cxnLst>
                  <a:cxn ang="0">
                    <a:pos x="0" y="T0"/>
                  </a:cxn>
                  <a:cxn ang="0">
                    <a:pos x="0" y="T1"/>
                  </a:cxn>
                  <a:cxn ang="0">
                    <a:pos x="0" y="T2"/>
                  </a:cxn>
                  <a:cxn ang="0">
                    <a:pos x="0" y="T3"/>
                  </a:cxn>
                </a:cxnLst>
                <a:rect l="0" t="0" r="r" b="b"/>
                <a:pathLst>
                  <a:path h="3">
                    <a:moveTo>
                      <a:pt x="0" y="0"/>
                    </a:moveTo>
                    <a:lnTo>
                      <a:pt x="0" y="3"/>
                    </a:lnTo>
                    <a:lnTo>
                      <a:pt x="0" y="1"/>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latin typeface="Arial" panose="020B0604020202020204" pitchFamily="34" charset="0"/>
                  <a:cs typeface="Arial" panose="020B0604020202020204" pitchFamily="34" charset="0"/>
                </a:endParaRPr>
              </a:p>
            </p:txBody>
          </p:sp>
        </p:grpSp>
        <p:sp>
          <p:nvSpPr>
            <p:cNvPr id="353" name="TextBox 127">
              <a:extLst>
                <a:ext uri="{FF2B5EF4-FFF2-40B4-BE49-F238E27FC236}">
                  <a16:creationId xmlns:a16="http://schemas.microsoft.com/office/drawing/2014/main" id="{83B56568-6742-6F24-BC3C-773CF581978F}"/>
                </a:ext>
              </a:extLst>
            </p:cNvPr>
            <p:cNvSpPr txBox="1"/>
            <p:nvPr/>
          </p:nvSpPr>
          <p:spPr>
            <a:xfrm>
              <a:off x="1991544" y="1699416"/>
              <a:ext cx="676383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b="1" dirty="0">
                  <a:latin typeface="+mj-lt"/>
                  <a:cs typeface="Arial" panose="020B0604020202020204" pitchFamily="34" charset="0"/>
                </a:rPr>
                <a:t>ABC to understand the problem and engage with the team and AA to find out a solution.</a:t>
              </a:r>
            </a:p>
          </p:txBody>
        </p:sp>
        <p:grpSp>
          <p:nvGrpSpPr>
            <p:cNvPr id="287" name="Group 286">
              <a:extLst>
                <a:ext uri="{FF2B5EF4-FFF2-40B4-BE49-F238E27FC236}">
                  <a16:creationId xmlns:a16="http://schemas.microsoft.com/office/drawing/2014/main" id="{65636C75-DA0E-2A61-AF33-E905E4F2FAF0}"/>
                </a:ext>
              </a:extLst>
            </p:cNvPr>
            <p:cNvGrpSpPr/>
            <p:nvPr/>
          </p:nvGrpSpPr>
          <p:grpSpPr>
            <a:xfrm>
              <a:off x="9928471" y="2871355"/>
              <a:ext cx="444119" cy="472926"/>
              <a:chOff x="5269531" y="2505785"/>
              <a:chExt cx="3127494" cy="3127512"/>
            </a:xfrm>
            <a:solidFill>
              <a:schemeClr val="bg1"/>
            </a:solidFill>
            <a:effectLst/>
          </p:grpSpPr>
          <p:sp>
            <p:nvSpPr>
              <p:cNvPr id="288" name="Freeform 485">
                <a:extLst>
                  <a:ext uri="{FF2B5EF4-FFF2-40B4-BE49-F238E27FC236}">
                    <a16:creationId xmlns:a16="http://schemas.microsoft.com/office/drawing/2014/main" id="{4FF98FB8-AE0D-223D-F70B-D1722C5976AB}"/>
                  </a:ext>
                </a:extLst>
              </p:cNvPr>
              <p:cNvSpPr/>
              <p:nvPr/>
            </p:nvSpPr>
            <p:spPr>
              <a:xfrm rot="1439">
                <a:off x="5269531" y="2505785"/>
                <a:ext cx="3127494" cy="3127512"/>
              </a:xfrm>
              <a:custGeom>
                <a:avLst/>
                <a:gdLst>
                  <a:gd name="connsiteX0" fmla="*/ 727134 w 1454266"/>
                  <a:gd name="connsiteY0" fmla="*/ 0 h 1454274"/>
                  <a:gd name="connsiteX1" fmla="*/ 1454266 w 1454266"/>
                  <a:gd name="connsiteY1" fmla="*/ 727137 h 1454274"/>
                  <a:gd name="connsiteX2" fmla="*/ 727133 w 1454266"/>
                  <a:gd name="connsiteY2" fmla="*/ 1454274 h 1454274"/>
                  <a:gd name="connsiteX3" fmla="*/ 0 w 1454266"/>
                  <a:gd name="connsiteY3" fmla="*/ 727137 h 1454274"/>
                  <a:gd name="connsiteX4" fmla="*/ 727134 w 1454266"/>
                  <a:gd name="connsiteY4" fmla="*/ 0 h 1454274"/>
                  <a:gd name="connsiteX5" fmla="*/ 727133 w 1454266"/>
                  <a:gd name="connsiteY5" fmla="*/ 72655 h 1454274"/>
                  <a:gd name="connsiteX6" fmla="*/ 72655 w 1454266"/>
                  <a:gd name="connsiteY6" fmla="*/ 727137 h 1454274"/>
                  <a:gd name="connsiteX7" fmla="*/ 727133 w 1454266"/>
                  <a:gd name="connsiteY7" fmla="*/ 1381619 h 1454274"/>
                  <a:gd name="connsiteX8" fmla="*/ 1381611 w 1454266"/>
                  <a:gd name="connsiteY8" fmla="*/ 727137 h 1454274"/>
                  <a:gd name="connsiteX9" fmla="*/ 727133 w 1454266"/>
                  <a:gd name="connsiteY9" fmla="*/ 72655 h 1454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54266" h="1454274">
                    <a:moveTo>
                      <a:pt x="727134" y="0"/>
                    </a:moveTo>
                    <a:cubicBezTo>
                      <a:pt x="1128718" y="0"/>
                      <a:pt x="1454266" y="325551"/>
                      <a:pt x="1454266" y="727137"/>
                    </a:cubicBezTo>
                    <a:cubicBezTo>
                      <a:pt x="1454266" y="1128724"/>
                      <a:pt x="1128717" y="1454274"/>
                      <a:pt x="727133" y="1454274"/>
                    </a:cubicBezTo>
                    <a:cubicBezTo>
                      <a:pt x="325549" y="1454274"/>
                      <a:pt x="0" y="1128724"/>
                      <a:pt x="0" y="727137"/>
                    </a:cubicBezTo>
                    <a:cubicBezTo>
                      <a:pt x="0" y="325550"/>
                      <a:pt x="325550" y="0"/>
                      <a:pt x="727134" y="0"/>
                    </a:cubicBezTo>
                    <a:close/>
                    <a:moveTo>
                      <a:pt x="727133" y="72655"/>
                    </a:moveTo>
                    <a:cubicBezTo>
                      <a:pt x="365675" y="72655"/>
                      <a:pt x="72655" y="365677"/>
                      <a:pt x="72655" y="727137"/>
                    </a:cubicBezTo>
                    <a:cubicBezTo>
                      <a:pt x="72655" y="1088597"/>
                      <a:pt x="365675" y="1381619"/>
                      <a:pt x="727133" y="1381619"/>
                    </a:cubicBezTo>
                    <a:cubicBezTo>
                      <a:pt x="1088591" y="1381619"/>
                      <a:pt x="1381611" y="1088597"/>
                      <a:pt x="1381611" y="727137"/>
                    </a:cubicBezTo>
                    <a:cubicBezTo>
                      <a:pt x="1381611" y="365677"/>
                      <a:pt x="1088591" y="72655"/>
                      <a:pt x="727133" y="72655"/>
                    </a:cubicBezTo>
                    <a:close/>
                  </a:path>
                </a:pathLst>
              </a:custGeom>
              <a:grp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89" name="Freeform 486">
                <a:extLst>
                  <a:ext uri="{FF2B5EF4-FFF2-40B4-BE49-F238E27FC236}">
                    <a16:creationId xmlns:a16="http://schemas.microsoft.com/office/drawing/2014/main" id="{C22E342E-3CCE-6E0F-FED6-263F5E228BB3}"/>
                  </a:ext>
                </a:extLst>
              </p:cNvPr>
              <p:cNvSpPr/>
              <p:nvPr/>
            </p:nvSpPr>
            <p:spPr>
              <a:xfrm>
                <a:off x="5677162" y="3147256"/>
                <a:ext cx="2313892" cy="383392"/>
              </a:xfrm>
              <a:custGeom>
                <a:avLst/>
                <a:gdLst>
                  <a:gd name="connsiteX0" fmla="*/ 38188 w 1075946"/>
                  <a:gd name="connsiteY0" fmla="*/ 0 h 178275"/>
                  <a:gd name="connsiteX1" fmla="*/ 73667 w 1075946"/>
                  <a:gd name="connsiteY1" fmla="*/ 21208 h 178275"/>
                  <a:gd name="connsiteX2" fmla="*/ 538531 w 1075946"/>
                  <a:gd name="connsiteY2" fmla="*/ 101401 h 178275"/>
                  <a:gd name="connsiteX3" fmla="*/ 1003394 w 1075946"/>
                  <a:gd name="connsiteY3" fmla="*/ 21208 h 178275"/>
                  <a:gd name="connsiteX4" fmla="*/ 1036682 w 1075946"/>
                  <a:gd name="connsiteY4" fmla="*/ 1310 h 178275"/>
                  <a:gd name="connsiteX5" fmla="*/ 1075946 w 1075946"/>
                  <a:gd name="connsiteY5" fmla="*/ 54440 h 178275"/>
                  <a:gd name="connsiteX6" fmla="*/ 1063012 w 1075946"/>
                  <a:gd name="connsiteY6" fmla="*/ 64189 h 178275"/>
                  <a:gd name="connsiteX7" fmla="*/ 538531 w 1075946"/>
                  <a:gd name="connsiteY7" fmla="*/ 178275 h 178275"/>
                  <a:gd name="connsiteX8" fmla="*/ 14049 w 1075946"/>
                  <a:gd name="connsiteY8" fmla="*/ 64189 h 178275"/>
                  <a:gd name="connsiteX9" fmla="*/ 0 w 1075946"/>
                  <a:gd name="connsiteY9" fmla="*/ 53600 h 178275"/>
                  <a:gd name="connsiteX10" fmla="*/ 38188 w 1075946"/>
                  <a:gd name="connsiteY10" fmla="*/ 0 h 178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75946" h="178275">
                    <a:moveTo>
                      <a:pt x="38188" y="0"/>
                    </a:moveTo>
                    <a:lnTo>
                      <a:pt x="73667" y="21208"/>
                    </a:lnTo>
                    <a:cubicBezTo>
                      <a:pt x="174412" y="69591"/>
                      <a:pt x="345022" y="101401"/>
                      <a:pt x="538531" y="101401"/>
                    </a:cubicBezTo>
                    <a:cubicBezTo>
                      <a:pt x="732040" y="101401"/>
                      <a:pt x="902649" y="69591"/>
                      <a:pt x="1003394" y="21208"/>
                    </a:cubicBezTo>
                    <a:lnTo>
                      <a:pt x="1036682" y="1310"/>
                    </a:lnTo>
                    <a:lnTo>
                      <a:pt x="1075946" y="54440"/>
                    </a:lnTo>
                    <a:lnTo>
                      <a:pt x="1063012" y="64189"/>
                    </a:lnTo>
                    <a:cubicBezTo>
                      <a:pt x="949346" y="133020"/>
                      <a:pt x="756856" y="178275"/>
                      <a:pt x="538531" y="178275"/>
                    </a:cubicBezTo>
                    <a:cubicBezTo>
                      <a:pt x="320205" y="178275"/>
                      <a:pt x="127715" y="133020"/>
                      <a:pt x="14049" y="64189"/>
                    </a:cubicBezTo>
                    <a:lnTo>
                      <a:pt x="0" y="53600"/>
                    </a:lnTo>
                    <a:lnTo>
                      <a:pt x="38188" y="0"/>
                    </a:lnTo>
                    <a:close/>
                  </a:path>
                </a:pathLst>
              </a:custGeom>
              <a:grp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90" name="Freeform 487">
                <a:extLst>
                  <a:ext uri="{FF2B5EF4-FFF2-40B4-BE49-F238E27FC236}">
                    <a16:creationId xmlns:a16="http://schemas.microsoft.com/office/drawing/2014/main" id="{CE6A0AF1-A222-FABB-03F7-AB734AC4DEE6}"/>
                  </a:ext>
                </a:extLst>
              </p:cNvPr>
              <p:cNvSpPr/>
              <p:nvPr/>
            </p:nvSpPr>
            <p:spPr>
              <a:xfrm>
                <a:off x="5999121" y="2535336"/>
                <a:ext cx="763033" cy="3079692"/>
              </a:xfrm>
              <a:custGeom>
                <a:avLst/>
                <a:gdLst>
                  <a:gd name="connsiteX0" fmla="*/ 354806 w 354806"/>
                  <a:gd name="connsiteY0" fmla="*/ 0 h 1432038"/>
                  <a:gd name="connsiteX1" fmla="*/ 354806 w 354806"/>
                  <a:gd name="connsiteY1" fmla="*/ 79373 h 1432038"/>
                  <a:gd name="connsiteX2" fmla="*/ 325150 w 354806"/>
                  <a:gd name="connsiteY2" fmla="*/ 85528 h 1432038"/>
                  <a:gd name="connsiteX3" fmla="*/ 75572 w 354806"/>
                  <a:gd name="connsiteY3" fmla="*/ 716019 h 1432038"/>
                  <a:gd name="connsiteX4" fmla="*/ 325150 w 354806"/>
                  <a:gd name="connsiteY4" fmla="*/ 1346510 h 1432038"/>
                  <a:gd name="connsiteX5" fmla="*/ 354806 w 354806"/>
                  <a:gd name="connsiteY5" fmla="*/ 1352666 h 1432038"/>
                  <a:gd name="connsiteX6" fmla="*/ 354806 w 354806"/>
                  <a:gd name="connsiteY6" fmla="*/ 1432038 h 1432038"/>
                  <a:gd name="connsiteX7" fmla="*/ 348459 w 354806"/>
                  <a:gd name="connsiteY7" fmla="*/ 1431444 h 1432038"/>
                  <a:gd name="connsiteX8" fmla="*/ 0 w 354806"/>
                  <a:gd name="connsiteY8" fmla="*/ 716019 h 1432038"/>
                  <a:gd name="connsiteX9" fmla="*/ 348459 w 354806"/>
                  <a:gd name="connsiteY9" fmla="*/ 594 h 1432038"/>
                  <a:gd name="connsiteX10" fmla="*/ 354806 w 354806"/>
                  <a:gd name="connsiteY10" fmla="*/ 0 h 1432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4806" h="1432038">
                    <a:moveTo>
                      <a:pt x="354806" y="0"/>
                    </a:moveTo>
                    <a:lnTo>
                      <a:pt x="354806" y="79373"/>
                    </a:lnTo>
                    <a:lnTo>
                      <a:pt x="325150" y="85528"/>
                    </a:lnTo>
                    <a:cubicBezTo>
                      <a:pt x="182716" y="145538"/>
                      <a:pt x="75572" y="405016"/>
                      <a:pt x="75572" y="716019"/>
                    </a:cubicBezTo>
                    <a:cubicBezTo>
                      <a:pt x="75572" y="1027022"/>
                      <a:pt x="182716" y="1286500"/>
                      <a:pt x="325150" y="1346510"/>
                    </a:cubicBezTo>
                    <a:lnTo>
                      <a:pt x="354806" y="1352666"/>
                    </a:lnTo>
                    <a:lnTo>
                      <a:pt x="354806" y="1432038"/>
                    </a:lnTo>
                    <a:lnTo>
                      <a:pt x="348459" y="1431444"/>
                    </a:lnTo>
                    <a:cubicBezTo>
                      <a:pt x="152735" y="1394617"/>
                      <a:pt x="0" y="1088365"/>
                      <a:pt x="0" y="716019"/>
                    </a:cubicBezTo>
                    <a:cubicBezTo>
                      <a:pt x="0" y="343673"/>
                      <a:pt x="152735" y="37421"/>
                      <a:pt x="348459" y="594"/>
                    </a:cubicBezTo>
                    <a:lnTo>
                      <a:pt x="354806" y="0"/>
                    </a:lnTo>
                    <a:close/>
                  </a:path>
                </a:pathLst>
              </a:custGeom>
              <a:grp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91" name="Freeform 488">
                <a:extLst>
                  <a:ext uri="{FF2B5EF4-FFF2-40B4-BE49-F238E27FC236}">
                    <a16:creationId xmlns:a16="http://schemas.microsoft.com/office/drawing/2014/main" id="{E7C90706-3A74-EA9C-B035-BF76D863669A}"/>
                  </a:ext>
                </a:extLst>
              </p:cNvPr>
              <p:cNvSpPr/>
              <p:nvPr/>
            </p:nvSpPr>
            <p:spPr>
              <a:xfrm>
                <a:off x="6878233" y="2538545"/>
                <a:ext cx="742551" cy="3073275"/>
              </a:xfrm>
              <a:custGeom>
                <a:avLst/>
                <a:gdLst>
                  <a:gd name="connsiteX0" fmla="*/ 0 w 345282"/>
                  <a:gd name="connsiteY0" fmla="*/ 0 h 1429054"/>
                  <a:gd name="connsiteX1" fmla="*/ 35363 w 345282"/>
                  <a:gd name="connsiteY1" fmla="*/ 9999 h 1429054"/>
                  <a:gd name="connsiteX2" fmla="*/ 345282 w 345282"/>
                  <a:gd name="connsiteY2" fmla="*/ 714527 h 1429054"/>
                  <a:gd name="connsiteX3" fmla="*/ 35363 w 345282"/>
                  <a:gd name="connsiteY3" fmla="*/ 1419055 h 1429054"/>
                  <a:gd name="connsiteX4" fmla="*/ 0 w 345282"/>
                  <a:gd name="connsiteY4" fmla="*/ 1429054 h 1429054"/>
                  <a:gd name="connsiteX5" fmla="*/ 0 w 345282"/>
                  <a:gd name="connsiteY5" fmla="*/ 1349197 h 1429054"/>
                  <a:gd name="connsiteX6" fmla="*/ 20132 w 345282"/>
                  <a:gd name="connsiteY6" fmla="*/ 1345018 h 1429054"/>
                  <a:gd name="connsiteX7" fmla="*/ 269710 w 345282"/>
                  <a:gd name="connsiteY7" fmla="*/ 714527 h 1429054"/>
                  <a:gd name="connsiteX8" fmla="*/ 20132 w 345282"/>
                  <a:gd name="connsiteY8" fmla="*/ 84036 h 1429054"/>
                  <a:gd name="connsiteX9" fmla="*/ 0 w 345282"/>
                  <a:gd name="connsiteY9" fmla="*/ 79858 h 1429054"/>
                  <a:gd name="connsiteX10" fmla="*/ 0 w 345282"/>
                  <a:gd name="connsiteY10" fmla="*/ 0 h 142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5282" h="1429054">
                    <a:moveTo>
                      <a:pt x="0" y="0"/>
                    </a:moveTo>
                    <a:lnTo>
                      <a:pt x="35363" y="9999"/>
                    </a:lnTo>
                    <a:cubicBezTo>
                      <a:pt x="212233" y="77056"/>
                      <a:pt x="345282" y="367004"/>
                      <a:pt x="345282" y="714527"/>
                    </a:cubicBezTo>
                    <a:cubicBezTo>
                      <a:pt x="345282" y="1062050"/>
                      <a:pt x="212233" y="1351998"/>
                      <a:pt x="35363" y="1419055"/>
                    </a:cubicBezTo>
                    <a:lnTo>
                      <a:pt x="0" y="1429054"/>
                    </a:lnTo>
                    <a:lnTo>
                      <a:pt x="0" y="1349197"/>
                    </a:lnTo>
                    <a:lnTo>
                      <a:pt x="20132" y="1345018"/>
                    </a:lnTo>
                    <a:cubicBezTo>
                      <a:pt x="162566" y="1285008"/>
                      <a:pt x="269710" y="1025530"/>
                      <a:pt x="269710" y="714527"/>
                    </a:cubicBezTo>
                    <a:cubicBezTo>
                      <a:pt x="269710" y="403524"/>
                      <a:pt x="162566" y="144046"/>
                      <a:pt x="20132" y="84036"/>
                    </a:cubicBezTo>
                    <a:lnTo>
                      <a:pt x="0" y="79858"/>
                    </a:lnTo>
                    <a:lnTo>
                      <a:pt x="0" y="0"/>
                    </a:lnTo>
                    <a:close/>
                  </a:path>
                </a:pathLst>
              </a:custGeom>
              <a:grp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292" name="Rectangle 291">
                <a:extLst>
                  <a:ext uri="{FF2B5EF4-FFF2-40B4-BE49-F238E27FC236}">
                    <a16:creationId xmlns:a16="http://schemas.microsoft.com/office/drawing/2014/main" id="{3DC3BFBE-022A-03BB-048D-13D2B72C00BA}"/>
                  </a:ext>
                </a:extLst>
              </p:cNvPr>
              <p:cNvSpPr/>
              <p:nvPr/>
            </p:nvSpPr>
            <p:spPr>
              <a:xfrm>
                <a:off x="6732498" y="2651537"/>
                <a:ext cx="159340" cy="2852416"/>
              </a:xfrm>
              <a:prstGeom prst="rect">
                <a:avLst/>
              </a:prstGeom>
              <a:grp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sp>
            <p:nvSpPr>
              <p:cNvPr id="293" name="Rectangle 292">
                <a:extLst>
                  <a:ext uri="{FF2B5EF4-FFF2-40B4-BE49-F238E27FC236}">
                    <a16:creationId xmlns:a16="http://schemas.microsoft.com/office/drawing/2014/main" id="{E683DF27-86F6-2356-3D15-E0320AD17662}"/>
                  </a:ext>
                </a:extLst>
              </p:cNvPr>
              <p:cNvSpPr/>
              <p:nvPr/>
            </p:nvSpPr>
            <p:spPr>
              <a:xfrm rot="16200000">
                <a:off x="6741204" y="2586492"/>
                <a:ext cx="159340" cy="2992735"/>
              </a:xfrm>
              <a:prstGeom prst="rect">
                <a:avLst/>
              </a:prstGeom>
              <a:grp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latin typeface="Arial" panose="020B0604020202020204" pitchFamily="34" charset="0"/>
                  <a:cs typeface="Arial" panose="020B0604020202020204" pitchFamily="34" charset="0"/>
                </a:endParaRPr>
              </a:p>
            </p:txBody>
          </p:sp>
        </p:grpSp>
        <p:sp>
          <p:nvSpPr>
            <p:cNvPr id="94" name="TextBox 127">
              <a:extLst>
                <a:ext uri="{FF2B5EF4-FFF2-40B4-BE49-F238E27FC236}">
                  <a16:creationId xmlns:a16="http://schemas.microsoft.com/office/drawing/2014/main" id="{944A3549-C3FD-4DE5-24C2-0A0DFD3EDF2E}"/>
                </a:ext>
              </a:extLst>
            </p:cNvPr>
            <p:cNvSpPr txBox="1"/>
            <p:nvPr/>
          </p:nvSpPr>
          <p:spPr>
            <a:xfrm>
              <a:off x="1991544" y="3937136"/>
              <a:ext cx="681363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b="1" dirty="0"/>
                <a:t>ABC and the team should put the Company requirements first for submission of reports.</a:t>
              </a:r>
            </a:p>
          </p:txBody>
        </p:sp>
      </p:grpSp>
      <p:sp>
        <p:nvSpPr>
          <p:cNvPr id="380" name="Footer Placeholder 4">
            <a:extLst>
              <a:ext uri="{FF2B5EF4-FFF2-40B4-BE49-F238E27FC236}">
                <a16:creationId xmlns:a16="http://schemas.microsoft.com/office/drawing/2014/main" id="{6A0FC963-423E-8F2A-8D2D-C35D731A67FA}"/>
              </a:ext>
            </a:extLst>
          </p:cNvPr>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11" name="TextBox 10">
            <a:extLst>
              <a:ext uri="{FF2B5EF4-FFF2-40B4-BE49-F238E27FC236}">
                <a16:creationId xmlns:a16="http://schemas.microsoft.com/office/drawing/2014/main" id="{1484337C-6EF3-989A-F921-4432A2F52B55}"/>
              </a:ext>
            </a:extLst>
          </p:cNvPr>
          <p:cNvSpPr txBox="1"/>
          <p:nvPr/>
        </p:nvSpPr>
        <p:spPr>
          <a:xfrm>
            <a:off x="1991544" y="2915652"/>
            <a:ext cx="6763832" cy="369332"/>
          </a:xfrm>
          <a:prstGeom prst="rect">
            <a:avLst/>
          </a:prstGeom>
          <a:noFill/>
        </p:spPr>
        <p:txBody>
          <a:bodyPr wrap="square">
            <a:spAutoFit/>
          </a:bodyPr>
          <a:lstStyle/>
          <a:p>
            <a:r>
              <a:rPr lang="en-US" sz="1800" b="1" dirty="0">
                <a:latin typeface="+mj-lt"/>
                <a:cs typeface="Arial" panose="020B0604020202020204" pitchFamily="34" charset="0"/>
              </a:rPr>
              <a:t>Inculcating team work, motivating and setting ownership.</a:t>
            </a:r>
          </a:p>
        </p:txBody>
      </p:sp>
      <p:cxnSp>
        <p:nvCxnSpPr>
          <p:cNvPr id="12" name="Straight Connector 11">
            <a:extLst>
              <a:ext uri="{FF2B5EF4-FFF2-40B4-BE49-F238E27FC236}">
                <a16:creationId xmlns:a16="http://schemas.microsoft.com/office/drawing/2014/main" id="{BDE46586-C87A-2477-0097-7E086A648221}"/>
              </a:ext>
            </a:extLst>
          </p:cNvPr>
          <p:cNvCxnSpPr>
            <a:cxnSpLocks/>
          </p:cNvCxnSpPr>
          <p:nvPr/>
        </p:nvCxnSpPr>
        <p:spPr bwMode="auto">
          <a:xfrm flipH="1">
            <a:off x="1703512" y="1004859"/>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77539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6" name="Horizontal Scroll 5"/>
          <p:cNvSpPr/>
          <p:nvPr/>
        </p:nvSpPr>
        <p:spPr bwMode="auto">
          <a:xfrm>
            <a:off x="3071664" y="1752600"/>
            <a:ext cx="7056784" cy="1664717"/>
          </a:xfrm>
          <a:prstGeom prst="horizontalScroll">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5" y="463109"/>
            <a:ext cx="611135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Arial"/>
              <a:ea typeface="+mj-ea"/>
              <a:cs typeface="+mj-cs"/>
            </a:endParaRPr>
          </a:p>
        </p:txBody>
      </p:sp>
      <p:sp>
        <p:nvSpPr>
          <p:cNvPr id="4" name="Rectangle 3"/>
          <p:cNvSpPr txBox="1">
            <a:spLocks noChangeArrowheads="1"/>
          </p:cNvSpPr>
          <p:nvPr/>
        </p:nvSpPr>
        <p:spPr>
          <a:xfrm>
            <a:off x="2933702"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Title 7"/>
          <p:cNvSpPr>
            <a:spLocks noGrp="1"/>
          </p:cNvSpPr>
          <p:nvPr>
            <p:ph type="title" idx="4294967295"/>
          </p:nvPr>
        </p:nvSpPr>
        <p:spPr>
          <a:xfrm>
            <a:off x="0" y="609600"/>
            <a:ext cx="10363200" cy="1143000"/>
          </a:xfrm>
        </p:spPr>
        <p:txBody>
          <a:bodyPr/>
          <a:lstStyle/>
          <a:p>
            <a:r>
              <a:rPr lang="en-US" altLang="en-US" dirty="0">
                <a:solidFill>
                  <a:schemeClr val="tx1"/>
                </a:solidFill>
              </a:rPr>
              <a:t/>
            </a:r>
            <a:br>
              <a:rPr lang="en-US" altLang="en-US" dirty="0">
                <a:solidFill>
                  <a:schemeClr val="tx1"/>
                </a:solidFill>
              </a:rPr>
            </a:br>
            <a:endParaRPr lang="en-US" dirty="0"/>
          </a:p>
        </p:txBody>
      </p:sp>
      <p:sp>
        <p:nvSpPr>
          <p:cNvPr id="10" name="Rectangle 9"/>
          <p:cNvSpPr/>
          <p:nvPr/>
        </p:nvSpPr>
        <p:spPr>
          <a:xfrm>
            <a:off x="2272388" y="2239035"/>
            <a:ext cx="8856984" cy="184665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500" dirty="0">
                <a:effectLst>
                  <a:outerShdw blurRad="38100" dist="38100" dir="2700000" algn="tl">
                    <a:srgbClr val="000000">
                      <a:alpha val="43137"/>
                    </a:srgbClr>
                  </a:outerShdw>
                </a:effectLst>
                <a:latin typeface="+mj-lt"/>
              </a:rPr>
              <a:t>THANK YOU!</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500" dirty="0">
              <a:effectLst>
                <a:outerShdw blurRad="38100" dist="38100" dir="2700000" algn="tl">
                  <a:srgbClr val="000000">
                    <a:alpha val="43137"/>
                  </a:srgbClr>
                </a:outerShdw>
              </a:effectLst>
              <a:latin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effectLst>
                  <a:outerShdw blurRad="38100" dist="38100" dir="2700000" algn="tl">
                    <a:srgbClr val="000000">
                      <a:alpha val="43137"/>
                    </a:srgbClr>
                  </a:outerShdw>
                </a:effectLst>
                <a:latin typeface="+mj-lt"/>
              </a:rPr>
              <a:t>We are open to further discussion</a:t>
            </a: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07457" y="3585822"/>
            <a:ext cx="1866900" cy="2447925"/>
          </a:xfrm>
          <a:prstGeom prst="rect">
            <a:avLst/>
          </a:prstGeom>
        </p:spPr>
      </p:pic>
      <p:sp>
        <p:nvSpPr>
          <p:cNvPr id="13" name="Slide Number Placeholder 12">
            <a:extLst>
              <a:ext uri="{FF2B5EF4-FFF2-40B4-BE49-F238E27FC236}">
                <a16:creationId xmlns:a16="http://schemas.microsoft.com/office/drawing/2014/main" id="{C7BE44EE-1362-52F0-BEDD-EC0DA637A02F}"/>
              </a:ext>
            </a:extLst>
          </p:cNvPr>
          <p:cNvSpPr>
            <a:spLocks noGrp="1"/>
          </p:cNvSpPr>
          <p:nvPr>
            <p:ph type="sldNum" sz="quarter" idx="12"/>
          </p:nvPr>
        </p:nvSpPr>
        <p:spPr>
          <a:xfrm>
            <a:off x="9480376" y="6400800"/>
            <a:ext cx="2540000" cy="457200"/>
          </a:xfrm>
        </p:spPr>
        <p:txBody>
          <a:bodyPr/>
          <a:lstStyle/>
          <a:p>
            <a:pPr>
              <a:defRPr/>
            </a:pPr>
            <a:fld id="{D629C963-6CA3-4910-ACAB-89103C5891B0}" type="slidenum">
              <a:rPr lang="en-GB" smtClean="0"/>
              <a:pPr>
                <a:defRPr/>
              </a:pPr>
              <a:t>14</a:t>
            </a:fld>
            <a:endParaRPr lang="en-GB" dirty="0"/>
          </a:p>
        </p:txBody>
      </p:sp>
    </p:spTree>
    <p:extLst>
      <p:ext uri="{BB962C8B-B14F-4D97-AF65-F5344CB8AC3E}">
        <p14:creationId xmlns:p14="http://schemas.microsoft.com/office/powerpoint/2010/main" val="4145610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809854" y="1428736"/>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3" name="Slide Number Placeholder 2">
            <a:extLst>
              <a:ext uri="{FF2B5EF4-FFF2-40B4-BE49-F238E27FC236}">
                <a16:creationId xmlns:a16="http://schemas.microsoft.com/office/drawing/2014/main" id="{09986897-196C-24E8-EF70-4B3B02D35403}"/>
              </a:ext>
            </a:extLst>
          </p:cNvPr>
          <p:cNvSpPr>
            <a:spLocks noGrp="1"/>
          </p:cNvSpPr>
          <p:nvPr>
            <p:ph type="sldNum" sz="quarter" idx="12"/>
          </p:nvPr>
        </p:nvSpPr>
        <p:spPr/>
        <p:txBody>
          <a:bodyPr/>
          <a:lstStyle/>
          <a:p>
            <a:pPr>
              <a:defRPr/>
            </a:pPr>
            <a:fld id="{D629C963-6CA3-4910-ACAB-89103C5891B0}" type="slidenum">
              <a:rPr lang="en-GB" smtClean="0"/>
              <a:pPr>
                <a:defRPr/>
              </a:pPr>
              <a:t>2</a:t>
            </a:fld>
            <a:endParaRPr lang="en-GB" dirty="0"/>
          </a:p>
        </p:txBody>
      </p:sp>
      <p:sp>
        <p:nvSpPr>
          <p:cNvPr id="6" name="Rectangle 4">
            <a:extLst>
              <a:ext uri="{FF2B5EF4-FFF2-40B4-BE49-F238E27FC236}">
                <a16:creationId xmlns:a16="http://schemas.microsoft.com/office/drawing/2014/main" id="{2FBAED32-6BF2-B445-7E77-BD41EADC2BF7}"/>
              </a:ext>
            </a:extLst>
          </p:cNvPr>
          <p:cNvSpPr>
            <a:spLocks noChangeArrowheads="1"/>
          </p:cNvSpPr>
          <p:nvPr/>
        </p:nvSpPr>
        <p:spPr bwMode="gray">
          <a:xfrm>
            <a:off x="2248424" y="1340768"/>
            <a:ext cx="7302584" cy="558800"/>
          </a:xfrm>
          <a:prstGeom prst="roundRect">
            <a:avLst>
              <a:gd name="adj" fmla="val 50000"/>
            </a:avLst>
          </a:prstGeom>
          <a:solidFill>
            <a:schemeClr val="bg1">
              <a:lumMod val="85000"/>
            </a:schemeClr>
          </a:solidFill>
          <a:ln w="12700" algn="ctr">
            <a:solidFill>
              <a:schemeClr val="tx2"/>
            </a:solidFill>
            <a:miter lim="800000"/>
            <a:headEnd/>
            <a:tailEnd/>
          </a:ln>
        </p:spPr>
        <p:txBody>
          <a:bodyPr wrap="none" lIns="365760" anchor="ctr"/>
          <a:lstStyle/>
          <a:p>
            <a:pPr marL="115888">
              <a:defRPr/>
            </a:pPr>
            <a:r>
              <a:rPr lang="en-US" sz="2200" dirty="0">
                <a:cs typeface="Arial" panose="020B0604020202020204" pitchFamily="34" charset="0"/>
              </a:rPr>
              <a:t>Introduction</a:t>
            </a:r>
          </a:p>
        </p:txBody>
      </p:sp>
      <p:sp>
        <p:nvSpPr>
          <p:cNvPr id="8" name="Rectangle 4">
            <a:extLst>
              <a:ext uri="{FF2B5EF4-FFF2-40B4-BE49-F238E27FC236}">
                <a16:creationId xmlns:a16="http://schemas.microsoft.com/office/drawing/2014/main" id="{4C094431-1C4C-F5C3-3E87-5B495D43B75A}"/>
              </a:ext>
            </a:extLst>
          </p:cNvPr>
          <p:cNvSpPr>
            <a:spLocks noChangeArrowheads="1"/>
          </p:cNvSpPr>
          <p:nvPr/>
        </p:nvSpPr>
        <p:spPr bwMode="gray">
          <a:xfrm>
            <a:off x="2248424" y="2006600"/>
            <a:ext cx="7302584" cy="558800"/>
          </a:xfrm>
          <a:prstGeom prst="roundRect">
            <a:avLst>
              <a:gd name="adj" fmla="val 50000"/>
            </a:avLst>
          </a:prstGeom>
          <a:solidFill>
            <a:schemeClr val="bg1">
              <a:lumMod val="85000"/>
            </a:schemeClr>
          </a:solidFill>
          <a:ln w="12700" algn="ctr">
            <a:solidFill>
              <a:schemeClr val="tx2"/>
            </a:solidFill>
            <a:miter lim="800000"/>
            <a:headEnd/>
            <a:tailEnd/>
          </a:ln>
        </p:spPr>
        <p:txBody>
          <a:bodyPr wrap="none" lIns="365760" anchor="ctr"/>
          <a:lstStyle/>
          <a:p>
            <a:pPr marL="115888"/>
            <a:r>
              <a:rPr lang="en-US" sz="2200" dirty="0">
                <a:cs typeface="Arial" panose="020B0604020202020204" pitchFamily="34" charset="0"/>
              </a:rPr>
              <a:t>What are we trying to address</a:t>
            </a:r>
          </a:p>
        </p:txBody>
      </p:sp>
      <p:sp>
        <p:nvSpPr>
          <p:cNvPr id="9" name="Rectangle 4">
            <a:extLst>
              <a:ext uri="{FF2B5EF4-FFF2-40B4-BE49-F238E27FC236}">
                <a16:creationId xmlns:a16="http://schemas.microsoft.com/office/drawing/2014/main" id="{FF020CF2-7219-B263-6F4A-E93664BC1153}"/>
              </a:ext>
            </a:extLst>
          </p:cNvPr>
          <p:cNvSpPr>
            <a:spLocks noChangeArrowheads="1"/>
          </p:cNvSpPr>
          <p:nvPr/>
        </p:nvSpPr>
        <p:spPr bwMode="gray">
          <a:xfrm>
            <a:off x="2248424" y="2726680"/>
            <a:ext cx="7302584" cy="558800"/>
          </a:xfrm>
          <a:prstGeom prst="roundRect">
            <a:avLst>
              <a:gd name="adj" fmla="val 50000"/>
            </a:avLst>
          </a:prstGeom>
          <a:solidFill>
            <a:schemeClr val="bg1">
              <a:lumMod val="85000"/>
            </a:schemeClr>
          </a:solidFill>
          <a:ln w="12700" algn="ctr">
            <a:solidFill>
              <a:schemeClr val="tx2"/>
            </a:solidFill>
            <a:miter lim="800000"/>
            <a:headEnd/>
            <a:tailEnd/>
          </a:ln>
        </p:spPr>
        <p:txBody>
          <a:bodyPr wrap="none" lIns="365760" anchor="ctr"/>
          <a:lstStyle/>
          <a:p>
            <a:pPr marL="115888"/>
            <a:r>
              <a:rPr lang="en-US" sz="2200" dirty="0">
                <a:cs typeface="Arial" panose="020B0604020202020204" pitchFamily="34" charset="0"/>
              </a:rPr>
              <a:t>Usual Structure of Actuarial Team </a:t>
            </a:r>
          </a:p>
        </p:txBody>
      </p:sp>
      <p:sp>
        <p:nvSpPr>
          <p:cNvPr id="10" name="Rectangle 4">
            <a:extLst>
              <a:ext uri="{FF2B5EF4-FFF2-40B4-BE49-F238E27FC236}">
                <a16:creationId xmlns:a16="http://schemas.microsoft.com/office/drawing/2014/main" id="{822118B8-7EF0-810D-2A5C-F0289C8F1521}"/>
              </a:ext>
            </a:extLst>
          </p:cNvPr>
          <p:cNvSpPr>
            <a:spLocks noChangeArrowheads="1"/>
          </p:cNvSpPr>
          <p:nvPr/>
        </p:nvSpPr>
        <p:spPr bwMode="gray">
          <a:xfrm>
            <a:off x="2248424" y="3446760"/>
            <a:ext cx="7302584" cy="558800"/>
          </a:xfrm>
          <a:prstGeom prst="roundRect">
            <a:avLst>
              <a:gd name="adj" fmla="val 50000"/>
            </a:avLst>
          </a:prstGeom>
          <a:solidFill>
            <a:schemeClr val="bg1">
              <a:lumMod val="85000"/>
            </a:schemeClr>
          </a:solidFill>
          <a:ln w="12700" algn="ctr">
            <a:solidFill>
              <a:schemeClr val="tx2"/>
            </a:solidFill>
            <a:miter lim="800000"/>
            <a:headEnd/>
            <a:tailEnd/>
          </a:ln>
        </p:spPr>
        <p:txBody>
          <a:bodyPr wrap="none" lIns="365760" anchor="ctr"/>
          <a:lstStyle/>
          <a:p>
            <a:pPr marL="115888"/>
            <a:r>
              <a:rPr lang="en-US" sz="2200" dirty="0">
                <a:cs typeface="Arial" panose="020B0604020202020204" pitchFamily="34" charset="0"/>
              </a:rPr>
              <a:t>Addressing the issue</a:t>
            </a:r>
          </a:p>
        </p:txBody>
      </p:sp>
      <p:sp>
        <p:nvSpPr>
          <p:cNvPr id="11" name="Rectangle 4">
            <a:extLst>
              <a:ext uri="{FF2B5EF4-FFF2-40B4-BE49-F238E27FC236}">
                <a16:creationId xmlns:a16="http://schemas.microsoft.com/office/drawing/2014/main" id="{B9987F47-A2DC-2658-D4B8-777B1E637F71}"/>
              </a:ext>
            </a:extLst>
          </p:cNvPr>
          <p:cNvSpPr>
            <a:spLocks noChangeArrowheads="1"/>
          </p:cNvSpPr>
          <p:nvPr/>
        </p:nvSpPr>
        <p:spPr bwMode="gray">
          <a:xfrm>
            <a:off x="2248424" y="4166840"/>
            <a:ext cx="7268964" cy="558800"/>
          </a:xfrm>
          <a:prstGeom prst="roundRect">
            <a:avLst>
              <a:gd name="adj" fmla="val 50000"/>
            </a:avLst>
          </a:prstGeom>
          <a:solidFill>
            <a:schemeClr val="bg1">
              <a:lumMod val="85000"/>
            </a:schemeClr>
          </a:solidFill>
          <a:ln w="12700" algn="ctr">
            <a:solidFill>
              <a:schemeClr val="tx2"/>
            </a:solidFill>
            <a:miter lim="800000"/>
            <a:headEnd/>
            <a:tailEnd/>
          </a:ln>
        </p:spPr>
        <p:txBody>
          <a:bodyPr wrap="none" lIns="365760" anchor="ctr"/>
          <a:lstStyle/>
          <a:p>
            <a:pPr lvl="0"/>
            <a:r>
              <a:rPr kumimoji="0" lang="en-US" sz="2000" i="0" u="none" strike="noStrike" cap="none" spc="0" normalizeH="0" baseline="0" noProof="0" dirty="0">
                <a:ln/>
                <a:effectLst/>
                <a:uLnTx/>
                <a:uFillTx/>
                <a:latin typeface="+mj-lt"/>
                <a:ea typeface="+mn-ea"/>
                <a:cs typeface="+mn-cs"/>
              </a:rPr>
              <a:t>Steps </a:t>
            </a:r>
            <a:r>
              <a:rPr lang="en-US" sz="2000" dirty="0" smtClean="0">
                <a:ln/>
                <a:latin typeface="+mj-lt"/>
              </a:rPr>
              <a:t>for timely</a:t>
            </a:r>
            <a:r>
              <a:rPr kumimoji="0" lang="en-US" sz="2000" i="0" u="none" strike="noStrike" cap="none" spc="0" normalizeH="0" baseline="0" noProof="0" dirty="0" smtClean="0">
                <a:ln/>
                <a:effectLst/>
                <a:uLnTx/>
                <a:uFillTx/>
                <a:latin typeface="+mj-lt"/>
                <a:ea typeface="+mn-ea"/>
                <a:cs typeface="+mn-cs"/>
              </a:rPr>
              <a:t> </a:t>
            </a:r>
            <a:r>
              <a:rPr kumimoji="0" lang="en-US" sz="2000" i="0" u="none" strike="noStrike" cap="none" spc="0" normalizeH="0" baseline="0" noProof="0" dirty="0" smtClean="0">
                <a:ln/>
                <a:effectLst/>
                <a:uLnTx/>
                <a:uFillTx/>
                <a:latin typeface="+mj-lt"/>
                <a:ea typeface="+mn-ea"/>
                <a:cs typeface="+mn-cs"/>
              </a:rPr>
              <a:t>submission of Valuation Reports </a:t>
            </a:r>
            <a:r>
              <a:rPr kumimoji="0" lang="en-US" sz="2000" i="0" u="none" strike="noStrike" cap="none" spc="0" normalizeH="0" baseline="0" noProof="0" dirty="0">
                <a:ln/>
                <a:effectLst/>
                <a:uLnTx/>
                <a:uFillTx/>
                <a:latin typeface="+mj-lt"/>
                <a:ea typeface="+mn-ea"/>
                <a:cs typeface="+mn-cs"/>
              </a:rPr>
              <a:t>&amp; </a:t>
            </a:r>
          </a:p>
          <a:p>
            <a:pPr lvl="0"/>
            <a:r>
              <a:rPr kumimoji="0" lang="en-US" sz="2000" i="0" u="none" strike="noStrike" cap="none" spc="0" normalizeH="0" baseline="0" noProof="0" dirty="0">
                <a:ln/>
                <a:effectLst/>
                <a:uLnTx/>
                <a:uFillTx/>
                <a:latin typeface="+mj-lt"/>
                <a:ea typeface="+mn-ea"/>
                <a:cs typeface="+mn-cs"/>
              </a:rPr>
              <a:t>Ensure Valuation Work is not impacted</a:t>
            </a:r>
            <a:endParaRPr lang="en-IN" sz="2000" dirty="0"/>
          </a:p>
        </p:txBody>
      </p:sp>
      <p:sp>
        <p:nvSpPr>
          <p:cNvPr id="12" name="Rectangle 4">
            <a:extLst>
              <a:ext uri="{FF2B5EF4-FFF2-40B4-BE49-F238E27FC236}">
                <a16:creationId xmlns:a16="http://schemas.microsoft.com/office/drawing/2014/main" id="{02F05E01-2CB7-0BC9-5166-556769F3202D}"/>
              </a:ext>
            </a:extLst>
          </p:cNvPr>
          <p:cNvSpPr>
            <a:spLocks noChangeArrowheads="1"/>
          </p:cNvSpPr>
          <p:nvPr/>
        </p:nvSpPr>
        <p:spPr bwMode="gray">
          <a:xfrm>
            <a:off x="2282044" y="4886920"/>
            <a:ext cx="7268964" cy="558800"/>
          </a:xfrm>
          <a:prstGeom prst="roundRect">
            <a:avLst>
              <a:gd name="adj" fmla="val 50000"/>
            </a:avLst>
          </a:prstGeom>
          <a:solidFill>
            <a:schemeClr val="bg1">
              <a:lumMod val="85000"/>
            </a:schemeClr>
          </a:solidFill>
          <a:ln w="12700" algn="ctr">
            <a:solidFill>
              <a:schemeClr val="tx2"/>
            </a:solidFill>
            <a:miter lim="800000"/>
            <a:headEnd/>
            <a:tailEnd/>
          </a:ln>
        </p:spPr>
        <p:txBody>
          <a:bodyPr wrap="none" lIns="365760" anchor="ctr"/>
          <a:lstStyle/>
          <a:p>
            <a:pPr lvl="0"/>
            <a:r>
              <a:rPr kumimoji="0" lang="en-US" sz="2200" i="0" u="none" strike="noStrike" cap="none" spc="0" normalizeH="0" baseline="0" dirty="0">
                <a:ln/>
                <a:effectLst/>
                <a:uLnTx/>
                <a:uFillTx/>
                <a:latin typeface="+mj-lt"/>
              </a:rPr>
              <a:t>Relevant Regulations, Guidelines &amp; APS</a:t>
            </a:r>
            <a:endParaRPr lang="en-IN" sz="2200" dirty="0"/>
          </a:p>
        </p:txBody>
      </p:sp>
      <p:sp>
        <p:nvSpPr>
          <p:cNvPr id="13" name="Rectangle 4">
            <a:extLst>
              <a:ext uri="{FF2B5EF4-FFF2-40B4-BE49-F238E27FC236}">
                <a16:creationId xmlns:a16="http://schemas.microsoft.com/office/drawing/2014/main" id="{90ED159F-3568-011F-ED5B-5F573EFD62A5}"/>
              </a:ext>
            </a:extLst>
          </p:cNvPr>
          <p:cNvSpPr>
            <a:spLocks noChangeArrowheads="1"/>
          </p:cNvSpPr>
          <p:nvPr/>
        </p:nvSpPr>
        <p:spPr bwMode="gray">
          <a:xfrm>
            <a:off x="2278200" y="5552256"/>
            <a:ext cx="7268964" cy="558800"/>
          </a:xfrm>
          <a:prstGeom prst="roundRect">
            <a:avLst>
              <a:gd name="adj" fmla="val 50000"/>
            </a:avLst>
          </a:prstGeom>
          <a:solidFill>
            <a:schemeClr val="bg1">
              <a:lumMod val="85000"/>
            </a:schemeClr>
          </a:solidFill>
          <a:ln w="12700" algn="ctr">
            <a:solidFill>
              <a:schemeClr val="tx2"/>
            </a:solidFill>
            <a:miter lim="800000"/>
            <a:headEnd/>
            <a:tailEnd/>
          </a:ln>
        </p:spPr>
        <p:txBody>
          <a:bodyPr wrap="none" lIns="365760" anchor="ctr"/>
          <a:lstStyle/>
          <a:p>
            <a:pPr marL="115888"/>
            <a:r>
              <a:rPr lang="en-US" sz="2200" dirty="0">
                <a:cs typeface="Arial" panose="020B0604020202020204" pitchFamily="34" charset="0"/>
              </a:rPr>
              <a:t>Summary</a:t>
            </a:r>
          </a:p>
        </p:txBody>
      </p:sp>
      <p:sp>
        <p:nvSpPr>
          <p:cNvPr id="14" name="Left-Right Arrow 112">
            <a:extLst>
              <a:ext uri="{FF2B5EF4-FFF2-40B4-BE49-F238E27FC236}">
                <a16:creationId xmlns:a16="http://schemas.microsoft.com/office/drawing/2014/main" id="{E2A0C38A-7972-6C64-F1CD-E467A4658A9A}"/>
              </a:ext>
            </a:extLst>
          </p:cNvPr>
          <p:cNvSpPr>
            <a:spLocks noChangeArrowheads="1"/>
          </p:cNvSpPr>
          <p:nvPr/>
        </p:nvSpPr>
        <p:spPr bwMode="auto">
          <a:xfrm rot="-5400000">
            <a:off x="7994645" y="3274933"/>
            <a:ext cx="4770288" cy="937477"/>
          </a:xfrm>
          <a:prstGeom prst="leftRightArrow">
            <a:avLst>
              <a:gd name="adj1" fmla="val 50000"/>
              <a:gd name="adj2" fmla="val 50049"/>
            </a:avLst>
          </a:prstGeom>
          <a:solidFill>
            <a:schemeClr val="bg1">
              <a:lumMod val="85000"/>
            </a:schemeClr>
          </a:solidFill>
          <a:ln w="12700" algn="ctr">
            <a:solidFill>
              <a:schemeClr val="tx1"/>
            </a:solidFill>
            <a:round/>
            <a:headEnd/>
            <a:tailEnd/>
          </a:ln>
        </p:spPr>
        <p:txBody>
          <a:bodyPr wrap="square" anchor="ctr">
            <a:noAutofit/>
          </a:bodyPr>
          <a:lstStyle/>
          <a:p>
            <a:pPr algn="ctr"/>
            <a:r>
              <a:rPr lang="en-US" sz="1600" b="1" dirty="0"/>
              <a:t>Professionalism, Ethics and Conduct</a:t>
            </a:r>
            <a:endParaRPr lang="en-GB" sz="1600" b="1" dirty="0"/>
          </a:p>
        </p:txBody>
      </p:sp>
      <p:sp>
        <p:nvSpPr>
          <p:cNvPr id="15" name="Title 3">
            <a:extLst>
              <a:ext uri="{FF2B5EF4-FFF2-40B4-BE49-F238E27FC236}">
                <a16:creationId xmlns:a16="http://schemas.microsoft.com/office/drawing/2014/main" id="{07DB91FE-1EC9-BF76-27CF-3E26DA4F12D2}"/>
              </a:ext>
            </a:extLst>
          </p:cNvPr>
          <p:cNvSpPr txBox="1">
            <a:spLocks/>
          </p:cNvSpPr>
          <p:nvPr/>
        </p:nvSpPr>
        <p:spPr>
          <a:xfrm>
            <a:off x="1775520" y="337050"/>
            <a:ext cx="10782300" cy="692961"/>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Trebuchet MS"/>
                <a:ea typeface="+mj-ea"/>
                <a:cs typeface="+mj-cs"/>
              </a:rPr>
              <a:t>Agenda</a:t>
            </a:r>
            <a:endParaRPr kumimoji="0" lang="en-IN" sz="3200" b="0" i="0" u="none" strike="noStrike" kern="0" cap="none" spc="0" normalizeH="0" baseline="0" noProof="0" dirty="0">
              <a:ln>
                <a:noFill/>
              </a:ln>
              <a:solidFill>
                <a:srgbClr val="000000"/>
              </a:solidFill>
              <a:effectLst/>
              <a:uLnTx/>
              <a:uFillTx/>
              <a:latin typeface="Trebuchet MS"/>
              <a:ea typeface="+mj-ea"/>
              <a:cs typeface="+mj-cs"/>
            </a:endParaRPr>
          </a:p>
        </p:txBody>
      </p:sp>
      <p:cxnSp>
        <p:nvCxnSpPr>
          <p:cNvPr id="17" name="Straight Connector 16">
            <a:extLst>
              <a:ext uri="{FF2B5EF4-FFF2-40B4-BE49-F238E27FC236}">
                <a16:creationId xmlns:a16="http://schemas.microsoft.com/office/drawing/2014/main" id="{701D80CF-F0FD-D342-CDE1-EFEE7B115FD9}"/>
              </a:ext>
            </a:extLst>
          </p:cNvPr>
          <p:cNvCxnSpPr>
            <a:cxnSpLocks/>
          </p:cNvCxnSpPr>
          <p:nvPr/>
        </p:nvCxnSpPr>
        <p:spPr bwMode="auto">
          <a:xfrm flipH="1">
            <a:off x="1796143" y="1004859"/>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6009393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3" name="Title 3">
            <a:extLst>
              <a:ext uri="{FF2B5EF4-FFF2-40B4-BE49-F238E27FC236}">
                <a16:creationId xmlns:a16="http://schemas.microsoft.com/office/drawing/2014/main" id="{84E0C804-9B6A-3B2A-4448-FC42788442BF}"/>
              </a:ext>
            </a:extLst>
          </p:cNvPr>
          <p:cNvSpPr txBox="1">
            <a:spLocks/>
          </p:cNvSpPr>
          <p:nvPr/>
        </p:nvSpPr>
        <p:spPr>
          <a:xfrm>
            <a:off x="1775520" y="337050"/>
            <a:ext cx="10782300" cy="692961"/>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Trebuchet MS"/>
                <a:ea typeface="+mj-ea"/>
                <a:cs typeface="+mj-cs"/>
              </a:rPr>
              <a:t>Case Study 4 - Background</a:t>
            </a:r>
            <a:endParaRPr kumimoji="0" lang="en-IN" sz="3200" b="0" i="0" u="none" strike="noStrike" kern="0" cap="none" spc="0" normalizeH="0" baseline="0" noProof="0" dirty="0">
              <a:ln>
                <a:noFill/>
              </a:ln>
              <a:solidFill>
                <a:srgbClr val="000000"/>
              </a:solidFill>
              <a:effectLst/>
              <a:uLnTx/>
              <a:uFillTx/>
              <a:latin typeface="Trebuchet MS"/>
              <a:ea typeface="+mj-ea"/>
              <a:cs typeface="+mj-cs"/>
            </a:endParaRPr>
          </a:p>
        </p:txBody>
      </p:sp>
      <p:sp>
        <p:nvSpPr>
          <p:cNvPr id="10" name="Rectangle 9">
            <a:extLst>
              <a:ext uri="{FF2B5EF4-FFF2-40B4-BE49-F238E27FC236}">
                <a16:creationId xmlns:a16="http://schemas.microsoft.com/office/drawing/2014/main" id="{B030DA56-7BC1-9CC4-AF49-67AE346BA089}"/>
              </a:ext>
            </a:extLst>
          </p:cNvPr>
          <p:cNvSpPr/>
          <p:nvPr/>
        </p:nvSpPr>
        <p:spPr bwMode="gray">
          <a:xfrm>
            <a:off x="2063552" y="1340768"/>
            <a:ext cx="3447512" cy="365760"/>
          </a:xfrm>
          <a:prstGeom prst="rect">
            <a:avLst/>
          </a:prstGeom>
          <a:solidFill>
            <a:schemeClr val="tx2">
              <a:lumMod val="95000"/>
              <a:lumOff val="5000"/>
            </a:schemeClr>
          </a:solidFill>
          <a:ln/>
        </p:spPr>
        <p:style>
          <a:lnRef idx="2">
            <a:schemeClr val="dk1"/>
          </a:lnRef>
          <a:fillRef idx="1">
            <a:schemeClr val="lt1"/>
          </a:fillRef>
          <a:effectRef idx="0">
            <a:schemeClr val="dk1"/>
          </a:effectRef>
          <a:fontRef idx="minor">
            <a:schemeClr val="dk1"/>
          </a:fontRef>
        </p:style>
        <p:txBody>
          <a:bodyPr lIns="181465" tIns="20175" rIns="181465" bIns="20175" spcCol="1270" anchor="ct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1800" b="1" i="0" u="none" strike="noStrike" kern="1200" cap="none" spc="0" normalizeH="0" baseline="0" noProof="0" dirty="0">
                <a:ln>
                  <a:noFill/>
                </a:ln>
                <a:solidFill>
                  <a:srgbClr val="FFFFFF"/>
                </a:solidFill>
                <a:effectLst/>
                <a:uLnTx/>
                <a:uFillTx/>
                <a:latin typeface="Trebuchet MS"/>
                <a:ea typeface="+mn-ea"/>
                <a:cs typeface="+mn-cs"/>
              </a:rPr>
              <a:t>Overview</a:t>
            </a:r>
          </a:p>
        </p:txBody>
      </p:sp>
      <p:sp>
        <p:nvSpPr>
          <p:cNvPr id="12" name="TextBox 11">
            <a:extLst>
              <a:ext uri="{FF2B5EF4-FFF2-40B4-BE49-F238E27FC236}">
                <a16:creationId xmlns:a16="http://schemas.microsoft.com/office/drawing/2014/main" id="{B3C8D267-BB98-4310-7044-1A9BD6D47835}"/>
              </a:ext>
            </a:extLst>
          </p:cNvPr>
          <p:cNvSpPr txBox="1"/>
          <p:nvPr/>
        </p:nvSpPr>
        <p:spPr>
          <a:xfrm>
            <a:off x="2063552" y="1772816"/>
            <a:ext cx="9649072" cy="3549561"/>
          </a:xfrm>
          <a:prstGeom prst="rect">
            <a:avLst/>
          </a:prstGeom>
          <a:solidFill>
            <a:schemeClr val="bg2">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285750" marR="0" lvl="0" indent="-285750" algn="just"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ABC is a young and newly qualified actuary, working with an established life insurer and heading valuation department. </a:t>
            </a:r>
          </a:p>
          <a:p>
            <a:pPr marL="285750" marR="0" lvl="0" indent="-285750" algn="just"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Post notification of IRDAI (Appointed Actuary) Regulations 2022, he is designated as Valuation Actuary of the insurance company.</a:t>
            </a:r>
            <a:endParaRPr kumimoji="0" lang="en-IN"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endParaRPr>
          </a:p>
          <a:p>
            <a:pPr marL="285750" marR="0" lvl="0" indent="-285750" algn="just"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IN"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A</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BC has experienced that some Actuaries are not supporting him in tasks assigned to them thereby missing the internal deadlines set by him.</a:t>
            </a:r>
          </a:p>
          <a:p>
            <a:pPr marL="285750" marR="0" lvl="0" indent="-285750" algn="just"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Further, these team members have spoken to Appointed Actuary and other senior team Management members about ABC’s attitude.</a:t>
            </a:r>
          </a:p>
          <a:p>
            <a:pPr marL="285750" marR="0" lvl="0" indent="-285750" algn="just"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 Above all, may potentially affect the timely submission of valuation reports to the Regulator.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1800" b="1" i="0" u="none" strike="noStrike" kern="1200" cap="none" spc="0" normalizeH="0" baseline="0" noProof="0" dirty="0">
              <a:ln>
                <a:noFill/>
              </a:ln>
              <a:solidFill>
                <a:srgbClr val="000000"/>
              </a:solidFill>
              <a:effectLst/>
              <a:uLnTx/>
              <a:uFillTx/>
              <a:latin typeface="Trebuchet MS"/>
              <a:ea typeface="+mn-ea"/>
              <a:cs typeface="+mn-cs"/>
            </a:endParaRPr>
          </a:p>
        </p:txBody>
      </p:sp>
      <p:sp>
        <p:nvSpPr>
          <p:cNvPr id="4" name="Slide Number Placeholder 3">
            <a:extLst>
              <a:ext uri="{FF2B5EF4-FFF2-40B4-BE49-F238E27FC236}">
                <a16:creationId xmlns:a16="http://schemas.microsoft.com/office/drawing/2014/main" id="{7F50ECEE-99B8-C9B9-9285-64699758375B}"/>
              </a:ext>
            </a:extLst>
          </p:cNvPr>
          <p:cNvSpPr>
            <a:spLocks noGrp="1"/>
          </p:cNvSpPr>
          <p:nvPr>
            <p:ph type="sldNum" sz="quarter" idx="12"/>
          </p:nvPr>
        </p:nvSpPr>
        <p:spPr/>
        <p:txBody>
          <a:bodyPr/>
          <a:lstStyle/>
          <a:p>
            <a:pPr>
              <a:defRPr/>
            </a:pPr>
            <a:fld id="{D629C963-6CA3-4910-ACAB-89103C5891B0}" type="slidenum">
              <a:rPr lang="en-GB" smtClean="0"/>
              <a:pPr>
                <a:defRPr/>
              </a:pPr>
              <a:t>3</a:t>
            </a:fld>
            <a:endParaRPr lang="en-GB" dirty="0"/>
          </a:p>
        </p:txBody>
      </p:sp>
      <p:cxnSp>
        <p:nvCxnSpPr>
          <p:cNvPr id="6" name="Straight Connector 5">
            <a:extLst>
              <a:ext uri="{FF2B5EF4-FFF2-40B4-BE49-F238E27FC236}">
                <a16:creationId xmlns:a16="http://schemas.microsoft.com/office/drawing/2014/main" id="{A044D857-6393-2AEB-34A4-1EC288CA7531}"/>
              </a:ext>
            </a:extLst>
          </p:cNvPr>
          <p:cNvCxnSpPr>
            <a:cxnSpLocks/>
          </p:cNvCxnSpPr>
          <p:nvPr/>
        </p:nvCxnSpPr>
        <p:spPr bwMode="auto">
          <a:xfrm flipH="1">
            <a:off x="1775520" y="1004859"/>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76917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809854" y="1428736"/>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3" name="Title 3">
            <a:extLst>
              <a:ext uri="{FF2B5EF4-FFF2-40B4-BE49-F238E27FC236}">
                <a16:creationId xmlns:a16="http://schemas.microsoft.com/office/drawing/2014/main" id="{91EE7748-A4A3-0EC4-8205-9D9A2AED4249}"/>
              </a:ext>
            </a:extLst>
          </p:cNvPr>
          <p:cNvSpPr txBox="1">
            <a:spLocks/>
          </p:cNvSpPr>
          <p:nvPr/>
        </p:nvSpPr>
        <p:spPr>
          <a:xfrm>
            <a:off x="1775520" y="337050"/>
            <a:ext cx="10782300" cy="692961"/>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Trebuchet MS"/>
                <a:ea typeface="+mj-ea"/>
                <a:cs typeface="+mj-cs"/>
              </a:rPr>
              <a:t>What are we trying to address?</a:t>
            </a:r>
            <a:endParaRPr kumimoji="0" lang="en-IN" sz="3200" b="0" i="0" u="none" strike="noStrike" kern="0" cap="none" spc="0" normalizeH="0" baseline="0" noProof="0" dirty="0">
              <a:ln>
                <a:noFill/>
              </a:ln>
              <a:solidFill>
                <a:srgbClr val="000000"/>
              </a:solidFill>
              <a:effectLst/>
              <a:uLnTx/>
              <a:uFillTx/>
              <a:latin typeface="Trebuchet MS"/>
              <a:ea typeface="+mj-ea"/>
              <a:cs typeface="+mj-cs"/>
            </a:endParaRPr>
          </a:p>
        </p:txBody>
      </p:sp>
      <p:sp>
        <p:nvSpPr>
          <p:cNvPr id="6" name="Rectangle: Rounded Corners 5">
            <a:extLst>
              <a:ext uri="{FF2B5EF4-FFF2-40B4-BE49-F238E27FC236}">
                <a16:creationId xmlns:a16="http://schemas.microsoft.com/office/drawing/2014/main" id="{3E919283-8DC0-3B50-81D1-52B49BA95B77}"/>
              </a:ext>
            </a:extLst>
          </p:cNvPr>
          <p:cNvSpPr/>
          <p:nvPr/>
        </p:nvSpPr>
        <p:spPr bwMode="auto">
          <a:xfrm>
            <a:off x="2351584" y="1295879"/>
            <a:ext cx="9289032" cy="692961"/>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1. What are the options available to ABC in order to address this issue?</a:t>
            </a:r>
            <a:endParaRPr kumimoji="0" lang="en-IN"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endParaRPr>
          </a:p>
        </p:txBody>
      </p:sp>
      <p:sp>
        <p:nvSpPr>
          <p:cNvPr id="8" name="Rectangle: Rounded Corners 7">
            <a:extLst>
              <a:ext uri="{FF2B5EF4-FFF2-40B4-BE49-F238E27FC236}">
                <a16:creationId xmlns:a16="http://schemas.microsoft.com/office/drawing/2014/main" id="{D936FDBC-E67C-D79D-E795-83920059BF10}"/>
              </a:ext>
            </a:extLst>
          </p:cNvPr>
          <p:cNvSpPr/>
          <p:nvPr/>
        </p:nvSpPr>
        <p:spPr bwMode="auto">
          <a:xfrm>
            <a:off x="2351584" y="2428479"/>
            <a:ext cx="9289032" cy="692961"/>
          </a:xfrm>
          <a:prstGeom prst="roundRect">
            <a:avLst/>
          </a:prstGeom>
          <a:solidFill>
            <a:schemeClr val="bg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2. What steps need to be taken by ABC to improve the situation so that valuation reports are submitted within the stipulated timelines?</a:t>
            </a:r>
            <a:endParaRPr kumimoji="0" lang="en-IN"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endParaRPr>
          </a:p>
        </p:txBody>
      </p:sp>
      <p:sp>
        <p:nvSpPr>
          <p:cNvPr id="9" name="Rectangle: Rounded Corners 8">
            <a:extLst>
              <a:ext uri="{FF2B5EF4-FFF2-40B4-BE49-F238E27FC236}">
                <a16:creationId xmlns:a16="http://schemas.microsoft.com/office/drawing/2014/main" id="{4023A3F2-0229-CCCD-E292-388EB2D95353}"/>
              </a:ext>
            </a:extLst>
          </p:cNvPr>
          <p:cNvSpPr/>
          <p:nvPr/>
        </p:nvSpPr>
        <p:spPr bwMode="auto">
          <a:xfrm>
            <a:off x="2351584" y="3561079"/>
            <a:ext cx="9289032" cy="692961"/>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3. How will ABC ensure that the valuation work in not affected being the Designated Valuation Actuary?</a:t>
            </a:r>
            <a:endParaRPr kumimoji="0" lang="en-IN"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endParaRPr>
          </a:p>
        </p:txBody>
      </p:sp>
      <p:sp>
        <p:nvSpPr>
          <p:cNvPr id="10" name="Rectangle: Rounded Corners 9">
            <a:extLst>
              <a:ext uri="{FF2B5EF4-FFF2-40B4-BE49-F238E27FC236}">
                <a16:creationId xmlns:a16="http://schemas.microsoft.com/office/drawing/2014/main" id="{860EE5B4-B456-B834-D6E3-54164D514DF9}"/>
              </a:ext>
            </a:extLst>
          </p:cNvPr>
          <p:cNvSpPr/>
          <p:nvPr/>
        </p:nvSpPr>
        <p:spPr bwMode="auto">
          <a:xfrm>
            <a:off x="2351584" y="4693680"/>
            <a:ext cx="9289032" cy="692961"/>
          </a:xfrm>
          <a:prstGeom prst="roundRect">
            <a:avLst/>
          </a:prstGeom>
          <a:solidFill>
            <a:schemeClr val="bg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rPr>
              <a:t>4. Discuss the relevant APS, if any and their applicability to this scenario?</a:t>
            </a:r>
            <a:endParaRPr kumimoji="0" lang="en-IN"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endParaRPr>
          </a:p>
        </p:txBody>
      </p:sp>
      <p:sp>
        <p:nvSpPr>
          <p:cNvPr id="7" name="Slide Number Placeholder 6">
            <a:extLst>
              <a:ext uri="{FF2B5EF4-FFF2-40B4-BE49-F238E27FC236}">
                <a16:creationId xmlns:a16="http://schemas.microsoft.com/office/drawing/2014/main" id="{8D1DC6A5-BBB6-76A2-36BD-DF8E45A5C4B8}"/>
              </a:ext>
            </a:extLst>
          </p:cNvPr>
          <p:cNvSpPr>
            <a:spLocks noGrp="1"/>
          </p:cNvSpPr>
          <p:nvPr>
            <p:ph type="sldNum" sz="quarter" idx="12"/>
          </p:nvPr>
        </p:nvSpPr>
        <p:spPr/>
        <p:txBody>
          <a:bodyPr/>
          <a:lstStyle/>
          <a:p>
            <a:pPr>
              <a:defRPr/>
            </a:pPr>
            <a:fld id="{D629C963-6CA3-4910-ACAB-89103C5891B0}" type="slidenum">
              <a:rPr lang="en-GB" smtClean="0"/>
              <a:pPr>
                <a:defRPr/>
              </a:pPr>
              <a:t>4</a:t>
            </a:fld>
            <a:endParaRPr lang="en-GB" dirty="0"/>
          </a:p>
        </p:txBody>
      </p:sp>
      <p:cxnSp>
        <p:nvCxnSpPr>
          <p:cNvPr id="11" name="Straight Connector 10">
            <a:extLst>
              <a:ext uri="{FF2B5EF4-FFF2-40B4-BE49-F238E27FC236}">
                <a16:creationId xmlns:a16="http://schemas.microsoft.com/office/drawing/2014/main" id="{E4D02233-8A41-5B0A-BCD2-38124DD8B137}"/>
              </a:ext>
            </a:extLst>
          </p:cNvPr>
          <p:cNvCxnSpPr>
            <a:cxnSpLocks/>
          </p:cNvCxnSpPr>
          <p:nvPr/>
        </p:nvCxnSpPr>
        <p:spPr bwMode="auto">
          <a:xfrm flipH="1">
            <a:off x="1775520" y="1004859"/>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873731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8" name="TextBox 7"/>
          <p:cNvSpPr txBox="1"/>
          <p:nvPr/>
        </p:nvSpPr>
        <p:spPr>
          <a:xfrm>
            <a:off x="1900074" y="6375626"/>
            <a:ext cx="614014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400" b="0" i="0" u="none" strike="noStrike" kern="1200" cap="none" spc="0" normalizeH="0" baseline="0" noProof="0" dirty="0">
                <a:ln>
                  <a:noFill/>
                </a:ln>
                <a:solidFill>
                  <a:srgbClr val="000000"/>
                </a:solidFill>
                <a:effectLst/>
                <a:uLnTx/>
                <a:uFillTx/>
                <a:latin typeface="Trebuchet MS"/>
                <a:ea typeface="+mn-ea"/>
                <a:cs typeface="+mn-cs"/>
              </a:rPr>
              <a:t>*Varies across companies with more or less sub-divisions or joint activities</a:t>
            </a:r>
          </a:p>
          <a:p>
            <a:pPr lvl="0">
              <a:defRPr/>
            </a:pPr>
            <a:r>
              <a:rPr lang="en-US" sz="1400" dirty="0"/>
              <a:t># </a:t>
            </a:r>
            <a:r>
              <a:rPr lang="en-US" sz="1400" dirty="0" smtClean="0">
                <a:hlinkClick r:id="rId6" action="ppaction://hlinksldjump"/>
              </a:rPr>
              <a:t>IRDAI (AA) </a:t>
            </a:r>
            <a:r>
              <a:rPr lang="en-US" sz="1400" dirty="0">
                <a:hlinkClick r:id="rId6" action="ppaction://hlinksldjump"/>
              </a:rPr>
              <a:t>Regulations, </a:t>
            </a:r>
            <a:r>
              <a:rPr lang="en-US" sz="1400" dirty="0" smtClean="0">
                <a:hlinkClick r:id="rId6" action="ppaction://hlinksldjump"/>
              </a:rPr>
              <a:t>2022 </a:t>
            </a:r>
            <a:endParaRPr kumimoji="0" lang="en-IN" sz="1400" i="0" u="none" strike="noStrike" kern="1200" cap="none" spc="0" normalizeH="0" baseline="0" noProof="0" dirty="0">
              <a:ln>
                <a:noFill/>
              </a:ln>
              <a:solidFill>
                <a:srgbClr val="000000"/>
              </a:solidFill>
              <a:effectLst/>
              <a:uLnTx/>
              <a:uFillTx/>
              <a:latin typeface="Trebuchet MS"/>
            </a:endParaRPr>
          </a:p>
        </p:txBody>
      </p:sp>
      <p:sp>
        <p:nvSpPr>
          <p:cNvPr id="9" name="Rectangle: Rounded Corners 8">
            <a:extLst>
              <a:ext uri="{FF2B5EF4-FFF2-40B4-BE49-F238E27FC236}">
                <a16:creationId xmlns:a16="http://schemas.microsoft.com/office/drawing/2014/main" id="{49BCD8DE-814E-B540-C6BE-860880DECE45}"/>
              </a:ext>
            </a:extLst>
          </p:cNvPr>
          <p:cNvSpPr/>
          <p:nvPr/>
        </p:nvSpPr>
        <p:spPr>
          <a:xfrm>
            <a:off x="2027528" y="2228751"/>
            <a:ext cx="2880000" cy="600056"/>
          </a:xfrm>
          <a:prstGeom prst="roundRect">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Trebuchet MS"/>
                <a:ea typeface="+mn-ea"/>
                <a:cs typeface="+mn-cs"/>
              </a:rPr>
              <a:t>Valuation #</a:t>
            </a:r>
            <a:endParaRPr kumimoji="0" lang="en-IN" sz="1800" b="1" i="0" u="none" strike="noStrike" kern="1200" cap="none" spc="0" normalizeH="0" baseline="0" noProof="0" dirty="0">
              <a:ln>
                <a:noFill/>
              </a:ln>
              <a:solidFill>
                <a:schemeClr val="bg1"/>
              </a:solidFill>
              <a:effectLst/>
              <a:uLnTx/>
              <a:uFillTx/>
              <a:latin typeface="Trebuchet MS"/>
              <a:ea typeface="+mn-ea"/>
              <a:cs typeface="+mn-cs"/>
            </a:endParaRPr>
          </a:p>
        </p:txBody>
      </p:sp>
      <p:sp>
        <p:nvSpPr>
          <p:cNvPr id="13" name="Rectangle 12">
            <a:extLst>
              <a:ext uri="{FF2B5EF4-FFF2-40B4-BE49-F238E27FC236}">
                <a16:creationId xmlns:a16="http://schemas.microsoft.com/office/drawing/2014/main" id="{542B907C-C319-FCFE-D610-35B3EAE74702}"/>
              </a:ext>
            </a:extLst>
          </p:cNvPr>
          <p:cNvSpPr/>
          <p:nvPr/>
        </p:nvSpPr>
        <p:spPr>
          <a:xfrm>
            <a:off x="2027529" y="2749969"/>
            <a:ext cx="2880000" cy="3545933"/>
          </a:xfrm>
          <a:prstGeom prst="rect">
            <a:avLst/>
          </a:prstGeom>
          <a:solidFill>
            <a:schemeClr val="accent3">
              <a:lumMod val="40000"/>
              <a:lumOff val="60000"/>
            </a:schemeClr>
          </a:solidFill>
          <a:ln>
            <a:solidFill>
              <a:schemeClr val="accent3">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Data Management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Reserve and Solvency Margins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Modeling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Assumption setting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Regulatory Report submission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Others</a:t>
            </a:r>
            <a:endParaRPr kumimoji="0" lang="en-IN" sz="1800" b="0" i="0" u="none" strike="noStrike" kern="1200" cap="none" spc="0" normalizeH="0" baseline="0" noProof="0" dirty="0">
              <a:ln>
                <a:noFill/>
              </a:ln>
              <a:solidFill>
                <a:srgbClr val="000000"/>
              </a:solidFill>
              <a:effectLst/>
              <a:uLnTx/>
              <a:uFillTx/>
              <a:latin typeface="Trebuchet MS"/>
              <a:ea typeface="+mn-ea"/>
              <a:cs typeface="+mn-cs"/>
            </a:endParaRPr>
          </a:p>
        </p:txBody>
      </p:sp>
      <p:cxnSp>
        <p:nvCxnSpPr>
          <p:cNvPr id="18" name="Straight Connector 17">
            <a:extLst>
              <a:ext uri="{FF2B5EF4-FFF2-40B4-BE49-F238E27FC236}">
                <a16:creationId xmlns:a16="http://schemas.microsoft.com/office/drawing/2014/main" id="{973E4E25-5A96-F67A-6847-1683790ACBE0}"/>
              </a:ext>
            </a:extLst>
          </p:cNvPr>
          <p:cNvCxnSpPr>
            <a:cxnSpLocks/>
          </p:cNvCxnSpPr>
          <p:nvPr/>
        </p:nvCxnSpPr>
        <p:spPr>
          <a:xfrm>
            <a:off x="3065752" y="1781060"/>
            <a:ext cx="7092000" cy="0"/>
          </a:xfrm>
          <a:prstGeom prst="line">
            <a:avLst/>
          </a:prstGeom>
          <a:ln>
            <a:solidFill>
              <a:schemeClr val="accent3">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18B44B6-2DF7-4486-847F-14E521965E8B}"/>
              </a:ext>
            </a:extLst>
          </p:cNvPr>
          <p:cNvCxnSpPr>
            <a:cxnSpLocks/>
          </p:cNvCxnSpPr>
          <p:nvPr/>
        </p:nvCxnSpPr>
        <p:spPr>
          <a:xfrm>
            <a:off x="3065752" y="1781060"/>
            <a:ext cx="0" cy="438912"/>
          </a:xfrm>
          <a:prstGeom prst="line">
            <a:avLst/>
          </a:prstGeom>
          <a:ln>
            <a:solidFill>
              <a:schemeClr val="accent3">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8DF191B-3E44-8D08-A8CF-36A3669D8CD3}"/>
              </a:ext>
            </a:extLst>
          </p:cNvPr>
          <p:cNvCxnSpPr/>
          <p:nvPr/>
        </p:nvCxnSpPr>
        <p:spPr>
          <a:xfrm>
            <a:off x="6816080" y="1615391"/>
            <a:ext cx="0" cy="612000"/>
          </a:xfrm>
          <a:prstGeom prst="line">
            <a:avLst/>
          </a:prstGeom>
          <a:ln>
            <a:solidFill>
              <a:schemeClr val="accent3">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B481E80-25AB-EAB5-E06E-7C378EA91458}"/>
              </a:ext>
            </a:extLst>
          </p:cNvPr>
          <p:cNvCxnSpPr/>
          <p:nvPr/>
        </p:nvCxnSpPr>
        <p:spPr>
          <a:xfrm>
            <a:off x="6816080" y="1504818"/>
            <a:ext cx="0" cy="276242"/>
          </a:xfrm>
          <a:prstGeom prst="line">
            <a:avLst/>
          </a:prstGeom>
          <a:ln>
            <a:solidFill>
              <a:schemeClr val="accent3">
                <a:lumMod val="65000"/>
              </a:schemeClr>
            </a:solidFill>
          </a:ln>
        </p:spPr>
        <p:style>
          <a:lnRef idx="1">
            <a:schemeClr val="accent1"/>
          </a:lnRef>
          <a:fillRef idx="0">
            <a:schemeClr val="accent1"/>
          </a:fillRef>
          <a:effectRef idx="0">
            <a:schemeClr val="accent1"/>
          </a:effectRef>
          <a:fontRef idx="minor">
            <a:schemeClr val="tx1"/>
          </a:fontRef>
        </p:style>
      </p:cxnSp>
      <p:sp>
        <p:nvSpPr>
          <p:cNvPr id="32" name="Rectangle: Rounded Corners 31">
            <a:extLst>
              <a:ext uri="{FF2B5EF4-FFF2-40B4-BE49-F238E27FC236}">
                <a16:creationId xmlns:a16="http://schemas.microsoft.com/office/drawing/2014/main" id="{308CC04E-CD1D-AD03-9FEB-5B7372394711}"/>
              </a:ext>
            </a:extLst>
          </p:cNvPr>
          <p:cNvSpPr/>
          <p:nvPr/>
        </p:nvSpPr>
        <p:spPr>
          <a:xfrm>
            <a:off x="5375922" y="980728"/>
            <a:ext cx="2664293" cy="562655"/>
          </a:xfrm>
          <a:prstGeom prst="roundRect">
            <a:avLst/>
          </a:prstGeom>
          <a:solidFill>
            <a:schemeClr val="tx1">
              <a:lumMod val="95000"/>
              <a:lumOff val="5000"/>
            </a:schemeClr>
          </a:solidFill>
        </p:spPr>
        <p:style>
          <a:lnRef idx="2">
            <a:schemeClr val="dk1"/>
          </a:lnRef>
          <a:fillRef idx="1">
            <a:schemeClr val="lt1"/>
          </a:fillRef>
          <a:effectRef idx="0">
            <a:schemeClr val="dk1"/>
          </a:effectRef>
          <a:fontRef idx="minor">
            <a:schemeClr val="dk1"/>
          </a:fontRef>
        </p:style>
        <p:txBody>
          <a:bodyPr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Trebuchet MS"/>
                <a:ea typeface="+mn-ea"/>
                <a:cs typeface="+mn-cs"/>
              </a:rPr>
              <a:t>Appointed Actuary</a:t>
            </a:r>
            <a:endParaRPr kumimoji="0" lang="en-IN" sz="2000" b="1" i="0" u="none" strike="noStrike" kern="1200" cap="none" spc="0" normalizeH="0" baseline="0" noProof="0" dirty="0">
              <a:ln>
                <a:noFill/>
              </a:ln>
              <a:solidFill>
                <a:schemeClr val="bg1"/>
              </a:solidFill>
              <a:effectLst/>
              <a:uLnTx/>
              <a:uFillTx/>
              <a:latin typeface="Trebuchet MS"/>
              <a:ea typeface="+mn-ea"/>
              <a:cs typeface="+mn-cs"/>
            </a:endParaRPr>
          </a:p>
        </p:txBody>
      </p:sp>
      <p:sp>
        <p:nvSpPr>
          <p:cNvPr id="33" name="Rectangle: Rounded Corners 32">
            <a:extLst>
              <a:ext uri="{FF2B5EF4-FFF2-40B4-BE49-F238E27FC236}">
                <a16:creationId xmlns:a16="http://schemas.microsoft.com/office/drawing/2014/main" id="{3994145D-7E99-E21B-7386-A1BDD03FF3F0}"/>
              </a:ext>
            </a:extLst>
          </p:cNvPr>
          <p:cNvSpPr/>
          <p:nvPr/>
        </p:nvSpPr>
        <p:spPr>
          <a:xfrm>
            <a:off x="5319153" y="2227727"/>
            <a:ext cx="2880000" cy="602104"/>
          </a:xfrm>
          <a:prstGeom prst="roundRect">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Trebuchet MS"/>
                <a:ea typeface="+mn-ea"/>
                <a:cs typeface="+mn-cs"/>
              </a:rPr>
              <a:t>Pricing </a:t>
            </a:r>
            <a:endParaRPr kumimoji="0" lang="en-IN" sz="1800" b="1" i="0" u="none" strike="noStrike" kern="1200" cap="none" spc="0" normalizeH="0" baseline="0" noProof="0" dirty="0">
              <a:ln>
                <a:noFill/>
              </a:ln>
              <a:solidFill>
                <a:schemeClr val="bg1"/>
              </a:solidFill>
              <a:effectLst/>
              <a:uLnTx/>
              <a:uFillTx/>
              <a:latin typeface="Trebuchet MS"/>
              <a:ea typeface="+mn-ea"/>
              <a:cs typeface="+mn-cs"/>
            </a:endParaRPr>
          </a:p>
        </p:txBody>
      </p:sp>
      <p:sp>
        <p:nvSpPr>
          <p:cNvPr id="35" name="Rectangle: Rounded Corners 34">
            <a:extLst>
              <a:ext uri="{FF2B5EF4-FFF2-40B4-BE49-F238E27FC236}">
                <a16:creationId xmlns:a16="http://schemas.microsoft.com/office/drawing/2014/main" id="{9203CA2D-29FA-CF54-A9D8-D2840BF1AFB8}"/>
              </a:ext>
            </a:extLst>
          </p:cNvPr>
          <p:cNvSpPr/>
          <p:nvPr/>
        </p:nvSpPr>
        <p:spPr>
          <a:xfrm>
            <a:off x="8610779" y="2228751"/>
            <a:ext cx="2946921" cy="600056"/>
          </a:xfrm>
          <a:prstGeom prst="roundRect">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Trebuchet MS"/>
                <a:ea typeface="+mn-ea"/>
                <a:cs typeface="+mn-cs"/>
              </a:rPr>
              <a:t>Other*</a:t>
            </a:r>
            <a:endParaRPr kumimoji="0" lang="en-IN" sz="1800" b="1" i="0" u="none" strike="noStrike" kern="1200" cap="none" spc="0" normalizeH="0" baseline="0" noProof="0" dirty="0">
              <a:ln>
                <a:noFill/>
              </a:ln>
              <a:solidFill>
                <a:schemeClr val="bg1"/>
              </a:solidFill>
              <a:effectLst/>
              <a:uLnTx/>
              <a:uFillTx/>
              <a:latin typeface="Trebuchet MS"/>
              <a:ea typeface="+mn-ea"/>
              <a:cs typeface="+mn-cs"/>
            </a:endParaRPr>
          </a:p>
        </p:txBody>
      </p:sp>
      <p:sp>
        <p:nvSpPr>
          <p:cNvPr id="36" name="Rectangle 35">
            <a:extLst>
              <a:ext uri="{FF2B5EF4-FFF2-40B4-BE49-F238E27FC236}">
                <a16:creationId xmlns:a16="http://schemas.microsoft.com/office/drawing/2014/main" id="{49FCBBAA-B4BC-F542-6148-CEE23B456A0E}"/>
              </a:ext>
            </a:extLst>
          </p:cNvPr>
          <p:cNvSpPr/>
          <p:nvPr/>
        </p:nvSpPr>
        <p:spPr>
          <a:xfrm>
            <a:off x="8610780" y="2783102"/>
            <a:ext cx="2946920" cy="3490905"/>
          </a:xfrm>
          <a:prstGeom prst="rect">
            <a:avLst/>
          </a:prstGeom>
          <a:solidFill>
            <a:schemeClr val="accent3">
              <a:lumMod val="40000"/>
              <a:lumOff val="60000"/>
            </a:schemeClr>
          </a:solidFill>
          <a:ln>
            <a:solidFill>
              <a:schemeClr val="accent3">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nSpc>
                <a:spcPts val="1600"/>
              </a:lnSpc>
              <a:buFont typeface="Wingdings" panose="05000000000000000000" pitchFamily="2" charset="2"/>
              <a:buChar char="Ø"/>
              <a:defRPr/>
            </a:pPr>
            <a:r>
              <a:rPr lang="en-US" sz="1600" dirty="0">
                <a:solidFill>
                  <a:srgbClr val="000000"/>
                </a:solidFill>
              </a:rPr>
              <a:t>Shareholder Reporting  </a:t>
            </a:r>
          </a:p>
          <a:p>
            <a:pPr marL="285750" lvl="0" indent="-285750">
              <a:lnSpc>
                <a:spcPts val="1600"/>
              </a:lnSpc>
              <a:buFont typeface="Wingdings" panose="05000000000000000000" pitchFamily="2" charset="2"/>
              <a:buChar char="Ø"/>
              <a:defRPr/>
            </a:pPr>
            <a:endParaRPr lang="en-US" sz="1600" dirty="0">
              <a:solidFill>
                <a:srgbClr val="000000"/>
              </a:solidFill>
            </a:endParaRPr>
          </a:p>
          <a:p>
            <a:pPr marL="285750" lvl="0" indent="-285750">
              <a:lnSpc>
                <a:spcPts val="1600"/>
              </a:lnSpc>
              <a:buFont typeface="Wingdings" panose="05000000000000000000" pitchFamily="2" charset="2"/>
              <a:buChar char="Ø"/>
              <a:defRPr/>
            </a:pPr>
            <a:r>
              <a:rPr lang="en-US" sz="1600" dirty="0">
                <a:solidFill>
                  <a:srgbClr val="000000"/>
                </a:solidFill>
              </a:rPr>
              <a:t>Risk Management </a:t>
            </a:r>
          </a:p>
          <a:p>
            <a:pPr marL="285750" lvl="0" indent="-285750">
              <a:lnSpc>
                <a:spcPts val="1600"/>
              </a:lnSpc>
              <a:buFont typeface="Wingdings" panose="05000000000000000000" pitchFamily="2" charset="2"/>
              <a:buChar char="Ø"/>
              <a:defRPr/>
            </a:pPr>
            <a:endParaRPr lang="en-US" sz="1600" dirty="0">
              <a:solidFill>
                <a:srgbClr val="000000"/>
              </a:solidFill>
            </a:endParaRPr>
          </a:p>
          <a:p>
            <a:pPr marL="285750" lvl="0" indent="-285750">
              <a:lnSpc>
                <a:spcPts val="1600"/>
              </a:lnSpc>
              <a:buFont typeface="Wingdings" panose="05000000000000000000" pitchFamily="2" charset="2"/>
              <a:buChar char="Ø"/>
              <a:defRPr/>
            </a:pPr>
            <a:r>
              <a:rPr lang="en-US" sz="1600" dirty="0">
                <a:solidFill>
                  <a:srgbClr val="000000"/>
                </a:solidFill>
              </a:rPr>
              <a:t>ALM</a:t>
            </a:r>
          </a:p>
          <a:p>
            <a:pPr marL="285750" lvl="0" indent="-285750">
              <a:lnSpc>
                <a:spcPts val="1600"/>
              </a:lnSpc>
              <a:buFont typeface="Wingdings" panose="05000000000000000000" pitchFamily="2" charset="2"/>
              <a:buChar char="Ø"/>
              <a:defRPr/>
            </a:pPr>
            <a:endParaRPr lang="en-US" sz="1600" dirty="0">
              <a:solidFill>
                <a:srgbClr val="000000"/>
              </a:solidFill>
            </a:endParaRPr>
          </a:p>
          <a:p>
            <a:pPr marL="285750" lvl="0" indent="-285750">
              <a:lnSpc>
                <a:spcPts val="1600"/>
              </a:lnSpc>
              <a:buFont typeface="Wingdings" panose="05000000000000000000" pitchFamily="2" charset="2"/>
              <a:buChar char="Ø"/>
              <a:defRPr/>
            </a:pPr>
            <a:r>
              <a:rPr lang="en-US" sz="1600" dirty="0">
                <a:solidFill>
                  <a:srgbClr val="000000"/>
                </a:solidFill>
              </a:rPr>
              <a:t>Others</a:t>
            </a:r>
          </a:p>
          <a:p>
            <a:pPr marR="0" lvl="0" algn="l" defTabSz="914400" rtl="0" eaLnBrk="1" fontAlgn="auto" latinLnBrk="0" hangingPunct="1">
              <a:lnSpc>
                <a:spcPts val="1600"/>
              </a:lnSpc>
              <a:spcBef>
                <a:spcPts val="0"/>
              </a:spcBef>
              <a:spcAft>
                <a:spcPts val="0"/>
              </a:spcAft>
              <a:buClrTx/>
              <a:buSzTx/>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p:txBody>
      </p:sp>
      <p:sp>
        <p:nvSpPr>
          <p:cNvPr id="37" name="Rectangle 36">
            <a:extLst>
              <a:ext uri="{FF2B5EF4-FFF2-40B4-BE49-F238E27FC236}">
                <a16:creationId xmlns:a16="http://schemas.microsoft.com/office/drawing/2014/main" id="{073C1067-9A59-B69F-4FA1-15912F2842CE}"/>
              </a:ext>
            </a:extLst>
          </p:cNvPr>
          <p:cNvSpPr/>
          <p:nvPr/>
        </p:nvSpPr>
        <p:spPr>
          <a:xfrm>
            <a:off x="5319154" y="2728073"/>
            <a:ext cx="2880000" cy="3545934"/>
          </a:xfrm>
          <a:prstGeom prst="rect">
            <a:avLst/>
          </a:prstGeom>
          <a:solidFill>
            <a:schemeClr val="accent3">
              <a:lumMod val="40000"/>
              <a:lumOff val="60000"/>
            </a:schemeClr>
          </a:solidFill>
          <a:ln>
            <a:solidFill>
              <a:schemeClr val="accent3">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Pricing (or re-pricing)  of  products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Product development support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Trebuchet MS"/>
                <a:ea typeface="+mn-ea"/>
                <a:cs typeface="+mn-cs"/>
              </a:rPr>
              <a:t>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rebuchet MS"/>
              <a:ea typeface="+mn-ea"/>
              <a:cs typeface="+mn-cs"/>
            </a:endParaRPr>
          </a:p>
        </p:txBody>
      </p:sp>
      <p:cxnSp>
        <p:nvCxnSpPr>
          <p:cNvPr id="38" name="Straight Connector 37">
            <a:extLst>
              <a:ext uri="{FF2B5EF4-FFF2-40B4-BE49-F238E27FC236}">
                <a16:creationId xmlns:a16="http://schemas.microsoft.com/office/drawing/2014/main" id="{B6A709A7-261E-797F-375F-4F6D7A293162}"/>
              </a:ext>
            </a:extLst>
          </p:cNvPr>
          <p:cNvCxnSpPr>
            <a:cxnSpLocks/>
          </p:cNvCxnSpPr>
          <p:nvPr/>
        </p:nvCxnSpPr>
        <p:spPr>
          <a:xfrm>
            <a:off x="10157752" y="1781060"/>
            <a:ext cx="0" cy="438912"/>
          </a:xfrm>
          <a:prstGeom prst="line">
            <a:avLst/>
          </a:prstGeom>
          <a:ln>
            <a:solidFill>
              <a:schemeClr val="accent3">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3">
            <a:extLst>
              <a:ext uri="{FF2B5EF4-FFF2-40B4-BE49-F238E27FC236}">
                <a16:creationId xmlns:a16="http://schemas.microsoft.com/office/drawing/2014/main" id="{5D0494F2-4B4F-8DF4-249F-3EF9F9FD6C3D}"/>
              </a:ext>
            </a:extLst>
          </p:cNvPr>
          <p:cNvSpPr txBox="1">
            <a:spLocks/>
          </p:cNvSpPr>
          <p:nvPr/>
        </p:nvSpPr>
        <p:spPr>
          <a:xfrm>
            <a:off x="1775520" y="337050"/>
            <a:ext cx="10782300" cy="692961"/>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Trebuchet MS"/>
                <a:ea typeface="+mj-ea"/>
                <a:cs typeface="+mj-cs"/>
              </a:rPr>
              <a:t>Usual Structure of Actuarial </a:t>
            </a:r>
            <a:r>
              <a:rPr lang="en-US" sz="3200" kern="0" dirty="0" smtClean="0">
                <a:solidFill>
                  <a:srgbClr val="000000"/>
                </a:solidFill>
                <a:latin typeface="Trebuchet MS"/>
              </a:rPr>
              <a:t>Team</a:t>
            </a:r>
            <a:endParaRPr kumimoji="0" lang="en-IN" sz="3200" b="0" i="0" u="none" strike="noStrike" kern="0" cap="none" spc="0" normalizeH="0" baseline="0" noProof="0" dirty="0">
              <a:ln>
                <a:noFill/>
              </a:ln>
              <a:solidFill>
                <a:srgbClr val="000000"/>
              </a:solidFill>
              <a:effectLst/>
              <a:uLnTx/>
              <a:uFillTx/>
              <a:latin typeface="Trebuchet MS"/>
              <a:ea typeface="+mj-ea"/>
              <a:cs typeface="+mj-cs"/>
            </a:endParaRPr>
          </a:p>
        </p:txBody>
      </p:sp>
      <p:sp>
        <p:nvSpPr>
          <p:cNvPr id="4" name="Slide Number Placeholder 3">
            <a:extLst>
              <a:ext uri="{FF2B5EF4-FFF2-40B4-BE49-F238E27FC236}">
                <a16:creationId xmlns:a16="http://schemas.microsoft.com/office/drawing/2014/main" id="{89021815-42E7-639F-893C-4863A8060D17}"/>
              </a:ext>
            </a:extLst>
          </p:cNvPr>
          <p:cNvSpPr>
            <a:spLocks noGrp="1"/>
          </p:cNvSpPr>
          <p:nvPr>
            <p:ph type="sldNum" sz="quarter" idx="12"/>
          </p:nvPr>
        </p:nvSpPr>
        <p:spPr/>
        <p:txBody>
          <a:bodyPr/>
          <a:lstStyle/>
          <a:p>
            <a:pPr>
              <a:defRPr/>
            </a:pPr>
            <a:fld id="{D629C963-6CA3-4910-ACAB-89103C5891B0}" type="slidenum">
              <a:rPr lang="en-GB" smtClean="0"/>
              <a:pPr>
                <a:defRPr/>
              </a:pPr>
              <a:t>5</a:t>
            </a:fld>
            <a:endParaRPr lang="en-GB" dirty="0"/>
          </a:p>
        </p:txBody>
      </p:sp>
      <p:cxnSp>
        <p:nvCxnSpPr>
          <p:cNvPr id="6" name="Straight Connector 5">
            <a:extLst>
              <a:ext uri="{FF2B5EF4-FFF2-40B4-BE49-F238E27FC236}">
                <a16:creationId xmlns:a16="http://schemas.microsoft.com/office/drawing/2014/main" id="{BFA026BB-AA25-ED2B-3A8C-9E10B6F9ECF3}"/>
              </a:ext>
            </a:extLst>
          </p:cNvPr>
          <p:cNvCxnSpPr>
            <a:cxnSpLocks/>
          </p:cNvCxnSpPr>
          <p:nvPr/>
        </p:nvCxnSpPr>
        <p:spPr bwMode="auto">
          <a:xfrm flipH="1">
            <a:off x="1795263" y="908720"/>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2729788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5" y="463109"/>
            <a:ext cx="611135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j-ea"/>
              <a:cs typeface="+mj-cs"/>
            </a:endParaRPr>
          </a:p>
        </p:txBody>
      </p:sp>
      <p:sp>
        <p:nvSpPr>
          <p:cNvPr id="4" name="Rectangle 3"/>
          <p:cNvSpPr txBox="1">
            <a:spLocks noChangeArrowheads="1"/>
          </p:cNvSpPr>
          <p:nvPr/>
        </p:nvSpPr>
        <p:spPr>
          <a:xfrm>
            <a:off x="2933702"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8" name="Title 7"/>
          <p:cNvSpPr>
            <a:spLocks noGrp="1"/>
          </p:cNvSpPr>
          <p:nvPr>
            <p:ph type="title" idx="4294967295"/>
          </p:nvPr>
        </p:nvSpPr>
        <p:spPr>
          <a:xfrm>
            <a:off x="0" y="609600"/>
            <a:ext cx="10363200" cy="1143000"/>
          </a:xfrm>
        </p:spPr>
        <p:txBody>
          <a:bodyPr/>
          <a:lstStyle/>
          <a:p>
            <a:r>
              <a:rPr lang="en-US" altLang="en-US" dirty="0">
                <a:solidFill>
                  <a:schemeClr val="tx1"/>
                </a:solidFill>
              </a:rPr>
              <a:t/>
            </a:r>
            <a:br>
              <a:rPr lang="en-US" altLang="en-US" dirty="0">
                <a:solidFill>
                  <a:schemeClr val="tx1"/>
                </a:solidFill>
              </a:rPr>
            </a:br>
            <a:endParaRPr lang="en-US" dirty="0"/>
          </a:p>
        </p:txBody>
      </p:sp>
      <p:graphicFrame>
        <p:nvGraphicFramePr>
          <p:cNvPr id="7" name="Table 8">
            <a:extLst>
              <a:ext uri="{FF2B5EF4-FFF2-40B4-BE49-F238E27FC236}">
                <a16:creationId xmlns:a16="http://schemas.microsoft.com/office/drawing/2014/main" id="{F2312424-2B8C-E7B7-F1B2-66A9FC4841D7}"/>
              </a:ext>
            </a:extLst>
          </p:cNvPr>
          <p:cNvGraphicFramePr>
            <a:graphicFrameLocks noGrp="1"/>
          </p:cNvGraphicFramePr>
          <p:nvPr>
            <p:extLst>
              <p:ext uri="{D42A27DB-BD31-4B8C-83A1-F6EECF244321}">
                <p14:modId xmlns:p14="http://schemas.microsoft.com/office/powerpoint/2010/main" val="560853035"/>
              </p:ext>
            </p:extLst>
          </p:nvPr>
        </p:nvGraphicFramePr>
        <p:xfrm>
          <a:off x="2279576" y="1176502"/>
          <a:ext cx="8159826" cy="5127749"/>
        </p:xfrm>
        <a:graphic>
          <a:graphicData uri="http://schemas.openxmlformats.org/drawingml/2006/table">
            <a:tbl>
              <a:tblPr firstRow="1" bandRow="1">
                <a:tableStyleId>{073A0DAA-6AF3-43AB-8588-CEC1D06C72B9}</a:tableStyleId>
              </a:tblPr>
              <a:tblGrid>
                <a:gridCol w="5564146">
                  <a:extLst>
                    <a:ext uri="{9D8B030D-6E8A-4147-A177-3AD203B41FA5}">
                      <a16:colId xmlns:a16="http://schemas.microsoft.com/office/drawing/2014/main" val="1320817409"/>
                    </a:ext>
                  </a:extLst>
                </a:gridCol>
                <a:gridCol w="2595680">
                  <a:extLst>
                    <a:ext uri="{9D8B030D-6E8A-4147-A177-3AD203B41FA5}">
                      <a16:colId xmlns:a16="http://schemas.microsoft.com/office/drawing/2014/main" val="1034357088"/>
                    </a:ext>
                  </a:extLst>
                </a:gridCol>
              </a:tblGrid>
              <a:tr h="372869">
                <a:tc>
                  <a:txBody>
                    <a:bodyPr/>
                    <a:lstStyle/>
                    <a:p>
                      <a:r>
                        <a:rPr lang="en-IN" dirty="0"/>
                        <a:t>Potential Options </a:t>
                      </a:r>
                    </a:p>
                  </a:txBody>
                  <a:tcPr/>
                </a:tc>
                <a:tc>
                  <a:txBody>
                    <a:bodyPr/>
                    <a:lstStyle/>
                    <a:p>
                      <a:r>
                        <a:rPr lang="en-IN" dirty="0"/>
                        <a:t>Relevant Guidelines</a:t>
                      </a:r>
                    </a:p>
                  </a:txBody>
                  <a:tcPr/>
                </a:tc>
                <a:extLst>
                  <a:ext uri="{0D108BD9-81ED-4DB2-BD59-A6C34878D82A}">
                    <a16:rowId xmlns:a16="http://schemas.microsoft.com/office/drawing/2014/main" val="1820267288"/>
                  </a:ext>
                </a:extLst>
              </a:tr>
              <a:tr h="1645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a:solidFill>
                            <a:schemeClr val="tx1"/>
                          </a:solidFill>
                        </a:rPr>
                        <a:t>Understand the problem</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600" dirty="0">
                          <a:solidFill>
                            <a:schemeClr val="tx1"/>
                          </a:solidFill>
                        </a:rPr>
                        <a:t>Initiate Conversation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600" kern="1200" dirty="0">
                          <a:solidFill>
                            <a:schemeClr val="tx1"/>
                          </a:solidFill>
                        </a:rPr>
                        <a:t>Behaviour change after Valuation Actuary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600" dirty="0">
                          <a:solidFill>
                            <a:schemeClr val="tx1"/>
                          </a:solidFill>
                        </a:rPr>
                        <a:t>Team’s perception?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600" dirty="0">
                          <a:solidFill>
                            <a:schemeClr val="tx1"/>
                          </a:solidFill>
                        </a:rPr>
                        <a:t>Communication gap?</a:t>
                      </a:r>
                      <a:endParaRPr lang="en-IN" sz="1600" dirty="0"/>
                    </a:p>
                  </a:txBody>
                  <a:tcPr/>
                </a:tc>
                <a:tc>
                  <a:txBody>
                    <a:bodyPr/>
                    <a:lstStyle/>
                    <a:p>
                      <a:pPr marL="0" lvl="0" algn="l" defTabSz="914400" rtl="0" eaLnBrk="1" latinLnBrk="0" hangingPunct="1">
                        <a:lnSpc>
                          <a:spcPct val="150000"/>
                        </a:lnSpc>
                      </a:pPr>
                      <a:r>
                        <a:rPr lang="en-US" sz="1600" kern="1200" dirty="0">
                          <a:solidFill>
                            <a:schemeClr val="tx1"/>
                          </a:solidFill>
                          <a:latin typeface="+mn-lt"/>
                          <a:ea typeface="+mn-ea"/>
                          <a:cs typeface="+mn-cs"/>
                          <a:hlinkClick r:id="rId6" action="ppaction://hlinksldjump">
                            <a:extLst>
                              <a:ext uri="{A12FA001-AC4F-418D-AE19-62706E023703}">
                                <ahyp:hlinkClr xmlns="" xmlns:ahyp="http://schemas.microsoft.com/office/drawing/2018/hyperlinkcolor" val="tx"/>
                              </a:ext>
                            </a:extLst>
                          </a:hlinkClick>
                        </a:rPr>
                        <a:t>IRDAI (AA) Regulation 10</a:t>
                      </a:r>
                      <a:endParaRPr lang="en-US" sz="1600" kern="1200" dirty="0">
                        <a:solidFill>
                          <a:schemeClr val="tx1"/>
                        </a:solidFill>
                        <a:latin typeface="+mn-lt"/>
                        <a:ea typeface="+mn-ea"/>
                        <a:cs typeface="+mn-cs"/>
                      </a:endParaRPr>
                    </a:p>
                    <a:p>
                      <a:pPr marL="0" lvl="0" indent="0" algn="l" defTabSz="914400" rtl="0" eaLnBrk="1" latinLnBrk="0" hangingPunct="1">
                        <a:lnSpc>
                          <a:spcPct val="150000"/>
                        </a:lnSpc>
                        <a:buFont typeface="Arial" panose="020B0604020202020204" pitchFamily="34" charset="0"/>
                        <a:buNone/>
                      </a:pPr>
                      <a:r>
                        <a:rPr lang="en-US" sz="1600" kern="1200" dirty="0">
                          <a:solidFill>
                            <a:schemeClr val="tx1"/>
                          </a:solidFill>
                          <a:latin typeface="+mn-lt"/>
                          <a:ea typeface="+mn-ea"/>
                          <a:cs typeface="+mn-cs"/>
                          <a:hlinkClick r:id="rId7" action="ppaction://hlinksldjump">
                            <a:extLst>
                              <a:ext uri="{A12FA001-AC4F-418D-AE19-62706E023703}">
                                <ahyp:hlinkClr xmlns="" xmlns:ahyp="http://schemas.microsoft.com/office/drawing/2018/hyperlinkcolor" val="tx"/>
                              </a:ext>
                            </a:extLst>
                          </a:hlinkClick>
                        </a:rPr>
                        <a:t>APS34 2.2</a:t>
                      </a:r>
                      <a:endParaRPr lang="en-IN" sz="1600" kern="1200" dirty="0">
                        <a:solidFill>
                          <a:schemeClr val="tx1"/>
                        </a:solidFill>
                        <a:latin typeface="+mn-lt"/>
                        <a:ea typeface="+mn-ea"/>
                        <a:cs typeface="+mn-cs"/>
                      </a:endParaRPr>
                    </a:p>
                  </a:txBody>
                  <a:tcPr anchor="ctr"/>
                </a:tc>
                <a:extLst>
                  <a:ext uri="{0D108BD9-81ED-4DB2-BD59-A6C34878D82A}">
                    <a16:rowId xmlns:a16="http://schemas.microsoft.com/office/drawing/2014/main" val="98841679"/>
                  </a:ext>
                </a:extLst>
              </a:tr>
              <a:tr h="1645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a:solidFill>
                            <a:schemeClr val="tx1"/>
                          </a:solidFill>
                        </a:rPr>
                        <a:t>Introspect work style and managerial skills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600" b="0" u="none" strike="noStrike" kern="1200" cap="none" spc="0" normalizeH="0" baseline="0" noProof="0" dirty="0">
                          <a:ln>
                            <a:noFill/>
                          </a:ln>
                          <a:solidFill>
                            <a:schemeClr val="tx1"/>
                          </a:solidFill>
                          <a:effectLst/>
                          <a:uLnTx/>
                          <a:uFillTx/>
                        </a:rPr>
                        <a:t>Deadlines: stringent and unreasonable?</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600" b="0" u="none" strike="noStrike" kern="1200" cap="none" spc="0" normalizeH="0" baseline="0" noProof="0" dirty="0">
                          <a:ln>
                            <a:noFill/>
                          </a:ln>
                          <a:solidFill>
                            <a:schemeClr val="tx1"/>
                          </a:solidFill>
                          <a:effectLst/>
                          <a:uLnTx/>
                          <a:uFillTx/>
                        </a:rPr>
                        <a:t>Planning and execution?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600" b="0" u="none" strike="noStrike" kern="1200" cap="none" spc="0" normalizeH="0" baseline="0" noProof="0" dirty="0">
                          <a:ln>
                            <a:noFill/>
                          </a:ln>
                          <a:solidFill>
                            <a:schemeClr val="tx1"/>
                          </a:solidFill>
                          <a:effectLst/>
                          <a:uLnTx/>
                          <a:uFillTx/>
                        </a:rPr>
                        <a:t>Authoritative?</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600" b="0" u="none" strike="noStrike" kern="1200" cap="none" spc="0" normalizeH="0" baseline="0" noProof="0" dirty="0">
                          <a:ln>
                            <a:noFill/>
                          </a:ln>
                          <a:solidFill>
                            <a:schemeClr val="tx1"/>
                          </a:solidFill>
                          <a:effectLst/>
                          <a:uLnTx/>
                          <a:uFillTx/>
                        </a:rPr>
                        <a:t>No freedom?</a:t>
                      </a:r>
                      <a:endParaRPr lang="en-IN" sz="1600" dirty="0">
                        <a:solidFill>
                          <a:schemeClr val="tx1"/>
                        </a:solidFill>
                      </a:endParaRPr>
                    </a:p>
                  </a:txBody>
                  <a:tcPr/>
                </a:tc>
                <a:tc>
                  <a:txBody>
                    <a:bodyPr/>
                    <a:lstStyle/>
                    <a:p>
                      <a:pPr lvl="0" algn="l">
                        <a:lnSpc>
                          <a:spcPct val="150000"/>
                        </a:lnSpc>
                      </a:pPr>
                      <a:r>
                        <a:rPr lang="en-IN" sz="1600" dirty="0">
                          <a:solidFill>
                            <a:schemeClr val="tx1"/>
                          </a:solidFill>
                          <a:hlinkClick r:id="rId7" action="ppaction://hlinksldjump">
                            <a:extLst>
                              <a:ext uri="{A12FA001-AC4F-418D-AE19-62706E023703}">
                                <ahyp:hlinkClr xmlns="" xmlns:ahyp="http://schemas.microsoft.com/office/drawing/2018/hyperlinkcolor" val="tx"/>
                              </a:ext>
                            </a:extLst>
                          </a:hlinkClick>
                        </a:rPr>
                        <a:t>APS34 2.1.2</a:t>
                      </a:r>
                      <a:endParaRPr lang="en-IN" sz="1600" dirty="0">
                        <a:solidFill>
                          <a:schemeClr val="tx1"/>
                        </a:solidFill>
                      </a:endParaRPr>
                    </a:p>
                    <a:p>
                      <a:pPr marL="0" lvl="0" indent="0" algn="l">
                        <a:lnSpc>
                          <a:spcPct val="150000"/>
                        </a:lnSpc>
                        <a:buFont typeface="Arial" panose="020B0604020202020204" pitchFamily="34" charset="0"/>
                        <a:buNone/>
                      </a:pPr>
                      <a:r>
                        <a:rPr lang="en-IN" sz="1600" dirty="0">
                          <a:solidFill>
                            <a:schemeClr val="tx1"/>
                          </a:solidFill>
                          <a:hlinkClick r:id="rId8" action="ppaction://hlinksldjump">
                            <a:extLst>
                              <a:ext uri="{A12FA001-AC4F-418D-AE19-62706E023703}">
                                <ahyp:hlinkClr xmlns="" xmlns:ahyp="http://schemas.microsoft.com/office/drawing/2018/hyperlinkcolor" val="tx"/>
                              </a:ext>
                            </a:extLst>
                          </a:hlinkClick>
                        </a:rPr>
                        <a:t>PCS 1.4</a:t>
                      </a:r>
                      <a:endParaRPr lang="en-IN" sz="1600" dirty="0">
                        <a:solidFill>
                          <a:schemeClr val="tx1"/>
                        </a:solidFill>
                      </a:endParaRPr>
                    </a:p>
                    <a:p>
                      <a:pPr marL="0" lvl="0" indent="0" algn="l">
                        <a:lnSpc>
                          <a:spcPct val="150000"/>
                        </a:lnSpc>
                        <a:buFont typeface="Arial" panose="020B0604020202020204" pitchFamily="34" charset="0"/>
                        <a:buNone/>
                      </a:pPr>
                      <a:r>
                        <a:rPr lang="en-IN" sz="1600" dirty="0">
                          <a:solidFill>
                            <a:schemeClr val="tx1"/>
                          </a:solidFill>
                          <a:hlinkClick r:id="rId8" action="ppaction://hlinksldjump">
                            <a:extLst>
                              <a:ext uri="{A12FA001-AC4F-418D-AE19-62706E023703}">
                                <ahyp:hlinkClr xmlns="" xmlns:ahyp="http://schemas.microsoft.com/office/drawing/2018/hyperlinkcolor" val="tx"/>
                              </a:ext>
                            </a:extLst>
                          </a:hlinkClick>
                        </a:rPr>
                        <a:t>PCS 4.2</a:t>
                      </a:r>
                      <a:endParaRPr lang="en-IN" sz="1600" dirty="0">
                        <a:solidFill>
                          <a:schemeClr val="tx1"/>
                        </a:solidFill>
                      </a:endParaRPr>
                    </a:p>
                  </a:txBody>
                  <a:tcPr anchor="ctr"/>
                </a:tc>
                <a:extLst>
                  <a:ext uri="{0D108BD9-81ED-4DB2-BD59-A6C34878D82A}">
                    <a16:rowId xmlns:a16="http://schemas.microsoft.com/office/drawing/2014/main" val="35425161"/>
                  </a:ext>
                </a:extLst>
              </a:tr>
              <a:tr h="1018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b="1" dirty="0">
                          <a:solidFill>
                            <a:schemeClr val="tx1"/>
                          </a:solidFill>
                        </a:rPr>
                        <a:t>Direct Communication with the Team </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600" b="0" dirty="0">
                          <a:solidFill>
                            <a:schemeClr val="tx1"/>
                          </a:solidFill>
                        </a:rPr>
                        <a:t>Meeting minutes</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600" b="0" dirty="0">
                          <a:solidFill>
                            <a:schemeClr val="tx1"/>
                          </a:solidFill>
                        </a:rPr>
                        <a:t>Active listening</a:t>
                      </a:r>
                      <a:endParaRPr lang="en-IN" sz="1600" dirty="0"/>
                    </a:p>
                  </a:txBody>
                  <a:tcPr/>
                </a:tc>
                <a:tc>
                  <a:txBody>
                    <a:bodyPr/>
                    <a:lstStyle/>
                    <a:p>
                      <a:pPr algn="l">
                        <a:lnSpc>
                          <a:spcPct val="150000"/>
                        </a:lnSpc>
                      </a:pPr>
                      <a:r>
                        <a:rPr lang="en-US" sz="1600" dirty="0">
                          <a:solidFill>
                            <a:schemeClr val="tx1"/>
                          </a:solidFill>
                          <a:hlinkClick r:id="rId8" action="ppaction://hlinksldjump"/>
                        </a:rPr>
                        <a:t>PCS 2.4</a:t>
                      </a:r>
                      <a:endParaRPr lang="en-IN" sz="1600" dirty="0">
                        <a:solidFill>
                          <a:schemeClr val="tx1"/>
                        </a:solidFill>
                      </a:endParaRPr>
                    </a:p>
                  </a:txBody>
                  <a:tcPr anchor="ctr"/>
                </a:tc>
                <a:extLst>
                  <a:ext uri="{0D108BD9-81ED-4DB2-BD59-A6C34878D82A}">
                    <a16:rowId xmlns:a16="http://schemas.microsoft.com/office/drawing/2014/main" val="73225710"/>
                  </a:ext>
                </a:extLst>
              </a:tr>
            </a:tbl>
          </a:graphicData>
        </a:graphic>
      </p:graphicFrame>
      <p:pic>
        <p:nvPicPr>
          <p:cNvPr id="14" name="Graphic 13" descr="Group brainstorm with solid fill">
            <a:extLst>
              <a:ext uri="{FF2B5EF4-FFF2-40B4-BE49-F238E27FC236}">
                <a16:creationId xmlns:a16="http://schemas.microsoft.com/office/drawing/2014/main" id="{B3023296-E684-D617-537D-45C71247933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335360" y="5281363"/>
            <a:ext cx="914400" cy="914400"/>
          </a:xfrm>
          <a:prstGeom prst="rect">
            <a:avLst/>
          </a:prstGeom>
        </p:spPr>
      </p:pic>
      <p:grpSp>
        <p:nvGrpSpPr>
          <p:cNvPr id="22" name="Group 21">
            <a:extLst>
              <a:ext uri="{FF2B5EF4-FFF2-40B4-BE49-F238E27FC236}">
                <a16:creationId xmlns:a16="http://schemas.microsoft.com/office/drawing/2014/main" id="{3F996447-4455-5A50-D6B0-C67900FDD535}"/>
              </a:ext>
            </a:extLst>
          </p:cNvPr>
          <p:cNvGrpSpPr/>
          <p:nvPr/>
        </p:nvGrpSpPr>
        <p:grpSpPr>
          <a:xfrm>
            <a:off x="326318" y="1721388"/>
            <a:ext cx="1188681" cy="771508"/>
            <a:chOff x="280174" y="1553490"/>
            <a:chExt cx="1188681" cy="771508"/>
          </a:xfrm>
          <a:solidFill>
            <a:schemeClr val="bg1">
              <a:lumMod val="85000"/>
            </a:schemeClr>
          </a:solidFill>
        </p:grpSpPr>
        <p:pic>
          <p:nvPicPr>
            <p:cNvPr id="12" name="Graphic 11" descr="Head with gears with solid fill">
              <a:extLst>
                <a:ext uri="{FF2B5EF4-FFF2-40B4-BE49-F238E27FC236}">
                  <a16:creationId xmlns:a16="http://schemas.microsoft.com/office/drawing/2014/main" id="{89856849-D1C4-6CAA-C40E-98A636E79DFD}"/>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280174" y="1553490"/>
              <a:ext cx="771508" cy="771508"/>
            </a:xfrm>
            <a:prstGeom prst="rect">
              <a:avLst/>
            </a:prstGeom>
          </p:spPr>
        </p:pic>
        <p:pic>
          <p:nvPicPr>
            <p:cNvPr id="16" name="Graphic 15" descr="Question mark with solid fill">
              <a:extLst>
                <a:ext uri="{FF2B5EF4-FFF2-40B4-BE49-F238E27FC236}">
                  <a16:creationId xmlns:a16="http://schemas.microsoft.com/office/drawing/2014/main" id="{F15F6ED1-A28F-C4A3-EF22-3A42B7B7A5DA}"/>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866324" y="1637978"/>
              <a:ext cx="602531" cy="602531"/>
            </a:xfrm>
            <a:prstGeom prst="rect">
              <a:avLst/>
            </a:prstGeom>
          </p:spPr>
        </p:pic>
      </p:grpSp>
      <p:sp>
        <p:nvSpPr>
          <p:cNvPr id="21" name="Title 3">
            <a:extLst>
              <a:ext uri="{FF2B5EF4-FFF2-40B4-BE49-F238E27FC236}">
                <a16:creationId xmlns:a16="http://schemas.microsoft.com/office/drawing/2014/main" id="{29334FE6-885A-DCD1-15AC-91F6BAB3A421}"/>
              </a:ext>
            </a:extLst>
          </p:cNvPr>
          <p:cNvSpPr txBox="1">
            <a:spLocks/>
          </p:cNvSpPr>
          <p:nvPr/>
        </p:nvSpPr>
        <p:spPr>
          <a:xfrm>
            <a:off x="1775520" y="337050"/>
            <a:ext cx="10782300" cy="692961"/>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Trebuchet MS"/>
                <a:ea typeface="+mj-ea"/>
                <a:cs typeface="+mj-cs"/>
              </a:rPr>
              <a:t>How To Address The Issue ?</a:t>
            </a:r>
          </a:p>
        </p:txBody>
      </p:sp>
      <p:grpSp>
        <p:nvGrpSpPr>
          <p:cNvPr id="25" name="Group 24">
            <a:extLst>
              <a:ext uri="{FF2B5EF4-FFF2-40B4-BE49-F238E27FC236}">
                <a16:creationId xmlns:a16="http://schemas.microsoft.com/office/drawing/2014/main" id="{64C31471-810F-3286-A5D6-FCB02F5D2125}"/>
              </a:ext>
            </a:extLst>
          </p:cNvPr>
          <p:cNvGrpSpPr/>
          <p:nvPr/>
        </p:nvGrpSpPr>
        <p:grpSpPr>
          <a:xfrm>
            <a:off x="344152" y="3405339"/>
            <a:ext cx="914400" cy="1154085"/>
            <a:chOff x="344152" y="3405339"/>
            <a:chExt cx="914400" cy="1154085"/>
          </a:xfrm>
          <a:solidFill>
            <a:schemeClr val="bg1">
              <a:lumMod val="85000"/>
            </a:schemeClr>
          </a:solidFill>
        </p:grpSpPr>
        <p:pic>
          <p:nvPicPr>
            <p:cNvPr id="20" name="Graphic 19" descr="Alarm Ringing with solid fill">
              <a:extLst>
                <a:ext uri="{FF2B5EF4-FFF2-40B4-BE49-F238E27FC236}">
                  <a16:creationId xmlns:a16="http://schemas.microsoft.com/office/drawing/2014/main" id="{324AEDFD-E179-8933-35A4-4A34FE7F5172}"/>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596180" y="3405339"/>
              <a:ext cx="410344" cy="410344"/>
            </a:xfrm>
            <a:prstGeom prst="rect">
              <a:avLst/>
            </a:prstGeom>
          </p:spPr>
        </p:pic>
        <p:pic>
          <p:nvPicPr>
            <p:cNvPr id="24" name="Graphic 23" descr="Reflection with solid fill">
              <a:extLst>
                <a:ext uri="{FF2B5EF4-FFF2-40B4-BE49-F238E27FC236}">
                  <a16:creationId xmlns:a16="http://schemas.microsoft.com/office/drawing/2014/main" id="{0A000577-03C9-6EF7-5C61-5093A429394F}"/>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344152" y="3645024"/>
              <a:ext cx="914400" cy="914400"/>
            </a:xfrm>
            <a:prstGeom prst="rect">
              <a:avLst/>
            </a:prstGeom>
          </p:spPr>
        </p:pic>
      </p:grpSp>
      <p:sp>
        <p:nvSpPr>
          <p:cNvPr id="11" name="Slide Number Placeholder 10">
            <a:extLst>
              <a:ext uri="{FF2B5EF4-FFF2-40B4-BE49-F238E27FC236}">
                <a16:creationId xmlns:a16="http://schemas.microsoft.com/office/drawing/2014/main" id="{7C5F6A57-223B-69A4-862B-C584C875A89F}"/>
              </a:ext>
            </a:extLst>
          </p:cNvPr>
          <p:cNvSpPr>
            <a:spLocks noGrp="1"/>
          </p:cNvSpPr>
          <p:nvPr>
            <p:ph type="sldNum" sz="quarter" idx="12"/>
          </p:nvPr>
        </p:nvSpPr>
        <p:spPr>
          <a:xfrm>
            <a:off x="9460656" y="6400800"/>
            <a:ext cx="2540000" cy="457200"/>
          </a:xfrm>
        </p:spPr>
        <p:txBody>
          <a:bodyPr/>
          <a:lstStyle/>
          <a:p>
            <a:pPr>
              <a:defRPr/>
            </a:pPr>
            <a:fld id="{D629C963-6CA3-4910-ACAB-89103C5891B0}" type="slidenum">
              <a:rPr lang="en-GB" smtClean="0"/>
              <a:pPr>
                <a:defRPr/>
              </a:pPr>
              <a:t>6</a:t>
            </a:fld>
            <a:endParaRPr lang="en-GB" dirty="0"/>
          </a:p>
        </p:txBody>
      </p:sp>
      <p:cxnSp>
        <p:nvCxnSpPr>
          <p:cNvPr id="6" name="Straight Connector 5">
            <a:extLst>
              <a:ext uri="{FF2B5EF4-FFF2-40B4-BE49-F238E27FC236}">
                <a16:creationId xmlns:a16="http://schemas.microsoft.com/office/drawing/2014/main" id="{2B32CC53-E593-96E0-D333-7E3359A460E0}"/>
              </a:ext>
            </a:extLst>
          </p:cNvPr>
          <p:cNvCxnSpPr>
            <a:cxnSpLocks/>
          </p:cNvCxnSpPr>
          <p:nvPr/>
        </p:nvCxnSpPr>
        <p:spPr bwMode="auto">
          <a:xfrm flipH="1">
            <a:off x="1775520" y="1004859"/>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51850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5" y="463109"/>
            <a:ext cx="6111355"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j-ea"/>
              <a:cs typeface="+mj-cs"/>
            </a:endParaRPr>
          </a:p>
        </p:txBody>
      </p:sp>
      <p:sp>
        <p:nvSpPr>
          <p:cNvPr id="4" name="Rectangle 3"/>
          <p:cNvSpPr txBox="1">
            <a:spLocks noChangeArrowheads="1"/>
          </p:cNvSpPr>
          <p:nvPr/>
        </p:nvSpPr>
        <p:spPr>
          <a:xfrm>
            <a:off x="2933702"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8" name="Title 7"/>
          <p:cNvSpPr>
            <a:spLocks noGrp="1"/>
          </p:cNvSpPr>
          <p:nvPr>
            <p:ph type="title" idx="4294967295"/>
          </p:nvPr>
        </p:nvSpPr>
        <p:spPr>
          <a:xfrm>
            <a:off x="0" y="609600"/>
            <a:ext cx="10363200" cy="1143000"/>
          </a:xfrm>
        </p:spPr>
        <p:txBody>
          <a:bodyPr/>
          <a:lstStyle/>
          <a:p>
            <a:r>
              <a:rPr lang="en-US" altLang="en-US" dirty="0">
                <a:solidFill>
                  <a:schemeClr val="tx1"/>
                </a:solidFill>
              </a:rPr>
              <a:t/>
            </a:r>
            <a:br>
              <a:rPr lang="en-US" altLang="en-US" dirty="0">
                <a:solidFill>
                  <a:schemeClr val="tx1"/>
                </a:solidFill>
              </a:rPr>
            </a:br>
            <a:endParaRPr lang="en-US" dirty="0"/>
          </a:p>
        </p:txBody>
      </p:sp>
      <p:graphicFrame>
        <p:nvGraphicFramePr>
          <p:cNvPr id="7" name="Table 8">
            <a:extLst>
              <a:ext uri="{FF2B5EF4-FFF2-40B4-BE49-F238E27FC236}">
                <a16:creationId xmlns:a16="http://schemas.microsoft.com/office/drawing/2014/main" id="{F2312424-2B8C-E7B7-F1B2-66A9FC4841D7}"/>
              </a:ext>
            </a:extLst>
          </p:cNvPr>
          <p:cNvGraphicFramePr>
            <a:graphicFrameLocks noGrp="1"/>
          </p:cNvGraphicFramePr>
          <p:nvPr>
            <p:extLst>
              <p:ext uri="{D42A27DB-BD31-4B8C-83A1-F6EECF244321}">
                <p14:modId xmlns:p14="http://schemas.microsoft.com/office/powerpoint/2010/main" val="3614577232"/>
              </p:ext>
            </p:extLst>
          </p:nvPr>
        </p:nvGraphicFramePr>
        <p:xfrm>
          <a:off x="2097927" y="1240618"/>
          <a:ext cx="8159826" cy="3475886"/>
        </p:xfrm>
        <a:graphic>
          <a:graphicData uri="http://schemas.openxmlformats.org/drawingml/2006/table">
            <a:tbl>
              <a:tblPr firstRow="1" bandRow="1">
                <a:tableStyleId>{073A0DAA-6AF3-43AB-8588-CEC1D06C72B9}</a:tableStyleId>
              </a:tblPr>
              <a:tblGrid>
                <a:gridCol w="5564146">
                  <a:extLst>
                    <a:ext uri="{9D8B030D-6E8A-4147-A177-3AD203B41FA5}">
                      <a16:colId xmlns:a16="http://schemas.microsoft.com/office/drawing/2014/main" val="1320817409"/>
                    </a:ext>
                  </a:extLst>
                </a:gridCol>
                <a:gridCol w="2595680">
                  <a:extLst>
                    <a:ext uri="{9D8B030D-6E8A-4147-A177-3AD203B41FA5}">
                      <a16:colId xmlns:a16="http://schemas.microsoft.com/office/drawing/2014/main" val="1034357088"/>
                    </a:ext>
                  </a:extLst>
                </a:gridCol>
              </a:tblGrid>
              <a:tr h="420648">
                <a:tc>
                  <a:txBody>
                    <a:bodyPr/>
                    <a:lstStyle/>
                    <a:p>
                      <a:r>
                        <a:rPr lang="en-IN" dirty="0"/>
                        <a:t>Potential Options </a:t>
                      </a:r>
                    </a:p>
                  </a:txBody>
                  <a:tcPr/>
                </a:tc>
                <a:tc>
                  <a:txBody>
                    <a:bodyPr/>
                    <a:lstStyle/>
                    <a:p>
                      <a:r>
                        <a:rPr lang="en-IN" dirty="0"/>
                        <a:t>Relevant Guidelines</a:t>
                      </a:r>
                    </a:p>
                  </a:txBody>
                  <a:tcPr/>
                </a:tc>
                <a:extLst>
                  <a:ext uri="{0D108BD9-81ED-4DB2-BD59-A6C34878D82A}">
                    <a16:rowId xmlns:a16="http://schemas.microsoft.com/office/drawing/2014/main" val="1820267288"/>
                  </a:ext>
                </a:extLst>
              </a:tr>
              <a:tr h="9920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dirty="0">
                          <a:solidFill>
                            <a:schemeClr val="tx1"/>
                          </a:solidFill>
                        </a:rPr>
                        <a:t>Setting Responsibility and Ownership</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a:latin typeface="Trebuchet MS" panose="020B0603020202020204" pitchFamily="34" charset="0"/>
                          <a:ea typeface="+mn-ea"/>
                          <a:cs typeface="+mn-cs"/>
                        </a:rPr>
                        <a:t>Appreciate and Motivate</a:t>
                      </a:r>
                    </a:p>
                  </a:txBody>
                  <a:tcPr/>
                </a:tc>
                <a:tc>
                  <a:txBody>
                    <a:bodyPr/>
                    <a:lstStyle/>
                    <a:p>
                      <a:pPr algn="l">
                        <a:lnSpc>
                          <a:spcPct val="150000"/>
                        </a:lnSpc>
                      </a:pPr>
                      <a:r>
                        <a:rPr lang="en-US" sz="1600" dirty="0">
                          <a:solidFill>
                            <a:schemeClr val="tx1"/>
                          </a:solidFill>
                          <a:hlinkClick r:id="rId6" action="ppaction://hlinksldjump"/>
                        </a:rPr>
                        <a:t>APS 1.4.2</a:t>
                      </a:r>
                      <a:endParaRPr lang="en-US" sz="1600" dirty="0">
                        <a:solidFill>
                          <a:schemeClr val="tx1"/>
                        </a:solidFill>
                      </a:endParaRPr>
                    </a:p>
                    <a:p>
                      <a:pPr marL="0" indent="0" algn="l">
                        <a:lnSpc>
                          <a:spcPct val="150000"/>
                        </a:lnSpc>
                        <a:buFont typeface="Arial" panose="020B0604020202020204" pitchFamily="34" charset="0"/>
                        <a:buNone/>
                      </a:pPr>
                      <a:r>
                        <a:rPr lang="en-US" sz="1600" dirty="0">
                          <a:solidFill>
                            <a:schemeClr val="tx1"/>
                          </a:solidFill>
                          <a:hlinkClick r:id="rId6" action="ppaction://hlinksldjump"/>
                        </a:rPr>
                        <a:t>APS 1.4.3</a:t>
                      </a:r>
                      <a:endParaRPr lang="en-IN" sz="1600" dirty="0">
                        <a:solidFill>
                          <a:schemeClr val="tx1"/>
                        </a:solidFill>
                      </a:endParaRPr>
                    </a:p>
                  </a:txBody>
                  <a:tcPr anchor="ctr"/>
                </a:tc>
                <a:extLst>
                  <a:ext uri="{0D108BD9-81ED-4DB2-BD59-A6C34878D82A}">
                    <a16:rowId xmlns:a16="http://schemas.microsoft.com/office/drawing/2014/main" val="98841679"/>
                  </a:ext>
                </a:extLst>
              </a:tr>
              <a:tr h="2063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Expert advice from AA &amp; Senior Management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0" dirty="0">
                          <a:solidFill>
                            <a:schemeClr val="tx1"/>
                          </a:solidFill>
                        </a:rPr>
                        <a:t>Appraisal</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0" dirty="0">
                          <a:solidFill>
                            <a:schemeClr val="tx1"/>
                          </a:solidFill>
                        </a:rPr>
                        <a:t>Understand the complaint          seek feedback</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0" dirty="0">
                          <a:solidFill>
                            <a:schemeClr val="tx1"/>
                          </a:solidFill>
                        </a:rPr>
                        <a:t>Raise concern – Not meeting deadlines, why?</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0" dirty="0">
                          <a:solidFill>
                            <a:schemeClr val="tx1"/>
                          </a:solidFill>
                        </a:rPr>
                        <a:t>Facilitate smooth progression of valuation</a:t>
                      </a:r>
                    </a:p>
                  </a:txBody>
                  <a:tcPr/>
                </a:tc>
                <a:tc>
                  <a:txBody>
                    <a:bodyPr/>
                    <a:lstStyle/>
                    <a:p>
                      <a:pPr lvl="0" algn="l">
                        <a:lnSpc>
                          <a:spcPct val="150000"/>
                        </a:lnSpc>
                      </a:pPr>
                      <a:r>
                        <a:rPr lang="en-IN" sz="1600" dirty="0">
                          <a:solidFill>
                            <a:schemeClr val="tx1"/>
                          </a:solidFill>
                        </a:rPr>
                        <a:t>N/A</a:t>
                      </a:r>
                    </a:p>
                  </a:txBody>
                  <a:tcPr anchor="ctr"/>
                </a:tc>
                <a:extLst>
                  <a:ext uri="{0D108BD9-81ED-4DB2-BD59-A6C34878D82A}">
                    <a16:rowId xmlns:a16="http://schemas.microsoft.com/office/drawing/2014/main" val="35425161"/>
                  </a:ext>
                </a:extLst>
              </a:tr>
            </a:tbl>
          </a:graphicData>
        </a:graphic>
      </p:graphicFrame>
      <p:sp>
        <p:nvSpPr>
          <p:cNvPr id="21" name="Title 3">
            <a:extLst>
              <a:ext uri="{FF2B5EF4-FFF2-40B4-BE49-F238E27FC236}">
                <a16:creationId xmlns:a16="http://schemas.microsoft.com/office/drawing/2014/main" id="{29334FE6-885A-DCD1-15AC-91F6BAB3A421}"/>
              </a:ext>
            </a:extLst>
          </p:cNvPr>
          <p:cNvSpPr txBox="1">
            <a:spLocks/>
          </p:cNvSpPr>
          <p:nvPr/>
        </p:nvSpPr>
        <p:spPr>
          <a:xfrm>
            <a:off x="1775520" y="337050"/>
            <a:ext cx="10782300" cy="692961"/>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Trebuchet MS"/>
                <a:ea typeface="+mj-ea"/>
                <a:cs typeface="+mj-cs"/>
              </a:rPr>
              <a:t>How To Address The Issue ?</a:t>
            </a:r>
          </a:p>
        </p:txBody>
      </p:sp>
      <p:sp>
        <p:nvSpPr>
          <p:cNvPr id="17" name="Arrow: Left-Right 29">
            <a:extLst>
              <a:ext uri="{FF2B5EF4-FFF2-40B4-BE49-F238E27FC236}">
                <a16:creationId xmlns:a16="http://schemas.microsoft.com/office/drawing/2014/main" id="{2B56E49B-1374-EC61-11B2-611090DA9C8B}"/>
              </a:ext>
            </a:extLst>
          </p:cNvPr>
          <p:cNvSpPr/>
          <p:nvPr/>
        </p:nvSpPr>
        <p:spPr bwMode="auto">
          <a:xfrm>
            <a:off x="5001580" y="3461674"/>
            <a:ext cx="360040" cy="169654"/>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pic>
        <p:nvPicPr>
          <p:cNvPr id="18" name="Graphic 10" descr="Management with solid fill">
            <a:extLst>
              <a:ext uri="{FF2B5EF4-FFF2-40B4-BE49-F238E27FC236}">
                <a16:creationId xmlns:a16="http://schemas.microsoft.com/office/drawing/2014/main" id="{03D7EAFC-0B57-FF77-DB45-C4C44877B8B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365917" y="1690700"/>
            <a:ext cx="1008112" cy="1008112"/>
          </a:xfrm>
          <a:prstGeom prst="rect">
            <a:avLst/>
          </a:prstGeom>
        </p:spPr>
      </p:pic>
      <p:pic>
        <p:nvPicPr>
          <p:cNvPr id="19" name="Graphic 22" descr="Boardroom with solid fill">
            <a:extLst>
              <a:ext uri="{FF2B5EF4-FFF2-40B4-BE49-F238E27FC236}">
                <a16:creationId xmlns:a16="http://schemas.microsoft.com/office/drawing/2014/main" id="{15F1D5D6-A51E-D11B-469F-82948A1D986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335360" y="3528132"/>
            <a:ext cx="971603" cy="971603"/>
          </a:xfrm>
          <a:prstGeom prst="rect">
            <a:avLst/>
          </a:prstGeom>
        </p:spPr>
      </p:pic>
      <p:pic>
        <p:nvPicPr>
          <p:cNvPr id="27" name="Graphic 28" descr="Group success with solid fill">
            <a:extLst>
              <a:ext uri="{FF2B5EF4-FFF2-40B4-BE49-F238E27FC236}">
                <a16:creationId xmlns:a16="http://schemas.microsoft.com/office/drawing/2014/main" id="{893014DA-D8D4-45F6-EC31-4B7D314CB14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10363200" y="4722290"/>
            <a:ext cx="1644728" cy="1644728"/>
          </a:xfrm>
          <a:prstGeom prst="rect">
            <a:avLst/>
          </a:prstGeom>
        </p:spPr>
      </p:pic>
      <p:sp>
        <p:nvSpPr>
          <p:cNvPr id="11" name="Slide Number Placeholder 10">
            <a:extLst>
              <a:ext uri="{FF2B5EF4-FFF2-40B4-BE49-F238E27FC236}">
                <a16:creationId xmlns:a16="http://schemas.microsoft.com/office/drawing/2014/main" id="{458A4EC4-81CA-BD62-4BC1-72EF8FCC0108}"/>
              </a:ext>
            </a:extLst>
          </p:cNvPr>
          <p:cNvSpPr>
            <a:spLocks noGrp="1"/>
          </p:cNvSpPr>
          <p:nvPr>
            <p:ph type="sldNum" sz="quarter" idx="12"/>
          </p:nvPr>
        </p:nvSpPr>
        <p:spPr>
          <a:xfrm>
            <a:off x="9480376" y="6381328"/>
            <a:ext cx="2540000" cy="457200"/>
          </a:xfrm>
        </p:spPr>
        <p:txBody>
          <a:bodyPr/>
          <a:lstStyle/>
          <a:p>
            <a:pPr>
              <a:defRPr/>
            </a:pPr>
            <a:fld id="{D629C963-6CA3-4910-ACAB-89103C5891B0}" type="slidenum">
              <a:rPr lang="en-GB" smtClean="0"/>
              <a:pPr>
                <a:defRPr/>
              </a:pPr>
              <a:t>7</a:t>
            </a:fld>
            <a:endParaRPr lang="en-GB" dirty="0"/>
          </a:p>
        </p:txBody>
      </p:sp>
      <p:cxnSp>
        <p:nvCxnSpPr>
          <p:cNvPr id="6" name="Straight Connector 5">
            <a:extLst>
              <a:ext uri="{FF2B5EF4-FFF2-40B4-BE49-F238E27FC236}">
                <a16:creationId xmlns:a16="http://schemas.microsoft.com/office/drawing/2014/main" id="{6BA83D8B-1A45-FC4A-B0B7-61E42530692C}"/>
              </a:ext>
            </a:extLst>
          </p:cNvPr>
          <p:cNvCxnSpPr>
            <a:cxnSpLocks/>
          </p:cNvCxnSpPr>
          <p:nvPr/>
        </p:nvCxnSpPr>
        <p:spPr bwMode="auto">
          <a:xfrm flipH="1">
            <a:off x="1775520" y="1004859"/>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8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5" cstate="print"/>
            <a:srcRect/>
            <a:stretch>
              <a:fillRect/>
            </a:stretch>
          </a:blipFill>
        </p:spPr>
      </p:pic>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Title 3">
            <a:extLst>
              <a:ext uri="{FF2B5EF4-FFF2-40B4-BE49-F238E27FC236}">
                <a16:creationId xmlns:a16="http://schemas.microsoft.com/office/drawing/2014/main" id="{84E0C804-9B6A-3B2A-4448-FC42788442BF}"/>
              </a:ext>
            </a:extLst>
          </p:cNvPr>
          <p:cNvSpPr txBox="1">
            <a:spLocks/>
          </p:cNvSpPr>
          <p:nvPr/>
        </p:nvSpPr>
        <p:spPr>
          <a:xfrm>
            <a:off x="1703512" y="16106"/>
            <a:ext cx="10782300" cy="692961"/>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kern="0" dirty="0"/>
              <a:t>Steps for timely submission &amp; ensure valuation work </a:t>
            </a:r>
            <a:endParaRPr lang="en-US" sz="3200" kern="0" dirty="0" smtClean="0"/>
          </a:p>
          <a:p>
            <a:pPr algn="l"/>
            <a:r>
              <a:rPr lang="en-US" sz="3200" kern="0" dirty="0" smtClean="0"/>
              <a:t>is </a:t>
            </a:r>
            <a:r>
              <a:rPr lang="en-US" sz="3200" kern="0" dirty="0"/>
              <a:t>not impacted</a:t>
            </a:r>
            <a:endParaRPr lang="en-IN" sz="3200" kern="0" dirty="0"/>
          </a:p>
        </p:txBody>
      </p:sp>
      <p:sp>
        <p:nvSpPr>
          <p:cNvPr id="11" name="Rectangle 10">
            <a:extLst>
              <a:ext uri="{FF2B5EF4-FFF2-40B4-BE49-F238E27FC236}">
                <a16:creationId xmlns:a16="http://schemas.microsoft.com/office/drawing/2014/main" id="{B3078B32-4CD5-81CD-F33D-1C1B8DAE132B}"/>
              </a:ext>
            </a:extLst>
          </p:cNvPr>
          <p:cNvSpPr/>
          <p:nvPr/>
        </p:nvSpPr>
        <p:spPr>
          <a:xfrm>
            <a:off x="2363214" y="1915670"/>
            <a:ext cx="9001000" cy="172429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r>
              <a:rPr lang="en-US" dirty="0">
                <a:solidFill>
                  <a:schemeClr val="tx1"/>
                </a:solidFill>
              </a:rPr>
              <a:t>Primary Respect (</a:t>
            </a:r>
            <a:r>
              <a:rPr lang="en-US" dirty="0">
                <a:solidFill>
                  <a:schemeClr val="tx1"/>
                </a:solidFill>
                <a:hlinkClick r:id="rId6" action="ppaction://hlinksldjump"/>
              </a:rPr>
              <a:t>PCS 2.4</a:t>
            </a:r>
            <a:r>
              <a:rPr lang="en-US" dirty="0">
                <a:solidFill>
                  <a:schemeClr val="tx1"/>
                </a:solidFill>
              </a:rPr>
              <a:t>) &amp; Standards of behaviour (</a:t>
            </a:r>
            <a:r>
              <a:rPr lang="en-US" dirty="0">
                <a:solidFill>
                  <a:schemeClr val="tx1"/>
                </a:solidFill>
                <a:hlinkClick r:id="rId6" action="ppaction://hlinksldjump"/>
              </a:rPr>
              <a:t>PCS 1.4</a:t>
            </a:r>
            <a:r>
              <a:rPr lang="en-US" dirty="0">
                <a:solidFill>
                  <a:schemeClr val="tx1"/>
                </a:solidFill>
              </a:rPr>
              <a:t>)</a:t>
            </a:r>
          </a:p>
          <a:p>
            <a:pPr marL="285750" indent="-285750">
              <a:spcBef>
                <a:spcPts val="600"/>
              </a:spcBef>
              <a:buFont typeface="Wingdings" panose="05000000000000000000" pitchFamily="2" charset="2"/>
              <a:buChar char="Ø"/>
            </a:pPr>
            <a:r>
              <a:rPr lang="en-IN" dirty="0">
                <a:solidFill>
                  <a:schemeClr val="tx1"/>
                </a:solidFill>
              </a:rPr>
              <a:t>Planning &amp; Prioritising </a:t>
            </a:r>
          </a:p>
          <a:p>
            <a:pPr marL="285750" indent="-285750">
              <a:spcBef>
                <a:spcPts val="600"/>
              </a:spcBef>
              <a:buFont typeface="Wingdings" panose="05000000000000000000" pitchFamily="2" charset="2"/>
              <a:buChar char="Ø"/>
            </a:pPr>
            <a:r>
              <a:rPr lang="en-IN" dirty="0">
                <a:solidFill>
                  <a:schemeClr val="tx1"/>
                </a:solidFill>
              </a:rPr>
              <a:t>Support from other team members; outsource</a:t>
            </a:r>
          </a:p>
          <a:p>
            <a:pPr marL="285750" indent="-285750">
              <a:spcBef>
                <a:spcPts val="600"/>
              </a:spcBef>
              <a:buFont typeface="Wingdings" panose="05000000000000000000" pitchFamily="2" charset="2"/>
              <a:buChar char="Ø"/>
            </a:pPr>
            <a:r>
              <a:rPr lang="en-IN" dirty="0">
                <a:solidFill>
                  <a:schemeClr val="tx1"/>
                </a:solidFill>
              </a:rPr>
              <a:t>Regular Communication with the team</a:t>
            </a:r>
          </a:p>
        </p:txBody>
      </p:sp>
      <p:sp>
        <p:nvSpPr>
          <p:cNvPr id="9" name="Rectangle: Rounded Corners 8">
            <a:extLst>
              <a:ext uri="{FF2B5EF4-FFF2-40B4-BE49-F238E27FC236}">
                <a16:creationId xmlns:a16="http://schemas.microsoft.com/office/drawing/2014/main" id="{CB938243-2B9C-BDF8-DDC1-2413CD00C75A}"/>
              </a:ext>
            </a:extLst>
          </p:cNvPr>
          <p:cNvSpPr/>
          <p:nvPr/>
        </p:nvSpPr>
        <p:spPr>
          <a:xfrm>
            <a:off x="2363214" y="1411614"/>
            <a:ext cx="9025200" cy="585569"/>
          </a:xfrm>
          <a:prstGeom prst="roundRect">
            <a:avLst/>
          </a:prstGeom>
          <a:solidFill>
            <a:schemeClr val="bg1">
              <a:lumMod val="50000"/>
            </a:schemeClr>
          </a:solidFill>
          <a:ln>
            <a:solidFill>
              <a:schemeClr val="accent4">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b="1" dirty="0"/>
              <a:t>Submitting Reports Timely</a:t>
            </a:r>
            <a:endParaRPr lang="en-IN" b="1" dirty="0"/>
          </a:p>
        </p:txBody>
      </p:sp>
      <p:sp>
        <p:nvSpPr>
          <p:cNvPr id="18" name="Rectangle 17">
            <a:extLst>
              <a:ext uri="{FF2B5EF4-FFF2-40B4-BE49-F238E27FC236}">
                <a16:creationId xmlns:a16="http://schemas.microsoft.com/office/drawing/2014/main" id="{511C27EF-1ADB-2E27-877B-AAA9852A830B}"/>
              </a:ext>
            </a:extLst>
          </p:cNvPr>
          <p:cNvSpPr/>
          <p:nvPr/>
        </p:nvSpPr>
        <p:spPr>
          <a:xfrm>
            <a:off x="2351584" y="4436806"/>
            <a:ext cx="9024261" cy="165649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r>
              <a:rPr lang="en-US" dirty="0">
                <a:solidFill>
                  <a:schemeClr val="tx1"/>
                </a:solidFill>
              </a:rPr>
              <a:t>Inculcate a team work culture, align KPIs &amp; have feedback meetings</a:t>
            </a:r>
          </a:p>
          <a:p>
            <a:pPr marL="285750" indent="-285750">
              <a:spcBef>
                <a:spcPts val="600"/>
              </a:spcBef>
              <a:buFont typeface="Wingdings" panose="05000000000000000000" pitchFamily="2" charset="2"/>
              <a:buChar char="Ø"/>
            </a:pPr>
            <a:r>
              <a:rPr lang="en-US" dirty="0">
                <a:solidFill>
                  <a:schemeClr val="tx1"/>
                </a:solidFill>
              </a:rPr>
              <a:t>Consult AA, Liaison with other teams, Approach HR</a:t>
            </a:r>
          </a:p>
          <a:p>
            <a:pPr marL="285750" indent="-285750">
              <a:spcBef>
                <a:spcPts val="600"/>
              </a:spcBef>
              <a:buFont typeface="Wingdings" panose="05000000000000000000" pitchFamily="2" charset="2"/>
              <a:buChar char="Ø"/>
            </a:pPr>
            <a:r>
              <a:rPr lang="en-US" dirty="0">
                <a:solidFill>
                  <a:schemeClr val="tx1"/>
                </a:solidFill>
              </a:rPr>
              <a:t>Setting long term vision and streamlining valuation processes (</a:t>
            </a:r>
            <a:r>
              <a:rPr lang="en-US" dirty="0">
                <a:solidFill>
                  <a:schemeClr val="tx1"/>
                </a:solidFill>
                <a:hlinkClick r:id="rId7" action="ppaction://hlinksldjump"/>
              </a:rPr>
              <a:t>APS 34 1.4.3</a:t>
            </a:r>
            <a:r>
              <a:rPr lang="en-US" dirty="0">
                <a:solidFill>
                  <a:schemeClr val="tx1"/>
                </a:solidFill>
              </a:rPr>
              <a:t>)</a:t>
            </a:r>
          </a:p>
          <a:p>
            <a:pPr marL="285750" indent="-285750">
              <a:spcBef>
                <a:spcPts val="600"/>
              </a:spcBef>
              <a:buFont typeface="Wingdings" panose="05000000000000000000" pitchFamily="2" charset="2"/>
              <a:buChar char="Ø"/>
            </a:pPr>
            <a:r>
              <a:rPr lang="en-US" dirty="0">
                <a:solidFill>
                  <a:schemeClr val="tx1"/>
                </a:solidFill>
              </a:rPr>
              <a:t>Look at industry practice, Training and Development sessions</a:t>
            </a:r>
          </a:p>
        </p:txBody>
      </p:sp>
      <p:sp>
        <p:nvSpPr>
          <p:cNvPr id="19" name="Rectangle: Rounded Corners 18">
            <a:extLst>
              <a:ext uri="{FF2B5EF4-FFF2-40B4-BE49-F238E27FC236}">
                <a16:creationId xmlns:a16="http://schemas.microsoft.com/office/drawing/2014/main" id="{DFDB3688-2B0B-2215-A773-8D23F073FFE2}"/>
              </a:ext>
            </a:extLst>
          </p:cNvPr>
          <p:cNvSpPr/>
          <p:nvPr/>
        </p:nvSpPr>
        <p:spPr>
          <a:xfrm>
            <a:off x="2351584" y="3851237"/>
            <a:ext cx="9024261" cy="585569"/>
          </a:xfrm>
          <a:prstGeom prst="roundRect">
            <a:avLst/>
          </a:prstGeom>
          <a:solidFill>
            <a:schemeClr val="bg1">
              <a:lumMod val="50000"/>
            </a:schemeClr>
          </a:solidFill>
          <a:ln>
            <a:solidFill>
              <a:schemeClr val="accent4">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b="1" dirty="0"/>
              <a:t>Ensure Valuation work is not impacted</a:t>
            </a:r>
            <a:endParaRPr lang="en-IN" b="1" dirty="0"/>
          </a:p>
        </p:txBody>
      </p:sp>
      <p:pic>
        <p:nvPicPr>
          <p:cNvPr id="16" name="Picture 15">
            <a:extLst>
              <a:ext uri="{FF2B5EF4-FFF2-40B4-BE49-F238E27FC236}">
                <a16:creationId xmlns:a16="http://schemas.microsoft.com/office/drawing/2014/main" id="{206E7E6E-0208-4403-E54D-B099E06B0BF3}"/>
              </a:ext>
            </a:extLst>
          </p:cNvPr>
          <p:cNvPicPr>
            <a:picLocks noChangeAspect="1"/>
          </p:cNvPicPr>
          <p:nvPr/>
        </p:nvPicPr>
        <p:blipFill rotWithShape="1">
          <a:blip r:embed="rId8">
            <a:extLst>
              <a:ext uri="{28A0092B-C50C-407E-A947-70E740481C1C}">
                <a14:useLocalDpi xmlns:a14="http://schemas.microsoft.com/office/drawing/2010/main" val="0"/>
              </a:ext>
            </a:extLst>
          </a:blip>
          <a:srcRect b="9706"/>
          <a:stretch/>
        </p:blipFill>
        <p:spPr>
          <a:xfrm>
            <a:off x="183376" y="3140968"/>
            <a:ext cx="2147893" cy="1737054"/>
          </a:xfrm>
          <a:prstGeom prst="rect">
            <a:avLst/>
          </a:prstGeom>
        </p:spPr>
      </p:pic>
      <p:sp>
        <p:nvSpPr>
          <p:cNvPr id="4" name="Slide Number Placeholder 3">
            <a:extLst>
              <a:ext uri="{FF2B5EF4-FFF2-40B4-BE49-F238E27FC236}">
                <a16:creationId xmlns:a16="http://schemas.microsoft.com/office/drawing/2014/main" id="{183A599D-86B1-C2BF-AC24-89C818FD590D}"/>
              </a:ext>
            </a:extLst>
          </p:cNvPr>
          <p:cNvSpPr>
            <a:spLocks noGrp="1"/>
          </p:cNvSpPr>
          <p:nvPr>
            <p:ph type="sldNum" sz="quarter" idx="12"/>
          </p:nvPr>
        </p:nvSpPr>
        <p:spPr/>
        <p:txBody>
          <a:bodyPr/>
          <a:lstStyle/>
          <a:p>
            <a:pPr>
              <a:defRPr/>
            </a:pPr>
            <a:fld id="{D629C963-6CA3-4910-ACAB-89103C5891B0}" type="slidenum">
              <a:rPr lang="en-GB" smtClean="0"/>
              <a:pPr>
                <a:defRPr/>
              </a:pPr>
              <a:t>8</a:t>
            </a:fld>
            <a:endParaRPr lang="en-GB" dirty="0"/>
          </a:p>
        </p:txBody>
      </p:sp>
      <p:sp>
        <p:nvSpPr>
          <p:cNvPr id="6" name="Action Button: Go Forward or Next 5">
            <a:hlinkClick r:id="rId9" action="ppaction://hlinksldjump" highlightClick="1"/>
            <a:extLst>
              <a:ext uri="{FF2B5EF4-FFF2-40B4-BE49-F238E27FC236}">
                <a16:creationId xmlns:a16="http://schemas.microsoft.com/office/drawing/2014/main" id="{2C71BCC4-81D5-7A42-647B-2321C9FCCF48}"/>
              </a:ext>
            </a:extLst>
          </p:cNvPr>
          <p:cNvSpPr/>
          <p:nvPr/>
        </p:nvSpPr>
        <p:spPr bwMode="auto">
          <a:xfrm>
            <a:off x="11481847" y="6403681"/>
            <a:ext cx="266955" cy="337687"/>
          </a:xfrm>
          <a:prstGeom prst="actionButtonForwardNex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cxnSp>
        <p:nvCxnSpPr>
          <p:cNvPr id="7" name="Straight Connector 6">
            <a:extLst>
              <a:ext uri="{FF2B5EF4-FFF2-40B4-BE49-F238E27FC236}">
                <a16:creationId xmlns:a16="http://schemas.microsoft.com/office/drawing/2014/main" id="{9392253D-A906-BFE9-0313-85EE13B37C8C}"/>
              </a:ext>
            </a:extLst>
          </p:cNvPr>
          <p:cNvCxnSpPr>
            <a:cxnSpLocks/>
          </p:cNvCxnSpPr>
          <p:nvPr/>
        </p:nvCxnSpPr>
        <p:spPr bwMode="auto">
          <a:xfrm flipH="1">
            <a:off x="1796143" y="1045224"/>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20134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602E4BD4-5398-47B9-2B01-BE7EAF8AF206}"/>
              </a:ext>
            </a:extLst>
          </p:cNvPr>
          <p:cNvGrpSpPr/>
          <p:nvPr/>
        </p:nvGrpSpPr>
        <p:grpSpPr>
          <a:xfrm>
            <a:off x="1773118" y="1567691"/>
            <a:ext cx="2519986" cy="3200560"/>
            <a:chOff x="353136" y="1985319"/>
            <a:chExt cx="1931731" cy="1724296"/>
          </a:xfrm>
        </p:grpSpPr>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136" y="2029236"/>
              <a:ext cx="1906331" cy="1654331"/>
            </a:xfrm>
            <a:prstGeom prst="rect">
              <a:avLst/>
            </a:prstGeom>
            <a:ln w="28575">
              <a:noFill/>
            </a:ln>
          </p:spPr>
        </p:pic>
        <p:sp>
          <p:nvSpPr>
            <p:cNvPr id="17" name="Rectangle 16">
              <a:extLst>
                <a:ext uri="{FF2B5EF4-FFF2-40B4-BE49-F238E27FC236}">
                  <a16:creationId xmlns:a16="http://schemas.microsoft.com/office/drawing/2014/main" id="{31CBCBB7-949D-9A83-84ED-BD313BCB7A9B}"/>
                </a:ext>
              </a:extLst>
            </p:cNvPr>
            <p:cNvSpPr/>
            <p:nvPr/>
          </p:nvSpPr>
          <p:spPr>
            <a:xfrm>
              <a:off x="354977" y="1985319"/>
              <a:ext cx="1929890" cy="172429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grpSp>
      <p:sp>
        <p:nvSpPr>
          <p:cNvPr id="9" name="Action Button: Go Back or Previous 8">
            <a:hlinkClick r:id="" action="ppaction://hlinkshowjump?jump=lastslideviewed" highlightClick="1"/>
            <a:extLst>
              <a:ext uri="{FF2B5EF4-FFF2-40B4-BE49-F238E27FC236}">
                <a16:creationId xmlns:a16="http://schemas.microsoft.com/office/drawing/2014/main" id="{FEDD746E-2FEC-FC34-DA9A-53145C79E3BF}"/>
              </a:ext>
            </a:extLst>
          </p:cNvPr>
          <p:cNvSpPr/>
          <p:nvPr/>
        </p:nvSpPr>
        <p:spPr bwMode="auto">
          <a:xfrm>
            <a:off x="1775520" y="912467"/>
            <a:ext cx="5904656" cy="792088"/>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1" y="152404"/>
            <a:ext cx="1085347" cy="1093347"/>
          </a:xfrm>
          <a:prstGeom prst="rect">
            <a:avLst/>
          </a:prstGeom>
          <a:blipFill dpi="0" rotWithShape="1">
            <a:blip r:embed="rId6" cstate="print"/>
            <a:srcRect/>
            <a:stretch>
              <a:fillRect/>
            </a:stretch>
          </a:blipFill>
        </p:spPr>
      </p:pic>
      <p:sp>
        <p:nvSpPr>
          <p:cNvPr id="4" name="Rectangle 3"/>
          <p:cNvSpPr txBox="1">
            <a:spLocks noChangeArrowheads="1"/>
          </p:cNvSpPr>
          <p:nvPr/>
        </p:nvSpPr>
        <p:spPr>
          <a:xfrm>
            <a:off x="2809854" y="1428736"/>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 name="Footer Placeholder 4"/>
          <p:cNvSpPr txBox="1">
            <a:spLocks/>
          </p:cNvSpPr>
          <p:nvPr/>
        </p:nvSpPr>
        <p:spPr>
          <a:xfrm>
            <a:off x="8267700" y="6500841"/>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rebuchet MS"/>
                <a:ea typeface="+mn-ea"/>
                <a:cs typeface="+mn-cs"/>
              </a:rPr>
              <a:t>www.actuariesindia.org</a:t>
            </a:r>
          </a:p>
        </p:txBody>
      </p:sp>
      <p:sp>
        <p:nvSpPr>
          <p:cNvPr id="7" name="Title 3">
            <a:extLst>
              <a:ext uri="{FF2B5EF4-FFF2-40B4-BE49-F238E27FC236}">
                <a16:creationId xmlns:a16="http://schemas.microsoft.com/office/drawing/2014/main" id="{3BF277C1-5385-064C-AFE4-9C9EB03B5DF2}"/>
              </a:ext>
            </a:extLst>
          </p:cNvPr>
          <p:cNvSpPr txBox="1">
            <a:spLocks/>
          </p:cNvSpPr>
          <p:nvPr/>
        </p:nvSpPr>
        <p:spPr>
          <a:xfrm>
            <a:off x="1775520" y="337050"/>
            <a:ext cx="10782300" cy="692961"/>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kern="0" dirty="0"/>
              <a:t>Relevant Regulations, APS &amp; PCS</a:t>
            </a:r>
          </a:p>
        </p:txBody>
      </p:sp>
      <p:sp>
        <p:nvSpPr>
          <p:cNvPr id="10" name="Action Button: Go Forward or Next 9">
            <a:hlinkClick r:id="" action="ppaction://hlinkshowjump?jump=lastslideviewed" highlightClick="1"/>
            <a:extLst>
              <a:ext uri="{FF2B5EF4-FFF2-40B4-BE49-F238E27FC236}">
                <a16:creationId xmlns:a16="http://schemas.microsoft.com/office/drawing/2014/main" id="{16D7EDDE-9D0E-67A9-E698-C85CD77E4EB1}"/>
              </a:ext>
            </a:extLst>
          </p:cNvPr>
          <p:cNvSpPr/>
          <p:nvPr/>
        </p:nvSpPr>
        <p:spPr bwMode="auto">
          <a:xfrm>
            <a:off x="1415480" y="1051240"/>
            <a:ext cx="6408712" cy="504056"/>
          </a:xfrm>
          <a:prstGeom prst="actionButtonForwardNex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6" name="Action Button: Back or Previous 5">
            <a:hlinkClick r:id="" action="ppaction://hlinkshowjump?jump=lastslideviewed" highlightClick="1"/>
          </p:cNvPr>
          <p:cNvSpPr/>
          <p:nvPr/>
        </p:nvSpPr>
        <p:spPr bwMode="auto">
          <a:xfrm>
            <a:off x="1775520" y="1344515"/>
            <a:ext cx="5904656" cy="428301"/>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1" name="Action Button: Back or Previous 10">
            <a:hlinkClick r:id="" action="ppaction://hlinkshowjump?jump=lastslideviewed" highlightClick="1"/>
          </p:cNvPr>
          <p:cNvSpPr/>
          <p:nvPr/>
        </p:nvSpPr>
        <p:spPr bwMode="auto">
          <a:xfrm>
            <a:off x="47328" y="1704555"/>
            <a:ext cx="8629201" cy="500309"/>
          </a:xfrm>
          <a:prstGeom prst="actionButtonBackPrevious">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2" name="Action Button: Back or Previous 11">
            <a:hlinkClick r:id="" action="ppaction://hlinkshowjump?jump=lastslideviewed" highlightClick="1"/>
          </p:cNvPr>
          <p:cNvSpPr/>
          <p:nvPr/>
        </p:nvSpPr>
        <p:spPr bwMode="auto">
          <a:xfrm>
            <a:off x="11303806" y="6381328"/>
            <a:ext cx="288032" cy="356293"/>
          </a:xfrm>
          <a:prstGeom prst="actionButtonBackPreviou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3" name="Slide Number Placeholder 12">
            <a:extLst>
              <a:ext uri="{FF2B5EF4-FFF2-40B4-BE49-F238E27FC236}">
                <a16:creationId xmlns:a16="http://schemas.microsoft.com/office/drawing/2014/main" id="{F60846BA-EB01-8C0E-6F3D-9972A69ABE01}"/>
              </a:ext>
            </a:extLst>
          </p:cNvPr>
          <p:cNvSpPr>
            <a:spLocks noGrp="1"/>
          </p:cNvSpPr>
          <p:nvPr>
            <p:ph type="sldNum" sz="quarter" idx="12"/>
          </p:nvPr>
        </p:nvSpPr>
        <p:spPr/>
        <p:txBody>
          <a:bodyPr/>
          <a:lstStyle/>
          <a:p>
            <a:pPr>
              <a:defRPr/>
            </a:pPr>
            <a:fld id="{D629C963-6CA3-4910-ACAB-89103C5891B0}" type="slidenum">
              <a:rPr lang="en-GB" smtClean="0"/>
              <a:pPr>
                <a:defRPr/>
              </a:pPr>
              <a:t>9</a:t>
            </a:fld>
            <a:endParaRPr lang="en-GB" dirty="0"/>
          </a:p>
        </p:txBody>
      </p:sp>
      <p:sp>
        <p:nvSpPr>
          <p:cNvPr id="14" name="Rectangle 13">
            <a:extLst>
              <a:ext uri="{FF2B5EF4-FFF2-40B4-BE49-F238E27FC236}">
                <a16:creationId xmlns:a16="http://schemas.microsoft.com/office/drawing/2014/main" id="{D6C4A12C-984B-6101-4389-28012BC0EDFA}"/>
              </a:ext>
            </a:extLst>
          </p:cNvPr>
          <p:cNvSpPr/>
          <p:nvPr/>
        </p:nvSpPr>
        <p:spPr>
          <a:xfrm>
            <a:off x="4286571" y="1555629"/>
            <a:ext cx="6659630" cy="3212623"/>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1600" b="1" kern="0" dirty="0">
                <a:solidFill>
                  <a:sysClr val="windowText" lastClr="000000"/>
                </a:solidFill>
                <a:ea typeface="Calibri" panose="020F0502020204030204" pitchFamily="34" charset="0"/>
                <a:cs typeface="Times New Roman" panose="02020603050405020304" pitchFamily="18" charset="0"/>
              </a:rPr>
              <a:t>8. xii. </a:t>
            </a:r>
            <a:r>
              <a:rPr lang="en-IN" sz="1600" kern="0" dirty="0">
                <a:solidFill>
                  <a:sysClr val="windowText" lastClr="000000"/>
                </a:solidFill>
                <a:ea typeface="Calibri" panose="020F0502020204030204" pitchFamily="34" charset="0"/>
                <a:cs typeface="Times New Roman" panose="02020603050405020304" pitchFamily="18" charset="0"/>
              </a:rPr>
              <a:t>the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duties of an Appointed Actuary </a:t>
            </a:r>
            <a:r>
              <a:rPr lang="en-IN" sz="1600" kern="0" dirty="0">
                <a:solidFill>
                  <a:sysClr val="windowText" lastClr="000000"/>
                </a:solidFill>
                <a:ea typeface="Calibri" panose="020F0502020204030204" pitchFamily="34" charset="0"/>
                <a:cs typeface="Times New Roman" panose="02020603050405020304" pitchFamily="18" charset="0"/>
              </a:rPr>
              <a:t>of an insurer carrying on life insurance business shall include:</a:t>
            </a:r>
          </a:p>
          <a:p>
            <a:pPr lvl="0"/>
            <a:endParaRPr lang="en-IN" sz="1600" kern="0" dirty="0">
              <a:solidFill>
                <a:sysClr val="windowText" lastClr="000000"/>
              </a:solidFill>
              <a:ea typeface="Calibri" panose="020F0502020204030204" pitchFamily="34" charset="0"/>
              <a:cs typeface="Times New Roman" panose="02020603050405020304" pitchFamily="18" charset="0"/>
            </a:endParaRPr>
          </a:p>
          <a:p>
            <a:pPr lvl="0"/>
            <a:r>
              <a:rPr lang="en-IN" sz="1600" kern="0" dirty="0">
                <a:solidFill>
                  <a:sysClr val="windowText" lastClr="000000"/>
                </a:solidFill>
                <a:ea typeface="Calibri" panose="020F0502020204030204" pitchFamily="34" charset="0"/>
                <a:cs typeface="Times New Roman" panose="02020603050405020304" pitchFamily="18" charset="0"/>
              </a:rPr>
              <a:t>a. Certifying the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actuarial report and abstract</a:t>
            </a:r>
            <a:r>
              <a:rPr lang="en-IN" sz="1600" b="1" kern="0" dirty="0">
                <a:solidFill>
                  <a:sysClr val="windowText" lastClr="000000"/>
                </a:solidFill>
                <a:ea typeface="Calibri" panose="020F0502020204030204" pitchFamily="34" charset="0"/>
                <a:cs typeface="Times New Roman" panose="02020603050405020304" pitchFamily="18" charset="0"/>
              </a:rPr>
              <a:t> </a:t>
            </a:r>
            <a:r>
              <a:rPr lang="en-IN" sz="1600" kern="0" dirty="0">
                <a:solidFill>
                  <a:sysClr val="windowText" lastClr="000000"/>
                </a:solidFill>
                <a:ea typeface="Calibri" panose="020F0502020204030204" pitchFamily="34" charset="0"/>
                <a:cs typeface="Times New Roman" panose="02020603050405020304" pitchFamily="18" charset="0"/>
              </a:rPr>
              <a:t>and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other returns </a:t>
            </a:r>
            <a:r>
              <a:rPr lang="en-IN" sz="1600" kern="0" dirty="0">
                <a:solidFill>
                  <a:sysClr val="windowText" lastClr="000000"/>
                </a:solidFill>
                <a:ea typeface="Calibri" panose="020F0502020204030204" pitchFamily="34" charset="0"/>
                <a:cs typeface="Times New Roman" panose="02020603050405020304" pitchFamily="18" charset="0"/>
              </a:rPr>
              <a:t>as required under section 13 of the Act</a:t>
            </a:r>
          </a:p>
          <a:p>
            <a:pPr lvl="0"/>
            <a:endParaRPr lang="en-IN" sz="1600" kern="0" dirty="0">
              <a:solidFill>
                <a:sysClr val="windowText" lastClr="000000"/>
              </a:solidFill>
              <a:ea typeface="Calibri" panose="020F0502020204030204" pitchFamily="34" charset="0"/>
              <a:cs typeface="Times New Roman" panose="02020603050405020304" pitchFamily="18" charset="0"/>
            </a:endParaRPr>
          </a:p>
          <a:p>
            <a:pPr lvl="0"/>
            <a:r>
              <a:rPr lang="en-IN" sz="1600" kern="0" dirty="0">
                <a:solidFill>
                  <a:sysClr val="windowText" lastClr="000000"/>
                </a:solidFill>
                <a:ea typeface="Calibri" panose="020F0502020204030204" pitchFamily="34" charset="0"/>
                <a:cs typeface="Times New Roman" panose="02020603050405020304" pitchFamily="18" charset="0"/>
              </a:rPr>
              <a:t>e. Certifying that the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mathematical reserves </a:t>
            </a:r>
            <a:r>
              <a:rPr lang="en-IN" sz="1600" kern="0" dirty="0">
                <a:solidFill>
                  <a:sysClr val="windowText" lastClr="000000"/>
                </a:solidFill>
                <a:ea typeface="Calibri" panose="020F0502020204030204" pitchFamily="34" charset="0"/>
                <a:cs typeface="Times New Roman" panose="02020603050405020304" pitchFamily="18" charset="0"/>
              </a:rPr>
              <a:t>have been determined in the manner prescribed in the extant provisions of IRDAI (Assets, Liabilities and Solvency Margin of Life Insurance Business)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Regulations</a:t>
            </a:r>
            <a:r>
              <a:rPr lang="en-IN" sz="1600" kern="0" dirty="0">
                <a:solidFill>
                  <a:sysClr val="windowText" lastClr="000000"/>
                </a:solidFill>
                <a:ea typeface="Calibri" panose="020F0502020204030204" pitchFamily="34" charset="0"/>
                <a:cs typeface="Times New Roman" panose="02020603050405020304" pitchFamily="18" charset="0"/>
              </a:rPr>
              <a:t>, 2016 and taking into account the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Guidance Notes /Actuarial Practice Standard</a:t>
            </a:r>
            <a:r>
              <a:rPr lang="en-IN" sz="1600" b="1" kern="0" dirty="0">
                <a:solidFill>
                  <a:sysClr val="windowText" lastClr="000000"/>
                </a:solidFill>
                <a:ea typeface="Calibri" panose="020F0502020204030204" pitchFamily="34" charset="0"/>
                <a:cs typeface="Times New Roman" panose="02020603050405020304" pitchFamily="18" charset="0"/>
              </a:rPr>
              <a:t> </a:t>
            </a:r>
            <a:r>
              <a:rPr lang="en-IN" sz="1600" kern="0" dirty="0">
                <a:solidFill>
                  <a:sysClr val="windowText" lastClr="000000"/>
                </a:solidFill>
                <a:ea typeface="Calibri" panose="020F0502020204030204" pitchFamily="34" charset="0"/>
                <a:cs typeface="Times New Roman" panose="02020603050405020304" pitchFamily="18" charset="0"/>
              </a:rPr>
              <a:t>issued by the Institute of Actuaries of India and any directions given by the Authority</a:t>
            </a:r>
            <a:endParaRPr lang="en-US" sz="1600" kern="0" dirty="0">
              <a:solidFill>
                <a:sysClr val="windowText" lastClr="000000"/>
              </a:solidFill>
            </a:endParaRPr>
          </a:p>
        </p:txBody>
      </p:sp>
      <p:sp>
        <p:nvSpPr>
          <p:cNvPr id="15" name="Rectangle: Rounded Corners 14">
            <a:extLst>
              <a:ext uri="{FF2B5EF4-FFF2-40B4-BE49-F238E27FC236}">
                <a16:creationId xmlns:a16="http://schemas.microsoft.com/office/drawing/2014/main" id="{690C012A-701F-340F-5FE7-6F956DFF4303}"/>
              </a:ext>
            </a:extLst>
          </p:cNvPr>
          <p:cNvSpPr/>
          <p:nvPr/>
        </p:nvSpPr>
        <p:spPr>
          <a:xfrm>
            <a:off x="1773119" y="1051574"/>
            <a:ext cx="9173082" cy="585569"/>
          </a:xfrm>
          <a:prstGeom prst="roundRect">
            <a:avLst/>
          </a:prstGeom>
          <a:solidFill>
            <a:schemeClr val="bg1">
              <a:lumMod val="50000"/>
            </a:schemeClr>
          </a:solidFill>
          <a:ln>
            <a:solidFill>
              <a:schemeClr val="accent4">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b="1" dirty="0"/>
              <a:t>IRDAI (AA) Regulations, 2022 </a:t>
            </a:r>
          </a:p>
        </p:txBody>
      </p:sp>
      <p:sp>
        <p:nvSpPr>
          <p:cNvPr id="20" name="Rectangle 19">
            <a:extLst>
              <a:ext uri="{FF2B5EF4-FFF2-40B4-BE49-F238E27FC236}">
                <a16:creationId xmlns:a16="http://schemas.microsoft.com/office/drawing/2014/main" id="{628DA4E9-A026-0D15-9C0D-C9FD8A1E12F8}"/>
              </a:ext>
            </a:extLst>
          </p:cNvPr>
          <p:cNvSpPr/>
          <p:nvPr/>
        </p:nvSpPr>
        <p:spPr>
          <a:xfrm>
            <a:off x="1775520" y="4768251"/>
            <a:ext cx="2511051" cy="158212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Ø"/>
            </a:pPr>
            <a:endParaRPr lang="en-IN" dirty="0">
              <a:solidFill>
                <a:schemeClr val="tx1"/>
              </a:solidFill>
            </a:endParaRPr>
          </a:p>
        </p:txBody>
      </p:sp>
      <p:sp>
        <p:nvSpPr>
          <p:cNvPr id="22" name="Rectangle 21">
            <a:extLst>
              <a:ext uri="{FF2B5EF4-FFF2-40B4-BE49-F238E27FC236}">
                <a16:creationId xmlns:a16="http://schemas.microsoft.com/office/drawing/2014/main" id="{D4D1C64F-6731-3009-8821-269B973EA176}"/>
              </a:ext>
            </a:extLst>
          </p:cNvPr>
          <p:cNvSpPr/>
          <p:nvPr/>
        </p:nvSpPr>
        <p:spPr>
          <a:xfrm>
            <a:off x="4290856" y="4768470"/>
            <a:ext cx="6655345" cy="158190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1600" b="1" kern="0" dirty="0">
                <a:solidFill>
                  <a:sysClr val="windowText" lastClr="000000"/>
                </a:solidFill>
                <a:ea typeface="Calibri" panose="020F0502020204030204" pitchFamily="34" charset="0"/>
                <a:cs typeface="Times New Roman" panose="02020603050405020304" pitchFamily="18" charset="0"/>
              </a:rPr>
              <a:t>10. Obligations of the insurer</a:t>
            </a:r>
            <a:endParaRPr lang="en-IN" sz="1600" kern="0" dirty="0">
              <a:solidFill>
                <a:sysClr val="windowText" lastClr="000000"/>
              </a:solidFill>
              <a:ea typeface="Calibri" panose="020F0502020204030204" pitchFamily="34" charset="0"/>
              <a:cs typeface="Times New Roman" panose="02020603050405020304" pitchFamily="18" charset="0"/>
            </a:endParaRPr>
          </a:p>
          <a:p>
            <a:pPr lvl="0"/>
            <a:r>
              <a:rPr lang="en-IN" sz="1600" kern="0" dirty="0">
                <a:solidFill>
                  <a:sysClr val="windowText" lastClr="000000"/>
                </a:solidFill>
                <a:ea typeface="Calibri" panose="020F0502020204030204" pitchFamily="34" charset="0"/>
                <a:cs typeface="Times New Roman" panose="02020603050405020304" pitchFamily="18" charset="0"/>
              </a:rPr>
              <a:t>b. In order to build up or develop sufficient actuarial expertise, life insurers shall have at least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two actuaries</a:t>
            </a:r>
            <a:r>
              <a:rPr lang="en-IN" sz="1600" kern="0" dirty="0">
                <a:solidFill>
                  <a:sysClr val="windowText" lastClr="000000"/>
                </a:solidFill>
                <a:ea typeface="Calibri" panose="020F0502020204030204" pitchFamily="34" charset="0"/>
                <a:cs typeface="Times New Roman" panose="02020603050405020304" pitchFamily="18" charset="0"/>
              </a:rPr>
              <a:t> in addition to Appointed Actuary for pricing and </a:t>
            </a:r>
            <a:r>
              <a:rPr lang="en-IN" sz="1600" b="1" i="1" kern="0" dirty="0">
                <a:solidFill>
                  <a:sysClr val="windowText" lastClr="00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valuation purposes </a:t>
            </a:r>
            <a:r>
              <a:rPr lang="en-IN" sz="1600" kern="0" dirty="0">
                <a:solidFill>
                  <a:sysClr val="windowText" lastClr="000000"/>
                </a:solidFill>
                <a:ea typeface="Calibri" panose="020F0502020204030204" pitchFamily="34" charset="0"/>
                <a:cs typeface="Times New Roman" panose="02020603050405020304" pitchFamily="18" charset="0"/>
              </a:rPr>
              <a:t>within such period as notified by the Authority from time to time</a:t>
            </a:r>
            <a:endParaRPr lang="en-US" sz="1600" kern="0" dirty="0">
              <a:solidFill>
                <a:sysClr val="windowText" lastClr="000000"/>
              </a:solidFill>
            </a:endParaRPr>
          </a:p>
        </p:txBody>
      </p:sp>
      <p:pic>
        <p:nvPicPr>
          <p:cNvPr id="23" name="Picture 22">
            <a:extLst>
              <a:ext uri="{FF2B5EF4-FFF2-40B4-BE49-F238E27FC236}">
                <a16:creationId xmlns:a16="http://schemas.microsoft.com/office/drawing/2014/main" id="{3BB8DB5A-A0C9-EC0A-8663-3A8A15937D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60639" y="4835663"/>
            <a:ext cx="2347346" cy="1469248"/>
          </a:xfrm>
          <a:prstGeom prst="rect">
            <a:avLst/>
          </a:prstGeom>
        </p:spPr>
      </p:pic>
      <p:cxnSp>
        <p:nvCxnSpPr>
          <p:cNvPr id="3" name="Straight Connector 2">
            <a:extLst>
              <a:ext uri="{FF2B5EF4-FFF2-40B4-BE49-F238E27FC236}">
                <a16:creationId xmlns:a16="http://schemas.microsoft.com/office/drawing/2014/main" id="{4B704CEA-A7AE-1932-EB2B-612502650483}"/>
              </a:ext>
            </a:extLst>
          </p:cNvPr>
          <p:cNvCxnSpPr>
            <a:cxnSpLocks/>
          </p:cNvCxnSpPr>
          <p:nvPr/>
        </p:nvCxnSpPr>
        <p:spPr bwMode="auto">
          <a:xfrm flipH="1">
            <a:off x="1775520" y="908720"/>
            <a:ext cx="9197281" cy="75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45713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LifeConvBirm02">
  <a:themeElements>
    <a:clrScheme name="Custo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7030A0"/>
      </a:hlink>
      <a:folHlink>
        <a:srgbClr val="000000"/>
      </a:folHlink>
    </a:clrScheme>
    <a:fontScheme name="Custom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5C1912-F613-4654-A803-E21DED00F745}"/>
</file>

<file path=customXml/itemProps2.xml><?xml version="1.0" encoding="utf-8"?>
<ds:datastoreItem xmlns:ds="http://schemas.openxmlformats.org/officeDocument/2006/customXml" ds:itemID="{5E74C452-BED4-4E48-9821-FC0B9E831983}"/>
</file>

<file path=docProps/app.xml><?xml version="1.0" encoding="utf-8"?>
<Properties xmlns="http://schemas.openxmlformats.org/officeDocument/2006/extended-properties" xmlns:vt="http://schemas.openxmlformats.org/officeDocument/2006/docPropsVTypes">
  <Template/>
  <TotalTime>3295</TotalTime>
  <Words>1343</Words>
  <Application>Microsoft Office PowerPoint</Application>
  <PresentationFormat>Widescreen</PresentationFormat>
  <Paragraphs>187</Paragraphs>
  <Slides>14</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Bahamas</vt:lpstr>
      <vt:lpstr>Calibri</vt:lpstr>
      <vt:lpstr>Courier New</vt:lpstr>
      <vt:lpstr>Garamond</vt:lpstr>
      <vt:lpstr>Mangal</vt:lpstr>
      <vt:lpstr>Times New Roman</vt:lpstr>
      <vt:lpstr>Trebuchet MS</vt:lpstr>
      <vt:lpstr>Verdana</vt:lpstr>
      <vt:lpstr>Wingdings</vt:lpstr>
      <vt:lpstr>LifeConvBirm02</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Lenovo_Owner</cp:lastModifiedBy>
  <cp:revision>319</cp:revision>
  <dcterms:created xsi:type="dcterms:W3CDTF">2011-07-20T12:11:57Z</dcterms:created>
  <dcterms:modified xsi:type="dcterms:W3CDTF">2023-06-22T09:03:30Z</dcterms:modified>
</cp:coreProperties>
</file>