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72" r:id="rId2"/>
    <p:sldId id="278" r:id="rId3"/>
    <p:sldId id="283" r:id="rId4"/>
    <p:sldId id="280" r:id="rId5"/>
    <p:sldId id="293" r:id="rId6"/>
    <p:sldId id="286" r:id="rId7"/>
    <p:sldId id="294" r:id="rId8"/>
    <p:sldId id="273" r:id="rId9"/>
    <p:sldId id="311" r:id="rId10"/>
    <p:sldId id="307" r:id="rId11"/>
    <p:sldId id="308" r:id="rId12"/>
    <p:sldId id="295" r:id="rId13"/>
    <p:sldId id="310" r:id="rId14"/>
    <p:sldId id="277" r:id="rId15"/>
    <p:sldId id="285" r:id="rId16"/>
    <p:sldId id="296" r:id="rId17"/>
    <p:sldId id="304" r:id="rId18"/>
    <p:sldId id="305" r:id="rId19"/>
    <p:sldId id="301" r:id="rId20"/>
    <p:sldId id="297" r:id="rId21"/>
    <p:sldId id="302" r:id="rId22"/>
    <p:sldId id="312" r:id="rId23"/>
    <p:sldId id="303" r:id="rId24"/>
    <p:sldId id="300" r:id="rId25"/>
    <p:sldId id="28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ikha Agarwal (Actuarial, KLI)" initials="SA(K" lastIdx="95" clrIdx="0">
    <p:extLst>
      <p:ext uri="{19B8F6BF-5375-455C-9EA6-DF929625EA0E}">
        <p15:presenceInfo xmlns:p15="http://schemas.microsoft.com/office/powerpoint/2012/main" userId="S-1-5-21-976315341-2201795139-3894706361-125263" providerId="AD"/>
      </p:ext>
    </p:extLst>
  </p:cmAuthor>
  <p:cmAuthor id="2" name="Maitreyi Sinha/RLI/Actuary" initials="MS" lastIdx="7" clrIdx="1">
    <p:extLst>
      <p:ext uri="{19B8F6BF-5375-455C-9EA6-DF929625EA0E}">
        <p15:presenceInfo xmlns:p15="http://schemas.microsoft.com/office/powerpoint/2012/main" userId="S::70315968@rcap.co.in::9ccdf9c3-fea6-4d56-af8c-10e65db9f47a" providerId="AD"/>
      </p:ext>
    </p:extLst>
  </p:cmAuthor>
  <p:cmAuthor id="3" name="komal" initials="k" lastIdx="21" clrIdx="2">
    <p:extLst>
      <p:ext uri="{19B8F6BF-5375-455C-9EA6-DF929625EA0E}">
        <p15:presenceInfo xmlns:p15="http://schemas.microsoft.com/office/powerpoint/2012/main" userId="7279ab7938e99712" providerId="Windows Live"/>
      </p:ext>
    </p:extLst>
  </p:cmAuthor>
  <p:cmAuthor id="4" name="Maitreyi Sinha" initials="MS" lastIdx="38" clrIdx="3">
    <p:extLst>
      <p:ext uri="{19B8F6BF-5375-455C-9EA6-DF929625EA0E}">
        <p15:presenceInfo xmlns:p15="http://schemas.microsoft.com/office/powerpoint/2012/main" userId="bb139907f8fa9db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4660"/>
  </p:normalViewPr>
  <p:slideViewPr>
    <p:cSldViewPr>
      <p:cViewPr varScale="1">
        <p:scale>
          <a:sx n="78" d="100"/>
          <a:sy n="78" d="100"/>
        </p:scale>
        <p:origin x="542" y="43"/>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22-06-2023</a:t>
            </a:fld>
            <a:endParaRPr lang="en-IN"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dirty="0"/>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dirty="0"/>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6/22/2023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dirty="0"/>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173397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146035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755302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772120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976805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7909236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126011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1800" kern="0" dirty="0">
                <a:latin typeface="Trebuchet MS" panose="020B0603020202020204" pitchFamily="34" charset="0"/>
              </a:rPr>
              <a:t>providing better rates to main competitor will help them achieve this target</a:t>
            </a:r>
          </a:p>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5800538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1800" kern="0" dirty="0">
                <a:latin typeface="Trebuchet MS" panose="020B0603020202020204" pitchFamily="34" charset="0"/>
              </a:rPr>
              <a:t>providing better rates to main competitor will help them achieve this target</a:t>
            </a:r>
          </a:p>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1496398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1800" kern="0" dirty="0">
                <a:latin typeface="Trebuchet MS" panose="020B0603020202020204" pitchFamily="34" charset="0"/>
              </a:rPr>
              <a:t>providing better rates to main competitor will help them achieve this target</a:t>
            </a:r>
          </a:p>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6449368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762693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5117638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4096636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9118229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6121861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884080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250711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768169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038400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699290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428349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391931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846024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dirty="0"/>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dirty="0"/>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838200" y="2019371"/>
            <a:ext cx="91440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0" cap="none" spc="0" normalizeH="0" baseline="0" noProof="0" dirty="0">
                <a:ln>
                  <a:noFill/>
                </a:ln>
                <a:solidFill>
                  <a:srgbClr val="FFFFFF"/>
                </a:solidFill>
                <a:effectLst/>
                <a:uLnTx/>
                <a:uFillTx/>
                <a:latin typeface="Trebuchet MS" panose="020B0603020202020204" pitchFamily="34" charset="0"/>
              </a:rPr>
              <a:t>Feasibility Study of Term Competitiveness</a:t>
            </a:r>
            <a:endParaRPr kumimoji="0" lang="es-ES" altLang="en-US" sz="3200" b="1" i="0" u="none" strike="noStrike" kern="0" cap="none" spc="0" normalizeH="0" baseline="0" noProof="0" dirty="0">
              <a:ln>
                <a:noFill/>
              </a:ln>
              <a:solidFill>
                <a:srgbClr val="FFFFFF"/>
              </a:solidFill>
              <a:effectLst/>
              <a:uLnTx/>
              <a:uFillTx/>
              <a:latin typeface="Trebuchet MS" panose="020B0603020202020204" pitchFamily="34" charset="0"/>
            </a:endParaRPr>
          </a:p>
        </p:txBody>
      </p:sp>
      <p:sp>
        <p:nvSpPr>
          <p:cNvPr id="5" name="Rectangle 168"/>
          <p:cNvSpPr>
            <a:spLocks noChangeArrowheads="1"/>
          </p:cNvSpPr>
          <p:nvPr/>
        </p:nvSpPr>
        <p:spPr bwMode="auto">
          <a:xfrm>
            <a:off x="152400" y="3467243"/>
            <a:ext cx="51847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rebuchet MS" panose="020B0603020202020204" pitchFamily="34" charset="0"/>
              </a:rPr>
              <a:t>Guide: Mr. Sumit Ramani (FIAI, FIA, B.Tech)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rebuchet MS" panose="020B0603020202020204" pitchFamily="34" charset="0"/>
              </a:rPr>
              <a:t>Presented </a:t>
            </a:r>
            <a:r>
              <a:rPr lang="en-US" altLang="en-US" sz="1800" b="1" dirty="0">
                <a:solidFill>
                  <a:srgbClr val="000000"/>
                </a:solidFill>
                <a:latin typeface="Trebuchet MS" panose="020B0603020202020204" pitchFamily="34" charset="0"/>
              </a:rPr>
              <a:t>b</a:t>
            </a:r>
            <a:r>
              <a:rPr kumimoji="0" lang="en-US" altLang="en-US" sz="1800" b="1" i="0" u="none" strike="noStrike" kern="1200" cap="none" spc="0" normalizeH="0" baseline="0" noProof="0" dirty="0">
                <a:ln>
                  <a:noFill/>
                </a:ln>
                <a:solidFill>
                  <a:srgbClr val="000000"/>
                </a:solidFill>
                <a:effectLst/>
                <a:uLnTx/>
                <a:uFillTx/>
                <a:latin typeface="Trebuchet MS" panose="020B0603020202020204" pitchFamily="34" charset="0"/>
              </a:rPr>
              <a:t>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rebuchet MS" panose="020B0603020202020204" pitchFamily="34" charset="0"/>
              </a:rPr>
              <a:t>1. Gourav Tyagi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rebuchet MS" panose="020B0603020202020204" pitchFamily="34" charset="0"/>
              </a:rPr>
              <a:t>2. Shikha Agarwal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rebuchet MS" panose="020B0603020202020204" pitchFamily="34" charset="0"/>
              </a:rPr>
              <a:t>3. Maitreyi Sinha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rebuchet MS" panose="020B0603020202020204" pitchFamily="34" charset="0"/>
              </a:rPr>
              <a:t>4. Aseem Kumta</a:t>
            </a:r>
            <a:endParaRPr kumimoji="0" lang="es-ES" altLang="en-US" sz="1800" b="1" i="0" u="none" strike="noStrike" kern="1200" cap="none" spc="0" normalizeH="0" baseline="0" noProof="0" dirty="0">
              <a:ln>
                <a:noFill/>
              </a:ln>
              <a:solidFill>
                <a:srgbClr val="000000"/>
              </a:solidFill>
              <a:effectLst/>
              <a:uLnTx/>
              <a:uFillTx/>
              <a:latin typeface="Trebuchet MS" panose="020B0603020202020204" pitchFamily="34" charset="0"/>
            </a:endParaRP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s-UY" altLang="en-US" sz="3600" b="1"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39th India Fellowship </a:t>
            </a:r>
            <a:r>
              <a:rPr lang="es-UY" altLang="en-US" sz="3600" b="1" kern="0" dirty="0">
                <a:solidFill>
                  <a:srgbClr val="FFFFFF"/>
                </a:solidFill>
                <a:latin typeface="Trebuchet MS" panose="020B0603020202020204" pitchFamily="34" charset="0"/>
              </a:rPr>
              <a:t>S</a:t>
            </a:r>
            <a:r>
              <a:rPr kumimoji="0" lang="es-UY" altLang="en-US" sz="3600" b="1"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eminar</a:t>
            </a:r>
            <a:endParaRPr kumimoji="0" lang="es-UY" altLang="en-US" sz="2500" b="1" i="0" u="none" strike="noStrike" kern="0" cap="none" spc="0" normalizeH="0" baseline="0" noProof="0" dirty="0">
              <a:ln>
                <a:noFill/>
              </a:ln>
              <a:solidFill>
                <a:srgbClr val="FFFFFF"/>
              </a:solidFill>
              <a:effectLst/>
              <a:uLnTx/>
              <a:uFillTx/>
              <a:latin typeface="Trebuchet MS" panose="020B0603020202020204" pitchFamily="34" charset="0"/>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s-UY" altLang="en-US" sz="2500" b="1"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Date: 23rd-24th June, 2023</a:t>
            </a:r>
            <a:endParaRPr kumimoji="0" lang="es-ES" altLang="en-US" sz="2500" b="1" i="0" u="none" strike="noStrike" kern="0" cap="none" spc="0" normalizeH="0" baseline="0" noProof="0" dirty="0">
              <a:ln>
                <a:noFill/>
              </a:ln>
              <a:solidFill>
                <a:srgbClr val="FFFFFF"/>
              </a:solidFill>
              <a:effectLst/>
              <a:uLnTx/>
              <a:uFillTx/>
              <a:latin typeface="Trebuchet MS" panose="020B0603020202020204" pitchFamily="34" charset="0"/>
              <a:ea typeface="+mj-ea"/>
              <a:cs typeface="+mj-cs"/>
            </a:endParaRPr>
          </a:p>
        </p:txBody>
      </p:sp>
    </p:spTree>
    <p:extLst>
      <p:ext uri="{BB962C8B-B14F-4D97-AF65-F5344CB8AC3E}">
        <p14:creationId xmlns:p14="http://schemas.microsoft.com/office/powerpoint/2010/main" val="340373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1245746"/>
            <a:ext cx="9753600" cy="462823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2000" b="0"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Expenses (including Commissions):</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Overview of current expense policy:</a:t>
            </a:r>
          </a:p>
          <a:p>
            <a:pPr marL="1143000" marR="0" lvl="2" indent="-2286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Split between direct &amp; indirect </a:t>
            </a:r>
          </a:p>
          <a:p>
            <a:pPr marL="1143000" marR="0" lvl="2" indent="-2286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Split between acquisition &amp; maintenance</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Priced expenses &amp; level of expense overrun, if using stable expenses</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Any plausible expected savings in expenses/commissions (via technology, target market, commission linked to business quality?)</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2000" b="0"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Yields:</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Pricing</a:t>
            </a:r>
            <a:r>
              <a:rPr kumimoji="0" lang="en-US" altLang="en-US" sz="1800" b="0" i="0" u="none" strike="noStrike" kern="0" cap="none" spc="0" normalizeH="0" noProof="0" dirty="0">
                <a:ln>
                  <a:noFill/>
                </a:ln>
                <a:solidFill>
                  <a:srgbClr val="000000"/>
                </a:solidFill>
                <a:effectLst/>
                <a:uLnTx/>
                <a:uFillTx/>
                <a:latin typeface="Trebuchet MS" panose="020B0603020202020204" pitchFamily="34" charset="0"/>
                <a:ea typeface="+mn-ea"/>
                <a:cs typeface="+mn-cs"/>
              </a:rPr>
              <a:t> yield </a:t>
            </a: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vs achievable yields</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Appropriateness of reinvestment risk</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Ability to reduce risk from drop in future yields</a:t>
            </a:r>
            <a:endPar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2"/>
          <p:cNvSpPr txBox="1">
            <a:spLocks noChangeArrowheads="1"/>
          </p:cNvSpPr>
          <p:nvPr/>
        </p:nvSpPr>
        <p:spPr>
          <a:xfrm>
            <a:off x="1981200" y="422468"/>
            <a:ext cx="8531352" cy="722376"/>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5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Experience Review – Expenses &amp; Yields</a:t>
            </a:r>
            <a:endParaRPr kumimoji="0" lang="en-US" altLang="en-US" sz="3500" b="0" i="0" u="none" strike="noStrike" kern="0" cap="none" spc="0" normalizeH="0" baseline="0" noProof="0" dirty="0">
              <a:ln>
                <a:noFill/>
              </a:ln>
              <a:solidFill>
                <a:srgbClr val="FFFFFF"/>
              </a:solidFill>
              <a:effectLst/>
              <a:uLnTx/>
              <a:uFillTx/>
              <a:latin typeface="Arial"/>
              <a:ea typeface="+mj-ea"/>
              <a:cs typeface="+mj-cs"/>
            </a:endParaRPr>
          </a:p>
        </p:txBody>
      </p:sp>
      <p:sp>
        <p:nvSpPr>
          <p:cNvPr id="7" name="Rectangle 2">
            <a:extLst>
              <a:ext uri="{FF2B5EF4-FFF2-40B4-BE49-F238E27FC236}">
                <a16:creationId xmlns:a16="http://schemas.microsoft.com/office/drawing/2014/main" id="{403C8042-0E3D-E964-C583-44EA25EF8E17}"/>
              </a:ext>
            </a:extLst>
          </p:cNvPr>
          <p:cNvSpPr txBox="1">
            <a:spLocks noChangeArrowheads="1"/>
          </p:cNvSpPr>
          <p:nvPr/>
        </p:nvSpPr>
        <p:spPr>
          <a:xfrm>
            <a:off x="1866900" y="5747830"/>
            <a:ext cx="9982200" cy="583972"/>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0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Context of Regulations &amp; Professional Standards: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10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IRDAI (EoM) Regulations, 2023</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10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IRDAI (Commissions) Regulations 2023</a:t>
            </a:r>
          </a:p>
        </p:txBody>
      </p:sp>
    </p:spTree>
    <p:extLst>
      <p:ext uri="{BB962C8B-B14F-4D97-AF65-F5344CB8AC3E}">
        <p14:creationId xmlns:p14="http://schemas.microsoft.com/office/powerpoint/2010/main" val="2110398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1245746"/>
            <a:ext cx="9753600" cy="462823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2000" b="0"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Risk Discount Rate:</a:t>
            </a: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Review of methodology to determine RDR</a:t>
            </a: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Commensurate with Shareholder risk-reward requirements?</a:t>
            </a:r>
          </a:p>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2000" b="0"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Profit Margin/Other key metrics:</a:t>
            </a: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Similar to other products?</a:t>
            </a: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Possibility to revise downwards?</a:t>
            </a:r>
          </a:p>
          <a:p>
            <a:pPr marL="742950" marR="0" lvl="1" indent="-285750" algn="l" defTabSz="914400" rtl="0" eaLnBrk="0" fontAlgn="base" latinLnBrk="0" hangingPunct="0">
              <a:lnSpc>
                <a:spcPct val="100000"/>
              </a:lnSpc>
              <a:spcBef>
                <a:spcPts val="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Cross-subsidize vs other products?</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2"/>
          <p:cNvSpPr txBox="1">
            <a:spLocks noChangeArrowheads="1"/>
          </p:cNvSpPr>
          <p:nvPr/>
        </p:nvSpPr>
        <p:spPr>
          <a:xfrm>
            <a:off x="1981200" y="422468"/>
            <a:ext cx="8531352" cy="722376"/>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5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Experience Review – Others</a:t>
            </a:r>
            <a:endParaRPr kumimoji="0" lang="en-US" altLang="en-US" sz="3500" b="0" i="0" u="none" strike="noStrike" kern="0" cap="none" spc="0" normalizeH="0" baseline="0" noProof="0" dirty="0">
              <a:ln>
                <a:noFill/>
              </a:ln>
              <a:solidFill>
                <a:srgbClr val="FFFFFF"/>
              </a:solidFill>
              <a:effectLst/>
              <a:uLnTx/>
              <a:uFillTx/>
              <a:latin typeface="Arial"/>
              <a:ea typeface="+mj-ea"/>
              <a:cs typeface="+mj-cs"/>
            </a:endParaRPr>
          </a:p>
        </p:txBody>
      </p:sp>
    </p:spTree>
    <p:extLst>
      <p:ext uri="{BB962C8B-B14F-4D97-AF65-F5344CB8AC3E}">
        <p14:creationId xmlns:p14="http://schemas.microsoft.com/office/powerpoint/2010/main" val="1661306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984018"/>
            <a:ext cx="97536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TextBox 6">
            <a:extLst>
              <a:ext uri="{FF2B5EF4-FFF2-40B4-BE49-F238E27FC236}">
                <a16:creationId xmlns:a16="http://schemas.microsoft.com/office/drawing/2014/main" id="{A31E4D9D-DE46-4523-A7DE-24DA618DAEAD}"/>
              </a:ext>
            </a:extLst>
          </p:cNvPr>
          <p:cNvSpPr txBox="1"/>
          <p:nvPr/>
        </p:nvSpPr>
        <p:spPr>
          <a:xfrm>
            <a:off x="1986280" y="1536174"/>
            <a:ext cx="8992790" cy="4801314"/>
          </a:xfrm>
          <a:prstGeom prst="rect">
            <a:avLst/>
          </a:prstGeom>
          <a:noFill/>
        </p:spPr>
        <p:txBody>
          <a:bodyPr wrap="square">
            <a:spAutoFit/>
          </a:bodyPr>
          <a:lstStyle/>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Assess competitive position in Industry </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1" i="0" u="none" strike="noStrike" kern="0" cap="none" spc="0" normalizeH="0" baseline="0" noProof="0" dirty="0">
                <a:ln w="0"/>
                <a:effectLst/>
                <a:uLnTx/>
                <a:uFillTx/>
                <a:latin typeface="Trebuchet MS" panose="020B0603020202020204" pitchFamily="34" charset="0"/>
                <a:ea typeface="+mn-ea"/>
                <a:cs typeface="+mn-cs"/>
              </a:rPr>
              <a:t>Revisiting protection pricing:</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Experience review &amp; assumption setting</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1" i="0" u="none" strike="noStrike" kern="0" cap="none" spc="0" normalizeH="0" baseline="0" noProof="0" dirty="0">
                <a:ln w="0"/>
                <a:effectLst/>
                <a:uLnTx/>
                <a:uFillTx/>
                <a:latin typeface="Trebuchet MS" panose="020B0603020202020204" pitchFamily="34" charset="0"/>
                <a:ea typeface="+mn-ea"/>
                <a:cs typeface="+mn-cs"/>
              </a:rPr>
              <a:t>Reinsurance evaluation, including Cross-Border Reinsurance (CBR)</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endPar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Competitor analysis:</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Levers that may affect Competitor’s Premium</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Competitor’s Reinsurance Arrangement</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Recommendations to Appointed Actuary:</a:t>
            </a:r>
          </a:p>
          <a:p>
            <a:pPr marL="800100" lvl="1" indent="-342900" eaLnBrk="0" fontAlgn="base" hangingPunct="0">
              <a:spcAft>
                <a:spcPct val="0"/>
              </a:spcAft>
              <a:buFont typeface="Trebuchet MS" panose="020B0603020202020204" pitchFamily="34" charset="0"/>
              <a:buChar char="–"/>
              <a:defRPr/>
            </a:pPr>
            <a:r>
              <a:rPr lang="en-US" altLang="en-US" kern="0" dirty="0">
                <a:ln w="0"/>
                <a:gradFill>
                  <a:gsLst>
                    <a:gs pos="21000">
                      <a:srgbClr val="53575C"/>
                    </a:gs>
                    <a:gs pos="88000">
                      <a:srgbClr val="C5C7CA"/>
                    </a:gs>
                  </a:gsLst>
                  <a:lin ang="5400000"/>
                </a:gradFill>
                <a:latin typeface="Trebuchet MS" panose="020B0603020202020204" pitchFamily="34" charset="0"/>
              </a:rPr>
              <a:t>Technical Considerations</a:t>
            </a:r>
          </a:p>
          <a:p>
            <a:pPr marL="800100" lvl="1" indent="-342900" eaLnBrk="0" fontAlgn="base" hangingPunct="0">
              <a:spcAft>
                <a:spcPct val="0"/>
              </a:spcAft>
              <a:buFont typeface="Trebuchet MS" panose="020B0603020202020204" pitchFamily="34" charset="0"/>
              <a:buChar char="–"/>
              <a:defRPr/>
            </a:pPr>
            <a:r>
              <a:rPr lang="en-US" altLang="en-US" kern="0" dirty="0">
                <a:ln w="0"/>
                <a:gradFill>
                  <a:gsLst>
                    <a:gs pos="21000">
                      <a:srgbClr val="53575C"/>
                    </a:gs>
                    <a:gs pos="88000">
                      <a:srgbClr val="C5C7CA"/>
                    </a:gs>
                  </a:gsLst>
                  <a:lin ang="5400000"/>
                </a:gradFill>
                <a:latin typeface="Trebuchet MS" panose="020B0603020202020204" pitchFamily="34" charset="0"/>
              </a:rPr>
              <a:t>Business &amp; Other Considerations</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8" name="Rectangle 2"/>
          <p:cNvSpPr txBox="1">
            <a:spLocks noChangeArrowheads="1"/>
          </p:cNvSpPr>
          <p:nvPr/>
        </p:nvSpPr>
        <p:spPr>
          <a:xfrm>
            <a:off x="1981200" y="422468"/>
            <a:ext cx="8531352" cy="722376"/>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500" kern="0" dirty="0">
                <a:solidFill>
                  <a:schemeClr val="bg1"/>
                </a:solidFill>
                <a:latin typeface="Trebuchet MS" panose="020B0603020202020204" pitchFamily="34" charset="0"/>
              </a:rPr>
              <a:t>Agenda</a:t>
            </a:r>
            <a:endParaRPr lang="en-US" altLang="en-US" sz="3500" strike="sngStrike" kern="0" dirty="0">
              <a:solidFill>
                <a:schemeClr val="bg1"/>
              </a:solidFill>
            </a:endParaRPr>
          </a:p>
        </p:txBody>
      </p:sp>
    </p:spTree>
    <p:extLst>
      <p:ext uri="{BB962C8B-B14F-4D97-AF65-F5344CB8AC3E}">
        <p14:creationId xmlns:p14="http://schemas.microsoft.com/office/powerpoint/2010/main" val="2343827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761873" y="914400"/>
            <a:ext cx="9753600" cy="549298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en-US" altLang="en-US" sz="2000" b="0" i="0" u="sng"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2000" b="1" i="1"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altLang="en-US" sz="2000" b="0"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IRDAI (Re-insurance) Regulations, 2018 (Generic)</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Recommends maximizing retention, with minimum retention limits prescribed</a:t>
            </a:r>
          </a:p>
          <a:p>
            <a:pPr marL="1143000" marR="0" lvl="2" indent="-228600" algn="l" defTabSz="914400" rtl="0" eaLnBrk="0" fontAlgn="base" latinLnBrk="0" hangingPunct="0">
              <a:lnSpc>
                <a:spcPct val="100000"/>
              </a:lnSpc>
              <a:spcBef>
                <a:spcPct val="20000"/>
              </a:spcBef>
              <a:spcAft>
                <a:spcPct val="0"/>
              </a:spcAft>
              <a:buClrTx/>
              <a:buSzTx/>
              <a:buFont typeface="Trebuchet MS" panose="020B0603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For e.g., 25% SAR under pure protection business portfolio.</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Board Approved Reinsurance program to be annually reviewed &amp; submitted to IRDAI</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Procedure &amp; order for obtaining reinsurance placements prescribed:</a:t>
            </a:r>
          </a:p>
          <a:p>
            <a:pPr marL="1143000" marR="0" lvl="2" indent="-228600" algn="l" defTabSz="914400" rtl="0" eaLnBrk="0" fontAlgn="base" latinLnBrk="0" hangingPunct="0">
              <a:lnSpc>
                <a:spcPct val="100000"/>
              </a:lnSpc>
              <a:spcBef>
                <a:spcPct val="20000"/>
              </a:spcBef>
              <a:spcAft>
                <a:spcPct val="0"/>
              </a:spcAft>
              <a:buClrTx/>
              <a:buSzTx/>
              <a:buFont typeface="Trebuchet MS" panose="020B0603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Requires obtaining quotes from local reinsurers</a:t>
            </a:r>
          </a:p>
          <a:p>
            <a:pPr marL="1143000" marR="0" lvl="2" indent="-228600" algn="l" defTabSz="914400" rtl="0" eaLnBrk="0" fontAlgn="base" latinLnBrk="0" hangingPunct="0">
              <a:lnSpc>
                <a:spcPct val="100000"/>
              </a:lnSpc>
              <a:spcBef>
                <a:spcPct val="20000"/>
              </a:spcBef>
              <a:spcAft>
                <a:spcPct val="0"/>
              </a:spcAft>
              <a:buClrTx/>
              <a:buSzTx/>
              <a:buFont typeface="Trebuchet MS" panose="020B0603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And from at least 4 branches of foreign reinsurers</a:t>
            </a:r>
          </a:p>
          <a:p>
            <a:pPr marL="1143000" marR="0" lvl="2" indent="-228600" algn="l" defTabSz="914400" rtl="0" eaLnBrk="0" fontAlgn="base" latinLnBrk="0" hangingPunct="0">
              <a:lnSpc>
                <a:spcPct val="100000"/>
              </a:lnSpc>
              <a:spcBef>
                <a:spcPct val="20000"/>
              </a:spcBef>
              <a:spcAft>
                <a:spcPct val="0"/>
              </a:spcAft>
              <a:buClrTx/>
              <a:buSzTx/>
              <a:buFont typeface="Trebuchet MS" panose="020B0603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To IIO</a:t>
            </a:r>
          </a:p>
          <a:p>
            <a:pPr marL="1143000" marR="0" lvl="2" indent="-228600" algn="l" defTabSz="914400" rtl="0" eaLnBrk="0" fontAlgn="base" latinLnBrk="0" hangingPunct="0">
              <a:lnSpc>
                <a:spcPct val="100000"/>
              </a:lnSpc>
              <a:spcBef>
                <a:spcPct val="20000"/>
              </a:spcBef>
              <a:spcAft>
                <a:spcPct val="0"/>
              </a:spcAft>
              <a:buClrTx/>
              <a:buSzTx/>
              <a:buFont typeface="Trebuchet MS" panose="020B0603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To CBR’s</a:t>
            </a:r>
          </a:p>
          <a:p>
            <a:pPr marL="685800" marR="0" lvl="1" indent="-285750" algn="l"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Other prescriptions on approachable reinsurers:</a:t>
            </a:r>
          </a:p>
          <a:p>
            <a:pPr marL="1143000" marR="0" lvl="2" indent="-228600" algn="l" defTabSz="914400" rtl="0" eaLnBrk="0" fontAlgn="base" latinLnBrk="0" hangingPunct="0">
              <a:lnSpc>
                <a:spcPct val="100000"/>
              </a:lnSpc>
              <a:spcBef>
                <a:spcPct val="20000"/>
              </a:spcBef>
              <a:spcAft>
                <a:spcPct val="0"/>
              </a:spcAft>
              <a:buClrTx/>
              <a:buSzTx/>
              <a:buFont typeface="Trebuchet MS" panose="020B0603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Adherence to minimum credit limits</a:t>
            </a:r>
          </a:p>
          <a:p>
            <a:pPr marL="1143000" marR="0" lvl="2" indent="-228600" algn="l" defTabSz="914400" rtl="0" eaLnBrk="0" fontAlgn="base" latinLnBrk="0" hangingPunct="0">
              <a:lnSpc>
                <a:spcPct val="100000"/>
              </a:lnSpc>
              <a:spcBef>
                <a:spcPct val="20000"/>
              </a:spcBef>
              <a:spcAft>
                <a:spcPct val="0"/>
              </a:spcAft>
              <a:buClrTx/>
              <a:buSzTx/>
              <a:buFont typeface="Trebuchet MS" panose="020B0603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Overall cession limits in case of CBR</a:t>
            </a:r>
          </a:p>
          <a:p>
            <a:pPr marL="1143000" marR="0" lvl="2" indent="-228600" algn="l" defTabSz="914400" rtl="0" eaLnBrk="0" fontAlgn="base" latinLnBrk="0" hangingPunct="0">
              <a:lnSpc>
                <a:spcPct val="100000"/>
              </a:lnSpc>
              <a:spcBef>
                <a:spcPct val="20000"/>
              </a:spcBef>
              <a:spcAft>
                <a:spcPct val="0"/>
              </a:spcAft>
              <a:buClrTx/>
              <a:buSzTx/>
              <a:buFont typeface="Trebuchet MS" panose="020B0603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Registration with the Authority &amp; past track record</a:t>
            </a:r>
          </a:p>
          <a:p>
            <a:pPr marL="685800" marR="0" lvl="1" indent="-285750" algn="l"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endParaRPr kumimoji="0" lang="en-US" altLang="en-US" sz="1800" b="0" i="0" u="sng"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altLang="en-US" sz="2000" b="0"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IRDAI (Re-insurance) Regulations, 2018 (CBR-specific)</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Minimum credit rating requirement as per IRDAI</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Past 3 years track record</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DTAA in place with India</a:t>
            </a:r>
          </a:p>
          <a:p>
            <a:pPr marL="685800" marR="0" lvl="1" indent="-285750" algn="l"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400050" marR="0" lvl="1" indent="0" algn="l" defTabSz="914400" rtl="0" eaLnBrk="0" fontAlgn="base" latinLnBrk="0" hangingPunct="0">
              <a:lnSpc>
                <a:spcPct val="100000"/>
              </a:lnSpc>
              <a:spcBef>
                <a:spcPts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400050" marR="0" lvl="1" indent="0" algn="l" defTabSz="914400" rtl="0" eaLnBrk="0" fontAlgn="base" latinLnBrk="0" hangingPunct="0">
              <a:lnSpc>
                <a:spcPct val="100000"/>
              </a:lnSpc>
              <a:spcBef>
                <a:spcPts val="0"/>
              </a:spcBef>
              <a:spcAft>
                <a:spcPct val="0"/>
              </a:spcAft>
              <a:buClrTx/>
              <a:buSzTx/>
              <a:buFontTx/>
              <a:buNone/>
              <a:tabLst/>
              <a:defRPr/>
            </a:pPr>
            <a:endParaRPr kumimoji="0" lang="en-US" altLang="en-US" sz="2000" b="1" i="0" u="sng"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400050" marR="0" lvl="1" indent="0" algn="l" defTabSz="914400" rtl="0" eaLnBrk="0" fontAlgn="base" latinLnBrk="0" hangingPunct="0">
              <a:lnSpc>
                <a:spcPct val="100000"/>
              </a:lnSpc>
              <a:spcBef>
                <a:spcPts val="0"/>
              </a:spcBef>
              <a:spcAft>
                <a:spcPct val="0"/>
              </a:spcAft>
              <a:buClrTx/>
              <a:buSzTx/>
              <a:buFontTx/>
              <a:buNone/>
              <a:tabLst/>
              <a:defRPr/>
            </a:pPr>
            <a:endPar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400050" marR="0" lvl="1" indent="0" algn="l" defTabSz="914400" rtl="0" eaLnBrk="0" fontAlgn="base" latinLnBrk="0" hangingPunct="0">
              <a:lnSpc>
                <a:spcPct val="100000"/>
              </a:lnSpc>
              <a:spcBef>
                <a:spcPts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ts val="0"/>
              </a:spcBef>
              <a:spcAft>
                <a:spcPct val="0"/>
              </a:spcAft>
              <a:buClrTx/>
              <a:buSzTx/>
              <a:buFontTx/>
              <a:buChar char="–"/>
              <a:tabLst/>
              <a:defRPr/>
            </a:pPr>
            <a:endPar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Rectangle 2"/>
          <p:cNvSpPr txBox="1">
            <a:spLocks noChangeArrowheads="1"/>
          </p:cNvSpPr>
          <p:nvPr/>
        </p:nvSpPr>
        <p:spPr>
          <a:xfrm>
            <a:off x="1981199" y="422469"/>
            <a:ext cx="8531352" cy="722376"/>
          </a:xfrm>
          <a:prstGeom prst="round2DiagRect">
            <a:avLst>
              <a:gd name="adj1" fmla="val 16667"/>
              <a:gd name="adj2" fmla="val 0"/>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5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Reinsurance Evaluation – Regulatory</a:t>
            </a:r>
            <a:endParaRPr kumimoji="0" lang="en-US" altLang="en-US" sz="3500" b="0" i="0" u="none" strike="noStrike" kern="0" cap="none" spc="0" normalizeH="0" baseline="0" noProof="0" dirty="0">
              <a:ln>
                <a:noFill/>
              </a:ln>
              <a:solidFill>
                <a:srgbClr val="FFFFFF"/>
              </a:solidFill>
              <a:effectLst/>
              <a:uLnTx/>
              <a:uFillTx/>
              <a:latin typeface="Arial"/>
              <a:ea typeface="+mj-ea"/>
              <a:cs typeface="+mj-cs"/>
            </a:endParaRPr>
          </a:p>
        </p:txBody>
      </p:sp>
      <p:pic>
        <p:nvPicPr>
          <p:cNvPr id="3" name="Picture 4">
            <a:extLst>
              <a:ext uri="{FF2B5EF4-FFF2-40B4-BE49-F238E27FC236}">
                <a16:creationId xmlns:a16="http://schemas.microsoft.com/office/drawing/2014/main" id="{54E8A5CC-D1C1-BFC0-5F0A-36D5998CC7F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18336" y="4784288"/>
            <a:ext cx="2339811" cy="1623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0869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984018"/>
            <a:ext cx="9753600" cy="534058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en-US" altLang="en-US" sz="2200" b="1" i="0" u="sng"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2000" b="0"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Re-negotiations with existing reinsurers</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Review of reinsurance premiums/rates &amp; retention level.</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Extending arrangement with existing reinsurer for e.g., – extend technical support in underwriting arrangement, setting pricing assumptions etc.</a:t>
            </a:r>
          </a:p>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en-US" altLang="en-US" sz="2000" b="1" i="0" u="sng"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2000" b="0"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Re-tender of reinsurance terms</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Review of reinsurance terms offered by various reinsurers</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Re-evaluate retention limits:</a:t>
            </a:r>
          </a:p>
          <a:p>
            <a:pPr marL="1143000" marR="0" lvl="2" indent="-228600" algn="l" defTabSz="914400" rtl="0" eaLnBrk="0" fontAlgn="base" latinLnBrk="0" hangingPunct="0">
              <a:lnSpc>
                <a:spcPct val="100000"/>
              </a:lnSpc>
              <a:spcBef>
                <a:spcPct val="20000"/>
              </a:spcBef>
              <a:spcAft>
                <a:spcPct val="0"/>
              </a:spcAft>
              <a:buClrTx/>
              <a:buSzTx/>
              <a:buFont typeface="Trebuchet MS" panose="020B0603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Possibility of better rates at higher retention</a:t>
            </a:r>
          </a:p>
          <a:p>
            <a:pPr marL="1143000" marR="0" lvl="2" indent="-228600" algn="l" defTabSz="914400" rtl="0" eaLnBrk="0" fontAlgn="base" latinLnBrk="0" hangingPunct="0">
              <a:lnSpc>
                <a:spcPct val="100000"/>
              </a:lnSpc>
              <a:spcBef>
                <a:spcPct val="20000"/>
              </a:spcBef>
              <a:spcAft>
                <a:spcPct val="0"/>
              </a:spcAft>
              <a:buClrTx/>
              <a:buSzTx/>
              <a:buFont typeface="Trebuchet MS" panose="020B0603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Subject to Internal risk appetite, capital &amp; solvency levels.</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Cost of transition (i.e., system enhancements, workforce required.)</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Assessment of other terms:</a:t>
            </a:r>
          </a:p>
          <a:p>
            <a:pPr marL="1143000" marR="0" lvl="2" indent="-228600" algn="l" defTabSz="914400" rtl="0" eaLnBrk="0" fontAlgn="base" latinLnBrk="0" hangingPunct="0">
              <a:lnSpc>
                <a:spcPct val="100000"/>
              </a:lnSpc>
              <a:spcBef>
                <a:spcPct val="20000"/>
              </a:spcBef>
              <a:spcAft>
                <a:spcPct val="0"/>
              </a:spcAft>
              <a:buClrTx/>
              <a:buSzTx/>
              <a:buFont typeface="Trebuchet MS" panose="020B0603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Underwriting &amp; claims assessment</a:t>
            </a:r>
          </a:p>
          <a:p>
            <a:pPr marL="1143000" marR="0" lvl="2" indent="-228600" algn="l" defTabSz="914400" rtl="0" eaLnBrk="0" fontAlgn="base" latinLnBrk="0" hangingPunct="0">
              <a:lnSpc>
                <a:spcPct val="100000"/>
              </a:lnSpc>
              <a:spcBef>
                <a:spcPct val="20000"/>
              </a:spcBef>
              <a:spcAft>
                <a:spcPct val="0"/>
              </a:spcAft>
              <a:buClrTx/>
              <a:buSzTx/>
              <a:buFont typeface="Trebuchet MS" panose="020B0603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Legal conditions on refusal, claim investigation, arbitration etc.</a:t>
            </a:r>
          </a:p>
          <a:p>
            <a:pPr marL="742950" marR="0" lvl="1"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200" b="1" i="0" u="sng"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800100" marR="0" lvl="2" indent="0" algn="l" defTabSz="914400" rtl="0" eaLnBrk="0" fontAlgn="base" latinLnBrk="0" hangingPunct="0">
              <a:lnSpc>
                <a:spcPct val="100000"/>
              </a:lnSpc>
              <a:spcBef>
                <a:spcPts val="0"/>
              </a:spcBef>
              <a:spcAft>
                <a:spcPct val="0"/>
              </a:spcAft>
              <a:buClrTx/>
              <a:buSzTx/>
              <a:buFontTx/>
              <a:buNone/>
              <a:tabLst/>
              <a:defRPr/>
            </a:pPr>
            <a:endParaRPr kumimoji="0" lang="en-US" altLang="en-US" sz="1600" b="0" i="0" u="none" strike="noStrike" kern="0" cap="none" spc="0" normalizeH="0" baseline="0" noProof="0" dirty="0">
              <a:ln>
                <a:noFill/>
              </a:ln>
              <a:solidFill>
                <a:srgbClr val="000000"/>
              </a:solidFill>
              <a:effectLst/>
              <a:highlight>
                <a:srgbClr val="FFFF00"/>
              </a:highligh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400050" marR="0" lvl="1" indent="0" algn="l" defTabSz="914400" rtl="0" eaLnBrk="0" fontAlgn="base" latinLnBrk="0" hangingPunct="0">
              <a:lnSpc>
                <a:spcPct val="100000"/>
              </a:lnSpc>
              <a:spcBef>
                <a:spcPts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1800" b="0" i="0" u="none" strike="noStrike" kern="0" cap="none" spc="0" normalizeH="0" baseline="0" noProof="0" dirty="0">
              <a:ln>
                <a:noFill/>
              </a:ln>
              <a:solidFill>
                <a:srgbClr val="000000"/>
              </a:solidFill>
              <a:effectLst/>
              <a:highlight>
                <a:srgbClr val="FFFF00"/>
              </a:highlight>
              <a:uLnTx/>
              <a:uFillTx/>
              <a:latin typeface="Trebuchet MS" panose="020B0603020202020204" pitchFamily="34" charset="0"/>
              <a:ea typeface="+mn-ea"/>
              <a:cs typeface="+mn-cs"/>
            </a:endParaRPr>
          </a:p>
          <a:p>
            <a:pPr marL="400050" marR="0" lvl="1" indent="0" algn="l" defTabSz="914400" rtl="0" eaLnBrk="0" fontAlgn="base" latinLnBrk="0" hangingPunct="0">
              <a:lnSpc>
                <a:spcPct val="100000"/>
              </a:lnSpc>
              <a:spcBef>
                <a:spcPts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highlight>
                <a:srgbClr val="FFFF00"/>
              </a:highlight>
              <a:uLnTx/>
              <a:uFillTx/>
              <a:latin typeface="Trebuchet MS" panose="020B0603020202020204" pitchFamily="34" charset="0"/>
              <a:ea typeface="+mn-ea"/>
              <a:cs typeface="+mn-cs"/>
            </a:endParaRPr>
          </a:p>
          <a:p>
            <a:pPr marL="457200" marR="0" lvl="1" indent="0" algn="l" defTabSz="914400" rtl="0" eaLnBrk="0" fontAlgn="base" latinLnBrk="0" hangingPunct="0">
              <a:lnSpc>
                <a:spcPct val="100000"/>
              </a:lnSpc>
              <a:spcBef>
                <a:spcPts val="0"/>
              </a:spcBef>
              <a:spcAft>
                <a:spcPct val="0"/>
              </a:spcAft>
              <a:buClrTx/>
              <a:buSzTx/>
              <a:buFontTx/>
              <a:buNone/>
              <a:tabLst/>
              <a:defRPr/>
            </a:pPr>
            <a:endPar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457200" marR="0" lvl="1" indent="0" algn="l" defTabSz="914400" rtl="0" eaLnBrk="0" fontAlgn="base" latinLnBrk="0" hangingPunct="0">
              <a:lnSpc>
                <a:spcPct val="100000"/>
              </a:lnSpc>
              <a:spcBef>
                <a:spcPts val="0"/>
              </a:spcBef>
              <a:spcAft>
                <a:spcPct val="0"/>
              </a:spcAft>
              <a:buClrTx/>
              <a:buSzTx/>
              <a:buFontTx/>
              <a:buNone/>
              <a:tabLst/>
              <a:defRPr/>
            </a:pPr>
            <a:endPar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9" name="Rectangle 2"/>
          <p:cNvSpPr txBox="1">
            <a:spLocks noChangeArrowheads="1"/>
          </p:cNvSpPr>
          <p:nvPr/>
        </p:nvSpPr>
        <p:spPr>
          <a:xfrm>
            <a:off x="1981200" y="422468"/>
            <a:ext cx="8531352" cy="722376"/>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5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Reinsurance Evaluation</a:t>
            </a:r>
            <a:endParaRPr kumimoji="0" lang="en-US" altLang="en-US" sz="3500" b="0" i="0" u="none" strike="noStrike" kern="0" cap="none" spc="0" normalizeH="0" baseline="0" noProof="0" dirty="0">
              <a:ln>
                <a:noFill/>
              </a:ln>
              <a:solidFill>
                <a:srgbClr val="FFFFFF"/>
              </a:solidFill>
              <a:effectLst/>
              <a:uLnTx/>
              <a:uFillTx/>
              <a:latin typeface="Arial"/>
              <a:ea typeface="+mj-ea"/>
              <a:cs typeface="+mj-cs"/>
            </a:endParaRPr>
          </a:p>
        </p:txBody>
      </p:sp>
      <p:pic>
        <p:nvPicPr>
          <p:cNvPr id="3" name="Picture 2">
            <a:extLst>
              <a:ext uri="{FF2B5EF4-FFF2-40B4-BE49-F238E27FC236}">
                <a16:creationId xmlns:a16="http://schemas.microsoft.com/office/drawing/2014/main" id="{643D604F-EE2A-0D64-23B7-6AD884A1E86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15500" y="4889182"/>
            <a:ext cx="2216532" cy="1435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8983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199" y="984018"/>
            <a:ext cx="10076947" cy="526438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200" b="1" i="0" u="sng"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2000" b="0"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Cross Border Reinsurance</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Identification of suitable Reinsurer</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Internal approvals for placing business</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Registration with Authority (if not registered)</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200" b="1" i="0" u="sng"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2000" b="0"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Additional considerations</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Expertise in local market</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Competitiveness of rates vs local reinsurers</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Support in other areas – underwriting, product development, legal support for contested claims etc.</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Time required to put in place an arrangement.</a:t>
            </a:r>
          </a:p>
          <a:p>
            <a:pPr marL="742950" marR="0" lvl="1"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Risks:</a:t>
            </a:r>
          </a:p>
          <a:p>
            <a:pPr marL="1143000" marR="0" lvl="2" indent="-228600" algn="l" defTabSz="914400" rtl="0" eaLnBrk="0" fontAlgn="base" latinLnBrk="0" hangingPunct="0">
              <a:lnSpc>
                <a:spcPct val="100000"/>
              </a:lnSpc>
              <a:spcBef>
                <a:spcPct val="20000"/>
              </a:spcBef>
              <a:spcAft>
                <a:spcPct val="0"/>
              </a:spcAft>
              <a:buClrTx/>
              <a:buSzTx/>
              <a:buFont typeface="Trebuchet MS" panose="020B0603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Foreign currency fluctuation?</a:t>
            </a:r>
          </a:p>
          <a:p>
            <a:pPr marL="1143000" marR="0" lvl="2" indent="-228600" algn="l" defTabSz="914400" rtl="0" eaLnBrk="0" fontAlgn="base" latinLnBrk="0" hangingPunct="0">
              <a:lnSpc>
                <a:spcPct val="100000"/>
              </a:lnSpc>
              <a:spcBef>
                <a:spcPct val="20000"/>
              </a:spcBef>
              <a:spcAft>
                <a:spcPct val="0"/>
              </a:spcAft>
              <a:buClrTx/>
              <a:buSzTx/>
              <a:buFont typeface="Trebuchet MS" panose="020B0603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Legal risk in case of disputes</a:t>
            </a:r>
          </a:p>
          <a:p>
            <a:pPr marL="800100" marR="0" lvl="2" indent="0" algn="l" defTabSz="914400" rtl="0" eaLnBrk="0" fontAlgn="base" latinLnBrk="0" hangingPunct="0">
              <a:lnSpc>
                <a:spcPct val="100000"/>
              </a:lnSpc>
              <a:spcBef>
                <a:spcPts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400050" marR="0" lvl="1" indent="0" algn="l" defTabSz="914400" rtl="0" eaLnBrk="0" fontAlgn="base" latinLnBrk="0" hangingPunct="0">
              <a:lnSpc>
                <a:spcPct val="100000"/>
              </a:lnSpc>
              <a:spcBef>
                <a:spcPts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1800" b="0" i="0" u="none" strike="noStrike" kern="0" cap="none" spc="0" normalizeH="0" baseline="0" noProof="0" dirty="0">
              <a:ln>
                <a:noFill/>
              </a:ln>
              <a:solidFill>
                <a:srgbClr val="000000"/>
              </a:solidFill>
              <a:effectLst/>
              <a:highlight>
                <a:srgbClr val="FFFF00"/>
              </a:highlight>
              <a:uLnTx/>
              <a:uFillTx/>
              <a:latin typeface="Trebuchet MS" panose="020B0603020202020204" pitchFamily="34" charset="0"/>
              <a:ea typeface="+mn-ea"/>
              <a:cs typeface="+mn-cs"/>
            </a:endParaRPr>
          </a:p>
          <a:p>
            <a:pPr marL="400050" marR="0" lvl="1" indent="0" algn="l" defTabSz="914400" rtl="0" eaLnBrk="0" fontAlgn="base" latinLnBrk="0" hangingPunct="0">
              <a:lnSpc>
                <a:spcPct val="100000"/>
              </a:lnSpc>
              <a:spcBef>
                <a:spcPts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highlight>
                <a:srgbClr val="FFFF00"/>
              </a:highlight>
              <a:uLnTx/>
              <a:uFillTx/>
              <a:latin typeface="Trebuchet MS" panose="020B0603020202020204" pitchFamily="34" charset="0"/>
              <a:ea typeface="+mn-ea"/>
              <a:cs typeface="+mn-cs"/>
            </a:endParaRPr>
          </a:p>
          <a:p>
            <a:pPr marL="457200" marR="0" lvl="1" indent="0" algn="l" defTabSz="914400" rtl="0" eaLnBrk="0" fontAlgn="base" latinLnBrk="0" hangingPunct="0">
              <a:lnSpc>
                <a:spcPct val="100000"/>
              </a:lnSpc>
              <a:spcBef>
                <a:spcPts val="0"/>
              </a:spcBef>
              <a:spcAft>
                <a:spcPct val="0"/>
              </a:spcAft>
              <a:buClrTx/>
              <a:buSzTx/>
              <a:buFontTx/>
              <a:buNone/>
              <a:tabLst/>
              <a:defRPr/>
            </a:pPr>
            <a:endPar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457200" marR="0" lvl="1" indent="0" algn="l" defTabSz="914400" rtl="0" eaLnBrk="0" fontAlgn="base" latinLnBrk="0" hangingPunct="0">
              <a:lnSpc>
                <a:spcPct val="100000"/>
              </a:lnSpc>
              <a:spcBef>
                <a:spcPts val="0"/>
              </a:spcBef>
              <a:spcAft>
                <a:spcPct val="0"/>
              </a:spcAft>
              <a:buClrTx/>
              <a:buSzTx/>
              <a:buFontTx/>
              <a:buNone/>
              <a:tabLst/>
              <a:defRPr/>
            </a:pPr>
            <a:endPar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9" name="Rectangle 2"/>
          <p:cNvSpPr txBox="1">
            <a:spLocks noChangeArrowheads="1"/>
          </p:cNvSpPr>
          <p:nvPr/>
        </p:nvSpPr>
        <p:spPr>
          <a:xfrm>
            <a:off x="1981200" y="422468"/>
            <a:ext cx="8531352" cy="722376"/>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5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Reinsurance Evaluation – CBR</a:t>
            </a:r>
            <a:endParaRPr kumimoji="0" lang="en-US" altLang="en-US" sz="3500" b="0" i="0" u="none" strike="noStrike" kern="0" cap="none" spc="0" normalizeH="0" baseline="0" noProof="0" dirty="0">
              <a:ln>
                <a:noFill/>
              </a:ln>
              <a:solidFill>
                <a:srgbClr val="FFFFFF"/>
              </a:solidFill>
              <a:effectLst/>
              <a:uLnTx/>
              <a:uFillTx/>
              <a:latin typeface="Arial"/>
              <a:ea typeface="+mj-ea"/>
              <a:cs typeface="+mj-cs"/>
            </a:endParaRPr>
          </a:p>
        </p:txBody>
      </p:sp>
    </p:spTree>
    <p:extLst>
      <p:ext uri="{BB962C8B-B14F-4D97-AF65-F5344CB8AC3E}">
        <p14:creationId xmlns:p14="http://schemas.microsoft.com/office/powerpoint/2010/main" val="1137248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984018"/>
            <a:ext cx="97536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TextBox 6">
            <a:extLst>
              <a:ext uri="{FF2B5EF4-FFF2-40B4-BE49-F238E27FC236}">
                <a16:creationId xmlns:a16="http://schemas.microsoft.com/office/drawing/2014/main" id="{A31E4D9D-DE46-4523-A7DE-24DA618DAEAD}"/>
              </a:ext>
            </a:extLst>
          </p:cNvPr>
          <p:cNvSpPr txBox="1"/>
          <p:nvPr/>
        </p:nvSpPr>
        <p:spPr>
          <a:xfrm>
            <a:off x="1986280" y="1536174"/>
            <a:ext cx="8992790" cy="4801314"/>
          </a:xfrm>
          <a:prstGeom prst="rect">
            <a:avLst/>
          </a:prstGeom>
          <a:noFill/>
        </p:spPr>
        <p:txBody>
          <a:bodyPr wrap="square">
            <a:spAutoFit/>
          </a:bodyPr>
          <a:lstStyle/>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Assess competitive position in Industry </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Revisiting protection pricing:</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Experience review &amp; assumption setting</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Reinsurance evaluation, including Cross-Border Reinsurance (CBR)</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endPar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1" i="0" u="none" strike="noStrike" kern="0" cap="none" spc="0" normalizeH="0" baseline="0" noProof="0" dirty="0">
                <a:ln w="0"/>
                <a:effectLst/>
                <a:uLnTx/>
                <a:uFillTx/>
                <a:latin typeface="Trebuchet MS" panose="020B0603020202020204" pitchFamily="34" charset="0"/>
                <a:ea typeface="+mn-ea"/>
                <a:cs typeface="+mn-cs"/>
              </a:rPr>
              <a:t>Competitor analysis:</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1" i="0" u="none" strike="noStrike" kern="0" cap="none" spc="0" normalizeH="0" baseline="0" noProof="0" dirty="0">
                <a:ln w="0"/>
                <a:effectLst/>
                <a:uLnTx/>
                <a:uFillTx/>
                <a:latin typeface="Trebuchet MS" panose="020B0603020202020204" pitchFamily="34" charset="0"/>
                <a:ea typeface="+mn-ea"/>
                <a:cs typeface="+mn-cs"/>
              </a:rPr>
              <a:t>Levers that may affect Competitor’s Premium</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1" i="0" u="none" strike="noStrike" kern="0" cap="none" spc="0" normalizeH="0" baseline="0" noProof="0" dirty="0">
                <a:ln w="0"/>
                <a:effectLst/>
                <a:uLnTx/>
                <a:uFillTx/>
                <a:latin typeface="Trebuchet MS" panose="020B0603020202020204" pitchFamily="34" charset="0"/>
                <a:ea typeface="+mn-ea"/>
                <a:cs typeface="+mn-cs"/>
              </a:rPr>
              <a:t>Competitor’s Reinsurance Arrangement</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Recommendations to Appointed Actuary:</a:t>
            </a:r>
          </a:p>
          <a:p>
            <a:pPr marL="800100" lvl="1" indent="-342900" eaLnBrk="0" fontAlgn="base" hangingPunct="0">
              <a:spcAft>
                <a:spcPct val="0"/>
              </a:spcAft>
              <a:buFont typeface="Trebuchet MS" panose="020B0603020202020204" pitchFamily="34" charset="0"/>
              <a:buChar char="–"/>
              <a:defRPr/>
            </a:pPr>
            <a:r>
              <a:rPr lang="en-US" altLang="en-US" kern="0" dirty="0">
                <a:ln w="0"/>
                <a:gradFill>
                  <a:gsLst>
                    <a:gs pos="21000">
                      <a:srgbClr val="53575C"/>
                    </a:gs>
                    <a:gs pos="88000">
                      <a:srgbClr val="C5C7CA"/>
                    </a:gs>
                  </a:gsLst>
                  <a:lin ang="5400000"/>
                </a:gradFill>
                <a:latin typeface="Trebuchet MS" panose="020B0603020202020204" pitchFamily="34" charset="0"/>
              </a:rPr>
              <a:t>Technical Considerations</a:t>
            </a:r>
          </a:p>
          <a:p>
            <a:pPr marL="800100" lvl="1" indent="-342900" eaLnBrk="0" fontAlgn="base" hangingPunct="0">
              <a:spcAft>
                <a:spcPct val="0"/>
              </a:spcAft>
              <a:buFont typeface="Trebuchet MS" panose="020B0603020202020204" pitchFamily="34" charset="0"/>
              <a:buChar char="–"/>
              <a:defRPr/>
            </a:pPr>
            <a:r>
              <a:rPr lang="en-US" altLang="en-US" kern="0" dirty="0">
                <a:ln w="0"/>
                <a:gradFill>
                  <a:gsLst>
                    <a:gs pos="21000">
                      <a:srgbClr val="53575C"/>
                    </a:gs>
                    <a:gs pos="88000">
                      <a:srgbClr val="C5C7CA"/>
                    </a:gs>
                  </a:gsLst>
                  <a:lin ang="5400000"/>
                </a:gradFill>
                <a:latin typeface="Trebuchet MS" panose="020B0603020202020204" pitchFamily="34" charset="0"/>
              </a:rPr>
              <a:t>Business &amp; Other Considerations</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8" name="Rectangle 2"/>
          <p:cNvSpPr txBox="1">
            <a:spLocks noChangeArrowheads="1"/>
          </p:cNvSpPr>
          <p:nvPr/>
        </p:nvSpPr>
        <p:spPr>
          <a:xfrm>
            <a:off x="1981200" y="422468"/>
            <a:ext cx="8531352" cy="722376"/>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500" kern="0" dirty="0">
                <a:solidFill>
                  <a:schemeClr val="bg1"/>
                </a:solidFill>
                <a:latin typeface="Trebuchet MS" panose="020B0603020202020204" pitchFamily="34" charset="0"/>
              </a:rPr>
              <a:t>Agenda</a:t>
            </a:r>
            <a:endParaRPr lang="en-US" altLang="en-US" sz="3500" strike="sngStrike" kern="0" dirty="0">
              <a:solidFill>
                <a:schemeClr val="bg1"/>
              </a:solidFill>
            </a:endParaRPr>
          </a:p>
        </p:txBody>
      </p:sp>
    </p:spTree>
    <p:extLst>
      <p:ext uri="{BB962C8B-B14F-4D97-AF65-F5344CB8AC3E}">
        <p14:creationId xmlns:p14="http://schemas.microsoft.com/office/powerpoint/2010/main" val="2250746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63109"/>
            <a:ext cx="8531352" cy="722376"/>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31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Levers that may affect Competitor’s Premium</a:t>
            </a:r>
            <a:endParaRPr kumimoji="0" lang="en-US" altLang="en-US" sz="3100" b="0" i="0" u="none" strike="noStrike" kern="0" cap="none" spc="0" normalizeH="0" baseline="0" noProof="0" dirty="0">
              <a:ln>
                <a:noFill/>
              </a:ln>
              <a:solidFill>
                <a:srgbClr val="FFFFFF"/>
              </a:solidFill>
              <a:effectLst/>
              <a:uLnTx/>
              <a:uFillTx/>
              <a:latin typeface="Times New Roman"/>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100" b="0" i="0" u="none" strike="noStrike" kern="0" cap="none" spc="0" normalizeH="0" baseline="0" noProof="0" dirty="0">
              <a:ln>
                <a:noFill/>
              </a:ln>
              <a:solidFill>
                <a:srgbClr val="FFFFFF"/>
              </a:solidFill>
              <a:effectLst/>
              <a:uLnTx/>
              <a:uFillTx/>
              <a:latin typeface="Arial"/>
              <a:ea typeface="+mj-ea"/>
              <a:cs typeface="+mj-cs"/>
            </a:endParaRPr>
          </a:p>
        </p:txBody>
      </p:sp>
      <p:sp>
        <p:nvSpPr>
          <p:cNvPr id="4" name="Rectangle 3"/>
          <p:cNvSpPr txBox="1">
            <a:spLocks noChangeArrowheads="1"/>
          </p:cNvSpPr>
          <p:nvPr/>
        </p:nvSpPr>
        <p:spPr>
          <a:xfrm>
            <a:off x="2057400" y="1401425"/>
            <a:ext cx="9372600" cy="546453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Procurement of better-quality business:</a:t>
            </a: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Target market &amp; geographies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Channel differences for e.g., Banca, Online</a:t>
            </a: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Efficient internal processes: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Tighter underwriting processes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Leveraging Technology/Use of InsurTech</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Efficient policy administration system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Association with hospitals or laboratories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Higher business volumes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507912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63109"/>
            <a:ext cx="8531352" cy="722376"/>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31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Levers that may affect Competitor’s Premium</a:t>
            </a:r>
            <a:endParaRPr kumimoji="0" lang="en-US" altLang="en-US" sz="3100" b="0" i="0" u="none" strike="noStrike" kern="0" cap="none" spc="0" normalizeH="0" baseline="0" noProof="0" dirty="0">
              <a:ln>
                <a:noFill/>
              </a:ln>
              <a:solidFill>
                <a:srgbClr val="FFFFFF"/>
              </a:solidFill>
              <a:effectLst/>
              <a:uLnTx/>
              <a:uFillTx/>
              <a:latin typeface="Times New Roman"/>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100" b="0" i="0" u="none" strike="noStrike" kern="0" cap="none" spc="0" normalizeH="0" baseline="0" noProof="0" dirty="0">
              <a:ln>
                <a:noFill/>
              </a:ln>
              <a:solidFill>
                <a:srgbClr val="FFFFFF"/>
              </a:solidFill>
              <a:effectLst/>
              <a:uLnTx/>
              <a:uFillTx/>
              <a:latin typeface="Arial"/>
              <a:ea typeface="+mj-ea"/>
              <a:cs typeface="+mj-cs"/>
            </a:endParaRPr>
          </a:p>
        </p:txBody>
      </p:sp>
      <p:sp>
        <p:nvSpPr>
          <p:cNvPr id="4" name="Rectangle 3"/>
          <p:cNvSpPr txBox="1">
            <a:spLocks noChangeArrowheads="1"/>
          </p:cNvSpPr>
          <p:nvPr/>
        </p:nvSpPr>
        <p:spPr>
          <a:xfrm>
            <a:off x="2057400" y="1401425"/>
            <a:ext cx="9372600" cy="546453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Better experience – cheaper &amp; attractive premiums</a:t>
            </a: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Targeting lower profit margins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altLang="en-US" sz="1800" kern="0" dirty="0">
                <a:solidFill>
                  <a:srgbClr val="000000"/>
                </a:solidFill>
                <a:latin typeface="Trebuchet MS" panose="020B0603020202020204" pitchFamily="34" charset="0"/>
              </a:rPr>
              <a:t>Favourable experience or expectation of experience</a:t>
            </a: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Competitor’s strategy: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Selling term product as a bundle with savings product</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Giving additional discounts on premium for e.g., for existing customers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3745193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63109"/>
            <a:ext cx="8531352" cy="722376"/>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1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Competitor’s Reinsurance Arrangement</a:t>
            </a:r>
            <a:endParaRPr kumimoji="0" lang="en-US" altLang="en-US" sz="3100" b="0" i="0" u="none" strike="noStrike" kern="0" cap="none" spc="0" normalizeH="0" baseline="0" noProof="0" dirty="0">
              <a:ln>
                <a:noFill/>
              </a:ln>
              <a:solidFill>
                <a:srgbClr val="FFFFFF"/>
              </a:solidFill>
              <a:effectLst/>
              <a:uLnTx/>
              <a:uFillTx/>
              <a:latin typeface="Arial"/>
              <a:ea typeface="+mj-ea"/>
              <a:cs typeface="+mj-cs"/>
            </a:endParaRPr>
          </a:p>
        </p:txBody>
      </p:sp>
      <p:sp>
        <p:nvSpPr>
          <p:cNvPr id="4" name="Rectangle 3"/>
          <p:cNvSpPr txBox="1">
            <a:spLocks noChangeArrowheads="1"/>
          </p:cNvSpPr>
          <p:nvPr/>
        </p:nvSpPr>
        <p:spPr>
          <a:xfrm>
            <a:off x="2057400" y="1401425"/>
            <a:ext cx="9372600" cy="355157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Sales: Competitor has better reinsurance terms via CBR arrangement</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How credible is this information?</a:t>
            </a: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Reasons why competitor might have received better CBR terms: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Rates offered on overall experience</a:t>
            </a:r>
          </a:p>
          <a:p>
            <a:pPr lvl="1">
              <a:defRPr/>
            </a:pPr>
            <a:r>
              <a:rPr lang="en-US" altLang="en-US" sz="1800" kern="0" dirty="0">
                <a:solidFill>
                  <a:srgbClr val="000000"/>
                </a:solidFill>
                <a:latin typeface="Trebuchet MS" panose="020B0603020202020204" pitchFamily="34" charset="0"/>
              </a:rPr>
              <a:t>Mortality improvement considered in rates</a:t>
            </a: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Targeting penetration in the Indian market</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Lower profits in protection segment - cross-subsidy from other segments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Confidence on competitor’s internal processes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Large volumes – resulting in better negotiation of reinsurance terms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2370153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984018"/>
            <a:ext cx="97536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2"/>
          <p:cNvSpPr txBox="1">
            <a:spLocks noChangeArrowheads="1"/>
          </p:cNvSpPr>
          <p:nvPr/>
        </p:nvSpPr>
        <p:spPr>
          <a:xfrm>
            <a:off x="1828800" y="509453"/>
            <a:ext cx="8531352" cy="722376"/>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500" kern="0" dirty="0">
                <a:solidFill>
                  <a:schemeClr val="bg1"/>
                </a:solidFill>
                <a:latin typeface="Trebuchet MS" panose="020B0603020202020204" pitchFamily="34" charset="0"/>
              </a:rPr>
              <a:t>Our Guide: Mr. Sumit Ramani</a:t>
            </a:r>
            <a:endParaRPr lang="en-US" altLang="en-US" sz="3500" kern="0" dirty="0">
              <a:solidFill>
                <a:schemeClr val="bg1"/>
              </a:solidFill>
            </a:endParaRPr>
          </a:p>
        </p:txBody>
      </p:sp>
      <p:sp>
        <p:nvSpPr>
          <p:cNvPr id="7" name="TextBox 6">
            <a:extLst>
              <a:ext uri="{FF2B5EF4-FFF2-40B4-BE49-F238E27FC236}">
                <a16:creationId xmlns:a16="http://schemas.microsoft.com/office/drawing/2014/main" id="{A31E4D9D-DE46-4523-A7DE-24DA618DAEAD}"/>
              </a:ext>
            </a:extLst>
          </p:cNvPr>
          <p:cNvSpPr txBox="1"/>
          <p:nvPr/>
        </p:nvSpPr>
        <p:spPr>
          <a:xfrm>
            <a:off x="1980010" y="1371600"/>
            <a:ext cx="9678590" cy="4478149"/>
          </a:xfrm>
          <a:prstGeom prst="rect">
            <a:avLst/>
          </a:prstGeom>
          <a:noFill/>
        </p:spPr>
        <p:txBody>
          <a:bodyPr wrap="square">
            <a:spAutoFit/>
          </a:bodyPr>
          <a:lstStyle/>
          <a:p>
            <a:pPr marR="0" lvl="0" algn="l" defTabSz="914400" rtl="0" eaLnBrk="0" fontAlgn="base" latinLnBrk="0" hangingPunct="0">
              <a:spcBef>
                <a:spcPts val="0"/>
              </a:spcBef>
              <a:spcAft>
                <a:spcPct val="0"/>
              </a:spcAft>
              <a:buClrTx/>
              <a:buSzTx/>
              <a:tabLst/>
              <a:defRPr/>
            </a:pPr>
            <a:r>
              <a:rPr lang="en-US" altLang="en-US" sz="1900" kern="0" dirty="0">
                <a:solidFill>
                  <a:srgbClr val="000000"/>
                </a:solidFill>
                <a:latin typeface="Trebuchet MS" panose="020B0603020202020204" pitchFamily="34" charset="0"/>
              </a:rPr>
              <a:t>Mr. Sumit Ramani is an Information and Communication Technology (ICT) engineer turned life actuary. He has about 15 years of experience in (re)insurance industry and has worked with stakeholders/clients across the globe including America, Europe, Australia and Asia.</a:t>
            </a:r>
          </a:p>
          <a:p>
            <a:pPr marR="0" lvl="0" algn="l" defTabSz="914400" rtl="0" eaLnBrk="0" fontAlgn="base" latinLnBrk="0" hangingPunct="0">
              <a:spcBef>
                <a:spcPts val="0"/>
              </a:spcBef>
              <a:spcAft>
                <a:spcPct val="0"/>
              </a:spcAft>
              <a:buClrTx/>
              <a:buSzTx/>
              <a:tabLst/>
              <a:defRPr/>
            </a:pPr>
            <a:endParaRPr kumimoji="0" lang="en-US" altLang="en-US" sz="19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R="0" lvl="0" algn="l" defTabSz="914400" rtl="0" eaLnBrk="0" fontAlgn="base" latinLnBrk="0" hangingPunct="0">
              <a:spcBef>
                <a:spcPts val="0"/>
              </a:spcBef>
              <a:spcAft>
                <a:spcPct val="0"/>
              </a:spcAft>
              <a:buClrTx/>
              <a:buSzTx/>
              <a:tabLst/>
              <a:defRPr/>
            </a:pPr>
            <a:r>
              <a:rPr lang="en-US" altLang="en-US" sz="1900" kern="0" noProof="0" dirty="0">
                <a:solidFill>
                  <a:srgbClr val="000000"/>
                </a:solidFill>
                <a:latin typeface="Trebuchet MS" panose="020B0603020202020204" pitchFamily="34" charset="0"/>
              </a:rPr>
              <a:t>He wears two hats – of an InsurTech consultant and an InsurTech co-founder. Over the last 5 years, he has helped dozens of InsurTechs across the globe and recently co-founded ProtectMeWell.com – an API first comprehensive financial needs analyzer.</a:t>
            </a:r>
          </a:p>
          <a:p>
            <a:pPr marR="0" lvl="0" algn="l" defTabSz="914400" rtl="0" eaLnBrk="0" fontAlgn="base" latinLnBrk="0" hangingPunct="0">
              <a:spcBef>
                <a:spcPts val="0"/>
              </a:spcBef>
              <a:spcAft>
                <a:spcPct val="0"/>
              </a:spcAft>
              <a:buClrTx/>
              <a:buSzTx/>
              <a:tabLst/>
              <a:defRPr/>
            </a:pPr>
            <a:endParaRPr kumimoji="0" lang="en-US" altLang="en-US" sz="1900" b="0" i="0" u="none" strike="noStrike" kern="0" cap="none" spc="0" normalizeH="0" baseline="0" dirty="0">
              <a:ln>
                <a:noFill/>
              </a:ln>
              <a:solidFill>
                <a:srgbClr val="000000"/>
              </a:solidFill>
              <a:effectLst/>
              <a:uLnTx/>
              <a:uFillTx/>
              <a:latin typeface="Trebuchet MS" panose="020B0603020202020204" pitchFamily="34" charset="0"/>
              <a:ea typeface="+mn-ea"/>
              <a:cs typeface="+mn-cs"/>
            </a:endParaRPr>
          </a:p>
          <a:p>
            <a:pPr lvl="0" eaLnBrk="0" fontAlgn="base" hangingPunct="0">
              <a:spcAft>
                <a:spcPct val="0"/>
              </a:spcAft>
              <a:defRPr/>
            </a:pPr>
            <a:r>
              <a:rPr lang="en-US" altLang="en-US" sz="1900" kern="0" noProof="0" dirty="0">
                <a:solidFill>
                  <a:srgbClr val="000000"/>
                </a:solidFill>
                <a:latin typeface="Trebuchet MS" panose="020B0603020202020204" pitchFamily="34" charset="0"/>
              </a:rPr>
              <a:t>He is a fellow member of Indian and UK actuarial societies. He is also the Secretary of the Advisory Group of Health Care Insurance of the Institute of Actuaries of India (IAI) and is an executive committee member of Indian InsurTech Association. He drives actuarial community and alternative data sources initiative of </a:t>
            </a:r>
            <a:r>
              <a:rPr lang="en-US" altLang="en-US" sz="1900" kern="0" dirty="0">
                <a:solidFill>
                  <a:srgbClr val="000000"/>
                </a:solidFill>
                <a:latin typeface="Trebuchet MS" panose="020B0603020202020204" pitchFamily="34" charset="0"/>
              </a:rPr>
              <a:t>the Indian InsurTech Association</a:t>
            </a:r>
            <a:endParaRPr kumimoji="0" lang="en-US" altLang="en-US" sz="19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19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1299416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984018"/>
            <a:ext cx="97536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TextBox 6">
            <a:extLst>
              <a:ext uri="{FF2B5EF4-FFF2-40B4-BE49-F238E27FC236}">
                <a16:creationId xmlns:a16="http://schemas.microsoft.com/office/drawing/2014/main" id="{A31E4D9D-DE46-4523-A7DE-24DA618DAEAD}"/>
              </a:ext>
            </a:extLst>
          </p:cNvPr>
          <p:cNvSpPr txBox="1"/>
          <p:nvPr/>
        </p:nvSpPr>
        <p:spPr>
          <a:xfrm>
            <a:off x="1986280" y="1536174"/>
            <a:ext cx="8992790" cy="4801314"/>
          </a:xfrm>
          <a:prstGeom prst="rect">
            <a:avLst/>
          </a:prstGeom>
          <a:noFill/>
        </p:spPr>
        <p:txBody>
          <a:bodyPr wrap="square">
            <a:spAutoFit/>
          </a:bodyPr>
          <a:lstStyle/>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Assess competitive position in Industry </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Revisiting protection pricing:</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Experience review &amp; assumption setting</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Reinsurance evaluation, including Cross-Border Reinsurance (CBR)</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endPar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Competitor analysis:</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Levers that may affect Competitor’s Premium</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Competitor’s Reinsurance Arrangement</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1" i="0" u="none" strike="noStrike" kern="0" cap="none" spc="0" normalizeH="0" baseline="0" noProof="0" dirty="0">
                <a:ln w="0"/>
                <a:effectLst/>
                <a:uLnTx/>
                <a:uFillTx/>
                <a:latin typeface="Trebuchet MS" panose="020B0603020202020204" pitchFamily="34" charset="0"/>
                <a:ea typeface="+mn-ea"/>
                <a:cs typeface="+mn-cs"/>
              </a:rPr>
              <a:t>Recommendations to Appointed Actuary:</a:t>
            </a:r>
          </a:p>
          <a:p>
            <a:pPr marL="800100" lvl="1" indent="-342900" eaLnBrk="0" fontAlgn="base" hangingPunct="0">
              <a:spcAft>
                <a:spcPct val="0"/>
              </a:spcAft>
              <a:buFont typeface="Trebuchet MS" panose="020B0603020202020204" pitchFamily="34" charset="0"/>
              <a:buChar char="–"/>
              <a:defRPr/>
            </a:pPr>
            <a:r>
              <a:rPr lang="en-US" altLang="en-US" b="1" kern="0" dirty="0">
                <a:ln w="0"/>
                <a:latin typeface="Trebuchet MS" panose="020B0603020202020204" pitchFamily="34" charset="0"/>
              </a:rPr>
              <a:t>Technical Considerations</a:t>
            </a:r>
          </a:p>
          <a:p>
            <a:pPr marL="800100" lvl="1" indent="-342900" eaLnBrk="0" fontAlgn="base" hangingPunct="0">
              <a:spcAft>
                <a:spcPct val="0"/>
              </a:spcAft>
              <a:buFont typeface="Trebuchet MS" panose="020B0603020202020204" pitchFamily="34" charset="0"/>
              <a:buChar char="–"/>
              <a:defRPr/>
            </a:pPr>
            <a:r>
              <a:rPr lang="en-US" altLang="en-US" kern="0" dirty="0">
                <a:ln w="0"/>
                <a:gradFill>
                  <a:gsLst>
                    <a:gs pos="21000">
                      <a:srgbClr val="53575C"/>
                    </a:gs>
                    <a:gs pos="88000">
                      <a:srgbClr val="C5C7CA"/>
                    </a:gs>
                  </a:gsLst>
                  <a:lin ang="5400000"/>
                </a:gradFill>
                <a:latin typeface="Trebuchet MS" panose="020B0603020202020204" pitchFamily="34" charset="0"/>
              </a:rPr>
              <a:t>Business &amp; Other Considerations</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8" name="Rectangle 2"/>
          <p:cNvSpPr txBox="1">
            <a:spLocks noChangeArrowheads="1"/>
          </p:cNvSpPr>
          <p:nvPr/>
        </p:nvSpPr>
        <p:spPr>
          <a:xfrm>
            <a:off x="1981200" y="422468"/>
            <a:ext cx="8531352" cy="722376"/>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500" kern="0" dirty="0">
                <a:solidFill>
                  <a:schemeClr val="bg1"/>
                </a:solidFill>
                <a:latin typeface="Trebuchet MS" panose="020B0603020202020204" pitchFamily="34" charset="0"/>
              </a:rPr>
              <a:t>Agenda</a:t>
            </a:r>
            <a:endParaRPr lang="en-US" altLang="en-US" sz="3500" strike="sngStrike" kern="0" dirty="0">
              <a:solidFill>
                <a:schemeClr val="bg1"/>
              </a:solidFill>
            </a:endParaRPr>
          </a:p>
        </p:txBody>
      </p:sp>
    </p:spTree>
    <p:extLst>
      <p:ext uri="{BB962C8B-B14F-4D97-AF65-F5344CB8AC3E}">
        <p14:creationId xmlns:p14="http://schemas.microsoft.com/office/powerpoint/2010/main" val="3040413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22468"/>
            <a:ext cx="8534400" cy="722376"/>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5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Recommendations to Appointed Actuary</a:t>
            </a:r>
            <a:endParaRPr kumimoji="0" lang="en-US" altLang="en-US" sz="3500" b="0" i="0" u="none" strike="noStrike" kern="0" cap="none" spc="0" normalizeH="0" baseline="0" noProof="0" dirty="0">
              <a:ln>
                <a:noFill/>
              </a:ln>
              <a:solidFill>
                <a:srgbClr val="FFFFFF"/>
              </a:solidFill>
              <a:effectLst/>
              <a:uLnTx/>
              <a:uFillTx/>
              <a:latin typeface="Arial"/>
              <a:ea typeface="+mj-ea"/>
              <a:cs typeface="+mj-cs"/>
            </a:endParaRPr>
          </a:p>
        </p:txBody>
      </p:sp>
      <p:sp>
        <p:nvSpPr>
          <p:cNvPr id="4" name="Rectangle 3"/>
          <p:cNvSpPr txBox="1">
            <a:spLocks noChangeArrowheads="1"/>
          </p:cNvSpPr>
          <p:nvPr/>
        </p:nvSpPr>
        <p:spPr>
          <a:xfrm>
            <a:off x="1970314" y="1245747"/>
            <a:ext cx="9677400" cy="464653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2000" b="0"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Technical Considerations</a:t>
            </a:r>
            <a:r>
              <a:rPr kumimoji="0" lang="en-US" altLang="en-US" sz="2000" b="0" i="1"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Review of pricing inputs: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altLang="en-US" sz="1800" kern="0" dirty="0">
                <a:solidFill>
                  <a:srgbClr val="000000"/>
                </a:solidFill>
                <a:latin typeface="Trebuchet MS" panose="020B0603020202020204" pitchFamily="34" charset="0"/>
              </a:rPr>
              <a:t>Procure</a:t>
            </a: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better reinsurance terms (including CBR)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If heavy mortality - align mortality to reinsurance rates/industry</a:t>
            </a:r>
            <a:endParaRPr kumimoji="0" lang="en-US" altLang="en-US" sz="1800" b="0" i="0" u="none" strike="noStrike" kern="0" cap="none" spc="0" normalizeH="0" baseline="0" noProof="0" dirty="0">
              <a:ln>
                <a:noFill/>
              </a:ln>
              <a:solidFill>
                <a:srgbClr val="000000"/>
              </a:solidFill>
              <a:effectLst/>
              <a:highlight>
                <a:srgbClr val="FFFF00"/>
              </a:highligh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Reduce expense loadings through cross-subsidy across products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altLang="en-US" sz="1800" kern="0" dirty="0">
                <a:solidFill>
                  <a:srgbClr val="000000"/>
                </a:solidFill>
                <a:latin typeface="Trebuchet MS" panose="020B0603020202020204" pitchFamily="34" charset="0"/>
              </a:rPr>
              <a:t>Possibility</a:t>
            </a: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of commission reductions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Possibility to revisit target profitability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Financial considerations: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Capital intensity – availability of capital to absorb volumes</a:t>
            </a:r>
            <a:endParaRPr lang="en-US" altLang="en-US" sz="1800" kern="0" dirty="0">
              <a:solidFill>
                <a:srgbClr val="000000"/>
              </a:solidFill>
              <a:latin typeface="Trebuchet MS" panose="020B060302020202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altLang="en-US" sz="1800" kern="0" dirty="0">
                <a:solidFill>
                  <a:srgbClr val="000000"/>
                </a:solidFill>
                <a:latin typeface="Trebuchet MS" panose="020B0603020202020204" pitchFamily="34" charset="0"/>
              </a:rPr>
              <a:t>Ability to meet overall target profitability given premium rates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Sensitivity of key metrics (margin,</a:t>
            </a:r>
            <a:r>
              <a:rPr kumimoji="0" lang="en-US" altLang="en-US" sz="1800" b="0" i="0" u="none" strike="noStrike" kern="0" cap="none" spc="0" normalizeH="0" noProof="0" dirty="0">
                <a:ln>
                  <a:noFill/>
                </a:ln>
                <a:solidFill>
                  <a:srgbClr val="000000"/>
                </a:solidFill>
                <a:effectLst/>
                <a:uLnTx/>
                <a:uFillTx/>
                <a:latin typeface="Trebuchet MS" panose="020B0603020202020204" pitchFamily="34" charset="0"/>
                <a:ea typeface="+mn-ea"/>
                <a:cs typeface="+mn-cs"/>
              </a:rPr>
              <a:t> </a:t>
            </a: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strain, s/h IRR) to various parameters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2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2">
            <a:extLst>
              <a:ext uri="{FF2B5EF4-FFF2-40B4-BE49-F238E27FC236}">
                <a16:creationId xmlns:a16="http://schemas.microsoft.com/office/drawing/2014/main" id="{1B38C1B2-4A56-9349-3422-7838861B7D9A}"/>
              </a:ext>
            </a:extLst>
          </p:cNvPr>
          <p:cNvSpPr txBox="1">
            <a:spLocks noChangeArrowheads="1"/>
          </p:cNvSpPr>
          <p:nvPr/>
        </p:nvSpPr>
        <p:spPr>
          <a:xfrm>
            <a:off x="1955074" y="5870749"/>
            <a:ext cx="9982200" cy="636214"/>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0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Relevant Regulations &amp; Standards: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10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APS 1 - Appropriateness of premium rates, Actuarial investigations on assumptions , capital requirements, exercise of professional judgement</a:t>
            </a:r>
          </a:p>
          <a:p>
            <a:pPr marL="285750" indent="-285750" algn="l">
              <a:buFont typeface="Arial" panose="020B0604020202020204" pitchFamily="34" charset="0"/>
              <a:buChar char="•"/>
              <a:defRPr/>
            </a:pPr>
            <a:r>
              <a:rPr kumimoji="0" lang="en-US" altLang="en-US" sz="10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APS 3 – If premium rates finally offered may have potential threat to life office</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altLang="en-US" sz="10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endParaRPr>
          </a:p>
        </p:txBody>
      </p:sp>
    </p:spTree>
    <p:extLst>
      <p:ext uri="{BB962C8B-B14F-4D97-AF65-F5344CB8AC3E}">
        <p14:creationId xmlns:p14="http://schemas.microsoft.com/office/powerpoint/2010/main" val="3519937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984018"/>
            <a:ext cx="97536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TextBox 6">
            <a:extLst>
              <a:ext uri="{FF2B5EF4-FFF2-40B4-BE49-F238E27FC236}">
                <a16:creationId xmlns:a16="http://schemas.microsoft.com/office/drawing/2014/main" id="{A31E4D9D-DE46-4523-A7DE-24DA618DAEAD}"/>
              </a:ext>
            </a:extLst>
          </p:cNvPr>
          <p:cNvSpPr txBox="1"/>
          <p:nvPr/>
        </p:nvSpPr>
        <p:spPr>
          <a:xfrm>
            <a:off x="1986280" y="1536174"/>
            <a:ext cx="8992790" cy="4801314"/>
          </a:xfrm>
          <a:prstGeom prst="rect">
            <a:avLst/>
          </a:prstGeom>
          <a:noFill/>
        </p:spPr>
        <p:txBody>
          <a:bodyPr wrap="square">
            <a:spAutoFit/>
          </a:bodyPr>
          <a:lstStyle/>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Assess competitive position in Industry </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Revisiting protection pricing:</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Experience review &amp; assumption setting</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Reinsurance evaluation, including Cross-Border Reinsurance (CBR)</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endPar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Competitor analysis:</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Levers that may affect Competitor’s Premium</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Competitor’s Reinsurance Arrangement</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1" i="0" u="none" strike="noStrike" kern="0" cap="none" spc="0" normalizeH="0" baseline="0" noProof="0" dirty="0">
                <a:ln w="0"/>
                <a:solidFill>
                  <a:srgbClr val="000000"/>
                </a:solidFill>
                <a:effectLst/>
                <a:uLnTx/>
                <a:uFillTx/>
                <a:latin typeface="Trebuchet MS" panose="020B0603020202020204" pitchFamily="34" charset="0"/>
                <a:ea typeface="+mn-ea"/>
                <a:cs typeface="+mn-cs"/>
              </a:rPr>
              <a:t>Recommendations to Appointed Actuary:</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lang="en-US" altLang="en-US" kern="0" dirty="0">
                <a:ln w="0"/>
                <a:gradFill>
                  <a:gsLst>
                    <a:gs pos="21000">
                      <a:srgbClr val="53575C"/>
                    </a:gs>
                    <a:gs pos="88000">
                      <a:srgbClr val="C5C7CA"/>
                    </a:gs>
                  </a:gsLst>
                  <a:lin ang="5400000"/>
                </a:gradFill>
                <a:latin typeface="Trebuchet MS" panose="020B0603020202020204" pitchFamily="34" charset="0"/>
              </a:rPr>
              <a:t>Technical Considerations</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lang="en-US" altLang="en-US" sz="2000" b="1" kern="0" dirty="0">
                <a:ln w="0"/>
                <a:solidFill>
                  <a:srgbClr val="000000"/>
                </a:solidFill>
                <a:latin typeface="Trebuchet MS" panose="020B0603020202020204" pitchFamily="34" charset="0"/>
              </a:rPr>
              <a:t>Business &amp; Other Considerations</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8" name="Rectangle 2"/>
          <p:cNvSpPr txBox="1">
            <a:spLocks noChangeArrowheads="1"/>
          </p:cNvSpPr>
          <p:nvPr/>
        </p:nvSpPr>
        <p:spPr>
          <a:xfrm>
            <a:off x="1981200" y="422468"/>
            <a:ext cx="8531352" cy="722376"/>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5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Agenda</a:t>
            </a:r>
            <a:endParaRPr kumimoji="0" lang="en-US" altLang="en-US" sz="3500" b="0" i="0" u="none" strike="sngStrike" kern="0" cap="none" spc="0" normalizeH="0" baseline="0" noProof="0" dirty="0">
              <a:ln>
                <a:noFill/>
              </a:ln>
              <a:solidFill>
                <a:srgbClr val="FFFFFF"/>
              </a:solidFill>
              <a:effectLst/>
              <a:uLnTx/>
              <a:uFillTx/>
              <a:latin typeface="Arial"/>
              <a:ea typeface="+mj-ea"/>
              <a:cs typeface="+mj-cs"/>
            </a:endParaRPr>
          </a:p>
        </p:txBody>
      </p:sp>
    </p:spTree>
    <p:extLst>
      <p:ext uri="{BB962C8B-B14F-4D97-AF65-F5344CB8AC3E}">
        <p14:creationId xmlns:p14="http://schemas.microsoft.com/office/powerpoint/2010/main" val="2594311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1267518"/>
            <a:ext cx="9677400" cy="420018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2000" b="0"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Business Considerations</a:t>
            </a:r>
            <a:r>
              <a:rPr kumimoji="0" lang="en-US" altLang="en-US" sz="2000" b="0" i="1"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Product design: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Pricing for target customer segment (e.g., HNI, direct channels)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Introduction of innovative features (guaranteed renewability, increase in SA, health covers &amp; riders) for comprehensive cover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Strategic considerations: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sz="1800" kern="0" dirty="0">
                <a:solidFill>
                  <a:srgbClr val="000000"/>
                </a:solidFill>
                <a:latin typeface="Trebuchet MS" panose="020B0603020202020204" pitchFamily="34" charset="0"/>
              </a:rPr>
              <a:t>Sell</a:t>
            </a:r>
            <a:r>
              <a:rPr kumimoji="0" 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at price points where current rates competitive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sz="1800" kern="0" dirty="0">
                <a:solidFill>
                  <a:srgbClr val="000000"/>
                </a:solidFill>
                <a:latin typeface="Trebuchet MS" panose="020B0603020202020204" pitchFamily="34" charset="0"/>
              </a:rPr>
              <a:t>Channel differentiation</a:t>
            </a:r>
            <a:r>
              <a:rPr lang="en-US" altLang="en-US" sz="1800" kern="0" dirty="0">
                <a:solidFill>
                  <a:srgbClr val="000000"/>
                </a:solidFill>
                <a:latin typeface="Trebuchet MS" panose="020B0603020202020204" pitchFamily="34" charset="0"/>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Creation of bundled solutions</a:t>
            </a:r>
            <a:r>
              <a:rPr kumimoji="0" lang="en-US" sz="1800" b="0" i="0" u="none" strike="noStrike" kern="0" cap="none" spc="0" normalizeH="0" noProof="0" dirty="0">
                <a:ln>
                  <a:noFill/>
                </a:ln>
                <a:solidFill>
                  <a:srgbClr val="000000"/>
                </a:solidFill>
                <a:effectLst/>
                <a:uLnTx/>
                <a:uFillTx/>
                <a:latin typeface="Trebuchet MS" panose="020B0603020202020204" pitchFamily="34" charset="0"/>
                <a:ea typeface="+mn-ea"/>
                <a:cs typeface="+mn-cs"/>
              </a:rPr>
              <a:t> </a:t>
            </a:r>
            <a:r>
              <a:rPr kumimoji="0" 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(e.g., bundling with linked products)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sz="1800" kern="0" dirty="0">
                <a:solidFill>
                  <a:srgbClr val="000000"/>
                </a:solidFill>
                <a:latin typeface="Trebuchet MS" panose="020B0603020202020204" pitchFamily="34" charset="0"/>
              </a:rPr>
              <a:t>Brand image &amp; other key considerations for customer (e.g., Claim Settlement Ratio)</a:t>
            </a:r>
            <a:endParaRPr kumimoji="0" 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Launch product as pilot with limited volume &amp; modify once experience emerges</a:t>
            </a:r>
            <a:endPar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en-US" sz="2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5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2">
            <a:extLst>
              <a:ext uri="{FF2B5EF4-FFF2-40B4-BE49-F238E27FC236}">
                <a16:creationId xmlns:a16="http://schemas.microsoft.com/office/drawing/2014/main" id="{C8DC7FB2-C960-B141-BE70-306BDD6C09B9}"/>
              </a:ext>
            </a:extLst>
          </p:cNvPr>
          <p:cNvSpPr txBox="1">
            <a:spLocks noChangeArrowheads="1"/>
          </p:cNvSpPr>
          <p:nvPr/>
        </p:nvSpPr>
        <p:spPr>
          <a:xfrm>
            <a:off x="1828800" y="5590482"/>
            <a:ext cx="9982200" cy="712414"/>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0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Relevant Regulations &amp; Standards: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10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APS 1 – Appropriateness of premium rates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10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IRDAI (Non-Linked Insurance Products) Regulation 2019 &amp; associated guidelines on Use &amp; File procedures for certain products</a:t>
            </a:r>
          </a:p>
        </p:txBody>
      </p:sp>
      <p:sp>
        <p:nvSpPr>
          <p:cNvPr id="7" name="Rectangle 2">
            <a:extLst>
              <a:ext uri="{FF2B5EF4-FFF2-40B4-BE49-F238E27FC236}">
                <a16:creationId xmlns:a16="http://schemas.microsoft.com/office/drawing/2014/main" id="{A85C2DBF-FCA0-52C6-B955-54E91721F840}"/>
              </a:ext>
            </a:extLst>
          </p:cNvPr>
          <p:cNvSpPr txBox="1">
            <a:spLocks noChangeArrowheads="1"/>
          </p:cNvSpPr>
          <p:nvPr/>
        </p:nvSpPr>
        <p:spPr>
          <a:xfrm>
            <a:off x="1981200" y="422468"/>
            <a:ext cx="8534400" cy="715153"/>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5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Recommendations to Appointed Actuary</a:t>
            </a:r>
            <a:endParaRPr kumimoji="0" lang="en-US" altLang="en-US" sz="3500" b="0" i="0" u="none" strike="noStrike" kern="0" cap="none" spc="0" normalizeH="0" baseline="0" noProof="0" dirty="0">
              <a:ln>
                <a:noFill/>
              </a:ln>
              <a:solidFill>
                <a:srgbClr val="FFFFFF"/>
              </a:solidFill>
              <a:effectLst/>
              <a:uLnTx/>
              <a:uFillTx/>
              <a:latin typeface="Arial"/>
              <a:ea typeface="+mj-ea"/>
              <a:cs typeface="+mj-cs"/>
            </a:endParaRPr>
          </a:p>
        </p:txBody>
      </p:sp>
    </p:spTree>
    <p:extLst>
      <p:ext uri="{BB962C8B-B14F-4D97-AF65-F5344CB8AC3E}">
        <p14:creationId xmlns:p14="http://schemas.microsoft.com/office/powerpoint/2010/main" val="3240905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70314" y="1371599"/>
            <a:ext cx="9677400" cy="508029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2000" b="0"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Internal Process Considerations</a:t>
            </a:r>
            <a:r>
              <a:rPr kumimoji="0" lang="en-US" altLang="en-US" sz="2000" b="0" i="1"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Improved underwriting practices: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Better mortality &amp;</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Increasing possibility of better reinsurance terms &amp; expertise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Tighter underwriting may not be favorable with new customers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Leverage technology: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AI based underwriting including fraud detection models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Efficient customer servicing (e.g., virtual branches) to reduce costs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Seamless end-to-end processes reducing manual intervention &amp; scope of error</a:t>
            </a:r>
          </a:p>
          <a:p>
            <a:pPr marL="400050" marR="0" lvl="1" indent="0" algn="l"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en-US" sz="2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5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2">
            <a:extLst>
              <a:ext uri="{FF2B5EF4-FFF2-40B4-BE49-F238E27FC236}">
                <a16:creationId xmlns:a16="http://schemas.microsoft.com/office/drawing/2014/main" id="{A3CAD377-C941-2C4E-5394-112AD41D5584}"/>
              </a:ext>
            </a:extLst>
          </p:cNvPr>
          <p:cNvSpPr txBox="1">
            <a:spLocks noChangeArrowheads="1"/>
          </p:cNvSpPr>
          <p:nvPr/>
        </p:nvSpPr>
        <p:spPr>
          <a:xfrm>
            <a:off x="1981200" y="422468"/>
            <a:ext cx="8534400" cy="715153"/>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5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Recommendations to Appointed Actuary</a:t>
            </a:r>
            <a:endParaRPr kumimoji="0" lang="en-US" altLang="en-US" sz="3500" b="0" i="0" u="none" strike="noStrike" kern="0" cap="none" spc="0" normalizeH="0" baseline="0" noProof="0" dirty="0">
              <a:ln>
                <a:noFill/>
              </a:ln>
              <a:solidFill>
                <a:srgbClr val="FFFFFF"/>
              </a:solidFill>
              <a:effectLst/>
              <a:uLnTx/>
              <a:uFillTx/>
              <a:latin typeface="Arial"/>
              <a:ea typeface="+mj-ea"/>
              <a:cs typeface="+mj-cs"/>
            </a:endParaRPr>
          </a:p>
        </p:txBody>
      </p:sp>
    </p:spTree>
    <p:extLst>
      <p:ext uri="{BB962C8B-B14F-4D97-AF65-F5344CB8AC3E}">
        <p14:creationId xmlns:p14="http://schemas.microsoft.com/office/powerpoint/2010/main" val="41234536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838200" y="2019371"/>
            <a:ext cx="112014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a:ln>
                  <a:noFill/>
                </a:ln>
                <a:solidFill>
                  <a:srgbClr val="FFFFFF"/>
                </a:solidFill>
                <a:effectLst/>
                <a:uLnTx/>
                <a:uFillTx/>
                <a:latin typeface="Trebuchet MS" pitchFamily="34" charset="0"/>
                <a:ea typeface="+mj-ea"/>
                <a:cs typeface="+mj-cs"/>
              </a:rPr>
              <a:t>Questions &amp; Answers</a:t>
            </a:r>
            <a:endParaRPr kumimoji="0" lang="en-US" altLang="en-US" sz="88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endParaRPr>
          </a:p>
        </p:txBody>
      </p:sp>
      <p:sp>
        <p:nvSpPr>
          <p:cNvPr id="5" name="Rectangle 168"/>
          <p:cNvSpPr>
            <a:spLocks noChangeArrowheads="1"/>
          </p:cNvSpPr>
          <p:nvPr/>
        </p:nvSpPr>
        <p:spPr bwMode="auto">
          <a:xfrm>
            <a:off x="838200" y="3467243"/>
            <a:ext cx="44989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4400" b="1" i="0" u="none" strike="noStrike" kern="1200" cap="none" spc="0" normalizeH="0" baseline="0" noProof="0" dirty="0">
                <a:ln>
                  <a:noFill/>
                </a:ln>
                <a:solidFill>
                  <a:srgbClr val="000000"/>
                </a:solidFill>
                <a:effectLst/>
                <a:uLnTx/>
                <a:uFillTx/>
                <a:latin typeface="Trebuchet MS" panose="020B0603020202020204" pitchFamily="34" charset="0"/>
                <a:ea typeface="+mn-ea"/>
                <a:cs typeface="Arial" panose="020B0604020202020204" pitchFamily="34" charset="0"/>
              </a:rPr>
              <a:t>Thank You</a:t>
            </a:r>
          </a:p>
        </p:txBody>
      </p:sp>
    </p:spTree>
    <p:extLst>
      <p:ext uri="{BB962C8B-B14F-4D97-AF65-F5344CB8AC3E}">
        <p14:creationId xmlns:p14="http://schemas.microsoft.com/office/powerpoint/2010/main" val="1033417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984018"/>
            <a:ext cx="97536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2"/>
          <p:cNvSpPr txBox="1">
            <a:spLocks noChangeArrowheads="1"/>
          </p:cNvSpPr>
          <p:nvPr/>
        </p:nvSpPr>
        <p:spPr>
          <a:xfrm>
            <a:off x="1981200" y="422468"/>
            <a:ext cx="8531352" cy="722376"/>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5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Case Study: Background</a:t>
            </a:r>
            <a:endParaRPr kumimoji="0" lang="en-US" altLang="en-US" sz="3500" b="0" i="0" u="none" strike="noStrike" kern="0" cap="none" spc="0" normalizeH="0" baseline="0" noProof="0" dirty="0">
              <a:ln>
                <a:noFill/>
              </a:ln>
              <a:solidFill>
                <a:srgbClr val="FFFFFF"/>
              </a:solidFill>
              <a:effectLst/>
              <a:uLnTx/>
              <a:uFillTx/>
              <a:latin typeface="Arial"/>
              <a:ea typeface="+mj-ea"/>
              <a:cs typeface="+mj-cs"/>
            </a:endParaRPr>
          </a:p>
        </p:txBody>
      </p:sp>
      <p:sp>
        <p:nvSpPr>
          <p:cNvPr id="7" name="TextBox 6">
            <a:extLst>
              <a:ext uri="{FF2B5EF4-FFF2-40B4-BE49-F238E27FC236}">
                <a16:creationId xmlns:a16="http://schemas.microsoft.com/office/drawing/2014/main" id="{A31E4D9D-DE46-4523-A7DE-24DA618DAEAD}"/>
              </a:ext>
            </a:extLst>
          </p:cNvPr>
          <p:cNvSpPr txBox="1"/>
          <p:nvPr/>
        </p:nvSpPr>
        <p:spPr>
          <a:xfrm>
            <a:off x="1980010" y="1371600"/>
            <a:ext cx="9678590" cy="4739759"/>
          </a:xfrm>
          <a:prstGeom prst="rect">
            <a:avLst/>
          </a:prstGeom>
          <a:noFill/>
        </p:spPr>
        <p:txBody>
          <a:bodyPr wrap="square">
            <a:spAutoFit/>
          </a:bodyPr>
          <a:lstStyle/>
          <a:p>
            <a:pPr marL="342900" marR="0" lvl="0" indent="-342900" algn="l" defTabSz="914400" rtl="0" eaLnBrk="0" fontAlgn="base" latinLnBrk="0" hangingPunct="0">
              <a:spcBef>
                <a:spcPts val="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Small-sized life insurance company aiming to price new term product</a:t>
            </a:r>
          </a:p>
          <a:p>
            <a:pPr marL="342900" marR="0" lvl="0" indent="-342900" algn="l" defTabSz="914400" rtl="0" eaLnBrk="0" fontAlgn="base" latinLnBrk="0" hangingPunct="0">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spcBef>
                <a:spcPts val="0"/>
              </a:spcBef>
              <a:spcAft>
                <a:spcPct val="0"/>
              </a:spcAft>
              <a:buClrTx/>
              <a:buSzTx/>
              <a:buFontTx/>
              <a:buChar char="•"/>
              <a:tabLst/>
              <a:defRPr/>
            </a:pPr>
            <a:r>
              <a:rPr lang="en-US" altLang="en-US" sz="2000" kern="0" dirty="0">
                <a:solidFill>
                  <a:srgbClr val="000000"/>
                </a:solidFill>
                <a:latin typeface="Trebuchet MS" panose="020B0603020202020204" pitchFamily="34" charset="0"/>
              </a:rPr>
              <a:t>First proposal shared; feedback &amp; concerns received from Sales:</a:t>
            </a: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800100" marR="0" lvl="1" indent="-342900" algn="l" defTabSz="914400" rtl="0" eaLnBrk="0" fontAlgn="base" latinLnBrk="0" hangingPunct="0">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Premiums expensive vis-a-vis key competitor</a:t>
            </a:r>
          </a:p>
          <a:p>
            <a:pPr marL="800100" marR="0" lvl="1" indent="-342900" algn="l" defTabSz="914400" rtl="0" eaLnBrk="0" fontAlgn="base" latinLnBrk="0" hangingPunct="0">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Informal sources (of Sales) suggesting profitable CBR arrangement</a:t>
            </a:r>
          </a:p>
          <a:p>
            <a:pPr marL="800100" marR="0" lvl="1" indent="-342900" algn="l" defTabSz="914400" rtl="0" eaLnBrk="0" fontAlgn="base" latinLnBrk="0" hangingPunct="0">
              <a:spcBef>
                <a:spcPts val="0"/>
              </a:spcBef>
              <a:spcAft>
                <a:spcPct val="0"/>
              </a:spcAft>
              <a:buClrTx/>
              <a:buSzTx/>
              <a:buFont typeface="Trebuchet MS" panose="020B0603020202020204" pitchFamily="34" charset="0"/>
              <a:buChar char="–"/>
              <a:tabLst/>
              <a:defRPr/>
            </a:pPr>
            <a:r>
              <a:rPr lang="en-US" altLang="en-US" kern="0" dirty="0">
                <a:solidFill>
                  <a:srgbClr val="000000"/>
                </a:solidFill>
                <a:latin typeface="Trebuchet MS" panose="020B0603020202020204" pitchFamily="34" charset="0"/>
              </a:rPr>
              <a:t>Expectation from Sales to assess viability of reinsurance rate reduction</a:t>
            </a: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800100" marR="0" lvl="1" indent="-342900" algn="l" defTabSz="914400" rtl="0" eaLnBrk="0" fontAlgn="base" latinLnBrk="0" hangingPunct="0">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Concern regarding the inability of the company to launch competitive products in the past as well</a:t>
            </a:r>
          </a:p>
          <a:p>
            <a:pPr marR="0" lvl="1" algn="l" defTabSz="914400" rtl="0" eaLnBrk="0" fontAlgn="base" latinLnBrk="0" hangingPunct="0">
              <a:spcBef>
                <a:spcPts val="0"/>
              </a:spcBef>
              <a:spcAft>
                <a:spcPct val="0"/>
              </a:spcAft>
              <a:buClrTx/>
              <a:buSzTx/>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spcBef>
                <a:spcPts val="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Expectation from new pricing actuary:</a:t>
            </a:r>
          </a:p>
          <a:p>
            <a:pPr marL="800100" lvl="1" indent="-342900" eaLnBrk="0" fontAlgn="base" hangingPunct="0">
              <a:spcAft>
                <a:spcPct val="0"/>
              </a:spcAft>
              <a:buFont typeface="Trebuchet MS" panose="020B0603020202020204" pitchFamily="34" charset="0"/>
              <a:buChar char="–"/>
              <a:defRPr/>
            </a:pPr>
            <a:r>
              <a:rPr lang="en-US" altLang="en-US" kern="0" dirty="0">
                <a:solidFill>
                  <a:srgbClr val="000000"/>
                </a:solidFill>
                <a:latin typeface="Trebuchet MS" panose="020B0603020202020204" pitchFamily="34" charset="0"/>
              </a:rPr>
              <a:t>From Sales: To revisit premium rates &amp; improve competitive position</a:t>
            </a:r>
          </a:p>
          <a:p>
            <a:pPr marL="800100" lvl="1" indent="-342900" eaLnBrk="0" fontAlgn="base" hangingPunct="0">
              <a:spcAft>
                <a:spcPct val="0"/>
              </a:spcAft>
              <a:buFont typeface="Trebuchet MS" panose="020B0603020202020204" pitchFamily="34" charset="0"/>
              <a:buChar char="–"/>
              <a:defRPr/>
            </a:pPr>
            <a:r>
              <a:rPr lang="en-US" altLang="en-US" kern="0" dirty="0">
                <a:solidFill>
                  <a:srgbClr val="000000"/>
                </a:solidFill>
                <a:latin typeface="Trebuchet MS" panose="020B0603020202020204" pitchFamily="34" charset="0"/>
              </a:rPr>
              <a:t>From AA: To evaluate options with feasibility &amp; constraints</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2427253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984018"/>
            <a:ext cx="97536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TextBox 6">
            <a:extLst>
              <a:ext uri="{FF2B5EF4-FFF2-40B4-BE49-F238E27FC236}">
                <a16:creationId xmlns:a16="http://schemas.microsoft.com/office/drawing/2014/main" id="{A31E4D9D-DE46-4523-A7DE-24DA618DAEAD}"/>
              </a:ext>
            </a:extLst>
          </p:cNvPr>
          <p:cNvSpPr txBox="1"/>
          <p:nvPr/>
        </p:nvSpPr>
        <p:spPr>
          <a:xfrm>
            <a:off x="1986280" y="1536174"/>
            <a:ext cx="8992790" cy="4801314"/>
          </a:xfrm>
          <a:prstGeom prst="rect">
            <a:avLst/>
          </a:prstGeom>
          <a:noFill/>
        </p:spPr>
        <p:txBody>
          <a:bodyPr wrap="square">
            <a:spAutoFit/>
          </a:bodyPr>
          <a:lstStyle/>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Assess competitive position in Industry </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lang="en-US" altLang="en-US" sz="2000" kern="0" dirty="0">
                <a:solidFill>
                  <a:srgbClr val="000000"/>
                </a:solidFill>
                <a:latin typeface="Trebuchet MS" panose="020B0603020202020204" pitchFamily="34" charset="0"/>
              </a:rPr>
              <a:t>Revisiting protection pricing:</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Experience review &amp; assumption setting</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Reinsurance evaluation, including Cross-Border Reinsurance (CBR)</a:t>
            </a:r>
          </a:p>
          <a:p>
            <a:pPr marL="800100" lvl="1" indent="-342900" eaLnBrk="0" fontAlgn="base" hangingPunct="0">
              <a:spcAft>
                <a:spcPct val="0"/>
              </a:spcAft>
              <a:buFontTx/>
              <a:buChar char="•"/>
              <a:defRPr/>
            </a:pPr>
            <a:endParaRPr lang="en-US" altLang="en-US" sz="2000" kern="0" dirty="0">
              <a:solidFill>
                <a:srgbClr val="000000"/>
              </a:solidFill>
              <a:latin typeface="Trebuchet MS" panose="020B0603020202020204" pitchFamily="34" charset="0"/>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lang="en-US" altLang="en-US" sz="2000" kern="0" dirty="0">
                <a:solidFill>
                  <a:srgbClr val="000000"/>
                </a:solidFill>
                <a:latin typeface="Trebuchet MS" panose="020B0603020202020204" pitchFamily="34" charset="0"/>
              </a:rPr>
              <a:t>Competitor Analysis:</a:t>
            </a:r>
          </a:p>
          <a:p>
            <a:pPr marL="800100" lvl="1" indent="-342900" eaLnBrk="0" fontAlgn="base" hangingPunct="0">
              <a:spcAft>
                <a:spcPct val="0"/>
              </a:spcAft>
              <a:buFont typeface="Trebuchet MS" panose="020B0603020202020204" pitchFamily="34" charset="0"/>
              <a:buChar char="–"/>
              <a:defRPr/>
            </a:pPr>
            <a:r>
              <a:rPr lang="en-US" altLang="en-US" kern="0" dirty="0">
                <a:solidFill>
                  <a:srgbClr val="000000"/>
                </a:solidFill>
                <a:latin typeface="Trebuchet MS" panose="020B0603020202020204" pitchFamily="34" charset="0"/>
              </a:rPr>
              <a:t>Levers that may affect Competitor’s Premium</a:t>
            </a:r>
          </a:p>
          <a:p>
            <a:pPr marL="800100" lvl="1" indent="-342900" eaLnBrk="0" fontAlgn="base" hangingPunct="0">
              <a:spcAft>
                <a:spcPct val="0"/>
              </a:spcAft>
              <a:buFont typeface="Trebuchet MS" panose="020B0603020202020204" pitchFamily="34" charset="0"/>
              <a:buChar char="–"/>
              <a:defRPr/>
            </a:pPr>
            <a:r>
              <a:rPr lang="en-US" altLang="en-US" kern="0" dirty="0">
                <a:solidFill>
                  <a:srgbClr val="000000"/>
                </a:solidFill>
                <a:latin typeface="Trebuchet MS" panose="020B0603020202020204" pitchFamily="34" charset="0"/>
              </a:rPr>
              <a:t>Competitor’s Reinsurance Arrangement</a:t>
            </a:r>
          </a:p>
          <a:p>
            <a:pPr marL="800100" lvl="1" indent="-342900" eaLnBrk="0" fontAlgn="base" hangingPunct="0">
              <a:spcAft>
                <a:spcPct val="0"/>
              </a:spcAft>
              <a:buFont typeface="Trebuchet MS" panose="020B0603020202020204" pitchFamily="34" charset="0"/>
              <a:buChar char="–"/>
              <a:defRPr/>
            </a:pPr>
            <a:endParaRPr lang="en-US" altLang="en-US" kern="0" dirty="0">
              <a:solidFill>
                <a:srgbClr val="000000"/>
              </a:solidFill>
              <a:latin typeface="Trebuchet MS" panose="020B0603020202020204" pitchFamily="34" charset="0"/>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lang="en-US" altLang="en-US" sz="2000" kern="0" dirty="0">
                <a:solidFill>
                  <a:srgbClr val="000000"/>
                </a:solidFill>
                <a:latin typeface="Trebuchet MS" panose="020B0603020202020204" pitchFamily="34" charset="0"/>
              </a:rPr>
              <a:t>Recommendations to Appointed Actuary:</a:t>
            </a:r>
          </a:p>
          <a:p>
            <a:pPr marL="800100" lvl="1" indent="-342900" eaLnBrk="0" fontAlgn="base" hangingPunct="0">
              <a:spcAft>
                <a:spcPct val="0"/>
              </a:spcAft>
              <a:buFont typeface="Trebuchet MS" panose="020B0603020202020204" pitchFamily="34" charset="0"/>
              <a:buChar char="–"/>
              <a:defRPr/>
            </a:pPr>
            <a:r>
              <a:rPr lang="en-US" altLang="en-US" kern="0" dirty="0">
                <a:solidFill>
                  <a:srgbClr val="000000"/>
                </a:solidFill>
                <a:latin typeface="Trebuchet MS" panose="020B0603020202020204" pitchFamily="34" charset="0"/>
              </a:rPr>
              <a:t>Technical Considerations</a:t>
            </a:r>
          </a:p>
          <a:p>
            <a:pPr marL="800100" lvl="1" indent="-342900" eaLnBrk="0" fontAlgn="base" hangingPunct="0">
              <a:spcAft>
                <a:spcPct val="0"/>
              </a:spcAft>
              <a:buFont typeface="Trebuchet MS" panose="020B0603020202020204" pitchFamily="34" charset="0"/>
              <a:buChar char="–"/>
              <a:defRPr/>
            </a:pPr>
            <a:r>
              <a:rPr lang="en-US" altLang="en-US" kern="0" dirty="0">
                <a:solidFill>
                  <a:srgbClr val="000000"/>
                </a:solidFill>
                <a:latin typeface="Trebuchet MS" panose="020B0603020202020204" pitchFamily="34" charset="0"/>
              </a:rPr>
              <a:t>Business &amp; Other Considerations</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lang="en-US" altLang="en-US" sz="2000" kern="0" dirty="0">
              <a:solidFill>
                <a:srgbClr val="000000"/>
              </a:solidFill>
              <a:latin typeface="Trebuchet MS" panose="020B0603020202020204" pitchFamily="34" charset="0"/>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lang="en-US" altLang="en-US" sz="2000" kern="0" dirty="0">
              <a:solidFill>
                <a:srgbClr val="000000"/>
              </a:solidFill>
              <a:latin typeface="Trebuchet MS" panose="020B0603020202020204" pitchFamily="34" charset="0"/>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ndParaRPr>
          </a:p>
        </p:txBody>
      </p:sp>
      <p:sp>
        <p:nvSpPr>
          <p:cNvPr id="9" name="Rectangle 2"/>
          <p:cNvSpPr txBox="1">
            <a:spLocks noChangeArrowheads="1"/>
          </p:cNvSpPr>
          <p:nvPr/>
        </p:nvSpPr>
        <p:spPr>
          <a:xfrm>
            <a:off x="1981200" y="422468"/>
            <a:ext cx="8531352" cy="722376"/>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500" kern="0" dirty="0">
                <a:solidFill>
                  <a:schemeClr val="bg1"/>
                </a:solidFill>
                <a:latin typeface="Trebuchet MS" panose="020B0603020202020204" pitchFamily="34" charset="0"/>
              </a:rPr>
              <a:t>Agenda</a:t>
            </a:r>
            <a:endParaRPr lang="en-US" altLang="en-US" sz="3500" strike="sngStrike" kern="0" dirty="0">
              <a:solidFill>
                <a:schemeClr val="bg1"/>
              </a:solidFill>
            </a:endParaRPr>
          </a:p>
        </p:txBody>
      </p:sp>
    </p:spTree>
    <p:extLst>
      <p:ext uri="{BB962C8B-B14F-4D97-AF65-F5344CB8AC3E}">
        <p14:creationId xmlns:p14="http://schemas.microsoft.com/office/powerpoint/2010/main" val="232708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984018"/>
            <a:ext cx="97536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TextBox 6">
            <a:extLst>
              <a:ext uri="{FF2B5EF4-FFF2-40B4-BE49-F238E27FC236}">
                <a16:creationId xmlns:a16="http://schemas.microsoft.com/office/drawing/2014/main" id="{A31E4D9D-DE46-4523-A7DE-24DA618DAEAD}"/>
              </a:ext>
            </a:extLst>
          </p:cNvPr>
          <p:cNvSpPr txBox="1"/>
          <p:nvPr/>
        </p:nvSpPr>
        <p:spPr>
          <a:xfrm>
            <a:off x="1986280" y="1536174"/>
            <a:ext cx="8992790" cy="4801314"/>
          </a:xfrm>
          <a:prstGeom prst="rect">
            <a:avLst/>
          </a:prstGeom>
          <a:noFill/>
        </p:spPr>
        <p:txBody>
          <a:bodyPr wrap="square">
            <a:spAutoFit/>
          </a:bodyPr>
          <a:lstStyle/>
          <a:p>
            <a:pPr marL="342900" marR="0" lvl="0" indent="-342900" eaLnBrk="0" fontAlgn="base" hangingPunct="0">
              <a:lnSpc>
                <a:spcPct val="100000"/>
              </a:lnSpc>
              <a:spcBef>
                <a:spcPts val="0"/>
              </a:spcBef>
              <a:spcAft>
                <a:spcPct val="0"/>
              </a:spcAft>
              <a:buClrTx/>
              <a:buSzTx/>
              <a:buFontTx/>
              <a:buChar char="•"/>
              <a:tabLst/>
              <a:defRPr/>
            </a:pPr>
            <a:r>
              <a:rPr lang="en-US" altLang="en-US" sz="2000" b="1" kern="0" dirty="0">
                <a:ln w="0"/>
                <a:latin typeface="Trebuchet MS" panose="020B0603020202020204" pitchFamily="34" charset="0"/>
              </a:rPr>
              <a:t>Assess competitive position in Industry </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indent="-342900" eaLnBrk="0" fontAlgn="base" hangingPunct="0">
              <a:spcAft>
                <a:spcPct val="0"/>
              </a:spcAft>
              <a:buFontTx/>
              <a:buChar char="•"/>
              <a:defRPr/>
            </a:pPr>
            <a:r>
              <a:rPr lang="en-US" altLang="en-US" sz="2000" kern="0" dirty="0">
                <a:ln w="0"/>
                <a:gradFill>
                  <a:gsLst>
                    <a:gs pos="21000">
                      <a:srgbClr val="53575C"/>
                    </a:gs>
                    <a:gs pos="88000">
                      <a:srgbClr val="C5C7CA"/>
                    </a:gs>
                  </a:gsLst>
                  <a:lin ang="5400000"/>
                </a:gradFill>
                <a:latin typeface="Trebuchet MS" panose="020B0603020202020204" pitchFamily="34" charset="0"/>
              </a:rPr>
              <a:t>Revisiting protection pricing:</a:t>
            </a:r>
          </a:p>
          <a:p>
            <a:pPr marL="800100" lvl="1" indent="-342900" eaLnBrk="0" fontAlgn="base" hangingPunct="0">
              <a:spcAft>
                <a:spcPct val="0"/>
              </a:spcAft>
              <a:buFont typeface="Trebuchet MS" panose="020B0603020202020204" pitchFamily="34" charset="0"/>
              <a:buChar char="–"/>
              <a:defRPr/>
            </a:pPr>
            <a:r>
              <a:rPr lang="en-US" altLang="en-US" kern="0" dirty="0">
                <a:ln w="0"/>
                <a:gradFill>
                  <a:gsLst>
                    <a:gs pos="21000">
                      <a:srgbClr val="53575C"/>
                    </a:gs>
                    <a:gs pos="88000">
                      <a:srgbClr val="C5C7CA"/>
                    </a:gs>
                  </a:gsLst>
                  <a:lin ang="5400000"/>
                </a:gradFill>
                <a:latin typeface="Trebuchet MS" panose="020B0603020202020204" pitchFamily="34" charset="0"/>
              </a:rPr>
              <a:t>Experience review &amp; assumption setting</a:t>
            </a:r>
          </a:p>
          <a:p>
            <a:pPr marL="800100" lvl="1" indent="-342900" eaLnBrk="0" fontAlgn="base" hangingPunct="0">
              <a:spcAft>
                <a:spcPct val="0"/>
              </a:spcAft>
              <a:buFont typeface="Trebuchet MS" panose="020B0603020202020204" pitchFamily="34" charset="0"/>
              <a:buChar char="–"/>
              <a:defRPr/>
            </a:pPr>
            <a:r>
              <a:rPr lang="en-US" altLang="en-US" kern="0" dirty="0">
                <a:ln w="0"/>
                <a:gradFill>
                  <a:gsLst>
                    <a:gs pos="21000">
                      <a:srgbClr val="53575C"/>
                    </a:gs>
                    <a:gs pos="88000">
                      <a:srgbClr val="C5C7CA"/>
                    </a:gs>
                  </a:gsLst>
                  <a:lin ang="5400000"/>
                </a:gradFill>
                <a:latin typeface="Trebuchet MS" panose="020B0603020202020204" pitchFamily="34" charset="0"/>
              </a:rPr>
              <a:t>Reinsurance evaluation, including Cross-Border Reinsurance (CBR)</a:t>
            </a:r>
          </a:p>
          <a:p>
            <a:pPr marL="800100" lvl="1" indent="-342900" eaLnBrk="0" fontAlgn="base" hangingPunct="0">
              <a:spcAft>
                <a:spcPct val="0"/>
              </a:spcAft>
              <a:buFont typeface="Trebuchet MS" panose="020B0603020202020204" pitchFamily="34" charset="0"/>
              <a:buChar char="–"/>
              <a:defRPr/>
            </a:pPr>
            <a:endParaRPr lang="en-US" altLang="en-US" kern="0" dirty="0">
              <a:ln w="0"/>
              <a:gradFill>
                <a:gsLst>
                  <a:gs pos="21000">
                    <a:srgbClr val="53575C"/>
                  </a:gs>
                  <a:gs pos="88000">
                    <a:srgbClr val="C5C7CA"/>
                  </a:gs>
                </a:gsLst>
                <a:lin ang="5400000"/>
              </a:gradFill>
              <a:latin typeface="Trebuchet MS" panose="020B0603020202020204" pitchFamily="34" charset="0"/>
            </a:endParaRPr>
          </a:p>
          <a:p>
            <a:pPr marL="342900" marR="0" lvl="0" indent="-342900" eaLnBrk="0" fontAlgn="base" hangingPunct="0">
              <a:lnSpc>
                <a:spcPct val="100000"/>
              </a:lnSpc>
              <a:spcBef>
                <a:spcPts val="0"/>
              </a:spcBef>
              <a:spcAft>
                <a:spcPct val="0"/>
              </a:spcAft>
              <a:buClrTx/>
              <a:buSzTx/>
              <a:buFontTx/>
              <a:buChar char="•"/>
              <a:tabLst/>
              <a:defRPr/>
            </a:pPr>
            <a:r>
              <a:rPr lang="en-US" altLang="en-US" sz="2000" kern="0" dirty="0">
                <a:ln w="0"/>
                <a:gradFill>
                  <a:gsLst>
                    <a:gs pos="21000">
                      <a:srgbClr val="53575C"/>
                    </a:gs>
                    <a:gs pos="88000">
                      <a:srgbClr val="C5C7CA"/>
                    </a:gs>
                  </a:gsLst>
                  <a:lin ang="5400000"/>
                </a:gradFill>
                <a:latin typeface="Trebuchet MS" panose="020B0603020202020204" pitchFamily="34" charset="0"/>
              </a:rPr>
              <a:t>Competitor analysis:</a:t>
            </a:r>
          </a:p>
          <a:p>
            <a:pPr marL="800100" lvl="1" indent="-342900" eaLnBrk="0" fontAlgn="base" hangingPunct="0">
              <a:spcAft>
                <a:spcPct val="0"/>
              </a:spcAft>
              <a:buFont typeface="Trebuchet MS" panose="020B0603020202020204" pitchFamily="34" charset="0"/>
              <a:buChar char="–"/>
              <a:defRPr/>
            </a:pPr>
            <a:r>
              <a:rPr lang="en-US" altLang="en-US" kern="0" dirty="0">
                <a:ln w="0"/>
                <a:gradFill>
                  <a:gsLst>
                    <a:gs pos="21000">
                      <a:srgbClr val="53575C"/>
                    </a:gs>
                    <a:gs pos="88000">
                      <a:srgbClr val="C5C7CA"/>
                    </a:gs>
                  </a:gsLst>
                  <a:lin ang="5400000"/>
                </a:gradFill>
                <a:latin typeface="Trebuchet MS" panose="020B0603020202020204" pitchFamily="34" charset="0"/>
              </a:rPr>
              <a:t>Levers that may affect Competitor’s Premium</a:t>
            </a:r>
          </a:p>
          <a:p>
            <a:pPr marL="800100" lvl="1" indent="-342900" eaLnBrk="0" fontAlgn="base" hangingPunct="0">
              <a:spcAft>
                <a:spcPct val="0"/>
              </a:spcAft>
              <a:buFont typeface="Trebuchet MS" panose="020B0603020202020204" pitchFamily="34" charset="0"/>
              <a:buChar char="–"/>
              <a:defRPr/>
            </a:pPr>
            <a:r>
              <a:rPr lang="en-US" altLang="en-US" kern="0" dirty="0">
                <a:ln w="0"/>
                <a:gradFill>
                  <a:gsLst>
                    <a:gs pos="21000">
                      <a:srgbClr val="53575C"/>
                    </a:gs>
                    <a:gs pos="88000">
                      <a:srgbClr val="C5C7CA"/>
                    </a:gs>
                  </a:gsLst>
                  <a:lin ang="5400000"/>
                </a:gradFill>
                <a:latin typeface="Trebuchet MS" panose="020B0603020202020204" pitchFamily="34" charset="0"/>
              </a:rPr>
              <a:t>Competitor’s Reinsurance Arrangement</a:t>
            </a:r>
          </a:p>
          <a:p>
            <a:pPr marL="342900" indent="-342900" eaLnBrk="0" fontAlgn="base" hangingPunct="0">
              <a:spcAft>
                <a:spcPct val="0"/>
              </a:spcAft>
              <a:buFontTx/>
              <a:buChar char="•"/>
              <a:defRPr/>
            </a:pPr>
            <a:endParaRPr lang="en-US" altLang="en-US" sz="2000" kern="0" dirty="0">
              <a:solidFill>
                <a:srgbClr val="000000"/>
              </a:solidFill>
              <a:latin typeface="Trebuchet MS" panose="020B0603020202020204" pitchFamily="34" charset="0"/>
            </a:endParaRPr>
          </a:p>
          <a:p>
            <a:pPr marL="342900" indent="-342900" eaLnBrk="0" fontAlgn="base" hangingPunct="0">
              <a:spcAft>
                <a:spcPct val="0"/>
              </a:spcAft>
              <a:buFontTx/>
              <a:buChar char="•"/>
              <a:defRPr/>
            </a:pPr>
            <a:r>
              <a:rPr lang="en-US" altLang="en-US" sz="2000" kern="0" dirty="0">
                <a:ln w="0"/>
                <a:gradFill>
                  <a:gsLst>
                    <a:gs pos="21000">
                      <a:srgbClr val="53575C"/>
                    </a:gs>
                    <a:gs pos="88000">
                      <a:srgbClr val="C5C7CA"/>
                    </a:gs>
                  </a:gsLst>
                  <a:lin ang="5400000"/>
                </a:gradFill>
                <a:latin typeface="Trebuchet MS" panose="020B0603020202020204" pitchFamily="34" charset="0"/>
              </a:rPr>
              <a:t>Recommendations to Appointed Actuary:</a:t>
            </a:r>
          </a:p>
          <a:p>
            <a:pPr marL="800100" lvl="1" indent="-342900" eaLnBrk="0" fontAlgn="base" hangingPunct="0">
              <a:spcAft>
                <a:spcPct val="0"/>
              </a:spcAft>
              <a:buFont typeface="Trebuchet MS" panose="020B0603020202020204" pitchFamily="34" charset="0"/>
              <a:buChar char="–"/>
              <a:defRPr/>
            </a:pPr>
            <a:r>
              <a:rPr lang="en-US" altLang="en-US" kern="0" dirty="0">
                <a:ln w="0"/>
                <a:gradFill>
                  <a:gsLst>
                    <a:gs pos="21000">
                      <a:srgbClr val="53575C"/>
                    </a:gs>
                    <a:gs pos="88000">
                      <a:srgbClr val="C5C7CA"/>
                    </a:gs>
                  </a:gsLst>
                  <a:lin ang="5400000"/>
                </a:gradFill>
                <a:latin typeface="Trebuchet MS" panose="020B0603020202020204" pitchFamily="34" charset="0"/>
              </a:rPr>
              <a:t>Technical Considerations</a:t>
            </a:r>
          </a:p>
          <a:p>
            <a:pPr marL="800100" lvl="1" indent="-342900" eaLnBrk="0" fontAlgn="base" hangingPunct="0">
              <a:spcAft>
                <a:spcPct val="0"/>
              </a:spcAft>
              <a:buFont typeface="Trebuchet MS" panose="020B0603020202020204" pitchFamily="34" charset="0"/>
              <a:buChar char="–"/>
              <a:defRPr/>
            </a:pPr>
            <a:r>
              <a:rPr lang="en-US" altLang="en-US" kern="0" dirty="0">
                <a:ln w="0"/>
                <a:gradFill>
                  <a:gsLst>
                    <a:gs pos="21000">
                      <a:srgbClr val="53575C"/>
                    </a:gs>
                    <a:gs pos="88000">
                      <a:srgbClr val="C5C7CA"/>
                    </a:gs>
                  </a:gsLst>
                  <a:lin ang="5400000"/>
                </a:gradFill>
                <a:latin typeface="Trebuchet MS" panose="020B0603020202020204" pitchFamily="34" charset="0"/>
              </a:rPr>
              <a:t>Business &amp; Other Considerations</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lang="en-US" altLang="en-US" sz="2000" kern="0" dirty="0">
              <a:solidFill>
                <a:srgbClr val="000000"/>
              </a:solidFill>
              <a:latin typeface="Trebuchet MS" panose="020B0603020202020204" pitchFamily="34" charset="0"/>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8" name="Rectangle 2"/>
          <p:cNvSpPr txBox="1">
            <a:spLocks noChangeArrowheads="1"/>
          </p:cNvSpPr>
          <p:nvPr/>
        </p:nvSpPr>
        <p:spPr>
          <a:xfrm>
            <a:off x="1981200" y="422468"/>
            <a:ext cx="8531352" cy="722376"/>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500" kern="0" dirty="0">
                <a:solidFill>
                  <a:schemeClr val="bg1"/>
                </a:solidFill>
                <a:latin typeface="Trebuchet MS" panose="020B0603020202020204" pitchFamily="34" charset="0"/>
              </a:rPr>
              <a:t>Agenda</a:t>
            </a:r>
            <a:endParaRPr lang="en-US" altLang="en-US" sz="3500" strike="sngStrike" kern="0" dirty="0">
              <a:solidFill>
                <a:schemeClr val="bg1"/>
              </a:solidFill>
            </a:endParaRPr>
          </a:p>
        </p:txBody>
      </p:sp>
    </p:spTree>
    <p:extLst>
      <p:ext uri="{BB962C8B-B14F-4D97-AF65-F5344CB8AC3E}">
        <p14:creationId xmlns:p14="http://schemas.microsoft.com/office/powerpoint/2010/main" val="1479130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63109"/>
            <a:ext cx="8531352" cy="722376"/>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5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Competition Benchmarking</a:t>
            </a:r>
            <a:endParaRPr kumimoji="0" lang="en-US" altLang="en-US" sz="3500" b="0" i="0" u="none" strike="noStrike" kern="0" cap="none" spc="0" normalizeH="0" baseline="0" noProof="0" dirty="0">
              <a:ln>
                <a:noFill/>
              </a:ln>
              <a:solidFill>
                <a:srgbClr val="FFFFFF"/>
              </a:solidFill>
              <a:effectLst/>
              <a:uLnTx/>
              <a:uFillTx/>
              <a:latin typeface="Arial"/>
              <a:ea typeface="+mj-ea"/>
              <a:cs typeface="+mj-cs"/>
            </a:endParaRPr>
          </a:p>
        </p:txBody>
      </p:sp>
      <p:sp>
        <p:nvSpPr>
          <p:cNvPr id="4" name="Rectangle 3"/>
          <p:cNvSpPr txBox="1">
            <a:spLocks noChangeArrowheads="1"/>
          </p:cNvSpPr>
          <p:nvPr/>
        </p:nvSpPr>
        <p:spPr>
          <a:xfrm>
            <a:off x="1905000" y="1447800"/>
            <a:ext cx="9372600" cy="497625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Term benchmarking considerations: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Rank</a:t>
            </a:r>
            <a:r>
              <a:rPr lang="en-US" altLang="en-US" sz="1800" kern="0" dirty="0">
                <a:solidFill>
                  <a:srgbClr val="000000"/>
                </a:solidFill>
                <a:latin typeface="Trebuchet MS" panose="020B0603020202020204" pitchFamily="34" charset="0"/>
              </a:rPr>
              <a:t> analysis across industry</a:t>
            </a: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Consistency of cohorts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altLang="en-US" sz="1800" kern="0" dirty="0">
                <a:solidFill>
                  <a:srgbClr val="000000"/>
                </a:solidFill>
                <a:latin typeface="Trebuchet MS" panose="020B0603020202020204" pitchFamily="34" charset="0"/>
              </a:rPr>
              <a:t>Any</a:t>
            </a: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product differentiators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altLang="en-US" sz="1800" kern="0" dirty="0">
                <a:solidFill>
                  <a:srgbClr val="000000"/>
                </a:solidFill>
                <a:latin typeface="Trebuchet MS" panose="020B0603020202020204" pitchFamily="34" charset="0"/>
              </a:rPr>
              <a:t>Accurate competitor premiums</a:t>
            </a: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altLang="en-US" sz="1800" kern="0" dirty="0">
                <a:solidFill>
                  <a:srgbClr val="000000"/>
                </a:solidFill>
                <a:latin typeface="Trebuchet MS" panose="020B0603020202020204" pitchFamily="34" charset="0"/>
              </a:rPr>
              <a:t>Latest</a:t>
            </a: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available competitor premiums</a:t>
            </a:r>
          </a:p>
          <a:p>
            <a:pPr marL="457200" marR="0" lvl="1" indent="0" algn="l" defTabSz="914400" rtl="0" eaLnBrk="0" fontAlgn="base" latinLnBrk="0" hangingPunct="0">
              <a:lnSpc>
                <a:spcPct val="100000"/>
              </a:lnSpc>
              <a:spcBef>
                <a:spcPct val="20000"/>
              </a:spcBef>
              <a:spcAft>
                <a:spcPct val="0"/>
              </a:spcAft>
              <a:buClrTx/>
              <a:buSzTx/>
              <a:buNone/>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Further analysis: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Definition of “competitiveness”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altLang="en-US" sz="1800" kern="0" dirty="0">
                <a:solidFill>
                  <a:srgbClr val="000000"/>
                </a:solidFill>
                <a:latin typeface="Trebuchet MS" panose="020B0603020202020204" pitchFamily="34" charset="0"/>
              </a:rPr>
              <a:t>Gaps in competitive space, e.g., LP policies, SA &gt; 2 crs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altLang="en-US" sz="1800" kern="0" dirty="0">
                <a:solidFill>
                  <a:srgbClr val="000000"/>
                </a:solidFill>
                <a:latin typeface="Trebuchet MS" panose="020B0603020202020204" pitchFamily="34" charset="0"/>
              </a:rPr>
              <a:t>Main</a:t>
            </a: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competitor evaluation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57150" indent="0">
              <a:buNone/>
              <a:defRPr/>
            </a:pPr>
            <a:endParaRPr kumimoji="0" lang="en-US" altLang="en-US" sz="2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25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774951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984018"/>
            <a:ext cx="97536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TextBox 6">
            <a:extLst>
              <a:ext uri="{FF2B5EF4-FFF2-40B4-BE49-F238E27FC236}">
                <a16:creationId xmlns:a16="http://schemas.microsoft.com/office/drawing/2014/main" id="{A31E4D9D-DE46-4523-A7DE-24DA618DAEAD}"/>
              </a:ext>
            </a:extLst>
          </p:cNvPr>
          <p:cNvSpPr txBox="1"/>
          <p:nvPr/>
        </p:nvSpPr>
        <p:spPr>
          <a:xfrm>
            <a:off x="1986280" y="1536174"/>
            <a:ext cx="8992790" cy="4801314"/>
          </a:xfrm>
          <a:prstGeom prst="rect">
            <a:avLst/>
          </a:prstGeom>
          <a:noFill/>
        </p:spPr>
        <p:txBody>
          <a:bodyPr wrap="square">
            <a:spAutoFit/>
          </a:bodyPr>
          <a:lstStyle/>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Assess competitive position in Industry </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1" i="0" u="none" strike="noStrike" kern="0" cap="none" spc="0" normalizeH="0" baseline="0" noProof="0" dirty="0">
                <a:ln w="0"/>
                <a:effectLst/>
                <a:uLnTx/>
                <a:uFillTx/>
                <a:latin typeface="Trebuchet MS" panose="020B0603020202020204" pitchFamily="34" charset="0"/>
                <a:ea typeface="+mn-ea"/>
                <a:cs typeface="+mn-cs"/>
              </a:rPr>
              <a:t>Revisiting protection pricing:</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1" i="0" u="none" strike="noStrike" kern="0" cap="none" spc="0" normalizeH="0" baseline="0" noProof="0" dirty="0">
                <a:ln w="0"/>
                <a:effectLst/>
                <a:uLnTx/>
                <a:uFillTx/>
                <a:latin typeface="Trebuchet MS" panose="020B0603020202020204" pitchFamily="34" charset="0"/>
                <a:ea typeface="+mn-ea"/>
                <a:cs typeface="+mn-cs"/>
              </a:rPr>
              <a:t>Experience review &amp; assumption setting</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Reinsurance evaluation, including Cross-Border Reinsurance (CBR)</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endPar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Competitor analysis:</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Levers that may affect Competitor’s Premium</a:t>
            </a:r>
          </a:p>
          <a:p>
            <a:pPr marL="800100" marR="0" lvl="1" indent="-342900" algn="l" defTabSz="914400" rtl="0" eaLnBrk="0" fontAlgn="base" latinLnBrk="0" hangingPunct="0">
              <a:lnSpc>
                <a:spcPct val="100000"/>
              </a:lnSpc>
              <a:spcBef>
                <a:spcPts val="0"/>
              </a:spcBef>
              <a:spcAft>
                <a:spcPct val="0"/>
              </a:spcAft>
              <a:buClrTx/>
              <a:buSzTx/>
              <a:buFont typeface="Trebuchet MS" panose="020B0603020202020204" pitchFamily="34" charset="0"/>
              <a:buChar char="–"/>
              <a:tabLst/>
              <a:defRPr/>
            </a:pPr>
            <a:r>
              <a:rPr kumimoji="0" lang="en-US" altLang="en-US" sz="18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Competitor’s Reinsurance Arrangement</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w="0"/>
                <a:gradFill>
                  <a:gsLst>
                    <a:gs pos="21000">
                      <a:srgbClr val="53575C"/>
                    </a:gs>
                    <a:gs pos="88000">
                      <a:srgbClr val="C5C7CA"/>
                    </a:gs>
                  </a:gsLst>
                  <a:lin ang="5400000"/>
                </a:gradFill>
                <a:effectLst/>
                <a:uLnTx/>
                <a:uFillTx/>
                <a:latin typeface="Trebuchet MS" panose="020B0603020202020204" pitchFamily="34" charset="0"/>
                <a:ea typeface="+mn-ea"/>
                <a:cs typeface="+mn-cs"/>
              </a:rPr>
              <a:t>Recommendations to Appointed Actuary:</a:t>
            </a:r>
          </a:p>
          <a:p>
            <a:pPr marL="800100" lvl="1" indent="-342900" eaLnBrk="0" fontAlgn="base" hangingPunct="0">
              <a:spcAft>
                <a:spcPct val="0"/>
              </a:spcAft>
              <a:buFont typeface="Trebuchet MS" panose="020B0603020202020204" pitchFamily="34" charset="0"/>
              <a:buChar char="–"/>
              <a:defRPr/>
            </a:pPr>
            <a:r>
              <a:rPr lang="en-US" altLang="en-US" kern="0" dirty="0">
                <a:ln w="0"/>
                <a:gradFill>
                  <a:gsLst>
                    <a:gs pos="21000">
                      <a:srgbClr val="53575C"/>
                    </a:gs>
                    <a:gs pos="88000">
                      <a:srgbClr val="C5C7CA"/>
                    </a:gs>
                  </a:gsLst>
                  <a:lin ang="5400000"/>
                </a:gradFill>
                <a:latin typeface="Trebuchet MS" panose="020B0603020202020204" pitchFamily="34" charset="0"/>
              </a:rPr>
              <a:t>Technical Considerations</a:t>
            </a:r>
          </a:p>
          <a:p>
            <a:pPr marL="800100" lvl="1" indent="-342900" eaLnBrk="0" fontAlgn="base" hangingPunct="0">
              <a:spcAft>
                <a:spcPct val="0"/>
              </a:spcAft>
              <a:buFont typeface="Trebuchet MS" panose="020B0603020202020204" pitchFamily="34" charset="0"/>
              <a:buChar char="–"/>
              <a:defRPr/>
            </a:pPr>
            <a:r>
              <a:rPr lang="en-US" altLang="en-US" kern="0" dirty="0">
                <a:ln w="0"/>
                <a:gradFill>
                  <a:gsLst>
                    <a:gs pos="21000">
                      <a:srgbClr val="53575C"/>
                    </a:gs>
                    <a:gs pos="88000">
                      <a:srgbClr val="C5C7CA"/>
                    </a:gs>
                  </a:gsLst>
                  <a:lin ang="5400000"/>
                </a:gradFill>
                <a:latin typeface="Trebuchet MS" panose="020B0603020202020204" pitchFamily="34" charset="0"/>
              </a:rPr>
              <a:t>Business &amp; Other Considerations</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8" name="Rectangle 2"/>
          <p:cNvSpPr txBox="1">
            <a:spLocks noChangeArrowheads="1"/>
          </p:cNvSpPr>
          <p:nvPr/>
        </p:nvSpPr>
        <p:spPr>
          <a:xfrm>
            <a:off x="1981200" y="422468"/>
            <a:ext cx="8531352" cy="722376"/>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500" kern="0" dirty="0">
                <a:solidFill>
                  <a:schemeClr val="bg1"/>
                </a:solidFill>
                <a:latin typeface="Trebuchet MS" panose="020B0603020202020204" pitchFamily="34" charset="0"/>
              </a:rPr>
              <a:t>Agenda</a:t>
            </a:r>
            <a:endParaRPr lang="en-US" altLang="en-US" sz="3500" strike="sngStrike" kern="0" dirty="0">
              <a:solidFill>
                <a:schemeClr val="bg1"/>
              </a:solidFill>
            </a:endParaRPr>
          </a:p>
        </p:txBody>
      </p:sp>
    </p:spTree>
    <p:extLst>
      <p:ext uri="{BB962C8B-B14F-4D97-AF65-F5344CB8AC3E}">
        <p14:creationId xmlns:p14="http://schemas.microsoft.com/office/powerpoint/2010/main" val="1104377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1245746"/>
            <a:ext cx="9753600" cy="507885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Review of methodology</a:t>
            </a: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Relevance of experience:</a:t>
            </a:r>
          </a:p>
          <a:p>
            <a:pPr marL="742950" marR="0" lvl="1" indent="-285750" algn="l" defTabSz="914400" rtl="0" eaLnBrk="0" fontAlgn="base" latinLnBrk="0" hangingPunct="0">
              <a:lnSpc>
                <a:spcPct val="100000"/>
              </a:lnSpc>
              <a:spcBef>
                <a:spcPts val="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rPr>
              <a:t>Sufficiently recent experience?</a:t>
            </a:r>
          </a:p>
          <a:p>
            <a:pPr marL="742950" marR="0" lvl="1" indent="-285750" algn="l" defTabSz="914400" rtl="0" eaLnBrk="0" fontAlgn="base" latinLnBrk="0" hangingPunct="0">
              <a:lnSpc>
                <a:spcPct val="100000"/>
              </a:lnSpc>
              <a:spcBef>
                <a:spcPts val="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rPr>
              <a:t>Only open to new business covered or even older products?</a:t>
            </a: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Consistency of cohorts (underwriting/ claims, channel, smoker/non-smoker, year of issue)</a:t>
            </a: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Experience benchmarking:</a:t>
            </a:r>
          </a:p>
          <a:p>
            <a:pPr marL="742950" marR="0" lvl="1" indent="-285750" algn="l" defTabSz="914400" rtl="0" eaLnBrk="0" fontAlgn="base" latinLnBrk="0" hangingPunct="0">
              <a:lnSpc>
                <a:spcPct val="100000"/>
              </a:lnSpc>
              <a:spcBef>
                <a:spcPts val="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rPr>
              <a:t>Versus reinsurance rates</a:t>
            </a:r>
          </a:p>
          <a:p>
            <a:pPr marL="742950" marR="0" lvl="1" indent="-285750" algn="l" defTabSz="914400" rtl="0" eaLnBrk="0" fontAlgn="base" latinLnBrk="0" hangingPunct="0">
              <a:lnSpc>
                <a:spcPct val="100000"/>
              </a:lnSpc>
              <a:spcBef>
                <a:spcPts val="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rPr>
              <a:t>Industry statistics/ competition</a:t>
            </a: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Areas of judgement:</a:t>
            </a:r>
          </a:p>
          <a:p>
            <a:pPr lvl="1">
              <a:spcBef>
                <a:spcPts val="0"/>
              </a:spcBef>
              <a:defRPr/>
            </a:pPr>
            <a:r>
              <a:rPr kumimoji="0" lang="en-US" altLang="en-US" sz="1600" b="0" i="0" u="none" kern="0" cap="none" spc="0" normalizeH="0" baseline="0" noProof="0" dirty="0">
                <a:ln>
                  <a:noFill/>
                </a:ln>
                <a:solidFill>
                  <a:srgbClr val="000000"/>
                </a:solidFill>
                <a:effectLst/>
                <a:uLnTx/>
                <a:uFillTx/>
                <a:latin typeface="Trebuchet MS" panose="020B0603020202020204" pitchFamily="34" charset="0"/>
              </a:rPr>
              <a:t>Aggregation done to improve credibility (</a:t>
            </a: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rPr>
              <a:t>Credibility of experience given small company)</a:t>
            </a:r>
            <a:endParaRPr kumimoji="0" lang="en-US" altLang="en-US" sz="1600" b="0" i="0" u="none" kern="0" cap="none" spc="0" normalizeH="0" baseline="0" noProof="0" dirty="0">
              <a:ln>
                <a:noFill/>
              </a:ln>
              <a:solidFill>
                <a:srgbClr val="000000"/>
              </a:solidFill>
              <a:effectLst/>
              <a:uLnTx/>
              <a:uFillTx/>
              <a:latin typeface="Trebuchet MS" panose="020B0603020202020204" pitchFamily="34" charset="0"/>
            </a:endParaRPr>
          </a:p>
          <a:p>
            <a:pPr marL="742950" marR="0" lvl="1" indent="-285750" algn="l" defTabSz="914400" rtl="0" eaLnBrk="0" fontAlgn="base" latinLnBrk="0" hangingPunct="0">
              <a:lnSpc>
                <a:spcPct val="100000"/>
              </a:lnSpc>
              <a:spcBef>
                <a:spcPts val="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rPr>
              <a:t>Allowance of improvement/ deterioration in experience, given past trends &amp; new product information</a:t>
            </a:r>
          </a:p>
          <a:p>
            <a:pPr marL="742950" marR="0" lvl="1" indent="-285750" algn="l" defTabSz="914400" rtl="0" eaLnBrk="0" fontAlgn="base" latinLnBrk="0" hangingPunct="0">
              <a:lnSpc>
                <a:spcPct val="100000"/>
              </a:lnSpc>
              <a:spcBef>
                <a:spcPts val="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rPr>
              <a:t>Variation in expected product experience vs observed experience</a:t>
            </a:r>
          </a:p>
          <a:p>
            <a:pPr marL="742950" marR="0" lvl="1" indent="-285750" algn="l" defTabSz="914400" rtl="0" eaLnBrk="0" fontAlgn="base" latinLnBrk="0" hangingPunct="0">
              <a:lnSpc>
                <a:spcPct val="100000"/>
              </a:lnSpc>
              <a:spcBef>
                <a:spcPts val="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rPr>
              <a:t>Any conservatism given available data?</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2"/>
          <p:cNvSpPr txBox="1">
            <a:spLocks noChangeArrowheads="1"/>
          </p:cNvSpPr>
          <p:nvPr/>
        </p:nvSpPr>
        <p:spPr>
          <a:xfrm>
            <a:off x="1981200" y="422469"/>
            <a:ext cx="8534400" cy="720532"/>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500" kern="0" dirty="0">
                <a:solidFill>
                  <a:schemeClr val="bg1"/>
                </a:solidFill>
                <a:latin typeface="Trebuchet MS" panose="020B0603020202020204" pitchFamily="34" charset="0"/>
              </a:rPr>
              <a:t>Experience Review - Mortality</a:t>
            </a:r>
            <a:endParaRPr lang="en-US" altLang="en-US" sz="3500" kern="0" dirty="0">
              <a:solidFill>
                <a:schemeClr val="bg1"/>
              </a:solidFill>
            </a:endParaRPr>
          </a:p>
        </p:txBody>
      </p:sp>
      <p:sp>
        <p:nvSpPr>
          <p:cNvPr id="7" name="Rectangle 2">
            <a:extLst>
              <a:ext uri="{FF2B5EF4-FFF2-40B4-BE49-F238E27FC236}">
                <a16:creationId xmlns:a16="http://schemas.microsoft.com/office/drawing/2014/main" id="{CE86E68E-F219-E37C-F666-E4EE7E2D68DB}"/>
              </a:ext>
            </a:extLst>
          </p:cNvPr>
          <p:cNvSpPr txBox="1">
            <a:spLocks noChangeArrowheads="1"/>
          </p:cNvSpPr>
          <p:nvPr/>
        </p:nvSpPr>
        <p:spPr>
          <a:xfrm>
            <a:off x="1866900" y="5408959"/>
            <a:ext cx="9982200" cy="915642"/>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1000" kern="0" dirty="0">
                <a:solidFill>
                  <a:schemeClr val="bg1"/>
                </a:solidFill>
                <a:latin typeface="Trebuchet MS" panose="020B0603020202020204" pitchFamily="34" charset="0"/>
              </a:rPr>
              <a:t>Context of Regulations &amp; Professional Standards: </a:t>
            </a:r>
          </a:p>
          <a:p>
            <a:pPr marL="285750" indent="-285750" algn="l">
              <a:buFont typeface="Arial" panose="020B0604020202020204" pitchFamily="34" charset="0"/>
              <a:buChar char="•"/>
            </a:pPr>
            <a:r>
              <a:rPr lang="en-US" altLang="en-US" sz="1000" kern="0" dirty="0">
                <a:solidFill>
                  <a:schemeClr val="bg1"/>
                </a:solidFill>
                <a:latin typeface="Trebuchet MS" panose="020B0603020202020204" pitchFamily="34" charset="0"/>
              </a:rPr>
              <a:t>APS 1 - (Actuarial Investigation, Exercise of Professional Judgement)</a:t>
            </a:r>
          </a:p>
          <a:p>
            <a:pPr marL="285750" indent="-285750" algn="l">
              <a:buFont typeface="Arial" panose="020B0604020202020204" pitchFamily="34" charset="0"/>
              <a:buChar char="•"/>
            </a:pPr>
            <a:r>
              <a:rPr lang="en-US" altLang="en-US" sz="1000" kern="0" dirty="0">
                <a:solidFill>
                  <a:schemeClr val="bg1"/>
                </a:solidFill>
                <a:latin typeface="Trebuchet MS" panose="020B0603020202020204" pitchFamily="34" charset="0"/>
              </a:rPr>
              <a:t>APS 7 - (Recommendations on prudence for setting reserves)</a:t>
            </a:r>
          </a:p>
          <a:p>
            <a:pPr marL="285750" indent="-285750" algn="l">
              <a:buFont typeface="Arial" panose="020B0604020202020204" pitchFamily="34" charset="0"/>
              <a:buChar char="•"/>
            </a:pPr>
            <a:r>
              <a:rPr lang="en-US" altLang="en-US" sz="1000" kern="0" dirty="0">
                <a:solidFill>
                  <a:schemeClr val="bg1"/>
                </a:solidFill>
                <a:latin typeface="Trebuchet MS" panose="020B0603020202020204" pitchFamily="34" charset="0"/>
              </a:rPr>
              <a:t>IRDAI (ALSM) Regulations, 2016 - (Historical experience, &amp; exercise of professional judgement)</a:t>
            </a:r>
          </a:p>
        </p:txBody>
      </p:sp>
    </p:spTree>
    <p:extLst>
      <p:ext uri="{BB962C8B-B14F-4D97-AF65-F5344CB8AC3E}">
        <p14:creationId xmlns:p14="http://schemas.microsoft.com/office/powerpoint/2010/main" val="3535090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1245746"/>
            <a:ext cx="9753600" cy="462823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Review of methodology</a:t>
            </a: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Review of experience by cohorts (</a:t>
            </a:r>
            <a:r>
              <a:rPr lang="en-US" altLang="en-US" sz="2000" kern="0" dirty="0">
                <a:solidFill>
                  <a:srgbClr val="000000"/>
                </a:solidFill>
                <a:latin typeface="Trebuchet MS" panose="020B0603020202020204" pitchFamily="34" charset="0"/>
              </a:rPr>
              <a:t>channel, ticket size, mode &amp; method of payment, PPT etc.)</a:t>
            </a: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Relevance of experience:</a:t>
            </a:r>
          </a:p>
          <a:p>
            <a:pPr marL="742950" marR="0" lvl="1" indent="-285750" algn="l" defTabSz="914400" rtl="0" eaLnBrk="0" fontAlgn="base" latinLnBrk="0" hangingPunct="0">
              <a:lnSpc>
                <a:spcPct val="100000"/>
              </a:lnSpc>
              <a:spcBef>
                <a:spcPts val="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Sufficiently recent experience?</a:t>
            </a:r>
          </a:p>
          <a:p>
            <a:pPr marL="742950" marR="0" lvl="1" indent="-285750" algn="l" defTabSz="914400" rtl="0" eaLnBrk="0" fontAlgn="base" latinLnBrk="0" hangingPunct="0">
              <a:lnSpc>
                <a:spcPct val="100000"/>
              </a:lnSpc>
              <a:spcBef>
                <a:spcPts val="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Only open to new business covered or even older products?</a:t>
            </a: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Credibility of experience given small company</a:t>
            </a: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Areas of judgement:</a:t>
            </a:r>
          </a:p>
          <a:p>
            <a:pPr marL="742950" marR="0" lvl="1" indent="-285750" algn="l" defTabSz="914400" rtl="0" eaLnBrk="0" fontAlgn="base" latinLnBrk="0" hangingPunct="0">
              <a:lnSpc>
                <a:spcPct val="100000"/>
              </a:lnSpc>
              <a:spcBef>
                <a:spcPts val="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Aggregation done to improve credibility</a:t>
            </a:r>
          </a:p>
          <a:p>
            <a:pPr marL="742950" marR="0" lvl="1" indent="-285750" algn="l" defTabSz="914400" rtl="0" eaLnBrk="0" fontAlgn="base" latinLnBrk="0" hangingPunct="0">
              <a:lnSpc>
                <a:spcPct val="100000"/>
              </a:lnSpc>
              <a:spcBef>
                <a:spcPts val="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Expected changes in persistency given past trends &amp; company’s focus on improvement</a:t>
            </a:r>
          </a:p>
          <a:p>
            <a:pPr marL="742950" marR="0" lvl="1" indent="-285750" algn="l" defTabSz="914400" rtl="0" eaLnBrk="0" fontAlgn="base" latinLnBrk="0" hangingPunct="0">
              <a:lnSpc>
                <a:spcPct val="100000"/>
              </a:lnSpc>
              <a:spcBef>
                <a:spcPts val="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Long term persistency assumptions, given lack of data across industry</a:t>
            </a:r>
          </a:p>
          <a:p>
            <a:pPr marL="742950" marR="0" lvl="1" indent="-285750" algn="l" defTabSz="914400" rtl="0" eaLnBrk="0" fontAlgn="base" latinLnBrk="0" hangingPunct="0">
              <a:lnSpc>
                <a:spcPct val="100000"/>
              </a:lnSpc>
              <a:spcBef>
                <a:spcPts val="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Any conservatism given available data?</a:t>
            </a:r>
          </a:p>
          <a:p>
            <a:pPr marL="342900" marR="0" lvl="0" indent="-342900" algn="l" defTabSz="914400" rtl="0" eaLnBrk="0" fontAlgn="base" latinLnBrk="0" hangingPunct="0">
              <a:lnSpc>
                <a:spcPct val="100000"/>
              </a:lnSpc>
              <a:spcBef>
                <a:spcPts val="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2"/>
          <p:cNvSpPr txBox="1">
            <a:spLocks noChangeArrowheads="1"/>
          </p:cNvSpPr>
          <p:nvPr/>
        </p:nvSpPr>
        <p:spPr>
          <a:xfrm>
            <a:off x="1981200" y="422468"/>
            <a:ext cx="8531352" cy="722376"/>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5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Experience Review - Persistency</a:t>
            </a:r>
            <a:endParaRPr kumimoji="0" lang="en-US" altLang="en-US" sz="3500" b="0" i="0" u="none" strike="noStrike" kern="0" cap="none" spc="0" normalizeH="0" baseline="0" noProof="0" dirty="0">
              <a:ln>
                <a:noFill/>
              </a:ln>
              <a:solidFill>
                <a:srgbClr val="FFFFFF"/>
              </a:solidFill>
              <a:effectLst/>
              <a:uLnTx/>
              <a:uFillTx/>
              <a:latin typeface="Arial"/>
              <a:ea typeface="+mj-ea"/>
              <a:cs typeface="+mj-cs"/>
            </a:endParaRPr>
          </a:p>
        </p:txBody>
      </p:sp>
      <p:sp>
        <p:nvSpPr>
          <p:cNvPr id="7" name="Rectangle 2">
            <a:extLst>
              <a:ext uri="{FF2B5EF4-FFF2-40B4-BE49-F238E27FC236}">
                <a16:creationId xmlns:a16="http://schemas.microsoft.com/office/drawing/2014/main" id="{D1121DB0-D723-4CD4-DE13-42FEC85886ED}"/>
              </a:ext>
            </a:extLst>
          </p:cNvPr>
          <p:cNvSpPr txBox="1">
            <a:spLocks noChangeArrowheads="1"/>
          </p:cNvSpPr>
          <p:nvPr/>
        </p:nvSpPr>
        <p:spPr>
          <a:xfrm>
            <a:off x="1905000" y="5558763"/>
            <a:ext cx="9982200" cy="832240"/>
          </a:xfrm>
          <a:prstGeom prst="round2Diag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0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Context of Regulations &amp; Professional Standards: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10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APS 1 - (Actuarial Investigation, Exercise of Professional Judgement)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10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APS 7 - (Recommendations on prudence for setting reserves)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1000" b="0"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IRDAI (ALSM) Regulations, 2016 - (Historical experience, &amp; exercise of professional judgement)</a:t>
            </a:r>
          </a:p>
        </p:txBody>
      </p:sp>
    </p:spTree>
    <p:extLst>
      <p:ext uri="{BB962C8B-B14F-4D97-AF65-F5344CB8AC3E}">
        <p14:creationId xmlns:p14="http://schemas.microsoft.com/office/powerpoint/2010/main" val="597898689"/>
      </p:ext>
    </p:extLst>
  </p:cSld>
  <p:clrMapOvr>
    <a:masterClrMapping/>
  </p:clrMapOvr>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AEE6B715A08048ADEE35852ECB6708" ma:contentTypeVersion="14" ma:contentTypeDescription="Create a new document." ma:contentTypeScope="" ma:versionID="aceea36624a0ceb422d2c900cff95359">
  <xsd:schema xmlns:xsd="http://www.w3.org/2001/XMLSchema" xmlns:xs="http://www.w3.org/2001/XMLSchema" xmlns:p="http://schemas.microsoft.com/office/2006/metadata/properties" xmlns:ns2="2e62f9a1-6b4f-4142-a286-d5cd9a077995" xmlns:ns3="63ff88a5-1261-4e69-af65-167208e56433" targetNamespace="http://schemas.microsoft.com/office/2006/metadata/properties" ma:root="true" ma:fieldsID="cf4defa7f3a8747598481e28ce3ef5ad" ns2:_="" ns3:_="">
    <xsd:import namespace="2e62f9a1-6b4f-4142-a286-d5cd9a077995"/>
    <xsd:import namespace="63ff88a5-1261-4e69-af65-167208e56433"/>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62f9a1-6b4f-4142-a286-d5cd9a0779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790f828-4d96-4d10-bc53-6c3febba0be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ff88a5-1261-4e69-af65-167208e5643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16b6dbd-2851-4f6f-aa81-2e158a887d45}" ma:internalName="TaxCatchAll" ma:showField="CatchAllData" ma:web="63ff88a5-1261-4e69-af65-167208e5643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25E8D2-DF4E-4A4D-AFA6-DA54CFFFF54F}"/>
</file>

<file path=customXml/itemProps2.xml><?xml version="1.0" encoding="utf-8"?>
<ds:datastoreItem xmlns:ds="http://schemas.openxmlformats.org/officeDocument/2006/customXml" ds:itemID="{F8AE6730-0879-410D-AE02-DA7C8C67FC32}"/>
</file>

<file path=docProps/app.xml><?xml version="1.0" encoding="utf-8"?>
<Properties xmlns="http://schemas.openxmlformats.org/officeDocument/2006/extended-properties" xmlns:vt="http://schemas.openxmlformats.org/officeDocument/2006/docPropsVTypes">
  <TotalTime>4093</TotalTime>
  <Words>2117</Words>
  <Application>Microsoft Office PowerPoint</Application>
  <PresentationFormat>Widescreen</PresentationFormat>
  <Paragraphs>442</Paragraphs>
  <Slides>25</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Bahamas</vt:lpstr>
      <vt:lpstr>Calibri</vt:lpstr>
      <vt:lpstr>Garamond</vt:lpstr>
      <vt:lpstr>Times New Roman</vt:lpstr>
      <vt:lpstr>Trebuchet MS</vt:lpstr>
      <vt:lpstr>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Maitreyi Sinha</cp:lastModifiedBy>
  <cp:revision>352</cp:revision>
  <dcterms:created xsi:type="dcterms:W3CDTF">2011-07-20T12:11:57Z</dcterms:created>
  <dcterms:modified xsi:type="dcterms:W3CDTF">2023-06-22T08:47:43Z</dcterms:modified>
</cp:coreProperties>
</file>