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5.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5.xml" ContentType="application/vnd.openxmlformats-officedocument.presentationml.slide+xml"/>
  <Override PartName="/ppt/slides/slide24.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1.xml" ContentType="application/vnd.openxmlformats-officedocument.presentationml.notesSlide+xml"/>
  <Override PartName="/ppt/notesSlides/notesSlide27.xml" ContentType="application/vnd.openxmlformats-officedocument.presentationml.notesSlide+xml"/>
  <Override PartName="/ppt/notesSlides/notesSlide19.xml" ContentType="application/vnd.openxmlformats-officedocument.presentationml.notesSlide+xml"/>
  <Override PartName="/ppt/notesSlides/notesSlide16.xml" ContentType="application/vnd.openxmlformats-officedocument.presentationml.notesSlide+xml"/>
  <Override PartName="/ppt/notesSlides/notesSlide20.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ppt/changesInfos/changesInfo1.xml" ContentType="application/vnd.ms-powerpoint.changesinfo+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61" r:id="rId2"/>
    <p:sldId id="298" r:id="rId3"/>
    <p:sldId id="308" r:id="rId4"/>
    <p:sldId id="309" r:id="rId5"/>
    <p:sldId id="299" r:id="rId6"/>
    <p:sldId id="307" r:id="rId7"/>
    <p:sldId id="296" r:id="rId8"/>
    <p:sldId id="300" r:id="rId9"/>
    <p:sldId id="301" r:id="rId10"/>
    <p:sldId id="302" r:id="rId11"/>
    <p:sldId id="303" r:id="rId12"/>
    <p:sldId id="304" r:id="rId13"/>
    <p:sldId id="305" r:id="rId14"/>
    <p:sldId id="306" r:id="rId15"/>
    <p:sldId id="275" r:id="rId16"/>
    <p:sldId id="280" r:id="rId17"/>
    <p:sldId id="281" r:id="rId18"/>
    <p:sldId id="282" r:id="rId19"/>
    <p:sldId id="276" r:id="rId20"/>
    <p:sldId id="283" r:id="rId21"/>
    <p:sldId id="284" r:id="rId22"/>
    <p:sldId id="285" r:id="rId23"/>
    <p:sldId id="286" r:id="rId24"/>
    <p:sldId id="287" r:id="rId25"/>
    <p:sldId id="288" r:id="rId26"/>
    <p:sldId id="289" r:id="rId27"/>
    <p:sldId id="290" r:id="rId28"/>
    <p:sldId id="291" r:id="rId29"/>
    <p:sldId id="277" r:id="rId30"/>
    <p:sldId id="279" r:id="rId31"/>
    <p:sldId id="295" r:id="rId32"/>
    <p:sldId id="278" r:id="rId33"/>
    <p:sldId id="292" r:id="rId34"/>
    <p:sldId id="293" r:id="rId35"/>
    <p:sldId id="294"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PU" initials="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23" autoAdjust="0"/>
    <p:restoredTop sz="83115" autoAdjust="0"/>
  </p:normalViewPr>
  <p:slideViewPr>
    <p:cSldViewPr>
      <p:cViewPr varScale="1">
        <p:scale>
          <a:sx n="61" d="100"/>
          <a:sy n="61" d="100"/>
        </p:scale>
        <p:origin x="954" y="6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45"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46"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in Siddhi - Mumbai-MR" userId="9d56ef70-d371-4cb2-ba53-c124565b626a" providerId="ADAL" clId="{EEBDB584-8CA5-4EC5-A97A-50FD3DFD9DB2}"/>
    <pc:docChg chg="undo custSel addSld delSld modSld">
      <pc:chgData name="Jain Siddhi - Mumbai-MR" userId="9d56ef70-d371-4cb2-ba53-c124565b626a" providerId="ADAL" clId="{EEBDB584-8CA5-4EC5-A97A-50FD3DFD9DB2}" dt="2023-06-19T16:25:23.179" v="1025" actId="108"/>
      <pc:docMkLst>
        <pc:docMk/>
      </pc:docMkLst>
      <pc:sldChg chg="modSp mod">
        <pc:chgData name="Jain Siddhi - Mumbai-MR" userId="9d56ef70-d371-4cb2-ba53-c124565b626a" providerId="ADAL" clId="{EEBDB584-8CA5-4EC5-A97A-50FD3DFD9DB2}" dt="2023-06-19T14:48:51.314" v="1" actId="20577"/>
        <pc:sldMkLst>
          <pc:docMk/>
          <pc:sldMk cId="2430438564" sldId="261"/>
        </pc:sldMkLst>
        <pc:spChg chg="mod">
          <ac:chgData name="Jain Siddhi - Mumbai-MR" userId="9d56ef70-d371-4cb2-ba53-c124565b626a" providerId="ADAL" clId="{EEBDB584-8CA5-4EC5-A97A-50FD3DFD9DB2}" dt="2023-06-19T14:48:51.314" v="1" actId="20577"/>
          <ac:spMkLst>
            <pc:docMk/>
            <pc:sldMk cId="2430438564" sldId="261"/>
            <ac:spMk id="5" creationId="{00000000-0000-0000-0000-000000000000}"/>
          </ac:spMkLst>
        </pc:spChg>
      </pc:sldChg>
      <pc:sldChg chg="add del setBg">
        <pc:chgData name="Jain Siddhi - Mumbai-MR" userId="9d56ef70-d371-4cb2-ba53-c124565b626a" providerId="ADAL" clId="{EEBDB584-8CA5-4EC5-A97A-50FD3DFD9DB2}" dt="2023-06-19T14:49:18.860" v="3"/>
        <pc:sldMkLst>
          <pc:docMk/>
          <pc:sldMk cId="253471776" sldId="280"/>
        </pc:sldMkLst>
      </pc:sldChg>
      <pc:sldChg chg="addSp delSp modSp add mod">
        <pc:chgData name="Jain Siddhi - Mumbai-MR" userId="9d56ef70-d371-4cb2-ba53-c124565b626a" providerId="ADAL" clId="{EEBDB584-8CA5-4EC5-A97A-50FD3DFD9DB2}" dt="2023-06-19T16:24:03.573" v="1001"/>
        <pc:sldMkLst>
          <pc:docMk/>
          <pc:sldMk cId="2238657417" sldId="280"/>
        </pc:sldMkLst>
        <pc:spChg chg="mod">
          <ac:chgData name="Jain Siddhi - Mumbai-MR" userId="9d56ef70-d371-4cb2-ba53-c124565b626a" providerId="ADAL" clId="{EEBDB584-8CA5-4EC5-A97A-50FD3DFD9DB2}" dt="2023-06-19T14:49:47.450" v="27"/>
          <ac:spMkLst>
            <pc:docMk/>
            <pc:sldMk cId="2238657417" sldId="280"/>
            <ac:spMk id="3" creationId="{00000000-0000-0000-0000-000000000000}"/>
          </ac:spMkLst>
        </pc:spChg>
        <pc:spChg chg="mod">
          <ac:chgData name="Jain Siddhi - Mumbai-MR" userId="9d56ef70-d371-4cb2-ba53-c124565b626a" providerId="ADAL" clId="{EEBDB584-8CA5-4EC5-A97A-50FD3DFD9DB2}" dt="2023-06-19T14:50:12.885" v="33" actId="6549"/>
          <ac:spMkLst>
            <pc:docMk/>
            <pc:sldMk cId="2238657417" sldId="280"/>
            <ac:spMk id="4" creationId="{00000000-0000-0000-0000-000000000000}"/>
          </ac:spMkLst>
        </pc:spChg>
        <pc:spChg chg="del">
          <ac:chgData name="Jain Siddhi - Mumbai-MR" userId="9d56ef70-d371-4cb2-ba53-c124565b626a" providerId="ADAL" clId="{EEBDB584-8CA5-4EC5-A97A-50FD3DFD9DB2}" dt="2023-06-19T14:50:01.211" v="30" actId="478"/>
          <ac:spMkLst>
            <pc:docMk/>
            <pc:sldMk cId="2238657417" sldId="280"/>
            <ac:spMk id="6" creationId="{B82F96ED-EA65-C532-D180-AE83D551F406}"/>
          </ac:spMkLst>
        </pc:spChg>
        <pc:spChg chg="del mod">
          <ac:chgData name="Jain Siddhi - Mumbai-MR" userId="9d56ef70-d371-4cb2-ba53-c124565b626a" providerId="ADAL" clId="{EEBDB584-8CA5-4EC5-A97A-50FD3DFD9DB2}" dt="2023-06-19T14:49:58.998" v="29" actId="478"/>
          <ac:spMkLst>
            <pc:docMk/>
            <pc:sldMk cId="2238657417" sldId="280"/>
            <ac:spMk id="7" creationId="{1724B748-1469-C651-2B77-F13659BAD74C}"/>
          </ac:spMkLst>
        </pc:spChg>
        <pc:spChg chg="del">
          <ac:chgData name="Jain Siddhi - Mumbai-MR" userId="9d56ef70-d371-4cb2-ba53-c124565b626a" providerId="ADAL" clId="{EEBDB584-8CA5-4EC5-A97A-50FD3DFD9DB2}" dt="2023-06-19T14:50:03.401" v="31" actId="478"/>
          <ac:spMkLst>
            <pc:docMk/>
            <pc:sldMk cId="2238657417" sldId="280"/>
            <ac:spMk id="13" creationId="{00000000-0000-0000-0000-000000000000}"/>
          </ac:spMkLst>
        </pc:spChg>
        <pc:graphicFrameChg chg="add del mod modGraphic">
          <ac:chgData name="Jain Siddhi - Mumbai-MR" userId="9d56ef70-d371-4cb2-ba53-c124565b626a" providerId="ADAL" clId="{EEBDB584-8CA5-4EC5-A97A-50FD3DFD9DB2}" dt="2023-06-19T14:50:32.865" v="39"/>
          <ac:graphicFrameMkLst>
            <pc:docMk/>
            <pc:sldMk cId="2238657417" sldId="280"/>
            <ac:graphicFrameMk id="8" creationId="{FD8B52EE-492B-FCA2-F5D3-A21FB1D093B8}"/>
          </ac:graphicFrameMkLst>
        </pc:graphicFrameChg>
        <pc:graphicFrameChg chg="add mod modGraphic">
          <ac:chgData name="Jain Siddhi - Mumbai-MR" userId="9d56ef70-d371-4cb2-ba53-c124565b626a" providerId="ADAL" clId="{EEBDB584-8CA5-4EC5-A97A-50FD3DFD9DB2}" dt="2023-06-19T16:24:03.573" v="1001"/>
          <ac:graphicFrameMkLst>
            <pc:docMk/>
            <pc:sldMk cId="2238657417" sldId="280"/>
            <ac:graphicFrameMk id="9" creationId="{566CF78D-0781-E96C-93FB-FCC193FF69F5}"/>
          </ac:graphicFrameMkLst>
        </pc:graphicFrameChg>
      </pc:sldChg>
      <pc:sldChg chg="add del setBg">
        <pc:chgData name="Jain Siddhi - Mumbai-MR" userId="9d56ef70-d371-4cb2-ba53-c124565b626a" providerId="ADAL" clId="{EEBDB584-8CA5-4EC5-A97A-50FD3DFD9DB2}" dt="2023-06-19T14:55:59.736" v="97"/>
        <pc:sldMkLst>
          <pc:docMk/>
          <pc:sldMk cId="4200102221" sldId="281"/>
        </pc:sldMkLst>
      </pc:sldChg>
      <pc:sldChg chg="modSp add mod">
        <pc:chgData name="Jain Siddhi - Mumbai-MR" userId="9d56ef70-d371-4cb2-ba53-c124565b626a" providerId="ADAL" clId="{EEBDB584-8CA5-4EC5-A97A-50FD3DFD9DB2}" dt="2023-06-19T16:24:13.789" v="1012" actId="108"/>
        <pc:sldMkLst>
          <pc:docMk/>
          <pc:sldMk cId="4238053363" sldId="281"/>
        </pc:sldMkLst>
        <pc:graphicFrameChg chg="mod modGraphic">
          <ac:chgData name="Jain Siddhi - Mumbai-MR" userId="9d56ef70-d371-4cb2-ba53-c124565b626a" providerId="ADAL" clId="{EEBDB584-8CA5-4EC5-A97A-50FD3DFD9DB2}" dt="2023-06-19T16:24:13.789" v="1012" actId="108"/>
          <ac:graphicFrameMkLst>
            <pc:docMk/>
            <pc:sldMk cId="4238053363" sldId="281"/>
            <ac:graphicFrameMk id="9" creationId="{566CF78D-0781-E96C-93FB-FCC193FF69F5}"/>
          </ac:graphicFrameMkLst>
        </pc:graphicFrameChg>
      </pc:sldChg>
      <pc:sldChg chg="modSp add mod modTransition">
        <pc:chgData name="Jain Siddhi - Mumbai-MR" userId="9d56ef70-d371-4cb2-ba53-c124565b626a" providerId="ADAL" clId="{EEBDB584-8CA5-4EC5-A97A-50FD3DFD9DB2}" dt="2023-06-19T16:25:23.179" v="1025" actId="108"/>
        <pc:sldMkLst>
          <pc:docMk/>
          <pc:sldMk cId="370227229" sldId="282"/>
        </pc:sldMkLst>
        <pc:spChg chg="mod">
          <ac:chgData name="Jain Siddhi - Mumbai-MR" userId="9d56ef70-d371-4cb2-ba53-c124565b626a" providerId="ADAL" clId="{EEBDB584-8CA5-4EC5-A97A-50FD3DFD9DB2}" dt="2023-06-19T15:56:04.680" v="174" actId="2711"/>
          <ac:spMkLst>
            <pc:docMk/>
            <pc:sldMk cId="370227229" sldId="282"/>
            <ac:spMk id="3" creationId="{00000000-0000-0000-0000-000000000000}"/>
          </ac:spMkLst>
        </pc:spChg>
        <pc:graphicFrameChg chg="mod modGraphic">
          <ac:chgData name="Jain Siddhi - Mumbai-MR" userId="9d56ef70-d371-4cb2-ba53-c124565b626a" providerId="ADAL" clId="{EEBDB584-8CA5-4EC5-A97A-50FD3DFD9DB2}" dt="2023-06-19T16:25:23.179" v="1025" actId="108"/>
          <ac:graphicFrameMkLst>
            <pc:docMk/>
            <pc:sldMk cId="370227229" sldId="282"/>
            <ac:graphicFrameMk id="9" creationId="{566CF78D-0781-E96C-93FB-FCC193FF69F5}"/>
          </ac:graphicFrameMkLst>
        </pc:graphicFrameChg>
      </pc:sldChg>
      <pc:sldChg chg="add del setBg">
        <pc:chgData name="Jain Siddhi - Mumbai-MR" userId="9d56ef70-d371-4cb2-ba53-c124565b626a" providerId="ADAL" clId="{EEBDB584-8CA5-4EC5-A97A-50FD3DFD9DB2}" dt="2023-06-19T15:54:48.248" v="159"/>
        <pc:sldMkLst>
          <pc:docMk/>
          <pc:sldMk cId="2279519795" sldId="282"/>
        </pc:sldMkLst>
      </pc:sldChg>
      <pc:sldChg chg="modSp add mod modAnim modNotes modNotesTx">
        <pc:chgData name="Jain Siddhi - Mumbai-MR" userId="9d56ef70-d371-4cb2-ba53-c124565b626a" providerId="ADAL" clId="{EEBDB584-8CA5-4EC5-A97A-50FD3DFD9DB2}" dt="2023-06-19T16:24:14.836" v="1014" actId="27636"/>
        <pc:sldMkLst>
          <pc:docMk/>
          <pc:sldMk cId="2429297516" sldId="283"/>
        </pc:sldMkLst>
        <pc:spChg chg="mod">
          <ac:chgData name="Jain Siddhi - Mumbai-MR" userId="9d56ef70-d371-4cb2-ba53-c124565b626a" providerId="ADAL" clId="{EEBDB584-8CA5-4EC5-A97A-50FD3DFD9DB2}" dt="2023-06-19T15:57:01.291" v="178"/>
          <ac:spMkLst>
            <pc:docMk/>
            <pc:sldMk cId="2429297516" sldId="283"/>
            <ac:spMk id="3" creationId="{00000000-0000-0000-0000-000000000000}"/>
          </ac:spMkLst>
        </pc:spChg>
        <pc:spChg chg="mod">
          <ac:chgData name="Jain Siddhi - Mumbai-MR" userId="9d56ef70-d371-4cb2-ba53-c124565b626a" providerId="ADAL" clId="{EEBDB584-8CA5-4EC5-A97A-50FD3DFD9DB2}" dt="2023-06-19T16:12:44.129" v="823" actId="2711"/>
          <ac:spMkLst>
            <pc:docMk/>
            <pc:sldMk cId="2429297516" sldId="283"/>
            <ac:spMk id="4" creationId="{00000000-0000-0000-0000-000000000000}"/>
          </ac:spMkLst>
        </pc:spChg>
      </pc:sldChg>
      <pc:sldChg chg="add del setBg">
        <pc:chgData name="Jain Siddhi - Mumbai-MR" userId="9d56ef70-d371-4cb2-ba53-c124565b626a" providerId="ADAL" clId="{EEBDB584-8CA5-4EC5-A97A-50FD3DFD9DB2}" dt="2023-06-19T15:56:46.886" v="176"/>
        <pc:sldMkLst>
          <pc:docMk/>
          <pc:sldMk cId="2510652046" sldId="283"/>
        </pc:sldMkLst>
      </pc:sldChg>
      <pc:sldChg chg="modSp add modAnim modNotes modNotesTx">
        <pc:chgData name="Jain Siddhi - Mumbai-MR" userId="9d56ef70-d371-4cb2-ba53-c124565b626a" providerId="ADAL" clId="{EEBDB584-8CA5-4EC5-A97A-50FD3DFD9DB2}" dt="2023-06-19T16:24:14.836" v="1015" actId="27636"/>
        <pc:sldMkLst>
          <pc:docMk/>
          <pc:sldMk cId="3405397052" sldId="284"/>
        </pc:sldMkLst>
        <pc:spChg chg="mod">
          <ac:chgData name="Jain Siddhi - Mumbai-MR" userId="9d56ef70-d371-4cb2-ba53-c124565b626a" providerId="ADAL" clId="{EEBDB584-8CA5-4EC5-A97A-50FD3DFD9DB2}" dt="2023-06-19T16:13:02.281" v="825" actId="13900"/>
          <ac:spMkLst>
            <pc:docMk/>
            <pc:sldMk cId="3405397052" sldId="284"/>
            <ac:spMk id="4" creationId="{00000000-0000-0000-0000-000000000000}"/>
          </ac:spMkLst>
        </pc:spChg>
      </pc:sldChg>
      <pc:sldChg chg="add del setBg">
        <pc:chgData name="Jain Siddhi - Mumbai-MR" userId="9d56ef70-d371-4cb2-ba53-c124565b626a" providerId="ADAL" clId="{EEBDB584-8CA5-4EC5-A97A-50FD3DFD9DB2}" dt="2023-06-19T16:00:28.903" v="465"/>
        <pc:sldMkLst>
          <pc:docMk/>
          <pc:sldMk cId="4280099492" sldId="284"/>
        </pc:sldMkLst>
      </pc:sldChg>
      <pc:sldChg chg="add del setBg">
        <pc:chgData name="Jain Siddhi - Mumbai-MR" userId="9d56ef70-d371-4cb2-ba53-c124565b626a" providerId="ADAL" clId="{EEBDB584-8CA5-4EC5-A97A-50FD3DFD9DB2}" dt="2023-06-19T16:02:25.165" v="482"/>
        <pc:sldMkLst>
          <pc:docMk/>
          <pc:sldMk cId="1210190508" sldId="285"/>
        </pc:sldMkLst>
      </pc:sldChg>
      <pc:sldChg chg="modSp add modAnim modNotes modNotesTx">
        <pc:chgData name="Jain Siddhi - Mumbai-MR" userId="9d56ef70-d371-4cb2-ba53-c124565b626a" providerId="ADAL" clId="{EEBDB584-8CA5-4EC5-A97A-50FD3DFD9DB2}" dt="2023-06-19T16:24:14.836" v="1016" actId="27636"/>
        <pc:sldMkLst>
          <pc:docMk/>
          <pc:sldMk cId="1516328796" sldId="285"/>
        </pc:sldMkLst>
        <pc:spChg chg="mod">
          <ac:chgData name="Jain Siddhi - Mumbai-MR" userId="9d56ef70-d371-4cb2-ba53-c124565b626a" providerId="ADAL" clId="{EEBDB584-8CA5-4EC5-A97A-50FD3DFD9DB2}" dt="2023-06-19T16:17:21.041" v="946" actId="20577"/>
          <ac:spMkLst>
            <pc:docMk/>
            <pc:sldMk cId="1516328796" sldId="285"/>
            <ac:spMk id="4" creationId="{00000000-0000-0000-0000-000000000000}"/>
          </ac:spMkLst>
        </pc:spChg>
      </pc:sldChg>
      <pc:sldChg chg="add del setBg">
        <pc:chgData name="Jain Siddhi - Mumbai-MR" userId="9d56ef70-d371-4cb2-ba53-c124565b626a" providerId="ADAL" clId="{EEBDB584-8CA5-4EC5-A97A-50FD3DFD9DB2}" dt="2023-06-19T16:00:34.608" v="468"/>
        <pc:sldMkLst>
          <pc:docMk/>
          <pc:sldMk cId="3380061357" sldId="285"/>
        </pc:sldMkLst>
      </pc:sldChg>
      <pc:sldChg chg="add del setBg">
        <pc:chgData name="Jain Siddhi - Mumbai-MR" userId="9d56ef70-d371-4cb2-ba53-c124565b626a" providerId="ADAL" clId="{EEBDB584-8CA5-4EC5-A97A-50FD3DFD9DB2}" dt="2023-06-19T16:02:30.599" v="485"/>
        <pc:sldMkLst>
          <pc:docMk/>
          <pc:sldMk cId="402310521" sldId="286"/>
        </pc:sldMkLst>
      </pc:sldChg>
      <pc:sldChg chg="addSp modSp add mod modAnim modNotes modNotesTx">
        <pc:chgData name="Jain Siddhi - Mumbai-MR" userId="9d56ef70-d371-4cb2-ba53-c124565b626a" providerId="ADAL" clId="{EEBDB584-8CA5-4EC5-A97A-50FD3DFD9DB2}" dt="2023-06-19T16:24:14.836" v="1017" actId="27636"/>
        <pc:sldMkLst>
          <pc:docMk/>
          <pc:sldMk cId="3331717910" sldId="286"/>
        </pc:sldMkLst>
        <pc:spChg chg="mod">
          <ac:chgData name="Jain Siddhi - Mumbai-MR" userId="9d56ef70-d371-4cb2-ba53-c124565b626a" providerId="ADAL" clId="{EEBDB584-8CA5-4EC5-A97A-50FD3DFD9DB2}" dt="2023-06-19T16:03:45.060" v="504" actId="6549"/>
          <ac:spMkLst>
            <pc:docMk/>
            <pc:sldMk cId="3331717910" sldId="286"/>
            <ac:spMk id="4" creationId="{00000000-0000-0000-0000-000000000000}"/>
          </ac:spMkLst>
        </pc:spChg>
        <pc:spChg chg="add mod">
          <ac:chgData name="Jain Siddhi - Mumbai-MR" userId="9d56ef70-d371-4cb2-ba53-c124565b626a" providerId="ADAL" clId="{EEBDB584-8CA5-4EC5-A97A-50FD3DFD9DB2}" dt="2023-06-19T16:19:51.460" v="981" actId="13900"/>
          <ac:spMkLst>
            <pc:docMk/>
            <pc:sldMk cId="3331717910" sldId="286"/>
            <ac:spMk id="6" creationId="{9F60B89C-1655-54CE-CE97-69740ADC4038}"/>
          </ac:spMkLst>
        </pc:spChg>
      </pc:sldChg>
      <pc:sldChg chg="addSp modSp add mod modAnim modNotes modNotesTx">
        <pc:chgData name="Jain Siddhi - Mumbai-MR" userId="9d56ef70-d371-4cb2-ba53-c124565b626a" providerId="ADAL" clId="{EEBDB584-8CA5-4EC5-A97A-50FD3DFD9DB2}" dt="2023-06-19T16:24:14.836" v="1018" actId="27636"/>
        <pc:sldMkLst>
          <pc:docMk/>
          <pc:sldMk cId="3670834176" sldId="287"/>
        </pc:sldMkLst>
        <pc:spChg chg="mod">
          <ac:chgData name="Jain Siddhi - Mumbai-MR" userId="9d56ef70-d371-4cb2-ba53-c124565b626a" providerId="ADAL" clId="{EEBDB584-8CA5-4EC5-A97A-50FD3DFD9DB2}" dt="2023-06-19T16:03:48.370" v="505" actId="6549"/>
          <ac:spMkLst>
            <pc:docMk/>
            <pc:sldMk cId="3670834176" sldId="287"/>
            <ac:spMk id="4" creationId="{00000000-0000-0000-0000-000000000000}"/>
          </ac:spMkLst>
        </pc:spChg>
        <pc:spChg chg="add mod">
          <ac:chgData name="Jain Siddhi - Mumbai-MR" userId="9d56ef70-d371-4cb2-ba53-c124565b626a" providerId="ADAL" clId="{EEBDB584-8CA5-4EC5-A97A-50FD3DFD9DB2}" dt="2023-06-19T16:19:58.030" v="982" actId="13900"/>
          <ac:spMkLst>
            <pc:docMk/>
            <pc:sldMk cId="3670834176" sldId="287"/>
            <ac:spMk id="6" creationId="{B01854EA-74EB-ADFA-7CFC-C1176218DE3B}"/>
          </ac:spMkLst>
        </pc:spChg>
      </pc:sldChg>
      <pc:sldChg chg="add del setBg">
        <pc:chgData name="Jain Siddhi - Mumbai-MR" userId="9d56ef70-d371-4cb2-ba53-c124565b626a" providerId="ADAL" clId="{EEBDB584-8CA5-4EC5-A97A-50FD3DFD9DB2}" dt="2023-06-19T16:02:34.496" v="488"/>
        <pc:sldMkLst>
          <pc:docMk/>
          <pc:sldMk cId="3848252986" sldId="287"/>
        </pc:sldMkLst>
      </pc:sldChg>
      <pc:sldChg chg="modSp add mod modNotes modNotesTx">
        <pc:chgData name="Jain Siddhi - Mumbai-MR" userId="9d56ef70-d371-4cb2-ba53-c124565b626a" providerId="ADAL" clId="{EEBDB584-8CA5-4EC5-A97A-50FD3DFD9DB2}" dt="2023-06-19T16:24:14.852" v="1019" actId="27636"/>
        <pc:sldMkLst>
          <pc:docMk/>
          <pc:sldMk cId="149404718" sldId="288"/>
        </pc:sldMkLst>
        <pc:spChg chg="mod">
          <ac:chgData name="Jain Siddhi - Mumbai-MR" userId="9d56ef70-d371-4cb2-ba53-c124565b626a" providerId="ADAL" clId="{EEBDB584-8CA5-4EC5-A97A-50FD3DFD9DB2}" dt="2023-06-19T16:20:12.546" v="983" actId="13900"/>
          <ac:spMkLst>
            <pc:docMk/>
            <pc:sldMk cId="149404718" sldId="288"/>
            <ac:spMk id="6" creationId="{B01854EA-74EB-ADFA-7CFC-C1176218DE3B}"/>
          </ac:spMkLst>
        </pc:spChg>
      </pc:sldChg>
      <pc:sldChg chg="add del setBg">
        <pc:chgData name="Jain Siddhi - Mumbai-MR" userId="9d56ef70-d371-4cb2-ba53-c124565b626a" providerId="ADAL" clId="{EEBDB584-8CA5-4EC5-A97A-50FD3DFD9DB2}" dt="2023-06-19T16:06:43.550" v="565"/>
        <pc:sldMkLst>
          <pc:docMk/>
          <pc:sldMk cId="3673956748" sldId="288"/>
        </pc:sldMkLst>
      </pc:sldChg>
      <pc:sldChg chg="add del setBg">
        <pc:chgData name="Jain Siddhi - Mumbai-MR" userId="9d56ef70-d371-4cb2-ba53-c124565b626a" providerId="ADAL" clId="{EEBDB584-8CA5-4EC5-A97A-50FD3DFD9DB2}" dt="2023-06-19T16:06:48.125" v="568"/>
        <pc:sldMkLst>
          <pc:docMk/>
          <pc:sldMk cId="2973756315" sldId="289"/>
        </pc:sldMkLst>
      </pc:sldChg>
      <pc:sldChg chg="addSp delSp modSp add mod modNotes modNotesTx">
        <pc:chgData name="Jain Siddhi - Mumbai-MR" userId="9d56ef70-d371-4cb2-ba53-c124565b626a" providerId="ADAL" clId="{EEBDB584-8CA5-4EC5-A97A-50FD3DFD9DB2}" dt="2023-06-19T16:24:14.852" v="1020" actId="27636"/>
        <pc:sldMkLst>
          <pc:docMk/>
          <pc:sldMk cId="4066951257" sldId="289"/>
        </pc:sldMkLst>
        <pc:spChg chg="mod">
          <ac:chgData name="Jain Siddhi - Mumbai-MR" userId="9d56ef70-d371-4cb2-ba53-c124565b626a" providerId="ADAL" clId="{EEBDB584-8CA5-4EC5-A97A-50FD3DFD9DB2}" dt="2023-06-19T16:08:41.194" v="698" actId="12"/>
          <ac:spMkLst>
            <pc:docMk/>
            <pc:sldMk cId="4066951257" sldId="289"/>
            <ac:spMk id="6" creationId="{B01854EA-74EB-ADFA-7CFC-C1176218DE3B}"/>
          </ac:spMkLst>
        </pc:spChg>
        <pc:spChg chg="add mod">
          <ac:chgData name="Jain Siddhi - Mumbai-MR" userId="9d56ef70-d371-4cb2-ba53-c124565b626a" providerId="ADAL" clId="{EEBDB584-8CA5-4EC5-A97A-50FD3DFD9DB2}" dt="2023-06-19T16:20:21.145" v="985" actId="313"/>
          <ac:spMkLst>
            <pc:docMk/>
            <pc:sldMk cId="4066951257" sldId="289"/>
            <ac:spMk id="7" creationId="{A095D6A7-4D93-D6F7-4F4F-E96E480B609D}"/>
          </ac:spMkLst>
        </pc:spChg>
        <pc:spChg chg="add del mod">
          <ac:chgData name="Jain Siddhi - Mumbai-MR" userId="9d56ef70-d371-4cb2-ba53-c124565b626a" providerId="ADAL" clId="{EEBDB584-8CA5-4EC5-A97A-50FD3DFD9DB2}" dt="2023-06-19T16:09:17.114" v="701"/>
          <ac:spMkLst>
            <pc:docMk/>
            <pc:sldMk cId="4066951257" sldId="289"/>
            <ac:spMk id="8" creationId="{B4AC09B4-B8BD-8997-9570-651B87ABC2F9}"/>
          </ac:spMkLst>
        </pc:spChg>
      </pc:sldChg>
      <pc:sldChg chg="addSp modSp add mod modNotes modNotesTx">
        <pc:chgData name="Jain Siddhi - Mumbai-MR" userId="9d56ef70-d371-4cb2-ba53-c124565b626a" providerId="ADAL" clId="{EEBDB584-8CA5-4EC5-A97A-50FD3DFD9DB2}" dt="2023-06-19T16:24:14.852" v="1021" actId="27636"/>
        <pc:sldMkLst>
          <pc:docMk/>
          <pc:sldMk cId="518808238" sldId="290"/>
        </pc:sldMkLst>
        <pc:spChg chg="mod">
          <ac:chgData name="Jain Siddhi - Mumbai-MR" userId="9d56ef70-d371-4cb2-ba53-c124565b626a" providerId="ADAL" clId="{EEBDB584-8CA5-4EC5-A97A-50FD3DFD9DB2}" dt="2023-06-19T16:10:25.534" v="792" actId="6549"/>
          <ac:spMkLst>
            <pc:docMk/>
            <pc:sldMk cId="518808238" sldId="290"/>
            <ac:spMk id="6" creationId="{B01854EA-74EB-ADFA-7CFC-C1176218DE3B}"/>
          </ac:spMkLst>
        </pc:spChg>
        <pc:spChg chg="add mod">
          <ac:chgData name="Jain Siddhi - Mumbai-MR" userId="9d56ef70-d371-4cb2-ba53-c124565b626a" providerId="ADAL" clId="{EEBDB584-8CA5-4EC5-A97A-50FD3DFD9DB2}" dt="2023-06-19T16:21:56.366" v="991" actId="21"/>
          <ac:spMkLst>
            <pc:docMk/>
            <pc:sldMk cId="518808238" sldId="290"/>
            <ac:spMk id="7" creationId="{B6168970-5F08-8168-6B38-9EF5FD52843A}"/>
          </ac:spMkLst>
        </pc:spChg>
      </pc:sldChg>
      <pc:sldChg chg="add del setBg">
        <pc:chgData name="Jain Siddhi - Mumbai-MR" userId="9d56ef70-d371-4cb2-ba53-c124565b626a" providerId="ADAL" clId="{EEBDB584-8CA5-4EC5-A97A-50FD3DFD9DB2}" dt="2023-06-19T16:06:51.926" v="571"/>
        <pc:sldMkLst>
          <pc:docMk/>
          <pc:sldMk cId="704685119" sldId="290"/>
        </pc:sldMkLst>
      </pc:sldChg>
      <pc:sldChg chg="modSp add mod modNotes modNotesTx">
        <pc:chgData name="Jain Siddhi - Mumbai-MR" userId="9d56ef70-d371-4cb2-ba53-c124565b626a" providerId="ADAL" clId="{EEBDB584-8CA5-4EC5-A97A-50FD3DFD9DB2}" dt="2023-06-19T16:24:14.852" v="1022" actId="27636"/>
        <pc:sldMkLst>
          <pc:docMk/>
          <pc:sldMk cId="1030998250" sldId="291"/>
        </pc:sldMkLst>
        <pc:spChg chg="mod">
          <ac:chgData name="Jain Siddhi - Mumbai-MR" userId="9d56ef70-d371-4cb2-ba53-c124565b626a" providerId="ADAL" clId="{EEBDB584-8CA5-4EC5-A97A-50FD3DFD9DB2}" dt="2023-06-19T16:20:35.592" v="988" actId="313"/>
          <ac:spMkLst>
            <pc:docMk/>
            <pc:sldMk cId="1030998250" sldId="291"/>
            <ac:spMk id="7" creationId="{B6168970-5F08-8168-6B38-9EF5FD52843A}"/>
          </ac:spMkLst>
        </pc:spChg>
      </pc:sldChg>
      <pc:sldChg chg="add del setBg">
        <pc:chgData name="Jain Siddhi - Mumbai-MR" userId="9d56ef70-d371-4cb2-ba53-c124565b626a" providerId="ADAL" clId="{EEBDB584-8CA5-4EC5-A97A-50FD3DFD9DB2}" dt="2023-06-19T16:11:31.771" v="807"/>
        <pc:sldMkLst>
          <pc:docMk/>
          <pc:sldMk cId="2770459602" sldId="29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22-06-2023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6/22/2023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12842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935363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109561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271690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955733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08874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901254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73664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46901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0253875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274122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5003205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7835266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1119073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0114297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77500" lnSpcReduction="20000"/>
          </a:bodyPr>
          <a:lstStyle/>
          <a:p>
            <a:r>
              <a:rPr lang="en-GB" dirty="0"/>
              <a:t>The company should check its internal governance for any approvals which may be required before starting to implement the change. Given, significant change to the SAA is proposed, it may need to be put before the Board of Directors.  The change in SAA may have implications on future bonus rates, both RB and TB rates. This assessment should also be carried out before implementing new SAA.  The change in the SAA might require an update to the internal governance policy on participating business and any changes to the bonus strategy.  Given the equity proportion is proposed to be increased, consideration will need to be given on the best time to buy equities, given the market levels.  Or, the company may choose to simply not buy additional fixed interest securities from new money and use the new money to buy equities to achieve the desired SAA. This would depend on how quickly the company wants to achieve the target SAA.  The company also needs to decide which nature &amp; sector of equities does it want to buy or does it want to hold similar type of equities as there are currently in the portfolio. For example, if the company wants to increase the income, it may choose to invest more in dividend paying equities. </a:t>
            </a:r>
          </a:p>
          <a:p>
            <a:endParaRPr lang="en-GB" dirty="0"/>
          </a:p>
          <a:p>
            <a:r>
              <a:rPr lang="en-GB" dirty="0"/>
              <a:t>The company should also check how the company’s solvency ratio would change with the change in asset allocation. With an increase in equities, it may be possible that the solvency ratio is impacted negatively since the equities would be valued at lower of market value and book value compared with fixed interest securities which are always valued at book value. </a:t>
            </a:r>
          </a:p>
          <a:p>
            <a:endParaRPr lang="en-GB" dirty="0"/>
          </a:p>
          <a:p>
            <a:r>
              <a:rPr lang="en-GB" dirty="0"/>
              <a:t>The company may also need to perform an intensive ALM exercise. With the change in asset allocation, the duration of assets may change which may need to be appropriately matched with the liabilities.</a:t>
            </a:r>
          </a:p>
          <a:p>
            <a:endParaRPr lang="en-GB" dirty="0"/>
          </a:p>
          <a:p>
            <a:r>
              <a:rPr lang="en-GB" dirty="0"/>
              <a:t>With the change in asset allocation, the estimated income earned on assets would change which would impact the rate of interest which would be used to discount the liabilities. The impact on reserves should be considered with the change in asset allocation and understand the long term impact of the change.</a:t>
            </a:r>
          </a:p>
          <a:p>
            <a:endParaRPr lang="en-GB" dirty="0"/>
          </a:p>
          <a:p>
            <a:r>
              <a:rPr lang="en-GB" dirty="0"/>
              <a:t>The company would need to appropriately communicate the change with the policyholders to inform them of the change in the investment policy of the fund. The policyholders may not want to change their allocation so they should be given an option to stay with their current allocation or move to another fund which has similar allocation or to another insurer who offers similar allocation.</a:t>
            </a:r>
          </a:p>
          <a:p>
            <a:endParaRPr lang="en-GB" dirty="0"/>
          </a:p>
          <a:p>
            <a:r>
              <a:rPr lang="en-GB" dirty="0"/>
              <a:t>The change in asset allocation can impact the enterprise wide risk of the company. The risk in the initial asset allocation may be getting offset by diversification in some other area of the enterprise, however, with the new asset allocation there is a possibility that the overall risks of the company may be above tolerance and the company would need to review its entire enterprise risk management framework to stay with tolerance.</a:t>
            </a:r>
          </a:p>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30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77500" lnSpcReduction="20000"/>
          </a:bodyPr>
          <a:lstStyle/>
          <a:p>
            <a:r>
              <a:rPr lang="en-GB" dirty="0"/>
              <a:t>The company should check its internal governance for any approvals which may be required before starting to implement the change. Given, significant change to the SAA is proposed, it may need to be put before the Board of Directors.  The change in SAA may have implications on future bonus rates, both RB and TB rates. This assessment should also be carried out before implementing new SAA.  The change in the SAA might require an update to the internal governance policy on participating business and any changes to the bonus strategy.  Given the equity proportion is proposed to be increased, consideration will need to be given on the best time to buy equities, given the market levels.  Or, the company may choose to simply not buy additional fixed interest securities from new money and use the new money to buy equities to achieve the desired SAA. This would depend on how quickly the company wants to achieve the target SAA.  The company also needs to decide which nature &amp; sector of equities does it want to buy or does it want to hold similar type of equities as there are currently in the portfolio. For example, if the company wants to increase the income, it may choose to invest more in dividend paying equities. </a:t>
            </a:r>
          </a:p>
          <a:p>
            <a:endParaRPr lang="en-GB" dirty="0"/>
          </a:p>
          <a:p>
            <a:r>
              <a:rPr lang="en-GB" dirty="0"/>
              <a:t>The company should also check how the company’s solvency ratio would change with the change in asset allocation. With an increase in equities, it may be possible that the solvency ratio is impacted negatively since the equities would be valued at lower of market value and book value compared with fixed interest securities which are always valued at book value. </a:t>
            </a:r>
          </a:p>
          <a:p>
            <a:endParaRPr lang="en-GB" dirty="0"/>
          </a:p>
          <a:p>
            <a:r>
              <a:rPr lang="en-GB" dirty="0"/>
              <a:t>The company may also need to perform an intensive ALM exercise. With the change in asset allocation, the duration of assets may change which may need to be appropriately matched with the liabilities.</a:t>
            </a:r>
          </a:p>
          <a:p>
            <a:endParaRPr lang="en-GB" dirty="0"/>
          </a:p>
          <a:p>
            <a:r>
              <a:rPr lang="en-GB" dirty="0"/>
              <a:t>With the change in asset allocation, the estimated income earned on assets would change which would impact the rate of interest which would be used to discount the liabilities. The impact on reserves should be considered with the change in asset allocation and understand the long term impact of the change.</a:t>
            </a:r>
          </a:p>
          <a:p>
            <a:endParaRPr lang="en-GB" dirty="0"/>
          </a:p>
          <a:p>
            <a:r>
              <a:rPr lang="en-GB" dirty="0"/>
              <a:t>The company would need to appropriately communicate the change with the policyholders to inform them of the change in the investment policy of the fund. The policyholders may not want to change their allocation so they should be given an option to stay with their current allocation or move to another fund which has similar allocation or to another insurer who offers similar allocation.</a:t>
            </a:r>
          </a:p>
          <a:p>
            <a:endParaRPr lang="en-GB" dirty="0"/>
          </a:p>
          <a:p>
            <a:r>
              <a:rPr lang="en-GB" dirty="0"/>
              <a:t>The change in asset allocation can impact the enterprise wide risk of the company. The risk in the initial asset allocation may be getting offset by diversification in some other area of the enterprise, however, with the new asset allocation there is a possibility that the overall risks of the company may be above tolerance and the company would need to review its entire enterprise risk management framework to stay with tolerance.</a:t>
            </a:r>
          </a:p>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31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2091446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33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0117769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34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6576357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35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640563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939583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1 Min</a:t>
            </a:r>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348641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160605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404582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902538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267608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838200" y="2019371"/>
            <a:ext cx="87630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latin typeface="Trebuchet MS" panose="020B0603020202020204" pitchFamily="34" charset="0"/>
              </a:rPr>
              <a:t>Case </a:t>
            </a:r>
            <a:r>
              <a:rPr lang="es-UY" altLang="en-US" sz="3600" b="1" kern="0" dirty="0" err="1">
                <a:solidFill>
                  <a:schemeClr val="bg1"/>
                </a:solidFill>
                <a:latin typeface="Trebuchet MS" panose="020B0603020202020204" pitchFamily="34" charset="0"/>
              </a:rPr>
              <a:t>Study</a:t>
            </a:r>
            <a:r>
              <a:rPr lang="es-UY" altLang="en-US" sz="3600" b="1" kern="0" dirty="0">
                <a:solidFill>
                  <a:schemeClr val="bg1"/>
                </a:solidFill>
                <a:latin typeface="Trebuchet MS" panose="020B0603020202020204" pitchFamily="34" charset="0"/>
              </a:rPr>
              <a:t> – Management of </a:t>
            </a:r>
            <a:r>
              <a:rPr lang="es-UY" altLang="en-US" sz="3600" b="1" kern="0" dirty="0" err="1">
                <a:solidFill>
                  <a:schemeClr val="bg1"/>
                </a:solidFill>
                <a:latin typeface="Trebuchet MS" panose="020B0603020202020204" pitchFamily="34" charset="0"/>
              </a:rPr>
              <a:t>Participating</a:t>
            </a:r>
            <a:r>
              <a:rPr lang="es-UY" altLang="en-US" sz="3600" b="1" kern="0" dirty="0">
                <a:solidFill>
                  <a:schemeClr val="bg1"/>
                </a:solidFill>
                <a:latin typeface="Trebuchet MS" panose="020B0603020202020204" pitchFamily="34" charset="0"/>
              </a:rPr>
              <a:t> Business</a:t>
            </a:r>
            <a:endParaRPr lang="es-ES" altLang="en-US" sz="3600" b="1" kern="0" dirty="0">
              <a:solidFill>
                <a:schemeClr val="bg1"/>
              </a:solidFill>
              <a:latin typeface="Trebuchet MS" panose="020B0603020202020204" pitchFamily="34" charset="0"/>
            </a:endParaRPr>
          </a:p>
        </p:txBody>
      </p:sp>
      <p:sp>
        <p:nvSpPr>
          <p:cNvPr id="5" name="Rectangle 168"/>
          <p:cNvSpPr>
            <a:spLocks noChangeArrowheads="1"/>
          </p:cNvSpPr>
          <p:nvPr/>
        </p:nvSpPr>
        <p:spPr bwMode="auto">
          <a:xfrm>
            <a:off x="152400" y="3467243"/>
            <a:ext cx="51847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1800" b="1" dirty="0">
                <a:solidFill>
                  <a:schemeClr val="tx1"/>
                </a:solidFill>
                <a:latin typeface="Trebuchet MS" panose="020B0603020202020204" pitchFamily="34" charset="0"/>
              </a:rPr>
              <a:t>Guide : Mr. Ripudaman Sethi</a:t>
            </a:r>
          </a:p>
          <a:p>
            <a:pPr algn="l"/>
            <a:r>
              <a:rPr lang="en-US" altLang="en-US" sz="1800" b="1" dirty="0">
                <a:solidFill>
                  <a:schemeClr val="tx1"/>
                </a:solidFill>
                <a:latin typeface="Trebuchet MS" panose="020B0603020202020204" pitchFamily="34" charset="0"/>
              </a:rPr>
              <a:t>Presented By : </a:t>
            </a:r>
          </a:p>
          <a:p>
            <a:pPr algn="l"/>
            <a:r>
              <a:rPr lang="en-US" altLang="en-US" sz="1800" b="1" dirty="0">
                <a:solidFill>
                  <a:schemeClr val="tx1"/>
                </a:solidFill>
                <a:latin typeface="Trebuchet MS" panose="020B0603020202020204" pitchFamily="34" charset="0"/>
              </a:rPr>
              <a:t>1. Saksham Agarwal</a:t>
            </a:r>
          </a:p>
          <a:p>
            <a:pPr algn="l"/>
            <a:r>
              <a:rPr lang="en-US" altLang="en-US" sz="1800" b="1" dirty="0">
                <a:solidFill>
                  <a:schemeClr val="tx1"/>
                </a:solidFill>
                <a:latin typeface="Trebuchet MS" panose="020B0603020202020204" pitchFamily="34" charset="0"/>
              </a:rPr>
              <a:t>2. Radha </a:t>
            </a:r>
            <a:r>
              <a:rPr lang="en-US" altLang="en-US" sz="1800" b="1" dirty="0" err="1">
                <a:solidFill>
                  <a:schemeClr val="tx1"/>
                </a:solidFill>
                <a:latin typeface="Trebuchet MS" panose="020B0603020202020204" pitchFamily="34" charset="0"/>
              </a:rPr>
              <a:t>Routhu</a:t>
            </a:r>
            <a:endParaRPr lang="en-US" altLang="en-US" sz="1800" b="1" dirty="0">
              <a:solidFill>
                <a:schemeClr val="tx1"/>
              </a:solidFill>
              <a:latin typeface="Trebuchet MS" panose="020B0603020202020204" pitchFamily="34" charset="0"/>
            </a:endParaRPr>
          </a:p>
          <a:p>
            <a:pPr algn="l"/>
            <a:r>
              <a:rPr lang="en-US" altLang="en-US" sz="1800" b="1" dirty="0">
                <a:solidFill>
                  <a:schemeClr val="tx1"/>
                </a:solidFill>
                <a:latin typeface="Trebuchet MS" panose="020B0603020202020204" pitchFamily="34" charset="0"/>
              </a:rPr>
              <a:t>3. Siddhi Jain</a:t>
            </a:r>
          </a:p>
          <a:p>
            <a:pPr algn="l"/>
            <a:r>
              <a:rPr lang="en-US" altLang="en-US" sz="1800" b="1" dirty="0">
                <a:solidFill>
                  <a:schemeClr val="tx1"/>
                </a:solidFill>
                <a:latin typeface="Trebuchet MS" panose="020B0603020202020204" pitchFamily="34" charset="0"/>
              </a:rPr>
              <a:t>4. Madhav Somani</a:t>
            </a:r>
            <a:endParaRPr lang="es-ES" altLang="en-US" sz="1800" b="1" dirty="0">
              <a:solidFill>
                <a:schemeClr val="tx1"/>
              </a:solidFill>
              <a:latin typeface="Trebuchet MS" panose="020B0603020202020204" pitchFamily="34" charset="0"/>
            </a:endParaRP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latin typeface="Trebuchet MS" panose="020B0603020202020204" pitchFamily="34" charset="0"/>
              </a:rPr>
              <a:t>38th India </a:t>
            </a:r>
            <a:r>
              <a:rPr lang="es-UY" altLang="en-US" sz="3600" b="1" kern="0" dirty="0" err="1">
                <a:solidFill>
                  <a:schemeClr val="bg1"/>
                </a:solidFill>
                <a:latin typeface="Trebuchet MS" panose="020B0603020202020204" pitchFamily="34" charset="0"/>
              </a:rPr>
              <a:t>Fellowship</a:t>
            </a:r>
            <a:r>
              <a:rPr lang="es-UY" altLang="en-US" sz="3600" b="1" kern="0" dirty="0">
                <a:solidFill>
                  <a:schemeClr val="bg1"/>
                </a:solidFill>
                <a:latin typeface="Trebuchet MS" panose="020B0603020202020204" pitchFamily="34" charset="0"/>
              </a:rPr>
              <a:t> </a:t>
            </a:r>
            <a:r>
              <a:rPr lang="es-UY" altLang="en-US" sz="3600" b="1" kern="0" dirty="0" err="1">
                <a:solidFill>
                  <a:schemeClr val="bg1"/>
                </a:solidFill>
                <a:latin typeface="Trebuchet MS" panose="020B0603020202020204" pitchFamily="34" charset="0"/>
              </a:rPr>
              <a:t>Webinar</a:t>
            </a:r>
            <a:endParaRPr lang="es-UY" altLang="en-US" sz="2500" b="1" kern="0" dirty="0">
              <a:solidFill>
                <a:schemeClr val="bg1"/>
              </a:solidFill>
              <a:latin typeface="Trebuchet MS" panose="020B0603020202020204" pitchFamily="34" charset="0"/>
            </a:endParaRPr>
          </a:p>
          <a:p>
            <a:pPr algn="l"/>
            <a:r>
              <a:rPr lang="es-UY" altLang="en-US" sz="2500" b="1" kern="0" dirty="0">
                <a:solidFill>
                  <a:schemeClr val="bg1"/>
                </a:solidFill>
                <a:latin typeface="Trebuchet MS" panose="020B0603020202020204" pitchFamily="34" charset="0"/>
              </a:rPr>
              <a:t>Date: 23rd June 2023</a:t>
            </a:r>
            <a:endParaRPr lang="es-ES" altLang="en-US" sz="2500" b="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430438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284162"/>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u="sng" kern="0" dirty="0">
                <a:solidFill>
                  <a:schemeClr val="tx1"/>
                </a:solidFill>
                <a:latin typeface="Trebuchet MS" panose="020B0603020202020204" pitchFamily="34" charset="0"/>
              </a:rPr>
              <a:t>Customer IRRs in Participating Business</a:t>
            </a:r>
            <a:r>
              <a:rPr lang="en-US" altLang="en-US" sz="3200" kern="0" dirty="0">
                <a:solidFill>
                  <a:schemeClr val="tx1"/>
                </a:solidFill>
                <a:latin typeface="Trebuchet MS" panose="020B0603020202020204" pitchFamily="34" charset="0"/>
              </a:rPr>
              <a:t> : </a:t>
            </a:r>
            <a:r>
              <a:rPr lang="en-US" altLang="en-US" sz="2400" kern="0" dirty="0">
                <a:solidFill>
                  <a:schemeClr val="tx1"/>
                </a:solidFill>
                <a:latin typeface="Trebuchet MS" panose="020B0603020202020204" pitchFamily="34" charset="0"/>
              </a:rPr>
              <a:t>Reasons for Low IRR compared to UL</a:t>
            </a:r>
            <a:endParaRPr lang="en-US" altLang="en-US" sz="32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4495800" y="1429900"/>
            <a:ext cx="7086600" cy="490063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spcBef>
                <a:spcPts val="3000"/>
              </a:spcBef>
              <a:buNone/>
            </a:pPr>
            <a:r>
              <a:rPr lang="en-US" sz="2000" dirty="0">
                <a:latin typeface="Trebuchet MS" panose="020B0603020202020204" pitchFamily="34" charset="0"/>
              </a:rPr>
              <a:t>GN-6 mentions recommended practices for the management of Par business. The following items of discretion may result in lower maturity benefits for customer</a:t>
            </a:r>
          </a:p>
          <a:p>
            <a:pPr algn="just">
              <a:spcBef>
                <a:spcPts val="1800"/>
              </a:spcBef>
              <a:buFont typeface="Wingdings" panose="05000000000000000000" pitchFamily="2" charset="2"/>
              <a:buChar char="Ø"/>
            </a:pPr>
            <a:r>
              <a:rPr lang="en-US" sz="1800" dirty="0">
                <a:latin typeface="Trebuchet MS" panose="020B0603020202020204" pitchFamily="34" charset="0"/>
              </a:rPr>
              <a:t>Bonus scales determined result in the ratio of the </a:t>
            </a:r>
            <a:r>
              <a:rPr lang="en-US" sz="1800" i="1" dirty="0">
                <a:latin typeface="Trebuchet MS" panose="020B0603020202020204" pitchFamily="34" charset="0"/>
              </a:rPr>
              <a:t>asset share to the maturity value of less than 100%</a:t>
            </a:r>
          </a:p>
          <a:p>
            <a:pPr algn="just">
              <a:spcBef>
                <a:spcPts val="1800"/>
              </a:spcBef>
              <a:buFont typeface="Wingdings" panose="05000000000000000000" pitchFamily="2" charset="2"/>
              <a:buChar char="Ø"/>
            </a:pPr>
            <a:r>
              <a:rPr lang="en-US" sz="1800" i="1" dirty="0">
                <a:latin typeface="Trebuchet MS" panose="020B0603020202020204" pitchFamily="34" charset="0"/>
              </a:rPr>
              <a:t>Miscellaneous surplus (such as surrender surplus) is not allocated to the asset share</a:t>
            </a:r>
            <a:r>
              <a:rPr lang="en-US" sz="1800" dirty="0">
                <a:latin typeface="Trebuchet MS" panose="020B0603020202020204" pitchFamily="34" charset="0"/>
              </a:rPr>
              <a:t>, and forms part of estate</a:t>
            </a:r>
          </a:p>
          <a:p>
            <a:pPr algn="just">
              <a:spcBef>
                <a:spcPts val="1800"/>
              </a:spcBef>
              <a:buFont typeface="Wingdings" panose="05000000000000000000" pitchFamily="2" charset="2"/>
              <a:buChar char="Ø"/>
            </a:pPr>
            <a:r>
              <a:rPr lang="en-US" sz="1800" dirty="0">
                <a:latin typeface="Trebuchet MS" panose="020B0603020202020204" pitchFamily="34" charset="0"/>
              </a:rPr>
              <a:t>Bonus determination methodology allows </a:t>
            </a:r>
            <a:r>
              <a:rPr lang="en-US" sz="1800" i="1" dirty="0">
                <a:latin typeface="Trebuchet MS" panose="020B0603020202020204" pitchFamily="34" charset="0"/>
              </a:rPr>
              <a:t>for significant cross subsidy between different cohorts (generation) </a:t>
            </a:r>
            <a:r>
              <a:rPr lang="en-US" sz="1800" dirty="0">
                <a:latin typeface="Trebuchet MS" panose="020B0603020202020204" pitchFamily="34" charset="0"/>
              </a:rPr>
              <a:t>of policyholders </a:t>
            </a:r>
          </a:p>
          <a:p>
            <a:pPr algn="just">
              <a:spcBef>
                <a:spcPts val="1800"/>
              </a:spcBef>
              <a:buFont typeface="Wingdings" panose="05000000000000000000" pitchFamily="2" charset="2"/>
              <a:buChar char="Ø"/>
            </a:pPr>
            <a:r>
              <a:rPr lang="en-US" sz="1800" dirty="0">
                <a:latin typeface="Trebuchet MS" panose="020B0603020202020204" pitchFamily="34" charset="0"/>
              </a:rPr>
              <a:t>Expense allocation principles may result in </a:t>
            </a:r>
            <a:r>
              <a:rPr lang="en-US" sz="1800" i="1" dirty="0">
                <a:latin typeface="Trebuchet MS" panose="020B0603020202020204" pitchFamily="34" charset="0"/>
              </a:rPr>
              <a:t>higher overheads being charged to par fund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rebuchet MS" panose="020B0603020202020204" pitchFamily="34" charset="0"/>
              </a:rPr>
              <a:t>www.actuariesindia.org</a:t>
            </a:r>
          </a:p>
        </p:txBody>
      </p:sp>
      <p:sp>
        <p:nvSpPr>
          <p:cNvPr id="10" name="Rectangle 9"/>
          <p:cNvSpPr/>
          <p:nvPr/>
        </p:nvSpPr>
        <p:spPr bwMode="auto">
          <a:xfrm>
            <a:off x="1905000" y="1905000"/>
            <a:ext cx="2286000" cy="6096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rebuchet MS" panose="020B0603020202020204" pitchFamily="34" charset="0"/>
              </a:rPr>
              <a:t>Experience of Par Fund</a:t>
            </a:r>
          </a:p>
        </p:txBody>
      </p:sp>
      <p:sp>
        <p:nvSpPr>
          <p:cNvPr id="6" name="Rectangle 5"/>
          <p:cNvSpPr/>
          <p:nvPr/>
        </p:nvSpPr>
        <p:spPr>
          <a:xfrm>
            <a:off x="11132241" y="6099704"/>
            <a:ext cx="893193" cy="338554"/>
          </a:xfrm>
          <a:prstGeom prst="rect">
            <a:avLst/>
          </a:prstGeom>
        </p:spPr>
        <p:txBody>
          <a:bodyPr wrap="none">
            <a:spAutoFit/>
          </a:bodyPr>
          <a:lstStyle/>
          <a:p>
            <a:pPr algn="r">
              <a:spcBef>
                <a:spcPts val="1800"/>
              </a:spcBef>
            </a:pPr>
            <a:r>
              <a:rPr lang="en-US" sz="1600" i="1" dirty="0">
                <a:latin typeface="Trebuchet MS" panose="020B0603020202020204" pitchFamily="34" charset="0"/>
              </a:rPr>
              <a:t>c</a:t>
            </a:r>
            <a:r>
              <a:rPr lang="en-US" sz="1200" i="1" dirty="0">
                <a:latin typeface="Trebuchet MS" panose="020B0603020202020204" pitchFamily="34" charset="0"/>
              </a:rPr>
              <a:t>ontinued</a:t>
            </a:r>
            <a:endParaRPr lang="en-US" sz="1600" i="1" dirty="0">
              <a:latin typeface="Trebuchet MS" panose="020B0603020202020204" pitchFamily="34" charset="0"/>
            </a:endParaRPr>
          </a:p>
        </p:txBody>
      </p:sp>
      <p:sp>
        <p:nvSpPr>
          <p:cNvPr id="7" name="Pentagon 11">
            <a:extLst>
              <a:ext uri="{FF2B5EF4-FFF2-40B4-BE49-F238E27FC236}">
                <a16:creationId xmlns:a16="http://schemas.microsoft.com/office/drawing/2014/main" id="{4E3093F8-9970-E044-C30C-8D6AF8940374}"/>
              </a:ext>
            </a:extLst>
          </p:cNvPr>
          <p:cNvSpPr/>
          <p:nvPr/>
        </p:nvSpPr>
        <p:spPr bwMode="auto">
          <a:xfrm>
            <a:off x="1905000" y="3427342"/>
            <a:ext cx="2286000" cy="609600"/>
          </a:xfrm>
          <a:prstGeom prst="homePlat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rebuchet MS" panose="020B0603020202020204" pitchFamily="34" charset="0"/>
              </a:rPr>
              <a:t>Management of Par Fund</a:t>
            </a:r>
            <a:endParaRPr kumimoji="0" lang="en-IN" sz="2000" b="1" i="0" u="none" strike="noStrike" cap="none" normalizeH="0" baseline="0" dirty="0">
              <a:ln>
                <a:noFill/>
              </a:ln>
              <a:solidFill>
                <a:schemeClr val="bg1"/>
              </a:solidFill>
              <a:effectLst/>
              <a:latin typeface="Trebuchet MS" panose="020B0603020202020204" pitchFamily="34" charset="0"/>
            </a:endParaRPr>
          </a:p>
        </p:txBody>
      </p:sp>
      <p:sp>
        <p:nvSpPr>
          <p:cNvPr id="9" name="Rectangle 8">
            <a:extLst>
              <a:ext uri="{FF2B5EF4-FFF2-40B4-BE49-F238E27FC236}">
                <a16:creationId xmlns:a16="http://schemas.microsoft.com/office/drawing/2014/main" id="{B1E07ED5-B399-408C-A8C1-6AE861B5CAA1}"/>
              </a:ext>
            </a:extLst>
          </p:cNvPr>
          <p:cNvSpPr/>
          <p:nvPr/>
        </p:nvSpPr>
        <p:spPr bwMode="auto">
          <a:xfrm>
            <a:off x="1905000" y="4949684"/>
            <a:ext cx="2286000" cy="6096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rebuchet MS" panose="020B0603020202020204" pitchFamily="34" charset="0"/>
              </a:rPr>
              <a:t>Product Design</a:t>
            </a:r>
            <a:endParaRPr kumimoji="0" lang="en-IN" sz="2000" b="1" i="0" u="none" strike="noStrike" cap="none" normalizeH="0" baseline="0" dirty="0">
              <a:ln>
                <a:noFill/>
              </a:ln>
              <a:solidFill>
                <a:schemeClr val="tx1"/>
              </a:solidFill>
              <a:effectLst/>
              <a:latin typeface="Trebuchet MS" panose="020B0603020202020204" pitchFamily="34" charset="0"/>
            </a:endParaRPr>
          </a:p>
        </p:txBody>
      </p:sp>
    </p:spTree>
    <p:extLst>
      <p:ext uri="{BB962C8B-B14F-4D97-AF65-F5344CB8AC3E}">
        <p14:creationId xmlns:p14="http://schemas.microsoft.com/office/powerpoint/2010/main" val="2135442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304800"/>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u="sng" kern="0" dirty="0">
                <a:solidFill>
                  <a:schemeClr val="tx1"/>
                </a:solidFill>
                <a:latin typeface="Trebuchet MS" panose="020B0603020202020204" pitchFamily="34" charset="0"/>
              </a:rPr>
              <a:t>Customer IRRs in Participating Business</a:t>
            </a:r>
            <a:r>
              <a:rPr lang="en-US" altLang="en-US" sz="3200" kern="0" dirty="0">
                <a:solidFill>
                  <a:schemeClr val="tx1"/>
                </a:solidFill>
                <a:latin typeface="Trebuchet MS" panose="020B0603020202020204" pitchFamily="34" charset="0"/>
              </a:rPr>
              <a:t> : </a:t>
            </a:r>
            <a:r>
              <a:rPr lang="en-US" altLang="en-US" sz="2400" kern="0" dirty="0">
                <a:solidFill>
                  <a:schemeClr val="tx1"/>
                </a:solidFill>
                <a:latin typeface="Trebuchet MS" panose="020B0603020202020204" pitchFamily="34" charset="0"/>
              </a:rPr>
              <a:t>Reasons for Low IRR compared to UL</a:t>
            </a:r>
            <a:endParaRPr lang="en-US" altLang="en-US" sz="32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4495800" y="2006392"/>
            <a:ext cx="7010400" cy="373379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spcBef>
                <a:spcPts val="1800"/>
              </a:spcBef>
              <a:buFont typeface="Wingdings" panose="05000000000000000000" pitchFamily="2" charset="2"/>
              <a:buChar char="Ø"/>
            </a:pPr>
            <a:r>
              <a:rPr lang="en-US" sz="1800" i="1" dirty="0">
                <a:latin typeface="Trebuchet MS" panose="020B0603020202020204" pitchFamily="34" charset="0"/>
              </a:rPr>
              <a:t>Cost of guarantee and cost of smoothing charges may be high </a:t>
            </a:r>
            <a:r>
              <a:rPr lang="en-US" sz="1800" dirty="0">
                <a:latin typeface="Trebuchet MS" panose="020B0603020202020204" pitchFamily="34" charset="0"/>
              </a:rPr>
              <a:t>based on the company’s risk appetite particularly id the company has higher equity investment</a:t>
            </a:r>
          </a:p>
          <a:p>
            <a:pPr algn="just">
              <a:spcBef>
                <a:spcPts val="1800"/>
              </a:spcBef>
              <a:buFont typeface="Wingdings" panose="05000000000000000000" pitchFamily="2" charset="2"/>
              <a:buChar char="Ø"/>
            </a:pPr>
            <a:r>
              <a:rPr lang="en-US" sz="1800" i="1" dirty="0">
                <a:latin typeface="Trebuchet MS" panose="020B0603020202020204" pitchFamily="34" charset="0"/>
              </a:rPr>
              <a:t>Lower focus on customer returns in Participating business </a:t>
            </a:r>
            <a:r>
              <a:rPr lang="en-US" sz="1800" dirty="0">
                <a:latin typeface="Trebuchet MS" panose="020B0603020202020204" pitchFamily="34" charset="0"/>
              </a:rPr>
              <a:t>due to Shareholders consideration in Par being low (10%)</a:t>
            </a:r>
          </a:p>
          <a:p>
            <a:pPr algn="just">
              <a:spcBef>
                <a:spcPts val="1800"/>
              </a:spcBef>
              <a:buFont typeface="Wingdings" panose="05000000000000000000" pitchFamily="2" charset="2"/>
              <a:buChar char="Ø"/>
            </a:pPr>
            <a:r>
              <a:rPr lang="en-US" sz="1800" i="1" dirty="0">
                <a:latin typeface="Trebuchet MS" panose="020B0603020202020204" pitchFamily="34" charset="0"/>
              </a:rPr>
              <a:t>Commissions may have been maximized </a:t>
            </a:r>
            <a:r>
              <a:rPr lang="en-US" sz="1800" dirty="0">
                <a:latin typeface="Trebuchet MS" panose="020B0603020202020204" pitchFamily="34" charset="0"/>
              </a:rPr>
              <a:t>to incentivize sales</a:t>
            </a:r>
          </a:p>
          <a:p>
            <a:pPr algn="just">
              <a:spcBef>
                <a:spcPts val="1800"/>
              </a:spcBef>
              <a:buFont typeface="Wingdings" panose="05000000000000000000" pitchFamily="2" charset="2"/>
              <a:buChar char="Ø"/>
            </a:pPr>
            <a:r>
              <a:rPr lang="en-US" sz="1800" i="1" dirty="0">
                <a:latin typeface="Trebuchet MS" panose="020B0603020202020204" pitchFamily="34" charset="0"/>
              </a:rPr>
              <a:t>Cost of Capital charge may be high </a:t>
            </a:r>
            <a:r>
              <a:rPr lang="en-US" sz="1800" dirty="0">
                <a:latin typeface="Trebuchet MS" panose="020B0603020202020204" pitchFamily="34" charset="0"/>
              </a:rPr>
              <a:t>to cover the higher solvency requirements of the par fund compared to UL</a:t>
            </a:r>
          </a:p>
          <a:p>
            <a:pPr algn="just">
              <a:spcBef>
                <a:spcPts val="1800"/>
              </a:spcBef>
              <a:buFont typeface="Wingdings" panose="05000000000000000000" pitchFamily="2" charset="2"/>
              <a:buChar char="Ø"/>
            </a:pPr>
            <a:r>
              <a:rPr lang="en-US" sz="1800" i="1" dirty="0">
                <a:latin typeface="Trebuchet MS" panose="020B0603020202020204" pitchFamily="34" charset="0"/>
              </a:rPr>
              <a:t>Bonus distribution methodology (lower terminal bonus, higher cash/simple reversionary bonus) </a:t>
            </a:r>
            <a:r>
              <a:rPr lang="en-US" sz="1800" dirty="0">
                <a:latin typeface="Trebuchet MS" panose="020B0603020202020204" pitchFamily="34" charset="0"/>
              </a:rPr>
              <a:t>shall impact the investment freedom, and hence the customer IRR</a:t>
            </a:r>
            <a:endParaRPr lang="en-US" sz="1800" i="1" dirty="0">
              <a:latin typeface="Trebuchet MS" panose="020B0603020202020204" pitchFamily="34" charset="0"/>
            </a:endParaRPr>
          </a:p>
          <a:p>
            <a:pPr algn="just">
              <a:spcBef>
                <a:spcPts val="1800"/>
              </a:spcBef>
              <a:buFont typeface="Wingdings" panose="05000000000000000000" pitchFamily="2" charset="2"/>
              <a:buChar char="Ø"/>
            </a:pPr>
            <a:endParaRPr lang="en-IN" sz="180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rebuchet MS" panose="020B0603020202020204" pitchFamily="34" charset="0"/>
              </a:rPr>
              <a:t>www.actuariesindia.org</a:t>
            </a:r>
          </a:p>
        </p:txBody>
      </p:sp>
      <p:sp>
        <p:nvSpPr>
          <p:cNvPr id="6" name="Rectangle 5">
            <a:extLst>
              <a:ext uri="{FF2B5EF4-FFF2-40B4-BE49-F238E27FC236}">
                <a16:creationId xmlns:a16="http://schemas.microsoft.com/office/drawing/2014/main" id="{6D066A9D-1AE2-8DE5-0CDF-5CCFBF83DAFF}"/>
              </a:ext>
            </a:extLst>
          </p:cNvPr>
          <p:cNvSpPr/>
          <p:nvPr/>
        </p:nvSpPr>
        <p:spPr bwMode="auto">
          <a:xfrm>
            <a:off x="1905000" y="1905000"/>
            <a:ext cx="2286000" cy="6096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rebuchet MS" panose="020B0603020202020204" pitchFamily="34" charset="0"/>
              </a:rPr>
              <a:t>Experience of Par Fund</a:t>
            </a:r>
          </a:p>
        </p:txBody>
      </p:sp>
      <p:sp>
        <p:nvSpPr>
          <p:cNvPr id="7" name="Pentagon 11">
            <a:extLst>
              <a:ext uri="{FF2B5EF4-FFF2-40B4-BE49-F238E27FC236}">
                <a16:creationId xmlns:a16="http://schemas.microsoft.com/office/drawing/2014/main" id="{1ED3C977-AEB4-A07C-0E49-01434FDFB401}"/>
              </a:ext>
            </a:extLst>
          </p:cNvPr>
          <p:cNvSpPr/>
          <p:nvPr/>
        </p:nvSpPr>
        <p:spPr bwMode="auto">
          <a:xfrm>
            <a:off x="1905000" y="3427342"/>
            <a:ext cx="2286000" cy="609600"/>
          </a:xfrm>
          <a:prstGeom prst="homePlat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rebuchet MS" panose="020B0603020202020204" pitchFamily="34" charset="0"/>
              </a:rPr>
              <a:t>Management of Par Fund</a:t>
            </a:r>
            <a:endParaRPr kumimoji="0" lang="en-IN" sz="2000" b="1" i="0" u="none" strike="noStrike" cap="none" normalizeH="0" baseline="0" dirty="0">
              <a:ln>
                <a:noFill/>
              </a:ln>
              <a:solidFill>
                <a:schemeClr val="bg1"/>
              </a:solidFill>
              <a:effectLst/>
              <a:latin typeface="Trebuchet MS" panose="020B0603020202020204" pitchFamily="34" charset="0"/>
            </a:endParaRPr>
          </a:p>
        </p:txBody>
      </p:sp>
      <p:sp>
        <p:nvSpPr>
          <p:cNvPr id="8" name="Rectangle 7">
            <a:extLst>
              <a:ext uri="{FF2B5EF4-FFF2-40B4-BE49-F238E27FC236}">
                <a16:creationId xmlns:a16="http://schemas.microsoft.com/office/drawing/2014/main" id="{DCB3B25B-8508-B2BE-2E46-3C69C0C9B890}"/>
              </a:ext>
            </a:extLst>
          </p:cNvPr>
          <p:cNvSpPr/>
          <p:nvPr/>
        </p:nvSpPr>
        <p:spPr bwMode="auto">
          <a:xfrm>
            <a:off x="1905000" y="4949684"/>
            <a:ext cx="2286000" cy="6096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rebuchet MS" panose="020B0603020202020204" pitchFamily="34" charset="0"/>
              </a:rPr>
              <a:t>Product Design</a:t>
            </a:r>
            <a:endParaRPr kumimoji="0" lang="en-IN" sz="2000" b="1" i="0" u="none" strike="noStrike" cap="none" normalizeH="0" baseline="0" dirty="0">
              <a:ln>
                <a:noFill/>
              </a:ln>
              <a:solidFill>
                <a:schemeClr val="tx1"/>
              </a:solidFill>
              <a:effectLst/>
              <a:latin typeface="Trebuchet MS" panose="020B0603020202020204" pitchFamily="34" charset="0"/>
            </a:endParaRPr>
          </a:p>
        </p:txBody>
      </p:sp>
    </p:spTree>
    <p:extLst>
      <p:ext uri="{BB962C8B-B14F-4D97-AF65-F5344CB8AC3E}">
        <p14:creationId xmlns:p14="http://schemas.microsoft.com/office/powerpoint/2010/main" val="1542726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304800"/>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u="sng" kern="0" dirty="0">
                <a:solidFill>
                  <a:schemeClr val="tx1"/>
                </a:solidFill>
                <a:latin typeface="Trebuchet MS" panose="020B0603020202020204" pitchFamily="34" charset="0"/>
              </a:rPr>
              <a:t>Customer IRRs in Participating Business</a:t>
            </a:r>
            <a:r>
              <a:rPr lang="en-US" altLang="en-US" sz="3200" kern="0" dirty="0">
                <a:solidFill>
                  <a:schemeClr val="tx1"/>
                </a:solidFill>
                <a:latin typeface="Trebuchet MS" panose="020B0603020202020204" pitchFamily="34" charset="0"/>
              </a:rPr>
              <a:t> : </a:t>
            </a:r>
            <a:r>
              <a:rPr lang="en-US" altLang="en-US" sz="2400" kern="0" dirty="0">
                <a:solidFill>
                  <a:schemeClr val="tx1"/>
                </a:solidFill>
                <a:latin typeface="Trebuchet MS" panose="020B0603020202020204" pitchFamily="34" charset="0"/>
              </a:rPr>
              <a:t>Reasons for Low IRR compared to UL</a:t>
            </a:r>
            <a:endParaRPr lang="en-US" altLang="en-US" sz="32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4419600" y="1295400"/>
            <a:ext cx="7162800" cy="490063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spcBef>
                <a:spcPts val="1800"/>
              </a:spcBef>
              <a:buNone/>
            </a:pPr>
            <a:r>
              <a:rPr lang="en-IN" sz="1800" dirty="0">
                <a:latin typeface="Trebuchet MS" panose="020B0603020202020204" pitchFamily="34" charset="0"/>
              </a:rPr>
              <a:t>In comparison to ULIP products, Participating products may have lower IRR as</a:t>
            </a:r>
          </a:p>
          <a:p>
            <a:pPr algn="just">
              <a:spcBef>
                <a:spcPts val="1200"/>
              </a:spcBef>
              <a:buFont typeface="Wingdings" panose="05000000000000000000" pitchFamily="2" charset="2"/>
              <a:buChar char="Ø"/>
            </a:pPr>
            <a:r>
              <a:rPr lang="en-IN" sz="1800" dirty="0">
                <a:latin typeface="Trebuchet MS" panose="020B0603020202020204" pitchFamily="34" charset="0"/>
              </a:rPr>
              <a:t>Under UL, </a:t>
            </a:r>
            <a:r>
              <a:rPr lang="en-IN" sz="1800" i="1" dirty="0">
                <a:latin typeface="Trebuchet MS" panose="020B0603020202020204" pitchFamily="34" charset="0"/>
              </a:rPr>
              <a:t>all the charges on the unit fund </a:t>
            </a:r>
            <a:r>
              <a:rPr lang="en-IN" sz="1800" dirty="0">
                <a:latin typeface="Trebuchet MS" panose="020B0603020202020204" pitchFamily="34" charset="0"/>
              </a:rPr>
              <a:t>(policyholder portion) </a:t>
            </a:r>
            <a:r>
              <a:rPr lang="en-IN" sz="1800" i="1" dirty="0">
                <a:latin typeface="Trebuchet MS" panose="020B0603020202020204" pitchFamily="34" charset="0"/>
              </a:rPr>
              <a:t>are fixed at the outset</a:t>
            </a:r>
            <a:r>
              <a:rPr lang="en-IN" sz="1800" dirty="0">
                <a:latin typeface="Trebuchet MS" panose="020B0603020202020204" pitchFamily="34" charset="0"/>
              </a:rPr>
              <a:t>, and unlike Participating </a:t>
            </a:r>
            <a:r>
              <a:rPr lang="en-IN" sz="1800" i="1" dirty="0">
                <a:latin typeface="Trebuchet MS" panose="020B0603020202020204" pitchFamily="34" charset="0"/>
              </a:rPr>
              <a:t>do not vary basis experience</a:t>
            </a:r>
          </a:p>
          <a:p>
            <a:pPr algn="just">
              <a:spcBef>
                <a:spcPts val="1200"/>
              </a:spcBef>
              <a:buFont typeface="Wingdings" panose="05000000000000000000" pitchFamily="2" charset="2"/>
              <a:buChar char="Ø"/>
            </a:pPr>
            <a:r>
              <a:rPr lang="en-IN" sz="1800" dirty="0">
                <a:latin typeface="Trebuchet MS" panose="020B0603020202020204" pitchFamily="34" charset="0"/>
              </a:rPr>
              <a:t>There is a </a:t>
            </a:r>
            <a:r>
              <a:rPr lang="en-IN" sz="1800" i="1" dirty="0">
                <a:latin typeface="Trebuchet MS" panose="020B0603020202020204" pitchFamily="34" charset="0"/>
              </a:rPr>
              <a:t>regulatory capping on charges </a:t>
            </a:r>
            <a:r>
              <a:rPr lang="en-IN" sz="1800" dirty="0">
                <a:latin typeface="Trebuchet MS" panose="020B0603020202020204" pitchFamily="34" charset="0"/>
              </a:rPr>
              <a:t>under UL, both in terms of percentage of the underlying value and in absolute terms, leading to lower charges especially on high case size.</a:t>
            </a:r>
          </a:p>
          <a:p>
            <a:pPr algn="just">
              <a:spcBef>
                <a:spcPts val="1200"/>
              </a:spcBef>
              <a:buFont typeface="Wingdings" panose="05000000000000000000" pitchFamily="2" charset="2"/>
              <a:buChar char="Ø"/>
            </a:pPr>
            <a:r>
              <a:rPr lang="en-IN" sz="1800" dirty="0">
                <a:latin typeface="Trebuchet MS" panose="020B0603020202020204" pitchFamily="34" charset="0"/>
              </a:rPr>
              <a:t>For UL products, </a:t>
            </a:r>
            <a:r>
              <a:rPr lang="en-IN" sz="1800" i="1" dirty="0">
                <a:latin typeface="Trebuchet MS" panose="020B0603020202020204" pitchFamily="34" charset="0"/>
              </a:rPr>
              <a:t>IRR may be demonstrated exclusive of the mortality charge</a:t>
            </a:r>
            <a:r>
              <a:rPr lang="en-IN" sz="1800" dirty="0">
                <a:latin typeface="Trebuchet MS" panose="020B0603020202020204" pitchFamily="34" charset="0"/>
              </a:rPr>
              <a:t>, which is an explicit deduction. Par products are bundled and protection element inherent within them cannot be ignored</a:t>
            </a:r>
          </a:p>
          <a:p>
            <a:pPr algn="just">
              <a:spcBef>
                <a:spcPts val="1200"/>
              </a:spcBef>
              <a:buFont typeface="Wingdings" panose="05000000000000000000" pitchFamily="2" charset="2"/>
              <a:buChar char="Ø"/>
            </a:pPr>
            <a:r>
              <a:rPr lang="en-IN" sz="1800" i="1" dirty="0">
                <a:latin typeface="Trebuchet MS" panose="020B0603020202020204" pitchFamily="34" charset="0"/>
              </a:rPr>
              <a:t>UL IRRs depend on the fund selected </a:t>
            </a:r>
            <a:r>
              <a:rPr lang="en-IN" sz="1800" dirty="0">
                <a:latin typeface="Trebuchet MS" panose="020B0603020202020204" pitchFamily="34" charset="0"/>
              </a:rPr>
              <a:t>by the policyholder. There is no cross subsidy between policyholders, and fund returns volatility is born by policyholder. A high equity in Par may be considered too risky for shareholder.</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rebuchet MS" panose="020B0603020202020204" pitchFamily="34" charset="0"/>
              </a:rPr>
              <a:t>www.actuariesindia.org</a:t>
            </a:r>
          </a:p>
        </p:txBody>
      </p:sp>
      <p:sp>
        <p:nvSpPr>
          <p:cNvPr id="6" name="Rectangle 5">
            <a:extLst>
              <a:ext uri="{FF2B5EF4-FFF2-40B4-BE49-F238E27FC236}">
                <a16:creationId xmlns:a16="http://schemas.microsoft.com/office/drawing/2014/main" id="{DA00DD97-72D6-7574-DDFE-0BF1F35D6E0E}"/>
              </a:ext>
            </a:extLst>
          </p:cNvPr>
          <p:cNvSpPr/>
          <p:nvPr/>
        </p:nvSpPr>
        <p:spPr bwMode="auto">
          <a:xfrm>
            <a:off x="1905000" y="3432743"/>
            <a:ext cx="2286000" cy="6096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kumimoji="0" lang="en-US" sz="2000" b="1" i="0" u="none" strike="noStrike" cap="none" normalizeH="0" baseline="0" dirty="0">
                <a:ln>
                  <a:noFill/>
                </a:ln>
                <a:solidFill>
                  <a:schemeClr val="tx1"/>
                </a:solidFill>
                <a:effectLst/>
                <a:latin typeface="Trebuchet MS" panose="020B0603020202020204" pitchFamily="34" charset="0"/>
              </a:rPr>
              <a:t>Management</a:t>
            </a:r>
            <a:r>
              <a:rPr kumimoji="0" lang="en-US" sz="2000" b="1" i="0" u="none" strike="noStrike" cap="none" normalizeH="0" dirty="0">
                <a:ln>
                  <a:noFill/>
                </a:ln>
                <a:solidFill>
                  <a:schemeClr val="tx1"/>
                </a:solidFill>
                <a:effectLst/>
                <a:latin typeface="Trebuchet MS" panose="020B0603020202020204" pitchFamily="34" charset="0"/>
              </a:rPr>
              <a:t> of Par Fund</a:t>
            </a:r>
            <a:endParaRPr kumimoji="0" lang="en-IN" sz="2000" b="1" i="0" u="none" strike="noStrike" cap="none" normalizeH="0" baseline="0" dirty="0">
              <a:ln>
                <a:noFill/>
              </a:ln>
              <a:solidFill>
                <a:schemeClr val="tx1"/>
              </a:solidFill>
              <a:effectLst/>
              <a:latin typeface="Trebuchet MS" panose="020B0603020202020204" pitchFamily="34" charset="0"/>
            </a:endParaRPr>
          </a:p>
        </p:txBody>
      </p:sp>
      <p:sp>
        <p:nvSpPr>
          <p:cNvPr id="8" name="Pentagon 6">
            <a:extLst>
              <a:ext uri="{FF2B5EF4-FFF2-40B4-BE49-F238E27FC236}">
                <a16:creationId xmlns:a16="http://schemas.microsoft.com/office/drawing/2014/main" id="{DD084F8D-B5DF-EC37-6430-A8A02230D7DE}"/>
              </a:ext>
            </a:extLst>
          </p:cNvPr>
          <p:cNvSpPr/>
          <p:nvPr/>
        </p:nvSpPr>
        <p:spPr bwMode="auto">
          <a:xfrm>
            <a:off x="1905000" y="4960486"/>
            <a:ext cx="2286000" cy="609600"/>
          </a:xfrm>
          <a:prstGeom prst="homePlat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rebuchet MS" panose="020B0603020202020204" pitchFamily="34" charset="0"/>
              </a:rPr>
              <a:t>Product Design</a:t>
            </a:r>
            <a:endParaRPr kumimoji="0" lang="en-IN" sz="2000" b="1" i="0" u="none" strike="noStrike" cap="none" normalizeH="0" baseline="0" dirty="0">
              <a:ln>
                <a:noFill/>
              </a:ln>
              <a:solidFill>
                <a:schemeClr val="bg1"/>
              </a:solidFill>
              <a:effectLst/>
              <a:latin typeface="Trebuchet MS" panose="020B0603020202020204" pitchFamily="34" charset="0"/>
            </a:endParaRPr>
          </a:p>
        </p:txBody>
      </p:sp>
      <p:sp>
        <p:nvSpPr>
          <p:cNvPr id="9" name="Rectangle 8">
            <a:extLst>
              <a:ext uri="{FF2B5EF4-FFF2-40B4-BE49-F238E27FC236}">
                <a16:creationId xmlns:a16="http://schemas.microsoft.com/office/drawing/2014/main" id="{2A4A553F-73D5-FE68-780B-6B919A77E59F}"/>
              </a:ext>
            </a:extLst>
          </p:cNvPr>
          <p:cNvSpPr/>
          <p:nvPr/>
        </p:nvSpPr>
        <p:spPr bwMode="auto">
          <a:xfrm>
            <a:off x="1905000" y="1897514"/>
            <a:ext cx="2286000" cy="6096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kumimoji="0" lang="en-US" sz="2000" b="1" i="0" u="none" strike="noStrike" cap="none" normalizeH="0" baseline="0" dirty="0">
                <a:ln>
                  <a:noFill/>
                </a:ln>
                <a:solidFill>
                  <a:schemeClr val="tx1"/>
                </a:solidFill>
                <a:effectLst/>
                <a:latin typeface="Trebuchet MS" panose="020B0603020202020204" pitchFamily="34" charset="0"/>
              </a:rPr>
              <a:t>Experience</a:t>
            </a:r>
            <a:r>
              <a:rPr kumimoji="0" lang="en-US" sz="2000" b="1" i="0" u="none" strike="noStrike" cap="none" normalizeH="0" dirty="0">
                <a:ln>
                  <a:noFill/>
                </a:ln>
                <a:solidFill>
                  <a:schemeClr val="tx1"/>
                </a:solidFill>
                <a:effectLst/>
                <a:latin typeface="Trebuchet MS" panose="020B0603020202020204" pitchFamily="34" charset="0"/>
              </a:rPr>
              <a:t> of Par Fund</a:t>
            </a:r>
            <a:endParaRPr kumimoji="0" lang="en-IN" sz="2000" b="1" i="0" u="none" strike="noStrike" cap="none" normalizeH="0" baseline="0" dirty="0">
              <a:ln>
                <a:noFill/>
              </a:ln>
              <a:solidFill>
                <a:schemeClr val="tx1"/>
              </a:solidFill>
              <a:effectLst/>
              <a:latin typeface="Trebuchet MS" panose="020B0603020202020204" pitchFamily="34" charset="0"/>
            </a:endParaRPr>
          </a:p>
        </p:txBody>
      </p:sp>
    </p:spTree>
    <p:extLst>
      <p:ext uri="{BB962C8B-B14F-4D97-AF65-F5344CB8AC3E}">
        <p14:creationId xmlns:p14="http://schemas.microsoft.com/office/powerpoint/2010/main" val="2755944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284162"/>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u="sng" kern="0" dirty="0">
                <a:solidFill>
                  <a:schemeClr val="tx1"/>
                </a:solidFill>
                <a:latin typeface="Trebuchet MS" panose="020B0603020202020204" pitchFamily="34" charset="0"/>
              </a:rPr>
              <a:t>Customer IRRs in Participating Business</a:t>
            </a:r>
            <a:r>
              <a:rPr lang="en-US" altLang="en-US" sz="3200" kern="0" dirty="0">
                <a:solidFill>
                  <a:schemeClr val="tx1"/>
                </a:solidFill>
                <a:latin typeface="Trebuchet MS" panose="020B0603020202020204" pitchFamily="34" charset="0"/>
              </a:rPr>
              <a:t> : </a:t>
            </a:r>
            <a:r>
              <a:rPr lang="en-US" altLang="en-US" sz="2400" kern="0" dirty="0">
                <a:solidFill>
                  <a:schemeClr val="tx1"/>
                </a:solidFill>
                <a:latin typeface="Trebuchet MS" panose="020B0603020202020204" pitchFamily="34" charset="0"/>
              </a:rPr>
              <a:t>Reasons for Low IRR compared to UL</a:t>
            </a:r>
            <a:endParaRPr lang="en-US" altLang="en-US" sz="32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4495800" y="1600200"/>
            <a:ext cx="7010400" cy="490063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spcBef>
                <a:spcPts val="3000"/>
              </a:spcBef>
              <a:buNone/>
            </a:pPr>
            <a:r>
              <a:rPr lang="en-US" sz="2000" dirty="0">
                <a:latin typeface="Trebuchet MS" panose="020B0603020202020204" pitchFamily="34" charset="0"/>
              </a:rPr>
              <a:t>Further, products sold under the Participating business may have features which would lead to low customer returns</a:t>
            </a:r>
          </a:p>
          <a:p>
            <a:pPr algn="just">
              <a:spcBef>
                <a:spcPts val="3000"/>
              </a:spcBef>
              <a:buFont typeface="Wingdings" panose="05000000000000000000" pitchFamily="2" charset="2"/>
              <a:buChar char="Ø"/>
            </a:pPr>
            <a:r>
              <a:rPr lang="en-US" sz="1800" i="1" dirty="0">
                <a:latin typeface="Trebuchet MS" panose="020B0603020202020204" pitchFamily="34" charset="0"/>
              </a:rPr>
              <a:t>Significantly high death benefit sum assured</a:t>
            </a:r>
            <a:r>
              <a:rPr lang="en-US" sz="1800" dirty="0">
                <a:latin typeface="Trebuchet MS" panose="020B0603020202020204" pitchFamily="34" charset="0"/>
              </a:rPr>
              <a:t>; leading to a high cost of mortality</a:t>
            </a:r>
          </a:p>
          <a:p>
            <a:pPr algn="just">
              <a:spcBef>
                <a:spcPts val="3000"/>
              </a:spcBef>
              <a:buFont typeface="Wingdings" panose="05000000000000000000" pitchFamily="2" charset="2"/>
              <a:buChar char="Ø"/>
            </a:pPr>
            <a:r>
              <a:rPr lang="en-US" sz="1800" dirty="0">
                <a:latin typeface="Trebuchet MS" panose="020B0603020202020204" pitchFamily="34" charset="0"/>
              </a:rPr>
              <a:t>Protection (Whole life) and </a:t>
            </a:r>
            <a:r>
              <a:rPr lang="en-US" sz="1800" i="1" dirty="0">
                <a:latin typeface="Trebuchet MS" panose="020B0603020202020204" pitchFamily="34" charset="0"/>
              </a:rPr>
              <a:t>retirement products designed to target old age segments</a:t>
            </a:r>
            <a:r>
              <a:rPr lang="en-US" sz="1800" dirty="0">
                <a:latin typeface="Trebuchet MS" panose="020B0603020202020204" pitchFamily="34" charset="0"/>
              </a:rPr>
              <a:t>; wherein the cost of cover is higher</a:t>
            </a:r>
          </a:p>
          <a:p>
            <a:pPr algn="just">
              <a:spcBef>
                <a:spcPts val="3000"/>
              </a:spcBef>
              <a:buFont typeface="Wingdings" panose="05000000000000000000" pitchFamily="2" charset="2"/>
              <a:buChar char="Ø"/>
            </a:pPr>
            <a:r>
              <a:rPr lang="en-US" sz="1800" dirty="0">
                <a:latin typeface="Trebuchet MS" panose="020B0603020202020204" pitchFamily="34" charset="0"/>
              </a:rPr>
              <a:t>Products offering </a:t>
            </a:r>
            <a:r>
              <a:rPr lang="en-US" sz="1800" i="1" dirty="0">
                <a:latin typeface="Trebuchet MS" panose="020B0603020202020204" pitchFamily="34" charset="0"/>
              </a:rPr>
              <a:t>high guaranteed money backs in early policy years</a:t>
            </a:r>
            <a:r>
              <a:rPr lang="en-US" sz="1800" dirty="0">
                <a:latin typeface="Trebuchet MS" panose="020B0603020202020204" pitchFamily="34" charset="0"/>
              </a:rPr>
              <a:t>; lower funds available to accumulate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rebuchet MS" panose="020B0603020202020204" pitchFamily="34" charset="0"/>
              </a:rPr>
              <a:t>www.actuariesindia.org</a:t>
            </a:r>
          </a:p>
        </p:txBody>
      </p:sp>
      <p:sp>
        <p:nvSpPr>
          <p:cNvPr id="10" name="Rectangle 9"/>
          <p:cNvSpPr/>
          <p:nvPr/>
        </p:nvSpPr>
        <p:spPr bwMode="auto">
          <a:xfrm>
            <a:off x="1905000" y="3432743"/>
            <a:ext cx="2286000" cy="6096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kumimoji="0" lang="en-US" sz="2000" b="1" i="0" u="none" strike="noStrike" cap="none" normalizeH="0" baseline="0" dirty="0">
                <a:ln>
                  <a:noFill/>
                </a:ln>
                <a:solidFill>
                  <a:schemeClr val="tx1"/>
                </a:solidFill>
                <a:effectLst/>
                <a:latin typeface="Trebuchet MS" panose="020B0603020202020204" pitchFamily="34" charset="0"/>
              </a:rPr>
              <a:t>Management</a:t>
            </a:r>
            <a:r>
              <a:rPr kumimoji="0" lang="en-US" sz="2000" b="1" i="0" u="none" strike="noStrike" cap="none" normalizeH="0" dirty="0">
                <a:ln>
                  <a:noFill/>
                </a:ln>
                <a:solidFill>
                  <a:schemeClr val="tx1"/>
                </a:solidFill>
                <a:effectLst/>
                <a:latin typeface="Trebuchet MS" panose="020B0603020202020204" pitchFamily="34" charset="0"/>
              </a:rPr>
              <a:t> of Par Fund</a:t>
            </a:r>
            <a:endParaRPr kumimoji="0" lang="en-IN" sz="2000" b="1" i="0" u="none" strike="noStrike" cap="none" normalizeH="0" baseline="0" dirty="0">
              <a:ln>
                <a:noFill/>
              </a:ln>
              <a:solidFill>
                <a:schemeClr val="tx1"/>
              </a:solidFill>
              <a:effectLst/>
              <a:latin typeface="Trebuchet MS" panose="020B0603020202020204" pitchFamily="34" charset="0"/>
            </a:endParaRPr>
          </a:p>
        </p:txBody>
      </p:sp>
      <p:sp>
        <p:nvSpPr>
          <p:cNvPr id="6" name="Pentagon 6">
            <a:extLst>
              <a:ext uri="{FF2B5EF4-FFF2-40B4-BE49-F238E27FC236}">
                <a16:creationId xmlns:a16="http://schemas.microsoft.com/office/drawing/2014/main" id="{5E28CFE5-974F-8222-3D0B-C7421683C589}"/>
              </a:ext>
            </a:extLst>
          </p:cNvPr>
          <p:cNvSpPr/>
          <p:nvPr/>
        </p:nvSpPr>
        <p:spPr bwMode="auto">
          <a:xfrm>
            <a:off x="1905000" y="4960486"/>
            <a:ext cx="2286000" cy="609600"/>
          </a:xfrm>
          <a:prstGeom prst="homePlat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rebuchet MS" panose="020B0603020202020204" pitchFamily="34" charset="0"/>
              </a:rPr>
              <a:t>Product Design</a:t>
            </a:r>
            <a:endParaRPr kumimoji="0" lang="en-IN" sz="2000" b="1" i="0" u="none" strike="noStrike" cap="none" normalizeH="0" baseline="0" dirty="0">
              <a:ln>
                <a:noFill/>
              </a:ln>
              <a:solidFill>
                <a:schemeClr val="bg1"/>
              </a:solidFill>
              <a:effectLst/>
              <a:latin typeface="Trebuchet MS" panose="020B0603020202020204" pitchFamily="34" charset="0"/>
            </a:endParaRPr>
          </a:p>
        </p:txBody>
      </p:sp>
      <p:sp>
        <p:nvSpPr>
          <p:cNvPr id="8" name="Rectangle 7">
            <a:extLst>
              <a:ext uri="{FF2B5EF4-FFF2-40B4-BE49-F238E27FC236}">
                <a16:creationId xmlns:a16="http://schemas.microsoft.com/office/drawing/2014/main" id="{6217A0C5-28B1-3211-F59F-EA9CE147D60B}"/>
              </a:ext>
            </a:extLst>
          </p:cNvPr>
          <p:cNvSpPr/>
          <p:nvPr/>
        </p:nvSpPr>
        <p:spPr bwMode="auto">
          <a:xfrm>
            <a:off x="1905000" y="1897514"/>
            <a:ext cx="2286000" cy="6096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kumimoji="0" lang="en-US" sz="2000" b="1" i="0" u="none" strike="noStrike" cap="none" normalizeH="0" baseline="0" dirty="0">
                <a:ln>
                  <a:noFill/>
                </a:ln>
                <a:solidFill>
                  <a:schemeClr val="tx1"/>
                </a:solidFill>
                <a:effectLst/>
                <a:latin typeface="Trebuchet MS" panose="020B0603020202020204" pitchFamily="34" charset="0"/>
              </a:rPr>
              <a:t>Experience</a:t>
            </a:r>
            <a:r>
              <a:rPr kumimoji="0" lang="en-US" sz="2000" b="1" i="0" u="none" strike="noStrike" cap="none" normalizeH="0" dirty="0">
                <a:ln>
                  <a:noFill/>
                </a:ln>
                <a:solidFill>
                  <a:schemeClr val="tx1"/>
                </a:solidFill>
                <a:effectLst/>
                <a:latin typeface="Trebuchet MS" panose="020B0603020202020204" pitchFamily="34" charset="0"/>
              </a:rPr>
              <a:t> of Par Fund</a:t>
            </a:r>
            <a:endParaRPr kumimoji="0" lang="en-IN" sz="2000" b="1" i="0" u="none" strike="noStrike" cap="none" normalizeH="0" baseline="0" dirty="0">
              <a:ln>
                <a:noFill/>
              </a:ln>
              <a:solidFill>
                <a:schemeClr val="tx1"/>
              </a:solidFill>
              <a:effectLst/>
              <a:latin typeface="Trebuchet MS" panose="020B0603020202020204" pitchFamily="34" charset="0"/>
            </a:endParaRPr>
          </a:p>
        </p:txBody>
      </p:sp>
    </p:spTree>
    <p:extLst>
      <p:ext uri="{BB962C8B-B14F-4D97-AF65-F5344CB8AC3E}">
        <p14:creationId xmlns:p14="http://schemas.microsoft.com/office/powerpoint/2010/main" val="3712754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05000" y="304800"/>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u="sng" kern="0" dirty="0">
                <a:solidFill>
                  <a:schemeClr val="tx1"/>
                </a:solidFill>
                <a:latin typeface="Trebuchet MS" panose="020B0603020202020204" pitchFamily="34" charset="0"/>
              </a:rPr>
              <a:t>Customer IRRs in Participating Business</a:t>
            </a:r>
            <a:r>
              <a:rPr lang="en-US" altLang="en-US" sz="3200" kern="0" dirty="0">
                <a:solidFill>
                  <a:schemeClr val="tx1"/>
                </a:solidFill>
                <a:latin typeface="Trebuchet MS" panose="020B0603020202020204" pitchFamily="34" charset="0"/>
              </a:rPr>
              <a:t> : </a:t>
            </a:r>
            <a:r>
              <a:rPr lang="en-US" altLang="en-US" sz="2400" kern="0" dirty="0">
                <a:solidFill>
                  <a:schemeClr val="tx1"/>
                </a:solidFill>
                <a:latin typeface="Trebuchet MS" panose="020B0603020202020204" pitchFamily="34" charset="0"/>
              </a:rPr>
              <a:t>Steps to enhance the IRR</a:t>
            </a:r>
            <a:endParaRPr lang="en-US" altLang="en-US" sz="32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1828800" y="1600200"/>
            <a:ext cx="9829800" cy="373379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spcBef>
                <a:spcPts val="1800"/>
              </a:spcBef>
              <a:buNone/>
            </a:pPr>
            <a:r>
              <a:rPr lang="en-US" sz="1800" dirty="0">
                <a:latin typeface="Trebuchet MS" panose="020B0603020202020204" pitchFamily="34" charset="0"/>
              </a:rPr>
              <a:t>The company may take following steps to improve the customer IRRs of existing and future prospective policyholders</a:t>
            </a:r>
          </a:p>
          <a:p>
            <a:pPr algn="just">
              <a:spcBef>
                <a:spcPts val="600"/>
              </a:spcBef>
              <a:buFont typeface="Wingdings" panose="05000000000000000000" pitchFamily="2" charset="2"/>
              <a:buChar char="Ø"/>
            </a:pPr>
            <a:r>
              <a:rPr lang="en-US" sz="1800" i="1" dirty="0">
                <a:latin typeface="Trebuchet MS" panose="020B0603020202020204" pitchFamily="34" charset="0"/>
              </a:rPr>
              <a:t>Design products which optimize product IRR</a:t>
            </a:r>
            <a:r>
              <a:rPr lang="en-US" sz="1800" dirty="0">
                <a:latin typeface="Trebuchet MS" panose="020B0603020202020204" pitchFamily="34" charset="0"/>
              </a:rPr>
              <a:t>; e.g. low death benefit, delayed bonus payouts</a:t>
            </a:r>
          </a:p>
          <a:p>
            <a:pPr algn="just">
              <a:spcBef>
                <a:spcPts val="600"/>
              </a:spcBef>
              <a:buFont typeface="Wingdings" panose="05000000000000000000" pitchFamily="2" charset="2"/>
              <a:buChar char="Ø"/>
            </a:pPr>
            <a:r>
              <a:rPr lang="en-US" sz="1800" i="1" dirty="0">
                <a:latin typeface="Trebuchet MS" panose="020B0603020202020204" pitchFamily="34" charset="0"/>
              </a:rPr>
              <a:t>Stricter underwriting </a:t>
            </a:r>
            <a:r>
              <a:rPr lang="en-US" sz="1800" dirty="0">
                <a:latin typeface="Trebuchet MS" panose="020B0603020202020204" pitchFamily="34" charset="0"/>
              </a:rPr>
              <a:t>to ensure better mortality experience</a:t>
            </a:r>
          </a:p>
          <a:p>
            <a:pPr algn="just">
              <a:spcBef>
                <a:spcPts val="600"/>
              </a:spcBef>
              <a:buFont typeface="Wingdings" panose="05000000000000000000" pitchFamily="2" charset="2"/>
              <a:buChar char="Ø"/>
            </a:pPr>
            <a:r>
              <a:rPr lang="en-US" sz="1800" i="1" dirty="0" err="1">
                <a:latin typeface="Trebuchet MS" panose="020B0603020202020204" pitchFamily="34" charset="0"/>
              </a:rPr>
              <a:t>Disincentivize</a:t>
            </a:r>
            <a:r>
              <a:rPr lang="en-US" sz="1800" i="1" dirty="0">
                <a:latin typeface="Trebuchet MS" panose="020B0603020202020204" pitchFamily="34" charset="0"/>
              </a:rPr>
              <a:t> surrenders during early policy years</a:t>
            </a:r>
            <a:r>
              <a:rPr lang="en-US" sz="1800" dirty="0">
                <a:latin typeface="Trebuchet MS" panose="020B0603020202020204" pitchFamily="34" charset="0"/>
              </a:rPr>
              <a:t>, through product designs and commission claw backs</a:t>
            </a:r>
          </a:p>
          <a:p>
            <a:pPr algn="just">
              <a:spcBef>
                <a:spcPts val="600"/>
              </a:spcBef>
              <a:buFont typeface="Wingdings" panose="05000000000000000000" pitchFamily="2" charset="2"/>
              <a:buChar char="Ø"/>
            </a:pPr>
            <a:r>
              <a:rPr lang="en-US" sz="1800" dirty="0">
                <a:latin typeface="Trebuchet MS" panose="020B0603020202020204" pitchFamily="34" charset="0"/>
              </a:rPr>
              <a:t>Distribute a proportion of the </a:t>
            </a:r>
            <a:r>
              <a:rPr lang="en-US" sz="1800" i="1" dirty="0">
                <a:latin typeface="Trebuchet MS" panose="020B0603020202020204" pitchFamily="34" charset="0"/>
              </a:rPr>
              <a:t>miscellaneous surplus to asset share</a:t>
            </a:r>
          </a:p>
          <a:p>
            <a:pPr algn="just">
              <a:spcBef>
                <a:spcPts val="600"/>
              </a:spcBef>
              <a:buFont typeface="Wingdings" panose="05000000000000000000" pitchFamily="2" charset="2"/>
              <a:buChar char="Ø"/>
            </a:pPr>
            <a:r>
              <a:rPr lang="en-US" sz="1800" i="1" dirty="0">
                <a:latin typeface="Trebuchet MS" panose="020B0603020202020204" pitchFamily="34" charset="0"/>
              </a:rPr>
              <a:t>Minimize cross subsidy </a:t>
            </a:r>
            <a:r>
              <a:rPr lang="en-US" sz="1800" dirty="0">
                <a:latin typeface="Trebuchet MS" panose="020B0603020202020204" pitchFamily="34" charset="0"/>
              </a:rPr>
              <a:t>with cohorts offering lower distributable surplus</a:t>
            </a:r>
          </a:p>
          <a:p>
            <a:pPr algn="just">
              <a:spcBef>
                <a:spcPts val="600"/>
              </a:spcBef>
              <a:buFont typeface="Wingdings" panose="05000000000000000000" pitchFamily="2" charset="2"/>
              <a:buChar char="Ø"/>
            </a:pPr>
            <a:r>
              <a:rPr lang="en-US" sz="1800" i="1" dirty="0">
                <a:latin typeface="Trebuchet MS" panose="020B0603020202020204" pitchFamily="34" charset="0"/>
              </a:rPr>
              <a:t>Review the expense allocation </a:t>
            </a:r>
            <a:r>
              <a:rPr lang="en-US" sz="1800" dirty="0">
                <a:latin typeface="Trebuchet MS" panose="020B0603020202020204" pitchFamily="34" charset="0"/>
              </a:rPr>
              <a:t>methodology to reduce overhead allocation</a:t>
            </a:r>
          </a:p>
          <a:p>
            <a:pPr algn="just">
              <a:spcBef>
                <a:spcPts val="600"/>
              </a:spcBef>
              <a:buFont typeface="Wingdings" panose="05000000000000000000" pitchFamily="2" charset="2"/>
              <a:buChar char="Ø"/>
            </a:pPr>
            <a:r>
              <a:rPr lang="en-US" sz="1800" i="1" dirty="0">
                <a:latin typeface="Trebuchet MS" panose="020B0603020202020204" pitchFamily="34" charset="0"/>
              </a:rPr>
              <a:t>Optimize expenses and commissions </a:t>
            </a:r>
            <a:r>
              <a:rPr lang="en-US" sz="1800" dirty="0">
                <a:latin typeface="Trebuchet MS" panose="020B0603020202020204" pitchFamily="34" charset="0"/>
              </a:rPr>
              <a:t>paid for participating business</a:t>
            </a:r>
          </a:p>
          <a:p>
            <a:pPr algn="just">
              <a:spcBef>
                <a:spcPts val="600"/>
              </a:spcBef>
              <a:buFont typeface="Wingdings" panose="05000000000000000000" pitchFamily="2" charset="2"/>
              <a:buChar char="Ø"/>
            </a:pPr>
            <a:r>
              <a:rPr lang="en-US" sz="1800" i="1" dirty="0">
                <a:latin typeface="Trebuchet MS" panose="020B0603020202020204" pitchFamily="34" charset="0"/>
              </a:rPr>
              <a:t>Review cost of capital, guarantee and smoothing charge</a:t>
            </a:r>
          </a:p>
          <a:p>
            <a:pPr algn="just">
              <a:spcBef>
                <a:spcPts val="600"/>
              </a:spcBef>
              <a:buFont typeface="Wingdings" panose="05000000000000000000" pitchFamily="2" charset="2"/>
              <a:buChar char="Ø"/>
            </a:pPr>
            <a:r>
              <a:rPr lang="en-US" sz="1800" i="1" dirty="0">
                <a:latin typeface="Trebuchet MS" panose="020B0603020202020204" pitchFamily="34" charset="0"/>
              </a:rPr>
              <a:t>Review and revise the investment strategy </a:t>
            </a:r>
            <a:r>
              <a:rPr lang="en-US" sz="1800" dirty="0">
                <a:latin typeface="Trebuchet MS" panose="020B0603020202020204" pitchFamily="34" charset="0"/>
              </a:rPr>
              <a:t>of participating business considering the risk appetite of the company</a:t>
            </a:r>
          </a:p>
          <a:p>
            <a:pPr marL="0" indent="0" algn="just">
              <a:spcBef>
                <a:spcPts val="1800"/>
              </a:spcBef>
              <a:buNone/>
            </a:pPr>
            <a:endParaRPr lang="en-US" sz="1800" dirty="0">
              <a:latin typeface="Trebuchet MS" panose="020B0603020202020204" pitchFamily="34" charset="0"/>
            </a:endParaRPr>
          </a:p>
          <a:p>
            <a:pPr marL="0" indent="0" algn="just">
              <a:spcBef>
                <a:spcPts val="1800"/>
              </a:spcBef>
              <a:buNone/>
            </a:pPr>
            <a:endParaRPr lang="en-US" sz="1800" dirty="0">
              <a:latin typeface="Trebuchet MS" panose="020B0603020202020204" pitchFamily="34" charset="0"/>
            </a:endParaRPr>
          </a:p>
          <a:p>
            <a:pPr algn="just">
              <a:spcBef>
                <a:spcPts val="1800"/>
              </a:spcBef>
              <a:buFont typeface="Wingdings" panose="05000000000000000000" pitchFamily="2" charset="2"/>
              <a:buChar char="Ø"/>
            </a:pPr>
            <a:endParaRPr lang="en-IN" sz="180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rebuchet MS" panose="020B0603020202020204" pitchFamily="34" charset="0"/>
              </a:rPr>
              <a:t>www.actuariesindia.org</a:t>
            </a:r>
          </a:p>
        </p:txBody>
      </p:sp>
    </p:spTree>
    <p:extLst>
      <p:ext uri="{BB962C8B-B14F-4D97-AF65-F5344CB8AC3E}">
        <p14:creationId xmlns:p14="http://schemas.microsoft.com/office/powerpoint/2010/main" val="105551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5" name="Rectangle 168"/>
          <p:cNvSpPr>
            <a:spLocks noChangeArrowheads="1"/>
          </p:cNvSpPr>
          <p:nvPr/>
        </p:nvSpPr>
        <p:spPr bwMode="auto">
          <a:xfrm>
            <a:off x="152400" y="3489551"/>
            <a:ext cx="105156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5000" b="1" dirty="0">
                <a:solidFill>
                  <a:schemeClr val="tx1"/>
                </a:solidFill>
                <a:latin typeface="Trebuchet MS" panose="020B0603020202020204" pitchFamily="34" charset="0"/>
              </a:rPr>
              <a:t>Investment Regulations applicable to Participating Fund</a:t>
            </a:r>
          </a:p>
        </p:txBody>
      </p:sp>
    </p:spTree>
    <p:extLst>
      <p:ext uri="{BB962C8B-B14F-4D97-AF65-F5344CB8AC3E}">
        <p14:creationId xmlns:p14="http://schemas.microsoft.com/office/powerpoint/2010/main" val="3936028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63109"/>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dirty="0">
                <a:solidFill>
                  <a:schemeClr val="tx1"/>
                </a:solidFill>
                <a:latin typeface="Trebuchet MS" panose="020B0603020202020204" pitchFamily="34" charset="0"/>
              </a:rPr>
              <a:t>Investment Regulations applicable to Participating Fund</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p:txBody>
      </p:sp>
      <p:sp>
        <p:nvSpPr>
          <p:cNvPr id="4" name="Rectangle 3"/>
          <p:cNvSpPr txBox="1">
            <a:spLocks noChangeArrowheads="1"/>
          </p:cNvSpPr>
          <p:nvPr/>
        </p:nvSpPr>
        <p:spPr>
          <a:xfrm>
            <a:off x="2057400" y="1447800"/>
            <a:ext cx="9525000" cy="490063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just" defTabSz="914400" rtl="0" eaLnBrk="0" fontAlgn="base" latinLnBrk="0" hangingPunct="0">
              <a:lnSpc>
                <a:spcPct val="100000"/>
              </a:lnSpc>
              <a:spcBef>
                <a:spcPts val="3000"/>
              </a:spcBef>
              <a:spcAft>
                <a:spcPct val="0"/>
              </a:spcAft>
              <a:buClrTx/>
              <a:buSzTx/>
              <a:buFontTx/>
              <a:buNone/>
              <a:tabLst/>
              <a:defRPr/>
            </a:pPr>
            <a:endParaRPr kumimoji="0" lang="en-IN" sz="18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www.actuariesindia.org</a:t>
            </a:r>
          </a:p>
        </p:txBody>
      </p:sp>
      <p:graphicFrame>
        <p:nvGraphicFramePr>
          <p:cNvPr id="9" name="Table 9">
            <a:extLst>
              <a:ext uri="{FF2B5EF4-FFF2-40B4-BE49-F238E27FC236}">
                <a16:creationId xmlns:a16="http://schemas.microsoft.com/office/drawing/2014/main" id="{566CF78D-0781-E96C-93FB-FCC193FF69F5}"/>
              </a:ext>
            </a:extLst>
          </p:cNvPr>
          <p:cNvGraphicFramePr>
            <a:graphicFrameLocks noGrp="1"/>
          </p:cNvGraphicFramePr>
          <p:nvPr>
            <p:extLst>
              <p:ext uri="{D42A27DB-BD31-4B8C-83A1-F6EECF244321}">
                <p14:modId xmlns:p14="http://schemas.microsoft.com/office/powerpoint/2010/main" val="2634668767"/>
              </p:ext>
            </p:extLst>
          </p:nvPr>
        </p:nvGraphicFramePr>
        <p:xfrm>
          <a:off x="2057400" y="1986661"/>
          <a:ext cx="9105900" cy="4335018"/>
        </p:xfrm>
        <a:graphic>
          <a:graphicData uri="http://schemas.openxmlformats.org/drawingml/2006/table">
            <a:tbl>
              <a:tblPr firstRow="1" bandRow="1">
                <a:tableStyleId>{9D7B26C5-4107-4FEC-AEDC-1716B250A1EF}</a:tableStyleId>
              </a:tblPr>
              <a:tblGrid>
                <a:gridCol w="6400800">
                  <a:extLst>
                    <a:ext uri="{9D8B030D-6E8A-4147-A177-3AD203B41FA5}">
                      <a16:colId xmlns:a16="http://schemas.microsoft.com/office/drawing/2014/main" val="434503979"/>
                    </a:ext>
                  </a:extLst>
                </a:gridCol>
                <a:gridCol w="2705100">
                  <a:extLst>
                    <a:ext uri="{9D8B030D-6E8A-4147-A177-3AD203B41FA5}">
                      <a16:colId xmlns:a16="http://schemas.microsoft.com/office/drawing/2014/main" val="3167896243"/>
                    </a:ext>
                  </a:extLst>
                </a:gridCol>
              </a:tblGrid>
              <a:tr h="722503">
                <a:tc>
                  <a:txBody>
                    <a:bodyPr/>
                    <a:lstStyle/>
                    <a:p>
                      <a:pPr>
                        <a:lnSpc>
                          <a:spcPct val="112000"/>
                        </a:lnSpc>
                      </a:pPr>
                      <a:r>
                        <a:rPr lang="en-GB" sz="2000" dirty="0">
                          <a:effectLst/>
                          <a:latin typeface="Trebuchet MS" panose="020B0603020202020204" pitchFamily="34" charset="0"/>
                        </a:rPr>
                        <a:t>Type of Investment</a:t>
                      </a:r>
                      <a:endParaRPr lang="en-IN" sz="2000"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nchor="ctr"/>
                </a:tc>
                <a:tc>
                  <a:txBody>
                    <a:bodyPr/>
                    <a:lstStyle/>
                    <a:p>
                      <a:pPr>
                        <a:lnSpc>
                          <a:spcPct val="112000"/>
                        </a:lnSpc>
                      </a:pPr>
                      <a:r>
                        <a:rPr lang="en-GB" sz="2000" dirty="0">
                          <a:effectLst/>
                          <a:latin typeface="Trebuchet MS" panose="020B0603020202020204" pitchFamily="34" charset="0"/>
                        </a:rPr>
                        <a:t>Percentage</a:t>
                      </a:r>
                      <a:endParaRPr lang="en-IN" sz="2000"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nchor="ctr"/>
                </a:tc>
                <a:extLst>
                  <a:ext uri="{0D108BD9-81ED-4DB2-BD59-A6C34878D82A}">
                    <a16:rowId xmlns:a16="http://schemas.microsoft.com/office/drawing/2014/main" val="3379986581"/>
                  </a:ext>
                </a:extLst>
              </a:tr>
              <a:tr h="722503">
                <a:tc>
                  <a:txBody>
                    <a:bodyPr/>
                    <a:lstStyle/>
                    <a:p>
                      <a:pPr>
                        <a:lnSpc>
                          <a:spcPct val="112000"/>
                        </a:lnSpc>
                      </a:pPr>
                      <a:r>
                        <a:rPr lang="en-GB" sz="2000" dirty="0">
                          <a:effectLst/>
                          <a:latin typeface="Trebuchet MS" panose="020B0603020202020204" pitchFamily="34" charset="0"/>
                        </a:rPr>
                        <a:t>Central Government Securities being not less than</a:t>
                      </a:r>
                      <a:endParaRPr lang="en-IN" sz="2000"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nchor="ctr"/>
                </a:tc>
                <a:tc>
                  <a:txBody>
                    <a:bodyPr/>
                    <a:lstStyle/>
                    <a:p>
                      <a:r>
                        <a:rPr lang="en-IN" sz="2000" dirty="0">
                          <a:latin typeface="Trebuchet MS" panose="020B0603020202020204" pitchFamily="34" charset="0"/>
                        </a:rPr>
                        <a:t>25%</a:t>
                      </a:r>
                    </a:p>
                  </a:txBody>
                  <a:tcPr anchor="ctr"/>
                </a:tc>
                <a:extLst>
                  <a:ext uri="{0D108BD9-81ED-4DB2-BD59-A6C34878D82A}">
                    <a16:rowId xmlns:a16="http://schemas.microsoft.com/office/drawing/2014/main" val="1376766054"/>
                  </a:ext>
                </a:extLst>
              </a:tr>
              <a:tr h="722503">
                <a:tc>
                  <a:txBody>
                    <a:bodyPr/>
                    <a:lstStyle/>
                    <a:p>
                      <a:pPr>
                        <a:lnSpc>
                          <a:spcPct val="112000"/>
                        </a:lnSpc>
                      </a:pPr>
                      <a:r>
                        <a:rPr lang="en-GB" sz="2000" dirty="0">
                          <a:effectLst/>
                          <a:latin typeface="Trebuchet MS" panose="020B0603020202020204" pitchFamily="34" charset="0"/>
                        </a:rPr>
                        <a:t>State Government securities and other Guaranteed securities including (</a:t>
                      </a:r>
                      <a:r>
                        <a:rPr lang="en-GB" sz="2000" dirty="0" err="1">
                          <a:effectLst/>
                          <a:latin typeface="Trebuchet MS" panose="020B0603020202020204" pitchFamily="34" charset="0"/>
                        </a:rPr>
                        <a:t>i</a:t>
                      </a:r>
                      <a:r>
                        <a:rPr lang="en-GB" sz="2000" dirty="0">
                          <a:effectLst/>
                          <a:latin typeface="Trebuchet MS" panose="020B0603020202020204" pitchFamily="34" charset="0"/>
                        </a:rPr>
                        <a:t>) above being not less than </a:t>
                      </a:r>
                      <a:endParaRPr lang="en-IN" sz="2000"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nchor="ctr"/>
                </a:tc>
                <a:tc>
                  <a:txBody>
                    <a:bodyPr/>
                    <a:lstStyle/>
                    <a:p>
                      <a:r>
                        <a:rPr lang="en-IN" sz="2000" dirty="0">
                          <a:latin typeface="Trebuchet MS" panose="020B0603020202020204" pitchFamily="34" charset="0"/>
                        </a:rPr>
                        <a:t>50%</a:t>
                      </a:r>
                    </a:p>
                  </a:txBody>
                  <a:tcPr anchor="ctr"/>
                </a:tc>
                <a:extLst>
                  <a:ext uri="{0D108BD9-81ED-4DB2-BD59-A6C34878D82A}">
                    <a16:rowId xmlns:a16="http://schemas.microsoft.com/office/drawing/2014/main" val="2246552299"/>
                  </a:ext>
                </a:extLst>
              </a:tr>
              <a:tr h="722503">
                <a:tc>
                  <a:txBody>
                    <a:bodyPr/>
                    <a:lstStyle/>
                    <a:p>
                      <a:pPr>
                        <a:lnSpc>
                          <a:spcPct val="112000"/>
                        </a:lnSpc>
                      </a:pPr>
                      <a:r>
                        <a:rPr lang="en-GB" sz="2000" dirty="0">
                          <a:effectLst/>
                          <a:latin typeface="Trebuchet MS" panose="020B0603020202020204" pitchFamily="34" charset="0"/>
                        </a:rPr>
                        <a:t>Approved investments &amp; Other Investments subject to Exposure/Prudential norms, not exceeding</a:t>
                      </a:r>
                      <a:endParaRPr lang="en-IN" sz="2000"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nchor="ctr"/>
                </a:tc>
                <a:tc>
                  <a:txBody>
                    <a:bodyPr/>
                    <a:lstStyle/>
                    <a:p>
                      <a:r>
                        <a:rPr lang="en-IN" sz="2000" dirty="0">
                          <a:latin typeface="Trebuchet MS" panose="020B0603020202020204" pitchFamily="34" charset="0"/>
                        </a:rPr>
                        <a:t>50%</a:t>
                      </a:r>
                    </a:p>
                  </a:txBody>
                  <a:tcPr anchor="ctr"/>
                </a:tc>
                <a:extLst>
                  <a:ext uri="{0D108BD9-81ED-4DB2-BD59-A6C34878D82A}">
                    <a16:rowId xmlns:a16="http://schemas.microsoft.com/office/drawing/2014/main" val="1123230113"/>
                  </a:ext>
                </a:extLst>
              </a:tr>
              <a:tr h="722503">
                <a:tc>
                  <a:txBody>
                    <a:bodyPr/>
                    <a:lstStyle/>
                    <a:p>
                      <a:pPr>
                        <a:lnSpc>
                          <a:spcPct val="112000"/>
                        </a:lnSpc>
                      </a:pPr>
                      <a:r>
                        <a:rPr lang="en-IN" sz="2000" dirty="0">
                          <a:effectLst/>
                          <a:latin typeface="Trebuchet MS" panose="020B0603020202020204" pitchFamily="34" charset="0"/>
                          <a:ea typeface="Arial Unicode MS" panose="020B0604020202020204" pitchFamily="34" charset="-128"/>
                          <a:cs typeface="Arial" panose="020B0604020202020204" pitchFamily="34" charset="0"/>
                        </a:rPr>
                        <a:t>Other investments </a:t>
                      </a:r>
                      <a:r>
                        <a:rPr lang="en-GB" sz="2000" dirty="0">
                          <a:effectLst/>
                          <a:latin typeface="Trebuchet MS" panose="020B0603020202020204" pitchFamily="34" charset="0"/>
                        </a:rPr>
                        <a:t>subject to Exposure/Prudential norms</a:t>
                      </a:r>
                      <a:r>
                        <a:rPr lang="en-IN" sz="2000" dirty="0">
                          <a:effectLst/>
                          <a:latin typeface="Trebuchet MS" panose="020B0603020202020204" pitchFamily="34" charset="0"/>
                          <a:ea typeface="Arial Unicode MS" panose="020B0604020202020204" pitchFamily="34" charset="-128"/>
                          <a:cs typeface="Arial" panose="020B0604020202020204" pitchFamily="34" charset="0"/>
                        </a:rPr>
                        <a:t>, not exceeding</a:t>
                      </a:r>
                    </a:p>
                  </a:txBody>
                  <a:tcPr marL="68580" marR="68580" marT="0" marB="0" anchor="ctr"/>
                </a:tc>
                <a:tc>
                  <a:txBody>
                    <a:bodyPr/>
                    <a:lstStyle/>
                    <a:p>
                      <a:r>
                        <a:rPr lang="en-IN" sz="2000" dirty="0">
                          <a:latin typeface="Trebuchet MS" panose="020B0603020202020204" pitchFamily="34" charset="0"/>
                        </a:rPr>
                        <a:t>15%</a:t>
                      </a:r>
                    </a:p>
                  </a:txBody>
                  <a:tcPr anchor="ctr"/>
                </a:tc>
                <a:extLst>
                  <a:ext uri="{0D108BD9-81ED-4DB2-BD59-A6C34878D82A}">
                    <a16:rowId xmlns:a16="http://schemas.microsoft.com/office/drawing/2014/main" val="2092292776"/>
                  </a:ext>
                </a:extLst>
              </a:tr>
              <a:tr h="722503">
                <a:tc>
                  <a:txBody>
                    <a:bodyPr/>
                    <a:lstStyle/>
                    <a:p>
                      <a:pPr>
                        <a:lnSpc>
                          <a:spcPct val="112000"/>
                        </a:lnSpc>
                      </a:pPr>
                      <a:r>
                        <a:rPr lang="en-GB" sz="2000" dirty="0">
                          <a:effectLst/>
                          <a:latin typeface="Trebuchet MS" panose="020B0603020202020204" pitchFamily="34" charset="0"/>
                        </a:rPr>
                        <a:t>Investment in housing &amp; infrastructure, not be less than</a:t>
                      </a:r>
                      <a:endParaRPr lang="en-IN" sz="2000"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nchor="ctr"/>
                </a:tc>
                <a:tc>
                  <a:txBody>
                    <a:bodyPr/>
                    <a:lstStyle/>
                    <a:p>
                      <a:r>
                        <a:rPr lang="en-IN" sz="2000" dirty="0">
                          <a:latin typeface="Trebuchet MS" panose="020B0603020202020204" pitchFamily="34" charset="0"/>
                        </a:rPr>
                        <a:t>15%</a:t>
                      </a:r>
                    </a:p>
                  </a:txBody>
                  <a:tcPr anchor="ctr"/>
                </a:tc>
                <a:extLst>
                  <a:ext uri="{0D108BD9-81ED-4DB2-BD59-A6C34878D82A}">
                    <a16:rowId xmlns:a16="http://schemas.microsoft.com/office/drawing/2014/main" val="657809722"/>
                  </a:ext>
                </a:extLst>
              </a:tr>
            </a:tbl>
          </a:graphicData>
        </a:graphic>
      </p:graphicFrame>
    </p:spTree>
    <p:extLst>
      <p:ext uri="{BB962C8B-B14F-4D97-AF65-F5344CB8AC3E}">
        <p14:creationId xmlns:p14="http://schemas.microsoft.com/office/powerpoint/2010/main" val="2238657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63109"/>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rgbClr val="000000"/>
                </a:solidFill>
                <a:effectLst/>
                <a:uLnTx/>
                <a:uFillTx/>
                <a:latin typeface="Trebuchet MS" panose="020B0603020202020204" pitchFamily="34" charset="0"/>
                <a:ea typeface="+mj-ea"/>
                <a:cs typeface="+mj-cs"/>
              </a:rPr>
              <a:t>Investment Regulations applicable to Participating Fund</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p:txBody>
      </p:sp>
      <p:sp>
        <p:nvSpPr>
          <p:cNvPr id="4" name="Rectangle 3"/>
          <p:cNvSpPr txBox="1">
            <a:spLocks noChangeArrowheads="1"/>
          </p:cNvSpPr>
          <p:nvPr/>
        </p:nvSpPr>
        <p:spPr>
          <a:xfrm>
            <a:off x="2057400" y="1447800"/>
            <a:ext cx="9525000" cy="490063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just" defTabSz="914400" rtl="0" eaLnBrk="0" fontAlgn="base" latinLnBrk="0" hangingPunct="0">
              <a:lnSpc>
                <a:spcPct val="100000"/>
              </a:lnSpc>
              <a:spcBef>
                <a:spcPts val="3000"/>
              </a:spcBef>
              <a:spcAft>
                <a:spcPct val="0"/>
              </a:spcAft>
              <a:buClrTx/>
              <a:buSzTx/>
              <a:buFontTx/>
              <a:buNone/>
              <a:tabLst/>
              <a:defRPr/>
            </a:pPr>
            <a:endParaRPr kumimoji="0" lang="en-IN" sz="18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www.actuariesindia.org</a:t>
            </a:r>
          </a:p>
        </p:txBody>
      </p:sp>
      <p:graphicFrame>
        <p:nvGraphicFramePr>
          <p:cNvPr id="9" name="Table 9">
            <a:extLst>
              <a:ext uri="{FF2B5EF4-FFF2-40B4-BE49-F238E27FC236}">
                <a16:creationId xmlns:a16="http://schemas.microsoft.com/office/drawing/2014/main" id="{566CF78D-0781-E96C-93FB-FCC193FF69F5}"/>
              </a:ext>
            </a:extLst>
          </p:cNvPr>
          <p:cNvGraphicFramePr>
            <a:graphicFrameLocks noGrp="1"/>
          </p:cNvGraphicFramePr>
          <p:nvPr>
            <p:extLst>
              <p:ext uri="{D42A27DB-BD31-4B8C-83A1-F6EECF244321}">
                <p14:modId xmlns:p14="http://schemas.microsoft.com/office/powerpoint/2010/main" val="911165747"/>
              </p:ext>
            </p:extLst>
          </p:nvPr>
        </p:nvGraphicFramePr>
        <p:xfrm>
          <a:off x="2101933" y="1555696"/>
          <a:ext cx="9053563" cy="4868941"/>
        </p:xfrm>
        <a:graphic>
          <a:graphicData uri="http://schemas.openxmlformats.org/drawingml/2006/table">
            <a:tbl>
              <a:tblPr firstRow="1" bandRow="1">
                <a:tableStyleId>{9D7B26C5-4107-4FEC-AEDC-1716B250A1EF}</a:tableStyleId>
              </a:tblPr>
              <a:tblGrid>
                <a:gridCol w="4242674">
                  <a:extLst>
                    <a:ext uri="{9D8B030D-6E8A-4147-A177-3AD203B41FA5}">
                      <a16:colId xmlns:a16="http://schemas.microsoft.com/office/drawing/2014/main" val="434503979"/>
                    </a:ext>
                  </a:extLst>
                </a:gridCol>
                <a:gridCol w="2737331">
                  <a:extLst>
                    <a:ext uri="{9D8B030D-6E8A-4147-A177-3AD203B41FA5}">
                      <a16:colId xmlns:a16="http://schemas.microsoft.com/office/drawing/2014/main" val="3167896243"/>
                    </a:ext>
                  </a:extLst>
                </a:gridCol>
                <a:gridCol w="2073558">
                  <a:extLst>
                    <a:ext uri="{9D8B030D-6E8A-4147-A177-3AD203B41FA5}">
                      <a16:colId xmlns:a16="http://schemas.microsoft.com/office/drawing/2014/main" val="3560801444"/>
                    </a:ext>
                  </a:extLst>
                </a:gridCol>
              </a:tblGrid>
              <a:tr h="1358176">
                <a:tc>
                  <a:txBody>
                    <a:bodyPr/>
                    <a:lstStyle/>
                    <a:p>
                      <a:pPr marL="548640" indent="-548640" algn="l">
                        <a:lnSpc>
                          <a:spcPct val="112000"/>
                        </a:lnSpc>
                        <a:spcBef>
                          <a:spcPts val="1200"/>
                        </a:spcBef>
                        <a:spcAft>
                          <a:spcPts val="1000"/>
                        </a:spcAft>
                      </a:pPr>
                      <a:r>
                        <a:rPr lang="en-GB" sz="1600" dirty="0">
                          <a:effectLst/>
                          <a:latin typeface="Trebuchet MS" panose="020B0603020202020204" pitchFamily="34" charset="0"/>
                        </a:rPr>
                        <a:t>Type of Investment</a:t>
                      </a:r>
                      <a:endParaRPr lang="en-IN" sz="1600" b="1"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nchor="ctr"/>
                </a:tc>
                <a:tc>
                  <a:txBody>
                    <a:bodyPr/>
                    <a:lstStyle/>
                    <a:p>
                      <a:pPr marL="548640" indent="-548640" algn="l">
                        <a:lnSpc>
                          <a:spcPct val="112000"/>
                        </a:lnSpc>
                        <a:spcBef>
                          <a:spcPts val="1200"/>
                        </a:spcBef>
                        <a:spcAft>
                          <a:spcPts val="1000"/>
                        </a:spcAft>
                      </a:pPr>
                      <a:r>
                        <a:rPr lang="en-GB" sz="1600" dirty="0">
                          <a:effectLst/>
                          <a:latin typeface="Trebuchet MS" panose="020B0603020202020204" pitchFamily="34" charset="0"/>
                        </a:rPr>
                        <a:t>Limit for Investee Company</a:t>
                      </a:r>
                      <a:endParaRPr lang="en-IN" sz="1600" b="1"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nchor="ctr"/>
                </a:tc>
                <a:tc>
                  <a:txBody>
                    <a:bodyPr/>
                    <a:lstStyle/>
                    <a:p>
                      <a:pPr marL="548640" indent="-548640" algn="l">
                        <a:lnSpc>
                          <a:spcPct val="112000"/>
                        </a:lnSpc>
                        <a:spcBef>
                          <a:spcPts val="1200"/>
                        </a:spcBef>
                        <a:spcAft>
                          <a:spcPts val="1000"/>
                        </a:spcAft>
                      </a:pPr>
                      <a:r>
                        <a:rPr lang="en-GB" sz="1600" dirty="0">
                          <a:effectLst/>
                          <a:latin typeface="Trebuchet MS" panose="020B0603020202020204" pitchFamily="34" charset="0"/>
                        </a:rPr>
                        <a:t>Limit for the industry sector to which the investee company belongs</a:t>
                      </a:r>
                      <a:endParaRPr lang="en-IN" sz="1600" b="1"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nchor="ctr"/>
                </a:tc>
                <a:extLst>
                  <a:ext uri="{0D108BD9-81ED-4DB2-BD59-A6C34878D82A}">
                    <a16:rowId xmlns:a16="http://schemas.microsoft.com/office/drawing/2014/main" val="3379986581"/>
                  </a:ext>
                </a:extLst>
              </a:tr>
              <a:tr h="718592">
                <a:tc>
                  <a:txBody>
                    <a:bodyPr/>
                    <a:lstStyle/>
                    <a:p>
                      <a:pPr lvl="0" algn="l" rtl="0"/>
                      <a:r>
                        <a:rPr lang="en-GB" sz="1800" kern="1200" dirty="0">
                          <a:effectLst/>
                          <a:latin typeface="Trebuchet MS" panose="020B0603020202020204" pitchFamily="34" charset="0"/>
                        </a:rPr>
                        <a:t>Equity/ Preference Shares/ Convertible portion of Debentures at face value.</a:t>
                      </a:r>
                      <a:endParaRPr lang="en-IN" sz="1800" kern="1200" dirty="0">
                        <a:solidFill>
                          <a:schemeClr val="dk1"/>
                        </a:solidFill>
                        <a:effectLst/>
                        <a:latin typeface="Trebuchet MS" panose="020B0603020202020204" pitchFamily="34" charset="0"/>
                        <a:ea typeface="+mn-ea"/>
                        <a:cs typeface="+mn-cs"/>
                      </a:endParaRPr>
                    </a:p>
                  </a:txBody>
                  <a:tcPr marL="68580" marR="68580" marT="0" marB="0" anchor="ctr"/>
                </a:tc>
                <a:tc rowSpan="4">
                  <a:txBody>
                    <a:bodyPr/>
                    <a:lstStyle/>
                    <a:p>
                      <a:pPr algn="l"/>
                      <a:r>
                        <a:rPr lang="en-GB" sz="1800" dirty="0">
                          <a:effectLst/>
                          <a:latin typeface="Trebuchet MS" panose="020B0603020202020204" pitchFamily="34" charset="0"/>
                        </a:rPr>
                        <a:t>As on any date: Not exceeding 20% of the total capital employed.</a:t>
                      </a:r>
                    </a:p>
                    <a:p>
                      <a:pPr algn="l"/>
                      <a:endParaRPr lang="en-GB" sz="1800" dirty="0">
                        <a:effectLst/>
                        <a:latin typeface="Trebuchet MS" panose="020B0603020202020204" pitchFamily="34" charset="0"/>
                      </a:endParaRPr>
                    </a:p>
                    <a:p>
                      <a:pPr algn="l"/>
                      <a:r>
                        <a:rPr lang="en-GB" sz="1800" kern="1200" dirty="0">
                          <a:effectLst/>
                          <a:latin typeface="Trebuchet MS" panose="020B0603020202020204" pitchFamily="34" charset="0"/>
                        </a:rPr>
                        <a:t>During the year</a:t>
                      </a:r>
                      <a:endParaRPr lang="en-IN" sz="1800" kern="1200" dirty="0">
                        <a:effectLst/>
                        <a:latin typeface="Trebuchet MS" panose="020B0603020202020204" pitchFamily="34" charset="0"/>
                      </a:endParaRPr>
                    </a:p>
                    <a:p>
                      <a:pPr algn="l"/>
                      <a:r>
                        <a:rPr lang="en-GB" sz="1800" kern="1200" dirty="0">
                          <a:effectLst/>
                          <a:latin typeface="Trebuchet MS" panose="020B0603020202020204" pitchFamily="34" charset="0"/>
                        </a:rPr>
                        <a:t>Not exceeding 5% of estimated annual accretion of funds.</a:t>
                      </a:r>
                      <a:endParaRPr lang="en-GB" sz="1800" dirty="0">
                        <a:effectLst/>
                        <a:latin typeface="Trebuchet MS" panose="020B0603020202020204" pitchFamily="34" charset="0"/>
                        <a:ea typeface="Arial Unicode MS" panose="020B0604020202020204" pitchFamily="34" charset="-128"/>
                      </a:endParaRPr>
                    </a:p>
                  </a:txBody>
                  <a:tcPr anchor="ctr"/>
                </a:tc>
                <a:tc rowSpan="4">
                  <a:txBody>
                    <a:bodyPr/>
                    <a:lstStyle/>
                    <a:p>
                      <a:pPr algn="l"/>
                      <a:r>
                        <a:rPr lang="en-GB" sz="1800" kern="1200" dirty="0">
                          <a:effectLst/>
                          <a:latin typeface="Trebuchet MS" panose="020B0603020202020204" pitchFamily="34" charset="0"/>
                        </a:rPr>
                        <a:t>Not exceeding 15% of the total capital employed in all such companies.</a:t>
                      </a:r>
                      <a:endParaRPr lang="en-IN" sz="1800" dirty="0">
                        <a:latin typeface="Trebuchet MS" panose="020B0603020202020204" pitchFamily="34" charset="0"/>
                      </a:endParaRPr>
                    </a:p>
                  </a:txBody>
                  <a:tcPr anchor="ctr"/>
                </a:tc>
                <a:extLst>
                  <a:ext uri="{0D108BD9-81ED-4DB2-BD59-A6C34878D82A}">
                    <a16:rowId xmlns:a16="http://schemas.microsoft.com/office/drawing/2014/main" val="1376766054"/>
                  </a:ext>
                </a:extLst>
              </a:tr>
              <a:tr h="818505">
                <a:tc>
                  <a:txBody>
                    <a:bodyPr/>
                    <a:lstStyle/>
                    <a:p>
                      <a:pPr lvl="0" algn="l" rtl="0"/>
                      <a:r>
                        <a:rPr lang="en-GB" sz="1800" kern="1200" dirty="0">
                          <a:effectLst/>
                          <a:latin typeface="Trebuchet MS" panose="020B0603020202020204" pitchFamily="34" charset="0"/>
                        </a:rPr>
                        <a:t>Debentures - (face value) including private placed NCD and Non convertible portion of Convertible Debentures.</a:t>
                      </a:r>
                      <a:endParaRPr lang="en-IN" sz="1800" kern="1200" dirty="0">
                        <a:solidFill>
                          <a:schemeClr val="dk1"/>
                        </a:solidFill>
                        <a:effectLst/>
                        <a:latin typeface="Trebuchet MS" panose="020B0603020202020204" pitchFamily="34" charset="0"/>
                        <a:ea typeface="+mn-ea"/>
                        <a:cs typeface="+mn-cs"/>
                      </a:endParaRPr>
                    </a:p>
                  </a:txBody>
                  <a:tcPr marL="68580" marR="68580" marT="0" marB="0" anchor="ctr"/>
                </a:tc>
                <a:tc vMerge="1">
                  <a:txBody>
                    <a:bodyPr/>
                    <a:lstStyle/>
                    <a:p>
                      <a:r>
                        <a:rPr lang="en-GB" sz="1000" dirty="0">
                          <a:effectLst/>
                          <a:latin typeface="Arial" panose="020B0604020202020204" pitchFamily="34" charset="0"/>
                          <a:ea typeface="Arial Unicode MS" panose="020B0604020202020204" pitchFamily="34" charset="-128"/>
                        </a:rPr>
                        <a:t>As on any date: Not exceeding 20% of the total capital employed*.</a:t>
                      </a:r>
                      <a:endParaRPr lang="en-IN" sz="2200" dirty="0">
                        <a:latin typeface="Trebuchet MS" panose="020B0603020202020204" pitchFamily="34" charset="0"/>
                      </a:endParaRPr>
                    </a:p>
                  </a:txBody>
                  <a:tcPr/>
                </a:tc>
                <a:tc vMerge="1">
                  <a:txBody>
                    <a:bodyPr/>
                    <a:lstStyle/>
                    <a:p>
                      <a:endParaRPr lang="en-IN" sz="2200" dirty="0">
                        <a:latin typeface="Trebuchet MS" panose="020B0603020202020204" pitchFamily="34" charset="0"/>
                      </a:endParaRPr>
                    </a:p>
                  </a:txBody>
                  <a:tcPr/>
                </a:tc>
                <a:extLst>
                  <a:ext uri="{0D108BD9-81ED-4DB2-BD59-A6C34878D82A}">
                    <a16:rowId xmlns:a16="http://schemas.microsoft.com/office/drawing/2014/main" val="2246552299"/>
                  </a:ext>
                </a:extLst>
              </a:tr>
              <a:tr h="718592">
                <a:tc>
                  <a:txBody>
                    <a:bodyPr/>
                    <a:lstStyle/>
                    <a:p>
                      <a:pPr algn="l">
                        <a:lnSpc>
                          <a:spcPct val="112000"/>
                        </a:lnSpc>
                      </a:pPr>
                      <a:r>
                        <a:rPr lang="en-GB" sz="1800" kern="1200" dirty="0">
                          <a:effectLst/>
                          <a:latin typeface="Trebuchet MS" panose="020B0603020202020204" pitchFamily="34" charset="0"/>
                        </a:rPr>
                        <a:t>Short/ Medium/ Long Term Loans and any other direct financial assistance.</a:t>
                      </a:r>
                      <a:endParaRPr lang="en-IN" sz="1800"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nchor="ctr"/>
                </a:tc>
                <a:tc vMerge="1">
                  <a:txBody>
                    <a:bodyPr/>
                    <a:lstStyle/>
                    <a:p>
                      <a:endParaRPr lang="en-IN" sz="2200" dirty="0">
                        <a:latin typeface="Trebuchet MS" panose="020B0603020202020204" pitchFamily="34" charset="0"/>
                      </a:endParaRPr>
                    </a:p>
                  </a:txBody>
                  <a:tcPr/>
                </a:tc>
                <a:tc vMerge="1">
                  <a:txBody>
                    <a:bodyPr/>
                    <a:lstStyle/>
                    <a:p>
                      <a:endParaRPr lang="en-IN" sz="2200" dirty="0">
                        <a:latin typeface="Trebuchet MS" panose="020B0603020202020204" pitchFamily="34" charset="0"/>
                      </a:endParaRPr>
                    </a:p>
                  </a:txBody>
                  <a:tcPr/>
                </a:tc>
                <a:extLst>
                  <a:ext uri="{0D108BD9-81ED-4DB2-BD59-A6C34878D82A}">
                    <a16:rowId xmlns:a16="http://schemas.microsoft.com/office/drawing/2014/main" val="1123230113"/>
                  </a:ext>
                </a:extLst>
              </a:tr>
              <a:tr h="718592">
                <a:tc>
                  <a:txBody>
                    <a:bodyPr/>
                    <a:lstStyle/>
                    <a:p>
                      <a:pPr algn="l">
                        <a:lnSpc>
                          <a:spcPct val="112000"/>
                        </a:lnSpc>
                      </a:pPr>
                      <a:r>
                        <a:rPr lang="en-GB" sz="1800" dirty="0">
                          <a:effectLst/>
                          <a:latin typeface="Trebuchet MS" panose="020B0603020202020204" pitchFamily="34" charset="0"/>
                        </a:rPr>
                        <a:t>Infrastructure and Social Sector</a:t>
                      </a:r>
                      <a:endParaRPr lang="en-IN" sz="1800"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nchor="ctr"/>
                </a:tc>
                <a:tc vMerge="1">
                  <a:txBody>
                    <a:bodyPr/>
                    <a:lstStyle/>
                    <a:p>
                      <a:endParaRPr lang="en-IN" sz="2200" dirty="0">
                        <a:latin typeface="Trebuchet MS" panose="020B0603020202020204" pitchFamily="34" charset="0"/>
                      </a:endParaRPr>
                    </a:p>
                  </a:txBody>
                  <a:tcPr/>
                </a:tc>
                <a:tc vMerge="1">
                  <a:txBody>
                    <a:bodyPr/>
                    <a:lstStyle/>
                    <a:p>
                      <a:endParaRPr lang="en-IN" sz="2200" dirty="0">
                        <a:latin typeface="Trebuchet MS" panose="020B0603020202020204" pitchFamily="34" charset="0"/>
                      </a:endParaRPr>
                    </a:p>
                  </a:txBody>
                  <a:tcPr/>
                </a:tc>
                <a:extLst>
                  <a:ext uri="{0D108BD9-81ED-4DB2-BD59-A6C34878D82A}">
                    <a16:rowId xmlns:a16="http://schemas.microsoft.com/office/drawing/2014/main" val="657809722"/>
                  </a:ext>
                </a:extLst>
              </a:tr>
            </a:tbl>
          </a:graphicData>
        </a:graphic>
      </p:graphicFrame>
    </p:spTree>
    <p:extLst>
      <p:ext uri="{BB962C8B-B14F-4D97-AF65-F5344CB8AC3E}">
        <p14:creationId xmlns:p14="http://schemas.microsoft.com/office/powerpoint/2010/main" val="4238053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63109"/>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rgbClr val="000000"/>
                </a:solidFill>
                <a:effectLst/>
                <a:uLnTx/>
                <a:uFillTx/>
                <a:latin typeface="Trebuchet MS" panose="020B0603020202020204" pitchFamily="34" charset="0"/>
                <a:ea typeface="+mj-ea"/>
                <a:cs typeface="+mj-cs"/>
              </a:rPr>
              <a:t>Investment Regulations applicable to Participating Fund</a:t>
            </a:r>
          </a:p>
          <a:p>
            <a:pPr marL="0" marR="0" lvl="0" indent="0" algn="l" defTabSz="914400" rtl="0" eaLnBrk="0" fontAlgn="base" latinLnBrk="0" hangingPunct="0">
              <a:lnSpc>
                <a:spcPct val="100000"/>
              </a:lnSpc>
              <a:spcBef>
                <a:spcPct val="0"/>
              </a:spcBef>
              <a:spcAft>
                <a:spcPct val="0"/>
              </a:spcAft>
              <a:buClrTx/>
              <a:buSzTx/>
              <a:buFontTx/>
              <a:buNone/>
              <a:tabLst/>
              <a:defRPr/>
            </a:pPr>
            <a:r>
              <a:rPr lang="en-GB" sz="1800" dirty="0">
                <a:effectLst/>
                <a:latin typeface="Trebuchet MS" panose="020B0603020202020204" pitchFamily="34" charset="0"/>
                <a:ea typeface="Arial Unicode MS" panose="020B0604020202020204" pitchFamily="34" charset="-128"/>
              </a:rPr>
              <a:t>Exposure Norms for Investment in Public Financial Institutions</a:t>
            </a:r>
            <a:endPar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ndParaRPr>
          </a:p>
        </p:txBody>
      </p:sp>
      <p:sp>
        <p:nvSpPr>
          <p:cNvPr id="4" name="Rectangle 3"/>
          <p:cNvSpPr txBox="1">
            <a:spLocks noChangeArrowheads="1"/>
          </p:cNvSpPr>
          <p:nvPr/>
        </p:nvSpPr>
        <p:spPr>
          <a:xfrm>
            <a:off x="2057400" y="1447800"/>
            <a:ext cx="9525000" cy="490063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just" defTabSz="914400" rtl="0" eaLnBrk="0" fontAlgn="base" latinLnBrk="0" hangingPunct="0">
              <a:lnSpc>
                <a:spcPct val="100000"/>
              </a:lnSpc>
              <a:spcBef>
                <a:spcPts val="3000"/>
              </a:spcBef>
              <a:spcAft>
                <a:spcPct val="0"/>
              </a:spcAft>
              <a:buClrTx/>
              <a:buSzTx/>
              <a:buFontTx/>
              <a:buNone/>
              <a:tabLst/>
              <a:defRPr/>
            </a:pPr>
            <a:endParaRPr kumimoji="0" lang="en-IN" sz="18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www.actuariesindia.org</a:t>
            </a:r>
          </a:p>
        </p:txBody>
      </p:sp>
      <p:graphicFrame>
        <p:nvGraphicFramePr>
          <p:cNvPr id="9" name="Table 9">
            <a:extLst>
              <a:ext uri="{FF2B5EF4-FFF2-40B4-BE49-F238E27FC236}">
                <a16:creationId xmlns:a16="http://schemas.microsoft.com/office/drawing/2014/main" id="{566CF78D-0781-E96C-93FB-FCC193FF69F5}"/>
              </a:ext>
            </a:extLst>
          </p:cNvPr>
          <p:cNvGraphicFramePr>
            <a:graphicFrameLocks noGrp="1"/>
          </p:cNvGraphicFramePr>
          <p:nvPr>
            <p:extLst>
              <p:ext uri="{D42A27DB-BD31-4B8C-83A1-F6EECF244321}">
                <p14:modId xmlns:p14="http://schemas.microsoft.com/office/powerpoint/2010/main" val="2278406080"/>
              </p:ext>
            </p:extLst>
          </p:nvPr>
        </p:nvGraphicFramePr>
        <p:xfrm>
          <a:off x="2125682" y="1918783"/>
          <a:ext cx="9456718" cy="4666736"/>
        </p:xfrm>
        <a:graphic>
          <a:graphicData uri="http://schemas.openxmlformats.org/drawingml/2006/table">
            <a:tbl>
              <a:tblPr firstRow="1" bandRow="1">
                <a:tableStyleId>{9D7B26C5-4107-4FEC-AEDC-1716B250A1EF}</a:tableStyleId>
              </a:tblPr>
              <a:tblGrid>
                <a:gridCol w="5143822">
                  <a:extLst>
                    <a:ext uri="{9D8B030D-6E8A-4147-A177-3AD203B41FA5}">
                      <a16:colId xmlns:a16="http://schemas.microsoft.com/office/drawing/2014/main" val="434503979"/>
                    </a:ext>
                  </a:extLst>
                </a:gridCol>
                <a:gridCol w="4312896">
                  <a:extLst>
                    <a:ext uri="{9D8B030D-6E8A-4147-A177-3AD203B41FA5}">
                      <a16:colId xmlns:a16="http://schemas.microsoft.com/office/drawing/2014/main" val="3167896243"/>
                    </a:ext>
                  </a:extLst>
                </a:gridCol>
              </a:tblGrid>
              <a:tr h="801494">
                <a:tc>
                  <a:txBody>
                    <a:bodyPr/>
                    <a:lstStyle/>
                    <a:p>
                      <a:pPr>
                        <a:lnSpc>
                          <a:spcPct val="112000"/>
                        </a:lnSpc>
                      </a:pPr>
                      <a:r>
                        <a:rPr lang="en-GB" sz="1600" kern="1200" dirty="0">
                          <a:effectLst/>
                          <a:latin typeface="Trebuchet MS" panose="020B0603020202020204" pitchFamily="34" charset="0"/>
                        </a:rPr>
                        <a:t>Equity Share and Preference Shares (at their face value)</a:t>
                      </a:r>
                      <a:endParaRPr lang="en-IN" sz="1600"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nchor="ctr"/>
                </a:tc>
                <a:tc>
                  <a:txBody>
                    <a:bodyPr/>
                    <a:lstStyle/>
                    <a:p>
                      <a:pPr>
                        <a:lnSpc>
                          <a:spcPct val="112000"/>
                        </a:lnSpc>
                      </a:pPr>
                      <a:r>
                        <a:rPr lang="en-GB" sz="1600" dirty="0">
                          <a:effectLst/>
                          <a:latin typeface="Trebuchet MS" panose="020B0603020202020204" pitchFamily="34" charset="0"/>
                        </a:rPr>
                        <a:t>Not exceeding 15% in general of the paid up equity/ preference capital of the institution or the existing holding % level, if higher.</a:t>
                      </a:r>
                      <a:endParaRPr lang="en-IN" sz="1600"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tc>
                <a:extLst>
                  <a:ext uri="{0D108BD9-81ED-4DB2-BD59-A6C34878D82A}">
                    <a16:rowId xmlns:a16="http://schemas.microsoft.com/office/drawing/2014/main" val="3379986581"/>
                  </a:ext>
                </a:extLst>
              </a:tr>
              <a:tr h="801494">
                <a:tc>
                  <a:txBody>
                    <a:bodyPr/>
                    <a:lstStyle/>
                    <a:p>
                      <a:pPr>
                        <a:lnSpc>
                          <a:spcPct val="112000"/>
                        </a:lnSpc>
                      </a:pPr>
                      <a:r>
                        <a:rPr lang="en-GB" sz="1600" dirty="0">
                          <a:effectLst/>
                          <a:latin typeface="Trebuchet MS" panose="020B0603020202020204" pitchFamily="34" charset="0"/>
                        </a:rPr>
                        <a:t>Investment in Equity Capital, Bonds, Debentures, Term Loans.</a:t>
                      </a:r>
                      <a:endParaRPr lang="en-IN" sz="1600"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tc>
                <a:tc>
                  <a:txBody>
                    <a:bodyPr/>
                    <a:lstStyle/>
                    <a:p>
                      <a:pPr>
                        <a:lnSpc>
                          <a:spcPct val="112000"/>
                        </a:lnSpc>
                      </a:pPr>
                      <a:r>
                        <a:rPr lang="en-GB" sz="1600" dirty="0">
                          <a:effectLst/>
                          <a:latin typeface="Trebuchet MS" panose="020B0603020202020204" pitchFamily="34" charset="0"/>
                        </a:rPr>
                        <a:t>Not exceeding 10% of the capital employed by an institution as per the last audited Balance Sheet.</a:t>
                      </a:r>
                      <a:endParaRPr lang="en-IN" sz="1600"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tc>
                <a:extLst>
                  <a:ext uri="{0D108BD9-81ED-4DB2-BD59-A6C34878D82A}">
                    <a16:rowId xmlns:a16="http://schemas.microsoft.com/office/drawing/2014/main" val="1376766054"/>
                  </a:ext>
                </a:extLst>
              </a:tr>
              <a:tr h="725200">
                <a:tc>
                  <a:txBody>
                    <a:bodyPr/>
                    <a:lstStyle/>
                    <a:p>
                      <a:pPr>
                        <a:lnSpc>
                          <a:spcPct val="112000"/>
                        </a:lnSpc>
                      </a:pPr>
                      <a:r>
                        <a:rPr lang="en-GB" sz="1600" dirty="0">
                          <a:effectLst/>
                          <a:latin typeface="Trebuchet MS" panose="020B0603020202020204" pitchFamily="34" charset="0"/>
                        </a:rPr>
                        <a:t>Total Investment vis-à-vis Net Worth of the Company.</a:t>
                      </a:r>
                      <a:endParaRPr lang="en-IN" sz="1600"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tc>
                <a:tc>
                  <a:txBody>
                    <a:bodyPr/>
                    <a:lstStyle/>
                    <a:p>
                      <a:pPr>
                        <a:lnSpc>
                          <a:spcPct val="112000"/>
                        </a:lnSpc>
                      </a:pPr>
                      <a:r>
                        <a:rPr lang="en-GB" sz="1600" dirty="0">
                          <a:effectLst/>
                          <a:latin typeface="Trebuchet MS" panose="020B0603020202020204" pitchFamily="34" charset="0"/>
                        </a:rPr>
                        <a:t>Not exceeding 60% of Net Worth of the institution.</a:t>
                      </a:r>
                      <a:endParaRPr lang="en-IN" sz="1600"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tc>
                <a:extLst>
                  <a:ext uri="{0D108BD9-81ED-4DB2-BD59-A6C34878D82A}">
                    <a16:rowId xmlns:a16="http://schemas.microsoft.com/office/drawing/2014/main" val="2246552299"/>
                  </a:ext>
                </a:extLst>
              </a:tr>
              <a:tr h="725200">
                <a:tc>
                  <a:txBody>
                    <a:bodyPr/>
                    <a:lstStyle/>
                    <a:p>
                      <a:pPr>
                        <a:lnSpc>
                          <a:spcPct val="112000"/>
                        </a:lnSpc>
                      </a:pPr>
                      <a:r>
                        <a:rPr lang="en-GB" sz="1600" dirty="0">
                          <a:effectLst/>
                          <a:latin typeface="Trebuchet MS" panose="020B0603020202020204" pitchFamily="34" charset="0"/>
                        </a:rPr>
                        <a:t>Total Investment in a Financial Year.</a:t>
                      </a:r>
                      <a:endParaRPr lang="en-IN" sz="1600"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tc>
                <a:tc>
                  <a:txBody>
                    <a:bodyPr/>
                    <a:lstStyle/>
                    <a:p>
                      <a:pPr>
                        <a:lnSpc>
                          <a:spcPct val="112000"/>
                        </a:lnSpc>
                      </a:pPr>
                      <a:r>
                        <a:rPr lang="en-GB" sz="1600" dirty="0">
                          <a:effectLst/>
                          <a:latin typeface="Trebuchet MS" panose="020B0603020202020204" pitchFamily="34" charset="0"/>
                        </a:rPr>
                        <a:t>7.5% of annual accretions.</a:t>
                      </a:r>
                      <a:endParaRPr lang="en-IN" sz="1600"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tc>
                <a:extLst>
                  <a:ext uri="{0D108BD9-81ED-4DB2-BD59-A6C34878D82A}">
                    <a16:rowId xmlns:a16="http://schemas.microsoft.com/office/drawing/2014/main" val="1123230113"/>
                  </a:ext>
                </a:extLst>
              </a:tr>
              <a:tr h="1075627">
                <a:tc>
                  <a:txBody>
                    <a:bodyPr/>
                    <a:lstStyle/>
                    <a:p>
                      <a:pPr>
                        <a:lnSpc>
                          <a:spcPct val="112000"/>
                        </a:lnSpc>
                      </a:pPr>
                      <a:r>
                        <a:rPr lang="en-GB" sz="1600" dirty="0">
                          <a:effectLst/>
                          <a:latin typeface="Trebuchet MS" panose="020B0603020202020204" pitchFamily="34" charset="0"/>
                        </a:rPr>
                        <a:t>Total Investments in all the Financial Institutions.</a:t>
                      </a:r>
                      <a:endParaRPr lang="en-IN" sz="1600"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tc>
                <a:tc>
                  <a:txBody>
                    <a:bodyPr/>
                    <a:lstStyle/>
                    <a:p>
                      <a:pPr>
                        <a:lnSpc>
                          <a:spcPct val="112000"/>
                        </a:lnSpc>
                      </a:pPr>
                      <a:r>
                        <a:rPr lang="en-GB" sz="1600" dirty="0">
                          <a:effectLst/>
                          <a:latin typeface="Trebuchet MS" panose="020B0603020202020204" pitchFamily="34" charset="0"/>
                        </a:rPr>
                        <a:t>Annual aggregate financial assistance to all Development Financial Institutions put together in a single year shall not exceed 20% of the estimated annual accretions for the year.</a:t>
                      </a:r>
                      <a:endParaRPr lang="en-IN" sz="1600" dirty="0">
                        <a:effectLst/>
                        <a:latin typeface="Trebuchet MS" panose="020B0603020202020204" pitchFamily="34" charset="0"/>
                        <a:ea typeface="Arial Unicode MS" panose="020B0604020202020204" pitchFamily="34" charset="-128"/>
                        <a:cs typeface="Arial" panose="020B0604020202020204" pitchFamily="34" charset="0"/>
                      </a:endParaRPr>
                    </a:p>
                  </a:txBody>
                  <a:tcPr marL="68580" marR="68580" marT="0" marB="0"/>
                </a:tc>
                <a:extLst>
                  <a:ext uri="{0D108BD9-81ED-4DB2-BD59-A6C34878D82A}">
                    <a16:rowId xmlns:a16="http://schemas.microsoft.com/office/drawing/2014/main" val="657809722"/>
                  </a:ext>
                </a:extLst>
              </a:tr>
            </a:tbl>
          </a:graphicData>
        </a:graphic>
      </p:graphicFrame>
    </p:spTree>
    <p:extLst>
      <p:ext uri="{BB962C8B-B14F-4D97-AF65-F5344CB8AC3E}">
        <p14:creationId xmlns:p14="http://schemas.microsoft.com/office/powerpoint/2010/main" val="370227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5" name="Rectangle 168"/>
          <p:cNvSpPr>
            <a:spLocks noChangeArrowheads="1"/>
          </p:cNvSpPr>
          <p:nvPr/>
        </p:nvSpPr>
        <p:spPr bwMode="auto">
          <a:xfrm>
            <a:off x="152400" y="3489551"/>
            <a:ext cx="102870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5000" b="1" dirty="0">
                <a:solidFill>
                  <a:schemeClr val="tx1"/>
                </a:solidFill>
                <a:latin typeface="Trebuchet MS" panose="020B0603020202020204" pitchFamily="34" charset="0"/>
              </a:rPr>
              <a:t>Optimal Equity Allocation strategy for Participating fund</a:t>
            </a:r>
          </a:p>
        </p:txBody>
      </p:sp>
    </p:spTree>
    <p:extLst>
      <p:ext uri="{BB962C8B-B14F-4D97-AF65-F5344CB8AC3E}">
        <p14:creationId xmlns:p14="http://schemas.microsoft.com/office/powerpoint/2010/main" val="1655531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304800"/>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800" kern="0" dirty="0" smtClean="0">
                <a:solidFill>
                  <a:schemeClr val="tx1"/>
                </a:solidFill>
                <a:latin typeface="Trebuchet MS" panose="020B0603020202020204" pitchFamily="34" charset="0"/>
              </a:rPr>
              <a:t>Introduction to our Guide :</a:t>
            </a:r>
            <a:r>
              <a:rPr lang="en-US" altLang="en-US" sz="3200" kern="0" dirty="0" smtClean="0">
                <a:solidFill>
                  <a:schemeClr val="tx1"/>
                </a:solidFill>
                <a:latin typeface="Trebuchet MS" panose="020B0603020202020204" pitchFamily="34" charset="0"/>
              </a:rPr>
              <a:t> </a:t>
            </a:r>
            <a:br>
              <a:rPr lang="en-US" altLang="en-US" sz="3200" kern="0" dirty="0" smtClean="0">
                <a:solidFill>
                  <a:schemeClr val="tx1"/>
                </a:solidFill>
                <a:latin typeface="Trebuchet MS" panose="020B0603020202020204" pitchFamily="34" charset="0"/>
              </a:rPr>
            </a:br>
            <a:r>
              <a:rPr lang="en-US" altLang="en-US" sz="3200" u="sng" kern="0" dirty="0" smtClean="0">
                <a:solidFill>
                  <a:schemeClr val="tx1"/>
                </a:solidFill>
                <a:latin typeface="Trebuchet MS" panose="020B0603020202020204" pitchFamily="34" charset="0"/>
              </a:rPr>
              <a:t>Mr. Ripudaman Sethi</a:t>
            </a:r>
            <a:endParaRPr lang="en-US" altLang="en-US" sz="3200" u="sng"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004848" y="1610873"/>
            <a:ext cx="8610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spcBef>
                <a:spcPts val="3000"/>
              </a:spcBef>
              <a:buNone/>
            </a:pPr>
            <a:r>
              <a:rPr lang="en-US" sz="2200" dirty="0">
                <a:latin typeface="Trebuchet MS" panose="020B0603020202020204" pitchFamily="34" charset="0"/>
              </a:rPr>
              <a:t>Mr. Ripudaman Sethi is a qualified actuary and a fellow member of Institute of Actuaries of India, with 18 years of working experience. </a:t>
            </a:r>
          </a:p>
          <a:p>
            <a:pPr marL="0" indent="0" algn="just">
              <a:spcBef>
                <a:spcPts val="3000"/>
              </a:spcBef>
              <a:buNone/>
            </a:pPr>
            <a:r>
              <a:rPr lang="en-US" sz="2200" dirty="0" smtClean="0">
                <a:latin typeface="Trebuchet MS" panose="020B0603020202020204" pitchFamily="34" charset="0"/>
              </a:rPr>
              <a:t>He </a:t>
            </a:r>
            <a:r>
              <a:rPr lang="en-US" sz="2200" dirty="0">
                <a:latin typeface="Trebuchet MS" panose="020B0603020202020204" pitchFamily="34" charset="0"/>
              </a:rPr>
              <a:t>has worked across various actuarial roles covering Statutory Valuation, Experience Analysis, Regulatory reporting, Embedded Value reporting, New business reporting and Business planning. </a:t>
            </a:r>
          </a:p>
          <a:p>
            <a:pPr marL="0" indent="0" algn="just">
              <a:spcBef>
                <a:spcPts val="3000"/>
              </a:spcBef>
              <a:buNone/>
            </a:pPr>
            <a:r>
              <a:rPr lang="en-US" sz="2200" dirty="0" smtClean="0">
                <a:latin typeface="Trebuchet MS" panose="020B0603020202020204" pitchFamily="34" charset="0"/>
              </a:rPr>
              <a:t>He </a:t>
            </a:r>
            <a:r>
              <a:rPr lang="en-US" sz="2200" dirty="0">
                <a:latin typeface="Trebuchet MS" panose="020B0603020202020204" pitchFamily="34" charset="0"/>
              </a:rPr>
              <a:t>has previously worked in Aviva Life Insurance, Tata AIG (now Tata AIA), India First Life Insurance and DHFL </a:t>
            </a:r>
            <a:r>
              <a:rPr lang="en-US" sz="2200" dirty="0" err="1">
                <a:latin typeface="Trebuchet MS" panose="020B0603020202020204" pitchFamily="34" charset="0"/>
              </a:rPr>
              <a:t>Pramerica</a:t>
            </a:r>
            <a:r>
              <a:rPr lang="en-US" sz="2200" dirty="0">
                <a:latin typeface="Trebuchet MS" panose="020B0603020202020204" pitchFamily="34" charset="0"/>
              </a:rPr>
              <a:t> (Now </a:t>
            </a:r>
            <a:r>
              <a:rPr lang="en-US" sz="2200" dirty="0" err="1">
                <a:latin typeface="Trebuchet MS" panose="020B0603020202020204" pitchFamily="34" charset="0"/>
              </a:rPr>
              <a:t>Pramerica</a:t>
            </a:r>
            <a:r>
              <a:rPr lang="en-US" sz="2200" dirty="0">
                <a:latin typeface="Trebuchet MS" panose="020B0603020202020204" pitchFamily="34" charset="0"/>
              </a:rPr>
              <a:t>) and is currently working with Sahara India Life Insurance Company Limited.</a:t>
            </a:r>
          </a:p>
          <a:p>
            <a:pPr marL="0" indent="0" algn="just">
              <a:spcBef>
                <a:spcPts val="3000"/>
              </a:spcBef>
              <a:buNone/>
            </a:pPr>
            <a:endParaRPr lang="en-IN" sz="220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rebuchet MS" panose="020B0603020202020204" pitchFamily="34" charset="0"/>
              </a:rPr>
              <a:t>www.actuariesindia.org</a:t>
            </a:r>
          </a:p>
        </p:txBody>
      </p:sp>
    </p:spTree>
    <p:extLst>
      <p:ext uri="{BB962C8B-B14F-4D97-AF65-F5344CB8AC3E}">
        <p14:creationId xmlns:p14="http://schemas.microsoft.com/office/powerpoint/2010/main" val="38154284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590800" y="2286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400" b="1" dirty="0">
                <a:solidFill>
                  <a:schemeClr val="tx1"/>
                </a:solidFill>
                <a:latin typeface="Trebuchet MS" panose="020B0603020202020204" pitchFamily="34" charset="0"/>
              </a:rPr>
              <a:t>Optimal Equity Allocation strategy for Participating fund</a:t>
            </a:r>
          </a:p>
        </p:txBody>
      </p:sp>
      <p:sp>
        <p:nvSpPr>
          <p:cNvPr id="4" name="Rectangle 3"/>
          <p:cNvSpPr txBox="1">
            <a:spLocks noChangeArrowheads="1"/>
          </p:cNvSpPr>
          <p:nvPr/>
        </p:nvSpPr>
        <p:spPr>
          <a:xfrm>
            <a:off x="2644254" y="10608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0" algn="just"/>
            <a:r>
              <a:rPr lang="en-GB" sz="2400" dirty="0">
                <a:latin typeface="Trebuchet MS" panose="020B0603020202020204" pitchFamily="34" charset="0"/>
              </a:rPr>
              <a:t>Investments chosen should align with the liabilities undertaken by the company writing the participating business; provider’s appetite for risk</a:t>
            </a:r>
          </a:p>
          <a:p>
            <a:pPr algn="just"/>
            <a:r>
              <a:rPr lang="en-GB" sz="2400" dirty="0">
                <a:latin typeface="Trebuchet MS" panose="020B0603020202020204" pitchFamily="34" charset="0"/>
              </a:rPr>
              <a:t>Investments should also be selected to maximise overall return on the assets, where overall return includes both income and capital</a:t>
            </a:r>
            <a:endParaRPr lang="en-IN" sz="2400" dirty="0">
              <a:latin typeface="Trebuchet MS" panose="020B0603020202020204" pitchFamily="34" charset="0"/>
            </a:endParaRPr>
          </a:p>
          <a:p>
            <a:pPr algn="just"/>
            <a:r>
              <a:rPr lang="en-GB" sz="2400" dirty="0">
                <a:latin typeface="Trebuchet MS" panose="020B0603020202020204" pitchFamily="34" charset="0"/>
              </a:rPr>
              <a:t>Understanding the liability profile – Recognition of the liabilities in terms of it’s currency, nature and term. </a:t>
            </a:r>
          </a:p>
          <a:p>
            <a:pPr algn="just"/>
            <a:r>
              <a:rPr lang="en-GB" sz="2400" dirty="0">
                <a:latin typeface="Trebuchet MS" panose="020B0603020202020204" pitchFamily="34" charset="0"/>
              </a:rPr>
              <a:t>For the company in question, liabilities include paying the policy benefits – death benefit, surrender values, maturity benefit</a:t>
            </a:r>
            <a:r>
              <a:rPr lang="en-GB" dirty="0">
                <a:latin typeface="Trebuchet MS" panose="020B0603020202020204" pitchFamily="34" charset="0"/>
              </a:rPr>
              <a:t>.</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www.actuariesindia.org</a:t>
            </a:r>
          </a:p>
        </p:txBody>
      </p:sp>
    </p:spTree>
    <p:extLst>
      <p:ext uri="{BB962C8B-B14F-4D97-AF65-F5344CB8AC3E}">
        <p14:creationId xmlns:p14="http://schemas.microsoft.com/office/powerpoint/2010/main" val="2429297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590800" y="2286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Trebuchet MS" panose="020B0603020202020204" pitchFamily="34" charset="0"/>
                <a:ea typeface="+mj-ea"/>
                <a:cs typeface="+mj-cs"/>
              </a:rPr>
              <a:t>Optimal Equity Allocation strategy for Participating fund</a:t>
            </a:r>
          </a:p>
        </p:txBody>
      </p:sp>
      <p:sp>
        <p:nvSpPr>
          <p:cNvPr id="4" name="Rectangle 3"/>
          <p:cNvSpPr txBox="1">
            <a:spLocks noChangeArrowheads="1"/>
          </p:cNvSpPr>
          <p:nvPr/>
        </p:nvSpPr>
        <p:spPr>
          <a:xfrm>
            <a:off x="2644254" y="10608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0" algn="just"/>
            <a:r>
              <a:rPr lang="en-GB" sz="2400" dirty="0">
                <a:latin typeface="Trebuchet MS" panose="020B0603020202020204" pitchFamily="34" charset="0"/>
              </a:rPr>
              <a:t>Sharing of the profits with the participating business policyholders in the form of bonus allocations. This can vary depending on the company’s profitability, investment experience and policy performance</a:t>
            </a:r>
          </a:p>
          <a:p>
            <a:pPr algn="just"/>
            <a:r>
              <a:rPr lang="en-GB" sz="2400" dirty="0">
                <a:latin typeface="Trebuchet MS" panose="020B0603020202020204" pitchFamily="34" charset="0"/>
              </a:rPr>
              <a:t>Certain level of guaranteed benefits such as minimum death benefit. This guarantee requires the company to have sufficient reserves in place to meet the obligations irrespective of portfolio experience.</a:t>
            </a:r>
          </a:p>
          <a:p>
            <a:pPr algn="just"/>
            <a:r>
              <a:rPr lang="en-GB" sz="2400" dirty="0">
                <a:latin typeface="Trebuchet MS" panose="020B0603020202020204" pitchFamily="34" charset="0"/>
              </a:rPr>
              <a:t>These type of policies also allow the policyholders for Early withdrawal and Surrender their policies.                 This will lead to payment of surrender values as per the policy conditions.</a:t>
            </a:r>
            <a:endParaRPr lang="en-IN" sz="2400" dirty="0">
              <a:latin typeface="Trebuchet MS" panose="020B0603020202020204" pitchFamily="34" charset="0"/>
            </a:endParaRPr>
          </a:p>
          <a:p>
            <a:endParaRPr lang="en-IN" dirty="0"/>
          </a:p>
          <a:p>
            <a:pPr lvl="0"/>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www.actuariesindia.org</a:t>
            </a:r>
          </a:p>
        </p:txBody>
      </p:sp>
    </p:spTree>
    <p:extLst>
      <p:ext uri="{BB962C8B-B14F-4D97-AF65-F5344CB8AC3E}">
        <p14:creationId xmlns:p14="http://schemas.microsoft.com/office/powerpoint/2010/main" val="3405397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590800" y="2286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Trebuchet MS" panose="020B0603020202020204" pitchFamily="34" charset="0"/>
                <a:ea typeface="+mj-ea"/>
                <a:cs typeface="+mj-cs"/>
              </a:rPr>
              <a:t>Optimal Equity Allocation strategy for Participating fund</a:t>
            </a:r>
          </a:p>
        </p:txBody>
      </p:sp>
      <p:sp>
        <p:nvSpPr>
          <p:cNvPr id="4" name="Rectangle 3"/>
          <p:cNvSpPr txBox="1">
            <a:spLocks noChangeArrowheads="1"/>
          </p:cNvSpPr>
          <p:nvPr/>
        </p:nvSpPr>
        <p:spPr>
          <a:xfrm>
            <a:off x="2644254" y="10608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r>
              <a:rPr lang="en-GB" sz="2400" dirty="0">
                <a:latin typeface="Trebuchet MS" panose="020B0603020202020204" pitchFamily="34" charset="0"/>
              </a:rPr>
              <a:t>Evaluating risk appetite/tolerance of the company– Determine the financial strength of the company, it’s performance on a year-on-year basis, assessing the solvency position of the company, reserves and any regulatory constraints.</a:t>
            </a:r>
            <a:endParaRPr lang="en-IN" sz="2400" dirty="0">
              <a:latin typeface="Trebuchet MS" panose="020B0603020202020204" pitchFamily="34" charset="0"/>
            </a:endParaRPr>
          </a:p>
          <a:p>
            <a:pPr lvl="1" algn="just"/>
            <a:r>
              <a:rPr lang="en-IN" sz="2400" dirty="0">
                <a:latin typeface="Trebuchet MS" panose="020B0603020202020204" pitchFamily="34" charset="0"/>
              </a:rPr>
              <a:t>Asset Identification – Suitable asset categories for participating business includes:</a:t>
            </a:r>
          </a:p>
          <a:p>
            <a:pPr marL="971550" lvl="1" indent="-571500" algn="just">
              <a:buFont typeface="+mj-lt"/>
              <a:buAutoNum type="romanLcPeriod"/>
            </a:pPr>
            <a:r>
              <a:rPr lang="en-IN" sz="2400" dirty="0">
                <a:latin typeface="Trebuchet MS" panose="020B0603020202020204" pitchFamily="34" charset="0"/>
              </a:rPr>
              <a:t>Fixed income instruments : stable, steady income, relatively lower risk compared to other asset class. </a:t>
            </a:r>
            <a:r>
              <a:rPr lang="en-IN" sz="2400" dirty="0" err="1">
                <a:latin typeface="Trebuchet MS" panose="020B0603020202020204" pitchFamily="34" charset="0"/>
              </a:rPr>
              <a:t>Eg</a:t>
            </a:r>
            <a:r>
              <a:rPr lang="en-IN" sz="2400" dirty="0">
                <a:latin typeface="Trebuchet MS" panose="020B0603020202020204" pitchFamily="34" charset="0"/>
              </a:rPr>
              <a:t>: Government bonds and corporate bonds. This will be required by the company to pay the maturity benefits</a:t>
            </a:r>
          </a:p>
          <a:p>
            <a:pPr marL="971550" lvl="1" indent="-571500" algn="just">
              <a:buFont typeface="+mj-lt"/>
              <a:buAutoNum type="romanLcPeriod"/>
            </a:pPr>
            <a:r>
              <a:rPr lang="en-IN" sz="2400" dirty="0">
                <a:latin typeface="Trebuchet MS" panose="020B0603020202020204" pitchFamily="34" charset="0"/>
              </a:rPr>
              <a:t>Equities – Higher returns over long term, higher market risk, volatility but generate profits to support the policyholders bonus. </a:t>
            </a:r>
          </a:p>
          <a:p>
            <a:pPr marL="571500" indent="-571500">
              <a:buFont typeface="+mj-lt"/>
              <a:buAutoNum type="romanLcPeriod"/>
            </a:pP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www.actuariesindia.org</a:t>
            </a:r>
          </a:p>
        </p:txBody>
      </p:sp>
    </p:spTree>
    <p:extLst>
      <p:ext uri="{BB962C8B-B14F-4D97-AF65-F5344CB8AC3E}">
        <p14:creationId xmlns:p14="http://schemas.microsoft.com/office/powerpoint/2010/main" val="1516328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590800" y="2286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Trebuchet MS" panose="020B0603020202020204" pitchFamily="34" charset="0"/>
                <a:ea typeface="+mj-ea"/>
                <a:cs typeface="+mj-cs"/>
              </a:rPr>
              <a:t>Optimal Equity Allocation strategy for Participating fund</a:t>
            </a:r>
          </a:p>
        </p:txBody>
      </p:sp>
      <p:sp>
        <p:nvSpPr>
          <p:cNvPr id="4" name="Rectangle 3"/>
          <p:cNvSpPr txBox="1">
            <a:spLocks noChangeArrowheads="1"/>
          </p:cNvSpPr>
          <p:nvPr/>
        </p:nvSpPr>
        <p:spPr>
          <a:xfrm>
            <a:off x="2644254" y="10608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www.actuariesindia.org</a:t>
            </a:r>
          </a:p>
        </p:txBody>
      </p:sp>
      <p:sp>
        <p:nvSpPr>
          <p:cNvPr id="6" name="Rectangle 3">
            <a:extLst>
              <a:ext uri="{FF2B5EF4-FFF2-40B4-BE49-F238E27FC236}">
                <a16:creationId xmlns:a16="http://schemas.microsoft.com/office/drawing/2014/main" id="{9F60B89C-1655-54CE-CE97-69740ADC4038}"/>
              </a:ext>
            </a:extLst>
          </p:cNvPr>
          <p:cNvSpPr txBox="1">
            <a:spLocks noChangeArrowheads="1"/>
          </p:cNvSpPr>
          <p:nvPr/>
        </p:nvSpPr>
        <p:spPr>
          <a:xfrm>
            <a:off x="2796654" y="12132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400050" lvl="1" indent="0" algn="just">
              <a:buNone/>
            </a:pPr>
            <a:r>
              <a:rPr lang="en-IN" sz="2400" dirty="0">
                <a:latin typeface="Trebuchet MS" panose="020B0603020202020204" pitchFamily="34" charset="0"/>
                <a:ea typeface="Arial Unicode MS" panose="020B0604020202020204" pitchFamily="34" charset="-128"/>
                <a:cs typeface="Arial" panose="020B0604020202020204" pitchFamily="34" charset="0"/>
              </a:rPr>
              <a:t>iii. </a:t>
            </a:r>
            <a:r>
              <a:rPr lang="en-IN" sz="2400" dirty="0">
                <a:effectLst/>
                <a:latin typeface="Trebuchet MS" panose="020B0603020202020204" pitchFamily="34" charset="0"/>
                <a:ea typeface="Arial Unicode MS" panose="020B0604020202020204" pitchFamily="34" charset="-128"/>
                <a:cs typeface="Arial" panose="020B0604020202020204" pitchFamily="34" charset="0"/>
              </a:rPr>
              <a:t>Real Estate –Stable income in the form of rental 	yields, potential capital appreciation, diversification 	agent of the long term portfolio. Similar to equity, this 	asset class help in protecting the real value of their 	assets and meet their future obligations.</a:t>
            </a:r>
          </a:p>
          <a:p>
            <a:pPr marL="400050" lvl="1" indent="0" algn="just">
              <a:buNone/>
            </a:pPr>
            <a:r>
              <a:rPr lang="en-IN" sz="2400" dirty="0">
                <a:latin typeface="Trebuchet MS" panose="020B0603020202020204" pitchFamily="34" charset="0"/>
                <a:ea typeface="Arial Unicode MS" panose="020B0604020202020204" pitchFamily="34" charset="-128"/>
                <a:cs typeface="Arial" panose="020B0604020202020204" pitchFamily="34" charset="0"/>
              </a:rPr>
              <a:t>iv. </a:t>
            </a:r>
            <a:r>
              <a:rPr lang="en-IN" sz="2400" dirty="0">
                <a:effectLst/>
                <a:latin typeface="Trebuchet MS" panose="020B0603020202020204" pitchFamily="34" charset="0"/>
                <a:ea typeface="Arial Unicode MS" panose="020B0604020202020204" pitchFamily="34" charset="-128"/>
                <a:cs typeface="Arial" panose="020B0604020202020204" pitchFamily="34" charset="0"/>
              </a:rPr>
              <a:t>Alternative sophisticated investments include                           	investments into private equity, venture capital, 	hedge      funds. These come with a high liquidity and 	market risk.</a:t>
            </a:r>
          </a:p>
          <a:p>
            <a:pPr marL="400050" lvl="1" indent="0" algn="just">
              <a:buNone/>
            </a:pPr>
            <a:r>
              <a:rPr lang="en-IN" sz="2400" dirty="0">
                <a:latin typeface="Trebuchet MS" panose="020B0603020202020204" pitchFamily="34" charset="0"/>
                <a:ea typeface="Arial Unicode MS" panose="020B0604020202020204" pitchFamily="34" charset="-128"/>
                <a:cs typeface="Arial" panose="020B0604020202020204" pitchFamily="34" charset="0"/>
              </a:rPr>
              <a:t>v.  </a:t>
            </a:r>
            <a:r>
              <a:rPr lang="en-IN" sz="2400" dirty="0">
                <a:effectLst/>
                <a:latin typeface="Trebuchet MS" panose="020B0603020202020204" pitchFamily="34" charset="0"/>
                <a:ea typeface="Arial Unicode MS" panose="020B0604020202020204" pitchFamily="34" charset="-128"/>
                <a:cs typeface="Arial" panose="020B0604020202020204" pitchFamily="34" charset="0"/>
              </a:rPr>
              <a:t>Cash and cash equivalents – For the policies maturing in    	the near future, policyholder claims and for any other 	short term obligations the company has to maintain 	certain amount in the liquid funds in the form of cash 	and cash equivalents.</a:t>
            </a:r>
            <a:r>
              <a:rPr lang="en-IN" sz="2400" dirty="0">
                <a:latin typeface="Trebuchet MS" panose="020B0603020202020204" pitchFamily="34" charset="0"/>
              </a:rPr>
              <a:t> </a:t>
            </a:r>
          </a:p>
          <a:p>
            <a:pPr marL="571500" indent="-571500">
              <a:buFont typeface="+mj-lt"/>
              <a:buAutoNum type="romanLcPeriod"/>
            </a:pP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3331717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590800" y="2286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Trebuchet MS" panose="020B0603020202020204" pitchFamily="34" charset="0"/>
                <a:ea typeface="+mj-ea"/>
                <a:cs typeface="+mj-cs"/>
              </a:rPr>
              <a:t>Optimal Equity Allocation strategy for Participating fund</a:t>
            </a:r>
          </a:p>
        </p:txBody>
      </p:sp>
      <p:sp>
        <p:nvSpPr>
          <p:cNvPr id="4" name="Rectangle 3"/>
          <p:cNvSpPr txBox="1">
            <a:spLocks noChangeArrowheads="1"/>
          </p:cNvSpPr>
          <p:nvPr/>
        </p:nvSpPr>
        <p:spPr>
          <a:xfrm>
            <a:off x="2644254" y="10608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www.actuariesindia.org</a:t>
            </a:r>
          </a:p>
        </p:txBody>
      </p:sp>
      <p:sp>
        <p:nvSpPr>
          <p:cNvPr id="6" name="Rectangle 3">
            <a:extLst>
              <a:ext uri="{FF2B5EF4-FFF2-40B4-BE49-F238E27FC236}">
                <a16:creationId xmlns:a16="http://schemas.microsoft.com/office/drawing/2014/main" id="{B01854EA-74EB-ADFA-7CFC-C1176218DE3B}"/>
              </a:ext>
            </a:extLst>
          </p:cNvPr>
          <p:cNvSpPr txBox="1">
            <a:spLocks noChangeArrowheads="1"/>
          </p:cNvSpPr>
          <p:nvPr/>
        </p:nvSpPr>
        <p:spPr>
          <a:xfrm>
            <a:off x="2796654" y="12132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GB" sz="2400" dirty="0">
                <a:effectLst/>
                <a:latin typeface="Trebuchet MS" panose="020B0603020202020204" pitchFamily="34" charset="0"/>
                <a:ea typeface="Arial Unicode MS" panose="020B0604020202020204" pitchFamily="34" charset="-128"/>
                <a:cs typeface="Arial" panose="020B0604020202020204" pitchFamily="34" charset="0"/>
              </a:rPr>
              <a:t>Asset Liability management – Assets should be chosen that best fits the liability payments to minimize the funding and reinvestment risks. Effective ALM would also ensure smooth availability of the funds at the time of liability payments, would boost confidence amongst the policyholders and would attract lower regulatory surveillance. </a:t>
            </a:r>
            <a:endParaRPr lang="en-IN" sz="2400" dirty="0">
              <a:latin typeface="Trebuchet MS" panose="020B0603020202020204" pitchFamily="34" charset="0"/>
              <a:ea typeface="Arial Unicode MS" panose="020B0604020202020204" pitchFamily="34" charset="-128"/>
              <a:cs typeface="Arial" panose="020B0604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3670834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590800" y="2286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Trebuchet MS" panose="020B0603020202020204" pitchFamily="34" charset="0"/>
                <a:ea typeface="+mj-ea"/>
                <a:cs typeface="+mj-cs"/>
              </a:rPr>
              <a:t>Optimal Equity Allocation strategy for Participating fund</a:t>
            </a:r>
          </a:p>
        </p:txBody>
      </p:sp>
      <p:sp>
        <p:nvSpPr>
          <p:cNvPr id="4" name="Rectangle 3"/>
          <p:cNvSpPr txBox="1">
            <a:spLocks noChangeArrowheads="1"/>
          </p:cNvSpPr>
          <p:nvPr/>
        </p:nvSpPr>
        <p:spPr>
          <a:xfrm>
            <a:off x="2644254" y="10608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www.actuariesindia.org</a:t>
            </a:r>
          </a:p>
        </p:txBody>
      </p:sp>
      <p:sp>
        <p:nvSpPr>
          <p:cNvPr id="6" name="Rectangle 3">
            <a:extLst>
              <a:ext uri="{FF2B5EF4-FFF2-40B4-BE49-F238E27FC236}">
                <a16:creationId xmlns:a16="http://schemas.microsoft.com/office/drawing/2014/main" id="{B01854EA-74EB-ADFA-7CFC-C1176218DE3B}"/>
              </a:ext>
            </a:extLst>
          </p:cNvPr>
          <p:cNvSpPr txBox="1">
            <a:spLocks noChangeArrowheads="1"/>
          </p:cNvSpPr>
          <p:nvPr/>
        </p:nvSpPr>
        <p:spPr>
          <a:xfrm>
            <a:off x="2796654" y="12132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just" defTabSz="914400" rtl="0" eaLnBrk="0" fontAlgn="base" latinLnBrk="0" hangingPunct="0">
              <a:lnSpc>
                <a:spcPct val="100000"/>
              </a:lnSpc>
              <a:spcBef>
                <a:spcPct val="2000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Trebuchet MS" panose="020B0603020202020204" pitchFamily="34" charset="0"/>
                <a:ea typeface="Arial Unicode MS" panose="020B0604020202020204" pitchFamily="34" charset="-128"/>
                <a:cs typeface="Arial" panose="020B0604020202020204" pitchFamily="34" charset="0"/>
              </a:rPr>
              <a:t>How to choose the equity allocation: </a:t>
            </a: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Arial Unicode MS" panose="020B0604020202020204" pitchFamily="34" charset="-128"/>
                <a:cs typeface="Arial" panose="020B0604020202020204" pitchFamily="34" charset="0"/>
              </a:rPr>
              <a:t>Setting an investment target - Keeping the asset liability management into consideration, company should focus on maximising the return on it’s investments.</a:t>
            </a:r>
            <a:endParaRPr kumimoji="0" lang="en-IN" sz="2400" b="0" i="0" u="none" strike="noStrike" kern="1200" cap="none" spc="0" normalizeH="0" baseline="0" noProof="0" dirty="0">
              <a:ln>
                <a:noFill/>
              </a:ln>
              <a:solidFill>
                <a:srgbClr val="000000"/>
              </a:solidFill>
              <a:effectLst/>
              <a:uLnTx/>
              <a:uFillTx/>
              <a:latin typeface="Trebuchet MS" panose="020B0603020202020204" pitchFamily="34" charset="0"/>
              <a:ea typeface="Arial Unicode MS" panose="020B0604020202020204" pitchFamily="34" charset="-128"/>
              <a:cs typeface="Arial" panose="020B060402020202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Arial Unicode MS" panose="020B0604020202020204" pitchFamily="34" charset="-128"/>
                <a:cs typeface="Arial" panose="020B0604020202020204" pitchFamily="34" charset="0"/>
              </a:rPr>
              <a:t>Allocation of various asset class – Within the investment portfolio, determine the optimal allocation to equities and proportion of debt in the portfolio. Depend on the company’s risk-return objectives. Consider factors like historical performance, market outlook, dividend income, and potential capital appreciation.</a:t>
            </a:r>
          </a:p>
          <a:p>
            <a:pPr algn="just"/>
            <a:r>
              <a:rPr lang="en-GB" sz="2400" dirty="0">
                <a:solidFill>
                  <a:srgbClr val="000000"/>
                </a:solidFill>
                <a:latin typeface="Trebuchet MS" panose="020B0603020202020204" pitchFamily="34" charset="0"/>
                <a:ea typeface="Arial Unicode MS" panose="020B0604020202020204" pitchFamily="34" charset="-128"/>
                <a:cs typeface="Arial" panose="020B0604020202020204" pitchFamily="34" charset="0"/>
              </a:rPr>
              <a:t>Scenario testing and sensitivity analysis – Exposing the portfolio with various shocks helps in understanding the resilience of the portfolio. </a:t>
            </a:r>
            <a:endParaRPr lang="en-IN" sz="2400" dirty="0">
              <a:solidFill>
                <a:srgbClr val="000000"/>
              </a:solidFill>
              <a:latin typeface="Trebuchet MS" panose="020B0603020202020204" pitchFamily="34" charset="0"/>
              <a:ea typeface="Arial Unicode MS" panose="020B0604020202020204" pitchFamily="34" charset="-128"/>
              <a:cs typeface="Arial" panose="020B060402020202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kumimoji="0" lang="en-IN" sz="2400" b="0" i="0" u="none" strike="noStrike" kern="1200" cap="none" spc="0" normalizeH="0" baseline="0" noProof="0" dirty="0">
              <a:ln>
                <a:noFill/>
              </a:ln>
              <a:solidFill>
                <a:srgbClr val="000000"/>
              </a:solidFill>
              <a:effectLst/>
              <a:uLnTx/>
              <a:uFillTx/>
              <a:latin typeface="Trebuchet MS" panose="020B0603020202020204" pitchFamily="34" charset="0"/>
              <a:ea typeface="Arial Unicode MS" panose="020B0604020202020204" pitchFamily="34" charset="-128"/>
              <a:cs typeface="Arial" panose="020B0604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1800" b="0" i="0" u="none" strike="noStrike" kern="1200" cap="none" spc="0" normalizeH="0" baseline="0" noProof="0" dirty="0">
              <a:ln>
                <a:noFill/>
              </a:ln>
              <a:solidFill>
                <a:srgbClr val="000000"/>
              </a:solidFill>
              <a:effectLst/>
              <a:uLnTx/>
              <a:uFillTx/>
              <a:latin typeface="Arial" panose="020B0604020202020204" pitchFamily="34" charset="0"/>
              <a:ea typeface="Arial Unicode MS" panose="020B0604020202020204" pitchFamily="34" charset="-128"/>
              <a:cs typeface="Arial" panose="020B0604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14940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590800" y="2286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Trebuchet MS" panose="020B0603020202020204" pitchFamily="34" charset="0"/>
                <a:ea typeface="+mj-ea"/>
                <a:cs typeface="+mj-cs"/>
              </a:rPr>
              <a:t>Optimal Equity Allocation strategy for Participating fund</a:t>
            </a:r>
          </a:p>
        </p:txBody>
      </p:sp>
      <p:sp>
        <p:nvSpPr>
          <p:cNvPr id="4" name="Rectangle 3"/>
          <p:cNvSpPr txBox="1">
            <a:spLocks noChangeArrowheads="1"/>
          </p:cNvSpPr>
          <p:nvPr/>
        </p:nvSpPr>
        <p:spPr>
          <a:xfrm>
            <a:off x="2644254" y="10608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www.actuariesindia.org</a:t>
            </a:r>
          </a:p>
        </p:txBody>
      </p:sp>
      <p:sp>
        <p:nvSpPr>
          <p:cNvPr id="6" name="Rectangle 3">
            <a:extLst>
              <a:ext uri="{FF2B5EF4-FFF2-40B4-BE49-F238E27FC236}">
                <a16:creationId xmlns:a16="http://schemas.microsoft.com/office/drawing/2014/main" id="{B01854EA-74EB-ADFA-7CFC-C1176218DE3B}"/>
              </a:ext>
            </a:extLst>
          </p:cNvPr>
          <p:cNvSpPr txBox="1">
            <a:spLocks noChangeArrowheads="1"/>
          </p:cNvSpPr>
          <p:nvPr/>
        </p:nvSpPr>
        <p:spPr>
          <a:xfrm>
            <a:off x="2796654" y="12132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endParaRPr kumimoji="0" lang="en-IN" sz="2400" b="0" i="0" u="none" strike="noStrike" kern="1200" cap="none" spc="0" normalizeH="0" baseline="0" noProof="0" dirty="0">
              <a:ln>
                <a:noFill/>
              </a:ln>
              <a:solidFill>
                <a:srgbClr val="000000"/>
              </a:solidFill>
              <a:effectLst/>
              <a:uLnTx/>
              <a:uFillTx/>
              <a:latin typeface="Trebuchet MS" panose="020B0603020202020204" pitchFamily="34" charset="0"/>
              <a:ea typeface="Arial Unicode MS" panose="020B0604020202020204" pitchFamily="34" charset="-128"/>
              <a:cs typeface="Arial" panose="020B0604020202020204" pitchFamily="34" charset="0"/>
            </a:endParaRPr>
          </a:p>
          <a:p>
            <a:endParaRPr kumimoji="0" lang="en-IN" sz="1800" b="0" i="0" u="none" strike="noStrike" kern="1200" cap="none" spc="0" normalizeH="0" baseline="0" noProof="0" dirty="0">
              <a:ln>
                <a:noFill/>
              </a:ln>
              <a:solidFill>
                <a:srgbClr val="000000"/>
              </a:solidFill>
              <a:effectLst/>
              <a:uLnTx/>
              <a:uFillTx/>
              <a:latin typeface="Arial" panose="020B0604020202020204" pitchFamily="34" charset="0"/>
              <a:ea typeface="Arial Unicode MS" panose="020B0604020202020204" pitchFamily="34" charset="-128"/>
              <a:cs typeface="Arial" panose="020B0604020202020204" pitchFamily="34" charset="0"/>
            </a:endParaRPr>
          </a:p>
          <a:p>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7" name="Rectangle 3">
            <a:extLst>
              <a:ext uri="{FF2B5EF4-FFF2-40B4-BE49-F238E27FC236}">
                <a16:creationId xmlns:a16="http://schemas.microsoft.com/office/drawing/2014/main" id="{A095D6A7-4D93-D6F7-4F4F-E96E480B609D}"/>
              </a:ext>
            </a:extLst>
          </p:cNvPr>
          <p:cNvSpPr txBox="1">
            <a:spLocks noChangeArrowheads="1"/>
          </p:cNvSpPr>
          <p:nvPr/>
        </p:nvSpPr>
        <p:spPr>
          <a:xfrm>
            <a:off x="2949054" y="13656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GB" sz="2400" dirty="0">
                <a:effectLst/>
                <a:latin typeface="Trebuchet MS" panose="020B0603020202020204" pitchFamily="34" charset="0"/>
                <a:ea typeface="Arial Unicode MS" panose="020B0604020202020204" pitchFamily="34" charset="-128"/>
                <a:cs typeface="Arial" panose="020B0604020202020204" pitchFamily="34" charset="0"/>
              </a:rPr>
              <a:t>Stochastic models are being used to carry out these </a:t>
            </a:r>
            <a:r>
              <a:rPr lang="en-GB" sz="2400" dirty="0" err="1">
                <a:effectLst/>
                <a:latin typeface="Trebuchet MS" panose="020B0603020202020204" pitchFamily="34" charset="0"/>
                <a:ea typeface="Arial Unicode MS" panose="020B0604020202020204" pitchFamily="34" charset="-128"/>
                <a:cs typeface="Arial" panose="020B0604020202020204" pitchFamily="34" charset="0"/>
              </a:rPr>
              <a:t>testings</a:t>
            </a:r>
            <a:r>
              <a:rPr lang="en-GB" sz="2400" dirty="0">
                <a:effectLst/>
                <a:latin typeface="Trebuchet MS" panose="020B0603020202020204" pitchFamily="34" charset="0"/>
                <a:ea typeface="Arial Unicode MS" panose="020B0604020202020204" pitchFamily="34" charset="-128"/>
                <a:cs typeface="Arial" panose="020B0604020202020204" pitchFamily="34" charset="0"/>
              </a:rPr>
              <a:t>'. </a:t>
            </a:r>
            <a:endParaRPr lang="en-IN" sz="2400" dirty="0">
              <a:effectLst/>
              <a:latin typeface="Trebuchet MS" panose="020B0603020202020204" pitchFamily="34" charset="0"/>
              <a:ea typeface="Arial Unicode MS" panose="020B0604020202020204" pitchFamily="34" charset="-128"/>
              <a:cs typeface="Arial" panose="020B060402020202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lang="en-GB" sz="2400" dirty="0">
                <a:effectLst/>
                <a:latin typeface="Trebuchet MS" panose="020B0603020202020204" pitchFamily="34" charset="0"/>
                <a:ea typeface="Arial Unicode MS" panose="020B0604020202020204" pitchFamily="34" charset="-128"/>
              </a:rPr>
              <a:t>Identifying the various scenarios – Involves choosing scenarios which represent a different market conditions or economic situation</a:t>
            </a:r>
          </a:p>
          <a:p>
            <a:pPr algn="just"/>
            <a:r>
              <a:rPr lang="en-GB" sz="2400" dirty="0">
                <a:effectLst/>
                <a:latin typeface="Trebuchet MS" panose="020B0603020202020204" pitchFamily="34" charset="0"/>
                <a:ea typeface="Arial Unicode MS" panose="020B0604020202020204" pitchFamily="34" charset="-128"/>
                <a:cs typeface="Arial" panose="020B0604020202020204" pitchFamily="34" charset="0"/>
              </a:rPr>
              <a:t>Scenarios include variation in the macro economic factors such as interest rates, inflation, equity market performances etc. </a:t>
            </a:r>
            <a:endParaRPr lang="en-IN" sz="2400" dirty="0">
              <a:latin typeface="Trebuchet MS" panose="020B0603020202020204" pitchFamily="34" charset="0"/>
              <a:ea typeface="Arial Unicode MS" panose="020B0604020202020204" pitchFamily="34" charset="-128"/>
              <a:cs typeface="Arial" panose="020B0604020202020204" pitchFamily="34" charset="0"/>
            </a:endParaRPr>
          </a:p>
          <a:p>
            <a:pPr algn="just"/>
            <a:r>
              <a:rPr lang="en-GB" sz="2400" dirty="0">
                <a:effectLst/>
                <a:latin typeface="Trebuchet MS" panose="020B0603020202020204" pitchFamily="34" charset="0"/>
                <a:ea typeface="Arial Unicode MS" panose="020B0604020202020204" pitchFamily="34" charset="-128"/>
                <a:cs typeface="Arial" panose="020B0604020202020204" pitchFamily="34" charset="0"/>
              </a:rPr>
              <a:t>Scenarios should range from the best case scenario to adverse market conditions like recession.</a:t>
            </a:r>
            <a:endParaRPr lang="en-IN" sz="2400" dirty="0">
              <a:effectLst/>
              <a:latin typeface="Trebuchet MS" panose="020B0603020202020204" pitchFamily="34" charset="0"/>
              <a:ea typeface="Arial Unicode MS" panose="020B0604020202020204" pitchFamily="34" charset="-128"/>
              <a:cs typeface="Arial" panose="020B060402020202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kumimoji="0" lang="en-IN" sz="2400" b="0" i="0" u="none" strike="noStrike" kern="1200" cap="none" spc="0" normalizeH="0" baseline="0" noProof="0" dirty="0">
              <a:ln>
                <a:noFill/>
              </a:ln>
              <a:solidFill>
                <a:srgbClr val="000000"/>
              </a:solidFill>
              <a:effectLst/>
              <a:uLnTx/>
              <a:uFillTx/>
              <a:latin typeface="Trebuchet MS" panose="020B0603020202020204" pitchFamily="34" charset="0"/>
              <a:ea typeface="Arial Unicode MS" panose="020B0604020202020204" pitchFamily="34" charset="-128"/>
              <a:cs typeface="Arial" panose="020B0604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1800" b="0" i="0" u="none" strike="noStrike" kern="1200" cap="none" spc="0" normalizeH="0" baseline="0" noProof="0" dirty="0">
              <a:ln>
                <a:noFill/>
              </a:ln>
              <a:solidFill>
                <a:srgbClr val="000000"/>
              </a:solidFill>
              <a:effectLst/>
              <a:uLnTx/>
              <a:uFillTx/>
              <a:latin typeface="Arial" panose="020B0604020202020204" pitchFamily="34" charset="0"/>
              <a:ea typeface="Arial Unicode MS" panose="020B0604020202020204" pitchFamily="34" charset="-128"/>
              <a:cs typeface="Arial" panose="020B0604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4066951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590800" y="2286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Trebuchet MS" panose="020B0603020202020204" pitchFamily="34" charset="0"/>
                <a:ea typeface="+mj-ea"/>
                <a:cs typeface="+mj-cs"/>
              </a:rPr>
              <a:t>Optimal Equity Allocation strategy for Participating fund</a:t>
            </a:r>
          </a:p>
        </p:txBody>
      </p:sp>
      <p:sp>
        <p:nvSpPr>
          <p:cNvPr id="4" name="Rectangle 3"/>
          <p:cNvSpPr txBox="1">
            <a:spLocks noChangeArrowheads="1"/>
          </p:cNvSpPr>
          <p:nvPr/>
        </p:nvSpPr>
        <p:spPr>
          <a:xfrm>
            <a:off x="2644254" y="10608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www.actuariesindia.org</a:t>
            </a:r>
          </a:p>
        </p:txBody>
      </p:sp>
      <p:sp>
        <p:nvSpPr>
          <p:cNvPr id="6" name="Rectangle 3">
            <a:extLst>
              <a:ext uri="{FF2B5EF4-FFF2-40B4-BE49-F238E27FC236}">
                <a16:creationId xmlns:a16="http://schemas.microsoft.com/office/drawing/2014/main" id="{B01854EA-74EB-ADFA-7CFC-C1176218DE3B}"/>
              </a:ext>
            </a:extLst>
          </p:cNvPr>
          <p:cNvSpPr txBox="1">
            <a:spLocks noChangeArrowheads="1"/>
          </p:cNvSpPr>
          <p:nvPr/>
        </p:nvSpPr>
        <p:spPr>
          <a:xfrm>
            <a:off x="2796654" y="12132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1800" b="0" i="0" u="none" strike="noStrike" kern="1200" cap="none" spc="0" normalizeH="0" baseline="0" noProof="0" dirty="0">
              <a:ln>
                <a:noFill/>
              </a:ln>
              <a:solidFill>
                <a:srgbClr val="000000"/>
              </a:solidFill>
              <a:effectLst/>
              <a:uLnTx/>
              <a:uFillTx/>
              <a:latin typeface="Arial" panose="020B0604020202020204" pitchFamily="34" charset="0"/>
              <a:ea typeface="Arial Unicode MS" panose="020B0604020202020204" pitchFamily="34" charset="-128"/>
              <a:cs typeface="Arial" panose="020B0604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7" name="Rectangle 3">
            <a:extLst>
              <a:ext uri="{FF2B5EF4-FFF2-40B4-BE49-F238E27FC236}">
                <a16:creationId xmlns:a16="http://schemas.microsoft.com/office/drawing/2014/main" id="{B6168970-5F08-8168-6B38-9EF5FD52843A}"/>
              </a:ext>
            </a:extLst>
          </p:cNvPr>
          <p:cNvSpPr txBox="1">
            <a:spLocks noChangeArrowheads="1"/>
          </p:cNvSpPr>
          <p:nvPr/>
        </p:nvSpPr>
        <p:spPr>
          <a:xfrm>
            <a:off x="2949054" y="13656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GB" sz="2400" dirty="0">
                <a:effectLst/>
                <a:latin typeface="Trebuchet MS" panose="020B0603020202020204" pitchFamily="34" charset="0"/>
                <a:ea typeface="Arial Unicode MS" panose="020B0604020202020204" pitchFamily="34" charset="-128"/>
                <a:cs typeface="Arial" panose="020B0604020202020204" pitchFamily="34" charset="0"/>
              </a:rPr>
              <a:t>Estimating the potential financial impact – Historical data can be used to determine the likely outcome of the various scenarios created. This involves estimating the likely financial impact on the portfolio due to changes in the various financial variables for each scenario.</a:t>
            </a:r>
            <a:endParaRPr lang="en-IN" sz="2400" dirty="0">
              <a:effectLst/>
              <a:latin typeface="Trebuchet MS" panose="020B0603020202020204" pitchFamily="34" charset="0"/>
              <a:ea typeface="Arial Unicode MS" panose="020B0604020202020204" pitchFamily="34" charset="-128"/>
              <a:cs typeface="Arial" panose="020B0604020202020204" pitchFamily="34" charset="0"/>
            </a:endParaRPr>
          </a:p>
          <a:p>
            <a:pPr algn="just"/>
            <a:r>
              <a:rPr lang="en-GB" sz="2400" dirty="0">
                <a:effectLst/>
                <a:latin typeface="Trebuchet MS" panose="020B0603020202020204" pitchFamily="34" charset="0"/>
                <a:ea typeface="Arial Unicode MS" panose="020B0604020202020204" pitchFamily="34" charset="-128"/>
                <a:cs typeface="Arial" panose="020B0604020202020204" pitchFamily="34" charset="0"/>
              </a:rPr>
              <a:t>Portfolio Performance – The company will have to evaluate the performance of its investment portfolio under each scenario; involves analysing how the equity allocation of the portfolio would perform in terms of policyholders bonus, the surplus growth over and above the risk free return and other financial aspects, helps in understanding an appropriate equity allocation that can withstand the various market conditions</a:t>
            </a:r>
            <a:endParaRPr lang="en-IN" sz="2400" dirty="0">
              <a:effectLst/>
              <a:latin typeface="Trebuchet MS" panose="020B0603020202020204" pitchFamily="34" charset="0"/>
              <a:ea typeface="Arial Unicode MS" panose="020B0604020202020204" pitchFamily="34" charset="-128"/>
              <a:cs typeface="Arial" panose="020B0604020202020204" pitchFamily="34" charset="0"/>
            </a:endParaRPr>
          </a:p>
          <a:p>
            <a:pPr marL="0" marR="0" lvl="0" indent="0" algn="just" defTabSz="914400" rtl="0" eaLnBrk="0" fontAlgn="base" latinLnBrk="0" hangingPunct="0">
              <a:lnSpc>
                <a:spcPct val="100000"/>
              </a:lnSpc>
              <a:spcBef>
                <a:spcPct val="20000"/>
              </a:spcBef>
              <a:spcAft>
                <a:spcPct val="0"/>
              </a:spcAft>
              <a:buClrTx/>
              <a:buSzTx/>
              <a:buNone/>
              <a:tabLst/>
              <a:defRPr/>
            </a:pPr>
            <a:endParaRPr kumimoji="0" lang="en-IN" sz="2400" b="0" i="0" u="none" strike="noStrike" kern="1200" cap="none" spc="0" normalizeH="0" baseline="0" noProof="0" dirty="0">
              <a:ln>
                <a:noFill/>
              </a:ln>
              <a:solidFill>
                <a:srgbClr val="000000"/>
              </a:solidFill>
              <a:effectLst/>
              <a:uLnTx/>
              <a:uFillTx/>
              <a:latin typeface="Trebuchet MS" panose="020B0603020202020204" pitchFamily="34" charset="0"/>
              <a:ea typeface="Arial Unicode MS" panose="020B0604020202020204" pitchFamily="34" charset="-128"/>
              <a:cs typeface="Arial" panose="020B0604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1800" b="0" i="0" u="none" strike="noStrike" kern="1200" cap="none" spc="0" normalizeH="0" baseline="0" noProof="0" dirty="0">
              <a:ln>
                <a:noFill/>
              </a:ln>
              <a:solidFill>
                <a:srgbClr val="000000"/>
              </a:solidFill>
              <a:effectLst/>
              <a:uLnTx/>
              <a:uFillTx/>
              <a:latin typeface="Arial" panose="020B0604020202020204" pitchFamily="34" charset="0"/>
              <a:ea typeface="Arial Unicode MS" panose="020B0604020202020204" pitchFamily="34" charset="-128"/>
              <a:cs typeface="Arial" panose="020B0604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518808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590800" y="2286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Trebuchet MS" panose="020B0603020202020204" pitchFamily="34" charset="0"/>
                <a:ea typeface="+mj-ea"/>
                <a:cs typeface="+mj-cs"/>
              </a:rPr>
              <a:t>Optimal Equity Allocation strategy for Participating fund</a:t>
            </a:r>
          </a:p>
        </p:txBody>
      </p:sp>
      <p:sp>
        <p:nvSpPr>
          <p:cNvPr id="4" name="Rectangle 3"/>
          <p:cNvSpPr txBox="1">
            <a:spLocks noChangeArrowheads="1"/>
          </p:cNvSpPr>
          <p:nvPr/>
        </p:nvSpPr>
        <p:spPr>
          <a:xfrm>
            <a:off x="2644254" y="10608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www.actuariesindia.org</a:t>
            </a:r>
          </a:p>
        </p:txBody>
      </p:sp>
      <p:sp>
        <p:nvSpPr>
          <p:cNvPr id="6" name="Rectangle 3">
            <a:extLst>
              <a:ext uri="{FF2B5EF4-FFF2-40B4-BE49-F238E27FC236}">
                <a16:creationId xmlns:a16="http://schemas.microsoft.com/office/drawing/2014/main" id="{B01854EA-74EB-ADFA-7CFC-C1176218DE3B}"/>
              </a:ext>
            </a:extLst>
          </p:cNvPr>
          <p:cNvSpPr txBox="1">
            <a:spLocks noChangeArrowheads="1"/>
          </p:cNvSpPr>
          <p:nvPr/>
        </p:nvSpPr>
        <p:spPr>
          <a:xfrm>
            <a:off x="2796654" y="12132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1800" b="0" i="0" u="none" strike="noStrike" kern="1200" cap="none" spc="0" normalizeH="0" baseline="0" noProof="0" dirty="0">
              <a:ln>
                <a:noFill/>
              </a:ln>
              <a:solidFill>
                <a:srgbClr val="000000"/>
              </a:solidFill>
              <a:effectLst/>
              <a:uLnTx/>
              <a:uFillTx/>
              <a:latin typeface="Arial" panose="020B0604020202020204" pitchFamily="34" charset="0"/>
              <a:ea typeface="Arial Unicode MS" panose="020B0604020202020204" pitchFamily="34" charset="-128"/>
              <a:cs typeface="Arial" panose="020B0604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7" name="Rectangle 3">
            <a:extLst>
              <a:ext uri="{FF2B5EF4-FFF2-40B4-BE49-F238E27FC236}">
                <a16:creationId xmlns:a16="http://schemas.microsoft.com/office/drawing/2014/main" id="{B6168970-5F08-8168-6B38-9EF5FD52843A}"/>
              </a:ext>
            </a:extLst>
          </p:cNvPr>
          <p:cNvSpPr txBox="1">
            <a:spLocks noChangeArrowheads="1"/>
          </p:cNvSpPr>
          <p:nvPr/>
        </p:nvSpPr>
        <p:spPr>
          <a:xfrm>
            <a:off x="2949054" y="13656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Arial Unicode MS" panose="020B0604020202020204" pitchFamily="34" charset="-128"/>
              </a:rPr>
              <a:t>Analysing the risk reward returns – The insurance company examines the risk reward trade offs associated with different equity allocations</a:t>
            </a:r>
          </a:p>
          <a:p>
            <a:pPr algn="just"/>
            <a:r>
              <a:rPr lang="en-GB" sz="2400" dirty="0">
                <a:effectLst/>
                <a:latin typeface="Trebuchet MS" panose="020B0603020202020204" pitchFamily="34" charset="0"/>
                <a:ea typeface="Arial Unicode MS" panose="020B0604020202020204" pitchFamily="34" charset="-128"/>
                <a:cs typeface="Arial" panose="020B0604020202020204" pitchFamily="34" charset="0"/>
              </a:rPr>
              <a:t>Level of free assets – Level of free assets it holds will also affect the level of divergence from the investment strategy that the company follows.</a:t>
            </a:r>
            <a:endParaRPr lang="en-IN" sz="2400" dirty="0">
              <a:effectLst/>
              <a:latin typeface="Trebuchet MS" panose="020B0603020202020204" pitchFamily="34" charset="0"/>
              <a:ea typeface="Arial Unicode MS" panose="020B0604020202020204" pitchFamily="34" charset="-128"/>
              <a:cs typeface="Arial" panose="020B0604020202020204" pitchFamily="34" charset="0"/>
            </a:endParaRPr>
          </a:p>
          <a:p>
            <a:pPr algn="just"/>
            <a:r>
              <a:rPr lang="en-GB" sz="2400" dirty="0">
                <a:effectLst/>
                <a:latin typeface="Trebuchet MS" panose="020B0603020202020204" pitchFamily="34" charset="0"/>
                <a:ea typeface="Arial Unicode MS" panose="020B0604020202020204" pitchFamily="34" charset="-128"/>
                <a:cs typeface="Arial" panose="020B0604020202020204" pitchFamily="34" charset="0"/>
              </a:rPr>
              <a:t>Regulatory constraints on admissibility of the assets for the purpose of demonstrating the solvency should also be taken into consideration.</a:t>
            </a:r>
            <a:endParaRPr lang="en-IN" sz="2400" dirty="0">
              <a:effectLst/>
              <a:latin typeface="Trebuchet MS" panose="020B0603020202020204" pitchFamily="34" charset="0"/>
              <a:ea typeface="Arial Unicode MS" panose="020B0604020202020204" pitchFamily="34" charset="-128"/>
              <a:cs typeface="Arial" panose="020B0604020202020204" pitchFamily="34" charset="0"/>
            </a:endParaRPr>
          </a:p>
          <a:p>
            <a:pPr algn="just"/>
            <a:r>
              <a:rPr lang="en-GB" sz="2400" dirty="0">
                <a:effectLst/>
                <a:latin typeface="Trebuchet MS" panose="020B0603020202020204" pitchFamily="34" charset="0"/>
                <a:ea typeface="Arial Unicode MS" panose="020B0604020202020204" pitchFamily="34" charset="-128"/>
                <a:cs typeface="Arial" panose="020B0604020202020204" pitchFamily="34" charset="0"/>
              </a:rPr>
              <a:t>Take account of shareholder expectation.</a:t>
            </a:r>
            <a:endParaRPr lang="en-IN" sz="2400" dirty="0">
              <a:effectLst/>
              <a:latin typeface="Trebuchet MS" panose="020B0603020202020204" pitchFamily="34" charset="0"/>
              <a:ea typeface="Arial Unicode MS" panose="020B0604020202020204" pitchFamily="34" charset="-128"/>
              <a:cs typeface="Arial" panose="020B0604020202020204" pitchFamily="34" charset="0"/>
            </a:endParaRPr>
          </a:p>
          <a:p>
            <a:pPr algn="just"/>
            <a:r>
              <a:rPr lang="en-GB" sz="2400" dirty="0">
                <a:effectLst/>
                <a:latin typeface="Trebuchet MS" panose="020B0603020202020204" pitchFamily="34" charset="0"/>
                <a:ea typeface="Arial Unicode MS" panose="020B0604020202020204" pitchFamily="34" charset="-128"/>
                <a:cs typeface="Arial" panose="020B0604020202020204" pitchFamily="34" charset="0"/>
              </a:rPr>
              <a:t>Regular review and rebalancing</a:t>
            </a:r>
            <a:endParaRPr lang="en-IN" sz="2400" dirty="0">
              <a:effectLst/>
              <a:latin typeface="Trebuchet MS" panose="020B0603020202020204" pitchFamily="34" charset="0"/>
              <a:ea typeface="Arial Unicode MS" panose="020B0604020202020204" pitchFamily="34" charset="-128"/>
              <a:cs typeface="Arial" panose="020B0604020202020204" pitchFamily="34" charset="0"/>
            </a:endParaRPr>
          </a:p>
          <a:p>
            <a:pPr algn="just"/>
            <a:r>
              <a:rPr lang="en-GB" sz="2400" dirty="0">
                <a:effectLst/>
                <a:latin typeface="Trebuchet MS" panose="020B0603020202020204" pitchFamily="34" charset="0"/>
                <a:ea typeface="Arial Unicode MS" panose="020B0604020202020204" pitchFamily="34" charset="-128"/>
                <a:cs typeface="Arial" panose="020B0604020202020204" pitchFamily="34" charset="0"/>
              </a:rPr>
              <a:t>Transparency and communication to policyholders at regular intervals.</a:t>
            </a:r>
            <a:endParaRPr lang="en-IN" sz="2400" dirty="0">
              <a:effectLst/>
              <a:latin typeface="Trebuchet MS" panose="020B0603020202020204" pitchFamily="34" charset="0"/>
              <a:ea typeface="Arial Unicode MS" panose="020B0604020202020204" pitchFamily="34" charset="-128"/>
              <a:cs typeface="Arial" panose="020B0604020202020204" pitchFamily="34" charset="0"/>
            </a:endParaRPr>
          </a:p>
          <a:p>
            <a:pPr marL="0" marR="0" lvl="0" indent="0" algn="just" defTabSz="914400" rtl="0" eaLnBrk="0" fontAlgn="base" latinLnBrk="0" hangingPunct="0">
              <a:lnSpc>
                <a:spcPct val="100000"/>
              </a:lnSpc>
              <a:spcBef>
                <a:spcPct val="20000"/>
              </a:spcBef>
              <a:spcAft>
                <a:spcPct val="0"/>
              </a:spcAft>
              <a:buClrTx/>
              <a:buSzTx/>
              <a:buNone/>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Arial Unicode MS" panose="020B0604020202020204" pitchFamily="34" charset="-128"/>
              <a:cs typeface="+mn-cs"/>
            </a:endParaRPr>
          </a:p>
          <a:p>
            <a:pPr marL="0" marR="0" lvl="0" indent="0" algn="just" defTabSz="914400" rtl="0" eaLnBrk="0" fontAlgn="base" latinLnBrk="0" hangingPunct="0">
              <a:lnSpc>
                <a:spcPct val="100000"/>
              </a:lnSpc>
              <a:spcBef>
                <a:spcPct val="20000"/>
              </a:spcBef>
              <a:spcAft>
                <a:spcPct val="0"/>
              </a:spcAft>
              <a:buClrTx/>
              <a:buSzTx/>
              <a:buFontTx/>
              <a:buNone/>
              <a:tabLst/>
              <a:defRPr/>
            </a:pPr>
            <a:endParaRPr kumimoji="0" lang="en-IN" sz="2400" b="0" i="0" u="none" strike="noStrike" kern="1200" cap="none" spc="0" normalizeH="0" baseline="0" noProof="0" dirty="0">
              <a:ln>
                <a:noFill/>
              </a:ln>
              <a:solidFill>
                <a:srgbClr val="000000"/>
              </a:solidFill>
              <a:effectLst/>
              <a:uLnTx/>
              <a:uFillTx/>
              <a:latin typeface="Trebuchet MS" panose="020B0603020202020204" pitchFamily="34" charset="0"/>
              <a:ea typeface="Arial Unicode MS" panose="020B0604020202020204" pitchFamily="34" charset="-128"/>
              <a:cs typeface="Arial" panose="020B0604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1800" b="0" i="0" u="none" strike="noStrike" kern="1200" cap="none" spc="0" normalizeH="0" baseline="0" noProof="0" dirty="0">
              <a:ln>
                <a:noFill/>
              </a:ln>
              <a:solidFill>
                <a:srgbClr val="000000"/>
              </a:solidFill>
              <a:effectLst/>
              <a:uLnTx/>
              <a:uFillTx/>
              <a:latin typeface="Arial" panose="020B0604020202020204" pitchFamily="34" charset="0"/>
              <a:ea typeface="Arial Unicode MS" panose="020B0604020202020204" pitchFamily="34" charset="-128"/>
              <a:cs typeface="Arial" panose="020B0604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103099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5" name="Rectangle 168"/>
          <p:cNvSpPr>
            <a:spLocks noChangeArrowheads="1"/>
          </p:cNvSpPr>
          <p:nvPr/>
        </p:nvSpPr>
        <p:spPr bwMode="auto">
          <a:xfrm>
            <a:off x="152400" y="3489551"/>
            <a:ext cx="104394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5000" b="1" dirty="0">
                <a:solidFill>
                  <a:schemeClr val="tx1"/>
                </a:solidFill>
                <a:latin typeface="Trebuchet MS" panose="020B0603020202020204" pitchFamily="34" charset="0"/>
              </a:rPr>
              <a:t>Considerations for changes to Investment strategy </a:t>
            </a:r>
          </a:p>
        </p:txBody>
      </p:sp>
    </p:spTree>
    <p:extLst>
      <p:ext uri="{BB962C8B-B14F-4D97-AF65-F5344CB8AC3E}">
        <p14:creationId xmlns:p14="http://schemas.microsoft.com/office/powerpoint/2010/main" val="2483533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5" name="Rectangle 168"/>
          <p:cNvSpPr>
            <a:spLocks noChangeArrowheads="1"/>
          </p:cNvSpPr>
          <p:nvPr/>
        </p:nvSpPr>
        <p:spPr bwMode="auto">
          <a:xfrm>
            <a:off x="152400" y="3489551"/>
            <a:ext cx="51847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5400" b="1" dirty="0">
                <a:solidFill>
                  <a:schemeClr val="tx1"/>
                </a:solidFill>
                <a:latin typeface="Trebuchet MS" panose="020B0603020202020204" pitchFamily="34" charset="0"/>
              </a:rPr>
              <a:t>Case Study </a:t>
            </a:r>
          </a:p>
        </p:txBody>
      </p:sp>
    </p:spTree>
    <p:extLst>
      <p:ext uri="{BB962C8B-B14F-4D97-AF65-F5344CB8AC3E}">
        <p14:creationId xmlns:p14="http://schemas.microsoft.com/office/powerpoint/2010/main" val="440073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590800" y="762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GB" sz="2400" b="1" dirty="0">
                <a:latin typeface="Trebuchet MS" panose="020B0603020202020204" pitchFamily="34" charset="0"/>
              </a:rPr>
              <a:t>Considerations for changes to Investment Strategy</a:t>
            </a:r>
            <a:endParaRPr lang="en-US" altLang="en-US" sz="2400" b="1"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644254" y="9084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GB" sz="2400" u="sng" dirty="0">
                <a:latin typeface="Trebuchet MS" panose="020B0603020202020204" pitchFamily="34" charset="0"/>
              </a:rPr>
              <a:t>Implications on bonuses, policyholders &amp; shareholder transfer </a:t>
            </a:r>
            <a:r>
              <a:rPr lang="en-GB" sz="2400" dirty="0">
                <a:latin typeface="Trebuchet MS" panose="020B0603020202020204" pitchFamily="34" charset="0"/>
              </a:rPr>
              <a:t>– The change in Strategic Asset Allocation may have implications on future bonus, both RB and TB rates. </a:t>
            </a:r>
          </a:p>
          <a:p>
            <a:r>
              <a:rPr lang="en-GB" sz="2400" u="sng" dirty="0">
                <a:latin typeface="Trebuchet MS" panose="020B0603020202020204" pitchFamily="34" charset="0"/>
              </a:rPr>
              <a:t>Investment Regulation </a:t>
            </a:r>
            <a:r>
              <a:rPr lang="en-GB" sz="2400" dirty="0">
                <a:latin typeface="Trebuchet MS" panose="020B0603020202020204" pitchFamily="34" charset="0"/>
              </a:rPr>
              <a:t>– Is the new investment policy in line with the Investment Regulation?</a:t>
            </a:r>
          </a:p>
          <a:p>
            <a:r>
              <a:rPr lang="en-GB" sz="2400" u="sng" dirty="0">
                <a:latin typeface="Trebuchet MS" panose="020B0603020202020204" pitchFamily="34" charset="0"/>
              </a:rPr>
              <a:t>Revised IRR </a:t>
            </a:r>
            <a:r>
              <a:rPr lang="en-GB" sz="2400" dirty="0">
                <a:latin typeface="Trebuchet MS" panose="020B0603020202020204" pitchFamily="34" charset="0"/>
              </a:rPr>
              <a:t>– How does the revised IRR look under the new investment policy?</a:t>
            </a:r>
          </a:p>
          <a:p>
            <a:r>
              <a:rPr lang="en-GB" sz="2400" u="sng" dirty="0">
                <a:latin typeface="Trebuchet MS" panose="020B0603020202020204" pitchFamily="34" charset="0"/>
              </a:rPr>
              <a:t>Internal Governance – Investment Committee, Board of Directors </a:t>
            </a:r>
            <a:r>
              <a:rPr lang="en-GB" sz="2400" dirty="0">
                <a:latin typeface="Trebuchet MS" panose="020B0603020202020204" pitchFamily="34" charset="0"/>
              </a:rPr>
              <a:t>– The current investment policy, does that need to change? Approvals from the respective committees &amp; BODs.</a:t>
            </a:r>
          </a:p>
          <a:p>
            <a:r>
              <a:rPr lang="en-GB" sz="2400" u="sng" dirty="0">
                <a:latin typeface="Trebuchet MS" panose="020B0603020202020204" pitchFamily="34" charset="0"/>
              </a:rPr>
              <a:t>Timeframe to change assets allocation</a:t>
            </a:r>
            <a:r>
              <a:rPr lang="en-GB" sz="2400" dirty="0">
                <a:latin typeface="Trebuchet MS" panose="020B0603020202020204" pitchFamily="34" charset="0"/>
              </a:rPr>
              <a:t> – Period of time reasonable to be able to shift to the new asset allocation. How to change the allocation?</a:t>
            </a:r>
          </a:p>
          <a:p>
            <a:pPr marL="0" indent="0">
              <a:buNone/>
            </a:pPr>
            <a:endParaRPr lang="en-GB" sz="240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rebuchet MS" panose="020B0603020202020204" pitchFamily="34" charset="0"/>
              </a:rPr>
              <a:t>www.actuariesindia.org</a:t>
            </a:r>
          </a:p>
        </p:txBody>
      </p:sp>
    </p:spTree>
    <p:extLst>
      <p:ext uri="{BB962C8B-B14F-4D97-AF65-F5344CB8AC3E}">
        <p14:creationId xmlns:p14="http://schemas.microsoft.com/office/powerpoint/2010/main" val="1411342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2644254" y="838200"/>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GB" sz="2400" u="sng" dirty="0">
                <a:latin typeface="Trebuchet MS" panose="020B0603020202020204" pitchFamily="34" charset="0"/>
              </a:rPr>
              <a:t>Solvency Ratio with new allocation </a:t>
            </a:r>
            <a:r>
              <a:rPr lang="en-GB" sz="2400" dirty="0">
                <a:latin typeface="Trebuchet MS" panose="020B0603020202020204" pitchFamily="34" charset="0"/>
              </a:rPr>
              <a:t>- Check how the company’s solvency ratio would change with the change in asset allocation.</a:t>
            </a:r>
            <a:endParaRPr lang="en-US" sz="2400" kern="0" dirty="0">
              <a:latin typeface="Trebuchet MS" panose="020B0603020202020204" pitchFamily="34" charset="0"/>
            </a:endParaRPr>
          </a:p>
          <a:p>
            <a:r>
              <a:rPr lang="en-GB" sz="2400" u="sng" dirty="0">
                <a:latin typeface="Trebuchet MS" panose="020B0603020202020204" pitchFamily="34" charset="0"/>
              </a:rPr>
              <a:t>ALM matching</a:t>
            </a:r>
            <a:r>
              <a:rPr lang="en-GB" sz="2400" dirty="0">
                <a:latin typeface="Trebuchet MS" panose="020B0603020202020204" pitchFamily="34" charset="0"/>
              </a:rPr>
              <a:t> – Does the new Asset Allocation match the liabilities well and the impact of any mismatch (on reserves, for example).</a:t>
            </a:r>
            <a:endParaRPr lang="en-US" sz="2400" kern="0" dirty="0">
              <a:latin typeface="Trebuchet MS" panose="020B0603020202020204" pitchFamily="34" charset="0"/>
            </a:endParaRPr>
          </a:p>
          <a:p>
            <a:r>
              <a:rPr lang="en-GB" sz="2400" u="sng" dirty="0">
                <a:latin typeface="Trebuchet MS" panose="020B0603020202020204" pitchFamily="34" charset="0"/>
              </a:rPr>
              <a:t>Impact on reserves</a:t>
            </a:r>
            <a:r>
              <a:rPr lang="en-GB" sz="2400" dirty="0">
                <a:latin typeface="Trebuchet MS" panose="020B0603020202020204" pitchFamily="34" charset="0"/>
              </a:rPr>
              <a:t> – How does the change in asset allocation change the reserves?</a:t>
            </a:r>
          </a:p>
          <a:p>
            <a:r>
              <a:rPr lang="en-GB" sz="2400" u="sng" dirty="0">
                <a:latin typeface="Trebuchet MS" panose="020B0603020202020204" pitchFamily="34" charset="0"/>
              </a:rPr>
              <a:t>Enterprise Risk Management</a:t>
            </a:r>
            <a:r>
              <a:rPr lang="en-GB" sz="2400" dirty="0">
                <a:latin typeface="Trebuchet MS" panose="020B0603020202020204" pitchFamily="34" charset="0"/>
              </a:rPr>
              <a:t> – How the change in risk impacts the wider enterprise as a whole?</a:t>
            </a:r>
            <a:endParaRPr lang="en-US" sz="2400" kern="0" dirty="0">
              <a:latin typeface="Trebuchet MS" panose="020B0603020202020204" pitchFamily="34" charset="0"/>
            </a:endParaRPr>
          </a:p>
          <a:p>
            <a:r>
              <a:rPr lang="en-GB" sz="2400" u="sng" dirty="0">
                <a:latin typeface="Trebuchet MS" panose="020B0603020202020204" pitchFamily="34" charset="0"/>
              </a:rPr>
              <a:t>Target Market</a:t>
            </a:r>
            <a:r>
              <a:rPr lang="en-GB" sz="2400" dirty="0">
                <a:latin typeface="Trebuchet MS" panose="020B0603020202020204" pitchFamily="34" charset="0"/>
              </a:rPr>
              <a:t> – Communication with Policyholders about the change in the asset allocation.</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rebuchet MS" panose="020B0603020202020204" pitchFamily="34" charset="0"/>
              </a:rPr>
              <a:t>www.actuariesindia.org</a:t>
            </a:r>
          </a:p>
        </p:txBody>
      </p:sp>
      <p:sp>
        <p:nvSpPr>
          <p:cNvPr id="6" name="Rectangle 2">
            <a:extLst>
              <a:ext uri="{FF2B5EF4-FFF2-40B4-BE49-F238E27FC236}">
                <a16:creationId xmlns:a16="http://schemas.microsoft.com/office/drawing/2014/main" id="{BC9EEE6A-3EE8-4C81-8EEE-021176664D5B}"/>
              </a:ext>
            </a:extLst>
          </p:cNvPr>
          <p:cNvSpPr txBox="1">
            <a:spLocks noChangeArrowheads="1"/>
          </p:cNvSpPr>
          <p:nvPr/>
        </p:nvSpPr>
        <p:spPr>
          <a:xfrm>
            <a:off x="2590800" y="762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GB" sz="2400" b="1" dirty="0">
                <a:latin typeface="Trebuchet MS" panose="020B0603020202020204" pitchFamily="34" charset="0"/>
              </a:rPr>
              <a:t>Considerations for changes to Investment Strategy</a:t>
            </a:r>
            <a:endParaRPr lang="en-US" altLang="en-US" sz="2400" b="1" kern="0"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2911339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5" name="Rectangle 168"/>
          <p:cNvSpPr>
            <a:spLocks noChangeArrowheads="1"/>
          </p:cNvSpPr>
          <p:nvPr/>
        </p:nvSpPr>
        <p:spPr bwMode="auto">
          <a:xfrm>
            <a:off x="152400" y="3489551"/>
            <a:ext cx="105156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5000" b="1" dirty="0">
                <a:solidFill>
                  <a:schemeClr val="tx1"/>
                </a:solidFill>
                <a:latin typeface="Trebuchet MS" panose="020B0603020202020204" pitchFamily="34" charset="0"/>
              </a:rPr>
              <a:t>Management of Policyholder PRE </a:t>
            </a:r>
          </a:p>
        </p:txBody>
      </p:sp>
    </p:spTree>
    <p:extLst>
      <p:ext uri="{BB962C8B-B14F-4D97-AF65-F5344CB8AC3E}">
        <p14:creationId xmlns:p14="http://schemas.microsoft.com/office/powerpoint/2010/main" val="18371501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590800" y="2286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GB" sz="2800" b="1" dirty="0">
                <a:latin typeface="Trebuchet MS" panose="020B0603020202020204" pitchFamily="34" charset="0"/>
              </a:rPr>
              <a:t>How PRE are set</a:t>
            </a:r>
            <a:endParaRPr lang="en-US" altLang="en-US" sz="2800" b="1"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644254" y="10608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630238">
              <a:buFont typeface="Wingdings" panose="05000000000000000000" pitchFamily="2" charset="2"/>
              <a:buChar char="Ø"/>
            </a:pPr>
            <a:r>
              <a:rPr lang="en-US" altLang="en-US" sz="2000" kern="0" dirty="0">
                <a:latin typeface="Trebuchet MS" panose="020B0603020202020204" pitchFamily="34" charset="0"/>
              </a:rPr>
              <a:t>Marketing Literature, Benefit illustrations, public disclosures and other communications </a:t>
            </a:r>
          </a:p>
          <a:p>
            <a:pPr marL="630238">
              <a:buFont typeface="Wingdings" panose="05000000000000000000" pitchFamily="2" charset="2"/>
              <a:buChar char="Ø"/>
            </a:pPr>
            <a:r>
              <a:rPr lang="en-US" altLang="en-US" sz="2000" kern="0" dirty="0">
                <a:latin typeface="Trebuchet MS" panose="020B0603020202020204" pitchFamily="34" charset="0"/>
              </a:rPr>
              <a:t>Past Practices of the company like Bonuses declared under this product</a:t>
            </a:r>
          </a:p>
          <a:p>
            <a:pPr marL="630238">
              <a:buFont typeface="Wingdings" panose="05000000000000000000" pitchFamily="2" charset="2"/>
              <a:buChar char="Ø"/>
            </a:pPr>
            <a:r>
              <a:rPr lang="en-US" altLang="en-US" sz="2000" kern="0" dirty="0">
                <a:latin typeface="Trebuchet MS" panose="020B0603020202020204" pitchFamily="34" charset="0"/>
              </a:rPr>
              <a:t>Treating Customers Fairly</a:t>
            </a:r>
          </a:p>
          <a:p>
            <a:pPr marL="630238">
              <a:buFont typeface="Wingdings" panose="05000000000000000000" pitchFamily="2" charset="2"/>
              <a:buChar char="Ø"/>
            </a:pPr>
            <a:r>
              <a:rPr lang="en-US" altLang="en-US" sz="2000" kern="0" dirty="0">
                <a:latin typeface="Trebuchet MS" panose="020B0603020202020204" pitchFamily="34" charset="0"/>
              </a:rPr>
              <a:t>Returns offered by the Company under other participating products</a:t>
            </a:r>
          </a:p>
          <a:p>
            <a:pPr marL="630238">
              <a:buFont typeface="Wingdings" panose="05000000000000000000" pitchFamily="2" charset="2"/>
              <a:buChar char="Ø"/>
            </a:pPr>
            <a:r>
              <a:rPr lang="en-US" altLang="en-US" sz="2000" kern="0" dirty="0">
                <a:latin typeface="Trebuchet MS" panose="020B0603020202020204" pitchFamily="34" charset="0"/>
              </a:rPr>
              <a:t>Returns offered by Competitors under different participating products</a:t>
            </a:r>
          </a:p>
          <a:p>
            <a:pPr marL="630238">
              <a:buFont typeface="Wingdings" panose="05000000000000000000" pitchFamily="2" charset="2"/>
              <a:buChar char="Ø"/>
            </a:pPr>
            <a:r>
              <a:rPr lang="en-US" altLang="en-US" sz="2000" kern="0" dirty="0">
                <a:latin typeface="Trebuchet MS" panose="020B0603020202020204" pitchFamily="34" charset="0"/>
              </a:rPr>
              <a:t> Returns offered under other life insurance products by the company and competitors</a:t>
            </a:r>
          </a:p>
          <a:p>
            <a:pPr marL="630238">
              <a:buFont typeface="Wingdings" panose="05000000000000000000" pitchFamily="2" charset="2"/>
              <a:buChar char="Ø"/>
            </a:pPr>
            <a:r>
              <a:rPr lang="en-US" altLang="en-US" sz="2000" kern="0" dirty="0">
                <a:latin typeface="Trebuchet MS" panose="020B0603020202020204" pitchFamily="34" charset="0"/>
              </a:rPr>
              <a:t>Investment yields from other instruments available</a:t>
            </a:r>
          </a:p>
          <a:p>
            <a:pPr marL="630238">
              <a:buFont typeface="Wingdings" panose="05000000000000000000" pitchFamily="2" charset="2"/>
              <a:buChar char="Ø"/>
            </a:pPr>
            <a:r>
              <a:rPr lang="en-US" altLang="en-US" sz="2000" kern="0" dirty="0">
                <a:latin typeface="Trebuchet MS" panose="020B0603020202020204" pitchFamily="34" charset="0"/>
              </a:rPr>
              <a:t>General Economic Environment like interest rates, investment yields </a:t>
            </a:r>
            <a:r>
              <a:rPr lang="en-US" altLang="en-US" sz="2000" kern="0" dirty="0" err="1">
                <a:latin typeface="Trebuchet MS" panose="020B0603020202020204" pitchFamily="34" charset="0"/>
              </a:rPr>
              <a:t>etc</a:t>
            </a: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rebuchet MS" panose="020B0603020202020204" pitchFamily="34" charset="0"/>
              </a:rPr>
              <a:t>www.actuariesindia.org</a:t>
            </a:r>
          </a:p>
        </p:txBody>
      </p:sp>
    </p:spTree>
    <p:extLst>
      <p:ext uri="{BB962C8B-B14F-4D97-AF65-F5344CB8AC3E}">
        <p14:creationId xmlns:p14="http://schemas.microsoft.com/office/powerpoint/2010/main" val="1082449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590800" y="2286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800" b="1" kern="0" dirty="0">
                <a:latin typeface="Trebuchet MS" panose="020B0603020202020204" pitchFamily="34" charset="0"/>
              </a:rPr>
              <a:t>How to address PRE</a:t>
            </a:r>
          </a:p>
        </p:txBody>
      </p:sp>
      <p:sp>
        <p:nvSpPr>
          <p:cNvPr id="4" name="Rectangle 3"/>
          <p:cNvSpPr txBox="1">
            <a:spLocks noChangeArrowheads="1"/>
          </p:cNvSpPr>
          <p:nvPr/>
        </p:nvSpPr>
        <p:spPr>
          <a:xfrm>
            <a:off x="2644254" y="10608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2400" kern="0" dirty="0">
                <a:latin typeface="Trebuchet MS" panose="020B0603020202020204" pitchFamily="34" charset="0"/>
              </a:rPr>
              <a:t>For current policyholders</a:t>
            </a:r>
          </a:p>
          <a:p>
            <a:pPr marL="630238">
              <a:buFont typeface="Wingdings" panose="05000000000000000000" pitchFamily="2" charset="2"/>
              <a:buChar char="Ø"/>
            </a:pPr>
            <a:r>
              <a:rPr lang="en-US" altLang="en-US" sz="2400" kern="0" dirty="0">
                <a:latin typeface="Trebuchet MS" panose="020B0603020202020204" pitchFamily="34" charset="0"/>
              </a:rPr>
              <a:t>Through communication to policyholder</a:t>
            </a:r>
          </a:p>
          <a:p>
            <a:pPr marL="630238">
              <a:buFont typeface="Wingdings" panose="05000000000000000000" pitchFamily="2" charset="2"/>
              <a:buChar char="Ø"/>
            </a:pPr>
            <a:r>
              <a:rPr lang="en-US" altLang="en-US" sz="2400" kern="0" dirty="0">
                <a:latin typeface="Trebuchet MS" panose="020B0603020202020204" pitchFamily="34" charset="0"/>
              </a:rPr>
              <a:t>News Media</a:t>
            </a:r>
          </a:p>
          <a:p>
            <a:pPr marL="630238">
              <a:buFont typeface="Wingdings" panose="05000000000000000000" pitchFamily="2" charset="2"/>
              <a:buChar char="Ø"/>
            </a:pPr>
            <a:r>
              <a:rPr lang="en-US" altLang="en-US" sz="2400" kern="0" dirty="0">
                <a:latin typeface="Trebuchet MS" panose="020B0603020202020204" pitchFamily="34" charset="0"/>
              </a:rPr>
              <a:t>Annual Report/Website</a:t>
            </a:r>
          </a:p>
          <a:p>
            <a:pPr marL="630238">
              <a:buFont typeface="Wingdings" panose="05000000000000000000" pitchFamily="2" charset="2"/>
              <a:buChar char="Ø"/>
            </a:pPr>
            <a:r>
              <a:rPr lang="en-US" altLang="en-US" sz="2400" kern="0" dirty="0">
                <a:latin typeface="Trebuchet MS" panose="020B0603020202020204" pitchFamily="34" charset="0"/>
              </a:rPr>
              <a:t>Appropriate trainings to the agents/advisors/relationship managers </a:t>
            </a:r>
          </a:p>
          <a:p>
            <a:pPr marL="630238">
              <a:buFont typeface="Wingdings" panose="05000000000000000000" pitchFamily="2" charset="2"/>
              <a:buChar char="Ø"/>
            </a:pPr>
            <a:r>
              <a:rPr lang="en-US" altLang="en-US" sz="2400" kern="0" dirty="0">
                <a:latin typeface="Trebuchet MS" panose="020B0603020202020204" pitchFamily="34" charset="0"/>
              </a:rPr>
              <a:t>Send inforce illustration within the prescribed regulations or guidelines</a:t>
            </a:r>
          </a:p>
          <a:p>
            <a:pPr marL="630238">
              <a:buFont typeface="Wingdings" panose="05000000000000000000" pitchFamily="2" charset="2"/>
              <a:buChar char="Ø"/>
            </a:pPr>
            <a:r>
              <a:rPr lang="en-US" altLang="en-US" sz="2400" kern="0" dirty="0">
                <a:latin typeface="Trebuchet MS" panose="020B0603020202020204" pitchFamily="34" charset="0"/>
              </a:rPr>
              <a:t>Explain rationale behind the difference between IRR’s of benefit illustration with inforce illustration</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rebuchet MS" panose="020B0603020202020204" pitchFamily="34" charset="0"/>
              </a:rPr>
              <a:t>www.actuariesindia.org</a:t>
            </a:r>
          </a:p>
        </p:txBody>
      </p:sp>
    </p:spTree>
    <p:extLst>
      <p:ext uri="{BB962C8B-B14F-4D97-AF65-F5344CB8AC3E}">
        <p14:creationId xmlns:p14="http://schemas.microsoft.com/office/powerpoint/2010/main" val="3846435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590800" y="2286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800" b="1" kern="0" dirty="0">
                <a:latin typeface="Trebuchet MS" panose="020B0603020202020204" pitchFamily="34" charset="0"/>
              </a:rPr>
              <a:t>How to address PRE</a:t>
            </a:r>
          </a:p>
        </p:txBody>
      </p:sp>
      <p:sp>
        <p:nvSpPr>
          <p:cNvPr id="4" name="Rectangle 3"/>
          <p:cNvSpPr txBox="1">
            <a:spLocks noChangeArrowheads="1"/>
          </p:cNvSpPr>
          <p:nvPr/>
        </p:nvSpPr>
        <p:spPr>
          <a:xfrm>
            <a:off x="2644254" y="1060891"/>
            <a:ext cx="8648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2400" kern="0" dirty="0">
                <a:latin typeface="Trebuchet MS" panose="020B0603020202020204" pitchFamily="34" charset="0"/>
              </a:rPr>
              <a:t>For Future prospective policyholder</a:t>
            </a:r>
          </a:p>
          <a:p>
            <a:pPr marL="630238">
              <a:buFont typeface="Wingdings" panose="05000000000000000000" pitchFamily="2" charset="2"/>
              <a:buChar char="Ø"/>
            </a:pPr>
            <a:r>
              <a:rPr lang="en-US" altLang="en-US" sz="2400" kern="0" dirty="0">
                <a:latin typeface="Trebuchet MS" panose="020B0603020202020204" pitchFamily="34" charset="0"/>
              </a:rPr>
              <a:t>Illustration should be compliant with IRDAI regulations</a:t>
            </a:r>
          </a:p>
          <a:p>
            <a:pPr marL="630238">
              <a:buFont typeface="Wingdings" panose="05000000000000000000" pitchFamily="2" charset="2"/>
              <a:buChar char="Ø"/>
            </a:pPr>
            <a:r>
              <a:rPr lang="en-US" altLang="en-US" sz="2400" kern="0" dirty="0">
                <a:latin typeface="Trebuchet MS" panose="020B0603020202020204" pitchFamily="34" charset="0"/>
              </a:rPr>
              <a:t>Benefit Illustration should reflect the bonuses according to the new investment strategy</a:t>
            </a:r>
          </a:p>
          <a:p>
            <a:pPr marL="630238">
              <a:buFont typeface="Wingdings" panose="05000000000000000000" pitchFamily="2" charset="2"/>
              <a:buChar char="Ø"/>
            </a:pPr>
            <a:r>
              <a:rPr lang="en-US" altLang="en-US" sz="2400" kern="0" dirty="0">
                <a:latin typeface="Trebuchet MS" panose="020B0603020202020204" pitchFamily="34" charset="0"/>
              </a:rPr>
              <a:t>Compare with competitors/investment instruments</a:t>
            </a:r>
          </a:p>
          <a:p>
            <a:pPr marL="630238">
              <a:buFont typeface="Wingdings" panose="05000000000000000000" pitchFamily="2" charset="2"/>
              <a:buChar char="Ø"/>
            </a:pPr>
            <a:r>
              <a:rPr lang="en-US" altLang="en-US" sz="2400" kern="0" dirty="0">
                <a:latin typeface="Trebuchet MS" panose="020B0603020202020204" pitchFamily="34" charset="0"/>
              </a:rPr>
              <a:t>Provide adequate training to the sales personnel to explain the new investment strategy, corresponding benefits and risks and also to ensure that reasonable expectations are set at point of sale.</a:t>
            </a:r>
          </a:p>
          <a:p>
            <a:pPr marL="630238">
              <a:buFont typeface="Wingdings" panose="05000000000000000000" pitchFamily="2" charset="2"/>
              <a:buChar char="Ø"/>
            </a:pPr>
            <a:r>
              <a:rPr lang="en-US" altLang="en-US" sz="2400" kern="0" dirty="0">
                <a:latin typeface="Trebuchet MS" panose="020B0603020202020204" pitchFamily="34" charset="0"/>
              </a:rPr>
              <a:t>Provide adequate disclaimers in all policyholders communications.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rebuchet MS" panose="020B0603020202020204" pitchFamily="34" charset="0"/>
              </a:rPr>
              <a:t>www.actuariesindia.org</a:t>
            </a:r>
          </a:p>
        </p:txBody>
      </p:sp>
    </p:spTree>
    <p:extLst>
      <p:ext uri="{BB962C8B-B14F-4D97-AF65-F5344CB8AC3E}">
        <p14:creationId xmlns:p14="http://schemas.microsoft.com/office/powerpoint/2010/main" val="1612839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63109"/>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u="sng" kern="0" dirty="0">
                <a:solidFill>
                  <a:schemeClr val="tx1"/>
                </a:solidFill>
                <a:latin typeface="Trebuchet MS" panose="020B0603020202020204" pitchFamily="34" charset="0"/>
              </a:rPr>
              <a:t>Case Study</a:t>
            </a:r>
            <a:r>
              <a:rPr lang="en-US" altLang="en-US" sz="3200" kern="0" dirty="0">
                <a:solidFill>
                  <a:schemeClr val="tx1"/>
                </a:solidFill>
                <a:latin typeface="Trebuchet MS" panose="020B0603020202020204" pitchFamily="34" charset="0"/>
              </a:rPr>
              <a:t> : </a:t>
            </a:r>
            <a:r>
              <a:rPr lang="en-US" altLang="en-US" sz="2400" kern="0" dirty="0">
                <a:solidFill>
                  <a:schemeClr val="tx1"/>
                </a:solidFill>
                <a:latin typeface="Trebuchet MS" panose="020B0603020202020204" pitchFamily="34" charset="0"/>
              </a:rPr>
              <a:t>Details</a:t>
            </a:r>
            <a:endParaRPr lang="en-US" altLang="en-US" sz="32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1981200" y="1434636"/>
            <a:ext cx="8610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spcBef>
                <a:spcPts val="3000"/>
              </a:spcBef>
            </a:pPr>
            <a:r>
              <a:rPr lang="en-IN" sz="2200" dirty="0">
                <a:latin typeface="Trebuchet MS" panose="020B0603020202020204" pitchFamily="34" charset="0"/>
              </a:rPr>
              <a:t>You are the Appointed Actuary of an Indian life insurance company that has been </a:t>
            </a:r>
            <a:r>
              <a:rPr lang="en-IN" sz="2200" i="1" dirty="0">
                <a:latin typeface="Trebuchet MS" panose="020B0603020202020204" pitchFamily="34" charset="0"/>
              </a:rPr>
              <a:t>writing participating business for a number of years and has a sizeable fund</a:t>
            </a:r>
            <a:r>
              <a:rPr lang="en-IN" sz="2200" dirty="0">
                <a:latin typeface="Trebuchet MS" panose="020B0603020202020204" pitchFamily="34" charset="0"/>
              </a:rPr>
              <a:t> in respect of this business.</a:t>
            </a:r>
          </a:p>
          <a:p>
            <a:pPr>
              <a:spcBef>
                <a:spcPts val="3000"/>
              </a:spcBef>
            </a:pPr>
            <a:r>
              <a:rPr lang="en-IN" sz="2200" dirty="0">
                <a:latin typeface="Trebuchet MS" panose="020B0603020202020204" pitchFamily="34" charset="0"/>
              </a:rPr>
              <a:t>However, as the policies have started to mature, you have realised that </a:t>
            </a:r>
            <a:r>
              <a:rPr lang="en-IN" sz="2200" i="1" dirty="0">
                <a:latin typeface="Trebuchet MS" panose="020B0603020202020204" pitchFamily="34" charset="0"/>
              </a:rPr>
              <a:t>the maturity IRRs to policyholders are ‘low’, especially when compared with those in the ULIP policies</a:t>
            </a:r>
            <a:r>
              <a:rPr lang="en-IN" sz="2200" dirty="0">
                <a:latin typeface="Trebuchet MS" panose="020B0603020202020204" pitchFamily="34" charset="0"/>
              </a:rPr>
              <a:t> of identical term / size etc. sold by you through a ‘balanced’ (50% Bonds; 50% Equities) fund.</a:t>
            </a:r>
          </a:p>
          <a:p>
            <a:pPr>
              <a:spcBef>
                <a:spcPts val="3000"/>
              </a:spcBef>
            </a:pPr>
            <a:r>
              <a:rPr lang="en-US" sz="2200" dirty="0">
                <a:latin typeface="Trebuchet MS" panose="020B0603020202020204" pitchFamily="34" charset="0"/>
              </a:rPr>
              <a:t>The Company, although has </a:t>
            </a:r>
            <a:r>
              <a:rPr lang="en-US" sz="2200" i="1" dirty="0">
                <a:latin typeface="Trebuchet MS" panose="020B0603020202020204" pitchFamily="34" charset="0"/>
              </a:rPr>
              <a:t>adhered to the Investment regulations in the past, has never had a framework to decide on the optimal equity allocation</a:t>
            </a:r>
            <a:r>
              <a:rPr lang="en-US" sz="2200" dirty="0">
                <a:latin typeface="Trebuchet MS" panose="020B0603020202020204" pitchFamily="34" charset="0"/>
              </a:rPr>
              <a:t> in the participating fund.</a:t>
            </a:r>
            <a:endParaRPr lang="en-IN" sz="220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rebuchet MS" panose="020B0603020202020204" pitchFamily="34" charset="0"/>
              </a:rPr>
              <a:t>www.actuariesindia.org</a:t>
            </a:r>
          </a:p>
        </p:txBody>
      </p:sp>
    </p:spTree>
    <p:extLst>
      <p:ext uri="{BB962C8B-B14F-4D97-AF65-F5344CB8AC3E}">
        <p14:creationId xmlns:p14="http://schemas.microsoft.com/office/powerpoint/2010/main" val="3281171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63109"/>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u="sng" kern="0" dirty="0">
                <a:solidFill>
                  <a:schemeClr val="tx1"/>
                </a:solidFill>
                <a:latin typeface="Trebuchet MS" panose="020B0603020202020204" pitchFamily="34" charset="0"/>
              </a:rPr>
              <a:t>Case Study</a:t>
            </a:r>
            <a:r>
              <a:rPr lang="en-US" altLang="en-US" sz="3200" kern="0" dirty="0">
                <a:solidFill>
                  <a:schemeClr val="tx1"/>
                </a:solidFill>
                <a:latin typeface="Trebuchet MS" panose="020B0603020202020204" pitchFamily="34" charset="0"/>
              </a:rPr>
              <a:t> : </a:t>
            </a:r>
            <a:r>
              <a:rPr lang="en-US" altLang="en-US" sz="2400" kern="0" dirty="0">
                <a:solidFill>
                  <a:schemeClr val="tx1"/>
                </a:solidFill>
                <a:latin typeface="Trebuchet MS" panose="020B0603020202020204" pitchFamily="34" charset="0"/>
              </a:rPr>
              <a:t>Questions</a:t>
            </a:r>
            <a:endParaRPr lang="en-US" altLang="en-US" sz="32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1981200" y="1371600"/>
            <a:ext cx="8610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spcBef>
                <a:spcPts val="3000"/>
              </a:spcBef>
            </a:pPr>
            <a:r>
              <a:rPr lang="en-US" sz="2200" dirty="0">
                <a:latin typeface="Trebuchet MS" panose="020B0603020202020204" pitchFamily="34" charset="0"/>
              </a:rPr>
              <a:t>Identify </a:t>
            </a:r>
            <a:r>
              <a:rPr lang="en-US" sz="2200" i="1" dirty="0">
                <a:latin typeface="Trebuchet MS" panose="020B0603020202020204" pitchFamily="34" charset="0"/>
              </a:rPr>
              <a:t>possible reasons for the low IRRs </a:t>
            </a:r>
            <a:r>
              <a:rPr lang="en-US" sz="2200" dirty="0">
                <a:latin typeface="Trebuchet MS" panose="020B0603020202020204" pitchFamily="34" charset="0"/>
              </a:rPr>
              <a:t>in the participating business and </a:t>
            </a:r>
            <a:r>
              <a:rPr lang="en-US" sz="2200" i="1" dirty="0">
                <a:latin typeface="Trebuchet MS" panose="020B0603020202020204" pitchFamily="34" charset="0"/>
              </a:rPr>
              <a:t>discuss the steps that may be taken to enhance policyholder IRRs</a:t>
            </a:r>
            <a:r>
              <a:rPr lang="en-US" sz="2200" dirty="0">
                <a:latin typeface="Trebuchet MS" panose="020B0603020202020204" pitchFamily="34" charset="0"/>
              </a:rPr>
              <a:t> for existing policyholders and future prospective policyholders.</a:t>
            </a:r>
          </a:p>
          <a:p>
            <a:pPr algn="just">
              <a:spcBef>
                <a:spcPts val="3000"/>
              </a:spcBef>
            </a:pPr>
            <a:r>
              <a:rPr lang="en-US" sz="2200" i="1" dirty="0">
                <a:latin typeface="Trebuchet MS" panose="020B0603020202020204" pitchFamily="34" charset="0"/>
              </a:rPr>
              <a:t>Describe the investment regulations applicable </a:t>
            </a:r>
            <a:r>
              <a:rPr lang="en-US" sz="2200" dirty="0">
                <a:latin typeface="Trebuchet MS" panose="020B0603020202020204" pitchFamily="34" charset="0"/>
              </a:rPr>
              <a:t>to the participating business and how would you </a:t>
            </a:r>
            <a:r>
              <a:rPr lang="en-US" sz="2200" i="1" dirty="0">
                <a:latin typeface="Trebuchet MS" panose="020B0603020202020204" pitchFamily="34" charset="0"/>
              </a:rPr>
              <a:t>decide on the optimal equity allocation</a:t>
            </a:r>
            <a:r>
              <a:rPr lang="en-US" sz="2200" dirty="0">
                <a:latin typeface="Trebuchet MS" panose="020B0603020202020204" pitchFamily="34" charset="0"/>
              </a:rPr>
              <a:t> for the participating fund.</a:t>
            </a:r>
          </a:p>
          <a:p>
            <a:pPr algn="just">
              <a:spcBef>
                <a:spcPts val="3000"/>
              </a:spcBef>
            </a:pPr>
            <a:r>
              <a:rPr lang="en-US" sz="2200" dirty="0">
                <a:latin typeface="Trebuchet MS" panose="020B0603020202020204" pitchFamily="34" charset="0"/>
              </a:rPr>
              <a:t>Having decided on the revised investment strategy, discuss the various </a:t>
            </a:r>
            <a:r>
              <a:rPr lang="en-US" sz="2200" i="1" dirty="0">
                <a:latin typeface="Trebuchet MS" panose="020B0603020202020204" pitchFamily="34" charset="0"/>
              </a:rPr>
              <a:t>considerations to be adopted whilst implementing the same </a:t>
            </a:r>
            <a:r>
              <a:rPr lang="en-US" sz="2200" dirty="0">
                <a:latin typeface="Trebuchet MS" panose="020B0603020202020204" pitchFamily="34" charset="0"/>
              </a:rPr>
              <a:t>and how the </a:t>
            </a:r>
            <a:r>
              <a:rPr lang="en-US" sz="2200" i="1" dirty="0">
                <a:latin typeface="Trebuchet MS" panose="020B0603020202020204" pitchFamily="34" charset="0"/>
              </a:rPr>
              <a:t>PRE of policyholders </a:t>
            </a:r>
            <a:r>
              <a:rPr lang="en-US" sz="2200" dirty="0">
                <a:latin typeface="Trebuchet MS" panose="020B0603020202020204" pitchFamily="34" charset="0"/>
              </a:rPr>
              <a:t>maturing in the near future and the future prospective policyholders can be addressed.</a:t>
            </a:r>
            <a:endParaRPr lang="en-IN" sz="220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rebuchet MS" panose="020B0603020202020204" pitchFamily="34" charset="0"/>
              </a:rPr>
              <a:t>www.actuariesindia.org</a:t>
            </a:r>
          </a:p>
        </p:txBody>
      </p:sp>
    </p:spTree>
    <p:extLst>
      <p:ext uri="{BB962C8B-B14F-4D97-AF65-F5344CB8AC3E}">
        <p14:creationId xmlns:p14="http://schemas.microsoft.com/office/powerpoint/2010/main" val="1720185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5" name="Rectangle 168"/>
          <p:cNvSpPr>
            <a:spLocks noChangeArrowheads="1"/>
          </p:cNvSpPr>
          <p:nvPr/>
        </p:nvSpPr>
        <p:spPr bwMode="auto">
          <a:xfrm>
            <a:off x="152400" y="3467243"/>
            <a:ext cx="95250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5000" b="1" kern="0" dirty="0" smtClean="0">
                <a:latin typeface="Trebuchet MS" panose="020B0603020202020204" pitchFamily="34" charset="0"/>
              </a:rPr>
              <a:t>Agenda</a:t>
            </a:r>
            <a:endParaRPr lang="en-US" altLang="en-US" sz="5000" b="1" kern="0" dirty="0">
              <a:latin typeface="Trebuchet MS" panose="020B0603020202020204" pitchFamily="34" charset="0"/>
            </a:endParaRPr>
          </a:p>
        </p:txBody>
      </p:sp>
    </p:spTree>
    <p:extLst>
      <p:ext uri="{BB962C8B-B14F-4D97-AF65-F5344CB8AC3E}">
        <p14:creationId xmlns:p14="http://schemas.microsoft.com/office/powerpoint/2010/main" val="3697990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63109"/>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a:solidFill>
                  <a:schemeClr val="tx1"/>
                </a:solidFill>
                <a:latin typeface="Trebuchet MS" panose="020B0603020202020204" pitchFamily="34" charset="0"/>
              </a:rPr>
              <a:t>Agenda</a:t>
            </a:r>
          </a:p>
        </p:txBody>
      </p:sp>
      <p:sp>
        <p:nvSpPr>
          <p:cNvPr id="4" name="Rectangle 3"/>
          <p:cNvSpPr txBox="1">
            <a:spLocks noChangeArrowheads="1"/>
          </p:cNvSpPr>
          <p:nvPr/>
        </p:nvSpPr>
        <p:spPr>
          <a:xfrm>
            <a:off x="1981200" y="1219200"/>
            <a:ext cx="81534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3000" kern="0" dirty="0" smtClean="0">
                <a:latin typeface="Trebuchet MS" panose="020B0603020202020204" pitchFamily="34" charset="0"/>
              </a:rPr>
              <a:t>Customer </a:t>
            </a:r>
            <a:r>
              <a:rPr lang="en-US" altLang="en-US" sz="3000" kern="0" dirty="0">
                <a:latin typeface="Trebuchet MS" panose="020B0603020202020204" pitchFamily="34" charset="0"/>
              </a:rPr>
              <a:t>IRRs in Participating Business</a:t>
            </a:r>
          </a:p>
          <a:p>
            <a:r>
              <a:rPr lang="en-US" altLang="en-US" sz="3000" kern="0" dirty="0">
                <a:latin typeface="Trebuchet MS" panose="020B0603020202020204" pitchFamily="34" charset="0"/>
              </a:rPr>
              <a:t>Investment Regulations applicable to Participating Fund</a:t>
            </a:r>
          </a:p>
          <a:p>
            <a:r>
              <a:rPr lang="en-US" altLang="en-US" sz="3000" kern="0" dirty="0">
                <a:latin typeface="Trebuchet MS" panose="020B0603020202020204" pitchFamily="34" charset="0"/>
              </a:rPr>
              <a:t>Optimal Equity Allocation strategy for Participating fund to improve PH IRR</a:t>
            </a:r>
          </a:p>
          <a:p>
            <a:r>
              <a:rPr lang="en-US" altLang="en-US" sz="3000" kern="0" dirty="0">
                <a:latin typeface="Trebuchet MS" panose="020B0603020202020204" pitchFamily="34" charset="0"/>
              </a:rPr>
              <a:t>Considerations for changes to Investment strategy</a:t>
            </a:r>
          </a:p>
          <a:p>
            <a:r>
              <a:rPr lang="en-US" altLang="en-US" sz="3000" kern="0" dirty="0">
                <a:latin typeface="Trebuchet MS" panose="020B0603020202020204" pitchFamily="34" charset="0"/>
              </a:rPr>
              <a:t>Management of Policyholder PRE</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rebuchet MS" panose="020B0603020202020204" pitchFamily="34" charset="0"/>
              </a:rPr>
              <a:t>www.actuariesindia.org</a:t>
            </a:r>
          </a:p>
        </p:txBody>
      </p:sp>
    </p:spTree>
    <p:extLst>
      <p:ext uri="{BB962C8B-B14F-4D97-AF65-F5344CB8AC3E}">
        <p14:creationId xmlns:p14="http://schemas.microsoft.com/office/powerpoint/2010/main" val="3480001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5" name="Rectangle 168"/>
          <p:cNvSpPr>
            <a:spLocks noChangeArrowheads="1"/>
          </p:cNvSpPr>
          <p:nvPr/>
        </p:nvSpPr>
        <p:spPr bwMode="auto">
          <a:xfrm>
            <a:off x="152400" y="3467243"/>
            <a:ext cx="95250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5000" b="1" kern="0" dirty="0">
                <a:latin typeface="Trebuchet MS" panose="020B0603020202020204" pitchFamily="34" charset="0"/>
              </a:rPr>
              <a:t>Customer IRRs in Participating Business</a:t>
            </a:r>
          </a:p>
        </p:txBody>
      </p:sp>
    </p:spTree>
    <p:extLst>
      <p:ext uri="{BB962C8B-B14F-4D97-AF65-F5344CB8AC3E}">
        <p14:creationId xmlns:p14="http://schemas.microsoft.com/office/powerpoint/2010/main" val="2884358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5000" r="-2000" b="-1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251819"/>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u="sng" kern="0" dirty="0">
                <a:solidFill>
                  <a:schemeClr val="tx1"/>
                </a:solidFill>
                <a:latin typeface="Trebuchet MS" panose="020B0603020202020204" pitchFamily="34" charset="0"/>
              </a:rPr>
              <a:t>Customer IRRs in Participating Business</a:t>
            </a:r>
            <a:r>
              <a:rPr lang="en-US" altLang="en-US" sz="3200" kern="0" dirty="0">
                <a:solidFill>
                  <a:schemeClr val="tx1"/>
                </a:solidFill>
                <a:latin typeface="Trebuchet MS" panose="020B0603020202020204" pitchFamily="34" charset="0"/>
              </a:rPr>
              <a:t> : </a:t>
            </a:r>
            <a:r>
              <a:rPr lang="en-US" altLang="en-US" sz="2400" kern="0" dirty="0">
                <a:solidFill>
                  <a:schemeClr val="tx1"/>
                </a:solidFill>
                <a:latin typeface="Trebuchet MS" panose="020B0603020202020204" pitchFamily="34" charset="0"/>
              </a:rPr>
              <a:t>Reasons for Low IRR compared to UL</a:t>
            </a:r>
            <a:endParaRPr lang="en-US" altLang="en-US" sz="32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4428873" y="1218292"/>
            <a:ext cx="7086600" cy="490063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spcBef>
                <a:spcPts val="1200"/>
              </a:spcBef>
              <a:buNone/>
            </a:pPr>
            <a:r>
              <a:rPr lang="en-US" sz="1800" dirty="0">
                <a:latin typeface="Trebuchet MS" panose="020B0603020202020204" pitchFamily="34" charset="0"/>
              </a:rPr>
              <a:t>IRR in Par products is calculated considering the total policyholder inflows vis-à-vis the total benefit paid to policy holder including the guaranteed and the non-guaranteed benefits </a:t>
            </a:r>
            <a:r>
              <a:rPr lang="en-US" sz="1800" i="1" dirty="0">
                <a:latin typeface="Trebuchet MS" panose="020B0603020202020204" pitchFamily="34" charset="0"/>
              </a:rPr>
              <a:t>(cash bonus, reversionary bonus, terminal bonus)</a:t>
            </a:r>
            <a:r>
              <a:rPr lang="en-US" sz="1800" dirty="0">
                <a:latin typeface="Trebuchet MS" panose="020B0603020202020204" pitchFamily="34" charset="0"/>
              </a:rPr>
              <a:t>. </a:t>
            </a:r>
          </a:p>
          <a:p>
            <a:pPr marL="0" indent="0" algn="just">
              <a:spcBef>
                <a:spcPts val="1200"/>
              </a:spcBef>
              <a:buNone/>
            </a:pPr>
            <a:r>
              <a:rPr lang="en-US" sz="1800" i="1" dirty="0">
                <a:latin typeface="Trebuchet MS" panose="020B0603020202020204" pitchFamily="34" charset="0"/>
              </a:rPr>
              <a:t>Payouts in Participating products are based on the Asset share of the Policy</a:t>
            </a:r>
            <a:r>
              <a:rPr lang="en-US" sz="1800" dirty="0">
                <a:latin typeface="Trebuchet MS" panose="020B0603020202020204" pitchFamily="34" charset="0"/>
              </a:rPr>
              <a:t>. Asset share is the accumulation of the premiums received, plus investment income earned, less benefits, commission, expenses, and taxes paid, a reasonable cost of capital and of guarantees and transfers to shareholders.</a:t>
            </a:r>
          </a:p>
          <a:p>
            <a:pPr algn="just">
              <a:spcBef>
                <a:spcPts val="1200"/>
              </a:spcBef>
              <a:buFont typeface="Wingdings" panose="05000000000000000000" pitchFamily="2" charset="2"/>
              <a:buChar char="Ø"/>
            </a:pPr>
            <a:r>
              <a:rPr lang="en-US" sz="1800" dirty="0">
                <a:latin typeface="Trebuchet MS" panose="020B0603020202020204" pitchFamily="34" charset="0"/>
              </a:rPr>
              <a:t>A </a:t>
            </a:r>
            <a:r>
              <a:rPr lang="en-US" sz="1800" i="1" dirty="0">
                <a:latin typeface="Trebuchet MS" panose="020B0603020202020204" pitchFamily="34" charset="0"/>
              </a:rPr>
              <a:t>heavier death experience </a:t>
            </a:r>
            <a:r>
              <a:rPr lang="en-US" sz="1800" dirty="0">
                <a:latin typeface="Trebuchet MS" panose="020B0603020202020204" pitchFamily="34" charset="0"/>
              </a:rPr>
              <a:t>may lead to higher charge on account of mortality</a:t>
            </a:r>
            <a:r>
              <a:rPr lang="en-US" sz="1800" i="1" dirty="0">
                <a:latin typeface="Trebuchet MS" panose="020B0603020202020204" pitchFamily="34" charset="0"/>
              </a:rPr>
              <a:t>.</a:t>
            </a:r>
          </a:p>
          <a:p>
            <a:pPr algn="just">
              <a:spcBef>
                <a:spcPts val="1200"/>
              </a:spcBef>
              <a:buFont typeface="Wingdings" panose="05000000000000000000" pitchFamily="2" charset="2"/>
              <a:buChar char="Ø"/>
            </a:pPr>
            <a:r>
              <a:rPr lang="en-US" sz="1800" i="1" dirty="0">
                <a:latin typeface="Trebuchet MS" panose="020B0603020202020204" pitchFamily="34" charset="0"/>
              </a:rPr>
              <a:t>Higher surrender during the early policy years, </a:t>
            </a:r>
            <a:r>
              <a:rPr lang="en-US" sz="1800" dirty="0">
                <a:latin typeface="Trebuchet MS" panose="020B0603020202020204" pitchFamily="34" charset="0"/>
              </a:rPr>
              <a:t>when the asset share in low, leading to a charge on remaining policies</a:t>
            </a:r>
          </a:p>
          <a:p>
            <a:pPr algn="just">
              <a:spcBef>
                <a:spcPts val="1200"/>
              </a:spcBef>
              <a:buFont typeface="Wingdings" panose="05000000000000000000" pitchFamily="2" charset="2"/>
              <a:buChar char="Ø"/>
            </a:pPr>
            <a:r>
              <a:rPr lang="en-US" sz="1800" i="1" dirty="0">
                <a:latin typeface="Trebuchet MS" panose="020B0603020202020204" pitchFamily="34" charset="0"/>
              </a:rPr>
              <a:t>Lower Investment returns </a:t>
            </a:r>
            <a:r>
              <a:rPr lang="en-US" sz="1800" dirty="0">
                <a:latin typeface="Trebuchet MS" panose="020B0603020202020204" pitchFamily="34" charset="0"/>
              </a:rPr>
              <a:t>due to the investment strategy underlying par fund</a:t>
            </a:r>
          </a:p>
          <a:p>
            <a:pPr algn="just">
              <a:spcBef>
                <a:spcPts val="1200"/>
              </a:spcBef>
              <a:buFont typeface="Wingdings" panose="05000000000000000000" pitchFamily="2" charset="2"/>
              <a:buChar char="Ø"/>
            </a:pPr>
            <a:r>
              <a:rPr lang="en-US" sz="1800" i="1" dirty="0">
                <a:latin typeface="Trebuchet MS" panose="020B0603020202020204" pitchFamily="34" charset="0"/>
              </a:rPr>
              <a:t>Higher expenses and commissions </a:t>
            </a:r>
            <a:r>
              <a:rPr lang="en-US" sz="1800" dirty="0">
                <a:latin typeface="Trebuchet MS" panose="020B0603020202020204" pitchFamily="34" charset="0"/>
              </a:rPr>
              <a:t>incurred in the participating business </a:t>
            </a:r>
            <a:endParaRPr lang="en-IN" sz="1800" i="1"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rebuchet MS" panose="020B0603020202020204" pitchFamily="34" charset="0"/>
              </a:rPr>
              <a:t>www.actuariesindia.org</a:t>
            </a:r>
          </a:p>
        </p:txBody>
      </p:sp>
      <p:sp>
        <p:nvSpPr>
          <p:cNvPr id="13" name="Rectangle 12"/>
          <p:cNvSpPr/>
          <p:nvPr/>
        </p:nvSpPr>
        <p:spPr bwMode="auto">
          <a:xfrm>
            <a:off x="1877291" y="4928345"/>
            <a:ext cx="2286000" cy="6096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effectLst/>
                <a:latin typeface="Trebuchet MS" panose="020B0603020202020204" pitchFamily="34" charset="0"/>
              </a:rPr>
              <a:t>Product Design</a:t>
            </a:r>
            <a:endParaRPr kumimoji="0" lang="en-IN" sz="2000" b="1" i="0" u="none" strike="noStrike" cap="none" normalizeH="0" baseline="0" dirty="0">
              <a:ln>
                <a:noFill/>
              </a:ln>
              <a:effectLst/>
              <a:latin typeface="Trebuchet MS" panose="020B0603020202020204" pitchFamily="34" charset="0"/>
            </a:endParaRPr>
          </a:p>
        </p:txBody>
      </p:sp>
      <p:sp>
        <p:nvSpPr>
          <p:cNvPr id="6" name="Rectangle 5">
            <a:extLst>
              <a:ext uri="{FF2B5EF4-FFF2-40B4-BE49-F238E27FC236}">
                <a16:creationId xmlns:a16="http://schemas.microsoft.com/office/drawing/2014/main" id="{B82F96ED-EA65-C532-D180-AE83D551F406}"/>
              </a:ext>
            </a:extLst>
          </p:cNvPr>
          <p:cNvSpPr/>
          <p:nvPr/>
        </p:nvSpPr>
        <p:spPr bwMode="auto">
          <a:xfrm>
            <a:off x="1877291" y="3416672"/>
            <a:ext cx="2286000" cy="6096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effectLst/>
                <a:latin typeface="Trebuchet MS" panose="020B0603020202020204" pitchFamily="34" charset="0"/>
              </a:rPr>
              <a:t>Management of Par Fund</a:t>
            </a:r>
            <a:endParaRPr kumimoji="0" lang="en-IN" sz="2000" b="1" i="0" u="none" strike="noStrike" cap="none" normalizeH="0" baseline="0" dirty="0">
              <a:ln>
                <a:noFill/>
              </a:ln>
              <a:effectLst/>
              <a:latin typeface="Trebuchet MS" panose="020B0603020202020204" pitchFamily="34" charset="0"/>
            </a:endParaRPr>
          </a:p>
        </p:txBody>
      </p:sp>
      <p:sp>
        <p:nvSpPr>
          <p:cNvPr id="7" name="Pentagon 11">
            <a:extLst>
              <a:ext uri="{FF2B5EF4-FFF2-40B4-BE49-F238E27FC236}">
                <a16:creationId xmlns:a16="http://schemas.microsoft.com/office/drawing/2014/main" id="{1724B748-1469-C651-2B77-F13659BAD74C}"/>
              </a:ext>
            </a:extLst>
          </p:cNvPr>
          <p:cNvSpPr/>
          <p:nvPr/>
        </p:nvSpPr>
        <p:spPr bwMode="auto">
          <a:xfrm>
            <a:off x="1877291" y="1904999"/>
            <a:ext cx="2286000" cy="609600"/>
          </a:xfrm>
          <a:prstGeom prst="homePlat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rebuchet MS" panose="020B0603020202020204" pitchFamily="34" charset="0"/>
              </a:rPr>
              <a:t>Experience</a:t>
            </a:r>
            <a:r>
              <a:rPr kumimoji="0" lang="en-US" sz="2000" b="1" i="0" u="none" strike="noStrike" cap="none" normalizeH="0" dirty="0">
                <a:ln>
                  <a:noFill/>
                </a:ln>
                <a:solidFill>
                  <a:schemeClr val="bg1"/>
                </a:solidFill>
                <a:effectLst/>
                <a:latin typeface="Trebuchet MS" panose="020B0603020202020204" pitchFamily="34" charset="0"/>
              </a:rPr>
              <a:t> of Par Fund</a:t>
            </a:r>
            <a:endParaRPr kumimoji="0" lang="en-IN" sz="2000" b="1" i="0" u="none" strike="noStrike" cap="none" normalizeH="0" baseline="0" dirty="0">
              <a:ln>
                <a:noFill/>
              </a:ln>
              <a:solidFill>
                <a:schemeClr val="bg1"/>
              </a:solidFill>
              <a:effectLst/>
              <a:latin typeface="Trebuchet MS" panose="020B0603020202020204" pitchFamily="34" charset="0"/>
            </a:endParaRPr>
          </a:p>
        </p:txBody>
      </p:sp>
    </p:spTree>
    <p:extLst>
      <p:ext uri="{BB962C8B-B14F-4D97-AF65-F5344CB8AC3E}">
        <p14:creationId xmlns:p14="http://schemas.microsoft.com/office/powerpoint/2010/main" val="3076846015"/>
      </p:ext>
    </p:extLst>
  </p:cSld>
  <p:clrMapOvr>
    <a:masterClrMapping/>
  </p:clrMapOvr>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AEE6B715A08048ADEE35852ECB6708" ma:contentTypeVersion="14" ma:contentTypeDescription="Create a new document." ma:contentTypeScope="" ma:versionID="aceea36624a0ceb422d2c900cff95359">
  <xsd:schema xmlns:xsd="http://www.w3.org/2001/XMLSchema" xmlns:xs="http://www.w3.org/2001/XMLSchema" xmlns:p="http://schemas.microsoft.com/office/2006/metadata/properties" xmlns:ns2="2e62f9a1-6b4f-4142-a286-d5cd9a077995" xmlns:ns3="63ff88a5-1261-4e69-af65-167208e56433" targetNamespace="http://schemas.microsoft.com/office/2006/metadata/properties" ma:root="true" ma:fieldsID="cf4defa7f3a8747598481e28ce3ef5ad" ns2:_="" ns3:_="">
    <xsd:import namespace="2e62f9a1-6b4f-4142-a286-d5cd9a077995"/>
    <xsd:import namespace="63ff88a5-1261-4e69-af65-167208e56433"/>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62f9a1-6b4f-4142-a286-d5cd9a0779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790f828-4d96-4d10-bc53-6c3febba0be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ff88a5-1261-4e69-af65-167208e5643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16b6dbd-2851-4f6f-aa81-2e158a887d45}" ma:internalName="TaxCatchAll" ma:showField="CatchAllData" ma:web="63ff88a5-1261-4e69-af65-167208e5643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052538-DC92-4832-957D-252933DA464E}"/>
</file>

<file path=customXml/itemProps2.xml><?xml version="1.0" encoding="utf-8"?>
<ds:datastoreItem xmlns:ds="http://schemas.openxmlformats.org/officeDocument/2006/customXml" ds:itemID="{02264A71-37B4-4D61-8B6F-9079DF643E2F}"/>
</file>

<file path=docProps/app.xml><?xml version="1.0" encoding="utf-8"?>
<Properties xmlns="http://schemas.openxmlformats.org/officeDocument/2006/extended-properties" xmlns:vt="http://schemas.openxmlformats.org/officeDocument/2006/docPropsVTypes">
  <TotalTime>169</TotalTime>
  <Words>3885</Words>
  <Application>Microsoft Office PowerPoint</Application>
  <PresentationFormat>Widescreen</PresentationFormat>
  <Paragraphs>323</Paragraphs>
  <Slides>35</Slides>
  <Notes>27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Arial</vt:lpstr>
      <vt:lpstr>Arial Unicode MS</vt:lpstr>
      <vt:lpstr>Bahamas</vt:lpstr>
      <vt:lpstr>Calibri</vt:lpstr>
      <vt:lpstr>Garamond</vt:lpstr>
      <vt:lpstr>Times New Roman</vt:lpstr>
      <vt:lpstr>Trebuchet MS</vt:lpstr>
      <vt:lpstr>Verdana</vt:lpstr>
      <vt:lpstr>Wingdings</vt:lpstr>
      <vt:lpstr>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Aparajita Mitra</dc:creator>
  <cp:lastModifiedBy>Saksham Agarwal (Gurugram HO - Actuarial)</cp:lastModifiedBy>
  <cp:revision>176</cp:revision>
  <dcterms:created xsi:type="dcterms:W3CDTF">2011-07-20T12:11:57Z</dcterms:created>
  <dcterms:modified xsi:type="dcterms:W3CDTF">2023-06-22T12:00:19Z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5d0447-72b7-4595-8ee5-b32b4892557e_Enabled">
    <vt:lpwstr>true</vt:lpwstr>
  </property>
  <property fmtid="{D5CDD505-2E9C-101B-9397-08002B2CF9AE}" pid="3" name="MSIP_Label_f45d0447-72b7-4595-8ee5-b32b4892557e_SetDate">
    <vt:lpwstr>2023-06-19T15:03:07Z</vt:lpwstr>
  </property>
  <property fmtid="{D5CDD505-2E9C-101B-9397-08002B2CF9AE}" pid="4" name="MSIP_Label_f45d0447-72b7-4595-8ee5-b32b4892557e_Method">
    <vt:lpwstr>Privileged</vt:lpwstr>
  </property>
  <property fmtid="{D5CDD505-2E9C-101B-9397-08002B2CF9AE}" pid="5" name="MSIP_Label_f45d0447-72b7-4595-8ee5-b32b4892557e_Name">
    <vt:lpwstr>f45d0447-72b7-4595-8ee5-b32b4892557e</vt:lpwstr>
  </property>
  <property fmtid="{D5CDD505-2E9C-101B-9397-08002B2CF9AE}" pid="6" name="MSIP_Label_f45d0447-72b7-4595-8ee5-b32b4892557e_SiteId">
    <vt:lpwstr>582259a1-dcaa-4cca-b1cf-e60d3f045ecd</vt:lpwstr>
  </property>
  <property fmtid="{D5CDD505-2E9C-101B-9397-08002B2CF9AE}" pid="7" name="MSIP_Label_f45d0447-72b7-4595-8ee5-b32b4892557e_ActionId">
    <vt:lpwstr>96467637-64ce-4c1a-8f27-9494780ded42</vt:lpwstr>
  </property>
  <property fmtid="{D5CDD505-2E9C-101B-9397-08002B2CF9AE}" pid="8" name="MSIP_Label_f45d0447-72b7-4595-8ee5-b32b4892557e_ContentBits">
    <vt:lpwstr>0</vt:lpwstr>
  </property>
</Properties>
</file>