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35"/>
  </p:notesMasterIdLst>
  <p:handoutMasterIdLst>
    <p:handoutMasterId r:id="rId36"/>
  </p:handoutMasterIdLst>
  <p:sldIdLst>
    <p:sldId id="261" r:id="rId4"/>
    <p:sldId id="262" r:id="rId5"/>
    <p:sldId id="263" r:id="rId6"/>
    <p:sldId id="269" r:id="rId7"/>
    <p:sldId id="297" r:id="rId8"/>
    <p:sldId id="316" r:id="rId9"/>
    <p:sldId id="328" r:id="rId10"/>
    <p:sldId id="329" r:id="rId11"/>
    <p:sldId id="294" r:id="rId12"/>
    <p:sldId id="307" r:id="rId13"/>
    <p:sldId id="293" r:id="rId14"/>
    <p:sldId id="321" r:id="rId15"/>
    <p:sldId id="322" r:id="rId16"/>
    <p:sldId id="330" r:id="rId17"/>
    <p:sldId id="331" r:id="rId18"/>
    <p:sldId id="332" r:id="rId19"/>
    <p:sldId id="305" r:id="rId20"/>
    <p:sldId id="291" r:id="rId21"/>
    <p:sldId id="309" r:id="rId22"/>
    <p:sldId id="338" r:id="rId23"/>
    <p:sldId id="301" r:id="rId24"/>
    <p:sldId id="289" r:id="rId25"/>
    <p:sldId id="343" r:id="rId26"/>
    <p:sldId id="344" r:id="rId27"/>
    <p:sldId id="308" r:id="rId28"/>
    <p:sldId id="336" r:id="rId29"/>
    <p:sldId id="327" r:id="rId30"/>
    <p:sldId id="337" r:id="rId31"/>
    <p:sldId id="325" r:id="rId32"/>
    <p:sldId id="324" r:id="rId33"/>
    <p:sldId id="312"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20" autoAdjust="0"/>
  </p:normalViewPr>
  <p:slideViewPr>
    <p:cSldViewPr>
      <p:cViewPr varScale="1">
        <p:scale>
          <a:sx n="67" d="100"/>
          <a:sy n="67" d="100"/>
        </p:scale>
        <p:origin x="834" y="5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07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esh Shetty - Assistant Manager" userId="bdce7d46-cb34-4dc2-b54a-604e6e5a550a" providerId="ADAL" clId="{7401AA75-144F-4942-A252-56306689AD99}"/>
    <pc:docChg chg="delSld">
      <pc:chgData name="Paresh Shetty - Assistant Manager" userId="bdce7d46-cb34-4dc2-b54a-604e6e5a550a" providerId="ADAL" clId="{7401AA75-144F-4942-A252-56306689AD99}" dt="2023-07-04T05:04:54.311" v="0" actId="2696"/>
      <pc:docMkLst>
        <pc:docMk/>
      </pc:docMkLst>
      <pc:sldChg chg="del">
        <pc:chgData name="Paresh Shetty - Assistant Manager" userId="bdce7d46-cb34-4dc2-b54a-604e6e5a550a" providerId="ADAL" clId="{7401AA75-144F-4942-A252-56306689AD99}" dt="2023-07-04T05:04:54.311" v="0" actId="2696"/>
        <pc:sldMkLst>
          <pc:docMk/>
          <pc:sldMk cId="1700120174" sldId="296"/>
        </pc:sldMkLst>
      </pc:sldChg>
      <pc:sldChg chg="del">
        <pc:chgData name="Paresh Shetty - Assistant Manager" userId="bdce7d46-cb34-4dc2-b54a-604e6e5a550a" providerId="ADAL" clId="{7401AA75-144F-4942-A252-56306689AD99}" dt="2023-07-04T05:04:54.311" v="0" actId="2696"/>
        <pc:sldMkLst>
          <pc:docMk/>
          <pc:sldMk cId="866512675" sldId="298"/>
        </pc:sldMkLst>
      </pc:sldChg>
      <pc:sldChg chg="del">
        <pc:chgData name="Paresh Shetty - Assistant Manager" userId="bdce7d46-cb34-4dc2-b54a-604e6e5a550a" providerId="ADAL" clId="{7401AA75-144F-4942-A252-56306689AD99}" dt="2023-07-04T05:04:54.311" v="0" actId="2696"/>
        <pc:sldMkLst>
          <pc:docMk/>
          <pc:sldMk cId="3719504002" sldId="300"/>
        </pc:sldMkLst>
      </pc:sldChg>
      <pc:sldChg chg="del">
        <pc:chgData name="Paresh Shetty - Assistant Manager" userId="bdce7d46-cb34-4dc2-b54a-604e6e5a550a" providerId="ADAL" clId="{7401AA75-144F-4942-A252-56306689AD99}" dt="2023-07-04T05:04:54.311" v="0" actId="2696"/>
        <pc:sldMkLst>
          <pc:docMk/>
          <pc:sldMk cId="2970441075" sldId="31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Compliance</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Competence and Care</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Conflict of Interest</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Integrity &amp; Ethical Practice</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Ways to expand business</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sz="5400" u="none" dirty="0">
              <a:solidFill>
                <a:schemeClr val="bg1"/>
              </a:solidFill>
              <a:latin typeface="Trebuchet MS" pitchFamily="34" charset="0"/>
            </a:rPr>
            <a:t>Next Steps</a:t>
          </a: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0174191-A0F7-466F-ABE7-78E9F10E55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4DAFF7E-F978-4DC4-9557-230FA0004059}">
      <dgm:prSet custT="1"/>
      <dgm:spPr>
        <a:solidFill>
          <a:srgbClr val="0062AC"/>
        </a:solidFill>
      </dgm:spPr>
      <dgm:t>
        <a:bodyPr/>
        <a:lstStyle/>
        <a:p>
          <a:pPr algn="ctr" rtl="0"/>
          <a:r>
            <a:rPr lang="en-US" altLang="en-US" sz="5400" u="none" dirty="0">
              <a:solidFill>
                <a:schemeClr val="bg1"/>
              </a:solidFill>
              <a:latin typeface="Trebuchet MS" panose="020B0603020202020204" pitchFamily="34" charset="0"/>
            </a:rPr>
            <a:t>Thank You</a:t>
          </a:r>
          <a:endParaRPr lang="en-US" sz="5400" u="none" dirty="0">
            <a:solidFill>
              <a:schemeClr val="bg1"/>
            </a:solidFill>
            <a:latin typeface="Trebuchet MS" pitchFamily="34" charset="0"/>
          </a:endParaRPr>
        </a:p>
      </dgm:t>
    </dgm:pt>
    <dgm:pt modelId="{59E13080-85FE-4885-9950-A12DF43728A8}" type="parTrans" cxnId="{EE3FEEFF-A14E-412B-9949-8A468B55CB47}">
      <dgm:prSet/>
      <dgm:spPr/>
      <dgm:t>
        <a:bodyPr/>
        <a:lstStyle/>
        <a:p>
          <a:endParaRPr lang="en-US"/>
        </a:p>
      </dgm:t>
    </dgm:pt>
    <dgm:pt modelId="{62397792-5E4A-4F3D-AF63-8E3B0114629B}" type="sibTrans" cxnId="{EE3FEEFF-A14E-412B-9949-8A468B55CB47}">
      <dgm:prSet/>
      <dgm:spPr/>
      <dgm:t>
        <a:bodyPr/>
        <a:lstStyle/>
        <a:p>
          <a:endParaRPr lang="en-US"/>
        </a:p>
      </dgm:t>
    </dgm:pt>
    <dgm:pt modelId="{F82F2A25-FB8B-49DE-B24E-12FB09046BF8}" type="pres">
      <dgm:prSet presAssocID="{00174191-A0F7-466F-ABE7-78E9F10E552A}" presName="linear" presStyleCnt="0">
        <dgm:presLayoutVars>
          <dgm:animLvl val="lvl"/>
          <dgm:resizeHandles val="exact"/>
        </dgm:presLayoutVars>
      </dgm:prSet>
      <dgm:spPr/>
    </dgm:pt>
    <dgm:pt modelId="{A392CE25-61D7-42B5-A279-D89331C050A2}" type="pres">
      <dgm:prSet presAssocID="{24DAFF7E-F978-4DC4-9557-230FA0004059}" presName="parentText" presStyleLbl="node1" presStyleIdx="0" presStyleCnt="1" custLinFactNeighborX="-752" custLinFactNeighborY="-40060">
        <dgm:presLayoutVars>
          <dgm:chMax val="0"/>
          <dgm:bulletEnabled val="1"/>
        </dgm:presLayoutVars>
      </dgm:prSet>
      <dgm:spPr/>
    </dgm:pt>
  </dgm:ptLst>
  <dgm:cxnLst>
    <dgm:cxn modelId="{3E82FCB8-7F19-46EF-A22F-C5C51A2E40B4}" type="presOf" srcId="{00174191-A0F7-466F-ABE7-78E9F10E552A}" destId="{F82F2A25-FB8B-49DE-B24E-12FB09046BF8}" srcOrd="0" destOrd="0" presId="urn:microsoft.com/office/officeart/2005/8/layout/vList2"/>
    <dgm:cxn modelId="{5C5166CE-398A-45E7-BBEC-635FF7DE8A94}" type="presOf" srcId="{24DAFF7E-F978-4DC4-9557-230FA0004059}" destId="{A392CE25-61D7-42B5-A279-D89331C050A2}" srcOrd="0" destOrd="0" presId="urn:microsoft.com/office/officeart/2005/8/layout/vList2"/>
    <dgm:cxn modelId="{EE3FEEFF-A14E-412B-9949-8A468B55CB47}" srcId="{00174191-A0F7-466F-ABE7-78E9F10E552A}" destId="{24DAFF7E-F978-4DC4-9557-230FA0004059}" srcOrd="0" destOrd="0" parTransId="{59E13080-85FE-4885-9950-A12DF43728A8}" sibTransId="{62397792-5E4A-4F3D-AF63-8E3B0114629B}"/>
    <dgm:cxn modelId="{A90A7D4B-67EF-4AA9-8565-B17E1EB754A4}" type="presParOf" srcId="{F82F2A25-FB8B-49DE-B24E-12FB09046BF8}" destId="{A392CE25-61D7-42B5-A279-D89331C050A2}" srcOrd="0"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Compliance</a:t>
          </a:r>
          <a:endParaRPr lang="en-US" sz="5400" u="none" kern="1200" dirty="0">
            <a:solidFill>
              <a:schemeClr val="bg1"/>
            </a:solidFill>
            <a:latin typeface="Trebuchet MS" panose="020B0603020202020204" pitchFamily="34" charset="0"/>
          </a:endParaRPr>
        </a:p>
      </dsp:txBody>
      <dsp:txXfrm>
        <a:off x="61256" y="1585252"/>
        <a:ext cx="10012088" cy="1132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Competence and Care</a:t>
          </a:r>
          <a:endParaRPr lang="en-US" sz="5400" u="none" kern="1200" dirty="0">
            <a:solidFill>
              <a:schemeClr val="bg1"/>
            </a:solidFill>
            <a:latin typeface="Trebuchet MS" panose="020B0603020202020204" pitchFamily="34" charset="0"/>
          </a:endParaRPr>
        </a:p>
      </dsp:txBody>
      <dsp:txXfrm>
        <a:off x="61256" y="1585252"/>
        <a:ext cx="10012088" cy="11323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Conflict of Interest</a:t>
          </a:r>
          <a:endParaRPr lang="en-US" sz="5400" u="none" kern="1200" dirty="0">
            <a:solidFill>
              <a:schemeClr val="bg1"/>
            </a:solidFill>
            <a:latin typeface="Trebuchet MS" panose="020B0603020202020204" pitchFamily="34" charset="0"/>
          </a:endParaRPr>
        </a:p>
      </dsp:txBody>
      <dsp:txXfrm>
        <a:off x="61256" y="1585252"/>
        <a:ext cx="10012088" cy="1132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Integrity &amp; Ethical Practice</a:t>
          </a:r>
          <a:endParaRPr lang="en-US" sz="5400" u="none" kern="1200" dirty="0">
            <a:solidFill>
              <a:schemeClr val="bg1"/>
            </a:solidFill>
            <a:latin typeface="Trebuchet MS" panose="020B0603020202020204" pitchFamily="34" charset="0"/>
          </a:endParaRPr>
        </a:p>
      </dsp:txBody>
      <dsp:txXfrm>
        <a:off x="61256" y="1585252"/>
        <a:ext cx="10012088" cy="11323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Ways to expand business</a:t>
          </a:r>
          <a:endParaRPr lang="en-US" sz="5400" u="none" kern="1200" dirty="0">
            <a:solidFill>
              <a:schemeClr val="bg1"/>
            </a:solidFill>
            <a:latin typeface="Trebuchet MS" panose="020B0603020202020204" pitchFamily="34" charset="0"/>
          </a:endParaRPr>
        </a:p>
      </dsp:txBody>
      <dsp:txXfrm>
        <a:off x="61256" y="1585252"/>
        <a:ext cx="10012088" cy="11323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sz="5400" u="none" kern="1200" dirty="0">
              <a:solidFill>
                <a:schemeClr val="bg1"/>
              </a:solidFill>
              <a:latin typeface="Trebuchet MS" pitchFamily="34" charset="0"/>
            </a:rPr>
            <a:t>Next Steps</a:t>
          </a:r>
        </a:p>
      </dsp:txBody>
      <dsp:txXfrm>
        <a:off x="61256" y="1585252"/>
        <a:ext cx="10012088" cy="113231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92CE25-61D7-42B5-A279-D89331C050A2}">
      <dsp:nvSpPr>
        <dsp:cNvPr id="0" name=""/>
        <dsp:cNvSpPr/>
      </dsp:nvSpPr>
      <dsp:spPr>
        <a:xfrm>
          <a:off x="0" y="1523996"/>
          <a:ext cx="10134600" cy="1254825"/>
        </a:xfrm>
        <a:prstGeom prst="roundRect">
          <a:avLst/>
        </a:prstGeom>
        <a:solidFill>
          <a:srgbClr val="0062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0">
            <a:lnSpc>
              <a:spcPct val="90000"/>
            </a:lnSpc>
            <a:spcBef>
              <a:spcPct val="0"/>
            </a:spcBef>
            <a:spcAft>
              <a:spcPct val="35000"/>
            </a:spcAft>
            <a:buNone/>
          </a:pPr>
          <a:r>
            <a:rPr lang="en-US" altLang="en-US" sz="5400" u="none" kern="1200" dirty="0">
              <a:solidFill>
                <a:schemeClr val="bg1"/>
              </a:solidFill>
              <a:latin typeface="Trebuchet MS" panose="020B0603020202020204" pitchFamily="34" charset="0"/>
            </a:rPr>
            <a:t>Thank You</a:t>
          </a:r>
          <a:endParaRPr lang="en-US" sz="5400" u="none" kern="1200" dirty="0">
            <a:solidFill>
              <a:schemeClr val="bg1"/>
            </a:solidFill>
            <a:latin typeface="Trebuchet MS" pitchFamily="34" charset="0"/>
          </a:endParaRPr>
        </a:p>
      </dsp:txBody>
      <dsp:txXfrm>
        <a:off x="61256" y="1585252"/>
        <a:ext cx="10012088" cy="11323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pPr/>
              <a:t>04-07-2023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pPr/>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7/4/2023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44536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2906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52361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49606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95171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360007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32295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44536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313530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07587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39048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49394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445360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59776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2001918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7207236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271544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579681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1315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453674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67382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313379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31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85520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57531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As per this rule, the Actuary cannot pay any remuneration to the CA in question for the business brought in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70767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As per this rule, the Actuary cannot pay any remuneration to the CA in question for the business brought in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02776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As per this rule, the Actuary cannot pay any remuneration to the CA in question for the business brought in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6001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dirty="0"/>
              <a:t>Actuaries act states conditions which can deem the actuary guilty of misconduct. As per this rule, the Actuary cannot pay any remuneration to the CA in question for the business brought in</a:t>
            </a:r>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44536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7205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4.jpeg"/><Relationship Id="rId7" Type="http://schemas.openxmlformats.org/officeDocument/2006/relationships/diagramLayout" Target="../diagrams/layout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Data" Target="../diagrams/data2.xml"/><Relationship Id="rId5" Type="http://schemas.openxmlformats.org/officeDocument/2006/relationships/image" Target="../media/image6.png"/><Relationship Id="rId10" Type="http://schemas.microsoft.com/office/2007/relationships/diagramDrawing" Target="../diagrams/drawing2.xml"/><Relationship Id="rId4" Type="http://schemas.openxmlformats.org/officeDocument/2006/relationships/image" Target="../media/image5.png"/><Relationship Id="rId9"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4.jpeg"/><Relationship Id="rId7" Type="http://schemas.openxmlformats.org/officeDocument/2006/relationships/diagramLayout" Target="../diagrams/layout3.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Data" Target="../diagrams/data3.xml"/><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5.png"/><Relationship Id="rId9" Type="http://schemas.openxmlformats.org/officeDocument/2006/relationships/diagramColors" Target="../diagrams/colors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4.jpeg"/><Relationship Id="rId7" Type="http://schemas.openxmlformats.org/officeDocument/2006/relationships/diagramLayout" Target="../diagrams/layout4.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Data" Target="../diagrams/data4.xml"/><Relationship Id="rId5" Type="http://schemas.openxmlformats.org/officeDocument/2006/relationships/image" Target="../media/image6.png"/><Relationship Id="rId10" Type="http://schemas.microsoft.com/office/2007/relationships/diagramDrawing" Target="../diagrams/drawing4.xml"/><Relationship Id="rId4" Type="http://schemas.openxmlformats.org/officeDocument/2006/relationships/image" Target="../media/image5.png"/><Relationship Id="rId9" Type="http://schemas.openxmlformats.org/officeDocument/2006/relationships/diagramColors" Target="../diagrams/colors4.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4.jpeg"/><Relationship Id="rId7" Type="http://schemas.openxmlformats.org/officeDocument/2006/relationships/diagramLayout" Target="../diagrams/layout5.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Data" Target="../diagrams/data5.xml"/><Relationship Id="rId5" Type="http://schemas.openxmlformats.org/officeDocument/2006/relationships/image" Target="../media/image6.png"/><Relationship Id="rId10" Type="http://schemas.microsoft.com/office/2007/relationships/diagramDrawing" Target="../diagrams/drawing5.xml"/><Relationship Id="rId4" Type="http://schemas.openxmlformats.org/officeDocument/2006/relationships/image" Target="../media/image5.png"/><Relationship Id="rId9" Type="http://schemas.openxmlformats.org/officeDocument/2006/relationships/diagramColors" Target="../diagrams/colors5.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4.jpeg"/><Relationship Id="rId7" Type="http://schemas.openxmlformats.org/officeDocument/2006/relationships/diagramLayout" Target="../diagrams/layout6.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Data" Target="../diagrams/data6.xml"/><Relationship Id="rId5" Type="http://schemas.openxmlformats.org/officeDocument/2006/relationships/image" Target="../media/image6.png"/><Relationship Id="rId10" Type="http://schemas.microsoft.com/office/2007/relationships/diagramDrawing" Target="../diagrams/drawing6.xml"/><Relationship Id="rId4" Type="http://schemas.openxmlformats.org/officeDocument/2006/relationships/image" Target="../media/image5.png"/><Relationship Id="rId9" Type="http://schemas.openxmlformats.org/officeDocument/2006/relationships/diagramColors" Target="../diagrams/colors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image" Target="../media/image4.jpeg"/><Relationship Id="rId7" Type="http://schemas.openxmlformats.org/officeDocument/2006/relationships/diagramLayout" Target="../diagrams/layout7.xml"/><Relationship Id="rId2" Type="http://schemas.openxmlformats.org/officeDocument/2006/relationships/notesSlide" Target="../notesSlides/notesSlide30.xml"/><Relationship Id="rId1" Type="http://schemas.openxmlformats.org/officeDocument/2006/relationships/slideLayout" Target="../slideLayouts/slideLayout7.xml"/><Relationship Id="rId6" Type="http://schemas.openxmlformats.org/officeDocument/2006/relationships/diagramData" Target="../diagrams/data7.xml"/><Relationship Id="rId5" Type="http://schemas.openxmlformats.org/officeDocument/2006/relationships/image" Target="../media/image6.png"/><Relationship Id="rId10" Type="http://schemas.microsoft.com/office/2007/relationships/diagramDrawing" Target="../diagrams/drawing7.xml"/><Relationship Id="rId4" Type="http://schemas.openxmlformats.org/officeDocument/2006/relationships/image" Target="../media/image5.png"/><Relationship Id="rId9" Type="http://schemas.openxmlformats.org/officeDocument/2006/relationships/diagramColors" Target="../diagrams/colors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4.jpe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image" Target="../media/image6.png"/><Relationship Id="rId10" Type="http://schemas.microsoft.com/office/2007/relationships/diagramDrawing" Target="../diagrams/drawing1.xml"/><Relationship Id="rId4" Type="http://schemas.openxmlformats.org/officeDocument/2006/relationships/image" Target="../media/image5.png"/><Relationship Id="rId9" Type="http://schemas.openxmlformats.org/officeDocument/2006/relationships/diagramColors" Target="../diagrams/colors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102108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General </a:t>
            </a:r>
            <a:r>
              <a:rPr lang="es-UY" altLang="en-US" sz="3600" b="1" kern="0" dirty="0" err="1">
                <a:solidFill>
                  <a:schemeClr val="bg1"/>
                </a:solidFill>
                <a:latin typeface="Trebuchet MS" panose="020B0603020202020204" pitchFamily="34" charset="0"/>
              </a:rPr>
              <a:t>Insurance</a:t>
            </a:r>
            <a:r>
              <a:rPr lang="es-UY" altLang="en-US" sz="3600" b="1" kern="0" dirty="0">
                <a:solidFill>
                  <a:schemeClr val="bg1"/>
                </a:solidFill>
                <a:latin typeface="Trebuchet MS" panose="020B0603020202020204" pitchFamily="34" charset="0"/>
              </a:rPr>
              <a:t> Professional</a:t>
            </a:r>
            <a:endParaRPr lang="es-ES" altLang="en-US" sz="3600" b="1" kern="0" dirty="0">
              <a:solidFill>
                <a:schemeClr val="bg1"/>
              </a:solidFill>
              <a:latin typeface="Trebuchet MS" panose="020B0603020202020204" pitchFamily="34" charset="0"/>
            </a:endParaRPr>
          </a:p>
        </p:txBody>
      </p:sp>
      <p:sp>
        <p:nvSpPr>
          <p:cNvPr id="5" name="Rectangle 168"/>
          <p:cNvSpPr>
            <a:spLocks noChangeArrowheads="1"/>
          </p:cNvSpPr>
          <p:nvPr/>
        </p:nvSpPr>
        <p:spPr bwMode="auto">
          <a:xfrm>
            <a:off x="152400" y="3467243"/>
            <a:ext cx="51847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US" altLang="en-US" sz="1800" b="1" dirty="0">
                <a:solidFill>
                  <a:schemeClr val="tx1"/>
                </a:solidFill>
                <a:latin typeface="Trebuchet MS" panose="020B0603020202020204" pitchFamily="34" charset="0"/>
              </a:rPr>
              <a:t>Guide: Ashok Kumar </a:t>
            </a:r>
            <a:r>
              <a:rPr lang="en-US" altLang="en-US" sz="1800" b="1" dirty="0" err="1">
                <a:solidFill>
                  <a:schemeClr val="tx1"/>
                </a:solidFill>
                <a:latin typeface="Trebuchet MS" panose="020B0603020202020204" pitchFamily="34" charset="0"/>
              </a:rPr>
              <a:t>Lahoty</a:t>
            </a:r>
            <a:r>
              <a:rPr lang="en-US" altLang="en-US" sz="1800" b="1" dirty="0">
                <a:solidFill>
                  <a:schemeClr val="tx1"/>
                </a:solidFill>
                <a:latin typeface="Trebuchet MS" panose="020B0603020202020204" pitchFamily="34" charset="0"/>
              </a:rPr>
              <a:t> </a:t>
            </a:r>
          </a:p>
          <a:p>
            <a:pPr algn="l"/>
            <a:r>
              <a:rPr lang="en-US" altLang="en-US" sz="1800" b="1" dirty="0">
                <a:solidFill>
                  <a:schemeClr val="tx1"/>
                </a:solidFill>
                <a:latin typeface="Trebuchet MS" panose="020B0603020202020204" pitchFamily="34" charset="0"/>
              </a:rPr>
              <a:t>Presented By: </a:t>
            </a:r>
          </a:p>
          <a:p>
            <a:pPr algn="l"/>
            <a:r>
              <a:rPr lang="en-US" altLang="en-US" sz="1800" b="1" dirty="0">
                <a:solidFill>
                  <a:schemeClr val="tx1"/>
                </a:solidFill>
                <a:latin typeface="Trebuchet MS" panose="020B0603020202020204" pitchFamily="34" charset="0"/>
              </a:rPr>
              <a:t>1. Christopher Clement</a:t>
            </a:r>
          </a:p>
          <a:p>
            <a:pPr algn="l"/>
            <a:r>
              <a:rPr lang="en-US" altLang="en-US" sz="1800" b="1" dirty="0">
                <a:solidFill>
                  <a:schemeClr val="tx1"/>
                </a:solidFill>
                <a:latin typeface="Trebuchet MS" panose="020B0603020202020204" pitchFamily="34" charset="0"/>
              </a:rPr>
              <a:t>2. </a:t>
            </a:r>
            <a:r>
              <a:rPr lang="en-US" altLang="en-US" sz="1800" b="1" dirty="0" err="1">
                <a:solidFill>
                  <a:schemeClr val="tx1"/>
                </a:solidFill>
                <a:latin typeface="Trebuchet MS" panose="020B0603020202020204" pitchFamily="34" charset="0"/>
              </a:rPr>
              <a:t>Lakshay</a:t>
            </a:r>
            <a:r>
              <a:rPr lang="en-US" altLang="en-US" sz="1800" b="1" dirty="0">
                <a:solidFill>
                  <a:schemeClr val="tx1"/>
                </a:solidFill>
                <a:latin typeface="Trebuchet MS" panose="020B0603020202020204" pitchFamily="34" charset="0"/>
              </a:rPr>
              <a:t> </a:t>
            </a:r>
            <a:r>
              <a:rPr lang="en-US" altLang="en-US" sz="1800" b="1" dirty="0" err="1">
                <a:solidFill>
                  <a:schemeClr val="tx1"/>
                </a:solidFill>
                <a:latin typeface="Trebuchet MS" panose="020B0603020202020204" pitchFamily="34" charset="0"/>
              </a:rPr>
              <a:t>Mody</a:t>
            </a:r>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3. Prathamesh </a:t>
            </a:r>
            <a:r>
              <a:rPr lang="en-US" altLang="en-US" sz="1800" b="1" dirty="0" err="1">
                <a:solidFill>
                  <a:schemeClr val="tx1"/>
                </a:solidFill>
                <a:latin typeface="Trebuchet MS" panose="020B0603020202020204" pitchFamily="34" charset="0"/>
              </a:rPr>
              <a:t>Ghanekar</a:t>
            </a:r>
            <a:endParaRPr lang="en-US" altLang="en-US" sz="1800" b="1" dirty="0">
              <a:solidFill>
                <a:schemeClr val="tx1"/>
              </a:solidFill>
              <a:latin typeface="Trebuchet MS" panose="020B0603020202020204" pitchFamily="34" charset="0"/>
            </a:endParaRPr>
          </a:p>
          <a:p>
            <a:pPr algn="l"/>
            <a:r>
              <a:rPr lang="en-US" altLang="en-US" sz="1800" b="1" dirty="0">
                <a:solidFill>
                  <a:schemeClr val="tx1"/>
                </a:solidFill>
                <a:latin typeface="Trebuchet MS" panose="020B0603020202020204" pitchFamily="34" charset="0"/>
              </a:rPr>
              <a:t>4. Rajesh Kumar</a:t>
            </a:r>
            <a:endParaRPr lang="es-ES" altLang="en-US" sz="1800" b="1" dirty="0">
              <a:solidFill>
                <a:schemeClr val="tx1"/>
              </a:solidFill>
              <a:latin typeface="Trebuchet MS" panose="020B0603020202020204" pitchFamily="34" charset="0"/>
            </a:endParaRPr>
          </a:p>
        </p:txBody>
      </p:sp>
      <p:sp>
        <p:nvSpPr>
          <p:cNvPr id="6" name="Rectangle 150"/>
          <p:cNvSpPr txBox="1">
            <a:spLocks noChangeArrowheads="1"/>
          </p:cNvSpPr>
          <p:nvPr/>
        </p:nvSpPr>
        <p:spPr>
          <a:xfrm>
            <a:off x="838200" y="533400"/>
            <a:ext cx="9197975"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s-UY" altLang="en-US" sz="3600" b="1" kern="0" dirty="0">
                <a:solidFill>
                  <a:schemeClr val="bg1"/>
                </a:solidFill>
                <a:latin typeface="Trebuchet MS" panose="020B0603020202020204" pitchFamily="34" charset="0"/>
              </a:rPr>
              <a:t>39th India </a:t>
            </a:r>
            <a:r>
              <a:rPr lang="es-UY" altLang="en-US" sz="3600" b="1" kern="0" dirty="0" err="1">
                <a:solidFill>
                  <a:schemeClr val="bg1"/>
                </a:solidFill>
                <a:latin typeface="Trebuchet MS" panose="020B0603020202020204" pitchFamily="34" charset="0"/>
              </a:rPr>
              <a:t>Fellowship</a:t>
            </a:r>
            <a:r>
              <a:rPr lang="es-UY" altLang="en-US" sz="3600" b="1" kern="0" dirty="0">
                <a:solidFill>
                  <a:schemeClr val="bg1"/>
                </a:solidFill>
                <a:latin typeface="Trebuchet MS" panose="020B0603020202020204" pitchFamily="34" charset="0"/>
              </a:rPr>
              <a:t> </a:t>
            </a:r>
            <a:r>
              <a:rPr lang="es-UY" altLang="en-US" sz="3600" b="1" kern="0" dirty="0" err="1">
                <a:solidFill>
                  <a:schemeClr val="bg1"/>
                </a:solidFill>
                <a:latin typeface="Trebuchet MS" panose="020B0603020202020204" pitchFamily="34" charset="0"/>
              </a:rPr>
              <a:t>Seminar</a:t>
            </a:r>
            <a:endParaRPr lang="es-UY" altLang="en-US" sz="2500" b="1" kern="0" dirty="0">
              <a:solidFill>
                <a:schemeClr val="bg1"/>
              </a:solidFill>
              <a:latin typeface="Trebuchet MS" panose="020B0603020202020204" pitchFamily="34" charset="0"/>
            </a:endParaRPr>
          </a:p>
          <a:p>
            <a:pPr algn="l"/>
            <a:r>
              <a:rPr lang="es-UY" altLang="en-US" sz="2500" b="1" kern="0" dirty="0">
                <a:solidFill>
                  <a:schemeClr val="bg1"/>
                </a:solidFill>
                <a:latin typeface="Trebuchet MS" panose="020B0603020202020204" pitchFamily="34" charset="0"/>
              </a:rPr>
              <a:t>Date: 24th June 2023 </a:t>
            </a:r>
            <a:endParaRPr lang="es-ES" altLang="en-US" sz="2500" b="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2432919282"/>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14985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02E3D20A-5FE2-A5AD-68F9-0726021DCBF1}"/>
              </a:ext>
            </a:extLst>
          </p:cNvPr>
          <p:cNvSpPr txBox="1">
            <a:spLocks noChangeArrowheads="1"/>
          </p:cNvSpPr>
          <p:nvPr/>
        </p:nvSpPr>
        <p:spPr>
          <a:xfrm>
            <a:off x="2209800" y="1610872"/>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kern="0" dirty="0">
                <a:solidFill>
                  <a:srgbClr val="000000"/>
                </a:solidFill>
                <a:latin typeface="Trebuchet MS" panose="020B0603020202020204" pitchFamily="34" charset="0"/>
              </a:rPr>
              <a:t>Competency</a:t>
            </a:r>
          </a:p>
          <a:p>
            <a:pPr marL="1371600" lvl="2" indent="-514350" algn="just">
              <a:spcAft>
                <a:spcPts val="1800"/>
              </a:spcAft>
            </a:pPr>
            <a:r>
              <a:rPr lang="en-US" altLang="en-US" sz="2800" dirty="0">
                <a:latin typeface="Trebuchet MS" panose="020B0603020202020204" pitchFamily="34" charset="0"/>
              </a:rPr>
              <a:t>Appropriate level of knowledge</a:t>
            </a:r>
          </a:p>
          <a:p>
            <a:pPr marL="1371600" lvl="2" indent="-514350" algn="just">
              <a:spcAft>
                <a:spcPts val="1800"/>
              </a:spcAft>
            </a:pPr>
            <a:r>
              <a:rPr lang="en-US" altLang="en-US" sz="2800" dirty="0">
                <a:latin typeface="Trebuchet MS" panose="020B0603020202020204" pitchFamily="34" charset="0"/>
              </a:rPr>
              <a:t>Skills to perform </a:t>
            </a:r>
          </a:p>
          <a:p>
            <a:pPr marL="1371600" lvl="2" indent="-514350" algn="just">
              <a:spcAft>
                <a:spcPts val="1800"/>
              </a:spcAft>
            </a:pPr>
            <a:r>
              <a:rPr lang="en-US" altLang="en-US" sz="2800" dirty="0">
                <a:latin typeface="Trebuchet MS" panose="020B0603020202020204" pitchFamily="34" charset="0"/>
              </a:rPr>
              <a:t>Experience in the required domain of work</a:t>
            </a:r>
          </a:p>
          <a:p>
            <a:pPr marL="1371600" lvl="2" indent="-514350" algn="just">
              <a:spcAft>
                <a:spcPts val="1800"/>
              </a:spcAft>
            </a:pPr>
            <a:r>
              <a:rPr lang="en-US" altLang="en-US" sz="2800" dirty="0">
                <a:latin typeface="Trebuchet MS" panose="020B0603020202020204" pitchFamily="34" charset="0"/>
              </a:rPr>
              <a:t>Engage in Continual Professional Development</a:t>
            </a:r>
            <a:endParaRPr lang="en-US" sz="2800" dirty="0">
              <a:latin typeface="Trebuchet MS" panose="020B0603020202020204" pitchFamily="34" charset="0"/>
            </a:endParaRP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buNone/>
            </a:pPr>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2706929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363383"/>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3">
            <a:extLst>
              <a:ext uri="{FF2B5EF4-FFF2-40B4-BE49-F238E27FC236}">
                <a16:creationId xmlns:a16="http://schemas.microsoft.com/office/drawing/2014/main" id="{C33D477D-7A11-CBA5-D94F-15D8FDEEEAFB}"/>
              </a:ext>
            </a:extLst>
          </p:cNvPr>
          <p:cNvSpPr txBox="1">
            <a:spLocks noChangeArrowheads="1"/>
          </p:cNvSpPr>
          <p:nvPr/>
        </p:nvSpPr>
        <p:spPr>
          <a:xfrm>
            <a:off x="2209800" y="1478173"/>
            <a:ext cx="95250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dirty="0">
                <a:latin typeface="Trebuchet MS" panose="020B0603020202020204" pitchFamily="34" charset="0"/>
              </a:rPr>
              <a:t>Nature and scope of work</a:t>
            </a:r>
          </a:p>
          <a:p>
            <a:pPr marL="1371600" lvl="2" indent="-514350" algn="just">
              <a:spcAft>
                <a:spcPts val="1800"/>
              </a:spcAft>
            </a:pPr>
            <a:r>
              <a:rPr lang="en-US" altLang="en-US" sz="2800" dirty="0">
                <a:latin typeface="Trebuchet MS" panose="020B0603020202020204" pitchFamily="34" charset="0"/>
              </a:rPr>
              <a:t>Role of the principal</a:t>
            </a:r>
          </a:p>
          <a:p>
            <a:pPr marL="1371600" lvl="2" indent="-514350" algn="just">
              <a:spcAft>
                <a:spcPts val="1800"/>
              </a:spcAft>
            </a:pPr>
            <a:r>
              <a:rPr lang="en-US" altLang="en-US" sz="2800" dirty="0">
                <a:latin typeface="Trebuchet MS" panose="020B0603020202020204" pitchFamily="34" charset="0"/>
              </a:rPr>
              <a:t>Any limitations or constraints on the actuary</a:t>
            </a:r>
          </a:p>
          <a:p>
            <a:pPr marL="1371600" lvl="2" indent="-514350" algn="just">
              <a:spcAft>
                <a:spcPts val="1800"/>
              </a:spcAft>
            </a:pPr>
            <a:r>
              <a:rPr lang="en-US" altLang="en-US" sz="2800" dirty="0">
                <a:latin typeface="Trebuchet MS" panose="020B0603020202020204" pitchFamily="34" charset="0"/>
              </a:rPr>
              <a:t>Any requirements that the actuary is required to satisfy</a:t>
            </a:r>
          </a:p>
          <a:p>
            <a:pPr marL="1371600" lvl="2" indent="-514350" algn="just">
              <a:spcAft>
                <a:spcPts val="1800"/>
              </a:spcAft>
            </a:pPr>
            <a:r>
              <a:rPr lang="en-US" altLang="en-US" sz="2800" dirty="0">
                <a:latin typeface="Trebuchet MS" panose="020B0603020202020204" pitchFamily="34" charset="0"/>
              </a:rPr>
              <a:t>Expected cost</a:t>
            </a:r>
          </a:p>
          <a:p>
            <a:pPr marL="1371600" lvl="2" indent="-514350" algn="just">
              <a:spcAft>
                <a:spcPts val="1800"/>
              </a:spcAft>
            </a:pPr>
            <a:r>
              <a:rPr lang="en-US" altLang="en-US" sz="2800" dirty="0">
                <a:latin typeface="Trebuchet MS" panose="020B0603020202020204" pitchFamily="34" charset="0"/>
              </a:rPr>
              <a:t>Communication</a:t>
            </a:r>
            <a:endParaRPr lang="en-US" altLang="en-US" sz="2000" dirty="0">
              <a:solidFill>
                <a:schemeClr val="accent2">
                  <a:lumMod val="75000"/>
                </a:schemeClr>
              </a:solidFill>
              <a:latin typeface="Trebuchet MS" panose="020B0603020202020204" pitchFamily="34" charset="0"/>
            </a:endParaRPr>
          </a:p>
        </p:txBody>
      </p:sp>
    </p:spTree>
    <p:extLst>
      <p:ext uri="{BB962C8B-B14F-4D97-AF65-F5344CB8AC3E}">
        <p14:creationId xmlns:p14="http://schemas.microsoft.com/office/powerpoint/2010/main" val="202975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Rectangle 3">
            <a:extLst>
              <a:ext uri="{FF2B5EF4-FFF2-40B4-BE49-F238E27FC236}">
                <a16:creationId xmlns:a16="http://schemas.microsoft.com/office/drawing/2014/main" id="{BF3A41E4-4EC9-7F23-174C-C62D5AE8017B}"/>
              </a:ext>
            </a:extLst>
          </p:cNvPr>
          <p:cNvSpPr txBox="1">
            <a:spLocks noChangeArrowheads="1"/>
          </p:cNvSpPr>
          <p:nvPr/>
        </p:nvSpPr>
        <p:spPr>
          <a:xfrm>
            <a:off x="2209800" y="1610872"/>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kern="0" dirty="0">
                <a:solidFill>
                  <a:srgbClr val="000000"/>
                </a:solidFill>
                <a:latin typeface="Trebuchet MS" panose="020B0603020202020204" pitchFamily="34" charset="0"/>
              </a:rPr>
              <a:t>Resource Planning </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Able to allocate sufficient time</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Staffing</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Access to client personnel</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Access to information</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Ability to communicate</a:t>
            </a:r>
          </a:p>
          <a:p>
            <a:pPr marL="1200150" lvl="2" indent="-342900" algn="just">
              <a:buFont typeface="Courier New" panose="02070309020205020404" pitchFamily="49" charset="0"/>
              <a:buChar char="o"/>
            </a:pPr>
            <a:endParaRPr lang="en-US" altLang="en-US" sz="2200" b="1" i="1" dirty="0">
              <a:latin typeface="Trebuchet MS" panose="020B0603020202020204" pitchFamily="34" charset="0"/>
            </a:endParaRPr>
          </a:p>
          <a:p>
            <a:pPr marL="1657350" lvl="3" indent="-342900" algn="just">
              <a:buFont typeface="Courier New" panose="02070309020205020404" pitchFamily="49" charset="0"/>
              <a:buChar char="o"/>
            </a:pPr>
            <a:endParaRPr lang="en-US" altLang="en-US" dirty="0">
              <a:solidFill>
                <a:schemeClr val="accent2">
                  <a:lumMod val="75000"/>
                </a:schemeClr>
              </a:solidFill>
              <a:latin typeface="Trebuchet MS" panose="020B0603020202020204" pitchFamily="34" charset="0"/>
            </a:endParaRPr>
          </a:p>
        </p:txBody>
      </p:sp>
    </p:spTree>
    <p:extLst>
      <p:ext uri="{BB962C8B-B14F-4D97-AF65-F5344CB8AC3E}">
        <p14:creationId xmlns:p14="http://schemas.microsoft.com/office/powerpoint/2010/main" val="3344703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F00259BD-602E-CAB3-DD22-AC922DAC3847}"/>
              </a:ext>
            </a:extLst>
          </p:cNvPr>
          <p:cNvSpPr txBox="1">
            <a:spLocks noChangeArrowheads="1"/>
          </p:cNvSpPr>
          <p:nvPr/>
        </p:nvSpPr>
        <p:spPr>
          <a:xfrm>
            <a:off x="2209800" y="1610872"/>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kern="0" dirty="0">
                <a:solidFill>
                  <a:srgbClr val="000000"/>
                </a:solidFill>
                <a:latin typeface="Trebuchet MS" panose="020B0603020202020204" pitchFamily="34" charset="0"/>
              </a:rPr>
              <a:t>Market and Industry knowledge</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Nature of the business</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Local laws and regulations</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History of client </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Processes of various department </a:t>
            </a: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200150" lvl="2" indent="-342900" algn="just">
              <a:buFont typeface="Courier New" panose="02070309020205020404" pitchFamily="49" charset="0"/>
              <a:buChar char="o"/>
            </a:pPr>
            <a:endParaRPr lang="en-US" altLang="en-US" sz="2200" b="1" i="1" dirty="0">
              <a:latin typeface="Trebuchet MS" panose="020B0603020202020204" pitchFamily="34" charset="0"/>
            </a:endParaRPr>
          </a:p>
          <a:p>
            <a:pPr marL="1657350" lvl="3" indent="-342900" algn="just">
              <a:buFont typeface="Courier New" panose="02070309020205020404" pitchFamily="49" charset="0"/>
              <a:buChar char="o"/>
            </a:pPr>
            <a:endParaRPr lang="en-US" altLang="en-US" dirty="0">
              <a:solidFill>
                <a:schemeClr val="accent2">
                  <a:lumMod val="75000"/>
                </a:schemeClr>
              </a:solidFill>
              <a:latin typeface="Trebuchet MS" panose="020B0603020202020204" pitchFamily="34" charset="0"/>
            </a:endParaRPr>
          </a:p>
        </p:txBody>
      </p:sp>
    </p:spTree>
    <p:extLst>
      <p:ext uri="{BB962C8B-B14F-4D97-AF65-F5344CB8AC3E}">
        <p14:creationId xmlns:p14="http://schemas.microsoft.com/office/powerpoint/2010/main" val="134163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8" name="Rectangle 3">
            <a:extLst>
              <a:ext uri="{FF2B5EF4-FFF2-40B4-BE49-F238E27FC236}">
                <a16:creationId xmlns:a16="http://schemas.microsoft.com/office/drawing/2014/main" id="{A688A468-75EB-4954-5013-DCE307024786}"/>
              </a:ext>
            </a:extLst>
          </p:cNvPr>
          <p:cNvSpPr txBox="1">
            <a:spLocks noChangeArrowheads="1"/>
          </p:cNvSpPr>
          <p:nvPr/>
        </p:nvSpPr>
        <p:spPr>
          <a:xfrm>
            <a:off x="2209800" y="1610872"/>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kern="0" dirty="0">
                <a:solidFill>
                  <a:srgbClr val="000000"/>
                </a:solidFill>
                <a:latin typeface="Trebuchet MS" panose="020B0603020202020204" pitchFamily="34" charset="0"/>
              </a:rPr>
              <a:t>Technical Considerations</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Availability of sufficient and reliable data</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Ability to validate data</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Identify deficiencies in data</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Choice of Assumptions and Methodology</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Modelling approach</a:t>
            </a: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200150" lvl="2" indent="-342900" algn="just">
              <a:buFont typeface="Courier New" panose="02070309020205020404" pitchFamily="49" charset="0"/>
              <a:buChar char="o"/>
            </a:pPr>
            <a:endParaRPr lang="en-US" altLang="en-US" sz="2200" b="1" i="1" dirty="0">
              <a:latin typeface="Trebuchet MS" panose="020B0603020202020204" pitchFamily="34" charset="0"/>
            </a:endParaRPr>
          </a:p>
          <a:p>
            <a:pPr marL="1657350" lvl="3" indent="-342900" algn="just">
              <a:buFont typeface="Courier New" panose="02070309020205020404" pitchFamily="49" charset="0"/>
              <a:buChar char="o"/>
            </a:pPr>
            <a:endParaRPr lang="en-US" altLang="en-US" dirty="0">
              <a:solidFill>
                <a:schemeClr val="accent2">
                  <a:lumMod val="75000"/>
                </a:schemeClr>
              </a:solidFill>
              <a:latin typeface="Trebuchet MS" panose="020B0603020202020204" pitchFamily="34" charset="0"/>
            </a:endParaRPr>
          </a:p>
        </p:txBody>
      </p:sp>
    </p:spTree>
    <p:extLst>
      <p:ext uri="{BB962C8B-B14F-4D97-AF65-F5344CB8AC3E}">
        <p14:creationId xmlns:p14="http://schemas.microsoft.com/office/powerpoint/2010/main" val="231847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Competence and Care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ECE9BB88-464A-774F-D8E6-BF9C468BC20F}"/>
              </a:ext>
            </a:extLst>
          </p:cNvPr>
          <p:cNvSpPr txBox="1">
            <a:spLocks noChangeArrowheads="1"/>
          </p:cNvSpPr>
          <p:nvPr/>
        </p:nvSpPr>
        <p:spPr>
          <a:xfrm>
            <a:off x="2133600" y="1763272"/>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spcAft>
                <a:spcPts val="1800"/>
              </a:spcAft>
            </a:pPr>
            <a:r>
              <a:rPr lang="en-US" altLang="en-US" sz="3600" kern="0" dirty="0">
                <a:solidFill>
                  <a:srgbClr val="000000"/>
                </a:solidFill>
                <a:latin typeface="Trebuchet MS" panose="020B0603020202020204" pitchFamily="34" charset="0"/>
              </a:rPr>
              <a:t>Communication</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Form and Content</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Clarity</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Communicate within reasonable time period</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Identify the issuing actuary</a:t>
            </a:r>
          </a:p>
          <a:p>
            <a:pPr marL="1371600" lvl="2" indent="-514350" algn="just">
              <a:spcAft>
                <a:spcPts val="1800"/>
              </a:spcAft>
              <a:buFont typeface="Courier New" panose="02070309020205020404" pitchFamily="49" charset="0"/>
              <a:buChar char="•"/>
            </a:pPr>
            <a:r>
              <a:rPr lang="en-US" altLang="en-US" sz="2800" dirty="0">
                <a:latin typeface="Trebuchet MS" panose="020B0603020202020204" pitchFamily="34" charset="0"/>
              </a:rPr>
              <a:t>Disclosures</a:t>
            </a: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371600" lvl="2" indent="-514350" algn="just">
              <a:spcAft>
                <a:spcPts val="1800"/>
              </a:spcAft>
              <a:buFont typeface="Courier New" panose="02070309020205020404" pitchFamily="49" charset="0"/>
              <a:buChar char="•"/>
            </a:pPr>
            <a:endParaRPr lang="en-US" altLang="en-US" sz="2800" dirty="0">
              <a:latin typeface="Trebuchet MS" panose="020B0603020202020204" pitchFamily="34" charset="0"/>
            </a:endParaRPr>
          </a:p>
          <a:p>
            <a:pPr marL="1200150" lvl="2" indent="-342900" algn="just">
              <a:buFont typeface="Courier New" panose="02070309020205020404" pitchFamily="49" charset="0"/>
              <a:buChar char="o"/>
            </a:pPr>
            <a:endParaRPr lang="en-US" altLang="en-US" sz="2200" b="1" i="1" dirty="0">
              <a:latin typeface="Trebuchet MS" panose="020B0603020202020204" pitchFamily="34" charset="0"/>
            </a:endParaRPr>
          </a:p>
          <a:p>
            <a:pPr marL="1657350" lvl="3" indent="-342900" algn="just">
              <a:buFont typeface="Courier New" panose="02070309020205020404" pitchFamily="49" charset="0"/>
              <a:buChar char="o"/>
            </a:pPr>
            <a:endParaRPr lang="en-US" altLang="en-US" dirty="0">
              <a:solidFill>
                <a:schemeClr val="accent2">
                  <a:lumMod val="75000"/>
                </a:schemeClr>
              </a:solidFill>
              <a:latin typeface="Trebuchet MS" panose="020B0603020202020204" pitchFamily="34" charset="0"/>
            </a:endParaRPr>
          </a:p>
        </p:txBody>
      </p:sp>
    </p:spTree>
    <p:extLst>
      <p:ext uri="{BB962C8B-B14F-4D97-AF65-F5344CB8AC3E}">
        <p14:creationId xmlns:p14="http://schemas.microsoft.com/office/powerpoint/2010/main" val="1302771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16939616"/>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481033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71868" y="463109"/>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Conflict of Interest</a:t>
            </a:r>
          </a:p>
          <a:p>
            <a:pPr lvl="0" algn="l">
              <a:defRPr/>
            </a:pPr>
            <a:endParaRPr lang="en-US" altLang="en-US" b="1" u="sng" kern="0" dirty="0">
              <a:solidFill>
                <a:schemeClr val="accent6">
                  <a:lumMod val="50000"/>
                </a:schemeClr>
              </a:solidFill>
              <a:latin typeface="Trebuchet MS" panose="020B0603020202020204" pitchFamily="34" charset="0"/>
            </a:endParaRPr>
          </a:p>
          <a:p>
            <a:pPr algn="l"/>
            <a:endParaRPr lang="en-US" altLang="en-US" b="1" u="sng" kern="0" dirty="0">
              <a:solidFill>
                <a:schemeClr val="accent6">
                  <a:lumMod val="50000"/>
                </a:schemeClr>
              </a:solidFill>
            </a:endParaRPr>
          </a:p>
        </p:txBody>
      </p:sp>
      <p:sp>
        <p:nvSpPr>
          <p:cNvPr id="4" name="Rectangle 3"/>
          <p:cNvSpPr txBox="1">
            <a:spLocks noChangeArrowheads="1"/>
          </p:cNvSpPr>
          <p:nvPr/>
        </p:nvSpPr>
        <p:spPr>
          <a:xfrm>
            <a:off x="2071869" y="1371600"/>
            <a:ext cx="9986278"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lvl="1" indent="-342900">
              <a:lnSpc>
                <a:spcPct val="200000"/>
              </a:lnSpc>
              <a:buChar char="•"/>
            </a:pPr>
            <a:r>
              <a:rPr lang="en-US" sz="2400" kern="0" dirty="0">
                <a:latin typeface="Trebuchet MS" panose="020B0603020202020204" pitchFamily="34" charset="0"/>
              </a:rPr>
              <a:t>Non-Compromise on judgement and decisions:</a:t>
            </a:r>
            <a:endParaRPr lang="en-US" kern="0" dirty="0">
              <a:latin typeface="Trebuchet MS" panose="020B0603020202020204" pitchFamily="34" charset="0"/>
            </a:endParaRPr>
          </a:p>
          <a:p>
            <a:pPr marL="742950" lvl="2" indent="-342900">
              <a:lnSpc>
                <a:spcPct val="200000"/>
              </a:lnSpc>
            </a:pPr>
            <a:r>
              <a:rPr lang="en-US" sz="2000" b="1" kern="0" dirty="0">
                <a:latin typeface="Trebuchet MS" panose="020B0603020202020204" pitchFamily="34" charset="0"/>
              </a:rPr>
              <a:t>PCS 6.1 -</a:t>
            </a:r>
            <a:r>
              <a:rPr lang="en-US" sz="2000" kern="0" dirty="0">
                <a:latin typeface="Trebuchet MS" panose="020B0603020202020204" pitchFamily="34" charset="0"/>
              </a:rPr>
              <a:t> Actuaries must ensure that their professional judgement is not compromised, and is not seen to be compromised, by any bias, conflict of interest or the undue influence of others.</a:t>
            </a:r>
            <a:endParaRPr lang="en-US" kern="0" dirty="0">
              <a:latin typeface="Trebuchet MS" panose="020B0603020202020204" pitchFamily="34" charset="0"/>
            </a:endParaRPr>
          </a:p>
          <a:p>
            <a:pPr marL="742950" lvl="2" indent="-342900">
              <a:lnSpc>
                <a:spcPct val="200000"/>
              </a:lnSpc>
            </a:pPr>
            <a:r>
              <a:rPr lang="en-IN" sz="2000" kern="0" dirty="0">
                <a:latin typeface="Trebuchet MS" panose="020B0603020202020204" pitchFamily="34" charset="0"/>
              </a:rPr>
              <a:t>This could arise given the influence of the CA on the Company in question</a:t>
            </a:r>
          </a:p>
          <a:p>
            <a:pPr lvl="1">
              <a:lnSpc>
                <a:spcPct val="200000"/>
              </a:lnSpc>
              <a:buNone/>
            </a:pPr>
            <a:endParaRPr lang="en-IN" sz="2400" dirty="0">
              <a:solidFill>
                <a:srgbClr val="000000"/>
              </a:solidFill>
              <a:latin typeface="Arial" panose="020B0604020202020204" pitchFamily="34" charset="0"/>
            </a:endParaRPr>
          </a:p>
          <a:p>
            <a:pPr lvl="1">
              <a:lnSpc>
                <a:spcPct val="200000"/>
              </a:lnSpc>
            </a:pPr>
            <a:endParaRPr lang="en-US" sz="2400" dirty="0">
              <a:latin typeface="Arial" panose="020B0604020202020204" pitchFamily="34" charset="0"/>
            </a:endParaRPr>
          </a:p>
          <a:p>
            <a:pPr lvl="1">
              <a:lnSpc>
                <a:spcPct val="200000"/>
              </a:lnSpc>
            </a:pPr>
            <a:endParaRPr lang="en-US" sz="2400" dirty="0">
              <a:latin typeface="Arial" panose="020B0604020202020204" pitchFamily="34" charset="0"/>
            </a:endParaRPr>
          </a:p>
          <a:p>
            <a:pPr lvl="1">
              <a:lnSpc>
                <a:spcPct val="200000"/>
              </a:lnSpc>
            </a:pPr>
            <a:endParaRPr lang="en-US" sz="2400" dirty="0">
              <a:latin typeface="Arial" panose="020B0604020202020204" pitchFamily="34" charset="0"/>
            </a:endParaRPr>
          </a:p>
          <a:p>
            <a:pPr lvl="1">
              <a:lnSpc>
                <a:spcPct val="200000"/>
              </a:lnSpc>
              <a:buNone/>
            </a:pPr>
            <a:endParaRPr lang="en-US" sz="2400" dirty="0">
              <a:latin typeface="Arial" panose="020B0604020202020204" pitchFamily="34" charset="0"/>
            </a:endParaRPr>
          </a:p>
          <a:p>
            <a:pPr lvl="1">
              <a:lnSpc>
                <a:spcPct val="200000"/>
              </a:lnSpc>
            </a:pPr>
            <a:endParaRPr lang="en-IN" sz="2400" dirty="0">
              <a:latin typeface="+mj-lt"/>
            </a:endParaRPr>
          </a:p>
          <a:p>
            <a:pPr lvl="1">
              <a:lnSpc>
                <a:spcPct val="200000"/>
              </a:lnSpc>
              <a:buNone/>
            </a:pPr>
            <a:endParaRPr lang="en-US" sz="1600" dirty="0"/>
          </a:p>
          <a:p>
            <a:pPr lvl="1">
              <a:lnSpc>
                <a:spcPct val="200000"/>
              </a:lnSpc>
            </a:pPr>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70692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B4D6CDE9-8EDC-94E5-2156-1052D322316D}"/>
              </a:ext>
            </a:extLst>
          </p:cNvPr>
          <p:cNvSpPr txBox="1">
            <a:spLocks noChangeArrowheads="1"/>
          </p:cNvSpPr>
          <p:nvPr/>
        </p:nvSpPr>
        <p:spPr>
          <a:xfrm>
            <a:off x="1981200" y="360362"/>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Conflict of Interest</a:t>
            </a:r>
          </a:p>
        </p:txBody>
      </p:sp>
      <p:sp>
        <p:nvSpPr>
          <p:cNvPr id="7" name="Rectangle 3">
            <a:extLst>
              <a:ext uri="{FF2B5EF4-FFF2-40B4-BE49-F238E27FC236}">
                <a16:creationId xmlns:a16="http://schemas.microsoft.com/office/drawing/2014/main" id="{A1347F13-CBD6-2EFC-A4A0-457140BB73F1}"/>
              </a:ext>
            </a:extLst>
          </p:cNvPr>
          <p:cNvSpPr txBox="1">
            <a:spLocks noChangeArrowheads="1"/>
          </p:cNvSpPr>
          <p:nvPr/>
        </p:nvSpPr>
        <p:spPr>
          <a:xfrm>
            <a:off x="1676400" y="1610872"/>
            <a:ext cx="10134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742950" lvl="2" indent="-342900">
              <a:lnSpc>
                <a:spcPct val="150000"/>
              </a:lnSpc>
            </a:pPr>
            <a:r>
              <a:rPr lang="en-US" sz="1800" b="1" kern="0" dirty="0">
                <a:latin typeface="Trebuchet MS" panose="020B0603020202020204" pitchFamily="34" charset="0"/>
              </a:rPr>
              <a:t>PCS 6.2 </a:t>
            </a:r>
            <a:r>
              <a:rPr lang="en-US" sz="1800" kern="0" dirty="0">
                <a:latin typeface="Trebuchet MS" panose="020B0603020202020204" pitchFamily="34" charset="0"/>
              </a:rPr>
              <a:t>- If there is or might appear to be a conflict of interest between two or more clients of an actuary or of the actuary's firm, or a conflict between a client and the actuary or the actuary's firm, the actuary must </a:t>
            </a:r>
            <a:r>
              <a:rPr lang="en-US" sz="1800" b="1" i="1" kern="0" dirty="0">
                <a:latin typeface="Trebuchet MS" panose="020B0603020202020204" pitchFamily="34" charset="0"/>
              </a:rPr>
              <a:t>consider the nature and extent of the conflict </a:t>
            </a:r>
            <a:r>
              <a:rPr lang="en-US" sz="1800" kern="0" dirty="0">
                <a:latin typeface="Trebuchet MS" panose="020B0603020202020204" pitchFamily="34" charset="0"/>
              </a:rPr>
              <a:t>and whether it is such as to make it improper for the actuary to provide actuarial services to one or more of the clients involved in the conflict. </a:t>
            </a:r>
          </a:p>
          <a:p>
            <a:pPr marL="742950" lvl="2" indent="-342900">
              <a:lnSpc>
                <a:spcPct val="150000"/>
              </a:lnSpc>
            </a:pPr>
            <a:r>
              <a:rPr lang="en-US" sz="1800" b="1" kern="0" dirty="0">
                <a:latin typeface="Trebuchet MS" panose="020B0603020202020204" pitchFamily="34" charset="0"/>
              </a:rPr>
              <a:t>PCS 6.3 </a:t>
            </a:r>
            <a:r>
              <a:rPr lang="en-US" sz="1800" kern="0" dirty="0">
                <a:latin typeface="Trebuchet MS" panose="020B0603020202020204" pitchFamily="34" charset="0"/>
              </a:rPr>
              <a:t>- In the event of any such conflict or apparent conflict of interest, the client or clients involved </a:t>
            </a:r>
            <a:r>
              <a:rPr lang="en-US" sz="1800" b="1" i="1" kern="0" dirty="0">
                <a:latin typeface="Trebuchet MS" panose="020B0603020202020204" pitchFamily="34" charset="0"/>
              </a:rPr>
              <a:t>must be notified at the earliest opportunity </a:t>
            </a:r>
            <a:r>
              <a:rPr lang="en-US" sz="1800" kern="0" dirty="0">
                <a:latin typeface="Trebuchet MS" panose="020B0603020202020204" pitchFamily="34" charset="0"/>
              </a:rPr>
              <a:t>and if any actuarial services provided to a client is, or will be, influenced by interests other than those of that client or by any constraint other than that imposed by professional guidance or other guidance, this must be disclosed in the output of the actuarial services. </a:t>
            </a:r>
            <a:endParaRPr lang="en-IN" sz="2400" dirty="0">
              <a:solidFill>
                <a:srgbClr val="000000"/>
              </a:solidFill>
              <a:latin typeface="Arial" panose="020B0604020202020204" pitchFamily="34" charset="0"/>
            </a:endParaRP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buNone/>
            </a:pPr>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117620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133600" y="463109"/>
            <a:ext cx="6858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b="1" u="sng" kern="0" dirty="0">
                <a:solidFill>
                  <a:schemeClr val="accent6">
                    <a:lumMod val="50000"/>
                  </a:schemeClr>
                </a:solidFill>
                <a:latin typeface="Trebuchet MS" panose="020B0603020202020204" pitchFamily="34" charset="0"/>
              </a:rPr>
              <a:t>About the Guide</a:t>
            </a:r>
          </a:p>
        </p:txBody>
      </p:sp>
      <p:sp>
        <p:nvSpPr>
          <p:cNvPr id="4" name="Rectangle 3"/>
          <p:cNvSpPr txBox="1">
            <a:spLocks noChangeArrowheads="1"/>
          </p:cNvSpPr>
          <p:nvPr/>
        </p:nvSpPr>
        <p:spPr>
          <a:xfrm>
            <a:off x="5486400" y="1371600"/>
            <a:ext cx="6705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altLang="en-US" sz="2400" kern="0" dirty="0">
                <a:latin typeface="Trebuchet MS" panose="020B0603020202020204" pitchFamily="34" charset="0"/>
              </a:rPr>
              <a:t>Mr. Ashok Kumar </a:t>
            </a:r>
            <a:r>
              <a:rPr lang="en-US" altLang="en-US" sz="2400" kern="0" dirty="0" err="1">
                <a:latin typeface="Trebuchet MS" panose="020B0603020202020204" pitchFamily="34" charset="0"/>
              </a:rPr>
              <a:t>Lahoty</a:t>
            </a:r>
            <a:r>
              <a:rPr lang="en-US" altLang="en-US" sz="2400" kern="0" dirty="0">
                <a:latin typeface="Trebuchet MS" panose="020B0603020202020204" pitchFamily="34" charset="0"/>
              </a:rPr>
              <a:t> is the Appointed Actuary at National Insurance Co Ltd</a:t>
            </a:r>
          </a:p>
          <a:p>
            <a:pPr>
              <a:lnSpc>
                <a:spcPct val="150000"/>
              </a:lnSpc>
            </a:pPr>
            <a:r>
              <a:rPr lang="en-US" sz="2400" b="0" i="0" dirty="0">
                <a:effectLst/>
                <a:latin typeface="Trebuchet MS" panose="020B0603020202020204" pitchFamily="34" charset="0"/>
              </a:rPr>
              <a:t>With more than 16 Years of experience in General Insurance, he brings diverse experience across multiple markets.</a:t>
            </a:r>
          </a:p>
          <a:p>
            <a:pPr>
              <a:lnSpc>
                <a:spcPct val="150000"/>
              </a:lnSpc>
            </a:pPr>
            <a:r>
              <a:rPr lang="en-US" sz="2400" dirty="0">
                <a:latin typeface="Trebuchet MS" panose="020B0603020202020204" pitchFamily="34" charset="0"/>
              </a:rPr>
              <a:t>He has worked with several leading Insurers in India (IFFCO </a:t>
            </a:r>
            <a:r>
              <a:rPr lang="en-US" sz="2400" dirty="0" err="1">
                <a:latin typeface="Trebuchet MS" panose="020B0603020202020204" pitchFamily="34" charset="0"/>
              </a:rPr>
              <a:t>Tokio</a:t>
            </a:r>
            <a:r>
              <a:rPr lang="en-US" sz="2400" dirty="0">
                <a:latin typeface="Trebuchet MS" panose="020B0603020202020204" pitchFamily="34" charset="0"/>
              </a:rPr>
              <a:t>, Universal Sompo, Royal Sundaram, National Insurance) and renowned MNCs (WNS, JLT).</a:t>
            </a:r>
            <a:endParaRPr lang="en-US" altLang="en-US" sz="2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pic>
        <p:nvPicPr>
          <p:cNvPr id="7" name="Picture 6">
            <a:extLst>
              <a:ext uri="{FF2B5EF4-FFF2-40B4-BE49-F238E27FC236}">
                <a16:creationId xmlns:a16="http://schemas.microsoft.com/office/drawing/2014/main" id="{4157D3FD-B7F1-91BA-C4BF-58D52D289982}"/>
              </a:ext>
            </a:extLst>
          </p:cNvPr>
          <p:cNvPicPr>
            <a:picLocks noChangeAspect="1"/>
          </p:cNvPicPr>
          <p:nvPr/>
        </p:nvPicPr>
        <p:blipFill rotWithShape="1">
          <a:blip r:embed="rId6">
            <a:extLst>
              <a:ext uri="{28A0092B-C50C-407E-A947-70E740481C1C}">
                <a14:useLocalDpi xmlns:a14="http://schemas.microsoft.com/office/drawing/2010/main" val="0"/>
              </a:ext>
            </a:extLst>
          </a:blip>
          <a:srcRect l="13304" t="7498" r="10301"/>
          <a:stretch/>
        </p:blipFill>
        <p:spPr>
          <a:xfrm>
            <a:off x="1905000" y="1879311"/>
            <a:ext cx="3505199" cy="3988089"/>
          </a:xfrm>
          <a:prstGeom prst="rect">
            <a:avLst/>
          </a:prstGeom>
        </p:spPr>
      </p:pic>
    </p:spTree>
    <p:extLst>
      <p:ext uri="{BB962C8B-B14F-4D97-AF65-F5344CB8AC3E}">
        <p14:creationId xmlns:p14="http://schemas.microsoft.com/office/powerpoint/2010/main" val="1600939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B4D6CDE9-8EDC-94E5-2156-1052D322316D}"/>
              </a:ext>
            </a:extLst>
          </p:cNvPr>
          <p:cNvSpPr txBox="1">
            <a:spLocks noChangeArrowheads="1"/>
          </p:cNvSpPr>
          <p:nvPr/>
        </p:nvSpPr>
        <p:spPr>
          <a:xfrm>
            <a:off x="1981200" y="360362"/>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Conflict of Interest</a:t>
            </a:r>
          </a:p>
        </p:txBody>
      </p:sp>
      <p:sp>
        <p:nvSpPr>
          <p:cNvPr id="7" name="Rectangle 3">
            <a:extLst>
              <a:ext uri="{FF2B5EF4-FFF2-40B4-BE49-F238E27FC236}">
                <a16:creationId xmlns:a16="http://schemas.microsoft.com/office/drawing/2014/main" id="{4C04272E-CA59-9896-BDFE-D3A70DBB6A3F}"/>
              </a:ext>
            </a:extLst>
          </p:cNvPr>
          <p:cNvSpPr txBox="1">
            <a:spLocks noChangeArrowheads="1"/>
          </p:cNvSpPr>
          <p:nvPr/>
        </p:nvSpPr>
        <p:spPr>
          <a:xfrm>
            <a:off x="1981200" y="1610872"/>
            <a:ext cx="9906000" cy="3570728"/>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742950" lvl="2" indent="-342900">
              <a:lnSpc>
                <a:spcPct val="150000"/>
              </a:lnSpc>
            </a:pPr>
            <a:r>
              <a:rPr lang="en-US" sz="1800" b="1" kern="0" dirty="0">
                <a:latin typeface="Trebuchet MS" panose="020B0603020202020204" pitchFamily="34" charset="0"/>
              </a:rPr>
              <a:t>PCS 6.7 </a:t>
            </a:r>
            <a:r>
              <a:rPr lang="en-US" sz="1800" kern="0" dirty="0">
                <a:latin typeface="Trebuchet MS" panose="020B0603020202020204" pitchFamily="34" charset="0"/>
              </a:rPr>
              <a:t>–Financial rewards which are large in relation to the professional time spent, including success related or contingency fees, can threaten objectivity and thus contravene the general requirements of the Professional Conduct Standards. Accordingly, actuaries are advised to exercise extreme care in determining whether to accept such rewards or fees and must ensure that they are appropriate in the circumstances of the advice given and that there is no conflict with the requirements for professional objectivity. </a:t>
            </a: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buNone/>
            </a:pPr>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1290567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796837171"/>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32722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95018" y="463109"/>
            <a:ext cx="933498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Integrity &amp; Ethical Practice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D4C0BC2C-2BF1-A24F-9F1B-F34FDCAE9448}"/>
              </a:ext>
            </a:extLst>
          </p:cNvPr>
          <p:cNvSpPr txBox="1">
            <a:spLocks noChangeArrowheads="1"/>
          </p:cNvSpPr>
          <p:nvPr/>
        </p:nvSpPr>
        <p:spPr>
          <a:xfrm>
            <a:off x="1752600" y="1392750"/>
            <a:ext cx="4876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00050" lvl="2" indent="0">
              <a:lnSpc>
                <a:spcPct val="150000"/>
              </a:lnSpc>
              <a:buNone/>
            </a:pPr>
            <a:endParaRPr lang="en-US" sz="2000" b="1" kern="0" dirty="0">
              <a:latin typeface="Trebuchet MS" panose="020B0603020202020204" pitchFamily="34" charset="0"/>
            </a:endParaRPr>
          </a:p>
          <a:p>
            <a:pPr marL="400050" lvl="2" indent="0">
              <a:lnSpc>
                <a:spcPct val="150000"/>
              </a:lnSpc>
              <a:buNone/>
            </a:pPr>
            <a:r>
              <a:rPr lang="en-US" sz="2000" b="1" kern="0" dirty="0">
                <a:latin typeface="Trebuchet MS" panose="020B0603020202020204" pitchFamily="34" charset="0"/>
              </a:rPr>
              <a:t>Integrity</a:t>
            </a:r>
            <a:r>
              <a:rPr lang="en-US" sz="2000" kern="0" dirty="0">
                <a:latin typeface="Trebuchet MS" panose="020B0603020202020204" pitchFamily="34" charset="0"/>
              </a:rPr>
              <a:t> - Real integrity is doing the right thing, knowing that nobody's going to know whether you did it or not.</a:t>
            </a:r>
          </a:p>
          <a:p>
            <a:pPr marL="400050" lvl="2" indent="0">
              <a:lnSpc>
                <a:spcPct val="150000"/>
              </a:lnSpc>
              <a:buNone/>
            </a:pPr>
            <a:endParaRPr lang="en-US" sz="2000" kern="0" dirty="0">
              <a:latin typeface="Trebuchet MS" panose="020B0603020202020204" pitchFamily="34" charset="0"/>
            </a:endParaRPr>
          </a:p>
          <a:p>
            <a:pPr marL="400050" lvl="2" indent="0">
              <a:lnSpc>
                <a:spcPct val="150000"/>
              </a:lnSpc>
              <a:buNone/>
            </a:pPr>
            <a:r>
              <a:rPr lang="en-US" sz="2000" b="1" kern="0" dirty="0">
                <a:latin typeface="Trebuchet MS" panose="020B0603020202020204" pitchFamily="34" charset="0"/>
              </a:rPr>
              <a:t>Ethics</a:t>
            </a:r>
            <a:r>
              <a:rPr lang="en-US" sz="2000" kern="0" dirty="0">
                <a:latin typeface="Trebuchet MS" panose="020B0603020202020204" pitchFamily="34" charset="0"/>
              </a:rPr>
              <a:t>  - Ethics is knowing the difference between what you have a right to do and what is right to do</a:t>
            </a:r>
            <a:r>
              <a:rPr lang="en-US" sz="1800" dirty="0"/>
              <a:t>.</a:t>
            </a:r>
            <a:endParaRPr lang="en-US" sz="1800" kern="0" dirty="0">
              <a:latin typeface="Trebuchet MS" panose="020B0603020202020204" pitchFamily="34" charset="0"/>
            </a:endParaRPr>
          </a:p>
          <a:p>
            <a:pPr marL="742950" lvl="2" indent="-342900">
              <a:lnSpc>
                <a:spcPct val="150000"/>
              </a:lnSpc>
            </a:pPr>
            <a:endParaRPr lang="en-US" sz="2400" i="1" dirty="0">
              <a:effectLst/>
              <a:latin typeface="Trebuchet MS" panose="020B0603020202020204" pitchFamily="34" charset="0"/>
              <a:ea typeface="Calibri" panose="020F0502020204030204" pitchFamily="34" charset="0"/>
              <a:cs typeface="Times New Roman" panose="02020603050405020304" pitchFamily="18" charset="0"/>
            </a:endParaRPr>
          </a:p>
          <a:p>
            <a:pPr lvl="1" algn="just"/>
            <a:endParaRPr lang="en-US" sz="2400" dirty="0">
              <a:latin typeface="Arial" panose="020B0604020202020204" pitchFamily="34" charset="0"/>
            </a:endParaRPr>
          </a:p>
          <a:p>
            <a:pPr marL="457200" lvl="1" indent="0">
              <a:buNone/>
            </a:pPr>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pic>
        <p:nvPicPr>
          <p:cNvPr id="7" name="Picture 4" descr="Ethics | Integrity">
            <a:extLst>
              <a:ext uri="{FF2B5EF4-FFF2-40B4-BE49-F238E27FC236}">
                <a16:creationId xmlns:a16="http://schemas.microsoft.com/office/drawing/2014/main" id="{B74C9966-A36D-AB4F-156A-6F6208A8A51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2514600"/>
            <a:ext cx="4997998" cy="247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6929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95018" y="463109"/>
            <a:ext cx="933498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Integrity &amp; Ethical Practice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E6C35D0F-F11E-A71A-5553-73AC5E2F5F96}"/>
              </a:ext>
            </a:extLst>
          </p:cNvPr>
          <p:cNvSpPr txBox="1">
            <a:spLocks noChangeArrowheads="1"/>
          </p:cNvSpPr>
          <p:nvPr/>
        </p:nvSpPr>
        <p:spPr>
          <a:xfrm>
            <a:off x="2069618" y="1392750"/>
            <a:ext cx="9829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742950" lvl="2" indent="-342900">
              <a:lnSpc>
                <a:spcPct val="150000"/>
              </a:lnSpc>
            </a:pPr>
            <a:r>
              <a:rPr lang="en-US" sz="1800" b="1" kern="0" dirty="0">
                <a:latin typeface="Trebuchet MS" panose="020B0603020202020204" pitchFamily="34" charset="0"/>
              </a:rPr>
              <a:t>PCS 2.1 –</a:t>
            </a:r>
            <a:r>
              <a:rPr lang="en-US" sz="1800" kern="0" dirty="0">
                <a:latin typeface="Trebuchet MS" panose="020B0603020202020204" pitchFamily="34" charset="0"/>
              </a:rPr>
              <a:t>The actuarial profession has an obligation to serve the public interest within the context of building and promoting confidence in the work of actuaries and in the actuarial profession. Collectively it seeks to do so by informed contribution to debate on matters of public interest and by influencing those with power to protect and enhance the public interest. Individually members must maintain the highest standards of conduct. The standing of the actuarial profession depends on the judgment of individual members.</a:t>
            </a:r>
          </a:p>
          <a:p>
            <a:pPr marL="742950" lvl="2" indent="-342900">
              <a:lnSpc>
                <a:spcPct val="150000"/>
              </a:lnSpc>
            </a:pPr>
            <a:r>
              <a:rPr lang="en-US" sz="1800" b="1" kern="0" dirty="0">
                <a:latin typeface="Trebuchet MS" panose="020B0603020202020204" pitchFamily="34" charset="0"/>
              </a:rPr>
              <a:t>PCS 2.2 - </a:t>
            </a:r>
            <a:r>
              <a:rPr lang="en-US" sz="1800" kern="0" dirty="0">
                <a:latin typeface="Trebuchet MS" panose="020B0603020202020204" pitchFamily="34" charset="0"/>
              </a:rPr>
              <a:t>Members have a duty to the actuarial profession and clients and must always act honestly and with integrity.</a:t>
            </a:r>
          </a:p>
          <a:p>
            <a:pPr marL="742950" lvl="2" indent="-342900">
              <a:lnSpc>
                <a:spcPct val="150000"/>
              </a:lnSpc>
            </a:pPr>
            <a:r>
              <a:rPr lang="en-US" sz="1800" b="1" kern="0" dirty="0">
                <a:latin typeface="Trebuchet MS" panose="020B0603020202020204" pitchFamily="34" charset="0"/>
              </a:rPr>
              <a:t>PCS 2.3 – </a:t>
            </a:r>
            <a:r>
              <a:rPr lang="en-US" sz="1800" kern="0" dirty="0">
                <a:latin typeface="Trebuchet MS" panose="020B0603020202020204" pitchFamily="34" charset="0"/>
              </a:rPr>
              <a:t>Clients are entitled to have absolute confidence in the skills, objectivity and integrity of the member.</a:t>
            </a:r>
          </a:p>
          <a:p>
            <a:pPr marL="400050" lvl="2" indent="0">
              <a:lnSpc>
                <a:spcPct val="150000"/>
              </a:lnSpc>
              <a:buNone/>
            </a:pPr>
            <a:endParaRPr lang="en-US" sz="1800" kern="0" dirty="0">
              <a:latin typeface="Trebuchet MS" panose="020B0603020202020204" pitchFamily="34" charset="0"/>
            </a:endParaRPr>
          </a:p>
          <a:p>
            <a:pPr marL="742950" lvl="2" indent="-342900">
              <a:lnSpc>
                <a:spcPct val="150000"/>
              </a:lnSpc>
            </a:pPr>
            <a:endParaRPr lang="en-US" sz="2400" i="1" dirty="0">
              <a:effectLst/>
              <a:latin typeface="Trebuchet MS" panose="020B0603020202020204" pitchFamily="34" charset="0"/>
              <a:ea typeface="Calibri" panose="020F0502020204030204" pitchFamily="34" charset="0"/>
              <a:cs typeface="Times New Roman" panose="02020603050405020304" pitchFamily="18" charset="0"/>
            </a:endParaRPr>
          </a:p>
          <a:p>
            <a:pPr lvl="1" algn="just"/>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717137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95018" y="463109"/>
            <a:ext cx="933498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Integrity &amp; Ethical Practice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7" name="Rectangle 3">
            <a:extLst>
              <a:ext uri="{FF2B5EF4-FFF2-40B4-BE49-F238E27FC236}">
                <a16:creationId xmlns:a16="http://schemas.microsoft.com/office/drawing/2014/main" id="{CB4ED65F-243C-3AA5-C547-839964736E54}"/>
              </a:ext>
            </a:extLst>
          </p:cNvPr>
          <p:cNvSpPr txBox="1">
            <a:spLocks noChangeArrowheads="1"/>
          </p:cNvSpPr>
          <p:nvPr/>
        </p:nvSpPr>
        <p:spPr>
          <a:xfrm>
            <a:off x="2069618" y="1392750"/>
            <a:ext cx="9829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742950" lvl="2" indent="-342900">
              <a:lnSpc>
                <a:spcPct val="150000"/>
              </a:lnSpc>
            </a:pPr>
            <a:r>
              <a:rPr lang="en-US" sz="1800" b="1" kern="0" dirty="0">
                <a:latin typeface="Trebuchet MS" panose="020B0603020202020204" pitchFamily="34" charset="0"/>
              </a:rPr>
              <a:t>PCS 2.4 –</a:t>
            </a:r>
            <a:r>
              <a:rPr lang="en-US" sz="1800" kern="0" dirty="0">
                <a:latin typeface="Trebuchet MS" panose="020B0603020202020204" pitchFamily="34" charset="0"/>
              </a:rPr>
              <a:t> Healthy debates and expressing different opinions on matter of professional interest are good for the betterment of the actuarial profession. However, such debates and opinions must demonstrate due respect and must not bring disrepute to the actuarial profession or other members or the professional body. Members must be aware of any requirement of confidentiality and must respect the same. </a:t>
            </a:r>
          </a:p>
          <a:p>
            <a:pPr marL="742950" lvl="2" indent="-342900">
              <a:lnSpc>
                <a:spcPct val="150000"/>
              </a:lnSpc>
            </a:pPr>
            <a:r>
              <a:rPr lang="en-US" sz="1800" b="1" kern="0" dirty="0">
                <a:latin typeface="Trebuchet MS" panose="020B0603020202020204" pitchFamily="34" charset="0"/>
              </a:rPr>
              <a:t>PCS 3.1 – </a:t>
            </a:r>
            <a:r>
              <a:rPr lang="en-US" sz="1800" kern="0" dirty="0">
                <a:latin typeface="Trebuchet MS" panose="020B0603020202020204" pitchFamily="34" charset="0"/>
              </a:rPr>
              <a:t>As a matter of law, information acquired by an actuary in the course of professional work is frequently confidential to the actuary’s client. As such, any information that is governed by confidentiality between the actuary and the actuary’s client should not normally be disclosed unless consent has been obtained from the actuary’s client.</a:t>
            </a:r>
            <a:endParaRPr lang="en-US" sz="2400" dirty="0">
              <a:latin typeface="Arial" panose="020B0604020202020204" pitchFamily="34" charset="0"/>
            </a:endParaRPr>
          </a:p>
          <a:p>
            <a:pPr marL="400050" lvl="2" indent="0">
              <a:lnSpc>
                <a:spcPct val="150000"/>
              </a:lnSpc>
              <a:buNone/>
            </a:pPr>
            <a:endParaRPr lang="en-US" sz="1800" kern="0" dirty="0">
              <a:latin typeface="Trebuchet MS" panose="020B0603020202020204" pitchFamily="34" charset="0"/>
            </a:endParaRPr>
          </a:p>
          <a:p>
            <a:pPr marL="742950" lvl="2" indent="-342900">
              <a:lnSpc>
                <a:spcPct val="150000"/>
              </a:lnSpc>
            </a:pPr>
            <a:endParaRPr lang="en-US" sz="2400" i="1" dirty="0">
              <a:effectLst/>
              <a:latin typeface="Trebuchet MS" panose="020B0603020202020204" pitchFamily="34" charset="0"/>
              <a:ea typeface="Calibri" panose="020F0502020204030204" pitchFamily="34" charset="0"/>
              <a:cs typeface="Times New Roman" panose="02020603050405020304" pitchFamily="18" charset="0"/>
            </a:endParaRPr>
          </a:p>
          <a:p>
            <a:pPr lvl="1" algn="just"/>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3980724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1562471564"/>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6561484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148067" y="1447800"/>
            <a:ext cx="8748533" cy="5257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altLang="en-US" sz="2400" kern="0" dirty="0">
                <a:latin typeface="Trebuchet MS" panose="020B0603020202020204" pitchFamily="34" charset="0"/>
              </a:rPr>
              <a:t>Cultivate your influence</a:t>
            </a:r>
          </a:p>
          <a:p>
            <a:pPr>
              <a:lnSpc>
                <a:spcPct val="150000"/>
              </a:lnSpc>
            </a:pPr>
            <a:r>
              <a:rPr lang="en-US" altLang="en-US" sz="2400" kern="0" dirty="0">
                <a:latin typeface="Trebuchet MS" panose="020B0603020202020204" pitchFamily="34" charset="0"/>
              </a:rPr>
              <a:t>Serve the untapped markets</a:t>
            </a:r>
          </a:p>
          <a:p>
            <a:pPr>
              <a:lnSpc>
                <a:spcPct val="150000"/>
              </a:lnSpc>
            </a:pPr>
            <a:r>
              <a:rPr lang="en-US" altLang="en-US" sz="2400" kern="0" dirty="0">
                <a:latin typeface="Trebuchet MS" panose="020B0603020202020204" pitchFamily="34" charset="0"/>
              </a:rPr>
              <a:t>Get involved in the community </a:t>
            </a:r>
          </a:p>
          <a:p>
            <a:pPr>
              <a:lnSpc>
                <a:spcPct val="150000"/>
              </a:lnSpc>
            </a:pPr>
            <a:r>
              <a:rPr lang="en-US" altLang="en-US" sz="2400" kern="0" dirty="0">
                <a:latin typeface="Trebuchet MS" panose="020B0603020202020204" pitchFamily="34" charset="0"/>
              </a:rPr>
              <a:t>Host Webinars</a:t>
            </a:r>
          </a:p>
          <a:p>
            <a:pPr>
              <a:lnSpc>
                <a:spcPct val="150000"/>
              </a:lnSpc>
            </a:pPr>
            <a:r>
              <a:rPr lang="en-US" altLang="en-US" sz="2400" kern="0" dirty="0">
                <a:latin typeface="Trebuchet MS" panose="020B0603020202020204" pitchFamily="34" charset="0"/>
              </a:rPr>
              <a:t>Existing Clientele:</a:t>
            </a:r>
          </a:p>
          <a:p>
            <a:pPr lvl="1">
              <a:lnSpc>
                <a:spcPct val="150000"/>
              </a:lnSpc>
            </a:pPr>
            <a:r>
              <a:rPr lang="en-IN" altLang="en-US" sz="2000" kern="0" dirty="0">
                <a:latin typeface="Trebuchet MS" panose="020B0603020202020204" pitchFamily="34" charset="0"/>
              </a:rPr>
              <a:t>More assignments from existing clients</a:t>
            </a:r>
          </a:p>
          <a:p>
            <a:pPr lvl="1">
              <a:lnSpc>
                <a:spcPct val="150000"/>
              </a:lnSpc>
            </a:pPr>
            <a:r>
              <a:rPr lang="en-IN" altLang="en-US" sz="2000" kern="0" dirty="0">
                <a:latin typeface="Trebuchet MS" panose="020B0603020202020204" pitchFamily="34" charset="0"/>
              </a:rPr>
              <a:t>Referrals from existing clients</a:t>
            </a:r>
          </a:p>
          <a:p>
            <a:pPr lvl="1">
              <a:lnSpc>
                <a:spcPct val="150000"/>
              </a:lnSpc>
            </a:pPr>
            <a:r>
              <a:rPr lang="en-IN" altLang="en-US" sz="2000" kern="0" dirty="0">
                <a:latin typeface="Trebuchet MS" panose="020B0603020202020204" pitchFamily="34" charset="0"/>
              </a:rPr>
              <a:t>Offering bundled services at attractive rates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3F289446-7515-4FCB-222A-60E61CED7EE9}"/>
              </a:ext>
            </a:extLst>
          </p:cNvPr>
          <p:cNvSpPr txBox="1">
            <a:spLocks noChangeArrowheads="1"/>
          </p:cNvSpPr>
          <p:nvPr/>
        </p:nvSpPr>
        <p:spPr>
          <a:xfrm>
            <a:off x="2071868" y="457200"/>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Ways to expand business:</a:t>
            </a:r>
          </a:p>
          <a:p>
            <a:pPr algn="l"/>
            <a:endParaRPr lang="en-US" altLang="en-US" b="1" u="sng" kern="0" dirty="0">
              <a:solidFill>
                <a:schemeClr val="accent6">
                  <a:lumMod val="50000"/>
                </a:schemeClr>
              </a:solidFill>
            </a:endParaRPr>
          </a:p>
        </p:txBody>
      </p:sp>
    </p:spTree>
    <p:extLst>
      <p:ext uri="{BB962C8B-B14F-4D97-AF65-F5344CB8AC3E}">
        <p14:creationId xmlns:p14="http://schemas.microsoft.com/office/powerpoint/2010/main" val="3061524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1981200" y="1524000"/>
            <a:ext cx="9358132"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200000"/>
              </a:lnSpc>
            </a:pPr>
            <a:r>
              <a:rPr lang="en-US" altLang="en-US" sz="2400" kern="0" dirty="0">
                <a:latin typeface="Trebuchet MS" panose="020B0603020202020204" pitchFamily="34" charset="0"/>
              </a:rPr>
              <a:t>Networking </a:t>
            </a:r>
          </a:p>
          <a:p>
            <a:pPr>
              <a:lnSpc>
                <a:spcPct val="150000"/>
              </a:lnSpc>
            </a:pPr>
            <a:r>
              <a:rPr lang="en-US" altLang="en-US" sz="2400" kern="0" dirty="0">
                <a:latin typeface="Trebuchet MS" panose="020B0603020202020204" pitchFamily="34" charset="0"/>
              </a:rPr>
              <a:t>Advertising and Marketing</a:t>
            </a:r>
          </a:p>
          <a:p>
            <a:pPr>
              <a:lnSpc>
                <a:spcPct val="150000"/>
              </a:lnSpc>
            </a:pPr>
            <a:r>
              <a:rPr lang="en-US" altLang="en-US" sz="2400" kern="0" dirty="0">
                <a:latin typeface="Trebuchet MS" panose="020B0603020202020204" pitchFamily="34" charset="0"/>
              </a:rPr>
              <a:t>Carve out a Niche</a:t>
            </a:r>
          </a:p>
          <a:p>
            <a:pPr>
              <a:lnSpc>
                <a:spcPct val="150000"/>
              </a:lnSpc>
            </a:pPr>
            <a:r>
              <a:rPr lang="en-US" altLang="en-US" sz="2400" kern="0" dirty="0">
                <a:latin typeface="Trebuchet MS" panose="020B0603020202020204" pitchFamily="34" charset="0"/>
              </a:rPr>
              <a:t>Build customer relationships</a:t>
            </a:r>
          </a:p>
          <a:p>
            <a:pPr>
              <a:lnSpc>
                <a:spcPct val="150000"/>
              </a:lnSpc>
            </a:pPr>
            <a:r>
              <a:rPr lang="en-US" altLang="en-US" sz="2400" kern="0" dirty="0">
                <a:latin typeface="Trebuchet MS" panose="020B0603020202020204" pitchFamily="34" charset="0"/>
              </a:rPr>
              <a:t>Becoming an expert in a niche market</a:t>
            </a:r>
          </a:p>
          <a:p>
            <a:pPr>
              <a:lnSpc>
                <a:spcPct val="150000"/>
              </a:lnSpc>
            </a:pPr>
            <a:r>
              <a:rPr lang="en-IN" altLang="en-US" sz="2400" kern="0" dirty="0">
                <a:latin typeface="Trebuchet MS" panose="020B0603020202020204" pitchFamily="34" charset="0"/>
              </a:rPr>
              <a:t>Build up a website showcasing his/her services and testimonials from existing clients.</a:t>
            </a:r>
            <a:endParaRPr lang="en-US" altLang="en-US" sz="2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3F289446-7515-4FCB-222A-60E61CED7EE9}"/>
              </a:ext>
            </a:extLst>
          </p:cNvPr>
          <p:cNvSpPr txBox="1">
            <a:spLocks noChangeArrowheads="1"/>
          </p:cNvSpPr>
          <p:nvPr/>
        </p:nvSpPr>
        <p:spPr>
          <a:xfrm>
            <a:off x="2071868" y="457200"/>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Ways to expand business:</a:t>
            </a:r>
          </a:p>
        </p:txBody>
      </p:sp>
      <p:pic>
        <p:nvPicPr>
          <p:cNvPr id="2050" name="Picture 2" descr="6 Ways to Expand Your Business in South Africa | Lamna">
            <a:extLst>
              <a:ext uri="{FF2B5EF4-FFF2-40B4-BE49-F238E27FC236}">
                <a16:creationId xmlns:a16="http://schemas.microsoft.com/office/drawing/2014/main" id="{6E75C7A1-3F70-6AAF-6370-9AA64EB541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1714500"/>
            <a:ext cx="4585648"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1625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148068" y="1447800"/>
            <a:ext cx="6119632"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altLang="en-US" sz="2400" kern="0" dirty="0">
                <a:latin typeface="Trebuchet MS" panose="020B0603020202020204" pitchFamily="34" charset="0"/>
              </a:rPr>
              <a:t>Grow the Firm’s Branding</a:t>
            </a:r>
          </a:p>
          <a:p>
            <a:pPr>
              <a:lnSpc>
                <a:spcPct val="150000"/>
              </a:lnSpc>
            </a:pPr>
            <a:r>
              <a:rPr lang="en-IN" altLang="en-US" sz="2400" kern="0" dirty="0">
                <a:latin typeface="Trebuchet MS" panose="020B0603020202020204" pitchFamily="34" charset="0"/>
              </a:rPr>
              <a:t>Branches of foreign companies in India</a:t>
            </a:r>
            <a:endParaRPr lang="en-US" altLang="en-US" sz="2400" kern="0" dirty="0">
              <a:latin typeface="Trebuchet MS" panose="020B0603020202020204" pitchFamily="34" charset="0"/>
            </a:endParaRPr>
          </a:p>
          <a:p>
            <a:pPr>
              <a:lnSpc>
                <a:spcPct val="150000"/>
              </a:lnSpc>
            </a:pPr>
            <a:endParaRPr lang="en-US" altLang="en-US" sz="2400"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2">
            <a:extLst>
              <a:ext uri="{FF2B5EF4-FFF2-40B4-BE49-F238E27FC236}">
                <a16:creationId xmlns:a16="http://schemas.microsoft.com/office/drawing/2014/main" id="{3F289446-7515-4FCB-222A-60E61CED7EE9}"/>
              </a:ext>
            </a:extLst>
          </p:cNvPr>
          <p:cNvSpPr txBox="1">
            <a:spLocks noChangeArrowheads="1"/>
          </p:cNvSpPr>
          <p:nvPr/>
        </p:nvSpPr>
        <p:spPr>
          <a:xfrm>
            <a:off x="2071868" y="457200"/>
            <a:ext cx="9358132"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Ways to expand business:</a:t>
            </a:r>
            <a:endParaRPr lang="en-US" altLang="en-US" b="1" u="sng" kern="0" dirty="0">
              <a:solidFill>
                <a:schemeClr val="accent6">
                  <a:lumMod val="50000"/>
                </a:schemeClr>
              </a:solidFill>
            </a:endParaRPr>
          </a:p>
        </p:txBody>
      </p:sp>
      <p:pic>
        <p:nvPicPr>
          <p:cNvPr id="1026" name="Picture 2" descr="4 Important Steps To Expanding Your Business | Merchant Advance ...">
            <a:extLst>
              <a:ext uri="{FF2B5EF4-FFF2-40B4-BE49-F238E27FC236}">
                <a16:creationId xmlns:a16="http://schemas.microsoft.com/office/drawing/2014/main" id="{8988B54D-F60E-DD40-5C1F-56BCB4218C7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3800304"/>
            <a:ext cx="3810000" cy="253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869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2708849955"/>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28133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209800" y="463109"/>
            <a:ext cx="6781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b="1" u="sng" kern="0" dirty="0">
                <a:solidFill>
                  <a:schemeClr val="accent6">
                    <a:lumMod val="50000"/>
                  </a:schemeClr>
                </a:solidFill>
                <a:latin typeface="Trebuchet MS" panose="020B0603020202020204" pitchFamily="34" charset="0"/>
              </a:rPr>
              <a:t>Case Study (expansion)</a:t>
            </a:r>
          </a:p>
        </p:txBody>
      </p:sp>
      <p:sp>
        <p:nvSpPr>
          <p:cNvPr id="4" name="Rectangle 3"/>
          <p:cNvSpPr txBox="1">
            <a:spLocks noChangeArrowheads="1"/>
          </p:cNvSpPr>
          <p:nvPr/>
        </p:nvSpPr>
        <p:spPr>
          <a:xfrm>
            <a:off x="2362200" y="1447800"/>
            <a:ext cx="86106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n-US" altLang="en-US" sz="2000" kern="0" dirty="0">
                <a:latin typeface="Trebuchet MS" panose="020B0603020202020204" pitchFamily="34" charset="0"/>
              </a:rPr>
              <a:t>General Insurance (GI) Actuary providing independent consulting services to the clients &amp; holds Certificate of Practice (CoP) from Institute of Actuaries of India (IAI)</a:t>
            </a:r>
          </a:p>
          <a:p>
            <a:pPr algn="just"/>
            <a:r>
              <a:rPr lang="en-US" altLang="en-US" sz="2000" kern="0" dirty="0">
                <a:latin typeface="Trebuchet MS" panose="020B0603020202020204" pitchFamily="34" charset="0"/>
              </a:rPr>
              <a:t>A Chartered Accountant (CA) who audits a large number of GI companies in Asia and Africa comes up with a proposal</a:t>
            </a:r>
          </a:p>
          <a:p>
            <a:pPr algn="just"/>
            <a:r>
              <a:rPr lang="en-US" altLang="en-US" sz="2000" kern="0" dirty="0">
                <a:latin typeface="Trebuchet MS" panose="020B0603020202020204" pitchFamily="34" charset="0"/>
              </a:rPr>
              <a:t>The CA has built good relationship with the key management personnel in these companies</a:t>
            </a:r>
          </a:p>
          <a:p>
            <a:pPr algn="just"/>
            <a:r>
              <a:rPr lang="en-US" altLang="en-US" sz="2000" kern="0" dirty="0">
                <a:latin typeface="Trebuchet MS" panose="020B0603020202020204" pitchFamily="34" charset="0"/>
              </a:rPr>
              <a:t>He would be able to influence the decision making given his relationship </a:t>
            </a:r>
          </a:p>
          <a:p>
            <a:pPr algn="just"/>
            <a:r>
              <a:rPr lang="en-US" altLang="en-US" sz="2000" kern="0" dirty="0">
                <a:latin typeface="Trebuchet MS" panose="020B0603020202020204" pitchFamily="34" charset="0"/>
              </a:rPr>
              <a:t>He has proposed to help the Actuary to become consulting appointed/chief actuary in these companies for a fee of 10% which he needs for his efforts </a:t>
            </a:r>
          </a:p>
          <a:p>
            <a:pPr algn="just"/>
            <a:r>
              <a:rPr lang="en-US" altLang="en-US" sz="2000" kern="0" dirty="0">
                <a:latin typeface="Trebuchet MS" panose="020B0603020202020204" pitchFamily="34" charset="0"/>
              </a:rPr>
              <a:t>Business would expand significantly if the Actuary accepts the proposal </a:t>
            </a:r>
          </a:p>
          <a:p>
            <a:pPr algn="just"/>
            <a:r>
              <a:rPr lang="en-US" altLang="en-US" sz="2000" kern="0" dirty="0">
                <a:latin typeface="Trebuchet MS" panose="020B0603020202020204" pitchFamily="34" charset="0"/>
              </a:rPr>
              <a:t>What should the Actuary do? </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307260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1965846" y="463109"/>
            <a:ext cx="85497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US" altLang="en-US" b="1" u="sng" kern="0" dirty="0">
                <a:solidFill>
                  <a:schemeClr val="accent6">
                    <a:lumMod val="50000"/>
                  </a:schemeClr>
                </a:solidFill>
                <a:latin typeface="Trebuchet MS" panose="020B0603020202020204" pitchFamily="34" charset="0"/>
              </a:rPr>
              <a:t>Next Steps</a:t>
            </a:r>
          </a:p>
          <a:p>
            <a:pPr algn="l"/>
            <a:endParaRPr lang="en-US" altLang="en-US" b="1" u="sng" kern="0" dirty="0">
              <a:solidFill>
                <a:schemeClr val="accent6">
                  <a:lumMod val="50000"/>
                </a:schemeClr>
              </a:solidFill>
            </a:endParaRPr>
          </a:p>
        </p:txBody>
      </p:sp>
      <p:sp>
        <p:nvSpPr>
          <p:cNvPr id="4" name="Rectangle 3"/>
          <p:cNvSpPr txBox="1">
            <a:spLocks noChangeArrowheads="1"/>
          </p:cNvSpPr>
          <p:nvPr/>
        </p:nvSpPr>
        <p:spPr>
          <a:xfrm>
            <a:off x="2057400" y="1676400"/>
            <a:ext cx="9426054" cy="482443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l">
              <a:lnSpc>
                <a:spcPct val="150000"/>
              </a:lnSpc>
            </a:pPr>
            <a:r>
              <a:rPr lang="en-GB" sz="2000" dirty="0">
                <a:latin typeface="Trebuchet MS" panose="020B0603020202020204" pitchFamily="34" charset="0"/>
              </a:rPr>
              <a:t>Consulting with a senior actuary regarding the proposal, </a:t>
            </a:r>
          </a:p>
          <a:p>
            <a:pPr algn="l">
              <a:lnSpc>
                <a:spcPct val="150000"/>
              </a:lnSpc>
            </a:pPr>
            <a:r>
              <a:rPr lang="en-GB" sz="2000" dirty="0">
                <a:latin typeface="Trebuchet MS" panose="020B0603020202020204" pitchFamily="34" charset="0"/>
              </a:rPr>
              <a:t>Reaching out to IAI</a:t>
            </a:r>
            <a:r>
              <a:rPr lang="en-US" sz="2000" dirty="0">
                <a:latin typeface="Trebuchet MS" panose="020B0603020202020204" pitchFamily="34" charset="0"/>
              </a:rPr>
              <a:t>/Local Actuarial vody</a:t>
            </a:r>
            <a:r>
              <a:rPr lang="en-GB" sz="2000" dirty="0">
                <a:latin typeface="Trebuchet MS" panose="020B0603020202020204" pitchFamily="34" charset="0"/>
              </a:rPr>
              <a:t>,</a:t>
            </a:r>
          </a:p>
          <a:p>
            <a:pPr algn="l">
              <a:lnSpc>
                <a:spcPct val="150000"/>
              </a:lnSpc>
            </a:pPr>
            <a:r>
              <a:rPr lang="en-GB" sz="2000" dirty="0">
                <a:latin typeface="Trebuchet MS" panose="020B0603020202020204" pitchFamily="34" charset="0"/>
              </a:rPr>
              <a:t>Partner with/Hire an actuary in Africa/Asia for the proposal, </a:t>
            </a:r>
          </a:p>
          <a:p>
            <a:pPr algn="l">
              <a:lnSpc>
                <a:spcPct val="150000"/>
              </a:lnSpc>
            </a:pPr>
            <a:r>
              <a:rPr lang="en-GB" sz="2000" dirty="0">
                <a:latin typeface="Trebuchet MS" panose="020B0603020202020204" pitchFamily="34" charset="0"/>
              </a:rPr>
              <a:t>Negotiate on the proposal,</a:t>
            </a:r>
          </a:p>
          <a:p>
            <a:pPr algn="l">
              <a:lnSpc>
                <a:spcPct val="150000"/>
              </a:lnSpc>
            </a:pPr>
            <a:r>
              <a:rPr lang="en-GB" sz="2000" dirty="0">
                <a:latin typeface="Trebuchet MS" panose="020B0603020202020204" pitchFamily="34" charset="0"/>
              </a:rPr>
              <a:t>Whistle Blowing,</a:t>
            </a:r>
          </a:p>
          <a:p>
            <a:pPr algn="l">
              <a:lnSpc>
                <a:spcPct val="150000"/>
              </a:lnSpc>
            </a:pPr>
            <a:endParaRPr lang="en-GB" sz="2000" dirty="0">
              <a:latin typeface="Trebuchet MS" panose="020B0603020202020204" pitchFamily="34" charset="0"/>
            </a:endParaRPr>
          </a:p>
          <a:p>
            <a:pPr algn="l">
              <a:lnSpc>
                <a:spcPct val="150000"/>
              </a:lnSpc>
            </a:pPr>
            <a:endParaRPr lang="en-US" sz="12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54444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2633451281"/>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82745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2860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altLang="en-US" b="1" u="sng" kern="0" dirty="0">
                <a:solidFill>
                  <a:schemeClr val="accent6">
                    <a:lumMod val="50000"/>
                  </a:schemeClr>
                </a:solidFill>
                <a:latin typeface="Trebuchet MS" panose="020B0603020202020204" pitchFamily="34" charset="0"/>
              </a:rPr>
              <a:t>Agenda</a:t>
            </a:r>
          </a:p>
        </p:txBody>
      </p:sp>
      <p:sp>
        <p:nvSpPr>
          <p:cNvPr id="4" name="Rectangle 3"/>
          <p:cNvSpPr txBox="1">
            <a:spLocks noChangeArrowheads="1"/>
          </p:cNvSpPr>
          <p:nvPr/>
        </p:nvSpPr>
        <p:spPr>
          <a:xfrm>
            <a:off x="2209800" y="1371600"/>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2800" b="0" i="0" u="none" strike="noStrike" kern="1200" cap="none" spc="0" normalizeH="0" baseline="0" noProof="0" dirty="0">
                <a:ln>
                  <a:noFill/>
                </a:ln>
                <a:solidFill>
                  <a:srgbClr val="000000"/>
                </a:solidFill>
                <a:effectLst/>
                <a:uLnTx/>
                <a:uFillTx/>
                <a:latin typeface="Trebuchet MS" panose="020B0603020202020204" pitchFamily="34" charset="0"/>
              </a:rPr>
              <a:t>Compliance</a:t>
            </a:r>
          </a:p>
          <a:p>
            <a:pPr>
              <a:lnSpc>
                <a:spcPct val="150000"/>
              </a:lnSpc>
              <a:defRPr/>
            </a:pPr>
            <a:r>
              <a:rPr lang="en-IN" sz="2800" dirty="0">
                <a:solidFill>
                  <a:srgbClr val="000000"/>
                </a:solidFill>
                <a:latin typeface="Trebuchet MS" panose="020B0603020202020204" pitchFamily="34" charset="0"/>
              </a:rPr>
              <a:t>Competence and Care</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Trebuchet MS" panose="020B0603020202020204" pitchFamily="34" charset="0"/>
              </a:rPr>
              <a:t>Conflict of Interest</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2800" b="0" i="0" u="none" strike="noStrike" kern="1200" cap="none" spc="0" normalizeH="0" baseline="0" noProof="0" dirty="0">
                <a:ln>
                  <a:noFill/>
                </a:ln>
                <a:solidFill>
                  <a:srgbClr val="000000"/>
                </a:solidFill>
                <a:effectLst/>
                <a:uLnTx/>
                <a:uFillTx/>
                <a:latin typeface="Trebuchet MS" panose="020B0603020202020204" pitchFamily="34" charset="0"/>
              </a:rPr>
              <a:t>Integrity and </a:t>
            </a:r>
            <a:r>
              <a:rPr kumimoji="0" lang="en-US" altLang="en-US" sz="2800" b="0" i="0" u="none" strike="noStrike" kern="1200" cap="none" spc="0" normalizeH="0" baseline="0" noProof="0" dirty="0" err="1">
                <a:ln>
                  <a:noFill/>
                </a:ln>
                <a:solidFill>
                  <a:srgbClr val="000000"/>
                </a:solidFill>
                <a:effectLst/>
                <a:uLnTx/>
                <a:uFillTx/>
                <a:latin typeface="Trebuchet MS" panose="020B0603020202020204" pitchFamily="34" charset="0"/>
              </a:rPr>
              <a:t>Ethica</a:t>
            </a:r>
            <a:r>
              <a:rPr lang="en-US" altLang="en-US" sz="2800" dirty="0">
                <a:solidFill>
                  <a:srgbClr val="000000"/>
                </a:solidFill>
                <a:latin typeface="Trebuchet MS" panose="020B0603020202020204" pitchFamily="34" charset="0"/>
              </a:rPr>
              <a:t>l Practice </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IN" sz="2800" dirty="0">
                <a:solidFill>
                  <a:srgbClr val="000000"/>
                </a:solidFill>
                <a:latin typeface="Trebuchet MS" panose="020B0603020202020204" pitchFamily="34" charset="0"/>
              </a:rPr>
              <a:t>Ways to expand business </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IN" sz="2800" b="0" i="0" u="none" strike="noStrike" kern="1200" cap="none" spc="0" normalizeH="0" baseline="0" noProof="0" dirty="0">
                <a:ln>
                  <a:noFill/>
                </a:ln>
                <a:solidFill>
                  <a:srgbClr val="000000"/>
                </a:solidFill>
                <a:effectLst/>
                <a:uLnTx/>
                <a:uFillTx/>
                <a:latin typeface="Trebuchet MS" panose="020B0603020202020204" pitchFamily="34" charset="0"/>
              </a:rPr>
              <a:t>Nex</a:t>
            </a:r>
            <a:r>
              <a:rPr lang="en-IN" sz="2800" dirty="0">
                <a:solidFill>
                  <a:srgbClr val="000000"/>
                </a:solidFill>
                <a:latin typeface="Trebuchet MS" panose="020B0603020202020204" pitchFamily="34" charset="0"/>
              </a:rPr>
              <a:t>t Steps</a:t>
            </a:r>
            <a:endParaRPr kumimoji="0" lang="en-IN" sz="28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50000"/>
              </a:lnSpc>
              <a:spcBef>
                <a:spcPct val="2000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5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Trebuchet MS" panose="020B0603020202020204" pitchFamily="34" charset="0"/>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50000"/>
              </a:lnSpc>
              <a:spcBef>
                <a:spcPct val="20000"/>
              </a:spcBef>
              <a:spcAft>
                <a:spcPct val="0"/>
              </a:spcAft>
              <a:buClrTx/>
              <a:buSzTx/>
              <a:buFontTx/>
              <a:buNone/>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marL="742950" marR="0" lvl="1" indent="-285750" algn="l" defTabSz="914400" rtl="0" eaLnBrk="0" fontAlgn="base" latinLnBrk="0" hangingPunct="0">
              <a:lnSpc>
                <a:spcPct val="150000"/>
              </a:lnSpc>
              <a:spcBef>
                <a:spcPct val="20000"/>
              </a:spcBef>
              <a:spcAft>
                <a:spcPct val="0"/>
              </a:spcAft>
              <a:buClrTx/>
              <a:buSzTx/>
              <a:buFontTx/>
              <a:buChar char="–"/>
              <a:tabLst/>
              <a:defRPr/>
            </a:pPr>
            <a:endPar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ndParaRPr>
          </a:p>
          <a:p>
            <a:pPr algn="l">
              <a:lnSpc>
                <a:spcPct val="150000"/>
              </a:lnSpc>
            </a:pPr>
            <a:endParaRPr lang="en-US" sz="2000" b="0" i="1" u="none" strike="noStrike" baseline="0" dirty="0">
              <a:latin typeface="Trebuchet MS" panose="020B0603020202020204" pitchFamily="34" charset="0"/>
            </a:endParaRPr>
          </a:p>
          <a:p>
            <a:pPr algn="l">
              <a:lnSpc>
                <a:spcPct val="150000"/>
              </a:lnSpc>
            </a:pPr>
            <a:endParaRPr lang="en-US" altLang="en-US" sz="1800" i="1" kern="0" dirty="0">
              <a:latin typeface="Trebuchet MS" panose="020B0603020202020204" pitchFamily="34" charset="0"/>
            </a:endParaRPr>
          </a:p>
          <a:p>
            <a:pPr algn="l">
              <a:lnSpc>
                <a:spcPct val="150000"/>
              </a:lnSpc>
            </a:pPr>
            <a:endParaRPr lang="en-US" altLang="en-US" kern="0" dirty="0">
              <a:latin typeface="Trebuchet MS" panose="020B0603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55704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4" name="Rectangle 3"/>
          <p:cNvSpPr txBox="1">
            <a:spLocks noChangeArrowheads="1"/>
          </p:cNvSpPr>
          <p:nvPr/>
        </p:nvSpPr>
        <p:spPr>
          <a:xfrm>
            <a:off x="2933700" y="1610872"/>
            <a:ext cx="85497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endParaRPr lang="en-US" sz="1600" b="0" u="none" strike="noStrike" baseline="0" dirty="0">
              <a:latin typeface="Arial" panose="020B0604020202020204" pitchFamily="34" charset="0"/>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graphicFrame>
        <p:nvGraphicFramePr>
          <p:cNvPr id="6" name="Diagram 5">
            <a:extLst>
              <a:ext uri="{FF2B5EF4-FFF2-40B4-BE49-F238E27FC236}">
                <a16:creationId xmlns:a16="http://schemas.microsoft.com/office/drawing/2014/main" id="{ADC91F13-DE82-8770-D8B0-AFC8ACC91CFD}"/>
              </a:ext>
            </a:extLst>
          </p:cNvPr>
          <p:cNvGraphicFramePr/>
          <p:nvPr>
            <p:extLst>
              <p:ext uri="{D42A27DB-BD31-4B8C-83A1-F6EECF244321}">
                <p14:modId xmlns:p14="http://schemas.microsoft.com/office/powerpoint/2010/main" val="2024100391"/>
              </p:ext>
            </p:extLst>
          </p:nvPr>
        </p:nvGraphicFramePr>
        <p:xfrm>
          <a:off x="1828800" y="1295400"/>
          <a:ext cx="10134600" cy="53081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07247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44036"/>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sng" strike="noStrike" kern="0" cap="none" spc="0" normalizeH="0" baseline="0" noProof="0" dirty="0">
                <a:ln>
                  <a:noFill/>
                </a:ln>
                <a:solidFill>
                  <a:schemeClr val="accent6">
                    <a:lumMod val="50000"/>
                  </a:schemeClr>
                </a:solidFill>
                <a:effectLst/>
                <a:uLnTx/>
                <a:uFillTx/>
                <a:latin typeface="Trebuchet MS" panose="020B0603020202020204" pitchFamily="34" charset="0"/>
                <a:ea typeface="+mj-ea"/>
                <a:cs typeface="+mj-cs"/>
              </a:rPr>
              <a:t>Compliance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400" b="1" i="0" u="sng" strike="noStrike" kern="0" cap="none" spc="0" normalizeH="0" baseline="0" noProof="0" dirty="0">
              <a:ln>
                <a:noFill/>
              </a:ln>
              <a:solidFill>
                <a:schemeClr val="accent6">
                  <a:lumMod val="50000"/>
                </a:schemeClr>
              </a:solidFill>
              <a:effectLst/>
              <a:uLnTx/>
              <a:uFillTx/>
              <a:latin typeface="Arial"/>
              <a:ea typeface="+mj-ea"/>
              <a:cs typeface="+mj-cs"/>
            </a:endParaRPr>
          </a:p>
        </p:txBody>
      </p:sp>
      <p:sp>
        <p:nvSpPr>
          <p:cNvPr id="4" name="Rectangle 3"/>
          <p:cNvSpPr txBox="1">
            <a:spLocks noChangeArrowheads="1"/>
          </p:cNvSpPr>
          <p:nvPr/>
        </p:nvSpPr>
        <p:spPr>
          <a:xfrm>
            <a:off x="2057400" y="1348276"/>
            <a:ext cx="9677400" cy="53471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alt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What does various Acts, guidelines, professional conduct standards say about such situations?</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lang="en-US" sz="2400" kern="0" dirty="0">
                <a:solidFill>
                  <a:srgbClr val="000000"/>
                </a:solidFill>
                <a:latin typeface="Trebuchet MS" panose="020B0603020202020204" pitchFamily="34" charset="0"/>
              </a:rPr>
              <a:t>Can fees be paid to non-members or non-partners for procuring business?</a:t>
            </a:r>
          </a:p>
          <a:p>
            <a:pPr marL="342900" marR="0" lvl="0" indent="-342900" algn="l" defTabSz="914400" rtl="0" eaLnBrk="0" fontAlgn="base" latinLnBrk="0" hangingPunct="0">
              <a:lnSpc>
                <a:spcPct val="15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What is the right </a:t>
            </a:r>
            <a:r>
              <a:rPr lang="en-US" sz="2400" kern="0" dirty="0">
                <a:solidFill>
                  <a:srgbClr val="000000"/>
                </a:solidFill>
                <a:latin typeface="Trebuchet MS" panose="020B0603020202020204" pitchFamily="34" charset="0"/>
              </a:rPr>
              <a:t>way to gain publicity for your work and expand your business?</a:t>
            </a:r>
          </a:p>
          <a:p>
            <a:pPr>
              <a:lnSpc>
                <a:spcPct val="150000"/>
              </a:lnSpc>
            </a:pPr>
            <a:r>
              <a:rPr lang="en-US" altLang="en-US" sz="2400" kern="0" dirty="0">
                <a:solidFill>
                  <a:srgbClr val="000000"/>
                </a:solidFill>
                <a:latin typeface="Trebuchet MS" panose="020B0603020202020204" pitchFamily="34" charset="0"/>
              </a:rPr>
              <a:t>Is Indian CoP valid in other countries?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IN"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IN"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76980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44036"/>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sng" strike="noStrike" kern="0" cap="none" spc="0" normalizeH="0" baseline="0" noProof="0" dirty="0">
                <a:ln>
                  <a:noFill/>
                </a:ln>
                <a:solidFill>
                  <a:schemeClr val="accent6">
                    <a:lumMod val="50000"/>
                  </a:schemeClr>
                </a:solidFill>
                <a:effectLst/>
                <a:uLnTx/>
                <a:uFillTx/>
                <a:latin typeface="Trebuchet MS" panose="020B0603020202020204" pitchFamily="34" charset="0"/>
                <a:ea typeface="+mj-ea"/>
                <a:cs typeface="+mj-cs"/>
              </a:rPr>
              <a:t>Compliance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400" b="1" i="0" u="sng" strike="noStrike" kern="0" cap="none" spc="0" normalizeH="0" baseline="0" noProof="0" dirty="0">
              <a:ln>
                <a:noFill/>
              </a:ln>
              <a:solidFill>
                <a:schemeClr val="accent6">
                  <a:lumMod val="50000"/>
                </a:schemeClr>
              </a:solidFill>
              <a:effectLst/>
              <a:uLnTx/>
              <a:uFillTx/>
              <a:latin typeface="Arial"/>
              <a:ea typeface="+mj-ea"/>
              <a:cs typeface="+mj-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12A07429-5344-02B7-E966-B9AF386A6418}"/>
              </a:ext>
            </a:extLst>
          </p:cNvPr>
          <p:cNvSpPr txBox="1">
            <a:spLocks noChangeArrowheads="1"/>
          </p:cNvSpPr>
          <p:nvPr/>
        </p:nvSpPr>
        <p:spPr>
          <a:xfrm>
            <a:off x="2232546" y="1447800"/>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Actuaries</a:t>
            </a: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Act</a:t>
            </a: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20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2006</a:t>
            </a:r>
            <a:r>
              <a:rPr kumimoji="0" lang="en-US" altLang="en-US" sz="2800" b="0" i="0"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 </a:t>
            </a:r>
            <a:r>
              <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(Section 31, part 1)</a:t>
            </a:r>
          </a:p>
          <a:p>
            <a:pPr marL="457200" marR="0" lvl="1" indent="0" algn="l" defTabSz="914400" rtl="0" eaLnBrk="0" fontAlgn="base" latinLnBrk="0" hangingPunct="0">
              <a:lnSpc>
                <a:spcPct val="200000"/>
              </a:lnSpc>
              <a:spcBef>
                <a:spcPct val="20000"/>
              </a:spcBef>
              <a:spcAft>
                <a:spcPct val="0"/>
              </a:spcAft>
              <a:buClrTx/>
              <a:buSzTx/>
              <a:buNone/>
              <a:tabLst/>
              <a:defRPr/>
            </a:pPr>
            <a:r>
              <a:rPr lang="en-US" altLang="en-US" sz="2000" i="1" u="sng" dirty="0">
                <a:solidFill>
                  <a:srgbClr val="000000"/>
                </a:solidFill>
                <a:latin typeface="Trebuchet MS" panose="020B0603020202020204" pitchFamily="34" charset="0"/>
              </a:rPr>
              <a:t>G</a:t>
            </a:r>
            <a:r>
              <a:rPr kumimoji="0" lang="en-US" altLang="en-US" sz="2000" b="0" i="1" u="sng" strike="noStrike" kern="1200" cap="none" spc="0" normalizeH="0" baseline="0" noProof="0" dirty="0" err="1">
                <a:ln>
                  <a:noFill/>
                </a:ln>
                <a:solidFill>
                  <a:srgbClr val="000000"/>
                </a:solidFill>
                <a:effectLst/>
                <a:uLnTx/>
                <a:uFillTx/>
                <a:latin typeface="Trebuchet MS" panose="020B0603020202020204" pitchFamily="34" charset="0"/>
                <a:ea typeface="+mn-ea"/>
                <a:cs typeface="+mn-cs"/>
              </a:rPr>
              <a:t>uilty</a:t>
            </a:r>
            <a:r>
              <a:rPr kumimoji="0" lang="en-US" altLang="en-US" sz="2000" b="0" i="1" u="sng" strike="noStrike" kern="1200" cap="none" spc="0" normalizeH="0" baseline="0" noProof="0" dirty="0">
                <a:ln>
                  <a:noFill/>
                </a:ln>
                <a:solidFill>
                  <a:srgbClr val="000000"/>
                </a:solidFill>
                <a:effectLst/>
                <a:uLnTx/>
                <a:uFillTx/>
                <a:latin typeface="Trebuchet MS" panose="020B0603020202020204" pitchFamily="34" charset="0"/>
                <a:ea typeface="+mn-ea"/>
                <a:cs typeface="+mn-cs"/>
              </a:rPr>
              <a:t> of professional misconduct</a:t>
            </a:r>
          </a:p>
          <a:p>
            <a:pPr marL="742950" marR="0" lvl="1" indent="-285750" algn="l" defTabSz="914400" rtl="0" eaLnBrk="0" fontAlgn="base" latinLnBrk="0" hangingPunct="0">
              <a:spcBef>
                <a:spcPct val="20000"/>
              </a:spcBef>
              <a:spcAft>
                <a:spcPct val="0"/>
              </a:spcAft>
              <a:buClrTx/>
              <a:buSzTx/>
              <a:buFontTx/>
              <a:buChar char="–"/>
              <a:tabLst/>
              <a:defRPr/>
            </a:pPr>
            <a:r>
              <a:rPr lang="en-US" altLang="en-US" sz="2000" i="1" dirty="0">
                <a:solidFill>
                  <a:srgbClr val="000000"/>
                </a:solidFill>
                <a:latin typeface="Trebuchet MS" panose="020B0603020202020204" pitchFamily="34" charset="0"/>
              </a:rPr>
              <a:t>by paying fees/commission to any person other than a member of the Institute or a partner</a:t>
            </a:r>
          </a:p>
          <a:p>
            <a:pPr marL="742950" marR="0" lvl="1" indent="-285750" algn="l" defTabSz="914400" rtl="0" eaLnBrk="0" fontAlgn="base" latinLnBrk="0" hangingPunct="0">
              <a:spcBef>
                <a:spcPct val="20000"/>
              </a:spcBef>
              <a:spcAft>
                <a:spcPct val="0"/>
              </a:spcAft>
              <a:buClrTx/>
              <a:buSzTx/>
              <a:buFontTx/>
              <a:buChar char="–"/>
              <a:tabLst/>
              <a:defRPr/>
            </a:pPr>
            <a:endParaRPr lang="en-US" altLang="en-US" sz="2000" i="1" dirty="0">
              <a:solidFill>
                <a:srgbClr val="000000"/>
              </a:solidFill>
              <a:latin typeface="Trebuchet MS" panose="020B0603020202020204" pitchFamily="34" charset="0"/>
            </a:endParaRPr>
          </a:p>
          <a:p>
            <a:pPr marL="742950" marR="0" lvl="1" indent="-285750" algn="l" defTabSz="914400" rtl="0" eaLnBrk="0" fontAlgn="base" latinLnBrk="0" hangingPunct="0">
              <a:spcBef>
                <a:spcPct val="20000"/>
              </a:spcBef>
              <a:spcAft>
                <a:spcPct val="0"/>
              </a:spcAft>
              <a:buClrTx/>
              <a:buSzTx/>
              <a:buFontTx/>
              <a:buChar char="–"/>
              <a:tabLst/>
              <a:defRPr/>
            </a:pPr>
            <a:r>
              <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secures any professional business either through the services of a person who is not an employee of such Actuary or who is not qualified to be his partner</a:t>
            </a:r>
          </a:p>
          <a:p>
            <a:pPr marL="742950" marR="0" lvl="1" indent="-285750" algn="l" defTabSz="914400" rtl="0" eaLnBrk="0" fontAlgn="base" latinLnBrk="0" hangingPunct="0">
              <a:spcBef>
                <a:spcPct val="20000"/>
              </a:spcBef>
              <a:spcAft>
                <a:spcPct val="0"/>
              </a:spcAft>
              <a:buClrTx/>
              <a:buSzTx/>
              <a:buFontTx/>
              <a:buChar char="–"/>
              <a:tabLst/>
              <a:defRPr/>
            </a:pPr>
            <a:endPar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spcBef>
                <a:spcPct val="20000"/>
              </a:spcBef>
              <a:spcAft>
                <a:spcPct val="0"/>
              </a:spcAft>
              <a:buClrTx/>
              <a:buSzTx/>
              <a:buFontTx/>
              <a:buChar char="–"/>
              <a:tabLst/>
              <a:defRPr/>
            </a:pPr>
            <a:r>
              <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accepts an assignment as Actuary previously held by another Actuary without first communicating with him/her in writing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690563"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defRPr/>
            </a:pPr>
            <a:endParaRPr kumimoji="0" lang="en-US" altLang="en-US" sz="2400" b="1"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7663"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8027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44036"/>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4400" b="1" i="0" u="sng" strike="noStrike" kern="0" cap="none" spc="0" normalizeH="0" baseline="0" noProof="0" dirty="0">
                <a:ln>
                  <a:noFill/>
                </a:ln>
                <a:solidFill>
                  <a:schemeClr val="accent6">
                    <a:lumMod val="50000"/>
                  </a:schemeClr>
                </a:solidFill>
                <a:effectLst/>
                <a:uLnTx/>
                <a:uFillTx/>
                <a:latin typeface="Trebuchet MS" panose="020B0603020202020204" pitchFamily="34" charset="0"/>
                <a:ea typeface="+mj-ea"/>
                <a:cs typeface="+mj-cs"/>
              </a:rPr>
              <a:t>Compliance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4400" b="1" i="0" u="sng" strike="noStrike" kern="0" cap="none" spc="0" normalizeH="0" baseline="0" noProof="0" dirty="0">
              <a:ln>
                <a:noFill/>
              </a:ln>
              <a:solidFill>
                <a:schemeClr val="accent6">
                  <a:lumMod val="50000"/>
                </a:schemeClr>
              </a:solidFill>
              <a:effectLst/>
              <a:uLnTx/>
              <a:uFillTx/>
              <a:latin typeface="Arial"/>
              <a:ea typeface="+mj-ea"/>
              <a:cs typeface="+mj-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6" name="Rectangle 3">
            <a:extLst>
              <a:ext uri="{FF2B5EF4-FFF2-40B4-BE49-F238E27FC236}">
                <a16:creationId xmlns:a16="http://schemas.microsoft.com/office/drawing/2014/main" id="{3F821DDD-BBF2-956D-B02E-B67033A75347}"/>
              </a:ext>
            </a:extLst>
          </p:cNvPr>
          <p:cNvSpPr txBox="1">
            <a:spLocks noChangeArrowheads="1"/>
          </p:cNvSpPr>
          <p:nvPr/>
        </p:nvSpPr>
        <p:spPr>
          <a:xfrm>
            <a:off x="2286000" y="1447800"/>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0"/>
            <a:r>
              <a:rPr lang="en-US" altLang="en-US" sz="2000" i="1" kern="0" dirty="0">
                <a:solidFill>
                  <a:srgbClr val="000000"/>
                </a:solidFill>
                <a:latin typeface="Trebuchet MS" panose="020B0603020202020204" pitchFamily="34" charset="0"/>
              </a:rPr>
              <a:t>Professional Code of Conduct</a:t>
            </a:r>
          </a:p>
          <a:p>
            <a:pPr marL="457200" lvl="1" indent="0">
              <a:lnSpc>
                <a:spcPct val="200000"/>
              </a:lnSpc>
              <a:buNone/>
            </a:pPr>
            <a:r>
              <a:rPr lang="en-US" altLang="en-US" sz="2000" i="1" u="sng" kern="0" dirty="0">
                <a:solidFill>
                  <a:srgbClr val="000000"/>
                </a:solidFill>
                <a:latin typeface="Trebuchet MS" panose="020B0603020202020204" pitchFamily="34" charset="0"/>
              </a:rPr>
              <a:t>Work Outside India</a:t>
            </a:r>
          </a:p>
          <a:p>
            <a:pPr lvl="1"/>
            <a:r>
              <a:rPr lang="en-US" altLang="en-US" sz="2000" i="1" dirty="0">
                <a:solidFill>
                  <a:srgbClr val="000000"/>
                </a:solidFill>
                <a:latin typeface="Trebuchet MS" panose="020B0603020202020204" pitchFamily="34" charset="0"/>
              </a:rPr>
              <a:t>Members working outside India are strongly encouraged to join the local actuarial body (PCS 1.5.1)</a:t>
            </a:r>
          </a:p>
          <a:p>
            <a:pPr lvl="1"/>
            <a:r>
              <a:rPr lang="en-US" altLang="en-US" sz="2000" i="1" dirty="0">
                <a:solidFill>
                  <a:srgbClr val="000000"/>
                </a:solidFill>
                <a:latin typeface="Trebuchet MS" panose="020B0603020202020204" pitchFamily="34" charset="0"/>
              </a:rPr>
              <a:t>Is Indian CoP valid in the concerned country?</a:t>
            </a:r>
          </a:p>
          <a:p>
            <a:pPr marL="457200" lvl="1" indent="0">
              <a:lnSpc>
                <a:spcPct val="200000"/>
              </a:lnSpc>
              <a:buNone/>
            </a:pPr>
            <a:r>
              <a:rPr lang="en-US" altLang="en-US" sz="2000" i="1" u="sng" kern="0" dirty="0">
                <a:solidFill>
                  <a:srgbClr val="000000"/>
                </a:solidFill>
                <a:latin typeface="Trebuchet MS" panose="020B0603020202020204" pitchFamily="34" charset="0"/>
              </a:rPr>
              <a:t>Confidentiality</a:t>
            </a:r>
          </a:p>
          <a:p>
            <a:pPr lvl="1"/>
            <a:r>
              <a:rPr lang="en-US" altLang="en-US" sz="2000" i="1" dirty="0">
                <a:solidFill>
                  <a:srgbClr val="000000"/>
                </a:solidFill>
                <a:latin typeface="Trebuchet MS" panose="020B0603020202020204" pitchFamily="34" charset="0"/>
              </a:rPr>
              <a:t>Information acquired by Actuary in the course of professional work is frequently confidential to the client (PCS 3.1)</a:t>
            </a:r>
          </a:p>
          <a:p>
            <a:pPr lvl="1"/>
            <a:r>
              <a:rPr lang="en-US" altLang="en-US" sz="2000" i="1" dirty="0">
                <a:solidFill>
                  <a:srgbClr val="000000"/>
                </a:solidFill>
                <a:latin typeface="Trebuchet MS" panose="020B0603020202020204" pitchFamily="34" charset="0"/>
              </a:rPr>
              <a:t>Any information governed by confidentiality should not normally be disclosed unless consent has been obtained from the client (PCS 3.1) </a:t>
            </a:r>
          </a:p>
          <a:p>
            <a:pPr lvl="1"/>
            <a:r>
              <a:rPr lang="en-US" altLang="en-US" sz="2000" i="1" dirty="0">
                <a:solidFill>
                  <a:srgbClr val="000000"/>
                </a:solidFill>
                <a:latin typeface="Trebuchet MS" panose="020B0603020202020204" pitchFamily="34" charset="0"/>
              </a:rPr>
              <a:t>However, obliged to disclose confidential information, either by virtue of statutory or judicial authority or by virtue of other guidance by which the client is bound (PCS 3.2.1)</a:t>
            </a:r>
          </a:p>
          <a:p>
            <a:pPr lvl="1">
              <a:lnSpc>
                <a:spcPct val="200000"/>
              </a:lnSpc>
            </a:pPr>
            <a:endParaRPr lang="en-US" altLang="en-US" sz="2000" i="1" u="sng" kern="0" dirty="0">
              <a:solidFill>
                <a:srgbClr val="000000"/>
              </a:solidFill>
              <a:latin typeface="Trebuchet MS" panose="020B0603020202020204" pitchFamily="34" charset="0"/>
            </a:endParaRPr>
          </a:p>
          <a:p>
            <a:pPr lvl="1">
              <a:lnSpc>
                <a:spcPct val="200000"/>
              </a:lnSpc>
            </a:pPr>
            <a:endParaRPr lang="en-US" altLang="en-US" sz="2000" i="1" u="sng" kern="0" dirty="0">
              <a:solidFill>
                <a:srgbClr val="000000"/>
              </a:solidFill>
              <a:latin typeface="Trebuchet MS" panose="020B0603020202020204" pitchFamily="34" charset="0"/>
            </a:endParaRPr>
          </a:p>
          <a:p>
            <a:pPr lvl="1"/>
            <a:endParaRPr lang="en-US" altLang="en-US" sz="1600" i="1" kern="0" dirty="0">
              <a:solidFill>
                <a:srgbClr val="000000"/>
              </a:solidFill>
              <a:latin typeface="Trebuchet MS" panose="020B0603020202020204" pitchFamily="34" charset="0"/>
            </a:endParaRPr>
          </a:p>
          <a:p>
            <a:pPr marL="690563">
              <a:buFont typeface="Wingdings" panose="05000000000000000000" pitchFamily="2" charset="2"/>
              <a:buChar char="§"/>
            </a:pPr>
            <a:endParaRPr lang="en-US" altLang="en-US" sz="2400" b="1" i="1" dirty="0">
              <a:latin typeface="Trebuchet MS" panose="020B0603020202020204" pitchFamily="34" charset="0"/>
            </a:endParaRPr>
          </a:p>
          <a:p>
            <a:pPr marL="347663" indent="0">
              <a:buNone/>
            </a:pPr>
            <a:endParaRPr lang="en-US" altLang="en-US" sz="2400" dirty="0">
              <a:latin typeface="Trebuchet MS" panose="020B0603020202020204" pitchFamily="34" charset="0"/>
            </a:endParaRPr>
          </a:p>
          <a:p>
            <a:pPr lvl="1" algn="just"/>
            <a:endParaRPr lang="en-IN" sz="2400" dirty="0">
              <a:solidFill>
                <a:srgbClr val="000000"/>
              </a:solidFill>
              <a:latin typeface="Arial" panose="020B0604020202020204" pitchFamily="34" charset="0"/>
            </a:endParaRP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endParaRPr lang="en-US" sz="2400" dirty="0">
              <a:latin typeface="Arial" panose="020B0604020202020204" pitchFamily="34" charset="0"/>
            </a:endParaRPr>
          </a:p>
          <a:p>
            <a:pPr lvl="1">
              <a:buNone/>
            </a:pPr>
            <a:endParaRPr lang="en-US" sz="2400" dirty="0">
              <a:latin typeface="Arial" panose="020B0604020202020204" pitchFamily="34" charset="0"/>
            </a:endParaRPr>
          </a:p>
          <a:p>
            <a:pPr lvl="1"/>
            <a:endParaRPr lang="en-IN" sz="2400" dirty="0">
              <a:latin typeface="+mj-lt"/>
            </a:endParaRPr>
          </a:p>
          <a:p>
            <a:pPr lvl="1">
              <a:buNone/>
            </a:pPr>
            <a:endParaRPr lang="en-US" sz="1600" dirty="0"/>
          </a:p>
          <a:p>
            <a:pPr lvl="1"/>
            <a:endParaRPr lang="en-US" sz="1600" b="0" u="none" strike="noStrike" baseline="0" dirty="0">
              <a:latin typeface="Arial" panose="020B0604020202020204" pitchFamily="34" charset="0"/>
            </a:endParaRPr>
          </a:p>
        </p:txBody>
      </p:sp>
    </p:spTree>
    <p:extLst>
      <p:ext uri="{BB962C8B-B14F-4D97-AF65-F5344CB8AC3E}">
        <p14:creationId xmlns:p14="http://schemas.microsoft.com/office/powerpoint/2010/main" val="2922578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cstate="print"/>
            <a:srcRect/>
            <a:stretch>
              <a:fillRect/>
            </a:stretch>
          </a:blipFill>
        </p:spPr>
      </p:pic>
      <p:sp>
        <p:nvSpPr>
          <p:cNvPr id="3" name="Rectangle 2"/>
          <p:cNvSpPr txBox="1">
            <a:spLocks noChangeArrowheads="1"/>
          </p:cNvSpPr>
          <p:nvPr/>
        </p:nvSpPr>
        <p:spPr>
          <a:xfrm>
            <a:off x="2057400" y="463109"/>
            <a:ext cx="93726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lvl="0" algn="l">
              <a:defRPr/>
            </a:pPr>
            <a:r>
              <a:rPr lang="en-US" altLang="en-US" b="1" u="sng" kern="0" dirty="0">
                <a:solidFill>
                  <a:schemeClr val="accent6">
                    <a:lumMod val="50000"/>
                  </a:schemeClr>
                </a:solidFill>
                <a:latin typeface="Trebuchet MS" panose="020B0603020202020204" pitchFamily="34" charset="0"/>
              </a:rPr>
              <a:t>Compliance</a:t>
            </a:r>
          </a:p>
          <a:p>
            <a:pPr algn="l"/>
            <a:endParaRPr lang="en-US" altLang="en-US" b="1" u="sng" kern="0" dirty="0">
              <a:solidFill>
                <a:schemeClr val="accent6">
                  <a:lumMod val="50000"/>
                </a:schemeClr>
              </a:solidFill>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435F7E53-D201-9588-4DCC-CC19CBD380E8}"/>
              </a:ext>
            </a:extLst>
          </p:cNvPr>
          <p:cNvSpPr txBox="1">
            <a:spLocks noChangeArrowheads="1"/>
          </p:cNvSpPr>
          <p:nvPr/>
        </p:nvSpPr>
        <p:spPr>
          <a:xfrm>
            <a:off x="2209800" y="1447800"/>
            <a:ext cx="9273654"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rPr>
              <a:t>Professional Code of Conduct</a:t>
            </a:r>
          </a:p>
          <a:p>
            <a:pPr marL="457200" marR="0" lvl="1" indent="0" algn="l" defTabSz="914400" rtl="0" eaLnBrk="0" fontAlgn="base" latinLnBrk="0" hangingPunct="0">
              <a:lnSpc>
                <a:spcPct val="200000"/>
              </a:lnSpc>
              <a:spcBef>
                <a:spcPct val="20000"/>
              </a:spcBef>
              <a:spcAft>
                <a:spcPct val="0"/>
              </a:spcAft>
              <a:buClrTx/>
              <a:buSzTx/>
              <a:buNone/>
              <a:tabLst/>
              <a:defRPr/>
            </a:pPr>
            <a:r>
              <a:rPr kumimoji="0" lang="en-US" altLang="en-US" sz="2000" b="0" i="1"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Professional standards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Clients are entitled to have absolute confidence in the skill, objectivity and integrity of the Actuary (PCS 2.3)</a:t>
            </a:r>
          </a:p>
          <a:p>
            <a:pPr marL="457200" marR="0" lvl="1" indent="0" algn="l" defTabSz="914400" rtl="0" eaLnBrk="0" fontAlgn="base" latinLnBrk="0" hangingPunct="0">
              <a:lnSpc>
                <a:spcPct val="200000"/>
              </a:lnSpc>
              <a:spcBef>
                <a:spcPct val="20000"/>
              </a:spcBef>
              <a:spcAft>
                <a:spcPct val="0"/>
              </a:spcAft>
              <a:buClrTx/>
              <a:buSzTx/>
              <a:buNone/>
              <a:tabLst/>
              <a:defRPr/>
            </a:pPr>
            <a:r>
              <a:rPr kumimoji="0" lang="en-US" altLang="en-US" sz="2000" b="0" i="1" u="sng" strike="noStrike" kern="0" cap="none" spc="0" normalizeH="0" baseline="0" noProof="0" dirty="0">
                <a:ln>
                  <a:noFill/>
                </a:ln>
                <a:solidFill>
                  <a:srgbClr val="000000"/>
                </a:solidFill>
                <a:effectLst/>
                <a:uLnTx/>
                <a:uFillTx/>
                <a:latin typeface="Trebuchet MS" panose="020B0603020202020204" pitchFamily="34" charset="0"/>
                <a:ea typeface="+mn-ea"/>
                <a:cs typeface="+mn-cs"/>
              </a:rPr>
              <a:t>Publicity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Publicity leading to unjustified or unfair professional advantage (PCS 8.1)</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An actuary must be able to substantiate in an objective manner the content of any publicity (PCS 8.2)</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rPr>
              <a:t>Above requirement applies particularly where the publicity could be taken as suggesting that for some reason it is preferable to obtain advice from the actuary, rather than from another actuary (PCS 8.2)</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2000" b="0"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en-US" sz="1600" b="0" i="1" u="none" strike="noStrike" kern="0" cap="none" spc="0" normalizeH="0" baseline="0" noProof="0" dirty="0">
              <a:ln>
                <a:noFill/>
              </a:ln>
              <a:solidFill>
                <a:srgbClr val="000000"/>
              </a:solidFill>
              <a:effectLst/>
              <a:uLnTx/>
              <a:uFillTx/>
              <a:latin typeface="Trebuchet MS" panose="020B0603020202020204" pitchFamily="34" charset="0"/>
              <a:ea typeface="+mn-ea"/>
              <a:cs typeface="+mn-cs"/>
            </a:endParaRPr>
          </a:p>
          <a:p>
            <a:pPr marL="690563" marR="0" lvl="0" indent="-342900" algn="l" defTabSz="914400" rtl="0" eaLnBrk="0" fontAlgn="base" latinLnBrk="0" hangingPunct="0">
              <a:lnSpc>
                <a:spcPct val="100000"/>
              </a:lnSpc>
              <a:spcBef>
                <a:spcPct val="20000"/>
              </a:spcBef>
              <a:spcAft>
                <a:spcPct val="0"/>
              </a:spcAft>
              <a:buClrTx/>
              <a:buSzTx/>
              <a:buFont typeface="Wingdings" panose="05000000000000000000" pitchFamily="2" charset="2"/>
              <a:buChar char="§"/>
              <a:tabLst/>
              <a:defRPr/>
            </a:pPr>
            <a:endParaRPr kumimoji="0" lang="en-US" altLang="en-US" sz="2400" b="1" i="1"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347663"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rebuchet MS" panose="020B0603020202020204" pitchFamily="34" charset="0"/>
              <a:ea typeface="+mn-ea"/>
              <a:cs typeface="+mn-cs"/>
            </a:endParaRPr>
          </a:p>
          <a:p>
            <a:pPr marL="742950" marR="0" lvl="1" indent="-285750" algn="just"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IN"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6929397"/>
      </p:ext>
    </p:extLst>
  </p:cSld>
  <p:clrMapOvr>
    <a:masterClrMapping/>
  </p:clrMapOvr>
</p:sld>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AEE6B715A08048ADEE35852ECB6708" ma:contentTypeVersion="14" ma:contentTypeDescription="Create a new document." ma:contentTypeScope="" ma:versionID="aceea36624a0ceb422d2c900cff95359">
  <xsd:schema xmlns:xsd="http://www.w3.org/2001/XMLSchema" xmlns:xs="http://www.w3.org/2001/XMLSchema" xmlns:p="http://schemas.microsoft.com/office/2006/metadata/properties" xmlns:ns2="2e62f9a1-6b4f-4142-a286-d5cd9a077995" xmlns:ns3="63ff88a5-1261-4e69-af65-167208e56433" targetNamespace="http://schemas.microsoft.com/office/2006/metadata/properties" ma:root="true" ma:fieldsID="cf4defa7f3a8747598481e28ce3ef5ad" ns2:_="" ns3:_="">
    <xsd:import namespace="2e62f9a1-6b4f-4142-a286-d5cd9a077995"/>
    <xsd:import namespace="63ff88a5-1261-4e69-af65-167208e56433"/>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62f9a1-6b4f-4142-a286-d5cd9a0779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790f828-4d96-4d10-bc53-6c3febba0be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ff88a5-1261-4e69-af65-167208e56433"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16b6dbd-2851-4f6f-aa81-2e158a887d45}" ma:internalName="TaxCatchAll" ma:showField="CatchAllData" ma:web="63ff88a5-1261-4e69-af65-167208e5643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B5F39A-07A6-4EA5-AF4C-2AF302EBEDF3}">
  <ds:schemaRefs>
    <ds:schemaRef ds:uri="http://schemas.microsoft.com/sharepoint/v3/contenttype/forms"/>
  </ds:schemaRefs>
</ds:datastoreItem>
</file>

<file path=customXml/itemProps2.xml><?xml version="1.0" encoding="utf-8"?>
<ds:datastoreItem xmlns:ds="http://schemas.openxmlformats.org/officeDocument/2006/customXml" ds:itemID="{3D66551B-873B-47F3-A00B-2E2F12067F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62f9a1-6b4f-4142-a286-d5cd9a077995"/>
    <ds:schemaRef ds:uri="63ff88a5-1261-4e69-af65-167208e564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3873</TotalTime>
  <Words>1809</Words>
  <Application>Microsoft Office PowerPoint</Application>
  <PresentationFormat>Widescreen</PresentationFormat>
  <Paragraphs>331</Paragraphs>
  <Slides>31</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Bahamas</vt:lpstr>
      <vt:lpstr>Calibri</vt:lpstr>
      <vt:lpstr>Courier New</vt:lpstr>
      <vt:lpstr>Garamond</vt:lpstr>
      <vt:lpstr>Times New Roman</vt:lpstr>
      <vt:lpstr>Trebuchet MS</vt:lpstr>
      <vt:lpstr>Wingdings</vt:lpstr>
      <vt:lpstr>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Paresh Shetty - Assistant Manager</cp:lastModifiedBy>
  <cp:revision>238</cp:revision>
  <dcterms:created xsi:type="dcterms:W3CDTF">2011-07-20T12:11:57Z</dcterms:created>
  <dcterms:modified xsi:type="dcterms:W3CDTF">2023-07-04T05:06:07Z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0c2fedb-0da6-4717-8531-d16a1b9930f4_Enabled">
    <vt:lpwstr>true</vt:lpwstr>
  </property>
  <property fmtid="{D5CDD505-2E9C-101B-9397-08002B2CF9AE}" pid="3" name="MSIP_Label_90c2fedb-0da6-4717-8531-d16a1b9930f4_SetDate">
    <vt:lpwstr>2023-06-14T09:27:09Z</vt:lpwstr>
  </property>
  <property fmtid="{D5CDD505-2E9C-101B-9397-08002B2CF9AE}" pid="4" name="MSIP_Label_90c2fedb-0da6-4717-8531-d16a1b9930f4_Method">
    <vt:lpwstr>Standard</vt:lpwstr>
  </property>
  <property fmtid="{D5CDD505-2E9C-101B-9397-08002B2CF9AE}" pid="5" name="MSIP_Label_90c2fedb-0da6-4717-8531-d16a1b9930f4_Name">
    <vt:lpwstr>90c2fedb-0da6-4717-8531-d16a1b9930f4</vt:lpwstr>
  </property>
  <property fmtid="{D5CDD505-2E9C-101B-9397-08002B2CF9AE}" pid="6" name="MSIP_Label_90c2fedb-0da6-4717-8531-d16a1b9930f4_SiteId">
    <vt:lpwstr>45597f60-6e37-4be7-acfb-4c9e23b261ea</vt:lpwstr>
  </property>
  <property fmtid="{D5CDD505-2E9C-101B-9397-08002B2CF9AE}" pid="7" name="MSIP_Label_90c2fedb-0da6-4717-8531-d16a1b9930f4_ActionId">
    <vt:lpwstr>1766ac59-b7e8-4829-8169-848735365166</vt:lpwstr>
  </property>
  <property fmtid="{D5CDD505-2E9C-101B-9397-08002B2CF9AE}" pid="8" name="MSIP_Label_90c2fedb-0da6-4717-8531-d16a1b9930f4_ContentBits">
    <vt:lpwstr>0</vt:lpwstr>
  </property>
  <property fmtid="{D5CDD505-2E9C-101B-9397-08002B2CF9AE}" pid="9" name="MSIP_Label_8ff907f3-e85d-4df4-bebb-cdd89ce9f199_Enabled">
    <vt:lpwstr>true</vt:lpwstr>
  </property>
  <property fmtid="{D5CDD505-2E9C-101B-9397-08002B2CF9AE}" pid="10" name="MSIP_Label_8ff907f3-e85d-4df4-bebb-cdd89ce9f199_SetDate">
    <vt:lpwstr>2023-06-22T01:55:52Z</vt:lpwstr>
  </property>
  <property fmtid="{D5CDD505-2E9C-101B-9397-08002B2CF9AE}" pid="11" name="MSIP_Label_8ff907f3-e85d-4df4-bebb-cdd89ce9f199_Method">
    <vt:lpwstr>Privileged</vt:lpwstr>
  </property>
  <property fmtid="{D5CDD505-2E9C-101B-9397-08002B2CF9AE}" pid="12" name="MSIP_Label_8ff907f3-e85d-4df4-bebb-cdd89ce9f199_Name">
    <vt:lpwstr>Confidential C3</vt:lpwstr>
  </property>
  <property fmtid="{D5CDD505-2E9C-101B-9397-08002B2CF9AE}" pid="13" name="MSIP_Label_8ff907f3-e85d-4df4-bebb-cdd89ce9f199_SiteId">
    <vt:lpwstr>4dc567e4-2b82-4a00-bcdb-f1f6782a0f6e</vt:lpwstr>
  </property>
  <property fmtid="{D5CDD505-2E9C-101B-9397-08002B2CF9AE}" pid="14" name="MSIP_Label_8ff907f3-e85d-4df4-bebb-cdd89ce9f199_ActionId">
    <vt:lpwstr>d02418d4-3ef2-444e-9f60-92b944e0f7be</vt:lpwstr>
  </property>
  <property fmtid="{D5CDD505-2E9C-101B-9397-08002B2CF9AE}" pid="15" name="MSIP_Label_8ff907f3-e85d-4df4-bebb-cdd89ce9f199_ContentBits">
    <vt:lpwstr>0</vt:lpwstr>
  </property>
</Properties>
</file>