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 id="2147483689" r:id="rId3"/>
  </p:sldMasterIdLst>
  <p:notesMasterIdLst>
    <p:notesMasterId r:id="rId27"/>
  </p:notesMasterIdLst>
  <p:handoutMasterIdLst>
    <p:handoutMasterId r:id="rId28"/>
  </p:handoutMasterIdLst>
  <p:sldIdLst>
    <p:sldId id="261" r:id="rId4"/>
    <p:sldId id="256" r:id="rId5"/>
    <p:sldId id="262" r:id="rId6"/>
    <p:sldId id="302" r:id="rId7"/>
    <p:sldId id="263" r:id="rId8"/>
    <p:sldId id="314" r:id="rId9"/>
    <p:sldId id="307" r:id="rId10"/>
    <p:sldId id="308" r:id="rId11"/>
    <p:sldId id="310" r:id="rId12"/>
    <p:sldId id="311" r:id="rId13"/>
    <p:sldId id="309" r:id="rId14"/>
    <p:sldId id="312" r:id="rId15"/>
    <p:sldId id="315" r:id="rId16"/>
    <p:sldId id="313" r:id="rId17"/>
    <p:sldId id="284" r:id="rId18"/>
    <p:sldId id="285" r:id="rId19"/>
    <p:sldId id="286" r:id="rId20"/>
    <p:sldId id="287" r:id="rId21"/>
    <p:sldId id="288" r:id="rId22"/>
    <p:sldId id="289" r:id="rId23"/>
    <p:sldId id="290" r:id="rId24"/>
    <p:sldId id="306"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805066-B4F2-4D8D-A96F-F8E5A2662BC0}" v="1" dt="2023-02-19T04:11:32.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varScale="1">
        <p:scale>
          <a:sx n="63" d="100"/>
          <a:sy n="63" d="100"/>
        </p:scale>
        <p:origin x="708" y="3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esh Pandit" userId="ccd2f047d792833f" providerId="LiveId" clId="{A0805066-B4F2-4D8D-A96F-F8E5A2662BC0}"/>
    <pc:docChg chg="custSel addSld modSld">
      <pc:chgData name="Jayesh Pandit" userId="ccd2f047d792833f" providerId="LiveId" clId="{A0805066-B4F2-4D8D-A96F-F8E5A2662BC0}" dt="2023-02-19T04:47:37.721" v="2359" actId="20577"/>
      <pc:docMkLst>
        <pc:docMk/>
      </pc:docMkLst>
      <pc:sldChg chg="modSp mod">
        <pc:chgData name="Jayesh Pandit" userId="ccd2f047d792833f" providerId="LiveId" clId="{A0805066-B4F2-4D8D-A96F-F8E5A2662BC0}" dt="2023-02-19T04:47:37.721" v="2359" actId="20577"/>
        <pc:sldMkLst>
          <pc:docMk/>
          <pc:sldMk cId="2430438564" sldId="261"/>
        </pc:sldMkLst>
        <pc:spChg chg="mod">
          <ac:chgData name="Jayesh Pandit" userId="ccd2f047d792833f" providerId="LiveId" clId="{A0805066-B4F2-4D8D-A96F-F8E5A2662BC0}" dt="2023-02-19T04:47:37.721" v="2359" actId="20577"/>
          <ac:spMkLst>
            <pc:docMk/>
            <pc:sldMk cId="2430438564" sldId="261"/>
            <ac:spMk id="5" creationId="{00000000-0000-0000-0000-000000000000}"/>
          </ac:spMkLst>
        </pc:spChg>
      </pc:sldChg>
      <pc:sldChg chg="modSp mod">
        <pc:chgData name="Jayesh Pandit" userId="ccd2f047d792833f" providerId="LiveId" clId="{A0805066-B4F2-4D8D-A96F-F8E5A2662BC0}" dt="2023-02-19T04:21:41.637" v="532" actId="20577"/>
        <pc:sldMkLst>
          <pc:docMk/>
          <pc:sldMk cId="1479129677" sldId="316"/>
        </pc:sldMkLst>
        <pc:spChg chg="mod">
          <ac:chgData name="Jayesh Pandit" userId="ccd2f047d792833f" providerId="LiveId" clId="{A0805066-B4F2-4D8D-A96F-F8E5A2662BC0}" dt="2023-02-19T04:21:41.637" v="532" actId="20577"/>
          <ac:spMkLst>
            <pc:docMk/>
            <pc:sldMk cId="1479129677" sldId="316"/>
            <ac:spMk id="4" creationId="{00000000-0000-0000-0000-000000000000}"/>
          </ac:spMkLst>
        </pc:spChg>
      </pc:sldChg>
      <pc:sldChg chg="modSp add mod">
        <pc:chgData name="Jayesh Pandit" userId="ccd2f047d792833f" providerId="LiveId" clId="{A0805066-B4F2-4D8D-A96F-F8E5A2662BC0}" dt="2023-02-19T04:34:46.320" v="1076" actId="20577"/>
        <pc:sldMkLst>
          <pc:docMk/>
          <pc:sldMk cId="3724486296" sldId="317"/>
        </pc:sldMkLst>
        <pc:spChg chg="mod">
          <ac:chgData name="Jayesh Pandit" userId="ccd2f047d792833f" providerId="LiveId" clId="{A0805066-B4F2-4D8D-A96F-F8E5A2662BC0}" dt="2023-02-19T04:34:46.320" v="1076" actId="20577"/>
          <ac:spMkLst>
            <pc:docMk/>
            <pc:sldMk cId="3724486296" sldId="317"/>
            <ac:spMk id="4" creationId="{00000000-0000-0000-0000-000000000000}"/>
          </ac:spMkLst>
        </pc:spChg>
      </pc:sldChg>
      <pc:sldChg chg="modSp add mod">
        <pc:chgData name="Jayesh Pandit" userId="ccd2f047d792833f" providerId="LiveId" clId="{A0805066-B4F2-4D8D-A96F-F8E5A2662BC0}" dt="2023-02-19T04:36:18.046" v="1242" actId="20577"/>
        <pc:sldMkLst>
          <pc:docMk/>
          <pc:sldMk cId="88969822" sldId="318"/>
        </pc:sldMkLst>
        <pc:spChg chg="mod">
          <ac:chgData name="Jayesh Pandit" userId="ccd2f047d792833f" providerId="LiveId" clId="{A0805066-B4F2-4D8D-A96F-F8E5A2662BC0}" dt="2023-02-19T04:36:18.046" v="1242" actId="20577"/>
          <ac:spMkLst>
            <pc:docMk/>
            <pc:sldMk cId="88969822" sldId="318"/>
            <ac:spMk id="4" creationId="{00000000-0000-0000-0000-000000000000}"/>
          </ac:spMkLst>
        </pc:spChg>
      </pc:sldChg>
      <pc:sldChg chg="modSp add mod">
        <pc:chgData name="Jayesh Pandit" userId="ccd2f047d792833f" providerId="LiveId" clId="{A0805066-B4F2-4D8D-A96F-F8E5A2662BC0}" dt="2023-02-19T04:38:09.882" v="1602" actId="20577"/>
        <pc:sldMkLst>
          <pc:docMk/>
          <pc:sldMk cId="2838040555" sldId="319"/>
        </pc:sldMkLst>
        <pc:spChg chg="mod">
          <ac:chgData name="Jayesh Pandit" userId="ccd2f047d792833f" providerId="LiveId" clId="{A0805066-B4F2-4D8D-A96F-F8E5A2662BC0}" dt="2023-02-19T04:38:09.882" v="1602" actId="20577"/>
          <ac:spMkLst>
            <pc:docMk/>
            <pc:sldMk cId="2838040555" sldId="319"/>
            <ac:spMk id="4" creationId="{00000000-0000-0000-0000-000000000000}"/>
          </ac:spMkLst>
        </pc:spChg>
      </pc:sldChg>
      <pc:sldChg chg="modSp add mod">
        <pc:chgData name="Jayesh Pandit" userId="ccd2f047d792833f" providerId="LiveId" clId="{A0805066-B4F2-4D8D-A96F-F8E5A2662BC0}" dt="2023-02-19T04:40:13.275" v="1844" actId="20577"/>
        <pc:sldMkLst>
          <pc:docMk/>
          <pc:sldMk cId="1095822414" sldId="320"/>
        </pc:sldMkLst>
        <pc:spChg chg="mod">
          <ac:chgData name="Jayesh Pandit" userId="ccd2f047d792833f" providerId="LiveId" clId="{A0805066-B4F2-4D8D-A96F-F8E5A2662BC0}" dt="2023-02-19T04:40:13.275" v="1844" actId="20577"/>
          <ac:spMkLst>
            <pc:docMk/>
            <pc:sldMk cId="1095822414" sldId="320"/>
            <ac:spMk id="4" creationId="{00000000-0000-0000-0000-000000000000}"/>
          </ac:spMkLst>
        </pc:spChg>
      </pc:sldChg>
      <pc:sldChg chg="modSp add mod">
        <pc:chgData name="Jayesh Pandit" userId="ccd2f047d792833f" providerId="LiveId" clId="{A0805066-B4F2-4D8D-A96F-F8E5A2662BC0}" dt="2023-02-19T04:42:28.202" v="2088" actId="20577"/>
        <pc:sldMkLst>
          <pc:docMk/>
          <pc:sldMk cId="951645151" sldId="321"/>
        </pc:sldMkLst>
        <pc:spChg chg="mod">
          <ac:chgData name="Jayesh Pandit" userId="ccd2f047d792833f" providerId="LiveId" clId="{A0805066-B4F2-4D8D-A96F-F8E5A2662BC0}" dt="2023-02-19T04:42:28.202" v="2088" actId="20577"/>
          <ac:spMkLst>
            <pc:docMk/>
            <pc:sldMk cId="951645151" sldId="321"/>
            <ac:spMk id="4" creationId="{00000000-0000-0000-0000-000000000000}"/>
          </ac:spMkLst>
        </pc:spChg>
      </pc:sldChg>
      <pc:sldChg chg="modSp add mod">
        <pc:chgData name="Jayesh Pandit" userId="ccd2f047d792833f" providerId="LiveId" clId="{A0805066-B4F2-4D8D-A96F-F8E5A2662BC0}" dt="2023-02-19T04:44:09.081" v="2343" actId="20577"/>
        <pc:sldMkLst>
          <pc:docMk/>
          <pc:sldMk cId="922716919" sldId="322"/>
        </pc:sldMkLst>
        <pc:spChg chg="mod">
          <ac:chgData name="Jayesh Pandit" userId="ccd2f047d792833f" providerId="LiveId" clId="{A0805066-B4F2-4D8D-A96F-F8E5A2662BC0}" dt="2023-02-19T04:44:09.081" v="2343" actId="20577"/>
          <ac:spMkLst>
            <pc:docMk/>
            <pc:sldMk cId="922716919" sldId="322"/>
            <ac:spMk id="4" creationId="{00000000-0000-0000-0000-000000000000}"/>
          </ac:spMkLst>
        </pc:spChg>
      </pc:sldChg>
    </pc:docChg>
  </pc:docChgLst>
  <pc:docChgLst>
    <pc:chgData name="Rahul Kapur" userId="596fdd92-9fa0-4ee0-b980-2464fc33c23d" providerId="ADAL" clId="{EE1C0304-6673-47F2-BA6B-A489961A503F}"/>
    <pc:docChg chg="custSel addSld delSld modSld sldOrd">
      <pc:chgData name="Rahul Kapur" userId="596fdd92-9fa0-4ee0-b980-2464fc33c23d" providerId="ADAL" clId="{EE1C0304-6673-47F2-BA6B-A489961A503F}" dt="2023-02-18T10:02:56.819" v="8288"/>
      <pc:docMkLst>
        <pc:docMk/>
      </pc:docMkLst>
      <pc:sldChg chg="modSp mod">
        <pc:chgData name="Rahul Kapur" userId="596fdd92-9fa0-4ee0-b980-2464fc33c23d" providerId="ADAL" clId="{EE1C0304-6673-47F2-BA6B-A489961A503F}" dt="2023-02-18T06:01:04.453" v="7130" actId="20577"/>
        <pc:sldMkLst>
          <pc:docMk/>
          <pc:sldMk cId="2262101994" sldId="302"/>
        </pc:sldMkLst>
        <pc:spChg chg="mod">
          <ac:chgData name="Rahul Kapur" userId="596fdd92-9fa0-4ee0-b980-2464fc33c23d" providerId="ADAL" clId="{EE1C0304-6673-47F2-BA6B-A489961A503F}" dt="2023-02-18T06:01:04.453" v="7130" actId="20577"/>
          <ac:spMkLst>
            <pc:docMk/>
            <pc:sldMk cId="2262101994" sldId="302"/>
            <ac:spMk id="4" creationId="{00000000-0000-0000-0000-000000000000}"/>
          </ac:spMkLst>
        </pc:spChg>
      </pc:sldChg>
      <pc:sldChg chg="modSp del mod">
        <pc:chgData name="Rahul Kapur" userId="596fdd92-9fa0-4ee0-b980-2464fc33c23d" providerId="ADAL" clId="{EE1C0304-6673-47F2-BA6B-A489961A503F}" dt="2023-02-18T05:51:07.490" v="6014" actId="2696"/>
        <pc:sldMkLst>
          <pc:docMk/>
          <pc:sldMk cId="282717470" sldId="304"/>
        </pc:sldMkLst>
        <pc:spChg chg="mod">
          <ac:chgData name="Rahul Kapur" userId="596fdd92-9fa0-4ee0-b980-2464fc33c23d" providerId="ADAL" clId="{EE1C0304-6673-47F2-BA6B-A489961A503F}" dt="2023-02-18T04:07:45.098" v="9" actId="20577"/>
          <ac:spMkLst>
            <pc:docMk/>
            <pc:sldMk cId="282717470" sldId="304"/>
            <ac:spMk id="3" creationId="{00000000-0000-0000-0000-000000000000}"/>
          </ac:spMkLst>
        </pc:spChg>
      </pc:sldChg>
      <pc:sldChg chg="new del">
        <pc:chgData name="Rahul Kapur" userId="596fdd92-9fa0-4ee0-b980-2464fc33c23d" providerId="ADAL" clId="{EE1C0304-6673-47F2-BA6B-A489961A503F}" dt="2023-02-18T04:08:34.477" v="11" actId="47"/>
        <pc:sldMkLst>
          <pc:docMk/>
          <pc:sldMk cId="2099932802" sldId="307"/>
        </pc:sldMkLst>
      </pc:sldChg>
      <pc:sldChg chg="addSp modSp add mod modNotesTx">
        <pc:chgData name="Rahul Kapur" userId="596fdd92-9fa0-4ee0-b980-2464fc33c23d" providerId="ADAL" clId="{EE1C0304-6673-47F2-BA6B-A489961A503F}" dt="2023-02-18T10:02:35.841" v="8286" actId="6549"/>
        <pc:sldMkLst>
          <pc:docMk/>
          <pc:sldMk cId="2750278344" sldId="307"/>
        </pc:sldMkLst>
        <pc:spChg chg="mod">
          <ac:chgData name="Rahul Kapur" userId="596fdd92-9fa0-4ee0-b980-2464fc33c23d" providerId="ADAL" clId="{EE1C0304-6673-47F2-BA6B-A489961A503F}" dt="2023-02-18T05:55:54.948" v="6586" actId="1076"/>
          <ac:spMkLst>
            <pc:docMk/>
            <pc:sldMk cId="2750278344" sldId="307"/>
            <ac:spMk id="3" creationId="{00000000-0000-0000-0000-000000000000}"/>
          </ac:spMkLst>
        </pc:spChg>
        <pc:spChg chg="mod">
          <ac:chgData name="Rahul Kapur" userId="596fdd92-9fa0-4ee0-b980-2464fc33c23d" providerId="ADAL" clId="{EE1C0304-6673-47F2-BA6B-A489961A503F}" dt="2023-02-18T04:09:24.451" v="15" actId="14100"/>
          <ac:spMkLst>
            <pc:docMk/>
            <pc:sldMk cId="2750278344" sldId="307"/>
            <ac:spMk id="4" creationId="{00000000-0000-0000-0000-000000000000}"/>
          </ac:spMkLst>
        </pc:spChg>
        <pc:graphicFrameChg chg="add mod modGraphic">
          <ac:chgData name="Rahul Kapur" userId="596fdd92-9fa0-4ee0-b980-2464fc33c23d" providerId="ADAL" clId="{EE1C0304-6673-47F2-BA6B-A489961A503F}" dt="2023-02-18T10:02:35.841" v="8286" actId="6549"/>
          <ac:graphicFrameMkLst>
            <pc:docMk/>
            <pc:sldMk cId="2750278344" sldId="307"/>
            <ac:graphicFrameMk id="6" creationId="{BBB8C87E-4F03-44ED-9195-EE010B370CD9}"/>
          </ac:graphicFrameMkLst>
        </pc:graphicFrameChg>
      </pc:sldChg>
      <pc:sldChg chg="addSp delSp modSp add mod">
        <pc:chgData name="Rahul Kapur" userId="596fdd92-9fa0-4ee0-b980-2464fc33c23d" providerId="ADAL" clId="{EE1C0304-6673-47F2-BA6B-A489961A503F}" dt="2023-02-18T05:56:04.829" v="6589"/>
        <pc:sldMkLst>
          <pc:docMk/>
          <pc:sldMk cId="3993547423" sldId="308"/>
        </pc:sldMkLst>
        <pc:spChg chg="del">
          <ac:chgData name="Rahul Kapur" userId="596fdd92-9fa0-4ee0-b980-2464fc33c23d" providerId="ADAL" clId="{EE1C0304-6673-47F2-BA6B-A489961A503F}" dt="2023-02-18T05:56:04.146" v="6588" actId="478"/>
          <ac:spMkLst>
            <pc:docMk/>
            <pc:sldMk cId="3993547423" sldId="308"/>
            <ac:spMk id="3" creationId="{00000000-0000-0000-0000-000000000000}"/>
          </ac:spMkLst>
        </pc:spChg>
        <pc:spChg chg="add mod">
          <ac:chgData name="Rahul Kapur" userId="596fdd92-9fa0-4ee0-b980-2464fc33c23d" providerId="ADAL" clId="{EE1C0304-6673-47F2-BA6B-A489961A503F}" dt="2023-02-18T05:56:04.829" v="6589"/>
          <ac:spMkLst>
            <pc:docMk/>
            <pc:sldMk cId="3993547423" sldId="308"/>
            <ac:spMk id="7" creationId="{13412367-C28A-42A0-A634-505849F9A0B7}"/>
          </ac:spMkLst>
        </pc:spChg>
        <pc:graphicFrameChg chg="modGraphic">
          <ac:chgData name="Rahul Kapur" userId="596fdd92-9fa0-4ee0-b980-2464fc33c23d" providerId="ADAL" clId="{EE1C0304-6673-47F2-BA6B-A489961A503F}" dt="2023-02-18T05:07:42.963" v="4439" actId="2062"/>
          <ac:graphicFrameMkLst>
            <pc:docMk/>
            <pc:sldMk cId="3993547423" sldId="308"/>
            <ac:graphicFrameMk id="6" creationId="{BBB8C87E-4F03-44ED-9195-EE010B370CD9}"/>
          </ac:graphicFrameMkLst>
        </pc:graphicFrameChg>
      </pc:sldChg>
      <pc:sldChg chg="addSp delSp modSp add mod ord modNotesTx">
        <pc:chgData name="Rahul Kapur" userId="596fdd92-9fa0-4ee0-b980-2464fc33c23d" providerId="ADAL" clId="{EE1C0304-6673-47F2-BA6B-A489961A503F}" dt="2023-02-18T05:56:20.536" v="6597"/>
        <pc:sldMkLst>
          <pc:docMk/>
          <pc:sldMk cId="1698313476" sldId="309"/>
        </pc:sldMkLst>
        <pc:spChg chg="del mod">
          <ac:chgData name="Rahul Kapur" userId="596fdd92-9fa0-4ee0-b980-2464fc33c23d" providerId="ADAL" clId="{EE1C0304-6673-47F2-BA6B-A489961A503F}" dt="2023-02-18T05:56:19.924" v="6596" actId="478"/>
          <ac:spMkLst>
            <pc:docMk/>
            <pc:sldMk cId="1698313476" sldId="309"/>
            <ac:spMk id="3" creationId="{00000000-0000-0000-0000-000000000000}"/>
          </ac:spMkLst>
        </pc:spChg>
        <pc:spChg chg="add mod">
          <ac:chgData name="Rahul Kapur" userId="596fdd92-9fa0-4ee0-b980-2464fc33c23d" providerId="ADAL" clId="{EE1C0304-6673-47F2-BA6B-A489961A503F}" dt="2023-02-18T05:56:20.536" v="6597"/>
          <ac:spMkLst>
            <pc:docMk/>
            <pc:sldMk cId="1698313476" sldId="309"/>
            <ac:spMk id="7" creationId="{1A251A94-A540-4DA9-8E8C-D49E4E2445ED}"/>
          </ac:spMkLst>
        </pc:spChg>
        <pc:graphicFrameChg chg="modGraphic">
          <ac:chgData name="Rahul Kapur" userId="596fdd92-9fa0-4ee0-b980-2464fc33c23d" providerId="ADAL" clId="{EE1C0304-6673-47F2-BA6B-A489961A503F}" dt="2023-02-18T05:08:06.591" v="4444" actId="113"/>
          <ac:graphicFrameMkLst>
            <pc:docMk/>
            <pc:sldMk cId="1698313476" sldId="309"/>
            <ac:graphicFrameMk id="6" creationId="{BBB8C87E-4F03-44ED-9195-EE010B370CD9}"/>
          </ac:graphicFrameMkLst>
        </pc:graphicFrameChg>
      </pc:sldChg>
      <pc:sldChg chg="addSp delSp modSp add mod ord">
        <pc:chgData name="Rahul Kapur" userId="596fdd92-9fa0-4ee0-b980-2464fc33c23d" providerId="ADAL" clId="{EE1C0304-6673-47F2-BA6B-A489961A503F}" dt="2023-02-18T09:43:10.198" v="7166" actId="20577"/>
        <pc:sldMkLst>
          <pc:docMk/>
          <pc:sldMk cId="2267944510" sldId="310"/>
        </pc:sldMkLst>
        <pc:spChg chg="del mod">
          <ac:chgData name="Rahul Kapur" userId="596fdd92-9fa0-4ee0-b980-2464fc33c23d" providerId="ADAL" clId="{EE1C0304-6673-47F2-BA6B-A489961A503F}" dt="2023-02-18T05:56:10.468" v="6591" actId="478"/>
          <ac:spMkLst>
            <pc:docMk/>
            <pc:sldMk cId="2267944510" sldId="310"/>
            <ac:spMk id="3" creationId="{00000000-0000-0000-0000-000000000000}"/>
          </ac:spMkLst>
        </pc:spChg>
        <pc:spChg chg="add mod">
          <ac:chgData name="Rahul Kapur" userId="596fdd92-9fa0-4ee0-b980-2464fc33c23d" providerId="ADAL" clId="{EE1C0304-6673-47F2-BA6B-A489961A503F}" dt="2023-02-18T05:56:11.242" v="6592"/>
          <ac:spMkLst>
            <pc:docMk/>
            <pc:sldMk cId="2267944510" sldId="310"/>
            <ac:spMk id="7" creationId="{C8673ED8-11BD-4611-BDB4-5DBFC43FF6ED}"/>
          </ac:spMkLst>
        </pc:spChg>
        <pc:graphicFrameChg chg="modGraphic">
          <ac:chgData name="Rahul Kapur" userId="596fdd92-9fa0-4ee0-b980-2464fc33c23d" providerId="ADAL" clId="{EE1C0304-6673-47F2-BA6B-A489961A503F}" dt="2023-02-18T09:43:10.198" v="7166" actId="20577"/>
          <ac:graphicFrameMkLst>
            <pc:docMk/>
            <pc:sldMk cId="2267944510" sldId="310"/>
            <ac:graphicFrameMk id="6" creationId="{BBB8C87E-4F03-44ED-9195-EE010B370CD9}"/>
          </ac:graphicFrameMkLst>
        </pc:graphicFrameChg>
      </pc:sldChg>
      <pc:sldChg chg="addSp delSp modSp add mod modNotesTx">
        <pc:chgData name="Rahul Kapur" userId="596fdd92-9fa0-4ee0-b980-2464fc33c23d" providerId="ADAL" clId="{EE1C0304-6673-47F2-BA6B-A489961A503F}" dt="2023-02-18T05:56:15.941" v="6594"/>
        <pc:sldMkLst>
          <pc:docMk/>
          <pc:sldMk cId="4136661001" sldId="311"/>
        </pc:sldMkLst>
        <pc:spChg chg="del">
          <ac:chgData name="Rahul Kapur" userId="596fdd92-9fa0-4ee0-b980-2464fc33c23d" providerId="ADAL" clId="{EE1C0304-6673-47F2-BA6B-A489961A503F}" dt="2023-02-18T05:56:15.339" v="6593" actId="478"/>
          <ac:spMkLst>
            <pc:docMk/>
            <pc:sldMk cId="4136661001" sldId="311"/>
            <ac:spMk id="3" creationId="{00000000-0000-0000-0000-000000000000}"/>
          </ac:spMkLst>
        </pc:spChg>
        <pc:spChg chg="add mod">
          <ac:chgData name="Rahul Kapur" userId="596fdd92-9fa0-4ee0-b980-2464fc33c23d" providerId="ADAL" clId="{EE1C0304-6673-47F2-BA6B-A489961A503F}" dt="2023-02-18T05:56:15.941" v="6594"/>
          <ac:spMkLst>
            <pc:docMk/>
            <pc:sldMk cId="4136661001" sldId="311"/>
            <ac:spMk id="7" creationId="{9B34EBC8-7F76-418C-9CB6-9494C995EE99}"/>
          </ac:spMkLst>
        </pc:spChg>
        <pc:graphicFrameChg chg="modGraphic">
          <ac:chgData name="Rahul Kapur" userId="596fdd92-9fa0-4ee0-b980-2464fc33c23d" providerId="ADAL" clId="{EE1C0304-6673-47F2-BA6B-A489961A503F}" dt="2023-02-18T05:07:53.372" v="4441" actId="2062"/>
          <ac:graphicFrameMkLst>
            <pc:docMk/>
            <pc:sldMk cId="4136661001" sldId="311"/>
            <ac:graphicFrameMk id="6" creationId="{BBB8C87E-4F03-44ED-9195-EE010B370CD9}"/>
          </ac:graphicFrameMkLst>
        </pc:graphicFrameChg>
      </pc:sldChg>
      <pc:sldChg chg="addSp delSp modSp add mod">
        <pc:chgData name="Rahul Kapur" userId="596fdd92-9fa0-4ee0-b980-2464fc33c23d" providerId="ADAL" clId="{EE1C0304-6673-47F2-BA6B-A489961A503F}" dt="2023-02-18T05:56:24.996" v="6599"/>
        <pc:sldMkLst>
          <pc:docMk/>
          <pc:sldMk cId="3878504323" sldId="312"/>
        </pc:sldMkLst>
        <pc:spChg chg="del">
          <ac:chgData name="Rahul Kapur" userId="596fdd92-9fa0-4ee0-b980-2464fc33c23d" providerId="ADAL" clId="{EE1C0304-6673-47F2-BA6B-A489961A503F}" dt="2023-02-18T05:56:24.403" v="6598" actId="478"/>
          <ac:spMkLst>
            <pc:docMk/>
            <pc:sldMk cId="3878504323" sldId="312"/>
            <ac:spMk id="3" creationId="{00000000-0000-0000-0000-000000000000}"/>
          </ac:spMkLst>
        </pc:spChg>
        <pc:spChg chg="add mod">
          <ac:chgData name="Rahul Kapur" userId="596fdd92-9fa0-4ee0-b980-2464fc33c23d" providerId="ADAL" clId="{EE1C0304-6673-47F2-BA6B-A489961A503F}" dt="2023-02-18T05:56:24.996" v="6599"/>
          <ac:spMkLst>
            <pc:docMk/>
            <pc:sldMk cId="3878504323" sldId="312"/>
            <ac:spMk id="7" creationId="{1A9B9EBF-0C4E-4875-8032-0B99429195B7}"/>
          </ac:spMkLst>
        </pc:spChg>
        <pc:graphicFrameChg chg="modGraphic">
          <ac:chgData name="Rahul Kapur" userId="596fdd92-9fa0-4ee0-b980-2464fc33c23d" providerId="ADAL" clId="{EE1C0304-6673-47F2-BA6B-A489961A503F}" dt="2023-02-18T05:43:30.879" v="5240" actId="20577"/>
          <ac:graphicFrameMkLst>
            <pc:docMk/>
            <pc:sldMk cId="3878504323" sldId="312"/>
            <ac:graphicFrameMk id="6" creationId="{BBB8C87E-4F03-44ED-9195-EE010B370CD9}"/>
          </ac:graphicFrameMkLst>
        </pc:graphicFrameChg>
      </pc:sldChg>
      <pc:sldChg chg="modSp add del mod">
        <pc:chgData name="Rahul Kapur" userId="596fdd92-9fa0-4ee0-b980-2464fc33c23d" providerId="ADAL" clId="{EE1C0304-6673-47F2-BA6B-A489961A503F}" dt="2023-02-18T05:44:46.117" v="5264" actId="2696"/>
        <pc:sldMkLst>
          <pc:docMk/>
          <pc:sldMk cId="410129856" sldId="313"/>
        </pc:sldMkLst>
        <pc:graphicFrameChg chg="modGraphic">
          <ac:chgData name="Rahul Kapur" userId="596fdd92-9fa0-4ee0-b980-2464fc33c23d" providerId="ADAL" clId="{EE1C0304-6673-47F2-BA6B-A489961A503F}" dt="2023-02-18T05:44:41.367" v="5263" actId="12"/>
          <ac:graphicFrameMkLst>
            <pc:docMk/>
            <pc:sldMk cId="410129856" sldId="313"/>
            <ac:graphicFrameMk id="6" creationId="{BBB8C87E-4F03-44ED-9195-EE010B370CD9}"/>
          </ac:graphicFrameMkLst>
        </pc:graphicFrameChg>
      </pc:sldChg>
      <pc:sldChg chg="addSp delSp modSp add mod ord">
        <pc:chgData name="Rahul Kapur" userId="596fdd92-9fa0-4ee0-b980-2464fc33c23d" providerId="ADAL" clId="{EE1C0304-6673-47F2-BA6B-A489961A503F}" dt="2023-02-18T10:02:56.819" v="8288"/>
        <pc:sldMkLst>
          <pc:docMk/>
          <pc:sldMk cId="2229003892" sldId="313"/>
        </pc:sldMkLst>
        <pc:spChg chg="del">
          <ac:chgData name="Rahul Kapur" userId="596fdd92-9fa0-4ee0-b980-2464fc33c23d" providerId="ADAL" clId="{EE1C0304-6673-47F2-BA6B-A489961A503F}" dt="2023-02-18T05:56:28.691" v="6600" actId="478"/>
          <ac:spMkLst>
            <pc:docMk/>
            <pc:sldMk cId="2229003892" sldId="313"/>
            <ac:spMk id="3" creationId="{00000000-0000-0000-0000-000000000000}"/>
          </ac:spMkLst>
        </pc:spChg>
        <pc:spChg chg="add mod">
          <ac:chgData name="Rahul Kapur" userId="596fdd92-9fa0-4ee0-b980-2464fc33c23d" providerId="ADAL" clId="{EE1C0304-6673-47F2-BA6B-A489961A503F}" dt="2023-02-18T05:56:29.292" v="6601"/>
          <ac:spMkLst>
            <pc:docMk/>
            <pc:sldMk cId="2229003892" sldId="313"/>
            <ac:spMk id="7" creationId="{B2E7D515-60D1-4C9B-99F6-806B0377DBE7}"/>
          </ac:spMkLst>
        </pc:spChg>
        <pc:graphicFrameChg chg="modGraphic">
          <ac:chgData name="Rahul Kapur" userId="596fdd92-9fa0-4ee0-b980-2464fc33c23d" providerId="ADAL" clId="{EE1C0304-6673-47F2-BA6B-A489961A503F}" dt="2023-02-18T06:00:26.442" v="7096" actId="113"/>
          <ac:graphicFrameMkLst>
            <pc:docMk/>
            <pc:sldMk cId="2229003892" sldId="313"/>
            <ac:graphicFrameMk id="6" creationId="{BBB8C87E-4F03-44ED-9195-EE010B370CD9}"/>
          </ac:graphicFrameMkLst>
        </pc:graphicFrameChg>
      </pc:sldChg>
      <pc:sldChg chg="addSp delSp modSp add mod">
        <pc:chgData name="Rahul Kapur" userId="596fdd92-9fa0-4ee0-b980-2464fc33c23d" providerId="ADAL" clId="{EE1C0304-6673-47F2-BA6B-A489961A503F}" dt="2023-02-18T09:43:33.588" v="7167" actId="6549"/>
        <pc:sldMkLst>
          <pc:docMk/>
          <pc:sldMk cId="3855754789" sldId="314"/>
        </pc:sldMkLst>
        <pc:spChg chg="del mod">
          <ac:chgData name="Rahul Kapur" userId="596fdd92-9fa0-4ee0-b980-2464fc33c23d" providerId="ADAL" clId="{EE1C0304-6673-47F2-BA6B-A489961A503F}" dt="2023-02-18T05:55:50.935" v="6585" actId="478"/>
          <ac:spMkLst>
            <pc:docMk/>
            <pc:sldMk cId="3855754789" sldId="314"/>
            <ac:spMk id="3" creationId="{00000000-0000-0000-0000-000000000000}"/>
          </ac:spMkLst>
        </pc:spChg>
        <pc:spChg chg="mod">
          <ac:chgData name="Rahul Kapur" userId="596fdd92-9fa0-4ee0-b980-2464fc33c23d" providerId="ADAL" clId="{EE1C0304-6673-47F2-BA6B-A489961A503F}" dt="2023-02-18T09:43:33.588" v="7167" actId="6549"/>
          <ac:spMkLst>
            <pc:docMk/>
            <pc:sldMk cId="3855754789" sldId="314"/>
            <ac:spMk id="4" creationId="{00000000-0000-0000-0000-000000000000}"/>
          </ac:spMkLst>
        </pc:spChg>
        <pc:spChg chg="add mod">
          <ac:chgData name="Rahul Kapur" userId="596fdd92-9fa0-4ee0-b980-2464fc33c23d" providerId="ADAL" clId="{EE1C0304-6673-47F2-BA6B-A489961A503F}" dt="2023-02-18T05:55:57.979" v="6587"/>
          <ac:spMkLst>
            <pc:docMk/>
            <pc:sldMk cId="3855754789" sldId="314"/>
            <ac:spMk id="7" creationId="{775F078E-370B-4A68-93E3-3020FE519D11}"/>
          </ac:spMkLst>
        </pc:spChg>
        <pc:graphicFrameChg chg="add mod modGraphic">
          <ac:chgData name="Rahul Kapur" userId="596fdd92-9fa0-4ee0-b980-2464fc33c23d" providerId="ADAL" clId="{EE1C0304-6673-47F2-BA6B-A489961A503F}" dt="2023-02-18T05:59:46.522" v="7090" actId="1076"/>
          <ac:graphicFrameMkLst>
            <pc:docMk/>
            <pc:sldMk cId="3855754789" sldId="314"/>
            <ac:graphicFrameMk id="6" creationId="{6E0FD189-5E4C-48A9-826C-E64CCD3F6918}"/>
          </ac:graphicFrameMkLst>
        </pc:graphicFrameChg>
      </pc:sldChg>
      <pc:sldChg chg="modSp add mod">
        <pc:chgData name="Rahul Kapur" userId="596fdd92-9fa0-4ee0-b980-2464fc33c23d" providerId="ADAL" clId="{EE1C0304-6673-47F2-BA6B-A489961A503F}" dt="2023-02-18T09:59:27.864" v="8030" actId="20577"/>
        <pc:sldMkLst>
          <pc:docMk/>
          <pc:sldMk cId="93673880" sldId="315"/>
        </pc:sldMkLst>
        <pc:graphicFrameChg chg="modGraphic">
          <ac:chgData name="Rahul Kapur" userId="596fdd92-9fa0-4ee0-b980-2464fc33c23d" providerId="ADAL" clId="{EE1C0304-6673-47F2-BA6B-A489961A503F}" dt="2023-02-18T09:59:27.864" v="8030" actId="20577"/>
          <ac:graphicFrameMkLst>
            <pc:docMk/>
            <pc:sldMk cId="93673880" sldId="315"/>
            <ac:graphicFrameMk id="6" creationId="{BBB8C87E-4F03-44ED-9195-EE010B370CD9}"/>
          </ac:graphicFrameMkLst>
        </pc:graphicFrameChg>
      </pc:sldChg>
      <pc:sldChg chg="new del">
        <pc:chgData name="Rahul Kapur" userId="596fdd92-9fa0-4ee0-b980-2464fc33c23d" providerId="ADAL" clId="{EE1C0304-6673-47F2-BA6B-A489961A503F}" dt="2023-02-18T09:46:11.161" v="7169" actId="47"/>
        <pc:sldMkLst>
          <pc:docMk/>
          <pc:sldMk cId="1222491967" sldId="31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20-02-2023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2/20/2023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20502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765084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91692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147988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03579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823637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901500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17846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42753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68764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8773416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26853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6963E7AC-6455-4A0F-B654-220C7D7B7B8D}" type="slidenum">
              <a:rPr lang="en-US" smtClean="0">
                <a:solidFill>
                  <a:prstClr val="black"/>
                </a:solidFill>
              </a:rPr>
              <a:pPr>
                <a:defRPr/>
              </a:pPr>
              <a:t>23</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1</a:t>
            </a:r>
          </a:p>
        </p:txBody>
      </p:sp>
    </p:spTree>
    <p:extLst>
      <p:ext uri="{BB962C8B-B14F-4D97-AF65-F5344CB8AC3E}">
        <p14:creationId xmlns:p14="http://schemas.microsoft.com/office/powerpoint/2010/main" val="350055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02260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965521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13112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74619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32424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781368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68802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251578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dirty="0">
                  <a:solidFill>
                    <a:srgbClr val="1F497D"/>
                  </a:solidFill>
                  <a:latin typeface="Bahamas" pitchFamily="34" charset="0"/>
                  <a:cs typeface="Times New Roman" pitchFamily="18" charset="0"/>
                </a:rPr>
                <a:t>Institute of Actuaries of India</a:t>
              </a:r>
              <a:endParaRPr lang="en-US" sz="4000" b="1" dirty="0">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dirty="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252585938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227011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4546040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4245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0F3789-76B4-48EE-91EB-C585987DF684}"/>
              </a:ext>
            </a:extLst>
          </p:cNvPr>
          <p:cNvSpPr>
            <a:spLocks noGrp="1"/>
          </p:cNvSpPr>
          <p:nvPr>
            <p:ph type="sldNum" sz="quarter" idx="12"/>
          </p:nvPr>
        </p:nvSpPr>
        <p:spPr>
          <a:xfrm>
            <a:off x="9652000" y="6553200"/>
            <a:ext cx="2540000" cy="457200"/>
          </a:xfrm>
        </p:spPr>
        <p:txBody>
          <a:bodyPr/>
          <a:lstStyle/>
          <a:p>
            <a:pPr>
              <a:defRPr/>
            </a:pPr>
            <a:fld id="{B118C919-524D-4AE6-802D-F6FBC61D86FD}" type="slidenum">
              <a:rPr lang="en-GB" smtClean="0"/>
              <a:pPr>
                <a:defRPr/>
              </a:pPr>
              <a:t>‹#›</a:t>
            </a:fld>
            <a:r>
              <a:rPr lang="en-GB" dirty="0"/>
              <a:t> of n</a:t>
            </a:r>
          </a:p>
        </p:txBody>
      </p:sp>
    </p:spTree>
    <p:extLst>
      <p:ext uri="{BB962C8B-B14F-4D97-AF65-F5344CB8AC3E}">
        <p14:creationId xmlns:p14="http://schemas.microsoft.com/office/powerpoint/2010/main" val="395625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0753368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1917706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7985796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extLst>
      <p:ext uri="{BB962C8B-B14F-4D97-AF65-F5344CB8AC3E}">
        <p14:creationId xmlns:p14="http://schemas.microsoft.com/office/powerpoint/2010/main" val="525257960"/>
      </p:ext>
    </p:extLst>
  </p:cSld>
  <p:clrMap bg1="lt1" tx1="dk1" bg2="lt2" tx2="dk2" accent1="accent1" accent2="accent2" accent3="accent3" accent4="accent4" accent5="accent5" accent6="accent6" hlink="hlink" folHlink="folHlink"/>
  <p:sldLayoutIdLst>
    <p:sldLayoutId id="2147483690" r:id="rId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4719639"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err="1">
                <a:solidFill>
                  <a:schemeClr val="bg1"/>
                </a:solidFill>
              </a:rPr>
              <a:t>Handling</a:t>
            </a:r>
            <a:r>
              <a:rPr lang="es-UY" altLang="en-US" sz="3600" b="1" kern="0" dirty="0">
                <a:solidFill>
                  <a:schemeClr val="bg1"/>
                </a:solidFill>
              </a:rPr>
              <a:t> error in </a:t>
            </a:r>
            <a:r>
              <a:rPr lang="es-UY" altLang="en-US" sz="3600" b="1" kern="0" dirty="0" err="1">
                <a:solidFill>
                  <a:schemeClr val="bg1"/>
                </a:solidFill>
              </a:rPr>
              <a:t>reporting</a:t>
            </a:r>
            <a:endParaRPr lang="es-ES" altLang="en-US" sz="3600" b="1" kern="0" dirty="0">
              <a:solidFill>
                <a:schemeClr val="bg1"/>
              </a:solidFill>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600" b="1" dirty="0">
                <a:solidFill>
                  <a:schemeClr val="tx1"/>
                </a:solidFill>
              </a:rPr>
              <a:t>Guide : Mr. Suresh Sindhi</a:t>
            </a:r>
          </a:p>
          <a:p>
            <a:pPr algn="l"/>
            <a:r>
              <a:rPr lang="en-US" altLang="en-US" sz="1600" b="1" dirty="0">
                <a:solidFill>
                  <a:schemeClr val="tx1"/>
                </a:solidFill>
              </a:rPr>
              <a:t>Presented By : </a:t>
            </a:r>
          </a:p>
          <a:p>
            <a:pPr marL="342900" indent="-342900" algn="l">
              <a:buAutoNum type="arabicPeriod"/>
            </a:pPr>
            <a:r>
              <a:rPr lang="en-US" altLang="en-US" sz="1600" b="1" dirty="0" err="1">
                <a:solidFill>
                  <a:schemeClr val="tx1"/>
                </a:solidFill>
              </a:rPr>
              <a:t>Kamarunnisa</a:t>
            </a:r>
            <a:r>
              <a:rPr lang="en-US" altLang="en-US" sz="1600" b="1" dirty="0">
                <a:solidFill>
                  <a:schemeClr val="tx1"/>
                </a:solidFill>
              </a:rPr>
              <a:t> J</a:t>
            </a:r>
            <a:endParaRPr lang="es-ES" altLang="en-US" sz="1600" b="1" dirty="0">
              <a:solidFill>
                <a:schemeClr val="tx1"/>
              </a:solidFill>
            </a:endParaRPr>
          </a:p>
          <a:p>
            <a:pPr marL="342900" indent="-342900" algn="l">
              <a:buAutoNum type="arabicPeriod"/>
            </a:pPr>
            <a:r>
              <a:rPr lang="en-US" altLang="en-US" sz="1600" b="1" dirty="0">
                <a:solidFill>
                  <a:schemeClr val="tx1"/>
                </a:solidFill>
              </a:rPr>
              <a:t>Rahul </a:t>
            </a:r>
            <a:r>
              <a:rPr lang="en-US" altLang="en-US" sz="1600" b="1" dirty="0" err="1">
                <a:solidFill>
                  <a:schemeClr val="tx1"/>
                </a:solidFill>
              </a:rPr>
              <a:t>Kapur</a:t>
            </a:r>
            <a:endParaRPr lang="en-US" altLang="en-US" sz="1600" b="1" dirty="0">
              <a:solidFill>
                <a:schemeClr val="tx1"/>
              </a:solidFill>
            </a:endParaRPr>
          </a:p>
          <a:p>
            <a:pPr marL="342900" indent="-342900" algn="l">
              <a:buAutoNum type="arabicPeriod"/>
            </a:pPr>
            <a:r>
              <a:rPr lang="en-US" altLang="en-US" sz="1600" b="1" dirty="0">
                <a:solidFill>
                  <a:schemeClr val="tx1"/>
                </a:solidFill>
              </a:rPr>
              <a:t>Khushi M. Shah</a:t>
            </a:r>
          </a:p>
          <a:p>
            <a:pPr marL="342900" indent="-342900" algn="l">
              <a:buAutoNum type="arabicPeriod"/>
            </a:pPr>
            <a:r>
              <a:rPr lang="en-US" altLang="en-US" sz="1600" b="1" dirty="0">
                <a:solidFill>
                  <a:schemeClr val="tx1"/>
                </a:solidFill>
              </a:rPr>
              <a:t>Himanshu Agarwal</a:t>
            </a:r>
          </a:p>
          <a:p>
            <a:pPr marL="342900" indent="-342900" algn="l">
              <a:buAutoNum type="arabicPeriod"/>
            </a:pPr>
            <a:r>
              <a:rPr lang="en-US" altLang="en-US" sz="1600" b="1" dirty="0">
                <a:solidFill>
                  <a:schemeClr val="tx1"/>
                </a:solidFill>
              </a:rPr>
              <a:t>Jayesh </a:t>
            </a:r>
            <a:r>
              <a:rPr lang="en-US" altLang="en-US" sz="1600" b="1">
                <a:solidFill>
                  <a:schemeClr val="tx1"/>
                </a:solidFill>
              </a:rPr>
              <a:t>D.Pandit</a:t>
            </a:r>
            <a:endParaRPr lang="es-ES" altLang="en-US" sz="16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38th 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Seminar</a:t>
            </a:r>
            <a:endParaRPr lang="es-UY" altLang="en-US" sz="3600" b="1" kern="0" dirty="0">
              <a:solidFill>
                <a:schemeClr val="bg1"/>
              </a:solidFill>
              <a:latin typeface="Trebuchet MS" panose="020B0603020202020204" pitchFamily="34" charset="0"/>
            </a:endParaRPr>
          </a:p>
          <a:p>
            <a:pPr algn="l"/>
            <a:r>
              <a:rPr lang="es-UY" altLang="en-US" sz="3600" b="1" kern="0" dirty="0">
                <a:solidFill>
                  <a:schemeClr val="bg1"/>
                </a:solidFill>
                <a:latin typeface="Trebuchet MS" panose="020B0603020202020204" pitchFamily="34" charset="0"/>
              </a:rPr>
              <a:t>21st February 2023 – Group 6</a:t>
            </a:r>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1223903921"/>
              </p:ext>
            </p:extLst>
          </p:nvPr>
        </p:nvGraphicFramePr>
        <p:xfrm>
          <a:off x="2024323" y="1418751"/>
          <a:ext cx="9575798" cy="4567804"/>
        </p:xfrm>
        <a:graphic>
          <a:graphicData uri="http://schemas.openxmlformats.org/drawingml/2006/table">
            <a:tbl>
              <a:tblPr firstRow="1" bandRow="1">
                <a:tableStyleId>{073A0DAA-6AF3-43AB-8588-CEC1D06C72B9}</a:tableStyleId>
              </a:tblPr>
              <a:tblGrid>
                <a:gridCol w="1522990">
                  <a:extLst>
                    <a:ext uri="{9D8B030D-6E8A-4147-A177-3AD203B41FA5}">
                      <a16:colId xmlns:a16="http://schemas.microsoft.com/office/drawing/2014/main" val="4171518761"/>
                    </a:ext>
                  </a:extLst>
                </a:gridCol>
                <a:gridCol w="1884700">
                  <a:extLst>
                    <a:ext uri="{9D8B030D-6E8A-4147-A177-3AD203B41FA5}">
                      <a16:colId xmlns:a16="http://schemas.microsoft.com/office/drawing/2014/main" val="1994292296"/>
                    </a:ext>
                  </a:extLst>
                </a:gridCol>
                <a:gridCol w="3084054">
                  <a:extLst>
                    <a:ext uri="{9D8B030D-6E8A-4147-A177-3AD203B41FA5}">
                      <a16:colId xmlns:a16="http://schemas.microsoft.com/office/drawing/2014/main" val="3732125509"/>
                    </a:ext>
                  </a:extLst>
                </a:gridCol>
                <a:gridCol w="3084054">
                  <a:extLst>
                    <a:ext uri="{9D8B030D-6E8A-4147-A177-3AD203B41FA5}">
                      <a16:colId xmlns:a16="http://schemas.microsoft.com/office/drawing/2014/main" val="3890491362"/>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a:t>
                      </a:r>
                    </a:p>
                  </a:txBody>
                  <a:tcPr anchor="ctr"/>
                </a:tc>
                <a:extLst>
                  <a:ext uri="{0D108BD9-81ED-4DB2-BD59-A6C34878D82A}">
                    <a16:rowId xmlns:a16="http://schemas.microsoft.com/office/drawing/2014/main" val="2802721576"/>
                  </a:ext>
                </a:extLst>
              </a:tr>
              <a:tr h="483484">
                <a:tc rowSpan="2">
                  <a:txBody>
                    <a:bodyPr/>
                    <a:lstStyle/>
                    <a:p>
                      <a:r>
                        <a:rPr lang="en-IN" b="1" dirty="0"/>
                        <a:t>Demographic Assumption</a:t>
                      </a:r>
                    </a:p>
                  </a:txBody>
                  <a:tcPr anchor="ctr"/>
                </a:tc>
                <a:tc>
                  <a:txBody>
                    <a:bodyPr/>
                    <a:lstStyle/>
                    <a:p>
                      <a:r>
                        <a:rPr lang="en-IN" b="1" dirty="0"/>
                        <a:t>Early Retirement Rates</a:t>
                      </a:r>
                    </a:p>
                  </a:txBody>
                  <a:tcPr anchor="ctr"/>
                </a:tc>
                <a:tc>
                  <a:txBody>
                    <a:bodyPr/>
                    <a:lstStyle/>
                    <a:p>
                      <a:r>
                        <a:rPr lang="en-IN" sz="1600" b="1" u="sng" dirty="0"/>
                        <a:t>Severe </a:t>
                      </a:r>
                      <a:r>
                        <a:rPr lang="en-IN" sz="1600" b="0" u="sng" dirty="0"/>
                        <a:t>(Short Term Impact) </a:t>
                      </a:r>
                      <a:r>
                        <a:rPr lang="en-IN" sz="1600" b="1" u="sng" dirty="0"/>
                        <a:t>&amp;</a:t>
                      </a:r>
                      <a:r>
                        <a:rPr lang="en-IN" sz="1600" b="0" u="sng" dirty="0"/>
                        <a:t> </a:t>
                      </a:r>
                      <a:r>
                        <a:rPr lang="en-IN" sz="1600" b="1" u="sng" dirty="0"/>
                        <a:t>Moderate </a:t>
                      </a:r>
                      <a:r>
                        <a:rPr lang="en-IN" sz="1600" b="0" u="sng" dirty="0"/>
                        <a:t>(Long Term Impact)</a:t>
                      </a:r>
                    </a:p>
                    <a:p>
                      <a:endParaRPr lang="en-IN" sz="1600" dirty="0"/>
                    </a:p>
                    <a:p>
                      <a:pPr marL="285750" indent="-285750">
                        <a:buFont typeface="Arial" panose="020B0604020202020204" pitchFamily="34" charset="0"/>
                        <a:buChar char="•"/>
                      </a:pPr>
                      <a:r>
                        <a:rPr lang="en-IN" sz="1600" dirty="0"/>
                        <a:t>Assuming a lower early retirement rate would mean the client having lower liquid assets to pay early retirement benefits. </a:t>
                      </a:r>
                    </a:p>
                    <a:p>
                      <a:pPr marL="285750" indent="-285750">
                        <a:buFont typeface="Arial" panose="020B0604020202020204" pitchFamily="34" charset="0"/>
                        <a:buChar char="•"/>
                      </a:pPr>
                      <a:r>
                        <a:rPr lang="en-IN" sz="1600" dirty="0"/>
                        <a:t>This would lead to immediate liquidity issues for the client.</a:t>
                      </a:r>
                    </a:p>
                  </a:txBody>
                  <a:tcPr anchor="ctr"/>
                </a:tc>
                <a:tc rowSpan="2">
                  <a:txBody>
                    <a:bodyPr/>
                    <a:lstStyle/>
                    <a:p>
                      <a:pPr lvl="1" indent="-342900">
                        <a:buFontTx/>
                        <a:buChar char="•"/>
                      </a:pPr>
                      <a:r>
                        <a:rPr lang="en-US" altLang="en-US" sz="1600" kern="0" dirty="0">
                          <a:solidFill>
                            <a:srgbClr val="000000"/>
                          </a:solidFill>
                          <a:latin typeface="+mn-lt"/>
                        </a:rPr>
                        <a:t>Attrition rate was checked with the previously used rate</a:t>
                      </a:r>
                    </a:p>
                    <a:p>
                      <a:pPr lvl="1" indent="-342900">
                        <a:buFontTx/>
                        <a:buChar char="•"/>
                      </a:pPr>
                      <a:r>
                        <a:rPr kumimoji="0" lang="en-US" altLang="en-US" sz="1600" b="0" i="0" u="none" strike="noStrike" kern="0" cap="none" spc="0" normalizeH="0" baseline="0" noProof="0" dirty="0">
                          <a:ln>
                            <a:noFill/>
                          </a:ln>
                          <a:solidFill>
                            <a:srgbClr val="000000"/>
                          </a:solidFill>
                          <a:effectLst/>
                          <a:uLnTx/>
                          <a:uFillTx/>
                          <a:latin typeface="+mn-lt"/>
                          <a:ea typeface="+mn-ea"/>
                          <a:cs typeface="+mn-cs"/>
                        </a:rPr>
                        <a:t>Rate which client gave as their expectation</a:t>
                      </a:r>
                    </a:p>
                    <a:p>
                      <a:pPr lvl="1" indent="-342900">
                        <a:buFontTx/>
                        <a:buChar char="•"/>
                      </a:pPr>
                      <a:r>
                        <a:rPr lang="en-US" altLang="en-US" sz="1600" kern="0" dirty="0">
                          <a:solidFill>
                            <a:srgbClr val="000000"/>
                          </a:solidFill>
                          <a:latin typeface="+mn-lt"/>
                        </a:rPr>
                        <a:t>Attrition as to resignation and termination were checked separately</a:t>
                      </a:r>
                    </a:p>
                    <a:p>
                      <a:endParaRPr lang="en-IN" sz="1400" dirty="0"/>
                    </a:p>
                  </a:txBody>
                  <a:tcPr anchor="ctr"/>
                </a:tc>
                <a:extLst>
                  <a:ext uri="{0D108BD9-81ED-4DB2-BD59-A6C34878D82A}">
                    <a16:rowId xmlns:a16="http://schemas.microsoft.com/office/drawing/2014/main" val="3596698131"/>
                  </a:ext>
                </a:extLst>
              </a:tr>
              <a:tr h="483484">
                <a:tc vMerge="1">
                  <a:txBody>
                    <a:bodyPr/>
                    <a:lstStyle/>
                    <a:p>
                      <a:endParaRPr lang="en-IN" b="1" dirty="0"/>
                    </a:p>
                  </a:txBody>
                  <a:tcPr/>
                </a:tc>
                <a:tc>
                  <a:txBody>
                    <a:bodyPr/>
                    <a:lstStyle/>
                    <a:p>
                      <a:r>
                        <a:rPr lang="en-IN" b="1" dirty="0"/>
                        <a:t>Attrition Rates</a:t>
                      </a:r>
                    </a:p>
                  </a:txBody>
                  <a:tcPr anchor="ctr"/>
                </a:tc>
                <a:tc>
                  <a:txBody>
                    <a:bodyPr/>
                    <a:lstStyle/>
                    <a:p>
                      <a:r>
                        <a:rPr lang="en-IN" sz="1600" b="1" u="sng" dirty="0"/>
                        <a:t>Moderate</a:t>
                      </a:r>
                    </a:p>
                    <a:p>
                      <a:endParaRPr lang="en-IN" sz="1600" dirty="0"/>
                    </a:p>
                    <a:p>
                      <a:pPr marL="285750" indent="-285750">
                        <a:buFont typeface="Arial" panose="020B0604020202020204" pitchFamily="34" charset="0"/>
                        <a:buChar char="•"/>
                      </a:pPr>
                      <a:r>
                        <a:rPr lang="en-IN" sz="1600" dirty="0"/>
                        <a:t>Assuming a higher attrition rate would lead to keeping lower assets since liabilities would have been reduced. </a:t>
                      </a:r>
                    </a:p>
                  </a:txBody>
                  <a:tcPr anchor="ctr"/>
                </a:tc>
                <a:tc vMerge="1">
                  <a:txBody>
                    <a:bodyPr/>
                    <a:lstStyle/>
                    <a:p>
                      <a:endParaRPr lang="en-IN" dirty="0"/>
                    </a:p>
                  </a:txBody>
                  <a:tcPr anchor="ctr"/>
                </a:tc>
                <a:extLst>
                  <a:ext uri="{0D108BD9-81ED-4DB2-BD59-A6C34878D82A}">
                    <a16:rowId xmlns:a16="http://schemas.microsoft.com/office/drawing/2014/main" val="184624388"/>
                  </a:ext>
                </a:extLst>
              </a:tr>
            </a:tbl>
          </a:graphicData>
        </a:graphic>
      </p:graphicFrame>
      <p:sp>
        <p:nvSpPr>
          <p:cNvPr id="8" name="Rectangle 2">
            <a:extLst>
              <a:ext uri="{FF2B5EF4-FFF2-40B4-BE49-F238E27FC236}">
                <a16:creationId xmlns:a16="http://schemas.microsoft.com/office/drawing/2014/main" id="{C2481AC5-68C2-4684-8265-A4F351977C5C}"/>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413666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1188075281"/>
              </p:ext>
            </p:extLst>
          </p:nvPr>
        </p:nvGraphicFramePr>
        <p:xfrm>
          <a:off x="2024323" y="1418751"/>
          <a:ext cx="9575798" cy="4994524"/>
        </p:xfrm>
        <a:graphic>
          <a:graphicData uri="http://schemas.openxmlformats.org/drawingml/2006/table">
            <a:tbl>
              <a:tblPr firstRow="1" bandRow="1">
                <a:tableStyleId>{073A0DAA-6AF3-43AB-8588-CEC1D06C72B9}</a:tableStyleId>
              </a:tblPr>
              <a:tblGrid>
                <a:gridCol w="1522990">
                  <a:extLst>
                    <a:ext uri="{9D8B030D-6E8A-4147-A177-3AD203B41FA5}">
                      <a16:colId xmlns:a16="http://schemas.microsoft.com/office/drawing/2014/main" val="4171518761"/>
                    </a:ext>
                  </a:extLst>
                </a:gridCol>
                <a:gridCol w="1558087">
                  <a:extLst>
                    <a:ext uri="{9D8B030D-6E8A-4147-A177-3AD203B41FA5}">
                      <a16:colId xmlns:a16="http://schemas.microsoft.com/office/drawing/2014/main" val="1994292296"/>
                    </a:ext>
                  </a:extLst>
                </a:gridCol>
                <a:gridCol w="4114800">
                  <a:extLst>
                    <a:ext uri="{9D8B030D-6E8A-4147-A177-3AD203B41FA5}">
                      <a16:colId xmlns:a16="http://schemas.microsoft.com/office/drawing/2014/main" val="3732125509"/>
                    </a:ext>
                  </a:extLst>
                </a:gridCol>
                <a:gridCol w="2379921">
                  <a:extLst>
                    <a:ext uri="{9D8B030D-6E8A-4147-A177-3AD203B41FA5}">
                      <a16:colId xmlns:a16="http://schemas.microsoft.com/office/drawing/2014/main" val="1735122155"/>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 </a:t>
                      </a:r>
                    </a:p>
                  </a:txBody>
                  <a:tcPr anchor="ctr"/>
                </a:tc>
                <a:extLst>
                  <a:ext uri="{0D108BD9-81ED-4DB2-BD59-A6C34878D82A}">
                    <a16:rowId xmlns:a16="http://schemas.microsoft.com/office/drawing/2014/main" val="2802721576"/>
                  </a:ext>
                </a:extLst>
              </a:tr>
              <a:tr h="483484">
                <a:tc rowSpan="2">
                  <a:txBody>
                    <a:bodyPr/>
                    <a:lstStyle/>
                    <a:p>
                      <a:r>
                        <a:rPr lang="en-IN" b="1" dirty="0"/>
                        <a:t>Modelling Error</a:t>
                      </a:r>
                    </a:p>
                  </a:txBody>
                  <a:tcPr anchor="ctr"/>
                </a:tc>
                <a:tc>
                  <a:txBody>
                    <a:bodyPr/>
                    <a:lstStyle/>
                    <a:p>
                      <a:r>
                        <a:rPr lang="en-IN" b="1" dirty="0"/>
                        <a:t>Timing inconsistency of cashflows (expenses / charges)</a:t>
                      </a:r>
                    </a:p>
                  </a:txBody>
                  <a:tcPr anchor="ctr"/>
                </a:tc>
                <a:tc>
                  <a:txBody>
                    <a:bodyPr/>
                    <a:lstStyle/>
                    <a:p>
                      <a:r>
                        <a:rPr lang="en-IN" sz="1600" b="1" u="sng" dirty="0"/>
                        <a:t>Low</a:t>
                      </a:r>
                    </a:p>
                    <a:p>
                      <a:endParaRPr lang="en-IN" dirty="0"/>
                    </a:p>
                    <a:p>
                      <a:pPr marL="285750" indent="-285750">
                        <a:buFont typeface="Arial" panose="020B0604020202020204" pitchFamily="34" charset="0"/>
                        <a:buChar char="•"/>
                      </a:pPr>
                      <a:r>
                        <a:rPr lang="en-IN" sz="1600" dirty="0"/>
                        <a:t>If there are minor errors like expenses and charges deducted at the end of month instead of start, would lead to negligible impact on the cashflows.</a:t>
                      </a:r>
                    </a:p>
                  </a:txBody>
                  <a:tcPr anchor="ctr"/>
                </a:tc>
                <a:tc rowSpan="2">
                  <a:txBody>
                    <a:bodyPr/>
                    <a:lstStyle/>
                    <a:p>
                      <a:pPr lvl="1" indent="-342900">
                        <a:buFontTx/>
                        <a:buChar char="•"/>
                      </a:pPr>
                      <a:r>
                        <a:rPr lang="en-US" altLang="en-US" sz="1600" kern="0" dirty="0">
                          <a:solidFill>
                            <a:srgbClr val="000000"/>
                          </a:solidFill>
                          <a:latin typeface="+mn-lt"/>
                        </a:rPr>
                        <a:t>Model used was checked for the consistency </a:t>
                      </a:r>
                    </a:p>
                    <a:p>
                      <a:pPr lvl="1" indent="-342900">
                        <a:buFontTx/>
                        <a:buChar char="•"/>
                      </a:pPr>
                      <a:r>
                        <a:rPr lang="en-US" altLang="en-US" sz="1600" kern="0" dirty="0">
                          <a:solidFill>
                            <a:srgbClr val="000000"/>
                          </a:solidFill>
                          <a:latin typeface="+mn-lt"/>
                        </a:rPr>
                        <a:t>Model was stress tested with the number of outputs and matched for the previous figures submitted</a:t>
                      </a:r>
                    </a:p>
                    <a:p>
                      <a:pPr lvl="1" indent="-342900">
                        <a:buFontTx/>
                        <a:buChar char="•"/>
                      </a:pPr>
                      <a:r>
                        <a:rPr lang="en-US" altLang="en-US" sz="1600" kern="0" dirty="0">
                          <a:solidFill>
                            <a:srgbClr val="000000"/>
                          </a:solidFill>
                          <a:latin typeface="+mn-lt"/>
                        </a:rPr>
                        <a:t>It was checked with the change in the parameters and benchmarked with the expected changes expected</a:t>
                      </a:r>
                    </a:p>
                    <a:p>
                      <a:pPr lvl="1" indent="-342900">
                        <a:buFontTx/>
                        <a:buChar char="•"/>
                      </a:pPr>
                      <a:r>
                        <a:rPr lang="en-US" altLang="en-US" sz="1600" kern="0" dirty="0">
                          <a:solidFill>
                            <a:srgbClr val="000000"/>
                          </a:solidFill>
                          <a:latin typeface="+mn-lt"/>
                        </a:rPr>
                        <a:t>Any deviations were noted</a:t>
                      </a:r>
                    </a:p>
                    <a:p>
                      <a:endParaRPr lang="en-IN" dirty="0"/>
                    </a:p>
                  </a:txBody>
                  <a:tcPr anchor="ctr"/>
                </a:tc>
                <a:extLst>
                  <a:ext uri="{0D108BD9-81ED-4DB2-BD59-A6C34878D82A}">
                    <a16:rowId xmlns:a16="http://schemas.microsoft.com/office/drawing/2014/main" val="1352275421"/>
                  </a:ext>
                </a:extLst>
              </a:tr>
              <a:tr h="483484">
                <a:tc vMerge="1">
                  <a:txBody>
                    <a:bodyPr/>
                    <a:lstStyle/>
                    <a:p>
                      <a:endParaRPr lang="en-IN" b="1" dirty="0"/>
                    </a:p>
                  </a:txBody>
                  <a:tcPr/>
                </a:tc>
                <a:tc>
                  <a:txBody>
                    <a:bodyPr/>
                    <a:lstStyle/>
                    <a:p>
                      <a:r>
                        <a:rPr lang="en-IN" b="1" dirty="0"/>
                        <a:t>Flags/switches for adverse deviations</a:t>
                      </a:r>
                    </a:p>
                  </a:txBody>
                  <a:tcPr anchor="ctr"/>
                </a:tc>
                <a:tc>
                  <a:txBody>
                    <a:bodyPr/>
                    <a:lstStyle/>
                    <a:p>
                      <a:r>
                        <a:rPr lang="en-IN" b="1" u="sng" dirty="0"/>
                        <a:t>Severe</a:t>
                      </a:r>
                    </a:p>
                    <a:p>
                      <a:endParaRPr lang="en-IN" sz="1600" dirty="0"/>
                    </a:p>
                    <a:p>
                      <a:pPr marL="285750" indent="-285750">
                        <a:buFont typeface="Arial" panose="020B0604020202020204" pitchFamily="34" charset="0"/>
                        <a:buChar char="•"/>
                      </a:pPr>
                      <a:r>
                        <a:rPr lang="en-IN" sz="1600" dirty="0"/>
                        <a:t>If flags/switches for adverse deviations (increase in mortality rates or decrease in interest rates) are turned off i.e. not flowing through the model, would have a compounded impact on the cashflow, thus leading a significant impact on the scheme – valuing the liabilities lower than it should have been.</a:t>
                      </a:r>
                    </a:p>
                  </a:txBody>
                  <a:tcPr anchor="ctr"/>
                </a:tc>
                <a:tc vMerge="1">
                  <a:txBody>
                    <a:bodyPr/>
                    <a:lstStyle/>
                    <a:p>
                      <a:endParaRPr lang="en-IN" dirty="0"/>
                    </a:p>
                  </a:txBody>
                  <a:tcPr anchor="ctr"/>
                </a:tc>
                <a:extLst>
                  <a:ext uri="{0D108BD9-81ED-4DB2-BD59-A6C34878D82A}">
                    <a16:rowId xmlns:a16="http://schemas.microsoft.com/office/drawing/2014/main" val="1912161720"/>
                  </a:ext>
                </a:extLst>
              </a:tr>
            </a:tbl>
          </a:graphicData>
        </a:graphic>
      </p:graphicFrame>
      <p:sp>
        <p:nvSpPr>
          <p:cNvPr id="8" name="Rectangle 2">
            <a:extLst>
              <a:ext uri="{FF2B5EF4-FFF2-40B4-BE49-F238E27FC236}">
                <a16:creationId xmlns:a16="http://schemas.microsoft.com/office/drawing/2014/main" id="{2330CEFD-A127-428B-977B-E9181C0805D8}"/>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1698313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3859211962"/>
              </p:ext>
            </p:extLst>
          </p:nvPr>
        </p:nvGraphicFramePr>
        <p:xfrm>
          <a:off x="2024323" y="1418751"/>
          <a:ext cx="9575798" cy="4811644"/>
        </p:xfrm>
        <a:graphic>
          <a:graphicData uri="http://schemas.openxmlformats.org/drawingml/2006/table">
            <a:tbl>
              <a:tblPr firstRow="1" bandRow="1">
                <a:tableStyleId>{073A0DAA-6AF3-43AB-8588-CEC1D06C72B9}</a:tableStyleId>
              </a:tblPr>
              <a:tblGrid>
                <a:gridCol w="1633277">
                  <a:extLst>
                    <a:ext uri="{9D8B030D-6E8A-4147-A177-3AD203B41FA5}">
                      <a16:colId xmlns:a16="http://schemas.microsoft.com/office/drawing/2014/main" val="4171518761"/>
                    </a:ext>
                  </a:extLst>
                </a:gridCol>
                <a:gridCol w="1676400">
                  <a:extLst>
                    <a:ext uri="{9D8B030D-6E8A-4147-A177-3AD203B41FA5}">
                      <a16:colId xmlns:a16="http://schemas.microsoft.com/office/drawing/2014/main" val="1994292296"/>
                    </a:ext>
                  </a:extLst>
                </a:gridCol>
                <a:gridCol w="4038600">
                  <a:extLst>
                    <a:ext uri="{9D8B030D-6E8A-4147-A177-3AD203B41FA5}">
                      <a16:colId xmlns:a16="http://schemas.microsoft.com/office/drawing/2014/main" val="3732125509"/>
                    </a:ext>
                  </a:extLst>
                </a:gridCol>
                <a:gridCol w="2227521">
                  <a:extLst>
                    <a:ext uri="{9D8B030D-6E8A-4147-A177-3AD203B41FA5}">
                      <a16:colId xmlns:a16="http://schemas.microsoft.com/office/drawing/2014/main" val="1096238946"/>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a:t>
                      </a:r>
                    </a:p>
                  </a:txBody>
                  <a:tcPr anchor="ctr"/>
                </a:tc>
                <a:extLst>
                  <a:ext uri="{0D108BD9-81ED-4DB2-BD59-A6C34878D82A}">
                    <a16:rowId xmlns:a16="http://schemas.microsoft.com/office/drawing/2014/main" val="2802721576"/>
                  </a:ext>
                </a:extLst>
              </a:tr>
              <a:tr h="483484">
                <a:tc rowSpan="2">
                  <a:txBody>
                    <a:bodyPr/>
                    <a:lstStyle/>
                    <a:p>
                      <a:r>
                        <a:rPr lang="en-IN" b="1" dirty="0"/>
                        <a:t>Interpretation of Accounting Standards</a:t>
                      </a:r>
                    </a:p>
                  </a:txBody>
                  <a:tcPr anchor="ctr"/>
                </a:tc>
                <a:tc>
                  <a:txBody>
                    <a:bodyPr/>
                    <a:lstStyle/>
                    <a:p>
                      <a:r>
                        <a:rPr lang="en-IN" b="1" dirty="0"/>
                        <a:t>Reserving Interpretations </a:t>
                      </a:r>
                    </a:p>
                  </a:txBody>
                  <a:tcPr anchor="ctr"/>
                </a:tc>
                <a:tc>
                  <a:txBody>
                    <a:bodyPr/>
                    <a:lstStyle/>
                    <a:p>
                      <a:r>
                        <a:rPr lang="en-IN" sz="1600" b="1" u="sng" dirty="0"/>
                        <a:t>Severe</a:t>
                      </a:r>
                    </a:p>
                    <a:p>
                      <a:endParaRPr lang="en-IN" sz="1600" dirty="0"/>
                    </a:p>
                    <a:p>
                      <a:pPr marL="285750" indent="-285750">
                        <a:buFont typeface="Arial" panose="020B0604020202020204" pitchFamily="34" charset="0"/>
                        <a:buChar char="•"/>
                      </a:pPr>
                      <a:r>
                        <a:rPr lang="en-IN" sz="1600" dirty="0"/>
                        <a:t>If reserving standards are interpreted incorrectly, there is a maximum chance that calculations of scheme’s liability would be severely impacted since reserves are a substantial part of a pension scheme.</a:t>
                      </a:r>
                    </a:p>
                  </a:txBody>
                  <a:tcPr anchor="ctr"/>
                </a:tc>
                <a:tc rowSpan="2">
                  <a:txBody>
                    <a:bodyPr/>
                    <a:lstStyle/>
                    <a:p>
                      <a:pPr lvl="1" indent="-342900">
                        <a:buFontTx/>
                        <a:buChar char="•"/>
                      </a:pPr>
                      <a:r>
                        <a:rPr lang="en-US" altLang="en-US" sz="1600" kern="0" dirty="0">
                          <a:solidFill>
                            <a:srgbClr val="000000"/>
                          </a:solidFill>
                          <a:latin typeface="+mn-lt"/>
                        </a:rPr>
                        <a:t>Which accounting standard the company follows was checked with the previous years report</a:t>
                      </a:r>
                    </a:p>
                    <a:p>
                      <a:pPr lvl="1" indent="-342900">
                        <a:buFontTx/>
                        <a:buChar char="•"/>
                      </a:pPr>
                      <a:r>
                        <a:rPr lang="en-US" altLang="en-US" sz="1600" kern="0" dirty="0">
                          <a:solidFill>
                            <a:srgbClr val="000000"/>
                          </a:solidFill>
                          <a:latin typeface="+mn-lt"/>
                        </a:rPr>
                        <a:t>It was checked with the scope of work</a:t>
                      </a:r>
                    </a:p>
                    <a:p>
                      <a:pPr lvl="1" indent="-342900">
                        <a:buFontTx/>
                        <a:buChar char="•"/>
                      </a:pPr>
                      <a:r>
                        <a:rPr lang="en-US" altLang="en-US" sz="1600" kern="0" dirty="0">
                          <a:solidFill>
                            <a:srgbClr val="000000"/>
                          </a:solidFill>
                          <a:latin typeface="+mn-lt"/>
                        </a:rPr>
                        <a:t>Whether different accounting standard in different geographies were checked</a:t>
                      </a:r>
                    </a:p>
                    <a:p>
                      <a:endParaRPr lang="en-IN" dirty="0"/>
                    </a:p>
                  </a:txBody>
                  <a:tcPr anchor="ctr"/>
                </a:tc>
                <a:extLst>
                  <a:ext uri="{0D108BD9-81ED-4DB2-BD59-A6C34878D82A}">
                    <a16:rowId xmlns:a16="http://schemas.microsoft.com/office/drawing/2014/main" val="1352275421"/>
                  </a:ext>
                </a:extLst>
              </a:tr>
              <a:tr h="483484">
                <a:tc vMerge="1">
                  <a:txBody>
                    <a:bodyPr/>
                    <a:lstStyle/>
                    <a:p>
                      <a:endParaRPr lang="en-IN" b="1" dirty="0"/>
                    </a:p>
                  </a:txBody>
                  <a:tcPr/>
                </a:tc>
                <a:tc>
                  <a:txBody>
                    <a:bodyPr/>
                    <a:lstStyle/>
                    <a:p>
                      <a:r>
                        <a:rPr lang="en-IN" b="1" dirty="0"/>
                        <a:t>Expenses Interpretations</a:t>
                      </a:r>
                    </a:p>
                  </a:txBody>
                  <a:tcPr anchor="ctr"/>
                </a:tc>
                <a:tc>
                  <a:txBody>
                    <a:bodyPr/>
                    <a:lstStyle/>
                    <a:p>
                      <a:r>
                        <a:rPr lang="en-IN" sz="1600" b="1" u="sng" dirty="0"/>
                        <a:t>Moderate / Severe</a:t>
                      </a:r>
                    </a:p>
                    <a:p>
                      <a:endParaRPr lang="en-IN" sz="1600" b="1" u="sng" dirty="0"/>
                    </a:p>
                    <a:p>
                      <a:pPr marL="285750" indent="-285750">
                        <a:buFont typeface="Arial" panose="020B0604020202020204" pitchFamily="34" charset="0"/>
                        <a:buChar char="•"/>
                      </a:pPr>
                      <a:r>
                        <a:rPr lang="en-IN" sz="1600" b="0" u="none" dirty="0"/>
                        <a:t>Expenses do not form a large part of the scheme. However, if amortization of expenses is allowed where in a notional asset is created out of these and there are incorrect interpretations, could lead to moderate to severe impact on the cashflows depending upon the extent of mis-interpretation.</a:t>
                      </a:r>
                    </a:p>
                  </a:txBody>
                  <a:tcPr anchor="ctr"/>
                </a:tc>
                <a:tc vMerge="1">
                  <a:txBody>
                    <a:bodyPr/>
                    <a:lstStyle/>
                    <a:p>
                      <a:endParaRPr lang="en-IN" b="0" u="none" dirty="0"/>
                    </a:p>
                  </a:txBody>
                  <a:tcPr anchor="ctr"/>
                </a:tc>
                <a:extLst>
                  <a:ext uri="{0D108BD9-81ED-4DB2-BD59-A6C34878D82A}">
                    <a16:rowId xmlns:a16="http://schemas.microsoft.com/office/drawing/2014/main" val="1912161720"/>
                  </a:ext>
                </a:extLst>
              </a:tr>
            </a:tbl>
          </a:graphicData>
        </a:graphic>
      </p:graphicFrame>
      <p:sp>
        <p:nvSpPr>
          <p:cNvPr id="8" name="Rectangle 2">
            <a:extLst>
              <a:ext uri="{FF2B5EF4-FFF2-40B4-BE49-F238E27FC236}">
                <a16:creationId xmlns:a16="http://schemas.microsoft.com/office/drawing/2014/main" id="{7BE5D994-B640-4F07-9879-D895477F0FCE}"/>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387850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556711803"/>
              </p:ext>
            </p:extLst>
          </p:nvPr>
        </p:nvGraphicFramePr>
        <p:xfrm>
          <a:off x="2024323" y="1418751"/>
          <a:ext cx="9575798" cy="4567804"/>
        </p:xfrm>
        <a:graphic>
          <a:graphicData uri="http://schemas.openxmlformats.org/drawingml/2006/table">
            <a:tbl>
              <a:tblPr firstRow="1" bandRow="1">
                <a:tableStyleId>{073A0DAA-6AF3-43AB-8588-CEC1D06C72B9}</a:tableStyleId>
              </a:tblPr>
              <a:tblGrid>
                <a:gridCol w="1522990">
                  <a:extLst>
                    <a:ext uri="{9D8B030D-6E8A-4147-A177-3AD203B41FA5}">
                      <a16:colId xmlns:a16="http://schemas.microsoft.com/office/drawing/2014/main" val="4171518761"/>
                    </a:ext>
                  </a:extLst>
                </a:gridCol>
                <a:gridCol w="1884700">
                  <a:extLst>
                    <a:ext uri="{9D8B030D-6E8A-4147-A177-3AD203B41FA5}">
                      <a16:colId xmlns:a16="http://schemas.microsoft.com/office/drawing/2014/main" val="1994292296"/>
                    </a:ext>
                  </a:extLst>
                </a:gridCol>
                <a:gridCol w="3940587">
                  <a:extLst>
                    <a:ext uri="{9D8B030D-6E8A-4147-A177-3AD203B41FA5}">
                      <a16:colId xmlns:a16="http://schemas.microsoft.com/office/drawing/2014/main" val="3732125509"/>
                    </a:ext>
                  </a:extLst>
                </a:gridCol>
                <a:gridCol w="2227521">
                  <a:extLst>
                    <a:ext uri="{9D8B030D-6E8A-4147-A177-3AD203B41FA5}">
                      <a16:colId xmlns:a16="http://schemas.microsoft.com/office/drawing/2014/main" val="1015127064"/>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a:t>
                      </a:r>
                    </a:p>
                  </a:txBody>
                  <a:tcPr anchor="ctr"/>
                </a:tc>
                <a:extLst>
                  <a:ext uri="{0D108BD9-81ED-4DB2-BD59-A6C34878D82A}">
                    <a16:rowId xmlns:a16="http://schemas.microsoft.com/office/drawing/2014/main" val="2802721576"/>
                  </a:ext>
                </a:extLst>
              </a:tr>
              <a:tr h="483484">
                <a:tc rowSpan="2">
                  <a:txBody>
                    <a:bodyPr/>
                    <a:lstStyle/>
                    <a:p>
                      <a:r>
                        <a:rPr lang="en-IN" b="1" dirty="0"/>
                        <a:t>Interpretation of Scheme Benefits</a:t>
                      </a:r>
                    </a:p>
                  </a:txBody>
                  <a:tcPr anchor="ctr"/>
                </a:tc>
                <a:tc>
                  <a:txBody>
                    <a:bodyPr/>
                    <a:lstStyle/>
                    <a:p>
                      <a:r>
                        <a:rPr lang="en-IN" b="1" dirty="0"/>
                        <a:t>Capping on scheme benefits</a:t>
                      </a:r>
                    </a:p>
                  </a:txBody>
                  <a:tcPr anchor="ctr"/>
                </a:tc>
                <a:tc>
                  <a:txBody>
                    <a:bodyPr/>
                    <a:lstStyle/>
                    <a:p>
                      <a:r>
                        <a:rPr lang="en-IN" sz="1600" b="1" u="sng" dirty="0"/>
                        <a:t>Moderate</a:t>
                      </a:r>
                    </a:p>
                    <a:p>
                      <a:endParaRPr lang="en-IN" sz="1600" dirty="0"/>
                    </a:p>
                    <a:p>
                      <a:pPr marL="285750" indent="-285750">
                        <a:buFont typeface="Arial" panose="020B0604020202020204" pitchFamily="34" charset="0"/>
                        <a:buChar char="•"/>
                      </a:pPr>
                      <a:r>
                        <a:rPr lang="en-IN" sz="1600" dirty="0"/>
                        <a:t>The firm may have missed any caps on benefits that client has specified. This would lead to client’s liabilities being higher than actual. Depending upon the cap on benefit, the impact would vary.</a:t>
                      </a:r>
                    </a:p>
                  </a:txBody>
                  <a:tcPr anchor="ctr"/>
                </a:tc>
                <a:tc rowSpan="2">
                  <a:txBody>
                    <a:bodyPr/>
                    <a:lstStyle/>
                    <a:p>
                      <a:pPr lvl="1" indent="-342900">
                        <a:buFontTx/>
                        <a:buChar char="•"/>
                      </a:pPr>
                      <a:r>
                        <a:rPr lang="en-US" altLang="en-US" sz="1600" kern="0" dirty="0">
                          <a:solidFill>
                            <a:srgbClr val="000000"/>
                          </a:solidFill>
                          <a:latin typeface="+mn-lt"/>
                        </a:rPr>
                        <a:t>Scheme benefits were checked with the trust deed and rules</a:t>
                      </a:r>
                    </a:p>
                    <a:p>
                      <a:pPr lvl="1" indent="-342900">
                        <a:buFontTx/>
                        <a:buChar char="•"/>
                      </a:pPr>
                      <a:r>
                        <a:rPr lang="en-US" altLang="en-US" sz="1600" kern="0" dirty="0">
                          <a:solidFill>
                            <a:srgbClr val="000000"/>
                          </a:solidFill>
                          <a:latin typeface="+mn-lt"/>
                        </a:rPr>
                        <a:t>It was checked with the scope of work</a:t>
                      </a:r>
                    </a:p>
                    <a:p>
                      <a:pPr lvl="1" indent="-342900">
                        <a:buFontTx/>
                        <a:buChar char="•"/>
                      </a:pPr>
                      <a:r>
                        <a:rPr lang="en-US" altLang="en-US" sz="1600" kern="0" dirty="0">
                          <a:solidFill>
                            <a:srgbClr val="000000"/>
                          </a:solidFill>
                          <a:latin typeface="+mn-lt"/>
                        </a:rPr>
                        <a:t>It was checked whether there was any change in the benefit in the current year</a:t>
                      </a:r>
                    </a:p>
                    <a:p>
                      <a:pPr lvl="1" indent="-342900">
                        <a:buFontTx/>
                        <a:buChar char="•"/>
                      </a:pPr>
                      <a:r>
                        <a:rPr lang="en-US" altLang="en-US" sz="1600" kern="0" dirty="0">
                          <a:solidFill>
                            <a:srgbClr val="000000"/>
                          </a:solidFill>
                          <a:latin typeface="+mn-lt"/>
                        </a:rPr>
                        <a:t>Any regulatory change was also examined</a:t>
                      </a:r>
                    </a:p>
                    <a:p>
                      <a:endParaRPr lang="en-IN" sz="1400" dirty="0"/>
                    </a:p>
                  </a:txBody>
                  <a:tcPr anchor="ctr"/>
                </a:tc>
                <a:extLst>
                  <a:ext uri="{0D108BD9-81ED-4DB2-BD59-A6C34878D82A}">
                    <a16:rowId xmlns:a16="http://schemas.microsoft.com/office/drawing/2014/main" val="2886995948"/>
                  </a:ext>
                </a:extLst>
              </a:tr>
              <a:tr h="483484">
                <a:tc vMerge="1">
                  <a:txBody>
                    <a:bodyPr/>
                    <a:lstStyle/>
                    <a:p>
                      <a:endParaRPr lang="en-IN" b="1" dirty="0"/>
                    </a:p>
                  </a:txBody>
                  <a:tcPr anchor="ctr"/>
                </a:tc>
                <a:tc>
                  <a:txBody>
                    <a:bodyPr/>
                    <a:lstStyle/>
                    <a:p>
                      <a:r>
                        <a:rPr lang="en-IN" b="1" dirty="0"/>
                        <a:t>Joint survivor / last survivor</a:t>
                      </a:r>
                    </a:p>
                  </a:txBody>
                  <a:tcPr anchor="ctr"/>
                </a:tc>
                <a:tc>
                  <a:txBody>
                    <a:bodyPr/>
                    <a:lstStyle/>
                    <a:p>
                      <a:r>
                        <a:rPr lang="en-IN" sz="1600" b="1" u="sng" dirty="0"/>
                        <a:t>Severe</a:t>
                      </a:r>
                    </a:p>
                    <a:p>
                      <a:endParaRPr lang="en-IN" sz="1600" dirty="0"/>
                    </a:p>
                    <a:p>
                      <a:pPr marL="285750" indent="-285750">
                        <a:buFont typeface="Arial" panose="020B0604020202020204" pitchFamily="34" charset="0"/>
                        <a:buChar char="•"/>
                      </a:pPr>
                      <a:r>
                        <a:rPr lang="en-IN" sz="1600" dirty="0"/>
                        <a:t>If the scheme provides benefits for last survivor but our firm has valued liabilities on joint survivor basis, would lead to lower liabilities on the balance sheet of the scheme than is actually the case. This would lead to a severe impact on the scheme’s balance sheet.</a:t>
                      </a:r>
                    </a:p>
                  </a:txBody>
                  <a:tcPr anchor="ctr"/>
                </a:tc>
                <a:tc vMerge="1">
                  <a:txBody>
                    <a:bodyPr/>
                    <a:lstStyle/>
                    <a:p>
                      <a:endParaRPr lang="en-IN" dirty="0"/>
                    </a:p>
                  </a:txBody>
                  <a:tcPr anchor="ctr"/>
                </a:tc>
                <a:extLst>
                  <a:ext uri="{0D108BD9-81ED-4DB2-BD59-A6C34878D82A}">
                    <a16:rowId xmlns:a16="http://schemas.microsoft.com/office/drawing/2014/main" val="3277506129"/>
                  </a:ext>
                </a:extLst>
              </a:tr>
            </a:tbl>
          </a:graphicData>
        </a:graphic>
      </p:graphicFrame>
      <p:sp>
        <p:nvSpPr>
          <p:cNvPr id="8" name="Rectangle 2">
            <a:extLst>
              <a:ext uri="{FF2B5EF4-FFF2-40B4-BE49-F238E27FC236}">
                <a16:creationId xmlns:a16="http://schemas.microsoft.com/office/drawing/2014/main" id="{734E4961-552D-427D-AE97-EE8B9F37F6B0}"/>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93673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310969933"/>
              </p:ext>
            </p:extLst>
          </p:nvPr>
        </p:nvGraphicFramePr>
        <p:xfrm>
          <a:off x="2024323" y="1418751"/>
          <a:ext cx="9575798" cy="4811644"/>
        </p:xfrm>
        <a:graphic>
          <a:graphicData uri="http://schemas.openxmlformats.org/drawingml/2006/table">
            <a:tbl>
              <a:tblPr firstRow="1" bandRow="1">
                <a:tableStyleId>{073A0DAA-6AF3-43AB-8588-CEC1D06C72B9}</a:tableStyleId>
              </a:tblPr>
              <a:tblGrid>
                <a:gridCol w="1522990">
                  <a:extLst>
                    <a:ext uri="{9D8B030D-6E8A-4147-A177-3AD203B41FA5}">
                      <a16:colId xmlns:a16="http://schemas.microsoft.com/office/drawing/2014/main" val="4171518761"/>
                    </a:ext>
                  </a:extLst>
                </a:gridCol>
                <a:gridCol w="1884700">
                  <a:extLst>
                    <a:ext uri="{9D8B030D-6E8A-4147-A177-3AD203B41FA5}">
                      <a16:colId xmlns:a16="http://schemas.microsoft.com/office/drawing/2014/main" val="1994292296"/>
                    </a:ext>
                  </a:extLst>
                </a:gridCol>
                <a:gridCol w="3788187">
                  <a:extLst>
                    <a:ext uri="{9D8B030D-6E8A-4147-A177-3AD203B41FA5}">
                      <a16:colId xmlns:a16="http://schemas.microsoft.com/office/drawing/2014/main" val="3732125509"/>
                    </a:ext>
                  </a:extLst>
                </a:gridCol>
                <a:gridCol w="2379921">
                  <a:extLst>
                    <a:ext uri="{9D8B030D-6E8A-4147-A177-3AD203B41FA5}">
                      <a16:colId xmlns:a16="http://schemas.microsoft.com/office/drawing/2014/main" val="772561910"/>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a:t>
                      </a:r>
                    </a:p>
                  </a:txBody>
                  <a:tcPr anchor="ctr"/>
                </a:tc>
                <a:extLst>
                  <a:ext uri="{0D108BD9-81ED-4DB2-BD59-A6C34878D82A}">
                    <a16:rowId xmlns:a16="http://schemas.microsoft.com/office/drawing/2014/main" val="2802721576"/>
                  </a:ext>
                </a:extLst>
              </a:tr>
              <a:tr h="483484">
                <a:tc rowSpan="2">
                  <a:txBody>
                    <a:bodyPr/>
                    <a:lstStyle/>
                    <a:p>
                      <a:r>
                        <a:rPr lang="en-IN" b="1" dirty="0"/>
                        <a:t>Data Used</a:t>
                      </a:r>
                    </a:p>
                  </a:txBody>
                  <a:tcPr anchor="ctr"/>
                </a:tc>
                <a:tc>
                  <a:txBody>
                    <a:bodyPr/>
                    <a:lstStyle/>
                    <a:p>
                      <a:r>
                        <a:rPr lang="en-IN" b="1" dirty="0"/>
                        <a:t>Older scheme members details (for e.g. previous years)</a:t>
                      </a:r>
                    </a:p>
                  </a:txBody>
                  <a:tcPr anchor="ctr"/>
                </a:tc>
                <a:tc>
                  <a:txBody>
                    <a:bodyPr/>
                    <a:lstStyle/>
                    <a:p>
                      <a:r>
                        <a:rPr lang="en-IN" sz="1600" b="1" u="sng" dirty="0"/>
                        <a:t>Moderate/Severe</a:t>
                      </a:r>
                    </a:p>
                    <a:p>
                      <a:endParaRPr lang="en-IN" sz="1600" dirty="0"/>
                    </a:p>
                    <a:p>
                      <a:pPr marL="285750" indent="-285750">
                        <a:buFont typeface="Arial" panose="020B0604020202020204" pitchFamily="34" charset="0"/>
                        <a:buChar char="•"/>
                      </a:pPr>
                      <a:r>
                        <a:rPr lang="en-IN" sz="1600" dirty="0"/>
                        <a:t>If the current year’s members’ data is not used, the impact can be moderate to severe depending upon how much the members’ profile has changed.</a:t>
                      </a:r>
                    </a:p>
                    <a:p>
                      <a:pPr marL="285750" indent="-285750">
                        <a:buFont typeface="Arial" panose="020B0604020202020204" pitchFamily="34" charset="0"/>
                        <a:buChar char="•"/>
                      </a:pPr>
                      <a:endParaRPr lang="en-IN" sz="1600" dirty="0"/>
                    </a:p>
                    <a:p>
                      <a:pPr marL="285750" indent="-285750">
                        <a:buFont typeface="Arial" panose="020B0604020202020204" pitchFamily="34" charset="0"/>
                        <a:buChar char="•"/>
                      </a:pPr>
                      <a:r>
                        <a:rPr lang="en-IN" sz="1600" dirty="0"/>
                        <a:t>Most likely, the number of members would have grown which would lead to undervaluing liabilities.</a:t>
                      </a:r>
                    </a:p>
                  </a:txBody>
                  <a:tcPr anchor="ctr"/>
                </a:tc>
                <a:tc rowSpan="2">
                  <a:txBody>
                    <a:bodyPr/>
                    <a:lstStyle/>
                    <a:p>
                      <a:pPr lvl="1" indent="-342900">
                        <a:buFontTx/>
                        <a:buChar char="•"/>
                      </a:pPr>
                      <a:r>
                        <a:rPr lang="en-US" altLang="en-US" sz="1600" kern="0" dirty="0">
                          <a:solidFill>
                            <a:srgbClr val="000000"/>
                          </a:solidFill>
                          <a:latin typeface="+mn-lt"/>
                        </a:rPr>
                        <a:t>Total of the different fields were checked with the reported fields like salary, number of members, average age </a:t>
                      </a:r>
                      <a:r>
                        <a:rPr lang="en-US" altLang="en-US" sz="1600" kern="0" dirty="0" err="1">
                          <a:solidFill>
                            <a:srgbClr val="000000"/>
                          </a:solidFill>
                          <a:latin typeface="+mn-lt"/>
                        </a:rPr>
                        <a:t>etc</a:t>
                      </a:r>
                      <a:endParaRPr lang="en-US" altLang="en-US" sz="1600" kern="0" dirty="0">
                        <a:solidFill>
                          <a:srgbClr val="000000"/>
                        </a:solidFill>
                        <a:latin typeface="+mn-lt"/>
                      </a:endParaRPr>
                    </a:p>
                    <a:p>
                      <a:pPr lvl="1" indent="-342900">
                        <a:buFontTx/>
                        <a:buChar char="•"/>
                      </a:pPr>
                      <a:r>
                        <a:rPr lang="en-US" altLang="en-US" sz="1600" kern="0" dirty="0">
                          <a:solidFill>
                            <a:srgbClr val="000000"/>
                          </a:solidFill>
                          <a:latin typeface="+mn-lt"/>
                        </a:rPr>
                        <a:t>Any missing data was also checked for</a:t>
                      </a:r>
                    </a:p>
                    <a:p>
                      <a:pPr lvl="1" indent="-342900">
                        <a:buFontTx/>
                        <a:buChar char="•"/>
                      </a:pPr>
                      <a:r>
                        <a:rPr lang="en-US" altLang="en-US" sz="1600" kern="0" dirty="0">
                          <a:solidFill>
                            <a:srgbClr val="000000"/>
                          </a:solidFill>
                          <a:latin typeface="+mn-lt"/>
                        </a:rPr>
                        <a:t>Any data error reported and modified but not modified in the model was also checked for</a:t>
                      </a:r>
                    </a:p>
                    <a:p>
                      <a:endParaRPr lang="en-IN" sz="1400" dirty="0"/>
                    </a:p>
                  </a:txBody>
                  <a:tcPr anchor="ctr"/>
                </a:tc>
                <a:extLst>
                  <a:ext uri="{0D108BD9-81ED-4DB2-BD59-A6C34878D82A}">
                    <a16:rowId xmlns:a16="http://schemas.microsoft.com/office/drawing/2014/main" val="2886995948"/>
                  </a:ext>
                </a:extLst>
              </a:tr>
              <a:tr h="483484">
                <a:tc vMerge="1">
                  <a:txBody>
                    <a:bodyPr/>
                    <a:lstStyle/>
                    <a:p>
                      <a:endParaRPr lang="en-IN" b="1" dirty="0"/>
                    </a:p>
                  </a:txBody>
                  <a:tcPr anchor="ctr"/>
                </a:tc>
                <a:tc>
                  <a:txBody>
                    <a:bodyPr/>
                    <a:lstStyle/>
                    <a:p>
                      <a:r>
                        <a:rPr lang="en-IN" b="1" dirty="0"/>
                        <a:t>Incomplete Data</a:t>
                      </a:r>
                    </a:p>
                  </a:txBody>
                  <a:tcPr anchor="ctr"/>
                </a:tc>
                <a:tc>
                  <a:txBody>
                    <a:bodyPr/>
                    <a:lstStyle/>
                    <a:p>
                      <a:r>
                        <a:rPr lang="en-IN" sz="1600" b="1" u="sng" dirty="0"/>
                        <a:t>Moderate/Severe</a:t>
                      </a:r>
                    </a:p>
                    <a:p>
                      <a:endParaRPr lang="en-IN" sz="1600" dirty="0"/>
                    </a:p>
                    <a:p>
                      <a:pPr marL="285750" indent="-285750">
                        <a:buFont typeface="Arial" panose="020B0604020202020204" pitchFamily="34" charset="0"/>
                        <a:buChar char="•"/>
                      </a:pPr>
                      <a:r>
                        <a:rPr lang="en-IN" sz="1600" dirty="0"/>
                        <a:t>If all the members of the scheme haven’t been considered, would lead to undervaluing liabilities. The extent of the impact will depend on the severity of the incompleteness of data.</a:t>
                      </a:r>
                    </a:p>
                  </a:txBody>
                  <a:tcPr anchor="ctr"/>
                </a:tc>
                <a:tc vMerge="1">
                  <a:txBody>
                    <a:bodyPr/>
                    <a:lstStyle/>
                    <a:p>
                      <a:endParaRPr lang="en-IN" dirty="0"/>
                    </a:p>
                  </a:txBody>
                  <a:tcPr anchor="ctr"/>
                </a:tc>
                <a:extLst>
                  <a:ext uri="{0D108BD9-81ED-4DB2-BD59-A6C34878D82A}">
                    <a16:rowId xmlns:a16="http://schemas.microsoft.com/office/drawing/2014/main" val="3277506129"/>
                  </a:ext>
                </a:extLst>
              </a:tr>
            </a:tbl>
          </a:graphicData>
        </a:graphic>
      </p:graphicFrame>
      <p:sp>
        <p:nvSpPr>
          <p:cNvPr id="8" name="Rectangle 2">
            <a:extLst>
              <a:ext uri="{FF2B5EF4-FFF2-40B4-BE49-F238E27FC236}">
                <a16:creationId xmlns:a16="http://schemas.microsoft.com/office/drawing/2014/main" id="{41F9E10F-BFB0-4546-8BDF-B59AC1F98E0D}"/>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2229003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Adhering to APS and GN</a:t>
            </a:r>
          </a:p>
        </p:txBody>
      </p:sp>
      <p:sp>
        <p:nvSpPr>
          <p:cNvPr id="4" name="Rectangle 3"/>
          <p:cNvSpPr txBox="1">
            <a:spLocks noChangeArrowheads="1"/>
          </p:cNvSpPr>
          <p:nvPr/>
        </p:nvSpPr>
        <p:spPr>
          <a:xfrm>
            <a:off x="1752600" y="1975998"/>
            <a:ext cx="104394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imes New Roman"/>
                <a:ea typeface="+mn-ea"/>
                <a:cs typeface="+mn-cs"/>
              </a:rPr>
              <a:t>Governed by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1" u="none" strike="noStrike" kern="0" cap="none" spc="0" normalizeH="0" baseline="0" noProof="0" dirty="0">
                <a:ln>
                  <a:noFill/>
                </a:ln>
                <a:solidFill>
                  <a:srgbClr val="0070C0"/>
                </a:solidFill>
                <a:effectLst/>
                <a:uLnTx/>
                <a:uFillTx/>
                <a:latin typeface="Times New Roman"/>
                <a:ea typeface="+mn-ea"/>
                <a:cs typeface="+mn-cs"/>
              </a:rPr>
              <a:t>The Actuaries Act, 2006</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1" u="none" strike="noStrike" kern="0" cap="none" spc="0" normalizeH="0" baseline="0" noProof="0" dirty="0">
                <a:ln>
                  <a:noFill/>
                </a:ln>
                <a:solidFill>
                  <a:srgbClr val="0070C0"/>
                </a:solidFill>
                <a:effectLst/>
                <a:uLnTx/>
                <a:uFillTx/>
                <a:latin typeface="Times New Roman"/>
                <a:ea typeface="+mn-ea"/>
                <a:cs typeface="+mn-cs"/>
              </a:rPr>
              <a:t>Professional Code of Conduct Version 4.0</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1" u="none" strike="noStrike" kern="0" cap="none" spc="0" normalizeH="0" baseline="0" noProof="0" dirty="0">
                <a:ln>
                  <a:noFill/>
                </a:ln>
                <a:solidFill>
                  <a:srgbClr val="0070C0"/>
                </a:solidFill>
                <a:effectLst/>
                <a:uLnTx/>
                <a:uFillTx/>
                <a:latin typeface="Times New Roman"/>
                <a:ea typeface="+mn-ea"/>
                <a:cs typeface="+mn-cs"/>
              </a:rPr>
              <a:t>APS 27 : Employee Benefits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1" u="none" strike="noStrike" kern="0" cap="none" spc="0" normalizeH="0" baseline="0" noProof="0" dirty="0">
                <a:ln>
                  <a:noFill/>
                </a:ln>
                <a:solidFill>
                  <a:srgbClr val="0070C0"/>
                </a:solidFill>
                <a:effectLst/>
                <a:uLnTx/>
                <a:uFillTx/>
                <a:latin typeface="Times New Roman"/>
                <a:ea typeface="+mn-ea"/>
                <a:cs typeface="+mn-cs"/>
              </a:rPr>
              <a:t>APS 34 : General Actuarial Practice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imes New Roman"/>
              <a:ea typeface="+mn-ea"/>
              <a:cs typeface="+mn-cs"/>
            </a:endParaRP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717534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745747" y="984018"/>
            <a:ext cx="10287000" cy="588194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defTabSz="914400" rtl="0" eaLnBrk="0" fontAlgn="base" latinLnBrk="0" hangingPunct="0">
              <a:lnSpc>
                <a:spcPct val="100000"/>
              </a:lnSpc>
              <a:spcBef>
                <a:spcPct val="20000"/>
              </a:spcBef>
              <a:spcAft>
                <a:spcPct val="0"/>
              </a:spcAft>
              <a:buClrTx/>
              <a:buSzTx/>
              <a:buFontTx/>
              <a:buNone/>
              <a:tabLst/>
              <a:defRPr/>
            </a:pPr>
            <a:r>
              <a:rPr kumimoji="0" lang="en-US" altLang="en-US" sz="3200" b="1" i="0" u="sng" strike="noStrike" kern="0" cap="none" spc="0" normalizeH="0" baseline="0" noProof="0" dirty="0">
                <a:ln>
                  <a:noFill/>
                </a:ln>
                <a:solidFill>
                  <a:srgbClr val="000000"/>
                </a:solidFill>
                <a:effectLst/>
                <a:uLnTx/>
                <a:uFillTx/>
                <a:latin typeface="Times New Roman"/>
                <a:ea typeface="+mn-ea"/>
                <a:cs typeface="+mn-cs"/>
              </a:rPr>
              <a:t>Professional Code of Conduct Version 4.0</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1" i="0" u="sng"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imes New Roman"/>
                <a:ea typeface="+mn-ea"/>
                <a:cs typeface="+mn-cs"/>
              </a:rPr>
              <a:t>General principles and standards that are to be followed by all members.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Checked and complied with local legal and professional requirements in respective countries. </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1.5.1 Members working outside India are strongly encouraged to join the local actuarial body when it is appropriate, having regard to the nature of their work, to do so.</a:t>
            </a:r>
            <a:endParaRPr kumimoji="0" lang="en-US" altLang="en-US" sz="2400" b="0" i="0" u="none" strike="noStrike" kern="0" cap="none" spc="0" normalizeH="0" baseline="0" noProof="0" dirty="0">
              <a:ln>
                <a:noFill/>
              </a:ln>
              <a:solidFill>
                <a:srgbClr val="0070C0"/>
              </a:solidFill>
              <a:effectLst/>
              <a:uLnTx/>
              <a:uFillTx/>
              <a:latin typeface="Times New Roman"/>
              <a:ea typeface="+mn-ea"/>
              <a:cs typeface="+mn-cs"/>
            </a:endParaRP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imes New Roman"/>
                <a:ea typeface="+mn-ea"/>
                <a:cs typeface="+mn-cs"/>
              </a:rPr>
              <a:t>Knowledge and competence in completing the valuation for all countries in the assignment. The team working on the assignment had clarity on the schemes to be valued along with the relevant experience.</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4.2 In accepting an assignment and when performing an assignment , an actuary must ensure that he or she is qualified to do so as per the requirements of professional guidance and other guidance.</a:t>
            </a:r>
            <a:endParaRPr kumimoji="0" lang="en-US" altLang="en-US" sz="2000" b="0" i="1" u="none" strike="noStrike" kern="0" cap="none" spc="0" normalizeH="0" baseline="0" noProof="0" dirty="0">
              <a:ln>
                <a:noFill/>
              </a:ln>
              <a:solidFill>
                <a:srgbClr val="0070C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B6DE10D6-2FBA-4E6E-B37B-EDC28A048C52}"/>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Adhering to APS and GN</a:t>
            </a:r>
          </a:p>
        </p:txBody>
      </p:sp>
    </p:spTree>
    <p:extLst>
      <p:ext uri="{BB962C8B-B14F-4D97-AF65-F5344CB8AC3E}">
        <p14:creationId xmlns:p14="http://schemas.microsoft.com/office/powerpoint/2010/main" val="4151741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752600" y="984018"/>
            <a:ext cx="10287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1" i="0" u="sng" strike="noStrike" kern="0" cap="none" spc="0" normalizeH="0" baseline="0" noProof="0" dirty="0">
                <a:ln>
                  <a:noFill/>
                </a:ln>
                <a:solidFill>
                  <a:srgbClr val="000000"/>
                </a:solidFill>
                <a:effectLst/>
                <a:uLnTx/>
                <a:uFillTx/>
                <a:latin typeface="Times New Roman"/>
                <a:ea typeface="+mn-ea"/>
                <a:cs typeface="+mn-cs"/>
              </a:rPr>
              <a:t>Professional Code of Conduct Version 4.0</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imes New Roman"/>
                <a:ea typeface="+mn-ea"/>
                <a:cs typeface="+mn-cs"/>
              </a:rPr>
              <a:t>Communicated the errors to the client that were found in 2 countries. Also, steps were taken to resolve the differences in other 2 countries.</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2.2 Members have a duty to the actuarial profession and must always act honestly and with integrity.</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2.3 Clients are entitled to have absolute confidence in the skill, objectivity and integrity of any member.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imes New Roman"/>
                <a:ea typeface="+mn-ea"/>
                <a:cs typeface="+mn-cs"/>
              </a:rPr>
              <a:t>Other applicable sections related to Confidentiality, Impartiality and Financial Rewards when discussing the differences in results and possible causes of differences with the client and their auditors.</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2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8EC99D80-5915-4B1A-A265-A54DF9D3ED8D}"/>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Adhering to APS and GN</a:t>
            </a:r>
          </a:p>
        </p:txBody>
      </p:sp>
    </p:spTree>
    <p:extLst>
      <p:ext uri="{BB962C8B-B14F-4D97-AF65-F5344CB8AC3E}">
        <p14:creationId xmlns:p14="http://schemas.microsoft.com/office/powerpoint/2010/main" val="3591380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3">
            <a:extLst>
              <a:ext uri="{FF2B5EF4-FFF2-40B4-BE49-F238E27FC236}">
                <a16:creationId xmlns:a16="http://schemas.microsoft.com/office/drawing/2014/main" id="{9E634C1E-3690-45FE-AAC0-9A86A681DCA1}"/>
              </a:ext>
            </a:extLst>
          </p:cNvPr>
          <p:cNvSpPr txBox="1">
            <a:spLocks noChangeArrowheads="1"/>
          </p:cNvSpPr>
          <p:nvPr/>
        </p:nvSpPr>
        <p:spPr>
          <a:xfrm>
            <a:off x="1752600" y="984018"/>
            <a:ext cx="10287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1" i="0" u="sng" strike="noStrike" kern="0" cap="none" spc="0" normalizeH="0" baseline="0" noProof="0" dirty="0">
                <a:ln>
                  <a:noFill/>
                </a:ln>
                <a:solidFill>
                  <a:srgbClr val="000000"/>
                </a:solidFill>
                <a:effectLst/>
                <a:uLnTx/>
                <a:uFillTx/>
                <a:latin typeface="Times New Roman"/>
                <a:ea typeface="+mn-ea"/>
                <a:cs typeface="+mn-cs"/>
              </a:rPr>
              <a:t>Actuarial Practice Standard 27 : Employee Benefits</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Whenever a member performs actuarial work related to pensions or other employee benefits, this standard will apply. In case of any certification or signing of any documents / reports, the Fellow Member certifying must ensure compliance with the requirements of this Standard.</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While sharing reports / results, purpose and the audience of the assignment was clearly stated to avoid misinterpretation of information. </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8.2 The member must ensure that his/her role in a particular assignment is clear and understood by the user. The member must state the capacity in which he/she is providing actuarial advice, the scope, its purpose, and for whom the actuarial work has been performed.</a:t>
            </a:r>
          </a:p>
        </p:txBody>
      </p:sp>
      <p:sp>
        <p:nvSpPr>
          <p:cNvPr id="6" name="Rectangle 2">
            <a:extLst>
              <a:ext uri="{FF2B5EF4-FFF2-40B4-BE49-F238E27FC236}">
                <a16:creationId xmlns:a16="http://schemas.microsoft.com/office/drawing/2014/main" id="{BB002715-5CAE-49DF-B785-05FB8FB04634}"/>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Adhering to APS and GN</a:t>
            </a:r>
          </a:p>
        </p:txBody>
      </p:sp>
    </p:spTree>
    <p:extLst>
      <p:ext uri="{BB962C8B-B14F-4D97-AF65-F5344CB8AC3E}">
        <p14:creationId xmlns:p14="http://schemas.microsoft.com/office/powerpoint/2010/main" val="3287451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3">
            <a:extLst>
              <a:ext uri="{FF2B5EF4-FFF2-40B4-BE49-F238E27FC236}">
                <a16:creationId xmlns:a16="http://schemas.microsoft.com/office/drawing/2014/main" id="{9E634C1E-3690-45FE-AAC0-9A86A681DCA1}"/>
              </a:ext>
            </a:extLst>
          </p:cNvPr>
          <p:cNvSpPr txBox="1">
            <a:spLocks noChangeArrowheads="1"/>
          </p:cNvSpPr>
          <p:nvPr/>
        </p:nvSpPr>
        <p:spPr>
          <a:xfrm>
            <a:off x="1752600" y="984018"/>
            <a:ext cx="10287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1" i="0" u="sng" strike="noStrike" kern="0" cap="none" spc="0" normalizeH="0" baseline="0" noProof="0" dirty="0">
                <a:ln>
                  <a:noFill/>
                </a:ln>
                <a:solidFill>
                  <a:srgbClr val="000000"/>
                </a:solidFill>
                <a:effectLst/>
                <a:uLnTx/>
                <a:uFillTx/>
                <a:latin typeface="Times New Roman"/>
                <a:ea typeface="+mn-ea"/>
                <a:cs typeface="+mn-cs"/>
              </a:rPr>
              <a:t>Actuarial Practice Standard 27 : Employee Benefits</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While discussing the possible ways to reconcile the difference in results with the auditors, the purpose of the exercise was always kept in mind. The assumptions and methodology were chosen accordingly (Funding or Accounting valuations).</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8.4.1 The member should clearly bear in mind the purpose for which he/she has been asked to carry out an actuarial investigation. The member's choice of valuation method and assumptions will clearly be influenced by the purpose for which he/she is carrying out the investigation. </a:t>
            </a:r>
          </a:p>
        </p:txBody>
      </p:sp>
      <p:sp>
        <p:nvSpPr>
          <p:cNvPr id="6" name="Rectangle 2">
            <a:extLst>
              <a:ext uri="{FF2B5EF4-FFF2-40B4-BE49-F238E27FC236}">
                <a16:creationId xmlns:a16="http://schemas.microsoft.com/office/drawing/2014/main" id="{76A76CB1-1BAB-4CCE-B128-4134D69CABC0}"/>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Adhering to APS and GN</a:t>
            </a:r>
          </a:p>
        </p:txBody>
      </p:sp>
    </p:spTree>
    <p:extLst>
      <p:ext uri="{BB962C8B-B14F-4D97-AF65-F5344CB8AC3E}">
        <p14:creationId xmlns:p14="http://schemas.microsoft.com/office/powerpoint/2010/main" val="251603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0" name="Rectangle 3">
            <a:extLst>
              <a:ext uri="{FF2B5EF4-FFF2-40B4-BE49-F238E27FC236}">
                <a16:creationId xmlns:a16="http://schemas.microsoft.com/office/drawing/2014/main" id="{3B47E60C-BE81-4E52-A9E5-EF73C496E5F3}"/>
              </a:ext>
            </a:extLst>
          </p:cNvPr>
          <p:cNvSpPr txBox="1">
            <a:spLocks noChangeArrowheads="1"/>
          </p:cNvSpPr>
          <p:nvPr/>
        </p:nvSpPr>
        <p:spPr>
          <a:xfrm>
            <a:off x="1801558" y="931804"/>
            <a:ext cx="9171242" cy="556903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ea typeface="+mn-ea"/>
                <a:cs typeface="+mn-cs"/>
              </a:rPr>
              <a:t>Mr. Suresh Sindhi </a:t>
            </a:r>
            <a:r>
              <a:rPr kumimoji="0" lang="en-IN" altLang="en-US" sz="1600" b="0" i="0" u="none" strike="noStrike" kern="0" cap="none" spc="0" normalizeH="0" baseline="0" noProof="0" dirty="0">
                <a:ln>
                  <a:noFill/>
                </a:ln>
                <a:solidFill>
                  <a:srgbClr val="000000"/>
                </a:solidFill>
                <a:effectLst/>
                <a:uLnTx/>
                <a:uFillTx/>
                <a:ea typeface="+mn-ea"/>
                <a:cs typeface="+mn-cs"/>
              </a:rPr>
              <a:t>is currently working as the Head of Valuation &amp; Reinsurance with a life insurance company.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1600" b="0" i="0" u="none" strike="noStrike" kern="0" cap="none" spc="0" normalizeH="0" baseline="0" noProof="0" dirty="0">
              <a:ln>
                <a:noFill/>
              </a:ln>
              <a:solidFill>
                <a:srgbClr val="000000"/>
              </a:solidFill>
              <a:effectLst/>
              <a:uLnTx/>
              <a:uFillTx/>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IN" altLang="en-US" sz="1600" b="0" i="0" u="none" strike="noStrike" kern="0" cap="none" spc="0" normalizeH="0" baseline="0" noProof="0" dirty="0">
                <a:ln>
                  <a:noFill/>
                </a:ln>
                <a:solidFill>
                  <a:srgbClr val="000000"/>
                </a:solidFill>
                <a:effectLst/>
                <a:uLnTx/>
                <a:uFillTx/>
                <a:ea typeface="+mn-ea"/>
                <a:cs typeface="+mn-cs"/>
              </a:rPr>
              <a:t>He was </a:t>
            </a:r>
            <a:r>
              <a:rPr kumimoji="0" lang="en-US" altLang="en-US" sz="1600" b="0" i="0" u="none" strike="noStrike" kern="0" cap="none" spc="0" normalizeH="0" baseline="0" noProof="0" dirty="0">
                <a:ln>
                  <a:noFill/>
                </a:ln>
                <a:solidFill>
                  <a:srgbClr val="000000"/>
                </a:solidFill>
                <a:effectLst/>
                <a:uLnTx/>
                <a:uFillTx/>
                <a:ea typeface="+mn-ea"/>
                <a:cs typeface="+mn-cs"/>
              </a:rPr>
              <a:t>working as a Consulting Actuary and Appointed Actuary with an international life insurance company and providing actuarial consulting services to various domestic &amp; international corporate clients.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ea typeface="+mn-ea"/>
                <a:cs typeface="+mn-cs"/>
              </a:rPr>
              <a:t>He has acquired almost 23 years of actuarial &amp; leadership experience working with various life insurance, pension consulting &amp; reinsurance companies. He is actively involved in the educational and examination activities of the Indian and UK Actuarial Institutes.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ea typeface="+mn-ea"/>
                <a:cs typeface="+mn-cs"/>
              </a:rPr>
              <a:t>As an industry expert, he is the member of “Board of Studies” at Wadia College, Pune &amp; instrumental in designing the syllabus of actuarial subjects at the degree level course, “Banking, Insurance &amp; Actuarial Science”.</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ea typeface="+mn-ea"/>
                <a:cs typeface="+mn-cs"/>
              </a:rPr>
              <a:t>He is a regular speaker at various prestigious institutions including National Insurance Academy (NIA), Pune, &amp; has delivered guest lectures on varied topics related to insurance and actuarial field at various institutions.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ea typeface="+mn-ea"/>
                <a:cs typeface="+mn-cs"/>
              </a:rPr>
              <a:t>His interest is in learning &amp; application of modern data science techniques such as AI, ML, Predictive Modelling, ’R’ programming language to insurance and risk industry.</a:t>
            </a:r>
          </a:p>
        </p:txBody>
      </p:sp>
      <p:sp>
        <p:nvSpPr>
          <p:cNvPr id="7" name="Rectangle 2">
            <a:extLst>
              <a:ext uri="{FF2B5EF4-FFF2-40B4-BE49-F238E27FC236}">
                <a16:creationId xmlns:a16="http://schemas.microsoft.com/office/drawing/2014/main" id="{29C751F8-4675-87A9-D3E4-7BC865D1532F}"/>
              </a:ext>
            </a:extLst>
          </p:cNvPr>
          <p:cNvSpPr txBox="1">
            <a:spLocks noChangeArrowheads="1"/>
          </p:cNvSpPr>
          <p:nvPr/>
        </p:nvSpPr>
        <p:spPr>
          <a:xfrm>
            <a:off x="1801558" y="59068"/>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Introduction of Guide</a:t>
            </a:r>
          </a:p>
        </p:txBody>
      </p:sp>
      <p:sp>
        <p:nvSpPr>
          <p:cNvPr id="3" name="Slide Number Placeholder 2">
            <a:extLst>
              <a:ext uri="{FF2B5EF4-FFF2-40B4-BE49-F238E27FC236}">
                <a16:creationId xmlns:a16="http://schemas.microsoft.com/office/drawing/2014/main" id="{18C5BA6D-E5AC-459D-9B50-7DDCBC15DA3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18C919-524D-4AE6-802D-F6FBC61D86FD}" type="slidenum">
              <a:rPr kumimoji="0" lang="en-GB" sz="14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4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873749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3">
            <a:extLst>
              <a:ext uri="{FF2B5EF4-FFF2-40B4-BE49-F238E27FC236}">
                <a16:creationId xmlns:a16="http://schemas.microsoft.com/office/drawing/2014/main" id="{9E634C1E-3690-45FE-AAC0-9A86A681DCA1}"/>
              </a:ext>
            </a:extLst>
          </p:cNvPr>
          <p:cNvSpPr txBox="1">
            <a:spLocks noChangeArrowheads="1"/>
          </p:cNvSpPr>
          <p:nvPr/>
        </p:nvSpPr>
        <p:spPr>
          <a:xfrm>
            <a:off x="1752600" y="984018"/>
            <a:ext cx="10287000" cy="57215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1" i="0" u="sng" strike="noStrike" kern="0" cap="none" spc="0" normalizeH="0" baseline="0" noProof="0" dirty="0">
                <a:ln>
                  <a:noFill/>
                </a:ln>
                <a:solidFill>
                  <a:srgbClr val="000000"/>
                </a:solidFill>
                <a:effectLst/>
                <a:uLnTx/>
                <a:uFillTx/>
                <a:latin typeface="Times New Roman"/>
                <a:ea typeface="+mn-ea"/>
                <a:cs typeface="+mn-cs"/>
              </a:rPr>
              <a:t>Actuarial Practice Standard 34 : General Actuarial Practice</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This APS is a general standard. It applies to all actuarial services performed by an actuary. </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1.1 This APS provides guidance to actuaries when performing actuarial services to give intended users confidence that Actuarial Services are carried out professionally and with due care; </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Internal process requires an independent Peer review of all final deliverables sent to the client across the firm.</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2.12 Peer Review: To what extent, if at all, it is appropriate for the report to be independently reviewed, in totality or by component, before the final report is submitted to the intended user.</a:t>
            </a:r>
          </a:p>
        </p:txBody>
      </p:sp>
      <p:sp>
        <p:nvSpPr>
          <p:cNvPr id="6" name="Rectangle 2">
            <a:extLst>
              <a:ext uri="{FF2B5EF4-FFF2-40B4-BE49-F238E27FC236}">
                <a16:creationId xmlns:a16="http://schemas.microsoft.com/office/drawing/2014/main" id="{AF045084-BF82-424D-97D8-7D6B6CA0267C}"/>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Adhering to APS and GN</a:t>
            </a:r>
          </a:p>
        </p:txBody>
      </p:sp>
    </p:spTree>
    <p:extLst>
      <p:ext uri="{BB962C8B-B14F-4D97-AF65-F5344CB8AC3E}">
        <p14:creationId xmlns:p14="http://schemas.microsoft.com/office/powerpoint/2010/main" val="1713343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3">
            <a:extLst>
              <a:ext uri="{FF2B5EF4-FFF2-40B4-BE49-F238E27FC236}">
                <a16:creationId xmlns:a16="http://schemas.microsoft.com/office/drawing/2014/main" id="{9E634C1E-3690-45FE-AAC0-9A86A681DCA1}"/>
              </a:ext>
            </a:extLst>
          </p:cNvPr>
          <p:cNvSpPr txBox="1">
            <a:spLocks noChangeArrowheads="1"/>
          </p:cNvSpPr>
          <p:nvPr/>
        </p:nvSpPr>
        <p:spPr>
          <a:xfrm>
            <a:off x="1752600" y="984018"/>
            <a:ext cx="10287000" cy="57215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1" i="0" u="sng" strike="noStrike" kern="0" cap="none" spc="0" normalizeH="0" baseline="0" noProof="0" dirty="0">
                <a:ln>
                  <a:noFill/>
                </a:ln>
                <a:solidFill>
                  <a:srgbClr val="000000"/>
                </a:solidFill>
                <a:effectLst/>
                <a:uLnTx/>
                <a:uFillTx/>
                <a:latin typeface="Times New Roman"/>
                <a:ea typeface="+mn-ea"/>
                <a:cs typeface="+mn-cs"/>
              </a:rPr>
              <a:t>Actuarial Practice Standard 34 : General Actuarial Practice</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All internal processes followed, checks applied, and files used have been relooked at internally. This helped to identify the errors and discuss next steps with the client.</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2.14 Retention of Documentation: The actuary should retain, for a reasonable period of time, sufficient documentation for purposes like audits and compliance with law.</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a:ea typeface="+mn-ea"/>
                <a:cs typeface="+mn-cs"/>
              </a:rPr>
              <a:t>The models used to deliver the results were validated by individuals with complete audit trail. The entire team was familiarized with the model, the inputs required and its limitations.</a:t>
            </a:r>
          </a:p>
          <a:p>
            <a:pPr marL="45720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a:ln>
                  <a:noFill/>
                </a:ln>
                <a:solidFill>
                  <a:srgbClr val="0070C0"/>
                </a:solidFill>
                <a:effectLst/>
                <a:uLnTx/>
                <a:uFillTx/>
                <a:latin typeface="Times New Roman"/>
                <a:ea typeface="+mn-ea"/>
                <a:cs typeface="+mn-cs"/>
              </a:rPr>
              <a:t>2.10 Model Governance: Important for all models, from those using simple spreadsheets to those including complex simulations. The level of governance should be proportionate to the risk to the intended users as a result of an incorrect conclusion being drawn from the results of the model. </a:t>
            </a:r>
          </a:p>
        </p:txBody>
      </p:sp>
      <p:sp>
        <p:nvSpPr>
          <p:cNvPr id="6" name="Rectangle 2">
            <a:extLst>
              <a:ext uri="{FF2B5EF4-FFF2-40B4-BE49-F238E27FC236}">
                <a16:creationId xmlns:a16="http://schemas.microsoft.com/office/drawing/2014/main" id="{75C7D9BF-A253-4182-B335-6DBC5080F8CE}"/>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Adhering to APS and GN</a:t>
            </a:r>
          </a:p>
        </p:txBody>
      </p:sp>
    </p:spTree>
    <p:extLst>
      <p:ext uri="{BB962C8B-B14F-4D97-AF65-F5344CB8AC3E}">
        <p14:creationId xmlns:p14="http://schemas.microsoft.com/office/powerpoint/2010/main" val="4185073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933700" y="1245747"/>
            <a:ext cx="7505700" cy="525508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IN" dirty="0">
              <a:effectLst/>
            </a:endParaRPr>
          </a:p>
          <a:p>
            <a:pPr marL="1143000" lvl="2" indent="-228600">
              <a:buSzPts val="1000"/>
              <a:buFont typeface="Wingdings" panose="05000000000000000000" pitchFamily="2" charset="2"/>
              <a:buChar char=""/>
              <a:tabLst>
                <a:tab pos="1371600" algn="l"/>
              </a:tabLst>
            </a:pPr>
            <a:r>
              <a:rPr lang="en-IN" sz="3200" dirty="0">
                <a:effectLst/>
                <a:latin typeface="Calibri" panose="020F0502020204030204" pitchFamily="34" charset="0"/>
                <a:ea typeface="Times New Roman" panose="02020603050405020304" pitchFamily="18" charset="0"/>
              </a:rPr>
              <a:t>Internal discussion</a:t>
            </a:r>
            <a:endParaRPr lang="en-IN" sz="3200" dirty="0">
              <a:effectLst/>
              <a:latin typeface="Calibri" panose="020F0502020204030204" pitchFamily="34" charset="0"/>
              <a:ea typeface="Calibri" panose="020F0502020204030204" pitchFamily="34" charset="0"/>
            </a:endParaRPr>
          </a:p>
          <a:p>
            <a:pPr marL="1143000" lvl="2" indent="-228600">
              <a:buSzPts val="1000"/>
              <a:buFont typeface="Wingdings" panose="05000000000000000000" pitchFamily="2" charset="2"/>
              <a:buChar char=""/>
              <a:tabLst>
                <a:tab pos="1371600" algn="l"/>
              </a:tabLst>
            </a:pPr>
            <a:r>
              <a:rPr lang="en-IN" sz="3200" dirty="0">
                <a:effectLst/>
                <a:latin typeface="Calibri" panose="020F0502020204030204" pitchFamily="34" charset="0"/>
                <a:ea typeface="Times New Roman" panose="02020603050405020304" pitchFamily="18" charset="0"/>
              </a:rPr>
              <a:t>Independent review</a:t>
            </a:r>
            <a:endParaRPr lang="en-IN" sz="3200" dirty="0">
              <a:effectLst/>
              <a:latin typeface="Calibri" panose="020F0502020204030204" pitchFamily="34" charset="0"/>
              <a:ea typeface="Calibri" panose="020F0502020204030204" pitchFamily="34" charset="0"/>
            </a:endParaRPr>
          </a:p>
          <a:p>
            <a:pPr marL="1143000" lvl="2" indent="-228600">
              <a:buSzPts val="1000"/>
              <a:buFont typeface="Wingdings" panose="05000000000000000000" pitchFamily="2" charset="2"/>
              <a:buChar char=""/>
              <a:tabLst>
                <a:tab pos="1371600" algn="l"/>
              </a:tabLst>
            </a:pPr>
            <a:r>
              <a:rPr lang="en-IN" sz="3200" dirty="0">
                <a:effectLst/>
                <a:latin typeface="Calibri" panose="020F0502020204030204" pitchFamily="34" charset="0"/>
                <a:ea typeface="Times New Roman" panose="02020603050405020304" pitchFamily="18" charset="0"/>
              </a:rPr>
              <a:t>Call with the company</a:t>
            </a:r>
            <a:endParaRPr lang="en-IN" sz="3200" dirty="0">
              <a:effectLst/>
              <a:latin typeface="Calibri" panose="020F0502020204030204" pitchFamily="34" charset="0"/>
              <a:ea typeface="Calibri" panose="020F0502020204030204" pitchFamily="34" charset="0"/>
            </a:endParaRPr>
          </a:p>
          <a:p>
            <a:pPr marL="1143000" lvl="2" indent="-228600">
              <a:buSzPts val="1000"/>
              <a:buFont typeface="Wingdings" panose="05000000000000000000" pitchFamily="2" charset="2"/>
              <a:buChar char=""/>
              <a:tabLst>
                <a:tab pos="1371600" algn="l"/>
              </a:tabLst>
            </a:pPr>
            <a:r>
              <a:rPr lang="en-IN" sz="3200" dirty="0">
                <a:effectLst/>
                <a:latin typeface="Calibri" panose="020F0502020204030204" pitchFamily="34" charset="0"/>
                <a:ea typeface="Times New Roman" panose="02020603050405020304" pitchFamily="18" charset="0"/>
              </a:rPr>
              <a:t>Call with the Auditor </a:t>
            </a:r>
            <a:endParaRPr lang="en-IN" sz="3200" dirty="0">
              <a:effectLst/>
              <a:latin typeface="Calibri" panose="020F0502020204030204" pitchFamily="34" charset="0"/>
              <a:ea typeface="Calibri" panose="020F0502020204030204" pitchFamily="34" charset="0"/>
            </a:endParaRPr>
          </a:p>
          <a:p>
            <a:pPr marL="1143000" lvl="2" indent="-228600">
              <a:buSzPts val="1000"/>
              <a:buFont typeface="Wingdings" panose="05000000000000000000" pitchFamily="2" charset="2"/>
              <a:buChar char=""/>
              <a:tabLst>
                <a:tab pos="1371600" algn="l"/>
              </a:tabLst>
            </a:pPr>
            <a:r>
              <a:rPr lang="en-IN" sz="3200" dirty="0">
                <a:effectLst/>
                <a:latin typeface="Calibri" panose="020F0502020204030204" pitchFamily="34" charset="0"/>
                <a:ea typeface="Times New Roman" panose="02020603050405020304" pitchFamily="18" charset="0"/>
              </a:rPr>
              <a:t>Accepting professional responsibility</a:t>
            </a:r>
            <a:endParaRPr lang="en-IN" sz="3200" dirty="0">
              <a:effectLst/>
              <a:latin typeface="Calibri" panose="020F0502020204030204" pitchFamily="34" charset="0"/>
              <a:ea typeface="Calibri" panose="020F0502020204030204" pitchFamily="34" charset="0"/>
            </a:endParaRPr>
          </a:p>
          <a:p>
            <a:pPr marL="1143000" lvl="2" indent="-228600">
              <a:buSzPts val="1000"/>
              <a:buFont typeface="Wingdings" panose="05000000000000000000" pitchFamily="2" charset="2"/>
              <a:buChar char=""/>
              <a:tabLst>
                <a:tab pos="1371600" algn="l"/>
              </a:tabLst>
            </a:pPr>
            <a:r>
              <a:rPr lang="en-IN" sz="3200" dirty="0">
                <a:effectLst/>
                <a:latin typeface="Calibri" panose="020F0502020204030204" pitchFamily="34" charset="0"/>
                <a:ea typeface="Times New Roman" panose="02020603050405020304" pitchFamily="18" charset="0"/>
              </a:rPr>
              <a:t>Revising report</a:t>
            </a:r>
            <a:endParaRPr lang="en-IN" sz="3200" dirty="0">
              <a:effectLst/>
              <a:latin typeface="Calibri" panose="020F0502020204030204" pitchFamily="34" charset="0"/>
              <a:ea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59CA4737-D5C3-4E1B-A937-51B194C8F953}"/>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Handling and Communicating error to the Stakeholder</a:t>
            </a:r>
          </a:p>
        </p:txBody>
      </p:sp>
    </p:spTree>
    <p:extLst>
      <p:ext uri="{BB962C8B-B14F-4D97-AF65-F5344CB8AC3E}">
        <p14:creationId xmlns:p14="http://schemas.microsoft.com/office/powerpoint/2010/main" val="3678544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304800"/>
            <a:ext cx="6111354" cy="1371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defRPr/>
            </a:pPr>
            <a:endParaRPr lang="en-US" altLang="en-US" sz="2800" kern="0" dirty="0">
              <a:solidFill>
                <a:srgbClr val="000000"/>
              </a:solidFill>
            </a:endParaRPr>
          </a:p>
        </p:txBody>
      </p:sp>
      <p:sp>
        <p:nvSpPr>
          <p:cNvPr id="4" name="Rectangle 3"/>
          <p:cNvSpPr txBox="1">
            <a:spLocks noChangeArrowheads="1"/>
          </p:cNvSpPr>
          <p:nvPr/>
        </p:nvSpPr>
        <p:spPr>
          <a:xfrm>
            <a:off x="2933700" y="699073"/>
            <a:ext cx="7505700" cy="410152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buFont typeface="Arial" pitchFamily="34" charset="0"/>
              <a:buChar char="•"/>
              <a:defRPr/>
            </a:pPr>
            <a:endParaRPr lang="en-US" altLang="en-US" kern="0" dirty="0">
              <a:solidFill>
                <a:srgbClr val="000000"/>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rgbClr val="000000"/>
                </a:solidFill>
              </a:rPr>
              <a:t>www.actuariesindia.org</a:t>
            </a:r>
          </a:p>
        </p:txBody>
      </p:sp>
      <p:sp>
        <p:nvSpPr>
          <p:cNvPr id="6" name="Rectangle 5"/>
          <p:cNvSpPr/>
          <p:nvPr/>
        </p:nvSpPr>
        <p:spPr>
          <a:xfrm>
            <a:off x="3804382" y="2967335"/>
            <a:ext cx="4583242"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p>
          <a:p>
            <a:pPr algn="ct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236777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133600" y="1245747"/>
            <a:ext cx="9296400" cy="525508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You are a pension actuary running your own consulting firm in MENA region. Your client XYZ Insurance has subsidiaries in UAE, KSA, Bahrain, Egypt, Israel, Jordan, Kuwait, Libya, Morocco, Oman, Qatar and Saudi Arabia. XYZ came back to you saying that their Auditor has done independent computation and found a huge gap between your working and their working for the following markets KSA, Bahrain, Egypt and Kuwait. Difference runs into millions of dollar and bites the materiality limit. </a:t>
            </a:r>
          </a:p>
          <a:p>
            <a:pPr>
              <a:lnSpc>
                <a:spcPct val="107000"/>
              </a:lnSpc>
              <a:spcAft>
                <a:spcPts val="800"/>
              </a:spcAft>
            </a:pPr>
            <a:r>
              <a:rPr lang="en-IN" sz="1800" dirty="0">
                <a:effectLst/>
                <a:latin typeface="Calibri" panose="020F0502020204030204" pitchFamily="34" charset="0"/>
                <a:ea typeface="Calibri" panose="020F0502020204030204" pitchFamily="34" charset="0"/>
                <a:cs typeface="Mangal" panose="02040503050203030202" pitchFamily="18" charset="0"/>
              </a:rPr>
              <a:t>You asked your team to recheck their work and found that there was a mistake in 2 markets – Egypt and Bahrain and allowing for that correction the difference reduces. However, the team still could not resolve the gap in the remaining 2 markets. </a:t>
            </a:r>
          </a:p>
          <a:p>
            <a:r>
              <a:rPr lang="en-IN" sz="1800" dirty="0">
                <a:effectLst/>
                <a:latin typeface="Calibri" panose="020F0502020204030204" pitchFamily="34" charset="0"/>
                <a:ea typeface="Calibri" panose="020F0502020204030204" pitchFamily="34" charset="0"/>
                <a:cs typeface="Mangal" panose="02040503050203030202" pitchFamily="18" charset="0"/>
              </a:rPr>
              <a:t>What would be your next steps? </a:t>
            </a:r>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1E174D3E-8E69-485F-B50D-BA1BDB53AA99}"/>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Overview of the Topic</a:t>
            </a:r>
          </a:p>
        </p:txBody>
      </p:sp>
    </p:spTree>
    <p:extLst>
      <p:ext uri="{BB962C8B-B14F-4D97-AF65-F5344CB8AC3E}">
        <p14:creationId xmlns:p14="http://schemas.microsoft.com/office/powerpoint/2010/main" val="160093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133600" y="1828800"/>
            <a:ext cx="9296400" cy="46720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t>Likely errors in pension work</a:t>
            </a:r>
          </a:p>
          <a:p>
            <a:r>
              <a:rPr lang="en-US" altLang="en-US" sz="2400" kern="0" dirty="0"/>
              <a:t>Likely impact of the error on the financial position of the scheme and professional handling of the errors</a:t>
            </a:r>
          </a:p>
          <a:p>
            <a:r>
              <a:rPr lang="en-US" altLang="en-US" sz="2400" kern="0" dirty="0"/>
              <a:t>Adhering to APS and GN</a:t>
            </a:r>
          </a:p>
          <a:p>
            <a:r>
              <a:rPr lang="en-US" altLang="en-US" sz="2400" kern="0" dirty="0"/>
              <a:t>Handling and communicating the error to stakeholders</a:t>
            </a:r>
          </a:p>
          <a:p>
            <a:endParaRPr lang="en-US" altLang="en-US" sz="2400" kern="0" dirty="0"/>
          </a:p>
          <a:p>
            <a:endParaRPr lang="en-US" altLang="en-US" sz="2400" kern="0" dirty="0"/>
          </a:p>
          <a:p>
            <a:pPr marL="0" indent="0">
              <a:buNone/>
            </a:pPr>
            <a:endParaRPr lang="en-US" altLang="en-US" sz="2400" kern="0" dirty="0"/>
          </a:p>
          <a:p>
            <a:endParaRPr lang="en-US" altLang="en-US" sz="36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D9D40D50-3409-422E-9901-BD99BEF6898A}"/>
              </a:ext>
            </a:extLst>
          </p:cNvPr>
          <p:cNvSpPr txBox="1">
            <a:spLocks noChangeArrowheads="1"/>
          </p:cNvSpPr>
          <p:nvPr/>
        </p:nvSpPr>
        <p:spPr>
          <a:xfrm>
            <a:off x="2384946" y="465678"/>
            <a:ext cx="7330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latin typeface="Arial (Headings)"/>
              </a:rPr>
              <a:t>Agenda</a:t>
            </a:r>
          </a:p>
        </p:txBody>
      </p:sp>
    </p:spTree>
    <p:extLst>
      <p:ext uri="{BB962C8B-B14F-4D97-AF65-F5344CB8AC3E}">
        <p14:creationId xmlns:p14="http://schemas.microsoft.com/office/powerpoint/2010/main" val="226210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solidFill>
                  <a:schemeClr val="tx1"/>
                </a:solidFill>
                <a:latin typeface="Arial (Headings)"/>
              </a:rPr>
              <a:t>Likely Errors in Pension work</a:t>
            </a:r>
          </a:p>
        </p:txBody>
      </p:sp>
      <p:sp>
        <p:nvSpPr>
          <p:cNvPr id="4" name="Rectangle 3"/>
          <p:cNvSpPr txBox="1">
            <a:spLocks noChangeArrowheads="1"/>
          </p:cNvSpPr>
          <p:nvPr/>
        </p:nvSpPr>
        <p:spPr>
          <a:xfrm>
            <a:off x="2933700" y="1981200"/>
            <a:ext cx="7505700" cy="45196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t>Financial assumptions</a:t>
            </a:r>
          </a:p>
          <a:p>
            <a:r>
              <a:rPr lang="en-US" altLang="en-US" sz="2400" kern="0" dirty="0"/>
              <a:t>Demographic assumptions</a:t>
            </a:r>
          </a:p>
          <a:p>
            <a:r>
              <a:rPr lang="en-US" altLang="en-US" sz="2400" kern="0" dirty="0"/>
              <a:t>Interpretation of accounting standard</a:t>
            </a:r>
          </a:p>
          <a:p>
            <a:r>
              <a:rPr lang="en-US" altLang="en-US" sz="2400" kern="0" dirty="0"/>
              <a:t>Interpretation of the scheme of benefits</a:t>
            </a:r>
          </a:p>
          <a:p>
            <a:r>
              <a:rPr lang="en-US" altLang="en-US" sz="2400" kern="0" dirty="0"/>
              <a:t>Modeling error</a:t>
            </a:r>
          </a:p>
          <a:p>
            <a:r>
              <a:rPr lang="en-US" altLang="en-US" sz="2400" kern="0" dirty="0"/>
              <a:t>Data used by different parties</a:t>
            </a:r>
          </a:p>
          <a:p>
            <a:r>
              <a:rPr lang="en-US" altLang="en-US" sz="2400" kern="0" dirty="0"/>
              <a:t>Valuation date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48118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743200" y="2119142"/>
            <a:ext cx="8610601" cy="501743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1800" kern="0" dirty="0"/>
              <a:t>We have assessed the likely impact of errors on the financial position of the scheme according to the table below:</a:t>
            </a:r>
          </a:p>
          <a:p>
            <a:pPr marL="0" indent="0">
              <a:buNone/>
            </a:pPr>
            <a:endParaRPr lang="en-US" altLang="en-US" sz="1800" kern="0" dirty="0"/>
          </a:p>
          <a:p>
            <a:pPr marL="0" indent="0">
              <a:buNone/>
            </a:pPr>
            <a:endParaRPr lang="en-US" altLang="en-US" sz="1800" kern="0" dirty="0"/>
          </a:p>
          <a:p>
            <a:pPr marL="0" indent="0">
              <a:buNone/>
            </a:pPr>
            <a:endParaRPr lang="en-US" altLang="en-US" sz="1800" kern="0" dirty="0"/>
          </a:p>
          <a:p>
            <a:pPr marL="0" indent="0">
              <a:buNone/>
            </a:pPr>
            <a:endParaRPr lang="en-US" altLang="en-US" sz="1800" kern="0" dirty="0"/>
          </a:p>
          <a:p>
            <a:pPr marL="0" indent="0">
              <a:buNone/>
            </a:pPr>
            <a:endParaRPr lang="en-US" altLang="en-US" sz="18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6E0FD189-5E4C-48A9-826C-E64CCD3F6918}"/>
              </a:ext>
            </a:extLst>
          </p:cNvPr>
          <p:cNvGraphicFramePr>
            <a:graphicFrameLocks noGrp="1"/>
          </p:cNvGraphicFramePr>
          <p:nvPr>
            <p:extLst>
              <p:ext uri="{D42A27DB-BD31-4B8C-83A1-F6EECF244321}">
                <p14:modId xmlns:p14="http://schemas.microsoft.com/office/powerpoint/2010/main" val="796712854"/>
              </p:ext>
            </p:extLst>
          </p:nvPr>
        </p:nvGraphicFramePr>
        <p:xfrm>
          <a:off x="2860040" y="3144497"/>
          <a:ext cx="8128000" cy="148336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4138512118"/>
                    </a:ext>
                  </a:extLst>
                </a:gridCol>
                <a:gridCol w="4064000">
                  <a:extLst>
                    <a:ext uri="{9D8B030D-6E8A-4147-A177-3AD203B41FA5}">
                      <a16:colId xmlns:a16="http://schemas.microsoft.com/office/drawing/2014/main" val="3449699863"/>
                    </a:ext>
                  </a:extLst>
                </a:gridCol>
              </a:tblGrid>
              <a:tr h="370840">
                <a:tc>
                  <a:txBody>
                    <a:bodyPr/>
                    <a:lstStyle/>
                    <a:p>
                      <a:r>
                        <a:rPr lang="en-IN" dirty="0"/>
                        <a:t>Deviation from Actual</a:t>
                      </a:r>
                    </a:p>
                  </a:txBody>
                  <a:tcPr/>
                </a:tc>
                <a:tc>
                  <a:txBody>
                    <a:bodyPr/>
                    <a:lstStyle/>
                    <a:p>
                      <a:r>
                        <a:rPr lang="en-IN" dirty="0"/>
                        <a:t>Grade</a:t>
                      </a:r>
                    </a:p>
                  </a:txBody>
                  <a:tcPr/>
                </a:tc>
                <a:extLst>
                  <a:ext uri="{0D108BD9-81ED-4DB2-BD59-A6C34878D82A}">
                    <a16:rowId xmlns:a16="http://schemas.microsoft.com/office/drawing/2014/main" val="234854753"/>
                  </a:ext>
                </a:extLst>
              </a:tr>
              <a:tr h="370840">
                <a:tc>
                  <a:txBody>
                    <a:bodyPr/>
                    <a:lstStyle/>
                    <a:p>
                      <a:r>
                        <a:rPr lang="en-IN" dirty="0"/>
                        <a:t>0% to 5%</a:t>
                      </a:r>
                    </a:p>
                  </a:txBody>
                  <a:tcPr/>
                </a:tc>
                <a:tc>
                  <a:txBody>
                    <a:bodyPr/>
                    <a:lstStyle/>
                    <a:p>
                      <a:r>
                        <a:rPr lang="en-IN" dirty="0"/>
                        <a:t>Low</a:t>
                      </a:r>
                    </a:p>
                  </a:txBody>
                  <a:tcPr/>
                </a:tc>
                <a:extLst>
                  <a:ext uri="{0D108BD9-81ED-4DB2-BD59-A6C34878D82A}">
                    <a16:rowId xmlns:a16="http://schemas.microsoft.com/office/drawing/2014/main" val="4122405315"/>
                  </a:ext>
                </a:extLst>
              </a:tr>
              <a:tr h="370840">
                <a:tc>
                  <a:txBody>
                    <a:bodyPr/>
                    <a:lstStyle/>
                    <a:p>
                      <a:r>
                        <a:rPr lang="en-IN" dirty="0"/>
                        <a:t>5% to 15%</a:t>
                      </a:r>
                    </a:p>
                  </a:txBody>
                  <a:tcPr/>
                </a:tc>
                <a:tc>
                  <a:txBody>
                    <a:bodyPr/>
                    <a:lstStyle/>
                    <a:p>
                      <a:r>
                        <a:rPr lang="en-IN" dirty="0"/>
                        <a:t>Moderate</a:t>
                      </a:r>
                    </a:p>
                  </a:txBody>
                  <a:tcPr/>
                </a:tc>
                <a:extLst>
                  <a:ext uri="{0D108BD9-81ED-4DB2-BD59-A6C34878D82A}">
                    <a16:rowId xmlns:a16="http://schemas.microsoft.com/office/drawing/2014/main" val="717382227"/>
                  </a:ext>
                </a:extLst>
              </a:tr>
              <a:tr h="370840">
                <a:tc>
                  <a:txBody>
                    <a:bodyPr/>
                    <a:lstStyle/>
                    <a:p>
                      <a:r>
                        <a:rPr lang="en-IN" dirty="0"/>
                        <a:t>Greater than 15%</a:t>
                      </a:r>
                    </a:p>
                  </a:txBody>
                  <a:tcPr/>
                </a:tc>
                <a:tc>
                  <a:txBody>
                    <a:bodyPr/>
                    <a:lstStyle/>
                    <a:p>
                      <a:r>
                        <a:rPr lang="en-IN" dirty="0"/>
                        <a:t>Severe</a:t>
                      </a:r>
                    </a:p>
                  </a:txBody>
                  <a:tcPr/>
                </a:tc>
                <a:extLst>
                  <a:ext uri="{0D108BD9-81ED-4DB2-BD59-A6C34878D82A}">
                    <a16:rowId xmlns:a16="http://schemas.microsoft.com/office/drawing/2014/main" val="2055241367"/>
                  </a:ext>
                </a:extLst>
              </a:tr>
            </a:tbl>
          </a:graphicData>
        </a:graphic>
      </p:graphicFrame>
      <p:sp>
        <p:nvSpPr>
          <p:cNvPr id="7" name="Rectangle 2">
            <a:extLst>
              <a:ext uri="{FF2B5EF4-FFF2-40B4-BE49-F238E27FC236}">
                <a16:creationId xmlns:a16="http://schemas.microsoft.com/office/drawing/2014/main" id="{775F078E-370B-4A68-93E3-3020FE519D11}"/>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385575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1239034776"/>
              </p:ext>
            </p:extLst>
          </p:nvPr>
        </p:nvGraphicFramePr>
        <p:xfrm>
          <a:off x="2024323" y="1418751"/>
          <a:ext cx="9575800" cy="4323964"/>
        </p:xfrm>
        <a:graphic>
          <a:graphicData uri="http://schemas.openxmlformats.org/drawingml/2006/table">
            <a:tbl>
              <a:tblPr firstRow="1" bandRow="1">
                <a:tableStyleId>{073A0DAA-6AF3-43AB-8588-CEC1D06C72B9}</a:tableStyleId>
              </a:tblPr>
              <a:tblGrid>
                <a:gridCol w="1480877">
                  <a:extLst>
                    <a:ext uri="{9D8B030D-6E8A-4147-A177-3AD203B41FA5}">
                      <a16:colId xmlns:a16="http://schemas.microsoft.com/office/drawing/2014/main" val="4171518761"/>
                    </a:ext>
                  </a:extLst>
                </a:gridCol>
                <a:gridCol w="1143000">
                  <a:extLst>
                    <a:ext uri="{9D8B030D-6E8A-4147-A177-3AD203B41FA5}">
                      <a16:colId xmlns:a16="http://schemas.microsoft.com/office/drawing/2014/main" val="1994292296"/>
                    </a:ext>
                  </a:extLst>
                </a:gridCol>
                <a:gridCol w="3336318">
                  <a:extLst>
                    <a:ext uri="{9D8B030D-6E8A-4147-A177-3AD203B41FA5}">
                      <a16:colId xmlns:a16="http://schemas.microsoft.com/office/drawing/2014/main" val="3732125509"/>
                    </a:ext>
                  </a:extLst>
                </a:gridCol>
                <a:gridCol w="3615605">
                  <a:extLst>
                    <a:ext uri="{9D8B030D-6E8A-4147-A177-3AD203B41FA5}">
                      <a16:colId xmlns:a16="http://schemas.microsoft.com/office/drawing/2014/main" val="3179342629"/>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a:t>
                      </a:r>
                    </a:p>
                  </a:txBody>
                  <a:tcPr anchor="ctr"/>
                </a:tc>
                <a:extLst>
                  <a:ext uri="{0D108BD9-81ED-4DB2-BD59-A6C34878D82A}">
                    <a16:rowId xmlns:a16="http://schemas.microsoft.com/office/drawing/2014/main" val="2802721576"/>
                  </a:ext>
                </a:extLst>
              </a:tr>
              <a:tr h="483484">
                <a:tc rowSpan="2">
                  <a:txBody>
                    <a:bodyPr/>
                    <a:lstStyle/>
                    <a:p>
                      <a:r>
                        <a:rPr lang="en-IN" b="1" dirty="0"/>
                        <a:t>Financial Assumption</a:t>
                      </a:r>
                    </a:p>
                  </a:txBody>
                  <a:tcPr anchor="ctr"/>
                </a:tc>
                <a:tc>
                  <a:txBody>
                    <a:bodyPr/>
                    <a:lstStyle/>
                    <a:p>
                      <a:r>
                        <a:rPr lang="en-IN" b="1" dirty="0"/>
                        <a:t>Interest Rate / Discount Rate</a:t>
                      </a:r>
                    </a:p>
                  </a:txBody>
                  <a:tcPr anchor="ctr"/>
                </a:tc>
                <a:tc>
                  <a:txBody>
                    <a:bodyPr/>
                    <a:lstStyle/>
                    <a:p>
                      <a:r>
                        <a:rPr lang="en-IN" sz="1600" b="1" u="sng" dirty="0"/>
                        <a:t>Severe</a:t>
                      </a:r>
                    </a:p>
                    <a:p>
                      <a:pPr marL="285750" indent="-285750">
                        <a:buFont typeface="Arial" panose="020B0604020202020204" pitchFamily="34" charset="0"/>
                        <a:buChar char="•"/>
                      </a:pPr>
                      <a:r>
                        <a:rPr lang="en-IN" sz="1600" dirty="0"/>
                        <a:t>If our firm has used a higher interest rate, would lead to undervaluation of liabilities of the scheme. </a:t>
                      </a:r>
                    </a:p>
                    <a:p>
                      <a:pPr marL="285750" indent="-285750">
                        <a:buFont typeface="Arial" panose="020B0604020202020204" pitchFamily="34" charset="0"/>
                        <a:buChar char="•"/>
                      </a:pPr>
                      <a:r>
                        <a:rPr lang="en-IN" sz="1600" dirty="0"/>
                        <a:t>This could be either due to wrong selection of benchmark curve or incorrect curve construction.</a:t>
                      </a:r>
                    </a:p>
                  </a:txBody>
                  <a:tcPr anchor="ctr"/>
                </a:tc>
                <a:tc>
                  <a:txBody>
                    <a:bodyPr/>
                    <a:lstStyle/>
                    <a:p>
                      <a:pPr marL="285750" indent="-285750">
                        <a:buFont typeface="Arial" panose="020B0604020202020204" pitchFamily="34" charset="0"/>
                        <a:buChar char="•"/>
                      </a:pPr>
                      <a:r>
                        <a:rPr lang="en-IN" sz="1600" dirty="0"/>
                        <a:t>Discount rate was re-checked with the peer group discount rate used</a:t>
                      </a:r>
                    </a:p>
                    <a:p>
                      <a:pPr marL="285750" indent="-285750">
                        <a:buFont typeface="Arial" panose="020B0604020202020204" pitchFamily="34" charset="0"/>
                        <a:buChar char="•"/>
                      </a:pPr>
                      <a:r>
                        <a:rPr lang="en-IN" sz="1600" dirty="0"/>
                        <a:t>It was checked with the official site for the </a:t>
                      </a:r>
                      <a:r>
                        <a:rPr lang="en-IN" sz="1600" dirty="0" err="1"/>
                        <a:t>Gsec</a:t>
                      </a:r>
                      <a:r>
                        <a:rPr lang="en-IN" sz="1600" dirty="0"/>
                        <a:t> rate</a:t>
                      </a:r>
                    </a:p>
                    <a:p>
                      <a:pPr marL="285750" indent="-285750">
                        <a:buFont typeface="Arial" panose="020B0604020202020204" pitchFamily="34" charset="0"/>
                        <a:buChar char="•"/>
                      </a:pPr>
                      <a:endParaRPr lang="en-IN" sz="1600" dirty="0"/>
                    </a:p>
                  </a:txBody>
                  <a:tcPr anchor="ctr"/>
                </a:tc>
                <a:extLst>
                  <a:ext uri="{0D108BD9-81ED-4DB2-BD59-A6C34878D82A}">
                    <a16:rowId xmlns:a16="http://schemas.microsoft.com/office/drawing/2014/main" val="2921442342"/>
                  </a:ext>
                </a:extLst>
              </a:tr>
              <a:tr h="483484">
                <a:tc vMerge="1">
                  <a:txBody>
                    <a:bodyPr/>
                    <a:lstStyle/>
                    <a:p>
                      <a:endParaRPr lang="en-IN" dirty="0"/>
                    </a:p>
                  </a:txBody>
                  <a:tcPr/>
                </a:tc>
                <a:tc>
                  <a:txBody>
                    <a:bodyPr/>
                    <a:lstStyle/>
                    <a:p>
                      <a:r>
                        <a:rPr lang="en-IN" b="1" dirty="0"/>
                        <a:t>Inflation Rate</a:t>
                      </a:r>
                    </a:p>
                  </a:txBody>
                  <a:tcPr anchor="ctr"/>
                </a:tc>
                <a:tc>
                  <a:txBody>
                    <a:bodyPr/>
                    <a:lstStyle/>
                    <a:p>
                      <a:r>
                        <a:rPr lang="en-IN" sz="1600" b="1" u="sng" dirty="0"/>
                        <a:t>Moderate</a:t>
                      </a:r>
                    </a:p>
                    <a:p>
                      <a:pPr marL="285750" indent="-285750">
                        <a:buFont typeface="Arial" panose="020B0604020202020204" pitchFamily="34" charset="0"/>
                        <a:buChar char="•"/>
                      </a:pPr>
                      <a:r>
                        <a:rPr lang="en-IN" sz="1600" dirty="0"/>
                        <a:t>Using a lower inflation rate than actual (or the most updated on the valuation date) would reduce the liabilities and increase surplus of the scheme.</a:t>
                      </a:r>
                    </a:p>
                  </a:txBody>
                  <a:tcPr anchor="ctr"/>
                </a:tc>
                <a:tc>
                  <a:txBody>
                    <a:bodyPr/>
                    <a:lstStyle/>
                    <a:p>
                      <a:pPr marL="285750" indent="-285750">
                        <a:buFont typeface="Arial" panose="020B0604020202020204" pitchFamily="34" charset="0"/>
                        <a:buChar char="•"/>
                      </a:pPr>
                      <a:r>
                        <a:rPr lang="en-IN" sz="1600" dirty="0"/>
                        <a:t>Inflation assumptions were checked with the published inflation and expected inflation</a:t>
                      </a:r>
                    </a:p>
                    <a:p>
                      <a:pPr marL="285750" indent="-285750">
                        <a:buFont typeface="Arial" panose="020B0604020202020204" pitchFamily="34" charset="0"/>
                        <a:buChar char="•"/>
                      </a:pPr>
                      <a:r>
                        <a:rPr lang="en-IN" sz="1600" dirty="0"/>
                        <a:t>It was also checked the scheme benefit formula to validate inflation assumption</a:t>
                      </a:r>
                    </a:p>
                    <a:p>
                      <a:pPr marL="285750" indent="-285750">
                        <a:buFont typeface="Arial" panose="020B0604020202020204" pitchFamily="34" charset="0"/>
                        <a:buChar char="•"/>
                      </a:pPr>
                      <a:endParaRPr lang="en-IN" sz="1600" dirty="0"/>
                    </a:p>
                  </a:txBody>
                  <a:tcPr anchor="ctr"/>
                </a:tc>
                <a:extLst>
                  <a:ext uri="{0D108BD9-81ED-4DB2-BD59-A6C34878D82A}">
                    <a16:rowId xmlns:a16="http://schemas.microsoft.com/office/drawing/2014/main" val="240717477"/>
                  </a:ext>
                </a:extLst>
              </a:tr>
            </a:tbl>
          </a:graphicData>
        </a:graphic>
      </p:graphicFrame>
      <p:sp>
        <p:nvSpPr>
          <p:cNvPr id="7" name="Rectangle 2">
            <a:extLst>
              <a:ext uri="{FF2B5EF4-FFF2-40B4-BE49-F238E27FC236}">
                <a16:creationId xmlns:a16="http://schemas.microsoft.com/office/drawing/2014/main" id="{27EF8365-3A7E-45A8-B3B6-87E1433A2B87}"/>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275027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3434536366"/>
              </p:ext>
            </p:extLst>
          </p:nvPr>
        </p:nvGraphicFramePr>
        <p:xfrm>
          <a:off x="2024323" y="1418751"/>
          <a:ext cx="9575798" cy="4537324"/>
        </p:xfrm>
        <a:graphic>
          <a:graphicData uri="http://schemas.openxmlformats.org/drawingml/2006/table">
            <a:tbl>
              <a:tblPr firstRow="1" bandRow="1">
                <a:tableStyleId>{073A0DAA-6AF3-43AB-8588-CEC1D06C72B9}</a:tableStyleId>
              </a:tblPr>
              <a:tblGrid>
                <a:gridCol w="1522990">
                  <a:extLst>
                    <a:ext uri="{9D8B030D-6E8A-4147-A177-3AD203B41FA5}">
                      <a16:colId xmlns:a16="http://schemas.microsoft.com/office/drawing/2014/main" val="4171518761"/>
                    </a:ext>
                  </a:extLst>
                </a:gridCol>
                <a:gridCol w="1884700">
                  <a:extLst>
                    <a:ext uri="{9D8B030D-6E8A-4147-A177-3AD203B41FA5}">
                      <a16:colId xmlns:a16="http://schemas.microsoft.com/office/drawing/2014/main" val="1994292296"/>
                    </a:ext>
                  </a:extLst>
                </a:gridCol>
                <a:gridCol w="3084054">
                  <a:extLst>
                    <a:ext uri="{9D8B030D-6E8A-4147-A177-3AD203B41FA5}">
                      <a16:colId xmlns:a16="http://schemas.microsoft.com/office/drawing/2014/main" val="3732125509"/>
                    </a:ext>
                  </a:extLst>
                </a:gridCol>
                <a:gridCol w="3084054">
                  <a:extLst>
                    <a:ext uri="{9D8B030D-6E8A-4147-A177-3AD203B41FA5}">
                      <a16:colId xmlns:a16="http://schemas.microsoft.com/office/drawing/2014/main" val="399389175"/>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a:t>
                      </a:r>
                    </a:p>
                  </a:txBody>
                  <a:tcPr anchor="ctr"/>
                </a:tc>
                <a:extLst>
                  <a:ext uri="{0D108BD9-81ED-4DB2-BD59-A6C34878D82A}">
                    <a16:rowId xmlns:a16="http://schemas.microsoft.com/office/drawing/2014/main" val="2802721576"/>
                  </a:ext>
                </a:extLst>
              </a:tr>
              <a:tr h="483484">
                <a:tc>
                  <a:txBody>
                    <a:bodyPr/>
                    <a:lstStyle/>
                    <a:p>
                      <a:r>
                        <a:rPr lang="en-IN" b="1" dirty="0"/>
                        <a:t>Financial Assumption</a:t>
                      </a:r>
                    </a:p>
                  </a:txBody>
                  <a:tcPr anchor="ctr"/>
                </a:tc>
                <a:tc>
                  <a:txBody>
                    <a:bodyPr/>
                    <a:lstStyle/>
                    <a:p>
                      <a:r>
                        <a:rPr lang="en-IN" b="1" dirty="0"/>
                        <a:t>Increase in Salary </a:t>
                      </a:r>
                      <a:r>
                        <a:rPr lang="en-IN" b="0" dirty="0"/>
                        <a:t>(inflation based annual increase and promotion based increase)</a:t>
                      </a:r>
                    </a:p>
                  </a:txBody>
                  <a:tcPr anchor="ctr"/>
                </a:tc>
                <a:tc>
                  <a:txBody>
                    <a:bodyPr/>
                    <a:lstStyle/>
                    <a:p>
                      <a:r>
                        <a:rPr lang="en-IN" b="1" u="sng" dirty="0"/>
                        <a:t>Moderate</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sz="1600" dirty="0"/>
                        <a:t>The inflation based increase in salary component, if lower would lead higher surpluses and lower valuation of liabilities. The scheme may have already released this surplus by reducing contributions (if allowed by the regulator) or increased benefits (fixed or bonus). </a:t>
                      </a:r>
                    </a:p>
                    <a:p>
                      <a:pPr marL="285750" indent="-285750">
                        <a:buFont typeface="Arial" panose="020B0604020202020204" pitchFamily="34" charset="0"/>
                        <a:buChar char="•"/>
                      </a:pPr>
                      <a:r>
                        <a:rPr lang="en-IN" sz="1600" dirty="0"/>
                        <a:t>If promotion based salary increase has been considered lower, would lead to lower valuation of liabilities.</a:t>
                      </a:r>
                    </a:p>
                  </a:txBody>
                  <a:tcPr anchor="ctr"/>
                </a:tc>
                <a:tc>
                  <a:txBody>
                    <a:bodyPr/>
                    <a:lstStyle/>
                    <a:p>
                      <a:pPr marL="285750" indent="-285750" algn="l" defTabSz="914400" rtl="0" eaLnBrk="1" latinLnBrk="0" hangingPunct="1">
                        <a:buFont typeface="Arial" panose="020B0604020202020204" pitchFamily="34" charset="0"/>
                        <a:buChar char="•"/>
                      </a:pPr>
                      <a:r>
                        <a:rPr lang="en-IN" sz="1800" kern="1200" dirty="0">
                          <a:solidFill>
                            <a:schemeClr val="dk1"/>
                          </a:solidFill>
                          <a:latin typeface="+mn-lt"/>
                          <a:ea typeface="+mn-ea"/>
                          <a:cs typeface="+mn-cs"/>
                        </a:rPr>
                        <a:t>Salary escalation was checked with the previous assumptions used for valuation</a:t>
                      </a:r>
                    </a:p>
                    <a:p>
                      <a:pPr marL="285750" indent="-285750" algn="l" defTabSz="914400" rtl="0" eaLnBrk="1" latinLnBrk="0" hangingPunct="1">
                        <a:buFont typeface="Arial" panose="020B0604020202020204" pitchFamily="34" charset="0"/>
                        <a:buChar char="•"/>
                      </a:pPr>
                      <a:r>
                        <a:rPr lang="en-IN" sz="1800" kern="1200" dirty="0">
                          <a:solidFill>
                            <a:schemeClr val="dk1"/>
                          </a:solidFill>
                          <a:latin typeface="+mn-lt"/>
                          <a:ea typeface="+mn-ea"/>
                          <a:cs typeface="+mn-cs"/>
                        </a:rPr>
                        <a:t>It was checked with the mail as regards the expected salary escalation from the client</a:t>
                      </a:r>
                    </a:p>
                    <a:p>
                      <a:endParaRPr lang="en-IN" dirty="0"/>
                    </a:p>
                  </a:txBody>
                  <a:tcPr anchor="ctr"/>
                </a:tc>
                <a:extLst>
                  <a:ext uri="{0D108BD9-81ED-4DB2-BD59-A6C34878D82A}">
                    <a16:rowId xmlns:a16="http://schemas.microsoft.com/office/drawing/2014/main" val="2886995948"/>
                  </a:ext>
                </a:extLst>
              </a:tr>
            </a:tbl>
          </a:graphicData>
        </a:graphic>
      </p:graphicFrame>
      <p:sp>
        <p:nvSpPr>
          <p:cNvPr id="8" name="Rectangle 2">
            <a:extLst>
              <a:ext uri="{FF2B5EF4-FFF2-40B4-BE49-F238E27FC236}">
                <a16:creationId xmlns:a16="http://schemas.microsoft.com/office/drawing/2014/main" id="{D465A4F8-03C9-4056-A17F-35BF629D9EB8}"/>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399354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81200" y="1245746"/>
            <a:ext cx="9448800" cy="49264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BBB8C87E-4F03-44ED-9195-EE010B370CD9}"/>
              </a:ext>
            </a:extLst>
          </p:cNvPr>
          <p:cNvGraphicFramePr>
            <a:graphicFrameLocks noGrp="1"/>
          </p:cNvGraphicFramePr>
          <p:nvPr>
            <p:extLst>
              <p:ext uri="{D42A27DB-BD31-4B8C-83A1-F6EECF244321}">
                <p14:modId xmlns:p14="http://schemas.microsoft.com/office/powerpoint/2010/main" val="3605800418"/>
              </p:ext>
            </p:extLst>
          </p:nvPr>
        </p:nvGraphicFramePr>
        <p:xfrm>
          <a:off x="2024323" y="1418751"/>
          <a:ext cx="9575798" cy="4811644"/>
        </p:xfrm>
        <a:graphic>
          <a:graphicData uri="http://schemas.openxmlformats.org/drawingml/2006/table">
            <a:tbl>
              <a:tblPr firstRow="1" bandRow="1">
                <a:tableStyleId>{073A0DAA-6AF3-43AB-8588-CEC1D06C72B9}</a:tableStyleId>
              </a:tblPr>
              <a:tblGrid>
                <a:gridCol w="1522990">
                  <a:extLst>
                    <a:ext uri="{9D8B030D-6E8A-4147-A177-3AD203B41FA5}">
                      <a16:colId xmlns:a16="http://schemas.microsoft.com/office/drawing/2014/main" val="4171518761"/>
                    </a:ext>
                  </a:extLst>
                </a:gridCol>
                <a:gridCol w="1634287">
                  <a:extLst>
                    <a:ext uri="{9D8B030D-6E8A-4147-A177-3AD203B41FA5}">
                      <a16:colId xmlns:a16="http://schemas.microsoft.com/office/drawing/2014/main" val="1994292296"/>
                    </a:ext>
                  </a:extLst>
                </a:gridCol>
                <a:gridCol w="3505200">
                  <a:extLst>
                    <a:ext uri="{9D8B030D-6E8A-4147-A177-3AD203B41FA5}">
                      <a16:colId xmlns:a16="http://schemas.microsoft.com/office/drawing/2014/main" val="3732125509"/>
                    </a:ext>
                  </a:extLst>
                </a:gridCol>
                <a:gridCol w="2913321">
                  <a:extLst>
                    <a:ext uri="{9D8B030D-6E8A-4147-A177-3AD203B41FA5}">
                      <a16:colId xmlns:a16="http://schemas.microsoft.com/office/drawing/2014/main" val="1374352027"/>
                    </a:ext>
                  </a:extLst>
                </a:gridCol>
              </a:tblGrid>
              <a:tr h="483484">
                <a:tc>
                  <a:txBody>
                    <a:bodyPr/>
                    <a:lstStyle/>
                    <a:p>
                      <a:r>
                        <a:rPr lang="en-IN" dirty="0"/>
                        <a:t>Error Class</a:t>
                      </a:r>
                    </a:p>
                  </a:txBody>
                  <a:tcPr anchor="ctr"/>
                </a:tc>
                <a:tc>
                  <a:txBody>
                    <a:bodyPr/>
                    <a:lstStyle/>
                    <a:p>
                      <a:r>
                        <a:rPr lang="en-IN" dirty="0"/>
                        <a:t>Error</a:t>
                      </a:r>
                    </a:p>
                  </a:txBody>
                  <a:tcPr anchor="ctr"/>
                </a:tc>
                <a:tc>
                  <a:txBody>
                    <a:bodyPr/>
                    <a:lstStyle/>
                    <a:p>
                      <a:r>
                        <a:rPr lang="en-IN" dirty="0"/>
                        <a:t>Impact</a:t>
                      </a:r>
                    </a:p>
                  </a:txBody>
                  <a:tcPr anchor="ctr"/>
                </a:tc>
                <a:tc>
                  <a:txBody>
                    <a:bodyPr/>
                    <a:lstStyle/>
                    <a:p>
                      <a:r>
                        <a:rPr lang="en-IN" dirty="0"/>
                        <a:t>Handling</a:t>
                      </a:r>
                    </a:p>
                  </a:txBody>
                  <a:tcPr anchor="ctr"/>
                </a:tc>
                <a:extLst>
                  <a:ext uri="{0D108BD9-81ED-4DB2-BD59-A6C34878D82A}">
                    <a16:rowId xmlns:a16="http://schemas.microsoft.com/office/drawing/2014/main" val="2802721576"/>
                  </a:ext>
                </a:extLst>
              </a:tr>
              <a:tr h="483484">
                <a:tc rowSpan="2">
                  <a:txBody>
                    <a:bodyPr/>
                    <a:lstStyle/>
                    <a:p>
                      <a:r>
                        <a:rPr lang="en-IN" b="1" dirty="0"/>
                        <a:t>Demographic Assumption</a:t>
                      </a:r>
                    </a:p>
                  </a:txBody>
                  <a:tcPr anchor="ctr"/>
                </a:tc>
                <a:tc>
                  <a:txBody>
                    <a:bodyPr/>
                    <a:lstStyle/>
                    <a:p>
                      <a:r>
                        <a:rPr lang="en-IN" b="1" dirty="0"/>
                        <a:t>Mortality Rates</a:t>
                      </a:r>
                    </a:p>
                  </a:txBody>
                  <a:tcPr anchor="ctr"/>
                </a:tc>
                <a:tc>
                  <a:txBody>
                    <a:bodyPr/>
                    <a:lstStyle/>
                    <a:p>
                      <a:r>
                        <a:rPr lang="en-IN" sz="1600" b="1" u="sng" dirty="0"/>
                        <a:t>Severe</a:t>
                      </a:r>
                    </a:p>
                    <a:p>
                      <a:endParaRPr lang="en-IN" sz="1600" dirty="0"/>
                    </a:p>
                    <a:p>
                      <a:pPr marL="285750" indent="-285750">
                        <a:buFont typeface="Arial" panose="020B0604020202020204" pitchFamily="34" charset="0"/>
                        <a:buChar char="•"/>
                      </a:pPr>
                      <a:r>
                        <a:rPr lang="en-IN" sz="1600" dirty="0"/>
                        <a:t>Assuming a higher mortality rate, would lead to lower number of members in the scheme than it actually is, thus reducing cash outflows of the scheme. </a:t>
                      </a:r>
                    </a:p>
                  </a:txBody>
                  <a:tcPr anchor="ctr"/>
                </a:tc>
                <a:tc>
                  <a:txBody>
                    <a:bodyPr/>
                    <a:lstStyle/>
                    <a:p>
                      <a:pPr lvl="1" indent="-342900">
                        <a:buFontTx/>
                        <a:buChar char="•"/>
                      </a:pPr>
                      <a:r>
                        <a:rPr lang="en-US" altLang="en-US" sz="1600" kern="0" dirty="0">
                          <a:solidFill>
                            <a:srgbClr val="000000"/>
                          </a:solidFill>
                          <a:latin typeface="+mn-lt"/>
                        </a:rPr>
                        <a:t>Mortality rate was checked with that of the geographies for which valuation was done</a:t>
                      </a:r>
                    </a:p>
                    <a:p>
                      <a:pPr lvl="1" indent="-342900">
                        <a:buFontTx/>
                        <a:buChar char="•"/>
                      </a:pPr>
                      <a:r>
                        <a:rPr lang="en-US" altLang="en-US" sz="1600" kern="0" dirty="0">
                          <a:solidFill>
                            <a:srgbClr val="000000"/>
                          </a:solidFill>
                          <a:latin typeface="+mn-lt"/>
                        </a:rPr>
                        <a:t>Mortality rate as to male and female was checked</a:t>
                      </a:r>
                    </a:p>
                    <a:p>
                      <a:pPr lvl="1" indent="-342900">
                        <a:buFontTx/>
                        <a:buChar char="•"/>
                      </a:pPr>
                      <a:r>
                        <a:rPr kumimoji="0" lang="en-US" altLang="en-US" sz="1600" b="0" i="0" u="none" strike="noStrike" kern="0" cap="none" spc="0" normalizeH="0" baseline="0" noProof="0" dirty="0">
                          <a:ln>
                            <a:noFill/>
                          </a:ln>
                          <a:solidFill>
                            <a:srgbClr val="000000"/>
                          </a:solidFill>
                          <a:effectLst/>
                          <a:uLnTx/>
                          <a:uFillTx/>
                          <a:latin typeface="+mn-lt"/>
                          <a:ea typeface="+mn-ea"/>
                          <a:cs typeface="+mn-cs"/>
                        </a:rPr>
                        <a:t>Mortality rate as to annuitant and preretirement was checked</a:t>
                      </a:r>
                    </a:p>
                  </a:txBody>
                  <a:tcPr anchor="ctr"/>
                </a:tc>
                <a:extLst>
                  <a:ext uri="{0D108BD9-81ED-4DB2-BD59-A6C34878D82A}">
                    <a16:rowId xmlns:a16="http://schemas.microsoft.com/office/drawing/2014/main" val="2886995948"/>
                  </a:ext>
                </a:extLst>
              </a:tr>
              <a:tr h="483484">
                <a:tc vMerge="1">
                  <a:txBody>
                    <a:bodyPr/>
                    <a:lstStyle/>
                    <a:p>
                      <a:endParaRPr lang="en-IN" b="1" dirty="0"/>
                    </a:p>
                  </a:txBody>
                  <a:tcPr/>
                </a:tc>
                <a:tc>
                  <a:txBody>
                    <a:bodyPr/>
                    <a:lstStyle/>
                    <a:p>
                      <a:r>
                        <a:rPr lang="en-IN" b="1" dirty="0"/>
                        <a:t>Morbidity Rates</a:t>
                      </a:r>
                    </a:p>
                  </a:txBody>
                  <a:tcPr anchor="ctr"/>
                </a:tc>
                <a:tc>
                  <a:txBody>
                    <a:bodyPr/>
                    <a:lstStyle/>
                    <a:p>
                      <a:r>
                        <a:rPr lang="en-IN" sz="1600" b="1" u="sng" dirty="0"/>
                        <a:t>Low</a:t>
                      </a:r>
                    </a:p>
                    <a:p>
                      <a:endParaRPr lang="en-IN" sz="1600" dirty="0"/>
                    </a:p>
                    <a:p>
                      <a:pPr marL="285750" indent="-285750">
                        <a:buFont typeface="Arial" panose="020B0604020202020204" pitchFamily="34" charset="0"/>
                        <a:buChar char="•"/>
                      </a:pPr>
                      <a:r>
                        <a:rPr lang="en-IN" sz="1600" dirty="0"/>
                        <a:t>Depending on the scheme benefits, assuming a lower morbidity rate, would lead to lower outflows in terms of benefits. </a:t>
                      </a:r>
                    </a:p>
                    <a:p>
                      <a:pPr marL="285750" indent="-285750">
                        <a:buFont typeface="Arial" panose="020B0604020202020204" pitchFamily="34" charset="0"/>
                        <a:buChar char="•"/>
                      </a:pPr>
                      <a:r>
                        <a:rPr lang="en-IN" sz="1600" dirty="0"/>
                        <a:t>However, this should not have a significant impact.</a:t>
                      </a:r>
                    </a:p>
                  </a:txBody>
                  <a:tcPr anchor="ctr"/>
                </a:tc>
                <a:tc>
                  <a:txBody>
                    <a:bodyPr/>
                    <a:lstStyle/>
                    <a:p>
                      <a:pPr lvl="1" indent="-342900">
                        <a:buFontTx/>
                        <a:buChar char="•"/>
                      </a:pPr>
                      <a:r>
                        <a:rPr lang="en-US" altLang="en-US" sz="1600" kern="0" dirty="0">
                          <a:solidFill>
                            <a:srgbClr val="000000"/>
                          </a:solidFill>
                          <a:latin typeface="+mn-lt"/>
                        </a:rPr>
                        <a:t>Morbidity rate used was checked with the previous rate used</a:t>
                      </a:r>
                    </a:p>
                    <a:p>
                      <a:pPr lvl="1" indent="-342900">
                        <a:buFontTx/>
                        <a:buChar char="•"/>
                      </a:pPr>
                      <a:r>
                        <a:rPr lang="en-US" altLang="en-US" sz="1600" kern="0" dirty="0">
                          <a:solidFill>
                            <a:srgbClr val="000000"/>
                          </a:solidFill>
                          <a:latin typeface="+mn-lt"/>
                        </a:rPr>
                        <a:t>Rate was also benchmarked with the scheme benefits</a:t>
                      </a:r>
                    </a:p>
                    <a:p>
                      <a:endParaRPr lang="en-IN" dirty="0"/>
                    </a:p>
                  </a:txBody>
                  <a:tcPr anchor="ctr"/>
                </a:tc>
                <a:extLst>
                  <a:ext uri="{0D108BD9-81ED-4DB2-BD59-A6C34878D82A}">
                    <a16:rowId xmlns:a16="http://schemas.microsoft.com/office/drawing/2014/main" val="1395015392"/>
                  </a:ext>
                </a:extLst>
              </a:tr>
            </a:tbl>
          </a:graphicData>
        </a:graphic>
      </p:graphicFrame>
      <p:sp>
        <p:nvSpPr>
          <p:cNvPr id="8" name="Rectangle 2">
            <a:extLst>
              <a:ext uri="{FF2B5EF4-FFF2-40B4-BE49-F238E27FC236}">
                <a16:creationId xmlns:a16="http://schemas.microsoft.com/office/drawing/2014/main" id="{D1557122-7109-447B-A401-CA0E7CF612BE}"/>
              </a:ext>
            </a:extLst>
          </p:cNvPr>
          <p:cNvSpPr txBox="1">
            <a:spLocks noChangeArrowheads="1"/>
          </p:cNvSpPr>
          <p:nvPr/>
        </p:nvSpPr>
        <p:spPr>
          <a:xfrm>
            <a:off x="2895600" y="463108"/>
            <a:ext cx="7863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3600" b="1" kern="0" dirty="0"/>
              <a:t>Impact and Handling of the Error</a:t>
            </a:r>
          </a:p>
        </p:txBody>
      </p:sp>
    </p:spTree>
    <p:extLst>
      <p:ext uri="{BB962C8B-B14F-4D97-AF65-F5344CB8AC3E}">
        <p14:creationId xmlns:p14="http://schemas.microsoft.com/office/powerpoint/2010/main" val="2267944510"/>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1479</TotalTime>
  <Words>2555</Words>
  <Application>Microsoft Office PowerPoint</Application>
  <PresentationFormat>Widescreen</PresentationFormat>
  <Paragraphs>322</Paragraphs>
  <Slides>23</Slides>
  <Notes>22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23</vt:i4>
      </vt:variant>
    </vt:vector>
  </HeadingPairs>
  <TitlesOfParts>
    <vt:vector size="34" baseType="lpstr">
      <vt:lpstr>Arial</vt:lpstr>
      <vt:lpstr>Arial (Headings)</vt:lpstr>
      <vt:lpstr>Bahamas</vt:lpstr>
      <vt:lpstr>Calibri</vt:lpstr>
      <vt:lpstr>Garamond</vt:lpstr>
      <vt:lpstr>Times New Roman</vt:lpstr>
      <vt:lpstr>Trebuchet MS</vt:lpstr>
      <vt:lpstr>Wingdings</vt:lpstr>
      <vt:lpstr>LifeConvBirm02</vt:lpstr>
      <vt:lpstr>2_LifeConvBirm02</vt:lpstr>
      <vt:lpstr>3_LifeConvBirm02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Khushi M Shah</cp:lastModifiedBy>
  <cp:revision>201</cp:revision>
  <dcterms:created xsi:type="dcterms:W3CDTF">2011-07-20T12:11:57Z</dcterms:created>
  <dcterms:modified xsi:type="dcterms:W3CDTF">2023-02-20T12:59:05Z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347b247-e90e-43a3-9d7b-004f14ae6873_Enabled">
    <vt:lpwstr>true</vt:lpwstr>
  </property>
  <property fmtid="{D5CDD505-2E9C-101B-9397-08002B2CF9AE}" pid="3" name="MSIP_Label_d347b247-e90e-43a3-9d7b-004f14ae6873_SetDate">
    <vt:lpwstr>2022-12-31T03:13:15Z</vt:lpwstr>
  </property>
  <property fmtid="{D5CDD505-2E9C-101B-9397-08002B2CF9AE}" pid="4" name="MSIP_Label_d347b247-e90e-43a3-9d7b-004f14ae6873_Method">
    <vt:lpwstr>Standard</vt:lpwstr>
  </property>
  <property fmtid="{D5CDD505-2E9C-101B-9397-08002B2CF9AE}" pid="5" name="MSIP_Label_d347b247-e90e-43a3-9d7b-004f14ae6873_Name">
    <vt:lpwstr>d347b247-e90e-43a3-9d7b-004f14ae6873</vt:lpwstr>
  </property>
  <property fmtid="{D5CDD505-2E9C-101B-9397-08002B2CF9AE}" pid="6" name="MSIP_Label_d347b247-e90e-43a3-9d7b-004f14ae6873_SiteId">
    <vt:lpwstr>76e3921f-489b-4b7e-9547-9ea297add9b5</vt:lpwstr>
  </property>
  <property fmtid="{D5CDD505-2E9C-101B-9397-08002B2CF9AE}" pid="7" name="MSIP_Label_d347b247-e90e-43a3-9d7b-004f14ae6873_ActionId">
    <vt:lpwstr>50f69d23-4049-4908-a78b-90fea61c77fe</vt:lpwstr>
  </property>
  <property fmtid="{D5CDD505-2E9C-101B-9397-08002B2CF9AE}" pid="8" name="MSIP_Label_d347b247-e90e-43a3-9d7b-004f14ae6873_ContentBits">
    <vt:lpwstr>0</vt:lpwstr>
  </property>
</Properties>
</file>