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1" r:id="rId2"/>
    <p:sldId id="262" r:id="rId3"/>
    <p:sldId id="264" r:id="rId4"/>
    <p:sldId id="265" r:id="rId5"/>
    <p:sldId id="270" r:id="rId6"/>
    <p:sldId id="266" r:id="rId7"/>
    <p:sldId id="267" r:id="rId8"/>
    <p:sldId id="274" r:id="rId9"/>
    <p:sldId id="275" r:id="rId10"/>
    <p:sldId id="282" r:id="rId11"/>
    <p:sldId id="284" r:id="rId12"/>
    <p:sldId id="305" r:id="rId13"/>
    <p:sldId id="272" r:id="rId14"/>
    <p:sldId id="286" r:id="rId15"/>
    <p:sldId id="269" r:id="rId16"/>
    <p:sldId id="273" r:id="rId17"/>
    <p:sldId id="277" r:id="rId18"/>
    <p:sldId id="287" r:id="rId19"/>
    <p:sldId id="295" r:id="rId20"/>
    <p:sldId id="300" r:id="rId21"/>
    <p:sldId id="296" r:id="rId22"/>
    <p:sldId id="301" r:id="rId23"/>
    <p:sldId id="291" r:id="rId24"/>
    <p:sldId id="294" r:id="rId25"/>
    <p:sldId id="297" r:id="rId26"/>
    <p:sldId id="298" r:id="rId27"/>
    <p:sldId id="27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14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5C88"/>
    <a:srgbClr val="10609B"/>
    <a:srgbClr val="2F47D4"/>
    <a:srgbClr val="2F4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28"/>
      </p:cViewPr>
      <p:guideLst>
        <p:guide orient="horz" pos="912"/>
        <p:guide pos="1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752FC4-7872-4F77-B4B0-6C3EA2898E2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C567C3-8E7E-4692-B530-B1934A76D83C}">
      <dgm:prSet phldrT="[Text]" custT="1"/>
      <dgm:spPr>
        <a:solidFill>
          <a:srgbClr val="1C5C88"/>
        </a:solidFill>
      </dgm:spPr>
      <dgm:t>
        <a:bodyPr/>
        <a:lstStyle/>
        <a:p>
          <a:r>
            <a:rPr lang="en-US" sz="1600" b="1" dirty="0">
              <a:latin typeface="Trebuchet MS" panose="020B0603020202020204" pitchFamily="34" charset="0"/>
            </a:rPr>
            <a:t>Challenges</a:t>
          </a:r>
        </a:p>
      </dgm:t>
    </dgm:pt>
    <dgm:pt modelId="{90790592-99D2-4E87-9850-86A353E56A82}" type="parTrans" cxnId="{A080DEAA-C8FE-41BA-8EE7-D376116B7425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95FEDFC9-20EA-4684-86B4-15784E40793C}" type="sibTrans" cxnId="{A080DEAA-C8FE-41BA-8EE7-D376116B7425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D1783CB4-83EC-4FE7-9ED6-870D32C3519E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1600" b="1" dirty="0">
              <a:solidFill>
                <a:srgbClr val="1C5C88"/>
              </a:solidFill>
              <a:latin typeface="Trebuchet MS" panose="020B0603020202020204" pitchFamily="34" charset="0"/>
            </a:rPr>
            <a:t>Profitability</a:t>
          </a:r>
        </a:p>
      </dgm:t>
    </dgm:pt>
    <dgm:pt modelId="{A71C00CC-2496-49E5-BD6B-6943F7AD8729}" type="parTrans" cxnId="{BE2D4A21-E1F5-4693-9A75-2B8425538225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5B1780BA-DCE4-47F9-A67B-2064AA7F0801}" type="sibTrans" cxnId="{BE2D4A21-E1F5-4693-9A75-2B8425538225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30A4BFB4-0CFC-4DB4-9C6B-0F584990BFB9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1600" b="1" dirty="0">
              <a:solidFill>
                <a:srgbClr val="1C5C88"/>
              </a:solidFill>
              <a:latin typeface="Trebuchet MS" panose="020B0603020202020204" pitchFamily="34" charset="0"/>
            </a:rPr>
            <a:t>Integration Issues</a:t>
          </a:r>
        </a:p>
      </dgm:t>
    </dgm:pt>
    <dgm:pt modelId="{A6904A4E-4C4F-4752-ABD6-19846AE344DE}" type="parTrans" cxnId="{2D29ECE8-1B6F-40AE-8FE4-7615929E1955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A52272FE-3EC5-4787-876A-CF707EB10E27}" type="sibTrans" cxnId="{2D29ECE8-1B6F-40AE-8FE4-7615929E1955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781479D2-1914-4576-B492-38493AA9B349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1600" b="1" dirty="0">
              <a:solidFill>
                <a:srgbClr val="1C5C88"/>
              </a:solidFill>
              <a:latin typeface="Trebuchet MS" panose="020B0603020202020204" pitchFamily="34" charset="0"/>
            </a:rPr>
            <a:t>Stakeholder Management</a:t>
          </a:r>
        </a:p>
      </dgm:t>
    </dgm:pt>
    <dgm:pt modelId="{F10D665B-778C-4D57-A7DA-8DCD6B6FE367}" type="parTrans" cxnId="{8F7CB779-CB12-4818-AEB3-36596B50D88F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10DA3CD0-5ABB-46B9-B1E0-EB12D4B76DF1}" type="sibTrans" cxnId="{8F7CB779-CB12-4818-AEB3-36596B50D88F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4B6B9EF2-57ED-48D8-86BB-78EEE10A71BC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1600" b="1" dirty="0">
              <a:solidFill>
                <a:srgbClr val="1C5C88"/>
              </a:solidFill>
              <a:latin typeface="Trebuchet MS" panose="020B0603020202020204" pitchFamily="34" charset="0"/>
            </a:rPr>
            <a:t>Financial Condition</a:t>
          </a:r>
        </a:p>
      </dgm:t>
    </dgm:pt>
    <dgm:pt modelId="{D73859A1-ACC7-4016-A519-4E43EC910C30}" type="parTrans" cxnId="{89247188-C979-452D-9712-2D5B8E4585EC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6F83713F-18B1-4C74-87EA-F3AE01A4BBAA}" type="sibTrans" cxnId="{89247188-C979-452D-9712-2D5B8E4585EC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A5FFEE37-052F-4FF6-88DE-DDDDF28B7EFF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sz="1600" b="1" dirty="0">
              <a:solidFill>
                <a:srgbClr val="1C5C88"/>
              </a:solidFill>
              <a:latin typeface="Trebuchet MS" panose="020B0603020202020204" pitchFamily="34" charset="0"/>
            </a:rPr>
            <a:t>Implementation Capabilities</a:t>
          </a:r>
        </a:p>
      </dgm:t>
    </dgm:pt>
    <dgm:pt modelId="{79A1F52D-1BFE-4923-A25E-7DC6DCA39ADA}" type="parTrans" cxnId="{211E59C3-0FB7-44AF-9B66-218810040433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038EEFAE-EABA-4C74-B4AF-F5A7AF4E0C90}" type="sibTrans" cxnId="{211E59C3-0FB7-44AF-9B66-218810040433}">
      <dgm:prSet/>
      <dgm:spPr/>
      <dgm:t>
        <a:bodyPr/>
        <a:lstStyle/>
        <a:p>
          <a:endParaRPr lang="en-US">
            <a:latin typeface="Trebuchet MS" panose="020B0603020202020204" pitchFamily="34" charset="0"/>
          </a:endParaRPr>
        </a:p>
      </dgm:t>
    </dgm:pt>
    <dgm:pt modelId="{0932EE77-3132-4B35-8AD0-1BDE439BAB1C}" type="pres">
      <dgm:prSet presAssocID="{5A752FC4-7872-4F77-B4B0-6C3EA2898E2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FA3EBBE-9F86-464A-B789-86310C8BBA09}" type="pres">
      <dgm:prSet presAssocID="{9FC567C3-8E7E-4692-B530-B1934A76D83C}" presName="centerShape" presStyleLbl="node0" presStyleIdx="0" presStyleCnt="1" custScaleX="73690" custScaleY="73977"/>
      <dgm:spPr/>
    </dgm:pt>
    <dgm:pt modelId="{C5E92C7C-3A3F-4427-B4E2-945BAFAA3CE4}" type="pres">
      <dgm:prSet presAssocID="{D1783CB4-83EC-4FE7-9ED6-870D32C3519E}" presName="node" presStyleLbl="node1" presStyleIdx="0" presStyleCnt="5" custScaleX="117803" custScaleY="117803" custRadScaleRad="98937" custRadScaleInc="2671">
        <dgm:presLayoutVars>
          <dgm:bulletEnabled val="1"/>
        </dgm:presLayoutVars>
      </dgm:prSet>
      <dgm:spPr/>
    </dgm:pt>
    <dgm:pt modelId="{1CCF29AA-6358-42BE-A63F-CC00EE28A306}" type="pres">
      <dgm:prSet presAssocID="{D1783CB4-83EC-4FE7-9ED6-870D32C3519E}" presName="dummy" presStyleCnt="0"/>
      <dgm:spPr/>
    </dgm:pt>
    <dgm:pt modelId="{D29EA73D-204D-4A84-93D3-88DD967B423C}" type="pres">
      <dgm:prSet presAssocID="{5B1780BA-DCE4-47F9-A67B-2064AA7F0801}" presName="sibTrans" presStyleLbl="sibTrans2D1" presStyleIdx="0" presStyleCnt="5"/>
      <dgm:spPr/>
    </dgm:pt>
    <dgm:pt modelId="{9608FE92-CF9A-4E37-B02C-3C9034AFB751}" type="pres">
      <dgm:prSet presAssocID="{4B6B9EF2-57ED-48D8-86BB-78EEE10A71BC}" presName="node" presStyleLbl="node1" presStyleIdx="1" presStyleCnt="5" custScaleX="117803" custScaleY="117803" custRadScaleRad="101096" custRadScaleInc="497">
        <dgm:presLayoutVars>
          <dgm:bulletEnabled val="1"/>
        </dgm:presLayoutVars>
      </dgm:prSet>
      <dgm:spPr/>
    </dgm:pt>
    <dgm:pt modelId="{C2000187-BE30-4411-9273-95B6014964A0}" type="pres">
      <dgm:prSet presAssocID="{4B6B9EF2-57ED-48D8-86BB-78EEE10A71BC}" presName="dummy" presStyleCnt="0"/>
      <dgm:spPr/>
    </dgm:pt>
    <dgm:pt modelId="{0F13A9EB-8843-4566-A54B-38122C57AA68}" type="pres">
      <dgm:prSet presAssocID="{6F83713F-18B1-4C74-87EA-F3AE01A4BBAA}" presName="sibTrans" presStyleLbl="sibTrans2D1" presStyleIdx="1" presStyleCnt="5"/>
      <dgm:spPr/>
    </dgm:pt>
    <dgm:pt modelId="{9A0A8E63-E524-433E-80DC-8A185C0D0D96}" type="pres">
      <dgm:prSet presAssocID="{30A4BFB4-0CFC-4DB4-9C6B-0F584990BFB9}" presName="node" presStyleLbl="node1" presStyleIdx="2" presStyleCnt="5" custScaleX="117803" custScaleY="117803" custRadScaleRad="100271" custRadScaleInc="2691">
        <dgm:presLayoutVars>
          <dgm:bulletEnabled val="1"/>
        </dgm:presLayoutVars>
      </dgm:prSet>
      <dgm:spPr/>
    </dgm:pt>
    <dgm:pt modelId="{650F74FD-D9D7-4101-92BB-A827700DC137}" type="pres">
      <dgm:prSet presAssocID="{30A4BFB4-0CFC-4DB4-9C6B-0F584990BFB9}" presName="dummy" presStyleCnt="0"/>
      <dgm:spPr/>
    </dgm:pt>
    <dgm:pt modelId="{E4E43EE9-FE5D-4398-B146-C846BE750CF2}" type="pres">
      <dgm:prSet presAssocID="{A52272FE-3EC5-4787-876A-CF707EB10E27}" presName="sibTrans" presStyleLbl="sibTrans2D1" presStyleIdx="2" presStyleCnt="5"/>
      <dgm:spPr/>
    </dgm:pt>
    <dgm:pt modelId="{FB3FBB7C-FDC4-46FF-9DC7-8A2780DC10FB}" type="pres">
      <dgm:prSet presAssocID="{781479D2-1914-4576-B492-38493AA9B349}" presName="node" presStyleLbl="node1" presStyleIdx="3" presStyleCnt="5" custScaleX="122816" custScaleY="122816" custRadScaleRad="100355" custRadScaleInc="-2412">
        <dgm:presLayoutVars>
          <dgm:bulletEnabled val="1"/>
        </dgm:presLayoutVars>
      </dgm:prSet>
      <dgm:spPr/>
    </dgm:pt>
    <dgm:pt modelId="{BD104C61-CD66-4059-A8B4-13EB93671B6D}" type="pres">
      <dgm:prSet presAssocID="{781479D2-1914-4576-B492-38493AA9B349}" presName="dummy" presStyleCnt="0"/>
      <dgm:spPr/>
    </dgm:pt>
    <dgm:pt modelId="{2CA34960-5D90-46E7-9B7C-30A5700A766E}" type="pres">
      <dgm:prSet presAssocID="{10DA3CD0-5ABB-46B9-B1E0-EB12D4B76DF1}" presName="sibTrans" presStyleLbl="sibTrans2D1" presStyleIdx="3" presStyleCnt="5"/>
      <dgm:spPr/>
    </dgm:pt>
    <dgm:pt modelId="{510450C5-7CBA-46EE-9B76-20557B6B71C1}" type="pres">
      <dgm:prSet presAssocID="{A5FFEE37-052F-4FF6-88DE-DDDDF28B7EFF}" presName="node" presStyleLbl="node1" presStyleIdx="4" presStyleCnt="5" custScaleX="152894" custScaleY="137855" custRadScaleRad="98991" custRadScaleInc="1143">
        <dgm:presLayoutVars>
          <dgm:bulletEnabled val="1"/>
        </dgm:presLayoutVars>
      </dgm:prSet>
      <dgm:spPr/>
    </dgm:pt>
    <dgm:pt modelId="{527B688E-3111-4023-A358-09332449268C}" type="pres">
      <dgm:prSet presAssocID="{A5FFEE37-052F-4FF6-88DE-DDDDF28B7EFF}" presName="dummy" presStyleCnt="0"/>
      <dgm:spPr/>
    </dgm:pt>
    <dgm:pt modelId="{319FDBDF-E4F7-4F30-B4A8-21713BCCA0E0}" type="pres">
      <dgm:prSet presAssocID="{038EEFAE-EABA-4C74-B4AF-F5A7AF4E0C90}" presName="sibTrans" presStyleLbl="sibTrans2D1" presStyleIdx="4" presStyleCnt="5"/>
      <dgm:spPr/>
    </dgm:pt>
  </dgm:ptLst>
  <dgm:cxnLst>
    <dgm:cxn modelId="{67FF6915-D816-4701-9F9C-0F2E45BEF70A}" type="presOf" srcId="{5B1780BA-DCE4-47F9-A67B-2064AA7F0801}" destId="{D29EA73D-204D-4A84-93D3-88DD967B423C}" srcOrd="0" destOrd="0" presId="urn:microsoft.com/office/officeart/2005/8/layout/radial6"/>
    <dgm:cxn modelId="{BE2D4A21-E1F5-4693-9A75-2B8425538225}" srcId="{9FC567C3-8E7E-4692-B530-B1934A76D83C}" destId="{D1783CB4-83EC-4FE7-9ED6-870D32C3519E}" srcOrd="0" destOrd="0" parTransId="{A71C00CC-2496-49E5-BD6B-6943F7AD8729}" sibTransId="{5B1780BA-DCE4-47F9-A67B-2064AA7F0801}"/>
    <dgm:cxn modelId="{80A81427-3062-468E-9742-A382324DD5F1}" type="presOf" srcId="{781479D2-1914-4576-B492-38493AA9B349}" destId="{FB3FBB7C-FDC4-46FF-9DC7-8A2780DC10FB}" srcOrd="0" destOrd="0" presId="urn:microsoft.com/office/officeart/2005/8/layout/radial6"/>
    <dgm:cxn modelId="{F4243F2F-C1F7-46B8-87EB-D336AC1851F4}" type="presOf" srcId="{30A4BFB4-0CFC-4DB4-9C6B-0F584990BFB9}" destId="{9A0A8E63-E524-433E-80DC-8A185C0D0D96}" srcOrd="0" destOrd="0" presId="urn:microsoft.com/office/officeart/2005/8/layout/radial6"/>
    <dgm:cxn modelId="{6DDA7E5C-D782-4F6F-82BB-7ED3BBD759A6}" type="presOf" srcId="{A5FFEE37-052F-4FF6-88DE-DDDDF28B7EFF}" destId="{510450C5-7CBA-46EE-9B76-20557B6B71C1}" srcOrd="0" destOrd="0" presId="urn:microsoft.com/office/officeart/2005/8/layout/radial6"/>
    <dgm:cxn modelId="{C13E8178-E025-4291-BFC4-412E95ECC192}" type="presOf" srcId="{9FC567C3-8E7E-4692-B530-B1934A76D83C}" destId="{9FA3EBBE-9F86-464A-B789-86310C8BBA09}" srcOrd="0" destOrd="0" presId="urn:microsoft.com/office/officeart/2005/8/layout/radial6"/>
    <dgm:cxn modelId="{8F7CB779-CB12-4818-AEB3-36596B50D88F}" srcId="{9FC567C3-8E7E-4692-B530-B1934A76D83C}" destId="{781479D2-1914-4576-B492-38493AA9B349}" srcOrd="3" destOrd="0" parTransId="{F10D665B-778C-4D57-A7DA-8DCD6B6FE367}" sibTransId="{10DA3CD0-5ABB-46B9-B1E0-EB12D4B76DF1}"/>
    <dgm:cxn modelId="{89247188-C979-452D-9712-2D5B8E4585EC}" srcId="{9FC567C3-8E7E-4692-B530-B1934A76D83C}" destId="{4B6B9EF2-57ED-48D8-86BB-78EEE10A71BC}" srcOrd="1" destOrd="0" parTransId="{D73859A1-ACC7-4016-A519-4E43EC910C30}" sibTransId="{6F83713F-18B1-4C74-87EA-F3AE01A4BBAA}"/>
    <dgm:cxn modelId="{1E72488F-5CF9-4417-B1B2-8A038C76B6B6}" type="presOf" srcId="{A52272FE-3EC5-4787-876A-CF707EB10E27}" destId="{E4E43EE9-FE5D-4398-B146-C846BE750CF2}" srcOrd="0" destOrd="0" presId="urn:microsoft.com/office/officeart/2005/8/layout/radial6"/>
    <dgm:cxn modelId="{F632DD9D-2B44-4D1F-841C-4FB73680B6A2}" type="presOf" srcId="{10DA3CD0-5ABB-46B9-B1E0-EB12D4B76DF1}" destId="{2CA34960-5D90-46E7-9B7C-30A5700A766E}" srcOrd="0" destOrd="0" presId="urn:microsoft.com/office/officeart/2005/8/layout/radial6"/>
    <dgm:cxn modelId="{A080DEAA-C8FE-41BA-8EE7-D376116B7425}" srcId="{5A752FC4-7872-4F77-B4B0-6C3EA2898E20}" destId="{9FC567C3-8E7E-4692-B530-B1934A76D83C}" srcOrd="0" destOrd="0" parTransId="{90790592-99D2-4E87-9850-86A353E56A82}" sibTransId="{95FEDFC9-20EA-4684-86B4-15784E40793C}"/>
    <dgm:cxn modelId="{D09BEDB4-6FFC-4E6B-80B8-EFEC4395BB65}" type="presOf" srcId="{5A752FC4-7872-4F77-B4B0-6C3EA2898E20}" destId="{0932EE77-3132-4B35-8AD0-1BDE439BAB1C}" srcOrd="0" destOrd="0" presId="urn:microsoft.com/office/officeart/2005/8/layout/radial6"/>
    <dgm:cxn modelId="{ADFF45BF-F17B-4C0F-90FA-BB98CFA95912}" type="presOf" srcId="{4B6B9EF2-57ED-48D8-86BB-78EEE10A71BC}" destId="{9608FE92-CF9A-4E37-B02C-3C9034AFB751}" srcOrd="0" destOrd="0" presId="urn:microsoft.com/office/officeart/2005/8/layout/radial6"/>
    <dgm:cxn modelId="{211E59C3-0FB7-44AF-9B66-218810040433}" srcId="{9FC567C3-8E7E-4692-B530-B1934A76D83C}" destId="{A5FFEE37-052F-4FF6-88DE-DDDDF28B7EFF}" srcOrd="4" destOrd="0" parTransId="{79A1F52D-1BFE-4923-A25E-7DC6DCA39ADA}" sibTransId="{038EEFAE-EABA-4C74-B4AF-F5A7AF4E0C90}"/>
    <dgm:cxn modelId="{847369CE-4342-48DB-ABF9-FC8053CF8BD1}" type="presOf" srcId="{6F83713F-18B1-4C74-87EA-F3AE01A4BBAA}" destId="{0F13A9EB-8843-4566-A54B-38122C57AA68}" srcOrd="0" destOrd="0" presId="urn:microsoft.com/office/officeart/2005/8/layout/radial6"/>
    <dgm:cxn modelId="{F278CAD3-6E4F-4CDB-B5E1-B68DD1FDFEED}" type="presOf" srcId="{038EEFAE-EABA-4C74-B4AF-F5A7AF4E0C90}" destId="{319FDBDF-E4F7-4F30-B4A8-21713BCCA0E0}" srcOrd="0" destOrd="0" presId="urn:microsoft.com/office/officeart/2005/8/layout/radial6"/>
    <dgm:cxn modelId="{DAC7B1E0-1B04-4B26-A47E-A6FD35EF8472}" type="presOf" srcId="{D1783CB4-83EC-4FE7-9ED6-870D32C3519E}" destId="{C5E92C7C-3A3F-4427-B4E2-945BAFAA3CE4}" srcOrd="0" destOrd="0" presId="urn:microsoft.com/office/officeart/2005/8/layout/radial6"/>
    <dgm:cxn modelId="{2D29ECE8-1B6F-40AE-8FE4-7615929E1955}" srcId="{9FC567C3-8E7E-4692-B530-B1934A76D83C}" destId="{30A4BFB4-0CFC-4DB4-9C6B-0F584990BFB9}" srcOrd="2" destOrd="0" parTransId="{A6904A4E-4C4F-4752-ABD6-19846AE344DE}" sibTransId="{A52272FE-3EC5-4787-876A-CF707EB10E27}"/>
    <dgm:cxn modelId="{64CA088A-17CF-4024-9463-3E6F3EDD6338}" type="presParOf" srcId="{0932EE77-3132-4B35-8AD0-1BDE439BAB1C}" destId="{9FA3EBBE-9F86-464A-B789-86310C8BBA09}" srcOrd="0" destOrd="0" presId="urn:microsoft.com/office/officeart/2005/8/layout/radial6"/>
    <dgm:cxn modelId="{156C1478-D912-4176-A692-19717F674227}" type="presParOf" srcId="{0932EE77-3132-4B35-8AD0-1BDE439BAB1C}" destId="{C5E92C7C-3A3F-4427-B4E2-945BAFAA3CE4}" srcOrd="1" destOrd="0" presId="urn:microsoft.com/office/officeart/2005/8/layout/radial6"/>
    <dgm:cxn modelId="{245C6174-B5D3-4FDC-85CC-B54E2947D446}" type="presParOf" srcId="{0932EE77-3132-4B35-8AD0-1BDE439BAB1C}" destId="{1CCF29AA-6358-42BE-A63F-CC00EE28A306}" srcOrd="2" destOrd="0" presId="urn:microsoft.com/office/officeart/2005/8/layout/radial6"/>
    <dgm:cxn modelId="{5D43AB92-F7D9-480B-84F1-A714F8AF2E04}" type="presParOf" srcId="{0932EE77-3132-4B35-8AD0-1BDE439BAB1C}" destId="{D29EA73D-204D-4A84-93D3-88DD967B423C}" srcOrd="3" destOrd="0" presId="urn:microsoft.com/office/officeart/2005/8/layout/radial6"/>
    <dgm:cxn modelId="{1BFB0155-9B44-4AEE-8DF9-B324DD5B0054}" type="presParOf" srcId="{0932EE77-3132-4B35-8AD0-1BDE439BAB1C}" destId="{9608FE92-CF9A-4E37-B02C-3C9034AFB751}" srcOrd="4" destOrd="0" presId="urn:microsoft.com/office/officeart/2005/8/layout/radial6"/>
    <dgm:cxn modelId="{0565333A-E760-4E92-96A8-2B716BE30B2D}" type="presParOf" srcId="{0932EE77-3132-4B35-8AD0-1BDE439BAB1C}" destId="{C2000187-BE30-4411-9273-95B6014964A0}" srcOrd="5" destOrd="0" presId="urn:microsoft.com/office/officeart/2005/8/layout/radial6"/>
    <dgm:cxn modelId="{E9A41C12-ECCA-48AD-90B9-0B4070594E98}" type="presParOf" srcId="{0932EE77-3132-4B35-8AD0-1BDE439BAB1C}" destId="{0F13A9EB-8843-4566-A54B-38122C57AA68}" srcOrd="6" destOrd="0" presId="urn:microsoft.com/office/officeart/2005/8/layout/radial6"/>
    <dgm:cxn modelId="{A0DBB1E8-5B5E-4748-A03B-993AC22E362B}" type="presParOf" srcId="{0932EE77-3132-4B35-8AD0-1BDE439BAB1C}" destId="{9A0A8E63-E524-433E-80DC-8A185C0D0D96}" srcOrd="7" destOrd="0" presId="urn:microsoft.com/office/officeart/2005/8/layout/radial6"/>
    <dgm:cxn modelId="{9A1712A2-A29B-4764-973B-A1F50912FB5C}" type="presParOf" srcId="{0932EE77-3132-4B35-8AD0-1BDE439BAB1C}" destId="{650F74FD-D9D7-4101-92BB-A827700DC137}" srcOrd="8" destOrd="0" presId="urn:microsoft.com/office/officeart/2005/8/layout/radial6"/>
    <dgm:cxn modelId="{FA88BC33-7DFB-4EFA-812E-4D47FF9DBB7A}" type="presParOf" srcId="{0932EE77-3132-4B35-8AD0-1BDE439BAB1C}" destId="{E4E43EE9-FE5D-4398-B146-C846BE750CF2}" srcOrd="9" destOrd="0" presId="urn:microsoft.com/office/officeart/2005/8/layout/radial6"/>
    <dgm:cxn modelId="{2CFF8E8E-9B72-45E0-8154-C5988205C458}" type="presParOf" srcId="{0932EE77-3132-4B35-8AD0-1BDE439BAB1C}" destId="{FB3FBB7C-FDC4-46FF-9DC7-8A2780DC10FB}" srcOrd="10" destOrd="0" presId="urn:microsoft.com/office/officeart/2005/8/layout/radial6"/>
    <dgm:cxn modelId="{BFD03574-CBDF-4676-A164-5AD918C370D5}" type="presParOf" srcId="{0932EE77-3132-4B35-8AD0-1BDE439BAB1C}" destId="{BD104C61-CD66-4059-A8B4-13EB93671B6D}" srcOrd="11" destOrd="0" presId="urn:microsoft.com/office/officeart/2005/8/layout/radial6"/>
    <dgm:cxn modelId="{8E953D87-02D1-4BBE-8919-CCC65B0E4BAF}" type="presParOf" srcId="{0932EE77-3132-4B35-8AD0-1BDE439BAB1C}" destId="{2CA34960-5D90-46E7-9B7C-30A5700A766E}" srcOrd="12" destOrd="0" presId="urn:microsoft.com/office/officeart/2005/8/layout/radial6"/>
    <dgm:cxn modelId="{C6D63545-EFC9-4498-95A9-16E76D933DBE}" type="presParOf" srcId="{0932EE77-3132-4B35-8AD0-1BDE439BAB1C}" destId="{510450C5-7CBA-46EE-9B76-20557B6B71C1}" srcOrd="13" destOrd="0" presId="urn:microsoft.com/office/officeart/2005/8/layout/radial6"/>
    <dgm:cxn modelId="{78822DE3-9967-483A-B0C9-FDCD6FCFD3C3}" type="presParOf" srcId="{0932EE77-3132-4B35-8AD0-1BDE439BAB1C}" destId="{527B688E-3111-4023-A358-09332449268C}" srcOrd="14" destOrd="0" presId="urn:microsoft.com/office/officeart/2005/8/layout/radial6"/>
    <dgm:cxn modelId="{51B58C49-0EC5-408D-B484-83C3E7B9C7EE}" type="presParOf" srcId="{0932EE77-3132-4B35-8AD0-1BDE439BAB1C}" destId="{319FDBDF-E4F7-4F30-B4A8-21713BCCA0E0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834FE0-5370-4973-8001-82089DE7A8CB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B3F1B8C-F92B-477F-B9A2-46A718B28DF9}">
      <dgm:prSet phldrT="[Text]"/>
      <dgm:spPr/>
      <dgm:t>
        <a:bodyPr/>
        <a:lstStyle/>
        <a:p>
          <a:r>
            <a:rPr lang="en-US" sz="3300" dirty="0">
              <a:latin typeface="Trebuchet MS" panose="020B0603020202020204" pitchFamily="34" charset="0"/>
            </a:rPr>
            <a:t>Claims Dept</a:t>
          </a:r>
          <a:endParaRPr lang="en-IN" sz="3300" dirty="0">
            <a:latin typeface="Trebuchet MS" panose="020B0603020202020204" pitchFamily="34" charset="0"/>
          </a:endParaRPr>
        </a:p>
      </dgm:t>
    </dgm:pt>
    <dgm:pt modelId="{9ED49A42-B8F3-478B-8E4C-16B78084E0B9}" type="parTrans" cxnId="{57EB0ABF-2F73-4F77-A9EE-16DB5EDB3E12}">
      <dgm:prSet/>
      <dgm:spPr/>
      <dgm:t>
        <a:bodyPr/>
        <a:lstStyle/>
        <a:p>
          <a:endParaRPr lang="en-IN"/>
        </a:p>
      </dgm:t>
    </dgm:pt>
    <dgm:pt modelId="{00852B20-055D-4871-87F9-8CEF670AD571}" type="sibTrans" cxnId="{57EB0ABF-2F73-4F77-A9EE-16DB5EDB3E12}">
      <dgm:prSet/>
      <dgm:spPr/>
      <dgm:t>
        <a:bodyPr/>
        <a:lstStyle/>
        <a:p>
          <a:endParaRPr lang="en-IN"/>
        </a:p>
      </dgm:t>
    </dgm:pt>
    <dgm:pt modelId="{616B8955-230D-4269-84FD-33FB4500E1CB}">
      <dgm:prSet phldrT="[Text]" custT="1"/>
      <dgm:spPr/>
      <dgm:t>
        <a:bodyPr/>
        <a:lstStyle/>
        <a:p>
          <a:r>
            <a:rPr lang="en-US" sz="2000" dirty="0">
              <a:latin typeface="Trebuchet MS" panose="020B0603020202020204" pitchFamily="34" charset="0"/>
            </a:rPr>
            <a:t>There are no major changes in claims settlement and claims processing. </a:t>
          </a:r>
          <a:endParaRPr lang="en-IN" sz="2000" dirty="0">
            <a:latin typeface="Trebuchet MS" panose="020B0603020202020204" pitchFamily="34" charset="0"/>
          </a:endParaRPr>
        </a:p>
      </dgm:t>
    </dgm:pt>
    <dgm:pt modelId="{A48E5C06-3ACF-4481-A0F6-9FE0E8581837}" type="parTrans" cxnId="{6C8A8B00-DB7D-42EE-9BAF-DB5C4ACDF882}">
      <dgm:prSet/>
      <dgm:spPr/>
      <dgm:t>
        <a:bodyPr/>
        <a:lstStyle/>
        <a:p>
          <a:endParaRPr lang="en-IN"/>
        </a:p>
      </dgm:t>
    </dgm:pt>
    <dgm:pt modelId="{C597FEF6-6B44-436E-8BA7-11F7F34C8FD3}" type="sibTrans" cxnId="{6C8A8B00-DB7D-42EE-9BAF-DB5C4ACDF882}">
      <dgm:prSet/>
      <dgm:spPr/>
      <dgm:t>
        <a:bodyPr/>
        <a:lstStyle/>
        <a:p>
          <a:endParaRPr lang="en-IN"/>
        </a:p>
      </dgm:t>
    </dgm:pt>
    <dgm:pt modelId="{150EA9AB-7167-455F-ACC7-4DBC90B9939D}">
      <dgm:prSet phldrT="[Text]" custT="1"/>
      <dgm:spPr/>
      <dgm:t>
        <a:bodyPr/>
        <a:lstStyle/>
        <a:p>
          <a:r>
            <a:rPr lang="en-IN" sz="3200" dirty="0">
              <a:latin typeface="Trebuchet MS" panose="020B0603020202020204" pitchFamily="34" charset="0"/>
            </a:rPr>
            <a:t>IT</a:t>
          </a:r>
        </a:p>
      </dgm:t>
    </dgm:pt>
    <dgm:pt modelId="{2177EE36-7FEB-4659-B9B8-294BB5499FAC}" type="parTrans" cxnId="{E5E41A45-EE18-4B4D-AEF8-67C8318CF221}">
      <dgm:prSet/>
      <dgm:spPr/>
      <dgm:t>
        <a:bodyPr/>
        <a:lstStyle/>
        <a:p>
          <a:endParaRPr lang="en-IN"/>
        </a:p>
      </dgm:t>
    </dgm:pt>
    <dgm:pt modelId="{E322F051-4F81-48B3-9B74-815BE4B0B6E5}" type="sibTrans" cxnId="{E5E41A45-EE18-4B4D-AEF8-67C8318CF221}">
      <dgm:prSet/>
      <dgm:spPr/>
      <dgm:t>
        <a:bodyPr/>
        <a:lstStyle/>
        <a:p>
          <a:endParaRPr lang="en-IN"/>
        </a:p>
      </dgm:t>
    </dgm:pt>
    <dgm:pt modelId="{2FC99545-85B6-4946-AA29-08BCBC521643}">
      <dgm:prSet phldrT="[Text]"/>
      <dgm:spPr/>
      <dgm:t>
        <a:bodyPr/>
        <a:lstStyle/>
        <a:p>
          <a:r>
            <a:rPr lang="en-US" sz="2700" dirty="0">
              <a:latin typeface="Trebuchet MS" panose="020B0603020202020204" pitchFamily="34" charset="0"/>
            </a:rPr>
            <a:t>Policy Data Admin</a:t>
          </a:r>
          <a:endParaRPr lang="en-IN" sz="2700" dirty="0">
            <a:latin typeface="Trebuchet MS" panose="020B0603020202020204" pitchFamily="34" charset="0"/>
          </a:endParaRPr>
        </a:p>
      </dgm:t>
    </dgm:pt>
    <dgm:pt modelId="{9BA6D920-6071-46CC-A7AA-0449DBED21AD}" type="parTrans" cxnId="{7F0E5215-C1E0-4DBD-8AC5-AA4C921CED55}">
      <dgm:prSet/>
      <dgm:spPr/>
      <dgm:t>
        <a:bodyPr/>
        <a:lstStyle/>
        <a:p>
          <a:endParaRPr lang="en-IN"/>
        </a:p>
      </dgm:t>
    </dgm:pt>
    <dgm:pt modelId="{58F06E75-4847-49E6-84E2-6E65F997E488}" type="sibTrans" cxnId="{7F0E5215-C1E0-4DBD-8AC5-AA4C921CED55}">
      <dgm:prSet/>
      <dgm:spPr/>
      <dgm:t>
        <a:bodyPr/>
        <a:lstStyle/>
        <a:p>
          <a:endParaRPr lang="en-IN"/>
        </a:p>
      </dgm:t>
    </dgm:pt>
    <dgm:pt modelId="{D5F51903-A116-48A2-A807-513CA440C768}">
      <dgm:prSet phldrT="[Text]" custT="1"/>
      <dgm:spPr/>
      <dgm:t>
        <a:bodyPr/>
        <a:lstStyle/>
        <a:p>
          <a:r>
            <a:rPr lang="en-IN" sz="2000" dirty="0">
              <a:latin typeface="Trebuchet MS" panose="020B0603020202020204" pitchFamily="34" charset="0"/>
            </a:rPr>
            <a:t>The data records received from the data enrolment centres are of standard quality in terms of accuracy and completion.</a:t>
          </a:r>
        </a:p>
      </dgm:t>
    </dgm:pt>
    <dgm:pt modelId="{A18E9E6F-5913-42BC-BDF4-EA0285EA49CE}" type="parTrans" cxnId="{B0782F9E-F82A-48AA-9253-1A608C48ECAD}">
      <dgm:prSet/>
      <dgm:spPr/>
      <dgm:t>
        <a:bodyPr/>
        <a:lstStyle/>
        <a:p>
          <a:endParaRPr lang="en-IN"/>
        </a:p>
      </dgm:t>
    </dgm:pt>
    <dgm:pt modelId="{7D3E1894-A0BD-4BF9-AEA2-23EE9A52F760}" type="sibTrans" cxnId="{B0782F9E-F82A-48AA-9253-1A608C48ECAD}">
      <dgm:prSet/>
      <dgm:spPr/>
      <dgm:t>
        <a:bodyPr/>
        <a:lstStyle/>
        <a:p>
          <a:endParaRPr lang="en-IN"/>
        </a:p>
      </dgm:t>
    </dgm:pt>
    <dgm:pt modelId="{CF61D601-2995-46C7-81DE-AA5AA53D3E2C}">
      <dgm:prSet phldrT="[Text]"/>
      <dgm:spPr/>
      <dgm:t>
        <a:bodyPr/>
        <a:lstStyle/>
        <a:p>
          <a:endParaRPr lang="en-IN" sz="2000" dirty="0"/>
        </a:p>
      </dgm:t>
    </dgm:pt>
    <dgm:pt modelId="{3F200BAC-1F1E-4AE4-99BC-116E0D3FFF07}" type="parTrans" cxnId="{83153254-368F-4798-A313-B82B8426AC6D}">
      <dgm:prSet/>
      <dgm:spPr/>
      <dgm:t>
        <a:bodyPr/>
        <a:lstStyle/>
        <a:p>
          <a:endParaRPr lang="en-IN"/>
        </a:p>
      </dgm:t>
    </dgm:pt>
    <dgm:pt modelId="{07354632-B692-4155-BF61-BC2F66D5A06F}" type="sibTrans" cxnId="{83153254-368F-4798-A313-B82B8426AC6D}">
      <dgm:prSet/>
      <dgm:spPr/>
      <dgm:t>
        <a:bodyPr/>
        <a:lstStyle/>
        <a:p>
          <a:endParaRPr lang="en-IN"/>
        </a:p>
      </dgm:t>
    </dgm:pt>
    <dgm:pt modelId="{657CC1CE-65AB-4FB3-B9E8-DC74272D9270}">
      <dgm:prSet phldrT="[Text]"/>
      <dgm:spPr/>
      <dgm:t>
        <a:bodyPr/>
        <a:lstStyle/>
        <a:p>
          <a:r>
            <a:rPr lang="en-US" sz="2000" dirty="0">
              <a:latin typeface="Trebuchet MS" panose="020B0603020202020204" pitchFamily="34" charset="0"/>
            </a:rPr>
            <a:t>The central data warehouse system is capable of producing required policy and claims data inputs for reserving models.</a:t>
          </a:r>
          <a:endParaRPr lang="en-IN" sz="2000" dirty="0">
            <a:latin typeface="Trebuchet MS" panose="020B0603020202020204" pitchFamily="34" charset="0"/>
          </a:endParaRPr>
        </a:p>
      </dgm:t>
    </dgm:pt>
    <dgm:pt modelId="{4803564E-F5E7-416C-B3D9-9222D0CB44A3}" type="sibTrans" cxnId="{39375B96-96CF-4B7F-B6D1-FF2ACEEDC841}">
      <dgm:prSet/>
      <dgm:spPr/>
      <dgm:t>
        <a:bodyPr/>
        <a:lstStyle/>
        <a:p>
          <a:endParaRPr lang="en-IN"/>
        </a:p>
      </dgm:t>
    </dgm:pt>
    <dgm:pt modelId="{12549F4C-CBF7-43DB-A389-38F861F76AC1}" type="parTrans" cxnId="{39375B96-96CF-4B7F-B6D1-FF2ACEEDC841}">
      <dgm:prSet/>
      <dgm:spPr/>
      <dgm:t>
        <a:bodyPr/>
        <a:lstStyle/>
        <a:p>
          <a:endParaRPr lang="en-IN"/>
        </a:p>
      </dgm:t>
    </dgm:pt>
    <dgm:pt modelId="{8F4736B1-E3A8-481B-A3DE-162FA5E07D14}">
      <dgm:prSet phldrT="[Text]" custT="1"/>
      <dgm:spPr/>
      <dgm:t>
        <a:bodyPr/>
        <a:lstStyle/>
        <a:p>
          <a:endParaRPr lang="en-IN" sz="2000" dirty="0">
            <a:latin typeface="Trebuchet MS" panose="020B0603020202020204" pitchFamily="34" charset="0"/>
          </a:endParaRPr>
        </a:p>
      </dgm:t>
    </dgm:pt>
    <dgm:pt modelId="{0BBB14C6-893B-485E-ADE7-0BE0559DB44D}" type="parTrans" cxnId="{8FB5543F-42A0-4E36-8663-52031FFA325B}">
      <dgm:prSet/>
      <dgm:spPr/>
    </dgm:pt>
    <dgm:pt modelId="{28D6DA52-B74A-4556-841F-E270C75F58CE}" type="sibTrans" cxnId="{8FB5543F-42A0-4E36-8663-52031FFA325B}">
      <dgm:prSet/>
      <dgm:spPr/>
    </dgm:pt>
    <dgm:pt modelId="{3DF66440-4476-459B-94EF-32C1643D40DE}" type="pres">
      <dgm:prSet presAssocID="{3F834FE0-5370-4973-8001-82089DE7A8CB}" presName="Name0" presStyleCnt="0">
        <dgm:presLayoutVars>
          <dgm:dir/>
          <dgm:resizeHandles val="exact"/>
        </dgm:presLayoutVars>
      </dgm:prSet>
      <dgm:spPr/>
    </dgm:pt>
    <dgm:pt modelId="{28C0BE34-265F-4126-A5E6-878C3C40BE9E}" type="pres">
      <dgm:prSet presAssocID="{8B3F1B8C-F92B-477F-B9A2-46A718B28DF9}" presName="node" presStyleLbl="node1" presStyleIdx="0" presStyleCnt="3">
        <dgm:presLayoutVars>
          <dgm:bulletEnabled val="1"/>
        </dgm:presLayoutVars>
      </dgm:prSet>
      <dgm:spPr/>
    </dgm:pt>
    <dgm:pt modelId="{6B971C1D-2807-475E-AEDC-6EA020CA4B73}" type="pres">
      <dgm:prSet presAssocID="{00852B20-055D-4871-87F9-8CEF670AD571}" presName="sibTrans" presStyleCnt="0"/>
      <dgm:spPr/>
    </dgm:pt>
    <dgm:pt modelId="{9D177AAF-349D-4EB6-AEF8-8A2B10CD2214}" type="pres">
      <dgm:prSet presAssocID="{150EA9AB-7167-455F-ACC7-4DBC90B9939D}" presName="node" presStyleLbl="node1" presStyleIdx="1" presStyleCnt="3" custLinFactNeighborX="0">
        <dgm:presLayoutVars>
          <dgm:bulletEnabled val="1"/>
        </dgm:presLayoutVars>
      </dgm:prSet>
      <dgm:spPr/>
    </dgm:pt>
    <dgm:pt modelId="{243A0AFB-D78C-4969-8F37-3A9E244F38D7}" type="pres">
      <dgm:prSet presAssocID="{E322F051-4F81-48B3-9B74-815BE4B0B6E5}" presName="sibTrans" presStyleCnt="0"/>
      <dgm:spPr/>
    </dgm:pt>
    <dgm:pt modelId="{88254636-CAE5-4B5D-9F96-CE1EAEED457C}" type="pres">
      <dgm:prSet presAssocID="{2FC99545-85B6-4946-AA29-08BCBC521643}" presName="node" presStyleLbl="node1" presStyleIdx="2" presStyleCnt="3" custLinFactNeighborX="0">
        <dgm:presLayoutVars>
          <dgm:bulletEnabled val="1"/>
        </dgm:presLayoutVars>
      </dgm:prSet>
      <dgm:spPr/>
    </dgm:pt>
  </dgm:ptLst>
  <dgm:cxnLst>
    <dgm:cxn modelId="{6C8A8B00-DB7D-42EE-9BAF-DB5C4ACDF882}" srcId="{8B3F1B8C-F92B-477F-B9A2-46A718B28DF9}" destId="{616B8955-230D-4269-84FD-33FB4500E1CB}" srcOrd="0" destOrd="0" parTransId="{A48E5C06-3ACF-4481-A0F6-9FE0E8581837}" sibTransId="{C597FEF6-6B44-436E-8BA7-11F7F34C8FD3}"/>
    <dgm:cxn modelId="{7F0E5215-C1E0-4DBD-8AC5-AA4C921CED55}" srcId="{3F834FE0-5370-4973-8001-82089DE7A8CB}" destId="{2FC99545-85B6-4946-AA29-08BCBC521643}" srcOrd="2" destOrd="0" parTransId="{9BA6D920-6071-46CC-A7AA-0449DBED21AD}" sibTransId="{58F06E75-4847-49E6-84E2-6E65F997E488}"/>
    <dgm:cxn modelId="{1C9B181D-1DE7-4213-8502-E71AF768BEBA}" type="presOf" srcId="{657CC1CE-65AB-4FB3-B9E8-DC74272D9270}" destId="{9D177AAF-349D-4EB6-AEF8-8A2B10CD2214}" srcOrd="0" destOrd="1" presId="urn:microsoft.com/office/officeart/2005/8/layout/hList6"/>
    <dgm:cxn modelId="{3BE88C39-3504-483F-AEB1-3EAAEE9D087F}" type="presOf" srcId="{150EA9AB-7167-455F-ACC7-4DBC90B9939D}" destId="{9D177AAF-349D-4EB6-AEF8-8A2B10CD2214}" srcOrd="0" destOrd="0" presId="urn:microsoft.com/office/officeart/2005/8/layout/hList6"/>
    <dgm:cxn modelId="{8FB5543F-42A0-4E36-8663-52031FFA325B}" srcId="{8B3F1B8C-F92B-477F-B9A2-46A718B28DF9}" destId="{8F4736B1-E3A8-481B-A3DE-162FA5E07D14}" srcOrd="1" destOrd="0" parTransId="{0BBB14C6-893B-485E-ADE7-0BE0559DB44D}" sibTransId="{28D6DA52-B74A-4556-841F-E270C75F58CE}"/>
    <dgm:cxn modelId="{01D4385F-1409-4B45-8449-DD21BDDE59A9}" type="presOf" srcId="{2FC99545-85B6-4946-AA29-08BCBC521643}" destId="{88254636-CAE5-4B5D-9F96-CE1EAEED457C}" srcOrd="0" destOrd="0" presId="urn:microsoft.com/office/officeart/2005/8/layout/hList6"/>
    <dgm:cxn modelId="{E5E41A45-EE18-4B4D-AEF8-67C8318CF221}" srcId="{3F834FE0-5370-4973-8001-82089DE7A8CB}" destId="{150EA9AB-7167-455F-ACC7-4DBC90B9939D}" srcOrd="1" destOrd="0" parTransId="{2177EE36-7FEB-4659-B9B8-294BB5499FAC}" sibTransId="{E322F051-4F81-48B3-9B74-815BE4B0B6E5}"/>
    <dgm:cxn modelId="{75204447-AE97-48C0-89C0-529907BCD29C}" type="presOf" srcId="{3F834FE0-5370-4973-8001-82089DE7A8CB}" destId="{3DF66440-4476-459B-94EF-32C1643D40DE}" srcOrd="0" destOrd="0" presId="urn:microsoft.com/office/officeart/2005/8/layout/hList6"/>
    <dgm:cxn modelId="{361F4472-7F08-4F71-B861-F697F86E7198}" type="presOf" srcId="{D5F51903-A116-48A2-A807-513CA440C768}" destId="{88254636-CAE5-4B5D-9F96-CE1EAEED457C}" srcOrd="0" destOrd="1" presId="urn:microsoft.com/office/officeart/2005/8/layout/hList6"/>
    <dgm:cxn modelId="{83153254-368F-4798-A313-B82B8426AC6D}" srcId="{150EA9AB-7167-455F-ACC7-4DBC90B9939D}" destId="{CF61D601-2995-46C7-81DE-AA5AA53D3E2C}" srcOrd="1" destOrd="0" parTransId="{3F200BAC-1F1E-4AE4-99BC-116E0D3FFF07}" sibTransId="{07354632-B692-4155-BF61-BC2F66D5A06F}"/>
    <dgm:cxn modelId="{169E3C8A-74F8-4AD3-900A-2382F10F4A36}" type="presOf" srcId="{616B8955-230D-4269-84FD-33FB4500E1CB}" destId="{28C0BE34-265F-4126-A5E6-878C3C40BE9E}" srcOrd="0" destOrd="1" presId="urn:microsoft.com/office/officeart/2005/8/layout/hList6"/>
    <dgm:cxn modelId="{E2FCDA93-6CC1-46B5-A637-8E720C6115EE}" type="presOf" srcId="{8F4736B1-E3A8-481B-A3DE-162FA5E07D14}" destId="{28C0BE34-265F-4126-A5E6-878C3C40BE9E}" srcOrd="0" destOrd="2" presId="urn:microsoft.com/office/officeart/2005/8/layout/hList6"/>
    <dgm:cxn modelId="{39375B96-96CF-4B7F-B6D1-FF2ACEEDC841}" srcId="{150EA9AB-7167-455F-ACC7-4DBC90B9939D}" destId="{657CC1CE-65AB-4FB3-B9E8-DC74272D9270}" srcOrd="0" destOrd="0" parTransId="{12549F4C-CBF7-43DB-A389-38F861F76AC1}" sibTransId="{4803564E-F5E7-416C-B3D9-9222D0CB44A3}"/>
    <dgm:cxn modelId="{B0782F9E-F82A-48AA-9253-1A608C48ECAD}" srcId="{2FC99545-85B6-4946-AA29-08BCBC521643}" destId="{D5F51903-A116-48A2-A807-513CA440C768}" srcOrd="0" destOrd="0" parTransId="{A18E9E6F-5913-42BC-BDF4-EA0285EA49CE}" sibTransId="{7D3E1894-A0BD-4BF9-AEA2-23EE9A52F760}"/>
    <dgm:cxn modelId="{F264E6BA-C233-4F12-B21E-0BDC2D9180CC}" type="presOf" srcId="{8B3F1B8C-F92B-477F-B9A2-46A718B28DF9}" destId="{28C0BE34-265F-4126-A5E6-878C3C40BE9E}" srcOrd="0" destOrd="0" presId="urn:microsoft.com/office/officeart/2005/8/layout/hList6"/>
    <dgm:cxn modelId="{57EB0ABF-2F73-4F77-A9EE-16DB5EDB3E12}" srcId="{3F834FE0-5370-4973-8001-82089DE7A8CB}" destId="{8B3F1B8C-F92B-477F-B9A2-46A718B28DF9}" srcOrd="0" destOrd="0" parTransId="{9ED49A42-B8F3-478B-8E4C-16B78084E0B9}" sibTransId="{00852B20-055D-4871-87F9-8CEF670AD571}"/>
    <dgm:cxn modelId="{AD6B8EFA-F501-4716-8790-A75CBAA36236}" type="presOf" srcId="{CF61D601-2995-46C7-81DE-AA5AA53D3E2C}" destId="{9D177AAF-349D-4EB6-AEF8-8A2B10CD2214}" srcOrd="0" destOrd="2" presId="urn:microsoft.com/office/officeart/2005/8/layout/hList6"/>
    <dgm:cxn modelId="{5613251A-A0DC-4771-B10B-DF5597C327BF}" type="presParOf" srcId="{3DF66440-4476-459B-94EF-32C1643D40DE}" destId="{28C0BE34-265F-4126-A5E6-878C3C40BE9E}" srcOrd="0" destOrd="0" presId="urn:microsoft.com/office/officeart/2005/8/layout/hList6"/>
    <dgm:cxn modelId="{08F4F949-0174-44CC-9976-9A03C3EBEE14}" type="presParOf" srcId="{3DF66440-4476-459B-94EF-32C1643D40DE}" destId="{6B971C1D-2807-475E-AEDC-6EA020CA4B73}" srcOrd="1" destOrd="0" presId="urn:microsoft.com/office/officeart/2005/8/layout/hList6"/>
    <dgm:cxn modelId="{B76462FA-8DCD-41D2-B8E9-AFF1CF1E2CCE}" type="presParOf" srcId="{3DF66440-4476-459B-94EF-32C1643D40DE}" destId="{9D177AAF-349D-4EB6-AEF8-8A2B10CD2214}" srcOrd="2" destOrd="0" presId="urn:microsoft.com/office/officeart/2005/8/layout/hList6"/>
    <dgm:cxn modelId="{ACAA977C-042D-415E-97EB-5BA58D2ABBE7}" type="presParOf" srcId="{3DF66440-4476-459B-94EF-32C1643D40DE}" destId="{243A0AFB-D78C-4969-8F37-3A9E244F38D7}" srcOrd="3" destOrd="0" presId="urn:microsoft.com/office/officeart/2005/8/layout/hList6"/>
    <dgm:cxn modelId="{C207718F-2A15-4D82-8951-BB32E1F6F8A1}" type="presParOf" srcId="{3DF66440-4476-459B-94EF-32C1643D40DE}" destId="{88254636-CAE5-4B5D-9F96-CE1EAEED457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834FE0-5370-4973-8001-82089DE7A8CB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B3F1B8C-F92B-477F-B9A2-46A718B28DF9}">
      <dgm:prSet phldrT="[Text]"/>
      <dgm:spPr/>
      <dgm:t>
        <a:bodyPr/>
        <a:lstStyle/>
        <a:p>
          <a:r>
            <a:rPr lang="en-US" dirty="0">
              <a:latin typeface="Trebuchet MS" panose="020B0603020202020204" pitchFamily="34" charset="0"/>
            </a:rPr>
            <a:t>TPA</a:t>
          </a:r>
          <a:endParaRPr lang="en-IN" dirty="0">
            <a:latin typeface="Trebuchet MS" panose="020B0603020202020204" pitchFamily="34" charset="0"/>
          </a:endParaRPr>
        </a:p>
      </dgm:t>
    </dgm:pt>
    <dgm:pt modelId="{9ED49A42-B8F3-478B-8E4C-16B78084E0B9}" type="parTrans" cxnId="{57EB0ABF-2F73-4F77-A9EE-16DB5EDB3E12}">
      <dgm:prSet/>
      <dgm:spPr/>
      <dgm:t>
        <a:bodyPr/>
        <a:lstStyle/>
        <a:p>
          <a:endParaRPr lang="en-IN"/>
        </a:p>
      </dgm:t>
    </dgm:pt>
    <dgm:pt modelId="{00852B20-055D-4871-87F9-8CEF670AD571}" type="sibTrans" cxnId="{57EB0ABF-2F73-4F77-A9EE-16DB5EDB3E12}">
      <dgm:prSet/>
      <dgm:spPr/>
      <dgm:t>
        <a:bodyPr/>
        <a:lstStyle/>
        <a:p>
          <a:endParaRPr lang="en-IN"/>
        </a:p>
      </dgm:t>
    </dgm:pt>
    <dgm:pt modelId="{616B8955-230D-4269-84FD-33FB4500E1CB}">
      <dgm:prSet phldrT="[Text]"/>
      <dgm:spPr/>
      <dgm:t>
        <a:bodyPr/>
        <a:lstStyle/>
        <a:p>
          <a:r>
            <a:rPr lang="en-US" dirty="0">
              <a:latin typeface="Trebuchet MS" panose="020B0603020202020204" pitchFamily="34" charset="0"/>
            </a:rPr>
            <a:t>Effective fraud Controls are in place.</a:t>
          </a:r>
          <a:endParaRPr lang="en-IN" dirty="0">
            <a:latin typeface="Trebuchet MS" panose="020B0603020202020204" pitchFamily="34" charset="0"/>
          </a:endParaRPr>
        </a:p>
      </dgm:t>
    </dgm:pt>
    <dgm:pt modelId="{A48E5C06-3ACF-4481-A0F6-9FE0E8581837}" type="parTrans" cxnId="{6C8A8B00-DB7D-42EE-9BAF-DB5C4ACDF882}">
      <dgm:prSet/>
      <dgm:spPr/>
      <dgm:t>
        <a:bodyPr/>
        <a:lstStyle/>
        <a:p>
          <a:endParaRPr lang="en-IN"/>
        </a:p>
      </dgm:t>
    </dgm:pt>
    <dgm:pt modelId="{C597FEF6-6B44-436E-8BA7-11F7F34C8FD3}" type="sibTrans" cxnId="{6C8A8B00-DB7D-42EE-9BAF-DB5C4ACDF882}">
      <dgm:prSet/>
      <dgm:spPr/>
      <dgm:t>
        <a:bodyPr/>
        <a:lstStyle/>
        <a:p>
          <a:endParaRPr lang="en-IN"/>
        </a:p>
      </dgm:t>
    </dgm:pt>
    <dgm:pt modelId="{150EA9AB-7167-455F-ACC7-4DBC90B9939D}">
      <dgm:prSet phldrT="[Text]"/>
      <dgm:spPr/>
      <dgm:t>
        <a:bodyPr/>
        <a:lstStyle/>
        <a:p>
          <a:r>
            <a:rPr lang="en-IN" dirty="0">
              <a:latin typeface="Trebuchet MS" panose="020B0603020202020204" pitchFamily="34" charset="0"/>
            </a:rPr>
            <a:t>Network Hospitals</a:t>
          </a:r>
        </a:p>
      </dgm:t>
    </dgm:pt>
    <dgm:pt modelId="{2177EE36-7FEB-4659-B9B8-294BB5499FAC}" type="parTrans" cxnId="{E5E41A45-EE18-4B4D-AEF8-67C8318CF221}">
      <dgm:prSet/>
      <dgm:spPr/>
      <dgm:t>
        <a:bodyPr/>
        <a:lstStyle/>
        <a:p>
          <a:endParaRPr lang="en-IN"/>
        </a:p>
      </dgm:t>
    </dgm:pt>
    <dgm:pt modelId="{E322F051-4F81-48B3-9B74-815BE4B0B6E5}" type="sibTrans" cxnId="{E5E41A45-EE18-4B4D-AEF8-67C8318CF221}">
      <dgm:prSet/>
      <dgm:spPr/>
      <dgm:t>
        <a:bodyPr/>
        <a:lstStyle/>
        <a:p>
          <a:endParaRPr lang="en-IN"/>
        </a:p>
      </dgm:t>
    </dgm:pt>
    <dgm:pt modelId="{2FC99545-85B6-4946-AA29-08BCBC521643}">
      <dgm:prSet phldrT="[Text]" custT="1"/>
      <dgm:spPr/>
      <dgm:t>
        <a:bodyPr/>
        <a:lstStyle/>
        <a:p>
          <a:pPr algn="l"/>
          <a:r>
            <a:rPr lang="en-US" sz="2700" dirty="0">
              <a:latin typeface="Trebuchet MS" panose="020B0603020202020204" pitchFamily="34" charset="0"/>
            </a:rPr>
            <a:t>Reinsurer</a:t>
          </a:r>
        </a:p>
        <a:p>
          <a:pPr algn="l"/>
          <a:r>
            <a:rPr lang="en-IN" sz="2000" dirty="0">
              <a:latin typeface="Trebuchet MS" panose="020B0603020202020204" pitchFamily="34" charset="0"/>
            </a:rPr>
            <a:t>The experience emerged since the risk commencement date does not alter the rating, terms and condition of the pre-determined arrangement.</a:t>
          </a:r>
        </a:p>
        <a:p>
          <a:pPr algn="l"/>
          <a:r>
            <a:rPr lang="en-IN" sz="2000" dirty="0">
              <a:latin typeface="Trebuchet MS" panose="020B0603020202020204" pitchFamily="34" charset="0"/>
            </a:rPr>
            <a:t>The reinsurance arrangement will be signed at the earliest.</a:t>
          </a:r>
          <a:endParaRPr lang="en-IN" sz="2800" dirty="0">
            <a:latin typeface="Trebuchet MS" panose="020B0603020202020204" pitchFamily="34" charset="0"/>
          </a:endParaRPr>
        </a:p>
      </dgm:t>
    </dgm:pt>
    <dgm:pt modelId="{9BA6D920-6071-46CC-A7AA-0449DBED21AD}" type="parTrans" cxnId="{7F0E5215-C1E0-4DBD-8AC5-AA4C921CED55}">
      <dgm:prSet/>
      <dgm:spPr/>
      <dgm:t>
        <a:bodyPr/>
        <a:lstStyle/>
        <a:p>
          <a:endParaRPr lang="en-IN"/>
        </a:p>
      </dgm:t>
    </dgm:pt>
    <dgm:pt modelId="{58F06E75-4847-49E6-84E2-6E65F997E488}" type="sibTrans" cxnId="{7F0E5215-C1E0-4DBD-8AC5-AA4C921CED55}">
      <dgm:prSet/>
      <dgm:spPr/>
      <dgm:t>
        <a:bodyPr/>
        <a:lstStyle/>
        <a:p>
          <a:endParaRPr lang="en-IN"/>
        </a:p>
      </dgm:t>
    </dgm:pt>
    <dgm:pt modelId="{2C02FC29-7639-4716-9363-E1941C8ACED2}">
      <dgm:prSet phldrT="[Text]"/>
      <dgm:spPr/>
      <dgm:t>
        <a:bodyPr/>
        <a:lstStyle/>
        <a:p>
          <a:r>
            <a:rPr lang="en-US" dirty="0">
              <a:latin typeface="Trebuchet MS" panose="020B0603020202020204" pitchFamily="34" charset="0"/>
            </a:rPr>
            <a:t>The limited time for preparation for the new contract has not compromised the on-boarding. </a:t>
          </a:r>
          <a:endParaRPr lang="en-IN" dirty="0">
            <a:latin typeface="Trebuchet MS" panose="020B0603020202020204" pitchFamily="34" charset="0"/>
          </a:endParaRPr>
        </a:p>
      </dgm:t>
    </dgm:pt>
    <dgm:pt modelId="{67FE3306-A4B7-48DD-92A1-57D6F642C27D}" type="parTrans" cxnId="{C36DFCFC-3225-4E91-B62B-768F40020272}">
      <dgm:prSet/>
      <dgm:spPr/>
    </dgm:pt>
    <dgm:pt modelId="{CECEA085-625B-4F17-A474-51F87403ADBC}" type="sibTrans" cxnId="{C36DFCFC-3225-4E91-B62B-768F40020272}">
      <dgm:prSet/>
      <dgm:spPr/>
    </dgm:pt>
    <dgm:pt modelId="{27941419-11C2-4F15-A11C-54D83DA06DDB}">
      <dgm:prSet phldrT="[Text]"/>
      <dgm:spPr/>
      <dgm:t>
        <a:bodyPr/>
        <a:lstStyle/>
        <a:p>
          <a:r>
            <a:rPr lang="en-IN" dirty="0">
              <a:latin typeface="Trebuchet MS" panose="020B0603020202020204" pitchFamily="34" charset="0"/>
            </a:rPr>
            <a:t>Existing service level agreements, tariff agreements cover all the aspects of the new contract</a:t>
          </a:r>
        </a:p>
      </dgm:t>
    </dgm:pt>
    <dgm:pt modelId="{941AF30E-E81C-49A4-8A26-60F958096E79}" type="parTrans" cxnId="{3724EAE4-EACC-41BC-AF48-A4A695E55D84}">
      <dgm:prSet/>
      <dgm:spPr/>
    </dgm:pt>
    <dgm:pt modelId="{7D7AB847-2B6F-4845-9739-6CF980BDA232}" type="sibTrans" cxnId="{3724EAE4-EACC-41BC-AF48-A4A695E55D84}">
      <dgm:prSet/>
      <dgm:spPr/>
    </dgm:pt>
    <dgm:pt modelId="{3DF66440-4476-459B-94EF-32C1643D40DE}" type="pres">
      <dgm:prSet presAssocID="{3F834FE0-5370-4973-8001-82089DE7A8CB}" presName="Name0" presStyleCnt="0">
        <dgm:presLayoutVars>
          <dgm:dir/>
          <dgm:resizeHandles val="exact"/>
        </dgm:presLayoutVars>
      </dgm:prSet>
      <dgm:spPr/>
    </dgm:pt>
    <dgm:pt modelId="{28C0BE34-265F-4126-A5E6-878C3C40BE9E}" type="pres">
      <dgm:prSet presAssocID="{8B3F1B8C-F92B-477F-B9A2-46A718B28DF9}" presName="node" presStyleLbl="node1" presStyleIdx="0" presStyleCnt="3" custScaleY="90909">
        <dgm:presLayoutVars>
          <dgm:bulletEnabled val="1"/>
        </dgm:presLayoutVars>
      </dgm:prSet>
      <dgm:spPr/>
    </dgm:pt>
    <dgm:pt modelId="{6B971C1D-2807-475E-AEDC-6EA020CA4B73}" type="pres">
      <dgm:prSet presAssocID="{00852B20-055D-4871-87F9-8CEF670AD571}" presName="sibTrans" presStyleCnt="0"/>
      <dgm:spPr/>
    </dgm:pt>
    <dgm:pt modelId="{9D177AAF-349D-4EB6-AEF8-8A2B10CD2214}" type="pres">
      <dgm:prSet presAssocID="{150EA9AB-7167-455F-ACC7-4DBC90B9939D}" presName="node" presStyleLbl="node1" presStyleIdx="1" presStyleCnt="3">
        <dgm:presLayoutVars>
          <dgm:bulletEnabled val="1"/>
        </dgm:presLayoutVars>
      </dgm:prSet>
      <dgm:spPr/>
    </dgm:pt>
    <dgm:pt modelId="{243A0AFB-D78C-4969-8F37-3A9E244F38D7}" type="pres">
      <dgm:prSet presAssocID="{E322F051-4F81-48B3-9B74-815BE4B0B6E5}" presName="sibTrans" presStyleCnt="0"/>
      <dgm:spPr/>
    </dgm:pt>
    <dgm:pt modelId="{88254636-CAE5-4B5D-9F96-CE1EAEED457C}" type="pres">
      <dgm:prSet presAssocID="{2FC99545-85B6-4946-AA29-08BCBC521643}" presName="node" presStyleLbl="node1" presStyleIdx="2" presStyleCnt="3" custLinFactNeighborX="513" custLinFactNeighborY="1392">
        <dgm:presLayoutVars>
          <dgm:bulletEnabled val="1"/>
        </dgm:presLayoutVars>
      </dgm:prSet>
      <dgm:spPr/>
    </dgm:pt>
  </dgm:ptLst>
  <dgm:cxnLst>
    <dgm:cxn modelId="{6C8A8B00-DB7D-42EE-9BAF-DB5C4ACDF882}" srcId="{8B3F1B8C-F92B-477F-B9A2-46A718B28DF9}" destId="{616B8955-230D-4269-84FD-33FB4500E1CB}" srcOrd="0" destOrd="0" parTransId="{A48E5C06-3ACF-4481-A0F6-9FE0E8581837}" sibTransId="{C597FEF6-6B44-436E-8BA7-11F7F34C8FD3}"/>
    <dgm:cxn modelId="{7F0E5215-C1E0-4DBD-8AC5-AA4C921CED55}" srcId="{3F834FE0-5370-4973-8001-82089DE7A8CB}" destId="{2FC99545-85B6-4946-AA29-08BCBC521643}" srcOrd="2" destOrd="0" parTransId="{9BA6D920-6071-46CC-A7AA-0449DBED21AD}" sibTransId="{58F06E75-4847-49E6-84E2-6E65F997E488}"/>
    <dgm:cxn modelId="{2CA26018-686B-4DF8-8F15-71575CBCF5EE}" type="presOf" srcId="{27941419-11C2-4F15-A11C-54D83DA06DDB}" destId="{9D177AAF-349D-4EB6-AEF8-8A2B10CD2214}" srcOrd="0" destOrd="1" presId="urn:microsoft.com/office/officeart/2005/8/layout/hList6"/>
    <dgm:cxn modelId="{3BE88C39-3504-483F-AEB1-3EAAEE9D087F}" type="presOf" srcId="{150EA9AB-7167-455F-ACC7-4DBC90B9939D}" destId="{9D177AAF-349D-4EB6-AEF8-8A2B10CD2214}" srcOrd="0" destOrd="0" presId="urn:microsoft.com/office/officeart/2005/8/layout/hList6"/>
    <dgm:cxn modelId="{01D4385F-1409-4B45-8449-DD21BDDE59A9}" type="presOf" srcId="{2FC99545-85B6-4946-AA29-08BCBC521643}" destId="{88254636-CAE5-4B5D-9F96-CE1EAEED457C}" srcOrd="0" destOrd="0" presId="urn:microsoft.com/office/officeart/2005/8/layout/hList6"/>
    <dgm:cxn modelId="{E5E41A45-EE18-4B4D-AEF8-67C8318CF221}" srcId="{3F834FE0-5370-4973-8001-82089DE7A8CB}" destId="{150EA9AB-7167-455F-ACC7-4DBC90B9939D}" srcOrd="1" destOrd="0" parTransId="{2177EE36-7FEB-4659-B9B8-294BB5499FAC}" sibTransId="{E322F051-4F81-48B3-9B74-815BE4B0B6E5}"/>
    <dgm:cxn modelId="{75204447-AE97-48C0-89C0-529907BCD29C}" type="presOf" srcId="{3F834FE0-5370-4973-8001-82089DE7A8CB}" destId="{3DF66440-4476-459B-94EF-32C1643D40DE}" srcOrd="0" destOrd="0" presId="urn:microsoft.com/office/officeart/2005/8/layout/hList6"/>
    <dgm:cxn modelId="{169E3C8A-74F8-4AD3-900A-2382F10F4A36}" type="presOf" srcId="{616B8955-230D-4269-84FD-33FB4500E1CB}" destId="{28C0BE34-265F-4126-A5E6-878C3C40BE9E}" srcOrd="0" destOrd="1" presId="urn:microsoft.com/office/officeart/2005/8/layout/hList6"/>
    <dgm:cxn modelId="{F264E6BA-C233-4F12-B21E-0BDC2D9180CC}" type="presOf" srcId="{8B3F1B8C-F92B-477F-B9A2-46A718B28DF9}" destId="{28C0BE34-265F-4126-A5E6-878C3C40BE9E}" srcOrd="0" destOrd="0" presId="urn:microsoft.com/office/officeart/2005/8/layout/hList6"/>
    <dgm:cxn modelId="{59B12EBB-EBF9-481F-AF8F-BEA8EE981E68}" type="presOf" srcId="{2C02FC29-7639-4716-9363-E1941C8ACED2}" destId="{28C0BE34-265F-4126-A5E6-878C3C40BE9E}" srcOrd="0" destOrd="2" presId="urn:microsoft.com/office/officeart/2005/8/layout/hList6"/>
    <dgm:cxn modelId="{57EB0ABF-2F73-4F77-A9EE-16DB5EDB3E12}" srcId="{3F834FE0-5370-4973-8001-82089DE7A8CB}" destId="{8B3F1B8C-F92B-477F-B9A2-46A718B28DF9}" srcOrd="0" destOrd="0" parTransId="{9ED49A42-B8F3-478B-8E4C-16B78084E0B9}" sibTransId="{00852B20-055D-4871-87F9-8CEF670AD571}"/>
    <dgm:cxn modelId="{3724EAE4-EACC-41BC-AF48-A4A695E55D84}" srcId="{150EA9AB-7167-455F-ACC7-4DBC90B9939D}" destId="{27941419-11C2-4F15-A11C-54D83DA06DDB}" srcOrd="0" destOrd="0" parTransId="{941AF30E-E81C-49A4-8A26-60F958096E79}" sibTransId="{7D7AB847-2B6F-4845-9739-6CF980BDA232}"/>
    <dgm:cxn modelId="{C36DFCFC-3225-4E91-B62B-768F40020272}" srcId="{8B3F1B8C-F92B-477F-B9A2-46A718B28DF9}" destId="{2C02FC29-7639-4716-9363-E1941C8ACED2}" srcOrd="1" destOrd="0" parTransId="{67FE3306-A4B7-48DD-92A1-57D6F642C27D}" sibTransId="{CECEA085-625B-4F17-A474-51F87403ADBC}"/>
    <dgm:cxn modelId="{5613251A-A0DC-4771-B10B-DF5597C327BF}" type="presParOf" srcId="{3DF66440-4476-459B-94EF-32C1643D40DE}" destId="{28C0BE34-265F-4126-A5E6-878C3C40BE9E}" srcOrd="0" destOrd="0" presId="urn:microsoft.com/office/officeart/2005/8/layout/hList6"/>
    <dgm:cxn modelId="{08F4F949-0174-44CC-9976-9A03C3EBEE14}" type="presParOf" srcId="{3DF66440-4476-459B-94EF-32C1643D40DE}" destId="{6B971C1D-2807-475E-AEDC-6EA020CA4B73}" srcOrd="1" destOrd="0" presId="urn:microsoft.com/office/officeart/2005/8/layout/hList6"/>
    <dgm:cxn modelId="{B76462FA-8DCD-41D2-B8E9-AFF1CF1E2CCE}" type="presParOf" srcId="{3DF66440-4476-459B-94EF-32C1643D40DE}" destId="{9D177AAF-349D-4EB6-AEF8-8A2B10CD2214}" srcOrd="2" destOrd="0" presId="urn:microsoft.com/office/officeart/2005/8/layout/hList6"/>
    <dgm:cxn modelId="{ACAA977C-042D-415E-97EB-5BA58D2ABBE7}" type="presParOf" srcId="{3DF66440-4476-459B-94EF-32C1643D40DE}" destId="{243A0AFB-D78C-4969-8F37-3A9E244F38D7}" srcOrd="3" destOrd="0" presId="urn:microsoft.com/office/officeart/2005/8/layout/hList6"/>
    <dgm:cxn modelId="{C207718F-2A15-4D82-8951-BB32E1F6F8A1}" type="presParOf" srcId="{3DF66440-4476-459B-94EF-32C1643D40DE}" destId="{88254636-CAE5-4B5D-9F96-CE1EAEED457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9FDBDF-E4F7-4F30-B4A8-21713BCCA0E0}">
      <dsp:nvSpPr>
        <dsp:cNvPr id="0" name=""/>
        <dsp:cNvSpPr/>
      </dsp:nvSpPr>
      <dsp:spPr>
        <a:xfrm>
          <a:off x="1975135" y="692383"/>
          <a:ext cx="4460515" cy="4460515"/>
        </a:xfrm>
        <a:prstGeom prst="blockArc">
          <a:avLst>
            <a:gd name="adj1" fmla="val 11923720"/>
            <a:gd name="adj2" fmla="val 16213766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34960-5D90-46E7-9B7C-30A5700A766E}">
      <dsp:nvSpPr>
        <dsp:cNvPr id="0" name=""/>
        <dsp:cNvSpPr/>
      </dsp:nvSpPr>
      <dsp:spPr>
        <a:xfrm>
          <a:off x="1980997" y="674848"/>
          <a:ext cx="4460515" cy="4460515"/>
        </a:xfrm>
        <a:prstGeom prst="blockArc">
          <a:avLst>
            <a:gd name="adj1" fmla="val 7575363"/>
            <a:gd name="adj2" fmla="val 11894544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43EE9-FE5D-4398-B146-C846BE750CF2}">
      <dsp:nvSpPr>
        <dsp:cNvPr id="0" name=""/>
        <dsp:cNvSpPr/>
      </dsp:nvSpPr>
      <dsp:spPr>
        <a:xfrm>
          <a:off x="1958173" y="658335"/>
          <a:ext cx="4460515" cy="4460515"/>
        </a:xfrm>
        <a:prstGeom prst="blockArc">
          <a:avLst>
            <a:gd name="adj1" fmla="val 3269092"/>
            <a:gd name="adj2" fmla="val 7530908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3A9EB-8843-4566-A54B-38122C57AA68}">
      <dsp:nvSpPr>
        <dsp:cNvPr id="0" name=""/>
        <dsp:cNvSpPr/>
      </dsp:nvSpPr>
      <dsp:spPr>
        <a:xfrm>
          <a:off x="1977119" y="644965"/>
          <a:ext cx="4460515" cy="4460515"/>
        </a:xfrm>
        <a:prstGeom prst="blockArc">
          <a:avLst>
            <a:gd name="adj1" fmla="val 20554996"/>
            <a:gd name="adj2" fmla="val 3305683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EA73D-204D-4A84-93D3-88DD967B423C}">
      <dsp:nvSpPr>
        <dsp:cNvPr id="0" name=""/>
        <dsp:cNvSpPr/>
      </dsp:nvSpPr>
      <dsp:spPr>
        <a:xfrm>
          <a:off x="1992592" y="692383"/>
          <a:ext cx="4460515" cy="4460515"/>
        </a:xfrm>
        <a:prstGeom prst="blockArc">
          <a:avLst>
            <a:gd name="adj1" fmla="val 16186218"/>
            <a:gd name="adj2" fmla="val 20476285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3EBBE-9F86-464A-B789-86310C8BBA09}">
      <dsp:nvSpPr>
        <dsp:cNvPr id="0" name=""/>
        <dsp:cNvSpPr/>
      </dsp:nvSpPr>
      <dsp:spPr>
        <a:xfrm>
          <a:off x="3434000" y="2140420"/>
          <a:ext cx="1512003" cy="1517892"/>
        </a:xfrm>
        <a:prstGeom prst="ellipse">
          <a:avLst/>
        </a:prstGeom>
        <a:solidFill>
          <a:srgbClr val="1C5C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Trebuchet MS" panose="020B0603020202020204" pitchFamily="34" charset="0"/>
            </a:rPr>
            <a:t>Challenges</a:t>
          </a:r>
        </a:p>
      </dsp:txBody>
      <dsp:txXfrm>
        <a:off x="3655428" y="2362710"/>
        <a:ext cx="1069147" cy="1073312"/>
      </dsp:txXfrm>
    </dsp:sp>
    <dsp:sp modelId="{C5E92C7C-3A3F-4427-B4E2-945BAFAA3CE4}">
      <dsp:nvSpPr>
        <dsp:cNvPr id="0" name=""/>
        <dsp:cNvSpPr/>
      </dsp:nvSpPr>
      <dsp:spPr>
        <a:xfrm>
          <a:off x="3368120" y="-101888"/>
          <a:ext cx="1691993" cy="1691993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1C5C88"/>
              </a:solidFill>
              <a:latin typeface="Trebuchet MS" panose="020B0603020202020204" pitchFamily="34" charset="0"/>
            </a:rPr>
            <a:t>Profitability</a:t>
          </a:r>
        </a:p>
      </dsp:txBody>
      <dsp:txXfrm>
        <a:off x="3615907" y="145899"/>
        <a:ext cx="1196419" cy="1196419"/>
      </dsp:txXfrm>
    </dsp:sp>
    <dsp:sp modelId="{9608FE92-CF9A-4E37-B02C-3C9034AFB751}">
      <dsp:nvSpPr>
        <dsp:cNvPr id="0" name=""/>
        <dsp:cNvSpPr/>
      </dsp:nvSpPr>
      <dsp:spPr>
        <a:xfrm>
          <a:off x="5440051" y="1377143"/>
          <a:ext cx="1691993" cy="1691993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1C5C88"/>
              </a:solidFill>
              <a:latin typeface="Trebuchet MS" panose="020B0603020202020204" pitchFamily="34" charset="0"/>
            </a:rPr>
            <a:t>Financial Condition</a:t>
          </a:r>
        </a:p>
      </dsp:txBody>
      <dsp:txXfrm>
        <a:off x="5687838" y="1624930"/>
        <a:ext cx="1196419" cy="1196419"/>
      </dsp:txXfrm>
    </dsp:sp>
    <dsp:sp modelId="{9A0A8E63-E524-433E-80DC-8A185C0D0D96}">
      <dsp:nvSpPr>
        <dsp:cNvPr id="0" name=""/>
        <dsp:cNvSpPr/>
      </dsp:nvSpPr>
      <dsp:spPr>
        <a:xfrm>
          <a:off x="4607994" y="3815854"/>
          <a:ext cx="1691993" cy="1691993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1C5C88"/>
              </a:solidFill>
              <a:latin typeface="Trebuchet MS" panose="020B0603020202020204" pitchFamily="34" charset="0"/>
            </a:rPr>
            <a:t>Integration Issues</a:t>
          </a:r>
        </a:p>
      </dsp:txBody>
      <dsp:txXfrm>
        <a:off x="4855781" y="4063641"/>
        <a:ext cx="1196419" cy="1196419"/>
      </dsp:txXfrm>
    </dsp:sp>
    <dsp:sp modelId="{FB3FBB7C-FDC4-46FF-9DC7-8A2780DC10FB}">
      <dsp:nvSpPr>
        <dsp:cNvPr id="0" name=""/>
        <dsp:cNvSpPr/>
      </dsp:nvSpPr>
      <dsp:spPr>
        <a:xfrm>
          <a:off x="2040874" y="3779854"/>
          <a:ext cx="1763994" cy="1763994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1C5C88"/>
              </a:solidFill>
              <a:latin typeface="Trebuchet MS" panose="020B0603020202020204" pitchFamily="34" charset="0"/>
            </a:rPr>
            <a:t>Stakeholder Management</a:t>
          </a:r>
        </a:p>
      </dsp:txBody>
      <dsp:txXfrm>
        <a:off x="2299205" y="4038185"/>
        <a:ext cx="1247332" cy="1247332"/>
      </dsp:txXfrm>
    </dsp:sp>
    <dsp:sp modelId="{510450C5-7CBA-46EE-9B76-20557B6B71C1}">
      <dsp:nvSpPr>
        <dsp:cNvPr id="0" name=""/>
        <dsp:cNvSpPr/>
      </dsp:nvSpPr>
      <dsp:spPr>
        <a:xfrm>
          <a:off x="1044195" y="1233138"/>
          <a:ext cx="2196002" cy="1979998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1C5C88"/>
              </a:solidFill>
              <a:latin typeface="Trebuchet MS" panose="020B0603020202020204" pitchFamily="34" charset="0"/>
            </a:rPr>
            <a:t>Implementation Capabilities</a:t>
          </a:r>
        </a:p>
      </dsp:txBody>
      <dsp:txXfrm>
        <a:off x="1365792" y="1523102"/>
        <a:ext cx="1552808" cy="1400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0BE34-265F-4126-A5E6-878C3C40BE9E}">
      <dsp:nvSpPr>
        <dsp:cNvPr id="0" name=""/>
        <dsp:cNvSpPr/>
      </dsp:nvSpPr>
      <dsp:spPr>
        <a:xfrm rot="16200000">
          <a:off x="-942280" y="943371"/>
          <a:ext cx="4724399" cy="2837656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Trebuchet MS" panose="020B0603020202020204" pitchFamily="34" charset="0"/>
            </a:rPr>
            <a:t>Claims Dept</a:t>
          </a:r>
          <a:endParaRPr lang="en-IN" sz="33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rebuchet MS" panose="020B0603020202020204" pitchFamily="34" charset="0"/>
            </a:rPr>
            <a:t>There are no major changes in claims settlement and claims processing. </a:t>
          </a:r>
          <a:endParaRPr lang="en-IN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2000" kern="1200" dirty="0">
            <a:latin typeface="Trebuchet MS" panose="020B0603020202020204" pitchFamily="34" charset="0"/>
          </a:endParaRPr>
        </a:p>
      </dsp:txBody>
      <dsp:txXfrm rot="5400000">
        <a:off x="1092" y="944879"/>
        <a:ext cx="2837656" cy="2834639"/>
      </dsp:txXfrm>
    </dsp:sp>
    <dsp:sp modelId="{9D177AAF-349D-4EB6-AEF8-8A2B10CD2214}">
      <dsp:nvSpPr>
        <dsp:cNvPr id="0" name=""/>
        <dsp:cNvSpPr/>
      </dsp:nvSpPr>
      <dsp:spPr>
        <a:xfrm rot="16200000">
          <a:off x="2108200" y="943371"/>
          <a:ext cx="4724399" cy="2837656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0" tIns="0" rIns="20320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>
              <a:latin typeface="Trebuchet MS" panose="020B0603020202020204" pitchFamily="34" charset="0"/>
            </a:rPr>
            <a:t>IT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rebuchet MS" panose="020B0603020202020204" pitchFamily="34" charset="0"/>
            </a:rPr>
            <a:t>The central data warehouse system is capable of producing required policy and claims data inputs for reserving models.</a:t>
          </a:r>
          <a:endParaRPr lang="en-IN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2000" kern="1200" dirty="0"/>
        </a:p>
      </dsp:txBody>
      <dsp:txXfrm rot="5400000">
        <a:off x="3051572" y="944879"/>
        <a:ext cx="2837656" cy="2834639"/>
      </dsp:txXfrm>
    </dsp:sp>
    <dsp:sp modelId="{88254636-CAE5-4B5D-9F96-CE1EAEED457C}">
      <dsp:nvSpPr>
        <dsp:cNvPr id="0" name=""/>
        <dsp:cNvSpPr/>
      </dsp:nvSpPr>
      <dsp:spPr>
        <a:xfrm rot="16200000">
          <a:off x="5158680" y="943371"/>
          <a:ext cx="4724399" cy="2837656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Trebuchet MS" panose="020B0603020202020204" pitchFamily="34" charset="0"/>
            </a:rPr>
            <a:t>Policy Data Admin</a:t>
          </a:r>
          <a:endParaRPr lang="en-IN" sz="27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latin typeface="Trebuchet MS" panose="020B0603020202020204" pitchFamily="34" charset="0"/>
            </a:rPr>
            <a:t>The data records received from the data enrolment centres are of standard quality in terms of accuracy and completion.</a:t>
          </a:r>
        </a:p>
      </dsp:txBody>
      <dsp:txXfrm rot="5400000">
        <a:off x="6102052" y="944879"/>
        <a:ext cx="2837656" cy="28346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0BE34-265F-4126-A5E6-878C3C40BE9E}">
      <dsp:nvSpPr>
        <dsp:cNvPr id="0" name=""/>
        <dsp:cNvSpPr/>
      </dsp:nvSpPr>
      <dsp:spPr>
        <a:xfrm rot="16200000">
          <a:off x="-1084979" y="1334937"/>
          <a:ext cx="4977526" cy="280541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0" tIns="0" rIns="164393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Trebuchet MS" panose="020B0603020202020204" pitchFamily="34" charset="0"/>
            </a:rPr>
            <a:t>TPA</a:t>
          </a:r>
          <a:endParaRPr lang="en-IN" sz="26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rebuchet MS" panose="020B0603020202020204" pitchFamily="34" charset="0"/>
            </a:rPr>
            <a:t>Effective fraud Controls are in place.</a:t>
          </a:r>
          <a:endParaRPr lang="en-IN" sz="2000" kern="1200" dirty="0">
            <a:latin typeface="Trebuchet MS" panose="020B0603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Trebuchet MS" panose="020B0603020202020204" pitchFamily="34" charset="0"/>
            </a:rPr>
            <a:t>The limited time for preparation for the new contract has not compromised the on-boarding. </a:t>
          </a:r>
          <a:endParaRPr lang="en-IN" sz="2000" kern="1200" dirty="0">
            <a:latin typeface="Trebuchet MS" panose="020B0603020202020204" pitchFamily="34" charset="0"/>
          </a:endParaRPr>
        </a:p>
      </dsp:txBody>
      <dsp:txXfrm rot="5400000">
        <a:off x="1079" y="1244384"/>
        <a:ext cx="2805410" cy="2986516"/>
      </dsp:txXfrm>
    </dsp:sp>
    <dsp:sp modelId="{9D177AAF-349D-4EB6-AEF8-8A2B10CD2214}">
      <dsp:nvSpPr>
        <dsp:cNvPr id="0" name=""/>
        <dsp:cNvSpPr/>
      </dsp:nvSpPr>
      <dsp:spPr>
        <a:xfrm rot="16200000">
          <a:off x="1681957" y="1334937"/>
          <a:ext cx="5475285" cy="280541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0" tIns="0" rIns="164393" bIns="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600" kern="1200" dirty="0">
              <a:latin typeface="Trebuchet MS" panose="020B0603020202020204" pitchFamily="34" charset="0"/>
            </a:rPr>
            <a:t>Network Hospitals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000" kern="1200" dirty="0">
              <a:latin typeface="Trebuchet MS" panose="020B0603020202020204" pitchFamily="34" charset="0"/>
            </a:rPr>
            <a:t>Existing service level agreements, tariff agreements cover all the aspects of the new contract</a:t>
          </a:r>
        </a:p>
      </dsp:txBody>
      <dsp:txXfrm rot="5400000">
        <a:off x="3016894" y="1095057"/>
        <a:ext cx="2805410" cy="3285171"/>
      </dsp:txXfrm>
    </dsp:sp>
    <dsp:sp modelId="{88254636-CAE5-4B5D-9F96-CE1EAEED457C}">
      <dsp:nvSpPr>
        <dsp:cNvPr id="0" name=""/>
        <dsp:cNvSpPr/>
      </dsp:nvSpPr>
      <dsp:spPr>
        <a:xfrm rot="16200000">
          <a:off x="4698852" y="1334937"/>
          <a:ext cx="5475285" cy="2805410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0" rIns="17145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Trebuchet MS" panose="020B0603020202020204" pitchFamily="34" charset="0"/>
            </a:rPr>
            <a:t>Reinsurer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kern="1200" dirty="0">
              <a:latin typeface="Trebuchet MS" panose="020B0603020202020204" pitchFamily="34" charset="0"/>
            </a:rPr>
            <a:t>The experience emerged since the risk commencement date does not alter the rating, terms and condition of the pre-determined arrangement.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kern="1200" dirty="0">
              <a:latin typeface="Trebuchet MS" panose="020B0603020202020204" pitchFamily="34" charset="0"/>
            </a:rPr>
            <a:t>The reinsurance arrangement will be signed at the earliest.</a:t>
          </a:r>
          <a:endParaRPr lang="en-IN" sz="2800" kern="1200" dirty="0">
            <a:latin typeface="Trebuchet MS" panose="020B0603020202020204" pitchFamily="34" charset="0"/>
          </a:endParaRPr>
        </a:p>
      </dsp:txBody>
      <dsp:txXfrm rot="5400000">
        <a:off x="6033789" y="1095057"/>
        <a:ext cx="2805410" cy="32851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t>11-01-2023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72815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03729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71117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18977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34339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5852982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987728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764740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83339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7663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072756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52880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082183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524980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383151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5061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827206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92579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76270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38180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20960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1223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15852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95840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6280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359371" y="228600"/>
            <a:ext cx="11832629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image" Target="../media/image6.png"/><Relationship Id="rId10" Type="http://schemas.microsoft.com/office/2007/relationships/diagramDrawing" Target="../diagrams/drawing2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5" Type="http://schemas.openxmlformats.org/officeDocument/2006/relationships/image" Target="../media/image6.png"/><Relationship Id="rId10" Type="http://schemas.microsoft.com/office/2007/relationships/diagramDrawing" Target="../diagrams/drawing3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3479017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838200" y="2019371"/>
            <a:ext cx="11037291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Govt Health Scheme : RI Technical</a:t>
            </a:r>
            <a:endParaRPr lang="es-ES" altLang="en-US" sz="36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152400" y="3467243"/>
            <a:ext cx="51847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Guide : Rohit </a:t>
            </a:r>
            <a:r>
              <a:rPr lang="en-US" altLang="en-US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Ajgaonkar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Presented By : 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1. Piyush Garg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2. Pooja Dilip Pimputkar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3. Ruchika Sangwan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4. Ankur Subhash Gupta</a:t>
            </a:r>
            <a:endParaRPr lang="es-ES" alt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838200" y="533400"/>
            <a:ext cx="9197975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38th India Fellowship Seminar</a:t>
            </a:r>
            <a:endParaRPr lang="es-UY" altLang="en-US" sz="25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l"/>
            <a:r>
              <a:rPr lang="es-UY" altLang="en-US" sz="25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Date: January 12-13, 2023</a:t>
            </a:r>
            <a:endParaRPr lang="es-ES" altLang="en-US" sz="25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4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Agenda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27A9F5-E45B-4320-A686-65BC4CBFC960}"/>
              </a:ext>
            </a:extLst>
          </p:cNvPr>
          <p:cNvSpPr/>
          <p:nvPr/>
        </p:nvSpPr>
        <p:spPr bwMode="auto">
          <a:xfrm>
            <a:off x="2880246" y="1600200"/>
            <a:ext cx="6629400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Challenges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with the scheme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E715D1-03E1-445D-A3C8-3F0C4B19E6E1}"/>
              </a:ext>
            </a:extLst>
          </p:cNvPr>
          <p:cNvSpPr/>
          <p:nvPr/>
        </p:nvSpPr>
        <p:spPr bwMode="auto">
          <a:xfrm>
            <a:off x="2913065" y="2476865"/>
            <a:ext cx="6563762" cy="609600"/>
          </a:xfrm>
          <a:prstGeom prst="roundRect">
            <a:avLst/>
          </a:prstGeom>
          <a:solidFill>
            <a:srgbClr val="1C5C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Setting the Loss Ratio Assumption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D1F64EC-6EF7-4123-B390-4851EE2FFAAB}"/>
              </a:ext>
            </a:extLst>
          </p:cNvPr>
          <p:cNvSpPr/>
          <p:nvPr/>
        </p:nvSpPr>
        <p:spPr bwMode="auto">
          <a:xfrm>
            <a:off x="2877663" y="3353530"/>
            <a:ext cx="6629400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RI Arrangement</a:t>
            </a:r>
          </a:p>
        </p:txBody>
      </p:sp>
    </p:spTree>
    <p:extLst>
      <p:ext uri="{BB962C8B-B14F-4D97-AF65-F5344CB8AC3E}">
        <p14:creationId xmlns:p14="http://schemas.microsoft.com/office/powerpoint/2010/main" val="3603570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Relevant Analyses    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47463" y="1447800"/>
            <a:ext cx="10439400" cy="44089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Granular level analysis may be possible due to volume of business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Actual vs. Expected Analysis to understand higher than expected loss ratio variance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Possible Drivers for claims trend</a:t>
            </a:r>
            <a:r>
              <a:rPr kumimoji="0" lang="en-IN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–</a:t>
            </a:r>
          </a:p>
          <a:p>
            <a:pPr lvl="1" indent="-342900">
              <a:buFontTx/>
              <a:buChar char="•"/>
              <a:defRPr/>
            </a:pPr>
            <a:r>
              <a:rPr lang="en-IN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Seasonality </a:t>
            </a:r>
          </a:p>
          <a:p>
            <a:pPr lvl="1" indent="-342900">
              <a:buFontTx/>
              <a:buChar char="•"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Pandemic events</a:t>
            </a:r>
          </a:p>
          <a:p>
            <a:pPr lvl="1" indent="-342900">
              <a:buFontTx/>
              <a:buChar char="•"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Fraudulent claims</a:t>
            </a:r>
          </a:p>
          <a:p>
            <a:pPr>
              <a:defRPr/>
            </a:pPr>
            <a:r>
              <a:rPr lang="en-IN" dirty="0">
                <a:solidFill>
                  <a:srgbClr val="000000"/>
                </a:solidFill>
                <a:latin typeface="Trebuchet MS" panose="020B0603020202020204" pitchFamily="34" charset="0"/>
              </a:rPr>
              <a:t>Data Diagnostics for result validation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228307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78486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Reserving Considerations</a:t>
            </a: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 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47463" y="1447800"/>
            <a:ext cx="10439400" cy="440892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Emergence of PDR </a:t>
            </a:r>
            <a:r>
              <a:rPr lang="en-IN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for Group Health Government Scheme</a:t>
            </a:r>
          </a:p>
          <a:p>
            <a:pPr lvl="1" indent="-342900">
              <a:buFontTx/>
              <a:buChar char="•"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Overshooting Loss Ratio</a:t>
            </a:r>
          </a:p>
          <a:p>
            <a:pPr lvl="1" indent="-342900">
              <a:buFontTx/>
              <a:buChar char="•"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Claims </a:t>
            </a:r>
            <a:r>
              <a:rPr lang="en-IN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related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expenses – TPA fees, claims investigations costs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Emergence of PDR at Business Level</a:t>
            </a:r>
            <a:endParaRPr lang="en-IN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lvl="1" indent="-342900">
              <a:buFontTx/>
              <a:buChar char="•"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Business Mix </a:t>
            </a:r>
          </a:p>
          <a:p>
            <a:pPr lvl="1" indent="-342900">
              <a:buFontTx/>
              <a:buChar char="•"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Offsetting from other LOBs</a:t>
            </a:r>
          </a:p>
          <a:p>
            <a:pPr>
              <a:defRPr/>
            </a:pPr>
            <a:r>
              <a:rPr lang="en-IN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Suitable reserving methodology</a:t>
            </a:r>
          </a:p>
          <a:p>
            <a:pPr lvl="1" indent="-342900">
              <a:buFontTx/>
              <a:buChar char="•"/>
              <a:defRPr/>
            </a:pPr>
            <a:r>
              <a:rPr lang="en-IN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Limited use of data triangles </a:t>
            </a:r>
          </a:p>
          <a:p>
            <a:pPr lvl="1" indent="-342900">
              <a:buFontTx/>
              <a:buChar char="•"/>
              <a:defRPr/>
            </a:pPr>
            <a:r>
              <a:rPr lang="en-IN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Consistency of Loss Ratio and NEP calculations: NEP considered for IBNR analysis on 1/365 basis </a:t>
            </a:r>
          </a:p>
          <a:p>
            <a:pPr marL="457200" lvl="1" indent="0">
              <a:buNone/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>
              <a:defRPr/>
            </a:pP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>
              <a:defRPr/>
            </a:pP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>
              <a:defRPr/>
            </a:pP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>
              <a:defRPr/>
            </a:pP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>
              <a:defRPr/>
            </a:pP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4254887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05000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Stress testing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30339" y="1278282"/>
            <a:ext cx="10305547" cy="436051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parameters are relevant for stress testing to quantify impact on solvency: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Claims 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in claims frequency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Increase in claims severity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Operating Expenses</a:t>
            </a:r>
          </a:p>
          <a:p>
            <a:pPr marL="742950" marR="0" lvl="1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Increase in Group Govt scheme specific expenses such as – 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Claims investigations for fraudulent claims</a:t>
            </a:r>
          </a:p>
          <a:p>
            <a:pPr marL="1143000" marR="0" lvl="2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cs typeface="Times New Roman" panose="02020603050405020304" pitchFamily="18" charset="0"/>
              </a:rPr>
              <a:t>Hospital auditing expenses 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097964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600" y="455409"/>
            <a:ext cx="8991600" cy="7903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Undertakings from Internal Stakeholders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933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F94B5AA-3A90-7332-AE37-4E190DF6CD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6807432"/>
              </p:ext>
            </p:extLst>
          </p:nvPr>
        </p:nvGraphicFramePr>
        <p:xfrm>
          <a:off x="2032000" y="1447800"/>
          <a:ext cx="89408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612790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600" y="463109"/>
            <a:ext cx="90297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Undertakings from External stakeholders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933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F94B5AA-3A90-7332-AE37-4E190DF6CD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2269304"/>
              </p:ext>
            </p:extLst>
          </p:nvPr>
        </p:nvGraphicFramePr>
        <p:xfrm>
          <a:off x="2133600" y="1154115"/>
          <a:ext cx="8839200" cy="5475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315446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0031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Advice to management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52600" y="1610872"/>
            <a:ext cx="104394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Creation of PDR – Impact on the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solvency and profitability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Upward revision to the target ultimate loss ratio </a:t>
            </a:r>
            <a:r>
              <a:rPr lang="en-US" altLang="en-US" sz="28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estimate for the IBNR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Continuous monitoring of the Loss Ratio/CoR for the next few months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Signing the RI Treaty on urgent basis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Any need of Capital Infusion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8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Immediate mitigation strategy for emerging adverse claim experience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864763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b="1" kern="0" dirty="0">
                <a:solidFill>
                  <a:schemeClr val="tx1"/>
                </a:solidFill>
                <a:latin typeface="Trebuchet MS" panose="020B0603020202020204" pitchFamily="34" charset="0"/>
              </a:rPr>
              <a:t>Agenda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27A9F5-E45B-4320-A686-65BC4CBFC960}"/>
              </a:ext>
            </a:extLst>
          </p:cNvPr>
          <p:cNvSpPr/>
          <p:nvPr/>
        </p:nvSpPr>
        <p:spPr bwMode="auto">
          <a:xfrm>
            <a:off x="2880246" y="1600200"/>
            <a:ext cx="6629400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rebuchet MS" panose="020B0603020202020204" pitchFamily="34" charset="0"/>
              </a:rPr>
              <a:t>Challenges with the scheme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E715D1-03E1-445D-A3C8-3F0C4B19E6E1}"/>
              </a:ext>
            </a:extLst>
          </p:cNvPr>
          <p:cNvSpPr/>
          <p:nvPr/>
        </p:nvSpPr>
        <p:spPr bwMode="auto">
          <a:xfrm>
            <a:off x="2880246" y="2476865"/>
            <a:ext cx="6629400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latin typeface="Trebuchet MS" panose="020B0603020202020204" pitchFamily="34" charset="0"/>
              </a:rPr>
              <a:t>Setting the Loss Ratio Assumption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D1F64EC-6EF7-4123-B390-4851EE2FFAAB}"/>
              </a:ext>
            </a:extLst>
          </p:cNvPr>
          <p:cNvSpPr/>
          <p:nvPr/>
        </p:nvSpPr>
        <p:spPr bwMode="auto">
          <a:xfrm>
            <a:off x="2877663" y="3353530"/>
            <a:ext cx="6629400" cy="609600"/>
          </a:xfrm>
          <a:prstGeom prst="roundRect">
            <a:avLst/>
          </a:prstGeom>
          <a:solidFill>
            <a:srgbClr val="1C5C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RI Arrangement</a:t>
            </a:r>
          </a:p>
        </p:txBody>
      </p:sp>
    </p:spTree>
    <p:extLst>
      <p:ext uri="{BB962C8B-B14F-4D97-AF65-F5344CB8AC3E}">
        <p14:creationId xmlns:p14="http://schemas.microsoft.com/office/powerpoint/2010/main" val="336889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49458" y="307754"/>
            <a:ext cx="8915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  <a:latin typeface="Trebuchet MS" panose="020B0603020202020204" pitchFamily="34" charset="0"/>
              </a:rPr>
              <a:t>Threats to Financial Condition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52600" y="1350632"/>
            <a:ext cx="104394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>
                <a:latin typeface="Trebuchet MS" panose="020B0603020202020204" pitchFamily="34" charset="0"/>
              </a:rPr>
              <a:t>Concentration in Health LoB / overreliance on a single Government Scheme</a:t>
            </a:r>
          </a:p>
          <a:p>
            <a:r>
              <a:rPr lang="en-US" altLang="en-US" kern="0" dirty="0">
                <a:latin typeface="Trebuchet MS" panose="020B0603020202020204" pitchFamily="34" charset="0"/>
              </a:rPr>
              <a:t>Delay in signing the Reinsurance contract, leading to concerns regarding 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Availability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Rates and/or T&amp;Cs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Coverage of the currently underwritten Government scheme</a:t>
            </a:r>
          </a:p>
          <a:p>
            <a:r>
              <a:rPr lang="en-US" altLang="en-US" kern="0" dirty="0">
                <a:latin typeface="Trebuchet MS" panose="020B0603020202020204" pitchFamily="34" charset="0"/>
              </a:rPr>
              <a:t>Solvency Stress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Requirement of Additional Capital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Regulatory Implications</a:t>
            </a: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endParaRPr lang="en-US" altLang="en-US" kern="0" dirty="0"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088531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600" y="302786"/>
            <a:ext cx="8915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  <a:latin typeface="Trebuchet MS" panose="020B0603020202020204" pitchFamily="34" charset="0"/>
              </a:rPr>
              <a:t>Threats to Financial Condition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52600" y="1068927"/>
            <a:ext cx="104394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>
                <a:latin typeface="Trebuchet MS" panose="020B0603020202020204" pitchFamily="34" charset="0"/>
              </a:rPr>
              <a:t>Lack of Operational readiness leading to multiple issues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Inadequate Pricing (in case the company is the leader)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Lack of technical expertise to assess claims experience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Lack of claims management experience resulting in claims leakage</a:t>
            </a:r>
          </a:p>
          <a:p>
            <a:r>
              <a:rPr lang="en-US" altLang="en-US" kern="0" dirty="0">
                <a:latin typeface="Trebuchet MS" panose="020B0603020202020204" pitchFamily="34" charset="0"/>
              </a:rPr>
              <a:t>Issues with counterparties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Relationship issues with Government, particularly with regards to premium collection leading to Liquidity concerns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Lack of established hospital network or TPA, particularly in the State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Reinsurer – current concerns as well as potential disputes following non-agreement over claims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292713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b="1" kern="0" dirty="0">
                <a:solidFill>
                  <a:schemeClr val="tx1"/>
                </a:solidFill>
                <a:latin typeface="Trebuchet MS" panose="020B0603020202020204" pitchFamily="34" charset="0"/>
              </a:rPr>
              <a:t>Mr. Rohit Ajgaonkar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057400" y="1610872"/>
            <a:ext cx="97536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en-US" kern="0" dirty="0">
                <a:latin typeface="Trebuchet MS" panose="020B0603020202020204" pitchFamily="34" charset="0"/>
              </a:rPr>
              <a:t>Mr. Rohit is the Appointed Actuary of Raheja QBE GIC Ltd. He is a fellow from the Institute of Actuaries of India (IAI) and a CFA Level II. He holds a B.Sc. degree in Statistics from Mumbai University. He has 12+ years of experience spread across Life Insurance, General Insurance and Insurance consulting. Prior to this assignment he was the Chief Actuary for Edelweiss General Insurance.</a:t>
            </a:r>
          </a:p>
          <a:p>
            <a:pPr algn="just"/>
            <a:endParaRPr lang="en-US" altLang="en-US" kern="0" dirty="0"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600939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84023" y="254353"/>
            <a:ext cx="98298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>
              <a:defRPr/>
            </a:pPr>
            <a:r>
              <a:rPr lang="en-US" altLang="en-US" kern="0" dirty="0">
                <a:solidFill>
                  <a:schemeClr val="tx1"/>
                </a:solidFill>
                <a:latin typeface="Trebuchet MS" panose="020B0603020202020204" pitchFamily="34" charset="0"/>
              </a:rPr>
              <a:t>Scenarios – Future Financial Condition</a:t>
            </a:r>
            <a:endParaRPr kumimoji="0" lang="en-US" altLang="en-US" sz="4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52600" y="1245747"/>
            <a:ext cx="104394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b="1" kern="0" dirty="0">
                <a:latin typeface="Trebuchet MS" panose="020B0603020202020204" pitchFamily="34" charset="0"/>
              </a:rPr>
              <a:t>Premium</a:t>
            </a:r>
            <a:r>
              <a:rPr lang="en-US" altLang="en-US" kern="0" dirty="0">
                <a:latin typeface="Trebuchet MS" panose="020B0603020202020204" pitchFamily="34" charset="0"/>
              </a:rPr>
              <a:t> uncertainty -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Liquidity concerns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Pricing uncertainty</a:t>
            </a:r>
          </a:p>
          <a:p>
            <a:r>
              <a:rPr lang="en-US" altLang="en-US" b="1" kern="0" dirty="0">
                <a:latin typeface="Trebuchet MS" panose="020B0603020202020204" pitchFamily="34" charset="0"/>
              </a:rPr>
              <a:t>Claims</a:t>
            </a:r>
            <a:r>
              <a:rPr lang="en-US" altLang="en-US" kern="0" dirty="0">
                <a:latin typeface="Trebuchet MS" panose="020B0603020202020204" pitchFamily="34" charset="0"/>
              </a:rPr>
              <a:t> uncertainty -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Adverse loss ratio experience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Adverse claims frequency due to lack of fraud management</a:t>
            </a:r>
          </a:p>
          <a:p>
            <a:r>
              <a:rPr lang="en-US" altLang="en-US" b="1" kern="0" dirty="0">
                <a:latin typeface="Trebuchet MS" panose="020B0603020202020204" pitchFamily="34" charset="0"/>
              </a:rPr>
              <a:t>Reinsurance </a:t>
            </a:r>
            <a:r>
              <a:rPr lang="en-US" altLang="en-US" kern="0" dirty="0">
                <a:latin typeface="Trebuchet MS" panose="020B0603020202020204" pitchFamily="34" charset="0"/>
              </a:rPr>
              <a:t>uncertainty –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Availability 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Rates and / or Commission terms </a:t>
            </a: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altLang="en-US" sz="2000" kern="0" dirty="0">
                <a:latin typeface="Trebuchet MS" panose="020B0603020202020204" pitchFamily="34" charset="0"/>
              </a:rPr>
              <a:t>The above scenarios will be evaluated in isolation as well as in combination to assess the impact on Current and Future Solvency Capital.</a:t>
            </a:r>
          </a:p>
          <a:p>
            <a:pPr marL="0" indent="0">
              <a:buNone/>
            </a:pPr>
            <a:endParaRPr lang="en-US" altLang="en-US" sz="2000" kern="0" dirty="0"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750390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600" y="463109"/>
            <a:ext cx="98298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>
              <a:defRPr/>
            </a:pPr>
            <a:r>
              <a:rPr lang="en-US" altLang="en-US" kern="0" dirty="0">
                <a:solidFill>
                  <a:schemeClr val="tx1"/>
                </a:solidFill>
                <a:latin typeface="Trebuchet MS" panose="020B0603020202020204" pitchFamily="34" charset="0"/>
              </a:rPr>
              <a:t>Scenarios – Future Financial Condition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52600" y="1428310"/>
            <a:ext cx="104394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b="1" kern="0" dirty="0">
                <a:latin typeface="Trebuchet MS" panose="020B0603020202020204" pitchFamily="34" charset="0"/>
              </a:rPr>
              <a:t>Capital uncertainty</a:t>
            </a:r>
            <a:r>
              <a:rPr lang="en-US" altLang="en-US" kern="0" dirty="0">
                <a:latin typeface="Trebuchet MS" panose="020B0603020202020204" pitchFamily="34" charset="0"/>
              </a:rPr>
              <a:t>, in case of Reinsurance unavailability or partial availability, to assess the source for additional capital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Share Capital 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Borrowings</a:t>
            </a: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altLang="en-US" sz="2000" kern="0" dirty="0"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078698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0700" y="280546"/>
            <a:ext cx="86106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  <a:latin typeface="Trebuchet MS" panose="020B0603020202020204" pitchFamily="34" charset="0"/>
              </a:rPr>
              <a:t>Allowance of RI arrangement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52600" y="1215422"/>
            <a:ext cx="104394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>
                <a:latin typeface="Trebuchet MS" panose="020B0603020202020204" pitchFamily="34" charset="0"/>
              </a:rPr>
              <a:t>Loss Ratio/PDR calculation - </a:t>
            </a:r>
            <a:r>
              <a:rPr lang="en-US" altLang="en-US" sz="2400" kern="0" dirty="0">
                <a:latin typeface="Trebuchet MS" panose="020B0603020202020204" pitchFamily="34" charset="0"/>
              </a:rPr>
              <a:t>credit should be allowed for the prospective reinsurance arrangement, namely 80% QS </a:t>
            </a:r>
          </a:p>
          <a:p>
            <a:r>
              <a:rPr lang="en-US" altLang="en-US" kern="0" dirty="0">
                <a:latin typeface="Trebuchet MS" panose="020B0603020202020204" pitchFamily="34" charset="0"/>
              </a:rPr>
              <a:t>Projections to be performed under different scenarios covered in the previous section – 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Financial projections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Solvency projections </a:t>
            </a:r>
          </a:p>
          <a:p>
            <a:r>
              <a:rPr lang="en-US" altLang="en-US" kern="0" dirty="0">
                <a:latin typeface="Trebuchet MS" panose="020B0603020202020204" pitchFamily="34" charset="0"/>
              </a:rPr>
              <a:t>Apprise management of the results and encourage the reinsurance treaty finalization</a:t>
            </a:r>
          </a:p>
          <a:p>
            <a:r>
              <a:rPr lang="en-US" altLang="en-US" kern="0" dirty="0">
                <a:latin typeface="Trebuchet MS" panose="020B0603020202020204" pitchFamily="34" charset="0"/>
              </a:rPr>
              <a:t>Allowance should also be considered in the projections for potential disputes with reinsurer over recoveries</a:t>
            </a:r>
          </a:p>
          <a:p>
            <a:endParaRPr lang="en-US" altLang="en-US" kern="0" dirty="0">
              <a:latin typeface="Trebuchet MS" panose="020B0603020202020204" pitchFamily="34" charset="0"/>
            </a:endParaRPr>
          </a:p>
          <a:p>
            <a:pPr marL="457200" lvl="1" indent="0">
              <a:buNone/>
            </a:pPr>
            <a:endParaRPr lang="en-US" altLang="en-US" kern="0" dirty="0"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991613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256381"/>
            <a:ext cx="81534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  <a:latin typeface="Trebuchet MS" panose="020B0603020202020204" pitchFamily="34" charset="0"/>
              </a:rPr>
              <a:t>Considerations into deciding RI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65169" y="1039019"/>
            <a:ext cx="104394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>
                <a:latin typeface="Trebuchet MS" panose="020B0603020202020204" pitchFamily="34" charset="0"/>
              </a:rPr>
              <a:t>Market Considerations –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Availability and cost of reinsurance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Competition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Alternative sources of Capital</a:t>
            </a:r>
          </a:p>
          <a:p>
            <a:r>
              <a:rPr lang="en-US" altLang="en-US" kern="0" dirty="0">
                <a:latin typeface="Trebuchet MS" panose="020B0603020202020204" pitchFamily="34" charset="0"/>
              </a:rPr>
              <a:t>Business Considerations –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Technical Expertise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Impact on claims uncertainty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Impact on Solvency position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Ceding and/or Profit Commission</a:t>
            </a:r>
          </a:p>
          <a:p>
            <a:r>
              <a:rPr lang="en-US" altLang="en-US" kern="0" dirty="0">
                <a:latin typeface="Trebuchet MS" panose="020B0603020202020204" pitchFamily="34" charset="0"/>
              </a:rPr>
              <a:t>Other Considerations – 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Prior experience and participation in government schemes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Credit Rating of the reinsurer(s)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022994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600" y="463109"/>
            <a:ext cx="9220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  <a:latin typeface="Trebuchet MS" panose="020B0603020202020204" pitchFamily="34" charset="0"/>
              </a:rPr>
              <a:t>Advice to Board and Management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52600" y="1416526"/>
            <a:ext cx="104394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>
                <a:latin typeface="Trebuchet MS" panose="020B0603020202020204" pitchFamily="34" charset="0"/>
              </a:rPr>
              <a:t>Robust business planning beforehand, particularly in case of large (government) schemes</a:t>
            </a:r>
          </a:p>
          <a:p>
            <a:r>
              <a:rPr lang="en-US" altLang="en-US" kern="0" dirty="0">
                <a:latin typeface="Trebuchet MS" panose="020B0603020202020204" pitchFamily="34" charset="0"/>
              </a:rPr>
              <a:t>Setting up network of panel hospitals – this will reduce the severity</a:t>
            </a:r>
          </a:p>
          <a:p>
            <a:r>
              <a:rPr lang="en-US" altLang="en-US" kern="0" dirty="0">
                <a:latin typeface="Trebuchet MS" panose="020B0603020202020204" pitchFamily="34" charset="0"/>
              </a:rPr>
              <a:t>Prior agreement on reinsurance – preferably before the scheme is signed – to ensure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Better terms and conditions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Greater negotiation power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Technical Expertise for pricing the scheme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Access to data and/or prior experience from reinsurer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455701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600" y="463109"/>
            <a:ext cx="9220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  <a:latin typeface="Trebuchet MS" panose="020B0603020202020204" pitchFamily="34" charset="0"/>
              </a:rPr>
              <a:t>Advice to Board and Management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52600" y="1416526"/>
            <a:ext cx="104394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>
                <a:latin typeface="Trebuchet MS" panose="020B0603020202020204" pitchFamily="34" charset="0"/>
              </a:rPr>
              <a:t>Business analysis to –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Alternative RI structures, possibly in combination with other RI arrangements as well such as Stop Loss or XoL to contain the claims variability (subject to availability and terms)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Stronger claims management with more robust screening and escalation matrix to reduce claims leakage 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Inhouse Fraud Management team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Stronger TPA network with proper claims escalation matrix and approval process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More robust data / business analytics in case the company wants to write more such schemes</a:t>
            </a:r>
          </a:p>
          <a:p>
            <a:endParaRPr lang="en-US" altLang="en-US" kern="0" dirty="0">
              <a:latin typeface="Trebuchet MS" panose="020B0603020202020204" pitchFamily="34" charset="0"/>
            </a:endParaRPr>
          </a:p>
          <a:p>
            <a:endParaRPr lang="en-US" altLang="en-US" kern="0" dirty="0">
              <a:latin typeface="Trebuchet MS" panose="020B0603020202020204" pitchFamily="34" charset="0"/>
            </a:endParaRPr>
          </a:p>
          <a:p>
            <a:endParaRPr lang="en-US" altLang="en-US" kern="0" dirty="0"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855650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600" y="463109"/>
            <a:ext cx="9220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  <a:latin typeface="Trebuchet MS" panose="020B0603020202020204" pitchFamily="34" charset="0"/>
              </a:rPr>
              <a:t>Advice to Board and Management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52600" y="1416526"/>
            <a:ext cx="104394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kern="0" dirty="0">
                <a:latin typeface="Trebuchet MS" panose="020B0603020202020204" pitchFamily="34" charset="0"/>
              </a:rPr>
              <a:t>Government Health schemes or other large schemes to be written on Coinsurance basis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possibly as follower while the company gains more experience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limited or comparatively smaller participation on multiple schemes to gain diversification benefits </a:t>
            </a:r>
          </a:p>
          <a:p>
            <a:r>
              <a:rPr lang="en-US" altLang="en-US" kern="0" dirty="0">
                <a:latin typeface="Trebuchet MS" panose="020B0603020202020204" pitchFamily="34" charset="0"/>
              </a:rPr>
              <a:t>Alternate Risk Transfers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Securitization - ILS</a:t>
            </a:r>
          </a:p>
          <a:p>
            <a:pPr lvl="2"/>
            <a:r>
              <a:rPr lang="en-US" altLang="en-US" kern="0" dirty="0">
                <a:latin typeface="Trebuchet MS" panose="020B0603020202020204" pitchFamily="34" charset="0"/>
              </a:rPr>
              <a:t>Committed/Contingent Capital</a:t>
            </a: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pPr lvl="2"/>
            <a:endParaRPr lang="en-US" altLang="en-US" kern="0" dirty="0">
              <a:latin typeface="Trebuchet MS" panose="020B0603020202020204" pitchFamily="34" charset="0"/>
            </a:endParaRPr>
          </a:p>
          <a:p>
            <a:endParaRPr lang="en-US" altLang="en-US" kern="0" dirty="0">
              <a:latin typeface="Trebuchet MS" panose="020B0603020202020204" pitchFamily="34" charset="0"/>
            </a:endParaRPr>
          </a:p>
          <a:p>
            <a:endParaRPr lang="en-US" altLang="en-US" kern="0" dirty="0">
              <a:latin typeface="Trebuchet MS" panose="020B0603020202020204" pitchFamily="34" charset="0"/>
            </a:endParaRPr>
          </a:p>
          <a:p>
            <a:endParaRPr lang="en-US" altLang="en-US" kern="0" dirty="0">
              <a:latin typeface="Trebuchet MS" panose="020B0603020202020204" pitchFamily="34" charset="0"/>
            </a:endParaRPr>
          </a:p>
          <a:p>
            <a:endParaRPr lang="en-US" altLang="en-US" kern="0" dirty="0">
              <a:latin typeface="Trebuchet MS" panose="020B0603020202020204" pitchFamily="34" charset="0"/>
            </a:endParaRPr>
          </a:p>
          <a:p>
            <a:endParaRPr lang="en-US" altLang="en-US" kern="0" dirty="0">
              <a:latin typeface="Trebuchet MS" panose="020B0603020202020204" pitchFamily="34" charset="0"/>
            </a:endParaRPr>
          </a:p>
          <a:p>
            <a:endParaRPr lang="en-US" altLang="en-US" kern="0" dirty="0"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607225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90800" y="2819400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b="1" kern="0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44681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70257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b="1" kern="0" dirty="0">
                <a:solidFill>
                  <a:schemeClr val="tx1"/>
                </a:solidFill>
                <a:latin typeface="Trebuchet MS" panose="020B0603020202020204" pitchFamily="34" charset="0"/>
              </a:rPr>
              <a:t>Case Study : Background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057400" y="1610872"/>
            <a:ext cx="98298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800" kern="0" dirty="0">
                <a:latin typeface="Trebuchet MS" panose="020B0603020202020204" pitchFamily="34" charset="0"/>
              </a:rPr>
              <a:t>Medium size multi-line general insurer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Govt Health business of a large state for the first time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Need for reinsurance arrangement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Adverse claims experience in first 6 weeks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Solvency Risk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Increasing fraudulent claims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Lack of operational readiness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Issues with Counterparties</a:t>
            </a:r>
          </a:p>
          <a:p>
            <a:endParaRPr lang="en-US" altLang="en-US" kern="0" dirty="0"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72973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b="1" kern="0" dirty="0">
                <a:solidFill>
                  <a:schemeClr val="tx1"/>
                </a:solidFill>
                <a:latin typeface="Trebuchet MS" panose="020B0603020202020204" pitchFamily="34" charset="0"/>
              </a:rPr>
              <a:t>Agenda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27A9F5-E45B-4320-A686-65BC4CBFC960}"/>
              </a:ext>
            </a:extLst>
          </p:cNvPr>
          <p:cNvSpPr/>
          <p:nvPr/>
        </p:nvSpPr>
        <p:spPr bwMode="auto">
          <a:xfrm>
            <a:off x="2880246" y="1600200"/>
            <a:ext cx="6629400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Challenges with the scheme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E715D1-03E1-445D-A3C8-3F0C4B19E6E1}"/>
              </a:ext>
            </a:extLst>
          </p:cNvPr>
          <p:cNvSpPr/>
          <p:nvPr/>
        </p:nvSpPr>
        <p:spPr bwMode="auto">
          <a:xfrm>
            <a:off x="2880246" y="2476865"/>
            <a:ext cx="6629400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Setting the Loss Ratio Assumption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D1F64EC-6EF7-4123-B390-4851EE2FFAAB}"/>
              </a:ext>
            </a:extLst>
          </p:cNvPr>
          <p:cNvSpPr/>
          <p:nvPr/>
        </p:nvSpPr>
        <p:spPr bwMode="auto">
          <a:xfrm>
            <a:off x="2877663" y="3353530"/>
            <a:ext cx="6629400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RI Arrangement</a:t>
            </a:r>
          </a:p>
        </p:txBody>
      </p:sp>
    </p:spTree>
    <p:extLst>
      <p:ext uri="{BB962C8B-B14F-4D97-AF65-F5344CB8AC3E}">
        <p14:creationId xmlns:p14="http://schemas.microsoft.com/office/powerpoint/2010/main" val="20397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80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b="1" kern="0" dirty="0">
                <a:solidFill>
                  <a:schemeClr val="tx1"/>
                </a:solidFill>
                <a:latin typeface="Trebuchet MS" panose="020B0603020202020204" pitchFamily="34" charset="0"/>
              </a:rPr>
              <a:t>Agenda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27A9F5-E45B-4320-A686-65BC4CBFC960}"/>
              </a:ext>
            </a:extLst>
          </p:cNvPr>
          <p:cNvSpPr/>
          <p:nvPr/>
        </p:nvSpPr>
        <p:spPr bwMode="auto">
          <a:xfrm>
            <a:off x="2880246" y="1600200"/>
            <a:ext cx="6629400" cy="609600"/>
          </a:xfrm>
          <a:prstGeom prst="roundRect">
            <a:avLst/>
          </a:prstGeom>
          <a:solidFill>
            <a:srgbClr val="1C5C8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Challenges with the scheme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BE715D1-03E1-445D-A3C8-3F0C4B19E6E1}"/>
              </a:ext>
            </a:extLst>
          </p:cNvPr>
          <p:cNvSpPr/>
          <p:nvPr/>
        </p:nvSpPr>
        <p:spPr bwMode="auto">
          <a:xfrm>
            <a:off x="2880246" y="2476865"/>
            <a:ext cx="6629400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Setting the Loss Ratio Assumption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D1F64EC-6EF7-4123-B390-4851EE2FFAAB}"/>
              </a:ext>
            </a:extLst>
          </p:cNvPr>
          <p:cNvSpPr/>
          <p:nvPr/>
        </p:nvSpPr>
        <p:spPr bwMode="auto">
          <a:xfrm>
            <a:off x="2877663" y="3353530"/>
            <a:ext cx="6629400" cy="6096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RI Arrangement</a:t>
            </a:r>
          </a:p>
        </p:txBody>
      </p:sp>
    </p:spTree>
    <p:extLst>
      <p:ext uri="{BB962C8B-B14F-4D97-AF65-F5344CB8AC3E}">
        <p14:creationId xmlns:p14="http://schemas.microsoft.com/office/powerpoint/2010/main" val="269641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19400" y="463109"/>
            <a:ext cx="77115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  <a:latin typeface="Trebuchet MS" panose="020B0603020202020204" pitchFamily="34" charset="0"/>
              </a:rPr>
              <a:t>Challenges</a:t>
            </a:r>
            <a:r>
              <a:rPr lang="en-US" altLang="en-US" kern="0" dirty="0">
                <a:solidFill>
                  <a:schemeClr val="tx1"/>
                </a:solidFill>
              </a:rPr>
              <a:t> with the scheme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EB3D612-AB28-4A43-AFED-AC03A75DA9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5395146"/>
              </p:ext>
            </p:extLst>
          </p:nvPr>
        </p:nvGraphicFramePr>
        <p:xfrm>
          <a:off x="2286000" y="12957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69792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600" y="463109"/>
            <a:ext cx="94107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  <a:latin typeface="Trebuchet MS" panose="020B0603020202020204" pitchFamily="34" charset="0"/>
              </a:rPr>
              <a:t>Profitability &amp; Financial Condition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59796" y="1358436"/>
            <a:ext cx="9951203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800" kern="0" dirty="0">
                <a:latin typeface="Trebuchet MS" panose="020B0603020202020204" pitchFamily="34" charset="0"/>
              </a:rPr>
              <a:t>Risk of accumulation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Losses due to adverse claims experience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Major contribution to overall business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Capital Constraints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Lower margin due to competitive pricing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Risk of fraud by :</a:t>
            </a:r>
          </a:p>
          <a:p>
            <a:pPr lvl="1"/>
            <a:r>
              <a:rPr lang="en-US" altLang="en-US" sz="2400" kern="0" dirty="0">
                <a:latin typeface="Trebuchet MS" panose="020B0603020202020204" pitchFamily="34" charset="0"/>
              </a:rPr>
              <a:t>Hospitals</a:t>
            </a:r>
          </a:p>
          <a:p>
            <a:pPr lvl="1"/>
            <a:r>
              <a:rPr lang="en-US" altLang="en-US" sz="2400" kern="0" dirty="0">
                <a:latin typeface="Trebuchet MS" panose="020B0603020202020204" pitchFamily="34" charset="0"/>
              </a:rPr>
              <a:t>Insured/Claimant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Delayed payment by Govt leading to liquidity issues and impact on Solvency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Distortion of Actual vs Expected performance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12796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600" y="463109"/>
            <a:ext cx="94107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  <a:latin typeface="Trebuchet MS" panose="020B0603020202020204" pitchFamily="34" charset="0"/>
              </a:rPr>
              <a:t>Integration &amp; Stakeholder Mgt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59796" y="1358436"/>
            <a:ext cx="103320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800" kern="0" dirty="0">
                <a:latin typeface="Trebuchet MS" panose="020B0603020202020204" pitchFamily="34" charset="0"/>
              </a:rPr>
              <a:t>Enrollment data collection and storage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Integration with PAS &amp; other internal systems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Robust systems for claims processing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Integration with TPA systems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Delay in settlement – leading to govt intervention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Onboarding reinsurer on pricing, fraud management, claims processing &amp; hospital tie-ups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Tie-ups with hospitals for cashless treatment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Apprise the Board about the developments &amp; future expectations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Regulatory Compliance</a:t>
            </a:r>
          </a:p>
          <a:p>
            <a:endParaRPr lang="en-US" altLang="en-US" sz="2800" kern="0" dirty="0"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363480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600" y="463109"/>
            <a:ext cx="94107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  <a:latin typeface="Trebuchet MS" panose="020B0603020202020204" pitchFamily="34" charset="0"/>
              </a:rPr>
              <a:t>Implementation Capabilities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59796" y="1358436"/>
            <a:ext cx="10027404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800" kern="0" dirty="0">
                <a:latin typeface="Trebuchet MS" panose="020B0603020202020204" pitchFamily="34" charset="0"/>
              </a:rPr>
              <a:t>Policy admin system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Claims management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Operational effectiveness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Fraud identification &amp; Control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Reinsurance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Regulatory Compliance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Timely settlement</a:t>
            </a:r>
          </a:p>
          <a:p>
            <a:r>
              <a:rPr lang="en-US" altLang="en-US" sz="2800" kern="0" dirty="0">
                <a:latin typeface="Trebuchet MS" panose="020B0603020202020204" pitchFamily="34" charset="0"/>
              </a:rPr>
              <a:t>Healthy Solvency Ratio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965759089"/>
      </p:ext>
    </p:extLst>
  </p:cSld>
  <p:clrMapOvr>
    <a:masterClrMapping/>
  </p:clrMapOvr>
</p:sld>
</file>

<file path=ppt/theme/theme1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1437</Words>
  <Application>Microsoft Office PowerPoint</Application>
  <PresentationFormat>Widescreen</PresentationFormat>
  <Paragraphs>304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Bahamas</vt:lpstr>
      <vt:lpstr>Calibri</vt:lpstr>
      <vt:lpstr>Garamond</vt:lpstr>
      <vt:lpstr>Times New Roman</vt:lpstr>
      <vt:lpstr>Trebuchet MS</vt:lpstr>
      <vt:lpstr>LifeConvBirm02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Pooja Pimputkar</cp:lastModifiedBy>
  <cp:revision>199</cp:revision>
  <dcterms:created xsi:type="dcterms:W3CDTF">2011-07-20T12:11:57Z</dcterms:created>
  <dcterms:modified xsi:type="dcterms:W3CDTF">2023-01-11T05:26:31Z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47b247-e90e-43a3-9d7b-004f14ae6873_Enabled">
    <vt:lpwstr>true</vt:lpwstr>
  </property>
  <property fmtid="{D5CDD505-2E9C-101B-9397-08002B2CF9AE}" pid="3" name="MSIP_Label_d347b247-e90e-43a3-9d7b-004f14ae6873_SetDate">
    <vt:lpwstr>2023-01-10T04:16:38Z</vt:lpwstr>
  </property>
  <property fmtid="{D5CDD505-2E9C-101B-9397-08002B2CF9AE}" pid="4" name="MSIP_Label_d347b247-e90e-43a3-9d7b-004f14ae6873_Method">
    <vt:lpwstr>Standard</vt:lpwstr>
  </property>
  <property fmtid="{D5CDD505-2E9C-101B-9397-08002B2CF9AE}" pid="5" name="MSIP_Label_d347b247-e90e-43a3-9d7b-004f14ae6873_Name">
    <vt:lpwstr>d347b247-e90e-43a3-9d7b-004f14ae6873</vt:lpwstr>
  </property>
  <property fmtid="{D5CDD505-2E9C-101B-9397-08002B2CF9AE}" pid="6" name="MSIP_Label_d347b247-e90e-43a3-9d7b-004f14ae6873_SiteId">
    <vt:lpwstr>76e3921f-489b-4b7e-9547-9ea297add9b5</vt:lpwstr>
  </property>
  <property fmtid="{D5CDD505-2E9C-101B-9397-08002B2CF9AE}" pid="7" name="MSIP_Label_d347b247-e90e-43a3-9d7b-004f14ae6873_ActionId">
    <vt:lpwstr>c9c069ad-6428-4f16-ac6b-d20a3c4616f2</vt:lpwstr>
  </property>
  <property fmtid="{D5CDD505-2E9C-101B-9397-08002B2CF9AE}" pid="8" name="MSIP_Label_d347b247-e90e-43a3-9d7b-004f14ae6873_ContentBits">
    <vt:lpwstr>0</vt:lpwstr>
  </property>
</Properties>
</file>