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2.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heme/themeOverride3.xml" ContentType="application/vnd.openxmlformats-officedocument.themeOverride+xml"/>
  <Override PartName="/ppt/notesSlides/notesSlide15.xml" ContentType="application/vnd.openxmlformats-officedocument.presentationml.notesSlide+xml"/>
  <Override PartName="/ppt/theme/themeOverride4.xml" ContentType="application/vnd.openxmlformats-officedocument.themeOverride+xml"/>
  <Override PartName="/ppt/notesSlides/notesSlide16.xml" ContentType="application/vnd.openxmlformats-officedocument.presentationml.notesSlide+xml"/>
  <Override PartName="/ppt/theme/themeOverride5.xml" ContentType="application/vnd.openxmlformats-officedocument.themeOverride+xml"/>
  <Override PartName="/ppt/notesSlides/notesSlide17.xml" ContentType="application/vnd.openxmlformats-officedocument.presentationml.notesSlide+xml"/>
  <Override PartName="/ppt/theme/themeOverride6.xml" ContentType="application/vnd.openxmlformats-officedocument.themeOverride+xml"/>
  <Override PartName="/ppt/notesSlides/notesSlide18.xml" ContentType="application/vnd.openxmlformats-officedocument.presentationml.notesSlide+xml"/>
  <Override PartName="/ppt/theme/themeOverride7.xml" ContentType="application/vnd.openxmlformats-officedocument.themeOverride+xml"/>
  <Override PartName="/ppt/notesSlides/notesSlide19.xml" ContentType="application/vnd.openxmlformats-officedocument.presentationml.notesSlide+xml"/>
  <Override PartName="/ppt/theme/themeOverride8.xml" ContentType="application/vnd.openxmlformats-officedocument.themeOverride+xml"/>
  <Override PartName="/ppt/notesSlides/notesSlide20.xml" ContentType="application/vnd.openxmlformats-officedocument.presentationml.notesSlide+xml"/>
  <Override PartName="/ppt/theme/themeOverride9.xml" ContentType="application/vnd.openxmlformats-officedocument.themeOverride+xml"/>
  <Override PartName="/ppt/notesSlides/notesSlide21.xml" ContentType="application/vnd.openxmlformats-officedocument.presentationml.notesSlide+xml"/>
  <Override PartName="/ppt/theme/themeOverride10.xml" ContentType="application/vnd.openxmlformats-officedocument.themeOverride+xml"/>
  <Override PartName="/ppt/notesSlides/notesSlide22.xml" ContentType="application/vnd.openxmlformats-officedocument.presentationml.notesSlide+xml"/>
  <Override PartName="/ppt/theme/themeOverride11.xml" ContentType="application/vnd.openxmlformats-officedocument.themeOverride+xml"/>
  <Override PartName="/ppt/notesSlides/notesSlide2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 id="2147483673" r:id="rId3"/>
  </p:sldMasterIdLst>
  <p:notesMasterIdLst>
    <p:notesMasterId r:id="rId27"/>
  </p:notesMasterIdLst>
  <p:handoutMasterIdLst>
    <p:handoutMasterId r:id="rId28"/>
  </p:handoutMasterIdLst>
  <p:sldIdLst>
    <p:sldId id="261" r:id="rId4"/>
    <p:sldId id="269" r:id="rId5"/>
    <p:sldId id="318" r:id="rId6"/>
    <p:sldId id="286" r:id="rId7"/>
    <p:sldId id="285" r:id="rId8"/>
    <p:sldId id="282" r:id="rId9"/>
    <p:sldId id="271" r:id="rId10"/>
    <p:sldId id="280" r:id="rId11"/>
    <p:sldId id="262" r:id="rId12"/>
    <p:sldId id="263" r:id="rId13"/>
    <p:sldId id="266" r:id="rId14"/>
    <p:sldId id="267" r:id="rId15"/>
    <p:sldId id="264" r:id="rId16"/>
    <p:sldId id="265" r:id="rId17"/>
    <p:sldId id="284" r:id="rId18"/>
    <p:sldId id="273" r:id="rId19"/>
    <p:sldId id="274" r:id="rId20"/>
    <p:sldId id="275" r:id="rId21"/>
    <p:sldId id="276" r:id="rId22"/>
    <p:sldId id="277" r:id="rId23"/>
    <p:sldId id="287" r:id="rId24"/>
    <p:sldId id="283" r:id="rId25"/>
    <p:sldId id="279" r:id="rId26"/>
  </p:sldIdLst>
  <p:sldSz cx="12192000" cy="6858000"/>
  <p:notesSz cx="6858000" cy="9144000"/>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9F9023E-73EC-78E3-C7F6-359EE1C8B7EE}" name="Nigel Lobo" initials="NL" userId="S::1010893@indiafirstlife.com::e4a0ca17-a710-403d-b038-41e51d5b915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4660"/>
  </p:normalViewPr>
  <p:slideViewPr>
    <p:cSldViewPr>
      <p:cViewPr varScale="1">
        <p:scale>
          <a:sx n="77" d="100"/>
          <a:sy n="77" d="100"/>
        </p:scale>
        <p:origin x="888" y="67"/>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2.xml"/><Relationship Id="rId21" Type="http://schemas.openxmlformats.org/officeDocument/2006/relationships/slide" Target="slides/slide18.xml"/><Relationship Id="rId34" Type="http://schemas.microsoft.com/office/2018/10/relationships/authors" Targe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7B2EFBB-0BCC-4A1D-9ED8-84B8867ABABE}" type="datetimeFigureOut">
              <a:rPr lang="en-IN" smtClean="0"/>
              <a:t>10-01-2023</a:t>
            </a:fld>
            <a:endParaRPr lang="en-IN"/>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IN"/>
              <a:t>1</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03F371-8F35-4F90-9E77-40C93ED6257F}" type="slidenum">
              <a:rPr lang="en-IN" smtClean="0"/>
              <a:t>‹#›</a:t>
            </a:fld>
            <a:endParaRPr lang="en-IN"/>
          </a:p>
        </p:txBody>
      </p:sp>
    </p:spTree>
    <p:extLst>
      <p:ext uri="{BB962C8B-B14F-4D97-AF65-F5344CB8AC3E}">
        <p14:creationId xmlns:p14="http://schemas.microsoft.com/office/powerpoint/2010/main" val="34462178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32B5A-112C-4AE6-875C-0ED6994DC26A}" type="datetimeFigureOut">
              <a:rPr lang="en-US" smtClean="0"/>
              <a:pPr/>
              <a:t>1/10/2023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t>1</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63E7AC-6455-4A0F-B654-220C7D7B7B8D}" type="slidenum">
              <a:rPr lang="en-US" smtClean="0"/>
              <a:pPr/>
              <a:t>‹#›</a:t>
            </a:fld>
            <a:endParaRPr lang="en-US"/>
          </a:p>
        </p:txBody>
      </p:sp>
    </p:spTree>
    <p:extLst>
      <p:ext uri="{BB962C8B-B14F-4D97-AF65-F5344CB8AC3E}">
        <p14:creationId xmlns:p14="http://schemas.microsoft.com/office/powerpoint/2010/main" val="1735764443"/>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Header Placeholder 3"/>
          <p:cNvSpPr>
            <a:spLocks noGrp="1"/>
          </p:cNvSpPr>
          <p:nvPr>
            <p:ph type="hdr" sz="quarter"/>
          </p:nvPr>
        </p:nvSpPr>
        <p:spPr/>
        <p:txBody>
          <a:bodyPr/>
          <a:lstStyle/>
          <a:p>
            <a:endParaRPr lang="en-US"/>
          </a:p>
        </p:txBody>
      </p:sp>
      <p:sp>
        <p:nvSpPr>
          <p:cNvPr id="5" name="Footer Placeholder 4"/>
          <p:cNvSpPr>
            <a:spLocks noGrp="1"/>
          </p:cNvSpPr>
          <p:nvPr>
            <p:ph type="ftr" sz="quarter" idx="4"/>
          </p:nvPr>
        </p:nvSpPr>
        <p:spPr/>
        <p:txBody>
          <a:bodyPr/>
          <a:lstStyle/>
          <a:p>
            <a:r>
              <a:rPr lang="en-US"/>
              <a:t>1</a:t>
            </a:r>
          </a:p>
        </p:txBody>
      </p:sp>
      <p:sp>
        <p:nvSpPr>
          <p:cNvPr id="6" name="Slide Number Placeholder 5"/>
          <p:cNvSpPr>
            <a:spLocks noGrp="1"/>
          </p:cNvSpPr>
          <p:nvPr>
            <p:ph type="sldNum" sz="quarter" idx="5"/>
          </p:nvPr>
        </p:nvSpPr>
        <p:spPr/>
        <p:txBody>
          <a:bodyPr/>
          <a:lstStyle/>
          <a:p>
            <a:fld id="{6963E7AC-6455-4A0F-B654-220C7D7B7B8D}" type="slidenum">
              <a:rPr lang="en-US" smtClean="0"/>
              <a:pPr/>
              <a:t>1</a:t>
            </a:fld>
            <a:endParaRPr lang="en-US"/>
          </a:p>
        </p:txBody>
      </p:sp>
    </p:spTree>
    <p:extLst>
      <p:ext uri="{BB962C8B-B14F-4D97-AF65-F5344CB8AC3E}">
        <p14:creationId xmlns:p14="http://schemas.microsoft.com/office/powerpoint/2010/main" val="3194719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10</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86897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11</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5608290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9158562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722579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638516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15</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8009201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16</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0238820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17</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17443961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18</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4917363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19</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430817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34283493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20</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1333459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21</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7273630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22</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136160196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23</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406200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1657636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6963E7AC-6455-4A0F-B654-220C7D7B7B8D}" type="slidenum">
              <a:rPr lang="en-US" smtClean="0"/>
              <a:pPr/>
              <a:t>4</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2673675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7061049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2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8965254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kumimoji="0" lang="en-US" altLang="en-US" sz="12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500042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963E7AC-6455-4A0F-B654-220C7D7B7B8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a:ea typeface="+mn-ea"/>
                <a:cs typeface="+mn-cs"/>
              </a:rPr>
              <a:t>1</a:t>
            </a:r>
          </a:p>
        </p:txBody>
      </p:sp>
    </p:spTree>
    <p:extLst>
      <p:ext uri="{BB962C8B-B14F-4D97-AF65-F5344CB8AC3E}">
        <p14:creationId xmlns:p14="http://schemas.microsoft.com/office/powerpoint/2010/main" val="2674800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6963E7AC-6455-4A0F-B654-220C7D7B7B8D}" type="slidenum">
              <a:rPr lang="en-US" smtClean="0"/>
              <a:pPr/>
              <a:t>9</a:t>
            </a:fld>
            <a:endParaRPr lang="en-US"/>
          </a:p>
        </p:txBody>
      </p:sp>
      <p:sp>
        <p:nvSpPr>
          <p:cNvPr id="5" name="Footer Placeholder 4"/>
          <p:cNvSpPr>
            <a:spLocks noGrp="1"/>
          </p:cNvSpPr>
          <p:nvPr>
            <p:ph type="ftr" sz="quarter" idx="11"/>
          </p:nvPr>
        </p:nvSpPr>
        <p:spPr/>
        <p:txBody>
          <a:bodyPr/>
          <a:lstStyle/>
          <a:p>
            <a:r>
              <a:rPr lang="en-US"/>
              <a:t>1</a:t>
            </a:r>
          </a:p>
        </p:txBody>
      </p:sp>
    </p:spTree>
    <p:extLst>
      <p:ext uri="{BB962C8B-B14F-4D97-AF65-F5344CB8AC3E}">
        <p14:creationId xmlns:p14="http://schemas.microsoft.com/office/powerpoint/2010/main" val="3428349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a:p>
        </p:txBody>
      </p:sp>
    </p:spTree>
    <p:extLst>
      <p:ext uri="{BB962C8B-B14F-4D97-AF65-F5344CB8AC3E}">
        <p14:creationId xmlns:p14="http://schemas.microsoft.com/office/powerpoint/2010/main" val="74578404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4000" b="1" i="0" u="none" strike="noStrike" cap="none" normalizeH="0" baseline="0" dirty="0">
                  <a:ln>
                    <a:noFill/>
                  </a:ln>
                  <a:solidFill>
                    <a:srgbClr val="1F497D"/>
                  </a:solidFill>
                  <a:effectLst/>
                  <a:latin typeface="Bahamas" pitchFamily="34" charset="0"/>
                  <a:cs typeface="Times New Roman" pitchFamily="18" charset="0"/>
                </a:rPr>
                <a:t>Institute of Actuaries of India</a:t>
              </a:r>
              <a:endParaRPr kumimoji="0" lang="en-US" sz="4000" b="1" i="0" u="none" strike="noStrike" cap="none" normalizeH="0" baseline="0" dirty="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Title</a:t>
            </a:r>
          </a:p>
        </p:txBody>
      </p:sp>
      <p:sp>
        <p:nvSpPr>
          <p:cNvPr id="12" name="Rectangle 11"/>
          <p:cNvSpPr/>
          <p:nvPr userDrawn="1"/>
        </p:nvSpPr>
        <p:spPr>
          <a:xfrm>
            <a:off x="0" y="3733800"/>
            <a:ext cx="12192000" cy="830997"/>
          </a:xfrm>
          <a:prstGeom prst="rect">
            <a:avLst/>
          </a:prstGeom>
        </p:spPr>
        <p:txBody>
          <a:bodyPr wrap="square">
            <a:spAutoFit/>
          </a:bodyPr>
          <a:lstStyle/>
          <a:p>
            <a:pPr algn="ctr">
              <a:buNone/>
            </a:pPr>
            <a:r>
              <a:rPr lang="en-US" sz="4800" b="1" dirty="0">
                <a:latin typeface="Garamond" pitchFamily="18" charset="0"/>
                <a:ea typeface="Verdana" pitchFamily="34" charset="0"/>
                <a:cs typeface="Verdana" pitchFamily="34" charset="0"/>
              </a:rPr>
              <a:t>By</a:t>
            </a:r>
          </a:p>
        </p:txBody>
      </p:sp>
    </p:spTree>
    <p:extLst>
      <p:ext uri="{BB962C8B-B14F-4D97-AF65-F5344CB8AC3E}">
        <p14:creationId xmlns:p14="http://schemas.microsoft.com/office/powerpoint/2010/main" val="222946005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a:p>
        </p:txBody>
      </p:sp>
    </p:spTree>
    <p:extLst>
      <p:ext uri="{BB962C8B-B14F-4D97-AF65-F5344CB8AC3E}">
        <p14:creationId xmlns:p14="http://schemas.microsoft.com/office/powerpoint/2010/main" val="113252984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a:p>
        </p:txBody>
      </p:sp>
    </p:spTree>
    <p:extLst>
      <p:ext uri="{BB962C8B-B14F-4D97-AF65-F5344CB8AC3E}">
        <p14:creationId xmlns:p14="http://schemas.microsoft.com/office/powerpoint/2010/main" val="2604017028"/>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0612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BFA6E245-2043-4183-82FC-0A7BD6A0EBFD}" type="slidenum">
              <a:rPr lang="en-GB"/>
              <a:pPr>
                <a:defRPr/>
              </a:pPr>
              <a:t>‹#›</a:t>
            </a:fld>
            <a:endParaRPr lang="en-GB"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93A73AEE-D506-4373-89E6-5210E2A754A0}" type="slidenum">
              <a:rPr lang="en-GB"/>
              <a:pPr>
                <a:defRPr/>
              </a:pPr>
              <a:t>‹#›</a:t>
            </a:fld>
            <a:endParaRPr lang="en-GB" dirty="0"/>
          </a:p>
        </p:txBody>
      </p:sp>
      <p:grpSp>
        <p:nvGrpSpPr>
          <p:cNvPr id="8" name="Group 10"/>
          <p:cNvGrpSpPr/>
          <p:nvPr userDrawn="1"/>
        </p:nvGrpSpPr>
        <p:grpSpPr>
          <a:xfrm>
            <a:off x="359371" y="228600"/>
            <a:ext cx="11832629" cy="1284827"/>
            <a:chOff x="269528" y="5496973"/>
            <a:chExt cx="8874472" cy="1284827"/>
          </a:xfrm>
        </p:grpSpPr>
        <p:pic>
          <p:nvPicPr>
            <p:cNvPr id="9" name="Picture 2"/>
            <p:cNvPicPr>
              <a:picLocks noChangeAspect="1" noChangeArrowheads="1"/>
            </p:cNvPicPr>
            <p:nvPr/>
          </p:nvPicPr>
          <p:blipFill>
            <a:blip r:embed="rId2" cstate="print"/>
            <a:srcRect/>
            <a:stretch>
              <a:fillRect/>
            </a:stretch>
          </p:blipFill>
          <p:spPr bwMode="auto">
            <a:xfrm>
              <a:off x="269528" y="5496973"/>
              <a:ext cx="1483072" cy="1284827"/>
            </a:xfrm>
            <a:prstGeom prst="rect">
              <a:avLst/>
            </a:prstGeom>
            <a:noFill/>
            <a:ln w="9525">
              <a:noFill/>
              <a:miter lim="800000"/>
              <a:headEnd/>
              <a:tailEnd/>
            </a:ln>
          </p:spPr>
        </p:pic>
        <p:sp>
          <p:nvSpPr>
            <p:cNvPr id="10" name="Rectangle 5"/>
            <p:cNvSpPr>
              <a:spLocks noChangeArrowheads="1"/>
            </p:cNvSpPr>
            <p:nvPr/>
          </p:nvSpPr>
          <p:spPr bwMode="auto">
            <a:xfrm rot="10800000" flipV="1">
              <a:off x="1752600" y="5820488"/>
              <a:ext cx="73914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4000" b="1" i="0" u="none" strike="noStrike" cap="none" normalizeH="0" baseline="0">
                  <a:ln>
                    <a:noFill/>
                  </a:ln>
                  <a:solidFill>
                    <a:srgbClr val="1F497D"/>
                  </a:solidFill>
                  <a:effectLst/>
                  <a:latin typeface="Bahamas" pitchFamily="34" charset="0"/>
                  <a:cs typeface="Times New Roman" pitchFamily="18" charset="0"/>
                </a:rPr>
                <a:t>Institute of Actuaries of India</a:t>
              </a:r>
              <a:endParaRPr kumimoji="0" lang="en-GB" sz="4000" b="1" i="0" u="none" strike="noStrike" cap="none" normalizeH="0" baseline="0" dirty="0">
                <a:ln>
                  <a:noFill/>
                </a:ln>
                <a:solidFill>
                  <a:schemeClr val="tx1"/>
                </a:solidFill>
                <a:effectLst/>
                <a:latin typeface="Bahamas" pitchFamily="34" charset="0"/>
                <a:cs typeface="Times New Roman" pitchFamily="18" charset="0"/>
              </a:endParaRPr>
            </a:p>
          </p:txBody>
        </p:sp>
      </p:grpSp>
      <p:sp>
        <p:nvSpPr>
          <p:cNvPr id="11" name="Rectangle 10"/>
          <p:cNvSpPr/>
          <p:nvPr userDrawn="1"/>
        </p:nvSpPr>
        <p:spPr>
          <a:xfrm>
            <a:off x="0" y="2743201"/>
            <a:ext cx="12192000" cy="830997"/>
          </a:xfrm>
          <a:prstGeom prst="rect">
            <a:avLst/>
          </a:prstGeom>
        </p:spPr>
        <p:txBody>
          <a:bodyPr wrap="square">
            <a:spAutoFit/>
          </a:bodyPr>
          <a:lstStyle/>
          <a:p>
            <a:pPr algn="ctr">
              <a:buNone/>
            </a:pPr>
            <a:r>
              <a:rPr lang="en-GB" sz="4800" b="1">
                <a:latin typeface="Garamond" pitchFamily="18" charset="0"/>
                <a:ea typeface="Verdana" pitchFamily="34" charset="0"/>
                <a:cs typeface="Verdana" pitchFamily="34" charset="0"/>
              </a:rPr>
              <a:t>Title</a:t>
            </a:r>
            <a:endParaRPr lang="en-GB" sz="4800" b="1" dirty="0">
              <a:latin typeface="Garamond" pitchFamily="18" charset="0"/>
              <a:ea typeface="Verdana" pitchFamily="34" charset="0"/>
              <a:cs typeface="Verdana" pitchFamily="34" charset="0"/>
            </a:endParaRPr>
          </a:p>
        </p:txBody>
      </p:sp>
      <p:sp>
        <p:nvSpPr>
          <p:cNvPr id="12" name="Rectangle 11"/>
          <p:cNvSpPr/>
          <p:nvPr userDrawn="1"/>
        </p:nvSpPr>
        <p:spPr>
          <a:xfrm>
            <a:off x="0" y="3733800"/>
            <a:ext cx="12192000" cy="830997"/>
          </a:xfrm>
          <a:prstGeom prst="rect">
            <a:avLst/>
          </a:prstGeom>
        </p:spPr>
        <p:txBody>
          <a:bodyPr wrap="square">
            <a:spAutoFit/>
          </a:bodyPr>
          <a:lstStyle/>
          <a:p>
            <a:pPr algn="ctr">
              <a:buNone/>
            </a:pPr>
            <a:r>
              <a:rPr lang="en-GB" sz="4800" b="1">
                <a:latin typeface="Garamond" pitchFamily="18" charset="0"/>
                <a:ea typeface="Verdana" pitchFamily="34" charset="0"/>
                <a:cs typeface="Verdana" pitchFamily="34" charset="0"/>
              </a:rPr>
              <a:t>By</a:t>
            </a:r>
            <a:endParaRPr lang="en-GB" sz="4800" b="1" dirty="0">
              <a:latin typeface="Garamond" pitchFamily="18" charset="0"/>
              <a:ea typeface="Verdana" pitchFamily="34" charset="0"/>
              <a:cs typeface="Verdana" pitchFamily="34" charset="0"/>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2EF8FD5A-4369-451A-AE4B-9EB0FD82F618}" type="slidenum">
              <a:rPr lang="en-GB"/>
              <a:pPr>
                <a:defRPr/>
              </a:pPr>
              <a:t>‹#›</a:t>
            </a:fld>
            <a:endParaRPr lang="en-GB"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D629C963-6CA3-4910-ACAB-89103C5891B0}" type="slidenum">
              <a:rPr lang="en-GB"/>
              <a:pPr>
                <a:defRPr/>
              </a:pPr>
              <a:t>‹#›</a:t>
            </a:fld>
            <a:endParaRPr lang="en-GB"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279DE1F-5E27-4B45-9D15-005F28CE4332}" type="slidenum">
              <a:rPr lang="en-GB"/>
              <a:pPr>
                <a:defRPr/>
              </a:pPr>
              <a:t>‹#›</a:t>
            </a:fld>
            <a:endParaRPr lang="en-GB"/>
          </a:p>
        </p:txBody>
      </p:sp>
    </p:spTree>
    <p:extLst>
      <p:ext uri="{BB962C8B-B14F-4D97-AF65-F5344CB8AC3E}">
        <p14:creationId xmlns:p14="http://schemas.microsoft.com/office/powerpoint/2010/main" val="203095137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6321966-726A-4E9E-9E02-D49DCD2200A8}" type="slidenum">
              <a:rPr lang="en-GB"/>
              <a:pPr>
                <a:defRPr/>
              </a:pPr>
              <a:t>‹#›</a:t>
            </a:fld>
            <a:endParaRPr lang="en-GB"/>
          </a:p>
        </p:txBody>
      </p:sp>
    </p:spTree>
    <p:extLst>
      <p:ext uri="{BB962C8B-B14F-4D97-AF65-F5344CB8AC3E}">
        <p14:creationId xmlns:p14="http://schemas.microsoft.com/office/powerpoint/2010/main" val="207927602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GB" dirty="0"/>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GB" dirty="0"/>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dirty="0"/>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dirty="0"/>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6" r:id="rId5"/>
    <p:sldLayoutId id="2147483667" r:id="rId6"/>
    <p:sldLayoutId id="2147483672"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en-US"/>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GB"/>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GB"/>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B118C919-524D-4AE6-802D-F6FBC61D86FD}" type="slidenum">
              <a:rPr lang="en-GB"/>
              <a:pPr>
                <a:defRPr/>
              </a:pPr>
              <a:t>‹#›</a:t>
            </a:fld>
            <a:endParaRPr lang="en-GB"/>
          </a:p>
        </p:txBody>
      </p:sp>
    </p:spTree>
    <p:extLst>
      <p:ext uri="{BB962C8B-B14F-4D97-AF65-F5344CB8AC3E}">
        <p14:creationId xmlns:p14="http://schemas.microsoft.com/office/powerpoint/2010/main" val="25520719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Lst>
  <p:transition/>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themeOverride" Target="../theme/themeOverride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hemeOverride" Target="../theme/themeOverride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themeOverride" Target="../theme/themeOverride4.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hemeOverride" Target="../theme/themeOverride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hemeOverride" Target="../theme/themeOverride6.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themeOverride" Target="../theme/themeOverride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4.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hemeOverride" Target="../theme/themeOverride8.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7.xml"/><Relationship Id="rId1" Type="http://schemas.openxmlformats.org/officeDocument/2006/relationships/themeOverride" Target="../theme/themeOverride9.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themeOverride" Target="../theme/themeOverride10.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7.xml"/><Relationship Id="rId1" Type="http://schemas.openxmlformats.org/officeDocument/2006/relationships/themeOverride" Target="../theme/themeOverride1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4.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4.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4.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14.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8.xml"/><Relationship Id="rId1" Type="http://schemas.openxmlformats.org/officeDocument/2006/relationships/slideLayout" Target="../slideLayouts/slideLayout14.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87000" y="3479017"/>
            <a:ext cx="1588491" cy="1600200"/>
          </a:xfrm>
          <a:prstGeom prst="rect">
            <a:avLst/>
          </a:prstGeom>
        </p:spPr>
      </p:pic>
      <p:sp>
        <p:nvSpPr>
          <p:cNvPr id="4" name="Rectangle 150"/>
          <p:cNvSpPr txBox="1">
            <a:spLocks noChangeArrowheads="1"/>
          </p:cNvSpPr>
          <p:nvPr/>
        </p:nvSpPr>
        <p:spPr>
          <a:xfrm>
            <a:off x="838200" y="2019371"/>
            <a:ext cx="5943600" cy="6477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GB" altLang="en-US" sz="3600" b="1" kern="0" dirty="0">
                <a:solidFill>
                  <a:schemeClr val="bg1"/>
                </a:solidFill>
              </a:rPr>
              <a:t>Life Case Study</a:t>
            </a:r>
          </a:p>
          <a:p>
            <a:pPr algn="l"/>
            <a:r>
              <a:rPr lang="en-GB" altLang="en-US" sz="2000" b="1" kern="0" dirty="0">
                <a:solidFill>
                  <a:schemeClr val="bg1"/>
                </a:solidFill>
              </a:rPr>
              <a:t>Bonus Reduction for Participating Business</a:t>
            </a:r>
          </a:p>
        </p:txBody>
      </p:sp>
      <p:sp>
        <p:nvSpPr>
          <p:cNvPr id="5" name="Rectangle 168"/>
          <p:cNvSpPr>
            <a:spLocks noChangeArrowheads="1"/>
          </p:cNvSpPr>
          <p:nvPr/>
        </p:nvSpPr>
        <p:spPr bwMode="auto">
          <a:xfrm>
            <a:off x="152400" y="3574195"/>
            <a:ext cx="5184775" cy="1409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cs typeface="Arial" panose="020B0604020202020204" pitchFamily="34" charset="0"/>
              </a:defRPr>
            </a:lvl1pPr>
            <a:lvl2pPr algn="ctr">
              <a:defRPr sz="4400">
                <a:solidFill>
                  <a:schemeClr val="tx2"/>
                </a:solidFill>
                <a:latin typeface="Arial" panose="020B0604020202020204" pitchFamily="34" charset="0"/>
                <a:cs typeface="Arial" panose="020B0604020202020204" pitchFamily="34" charset="0"/>
              </a:defRPr>
            </a:lvl2pPr>
            <a:lvl3pPr algn="ctr">
              <a:defRPr sz="4400">
                <a:solidFill>
                  <a:schemeClr val="tx2"/>
                </a:solidFill>
                <a:latin typeface="Arial" panose="020B0604020202020204" pitchFamily="34" charset="0"/>
                <a:cs typeface="Arial" panose="020B0604020202020204" pitchFamily="34" charset="0"/>
              </a:defRPr>
            </a:lvl3pPr>
            <a:lvl4pPr algn="ctr">
              <a:defRPr sz="4400">
                <a:solidFill>
                  <a:schemeClr val="tx2"/>
                </a:solidFill>
                <a:latin typeface="Arial" panose="020B0604020202020204" pitchFamily="34" charset="0"/>
                <a:cs typeface="Arial" panose="020B0604020202020204" pitchFamily="34" charset="0"/>
              </a:defRPr>
            </a:lvl4pPr>
            <a:lvl5pPr algn="ctr">
              <a:defRPr sz="4400">
                <a:solidFill>
                  <a:schemeClr val="tx2"/>
                </a:solidFill>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a:lstStyle>
          <a:p>
            <a:pPr algn="l"/>
            <a:r>
              <a:rPr lang="en-GB" altLang="en-US" sz="1800" b="1" dirty="0">
                <a:solidFill>
                  <a:schemeClr val="tx1"/>
                </a:solidFill>
              </a:rPr>
              <a:t>Guide : </a:t>
            </a:r>
            <a:r>
              <a:rPr lang="en-GB" altLang="en-US" sz="1800" b="1" dirty="0" err="1">
                <a:solidFill>
                  <a:schemeClr val="tx1"/>
                </a:solidFill>
              </a:rPr>
              <a:t>Navin</a:t>
            </a:r>
            <a:r>
              <a:rPr lang="en-GB" altLang="en-US" sz="1800" b="1" dirty="0">
                <a:solidFill>
                  <a:schemeClr val="tx1"/>
                </a:solidFill>
              </a:rPr>
              <a:t> Iyer</a:t>
            </a:r>
          </a:p>
          <a:p>
            <a:pPr algn="l"/>
            <a:endParaRPr lang="en-GB" altLang="en-US" sz="400" b="1" dirty="0">
              <a:solidFill>
                <a:schemeClr val="tx1"/>
              </a:solidFill>
            </a:endParaRPr>
          </a:p>
          <a:p>
            <a:pPr algn="l"/>
            <a:r>
              <a:rPr lang="en-GB" altLang="en-US" sz="1800" b="1" dirty="0">
                <a:solidFill>
                  <a:schemeClr val="tx1"/>
                </a:solidFill>
              </a:rPr>
              <a:t>Presented By : </a:t>
            </a:r>
          </a:p>
          <a:p>
            <a:pPr marL="342900" indent="-342900" algn="l">
              <a:buFont typeface="+mj-lt"/>
              <a:buAutoNum type="arabicPeriod"/>
            </a:pPr>
            <a:r>
              <a:rPr lang="en-GB" altLang="en-US" sz="1800" b="1" dirty="0">
                <a:solidFill>
                  <a:schemeClr val="tx1"/>
                </a:solidFill>
              </a:rPr>
              <a:t>Nigel Lobo</a:t>
            </a:r>
          </a:p>
          <a:p>
            <a:pPr marL="342900" indent="-342900" algn="l">
              <a:buFont typeface="+mj-lt"/>
              <a:buAutoNum type="arabicPeriod"/>
            </a:pPr>
            <a:r>
              <a:rPr lang="en-GB" altLang="en-US" sz="1800" b="1" dirty="0">
                <a:solidFill>
                  <a:schemeClr val="tx1"/>
                </a:solidFill>
              </a:rPr>
              <a:t>Vidhi Aggarwal</a:t>
            </a:r>
          </a:p>
          <a:p>
            <a:pPr marL="342900" indent="-342900" algn="l">
              <a:buFont typeface="+mj-lt"/>
              <a:buAutoNum type="arabicPeriod"/>
            </a:pPr>
            <a:r>
              <a:rPr lang="en-GB" altLang="en-US" sz="1800" b="1" dirty="0" err="1">
                <a:solidFill>
                  <a:schemeClr val="tx1"/>
                </a:solidFill>
              </a:rPr>
              <a:t>Smruti</a:t>
            </a:r>
            <a:r>
              <a:rPr lang="en-GB" altLang="en-US" sz="1800" b="1" dirty="0">
                <a:solidFill>
                  <a:schemeClr val="tx1"/>
                </a:solidFill>
              </a:rPr>
              <a:t> S </a:t>
            </a:r>
            <a:r>
              <a:rPr lang="en-GB" altLang="en-US" sz="1800" b="1" dirty="0" err="1">
                <a:solidFill>
                  <a:schemeClr val="tx1"/>
                </a:solidFill>
              </a:rPr>
              <a:t>Abhyankar</a:t>
            </a:r>
            <a:endParaRPr lang="en-GB" altLang="en-US" sz="1800" b="1" dirty="0">
              <a:solidFill>
                <a:schemeClr val="tx1"/>
              </a:solidFill>
            </a:endParaRPr>
          </a:p>
        </p:txBody>
      </p:sp>
      <p:sp>
        <p:nvSpPr>
          <p:cNvPr id="6" name="Rectangle 150"/>
          <p:cNvSpPr txBox="1">
            <a:spLocks noChangeArrowheads="1"/>
          </p:cNvSpPr>
          <p:nvPr/>
        </p:nvSpPr>
        <p:spPr>
          <a:xfrm>
            <a:off x="838200" y="533400"/>
            <a:ext cx="9197975" cy="914400"/>
          </a:xfrm>
          <a:prstGeom prst="rect">
            <a:avLst/>
          </a:prstGeom>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algn="l"/>
            <a:r>
              <a:rPr lang="en-GB" altLang="en-US" sz="3600" b="1" kern="0" dirty="0">
                <a:solidFill>
                  <a:schemeClr val="bg1"/>
                </a:solidFill>
                <a:latin typeface="Trebuchet MS" panose="020B0603020202020204" pitchFamily="34" charset="0"/>
              </a:rPr>
              <a:t>38th India Fellowship Seminar</a:t>
            </a:r>
            <a:endParaRPr lang="en-GB" altLang="en-US" sz="2500" b="1" kern="0" dirty="0">
              <a:solidFill>
                <a:schemeClr val="bg1"/>
              </a:solidFill>
              <a:latin typeface="Trebuchet MS" panose="020B0603020202020204" pitchFamily="34" charset="0"/>
            </a:endParaRPr>
          </a:p>
          <a:p>
            <a:pPr algn="l"/>
            <a:r>
              <a:rPr lang="en-GB" altLang="en-US" sz="2500" b="1" kern="0" dirty="0">
                <a:solidFill>
                  <a:schemeClr val="bg1"/>
                </a:solidFill>
                <a:latin typeface="Trebuchet MS" panose="020B0603020202020204" pitchFamily="34" charset="0"/>
              </a:rPr>
              <a:t>Date: 12</a:t>
            </a:r>
            <a:r>
              <a:rPr lang="en-GB" altLang="en-US" sz="2500" b="1" kern="0" baseline="30000" dirty="0">
                <a:solidFill>
                  <a:schemeClr val="bg1"/>
                </a:solidFill>
                <a:latin typeface="Trebuchet MS" panose="020B0603020202020204" pitchFamily="34" charset="0"/>
              </a:rPr>
              <a:t>th</a:t>
            </a:r>
            <a:r>
              <a:rPr lang="en-GB" altLang="en-US" sz="2500" b="1" kern="0" dirty="0">
                <a:solidFill>
                  <a:schemeClr val="bg1"/>
                </a:solidFill>
                <a:latin typeface="Trebuchet MS" panose="020B0603020202020204" pitchFamily="34" charset="0"/>
              </a:rPr>
              <a:t> - 13</a:t>
            </a:r>
            <a:r>
              <a:rPr lang="en-GB" altLang="en-US" sz="2500" b="1" kern="0" baseline="30000" dirty="0">
                <a:solidFill>
                  <a:schemeClr val="bg1"/>
                </a:solidFill>
                <a:latin typeface="Trebuchet MS" panose="020B0603020202020204" pitchFamily="34" charset="0"/>
              </a:rPr>
              <a:t>th</a:t>
            </a:r>
            <a:r>
              <a:rPr lang="en-GB" altLang="en-US" sz="2500" b="1" kern="0" dirty="0">
                <a:solidFill>
                  <a:schemeClr val="bg1"/>
                </a:solidFill>
                <a:latin typeface="Trebuchet MS" panose="020B0603020202020204" pitchFamily="34" charset="0"/>
              </a:rPr>
              <a:t> January 2023</a:t>
            </a:r>
          </a:p>
        </p:txBody>
      </p:sp>
    </p:spTree>
    <p:extLst>
      <p:ext uri="{BB962C8B-B14F-4D97-AF65-F5344CB8AC3E}">
        <p14:creationId xmlns:p14="http://schemas.microsoft.com/office/powerpoint/2010/main" val="24304385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6"/>
            <a:srcRect/>
            <a:stretch>
              <a:fillRect/>
            </a:stretch>
          </a:blipFill>
        </p:spPr>
      </p:pic>
      <p:sp>
        <p:nvSpPr>
          <p:cNvPr id="3" name="Rectangle 2"/>
          <p:cNvSpPr txBox="1">
            <a:spLocks noChangeArrowheads="1"/>
          </p:cNvSpPr>
          <p:nvPr/>
        </p:nvSpPr>
        <p:spPr>
          <a:xfrm>
            <a:off x="2895600" y="463109"/>
            <a:ext cx="71781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GB" altLang="en-US" sz="2400" kern="0" dirty="0">
                <a:solidFill>
                  <a:srgbClr val="000000"/>
                </a:solidFill>
                <a:latin typeface="Arial"/>
              </a:rPr>
              <a:t>Reasons for Drop in Bonus</a:t>
            </a:r>
          </a:p>
        </p:txBody>
      </p:sp>
      <p:sp>
        <p:nvSpPr>
          <p:cNvPr id="4" name="Rectangle 3"/>
          <p:cNvSpPr txBox="1">
            <a:spLocks noChangeArrowheads="1"/>
          </p:cNvSpPr>
          <p:nvPr/>
        </p:nvSpPr>
        <p:spPr>
          <a:xfrm>
            <a:off x="2133600" y="1299459"/>
            <a:ext cx="94488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457200" indent="-457200">
              <a:buFont typeface="+mj-lt"/>
              <a:buAutoNum type="arabicPeriod"/>
            </a:pPr>
            <a:r>
              <a:rPr lang="en-GB" altLang="en-US" sz="1800" kern="0" dirty="0">
                <a:solidFill>
                  <a:srgbClr val="000000"/>
                </a:solidFill>
                <a:latin typeface="Times New Roman"/>
              </a:rPr>
              <a:t>Investment Performance</a:t>
            </a:r>
          </a:p>
          <a:p>
            <a:pPr marL="457200" indent="-457200">
              <a:buFont typeface="+mj-lt"/>
              <a:buAutoNum type="arabicPeriod"/>
            </a:pPr>
            <a:endParaRPr lang="en-GB" altLang="en-US" sz="1800" kern="0" dirty="0">
              <a:solidFill>
                <a:srgbClr val="000000"/>
              </a:solidFill>
              <a:latin typeface="Times New Roman"/>
            </a:endParaRPr>
          </a:p>
          <a:p>
            <a:pPr marL="457200" indent="-457200">
              <a:buFont typeface="+mj-lt"/>
              <a:buAutoNum type="arabicPeriod"/>
            </a:pPr>
            <a:r>
              <a:rPr lang="en-GB" altLang="en-US" sz="1800" kern="0" dirty="0">
                <a:solidFill>
                  <a:srgbClr val="000000"/>
                </a:solidFill>
                <a:latin typeface="Times New Roman"/>
              </a:rPr>
              <a:t>Expenses</a:t>
            </a:r>
          </a:p>
          <a:p>
            <a:pPr marL="457200" indent="-457200">
              <a:buFont typeface="+mj-lt"/>
              <a:buAutoNum type="arabicPeriod"/>
            </a:pPr>
            <a:endParaRPr lang="en-GB" altLang="en-US" sz="1800" kern="0" dirty="0">
              <a:solidFill>
                <a:srgbClr val="000000"/>
              </a:solidFill>
              <a:latin typeface="Times New Roman"/>
            </a:endParaRPr>
          </a:p>
          <a:p>
            <a:pPr marL="457200" indent="-457200">
              <a:buFont typeface="+mj-lt"/>
              <a:buAutoNum type="arabicPeriod"/>
            </a:pPr>
            <a:r>
              <a:rPr lang="en-GB" altLang="en-US" sz="1800" kern="0" dirty="0">
                <a:solidFill>
                  <a:srgbClr val="000000"/>
                </a:solidFill>
                <a:latin typeface="Times New Roman"/>
              </a:rPr>
              <a:t>Withdrawals</a:t>
            </a:r>
          </a:p>
          <a:p>
            <a:pPr marL="457200" indent="-457200">
              <a:buFont typeface="+mj-lt"/>
              <a:buAutoNum type="arabicPeriod"/>
            </a:pPr>
            <a:endParaRPr lang="en-GB" altLang="en-US" sz="1800" kern="0" dirty="0">
              <a:solidFill>
                <a:srgbClr val="000000"/>
              </a:solidFill>
              <a:latin typeface="Times New Roman"/>
            </a:endParaRPr>
          </a:p>
          <a:p>
            <a:pPr marL="457200" indent="-457200">
              <a:buFont typeface="+mj-lt"/>
              <a:buAutoNum type="arabicPeriod"/>
            </a:pPr>
            <a:r>
              <a:rPr lang="en-GB" altLang="en-US" sz="1800" kern="0" dirty="0">
                <a:solidFill>
                  <a:srgbClr val="000000"/>
                </a:solidFill>
                <a:latin typeface="Times New Roman"/>
              </a:rPr>
              <a:t>Mortality</a:t>
            </a:r>
          </a:p>
          <a:p>
            <a:pPr marL="457200" indent="-457200">
              <a:buFont typeface="+mj-lt"/>
              <a:buAutoNum type="arabicPeriod"/>
            </a:pPr>
            <a:endParaRPr lang="en-GB" altLang="en-US" sz="1800" kern="0" dirty="0">
              <a:solidFill>
                <a:srgbClr val="000000"/>
              </a:solidFill>
              <a:latin typeface="Times New Roman"/>
            </a:endParaRPr>
          </a:p>
          <a:p>
            <a:pPr marL="457200" indent="-457200">
              <a:buFont typeface="+mj-lt"/>
              <a:buAutoNum type="arabicPeriod"/>
            </a:pPr>
            <a:r>
              <a:rPr lang="en-GB" altLang="en-US" sz="1800" kern="0" dirty="0">
                <a:solidFill>
                  <a:srgbClr val="000000"/>
                </a:solidFill>
                <a:latin typeface="Times New Roman"/>
              </a:rPr>
              <a:t>Tax</a:t>
            </a:r>
          </a:p>
          <a:p>
            <a:pPr marL="457200" indent="-457200">
              <a:buFont typeface="+mj-lt"/>
              <a:buAutoNum type="arabicPeriod"/>
            </a:pPr>
            <a:endParaRPr lang="en-GB" altLang="en-US" sz="1800" kern="0" dirty="0">
              <a:solidFill>
                <a:srgbClr val="000000"/>
              </a:solidFill>
              <a:latin typeface="Times New Roman"/>
            </a:endParaRPr>
          </a:p>
          <a:p>
            <a:pPr marL="457200" indent="-457200">
              <a:buFont typeface="+mj-lt"/>
              <a:buAutoNum type="arabicPeriod"/>
            </a:pPr>
            <a:r>
              <a:rPr lang="en-GB" altLang="en-US" sz="1800" kern="0" dirty="0">
                <a:solidFill>
                  <a:srgbClr val="000000"/>
                </a:solidFill>
                <a:latin typeface="Times New Roman"/>
              </a:rPr>
              <a:t>Other reasons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www.actuariesindia.org</a:t>
            </a:r>
            <a:endParaRPr lang="en-GB" dirty="0"/>
          </a:p>
        </p:txBody>
      </p:sp>
    </p:spTree>
    <p:extLst>
      <p:ext uri="{BB962C8B-B14F-4D97-AF65-F5344CB8AC3E}">
        <p14:creationId xmlns:p14="http://schemas.microsoft.com/office/powerpoint/2010/main" val="68924255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2042259" y="990600"/>
            <a:ext cx="9448800" cy="54864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1" algn="just">
              <a:buFont typeface="Arial" panose="020B0604020202020204" pitchFamily="34" charset="0"/>
              <a:buChar char="•"/>
            </a:pPr>
            <a:r>
              <a:rPr lang="en-GB" altLang="en-US" sz="1800" kern="0" dirty="0">
                <a:solidFill>
                  <a:srgbClr val="000000"/>
                </a:solidFill>
                <a:latin typeface="Times New Roman"/>
              </a:rPr>
              <a:t>The interest rates have been reducing for the past three years. </a:t>
            </a:r>
          </a:p>
          <a:p>
            <a:pPr lvl="1" algn="just">
              <a:buFont typeface="Arial" panose="020B0604020202020204" pitchFamily="34" charset="0"/>
              <a:buChar char="•"/>
            </a:pPr>
            <a:endParaRPr lang="en-GB" altLang="en-US" sz="1800" kern="0" dirty="0">
              <a:solidFill>
                <a:srgbClr val="000000"/>
              </a:solidFill>
              <a:latin typeface="Times New Roman"/>
            </a:endParaRPr>
          </a:p>
          <a:p>
            <a:pPr lvl="1" algn="just">
              <a:buFont typeface="Arial" panose="020B0604020202020204" pitchFamily="34" charset="0"/>
              <a:buChar char="•"/>
            </a:pPr>
            <a:r>
              <a:rPr lang="en-GB" altLang="en-US" sz="1800" kern="0" dirty="0">
                <a:solidFill>
                  <a:srgbClr val="000000"/>
                </a:solidFill>
                <a:latin typeface="Times New Roman"/>
              </a:rPr>
              <a:t>As a result of the above, there is an expectation that there will be a decrease in the interest rates in future as well.</a:t>
            </a:r>
          </a:p>
          <a:p>
            <a:pPr lvl="1" algn="just">
              <a:buFont typeface="Arial" panose="020B0604020202020204" pitchFamily="34" charset="0"/>
              <a:buChar char="•"/>
            </a:pPr>
            <a:endParaRPr lang="en-GB" altLang="en-US" sz="1800" kern="0" dirty="0">
              <a:solidFill>
                <a:srgbClr val="000000"/>
              </a:solidFill>
              <a:latin typeface="Times New Roman"/>
            </a:endParaRPr>
          </a:p>
          <a:p>
            <a:pPr lvl="1" algn="just">
              <a:buFont typeface="Arial" panose="020B0604020202020204" pitchFamily="34" charset="0"/>
              <a:buChar char="•"/>
            </a:pPr>
            <a:r>
              <a:rPr lang="en-GB" altLang="en-US" sz="1800" kern="0" dirty="0">
                <a:solidFill>
                  <a:srgbClr val="000000"/>
                </a:solidFill>
                <a:latin typeface="Times New Roman"/>
              </a:rPr>
              <a:t>Due to this, the asset share at maturity is not expected to be high enough to meet the reversionary bonuses at the current level.</a:t>
            </a:r>
          </a:p>
          <a:p>
            <a:pPr lvl="1" algn="just">
              <a:buFont typeface="Arial" panose="020B0604020202020204" pitchFamily="34" charset="0"/>
              <a:buChar char="•"/>
            </a:pPr>
            <a:endParaRPr lang="en-GB" altLang="en-US" sz="1800" kern="0" dirty="0">
              <a:solidFill>
                <a:srgbClr val="000000"/>
              </a:solidFill>
              <a:latin typeface="Times New Roman"/>
            </a:endParaRPr>
          </a:p>
          <a:p>
            <a:pPr lvl="1" algn="just">
              <a:buFont typeface="Arial" panose="020B0604020202020204" pitchFamily="34" charset="0"/>
              <a:buChar char="•"/>
            </a:pPr>
            <a:r>
              <a:rPr lang="en-GB" altLang="en-US" sz="1800" kern="0" dirty="0">
                <a:solidFill>
                  <a:srgbClr val="000000"/>
                </a:solidFill>
                <a:latin typeface="Times New Roman"/>
              </a:rPr>
              <a:t>There is a potential increase in the cost of guarantees due to the drop in the interest rates for the past three years, decelerating the growth of the overall Asset Share of the business; therefore,  the bonus rates are cut.</a:t>
            </a:r>
          </a:p>
          <a:p>
            <a:pPr lvl="1" algn="just">
              <a:buFont typeface="Arial" panose="020B0604020202020204" pitchFamily="34" charset="0"/>
              <a:buChar char="•"/>
            </a:pPr>
            <a:endParaRPr lang="en-GB" altLang="en-US" sz="1800" kern="0" dirty="0">
              <a:solidFill>
                <a:srgbClr val="000000"/>
              </a:solidFill>
              <a:latin typeface="Times New Roman"/>
            </a:endParaRPr>
          </a:p>
          <a:p>
            <a:pPr lvl="1" algn="just">
              <a:buFont typeface="Arial" panose="020B0604020202020204" pitchFamily="34" charset="0"/>
              <a:buChar char="•"/>
            </a:pPr>
            <a:r>
              <a:rPr lang="en-GB" altLang="en-US" sz="1800" kern="0" dirty="0">
                <a:solidFill>
                  <a:srgbClr val="000000"/>
                </a:solidFill>
                <a:latin typeface="Times New Roman"/>
              </a:rPr>
              <a:t>If the investment return scenario changes, we will pass on the excess asset share through terminal bonus.</a:t>
            </a:r>
          </a:p>
          <a:p>
            <a:pPr lvl="1" algn="just"/>
            <a:endParaRPr lang="en-GB" altLang="en-US" sz="1800" kern="0" dirty="0">
              <a:solidFill>
                <a:srgbClr val="000000"/>
              </a:solidFill>
              <a:latin typeface="Times New Roman"/>
            </a:endParaRPr>
          </a:p>
          <a:p>
            <a:pPr marL="457200" lvl="1" indent="0" algn="just">
              <a:buNone/>
            </a:pPr>
            <a:endParaRPr lang="en-GB" altLang="en-US" sz="1800" kern="0" dirty="0">
              <a:solidFill>
                <a:srgbClr val="000000"/>
              </a:solidFill>
              <a:latin typeface="Times New Roman"/>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www.actuariesindia.org</a:t>
            </a:r>
            <a:endParaRPr lang="en-GB" dirty="0"/>
          </a:p>
        </p:txBody>
      </p:sp>
      <p:sp>
        <p:nvSpPr>
          <p:cNvPr id="6" name="Rectangle 2">
            <a:extLst>
              <a:ext uri="{FF2B5EF4-FFF2-40B4-BE49-F238E27FC236}">
                <a16:creationId xmlns:a16="http://schemas.microsoft.com/office/drawing/2014/main" id="{43157EDA-55A8-4A38-8CF1-387DBD1B4E97}"/>
              </a:ext>
            </a:extLst>
          </p:cNvPr>
          <p:cNvSpPr txBox="1">
            <a:spLocks noChangeArrowheads="1"/>
          </p:cNvSpPr>
          <p:nvPr/>
        </p:nvSpPr>
        <p:spPr>
          <a:xfrm>
            <a:off x="2133600" y="228600"/>
            <a:ext cx="8382000" cy="6096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GB" altLang="en-US" sz="2400" kern="0" dirty="0">
                <a:solidFill>
                  <a:srgbClr val="000000"/>
                </a:solidFill>
                <a:latin typeface="Arial"/>
              </a:rPr>
              <a:t>Investment Return</a:t>
            </a:r>
          </a:p>
        </p:txBody>
      </p:sp>
    </p:spTree>
    <p:extLst>
      <p:ext uri="{BB962C8B-B14F-4D97-AF65-F5344CB8AC3E}">
        <p14:creationId xmlns:p14="http://schemas.microsoft.com/office/powerpoint/2010/main" val="2584861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752600" y="984018"/>
            <a:ext cx="94488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1" algn="just">
              <a:buFont typeface="Arial" panose="020B0604020202020204" pitchFamily="34" charset="0"/>
              <a:buChar char="•"/>
            </a:pPr>
            <a:r>
              <a:rPr lang="en-GB" altLang="en-US" sz="1800" kern="0" dirty="0">
                <a:solidFill>
                  <a:srgbClr val="000000"/>
                </a:solidFill>
                <a:latin typeface="Times New Roman"/>
              </a:rPr>
              <a:t>This fund gets created and represents the accumulation of past undistributed profits.</a:t>
            </a:r>
          </a:p>
          <a:p>
            <a:pPr lvl="1" algn="just">
              <a:buFont typeface="Arial" panose="020B0604020202020204" pitchFamily="34" charset="0"/>
              <a:buChar char="•"/>
            </a:pPr>
            <a:r>
              <a:rPr lang="en-GB" altLang="en-US" sz="1800" kern="0" dirty="0">
                <a:solidFill>
                  <a:srgbClr val="000000"/>
                </a:solidFill>
                <a:latin typeface="Times New Roman"/>
              </a:rPr>
              <a:t>One of the main purposes of this fund is to smoothen the bonus pay-outs for the policyholders.</a:t>
            </a:r>
          </a:p>
          <a:p>
            <a:pPr lvl="1" algn="just">
              <a:buFont typeface="Arial" panose="020B0604020202020204" pitchFamily="34" charset="0"/>
              <a:buChar char="•"/>
            </a:pPr>
            <a:r>
              <a:rPr lang="en-GB" altLang="en-US" sz="1800" kern="0" dirty="0">
                <a:solidFill>
                  <a:srgbClr val="000000"/>
                </a:solidFill>
                <a:latin typeface="Times New Roman"/>
              </a:rPr>
              <a:t>However, to maintain the bonus rates for the past few years, the estate might have been depleted. Thus, the previous years’ bonus rate can no longer be sustained. </a:t>
            </a:r>
          </a:p>
          <a:p>
            <a:pPr lvl="1">
              <a:buFont typeface="Arial" panose="020B0604020202020204" pitchFamily="34" charset="0"/>
              <a:buChar char="•"/>
            </a:pPr>
            <a:r>
              <a:rPr lang="en-GB" altLang="en-US" sz="1800" kern="0" dirty="0">
                <a:solidFill>
                  <a:srgbClr val="000000"/>
                </a:solidFill>
              </a:rPr>
              <a:t>The company might be continuing to face expense over-runs which will impact the estate. </a:t>
            </a:r>
            <a:r>
              <a:rPr lang="en-GB" altLang="en-US" sz="1800" kern="0" dirty="0">
                <a:solidFill>
                  <a:srgbClr val="000000"/>
                </a:solidFill>
                <a:latin typeface="Times New Roman"/>
              </a:rPr>
              <a:t>Besides, due to increase in withdrawals (not offset by new business), the per policy expense might have increased.</a:t>
            </a:r>
          </a:p>
          <a:p>
            <a:pPr lvl="1" algn="just">
              <a:buFont typeface="Arial" panose="020B0604020202020204" pitchFamily="34" charset="0"/>
              <a:buChar char="•"/>
            </a:pPr>
            <a:r>
              <a:rPr lang="en-GB" altLang="en-US" sz="1800" kern="0" dirty="0">
                <a:solidFill>
                  <a:srgbClr val="000000"/>
                </a:solidFill>
                <a:latin typeface="Times New Roman"/>
              </a:rPr>
              <a:t>The methodology of the split of indirect expenses between the par and non-par business might have been changed leading to higher allocation of expenses for the par business.</a:t>
            </a:r>
          </a:p>
          <a:p>
            <a:pPr lvl="1" algn="just">
              <a:buFont typeface="Arial" panose="020B0604020202020204" pitchFamily="34" charset="0"/>
              <a:buChar char="•"/>
            </a:pPr>
            <a:r>
              <a:rPr lang="en-GB" altLang="en-US" sz="1800" kern="0" dirty="0">
                <a:solidFill>
                  <a:srgbClr val="000000"/>
                </a:solidFill>
              </a:rPr>
              <a:t>The change in the calculation methodology for the Surrender Value might lead to increase in the cost to the estate.</a:t>
            </a:r>
          </a:p>
          <a:p>
            <a:pPr lvl="1" algn="just">
              <a:buFont typeface="Arial" panose="020B0604020202020204" pitchFamily="34" charset="0"/>
              <a:buChar char="•"/>
            </a:pPr>
            <a:r>
              <a:rPr lang="en-GB" altLang="en-US" sz="1800" kern="0" dirty="0">
                <a:solidFill>
                  <a:srgbClr val="000000"/>
                </a:solidFill>
              </a:rPr>
              <a:t>The actual withdrawals might be lower than expected which reduces the surplus expected to be transferred to the estate. This will reduce the estate.</a:t>
            </a:r>
            <a:endParaRPr lang="en-GB" altLang="en-US" sz="1800" kern="0" dirty="0">
              <a:solidFill>
                <a:srgbClr val="000000"/>
              </a:solidFill>
              <a:latin typeface="Times New Roman"/>
            </a:endParaRPr>
          </a:p>
          <a:p>
            <a:pPr lvl="1" algn="just">
              <a:buFont typeface="Arial" panose="020B0604020202020204" pitchFamily="34" charset="0"/>
              <a:buChar char="•"/>
            </a:pPr>
            <a:endParaRPr lang="en-GB" altLang="en-US" sz="1800" kern="0" dirty="0">
              <a:solidFill>
                <a:srgbClr val="000000"/>
              </a:solidFill>
              <a:latin typeface="Times New Roman"/>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www.actuariesindia.org</a:t>
            </a:r>
            <a:endParaRPr lang="en-GB" dirty="0"/>
          </a:p>
        </p:txBody>
      </p:sp>
      <p:sp>
        <p:nvSpPr>
          <p:cNvPr id="7" name="Rectangle 2">
            <a:extLst>
              <a:ext uri="{FF2B5EF4-FFF2-40B4-BE49-F238E27FC236}">
                <a16:creationId xmlns:a16="http://schemas.microsoft.com/office/drawing/2014/main" id="{12414EE2-0A5F-49BB-A46B-13ECF9EB250F}"/>
              </a:ext>
            </a:extLst>
          </p:cNvPr>
          <p:cNvSpPr txBox="1">
            <a:spLocks noChangeArrowheads="1"/>
          </p:cNvSpPr>
          <p:nvPr/>
        </p:nvSpPr>
        <p:spPr>
          <a:xfrm>
            <a:off x="2286000" y="228600"/>
            <a:ext cx="8382000" cy="6096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GB" altLang="en-US" sz="2400" kern="0" dirty="0">
                <a:solidFill>
                  <a:srgbClr val="000000"/>
                </a:solidFill>
                <a:latin typeface="Arial"/>
              </a:rPr>
              <a:t>Depletion of Estate</a:t>
            </a:r>
          </a:p>
        </p:txBody>
      </p:sp>
    </p:spTree>
    <p:extLst>
      <p:ext uri="{BB962C8B-B14F-4D97-AF65-F5344CB8AC3E}">
        <p14:creationId xmlns:p14="http://schemas.microsoft.com/office/powerpoint/2010/main" val="2761913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2209800" y="1211238"/>
            <a:ext cx="8915400" cy="557056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buFont typeface="Wingdings" panose="05000000000000000000" pitchFamily="2" charset="2"/>
              <a:buChar char="Ø"/>
            </a:pPr>
            <a:r>
              <a:rPr lang="en-GB" altLang="en-US" sz="2000" kern="0" dirty="0">
                <a:solidFill>
                  <a:srgbClr val="000000"/>
                </a:solidFill>
              </a:rPr>
              <a:t>Mortality </a:t>
            </a:r>
          </a:p>
          <a:p>
            <a:pPr lvl="1">
              <a:buFont typeface="Arial" panose="020B0604020202020204" pitchFamily="34" charset="0"/>
              <a:buChar char="•"/>
            </a:pPr>
            <a:r>
              <a:rPr lang="en-GB" altLang="en-US" sz="1800" kern="0" dirty="0">
                <a:solidFill>
                  <a:srgbClr val="000000"/>
                </a:solidFill>
              </a:rPr>
              <a:t>The A/E claim ratio (on the priced basis) may be higher than expected. Therefore, the company may have increased their mortality assumptions while projecting asset shares. This would have reduced the bonuses which could be distributed to the policyholders. </a:t>
            </a:r>
          </a:p>
          <a:p>
            <a:pPr>
              <a:buFont typeface="Wingdings" panose="05000000000000000000" pitchFamily="2" charset="2"/>
              <a:buChar char="Ø"/>
            </a:pPr>
            <a:endParaRPr lang="en-GB" altLang="en-US" sz="2000" kern="0" dirty="0">
              <a:solidFill>
                <a:srgbClr val="000000"/>
              </a:solidFill>
              <a:latin typeface="Times New Roman"/>
            </a:endParaRPr>
          </a:p>
          <a:p>
            <a:pPr>
              <a:buFont typeface="Wingdings" panose="05000000000000000000" pitchFamily="2" charset="2"/>
              <a:buChar char="Ø"/>
            </a:pPr>
            <a:r>
              <a:rPr lang="en-GB" altLang="en-US" sz="2000" kern="0" dirty="0">
                <a:solidFill>
                  <a:srgbClr val="000000"/>
                </a:solidFill>
                <a:latin typeface="Times New Roman"/>
              </a:rPr>
              <a:t>Taxes</a:t>
            </a:r>
          </a:p>
          <a:p>
            <a:pPr lvl="1" algn="just">
              <a:buFont typeface="Arial" panose="020B0604020202020204" pitchFamily="34" charset="0"/>
              <a:buChar char="•"/>
            </a:pPr>
            <a:r>
              <a:rPr lang="en-GB" altLang="en-US" sz="1800" kern="0" dirty="0">
                <a:solidFill>
                  <a:srgbClr val="000000"/>
                </a:solidFill>
                <a:latin typeface="Times New Roman"/>
              </a:rPr>
              <a:t>As the par business is profitable, tax has been deducted from the Asset Share taking into account the regulatory filing, sales literature and other disclosures.</a:t>
            </a:r>
          </a:p>
          <a:p>
            <a:pPr lvl="1" algn="just">
              <a:buFont typeface="Arial" panose="020B0604020202020204" pitchFamily="34" charset="0"/>
              <a:buChar char="•"/>
            </a:pPr>
            <a:r>
              <a:rPr lang="en-GB" altLang="en-US" sz="1800" kern="0" dirty="0">
                <a:solidFill>
                  <a:srgbClr val="000000"/>
                </a:solidFill>
                <a:latin typeface="Times New Roman"/>
              </a:rPr>
              <a:t>There can be a change in the Methodology of taxation in the calculation of Asset Share leading to a change in the bonus rate.</a:t>
            </a:r>
          </a:p>
          <a:p>
            <a:pPr lvl="1" algn="just">
              <a:buFont typeface="Arial" panose="020B0604020202020204" pitchFamily="34" charset="0"/>
              <a:buChar char="•"/>
            </a:pPr>
            <a:endParaRPr lang="en-GB" altLang="en-US" sz="1000" kern="0" dirty="0">
              <a:solidFill>
                <a:srgbClr val="000000"/>
              </a:solidFill>
              <a:latin typeface="Times New Roman"/>
            </a:endParaRPr>
          </a:p>
          <a:p>
            <a:pPr lvl="1" algn="just">
              <a:buFont typeface="Arial" panose="020B0604020202020204" pitchFamily="34" charset="0"/>
              <a:buChar char="•"/>
            </a:pPr>
            <a:endParaRPr lang="en-GB" altLang="en-US" sz="1800" kern="0" dirty="0">
              <a:solidFill>
                <a:srgbClr val="000000"/>
              </a:solidFill>
              <a:latin typeface="Times New Roman"/>
            </a:endParaRPr>
          </a:p>
          <a:p>
            <a:pPr lvl="1" algn="just"/>
            <a:endParaRPr lang="en-GB" altLang="en-US" sz="1800" kern="0" dirty="0">
              <a:solidFill>
                <a:srgbClr val="000000"/>
              </a:solidFill>
              <a:highlight>
                <a:srgbClr val="FFFF00"/>
              </a:highlight>
              <a:latin typeface="Times New Roman"/>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www.actuariesindia.org</a:t>
            </a:r>
            <a:endParaRPr lang="en-GB" dirty="0"/>
          </a:p>
        </p:txBody>
      </p:sp>
      <p:sp>
        <p:nvSpPr>
          <p:cNvPr id="6" name="Rectangle 2">
            <a:extLst>
              <a:ext uri="{FF2B5EF4-FFF2-40B4-BE49-F238E27FC236}">
                <a16:creationId xmlns:a16="http://schemas.microsoft.com/office/drawing/2014/main" id="{71C18311-FFF2-46C1-9854-9B223C6739D2}"/>
              </a:ext>
            </a:extLst>
          </p:cNvPr>
          <p:cNvSpPr txBox="1">
            <a:spLocks noChangeArrowheads="1"/>
          </p:cNvSpPr>
          <p:nvPr/>
        </p:nvSpPr>
        <p:spPr>
          <a:xfrm>
            <a:off x="2667000" y="304800"/>
            <a:ext cx="83820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GB" altLang="en-US" sz="2400" kern="0" dirty="0">
                <a:solidFill>
                  <a:srgbClr val="000000"/>
                </a:solidFill>
                <a:latin typeface="Arial"/>
              </a:rPr>
              <a:t>Mortality and Taxes</a:t>
            </a:r>
          </a:p>
        </p:txBody>
      </p:sp>
    </p:spTree>
    <p:extLst>
      <p:ext uri="{BB962C8B-B14F-4D97-AF65-F5344CB8AC3E}">
        <p14:creationId xmlns:p14="http://schemas.microsoft.com/office/powerpoint/2010/main" val="360425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4" name="Rectangle 3"/>
          <p:cNvSpPr txBox="1">
            <a:spLocks noChangeArrowheads="1"/>
          </p:cNvSpPr>
          <p:nvPr/>
        </p:nvSpPr>
        <p:spPr>
          <a:xfrm>
            <a:off x="1746022" y="1295400"/>
            <a:ext cx="8998178" cy="3352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1" algn="just">
              <a:buFont typeface="Wingdings" panose="05000000000000000000" pitchFamily="2" charset="2"/>
              <a:buChar char="Ø"/>
            </a:pPr>
            <a:r>
              <a:rPr lang="en-GB" altLang="en-US" sz="1800" kern="0" dirty="0">
                <a:solidFill>
                  <a:srgbClr val="000000"/>
                </a:solidFill>
                <a:latin typeface="Times New Roman"/>
              </a:rPr>
              <a:t>The reduction in the bonus rates might have been deferred for a long time and is being implemented now.</a:t>
            </a:r>
          </a:p>
          <a:p>
            <a:pPr lvl="1" algn="just">
              <a:buFont typeface="Wingdings" panose="05000000000000000000" pitchFamily="2" charset="2"/>
              <a:buChar char="Ø"/>
            </a:pPr>
            <a:endParaRPr lang="en-GB" altLang="en-US" sz="1000" kern="0" dirty="0">
              <a:solidFill>
                <a:srgbClr val="000000"/>
              </a:solidFill>
              <a:latin typeface="Times New Roman"/>
            </a:endParaRPr>
          </a:p>
          <a:p>
            <a:pPr lvl="1" algn="just">
              <a:buFont typeface="Wingdings" panose="05000000000000000000" pitchFamily="2" charset="2"/>
              <a:buChar char="Ø"/>
            </a:pPr>
            <a:r>
              <a:rPr lang="en-GB" altLang="en-US" sz="1800" kern="0" dirty="0">
                <a:solidFill>
                  <a:srgbClr val="000000"/>
                </a:solidFill>
                <a:latin typeface="Times New Roman"/>
              </a:rPr>
              <a:t>There might be a change in the asset mix of the company leading to lower investment return</a:t>
            </a:r>
          </a:p>
          <a:p>
            <a:pPr lvl="1" algn="just">
              <a:buFont typeface="Wingdings" panose="05000000000000000000" pitchFamily="2" charset="2"/>
              <a:buChar char="Ø"/>
            </a:pPr>
            <a:endParaRPr lang="en-GB" altLang="en-US" sz="1050" kern="0" dirty="0">
              <a:solidFill>
                <a:srgbClr val="000000"/>
              </a:solidFill>
              <a:latin typeface="Times New Roman"/>
            </a:endParaRPr>
          </a:p>
          <a:p>
            <a:pPr lvl="1" algn="just">
              <a:buFont typeface="Wingdings" panose="05000000000000000000" pitchFamily="2" charset="2"/>
              <a:buChar char="Ø"/>
            </a:pPr>
            <a:r>
              <a:rPr lang="en-GB" altLang="en-US" sz="1800" kern="0" dirty="0">
                <a:solidFill>
                  <a:srgbClr val="000000"/>
                </a:solidFill>
                <a:latin typeface="Times New Roman"/>
              </a:rPr>
              <a:t>Credit defaults by various banks/institutions might lead to loss on the expected investment income. </a:t>
            </a:r>
          </a:p>
          <a:p>
            <a:pPr lvl="1" algn="just">
              <a:buFont typeface="Wingdings" panose="05000000000000000000" pitchFamily="2" charset="2"/>
              <a:buChar char="Ø"/>
            </a:pPr>
            <a:endParaRPr lang="en-GB" altLang="en-US" sz="1050" kern="0" dirty="0">
              <a:solidFill>
                <a:srgbClr val="000000"/>
              </a:solidFill>
              <a:latin typeface="Times New Roman"/>
            </a:endParaRPr>
          </a:p>
          <a:p>
            <a:pPr lvl="1" algn="just">
              <a:buFont typeface="Wingdings" panose="05000000000000000000" pitchFamily="2" charset="2"/>
              <a:buChar char="Ø"/>
            </a:pPr>
            <a:r>
              <a:rPr lang="en-US" sz="1800" kern="0" dirty="0">
                <a:solidFill>
                  <a:srgbClr val="000000"/>
                </a:solidFill>
                <a:latin typeface="Times New Roman"/>
              </a:rPr>
              <a:t>Sensitivity analysis and Business plan forecasting on sustainability showed bonus rates had to be cut</a:t>
            </a:r>
            <a:endParaRPr lang="en-GB" altLang="en-US" sz="1800" kern="0" dirty="0">
              <a:solidFill>
                <a:srgbClr val="000000"/>
              </a:solidFill>
              <a:latin typeface="Times New Roman"/>
            </a:endParaRPr>
          </a:p>
          <a:p>
            <a:pPr lvl="1" algn="just">
              <a:buFont typeface="Wingdings" panose="05000000000000000000" pitchFamily="2" charset="2"/>
              <a:buChar char="Ø"/>
            </a:pPr>
            <a:endParaRPr lang="en-GB" altLang="en-US" sz="1000" kern="0" dirty="0">
              <a:solidFill>
                <a:srgbClr val="000000"/>
              </a:solidFill>
              <a:latin typeface="Times New Roman"/>
            </a:endParaRPr>
          </a:p>
          <a:p>
            <a:pPr lvl="1" algn="just">
              <a:buFont typeface="Wingdings" panose="05000000000000000000" pitchFamily="2" charset="2"/>
              <a:buChar char="Ø"/>
            </a:pPr>
            <a:r>
              <a:rPr lang="en-GB" altLang="en-US" sz="1800" kern="0" dirty="0">
                <a:solidFill>
                  <a:srgbClr val="000000"/>
                </a:solidFill>
                <a:latin typeface="Times New Roman"/>
              </a:rPr>
              <a:t>There was an operational error in the calculation of bonus rates earlier which led to the drop in the bonus rates now.</a:t>
            </a:r>
          </a:p>
          <a:p>
            <a:pPr marL="457200" lvl="1" indent="0" algn="just">
              <a:buNone/>
            </a:pPr>
            <a:endParaRPr lang="en-GB" altLang="en-US" sz="1800" kern="0" dirty="0">
              <a:solidFill>
                <a:srgbClr val="000000"/>
              </a:solidFill>
              <a:latin typeface="Times New Roman"/>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www.actuariesindia.org</a:t>
            </a:r>
            <a:endParaRPr lang="en-GB" dirty="0"/>
          </a:p>
        </p:txBody>
      </p:sp>
      <p:sp>
        <p:nvSpPr>
          <p:cNvPr id="7" name="Rectangle 2">
            <a:extLst>
              <a:ext uri="{FF2B5EF4-FFF2-40B4-BE49-F238E27FC236}">
                <a16:creationId xmlns:a16="http://schemas.microsoft.com/office/drawing/2014/main" id="{D3FECB09-705C-49CF-B5F3-FBB166767025}"/>
              </a:ext>
            </a:extLst>
          </p:cNvPr>
          <p:cNvSpPr txBox="1">
            <a:spLocks noChangeArrowheads="1"/>
          </p:cNvSpPr>
          <p:nvPr/>
        </p:nvSpPr>
        <p:spPr>
          <a:xfrm>
            <a:off x="2123613" y="457200"/>
            <a:ext cx="8382000"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GB" altLang="en-US" sz="2400" kern="0" dirty="0">
                <a:solidFill>
                  <a:srgbClr val="000000"/>
                </a:solidFill>
                <a:latin typeface="Arial"/>
              </a:rPr>
              <a:t>Other Reasons</a:t>
            </a:r>
          </a:p>
        </p:txBody>
      </p:sp>
    </p:spTree>
    <p:extLst>
      <p:ext uri="{BB962C8B-B14F-4D97-AF65-F5344CB8AC3E}">
        <p14:creationId xmlns:p14="http://schemas.microsoft.com/office/powerpoint/2010/main" val="220520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6"/>
            <a:srcRect/>
            <a:stretch>
              <a:fillRect/>
            </a:stretch>
          </a:blipFill>
        </p:spPr>
      </p:pic>
      <p:sp>
        <p:nvSpPr>
          <p:cNvPr id="3" name="Rectangle 2"/>
          <p:cNvSpPr txBox="1">
            <a:spLocks noChangeArrowheads="1"/>
          </p:cNvSpPr>
          <p:nvPr/>
        </p:nvSpPr>
        <p:spPr>
          <a:xfrm>
            <a:off x="2895600" y="463109"/>
            <a:ext cx="7178154"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GB" altLang="en-US" sz="2400" kern="0" dirty="0">
                <a:solidFill>
                  <a:srgbClr val="000000"/>
                </a:solidFill>
                <a:latin typeface="Arial"/>
              </a:rPr>
              <a:t>Response to the Independent Director</a:t>
            </a:r>
          </a:p>
        </p:txBody>
      </p:sp>
      <p:sp>
        <p:nvSpPr>
          <p:cNvPr id="4" name="Rectangle 3"/>
          <p:cNvSpPr txBox="1">
            <a:spLocks noChangeArrowheads="1"/>
          </p:cNvSpPr>
          <p:nvPr/>
        </p:nvSpPr>
        <p:spPr>
          <a:xfrm>
            <a:off x="2133600" y="1299459"/>
            <a:ext cx="9448800" cy="4889964"/>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457200" indent="-457200">
              <a:buFont typeface="+mj-lt"/>
              <a:buAutoNum type="arabicPeriod"/>
            </a:pPr>
            <a:r>
              <a:rPr lang="en-GB" altLang="en-US" sz="1800" kern="0" dirty="0">
                <a:solidFill>
                  <a:srgbClr val="000000"/>
                </a:solidFill>
                <a:latin typeface="Times New Roman"/>
              </a:rPr>
              <a:t>Policyholder Friendliness</a:t>
            </a:r>
          </a:p>
          <a:p>
            <a:pPr marL="457200" indent="-457200">
              <a:buFont typeface="+mj-lt"/>
              <a:buAutoNum type="arabicPeriod"/>
            </a:pPr>
            <a:endParaRPr lang="en-GB" altLang="en-US" sz="1800" kern="0" dirty="0">
              <a:solidFill>
                <a:srgbClr val="000000"/>
              </a:solidFill>
              <a:latin typeface="Times New Roman"/>
            </a:endParaRPr>
          </a:p>
          <a:p>
            <a:pPr marL="457200" indent="-457200">
              <a:buFont typeface="+mj-lt"/>
              <a:buAutoNum type="arabicPeriod"/>
            </a:pPr>
            <a:r>
              <a:rPr lang="en-US" altLang="en-US" sz="1800" kern="0" dirty="0">
                <a:solidFill>
                  <a:schemeClr val="tx1"/>
                </a:solidFill>
              </a:rPr>
              <a:t>Stable interest rate vs. Reduced bonuses</a:t>
            </a:r>
            <a:endParaRPr lang="en-GB" altLang="en-US" sz="1800" kern="0" dirty="0">
              <a:solidFill>
                <a:srgbClr val="000000"/>
              </a:solidFill>
              <a:latin typeface="Times New Roman"/>
            </a:endParaRPr>
          </a:p>
          <a:p>
            <a:pPr marL="457200" indent="-457200">
              <a:buFont typeface="+mj-lt"/>
              <a:buAutoNum type="arabicPeriod"/>
            </a:pPr>
            <a:endParaRPr lang="en-GB" altLang="en-US" sz="1800" kern="0" dirty="0">
              <a:solidFill>
                <a:srgbClr val="000000"/>
              </a:solidFill>
              <a:latin typeface="Times New Roman"/>
            </a:endParaRPr>
          </a:p>
          <a:p>
            <a:pPr marL="457200" indent="-457200">
              <a:buFont typeface="+mj-lt"/>
              <a:buAutoNum type="arabicPeriod"/>
            </a:pPr>
            <a:r>
              <a:rPr lang="en-GB" altLang="en-US" sz="1800" kern="0" dirty="0">
                <a:solidFill>
                  <a:srgbClr val="000000"/>
                </a:solidFill>
                <a:latin typeface="Times New Roman"/>
              </a:rPr>
              <a:t>Proposal </a:t>
            </a:r>
          </a:p>
          <a:p>
            <a:pPr marL="457200" indent="-457200">
              <a:buFont typeface="+mj-lt"/>
              <a:buAutoNum type="arabicPeriod"/>
            </a:pPr>
            <a:endParaRPr lang="en-GB" altLang="en-US" sz="1800" kern="0" dirty="0">
              <a:solidFill>
                <a:srgbClr val="000000"/>
              </a:solidFill>
              <a:latin typeface="Times New Roman"/>
            </a:endParaRPr>
          </a:p>
          <a:p>
            <a:pPr marL="457200" indent="-457200">
              <a:buFont typeface="+mj-lt"/>
              <a:buAutoNum type="arabicPeriod"/>
            </a:pPr>
            <a:r>
              <a:rPr lang="en-GB" altLang="en-US" sz="1800" kern="0" dirty="0">
                <a:solidFill>
                  <a:srgbClr val="000000"/>
                </a:solidFill>
                <a:latin typeface="Times New Roman"/>
              </a:rPr>
              <a:t>Options Considered</a:t>
            </a:r>
          </a:p>
          <a:p>
            <a:pPr marL="0" indent="0">
              <a:buNone/>
            </a:pPr>
            <a:endParaRPr lang="en-GB" altLang="en-US" sz="1800" kern="0" dirty="0">
              <a:solidFill>
                <a:srgbClr val="000000"/>
              </a:solidFill>
              <a:latin typeface="Times New Roman"/>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www.actuariesindia.org</a:t>
            </a:r>
            <a:endParaRPr lang="en-GB" dirty="0"/>
          </a:p>
        </p:txBody>
      </p:sp>
    </p:spTree>
    <p:extLst>
      <p:ext uri="{BB962C8B-B14F-4D97-AF65-F5344CB8AC3E}">
        <p14:creationId xmlns:p14="http://schemas.microsoft.com/office/powerpoint/2010/main" val="25249494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6"/>
            <a:srcRect/>
            <a:stretch>
              <a:fillRect/>
            </a:stretch>
          </a:blipFill>
        </p:spPr>
      </p:pic>
      <p:sp>
        <p:nvSpPr>
          <p:cNvPr id="3" name="Rectangle 2"/>
          <p:cNvSpPr txBox="1">
            <a:spLocks noChangeArrowheads="1"/>
          </p:cNvSpPr>
          <p:nvPr/>
        </p:nvSpPr>
        <p:spPr>
          <a:xfrm>
            <a:off x="2880246" y="463109"/>
            <a:ext cx="7940154" cy="6036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2400" kern="0" dirty="0">
                <a:solidFill>
                  <a:srgbClr val="000000"/>
                </a:solidFill>
                <a:latin typeface="Arial"/>
              </a:rPr>
              <a:t>Policyholder Friendliness</a:t>
            </a:r>
          </a:p>
        </p:txBody>
      </p:sp>
      <p:sp>
        <p:nvSpPr>
          <p:cNvPr id="4" name="Rectangle 3"/>
          <p:cNvSpPr txBox="1">
            <a:spLocks noChangeArrowheads="1"/>
          </p:cNvSpPr>
          <p:nvPr/>
        </p:nvSpPr>
        <p:spPr>
          <a:xfrm>
            <a:off x="2286000" y="1143000"/>
            <a:ext cx="8534400" cy="499802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buFont typeface="Wingdings" panose="05000000000000000000" pitchFamily="2" charset="2"/>
              <a:buChar char="Ø"/>
            </a:pPr>
            <a:r>
              <a:rPr lang="en-US" altLang="en-US" sz="1800" kern="0" dirty="0">
                <a:solidFill>
                  <a:srgbClr val="000000"/>
                </a:solidFill>
                <a:latin typeface="Times New Roman"/>
              </a:rPr>
              <a:t>Policyholder-friendliness not reflected by high bonus rates</a:t>
            </a:r>
          </a:p>
          <a:p>
            <a:pPr algn="just">
              <a:buFont typeface="Wingdings" panose="05000000000000000000" pitchFamily="2" charset="2"/>
              <a:buChar char="Ø"/>
            </a:pPr>
            <a:endParaRPr lang="en-US" altLang="en-US" sz="1800" kern="0" dirty="0">
              <a:solidFill>
                <a:srgbClr val="000000"/>
              </a:solidFill>
              <a:latin typeface="Times New Roman"/>
            </a:endParaRPr>
          </a:p>
          <a:p>
            <a:pPr algn="just">
              <a:buFont typeface="Wingdings" panose="05000000000000000000" pitchFamily="2" charset="2"/>
              <a:buChar char="Ø"/>
            </a:pPr>
            <a:r>
              <a:rPr lang="en-US" altLang="en-US" sz="1800" kern="0" dirty="0">
                <a:solidFill>
                  <a:srgbClr val="000000"/>
                </a:solidFill>
                <a:latin typeface="Times New Roman"/>
              </a:rPr>
              <a:t>Protection of policyholders’ benefits and interests, including meeting policyholder obligations in a timely manner </a:t>
            </a:r>
          </a:p>
          <a:p>
            <a:pPr algn="just">
              <a:buFont typeface="Wingdings" panose="05000000000000000000" pitchFamily="2" charset="2"/>
              <a:buChar char="Ø"/>
            </a:pPr>
            <a:endParaRPr lang="en-US" altLang="en-US" sz="1800" kern="0" dirty="0">
              <a:solidFill>
                <a:srgbClr val="000000"/>
              </a:solidFill>
              <a:latin typeface="Times New Roman"/>
            </a:endParaRPr>
          </a:p>
          <a:p>
            <a:pPr algn="just">
              <a:buFont typeface="Wingdings" panose="05000000000000000000" pitchFamily="2" charset="2"/>
              <a:buChar char="Ø"/>
            </a:pPr>
            <a:r>
              <a:rPr lang="en-US" altLang="en-US" sz="1800" kern="0" dirty="0">
                <a:solidFill>
                  <a:srgbClr val="000000"/>
                </a:solidFill>
                <a:latin typeface="Times New Roman"/>
              </a:rPr>
              <a:t>Fair and equitable treatment to current as well as future generations of with-profits policyholders</a:t>
            </a:r>
          </a:p>
          <a:p>
            <a:pPr lvl="1" indent="-342900" algn="just">
              <a:buFont typeface="Arial" panose="020B0604020202020204" pitchFamily="34" charset="0"/>
              <a:buChar char="•"/>
            </a:pPr>
            <a:r>
              <a:rPr lang="en-US" altLang="en-US" sz="1800" kern="0" dirty="0">
                <a:solidFill>
                  <a:srgbClr val="000000"/>
                </a:solidFill>
                <a:latin typeface="Times New Roman"/>
              </a:rPr>
              <a:t>Consistency between asset shares and final payouts</a:t>
            </a:r>
          </a:p>
          <a:p>
            <a:pPr algn="just">
              <a:buFont typeface="Wingdings" panose="05000000000000000000" pitchFamily="2" charset="2"/>
              <a:buChar char="Ø"/>
            </a:pPr>
            <a:endParaRPr lang="en-US" altLang="en-US" sz="1800" kern="0" dirty="0">
              <a:solidFill>
                <a:srgbClr val="000000"/>
              </a:solidFill>
              <a:latin typeface="Times New Roman"/>
            </a:endParaRPr>
          </a:p>
          <a:p>
            <a:pPr algn="just">
              <a:buFont typeface="Wingdings" panose="05000000000000000000" pitchFamily="2" charset="2"/>
              <a:buChar char="Ø"/>
            </a:pPr>
            <a:r>
              <a:rPr lang="en-US" altLang="en-US" sz="1800" kern="0" dirty="0">
                <a:solidFill>
                  <a:srgbClr val="000000"/>
                </a:solidFill>
                <a:latin typeface="Times New Roman"/>
              </a:rPr>
              <a:t>Discretionary nature of bonuses</a:t>
            </a:r>
          </a:p>
          <a:p>
            <a:pPr marL="685800" lvl="1" algn="just">
              <a:buFont typeface="Arial" panose="020B0604020202020204" pitchFamily="34" charset="0"/>
              <a:buChar char="•"/>
            </a:pPr>
            <a:r>
              <a:rPr lang="en-US" altLang="en-US" sz="1800" kern="0" dirty="0">
                <a:solidFill>
                  <a:srgbClr val="000000"/>
                </a:solidFill>
                <a:latin typeface="Times New Roman"/>
              </a:rPr>
              <a:t>Bonuses not guaranteed and depend on future performance</a:t>
            </a:r>
          </a:p>
          <a:p>
            <a:pPr marL="685800" lvl="1" algn="just">
              <a:buFont typeface="Arial" panose="020B0604020202020204" pitchFamily="34" charset="0"/>
              <a:buChar char="•"/>
            </a:pPr>
            <a:r>
              <a:rPr lang="en-US" altLang="en-US" sz="1800" kern="0" dirty="0">
                <a:solidFill>
                  <a:srgbClr val="000000"/>
                </a:solidFill>
                <a:latin typeface="Times New Roman"/>
              </a:rPr>
              <a:t>Policyholders informed through benefit illustrations as per regulatory requirements on benefit illustrations and market conduct aspects</a:t>
            </a:r>
          </a:p>
          <a:p>
            <a:endParaRPr lang="en-US" altLang="en-US" sz="2000"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5484450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6"/>
            <a:srcRect/>
            <a:stretch>
              <a:fillRect/>
            </a:stretch>
          </a:blipFill>
        </p:spPr>
      </p:pic>
      <p:sp>
        <p:nvSpPr>
          <p:cNvPr id="3" name="Rectangle 2"/>
          <p:cNvSpPr txBox="1">
            <a:spLocks noChangeArrowheads="1"/>
          </p:cNvSpPr>
          <p:nvPr/>
        </p:nvSpPr>
        <p:spPr>
          <a:xfrm>
            <a:off x="2880246" y="463108"/>
            <a:ext cx="7406754" cy="782639"/>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2400" kern="0" dirty="0">
                <a:solidFill>
                  <a:schemeClr val="tx1"/>
                </a:solidFill>
              </a:rPr>
              <a:t>Stable interest rate vs. Reduced bonuses</a:t>
            </a:r>
          </a:p>
        </p:txBody>
      </p:sp>
      <p:sp>
        <p:nvSpPr>
          <p:cNvPr id="4" name="Rectangle 3"/>
          <p:cNvSpPr txBox="1">
            <a:spLocks noChangeArrowheads="1"/>
          </p:cNvSpPr>
          <p:nvPr/>
        </p:nvSpPr>
        <p:spPr>
          <a:xfrm>
            <a:off x="2362200" y="1423963"/>
            <a:ext cx="8202873" cy="467203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buFont typeface="Wingdings" panose="05000000000000000000" pitchFamily="2" charset="2"/>
              <a:buChar char="Ø"/>
            </a:pPr>
            <a:r>
              <a:rPr lang="en-US" altLang="en-US" sz="1800" kern="0" dirty="0">
                <a:solidFill>
                  <a:srgbClr val="000000"/>
                </a:solidFill>
                <a:latin typeface="Times New Roman"/>
              </a:rPr>
              <a:t>May be a temporary economic scenario</a:t>
            </a:r>
          </a:p>
          <a:p>
            <a:pPr marL="685800" lvl="1" algn="just">
              <a:buFont typeface="Arial" panose="020B0604020202020204" pitchFamily="34" charset="0"/>
              <a:buChar char="•"/>
            </a:pPr>
            <a:r>
              <a:rPr lang="en-US" altLang="en-US" sz="1800" kern="0" dirty="0">
                <a:solidFill>
                  <a:srgbClr val="000000"/>
                </a:solidFill>
                <a:latin typeface="Times New Roman"/>
              </a:rPr>
              <a:t>Stable in current year</a:t>
            </a:r>
          </a:p>
          <a:p>
            <a:pPr marL="685800" lvl="1" algn="just">
              <a:buFont typeface="Arial" panose="020B0604020202020204" pitchFamily="34" charset="0"/>
              <a:buChar char="•"/>
            </a:pPr>
            <a:r>
              <a:rPr lang="en-US" altLang="en-US" sz="1800" kern="0" dirty="0">
                <a:solidFill>
                  <a:srgbClr val="000000"/>
                </a:solidFill>
                <a:latin typeface="Times New Roman"/>
              </a:rPr>
              <a:t>Interest rates reduced over past 3 years</a:t>
            </a:r>
          </a:p>
          <a:p>
            <a:pPr marL="685800" lvl="1" algn="just">
              <a:buFont typeface="Arial" panose="020B0604020202020204" pitchFamily="34" charset="0"/>
              <a:buChar char="•"/>
            </a:pPr>
            <a:endParaRPr lang="en-US" altLang="en-US" sz="1800" kern="0" dirty="0">
              <a:solidFill>
                <a:srgbClr val="000000"/>
              </a:solidFill>
              <a:latin typeface="Times New Roman"/>
            </a:endParaRPr>
          </a:p>
          <a:p>
            <a:pPr algn="just">
              <a:buFont typeface="Wingdings" panose="05000000000000000000" pitchFamily="2" charset="2"/>
              <a:buChar char="Ø"/>
            </a:pPr>
            <a:r>
              <a:rPr lang="en-US" altLang="en-US" sz="1800" kern="0" dirty="0">
                <a:solidFill>
                  <a:srgbClr val="000000"/>
                </a:solidFill>
                <a:latin typeface="Times New Roman"/>
              </a:rPr>
              <a:t>And hence not indicative enough that interest rates will not be reduced in future years</a:t>
            </a:r>
          </a:p>
          <a:p>
            <a:pPr lvl="1" algn="just">
              <a:buFont typeface="Arial" panose="020B0604020202020204" pitchFamily="34" charset="0"/>
              <a:buChar char="•"/>
            </a:pPr>
            <a:endParaRPr lang="en-US" altLang="en-US" sz="1800" kern="0" dirty="0">
              <a:solidFill>
                <a:srgbClr val="000000"/>
              </a:solidFill>
              <a:latin typeface="Times New Roman"/>
            </a:endParaRPr>
          </a:p>
          <a:p>
            <a:pPr algn="just">
              <a:buFont typeface="Wingdings" panose="05000000000000000000" pitchFamily="2" charset="2"/>
              <a:buChar char="Ø"/>
            </a:pPr>
            <a:r>
              <a:rPr lang="en-US" altLang="en-US" sz="1800" kern="0" dirty="0">
                <a:solidFill>
                  <a:srgbClr val="000000"/>
                </a:solidFill>
                <a:latin typeface="Times New Roman"/>
              </a:rPr>
              <a:t>Fall in running yield on par fund (</a:t>
            </a:r>
            <a:r>
              <a:rPr lang="en-US" sz="1800" kern="0" dirty="0">
                <a:solidFill>
                  <a:srgbClr val="000000"/>
                </a:solidFill>
              </a:rPr>
              <a:t>not sufficiently offset by other asset classes comprising the fund)</a:t>
            </a:r>
            <a:r>
              <a:rPr lang="en-US" altLang="en-US" sz="1800" kern="0" dirty="0">
                <a:solidFill>
                  <a:srgbClr val="000000"/>
                </a:solidFill>
                <a:latin typeface="Times New Roman"/>
              </a:rPr>
              <a:t> leading to drop in the long-term expectation of best estimate interest rates</a:t>
            </a:r>
          </a:p>
          <a:p>
            <a:pPr algn="just">
              <a:buFont typeface="Wingdings" panose="05000000000000000000" pitchFamily="2" charset="2"/>
              <a:buChar char="Ø"/>
            </a:pPr>
            <a:endParaRPr lang="en-US" altLang="en-US" sz="1800" kern="0" dirty="0">
              <a:solidFill>
                <a:srgbClr val="000000"/>
              </a:solidFill>
              <a:latin typeface="Times New Roman"/>
            </a:endParaRPr>
          </a:p>
          <a:p>
            <a:pPr algn="just">
              <a:buFont typeface="Wingdings" panose="05000000000000000000" pitchFamily="2" charset="2"/>
              <a:buChar char="Ø"/>
            </a:pPr>
            <a:r>
              <a:rPr lang="en-US" altLang="en-US" sz="1800" kern="0" dirty="0">
                <a:solidFill>
                  <a:srgbClr val="000000"/>
                </a:solidFill>
                <a:latin typeface="Times New Roman"/>
              </a:rPr>
              <a:t>Interest rates not the only factor affecting bonus rates</a:t>
            </a:r>
          </a:p>
          <a:p>
            <a:pPr marL="685800" lvl="2" indent="-285750" algn="just">
              <a:buFont typeface="Arial" panose="020B0604020202020204" pitchFamily="34" charset="0"/>
              <a:buChar char="•"/>
            </a:pPr>
            <a:r>
              <a:rPr lang="en-US" altLang="en-US" sz="1800" kern="0" dirty="0">
                <a:solidFill>
                  <a:srgbClr val="000000"/>
                </a:solidFill>
                <a:latin typeface="Times New Roman"/>
              </a:rPr>
              <a:t>Other experience items such as expenses, withdrawals, mortality also affect the bonus rates directly or indirectly</a:t>
            </a:r>
          </a:p>
          <a:p>
            <a:pPr marL="400050" lvl="2" indent="0">
              <a:buNone/>
            </a:pPr>
            <a:endParaRPr lang="en-US" altLang="en-US" sz="1600" kern="0" dirty="0"/>
          </a:p>
          <a:p>
            <a:pPr marL="400050" lvl="2" indent="0">
              <a:buNone/>
            </a:pPr>
            <a:endParaRPr lang="en-US" altLang="en-US" sz="1600" kern="0" dirty="0"/>
          </a:p>
          <a:p>
            <a:pPr marL="400050" lvl="2" indent="0">
              <a:buNone/>
            </a:pPr>
            <a:endParaRPr lang="en-US" altLang="en-US" sz="1600" kern="0" dirty="0"/>
          </a:p>
          <a:p>
            <a:pPr marL="0" indent="0">
              <a:buNone/>
            </a:pPr>
            <a:endParaRPr lang="en-US" altLang="en-US"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308464133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6"/>
            <a:srcRect/>
            <a:stretch>
              <a:fillRect/>
            </a:stretch>
          </a:blipFill>
        </p:spPr>
      </p:pic>
      <p:sp>
        <p:nvSpPr>
          <p:cNvPr id="3" name="Rectangle 2"/>
          <p:cNvSpPr txBox="1">
            <a:spLocks noChangeArrowheads="1"/>
          </p:cNvSpPr>
          <p:nvPr/>
        </p:nvSpPr>
        <p:spPr>
          <a:xfrm>
            <a:off x="2880246" y="463109"/>
            <a:ext cx="7406754" cy="908492"/>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2400" kern="0" dirty="0">
                <a:solidFill>
                  <a:schemeClr val="tx1"/>
                </a:solidFill>
              </a:rPr>
              <a:t>Stable interest rate vs. Reduced bonuses contd.</a:t>
            </a:r>
          </a:p>
        </p:txBody>
      </p:sp>
      <p:sp>
        <p:nvSpPr>
          <p:cNvPr id="4" name="Rectangle 3"/>
          <p:cNvSpPr txBox="1">
            <a:spLocks noChangeArrowheads="1"/>
          </p:cNvSpPr>
          <p:nvPr/>
        </p:nvSpPr>
        <p:spPr>
          <a:xfrm>
            <a:off x="2514600" y="1371601"/>
            <a:ext cx="7821873" cy="454618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buFont typeface="Wingdings" panose="05000000000000000000" pitchFamily="2" charset="2"/>
              <a:buChar char="Ø"/>
            </a:pPr>
            <a:r>
              <a:rPr lang="en-US" altLang="en-US" sz="1800" kern="0" dirty="0">
                <a:solidFill>
                  <a:srgbClr val="000000"/>
                </a:solidFill>
                <a:latin typeface="Times New Roman"/>
              </a:rPr>
              <a:t>Company maintained same bonus rates despite falling interest rates in the past however, this is no longer sustainable</a:t>
            </a:r>
          </a:p>
          <a:p>
            <a:pPr algn="just">
              <a:buFont typeface="Wingdings" panose="05000000000000000000" pitchFamily="2" charset="2"/>
              <a:buChar char="Ø"/>
            </a:pPr>
            <a:endParaRPr lang="en-US" altLang="en-US" sz="1800" kern="0" dirty="0">
              <a:solidFill>
                <a:srgbClr val="000000"/>
              </a:solidFill>
              <a:latin typeface="Times New Roman"/>
            </a:endParaRPr>
          </a:p>
          <a:p>
            <a:pPr algn="just">
              <a:buFont typeface="Wingdings" panose="05000000000000000000" pitchFamily="2" charset="2"/>
              <a:buChar char="Ø"/>
            </a:pPr>
            <a:r>
              <a:rPr lang="en-US" altLang="en-US" sz="1800" kern="0" dirty="0">
                <a:solidFill>
                  <a:srgbClr val="000000"/>
                </a:solidFill>
                <a:latin typeface="Times New Roman"/>
              </a:rPr>
              <a:t>Maintaining bonus rates at previous year’s level will make current generation of with policyholders happy</a:t>
            </a:r>
          </a:p>
          <a:p>
            <a:pPr algn="just">
              <a:buFont typeface="Wingdings" panose="05000000000000000000" pitchFamily="2" charset="2"/>
              <a:buChar char="Ø"/>
            </a:pPr>
            <a:endParaRPr lang="en-US" altLang="en-US" sz="1800" kern="0" dirty="0">
              <a:solidFill>
                <a:srgbClr val="000000"/>
              </a:solidFill>
              <a:latin typeface="Times New Roman"/>
            </a:endParaRPr>
          </a:p>
          <a:p>
            <a:pPr algn="just">
              <a:buFont typeface="Wingdings" panose="05000000000000000000" pitchFamily="2" charset="2"/>
              <a:buChar char="Ø"/>
            </a:pPr>
            <a:r>
              <a:rPr lang="en-US" altLang="en-US" sz="1800" kern="0" dirty="0">
                <a:solidFill>
                  <a:srgbClr val="000000"/>
                </a:solidFill>
                <a:latin typeface="Times New Roman"/>
              </a:rPr>
              <a:t>Cutting the bonus rates is in line with Policyholder Reasonable Expectations</a:t>
            </a:r>
          </a:p>
          <a:p>
            <a:pPr algn="just">
              <a:buFont typeface="Wingdings" panose="05000000000000000000" pitchFamily="2" charset="2"/>
              <a:buChar char="Ø"/>
            </a:pPr>
            <a:endParaRPr lang="en-US" altLang="en-US" sz="1800" kern="0" dirty="0">
              <a:solidFill>
                <a:srgbClr val="000000"/>
              </a:solidFill>
              <a:latin typeface="Times New Roman"/>
            </a:endParaRPr>
          </a:p>
          <a:p>
            <a:pPr algn="just">
              <a:buFont typeface="Wingdings" panose="05000000000000000000" pitchFamily="2" charset="2"/>
              <a:buChar char="Ø"/>
            </a:pPr>
            <a:r>
              <a:rPr lang="en-US" altLang="en-US" sz="1800" kern="0" dirty="0">
                <a:solidFill>
                  <a:srgbClr val="000000"/>
                </a:solidFill>
                <a:latin typeface="Times New Roman"/>
              </a:rPr>
              <a:t>Policyholders’ utmost interest – sustainable bonus rates in the long run and solvent company</a:t>
            </a:r>
          </a:p>
          <a:p>
            <a:endParaRPr lang="en-US" altLang="en-US"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75253793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6"/>
            <a:srcRect/>
            <a:stretch>
              <a:fillRect/>
            </a:stretch>
          </a:blipFill>
        </p:spPr>
      </p:pic>
      <p:sp>
        <p:nvSpPr>
          <p:cNvPr id="3" name="Rectangle 2"/>
          <p:cNvSpPr txBox="1">
            <a:spLocks noChangeArrowheads="1"/>
          </p:cNvSpPr>
          <p:nvPr/>
        </p:nvSpPr>
        <p:spPr>
          <a:xfrm>
            <a:off x="2743200" y="463108"/>
            <a:ext cx="7406754" cy="782639"/>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2400" kern="0" dirty="0">
                <a:solidFill>
                  <a:schemeClr val="tx1"/>
                </a:solidFill>
              </a:rPr>
              <a:t>Proposal – Reduce RB, Maintain TB</a:t>
            </a:r>
          </a:p>
        </p:txBody>
      </p:sp>
      <p:sp>
        <p:nvSpPr>
          <p:cNvPr id="4" name="Rectangle 3"/>
          <p:cNvSpPr txBox="1">
            <a:spLocks noChangeArrowheads="1"/>
          </p:cNvSpPr>
          <p:nvPr/>
        </p:nvSpPr>
        <p:spPr>
          <a:xfrm>
            <a:off x="2438400" y="1071147"/>
            <a:ext cx="8724900" cy="561225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lnSpc>
                <a:spcPct val="150000"/>
              </a:lnSpc>
              <a:buFont typeface="Wingdings" panose="05000000000000000000" pitchFamily="2" charset="2"/>
              <a:buChar char="Ø"/>
            </a:pPr>
            <a:r>
              <a:rPr lang="en-US" altLang="en-US" sz="1800" kern="0" dirty="0">
                <a:solidFill>
                  <a:srgbClr val="000000"/>
                </a:solidFill>
                <a:latin typeface="Times New Roman"/>
              </a:rPr>
              <a:t>Advantages</a:t>
            </a:r>
          </a:p>
          <a:p>
            <a:pPr marL="685800" lvl="1" algn="just">
              <a:lnSpc>
                <a:spcPct val="150000"/>
              </a:lnSpc>
              <a:buFont typeface="Arial" panose="020B0604020202020204" pitchFamily="34" charset="0"/>
              <a:buChar char="•"/>
            </a:pPr>
            <a:r>
              <a:rPr lang="en-US" altLang="en-US" sz="1800" kern="0" dirty="0">
                <a:solidFill>
                  <a:srgbClr val="000000"/>
                </a:solidFill>
                <a:latin typeface="Times New Roman"/>
              </a:rPr>
              <a:t>Compensate increased cost of guarantees arising from the fall in long-term expectation of yield</a:t>
            </a:r>
          </a:p>
          <a:p>
            <a:pPr marL="685800" lvl="1" algn="just">
              <a:lnSpc>
                <a:spcPct val="150000"/>
              </a:lnSpc>
              <a:buFont typeface="Arial" panose="020B0604020202020204" pitchFamily="34" charset="0"/>
              <a:buChar char="•"/>
            </a:pPr>
            <a:r>
              <a:rPr lang="en-US" altLang="en-US" sz="1800" kern="0" dirty="0">
                <a:solidFill>
                  <a:srgbClr val="000000"/>
                </a:solidFill>
                <a:latin typeface="Times New Roman"/>
              </a:rPr>
              <a:t>Less smoothing needed</a:t>
            </a:r>
          </a:p>
          <a:p>
            <a:pPr marL="685800" lvl="1" algn="just">
              <a:lnSpc>
                <a:spcPct val="150000"/>
              </a:lnSpc>
              <a:buFont typeface="Arial" panose="020B0604020202020204" pitchFamily="34" charset="0"/>
              <a:buChar char="•"/>
            </a:pPr>
            <a:r>
              <a:rPr lang="en-US" altLang="en-US" sz="1800" kern="0" dirty="0">
                <a:solidFill>
                  <a:srgbClr val="000000"/>
                </a:solidFill>
                <a:latin typeface="Times New Roman"/>
              </a:rPr>
              <a:t>Protect estate</a:t>
            </a:r>
          </a:p>
          <a:p>
            <a:pPr marL="400050" lvl="1" indent="0" algn="just">
              <a:lnSpc>
                <a:spcPct val="150000"/>
              </a:lnSpc>
              <a:buNone/>
            </a:pPr>
            <a:endParaRPr lang="en-US" altLang="en-US" sz="1800" kern="0" dirty="0">
              <a:solidFill>
                <a:srgbClr val="000000"/>
              </a:solidFill>
              <a:latin typeface="Times New Roman"/>
            </a:endParaRPr>
          </a:p>
          <a:p>
            <a:pPr algn="just">
              <a:lnSpc>
                <a:spcPct val="150000"/>
              </a:lnSpc>
              <a:buFont typeface="Wingdings" panose="05000000000000000000" pitchFamily="2" charset="2"/>
              <a:buChar char="Ø"/>
            </a:pPr>
            <a:r>
              <a:rPr lang="en-US" altLang="en-US" sz="1800" kern="0" dirty="0">
                <a:solidFill>
                  <a:srgbClr val="000000"/>
                </a:solidFill>
                <a:latin typeface="Times New Roman"/>
              </a:rPr>
              <a:t>Disadvantages</a:t>
            </a:r>
          </a:p>
          <a:p>
            <a:pPr marL="685800" lvl="1" algn="just">
              <a:lnSpc>
                <a:spcPct val="150000"/>
              </a:lnSpc>
              <a:buFont typeface="Arial" panose="020B0604020202020204" pitchFamily="34" charset="0"/>
              <a:buChar char="•"/>
            </a:pPr>
            <a:r>
              <a:rPr lang="en-US" altLang="en-US" sz="1800" kern="0" dirty="0">
                <a:solidFill>
                  <a:srgbClr val="000000"/>
                </a:solidFill>
                <a:latin typeface="Times New Roman"/>
              </a:rPr>
              <a:t>Need to address potential policyholder/distributors dissatisfaction</a:t>
            </a:r>
          </a:p>
          <a:p>
            <a:pPr marL="685800" lvl="1" algn="just">
              <a:lnSpc>
                <a:spcPct val="150000"/>
              </a:lnSpc>
              <a:buFont typeface="Arial" panose="020B0604020202020204" pitchFamily="34" charset="0"/>
              <a:buChar char="•"/>
            </a:pPr>
            <a:r>
              <a:rPr lang="en-US" altLang="en-US" sz="1800" kern="0" dirty="0">
                <a:solidFill>
                  <a:srgbClr val="000000"/>
                </a:solidFill>
                <a:latin typeface="Times New Roman"/>
              </a:rPr>
              <a:t>Future new business implications</a:t>
            </a:r>
          </a:p>
          <a:p>
            <a:pPr marL="0" indent="0">
              <a:buNone/>
            </a:pPr>
            <a:endParaRPr lang="en-US" altLang="en-US"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27852879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304800"/>
            <a:ext cx="7178154" cy="5274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0" cap="none" spc="0" normalizeH="0" baseline="0" noProof="0" dirty="0">
                <a:ln>
                  <a:noFill/>
                </a:ln>
                <a:solidFill>
                  <a:srgbClr val="000000"/>
                </a:solidFill>
                <a:effectLst/>
                <a:uLnTx/>
                <a:uFillTx/>
                <a:latin typeface="Arial"/>
                <a:ea typeface="+mj-ea"/>
                <a:cs typeface="+mj-cs"/>
              </a:rPr>
              <a:t>Case Study</a:t>
            </a:r>
          </a:p>
        </p:txBody>
      </p:sp>
      <p:sp>
        <p:nvSpPr>
          <p:cNvPr id="4" name="Rectangle 3"/>
          <p:cNvSpPr txBox="1">
            <a:spLocks noChangeArrowheads="1"/>
          </p:cNvSpPr>
          <p:nvPr/>
        </p:nvSpPr>
        <p:spPr>
          <a:xfrm>
            <a:off x="2057401" y="914400"/>
            <a:ext cx="9105900" cy="517889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indent="0">
              <a:lnSpc>
                <a:spcPct val="115000"/>
              </a:lnSpc>
              <a:spcBef>
                <a:spcPts val="0"/>
              </a:spcBef>
              <a:spcAft>
                <a:spcPts val="1000"/>
              </a:spcAft>
              <a:buNone/>
            </a:pPr>
            <a:r>
              <a:rPr lang="en-US" sz="1800" kern="0" dirty="0">
                <a:solidFill>
                  <a:srgbClr val="000000"/>
                </a:solidFill>
                <a:latin typeface="Times New Roman"/>
              </a:rPr>
              <a:t>You have recently taken charge as Appointed Actuary of a big life insurance company with significant portfolio of participating business. You have sent your recommendation for reduction of policyholder bonus rates which will be presented in the upcoming board meeting of directors.</a:t>
            </a:r>
          </a:p>
          <a:p>
            <a:pPr marL="0" marR="0" indent="0">
              <a:lnSpc>
                <a:spcPct val="115000"/>
              </a:lnSpc>
              <a:spcBef>
                <a:spcPts val="0"/>
              </a:spcBef>
              <a:spcAft>
                <a:spcPts val="1000"/>
              </a:spcAft>
              <a:buNone/>
            </a:pPr>
            <a:r>
              <a:rPr lang="en-US" sz="1800" kern="0" dirty="0">
                <a:solidFill>
                  <a:srgbClr val="000000"/>
                </a:solidFill>
                <a:latin typeface="Times New Roman"/>
              </a:rPr>
              <a:t>An Independent Director of the company, who received board meeting papers as a pre-read, has written a mail to you expressing dissatisfaction over the reduction of bonus rates recommended by you. The rates have come down compared to last year. While the interest rates have come down in the past 3 years, there was no reduction in interest rates, this year. The Independent Director mentioned in his mail that your predecessor was ‘policyholder friendly’ and always tried to maintain high bonus rates whereas you, according to him, did not seem to bother much about policyholders. He suggested you to at least maintain the last year bonus rates. He also mentioned in his mail that he would recommend the same to the board even if you decide to stick to your current recommendation.</a:t>
            </a:r>
          </a:p>
          <a:p>
            <a:pPr marL="0" marR="0" indent="0">
              <a:lnSpc>
                <a:spcPct val="115000"/>
              </a:lnSpc>
              <a:spcBef>
                <a:spcPts val="0"/>
              </a:spcBef>
              <a:spcAft>
                <a:spcPts val="1000"/>
              </a:spcAft>
              <a:buNone/>
            </a:pPr>
            <a:r>
              <a:rPr lang="en-US" sz="1800" kern="0" dirty="0">
                <a:solidFill>
                  <a:srgbClr val="000000"/>
                </a:solidFill>
                <a:latin typeface="Times New Roman"/>
              </a:rPr>
              <a:t>Draft a suitable reply to the Independent Director addressing all his concerns and justifying your bonus recommendations. Please evaluate various options and possibilities, and keep in mind relevant regulatory and professional aspects while drafting your reply. </a:t>
            </a:r>
          </a:p>
          <a:p>
            <a:pPr marL="0" indent="0">
              <a:buNone/>
              <a:defRPr/>
            </a:pPr>
            <a:endParaRPr kumimoji="0" lang="en-US" altLang="en-US" sz="2000" b="0" i="0" u="none" strike="noStrike" kern="0" cap="none" spc="0" normalizeH="0" baseline="0" noProof="0" dirty="0">
              <a:ln>
                <a:noFill/>
              </a:ln>
              <a:solidFill>
                <a:srgbClr val="000000"/>
              </a:solidFill>
              <a:effectLst/>
              <a:uLnTx/>
              <a:uFillTx/>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31350297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6"/>
            <a:srcRect/>
            <a:stretch>
              <a:fillRect/>
            </a:stretch>
          </a:blipFill>
        </p:spPr>
      </p:pic>
      <p:sp>
        <p:nvSpPr>
          <p:cNvPr id="3" name="Rectangle 2"/>
          <p:cNvSpPr txBox="1">
            <a:spLocks noChangeArrowheads="1"/>
          </p:cNvSpPr>
          <p:nvPr/>
        </p:nvSpPr>
        <p:spPr>
          <a:xfrm>
            <a:off x="2895600" y="381000"/>
            <a:ext cx="7406754" cy="679892"/>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2400" kern="0" dirty="0">
                <a:solidFill>
                  <a:schemeClr val="tx1"/>
                </a:solidFill>
              </a:rPr>
              <a:t>Other Options considered</a:t>
            </a:r>
          </a:p>
        </p:txBody>
      </p:sp>
      <p:sp>
        <p:nvSpPr>
          <p:cNvPr id="4" name="Rectangle 3"/>
          <p:cNvSpPr txBox="1">
            <a:spLocks noChangeArrowheads="1"/>
          </p:cNvSpPr>
          <p:nvPr/>
        </p:nvSpPr>
        <p:spPr>
          <a:xfrm>
            <a:off x="2667000" y="1066800"/>
            <a:ext cx="8077200" cy="50292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buFont typeface="Wingdings" panose="05000000000000000000" pitchFamily="2" charset="2"/>
              <a:buChar char="Ø"/>
            </a:pPr>
            <a:r>
              <a:rPr lang="en-US" altLang="en-US" sz="2000" kern="0" dirty="0">
                <a:solidFill>
                  <a:schemeClr val="tx1"/>
                </a:solidFill>
              </a:rPr>
              <a:t>Maintain RB, Reduce TB</a:t>
            </a:r>
            <a:endParaRPr lang="en-US" altLang="en-US" sz="2000" kern="0" dirty="0">
              <a:solidFill>
                <a:srgbClr val="000000"/>
              </a:solidFill>
              <a:latin typeface="Times New Roman"/>
            </a:endParaRPr>
          </a:p>
          <a:p>
            <a:pPr lvl="1" algn="just">
              <a:buFont typeface="Wingdings" panose="05000000000000000000" pitchFamily="2" charset="2"/>
              <a:buChar char="§"/>
            </a:pPr>
            <a:r>
              <a:rPr lang="en-US" altLang="en-US" sz="1800" kern="0" dirty="0">
                <a:solidFill>
                  <a:srgbClr val="000000"/>
                </a:solidFill>
                <a:latin typeface="Times New Roman"/>
              </a:rPr>
              <a:t>Advantages</a:t>
            </a:r>
          </a:p>
          <a:p>
            <a:pPr lvl="2" algn="just">
              <a:buFont typeface="Arial" panose="020B0604020202020204" pitchFamily="34" charset="0"/>
              <a:buChar char="•"/>
            </a:pPr>
            <a:r>
              <a:rPr lang="en-US" altLang="en-US" sz="1800" kern="0" dirty="0">
                <a:solidFill>
                  <a:srgbClr val="000000"/>
                </a:solidFill>
                <a:latin typeface="Times New Roman"/>
              </a:rPr>
              <a:t>Ease in stakeholder management/communication</a:t>
            </a:r>
          </a:p>
          <a:p>
            <a:pPr lvl="2" algn="just">
              <a:buFont typeface="Arial" panose="020B0604020202020204" pitchFamily="34" charset="0"/>
              <a:buChar char="•"/>
            </a:pPr>
            <a:r>
              <a:rPr lang="en-US" altLang="en-US" sz="1800" kern="0" dirty="0">
                <a:solidFill>
                  <a:srgbClr val="000000"/>
                </a:solidFill>
                <a:latin typeface="Times New Roman"/>
              </a:rPr>
              <a:t>Attracts new business if competitors reduce RB rates</a:t>
            </a:r>
            <a:endParaRPr lang="en-US" altLang="en-US" sz="1800" kern="0" dirty="0"/>
          </a:p>
          <a:p>
            <a:pPr lvl="1" algn="just">
              <a:buFont typeface="Wingdings" panose="05000000000000000000" pitchFamily="2" charset="2"/>
              <a:buChar char="§"/>
            </a:pPr>
            <a:r>
              <a:rPr lang="en-US" altLang="en-US" sz="1800" kern="0" dirty="0"/>
              <a:t>Disadvantages</a:t>
            </a:r>
          </a:p>
          <a:p>
            <a:pPr lvl="2" algn="just">
              <a:buFont typeface="Arial" panose="020B0604020202020204" pitchFamily="34" charset="0"/>
              <a:buChar char="•"/>
            </a:pPr>
            <a:r>
              <a:rPr lang="en-US" altLang="en-US" sz="1800" kern="0" dirty="0"/>
              <a:t>Heavy smoothing needed</a:t>
            </a:r>
          </a:p>
          <a:p>
            <a:pPr lvl="2" algn="just">
              <a:buFont typeface="Arial" panose="020B0604020202020204" pitchFamily="34" charset="0"/>
              <a:buChar char="•"/>
            </a:pPr>
            <a:r>
              <a:rPr lang="en-US" altLang="en-US" sz="1800" kern="0" dirty="0"/>
              <a:t>Impact on </a:t>
            </a:r>
            <a:r>
              <a:rPr lang="en-US" altLang="en-US" sz="1800" kern="0" dirty="0">
                <a:solidFill>
                  <a:srgbClr val="000000"/>
                </a:solidFill>
                <a:latin typeface="Times New Roman"/>
              </a:rPr>
              <a:t>estate and curtails investment freedom</a:t>
            </a:r>
          </a:p>
          <a:p>
            <a:pPr lvl="2" algn="just">
              <a:buFont typeface="Arial" panose="020B0604020202020204" pitchFamily="34" charset="0"/>
              <a:buChar char="•"/>
            </a:pPr>
            <a:r>
              <a:rPr lang="en-US" altLang="en-US" sz="1800" kern="0" dirty="0"/>
              <a:t>Volatile TB and hence volatile total payouts</a:t>
            </a:r>
            <a:endParaRPr lang="en-US" altLang="en-US" sz="1800" kern="0" dirty="0">
              <a:solidFill>
                <a:srgbClr val="000000"/>
              </a:solidFill>
            </a:endParaRPr>
          </a:p>
          <a:p>
            <a:pPr lvl="1" algn="just">
              <a:buFont typeface="Arial" panose="020B0604020202020204" pitchFamily="34" charset="0"/>
              <a:buChar char="•"/>
            </a:pPr>
            <a:endParaRPr lang="en-US" altLang="en-US" sz="1800" kern="0" dirty="0">
              <a:solidFill>
                <a:srgbClr val="000000"/>
              </a:solidFill>
              <a:latin typeface="Times New Roman"/>
            </a:endParaRPr>
          </a:p>
          <a:p>
            <a:pPr algn="just">
              <a:buFont typeface="Wingdings" panose="05000000000000000000" pitchFamily="2" charset="2"/>
              <a:buChar char="Ø"/>
            </a:pPr>
            <a:r>
              <a:rPr lang="en-US" altLang="en-US" sz="2000" kern="0" dirty="0">
                <a:solidFill>
                  <a:srgbClr val="000000"/>
                </a:solidFill>
                <a:latin typeface="Times New Roman"/>
              </a:rPr>
              <a:t>Status quo (no change in RB or TB)</a:t>
            </a:r>
          </a:p>
          <a:p>
            <a:pPr lvl="1" indent="-342900" algn="just">
              <a:buFont typeface="Arial" panose="020B0604020202020204" pitchFamily="34" charset="0"/>
              <a:buChar char="•"/>
            </a:pPr>
            <a:r>
              <a:rPr lang="en-US" altLang="en-US" sz="1800" kern="0" dirty="0">
                <a:solidFill>
                  <a:srgbClr val="000000"/>
                </a:solidFill>
                <a:latin typeface="Times New Roman"/>
              </a:rPr>
              <a:t>Not sustainable on account of reasons discussed earlier</a:t>
            </a:r>
          </a:p>
          <a:p>
            <a:pPr marL="457200" lvl="1" indent="0" algn="just">
              <a:buNone/>
            </a:pPr>
            <a:endParaRPr lang="en-US" altLang="en-US" sz="900" kern="0" dirty="0">
              <a:solidFill>
                <a:srgbClr val="000000"/>
              </a:solidFill>
              <a:latin typeface="Times New Roman"/>
            </a:endParaRPr>
          </a:p>
          <a:p>
            <a:pPr algn="just">
              <a:buFont typeface="Wingdings" panose="05000000000000000000" pitchFamily="2" charset="2"/>
              <a:buChar char="Ø"/>
            </a:pPr>
            <a:r>
              <a:rPr lang="en-US" altLang="en-US" sz="2000" kern="0" dirty="0">
                <a:solidFill>
                  <a:srgbClr val="000000"/>
                </a:solidFill>
                <a:latin typeface="Times New Roman"/>
              </a:rPr>
              <a:t>Reduce both RB &amp; TB</a:t>
            </a:r>
          </a:p>
          <a:p>
            <a:pPr lvl="1" indent="-342900" algn="just">
              <a:buFont typeface="Arial" panose="020B0604020202020204" pitchFamily="34" charset="0"/>
              <a:buChar char="•"/>
            </a:pPr>
            <a:r>
              <a:rPr lang="en-US" altLang="en-US" sz="1800" kern="0" dirty="0">
                <a:solidFill>
                  <a:srgbClr val="000000"/>
                </a:solidFill>
                <a:latin typeface="Times New Roman"/>
              </a:rPr>
              <a:t>Extreme measure; not needed currently</a:t>
            </a:r>
          </a:p>
          <a:p>
            <a:pPr marL="685800" lvl="1" algn="just">
              <a:buFont typeface="Arial" panose="020B0604020202020204" pitchFamily="34" charset="0"/>
              <a:buChar char="•"/>
            </a:pPr>
            <a:endParaRPr lang="en-US" altLang="en-US" sz="1800" kern="0" dirty="0">
              <a:solidFill>
                <a:srgbClr val="000000"/>
              </a:solidFill>
              <a:latin typeface="Times New Roman"/>
            </a:endParaRPr>
          </a:p>
          <a:p>
            <a:pPr lvl="1">
              <a:buFont typeface="Courier New" panose="02070309020205020404" pitchFamily="49" charset="0"/>
              <a:buChar char="o"/>
            </a:pPr>
            <a:endParaRPr lang="en-US" altLang="en-US" kern="0" dirty="0"/>
          </a:p>
          <a:p>
            <a:pPr marL="457200" lvl="1" indent="0">
              <a:buNone/>
            </a:pPr>
            <a:endParaRPr lang="en-US" altLang="en-US" kern="0" dirty="0"/>
          </a:p>
          <a:p>
            <a:pPr marL="0" indent="0">
              <a:buNone/>
            </a:pPr>
            <a:endParaRPr lang="en-US" altLang="en-US"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19192098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6"/>
            <a:srcRect/>
            <a:stretch>
              <a:fillRect/>
            </a:stretch>
          </a:blipFill>
        </p:spPr>
      </p:pic>
      <p:sp>
        <p:nvSpPr>
          <p:cNvPr id="3" name="Rectangle 2"/>
          <p:cNvSpPr txBox="1">
            <a:spLocks noChangeArrowheads="1"/>
          </p:cNvSpPr>
          <p:nvPr/>
        </p:nvSpPr>
        <p:spPr>
          <a:xfrm>
            <a:off x="2895600" y="76200"/>
            <a:ext cx="7406754"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2400" kern="0" dirty="0">
                <a:solidFill>
                  <a:schemeClr val="tx1"/>
                </a:solidFill>
              </a:rPr>
              <a:t>Summary</a:t>
            </a:r>
          </a:p>
        </p:txBody>
      </p:sp>
      <p:sp>
        <p:nvSpPr>
          <p:cNvPr id="4" name="Rectangle 3"/>
          <p:cNvSpPr txBox="1">
            <a:spLocks noChangeArrowheads="1"/>
          </p:cNvSpPr>
          <p:nvPr/>
        </p:nvSpPr>
        <p:spPr>
          <a:xfrm>
            <a:off x="2133600" y="685800"/>
            <a:ext cx="8503977" cy="5662637"/>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buFont typeface="Wingdings" panose="05000000000000000000" pitchFamily="2" charset="2"/>
              <a:buChar char="Ø"/>
            </a:pPr>
            <a:r>
              <a:rPr lang="en-US" altLang="en-US" sz="1800" kern="0" dirty="0">
                <a:solidFill>
                  <a:schemeClr val="tx1"/>
                </a:solidFill>
              </a:rPr>
              <a:t>Company has a defined methodology for setting bonus rates, as per regulatory and professional standards requirements, which involves</a:t>
            </a:r>
          </a:p>
          <a:p>
            <a:pPr lvl="1" algn="just">
              <a:buFont typeface="Arial" panose="020B0604020202020204" pitchFamily="34" charset="0"/>
              <a:buChar char="•"/>
            </a:pPr>
            <a:r>
              <a:rPr lang="en-US" altLang="en-US" sz="1800" kern="0" dirty="0">
                <a:solidFill>
                  <a:srgbClr val="000000"/>
                </a:solidFill>
              </a:rPr>
              <a:t>Assessing sustainability of RB rates by carrying out BEC</a:t>
            </a:r>
          </a:p>
          <a:p>
            <a:pPr lvl="1" algn="just">
              <a:buFont typeface="Arial" panose="020B0604020202020204" pitchFamily="34" charset="0"/>
              <a:buChar char="•"/>
            </a:pPr>
            <a:r>
              <a:rPr lang="en-US" altLang="en-US" sz="1800" kern="0" dirty="0">
                <a:solidFill>
                  <a:srgbClr val="000000"/>
                </a:solidFill>
              </a:rPr>
              <a:t>Targeting benefit payouts to match the asset share within a pre-specified range</a:t>
            </a:r>
          </a:p>
          <a:p>
            <a:pPr lvl="1" algn="just">
              <a:buFont typeface="Arial" panose="020B0604020202020204" pitchFamily="34" charset="0"/>
              <a:buChar char="•"/>
            </a:pPr>
            <a:r>
              <a:rPr lang="en-US" altLang="en-US" sz="1800" kern="0" dirty="0">
                <a:solidFill>
                  <a:srgbClr val="000000"/>
                </a:solidFill>
                <a:latin typeface="Times New Roman"/>
              </a:rPr>
              <a:t>Ensuring PRE is met</a:t>
            </a:r>
          </a:p>
          <a:p>
            <a:pPr algn="just">
              <a:buFont typeface="Wingdings" panose="05000000000000000000" pitchFamily="2" charset="2"/>
              <a:buChar char="Ø"/>
            </a:pPr>
            <a:r>
              <a:rPr lang="en-US" altLang="en-US" sz="1800" kern="0" dirty="0">
                <a:solidFill>
                  <a:srgbClr val="000000"/>
                </a:solidFill>
                <a:latin typeface="Times New Roman"/>
              </a:rPr>
              <a:t>Company follows this process each year and this year has not been an exception.</a:t>
            </a:r>
          </a:p>
          <a:p>
            <a:pPr algn="just">
              <a:buFont typeface="Wingdings" panose="05000000000000000000" pitchFamily="2" charset="2"/>
              <a:buChar char="Ø"/>
            </a:pPr>
            <a:r>
              <a:rPr lang="en-US" sz="1800" dirty="0"/>
              <a:t>Poor investment performance in recent years has challenged the sustainability of bonus rates.</a:t>
            </a:r>
          </a:p>
          <a:p>
            <a:pPr algn="just">
              <a:buFont typeface="Wingdings" panose="05000000000000000000" pitchFamily="2" charset="2"/>
              <a:buChar char="Ø"/>
            </a:pPr>
            <a:r>
              <a:rPr lang="en-US" sz="1800" dirty="0"/>
              <a:t>The level of bonus rates declared in previous years even when interest rates were falling, may have taken its toll on the estate. This has made further smoothening of bonus rates difficult.</a:t>
            </a:r>
          </a:p>
          <a:p>
            <a:pPr algn="just">
              <a:buFont typeface="Wingdings" panose="05000000000000000000" pitchFamily="2" charset="2"/>
              <a:buChar char="Ø"/>
            </a:pPr>
            <a:r>
              <a:rPr lang="en-US" sz="1800" dirty="0"/>
              <a:t>Considering this experience, the company’s bonus setting procedure has indicated that the previous year’s reversionary bonus rates are not sustainable.</a:t>
            </a:r>
          </a:p>
          <a:p>
            <a:pPr>
              <a:buFont typeface="Wingdings" panose="05000000000000000000" pitchFamily="2" charset="2"/>
              <a:buChar char="Ø"/>
            </a:pPr>
            <a:r>
              <a:rPr lang="en-US" sz="1800" dirty="0"/>
              <a:t>Inability to pump money into with-profits fund just to declare bonus as the company is old enough</a:t>
            </a:r>
          </a:p>
          <a:p>
            <a:pPr>
              <a:buFont typeface="Wingdings" panose="05000000000000000000" pitchFamily="2" charset="2"/>
              <a:buChar char="Ø"/>
            </a:pPr>
            <a:r>
              <a:rPr lang="en-US" sz="1800" dirty="0"/>
              <a:t>Some level of Estate/FFA is required for solvency demonstration</a:t>
            </a:r>
          </a:p>
          <a:p>
            <a:pPr algn="just">
              <a:buFont typeface="Wingdings" panose="05000000000000000000" pitchFamily="2" charset="2"/>
              <a:buChar char="Ø"/>
            </a:pPr>
            <a:r>
              <a:rPr lang="en-US" sz="1800" dirty="0"/>
              <a:t>Therefore, after considering various scenarios for RB and TB, Appointed Actuary has decided to cut RB rates. </a:t>
            </a:r>
            <a:endParaRPr lang="en-US" altLang="en-US" kern="0" dirty="0"/>
          </a:p>
          <a:p>
            <a:pPr marL="0" indent="0">
              <a:buNone/>
            </a:pPr>
            <a:endParaRPr lang="en-US" altLang="en-US"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307586889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6"/>
            <a:srcRect/>
            <a:stretch>
              <a:fillRect/>
            </a:stretch>
          </a:blipFill>
        </p:spPr>
      </p:pic>
      <p:sp>
        <p:nvSpPr>
          <p:cNvPr id="3" name="Rectangle 2"/>
          <p:cNvSpPr txBox="1">
            <a:spLocks noChangeArrowheads="1"/>
          </p:cNvSpPr>
          <p:nvPr/>
        </p:nvSpPr>
        <p:spPr>
          <a:xfrm>
            <a:off x="2880246" y="463109"/>
            <a:ext cx="7406754" cy="603692"/>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2400" kern="0" dirty="0">
                <a:solidFill>
                  <a:schemeClr val="tx1"/>
                </a:solidFill>
              </a:rPr>
              <a:t>Regulations &amp; Professional Standards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
        <p:nvSpPr>
          <p:cNvPr id="6" name="Rectangle 3">
            <a:extLst>
              <a:ext uri="{FF2B5EF4-FFF2-40B4-BE49-F238E27FC236}">
                <a16:creationId xmlns:a16="http://schemas.microsoft.com/office/drawing/2014/main" id="{61A32476-7C9B-4C56-9382-F164ED9A0A8E}"/>
              </a:ext>
            </a:extLst>
          </p:cNvPr>
          <p:cNvSpPr txBox="1">
            <a:spLocks noChangeArrowheads="1"/>
          </p:cNvSpPr>
          <p:nvPr/>
        </p:nvSpPr>
        <p:spPr>
          <a:xfrm>
            <a:off x="2781300" y="1447800"/>
            <a:ext cx="7505700" cy="4190999"/>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buFont typeface="Wingdings" panose="05000000000000000000" pitchFamily="2" charset="2"/>
              <a:buChar char="Ø"/>
            </a:pPr>
            <a:r>
              <a:rPr lang="en-US" altLang="en-US" sz="1800" kern="0" dirty="0">
                <a:solidFill>
                  <a:srgbClr val="000000"/>
                </a:solidFill>
                <a:latin typeface="Times New Roman"/>
              </a:rPr>
              <a:t>IRDAI (Distribution of Surplus) Regulations, 2002</a:t>
            </a:r>
          </a:p>
          <a:p>
            <a:pPr algn="just">
              <a:buFont typeface="Wingdings" panose="05000000000000000000" pitchFamily="2" charset="2"/>
              <a:buChar char="Ø"/>
            </a:pPr>
            <a:r>
              <a:rPr lang="en-US" altLang="en-US" sz="1800" kern="0" dirty="0">
                <a:solidFill>
                  <a:srgbClr val="000000"/>
                </a:solidFill>
                <a:latin typeface="Times New Roman"/>
              </a:rPr>
              <a:t>Guidance Note 6 issued  by the Institute of Actuaries of India </a:t>
            </a:r>
          </a:p>
          <a:p>
            <a:pPr algn="just">
              <a:buFont typeface="Wingdings" panose="05000000000000000000" pitchFamily="2" charset="2"/>
              <a:buChar char="Ø"/>
            </a:pPr>
            <a:r>
              <a:rPr lang="en-US" altLang="en-US" sz="1800" kern="0" dirty="0">
                <a:solidFill>
                  <a:srgbClr val="000000"/>
                </a:solidFill>
                <a:latin typeface="Times New Roman"/>
              </a:rPr>
              <a:t>IRDAI (Non-Linked Insurance Products) Regulations, 2019</a:t>
            </a:r>
          </a:p>
          <a:p>
            <a:pPr algn="just">
              <a:buFont typeface="Wingdings" panose="05000000000000000000" pitchFamily="2" charset="2"/>
              <a:buChar char="Ø"/>
            </a:pPr>
            <a:r>
              <a:rPr lang="en-US" altLang="en-US" sz="1800" kern="0" dirty="0">
                <a:solidFill>
                  <a:srgbClr val="000000"/>
                </a:solidFill>
                <a:latin typeface="Times New Roman"/>
              </a:rPr>
              <a:t>IRDAI (Insurance Advertisements and Disclosures) Regulations, 2021</a:t>
            </a:r>
          </a:p>
          <a:p>
            <a:pPr algn="just">
              <a:buFont typeface="Wingdings" panose="05000000000000000000" pitchFamily="2" charset="2"/>
              <a:buChar char="Ø"/>
            </a:pPr>
            <a:r>
              <a:rPr lang="en-US" altLang="en-US" sz="1800" kern="0" dirty="0">
                <a:solidFill>
                  <a:srgbClr val="000000"/>
                </a:solidFill>
                <a:latin typeface="Times New Roman"/>
              </a:rPr>
              <a:t>Circular on Benefit Illustrations and Other Market Aspects, 2019</a:t>
            </a:r>
          </a:p>
          <a:p>
            <a:pPr algn="just">
              <a:buFont typeface="Wingdings" panose="05000000000000000000" pitchFamily="2" charset="2"/>
              <a:buChar char="Ø"/>
            </a:pPr>
            <a:r>
              <a:rPr lang="en-US" altLang="en-US" sz="1800" kern="0" dirty="0">
                <a:solidFill>
                  <a:srgbClr val="000000"/>
                </a:solidFill>
                <a:latin typeface="Times New Roman"/>
              </a:rPr>
              <a:t>IRDAI (Protection of Policyholder’s Interests) Regulations, 2017</a:t>
            </a:r>
          </a:p>
          <a:p>
            <a:pPr algn="just">
              <a:buFont typeface="Wingdings" panose="05000000000000000000" pitchFamily="2" charset="2"/>
              <a:buChar char="Ø"/>
            </a:pPr>
            <a:r>
              <a:rPr lang="en-US" altLang="en-US" sz="1800" kern="0" dirty="0">
                <a:solidFill>
                  <a:srgbClr val="000000"/>
                </a:solidFill>
                <a:latin typeface="Times New Roman"/>
              </a:rPr>
              <a:t>Actuarial Practice Standards (APS) 1</a:t>
            </a:r>
          </a:p>
          <a:p>
            <a:pPr algn="just">
              <a:buFont typeface="Wingdings" panose="05000000000000000000" pitchFamily="2" charset="2"/>
              <a:buChar char="Ø"/>
            </a:pPr>
            <a:r>
              <a:rPr lang="en-US" altLang="en-US" sz="1800" kern="0" dirty="0">
                <a:solidFill>
                  <a:srgbClr val="000000"/>
                </a:solidFill>
              </a:rPr>
              <a:t>Actuarial Practice Standards (APS) 2</a:t>
            </a:r>
          </a:p>
          <a:p>
            <a:pPr algn="just">
              <a:buFont typeface="Wingdings" panose="05000000000000000000" pitchFamily="2" charset="2"/>
              <a:buChar char="Ø"/>
            </a:pPr>
            <a:r>
              <a:rPr lang="en-US" altLang="en-US" sz="1800" kern="0" dirty="0">
                <a:solidFill>
                  <a:srgbClr val="000000"/>
                </a:solidFill>
                <a:latin typeface="Times New Roman"/>
              </a:rPr>
              <a:t>Professional Conduct Standards (PCS)</a:t>
            </a:r>
          </a:p>
          <a:p>
            <a:pPr algn="just">
              <a:buFont typeface="Wingdings" panose="05000000000000000000" pitchFamily="2" charset="2"/>
              <a:buChar char="Ø"/>
            </a:pPr>
            <a:r>
              <a:rPr lang="en-US" altLang="en-US" sz="1800" kern="0" dirty="0">
                <a:solidFill>
                  <a:srgbClr val="000000"/>
                </a:solidFill>
                <a:latin typeface="Times New Roman"/>
              </a:rPr>
              <a:t>Insurance Act, 1938</a:t>
            </a:r>
          </a:p>
          <a:p>
            <a:pPr algn="just">
              <a:buFont typeface="Wingdings" panose="05000000000000000000" pitchFamily="2" charset="2"/>
              <a:buChar char="Ø"/>
            </a:pPr>
            <a:r>
              <a:rPr lang="en-US" altLang="en-US" sz="1800" kern="0" dirty="0">
                <a:solidFill>
                  <a:srgbClr val="000000"/>
                </a:solidFill>
                <a:latin typeface="Times New Roman"/>
              </a:rPr>
              <a:t>Appointed Actuary Regulations (2022)</a:t>
            </a:r>
          </a:p>
          <a:p>
            <a:pPr algn="just">
              <a:buFont typeface="Wingdings" panose="05000000000000000000" pitchFamily="2" charset="2"/>
              <a:buChar char="Ø"/>
            </a:pPr>
            <a:r>
              <a:rPr lang="en-US" sz="1800" kern="0" dirty="0">
                <a:solidFill>
                  <a:srgbClr val="000000"/>
                </a:solidFill>
                <a:latin typeface="Times New Roman"/>
              </a:rPr>
              <a:t>Expenses of Management Regulations (2016).</a:t>
            </a:r>
          </a:p>
          <a:p>
            <a:pPr algn="just">
              <a:buFont typeface="Wingdings" panose="05000000000000000000" pitchFamily="2" charset="2"/>
              <a:buChar char="Ø"/>
            </a:pPr>
            <a:r>
              <a:rPr lang="en-US" sz="1800" kern="0" dirty="0">
                <a:solidFill>
                  <a:srgbClr val="000000"/>
                </a:solidFill>
                <a:latin typeface="Times New Roman"/>
              </a:rPr>
              <a:t>ALSM Regulations (2016)</a:t>
            </a:r>
          </a:p>
          <a:p>
            <a:pPr algn="just">
              <a:buFont typeface="Wingdings" panose="05000000000000000000" pitchFamily="2" charset="2"/>
              <a:buChar char="Ø"/>
            </a:pPr>
            <a:endParaRPr lang="en-US" altLang="en-US" sz="1800" kern="0" dirty="0">
              <a:solidFill>
                <a:srgbClr val="000000"/>
              </a:solidFill>
              <a:latin typeface="Times New Roman"/>
            </a:endParaRPr>
          </a:p>
          <a:p>
            <a:pPr marL="0" indent="0" algn="just">
              <a:buNone/>
            </a:pPr>
            <a:endParaRPr lang="en-US" altLang="en-US" sz="2000" kern="0" dirty="0"/>
          </a:p>
          <a:p>
            <a:pPr marL="457200" lvl="1" indent="0">
              <a:buNone/>
            </a:pPr>
            <a:endParaRPr lang="en-US" altLang="en-US" kern="0" dirty="0"/>
          </a:p>
          <a:p>
            <a:pPr lvl="1">
              <a:buFont typeface="Courier New" panose="02070309020205020404" pitchFamily="49" charset="0"/>
              <a:buChar char="o"/>
            </a:pPr>
            <a:endParaRPr lang="en-US" altLang="en-US" kern="0" dirty="0"/>
          </a:p>
          <a:p>
            <a:pPr marL="457200" lvl="1" indent="0">
              <a:buNone/>
            </a:pPr>
            <a:endParaRPr lang="en-US" altLang="en-US" kern="0" dirty="0"/>
          </a:p>
          <a:p>
            <a:pPr marL="0" indent="0">
              <a:buNone/>
            </a:pPr>
            <a:endParaRPr lang="en-US" altLang="en-US" kern="0" dirty="0"/>
          </a:p>
        </p:txBody>
      </p:sp>
    </p:spTree>
    <p:extLst>
      <p:ext uri="{BB962C8B-B14F-4D97-AF65-F5344CB8AC3E}">
        <p14:creationId xmlns:p14="http://schemas.microsoft.com/office/powerpoint/2010/main" val="370114535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6"/>
            <a:srcRect/>
            <a:stretch>
              <a:fillRect/>
            </a:stretch>
          </a:blipFill>
        </p:spPr>
      </p:pic>
      <p:sp>
        <p:nvSpPr>
          <p:cNvPr id="4" name="Rectangle 3"/>
          <p:cNvSpPr txBox="1">
            <a:spLocks noChangeArrowheads="1"/>
          </p:cNvSpPr>
          <p:nvPr/>
        </p:nvSpPr>
        <p:spPr>
          <a:xfrm>
            <a:off x="2895600" y="2286000"/>
            <a:ext cx="6705600" cy="152400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457200" lvl="1" indent="0" algn="ctr">
              <a:buNone/>
            </a:pPr>
            <a:r>
              <a:rPr lang="en-US" altLang="en-US" sz="4400" kern="0" dirty="0">
                <a:latin typeface="+mj-lt"/>
                <a:ea typeface="+mj-ea"/>
                <a:cs typeface="+mj-cs"/>
              </a:rPr>
              <a:t>Thank You</a:t>
            </a:r>
          </a:p>
          <a:p>
            <a:pPr marL="0" indent="0">
              <a:buNone/>
            </a:pPr>
            <a:endParaRPr lang="en-US" altLang="en-US" sz="4400" kern="0" dirty="0"/>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1260386478"/>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1905000" y="-20638"/>
            <a:ext cx="68580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About the guide</a:t>
            </a:r>
          </a:p>
        </p:txBody>
      </p:sp>
      <p:sp>
        <p:nvSpPr>
          <p:cNvPr id="6" name="Rectangle 2">
            <a:extLst>
              <a:ext uri="{FF2B5EF4-FFF2-40B4-BE49-F238E27FC236}">
                <a16:creationId xmlns:a16="http://schemas.microsoft.com/office/drawing/2014/main" id="{01662404-FCFB-41EB-9BDD-42FF405784ED}"/>
              </a:ext>
            </a:extLst>
          </p:cNvPr>
          <p:cNvSpPr txBox="1">
            <a:spLocks noChangeArrowheads="1"/>
          </p:cNvSpPr>
          <p:nvPr/>
        </p:nvSpPr>
        <p:spPr>
          <a:xfrm>
            <a:off x="1752600" y="152400"/>
            <a:ext cx="7543800" cy="782638"/>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36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endParaRPr>
          </a:p>
        </p:txBody>
      </p:sp>
      <p:sp>
        <p:nvSpPr>
          <p:cNvPr id="7" name="Footer Placeholder 4"/>
          <p:cNvSpPr txBox="1">
            <a:spLocks/>
          </p:cNvSpPr>
          <p:nvPr/>
        </p:nvSpPr>
        <p:spPr>
          <a:xfrm>
            <a:off x="9829800" y="6549389"/>
            <a:ext cx="2895600" cy="308611"/>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
        <p:nvSpPr>
          <p:cNvPr id="8" name="Rectangle 2">
            <a:extLst>
              <a:ext uri="{FF2B5EF4-FFF2-40B4-BE49-F238E27FC236}">
                <a16:creationId xmlns:a16="http://schemas.microsoft.com/office/drawing/2014/main" id="{7C0BFA33-217C-4AF6-97E8-A95629CE7022}"/>
              </a:ext>
            </a:extLst>
          </p:cNvPr>
          <p:cNvSpPr txBox="1">
            <a:spLocks noChangeArrowheads="1"/>
          </p:cNvSpPr>
          <p:nvPr/>
        </p:nvSpPr>
        <p:spPr>
          <a:xfrm>
            <a:off x="4594860" y="461011"/>
            <a:ext cx="6530340" cy="6168389"/>
          </a:xfrm>
          <a:prstGeom prst="rect">
            <a:avLst/>
          </a:prstGeom>
          <a:ln>
            <a:solidFill>
              <a:schemeClr val="accent6">
                <a:lumMod val="75000"/>
              </a:schemeClr>
            </a:solidFill>
          </a:ln>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Navin Vishwanath Iyer is a Consulting Actuary and Founder of Prime Actuarial Solutions. He is also a qualified Chartered Accountant. With close to 2 decades of experience in the actuarial space spanning across both Insurance and Employee Benefits, he brings diverse experience across multiple markets viz., India (including the sub-continent), Middle East, US, UK and Australia.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8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The firm is engaged in multiple assignments ranging from reserve and solvency certifications, reporting, IFRS17 consulting, product development and pricing, peer-review, with profits actuarial work etc. The firm supports several companies in India and overseas.</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8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Navin is currently the Consulting Actuary for Postal Life Insurance (PLI) that manages an AUM close to INR 130,000 crores.  He is responsible for all aspects of actuarial work for this entity.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8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He has been engaged as a With-profits Actuary and Peer Reviewer for several leading insurers in the Indian market for past few years. He is also working as a Certifying Actuary for a leading Life Reinsurer. He also serves as a Consulting Appointed Actuary to several Companies outside India.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8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6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rPr>
              <a:t>Navin worked with several leading Insurers (PNB MetLife, Kotak Life, Canara HSBC  Life) in leadership roles before starting his practice 6 years ago.</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6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1600" b="1" i="0" u="none" strike="noStrike" kern="0" cap="none" spc="0" normalizeH="0" baseline="0" noProof="0" dirty="0">
              <a:ln>
                <a:noFill/>
              </a:ln>
              <a:solidFill>
                <a:srgbClr val="000000"/>
              </a:solidFill>
              <a:effectLst/>
              <a:uLnTx/>
              <a:uFillTx/>
              <a:latin typeface="Trebuchet MS" panose="020B0603020202020204" pitchFamily="34" charset="0"/>
              <a:ea typeface="+mj-ea"/>
              <a:cs typeface="+mj-cs"/>
            </a:endParaRPr>
          </a:p>
        </p:txBody>
      </p:sp>
      <p:pic>
        <p:nvPicPr>
          <p:cNvPr id="10" name="Picture 9" descr="A person in a suit and tie&#10;&#10;Description automatically generated with medium confidence">
            <a:extLst>
              <a:ext uri="{FF2B5EF4-FFF2-40B4-BE49-F238E27FC236}">
                <a16:creationId xmlns:a16="http://schemas.microsoft.com/office/drawing/2014/main" id="{2D02802D-E753-455A-9DA1-43DC3A714AA7}"/>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828800" y="455305"/>
            <a:ext cx="2697983" cy="3126095"/>
          </a:xfrm>
          <a:prstGeom prst="rect">
            <a:avLst/>
          </a:prstGeom>
        </p:spPr>
      </p:pic>
    </p:spTree>
    <p:extLst>
      <p:ext uri="{BB962C8B-B14F-4D97-AF65-F5344CB8AC3E}">
        <p14:creationId xmlns:p14="http://schemas.microsoft.com/office/powerpoint/2010/main" val="688381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6"/>
            <a:srcRect/>
            <a:stretch>
              <a:fillRect/>
            </a:stretch>
          </a:blipFill>
        </p:spPr>
      </p:pic>
      <p:sp>
        <p:nvSpPr>
          <p:cNvPr id="3" name="Rectangle 2"/>
          <p:cNvSpPr txBox="1">
            <a:spLocks noChangeArrowheads="1"/>
          </p:cNvSpPr>
          <p:nvPr/>
        </p:nvSpPr>
        <p:spPr>
          <a:xfrm>
            <a:off x="2895600" y="228600"/>
            <a:ext cx="7406754"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US" altLang="en-US" sz="2400" kern="0" dirty="0">
                <a:solidFill>
                  <a:schemeClr val="tx1"/>
                </a:solidFill>
              </a:rPr>
              <a:t>Executive Summary</a:t>
            </a:r>
          </a:p>
        </p:txBody>
      </p:sp>
      <p:sp>
        <p:nvSpPr>
          <p:cNvPr id="4" name="Rectangle 3"/>
          <p:cNvSpPr txBox="1">
            <a:spLocks noChangeArrowheads="1"/>
          </p:cNvSpPr>
          <p:nvPr/>
        </p:nvSpPr>
        <p:spPr>
          <a:xfrm>
            <a:off x="2133600" y="914400"/>
            <a:ext cx="8503977" cy="50292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buFont typeface="Wingdings" panose="05000000000000000000" pitchFamily="2" charset="2"/>
              <a:buChar char="Ø"/>
            </a:pPr>
            <a:r>
              <a:rPr lang="en-US" altLang="en-US" sz="1800" kern="0" dirty="0">
                <a:solidFill>
                  <a:schemeClr val="tx1"/>
                </a:solidFill>
              </a:rPr>
              <a:t>The Appointed Actuary has decided to reduce bonus rates, but the Independent Director has strongly objected to the same.</a:t>
            </a:r>
          </a:p>
          <a:p>
            <a:pPr algn="just">
              <a:buFont typeface="Wingdings" panose="05000000000000000000" pitchFamily="2" charset="2"/>
              <a:buChar char="Ø"/>
            </a:pPr>
            <a:endParaRPr lang="en-US" altLang="en-US" sz="1800" kern="0" dirty="0">
              <a:solidFill>
                <a:schemeClr val="tx1"/>
              </a:solidFill>
            </a:endParaRPr>
          </a:p>
          <a:p>
            <a:pPr algn="just">
              <a:buFont typeface="Wingdings" panose="05000000000000000000" pitchFamily="2" charset="2"/>
              <a:buChar char="Ø"/>
            </a:pPr>
            <a:r>
              <a:rPr lang="en-US" altLang="en-US" sz="1800" kern="0" dirty="0">
                <a:solidFill>
                  <a:schemeClr val="tx1"/>
                </a:solidFill>
              </a:rPr>
              <a:t>Company has a defined methodology for setting bonus rates, as defined in the bonus philosophy document and has been reviewed and approved by the WPC and the Board. This is consistently followed every year.</a:t>
            </a:r>
            <a:endParaRPr lang="en-US" altLang="en-US" sz="1800" kern="0" dirty="0"/>
          </a:p>
          <a:p>
            <a:pPr algn="just">
              <a:buFont typeface="Wingdings" panose="05000000000000000000" pitchFamily="2" charset="2"/>
              <a:buChar char="Ø"/>
            </a:pPr>
            <a:endParaRPr lang="en-US" altLang="en-US" sz="1800" kern="0" dirty="0">
              <a:solidFill>
                <a:srgbClr val="000000"/>
              </a:solidFill>
              <a:latin typeface="Times New Roman"/>
            </a:endParaRPr>
          </a:p>
          <a:p>
            <a:pPr algn="just">
              <a:buFont typeface="Wingdings" panose="05000000000000000000" pitchFamily="2" charset="2"/>
              <a:buChar char="Ø"/>
            </a:pPr>
            <a:r>
              <a:rPr lang="en-US" altLang="en-US" sz="1800" kern="0" dirty="0">
                <a:solidFill>
                  <a:srgbClr val="000000"/>
                </a:solidFill>
                <a:latin typeface="Times New Roman"/>
              </a:rPr>
              <a:t>Future bonuses are never guaranteed however, the past declared bonuses shall be guaranteed</a:t>
            </a:r>
          </a:p>
          <a:p>
            <a:pPr algn="just">
              <a:buFont typeface="Wingdings" panose="05000000000000000000" pitchFamily="2" charset="2"/>
              <a:buChar char="Ø"/>
            </a:pPr>
            <a:endParaRPr lang="en-US" sz="1800" dirty="0"/>
          </a:p>
          <a:p>
            <a:pPr algn="just">
              <a:buFont typeface="Wingdings" panose="05000000000000000000" pitchFamily="2" charset="2"/>
              <a:buChar char="Ø"/>
            </a:pPr>
            <a:r>
              <a:rPr lang="en-US" sz="1800" dirty="0"/>
              <a:t>The company’s bonus setting procedure has indicated that the previous year’s reversionary bonus rates are not sustainable.</a:t>
            </a:r>
            <a:endParaRPr lang="en-US" altLang="en-US" sz="1800" kern="0" dirty="0">
              <a:solidFill>
                <a:srgbClr val="000000"/>
              </a:solidFill>
              <a:latin typeface="Times New Roman"/>
            </a:endParaRPr>
          </a:p>
          <a:p>
            <a:pPr algn="just">
              <a:buFont typeface="Wingdings" panose="05000000000000000000" pitchFamily="2" charset="2"/>
              <a:buChar char="Ø"/>
            </a:pPr>
            <a:endParaRPr lang="en-IN" sz="1800" kern="0" dirty="0">
              <a:solidFill>
                <a:srgbClr val="000000"/>
              </a:solidFill>
              <a:latin typeface="Times New Roman"/>
            </a:endParaRPr>
          </a:p>
          <a:p>
            <a:pPr algn="just">
              <a:buFont typeface="Wingdings" panose="05000000000000000000" pitchFamily="2" charset="2"/>
              <a:buChar char="Ø"/>
            </a:pPr>
            <a:r>
              <a:rPr lang="en-IN" sz="1800" kern="0" dirty="0">
                <a:solidFill>
                  <a:srgbClr val="000000"/>
                </a:solidFill>
                <a:latin typeface="Times New Roman"/>
              </a:rPr>
              <a:t>The nature of guarantee in the With-profits business lies between non-par and unit linked business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www.actuariesindia.org</a:t>
            </a:r>
          </a:p>
        </p:txBody>
      </p:sp>
    </p:spTree>
    <p:extLst>
      <p:ext uri="{BB962C8B-B14F-4D97-AF65-F5344CB8AC3E}">
        <p14:creationId xmlns:p14="http://schemas.microsoft.com/office/powerpoint/2010/main" val="295503502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463109"/>
            <a:ext cx="7178154" cy="5274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0" cap="none" spc="0" normalizeH="0" baseline="0" noProof="0" dirty="0">
                <a:ln>
                  <a:noFill/>
                </a:ln>
                <a:solidFill>
                  <a:srgbClr val="000000"/>
                </a:solidFill>
                <a:effectLst/>
                <a:uLnTx/>
                <a:uFillTx/>
                <a:latin typeface="Arial"/>
                <a:ea typeface="+mj-ea"/>
                <a:cs typeface="+mj-cs"/>
              </a:rPr>
              <a:t>Process of Setting Bonus Rates</a:t>
            </a:r>
          </a:p>
        </p:txBody>
      </p:sp>
      <p:sp>
        <p:nvSpPr>
          <p:cNvPr id="4" name="Rectangle 3"/>
          <p:cNvSpPr txBox="1">
            <a:spLocks noChangeArrowheads="1"/>
          </p:cNvSpPr>
          <p:nvPr/>
        </p:nvSpPr>
        <p:spPr>
          <a:xfrm>
            <a:off x="2716473" y="1552525"/>
            <a:ext cx="7505700" cy="416247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457200" marR="0" lvl="0" indent="-457200" algn="just" defTabSz="914400" rtl="0" eaLnBrk="0" fontAlgn="base" latinLnBrk="0" hangingPunct="0">
              <a:lnSpc>
                <a:spcPct val="100000"/>
              </a:lnSpc>
              <a:spcBef>
                <a:spcPct val="20000"/>
              </a:spcBef>
              <a:spcAft>
                <a:spcPct val="0"/>
              </a:spcAft>
              <a:buClrTx/>
              <a:buSzTx/>
              <a:buFont typeface="+mj-lt"/>
              <a:buAutoNum type="arabicPeriod"/>
              <a:tabLst/>
              <a:defRPr/>
            </a:pPr>
            <a:r>
              <a:rPr lang="en-US" altLang="en-US" sz="1800" kern="0" dirty="0">
                <a:solidFill>
                  <a:srgbClr val="000000"/>
                </a:solidFill>
                <a:latin typeface="Times New Roman"/>
              </a:rPr>
              <a:t>Bonus Earning Capacity (including </a:t>
            </a:r>
            <a:r>
              <a:rPr kumimoji="0" lang="en-US" altLang="en-US" sz="1800" b="0" i="0" u="none" strike="noStrike" kern="0" cap="none" spc="0" normalizeH="0" baseline="0" noProof="0" dirty="0">
                <a:ln>
                  <a:noFill/>
                </a:ln>
                <a:solidFill>
                  <a:srgbClr val="000000"/>
                </a:solidFill>
                <a:effectLst/>
                <a:uLnTx/>
                <a:uFillTx/>
                <a:latin typeface="Times New Roman"/>
                <a:ea typeface="+mn-ea"/>
                <a:cs typeface="+mn-cs"/>
              </a:rPr>
              <a:t>Asset Shares)</a:t>
            </a:r>
          </a:p>
          <a:p>
            <a:pPr marL="457200" marR="0" lvl="0" indent="-457200" algn="just" defTabSz="914400" rtl="0" eaLnBrk="0" fontAlgn="base" latinLnBrk="0" hangingPunct="0">
              <a:lnSpc>
                <a:spcPct val="100000"/>
              </a:lnSpc>
              <a:spcBef>
                <a:spcPct val="20000"/>
              </a:spcBef>
              <a:spcAft>
                <a:spcPct val="0"/>
              </a:spcAft>
              <a:buClrTx/>
              <a:buSzTx/>
              <a:buFont typeface="+mj-lt"/>
              <a:buAutoNum type="arabicPeriod"/>
              <a:tabLst/>
              <a:defRPr/>
            </a:pPr>
            <a:endParaRPr kumimoji="0" lang="en-US" altLang="en-US" sz="1800" b="0" i="0" u="none" strike="noStrike" kern="0" cap="none" spc="0" normalizeH="0" baseline="0" noProof="0" dirty="0">
              <a:ln>
                <a:noFill/>
              </a:ln>
              <a:solidFill>
                <a:srgbClr val="000000"/>
              </a:solidFill>
              <a:effectLst/>
              <a:uLnTx/>
              <a:uFillTx/>
              <a:latin typeface="Times New Roman"/>
              <a:ea typeface="+mn-ea"/>
              <a:cs typeface="+mn-cs"/>
            </a:endParaRPr>
          </a:p>
          <a:p>
            <a:pPr marL="457200" marR="0" lvl="0" indent="-457200" algn="just" defTabSz="914400" rtl="0" eaLnBrk="0" fontAlgn="base" latinLnBrk="0" hangingPunct="0">
              <a:lnSpc>
                <a:spcPct val="100000"/>
              </a:lnSpc>
              <a:spcBef>
                <a:spcPct val="20000"/>
              </a:spcBef>
              <a:spcAft>
                <a:spcPct val="0"/>
              </a:spcAft>
              <a:buClrTx/>
              <a:buSzTx/>
              <a:buFont typeface="+mj-lt"/>
              <a:buAutoNum type="arabicPeriod"/>
              <a:tabLst/>
              <a:defRPr/>
            </a:pPr>
            <a:r>
              <a:rPr kumimoji="0" lang="en-US" altLang="en-US" sz="1800" b="0" i="0" u="none" strike="noStrike" kern="0" cap="none" spc="0" normalizeH="0" baseline="0" noProof="0" dirty="0">
                <a:ln>
                  <a:noFill/>
                </a:ln>
                <a:solidFill>
                  <a:srgbClr val="000000"/>
                </a:solidFill>
                <a:effectLst/>
                <a:uLnTx/>
                <a:uFillTx/>
                <a:latin typeface="Times New Roman"/>
                <a:ea typeface="+mn-ea"/>
                <a:cs typeface="+mn-cs"/>
              </a:rPr>
              <a:t>Policyholder’s Reasonable Expectations (PRE)</a:t>
            </a:r>
          </a:p>
          <a:p>
            <a:pPr marL="457200" marR="0" lvl="0" indent="-457200" algn="just" defTabSz="914400" rtl="0" eaLnBrk="0" fontAlgn="base" latinLnBrk="0" hangingPunct="0">
              <a:lnSpc>
                <a:spcPct val="100000"/>
              </a:lnSpc>
              <a:spcBef>
                <a:spcPct val="20000"/>
              </a:spcBef>
              <a:spcAft>
                <a:spcPct val="0"/>
              </a:spcAft>
              <a:buClrTx/>
              <a:buSzTx/>
              <a:buFont typeface="+mj-lt"/>
              <a:buAutoNum type="arabicPeriod"/>
              <a:tabLst/>
              <a:defRPr/>
            </a:pPr>
            <a:endParaRPr kumimoji="0" lang="en-US" altLang="en-US" sz="1800" b="0" i="0" u="none" strike="noStrike" kern="0" cap="none" spc="0" normalizeH="0" baseline="0" noProof="0" dirty="0">
              <a:ln>
                <a:noFill/>
              </a:ln>
              <a:solidFill>
                <a:srgbClr val="000000"/>
              </a:solidFill>
              <a:effectLst/>
              <a:uLnTx/>
              <a:uFillTx/>
              <a:latin typeface="Times New Roman"/>
              <a:ea typeface="+mn-ea"/>
              <a:cs typeface="+mn-cs"/>
            </a:endParaRPr>
          </a:p>
          <a:p>
            <a:pPr marL="457200" marR="0" lvl="0" indent="-457200" algn="just" defTabSz="914400" rtl="0" eaLnBrk="0" fontAlgn="base" latinLnBrk="0" hangingPunct="0">
              <a:lnSpc>
                <a:spcPct val="100000"/>
              </a:lnSpc>
              <a:spcBef>
                <a:spcPct val="20000"/>
              </a:spcBef>
              <a:spcAft>
                <a:spcPct val="0"/>
              </a:spcAft>
              <a:buClrTx/>
              <a:buSzTx/>
              <a:buFont typeface="+mj-lt"/>
              <a:buAutoNum type="arabicPeriod"/>
              <a:tabLst/>
              <a:defRPr/>
            </a:pPr>
            <a:r>
              <a:rPr kumimoji="0" lang="en-US" altLang="en-US" sz="1800" b="0" i="0" u="none" strike="noStrike" kern="0" cap="none" spc="0" normalizeH="0" baseline="0" noProof="0" dirty="0">
                <a:ln>
                  <a:noFill/>
                </a:ln>
                <a:solidFill>
                  <a:srgbClr val="000000"/>
                </a:solidFill>
                <a:effectLst/>
                <a:uLnTx/>
                <a:uFillTx/>
                <a:latin typeface="Times New Roman"/>
                <a:ea typeface="+mn-ea"/>
                <a:cs typeface="+mn-cs"/>
              </a:rPr>
              <a:t>Sustainability of Bonus declaration</a:t>
            </a:r>
          </a:p>
          <a:p>
            <a:pPr marL="457200" marR="0" lvl="0" indent="-457200" algn="l" defTabSz="914400" rtl="0" eaLnBrk="0" fontAlgn="base" latinLnBrk="0" hangingPunct="0">
              <a:lnSpc>
                <a:spcPct val="100000"/>
              </a:lnSpc>
              <a:spcBef>
                <a:spcPct val="20000"/>
              </a:spcBef>
              <a:spcAft>
                <a:spcPct val="0"/>
              </a:spcAft>
              <a:buClrTx/>
              <a:buSzTx/>
              <a:buFont typeface="+mj-lt"/>
              <a:buAutoNum type="arabicPeriod"/>
              <a:tabLst/>
              <a:defRPr/>
            </a:pPr>
            <a:endParaRPr kumimoji="0" lang="en-US" altLang="en-US" sz="20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1777234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152400"/>
            <a:ext cx="7178154" cy="5274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0" cap="none" spc="0" normalizeH="0" baseline="0" noProof="0" dirty="0">
                <a:ln>
                  <a:noFill/>
                </a:ln>
                <a:solidFill>
                  <a:srgbClr val="000000"/>
                </a:solidFill>
                <a:effectLst/>
                <a:uLnTx/>
                <a:uFillTx/>
                <a:latin typeface="Arial"/>
                <a:ea typeface="+mj-ea"/>
                <a:cs typeface="+mj-cs"/>
              </a:rPr>
              <a:t>Bonus Earning Capacity</a:t>
            </a:r>
          </a:p>
        </p:txBody>
      </p:sp>
      <p:sp>
        <p:nvSpPr>
          <p:cNvPr id="4" name="Rectangle 3"/>
          <p:cNvSpPr txBox="1">
            <a:spLocks noChangeArrowheads="1"/>
          </p:cNvSpPr>
          <p:nvPr/>
        </p:nvSpPr>
        <p:spPr>
          <a:xfrm>
            <a:off x="1981200" y="762000"/>
            <a:ext cx="8915400" cy="67056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R="0" lvl="0" algn="just"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altLang="en-US" sz="1800" b="0" i="0" u="none" strike="noStrike" kern="0" cap="none" spc="0" normalizeH="0" baseline="0" noProof="0" dirty="0">
                <a:ln>
                  <a:noFill/>
                </a:ln>
                <a:solidFill>
                  <a:srgbClr val="000000"/>
                </a:solidFill>
                <a:effectLst/>
                <a:uLnTx/>
                <a:uFillTx/>
                <a:latin typeface="Times New Roman"/>
                <a:ea typeface="+mn-ea"/>
                <a:cs typeface="+mn-cs"/>
              </a:rPr>
              <a:t>There are two commonly used methods to calculate Reversionary bonus:</a:t>
            </a:r>
          </a:p>
          <a:p>
            <a:pPr lvl="1" algn="just">
              <a:buFont typeface="Arial" panose="020B0604020202020204" pitchFamily="34" charset="0"/>
              <a:buChar char="•"/>
              <a:defRPr/>
            </a:pPr>
            <a:r>
              <a:rPr lang="en-US" altLang="en-US" sz="1800" kern="0" dirty="0">
                <a:solidFill>
                  <a:srgbClr val="000000"/>
                </a:solidFill>
                <a:latin typeface="Times New Roman"/>
              </a:rPr>
              <a:t>Equating the Asset Share on Valuation date with the best estimate liability (BEL) at the Valuation Date</a:t>
            </a:r>
          </a:p>
          <a:p>
            <a:pPr lvl="1" algn="just">
              <a:buFont typeface="Arial" panose="020B0604020202020204" pitchFamily="34" charset="0"/>
              <a:buChar char="•"/>
              <a:defRPr/>
            </a:pPr>
            <a:r>
              <a:rPr lang="en-US" sz="1800" kern="0" dirty="0">
                <a:solidFill>
                  <a:srgbClr val="000000"/>
                </a:solidFill>
                <a:latin typeface="Times New Roman"/>
              </a:rPr>
              <a:t>Project the Asset Share using actual experience till valuation date and best estimate assumptions from valuation date to maturity, and thereafter comparing it with maturity value</a:t>
            </a:r>
          </a:p>
          <a:p>
            <a:pPr algn="just">
              <a:buFont typeface="Wingdings" panose="05000000000000000000" pitchFamily="2" charset="2"/>
              <a:buChar char="Ø"/>
              <a:defRPr/>
            </a:pPr>
            <a:r>
              <a:rPr lang="en-US" sz="1800" kern="0" dirty="0">
                <a:solidFill>
                  <a:srgbClr val="000000"/>
                </a:solidFill>
              </a:rPr>
              <a:t>The ratio of maturity benefits to asset share is targeted to be in the range of 95%-105%</a:t>
            </a:r>
          </a:p>
          <a:p>
            <a:pPr algn="just">
              <a:buFont typeface="Wingdings" panose="05000000000000000000" pitchFamily="2" charset="2"/>
              <a:buChar char="Ø"/>
              <a:defRPr/>
            </a:pPr>
            <a:r>
              <a:rPr lang="en-US" altLang="en-US" sz="1800" kern="0" dirty="0">
                <a:solidFill>
                  <a:srgbClr val="000000"/>
                </a:solidFill>
                <a:latin typeface="Times New Roman"/>
              </a:rPr>
              <a:t>IRDAI (Non-Linked Insurance Products) Regulations and Guidance Note 6</a:t>
            </a:r>
            <a:r>
              <a:rPr kumimoji="0" lang="en-US" sz="1800" b="0" i="0" u="none" strike="noStrike" kern="0" cap="none" spc="0" normalizeH="0" baseline="0" noProof="0" dirty="0">
                <a:ln>
                  <a:noFill/>
                </a:ln>
                <a:solidFill>
                  <a:srgbClr val="000000"/>
                </a:solidFill>
                <a:effectLst/>
                <a:uLnTx/>
                <a:uFillTx/>
                <a:latin typeface="Times New Roman"/>
                <a:ea typeface="+mn-ea"/>
                <a:cs typeface="+mn-cs"/>
              </a:rPr>
              <a:t> also mandates this method of calculation of bonus rates.</a:t>
            </a:r>
          </a:p>
          <a:p>
            <a:pPr marR="0" lvl="0" algn="just"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altLang="en-US" sz="1800" b="0" i="0" u="none" strike="noStrike" kern="0" cap="none" spc="0" normalizeH="0" baseline="0" noProof="0" dirty="0">
                <a:ln>
                  <a:noFill/>
                </a:ln>
                <a:solidFill>
                  <a:srgbClr val="000000"/>
                </a:solidFill>
                <a:effectLst/>
                <a:uLnTx/>
                <a:uFillTx/>
                <a:latin typeface="Times New Roman"/>
                <a:ea typeface="+mn-ea"/>
                <a:cs typeface="+mn-cs"/>
              </a:rPr>
              <a:t>Asset Share is defined as </a:t>
            </a:r>
            <a:r>
              <a:rPr kumimoji="0" lang="en-US" sz="1800" b="0" i="0" u="none" strike="noStrike" kern="0" cap="none" spc="0" normalizeH="0" baseline="0" noProof="0" dirty="0">
                <a:ln>
                  <a:noFill/>
                </a:ln>
                <a:solidFill>
                  <a:srgbClr val="000000"/>
                </a:solidFill>
                <a:effectLst/>
                <a:uLnTx/>
                <a:uFillTx/>
                <a:latin typeface="Times New Roman"/>
                <a:ea typeface="+mn-ea"/>
                <a:cs typeface="+mn-cs"/>
              </a:rPr>
              <a:t>the accumulation of the premiums plus investment income less deductions such as</a:t>
            </a:r>
            <a:r>
              <a:rPr lang="en-US" sz="1800" kern="0" dirty="0">
                <a:solidFill>
                  <a:srgbClr val="000000"/>
                </a:solidFill>
                <a:latin typeface="Times New Roman"/>
              </a:rPr>
              <a:t> policyholder benefits, expenses, commissions and other outgoes</a:t>
            </a: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a:p>
            <a:pPr algn="just">
              <a:buFont typeface="Wingdings" panose="05000000000000000000" pitchFamily="2" charset="2"/>
              <a:buChar char="Ø"/>
              <a:defRPr/>
            </a:pPr>
            <a:r>
              <a:rPr lang="en-IN" sz="1800" kern="0" dirty="0">
                <a:solidFill>
                  <a:srgbClr val="000000"/>
                </a:solidFill>
                <a:latin typeface="Times New Roman"/>
              </a:rPr>
              <a:t>Asset Share is the benchmark for fairness in the policyholder pay-outs and is consistent across the market.</a:t>
            </a:r>
            <a:endParaRPr kumimoji="0" lang="en-IN" sz="1800" b="0" i="0" u="none" strike="noStrike" kern="0" cap="none" spc="0" normalizeH="0" baseline="0" noProof="0" dirty="0">
              <a:ln>
                <a:noFill/>
              </a:ln>
              <a:solidFill>
                <a:srgbClr val="000000"/>
              </a:solidFill>
              <a:effectLst/>
              <a:uLnTx/>
              <a:uFillTx/>
              <a:latin typeface="Times New Roman"/>
              <a:ea typeface="+mn-ea"/>
              <a:cs typeface="+mn-cs"/>
            </a:endParaRPr>
          </a:p>
          <a:p>
            <a:pPr algn="just">
              <a:buFont typeface="Wingdings" panose="05000000000000000000" pitchFamily="2" charset="2"/>
              <a:buChar char="Ø"/>
              <a:defRPr/>
            </a:pPr>
            <a:r>
              <a:rPr kumimoji="0" lang="en-US" altLang="en-US" sz="1800" b="0" i="0" u="none" strike="noStrike" kern="0" cap="none" spc="0" normalizeH="0" baseline="0" noProof="0" dirty="0">
                <a:ln>
                  <a:noFill/>
                </a:ln>
                <a:solidFill>
                  <a:srgbClr val="000000"/>
                </a:solidFill>
                <a:effectLst/>
                <a:uLnTx/>
                <a:uFillTx/>
                <a:latin typeface="Times New Roman"/>
                <a:ea typeface="+mn-ea"/>
                <a:cs typeface="+mn-cs"/>
              </a:rPr>
              <a:t>The asset share at maturity may still be higher than the sum assured on maturity and the declared reversionary bonuses. This excess asset share is paid to the policyholder through terminal bonus.</a:t>
            </a:r>
          </a:p>
          <a:p>
            <a:pPr algn="just">
              <a:buFont typeface="Wingdings" panose="05000000000000000000" pitchFamily="2" charset="2"/>
              <a:buChar char="Ø"/>
              <a:defRPr/>
            </a:pPr>
            <a:r>
              <a:rPr lang="en-IN" sz="1800" kern="0" dirty="0">
                <a:solidFill>
                  <a:srgbClr val="000000"/>
                </a:solidFill>
              </a:rPr>
              <a:t>The bonuses are set at the product level and the fairness of the same is ensured at the cohort level.</a:t>
            </a:r>
            <a:endParaRPr kumimoji="0" lang="en-US" altLang="en-US" sz="1800" b="0" i="0" u="none" strike="noStrike" kern="0" cap="none" spc="0" normalizeH="0" baseline="0" noProof="0" dirty="0">
              <a:ln>
                <a:noFill/>
              </a:ln>
              <a:solidFill>
                <a:srgbClr val="000000"/>
              </a:solidFill>
              <a:effectLst/>
              <a:uLnTx/>
              <a:uFillTx/>
              <a:latin typeface="Times New Roman"/>
              <a:ea typeface="+mn-ea"/>
              <a:cs typeface="+mn-cs"/>
            </a:endParaRPr>
          </a:p>
          <a:p>
            <a:pPr marL="0" indent="0" algn="just">
              <a:buNone/>
              <a:defRPr/>
            </a:pPr>
            <a:endParaRPr kumimoji="0" lang="en-US" sz="1800" b="0" i="0" u="none" strike="noStrike" kern="0" cap="none" spc="0" normalizeH="0" baseline="0" noProof="0" dirty="0">
              <a:ln>
                <a:noFill/>
              </a:ln>
              <a:solidFill>
                <a:srgbClr val="000000"/>
              </a:solidFill>
              <a:effectLst/>
              <a:uLnTx/>
              <a:uFillTx/>
              <a:latin typeface="Times New Roman"/>
              <a:ea typeface="+mn-ea"/>
              <a:cs typeface="+mn-cs"/>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523758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369893"/>
            <a:ext cx="7178154" cy="5274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0" cap="none" spc="0" normalizeH="0" baseline="0" noProof="0" dirty="0">
                <a:ln>
                  <a:noFill/>
                </a:ln>
                <a:solidFill>
                  <a:srgbClr val="000000"/>
                </a:solidFill>
                <a:effectLst/>
                <a:uLnTx/>
                <a:uFillTx/>
                <a:latin typeface="Arial"/>
                <a:ea typeface="+mj-ea"/>
                <a:cs typeface="+mj-cs"/>
              </a:rPr>
              <a:t>Policyholders Reasonable Expectations (PRE)</a:t>
            </a:r>
          </a:p>
        </p:txBody>
      </p:sp>
      <p:sp>
        <p:nvSpPr>
          <p:cNvPr id="4" name="Rectangle 3"/>
          <p:cNvSpPr txBox="1">
            <a:spLocks noChangeArrowheads="1"/>
          </p:cNvSpPr>
          <p:nvPr/>
        </p:nvSpPr>
        <p:spPr>
          <a:xfrm>
            <a:off x="2240223" y="1295400"/>
            <a:ext cx="8458200" cy="56388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R="0" lvl="0" algn="just"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altLang="en-US" sz="1800" b="0" i="0" u="none" strike="noStrike" kern="0" cap="none" spc="0" normalizeH="0" baseline="0" noProof="0" dirty="0">
                <a:ln>
                  <a:noFill/>
                </a:ln>
                <a:solidFill>
                  <a:srgbClr val="000000"/>
                </a:solidFill>
                <a:effectLst/>
                <a:uLnTx/>
                <a:uFillTx/>
                <a:latin typeface="Times New Roman"/>
                <a:ea typeface="+mn-ea"/>
                <a:cs typeface="+mn-cs"/>
              </a:rPr>
              <a:t>The policyholder expects that the company will conduct business and declare bonus rates in a fair manner. </a:t>
            </a:r>
          </a:p>
          <a:p>
            <a:pPr marR="0" lvl="0" algn="just"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altLang="en-US" sz="1800" b="0" i="0" u="none" strike="noStrike" kern="0" cap="none" spc="0" normalizeH="0" baseline="0" noProof="0" dirty="0">
                <a:ln>
                  <a:noFill/>
                </a:ln>
                <a:solidFill>
                  <a:srgbClr val="000000"/>
                </a:solidFill>
                <a:effectLst/>
                <a:uLnTx/>
                <a:uFillTx/>
                <a:latin typeface="Times New Roman"/>
                <a:ea typeface="+mn-ea"/>
                <a:cs typeface="+mn-cs"/>
              </a:rPr>
              <a:t>There is also an expectation that there is a defined methodology underlying the calculation of bonus rates and there are no arbitrary changes in the bonus rates year on year.</a:t>
            </a:r>
          </a:p>
          <a:p>
            <a:pPr marR="0" lvl="0" algn="just"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altLang="en-US" sz="1800" b="0" i="0" u="none" strike="noStrike" kern="0" cap="none" spc="0" normalizeH="0" baseline="0" noProof="0" dirty="0">
                <a:ln>
                  <a:noFill/>
                </a:ln>
                <a:solidFill>
                  <a:srgbClr val="000000"/>
                </a:solidFill>
                <a:effectLst/>
                <a:uLnTx/>
                <a:uFillTx/>
                <a:latin typeface="Times New Roman"/>
                <a:ea typeface="+mn-ea"/>
                <a:cs typeface="+mn-cs"/>
              </a:rPr>
              <a:t>PRE can be formed from the following sources :</a:t>
            </a:r>
          </a:p>
          <a:p>
            <a:pPr marL="857250" lvl="1" indent="-457200" algn="just">
              <a:buFont typeface="Arial" panose="020B0604020202020204" pitchFamily="34" charset="0"/>
              <a:buChar char="•"/>
              <a:defRPr/>
            </a:pPr>
            <a:r>
              <a:rPr lang="en-US" altLang="en-US" sz="1800" kern="0" dirty="0">
                <a:solidFill>
                  <a:srgbClr val="000000"/>
                </a:solidFill>
                <a:latin typeface="Times New Roman"/>
              </a:rPr>
              <a:t>Marketing Documents such as Policy Literature and Benefit Illustration</a:t>
            </a:r>
          </a:p>
          <a:p>
            <a:pPr marL="857250" lvl="1" indent="-457200" algn="just">
              <a:buFont typeface="Arial" panose="020B0604020202020204" pitchFamily="34" charset="0"/>
              <a:buChar char="•"/>
              <a:defRPr/>
            </a:pPr>
            <a:r>
              <a:rPr kumimoji="0" lang="en-US" altLang="en-US" sz="1800" b="0" i="0" u="none" strike="noStrike" kern="0" cap="none" spc="0" normalizeH="0" baseline="0" noProof="0" dirty="0">
                <a:ln>
                  <a:noFill/>
                </a:ln>
                <a:solidFill>
                  <a:srgbClr val="000000"/>
                </a:solidFill>
                <a:effectLst/>
                <a:uLnTx/>
                <a:uFillTx/>
                <a:latin typeface="Times New Roman"/>
                <a:ea typeface="+mn-ea"/>
                <a:cs typeface="+mn-cs"/>
              </a:rPr>
              <a:t>Advertisements and Communications to Policyholders</a:t>
            </a:r>
          </a:p>
          <a:p>
            <a:pPr marL="857250" lvl="1" indent="-457200" algn="just">
              <a:buFont typeface="Arial" panose="020B0604020202020204" pitchFamily="34" charset="0"/>
              <a:buChar char="•"/>
              <a:defRPr/>
            </a:pPr>
            <a:r>
              <a:rPr kumimoji="0" lang="en-US" altLang="en-US" sz="1800" b="0" i="0" u="none" strike="noStrike" kern="0" cap="none" spc="0" normalizeH="0" baseline="0" noProof="0" dirty="0">
                <a:ln>
                  <a:noFill/>
                </a:ln>
                <a:solidFill>
                  <a:srgbClr val="000000"/>
                </a:solidFill>
                <a:effectLst/>
                <a:uLnTx/>
                <a:uFillTx/>
                <a:latin typeface="Times New Roman"/>
                <a:ea typeface="+mn-ea"/>
                <a:cs typeface="+mn-cs"/>
              </a:rPr>
              <a:t>Past Practice of our Company</a:t>
            </a:r>
          </a:p>
          <a:p>
            <a:pPr marL="857250" lvl="1" indent="-457200" algn="just">
              <a:buFont typeface="Arial" panose="020B0604020202020204" pitchFamily="34" charset="0"/>
              <a:buChar char="•"/>
              <a:defRPr/>
            </a:pPr>
            <a:r>
              <a:rPr kumimoji="0" lang="en-US" altLang="en-US" sz="1800" b="0" i="0" u="none" strike="noStrike" kern="0" cap="none" spc="0" normalizeH="0" baseline="0" noProof="0" dirty="0">
                <a:ln>
                  <a:noFill/>
                </a:ln>
                <a:solidFill>
                  <a:srgbClr val="000000"/>
                </a:solidFill>
                <a:effectLst/>
                <a:uLnTx/>
                <a:uFillTx/>
                <a:latin typeface="Times New Roman"/>
                <a:ea typeface="+mn-ea"/>
                <a:cs typeface="+mn-cs"/>
              </a:rPr>
              <a:t>Practices adopted our Competitors</a:t>
            </a:r>
          </a:p>
          <a:p>
            <a:pPr marR="0" lvl="0" algn="just"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lang="en-US" altLang="en-US" sz="1800" kern="0" dirty="0">
                <a:solidFill>
                  <a:srgbClr val="000000"/>
                </a:solidFill>
                <a:latin typeface="Times New Roman"/>
              </a:rPr>
              <a:t>After arriving at the bonus rates using technical analysis mentioned above, IRR analysis for policy holders is done to ensure that the pay-outs are fair and reasonable</a:t>
            </a:r>
          </a:p>
          <a:p>
            <a:pPr marR="0" lvl="0" algn="just"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lang="en-US" altLang="en-US" sz="1800" kern="0" dirty="0">
                <a:solidFill>
                  <a:srgbClr val="000000"/>
                </a:solidFill>
                <a:latin typeface="Times New Roman"/>
              </a:rPr>
              <a:t>The requirements for PRE are laid out in the APS1 and GN6</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2250341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880246" y="369893"/>
            <a:ext cx="7178154" cy="527491"/>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en-US" sz="2400" kern="0" dirty="0">
                <a:solidFill>
                  <a:srgbClr val="000000"/>
                </a:solidFill>
                <a:latin typeface="Arial"/>
              </a:rPr>
              <a:t>Other Considerations with Setting Bonus Rates</a:t>
            </a:r>
            <a:endParaRPr kumimoji="0" lang="en-US" altLang="en-US" sz="2400" b="0" i="0" u="none" strike="noStrike" kern="0" cap="none" spc="0" normalizeH="0" baseline="0" noProof="0" dirty="0">
              <a:ln>
                <a:noFill/>
              </a:ln>
              <a:solidFill>
                <a:srgbClr val="000000"/>
              </a:solidFill>
              <a:effectLst/>
              <a:uLnTx/>
              <a:uFillTx/>
              <a:latin typeface="Arial"/>
              <a:ea typeface="+mj-ea"/>
              <a:cs typeface="+mj-cs"/>
            </a:endParaRPr>
          </a:p>
        </p:txBody>
      </p:sp>
      <p:sp>
        <p:nvSpPr>
          <p:cNvPr id="4" name="Rectangle 3"/>
          <p:cNvSpPr txBox="1">
            <a:spLocks noChangeArrowheads="1"/>
          </p:cNvSpPr>
          <p:nvPr/>
        </p:nvSpPr>
        <p:spPr>
          <a:xfrm>
            <a:off x="2240223" y="1063509"/>
            <a:ext cx="8458200" cy="488009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R="0" lvl="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r>
              <a:rPr kumimoji="0" lang="en-US" altLang="en-US" sz="2000" b="0" i="0" u="none" strike="noStrike" kern="0" cap="none" spc="0" normalizeH="0" baseline="0" noProof="0" dirty="0">
                <a:ln>
                  <a:noFill/>
                </a:ln>
                <a:solidFill>
                  <a:srgbClr val="000000"/>
                </a:solidFill>
                <a:effectLst/>
                <a:uLnTx/>
                <a:uFillTx/>
                <a:latin typeface="Times New Roman"/>
                <a:ea typeface="+mn-ea"/>
                <a:cs typeface="+mn-cs"/>
              </a:rPr>
              <a:t>Sustainability of Bonus declaration</a:t>
            </a:r>
          </a:p>
          <a:p>
            <a:pPr lvl="1">
              <a:buFont typeface="Arial" panose="020B0604020202020204" pitchFamily="34" charset="0"/>
              <a:buChar char="•"/>
              <a:defRPr/>
            </a:pPr>
            <a:r>
              <a:rPr lang="en-US" altLang="en-US" sz="1800" kern="0" dirty="0">
                <a:solidFill>
                  <a:srgbClr val="000000"/>
                </a:solidFill>
                <a:latin typeface="Times New Roman"/>
              </a:rPr>
              <a:t>The interest rates have fallen over the past three years. Even though the interest rates have not fallen this year, there are expectations that the interest rates are on the downward trajectory.</a:t>
            </a:r>
          </a:p>
          <a:p>
            <a:pPr lvl="1">
              <a:buFont typeface="Arial" panose="020B0604020202020204" pitchFamily="34" charset="0"/>
              <a:buChar char="•"/>
              <a:defRPr/>
            </a:pPr>
            <a:r>
              <a:rPr kumimoji="0" lang="en-US" altLang="en-US" sz="1800" b="0" i="0" u="none" strike="noStrike" kern="0" cap="none" spc="0" normalizeH="0" baseline="0" noProof="0" dirty="0">
                <a:ln>
                  <a:noFill/>
                </a:ln>
                <a:solidFill>
                  <a:srgbClr val="000000"/>
                </a:solidFill>
                <a:effectLst/>
                <a:uLnTx/>
                <a:uFillTx/>
                <a:latin typeface="Times New Roman"/>
                <a:ea typeface="+mn-ea"/>
                <a:cs typeface="+mn-cs"/>
              </a:rPr>
              <a:t>The past declared RB is guaranteed and need</a:t>
            </a:r>
            <a:r>
              <a:rPr lang="en-US" altLang="en-US" sz="1800" kern="0" dirty="0">
                <a:solidFill>
                  <a:srgbClr val="000000"/>
                </a:solidFill>
                <a:latin typeface="Times New Roman"/>
              </a:rPr>
              <a:t>s to be paid irrespective of the future investment performance</a:t>
            </a:r>
          </a:p>
          <a:p>
            <a:pPr lvl="1">
              <a:buFont typeface="Arial" panose="020B0604020202020204" pitchFamily="34" charset="0"/>
              <a:buChar char="•"/>
              <a:defRPr/>
            </a:pPr>
            <a:r>
              <a:rPr lang="en-US" altLang="en-US" sz="1800" kern="0" dirty="0">
                <a:solidFill>
                  <a:srgbClr val="000000"/>
                </a:solidFill>
                <a:latin typeface="Times New Roman"/>
              </a:rPr>
              <a:t>The asset share must be projected using realistic investment rates while setting future bonus rates.</a:t>
            </a:r>
            <a:endParaRPr kumimoji="0" lang="en-US" altLang="en-US" sz="1800" b="0" i="0" u="none" strike="noStrike" kern="0" cap="none" spc="0" normalizeH="0" baseline="0" noProof="0" dirty="0">
              <a:ln>
                <a:noFill/>
              </a:ln>
              <a:solidFill>
                <a:srgbClr val="000000"/>
              </a:solidFill>
              <a:effectLst/>
              <a:uLnTx/>
              <a:uFillTx/>
              <a:latin typeface="Times New Roman"/>
              <a:ea typeface="+mn-ea"/>
              <a:cs typeface="+mn-cs"/>
            </a:endParaRPr>
          </a:p>
          <a:p>
            <a:pPr lvl="1">
              <a:buFont typeface="Arial" panose="020B0604020202020204" pitchFamily="34" charset="0"/>
              <a:buChar char="•"/>
              <a:defRPr/>
            </a:pPr>
            <a:r>
              <a:rPr lang="en-US" altLang="en-US" sz="1800" kern="0" dirty="0">
                <a:solidFill>
                  <a:srgbClr val="000000"/>
                </a:solidFill>
                <a:latin typeface="Times New Roman"/>
              </a:rPr>
              <a:t>Besides, the FFA/Estate should not be used for supporting reversionary bonus declaration year on year</a:t>
            </a:r>
          </a:p>
          <a:p>
            <a:pPr lvl="1">
              <a:buFont typeface="Arial" panose="020B0604020202020204" pitchFamily="34" charset="0"/>
              <a:buChar char="•"/>
              <a:defRPr/>
            </a:pPr>
            <a:r>
              <a:rPr lang="en-US" altLang="en-US" sz="1800" kern="0" dirty="0">
                <a:solidFill>
                  <a:srgbClr val="000000"/>
                </a:solidFill>
                <a:latin typeface="Times New Roman"/>
              </a:rPr>
              <a:t>Therefore, consideration needs to be given to the strength of the estate while setting the bonus rates.</a:t>
            </a:r>
          </a:p>
          <a:p>
            <a:pPr marR="0" lvl="0" algn="l" defTabSz="914400" rtl="0" eaLnBrk="0" fontAlgn="base" latinLnBrk="0" hangingPunct="0">
              <a:lnSpc>
                <a:spcPct val="100000"/>
              </a:lnSpc>
              <a:spcBef>
                <a:spcPct val="20000"/>
              </a:spcBef>
              <a:spcAft>
                <a:spcPct val="0"/>
              </a:spcAft>
              <a:buClrTx/>
              <a:buSzTx/>
              <a:buFont typeface="Wingdings" panose="05000000000000000000" pitchFamily="2" charset="2"/>
              <a:buChar char="Ø"/>
              <a:tabLst/>
              <a:defRPr/>
            </a:pPr>
            <a:endParaRPr kumimoji="0" lang="en-US" altLang="en-US" sz="900" b="0" i="0" u="none" strike="noStrike" kern="0" cap="none" spc="0" normalizeH="0" baseline="0" noProof="0" dirty="0">
              <a:ln>
                <a:noFill/>
              </a:ln>
              <a:solidFill>
                <a:srgbClr val="000000"/>
              </a:solidFill>
              <a:effectLst/>
              <a:uLnTx/>
              <a:uFillTx/>
              <a:latin typeface="Times New Roman"/>
              <a:ea typeface="+mn-ea"/>
              <a:cs typeface="+mn-cs"/>
            </a:endParaRPr>
          </a:p>
          <a:p>
            <a:pPr lvl="0">
              <a:buFont typeface="Wingdings" panose="05000000000000000000" pitchFamily="2" charset="2"/>
              <a:buChar char="Ø"/>
              <a:defRPr/>
            </a:pPr>
            <a:r>
              <a:rPr lang="en-US" altLang="en-US" sz="2000" kern="0" dirty="0">
                <a:solidFill>
                  <a:srgbClr val="000000"/>
                </a:solidFill>
                <a:latin typeface="Times New Roman"/>
              </a:rPr>
              <a:t>Lastly, </a:t>
            </a:r>
            <a:r>
              <a:rPr lang="en-US" sz="2000" kern="0" dirty="0">
                <a:solidFill>
                  <a:srgbClr val="000000"/>
                </a:solidFill>
                <a:latin typeface="Times New Roman"/>
              </a:rPr>
              <a:t>all requirements as spelt out in IRDAI (Non-Linked Product) Regulations 2019 for WPC have been met</a:t>
            </a:r>
            <a:endParaRPr lang="en-US" altLang="en-US" sz="2000" kern="0" dirty="0">
              <a:solidFill>
                <a:srgbClr val="000000"/>
              </a:solidFill>
              <a:latin typeface="Times New Roman"/>
            </a:endParaRP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Times New Roman"/>
                <a:ea typeface="+mn-ea"/>
                <a:cs typeface="+mn-cs"/>
              </a:rPr>
              <a:t>www.actuariesindia.org</a:t>
            </a:r>
          </a:p>
        </p:txBody>
      </p:sp>
    </p:spTree>
    <p:extLst>
      <p:ext uri="{BB962C8B-B14F-4D97-AF65-F5344CB8AC3E}">
        <p14:creationId xmlns:p14="http://schemas.microsoft.com/office/powerpoint/2010/main" val="1625101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972800" y="152400"/>
            <a:ext cx="1085347" cy="1093347"/>
          </a:xfrm>
          <a:prstGeom prst="rect">
            <a:avLst/>
          </a:prstGeom>
          <a:blipFill dpi="0" rotWithShape="1">
            <a:blip r:embed="rId5"/>
            <a:srcRect/>
            <a:stretch>
              <a:fillRect/>
            </a:stretch>
          </a:blipFill>
        </p:spPr>
      </p:pic>
      <p:sp>
        <p:nvSpPr>
          <p:cNvPr id="3" name="Rectangle 2"/>
          <p:cNvSpPr txBox="1">
            <a:spLocks noChangeArrowheads="1"/>
          </p:cNvSpPr>
          <p:nvPr/>
        </p:nvSpPr>
        <p:spPr>
          <a:xfrm>
            <a:off x="2362200" y="304800"/>
            <a:ext cx="7178154" cy="5334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a:lstStyle>
          <a:p>
            <a:r>
              <a:rPr lang="en-GB" altLang="en-US" sz="2400" kern="0" dirty="0">
                <a:solidFill>
                  <a:srgbClr val="000000"/>
                </a:solidFill>
                <a:latin typeface="Arial"/>
              </a:rPr>
              <a:t>Assumptions</a:t>
            </a:r>
          </a:p>
        </p:txBody>
      </p:sp>
      <p:sp>
        <p:nvSpPr>
          <p:cNvPr id="4" name="Rectangle 3"/>
          <p:cNvSpPr txBox="1">
            <a:spLocks noChangeArrowheads="1"/>
          </p:cNvSpPr>
          <p:nvPr/>
        </p:nvSpPr>
        <p:spPr>
          <a:xfrm>
            <a:off x="1752600" y="990600"/>
            <a:ext cx="9829800" cy="49530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lvl="1" algn="just">
              <a:buFont typeface="Wingdings" panose="05000000000000000000" pitchFamily="2" charset="2"/>
              <a:buChar char="Ø"/>
            </a:pPr>
            <a:r>
              <a:rPr lang="en-GB" altLang="en-US" sz="1800" kern="0" dirty="0">
                <a:solidFill>
                  <a:srgbClr val="000000"/>
                </a:solidFill>
                <a:latin typeface="Times New Roman"/>
              </a:rPr>
              <a:t>The company writes both par and non-par business</a:t>
            </a:r>
          </a:p>
          <a:p>
            <a:pPr lvl="1" algn="just">
              <a:buFont typeface="Wingdings" panose="05000000000000000000" pitchFamily="2" charset="2"/>
              <a:buChar char="Ø"/>
            </a:pPr>
            <a:endParaRPr lang="en-GB" altLang="en-US" sz="1000" kern="0" dirty="0">
              <a:solidFill>
                <a:srgbClr val="000000"/>
              </a:solidFill>
              <a:latin typeface="Times New Roman"/>
            </a:endParaRPr>
          </a:p>
          <a:p>
            <a:pPr lvl="1" algn="just">
              <a:buFont typeface="Wingdings" panose="05000000000000000000" pitchFamily="2" charset="2"/>
              <a:buChar char="Ø"/>
            </a:pPr>
            <a:r>
              <a:rPr lang="en-GB" altLang="en-US" sz="1800" kern="0" dirty="0">
                <a:solidFill>
                  <a:srgbClr val="000000"/>
                </a:solidFill>
                <a:latin typeface="Times New Roman"/>
              </a:rPr>
              <a:t>The company has been operating par business for many years and has a bonus philosophy in place which is reviewed by the WPC from time to time.</a:t>
            </a:r>
          </a:p>
          <a:p>
            <a:pPr lvl="1" algn="just">
              <a:buFont typeface="Wingdings" panose="05000000000000000000" pitchFamily="2" charset="2"/>
              <a:buChar char="Ø"/>
            </a:pPr>
            <a:endParaRPr lang="en-GB" altLang="en-US" sz="1000" kern="0" dirty="0">
              <a:solidFill>
                <a:srgbClr val="000000"/>
              </a:solidFill>
              <a:latin typeface="Times New Roman"/>
            </a:endParaRPr>
          </a:p>
          <a:p>
            <a:pPr lvl="1" algn="just">
              <a:buFont typeface="Wingdings" panose="05000000000000000000" pitchFamily="2" charset="2"/>
              <a:buChar char="Ø"/>
            </a:pPr>
            <a:r>
              <a:rPr lang="en-GB" altLang="en-US" sz="1800" kern="0" dirty="0">
                <a:solidFill>
                  <a:srgbClr val="000000"/>
                </a:solidFill>
                <a:latin typeface="Times New Roman"/>
              </a:rPr>
              <a:t>We are expecting a decreasing interest rate scenario in the country. We currently have not made any Forward Rate Agreements. This exposes our company to significant reinvestment risk.</a:t>
            </a:r>
          </a:p>
          <a:p>
            <a:pPr lvl="1" algn="just">
              <a:buFont typeface="Wingdings" panose="05000000000000000000" pitchFamily="2" charset="2"/>
              <a:buChar char="Ø"/>
            </a:pPr>
            <a:endParaRPr lang="en-GB" altLang="en-US" sz="900" kern="0" dirty="0">
              <a:solidFill>
                <a:srgbClr val="000000"/>
              </a:solidFill>
              <a:latin typeface="Times New Roman"/>
            </a:endParaRPr>
          </a:p>
          <a:p>
            <a:pPr lvl="1" algn="just">
              <a:buFont typeface="Wingdings" panose="05000000000000000000" pitchFamily="2" charset="2"/>
              <a:buChar char="Ø"/>
            </a:pPr>
            <a:r>
              <a:rPr lang="en-GB" altLang="en-US" sz="1800" kern="0" dirty="0">
                <a:solidFill>
                  <a:srgbClr val="000000"/>
                </a:solidFill>
                <a:latin typeface="Times New Roman"/>
              </a:rPr>
              <a:t>Withdrawal surplus doesn’t flow in the Asset Share</a:t>
            </a:r>
          </a:p>
          <a:p>
            <a:pPr lvl="1" algn="just">
              <a:buFont typeface="Wingdings" panose="05000000000000000000" pitchFamily="2" charset="2"/>
              <a:buChar char="Ø"/>
            </a:pPr>
            <a:endParaRPr lang="en-GB" altLang="en-US" sz="900" kern="0" dirty="0">
              <a:solidFill>
                <a:srgbClr val="000000"/>
              </a:solidFill>
              <a:latin typeface="Times New Roman"/>
            </a:endParaRPr>
          </a:p>
          <a:p>
            <a:pPr lvl="1" algn="just">
              <a:buFont typeface="Wingdings" panose="05000000000000000000" pitchFamily="2" charset="2"/>
              <a:buChar char="Ø"/>
            </a:pPr>
            <a:r>
              <a:rPr lang="en-GB" altLang="en-US" sz="1800" kern="0" dirty="0">
                <a:solidFill>
                  <a:srgbClr val="000000"/>
                </a:solidFill>
                <a:latin typeface="Times New Roman"/>
              </a:rPr>
              <a:t>The Independent Director is not a part of WPC</a:t>
            </a:r>
          </a:p>
          <a:p>
            <a:pPr lvl="1" algn="just">
              <a:buFont typeface="Wingdings" panose="05000000000000000000" pitchFamily="2" charset="2"/>
              <a:buChar char="Ø"/>
            </a:pPr>
            <a:endParaRPr lang="en-GB" altLang="en-US" sz="1000" kern="0" dirty="0">
              <a:solidFill>
                <a:srgbClr val="000000"/>
              </a:solidFill>
              <a:latin typeface="Times New Roman"/>
            </a:endParaRPr>
          </a:p>
          <a:p>
            <a:pPr lvl="1" algn="just">
              <a:buFont typeface="Wingdings" panose="05000000000000000000" pitchFamily="2" charset="2"/>
              <a:buChar char="Ø"/>
            </a:pPr>
            <a:r>
              <a:rPr lang="en-GB" altLang="en-US" sz="1800" kern="0" dirty="0">
                <a:solidFill>
                  <a:srgbClr val="000000"/>
                </a:solidFill>
                <a:latin typeface="Times New Roman"/>
              </a:rPr>
              <a:t>The Independent Actuary in the WPC and the Appointed Actuary are on the same page</a:t>
            </a:r>
          </a:p>
          <a:p>
            <a:pPr lvl="1" algn="just">
              <a:buFont typeface="Wingdings" panose="05000000000000000000" pitchFamily="2" charset="2"/>
              <a:buChar char="Ø"/>
            </a:pPr>
            <a:endParaRPr lang="en-GB" altLang="en-US" sz="1000" kern="0" dirty="0">
              <a:solidFill>
                <a:srgbClr val="000000"/>
              </a:solidFill>
              <a:latin typeface="Times New Roman"/>
            </a:endParaRPr>
          </a:p>
          <a:p>
            <a:pPr lvl="1" algn="just">
              <a:buFont typeface="Wingdings" panose="05000000000000000000" pitchFamily="2" charset="2"/>
              <a:buChar char="Ø"/>
            </a:pPr>
            <a:r>
              <a:rPr lang="en-GB" altLang="en-US" sz="1800" kern="0" dirty="0">
                <a:solidFill>
                  <a:srgbClr val="000000"/>
                </a:solidFill>
                <a:latin typeface="Times New Roman"/>
              </a:rPr>
              <a:t>Bonus rates have not been dropped for at least three years</a:t>
            </a:r>
          </a:p>
        </p:txBody>
      </p:sp>
      <p:sp>
        <p:nvSpPr>
          <p:cNvPr id="5" name="Footer Placeholder 4"/>
          <p:cNvSpPr txBox="1">
            <a:spLocks/>
          </p:cNvSpPr>
          <p:nvPr/>
        </p:nvSpPr>
        <p:spPr>
          <a:xfrm>
            <a:off x="8267700" y="6500837"/>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a:t>www.actuariesindia.org</a:t>
            </a:r>
            <a:endParaRPr lang="en-GB" dirty="0"/>
          </a:p>
        </p:txBody>
      </p:sp>
    </p:spTree>
    <p:extLst>
      <p:ext uri="{BB962C8B-B14F-4D97-AF65-F5344CB8AC3E}">
        <p14:creationId xmlns:p14="http://schemas.microsoft.com/office/powerpoint/2010/main" val="1600939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LANGUAGE" val="2057"/>
</p:tagLst>
</file>

<file path=ppt/theme/theme1.xml><?xml version="1.0" encoding="utf-8"?>
<a:theme xmlns:a="http://schemas.openxmlformats.org/drawingml/2006/main" name="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ifeConvBirm02">
  <a:themeElements>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LifeConvBirm02.ppt">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LifeConvBirm02.pp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ifeConvBirm02.ppt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ifeConvBirm02.pp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ifeConvBirm02.ppt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ifeConvBirm02.ppt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10.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11.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2.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3.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4.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5.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6.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7.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8.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ppt/theme/themeOverride9.xml><?xml version="1.0" encoding="utf-8"?>
<a:themeOverride xmlns:a="http://schemas.openxmlformats.org/drawingml/2006/main">
  <a:clrScheme name="LifeConvBirm02.ppt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d="http://www.w3.org/2001/XMLSchema" xmlns:xsi="http://www.w3.org/2001/XMLSchema-instance" xmlns="http://www.boldonjames.com/2008/01/sie/internal/label" sislVersion="0" policy="7755d39d-8d98-4f74-bdc7-44d906d2f3a7" origin="userSelected">
  <element uid="id_classification_nonbusiness" value=""/>
</sisl>
</file>

<file path=customXml/itemProps1.xml><?xml version="1.0" encoding="utf-8"?>
<ds:datastoreItem xmlns:ds="http://schemas.openxmlformats.org/officeDocument/2006/customXml" ds:itemID="{DD89C48F-A64F-4D1E-9E3B-662E5670C519}">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2074</TotalTime>
  <Words>2525</Words>
  <Application>Microsoft Office PowerPoint</Application>
  <PresentationFormat>Widescreen</PresentationFormat>
  <Paragraphs>296</Paragraphs>
  <Slides>23</Slides>
  <Notes>23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23</vt:i4>
      </vt:variant>
    </vt:vector>
  </HeadingPairs>
  <TitlesOfParts>
    <vt:vector size="33" baseType="lpstr">
      <vt:lpstr>Arial</vt:lpstr>
      <vt:lpstr>Bahamas</vt:lpstr>
      <vt:lpstr>Calibri</vt:lpstr>
      <vt:lpstr>Courier New</vt:lpstr>
      <vt:lpstr>Garamond</vt:lpstr>
      <vt:lpstr>Times New Roman</vt:lpstr>
      <vt:lpstr>Trebuchet MS</vt:lpstr>
      <vt:lpstr>Wingdings</vt:lpstr>
      <vt:lpstr>LifeConvBirm02</vt:lpstr>
      <vt:lpstr>1_LifeConvBirm02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Aparajita Mitra</dc:creator>
  <cp:lastModifiedBy>Vidhi Aggarwal</cp:lastModifiedBy>
  <cp:revision>302</cp:revision>
  <dcterms:created xsi:type="dcterms:W3CDTF">2011-07-20T12:11:57Z</dcterms:created>
  <dcterms:modified xsi:type="dcterms:W3CDTF">2023-01-10T10:51:44Z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b680d83b-7112-4da8-b138-9b549c1667a4</vt:lpwstr>
  </property>
  <property fmtid="{D5CDD505-2E9C-101B-9397-08002B2CF9AE}" pid="3" name="bjSaver">
    <vt:lpwstr>UgoO/xReWxA+v0KEjeVxhWMwhUPyNrDQ</vt:lpwstr>
  </property>
  <property fmtid="{D5CDD505-2E9C-101B-9397-08002B2CF9AE}" pid="4" name="bjDocumentLabelXML">
    <vt:lpwstr>&lt;?xml version="1.0" encoding="us-ascii"?&gt;&lt;sisl xmlns:xsd="http://www.w3.org/2001/XMLSchema" xmlns:xsi="http://www.w3.org/2001/XMLSchema-instance" sislVersion="0" policy="7755d39d-8d98-4f74-bdc7-44d906d2f3a7" origin="userSelected" xmlns="http://www.boldonj</vt:lpwstr>
  </property>
  <property fmtid="{D5CDD505-2E9C-101B-9397-08002B2CF9AE}" pid="5" name="bjDocumentLabelXML-0">
    <vt:lpwstr>ames.com/2008/01/sie/internal/label"&gt;&lt;element uid="id_classification_nonbusiness" value="" /&gt;&lt;/sisl&gt;</vt:lpwstr>
  </property>
  <property fmtid="{D5CDD505-2E9C-101B-9397-08002B2CF9AE}" pid="6" name="bjDocumentSecurityLabel">
    <vt:lpwstr>Public</vt:lpwstr>
  </property>
  <property fmtid="{D5CDD505-2E9C-101B-9397-08002B2CF9AE}" pid="7" name="MSIP_Label_90c2fedb-0da6-4717-8531-d16a1b9930f4_Enabled">
    <vt:lpwstr>true</vt:lpwstr>
  </property>
  <property fmtid="{D5CDD505-2E9C-101B-9397-08002B2CF9AE}" pid="8" name="MSIP_Label_90c2fedb-0da6-4717-8531-d16a1b9930f4_SetDate">
    <vt:lpwstr>2023-01-10T10:51:44Z</vt:lpwstr>
  </property>
  <property fmtid="{D5CDD505-2E9C-101B-9397-08002B2CF9AE}" pid="9" name="MSIP_Label_90c2fedb-0da6-4717-8531-d16a1b9930f4_Method">
    <vt:lpwstr>Standard</vt:lpwstr>
  </property>
  <property fmtid="{D5CDD505-2E9C-101B-9397-08002B2CF9AE}" pid="10" name="MSIP_Label_90c2fedb-0da6-4717-8531-d16a1b9930f4_Name">
    <vt:lpwstr>90c2fedb-0da6-4717-8531-d16a1b9930f4</vt:lpwstr>
  </property>
  <property fmtid="{D5CDD505-2E9C-101B-9397-08002B2CF9AE}" pid="11" name="MSIP_Label_90c2fedb-0da6-4717-8531-d16a1b9930f4_SiteId">
    <vt:lpwstr>45597f60-6e37-4be7-acfb-4c9e23b261ea</vt:lpwstr>
  </property>
  <property fmtid="{D5CDD505-2E9C-101B-9397-08002B2CF9AE}" pid="12" name="MSIP_Label_90c2fedb-0da6-4717-8531-d16a1b9930f4_ActionId">
    <vt:lpwstr>05120f4e-ba7a-4afc-b34d-c57746cb1ae6</vt:lpwstr>
  </property>
  <property fmtid="{D5CDD505-2E9C-101B-9397-08002B2CF9AE}" pid="13" name="MSIP_Label_90c2fedb-0da6-4717-8531-d16a1b9930f4_ContentBits">
    <vt:lpwstr>0</vt:lpwstr>
  </property>
  <property fmtid="{D5CDD505-2E9C-101B-9397-08002B2CF9AE}" pid="14" name="Sensitivity">
    <vt:lpwstr>Internal</vt:lpwstr>
  </property>
</Properties>
</file>