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61" r:id="rId2"/>
    <p:sldId id="264" r:id="rId3"/>
    <p:sldId id="330" r:id="rId4"/>
    <p:sldId id="285" r:id="rId5"/>
    <p:sldId id="267" r:id="rId6"/>
    <p:sldId id="310" r:id="rId7"/>
    <p:sldId id="313" r:id="rId8"/>
    <p:sldId id="311" r:id="rId9"/>
    <p:sldId id="286" r:id="rId10"/>
    <p:sldId id="268" r:id="rId11"/>
    <p:sldId id="314" r:id="rId12"/>
    <p:sldId id="315" r:id="rId13"/>
    <p:sldId id="316" r:id="rId14"/>
    <p:sldId id="317" r:id="rId15"/>
    <p:sldId id="318" r:id="rId16"/>
    <p:sldId id="319" r:id="rId17"/>
    <p:sldId id="291" r:id="rId18"/>
    <p:sldId id="320" r:id="rId19"/>
    <p:sldId id="321" r:id="rId20"/>
    <p:sldId id="323" r:id="rId21"/>
    <p:sldId id="324" r:id="rId22"/>
    <p:sldId id="326" r:id="rId23"/>
    <p:sldId id="328" r:id="rId24"/>
    <p:sldId id="284" r:id="rId25"/>
    <p:sldId id="289" r:id="rId26"/>
    <p:sldId id="32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ha Sehgal" initials="N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1" autoAdjust="0"/>
    <p:restoredTop sz="94660"/>
  </p:normalViewPr>
  <p:slideViewPr>
    <p:cSldViewPr>
      <p:cViewPr varScale="1">
        <p:scale>
          <a:sx n="65" d="100"/>
          <a:sy n="65" d="100"/>
        </p:scale>
        <p:origin x="-1002"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pPr/>
              <a:t>10-01-2023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smtClean="0"/>
              <a:t>1</a:t>
            </a:r>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pPr/>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1</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Tree>
    <p:extLst>
      <p:ext uri="{BB962C8B-B14F-4D97-AF65-F5344CB8AC3E}">
        <p14:creationId xmlns:p14="http://schemas.microsoft.com/office/powerpoint/2010/main" val="342834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199" y="2019371"/>
            <a:ext cx="11037291" cy="800029"/>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200" b="1" kern="0" dirty="0" smtClean="0">
                <a:solidFill>
                  <a:schemeClr val="bg1"/>
                </a:solidFill>
                <a:latin typeface="Trebuchet MS" panose="020B0603020202020204" pitchFamily="34" charset="0"/>
              </a:rPr>
              <a:t>New </a:t>
            </a:r>
            <a:r>
              <a:rPr lang="es-UY" altLang="en-US" sz="3200" b="1" kern="0" dirty="0" err="1" smtClean="0">
                <a:solidFill>
                  <a:schemeClr val="bg1"/>
                </a:solidFill>
                <a:latin typeface="Trebuchet MS" panose="020B0603020202020204" pitchFamily="34" charset="0"/>
              </a:rPr>
              <a:t>Actuary</a:t>
            </a:r>
            <a:r>
              <a:rPr lang="es-UY" altLang="en-US" sz="3200" b="1" kern="0" dirty="0" smtClean="0">
                <a:solidFill>
                  <a:schemeClr val="bg1"/>
                </a:solidFill>
                <a:latin typeface="Trebuchet MS" panose="020B0603020202020204" pitchFamily="34" charset="0"/>
              </a:rPr>
              <a:t>- </a:t>
            </a:r>
            <a:r>
              <a:rPr lang="es-UY" altLang="en-US" sz="3200" b="1" kern="0" dirty="0" err="1" smtClean="0">
                <a:solidFill>
                  <a:schemeClr val="bg1"/>
                </a:solidFill>
                <a:latin typeface="Trebuchet MS" panose="020B0603020202020204" pitchFamily="34" charset="0"/>
              </a:rPr>
              <a:t>Product</a:t>
            </a:r>
            <a:r>
              <a:rPr lang="es-UY" altLang="en-US" sz="3200" b="1" kern="0" dirty="0" smtClean="0">
                <a:solidFill>
                  <a:schemeClr val="bg1"/>
                </a:solidFill>
                <a:latin typeface="Trebuchet MS" panose="020B0603020202020204" pitchFamily="34" charset="0"/>
              </a:rPr>
              <a:t> </a:t>
            </a:r>
            <a:r>
              <a:rPr lang="es-UY" altLang="en-US" sz="3200" b="1" kern="0" dirty="0" err="1" smtClean="0">
                <a:solidFill>
                  <a:schemeClr val="bg1"/>
                </a:solidFill>
                <a:latin typeface="Trebuchet MS" panose="020B0603020202020204" pitchFamily="34" charset="0"/>
              </a:rPr>
              <a:t>Design</a:t>
            </a:r>
            <a:r>
              <a:rPr lang="es-UY" altLang="en-US" sz="3200" b="1" kern="0" dirty="0" smtClean="0">
                <a:solidFill>
                  <a:schemeClr val="bg1"/>
                </a:solidFill>
                <a:latin typeface="Trebuchet MS" panose="020B0603020202020204" pitchFamily="34" charset="0"/>
              </a:rPr>
              <a:t>, </a:t>
            </a:r>
            <a:r>
              <a:rPr lang="es-UY" altLang="en-US" sz="3200" b="1" kern="0" dirty="0" err="1" smtClean="0">
                <a:solidFill>
                  <a:schemeClr val="bg1"/>
                </a:solidFill>
                <a:latin typeface="Trebuchet MS" panose="020B0603020202020204" pitchFamily="34" charset="0"/>
              </a:rPr>
              <a:t>Market</a:t>
            </a:r>
            <a:r>
              <a:rPr lang="es-UY" altLang="en-US" sz="3200" b="1" kern="0" dirty="0" smtClean="0">
                <a:solidFill>
                  <a:schemeClr val="bg1"/>
                </a:solidFill>
                <a:latin typeface="Trebuchet MS" panose="020B0603020202020204" pitchFamily="34" charset="0"/>
              </a:rPr>
              <a:t> </a:t>
            </a:r>
            <a:r>
              <a:rPr lang="es-UY" altLang="en-US" sz="3200" b="1" kern="0" dirty="0" err="1" smtClean="0">
                <a:solidFill>
                  <a:schemeClr val="bg1"/>
                </a:solidFill>
                <a:latin typeface="Trebuchet MS" panose="020B0603020202020204" pitchFamily="34" charset="0"/>
              </a:rPr>
              <a:t>Competition</a:t>
            </a:r>
            <a:r>
              <a:rPr lang="es-UY" altLang="en-US" sz="3200" b="1" kern="0" dirty="0" smtClean="0">
                <a:solidFill>
                  <a:schemeClr val="bg1"/>
                </a:solidFill>
                <a:latin typeface="Trebuchet MS" panose="020B0603020202020204" pitchFamily="34" charset="0"/>
              </a:rPr>
              <a:t> &amp; Confidentiality</a:t>
            </a:r>
            <a:endParaRPr lang="es-ES" altLang="en-US" sz="32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lnSpc>
                <a:spcPct val="200000"/>
              </a:lnSpc>
            </a:pPr>
            <a:r>
              <a:rPr lang="en-US" altLang="en-US" sz="1800" b="1" dirty="0" smtClean="0">
                <a:solidFill>
                  <a:schemeClr val="tx1"/>
                </a:solidFill>
                <a:latin typeface="Trebuchet MS" panose="020B0603020202020204" pitchFamily="34" charset="0"/>
              </a:rPr>
              <a:t>Guide </a:t>
            </a:r>
            <a:r>
              <a:rPr lang="en-US" altLang="en-US" sz="1800" b="1" dirty="0">
                <a:solidFill>
                  <a:schemeClr val="tx1"/>
                </a:solidFill>
                <a:latin typeface="Trebuchet MS" panose="020B0603020202020204" pitchFamily="34" charset="0"/>
              </a:rPr>
              <a:t>: </a:t>
            </a:r>
            <a:r>
              <a:rPr lang="en-US" altLang="en-US" sz="1800" b="1" dirty="0" smtClean="0">
                <a:solidFill>
                  <a:schemeClr val="tx1"/>
                </a:solidFill>
                <a:latin typeface="Trebuchet MS" panose="020B0603020202020204" pitchFamily="34" charset="0"/>
              </a:rPr>
              <a:t>Mr. </a:t>
            </a:r>
            <a:r>
              <a:rPr lang="en-US" altLang="en-US" sz="1800" b="1" dirty="0" err="1" smtClean="0">
                <a:solidFill>
                  <a:schemeClr val="tx1"/>
                </a:solidFill>
                <a:latin typeface="Trebuchet MS" panose="020B0603020202020204" pitchFamily="34" charset="0"/>
              </a:rPr>
              <a:t>Kapil</a:t>
            </a:r>
            <a:r>
              <a:rPr lang="en-US" altLang="en-US" sz="1800" b="1" dirty="0" smtClean="0">
                <a:solidFill>
                  <a:schemeClr val="tx1"/>
                </a:solidFill>
                <a:latin typeface="Trebuchet MS" panose="020B0603020202020204" pitchFamily="34" charset="0"/>
              </a:rPr>
              <a:t> Aggarwal</a:t>
            </a:r>
            <a:endParaRPr lang="en-US" altLang="en-US" sz="1800" b="1" dirty="0">
              <a:solidFill>
                <a:schemeClr val="tx1"/>
              </a:solidFill>
              <a:latin typeface="Trebuchet MS" panose="020B0603020202020204" pitchFamily="34" charset="0"/>
            </a:endParaRPr>
          </a:p>
          <a:p>
            <a:pPr algn="l"/>
            <a:r>
              <a:rPr lang="en-US" altLang="en-US" sz="1800" b="1" dirty="0" smtClean="0">
                <a:solidFill>
                  <a:schemeClr val="tx1"/>
                </a:solidFill>
                <a:latin typeface="Trebuchet MS" panose="020B0603020202020204" pitchFamily="34" charset="0"/>
              </a:rPr>
              <a:t>Presented By : </a:t>
            </a:r>
          </a:p>
          <a:p>
            <a:pPr marL="342900" indent="-342900" algn="l">
              <a:buAutoNum type="arabicPeriod"/>
            </a:pPr>
            <a:r>
              <a:rPr lang="en-US" altLang="en-US" sz="1800" b="1" dirty="0" smtClean="0">
                <a:solidFill>
                  <a:schemeClr val="tx1"/>
                </a:solidFill>
                <a:latin typeface="Trebuchet MS" panose="020B0603020202020204" pitchFamily="34" charset="0"/>
              </a:rPr>
              <a:t>Sanjay Kumar Arora</a:t>
            </a:r>
          </a:p>
          <a:p>
            <a:pPr marL="342900" indent="-342900" algn="l">
              <a:buAutoNum type="arabicPeriod"/>
            </a:pPr>
            <a:r>
              <a:rPr lang="en-US" altLang="en-US" sz="1800" b="1" dirty="0" smtClean="0">
                <a:solidFill>
                  <a:schemeClr val="tx1"/>
                </a:solidFill>
                <a:latin typeface="Trebuchet MS" panose="020B0603020202020204" pitchFamily="34" charset="0"/>
              </a:rPr>
              <a:t>Neha </a:t>
            </a:r>
            <a:r>
              <a:rPr lang="en-US" altLang="en-US" sz="1800" b="1" dirty="0" err="1" smtClean="0">
                <a:solidFill>
                  <a:schemeClr val="tx1"/>
                </a:solidFill>
                <a:latin typeface="Trebuchet MS" panose="020B0603020202020204" pitchFamily="34" charset="0"/>
              </a:rPr>
              <a:t>Wadhwa</a:t>
            </a:r>
            <a:endParaRPr lang="en-US" altLang="en-US" sz="1800" b="1" dirty="0" smtClean="0">
              <a:solidFill>
                <a:schemeClr val="tx1"/>
              </a:solidFill>
              <a:latin typeface="Trebuchet MS" panose="020B0603020202020204" pitchFamily="34" charset="0"/>
            </a:endParaRPr>
          </a:p>
          <a:p>
            <a:pPr algn="l"/>
            <a:r>
              <a:rPr lang="en-US" altLang="en-US" sz="1800" b="1" dirty="0" smtClean="0">
                <a:solidFill>
                  <a:schemeClr val="tx1"/>
                </a:solidFill>
                <a:latin typeface="Trebuchet MS" panose="020B0603020202020204" pitchFamily="34" charset="0"/>
              </a:rPr>
              <a:t>3.  </a:t>
            </a:r>
            <a:r>
              <a:rPr lang="en-US" altLang="en-US" sz="1800" b="1" dirty="0" err="1" smtClean="0">
                <a:solidFill>
                  <a:schemeClr val="tx1"/>
                </a:solidFill>
                <a:latin typeface="Trebuchet MS" panose="020B0603020202020204" pitchFamily="34" charset="0"/>
              </a:rPr>
              <a:t>Sandip</a:t>
            </a:r>
            <a:r>
              <a:rPr lang="en-US" altLang="en-US" sz="1800" b="1" dirty="0" smtClean="0">
                <a:solidFill>
                  <a:schemeClr val="tx1"/>
                </a:solidFill>
                <a:latin typeface="Trebuchet MS" panose="020B0603020202020204" pitchFamily="34" charset="0"/>
              </a:rPr>
              <a:t> </a:t>
            </a:r>
            <a:r>
              <a:rPr lang="en-US" altLang="en-US" sz="1800" b="1" dirty="0" err="1" smtClean="0">
                <a:solidFill>
                  <a:schemeClr val="tx1"/>
                </a:solidFill>
                <a:latin typeface="Trebuchet MS" panose="020B0603020202020204" pitchFamily="34" charset="0"/>
              </a:rPr>
              <a:t>Bhowmick</a:t>
            </a:r>
            <a:endParaRPr lang="en-US" altLang="en-US" sz="1800" b="1" dirty="0" smtClean="0">
              <a:solidFill>
                <a:schemeClr val="tx1"/>
              </a:solidFill>
              <a:latin typeface="Trebuchet MS" panose="020B0603020202020204" pitchFamily="34" charset="0"/>
            </a:endParaRPr>
          </a:p>
          <a:p>
            <a:pPr algn="l"/>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smtClean="0">
                <a:solidFill>
                  <a:schemeClr val="bg1"/>
                </a:solidFill>
                <a:latin typeface="Trebuchet MS" panose="020B0603020202020204" pitchFamily="34" charset="0"/>
              </a:rPr>
              <a:t>38th </a:t>
            </a:r>
            <a:r>
              <a:rPr lang="es-UY" altLang="en-US" sz="3600" b="1" kern="0" dirty="0">
                <a:solidFill>
                  <a:schemeClr val="bg1"/>
                </a:solidFill>
                <a:latin typeface="Trebuchet MS" panose="020B0603020202020204" pitchFamily="34" charset="0"/>
              </a:rPr>
              <a:t>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smtClean="0">
                <a:solidFill>
                  <a:schemeClr val="bg1"/>
                </a:solidFill>
                <a:latin typeface="Trebuchet MS" panose="020B0603020202020204" pitchFamily="34" charset="0"/>
              </a:rPr>
              <a:t>Seminar</a:t>
            </a:r>
            <a:endParaRPr lang="es-UY" altLang="en-US" sz="2500" b="1" kern="0" dirty="0">
              <a:solidFill>
                <a:schemeClr val="bg1"/>
              </a:solidFill>
              <a:latin typeface="Trebuchet MS" panose="020B0603020202020204" pitchFamily="34" charset="0"/>
            </a:endParaRPr>
          </a:p>
          <a:p>
            <a:pPr algn="l"/>
            <a:r>
              <a:rPr lang="es-UY" altLang="en-US" sz="2500" b="1" kern="0" dirty="0" smtClean="0">
                <a:solidFill>
                  <a:schemeClr val="bg1"/>
                </a:solidFill>
                <a:latin typeface="Trebuchet MS" panose="020B0603020202020204" pitchFamily="34" charset="0"/>
              </a:rPr>
              <a:t>Date:12th-13th </a:t>
            </a:r>
            <a:r>
              <a:rPr lang="es-UY" altLang="en-US" sz="2500" b="1" kern="0" dirty="0" err="1" smtClean="0">
                <a:solidFill>
                  <a:schemeClr val="bg1"/>
                </a:solidFill>
                <a:latin typeface="Trebuchet MS" panose="020B0603020202020204" pitchFamily="34" charset="0"/>
              </a:rPr>
              <a:t>January</a:t>
            </a:r>
            <a:r>
              <a:rPr lang="es-UY" altLang="en-US" sz="2500" b="1" kern="0" dirty="0" smtClean="0">
                <a:solidFill>
                  <a:schemeClr val="bg1"/>
                </a:solidFill>
                <a:latin typeface="Trebuchet MS" panose="020B0603020202020204" pitchFamily="34" charset="0"/>
              </a:rPr>
              <a:t>, 2023</a:t>
            </a:r>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1905000" y="213359"/>
            <a:ext cx="9067800" cy="5940088"/>
          </a:xfrm>
          <a:prstGeom prst="rect">
            <a:avLst/>
          </a:prstGeom>
        </p:spPr>
        <p:txBody>
          <a:bodyPr wrap="square">
            <a:spAutoFit/>
          </a:bodyPr>
          <a:lstStyle/>
          <a:p>
            <a:pPr marL="0" lvl="1" indent="0" algn="just">
              <a:buNone/>
            </a:pPr>
            <a:r>
              <a:rPr lang="en-US" altLang="en-US" sz="2000" b="1" i="1" kern="0" dirty="0">
                <a:latin typeface="Trebuchet MS" panose="020B0603020202020204" pitchFamily="34" charset="0"/>
              </a:rPr>
              <a:t>For an existing employee of the </a:t>
            </a:r>
            <a:r>
              <a:rPr lang="en-US" altLang="en-US" sz="2000" b="1" i="1" kern="0" dirty="0" smtClean="0">
                <a:latin typeface="Trebuchet MS" panose="020B0603020202020204" pitchFamily="34" charset="0"/>
              </a:rPr>
              <a:t>company..</a:t>
            </a:r>
            <a:endParaRPr lang="en-US" altLang="en-US" sz="2000" b="1" i="1" kern="0" dirty="0">
              <a:solidFill>
                <a:srgbClr val="FF0000"/>
              </a:solidFill>
              <a:latin typeface="Trebuchet MS" panose="020B0603020202020204" pitchFamily="34" charset="0"/>
            </a:endParaRPr>
          </a:p>
          <a:p>
            <a:pPr marL="0" lvl="1" indent="0" algn="just">
              <a:buNone/>
            </a:pPr>
            <a:endParaRPr lang="en-US" altLang="en-US" b="1" i="1" kern="0" dirty="0">
              <a:solidFill>
                <a:schemeClr val="accent6">
                  <a:lumMod val="60000"/>
                  <a:lumOff val="40000"/>
                </a:schemeClr>
              </a:solidFill>
              <a:latin typeface="Trebuchet MS" panose="020B0603020202020204" pitchFamily="34" charset="0"/>
            </a:endParaRPr>
          </a:p>
          <a:p>
            <a:pPr algn="just"/>
            <a:r>
              <a:rPr lang="en-US" altLang="en-US" kern="0" dirty="0">
                <a:latin typeface="Trebuchet MS" panose="020B0603020202020204" pitchFamily="34" charset="0"/>
              </a:rPr>
              <a:t>Any </a:t>
            </a:r>
            <a:r>
              <a:rPr lang="en-US" altLang="en-US" b="1" kern="0" dirty="0">
                <a:latin typeface="Trebuchet MS" panose="020B0603020202020204" pitchFamily="34" charset="0"/>
              </a:rPr>
              <a:t>non-verbal (documented) evidence</a:t>
            </a:r>
            <a:r>
              <a:rPr lang="en-US" altLang="en-US" kern="0" dirty="0">
                <a:latin typeface="Trebuchet MS" panose="020B0603020202020204" pitchFamily="34" charset="0"/>
              </a:rPr>
              <a:t> of innovative product ideas of an Insurance Company which </a:t>
            </a:r>
            <a:r>
              <a:rPr lang="en-US" altLang="en-US" kern="0" dirty="0" smtClean="0">
                <a:latin typeface="Trebuchet MS" panose="020B0603020202020204" pitchFamily="34" charset="0"/>
              </a:rPr>
              <a:t>is either  :</a:t>
            </a:r>
          </a:p>
          <a:p>
            <a:pPr marL="742950" lvl="1" indent="-285750" algn="just">
              <a:buFont typeface="Arial" panose="020B0604020202020204" pitchFamily="34" charset="0"/>
              <a:buChar char="•"/>
            </a:pPr>
            <a:r>
              <a:rPr lang="en-US" altLang="en-US" kern="0" dirty="0" smtClean="0">
                <a:latin typeface="Trebuchet MS" panose="020B0603020202020204" pitchFamily="34" charset="0"/>
              </a:rPr>
              <a:t>Not Publicly </a:t>
            </a:r>
            <a:r>
              <a:rPr lang="en-US" altLang="en-US" kern="0" dirty="0">
                <a:latin typeface="Trebuchet MS" panose="020B0603020202020204" pitchFamily="34" charset="0"/>
              </a:rPr>
              <a:t>disclosed </a:t>
            </a:r>
            <a:r>
              <a:rPr lang="en-US" altLang="en-US" kern="0" dirty="0" smtClean="0">
                <a:latin typeface="Trebuchet MS" panose="020B0603020202020204" pitchFamily="34" charset="0"/>
              </a:rPr>
              <a:t>or</a:t>
            </a:r>
          </a:p>
          <a:p>
            <a:pPr marL="742950" lvl="1" indent="-285750" algn="just">
              <a:buFont typeface="Arial" panose="020B0604020202020204" pitchFamily="34" charset="0"/>
              <a:buChar char="•"/>
            </a:pPr>
            <a:r>
              <a:rPr lang="en-US" altLang="en-US" kern="0" dirty="0" smtClean="0">
                <a:latin typeface="Trebuchet MS" panose="020B0603020202020204" pitchFamily="34" charset="0"/>
              </a:rPr>
              <a:t>Not </a:t>
            </a:r>
            <a:r>
              <a:rPr lang="en-US" altLang="en-US" kern="0" dirty="0">
                <a:latin typeface="Trebuchet MS" panose="020B0603020202020204" pitchFamily="34" charset="0"/>
              </a:rPr>
              <a:t>known by competitors and </a:t>
            </a:r>
            <a:endParaRPr lang="en-US" altLang="en-US" kern="0" dirty="0" smtClean="0">
              <a:latin typeface="Trebuchet MS" panose="020B0603020202020204" pitchFamily="34" charset="0"/>
            </a:endParaRPr>
          </a:p>
          <a:p>
            <a:pPr marL="742950" lvl="1" indent="-285750" algn="just">
              <a:buFont typeface="Arial" panose="020B0604020202020204" pitchFamily="34" charset="0"/>
              <a:buChar char="•"/>
            </a:pPr>
            <a:r>
              <a:rPr lang="en-US" altLang="en-US" kern="0" dirty="0" smtClean="0">
                <a:latin typeface="Trebuchet MS" panose="020B0603020202020204" pitchFamily="34" charset="0"/>
              </a:rPr>
              <a:t>allows </a:t>
            </a:r>
            <a:r>
              <a:rPr lang="en-US" altLang="en-US" kern="0" dirty="0">
                <a:latin typeface="Trebuchet MS" panose="020B0603020202020204" pitchFamily="34" charset="0"/>
              </a:rPr>
              <a:t>the Company to gain an edge in the market through its </a:t>
            </a:r>
            <a:r>
              <a:rPr lang="en-US" altLang="en-US" kern="0" dirty="0" smtClean="0">
                <a:latin typeface="Trebuchet MS" panose="020B0603020202020204" pitchFamily="34" charset="0"/>
              </a:rPr>
              <a:t>uniqueness</a:t>
            </a:r>
          </a:p>
          <a:p>
            <a:pPr algn="just"/>
            <a:r>
              <a:rPr lang="en-US" altLang="en-US" kern="0" dirty="0" smtClean="0">
                <a:latin typeface="Trebuchet MS" panose="020B0603020202020204" pitchFamily="34" charset="0"/>
              </a:rPr>
              <a:t> </a:t>
            </a:r>
            <a:r>
              <a:rPr lang="en-US" altLang="en-US" kern="0" dirty="0">
                <a:latin typeface="Trebuchet MS" panose="020B0603020202020204" pitchFamily="34" charset="0"/>
              </a:rPr>
              <a:t>is  </a:t>
            </a:r>
            <a:r>
              <a:rPr lang="en-US" altLang="en-US" b="1" kern="0" dirty="0">
                <a:latin typeface="Trebuchet MS" panose="020B0603020202020204" pitchFamily="34" charset="0"/>
              </a:rPr>
              <a:t>automatically bound by </a:t>
            </a:r>
            <a:r>
              <a:rPr lang="en-US" altLang="en-US" b="1" kern="0" dirty="0" smtClean="0">
                <a:latin typeface="Trebuchet MS" panose="020B0603020202020204" pitchFamily="34" charset="0"/>
              </a:rPr>
              <a:t>confidentiality. </a:t>
            </a:r>
          </a:p>
          <a:p>
            <a:pPr algn="just"/>
            <a:endParaRPr lang="en-US" altLang="en-US" b="1" kern="0" dirty="0">
              <a:latin typeface="Trebuchet MS" panose="020B0603020202020204" pitchFamily="34" charset="0"/>
            </a:endParaRPr>
          </a:p>
          <a:p>
            <a:pPr algn="just"/>
            <a:r>
              <a:rPr lang="en-US" altLang="en-US" kern="0" dirty="0" smtClean="0">
                <a:latin typeface="Trebuchet MS" panose="020B0603020202020204" pitchFamily="34" charset="0"/>
              </a:rPr>
              <a:t>Any </a:t>
            </a:r>
            <a:r>
              <a:rPr lang="en-US" altLang="en-US" kern="0" dirty="0">
                <a:latin typeface="Trebuchet MS" panose="020B0603020202020204" pitchFamily="34" charset="0"/>
              </a:rPr>
              <a:t>such innovative product idea may be protected from unauthorized sharing by an employee who is also a member of Professional body by –</a:t>
            </a:r>
          </a:p>
          <a:p>
            <a:pPr marL="742950" lvl="1" indent="-285750" algn="just">
              <a:buFont typeface="Arial" panose="020B0604020202020204" pitchFamily="34" charset="0"/>
              <a:buChar char="•"/>
            </a:pPr>
            <a:r>
              <a:rPr lang="en-US" altLang="en-US" kern="0" dirty="0">
                <a:latin typeface="Trebuchet MS" panose="020B0603020202020204" pitchFamily="34" charset="0"/>
              </a:rPr>
              <a:t>The </a:t>
            </a:r>
            <a:r>
              <a:rPr lang="en-US" altLang="en-US" b="1" kern="0" dirty="0">
                <a:latin typeface="Trebuchet MS" panose="020B0603020202020204" pitchFamily="34" charset="0"/>
              </a:rPr>
              <a:t>Confidentiality clause</a:t>
            </a:r>
            <a:r>
              <a:rPr lang="en-US" altLang="en-US" b="1" i="1" kern="0" dirty="0">
                <a:solidFill>
                  <a:srgbClr val="FF0000"/>
                </a:solidFill>
                <a:latin typeface="Trebuchet MS" panose="020B0603020202020204" pitchFamily="34" charset="0"/>
              </a:rPr>
              <a:t> </a:t>
            </a:r>
            <a:r>
              <a:rPr lang="en-US" altLang="en-US" kern="0" dirty="0">
                <a:latin typeface="Trebuchet MS" panose="020B0603020202020204" pitchFamily="34" charset="0"/>
              </a:rPr>
              <a:t>of the </a:t>
            </a:r>
            <a:r>
              <a:rPr lang="en-US" altLang="en-US" b="1" kern="0" dirty="0">
                <a:latin typeface="Trebuchet MS" panose="020B0603020202020204" pitchFamily="34" charset="0"/>
              </a:rPr>
              <a:t>employment contract</a:t>
            </a:r>
            <a:r>
              <a:rPr lang="en-US" altLang="en-US" b="1" i="1" kern="0" dirty="0">
                <a:solidFill>
                  <a:srgbClr val="FF0000"/>
                </a:solidFill>
                <a:latin typeface="Trebuchet MS" panose="020B0603020202020204" pitchFamily="34" charset="0"/>
              </a:rPr>
              <a:t> </a:t>
            </a:r>
            <a:r>
              <a:rPr lang="en-US" altLang="en-US" kern="0" dirty="0">
                <a:latin typeface="Trebuchet MS" panose="020B0603020202020204" pitchFamily="34" charset="0"/>
              </a:rPr>
              <a:t>between the employer and </a:t>
            </a:r>
            <a:r>
              <a:rPr lang="en-US" altLang="en-US" kern="0" dirty="0" smtClean="0">
                <a:latin typeface="Trebuchet MS" panose="020B0603020202020204" pitchFamily="34" charset="0"/>
              </a:rPr>
              <a:t>employee. </a:t>
            </a:r>
            <a:endParaRPr lang="en-US" altLang="en-US" kern="0" dirty="0">
              <a:latin typeface="Trebuchet MS" panose="020B0603020202020204" pitchFamily="34" charset="0"/>
            </a:endParaRPr>
          </a:p>
          <a:p>
            <a:pPr marL="742950" lvl="1" indent="-285750" algn="just">
              <a:buFont typeface="Arial" panose="020B0604020202020204" pitchFamily="34" charset="0"/>
              <a:buChar char="•"/>
            </a:pPr>
            <a:r>
              <a:rPr lang="en-US" altLang="en-US" kern="0" dirty="0">
                <a:latin typeface="Trebuchet MS" panose="020B0603020202020204" pitchFamily="34" charset="0"/>
              </a:rPr>
              <a:t>The relevant sections of </a:t>
            </a:r>
            <a:r>
              <a:rPr lang="en-US" altLang="en-US" b="1" kern="0" dirty="0">
                <a:latin typeface="Trebuchet MS" panose="020B0603020202020204" pitchFamily="34" charset="0"/>
              </a:rPr>
              <a:t>Actuaries Act 2006, Professional Conduct standards</a:t>
            </a:r>
            <a:r>
              <a:rPr lang="en-US" altLang="en-US" b="1" i="1" kern="0" dirty="0">
                <a:solidFill>
                  <a:srgbClr val="FF0000"/>
                </a:solidFill>
                <a:latin typeface="Trebuchet MS" panose="020B0603020202020204" pitchFamily="34" charset="0"/>
              </a:rPr>
              <a:t> </a:t>
            </a:r>
            <a:r>
              <a:rPr lang="en-US" altLang="en-US" kern="0" dirty="0">
                <a:latin typeface="Trebuchet MS" panose="020B0603020202020204" pitchFamily="34" charset="0"/>
              </a:rPr>
              <a:t>issued by </a:t>
            </a:r>
            <a:r>
              <a:rPr lang="en-US" altLang="en-US" kern="0" dirty="0" smtClean="0">
                <a:latin typeface="Trebuchet MS" panose="020B0603020202020204" pitchFamily="34" charset="0"/>
              </a:rPr>
              <a:t>the </a:t>
            </a:r>
            <a:r>
              <a:rPr lang="en-US" altLang="en-US" kern="0" dirty="0">
                <a:latin typeface="Trebuchet MS" panose="020B0603020202020204" pitchFamily="34" charset="0"/>
              </a:rPr>
              <a:t>council of Institute of Actuaries of India and </a:t>
            </a:r>
            <a:r>
              <a:rPr lang="en-US" altLang="en-US" b="1" kern="0" dirty="0">
                <a:latin typeface="Trebuchet MS" panose="020B0603020202020204" pitchFamily="34" charset="0"/>
              </a:rPr>
              <a:t>Actuaries </a:t>
            </a:r>
            <a:r>
              <a:rPr lang="en-US" b="1" dirty="0">
                <a:latin typeface="Trebuchet MS" panose="020B0603020202020204" pitchFamily="34" charset="0"/>
              </a:rPr>
              <a:t>(Procedure for Inquiry of Professional and Other Misconduct) </a:t>
            </a:r>
            <a:r>
              <a:rPr lang="en-US" altLang="en-US" b="1" kern="0" dirty="0">
                <a:latin typeface="Trebuchet MS" panose="020B0603020202020204" pitchFamily="34" charset="0"/>
              </a:rPr>
              <a:t>Rule </a:t>
            </a:r>
            <a:r>
              <a:rPr lang="en-US" altLang="en-US" b="1" kern="0" dirty="0" smtClean="0">
                <a:latin typeface="Trebuchet MS" panose="020B0603020202020204" pitchFamily="34" charset="0"/>
              </a:rPr>
              <a:t>2008.</a:t>
            </a:r>
            <a:endParaRPr lang="en-US" altLang="en-US" sz="1400" b="1" kern="0" dirty="0">
              <a:latin typeface="Trebuchet MS" panose="020B0603020202020204" pitchFamily="34" charset="0"/>
            </a:endParaRPr>
          </a:p>
          <a:p>
            <a:pPr lvl="1" algn="just"/>
            <a:endParaRPr lang="en-US" altLang="en-US" b="1" i="1" kern="0" dirty="0">
              <a:solidFill>
                <a:srgbClr val="FF0000"/>
              </a:solidFill>
              <a:latin typeface="Trebuchet MS" panose="020B0603020202020204" pitchFamily="34" charset="0"/>
            </a:endParaRPr>
          </a:p>
          <a:p>
            <a:pPr marL="0" lvl="1" algn="just"/>
            <a:r>
              <a:rPr lang="en-US" b="1" dirty="0">
                <a:latin typeface="Trebuchet MS" panose="020B0603020202020204" pitchFamily="34" charset="0"/>
              </a:rPr>
              <a:t>Applicable Professional Conduct Standards </a:t>
            </a:r>
            <a:r>
              <a:rPr lang="en-US" b="1" dirty="0" smtClean="0">
                <a:latin typeface="Trebuchet MS" panose="020B0603020202020204" pitchFamily="34" charset="0"/>
              </a:rPr>
              <a:t>are– </a:t>
            </a:r>
            <a:endParaRPr lang="en-US" b="1" dirty="0">
              <a:latin typeface="Trebuchet MS" panose="020B0603020202020204" pitchFamily="34" charset="0"/>
            </a:endParaRPr>
          </a:p>
          <a:p>
            <a:pPr marL="742950" lvl="2" indent="-342900" algn="just"/>
            <a:r>
              <a:rPr lang="en-US" dirty="0">
                <a:latin typeface="Trebuchet MS" panose="020B0603020202020204" pitchFamily="34" charset="0"/>
              </a:rPr>
              <a:t>Section </a:t>
            </a:r>
            <a:r>
              <a:rPr lang="en-US" dirty="0" smtClean="0">
                <a:latin typeface="Trebuchet MS" panose="020B0603020202020204" pitchFamily="34" charset="0"/>
              </a:rPr>
              <a:t>2 (Professional standards)</a:t>
            </a:r>
          </a:p>
          <a:p>
            <a:pPr marL="361950" lvl="2" indent="38100" algn="just"/>
            <a:r>
              <a:rPr lang="en-US" dirty="0" smtClean="0">
                <a:latin typeface="Trebuchet MS" panose="020B0603020202020204" pitchFamily="34" charset="0"/>
              </a:rPr>
              <a:t>Section </a:t>
            </a:r>
            <a:r>
              <a:rPr lang="en-US" dirty="0">
                <a:latin typeface="Trebuchet MS" panose="020B0603020202020204" pitchFamily="34" charset="0"/>
              </a:rPr>
              <a:t>3.1</a:t>
            </a:r>
            <a:r>
              <a:rPr lang="en-US" b="1" dirty="0">
                <a:latin typeface="Trebuchet MS" panose="020B0603020202020204" pitchFamily="34" charset="0"/>
              </a:rPr>
              <a:t> </a:t>
            </a:r>
            <a:r>
              <a:rPr lang="en-US" dirty="0">
                <a:latin typeface="Trebuchet MS" panose="020B0603020202020204" pitchFamily="34" charset="0"/>
              </a:rPr>
              <a:t>(Confidentiality of information acquired during professional work </a:t>
            </a:r>
            <a:r>
              <a:rPr lang="en-US" dirty="0" smtClean="0">
                <a:latin typeface="Trebuchet MS" panose="020B0603020202020204" pitchFamily="34" charset="0"/>
              </a:rPr>
              <a:t>with a client)</a:t>
            </a:r>
            <a:endParaRPr lang="en-US" kern="0" dirty="0" smtClean="0">
              <a:latin typeface="Trebuchet MS" panose="020B0603020202020204" pitchFamily="34" charset="0"/>
            </a:endParaRPr>
          </a:p>
        </p:txBody>
      </p:sp>
    </p:spTree>
    <p:extLst>
      <p:ext uri="{BB962C8B-B14F-4D97-AF65-F5344CB8AC3E}">
        <p14:creationId xmlns:p14="http://schemas.microsoft.com/office/powerpoint/2010/main" val="3412978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2057400" y="243513"/>
            <a:ext cx="8915400" cy="5078313"/>
          </a:xfrm>
          <a:prstGeom prst="rect">
            <a:avLst/>
          </a:prstGeom>
        </p:spPr>
        <p:txBody>
          <a:bodyPr wrap="square">
            <a:spAutoFit/>
          </a:bodyPr>
          <a:lstStyle/>
          <a:p>
            <a:pPr marL="0" lvl="1" indent="0" algn="just">
              <a:buNone/>
            </a:pPr>
            <a:r>
              <a:rPr lang="en-US" altLang="en-US" sz="2000" b="1" i="1" kern="0" dirty="0">
                <a:latin typeface="Trebuchet MS" panose="020B0603020202020204" pitchFamily="34" charset="0"/>
              </a:rPr>
              <a:t>For an existing employee of the </a:t>
            </a:r>
            <a:r>
              <a:rPr lang="en-US" altLang="en-US" sz="2000" b="1" i="1" kern="0" dirty="0" smtClean="0">
                <a:latin typeface="Trebuchet MS" panose="020B0603020202020204" pitchFamily="34" charset="0"/>
              </a:rPr>
              <a:t>company..</a:t>
            </a:r>
            <a:r>
              <a:rPr lang="en-US" altLang="en-US" sz="2000" i="1" kern="0" dirty="0" smtClean="0">
                <a:latin typeface="Trebuchet MS" panose="020B0603020202020204" pitchFamily="34" charset="0"/>
              </a:rPr>
              <a:t>(Continued</a:t>
            </a:r>
            <a:r>
              <a:rPr lang="en-US" altLang="en-US" sz="2000" i="1" kern="0" dirty="0">
                <a:latin typeface="Trebuchet MS" panose="020B0603020202020204" pitchFamily="34" charset="0"/>
              </a:rPr>
              <a:t>)</a:t>
            </a:r>
          </a:p>
          <a:p>
            <a:pPr algn="just"/>
            <a:endParaRPr lang="en-US" b="1" dirty="0">
              <a:latin typeface="Trebuchet MS" panose="020B0603020202020204" pitchFamily="34" charset="0"/>
            </a:endParaRPr>
          </a:p>
          <a:p>
            <a:pPr algn="just"/>
            <a:r>
              <a:rPr lang="en-US" b="1" dirty="0">
                <a:latin typeface="Trebuchet MS" panose="020B0603020202020204" pitchFamily="34" charset="0"/>
              </a:rPr>
              <a:t>  </a:t>
            </a:r>
            <a:r>
              <a:rPr lang="en-US" b="1" dirty="0" smtClean="0">
                <a:latin typeface="Trebuchet MS" panose="020B0603020202020204" pitchFamily="34" charset="0"/>
              </a:rPr>
              <a:t>The Actuaries </a:t>
            </a:r>
            <a:r>
              <a:rPr lang="en-US" b="1" dirty="0">
                <a:latin typeface="Trebuchet MS" panose="020B0603020202020204" pitchFamily="34" charset="0"/>
              </a:rPr>
              <a:t>Act </a:t>
            </a:r>
            <a:r>
              <a:rPr lang="en-US" b="1" dirty="0" smtClean="0">
                <a:latin typeface="Trebuchet MS" panose="020B0603020202020204" pitchFamily="34" charset="0"/>
              </a:rPr>
              <a:t>,2006</a:t>
            </a:r>
            <a:endParaRPr lang="en-US" b="1" dirty="0">
              <a:latin typeface="Trebuchet MS" panose="020B0603020202020204" pitchFamily="34" charset="0"/>
            </a:endParaRPr>
          </a:p>
          <a:p>
            <a:pPr algn="just"/>
            <a:endParaRPr lang="en-US" b="1" dirty="0">
              <a:latin typeface="Trebuchet MS" panose="020B0603020202020204" pitchFamily="34" charset="0"/>
            </a:endParaRPr>
          </a:p>
          <a:p>
            <a:pPr marL="742950" lvl="1" indent="-285750" algn="just">
              <a:buFont typeface="Arial" panose="020B0604020202020204" pitchFamily="34" charset="0"/>
              <a:buChar char="•"/>
            </a:pPr>
            <a:r>
              <a:rPr lang="en-US" b="1" dirty="0">
                <a:latin typeface="Trebuchet MS" panose="020B0603020202020204" pitchFamily="34" charset="0"/>
              </a:rPr>
              <a:t>Section 31</a:t>
            </a:r>
          </a:p>
          <a:p>
            <a:pPr lvl="1" algn="just">
              <a:buNone/>
            </a:pPr>
            <a:r>
              <a:rPr lang="en-US" i="1" dirty="0" smtClean="0">
                <a:latin typeface="Trebuchet MS" panose="020B0603020202020204" pitchFamily="34" charset="0"/>
              </a:rPr>
              <a:t>For </a:t>
            </a:r>
            <a:r>
              <a:rPr lang="en-US" i="1" dirty="0">
                <a:latin typeface="Trebuchet MS" panose="020B0603020202020204" pitchFamily="34" charset="0"/>
              </a:rPr>
              <a:t>the purposes of this Act, the expression "</a:t>
            </a:r>
            <a:r>
              <a:rPr lang="en-US" b="1" i="1" dirty="0">
                <a:latin typeface="Trebuchet MS" panose="020B0603020202020204" pitchFamily="34" charset="0"/>
              </a:rPr>
              <a:t>professional or other misconduct</a:t>
            </a:r>
            <a:r>
              <a:rPr lang="en-US" i="1" dirty="0">
                <a:latin typeface="Trebuchet MS" panose="020B0603020202020204" pitchFamily="34" charset="0"/>
              </a:rPr>
              <a:t>" shall be deemed to include any act or omission provided in the </a:t>
            </a:r>
            <a:r>
              <a:rPr lang="en-US" b="1" i="1" dirty="0">
                <a:latin typeface="Trebuchet MS" panose="020B0603020202020204" pitchFamily="34" charset="0"/>
              </a:rPr>
              <a:t>Schedule</a:t>
            </a:r>
            <a:r>
              <a:rPr lang="en-US" i="1" dirty="0">
                <a:latin typeface="Trebuchet MS" panose="020B0603020202020204" pitchFamily="34" charset="0"/>
              </a:rPr>
              <a:t>, but nothing in this section shall be construed to limit or abridge in any way the power conferred or duty cast on the Disciplinary Committee or the Prosecution Director to inquire into the conduct of any member of the Institute under any other circumstances. </a:t>
            </a:r>
          </a:p>
          <a:p>
            <a:pPr lvl="1" algn="just"/>
            <a:r>
              <a:rPr lang="en-US" dirty="0">
                <a:latin typeface="Trebuchet MS" panose="020B0603020202020204" pitchFamily="34" charset="0"/>
              </a:rPr>
              <a:t>	</a:t>
            </a:r>
          </a:p>
          <a:p>
            <a:pPr marL="742950" lvl="1" indent="-285750" algn="just">
              <a:buFont typeface="Arial" panose="020B0604020202020204" pitchFamily="34" charset="0"/>
              <a:buChar char="•"/>
            </a:pPr>
            <a:r>
              <a:rPr lang="en-US" b="1" dirty="0" smtClean="0">
                <a:latin typeface="Trebuchet MS" panose="020B0603020202020204" pitchFamily="34" charset="0"/>
              </a:rPr>
              <a:t>The Schedule ,Part II(3</a:t>
            </a:r>
            <a:r>
              <a:rPr lang="en-US" b="1" dirty="0">
                <a:latin typeface="Trebuchet MS" panose="020B0603020202020204" pitchFamily="34" charset="0"/>
              </a:rPr>
              <a:t>)</a:t>
            </a:r>
          </a:p>
          <a:p>
            <a:pPr lvl="1" algn="just">
              <a:buNone/>
            </a:pPr>
            <a:r>
              <a:rPr lang="en-US" i="1" dirty="0">
                <a:latin typeface="Trebuchet MS" panose="020B0603020202020204" pitchFamily="34" charset="0"/>
              </a:rPr>
              <a:t>  </a:t>
            </a:r>
            <a:r>
              <a:rPr lang="en-US" i="1" dirty="0" smtClean="0">
                <a:latin typeface="Trebuchet MS" panose="020B0603020202020204" pitchFamily="34" charset="0"/>
              </a:rPr>
              <a:t>A </a:t>
            </a:r>
            <a:r>
              <a:rPr lang="en-US" b="1" i="1" dirty="0">
                <a:latin typeface="Trebuchet MS" pitchFamily="34" charset="0"/>
              </a:rPr>
              <a:t>member</a:t>
            </a:r>
            <a:r>
              <a:rPr lang="en-US" i="1" dirty="0">
                <a:latin typeface="Trebuchet MS" pitchFamily="34" charset="0"/>
              </a:rPr>
              <a:t> of the Institute (other than a member in practice) </a:t>
            </a:r>
            <a:r>
              <a:rPr lang="en-US" b="1" i="1" dirty="0">
                <a:latin typeface="Trebuchet MS" pitchFamily="34" charset="0"/>
              </a:rPr>
              <a:t>shall be deemed to be guilty</a:t>
            </a:r>
            <a:r>
              <a:rPr lang="en-US" i="1" dirty="0">
                <a:solidFill>
                  <a:srgbClr val="FF0000"/>
                </a:solidFill>
                <a:latin typeface="Trebuchet MS" pitchFamily="34" charset="0"/>
              </a:rPr>
              <a:t> </a:t>
            </a:r>
            <a:r>
              <a:rPr lang="en-US" i="1" dirty="0">
                <a:latin typeface="Trebuchet MS" pitchFamily="34" charset="0"/>
              </a:rPr>
              <a:t>of professional misconduct, if he being an employee of any company, firm or person, </a:t>
            </a:r>
            <a:r>
              <a:rPr lang="en-US" b="1" i="1" dirty="0">
                <a:latin typeface="Trebuchet MS" pitchFamily="34" charset="0"/>
              </a:rPr>
              <a:t>discloses confidential information </a:t>
            </a:r>
            <a:r>
              <a:rPr lang="en-US" i="1" dirty="0">
                <a:latin typeface="Trebuchet MS" pitchFamily="34" charset="0"/>
              </a:rPr>
              <a:t>acquired in the course of his employment except as and when required by law or except as permitted by his </a:t>
            </a:r>
            <a:r>
              <a:rPr lang="en-US" i="1" dirty="0" smtClean="0">
                <a:latin typeface="Trebuchet MS" pitchFamily="34" charset="0"/>
              </a:rPr>
              <a:t>employ</a:t>
            </a:r>
            <a:r>
              <a:rPr lang="en-US" dirty="0" smtClean="0">
                <a:latin typeface="Trebuchet MS" pitchFamily="34" charset="0"/>
              </a:rPr>
              <a:t>er.</a:t>
            </a:r>
            <a:endParaRPr lang="en-US" dirty="0">
              <a:latin typeface="Trebuchet MS" pitchFamily="34" charset="0"/>
            </a:endParaRPr>
          </a:p>
        </p:txBody>
      </p:sp>
    </p:spTree>
    <p:extLst>
      <p:ext uri="{BB962C8B-B14F-4D97-AF65-F5344CB8AC3E}">
        <p14:creationId xmlns:p14="http://schemas.microsoft.com/office/powerpoint/2010/main" val="1298552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2057400" y="74236"/>
            <a:ext cx="8915400" cy="5632311"/>
          </a:xfrm>
          <a:prstGeom prst="rect">
            <a:avLst/>
          </a:prstGeom>
        </p:spPr>
        <p:txBody>
          <a:bodyPr wrap="square">
            <a:spAutoFit/>
          </a:bodyPr>
          <a:lstStyle/>
          <a:p>
            <a:pPr marL="0" lvl="1" indent="0" algn="just">
              <a:buNone/>
            </a:pPr>
            <a:r>
              <a:rPr lang="en-US" altLang="en-US" sz="2000" b="1" i="1" kern="0" dirty="0">
                <a:latin typeface="Trebuchet MS" panose="020B0603020202020204" pitchFamily="34" charset="0"/>
              </a:rPr>
              <a:t>For an existing employee of the </a:t>
            </a:r>
            <a:r>
              <a:rPr lang="en-US" altLang="en-US" sz="2000" b="1" i="1" kern="0" dirty="0" smtClean="0">
                <a:latin typeface="Trebuchet MS" panose="020B0603020202020204" pitchFamily="34" charset="0"/>
              </a:rPr>
              <a:t>company.. </a:t>
            </a:r>
            <a:r>
              <a:rPr lang="en-US" altLang="en-US" sz="2000" i="1" kern="0" dirty="0">
                <a:latin typeface="Trebuchet MS" panose="020B0603020202020204" pitchFamily="34" charset="0"/>
              </a:rPr>
              <a:t>(Continued)</a:t>
            </a:r>
          </a:p>
          <a:p>
            <a:pPr marL="342900" lvl="1" indent="-342900" algn="just">
              <a:buFontTx/>
              <a:buChar char="•"/>
            </a:pPr>
            <a:endParaRPr lang="en-US" dirty="0">
              <a:latin typeface="Trebuchet MS" panose="020B0603020202020204" pitchFamily="34" charset="0"/>
            </a:endParaRPr>
          </a:p>
          <a:p>
            <a:pPr marL="0" lvl="1" algn="just"/>
            <a:r>
              <a:rPr lang="en-US" dirty="0">
                <a:latin typeface="Trebuchet MS" panose="020B0603020202020204" pitchFamily="34" charset="0"/>
              </a:rPr>
              <a:t>However, in some circumstances, disclosure of confidential information may not be considered as </a:t>
            </a:r>
            <a:r>
              <a:rPr lang="en-US" dirty="0" smtClean="0">
                <a:latin typeface="Trebuchet MS" panose="020B0603020202020204" pitchFamily="34" charset="0"/>
              </a:rPr>
              <a:t>breach as per the following:</a:t>
            </a:r>
            <a:endParaRPr lang="en-US" dirty="0">
              <a:latin typeface="Trebuchet MS" panose="020B0603020202020204" pitchFamily="34" charset="0"/>
            </a:endParaRPr>
          </a:p>
          <a:p>
            <a:pPr marL="342900" lvl="1" indent="-342900" algn="just">
              <a:buFontTx/>
              <a:buChar char="•"/>
            </a:pPr>
            <a:endParaRPr lang="en-US" b="1" dirty="0">
              <a:latin typeface="Trebuchet MS" panose="020B0603020202020204" pitchFamily="34" charset="0"/>
            </a:endParaRPr>
          </a:p>
          <a:p>
            <a:pPr marL="342900" lvl="1" indent="-342900" algn="just">
              <a:buFontTx/>
              <a:buChar char="•"/>
            </a:pPr>
            <a:r>
              <a:rPr lang="en-US" b="1" dirty="0">
                <a:latin typeface="Trebuchet MS" panose="020B0603020202020204" pitchFamily="34" charset="0"/>
              </a:rPr>
              <a:t>Professional </a:t>
            </a:r>
            <a:r>
              <a:rPr lang="en-US" b="1" dirty="0" smtClean="0">
                <a:latin typeface="Trebuchet MS" panose="020B0603020202020204" pitchFamily="34" charset="0"/>
              </a:rPr>
              <a:t>Conduct </a:t>
            </a:r>
            <a:r>
              <a:rPr lang="en-US" b="1" dirty="0">
                <a:latin typeface="Trebuchet MS" panose="020B0603020202020204" pitchFamily="34" charset="0"/>
              </a:rPr>
              <a:t>Standards - Section </a:t>
            </a:r>
            <a:r>
              <a:rPr lang="en-US" altLang="en-US" b="1" i="1" kern="0" dirty="0">
                <a:latin typeface="Trebuchet MS" panose="020B0603020202020204" pitchFamily="34" charset="0"/>
              </a:rPr>
              <a:t>3.2 </a:t>
            </a:r>
          </a:p>
          <a:p>
            <a:pPr marL="400050" lvl="1" indent="0" algn="just">
              <a:buNone/>
            </a:pPr>
            <a:endParaRPr lang="en-US" altLang="en-US" i="1" kern="0" dirty="0">
              <a:latin typeface="Trebuchet MS" panose="020B0603020202020204" pitchFamily="34" charset="0"/>
            </a:endParaRPr>
          </a:p>
          <a:p>
            <a:pPr marL="400050" lvl="1" indent="0" algn="just">
              <a:buNone/>
            </a:pPr>
            <a:r>
              <a:rPr lang="en-US" altLang="en-US" i="1" kern="0" dirty="0">
                <a:latin typeface="Trebuchet MS" panose="020B0603020202020204" pitchFamily="34" charset="0"/>
              </a:rPr>
              <a:t>There are, however, circumstances in which, despite the normal duty of confidentiality, an actuary might in law be :</a:t>
            </a:r>
          </a:p>
          <a:p>
            <a:pPr marL="400050" lvl="1" indent="0" algn="just">
              <a:buNone/>
            </a:pPr>
            <a:endParaRPr lang="en-US" altLang="en-US" i="1" kern="0" dirty="0">
              <a:latin typeface="Trebuchet MS" panose="020B0603020202020204" pitchFamily="34" charset="0"/>
            </a:endParaRPr>
          </a:p>
          <a:p>
            <a:pPr marL="800100" lvl="2" indent="0" algn="just">
              <a:buNone/>
            </a:pPr>
            <a:r>
              <a:rPr lang="en-US" altLang="en-US" b="1" i="1" kern="0" dirty="0">
                <a:latin typeface="Trebuchet MS" panose="020B0603020202020204" pitchFamily="34" charset="0"/>
              </a:rPr>
              <a:t>3.2.1</a:t>
            </a:r>
            <a:r>
              <a:rPr lang="en-US" altLang="en-US" i="1" kern="0" dirty="0">
                <a:latin typeface="Trebuchet MS" panose="020B0603020202020204" pitchFamily="34" charset="0"/>
              </a:rPr>
              <a:t> obliged to disclose confidential information, either by virtue of </a:t>
            </a:r>
            <a:r>
              <a:rPr lang="en-US" altLang="en-US" b="1" i="1" kern="0" dirty="0">
                <a:latin typeface="Trebuchet MS" panose="020B0603020202020204" pitchFamily="34" charset="0"/>
              </a:rPr>
              <a:t>statutory or judicial authority</a:t>
            </a:r>
            <a:r>
              <a:rPr lang="en-US" altLang="en-US" i="1" kern="0" dirty="0">
                <a:latin typeface="Trebuchet MS" panose="020B0603020202020204" pitchFamily="34" charset="0"/>
              </a:rPr>
              <a:t> or by virtue of </a:t>
            </a:r>
            <a:r>
              <a:rPr lang="en-US" altLang="en-US" b="1" i="1" kern="0" dirty="0">
                <a:latin typeface="Trebuchet MS" panose="020B0603020202020204" pitchFamily="34" charset="0"/>
              </a:rPr>
              <a:t>other guidance </a:t>
            </a:r>
            <a:r>
              <a:rPr lang="en-US" altLang="en-US" i="1" kern="0" dirty="0">
                <a:latin typeface="Trebuchet MS" panose="020B0603020202020204" pitchFamily="34" charset="0"/>
              </a:rPr>
              <a:t>by which the </a:t>
            </a:r>
            <a:r>
              <a:rPr lang="en-US" altLang="en-US" b="1" i="1" kern="0" dirty="0">
                <a:latin typeface="Trebuchet MS" panose="020B0603020202020204" pitchFamily="34" charset="0"/>
              </a:rPr>
              <a:t>client is bound</a:t>
            </a:r>
            <a:r>
              <a:rPr lang="en-US" altLang="en-US" i="1" kern="0" dirty="0">
                <a:latin typeface="Trebuchet MS" panose="020B0603020202020204" pitchFamily="34" charset="0"/>
              </a:rPr>
              <a:t>, or</a:t>
            </a:r>
          </a:p>
          <a:p>
            <a:pPr marL="800100" lvl="2" indent="0" algn="just">
              <a:buNone/>
            </a:pPr>
            <a:endParaRPr lang="en-US" altLang="en-US" i="1" kern="0" dirty="0">
              <a:latin typeface="Trebuchet MS" panose="020B0603020202020204" pitchFamily="34" charset="0"/>
            </a:endParaRPr>
          </a:p>
          <a:p>
            <a:pPr marL="800100" lvl="2" indent="0" algn="just">
              <a:buNone/>
            </a:pPr>
            <a:r>
              <a:rPr lang="en-US" altLang="en-US" b="1" i="1" kern="0" dirty="0">
                <a:latin typeface="Trebuchet MS" panose="020B0603020202020204" pitchFamily="34" charset="0"/>
              </a:rPr>
              <a:t>3.2.2</a:t>
            </a:r>
            <a:r>
              <a:rPr lang="en-US" altLang="en-US" i="1" kern="0" dirty="0">
                <a:latin typeface="Trebuchet MS" panose="020B0603020202020204" pitchFamily="34" charset="0"/>
              </a:rPr>
              <a:t> free to disclose confidential information if it is in the </a:t>
            </a:r>
            <a:r>
              <a:rPr lang="en-US" altLang="en-US" b="1" i="1" kern="0" dirty="0">
                <a:latin typeface="Trebuchet MS" panose="020B0603020202020204" pitchFamily="34" charset="0"/>
              </a:rPr>
              <a:t>public interest</a:t>
            </a:r>
            <a:r>
              <a:rPr lang="en-US" altLang="en-US" i="1" kern="0" dirty="0">
                <a:latin typeface="Trebuchet MS" panose="020B0603020202020204" pitchFamily="34" charset="0"/>
              </a:rPr>
              <a:t> to do </a:t>
            </a:r>
            <a:r>
              <a:rPr lang="en-US" altLang="en-US" i="1" kern="0" dirty="0" smtClean="0">
                <a:latin typeface="Trebuchet MS" panose="020B0603020202020204" pitchFamily="34" charset="0"/>
              </a:rPr>
              <a:t>so or, in </a:t>
            </a:r>
            <a:r>
              <a:rPr lang="en-US" altLang="en-US" i="1" kern="0" dirty="0">
                <a:latin typeface="Trebuchet MS" panose="020B0603020202020204" pitchFamily="34" charset="0"/>
              </a:rPr>
              <a:t>some circumstances, if it is for the </a:t>
            </a:r>
            <a:r>
              <a:rPr lang="en-US" altLang="en-US" b="1" i="1" kern="0" dirty="0">
                <a:latin typeface="Trebuchet MS" panose="020B0603020202020204" pitchFamily="34" charset="0"/>
              </a:rPr>
              <a:t>actuary’s own protection</a:t>
            </a:r>
            <a:r>
              <a:rPr lang="en-US" altLang="en-US" i="1" kern="0" dirty="0">
                <a:latin typeface="Trebuchet MS" panose="020B0603020202020204" pitchFamily="34" charset="0"/>
              </a:rPr>
              <a:t>.</a:t>
            </a:r>
          </a:p>
          <a:p>
            <a:pPr marL="800100" lvl="2" indent="0" algn="just">
              <a:buNone/>
            </a:pPr>
            <a:endParaRPr lang="en-US" altLang="en-US" i="1" kern="0" dirty="0">
              <a:latin typeface="Trebuchet MS" panose="020B0603020202020204" pitchFamily="34" charset="0"/>
            </a:endParaRPr>
          </a:p>
          <a:p>
            <a:pPr marL="800100" lvl="2" indent="0" algn="just">
              <a:buNone/>
            </a:pPr>
            <a:r>
              <a:rPr lang="en-US" altLang="en-US" b="1" i="1" kern="0" dirty="0">
                <a:latin typeface="Trebuchet MS" panose="020B0603020202020204" pitchFamily="34" charset="0"/>
              </a:rPr>
              <a:t>3.2.3</a:t>
            </a:r>
            <a:r>
              <a:rPr lang="en-US" altLang="en-US" i="1" kern="0" dirty="0">
                <a:latin typeface="Trebuchet MS" panose="020B0603020202020204" pitchFamily="34" charset="0"/>
              </a:rPr>
              <a:t> </a:t>
            </a:r>
            <a:r>
              <a:rPr lang="en-US" altLang="en-US" b="1" i="1" kern="0" dirty="0">
                <a:latin typeface="Trebuchet MS" panose="020B0603020202020204" pitchFamily="34" charset="0"/>
              </a:rPr>
              <a:t>An actuary may wish to seek legal advice before invoking this provision</a:t>
            </a:r>
            <a:r>
              <a:rPr lang="en-US" altLang="en-US" i="1" kern="0" dirty="0">
                <a:latin typeface="Trebuchet MS" panose="020B0603020202020204" pitchFamily="34" charset="0"/>
              </a:rPr>
              <a:t>.</a:t>
            </a:r>
          </a:p>
        </p:txBody>
      </p:sp>
    </p:spTree>
    <p:extLst>
      <p:ext uri="{BB962C8B-B14F-4D97-AF65-F5344CB8AC3E}">
        <p14:creationId xmlns:p14="http://schemas.microsoft.com/office/powerpoint/2010/main" val="4105837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1905000" y="151180"/>
            <a:ext cx="9448800" cy="5970865"/>
          </a:xfrm>
          <a:prstGeom prst="rect">
            <a:avLst/>
          </a:prstGeom>
        </p:spPr>
        <p:txBody>
          <a:bodyPr wrap="square">
            <a:spAutoFit/>
          </a:bodyPr>
          <a:lstStyle/>
          <a:p>
            <a:r>
              <a:rPr lang="en-US" sz="2000" b="1" i="1" kern="0" dirty="0">
                <a:latin typeface="Trebuchet MS" panose="020B0603020202020204" pitchFamily="34" charset="0"/>
              </a:rPr>
              <a:t>Idea used by an employee outside the Company in return for no personal monetary </a:t>
            </a:r>
            <a:r>
              <a:rPr lang="en-US" sz="2000" b="1" i="1" kern="0" dirty="0" smtClean="0">
                <a:latin typeface="Trebuchet MS" panose="020B0603020202020204" pitchFamily="34" charset="0"/>
              </a:rPr>
              <a:t>gain..</a:t>
            </a:r>
            <a:endParaRPr lang="en-US" sz="2000" b="1" i="1" kern="0" dirty="0">
              <a:latin typeface="Trebuchet MS" panose="020B0603020202020204" pitchFamily="34" charset="0"/>
            </a:endParaRPr>
          </a:p>
          <a:p>
            <a:endParaRPr lang="en-US" b="1" i="1" kern="0" dirty="0">
              <a:solidFill>
                <a:schemeClr val="accent2">
                  <a:lumMod val="60000"/>
                  <a:lumOff val="40000"/>
                </a:schemeClr>
              </a:solidFill>
              <a:latin typeface="Trebuchet MS" panose="020B0603020202020204" pitchFamily="34" charset="0"/>
            </a:endParaRPr>
          </a:p>
          <a:p>
            <a:pPr algn="just"/>
            <a:r>
              <a:rPr lang="en-US" dirty="0">
                <a:latin typeface="Trebuchet MS" panose="020B0603020202020204" pitchFamily="34" charset="0"/>
              </a:rPr>
              <a:t>This is still breach of confidentiality even though may be by negligence or ignorance.</a:t>
            </a:r>
          </a:p>
          <a:p>
            <a:pPr algn="just"/>
            <a:endParaRPr lang="en-US" dirty="0" smtClean="0">
              <a:latin typeface="Trebuchet MS" panose="020B0603020202020204" pitchFamily="34" charset="0"/>
            </a:endParaRPr>
          </a:p>
          <a:p>
            <a:pPr algn="just"/>
            <a:r>
              <a:rPr lang="en-US" dirty="0" smtClean="0">
                <a:latin typeface="Trebuchet MS" panose="020B0603020202020204" pitchFamily="34" charset="0"/>
              </a:rPr>
              <a:t>The </a:t>
            </a:r>
            <a:r>
              <a:rPr lang="en-US" dirty="0">
                <a:latin typeface="Trebuchet MS" panose="020B0603020202020204" pitchFamily="34" charset="0"/>
              </a:rPr>
              <a:t>relevant sections of PCS, applicable here are:</a:t>
            </a:r>
          </a:p>
          <a:p>
            <a:pPr algn="just">
              <a:buFont typeface="Arial" panose="020B0604020202020204" pitchFamily="34" charset="0"/>
              <a:buChar char="•"/>
            </a:pPr>
            <a:endParaRPr lang="en-US" dirty="0">
              <a:latin typeface="Trebuchet MS" panose="020B0603020202020204" pitchFamily="34" charset="0"/>
            </a:endParaRPr>
          </a:p>
          <a:p>
            <a:pPr marL="742950" lvl="1" indent="-285750" algn="just">
              <a:buFont typeface="Arial" panose="020B0604020202020204" pitchFamily="34" charset="0"/>
              <a:buChar char="•"/>
            </a:pPr>
            <a:r>
              <a:rPr lang="en-US" dirty="0">
                <a:latin typeface="Trebuchet MS" panose="020B0603020202020204" pitchFamily="34" charset="0"/>
              </a:rPr>
              <a:t>Section </a:t>
            </a:r>
            <a:r>
              <a:rPr lang="en-US" dirty="0" smtClean="0">
                <a:latin typeface="Trebuchet MS" panose="020B0603020202020204" pitchFamily="34" charset="0"/>
              </a:rPr>
              <a:t>2 </a:t>
            </a:r>
            <a:r>
              <a:rPr lang="en-US" dirty="0">
                <a:latin typeface="Trebuchet MS" panose="020B0603020202020204" pitchFamily="34" charset="0"/>
              </a:rPr>
              <a:t>and </a:t>
            </a:r>
            <a:r>
              <a:rPr lang="en-US" dirty="0" smtClean="0">
                <a:latin typeface="Trebuchet MS" panose="020B0603020202020204" pitchFamily="34" charset="0"/>
              </a:rPr>
              <a:t>3.1</a:t>
            </a:r>
            <a:endParaRPr lang="en-US" dirty="0">
              <a:latin typeface="Trebuchet MS" panose="020B0603020202020204" pitchFamily="34" charset="0"/>
            </a:endParaRPr>
          </a:p>
          <a:p>
            <a:pPr marL="742950" lvl="1" indent="-285750" algn="just">
              <a:buFont typeface="Arial" panose="020B0604020202020204" pitchFamily="34" charset="0"/>
              <a:buChar char="•"/>
            </a:pPr>
            <a:r>
              <a:rPr lang="en-US" altLang="en-US" kern="0" dirty="0">
                <a:latin typeface="Trebuchet MS" panose="020B0603020202020204" pitchFamily="34" charset="0"/>
              </a:rPr>
              <a:t>Sections 5  (Compliance with the standards)</a:t>
            </a:r>
          </a:p>
          <a:p>
            <a:pPr algn="just"/>
            <a:endParaRPr lang="en-US" altLang="en-US" i="1" kern="0" dirty="0">
              <a:latin typeface="Trebuchet MS" panose="020B0603020202020204" pitchFamily="34" charset="0"/>
            </a:endParaRPr>
          </a:p>
          <a:p>
            <a:pPr marL="400050" lvl="1" indent="0" algn="just">
              <a:buNone/>
            </a:pPr>
            <a:r>
              <a:rPr lang="en-US" altLang="en-US" b="1" i="1" kern="0" dirty="0">
                <a:latin typeface="Trebuchet MS" panose="020B0603020202020204" pitchFamily="34" charset="0"/>
              </a:rPr>
              <a:t>5.1</a:t>
            </a:r>
            <a:r>
              <a:rPr lang="en-US" altLang="en-US" i="1" kern="0" dirty="0">
                <a:latin typeface="Trebuchet MS" panose="020B0603020202020204" pitchFamily="34" charset="0"/>
              </a:rPr>
              <a:t> Non compliance with the Act and Rules &amp; Regulations made thereunder, professional guidance and other guidance shall constitute misconduct as per section 31 of the Act and could attract initiation of disciplinary procedures as per the Act and the relevant Rules. Members therefore have a responsibility to familiarize themselves with, and comply with the Act and </a:t>
            </a:r>
            <a:r>
              <a:rPr lang="en-US" altLang="en-US" i="1" kern="0" dirty="0" smtClean="0">
                <a:latin typeface="Trebuchet MS" panose="020B0603020202020204" pitchFamily="34" charset="0"/>
              </a:rPr>
              <a:t>Rules </a:t>
            </a:r>
            <a:r>
              <a:rPr lang="en-US" altLang="en-US" i="1" kern="0" dirty="0">
                <a:latin typeface="Trebuchet MS" panose="020B0603020202020204" pitchFamily="34" charset="0"/>
              </a:rPr>
              <a:t>&amp; Regulations made thereunder, professional guidance and other guidance as </a:t>
            </a:r>
            <a:r>
              <a:rPr lang="en-US" altLang="en-US" b="1" i="1" kern="0" dirty="0">
                <a:latin typeface="Trebuchet MS" panose="020B0603020202020204" pitchFamily="34" charset="0"/>
              </a:rPr>
              <a:t>ignorance or lack of proper understanding cannot be grounds for justifying any misconduct</a:t>
            </a:r>
            <a:r>
              <a:rPr lang="en-US" altLang="en-US" i="1" kern="0" dirty="0">
                <a:solidFill>
                  <a:srgbClr val="FF0000"/>
                </a:solidFill>
                <a:latin typeface="Trebuchet MS" panose="020B0603020202020204" pitchFamily="34" charset="0"/>
              </a:rPr>
              <a:t>.</a:t>
            </a:r>
          </a:p>
          <a:p>
            <a:pPr marL="400050" lvl="1" indent="0" algn="just">
              <a:buNone/>
            </a:pPr>
            <a:endParaRPr lang="en-US" altLang="en-US" i="1" kern="0" dirty="0">
              <a:latin typeface="Trebuchet MS" panose="020B0603020202020204" pitchFamily="34" charset="0"/>
            </a:endParaRPr>
          </a:p>
          <a:p>
            <a:pPr marL="400050" lvl="1" indent="0" algn="just">
              <a:buNone/>
            </a:pPr>
            <a:r>
              <a:rPr lang="en-US" altLang="en-US" b="1" i="1" kern="0" dirty="0">
                <a:latin typeface="Trebuchet MS" panose="020B0603020202020204" pitchFamily="34" charset="0"/>
              </a:rPr>
              <a:t>5.2</a:t>
            </a:r>
            <a:r>
              <a:rPr lang="en-US" altLang="en-US" i="1" kern="0" dirty="0">
                <a:latin typeface="Trebuchet MS" panose="020B0603020202020204" pitchFamily="34" charset="0"/>
              </a:rPr>
              <a:t> A member who has a reason to believe that he or she has committed a misconduct, and such a misconduct could </a:t>
            </a:r>
            <a:r>
              <a:rPr lang="en-US" altLang="en-US" i="1" kern="0" dirty="0" smtClean="0">
                <a:latin typeface="Trebuchet MS" panose="020B0603020202020204" pitchFamily="34" charset="0"/>
              </a:rPr>
              <a:t>not be </a:t>
            </a:r>
            <a:r>
              <a:rPr lang="en-US" altLang="en-US" i="1" kern="0" dirty="0">
                <a:latin typeface="Trebuchet MS" panose="020B0603020202020204" pitchFamily="34" charset="0"/>
              </a:rPr>
              <a:t>rectified, must report the same to the professional body.</a:t>
            </a:r>
          </a:p>
        </p:txBody>
      </p:sp>
    </p:spTree>
    <p:extLst>
      <p:ext uri="{BB962C8B-B14F-4D97-AF65-F5344CB8AC3E}">
        <p14:creationId xmlns:p14="http://schemas.microsoft.com/office/powerpoint/2010/main" val="1416495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1905000" y="28069"/>
            <a:ext cx="9067800" cy="6186309"/>
          </a:xfrm>
          <a:prstGeom prst="rect">
            <a:avLst/>
          </a:prstGeom>
        </p:spPr>
        <p:txBody>
          <a:bodyPr wrap="square">
            <a:spAutoFit/>
          </a:bodyPr>
          <a:lstStyle/>
          <a:p>
            <a:endParaRPr lang="en-US" b="1" kern="0" dirty="0" smtClean="0">
              <a:latin typeface="Trebuchet MS" panose="020B0603020202020204" pitchFamily="34" charset="0"/>
            </a:endParaRPr>
          </a:p>
          <a:p>
            <a:r>
              <a:rPr lang="en-US" sz="2000" b="1" i="1" kern="0" dirty="0" smtClean="0">
                <a:latin typeface="Trebuchet MS" panose="020B0603020202020204" pitchFamily="34" charset="0"/>
              </a:rPr>
              <a:t>Idea </a:t>
            </a:r>
            <a:r>
              <a:rPr lang="en-US" sz="2000" b="1" i="1" kern="0" dirty="0">
                <a:latin typeface="Trebuchet MS" panose="020B0603020202020204" pitchFamily="34" charset="0"/>
              </a:rPr>
              <a:t>used by an ex- </a:t>
            </a:r>
            <a:r>
              <a:rPr lang="en-US" sz="2000" b="1" i="1" kern="0" dirty="0" smtClean="0">
                <a:latin typeface="Trebuchet MS" panose="020B0603020202020204" pitchFamily="34" charset="0"/>
              </a:rPr>
              <a:t>employee..</a:t>
            </a:r>
            <a:endParaRPr lang="en-US" sz="2000" b="1" i="1" kern="0" dirty="0">
              <a:latin typeface="Trebuchet MS" panose="020B0603020202020204" pitchFamily="34" charset="0"/>
            </a:endParaRPr>
          </a:p>
          <a:p>
            <a:endParaRPr lang="en-IN" dirty="0">
              <a:latin typeface="Trebuchet MS" panose="020B0603020202020204" pitchFamily="34" charset="0"/>
            </a:endParaRPr>
          </a:p>
          <a:p>
            <a:pPr marL="536575" lvl="1" indent="-363538" algn="just">
              <a:buFont typeface="Arial" panose="020B0604020202020204" pitchFamily="34" charset="0"/>
              <a:buChar char="•"/>
            </a:pPr>
            <a:r>
              <a:rPr lang="en-IN" dirty="0">
                <a:latin typeface="Trebuchet MS" panose="020B0603020202020204" pitchFamily="34" charset="0"/>
              </a:rPr>
              <a:t>Employee’s appointment contract with the employer prevents him/her for using any confidential information of the Company during the course or even after cessation of employment. </a:t>
            </a:r>
          </a:p>
          <a:p>
            <a:pPr marL="536575" lvl="1" indent="-363538" algn="just">
              <a:buFont typeface="Arial" panose="020B0604020202020204" pitchFamily="34" charset="0"/>
              <a:buChar char="•"/>
            </a:pPr>
            <a:endParaRPr lang="en-IN" dirty="0">
              <a:latin typeface="Trebuchet MS" panose="020B0603020202020204" pitchFamily="34" charset="0"/>
            </a:endParaRPr>
          </a:p>
          <a:p>
            <a:pPr marL="536575" lvl="1" indent="-363538" algn="just">
              <a:buFont typeface="Arial" panose="020B0604020202020204" pitchFamily="34" charset="0"/>
              <a:buChar char="•"/>
            </a:pPr>
            <a:r>
              <a:rPr lang="en-IN" dirty="0">
                <a:latin typeface="Trebuchet MS" panose="020B0603020202020204" pitchFamily="34" charset="0"/>
              </a:rPr>
              <a:t>However, </a:t>
            </a:r>
            <a:r>
              <a:rPr lang="en-IN" dirty="0" smtClean="0">
                <a:latin typeface="Trebuchet MS" panose="020B0603020202020204" pitchFamily="34" charset="0"/>
              </a:rPr>
              <a:t>former </a:t>
            </a:r>
            <a:r>
              <a:rPr lang="en-IN" dirty="0">
                <a:latin typeface="Trebuchet MS" panose="020B0603020202020204" pitchFamily="34" charset="0"/>
              </a:rPr>
              <a:t>employees </a:t>
            </a:r>
            <a:r>
              <a:rPr lang="en-IN" dirty="0" smtClean="0">
                <a:latin typeface="Trebuchet MS" panose="020B0603020202020204" pitchFamily="34" charset="0"/>
              </a:rPr>
              <a:t>may </a:t>
            </a:r>
            <a:r>
              <a:rPr lang="en-IN" dirty="0">
                <a:latin typeface="Trebuchet MS" panose="020B0603020202020204" pitchFamily="34" charset="0"/>
              </a:rPr>
              <a:t>use </a:t>
            </a:r>
            <a:r>
              <a:rPr lang="en-IN" dirty="0" smtClean="0">
                <a:latin typeface="Trebuchet MS" panose="020B0603020202020204" pitchFamily="34" charset="0"/>
              </a:rPr>
              <a:t>knowledge </a:t>
            </a:r>
            <a:r>
              <a:rPr lang="en-IN" dirty="0">
                <a:latin typeface="Trebuchet MS" panose="020B0603020202020204" pitchFamily="34" charset="0"/>
              </a:rPr>
              <a:t>obtained during their employment, unless </a:t>
            </a:r>
            <a:r>
              <a:rPr lang="en-IN" dirty="0" smtClean="0">
                <a:latin typeface="Trebuchet MS" panose="020B0603020202020204" pitchFamily="34" charset="0"/>
              </a:rPr>
              <a:t>it </a:t>
            </a:r>
            <a:r>
              <a:rPr lang="en-IN" dirty="0">
                <a:latin typeface="Trebuchet MS" panose="020B0603020202020204" pitchFamily="34" charset="0"/>
              </a:rPr>
              <a:t>is a “</a:t>
            </a:r>
            <a:r>
              <a:rPr lang="en-IN" b="1" dirty="0">
                <a:latin typeface="Trebuchet MS" panose="020B0603020202020204" pitchFamily="34" charset="0"/>
              </a:rPr>
              <a:t>trade secret</a:t>
            </a:r>
            <a:r>
              <a:rPr lang="en-IN" dirty="0">
                <a:latin typeface="Trebuchet MS" panose="020B0603020202020204" pitchFamily="34" charset="0"/>
              </a:rPr>
              <a:t>”, </a:t>
            </a:r>
            <a:r>
              <a:rPr lang="en-IN" dirty="0" smtClean="0">
                <a:latin typeface="Trebuchet MS" panose="020B0603020202020204" pitchFamily="34" charset="0"/>
              </a:rPr>
              <a:t>as employee develops  </a:t>
            </a:r>
            <a:r>
              <a:rPr lang="en-IN" dirty="0">
                <a:latin typeface="Trebuchet MS" panose="020B0603020202020204" pitchFamily="34" charset="0"/>
              </a:rPr>
              <a:t>“</a:t>
            </a:r>
            <a:r>
              <a:rPr lang="en-IN" b="1" dirty="0">
                <a:latin typeface="Trebuchet MS" panose="020B0603020202020204" pitchFamily="34" charset="0"/>
              </a:rPr>
              <a:t>know-how</a:t>
            </a:r>
            <a:r>
              <a:rPr lang="en-IN" dirty="0">
                <a:latin typeface="Trebuchet MS" panose="020B0603020202020204" pitchFamily="34" charset="0"/>
              </a:rPr>
              <a:t>” (actuarial skill set, market intelligence etc.) </a:t>
            </a:r>
            <a:r>
              <a:rPr lang="en-IN" dirty="0" smtClean="0">
                <a:latin typeface="Trebuchet MS" panose="020B0603020202020204" pitchFamily="34" charset="0"/>
              </a:rPr>
              <a:t>during </a:t>
            </a:r>
            <a:r>
              <a:rPr lang="en-IN" dirty="0">
                <a:latin typeface="Trebuchet MS" panose="020B0603020202020204" pitchFamily="34" charset="0"/>
              </a:rPr>
              <a:t>the course of their employment.</a:t>
            </a:r>
          </a:p>
          <a:p>
            <a:pPr marL="536575" lvl="1" indent="-363538" algn="just">
              <a:buFont typeface="Arial" panose="020B0604020202020204" pitchFamily="34" charset="0"/>
              <a:buChar char="•"/>
            </a:pPr>
            <a:endParaRPr lang="en-IN" dirty="0">
              <a:latin typeface="Trebuchet MS" panose="020B0603020202020204" pitchFamily="34" charset="0"/>
            </a:endParaRPr>
          </a:p>
          <a:p>
            <a:pPr marL="536575" lvl="1" indent="-363538" algn="just">
              <a:buFont typeface="Arial" panose="020B0604020202020204" pitchFamily="34" charset="0"/>
              <a:buChar char="•"/>
            </a:pPr>
            <a:r>
              <a:rPr lang="en-IN" dirty="0">
                <a:latin typeface="Trebuchet MS" panose="020B0603020202020204" pitchFamily="34" charset="0"/>
              </a:rPr>
              <a:t>Any </a:t>
            </a:r>
            <a:r>
              <a:rPr lang="en-IN" b="1" dirty="0">
                <a:latin typeface="Trebuchet MS" panose="020B0603020202020204" pitchFamily="34" charset="0"/>
              </a:rPr>
              <a:t>innovative Product design idea in documented </a:t>
            </a:r>
            <a:r>
              <a:rPr lang="en-IN" b="1" dirty="0" smtClean="0">
                <a:latin typeface="Trebuchet MS" panose="020B0603020202020204" pitchFamily="34" charset="0"/>
              </a:rPr>
              <a:t>form</a:t>
            </a:r>
            <a:r>
              <a:rPr lang="en-IN" dirty="0" smtClean="0">
                <a:latin typeface="Trebuchet MS" panose="020B0603020202020204" pitchFamily="34" charset="0"/>
              </a:rPr>
              <a:t>, </a:t>
            </a:r>
            <a:r>
              <a:rPr lang="en-IN" dirty="0">
                <a:latin typeface="Trebuchet MS" panose="020B0603020202020204" pitchFamily="34" charset="0"/>
              </a:rPr>
              <a:t>disclosure of which without the consent of past employer for gaining advantage in market for the new employer is clearly breach of confidentiality and may be considered as professional misconduct.</a:t>
            </a:r>
          </a:p>
          <a:p>
            <a:pPr marL="536575" lvl="1" indent="-363538" algn="just">
              <a:buFont typeface="Arial" panose="020B0604020202020204" pitchFamily="34" charset="0"/>
              <a:buChar char="•"/>
            </a:pPr>
            <a:endParaRPr lang="en-IN" dirty="0">
              <a:latin typeface="Trebuchet MS" panose="020B0603020202020204" pitchFamily="34" charset="0"/>
            </a:endParaRPr>
          </a:p>
          <a:p>
            <a:pPr marL="536575" lvl="1" indent="-363538" algn="just">
              <a:buFont typeface="Arial" panose="020B0604020202020204" pitchFamily="34" charset="0"/>
              <a:buChar char="•"/>
            </a:pPr>
            <a:r>
              <a:rPr lang="en-US" dirty="0" smtClean="0">
                <a:latin typeface="Trebuchet MS" panose="020B0603020202020204" pitchFamily="34" charset="0"/>
              </a:rPr>
              <a:t>Necessary </a:t>
            </a:r>
            <a:r>
              <a:rPr lang="en-US" dirty="0">
                <a:latin typeface="Trebuchet MS" panose="020B0603020202020204" pitchFamily="34" charset="0"/>
              </a:rPr>
              <a:t>action can be taken by the Council of the Institute of Actuaries of India post investigation of the same – under </a:t>
            </a:r>
            <a:r>
              <a:rPr lang="en-US" b="1" dirty="0">
                <a:latin typeface="Trebuchet MS" panose="020B0603020202020204" pitchFamily="34" charset="0"/>
              </a:rPr>
              <a:t>section 31 of Actuaries Act 2006 </a:t>
            </a:r>
            <a:r>
              <a:rPr lang="en-US" dirty="0">
                <a:latin typeface="Trebuchet MS" panose="020B0603020202020204" pitchFamily="34" charset="0"/>
              </a:rPr>
              <a:t>read with </a:t>
            </a:r>
            <a:r>
              <a:rPr lang="en-US" dirty="0" smtClean="0">
                <a:latin typeface="Trebuchet MS" panose="020B0603020202020204" pitchFamily="34" charset="0"/>
              </a:rPr>
              <a:t>The </a:t>
            </a:r>
            <a:r>
              <a:rPr lang="en-US" b="1" dirty="0" smtClean="0">
                <a:latin typeface="Trebuchet MS" panose="020B0603020202020204" pitchFamily="34" charset="0"/>
              </a:rPr>
              <a:t>Schedule, Part I(10</a:t>
            </a:r>
            <a:r>
              <a:rPr lang="en-US" b="1" dirty="0">
                <a:latin typeface="Trebuchet MS" panose="020B0603020202020204" pitchFamily="34" charset="0"/>
              </a:rPr>
              <a:t>) and </a:t>
            </a:r>
            <a:r>
              <a:rPr lang="en-US" b="1" dirty="0" smtClean="0">
                <a:latin typeface="Trebuchet MS" panose="020B0603020202020204" pitchFamily="34" charset="0"/>
              </a:rPr>
              <a:t>Part II (3</a:t>
            </a:r>
            <a:r>
              <a:rPr lang="en-US" b="1" dirty="0">
                <a:latin typeface="Trebuchet MS" panose="020B0603020202020204" pitchFamily="34" charset="0"/>
              </a:rPr>
              <a:t>) </a:t>
            </a:r>
            <a:r>
              <a:rPr lang="en-US" dirty="0">
                <a:latin typeface="Trebuchet MS" panose="020B0603020202020204" pitchFamily="34" charset="0"/>
              </a:rPr>
              <a:t>and as per </a:t>
            </a:r>
            <a:r>
              <a:rPr lang="en-US" altLang="en-US" kern="0" dirty="0">
                <a:latin typeface="Trebuchet MS" panose="020B0603020202020204" pitchFamily="34" charset="0"/>
              </a:rPr>
              <a:t>Actuaries </a:t>
            </a:r>
            <a:r>
              <a:rPr lang="en-US" dirty="0">
                <a:latin typeface="Trebuchet MS" panose="020B0603020202020204" pitchFamily="34" charset="0"/>
              </a:rPr>
              <a:t>(Procedure for Inquiry of Professional and Other Misconduct) </a:t>
            </a:r>
            <a:r>
              <a:rPr lang="en-US" altLang="en-US" kern="0" dirty="0">
                <a:latin typeface="Trebuchet MS" panose="020B0603020202020204" pitchFamily="34" charset="0"/>
              </a:rPr>
              <a:t>Rule </a:t>
            </a:r>
            <a:r>
              <a:rPr lang="en-US" altLang="en-US" kern="0" dirty="0" smtClean="0">
                <a:latin typeface="Trebuchet MS" panose="020B0603020202020204" pitchFamily="34" charset="0"/>
              </a:rPr>
              <a:t>2008.</a:t>
            </a:r>
            <a:endParaRPr lang="en-IN" dirty="0">
              <a:latin typeface="Trebuchet MS" panose="020B0603020202020204" pitchFamily="34" charset="0"/>
            </a:endParaRPr>
          </a:p>
          <a:p>
            <a:pPr lvl="1" algn="just"/>
            <a:endParaRPr lang="en-IN" sz="1600" dirty="0">
              <a:solidFill>
                <a:srgbClr val="FF0000"/>
              </a:solidFill>
              <a:latin typeface="Trebuchet MS" panose="020B0603020202020204" pitchFamily="34" charset="0"/>
            </a:endParaRPr>
          </a:p>
        </p:txBody>
      </p:sp>
    </p:spTree>
    <p:extLst>
      <p:ext uri="{BB962C8B-B14F-4D97-AF65-F5344CB8AC3E}">
        <p14:creationId xmlns:p14="http://schemas.microsoft.com/office/powerpoint/2010/main" val="2830829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1905000" y="457199"/>
            <a:ext cx="9448800" cy="6093976"/>
          </a:xfrm>
          <a:prstGeom prst="rect">
            <a:avLst/>
          </a:prstGeom>
        </p:spPr>
        <p:txBody>
          <a:bodyPr wrap="square">
            <a:spAutoFit/>
          </a:bodyPr>
          <a:lstStyle/>
          <a:p>
            <a:r>
              <a:rPr lang="en-IN" sz="2000" b="1" i="1" dirty="0" smtClean="0">
                <a:latin typeface="Trebuchet MS" panose="020B0603020202020204" pitchFamily="34" charset="0"/>
              </a:rPr>
              <a:t>Legal </a:t>
            </a:r>
            <a:r>
              <a:rPr lang="en-IN" sz="2000" b="1" i="1" dirty="0">
                <a:latin typeface="Trebuchet MS" panose="020B0603020202020204" pitchFamily="34" charset="0"/>
              </a:rPr>
              <a:t>Protection of </a:t>
            </a:r>
            <a:r>
              <a:rPr lang="en-IN" sz="2000" b="1" i="1" dirty="0" smtClean="0">
                <a:latin typeface="Trebuchet MS" panose="020B0603020202020204" pitchFamily="34" charset="0"/>
              </a:rPr>
              <a:t>Confidential Information </a:t>
            </a:r>
            <a:r>
              <a:rPr lang="en-IN" sz="2000" b="1" i="1" dirty="0">
                <a:latin typeface="Trebuchet MS" panose="020B0603020202020204" pitchFamily="34" charset="0"/>
              </a:rPr>
              <a:t>in India</a:t>
            </a:r>
          </a:p>
          <a:p>
            <a:pPr marL="92075" indent="-92075">
              <a:buFont typeface="Arial" panose="020B0604020202020204" pitchFamily="34" charset="0"/>
              <a:buChar char="•"/>
            </a:pPr>
            <a:endParaRPr lang="en-IN" dirty="0">
              <a:latin typeface="Trebuchet MS" panose="020B0603020202020204" pitchFamily="34" charset="0"/>
            </a:endParaRPr>
          </a:p>
          <a:p>
            <a:pPr marL="274638" lvl="1" indent="-274638" algn="just">
              <a:buFont typeface="Arial" panose="020B0604020202020204" pitchFamily="34" charset="0"/>
              <a:buChar char="•"/>
            </a:pPr>
            <a:r>
              <a:rPr lang="en-US" dirty="0">
                <a:latin typeface="Trebuchet MS" panose="020B0603020202020204" pitchFamily="34" charset="0"/>
              </a:rPr>
              <a:t>There is </a:t>
            </a:r>
            <a:r>
              <a:rPr lang="en-US" b="1" dirty="0" smtClean="0">
                <a:latin typeface="Trebuchet MS" panose="020B0603020202020204" pitchFamily="34" charset="0"/>
              </a:rPr>
              <a:t>no explicit</a:t>
            </a:r>
            <a:r>
              <a:rPr lang="en-US" dirty="0" smtClean="0">
                <a:latin typeface="Trebuchet MS" panose="020B0603020202020204" pitchFamily="34" charset="0"/>
              </a:rPr>
              <a:t> </a:t>
            </a:r>
            <a:r>
              <a:rPr lang="en-US" b="1" dirty="0" smtClean="0">
                <a:latin typeface="Trebuchet MS" panose="020B0603020202020204" pitchFamily="34" charset="0"/>
              </a:rPr>
              <a:t>law </a:t>
            </a:r>
            <a:r>
              <a:rPr lang="en-US" b="1" dirty="0">
                <a:latin typeface="Trebuchet MS" panose="020B0603020202020204" pitchFamily="34" charset="0"/>
              </a:rPr>
              <a:t>in India to protect trade secrets and confidential information</a:t>
            </a:r>
            <a:r>
              <a:rPr lang="en-US" dirty="0">
                <a:latin typeface="Trebuchet MS" panose="020B0603020202020204" pitchFamily="34" charset="0"/>
              </a:rPr>
              <a:t>. However, the courts have upheld protection of trade secrets, confidential information and business know-how. </a:t>
            </a:r>
          </a:p>
          <a:p>
            <a:pPr lvl="1" algn="just"/>
            <a:endParaRPr lang="en-US" dirty="0">
              <a:latin typeface="Trebuchet MS" panose="020B0603020202020204" pitchFamily="34" charset="0"/>
            </a:endParaRPr>
          </a:p>
          <a:p>
            <a:pPr marL="274638" lvl="1" indent="-274638" algn="just">
              <a:buFont typeface="Arial" panose="020B0604020202020204" pitchFamily="34" charset="0"/>
              <a:buChar char="•"/>
            </a:pPr>
            <a:r>
              <a:rPr lang="en-US" dirty="0">
                <a:latin typeface="Trebuchet MS" panose="020B0603020202020204" pitchFamily="34" charset="0"/>
              </a:rPr>
              <a:t>The courts have made it immensely clear that in the absence of legislation, </a:t>
            </a:r>
            <a:r>
              <a:rPr lang="en-US" dirty="0" smtClean="0">
                <a:latin typeface="Trebuchet MS" panose="020B0603020202020204" pitchFamily="34" charset="0"/>
              </a:rPr>
              <a:t>trade </a:t>
            </a:r>
            <a:r>
              <a:rPr lang="en-US" dirty="0">
                <a:latin typeface="Trebuchet MS" panose="020B0603020202020204" pitchFamily="34" charset="0"/>
              </a:rPr>
              <a:t>secrets </a:t>
            </a:r>
            <a:r>
              <a:rPr lang="en-US" dirty="0" smtClean="0">
                <a:latin typeface="Trebuchet MS" panose="020B0603020202020204" pitchFamily="34" charset="0"/>
              </a:rPr>
              <a:t>can be protected through </a:t>
            </a:r>
            <a:r>
              <a:rPr lang="en-US" b="1" dirty="0">
                <a:latin typeface="Trebuchet MS" panose="020B0603020202020204" pitchFamily="34" charset="0"/>
              </a:rPr>
              <a:t>common law </a:t>
            </a:r>
            <a:r>
              <a:rPr lang="en-US" dirty="0">
                <a:latin typeface="Trebuchet MS" panose="020B0603020202020204" pitchFamily="34" charset="0"/>
              </a:rPr>
              <a:t>for the betterment of businesses in India.</a:t>
            </a:r>
            <a:endParaRPr lang="en-IN" dirty="0">
              <a:latin typeface="Trebuchet MS" panose="020B0603020202020204" pitchFamily="34" charset="0"/>
            </a:endParaRPr>
          </a:p>
          <a:p>
            <a:pPr marL="274638" lvl="1" indent="-274638" algn="just"/>
            <a:endParaRPr lang="en-IN" dirty="0">
              <a:latin typeface="Trebuchet MS" panose="020B0603020202020204" pitchFamily="34" charset="0"/>
            </a:endParaRPr>
          </a:p>
          <a:p>
            <a:pPr marL="274638" lvl="1" indent="-274638" algn="just">
              <a:buFont typeface="Arial" panose="020B0604020202020204" pitchFamily="34" charset="0"/>
              <a:buChar char="•"/>
            </a:pPr>
            <a:r>
              <a:rPr lang="en-US" b="1" dirty="0" smtClean="0">
                <a:latin typeface="Trebuchet MS" panose="020B0603020202020204" pitchFamily="34" charset="0"/>
              </a:rPr>
              <a:t>Confidentiality </a:t>
            </a:r>
            <a:r>
              <a:rPr lang="en-US" b="1" dirty="0">
                <a:latin typeface="Trebuchet MS" panose="020B0603020202020204" pitchFamily="34" charset="0"/>
              </a:rPr>
              <a:t>agreement</a:t>
            </a:r>
            <a:r>
              <a:rPr lang="en-US" dirty="0">
                <a:latin typeface="Trebuchet MS" panose="020B0603020202020204" pitchFamily="34" charset="0"/>
              </a:rPr>
              <a:t> between the employee and the employer, enforceable in India can fairly protect trade secrets and confidential </a:t>
            </a:r>
            <a:r>
              <a:rPr lang="en-US" dirty="0" smtClean="0">
                <a:latin typeface="Trebuchet MS" panose="020B0603020202020204" pitchFamily="34" charset="0"/>
              </a:rPr>
              <a:t>information. </a:t>
            </a:r>
          </a:p>
          <a:p>
            <a:pPr marL="0" lvl="1" algn="just"/>
            <a:r>
              <a:rPr lang="en-US" dirty="0" smtClean="0">
                <a:latin typeface="Trebuchet MS" panose="020B0603020202020204" pitchFamily="34" charset="0"/>
              </a:rPr>
              <a:t>	</a:t>
            </a:r>
          </a:p>
          <a:p>
            <a:pPr marL="274638" lvl="1" algn="just"/>
            <a:r>
              <a:rPr lang="en-US" dirty="0" smtClean="0">
                <a:latin typeface="Trebuchet MS" panose="020B0603020202020204" pitchFamily="34" charset="0"/>
              </a:rPr>
              <a:t>This </a:t>
            </a:r>
            <a:r>
              <a:rPr lang="en-US" dirty="0">
                <a:latin typeface="Trebuchet MS" panose="020B0603020202020204" pitchFamily="34" charset="0"/>
              </a:rPr>
              <a:t>agreement should focus on the type of information that is likely to be disclosed, the manner in which it should be used and the </a:t>
            </a:r>
            <a:r>
              <a:rPr lang="en-US" b="1" dirty="0">
                <a:latin typeface="Trebuchet MS" panose="020B0603020202020204" pitchFamily="34" charset="0"/>
              </a:rPr>
              <a:t>restrictions on disclosure post-termination</a:t>
            </a:r>
            <a:r>
              <a:rPr lang="en-US" dirty="0">
                <a:latin typeface="Trebuchet MS" panose="020B0603020202020204" pitchFamily="34" charset="0"/>
              </a:rPr>
              <a:t>.</a:t>
            </a:r>
          </a:p>
          <a:p>
            <a:pPr lvl="1" algn="just"/>
            <a:endParaRPr lang="en-US" dirty="0" smtClean="0">
              <a:latin typeface="Trebuchet MS" panose="020B0603020202020204" pitchFamily="34" charset="0"/>
            </a:endParaRPr>
          </a:p>
          <a:p>
            <a:pPr lvl="1" algn="just"/>
            <a:endParaRPr lang="en-US" dirty="0">
              <a:latin typeface="Trebuchet MS" panose="020B0603020202020204" pitchFamily="34" charset="0"/>
            </a:endParaRPr>
          </a:p>
          <a:p>
            <a:pPr lvl="1" algn="just"/>
            <a:endParaRPr lang="en-US" dirty="0" smtClean="0">
              <a:latin typeface="Trebuchet MS" panose="020B0603020202020204" pitchFamily="34" charset="0"/>
            </a:endParaRPr>
          </a:p>
          <a:p>
            <a:pPr lvl="1" algn="just"/>
            <a:endParaRPr lang="en-US" dirty="0">
              <a:latin typeface="Trebuchet MS" panose="020B0603020202020204" pitchFamily="34" charset="0"/>
            </a:endParaRPr>
          </a:p>
          <a:p>
            <a:pPr lvl="1" algn="just"/>
            <a:endParaRPr lang="en-US" dirty="0" smtClean="0">
              <a:latin typeface="Trebuchet MS" panose="020B0603020202020204" pitchFamily="34" charset="0"/>
            </a:endParaRPr>
          </a:p>
          <a:p>
            <a:pPr lvl="1"/>
            <a:r>
              <a:rPr lang="en-US" sz="1200" dirty="0" smtClean="0">
                <a:latin typeface="Trebuchet MS" panose="020B0603020202020204" pitchFamily="34" charset="0"/>
              </a:rPr>
              <a:t>(Source: </a:t>
            </a:r>
            <a:r>
              <a:rPr lang="en-US" sz="1200" b="1" u="sng" dirty="0" smtClean="0">
                <a:latin typeface="Trebuchet MS" panose="020B0603020202020204" pitchFamily="34" charset="0"/>
              </a:rPr>
              <a:t>http://lawmax.in/protecting-trade-secrets-in-india</a:t>
            </a:r>
            <a:r>
              <a:rPr lang="en-US" sz="1200" dirty="0" smtClean="0">
                <a:latin typeface="Trebuchet MS" panose="020B0603020202020204" pitchFamily="34" charset="0"/>
              </a:rPr>
              <a:t>)</a:t>
            </a:r>
            <a:endParaRPr lang="en-US" sz="1200" dirty="0">
              <a:latin typeface="Trebuchet MS" panose="020B0603020202020204" pitchFamily="34" charset="0"/>
            </a:endParaRPr>
          </a:p>
        </p:txBody>
      </p:sp>
    </p:spTree>
    <p:extLst>
      <p:ext uri="{BB962C8B-B14F-4D97-AF65-F5344CB8AC3E}">
        <p14:creationId xmlns:p14="http://schemas.microsoft.com/office/powerpoint/2010/main" val="2316811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1889760" y="457199"/>
            <a:ext cx="9448800" cy="4801314"/>
          </a:xfrm>
          <a:prstGeom prst="rect">
            <a:avLst/>
          </a:prstGeom>
        </p:spPr>
        <p:txBody>
          <a:bodyPr wrap="square">
            <a:spAutoFit/>
          </a:bodyPr>
          <a:lstStyle/>
          <a:p>
            <a:pPr marL="57150" indent="0" algn="just">
              <a:buNone/>
            </a:pPr>
            <a:r>
              <a:rPr lang="en-IN" sz="2000" b="1" dirty="0" smtClean="0">
                <a:latin typeface="Trebuchet MS" panose="020B0603020202020204" pitchFamily="34" charset="0"/>
              </a:rPr>
              <a:t>Opinion:</a:t>
            </a:r>
            <a:endParaRPr lang="en-IN" sz="2000" b="1" dirty="0">
              <a:latin typeface="Trebuchet MS" panose="020B0603020202020204" pitchFamily="34" charset="0"/>
            </a:endParaRPr>
          </a:p>
          <a:p>
            <a:pPr lvl="1" algn="just"/>
            <a:endParaRPr lang="en-IN" dirty="0" smtClean="0">
              <a:latin typeface="Trebuchet MS" panose="020B0603020202020204" pitchFamily="34" charset="0"/>
            </a:endParaRPr>
          </a:p>
          <a:p>
            <a:pPr lvl="1" algn="just"/>
            <a:endParaRPr lang="en-IN" dirty="0">
              <a:latin typeface="Trebuchet MS" panose="020B0603020202020204" pitchFamily="34" charset="0"/>
            </a:endParaRPr>
          </a:p>
          <a:p>
            <a:pPr marL="285750" indent="-285750" algn="just">
              <a:buFont typeface="Arial" panose="020B0604020202020204" pitchFamily="34" charset="0"/>
              <a:buChar char="•"/>
            </a:pPr>
            <a:r>
              <a:rPr lang="en-IN" dirty="0">
                <a:latin typeface="Trebuchet MS" panose="020B0603020202020204" pitchFamily="34" charset="0"/>
              </a:rPr>
              <a:t>Any innovative product </a:t>
            </a:r>
            <a:r>
              <a:rPr lang="en-IN" dirty="0">
                <a:solidFill>
                  <a:schemeClr val="accent2">
                    <a:lumMod val="60000"/>
                    <a:lumOff val="40000"/>
                  </a:schemeClr>
                </a:solidFill>
                <a:latin typeface="Trebuchet MS" panose="020B0603020202020204" pitchFamily="34" charset="0"/>
              </a:rPr>
              <a:t>idea maintained </a:t>
            </a:r>
            <a:r>
              <a:rPr lang="en-IN" dirty="0">
                <a:latin typeface="Trebuchet MS" panose="020B0603020202020204" pitchFamily="34" charset="0"/>
              </a:rPr>
              <a:t>by a Company </a:t>
            </a:r>
            <a:r>
              <a:rPr lang="en-IN" dirty="0">
                <a:solidFill>
                  <a:schemeClr val="accent2">
                    <a:lumMod val="60000"/>
                    <a:lumOff val="40000"/>
                  </a:schemeClr>
                </a:solidFill>
                <a:latin typeface="Trebuchet MS" panose="020B0603020202020204" pitchFamily="34" charset="0"/>
              </a:rPr>
              <a:t>in documented form </a:t>
            </a:r>
            <a:r>
              <a:rPr lang="en-IN" dirty="0">
                <a:latin typeface="Trebuchet MS" panose="020B0603020202020204" pitchFamily="34" charset="0"/>
              </a:rPr>
              <a:t>is subject to </a:t>
            </a:r>
            <a:r>
              <a:rPr lang="en-IN" dirty="0">
                <a:solidFill>
                  <a:schemeClr val="accent2">
                    <a:lumMod val="60000"/>
                    <a:lumOff val="40000"/>
                  </a:schemeClr>
                </a:solidFill>
                <a:latin typeface="Trebuchet MS" panose="020B0603020202020204" pitchFamily="34" charset="0"/>
              </a:rPr>
              <a:t>confidentiality</a:t>
            </a:r>
            <a:r>
              <a:rPr lang="en-IN" dirty="0">
                <a:latin typeface="Trebuchet MS" panose="020B0603020202020204" pitchFamily="34" charset="0"/>
              </a:rPr>
              <a:t> unless it is publicly </a:t>
            </a:r>
            <a:r>
              <a:rPr lang="en-IN" dirty="0" smtClean="0">
                <a:latin typeface="Trebuchet MS" panose="020B0603020202020204" pitchFamily="34" charset="0"/>
              </a:rPr>
              <a:t>disclosed.</a:t>
            </a:r>
            <a:endParaRPr lang="en-IN" dirty="0">
              <a:latin typeface="Trebuchet MS" panose="020B0603020202020204" pitchFamily="34" charset="0"/>
            </a:endParaRPr>
          </a:p>
          <a:p>
            <a:pPr algn="just"/>
            <a:endParaRPr lang="en-IN" dirty="0">
              <a:latin typeface="Trebuchet MS" panose="020B0603020202020204" pitchFamily="34" charset="0"/>
            </a:endParaRPr>
          </a:p>
          <a:p>
            <a:pPr marL="285750" indent="-285750" algn="just">
              <a:buFont typeface="Arial" panose="020B0604020202020204" pitchFamily="34" charset="0"/>
              <a:buChar char="•"/>
            </a:pPr>
            <a:r>
              <a:rPr lang="en-IN" dirty="0" smtClean="0">
                <a:latin typeface="Trebuchet MS" panose="020B0603020202020204" pitchFamily="34" charset="0"/>
              </a:rPr>
              <a:t>It </a:t>
            </a:r>
            <a:r>
              <a:rPr lang="en-IN" dirty="0">
                <a:latin typeface="Trebuchet MS" panose="020B0603020202020204" pitchFamily="34" charset="0"/>
              </a:rPr>
              <a:t>is a </a:t>
            </a:r>
            <a:r>
              <a:rPr lang="en-IN" dirty="0">
                <a:solidFill>
                  <a:schemeClr val="accent2">
                    <a:lumMod val="60000"/>
                    <a:lumOff val="40000"/>
                  </a:schemeClr>
                </a:solidFill>
                <a:latin typeface="Trebuchet MS" panose="020B0603020202020204" pitchFamily="34" charset="0"/>
              </a:rPr>
              <a:t>general duty </a:t>
            </a:r>
            <a:r>
              <a:rPr lang="en-IN" dirty="0">
                <a:latin typeface="Trebuchet MS" panose="020B0603020202020204" pitchFamily="34" charset="0"/>
              </a:rPr>
              <a:t>owed by an employee to their employer which restrains the employee </a:t>
            </a:r>
            <a:r>
              <a:rPr lang="en-IN" dirty="0">
                <a:solidFill>
                  <a:schemeClr val="accent2">
                    <a:lumMod val="60000"/>
                    <a:lumOff val="40000"/>
                  </a:schemeClr>
                </a:solidFill>
                <a:latin typeface="Trebuchet MS" panose="020B0603020202020204" pitchFamily="34" charset="0"/>
              </a:rPr>
              <a:t>from misusing</a:t>
            </a:r>
            <a:r>
              <a:rPr lang="en-IN" i="1" dirty="0">
                <a:solidFill>
                  <a:schemeClr val="accent2">
                    <a:lumMod val="60000"/>
                    <a:lumOff val="40000"/>
                  </a:schemeClr>
                </a:solidFill>
                <a:latin typeface="Trebuchet MS" panose="020B0603020202020204" pitchFamily="34" charset="0"/>
              </a:rPr>
              <a:t> </a:t>
            </a:r>
            <a:r>
              <a:rPr lang="en-IN" dirty="0">
                <a:latin typeface="Trebuchet MS" panose="020B0603020202020204" pitchFamily="34" charset="0"/>
              </a:rPr>
              <a:t>such idea / information (such as disclosing to the employer's competitor)  </a:t>
            </a:r>
            <a:r>
              <a:rPr lang="en-IN" dirty="0" smtClean="0">
                <a:solidFill>
                  <a:schemeClr val="accent2">
                    <a:lumMod val="60000"/>
                    <a:lumOff val="40000"/>
                  </a:schemeClr>
                </a:solidFill>
                <a:latin typeface="Trebuchet MS" panose="020B0603020202020204" pitchFamily="34" charset="0"/>
              </a:rPr>
              <a:t>during </a:t>
            </a:r>
            <a:r>
              <a:rPr lang="en-IN" dirty="0">
                <a:solidFill>
                  <a:schemeClr val="accent2">
                    <a:lumMod val="60000"/>
                    <a:lumOff val="40000"/>
                  </a:schemeClr>
                </a:solidFill>
                <a:latin typeface="Trebuchet MS" panose="020B0603020202020204" pitchFamily="34" charset="0"/>
              </a:rPr>
              <a:t>the course</a:t>
            </a:r>
            <a:r>
              <a:rPr lang="en-IN" i="1" dirty="0">
                <a:solidFill>
                  <a:schemeClr val="accent2">
                    <a:lumMod val="60000"/>
                    <a:lumOff val="40000"/>
                  </a:schemeClr>
                </a:solidFill>
                <a:latin typeface="Trebuchet MS" panose="020B0603020202020204" pitchFamily="34" charset="0"/>
              </a:rPr>
              <a:t> </a:t>
            </a:r>
            <a:r>
              <a:rPr lang="en-IN" dirty="0">
                <a:solidFill>
                  <a:schemeClr val="accent2">
                    <a:lumMod val="60000"/>
                    <a:lumOff val="40000"/>
                  </a:schemeClr>
                </a:solidFill>
                <a:latin typeface="Trebuchet MS" panose="020B0603020202020204" pitchFamily="34" charset="0"/>
              </a:rPr>
              <a:t>or even after cessation</a:t>
            </a:r>
            <a:r>
              <a:rPr lang="en-IN" i="1" dirty="0">
                <a:solidFill>
                  <a:schemeClr val="accent2">
                    <a:lumMod val="60000"/>
                    <a:lumOff val="40000"/>
                  </a:schemeClr>
                </a:solidFill>
                <a:latin typeface="Trebuchet MS" panose="020B0603020202020204" pitchFamily="34" charset="0"/>
              </a:rPr>
              <a:t> </a:t>
            </a:r>
            <a:r>
              <a:rPr lang="en-IN" dirty="0">
                <a:solidFill>
                  <a:schemeClr val="accent2">
                    <a:lumMod val="60000"/>
                    <a:lumOff val="40000"/>
                  </a:schemeClr>
                </a:solidFill>
                <a:latin typeface="Trebuchet MS" panose="020B0603020202020204" pitchFamily="34" charset="0"/>
              </a:rPr>
              <a:t>of their </a:t>
            </a:r>
            <a:r>
              <a:rPr lang="en-IN" dirty="0" smtClean="0">
                <a:solidFill>
                  <a:schemeClr val="accent2">
                    <a:lumMod val="60000"/>
                    <a:lumOff val="40000"/>
                  </a:schemeClr>
                </a:solidFill>
                <a:latin typeface="Trebuchet MS" panose="020B0603020202020204" pitchFamily="34" charset="0"/>
              </a:rPr>
              <a:t>employment</a:t>
            </a:r>
            <a:r>
              <a:rPr lang="en-IN" dirty="0">
                <a:latin typeface="Trebuchet MS" panose="020B0603020202020204" pitchFamily="34" charset="0"/>
              </a:rPr>
              <a:t> </a:t>
            </a:r>
            <a:r>
              <a:rPr lang="en-IN" dirty="0" smtClean="0">
                <a:latin typeface="Trebuchet MS" panose="020B0603020202020204" pitchFamily="34" charset="0"/>
              </a:rPr>
              <a:t> or </a:t>
            </a:r>
            <a:r>
              <a:rPr lang="en-IN" dirty="0">
                <a:latin typeface="Trebuchet MS" panose="020B0603020202020204" pitchFamily="34" charset="0"/>
              </a:rPr>
              <a:t>even </a:t>
            </a:r>
            <a:r>
              <a:rPr lang="en-GB" dirty="0">
                <a:latin typeface="Trebuchet MS" panose="020B0603020202020204" pitchFamily="34" charset="0"/>
              </a:rPr>
              <a:t>in return for no personal monetary gain for </a:t>
            </a:r>
            <a:r>
              <a:rPr lang="en-GB" dirty="0" smtClean="0">
                <a:latin typeface="Trebuchet MS" panose="020B0603020202020204" pitchFamily="34" charset="0"/>
              </a:rPr>
              <a:t>him/her.</a:t>
            </a:r>
            <a:endParaRPr lang="en-GB" dirty="0">
              <a:latin typeface="Trebuchet MS" panose="020B0603020202020204" pitchFamily="34" charset="0"/>
            </a:endParaRPr>
          </a:p>
          <a:p>
            <a:pPr marL="400050" lvl="1" indent="0" algn="just"/>
            <a:endParaRPr lang="en-IN" dirty="0">
              <a:latin typeface="Trebuchet MS" panose="020B0603020202020204" pitchFamily="34" charset="0"/>
            </a:endParaRPr>
          </a:p>
          <a:p>
            <a:pPr marL="274638" indent="-274638" algn="just">
              <a:buFont typeface="Arial" panose="020B0604020202020204" pitchFamily="34" charset="0"/>
              <a:buChar char="•"/>
            </a:pPr>
            <a:r>
              <a:rPr lang="en-IN" dirty="0">
                <a:latin typeface="Trebuchet MS" panose="020B0603020202020204" pitchFamily="34" charset="0"/>
              </a:rPr>
              <a:t>Several sections of </a:t>
            </a:r>
            <a:r>
              <a:rPr lang="en-IN" dirty="0" smtClean="0">
                <a:latin typeface="Trebuchet MS" panose="020B0603020202020204" pitchFamily="34" charset="0"/>
              </a:rPr>
              <a:t>The Actuaries Act 2006, </a:t>
            </a:r>
            <a:r>
              <a:rPr lang="en-IN" dirty="0">
                <a:latin typeface="Trebuchet MS" panose="020B0603020202020204" pitchFamily="34" charset="0"/>
              </a:rPr>
              <a:t>Rules and Professional Conduct Standards </a:t>
            </a:r>
            <a:r>
              <a:rPr lang="en-IN" dirty="0" smtClean="0">
                <a:solidFill>
                  <a:schemeClr val="accent2">
                    <a:lumMod val="60000"/>
                    <a:lumOff val="40000"/>
                  </a:schemeClr>
                </a:solidFill>
                <a:latin typeface="Trebuchet MS" panose="020B0603020202020204" pitchFamily="34" charset="0"/>
              </a:rPr>
              <a:t>give protection </a:t>
            </a:r>
            <a:r>
              <a:rPr lang="en-IN" dirty="0">
                <a:latin typeface="Trebuchet MS" panose="020B0603020202020204" pitchFamily="34" charset="0"/>
              </a:rPr>
              <a:t>to an Insurance Company </a:t>
            </a:r>
            <a:r>
              <a:rPr lang="en-IN" dirty="0">
                <a:solidFill>
                  <a:schemeClr val="accent2">
                    <a:lumMod val="60000"/>
                    <a:lumOff val="40000"/>
                  </a:schemeClr>
                </a:solidFill>
                <a:latin typeface="Trebuchet MS" panose="020B0603020202020204" pitchFamily="34" charset="0"/>
              </a:rPr>
              <a:t>from disclosure </a:t>
            </a:r>
            <a:r>
              <a:rPr lang="en-IN" dirty="0">
                <a:latin typeface="Trebuchet MS" panose="020B0603020202020204" pitchFamily="34" charset="0"/>
              </a:rPr>
              <a:t>of </a:t>
            </a:r>
            <a:r>
              <a:rPr lang="en-IN" dirty="0" smtClean="0">
                <a:latin typeface="Trebuchet MS" panose="020B0603020202020204" pitchFamily="34" charset="0"/>
              </a:rPr>
              <a:t>any confidential </a:t>
            </a:r>
            <a:r>
              <a:rPr lang="en-IN" dirty="0">
                <a:latin typeface="Trebuchet MS" panose="020B0603020202020204" pitchFamily="34" charset="0"/>
              </a:rPr>
              <a:t>information by a member of Actuarial </a:t>
            </a:r>
            <a:r>
              <a:rPr lang="en-IN" dirty="0" smtClean="0">
                <a:latin typeface="Trebuchet MS" panose="020B0603020202020204" pitchFamily="34" charset="0"/>
              </a:rPr>
              <a:t>body to a third party.</a:t>
            </a:r>
            <a:endParaRPr lang="en-IN" dirty="0">
              <a:latin typeface="Trebuchet MS" panose="020B0603020202020204" pitchFamily="34" charset="0"/>
            </a:endParaRPr>
          </a:p>
          <a:p>
            <a:pPr marL="400050" lvl="1" indent="0" algn="just"/>
            <a:endParaRPr lang="en-IN" dirty="0">
              <a:latin typeface="Trebuchet MS" panose="020B0603020202020204" pitchFamily="34" charset="0"/>
            </a:endParaRPr>
          </a:p>
          <a:p>
            <a:pPr marL="285750" indent="-285750" algn="just">
              <a:buFont typeface="Arial" panose="020B0604020202020204" pitchFamily="34" charset="0"/>
              <a:buChar char="•"/>
            </a:pPr>
            <a:r>
              <a:rPr lang="en-IN" dirty="0" smtClean="0">
                <a:latin typeface="Trebuchet MS" panose="020B0603020202020204" pitchFamily="34" charset="0"/>
              </a:rPr>
              <a:t>In </a:t>
            </a:r>
            <a:r>
              <a:rPr lang="en-IN" dirty="0">
                <a:latin typeface="Trebuchet MS" panose="020B0603020202020204" pitchFamily="34" charset="0"/>
              </a:rPr>
              <a:t>absence of specific law in India, often  </a:t>
            </a:r>
            <a:r>
              <a:rPr lang="en-IN" dirty="0">
                <a:solidFill>
                  <a:schemeClr val="accent2">
                    <a:lumMod val="60000"/>
                    <a:lumOff val="40000"/>
                  </a:schemeClr>
                </a:solidFill>
                <a:latin typeface="Trebuchet MS" panose="020B0603020202020204" pitchFamily="34" charset="0"/>
              </a:rPr>
              <a:t>common law </a:t>
            </a:r>
            <a:r>
              <a:rPr lang="en-IN" dirty="0">
                <a:latin typeface="Trebuchet MS" panose="020B0603020202020204" pitchFamily="34" charset="0"/>
              </a:rPr>
              <a:t>is invoked by the Court for </a:t>
            </a:r>
            <a:r>
              <a:rPr lang="en-IN" dirty="0" smtClean="0">
                <a:latin typeface="Trebuchet MS" panose="020B0603020202020204" pitchFamily="34" charset="0"/>
              </a:rPr>
              <a:t>protection </a:t>
            </a:r>
            <a:r>
              <a:rPr lang="en-IN" dirty="0">
                <a:latin typeface="Trebuchet MS" panose="020B0603020202020204" pitchFamily="34" charset="0"/>
              </a:rPr>
              <a:t>of </a:t>
            </a:r>
            <a:r>
              <a:rPr lang="en-IN" dirty="0" smtClean="0">
                <a:latin typeface="Trebuchet MS" panose="020B0603020202020204" pitchFamily="34" charset="0"/>
              </a:rPr>
              <a:t>confidential information or trade secret(if applicable).</a:t>
            </a:r>
            <a:endParaRPr lang="en-US" dirty="0">
              <a:latin typeface="Trebuchet MS" panose="020B0603020202020204" pitchFamily="34" charset="0"/>
            </a:endParaRPr>
          </a:p>
        </p:txBody>
      </p:sp>
    </p:spTree>
    <p:extLst>
      <p:ext uri="{BB962C8B-B14F-4D97-AF65-F5344CB8AC3E}">
        <p14:creationId xmlns:p14="http://schemas.microsoft.com/office/powerpoint/2010/main" val="3780245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609600" y="560198"/>
            <a:ext cx="11037291" cy="800029"/>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200" b="1" kern="0" dirty="0" smtClean="0">
                <a:solidFill>
                  <a:schemeClr val="bg1"/>
                </a:solidFill>
                <a:latin typeface="Trebuchet MS" panose="020B0603020202020204" pitchFamily="34" charset="0"/>
              </a:rPr>
              <a:t>Question3:</a:t>
            </a:r>
            <a:endParaRPr lang="es-ES" altLang="en-US" sz="32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9883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lvl="0" algn="l">
              <a:lnSpc>
                <a:spcPct val="200000"/>
              </a:lnSpc>
            </a:pPr>
            <a:endParaRPr lang="en-GB" sz="1800" dirty="0" smtClean="0">
              <a:latin typeface="Trebuchet MS" panose="020B0603020202020204" pitchFamily="34" charset="0"/>
            </a:endParaRPr>
          </a:p>
          <a:p>
            <a:pPr algn="l">
              <a:lnSpc>
                <a:spcPct val="200000"/>
              </a:lnSpc>
            </a:pPr>
            <a:endParaRPr lang="en-US" altLang="en-US" sz="1800" b="1" dirty="0" smtClean="0">
              <a:solidFill>
                <a:schemeClr val="tx1"/>
              </a:solidFill>
              <a:latin typeface="Trebuchet MS" panose="020B0603020202020204" pitchFamily="34" charset="0"/>
            </a:endParaRPr>
          </a:p>
          <a:p>
            <a:pPr algn="l"/>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2500" b="1" kern="0" dirty="0">
              <a:solidFill>
                <a:schemeClr val="bg1"/>
              </a:solidFill>
              <a:latin typeface="Trebuchet MS" panose="020B0603020202020204" pitchFamily="34" charset="0"/>
            </a:endParaRPr>
          </a:p>
        </p:txBody>
      </p:sp>
      <p:sp>
        <p:nvSpPr>
          <p:cNvPr id="7" name="Rectangle 168"/>
          <p:cNvSpPr>
            <a:spLocks noChangeArrowheads="1"/>
          </p:cNvSpPr>
          <p:nvPr/>
        </p:nvSpPr>
        <p:spPr bwMode="auto">
          <a:xfrm>
            <a:off x="0" y="3619643"/>
            <a:ext cx="101885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lvl="0" algn="l">
              <a:lnSpc>
                <a:spcPct val="200000"/>
              </a:lnSpc>
            </a:pPr>
            <a:endParaRPr lang="en-GB" sz="1800" dirty="0" smtClean="0">
              <a:latin typeface="Trebuchet MS" panose="020B0603020202020204" pitchFamily="34" charset="0"/>
            </a:endParaRPr>
          </a:p>
          <a:p>
            <a:pPr lvl="0" algn="just" fontAlgn="base">
              <a:lnSpc>
                <a:spcPct val="150000"/>
              </a:lnSpc>
            </a:pPr>
            <a:r>
              <a:rPr lang="en-GB" sz="2000" b="1" dirty="0">
                <a:latin typeface="Trebuchet MS" panose="020B0603020202020204" pitchFamily="34" charset="0"/>
              </a:rPr>
              <a:t>Apart from breach of confidentiality and specific terms in the employer’s contract, are there any other considerations for actuaries to consider in such situations? What are the possible consequences for an actuary facing such a situation?</a:t>
            </a:r>
            <a:endParaRPr lang="en-IN" sz="2000" b="1" dirty="0">
              <a:latin typeface="Trebuchet MS" panose="020B0603020202020204" pitchFamily="34" charset="0"/>
            </a:endParaRPr>
          </a:p>
          <a:p>
            <a:pPr algn="just">
              <a:lnSpc>
                <a:spcPct val="200000"/>
              </a:lnSpc>
            </a:pPr>
            <a:endParaRPr lang="en-US" altLang="en-US" sz="1800" b="1" dirty="0" smtClean="0">
              <a:solidFill>
                <a:schemeClr val="tx1"/>
              </a:solidFill>
              <a:latin typeface="Trebuchet MS" panose="020B0603020202020204" pitchFamily="34" charset="0"/>
            </a:endParaRPr>
          </a:p>
          <a:p>
            <a:pPr algn="l"/>
            <a:endParaRPr lang="es-ES" altLang="en-US" sz="1800" b="1" dirty="0">
              <a:solidFill>
                <a:schemeClr val="tx1"/>
              </a:solidFill>
            </a:endParaRPr>
          </a:p>
        </p:txBody>
      </p:sp>
    </p:spTree>
    <p:extLst>
      <p:ext uri="{BB962C8B-B14F-4D97-AF65-F5344CB8AC3E}">
        <p14:creationId xmlns:p14="http://schemas.microsoft.com/office/powerpoint/2010/main" val="1391827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2057400" y="255054"/>
            <a:ext cx="9105900" cy="4278094"/>
          </a:xfrm>
          <a:prstGeom prst="rect">
            <a:avLst/>
          </a:prstGeom>
        </p:spPr>
        <p:txBody>
          <a:bodyPr wrap="square">
            <a:spAutoFit/>
          </a:bodyPr>
          <a:lstStyle/>
          <a:p>
            <a:r>
              <a:rPr lang="en-US" sz="2000" b="1" i="1" kern="0" dirty="0">
                <a:latin typeface="Trebuchet MS" panose="020B0603020202020204" pitchFamily="34" charset="0"/>
              </a:rPr>
              <a:t>Considerations for the </a:t>
            </a:r>
            <a:r>
              <a:rPr lang="en-US" sz="2000" b="1" i="1" kern="0" dirty="0" smtClean="0">
                <a:latin typeface="Trebuchet MS" panose="020B0603020202020204" pitchFamily="34" charset="0"/>
              </a:rPr>
              <a:t>Actuary</a:t>
            </a:r>
            <a:endParaRPr lang="en-IN" sz="2000" b="1" i="1" kern="0" dirty="0">
              <a:latin typeface="Trebuchet MS" panose="020B0603020202020204" pitchFamily="34" charset="0"/>
            </a:endParaRPr>
          </a:p>
          <a:p>
            <a:endParaRPr lang="en-IN" kern="0" dirty="0">
              <a:latin typeface="Trebuchet MS" panose="020B0603020202020204" pitchFamily="34" charset="0"/>
            </a:endParaRPr>
          </a:p>
          <a:p>
            <a:pPr algn="just"/>
            <a:r>
              <a:rPr lang="en-IN" kern="0" dirty="0">
                <a:latin typeface="Trebuchet MS" panose="020B0603020202020204" pitchFamily="34" charset="0"/>
              </a:rPr>
              <a:t>Apart from breach of confidentiality and specific terms </a:t>
            </a:r>
            <a:r>
              <a:rPr lang="en-IN" kern="0" dirty="0" smtClean="0">
                <a:latin typeface="Trebuchet MS" panose="020B0603020202020204" pitchFamily="34" charset="0"/>
              </a:rPr>
              <a:t>in the </a:t>
            </a:r>
            <a:r>
              <a:rPr lang="en-IN" kern="0" dirty="0">
                <a:latin typeface="Trebuchet MS" panose="020B0603020202020204" pitchFamily="34" charset="0"/>
              </a:rPr>
              <a:t>employer’s contract,</a:t>
            </a:r>
          </a:p>
          <a:p>
            <a:pPr algn="just"/>
            <a:r>
              <a:rPr lang="en-IN" kern="0" dirty="0">
                <a:latin typeface="Trebuchet MS" panose="020B0603020202020204" pitchFamily="34" charset="0"/>
              </a:rPr>
              <a:t>provisions of PCS of IAI </a:t>
            </a:r>
            <a:r>
              <a:rPr lang="en-IN" kern="0" dirty="0" smtClean="0">
                <a:latin typeface="Trebuchet MS" panose="020B0603020202020204" pitchFamily="34" charset="0"/>
              </a:rPr>
              <a:t>are </a:t>
            </a:r>
            <a:r>
              <a:rPr lang="en-IN" kern="0" dirty="0">
                <a:latin typeface="Trebuchet MS" panose="020B0603020202020204" pitchFamily="34" charset="0"/>
              </a:rPr>
              <a:t>to be considered.</a:t>
            </a:r>
          </a:p>
          <a:p>
            <a:pPr algn="just"/>
            <a:endParaRPr lang="en-IN" kern="0" dirty="0">
              <a:latin typeface="Trebuchet MS" panose="020B0603020202020204" pitchFamily="34" charset="0"/>
            </a:endParaRPr>
          </a:p>
          <a:p>
            <a:pPr algn="just"/>
            <a:r>
              <a:rPr lang="en-IN" b="1" kern="0" dirty="0" smtClean="0">
                <a:latin typeface="Trebuchet MS" panose="020B0603020202020204" pitchFamily="34" charset="0"/>
              </a:rPr>
              <a:t>In </a:t>
            </a:r>
            <a:r>
              <a:rPr lang="en-IN" b="1" kern="0" dirty="0">
                <a:latin typeface="Trebuchet MS" panose="020B0603020202020204" pitchFamily="34" charset="0"/>
              </a:rPr>
              <a:t>case the leaving employee </a:t>
            </a:r>
            <a:r>
              <a:rPr lang="en-IN" b="1" kern="0" dirty="0" smtClean="0">
                <a:latin typeface="Trebuchet MS" panose="020B0603020202020204" pitchFamily="34" charset="0"/>
              </a:rPr>
              <a:t>is </a:t>
            </a:r>
            <a:r>
              <a:rPr lang="en-IN" b="1" kern="0" dirty="0">
                <a:latin typeface="Trebuchet MS" panose="020B0603020202020204" pitchFamily="34" charset="0"/>
              </a:rPr>
              <a:t>an </a:t>
            </a:r>
            <a:r>
              <a:rPr lang="en-IN" b="1" kern="0" dirty="0" smtClean="0">
                <a:latin typeface="Trebuchet MS" panose="020B0603020202020204" pitchFamily="34" charset="0"/>
              </a:rPr>
              <a:t>Actuary </a:t>
            </a:r>
            <a:r>
              <a:rPr lang="en-IN" b="1" kern="0" dirty="0">
                <a:latin typeface="Trebuchet MS" panose="020B0603020202020204" pitchFamily="34" charset="0"/>
              </a:rPr>
              <a:t>(fellow member)</a:t>
            </a:r>
          </a:p>
          <a:p>
            <a:pPr algn="just"/>
            <a:endParaRPr lang="en-IN" kern="0" dirty="0">
              <a:latin typeface="Trebuchet MS" panose="020B0603020202020204" pitchFamily="34" charset="0"/>
            </a:endParaRPr>
          </a:p>
          <a:p>
            <a:pPr algn="just"/>
            <a:r>
              <a:rPr lang="en-IN" kern="0" dirty="0">
                <a:latin typeface="Trebuchet MS" panose="020B0603020202020204" pitchFamily="34" charset="0"/>
              </a:rPr>
              <a:t>The relevant section 3 of PCS of which deals with ‘Confidentiality’ is as under:</a:t>
            </a:r>
          </a:p>
          <a:p>
            <a:pPr algn="just"/>
            <a:endParaRPr lang="en-IN" kern="0" dirty="0">
              <a:latin typeface="Trebuchet MS" panose="020B0603020202020204" pitchFamily="34" charset="0"/>
            </a:endParaRPr>
          </a:p>
          <a:p>
            <a:pPr marL="742950" lvl="2" indent="-342900" algn="just">
              <a:buFont typeface="Arial" panose="020B0604020202020204" pitchFamily="34" charset="0"/>
              <a:buChar char="•"/>
            </a:pPr>
            <a:r>
              <a:rPr lang="en-US" b="1" dirty="0" smtClean="0">
                <a:latin typeface="Trebuchet MS" panose="020B0603020202020204" pitchFamily="34" charset="0"/>
              </a:rPr>
              <a:t>3.1 </a:t>
            </a:r>
            <a:r>
              <a:rPr lang="en-US" dirty="0">
                <a:latin typeface="Trebuchet MS" panose="020B0603020202020204" pitchFamily="34" charset="0"/>
              </a:rPr>
              <a:t>(Confidentiality of information acquired </a:t>
            </a:r>
            <a:r>
              <a:rPr lang="en-US" dirty="0" smtClean="0">
                <a:latin typeface="Trebuchet MS" panose="020B0603020202020204" pitchFamily="34" charset="0"/>
              </a:rPr>
              <a:t>by an Actuary during </a:t>
            </a:r>
            <a:r>
              <a:rPr lang="en-US" dirty="0">
                <a:latin typeface="Trebuchet MS" panose="020B0603020202020204" pitchFamily="34" charset="0"/>
              </a:rPr>
              <a:t>professional work with a client)</a:t>
            </a:r>
          </a:p>
          <a:p>
            <a:pPr marL="685800" lvl="1" indent="-285750" algn="just">
              <a:buFont typeface="Arial" panose="020B0604020202020204" pitchFamily="34" charset="0"/>
              <a:buChar char="•"/>
            </a:pPr>
            <a:endParaRPr lang="en-IN" kern="0" dirty="0">
              <a:latin typeface="Trebuchet MS" panose="020B0603020202020204" pitchFamily="34" charset="0"/>
            </a:endParaRPr>
          </a:p>
          <a:p>
            <a:pPr marL="685800" lvl="1" indent="-285750" algn="just">
              <a:buFont typeface="Arial" panose="020B0604020202020204" pitchFamily="34" charset="0"/>
              <a:buChar char="•"/>
            </a:pPr>
            <a:r>
              <a:rPr lang="en-US" b="1" dirty="0" smtClean="0">
                <a:latin typeface="Trebuchet MS" panose="020B0603020202020204" pitchFamily="34" charset="0"/>
              </a:rPr>
              <a:t>3.2 (</a:t>
            </a:r>
            <a:r>
              <a:rPr lang="en-US" dirty="0" smtClean="0">
                <a:latin typeface="Trebuchet MS" panose="020B0603020202020204" pitchFamily="34" charset="0"/>
              </a:rPr>
              <a:t>Certain circumstances where an </a:t>
            </a:r>
            <a:r>
              <a:rPr lang="en-US" dirty="0">
                <a:latin typeface="Trebuchet MS" panose="020B0603020202020204" pitchFamily="34" charset="0"/>
              </a:rPr>
              <a:t>A</a:t>
            </a:r>
            <a:r>
              <a:rPr lang="en-US" dirty="0" smtClean="0">
                <a:latin typeface="Trebuchet MS" panose="020B0603020202020204" pitchFamily="34" charset="0"/>
              </a:rPr>
              <a:t>ctuary may disclose confidential information </a:t>
            </a:r>
            <a:r>
              <a:rPr lang="en-US" b="1" dirty="0" smtClean="0">
                <a:latin typeface="Trebuchet MS" panose="020B0603020202020204" pitchFamily="34" charset="0"/>
              </a:rPr>
              <a:t>)</a:t>
            </a:r>
            <a:endParaRPr lang="en-US" b="1" dirty="0">
              <a:latin typeface="Trebuchet MS" panose="020B0603020202020204" pitchFamily="34" charset="0"/>
            </a:endParaRPr>
          </a:p>
          <a:p>
            <a:pPr marL="685800" lvl="1" indent="-285750" algn="just">
              <a:buFont typeface="Arial" panose="020B0604020202020204" pitchFamily="34" charset="0"/>
              <a:buChar char="•"/>
            </a:pPr>
            <a:endParaRPr lang="en-IN" kern="0" dirty="0">
              <a:latin typeface="Trebuchet MS" panose="020B0603020202020204" pitchFamily="34" charset="0"/>
            </a:endParaRPr>
          </a:p>
        </p:txBody>
      </p:sp>
    </p:spTree>
    <p:extLst>
      <p:ext uri="{BB962C8B-B14F-4D97-AF65-F5344CB8AC3E}">
        <p14:creationId xmlns:p14="http://schemas.microsoft.com/office/powerpoint/2010/main" val="273008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2057400" y="-159306"/>
            <a:ext cx="9458073" cy="6740307"/>
          </a:xfrm>
          <a:prstGeom prst="rect">
            <a:avLst/>
          </a:prstGeom>
        </p:spPr>
        <p:txBody>
          <a:bodyPr wrap="square">
            <a:spAutoFit/>
          </a:bodyPr>
          <a:lstStyle/>
          <a:p>
            <a:endParaRPr lang="en-US" b="1" kern="0" dirty="0" smtClean="0">
              <a:latin typeface="Trebuchet MS" panose="020B0603020202020204" pitchFamily="34" charset="0"/>
            </a:endParaRPr>
          </a:p>
          <a:p>
            <a:r>
              <a:rPr lang="en-US" sz="2000" b="1" i="1" kern="0" dirty="0" smtClean="0">
                <a:latin typeface="Trebuchet MS" panose="020B0603020202020204" pitchFamily="34" charset="0"/>
              </a:rPr>
              <a:t>Considerations </a:t>
            </a:r>
            <a:r>
              <a:rPr lang="en-US" sz="2000" b="1" i="1" kern="0" dirty="0">
                <a:latin typeface="Trebuchet MS" panose="020B0603020202020204" pitchFamily="34" charset="0"/>
              </a:rPr>
              <a:t>for the </a:t>
            </a:r>
            <a:r>
              <a:rPr lang="en-US" sz="2000" b="1" i="1" kern="0" dirty="0" smtClean="0">
                <a:latin typeface="Trebuchet MS" panose="020B0603020202020204" pitchFamily="34" charset="0"/>
              </a:rPr>
              <a:t>Actuary </a:t>
            </a:r>
            <a:r>
              <a:rPr lang="en-US" sz="2000" i="1" kern="0" dirty="0" smtClean="0">
                <a:latin typeface="Trebuchet MS" panose="020B0603020202020204" pitchFamily="34" charset="0"/>
              </a:rPr>
              <a:t>(Continued)</a:t>
            </a:r>
            <a:endParaRPr lang="en-IN" sz="2000" i="1" kern="0" dirty="0">
              <a:latin typeface="Trebuchet MS" panose="020B0603020202020204" pitchFamily="34" charset="0"/>
            </a:endParaRPr>
          </a:p>
          <a:p>
            <a:endParaRPr lang="en-IN" kern="0" dirty="0">
              <a:latin typeface="Trebuchet MS" panose="020B0603020202020204" pitchFamily="34" charset="0"/>
            </a:endParaRPr>
          </a:p>
          <a:p>
            <a:r>
              <a:rPr lang="en-IN" b="1" kern="0" dirty="0" smtClean="0">
                <a:latin typeface="Trebuchet MS" panose="020B0603020202020204" pitchFamily="34" charset="0"/>
              </a:rPr>
              <a:t>In </a:t>
            </a:r>
            <a:r>
              <a:rPr lang="en-IN" b="1" kern="0" dirty="0">
                <a:latin typeface="Trebuchet MS" panose="020B0603020202020204" pitchFamily="34" charset="0"/>
              </a:rPr>
              <a:t>case the leaving employee </a:t>
            </a:r>
            <a:r>
              <a:rPr lang="en-IN" b="1" kern="0" dirty="0" smtClean="0">
                <a:latin typeface="Trebuchet MS" panose="020B0603020202020204" pitchFamily="34" charset="0"/>
              </a:rPr>
              <a:t>is </a:t>
            </a:r>
            <a:r>
              <a:rPr lang="en-IN" b="1" kern="0" dirty="0">
                <a:latin typeface="Trebuchet MS" panose="020B0603020202020204" pitchFamily="34" charset="0"/>
              </a:rPr>
              <a:t>an </a:t>
            </a:r>
            <a:r>
              <a:rPr lang="en-IN" b="1" kern="0" dirty="0" smtClean="0">
                <a:latin typeface="Trebuchet MS" panose="020B0603020202020204" pitchFamily="34" charset="0"/>
              </a:rPr>
              <a:t>Actuary/Member</a:t>
            </a:r>
            <a:endParaRPr lang="en-IN" b="1" kern="0" dirty="0">
              <a:latin typeface="Trebuchet MS" panose="020B0603020202020204" pitchFamily="34" charset="0"/>
            </a:endParaRPr>
          </a:p>
          <a:p>
            <a:endParaRPr lang="en-IN" b="1" kern="0" dirty="0">
              <a:latin typeface="Trebuchet MS" panose="020B0603020202020204" pitchFamily="34" charset="0"/>
            </a:endParaRPr>
          </a:p>
          <a:p>
            <a:pPr algn="just"/>
            <a:r>
              <a:rPr lang="en-IN" kern="0" dirty="0">
                <a:latin typeface="Trebuchet MS" panose="020B0603020202020204" pitchFamily="34" charset="0"/>
              </a:rPr>
              <a:t>The relevant section 5 of PCS of which deals with ‘Compliance with Standards’ is as under:</a:t>
            </a:r>
          </a:p>
          <a:p>
            <a:pPr algn="just"/>
            <a:r>
              <a:rPr lang="en-US" altLang="en-US" i="1" kern="0" dirty="0" smtClean="0">
                <a:latin typeface="Trebuchet MS" panose="020B0603020202020204" pitchFamily="34" charset="0"/>
              </a:rPr>
              <a:t>5.3 </a:t>
            </a:r>
            <a:r>
              <a:rPr lang="en-US" altLang="en-US" b="1" i="1" kern="0" dirty="0">
                <a:latin typeface="Trebuchet MS" panose="020B0603020202020204" pitchFamily="34" charset="0"/>
              </a:rPr>
              <a:t>Action to be taken </a:t>
            </a:r>
            <a:r>
              <a:rPr lang="en-US" altLang="en-US" b="1" i="1" kern="0" dirty="0">
                <a:solidFill>
                  <a:srgbClr val="002060"/>
                </a:solidFill>
                <a:latin typeface="Trebuchet MS" panose="020B0603020202020204" pitchFamily="34" charset="0"/>
              </a:rPr>
              <a:t>on </a:t>
            </a:r>
            <a:r>
              <a:rPr lang="en-US" altLang="en-US" b="1" i="1" kern="0" dirty="0">
                <a:latin typeface="Trebuchet MS" panose="020B0603020202020204" pitchFamily="34" charset="0"/>
              </a:rPr>
              <a:t>discovering a misconduct by another member</a:t>
            </a:r>
          </a:p>
          <a:p>
            <a:pPr marL="400050" lvl="1" algn="just"/>
            <a:r>
              <a:rPr lang="en-US" altLang="en-US" i="1" kern="0" dirty="0">
                <a:latin typeface="Trebuchet MS" panose="020B0603020202020204" pitchFamily="34" charset="0"/>
              </a:rPr>
              <a:t>5.3.1 On becoming aware of any misconduct by another member, a member must take appropriate action at the earliest opportunity</a:t>
            </a:r>
          </a:p>
          <a:p>
            <a:pPr marL="400050" lvl="1" algn="just"/>
            <a:r>
              <a:rPr lang="en-US" altLang="en-US" i="1" kern="0" dirty="0">
                <a:latin typeface="Trebuchet MS" panose="020B0603020202020204" pitchFamily="34" charset="0"/>
              </a:rPr>
              <a:t>5.3.2 If the member </a:t>
            </a:r>
            <a:r>
              <a:rPr lang="en-US" altLang="en-US" b="1" i="1" kern="0" dirty="0">
                <a:latin typeface="Trebuchet MS" panose="020B0603020202020204" pitchFamily="34" charset="0"/>
              </a:rPr>
              <a:t>decides </a:t>
            </a:r>
            <a:r>
              <a:rPr lang="en-US" altLang="en-US" i="1" kern="0" dirty="0">
                <a:latin typeface="Trebuchet MS" panose="020B0603020202020204" pitchFamily="34" charset="0"/>
              </a:rPr>
              <a:t>that the nature of the misconduct is such that </a:t>
            </a:r>
            <a:r>
              <a:rPr lang="en-US" altLang="en-US" b="1" i="1" kern="0" dirty="0">
                <a:latin typeface="Trebuchet MS" panose="020B0603020202020204" pitchFamily="34" charset="0"/>
              </a:rPr>
              <a:t>action is called </a:t>
            </a:r>
            <a:r>
              <a:rPr lang="en-US" altLang="en-US" i="1" kern="0" dirty="0">
                <a:latin typeface="Trebuchet MS" panose="020B0603020202020204" pitchFamily="34" charset="0"/>
              </a:rPr>
              <a:t>for, the member could, in the first instance, </a:t>
            </a:r>
            <a:r>
              <a:rPr lang="en-US" altLang="en-US" b="1" i="1" kern="0" dirty="0">
                <a:latin typeface="Trebuchet MS" panose="020B0603020202020204" pitchFamily="34" charset="0"/>
              </a:rPr>
              <a:t>consider discussion the apparent misconduct with the other member</a:t>
            </a:r>
            <a:r>
              <a:rPr lang="en-US" altLang="en-US" i="1" kern="0" dirty="0">
                <a:latin typeface="Trebuchet MS" panose="020B0603020202020204" pitchFamily="34" charset="0"/>
              </a:rPr>
              <a:t>. Possibly </a:t>
            </a:r>
            <a:r>
              <a:rPr lang="en-US" altLang="en-US" b="1" i="1" kern="0" dirty="0">
                <a:latin typeface="Trebuchet MS" panose="020B0603020202020204" pitchFamily="34" charset="0"/>
              </a:rPr>
              <a:t>objectives</a:t>
            </a:r>
            <a:r>
              <a:rPr lang="en-US" altLang="en-US" i="1" kern="0" dirty="0">
                <a:latin typeface="Trebuchet MS" panose="020B0603020202020204" pitchFamily="34" charset="0"/>
              </a:rPr>
              <a:t> of having such a discussion include:</a:t>
            </a:r>
          </a:p>
          <a:p>
            <a:pPr marL="800100" lvl="2" algn="just"/>
            <a:r>
              <a:rPr lang="en-US" altLang="en-US" i="1" kern="0" dirty="0">
                <a:latin typeface="Trebuchet MS" panose="020B0603020202020204" pitchFamily="34" charset="0"/>
              </a:rPr>
              <a:t>5.3.2.1 </a:t>
            </a:r>
            <a:r>
              <a:rPr lang="en-US" altLang="en-US" b="1" i="1" kern="0" dirty="0">
                <a:latin typeface="Trebuchet MS" panose="020B0603020202020204" pitchFamily="34" charset="0"/>
              </a:rPr>
              <a:t>seeking more information about the matter</a:t>
            </a:r>
            <a:r>
              <a:rPr lang="en-US" altLang="en-US" i="1" kern="0" dirty="0">
                <a:latin typeface="Trebuchet MS" panose="020B0603020202020204" pitchFamily="34" charset="0"/>
              </a:rPr>
              <a:t>, so as to form a view whether there has actually been misconduct: and / or</a:t>
            </a:r>
          </a:p>
          <a:p>
            <a:pPr marL="800100" lvl="2" algn="just"/>
            <a:r>
              <a:rPr lang="en-US" altLang="en-US" i="1" kern="0" dirty="0">
                <a:latin typeface="Trebuchet MS" panose="020B0603020202020204" pitchFamily="34" charset="0"/>
              </a:rPr>
              <a:t>5.3.2.2 to explore whether the matter is one where the </a:t>
            </a:r>
            <a:r>
              <a:rPr lang="en-US" altLang="en-US" b="1" i="1" kern="0" dirty="0">
                <a:latin typeface="Trebuchet MS" panose="020B0603020202020204" pitchFamily="34" charset="0"/>
              </a:rPr>
              <a:t>misconduct can either be mitigated or be rectified entirely by the other member taking remedial action</a:t>
            </a:r>
            <a:r>
              <a:rPr lang="en-US" altLang="en-US" i="1" kern="0" dirty="0">
                <a:latin typeface="Trebuchet MS" panose="020B0603020202020204" pitchFamily="34" charset="0"/>
              </a:rPr>
              <a:t>.</a:t>
            </a:r>
          </a:p>
          <a:p>
            <a:pPr marL="400050" lvl="1" algn="just"/>
            <a:r>
              <a:rPr lang="en-US" altLang="en-US" i="1" kern="0" dirty="0">
                <a:latin typeface="Trebuchet MS" panose="020B0603020202020204" pitchFamily="34" charset="0"/>
              </a:rPr>
              <a:t>5.3.3 </a:t>
            </a:r>
            <a:r>
              <a:rPr lang="en-US" altLang="en-US" b="1" kern="0" dirty="0">
                <a:latin typeface="Trebuchet MS" panose="020B0603020202020204" pitchFamily="34" charset="0"/>
              </a:rPr>
              <a:t>If the member does not  consider a discussion to be appropriate</a:t>
            </a:r>
            <a:r>
              <a:rPr lang="en-US" altLang="en-US" i="1" kern="0" dirty="0">
                <a:latin typeface="Trebuchet MS" panose="020B0603020202020204" pitchFamily="34" charset="0"/>
              </a:rPr>
              <a:t>, or </a:t>
            </a:r>
            <a:r>
              <a:rPr lang="en-US" altLang="en-US" b="1" i="1" kern="0" dirty="0">
                <a:latin typeface="Trebuchet MS" panose="020B0603020202020204" pitchFamily="34" charset="0"/>
              </a:rPr>
              <a:t>if the matter is not resolved to the satisfaction of the member as a result of such discussions</a:t>
            </a:r>
            <a:r>
              <a:rPr lang="en-US" altLang="en-US" i="1" kern="0" dirty="0">
                <a:latin typeface="Trebuchet MS" panose="020B0603020202020204" pitchFamily="34" charset="0"/>
              </a:rPr>
              <a:t>, then the </a:t>
            </a:r>
            <a:r>
              <a:rPr lang="en-US" altLang="en-US" b="1" i="1" kern="0" dirty="0">
                <a:latin typeface="Trebuchet MS" panose="020B0603020202020204" pitchFamily="34" charset="0"/>
              </a:rPr>
              <a:t>member must refer the matter to professional body  </a:t>
            </a:r>
            <a:r>
              <a:rPr lang="en-US" altLang="en-US" i="1" kern="0" dirty="0">
                <a:latin typeface="Trebuchet MS" panose="020B0603020202020204" pitchFamily="34" charset="0"/>
              </a:rPr>
              <a:t>as prescribed in the Actuaries (Procedure for Enquiry of Professional and other Misconduct) Rules, 2008.</a:t>
            </a:r>
          </a:p>
        </p:txBody>
      </p:sp>
    </p:spTree>
    <p:extLst>
      <p:ext uri="{BB962C8B-B14F-4D97-AF65-F5344CB8AC3E}">
        <p14:creationId xmlns:p14="http://schemas.microsoft.com/office/powerpoint/2010/main" val="1133651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8382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000" b="1" kern="0" dirty="0" smtClean="0">
                <a:solidFill>
                  <a:schemeClr val="tx1"/>
                </a:solidFill>
                <a:latin typeface="Trebuchet MS" panose="020B0603020202020204" pitchFamily="34" charset="0"/>
              </a:rPr>
              <a:t>Introduction to our Guide: Kapil Aggarwal</a:t>
            </a:r>
            <a:endParaRPr lang="en-US" altLang="en-US" sz="30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752600" y="1245747"/>
            <a:ext cx="8686800" cy="525508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1908798" y="1245747"/>
            <a:ext cx="9677400" cy="3970318"/>
          </a:xfrm>
          <a:prstGeom prst="rect">
            <a:avLst/>
          </a:prstGeom>
          <a:noFill/>
        </p:spPr>
        <p:txBody>
          <a:bodyPr wrap="square" rtlCol="0">
            <a:spAutoFit/>
          </a:bodyPr>
          <a:lstStyle/>
          <a:p>
            <a:pPr algn="just"/>
            <a:r>
              <a:rPr lang="en-IN" sz="2000" dirty="0" smtClean="0">
                <a:latin typeface="Trebuchet MS" panose="020B0603020202020204" pitchFamily="34" charset="0"/>
              </a:rPr>
              <a:t>Kapil </a:t>
            </a:r>
            <a:r>
              <a:rPr lang="en-US" sz="2000" dirty="0" smtClean="0">
                <a:latin typeface="Trebuchet MS" panose="020B0603020202020204" pitchFamily="34" charset="0"/>
              </a:rPr>
              <a:t>is a  fellow member of Institute of Actuaries of India since 2018 and has over 12 years of working experience in the Actuarial profession. He graduated with B.Sc. (</a:t>
            </a:r>
            <a:r>
              <a:rPr lang="en-US" sz="2000" dirty="0" err="1" smtClean="0">
                <a:latin typeface="Trebuchet MS" panose="020B0603020202020204" pitchFamily="34" charset="0"/>
              </a:rPr>
              <a:t>Hons</a:t>
            </a:r>
            <a:r>
              <a:rPr lang="en-US" sz="2000" dirty="0" smtClean="0">
                <a:latin typeface="Trebuchet MS" panose="020B0603020202020204" pitchFamily="34" charset="0"/>
              </a:rPr>
              <a:t>) Mathematics from Delhi University. </a:t>
            </a:r>
          </a:p>
          <a:p>
            <a:pPr algn="just"/>
            <a:endParaRPr lang="en-US" sz="2000" dirty="0">
              <a:latin typeface="Trebuchet MS" panose="020B0603020202020204" pitchFamily="34" charset="0"/>
            </a:endParaRPr>
          </a:p>
          <a:p>
            <a:pPr algn="just"/>
            <a:r>
              <a:rPr lang="en-US" sz="2000" dirty="0" smtClean="0">
                <a:latin typeface="Trebuchet MS" panose="020B0603020202020204" pitchFamily="34" charset="0"/>
              </a:rPr>
              <a:t>He is currently working as </a:t>
            </a:r>
            <a:r>
              <a:rPr lang="en-US" sz="2000" dirty="0">
                <a:latin typeface="Trebuchet MS" panose="020B0603020202020204" pitchFamily="34" charset="0"/>
              </a:rPr>
              <a:t>Vice President in Max Life Insurance Company Limited </a:t>
            </a:r>
            <a:r>
              <a:rPr lang="en-US" sz="2000" dirty="0" smtClean="0">
                <a:latin typeface="Trebuchet MS" panose="020B0603020202020204" pitchFamily="34" charset="0"/>
              </a:rPr>
              <a:t>wherein he’s responsible for Statutory &amp; Economic Capital Management, Financial Risk Management and Derivative Management. He is an actively involved in in implementing IFRS 17 in his current organization.</a:t>
            </a:r>
          </a:p>
          <a:p>
            <a:endParaRPr lang="en-US" sz="2000" dirty="0"/>
          </a:p>
          <a:p>
            <a:pPr marL="285750" indent="-285750">
              <a:buFont typeface="Arial" panose="020B0604020202020204" pitchFamily="34" charset="0"/>
              <a:buChar char="•"/>
            </a:pPr>
            <a:endParaRPr lang="en-IN" dirty="0" smtClean="0">
              <a:solidFill>
                <a:schemeClr val="accent6">
                  <a:lumMod val="60000"/>
                  <a:lumOff val="40000"/>
                </a:schemeClr>
              </a:solidFill>
              <a:latin typeface="Trebuchet MS" panose="020B0603020202020204" pitchFamily="34" charset="0"/>
            </a:endParaRPr>
          </a:p>
          <a:p>
            <a:pPr marL="285750" indent="-285750">
              <a:buFont typeface="Arial" panose="020B0604020202020204" pitchFamily="34" charset="0"/>
              <a:buChar char="•"/>
            </a:pPr>
            <a:endParaRPr lang="en-IN" dirty="0" smtClean="0">
              <a:solidFill>
                <a:schemeClr val="accent6">
                  <a:lumMod val="60000"/>
                  <a:lumOff val="40000"/>
                </a:schemeClr>
              </a:solidFill>
              <a:latin typeface="Trebuchet MS" panose="020B0603020202020204" pitchFamily="34" charset="0"/>
            </a:endParaRPr>
          </a:p>
          <a:p>
            <a:pPr marL="285750" indent="-285750">
              <a:buFont typeface="Arial" panose="020B0604020202020204" pitchFamily="34" charset="0"/>
              <a:buChar char="•"/>
            </a:pPr>
            <a:endParaRPr lang="en-IN" dirty="0" smtClean="0">
              <a:latin typeface="Trebuchet MS" panose="020B0603020202020204" pitchFamily="34" charset="0"/>
            </a:endParaRPr>
          </a:p>
          <a:p>
            <a:pPr marL="285750" indent="-285750">
              <a:buFont typeface="Arial" panose="020B0604020202020204" pitchFamily="34" charset="0"/>
              <a:buChar char="•"/>
            </a:pPr>
            <a:endParaRPr lang="en-IN" dirty="0">
              <a:latin typeface="Trebuchet MS" panose="020B0603020202020204" pitchFamily="34" charset="0"/>
            </a:endParaRPr>
          </a:p>
        </p:txBody>
      </p:sp>
    </p:spTree>
    <p:extLst>
      <p:ext uri="{BB962C8B-B14F-4D97-AF65-F5344CB8AC3E}">
        <p14:creationId xmlns:p14="http://schemas.microsoft.com/office/powerpoint/2010/main" val="2325792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2133601" y="457199"/>
            <a:ext cx="8839199" cy="5109091"/>
          </a:xfrm>
          <a:prstGeom prst="rect">
            <a:avLst/>
          </a:prstGeom>
        </p:spPr>
        <p:txBody>
          <a:bodyPr wrap="square">
            <a:spAutoFit/>
          </a:bodyPr>
          <a:lstStyle/>
          <a:p>
            <a:r>
              <a:rPr lang="en-IN" sz="2000" b="1" kern="0" dirty="0" smtClean="0">
                <a:latin typeface="Trebuchet MS" panose="020B0603020202020204" pitchFamily="34" charset="0"/>
              </a:rPr>
              <a:t>Opinion:</a:t>
            </a:r>
            <a:endParaRPr lang="en-IN" sz="2000" b="1" kern="0" dirty="0">
              <a:latin typeface="Trebuchet MS" panose="020B0603020202020204" pitchFamily="34" charset="0"/>
            </a:endParaRPr>
          </a:p>
          <a:p>
            <a:pPr marL="285750" indent="-285750">
              <a:buFont typeface="Arial" panose="020B0604020202020204" pitchFamily="34" charset="0"/>
              <a:buChar char="•"/>
            </a:pPr>
            <a:endParaRPr lang="en-IN" kern="0" dirty="0">
              <a:latin typeface="Trebuchet MS" panose="020B0603020202020204" pitchFamily="34" charset="0"/>
            </a:endParaRPr>
          </a:p>
          <a:p>
            <a:pPr marL="361950" lvl="1" indent="-266700" algn="just">
              <a:buFont typeface="Arial" panose="020B0604020202020204" pitchFamily="34" charset="0"/>
              <a:buChar char="•"/>
            </a:pPr>
            <a:r>
              <a:rPr lang="en-IN" kern="0" dirty="0">
                <a:latin typeface="Trebuchet MS" panose="020B0603020202020204" pitchFamily="34" charset="0"/>
              </a:rPr>
              <a:t>The A</a:t>
            </a:r>
            <a:r>
              <a:rPr lang="en-IN" kern="0" dirty="0" smtClean="0">
                <a:latin typeface="Trebuchet MS" panose="020B0603020202020204" pitchFamily="34" charset="0"/>
              </a:rPr>
              <a:t>ctuary </a:t>
            </a:r>
            <a:r>
              <a:rPr lang="en-IN" kern="0" dirty="0">
                <a:solidFill>
                  <a:schemeClr val="accent2">
                    <a:lumMod val="60000"/>
                    <a:lumOff val="40000"/>
                  </a:schemeClr>
                </a:solidFill>
                <a:latin typeface="Trebuchet MS" panose="020B0603020202020204" pitchFamily="34" charset="0"/>
              </a:rPr>
              <a:t>must follow action as stipulated in Section 5.3.2.1 </a:t>
            </a:r>
            <a:r>
              <a:rPr lang="en-IN" kern="0" dirty="0">
                <a:latin typeface="Trebuchet MS" panose="020B0603020202020204" pitchFamily="34" charset="0"/>
              </a:rPr>
              <a:t>of PCS</a:t>
            </a:r>
            <a:r>
              <a:rPr lang="en-IN" kern="0" dirty="0">
                <a:solidFill>
                  <a:schemeClr val="accent2">
                    <a:lumMod val="60000"/>
                    <a:lumOff val="40000"/>
                  </a:schemeClr>
                </a:solidFill>
                <a:latin typeface="Trebuchet MS" panose="020B0603020202020204" pitchFamily="34" charset="0"/>
              </a:rPr>
              <a:t> – seeking more information</a:t>
            </a:r>
            <a:r>
              <a:rPr lang="en-IN" b="1" kern="0" dirty="0">
                <a:solidFill>
                  <a:schemeClr val="accent2">
                    <a:lumMod val="60000"/>
                    <a:lumOff val="40000"/>
                  </a:schemeClr>
                </a:solidFill>
                <a:latin typeface="Trebuchet MS" panose="020B0603020202020204" pitchFamily="34" charset="0"/>
              </a:rPr>
              <a:t> </a:t>
            </a:r>
            <a:r>
              <a:rPr lang="en-IN" kern="0" dirty="0">
                <a:latin typeface="Trebuchet MS" panose="020B0603020202020204" pitchFamily="34" charset="0"/>
              </a:rPr>
              <a:t>so as to form a view if there has actually been a misconduct by the other actuary/member.</a:t>
            </a:r>
          </a:p>
          <a:p>
            <a:pPr marL="361950" lvl="1" indent="-266700" algn="just">
              <a:buFont typeface="Arial" panose="020B0604020202020204" pitchFamily="34" charset="0"/>
              <a:buChar char="•"/>
            </a:pPr>
            <a:endParaRPr lang="en-IN" kern="0" dirty="0">
              <a:latin typeface="Trebuchet MS" panose="020B0603020202020204" pitchFamily="34" charset="0"/>
            </a:endParaRPr>
          </a:p>
          <a:p>
            <a:pPr marL="361950" lvl="1" indent="-266700" algn="just">
              <a:buFont typeface="Arial" panose="020B0604020202020204" pitchFamily="34" charset="0"/>
              <a:buChar char="•"/>
            </a:pPr>
            <a:r>
              <a:rPr lang="en-IN" kern="0" dirty="0">
                <a:latin typeface="Trebuchet MS" panose="020B0603020202020204" pitchFamily="34" charset="0"/>
              </a:rPr>
              <a:t>If the A</a:t>
            </a:r>
            <a:r>
              <a:rPr lang="en-IN" kern="0" dirty="0" smtClean="0">
                <a:latin typeface="Trebuchet MS" panose="020B0603020202020204" pitchFamily="34" charset="0"/>
              </a:rPr>
              <a:t>ctuary </a:t>
            </a:r>
            <a:r>
              <a:rPr lang="en-IN" kern="0" dirty="0">
                <a:solidFill>
                  <a:schemeClr val="accent2">
                    <a:lumMod val="60000"/>
                    <a:lumOff val="40000"/>
                  </a:schemeClr>
                </a:solidFill>
                <a:latin typeface="Trebuchet MS" panose="020B0603020202020204" pitchFamily="34" charset="0"/>
              </a:rPr>
              <a:t>becomes sure</a:t>
            </a:r>
            <a:r>
              <a:rPr lang="en-IN" b="1" kern="0" dirty="0">
                <a:latin typeface="Trebuchet MS" panose="020B0603020202020204" pitchFamily="34" charset="0"/>
              </a:rPr>
              <a:t> </a:t>
            </a:r>
            <a:r>
              <a:rPr lang="en-IN" kern="0" dirty="0">
                <a:latin typeface="Trebuchet MS" panose="020B0603020202020204" pitchFamily="34" charset="0"/>
              </a:rPr>
              <a:t>about the misconduct on the part of leaving </a:t>
            </a:r>
            <a:r>
              <a:rPr lang="en-IN" kern="0" dirty="0" smtClean="0">
                <a:latin typeface="Trebuchet MS" panose="020B0603020202020204" pitchFamily="34" charset="0"/>
              </a:rPr>
              <a:t>Actuary/member </a:t>
            </a:r>
            <a:r>
              <a:rPr lang="en-IN" kern="0" dirty="0">
                <a:solidFill>
                  <a:schemeClr val="accent2">
                    <a:lumMod val="60000"/>
                    <a:lumOff val="40000"/>
                  </a:schemeClr>
                </a:solidFill>
                <a:latin typeface="Trebuchet MS" panose="020B0603020202020204" pitchFamily="34" charset="0"/>
              </a:rPr>
              <a:t>after discussion or otherwise</a:t>
            </a:r>
            <a:r>
              <a:rPr lang="en-IN" kern="0" dirty="0">
                <a:latin typeface="Trebuchet MS" panose="020B0603020202020204" pitchFamily="34" charset="0"/>
              </a:rPr>
              <a:t>, then as per Section 5.3.3 of PCS, </a:t>
            </a:r>
            <a:r>
              <a:rPr lang="en-IN" kern="0" dirty="0" smtClean="0">
                <a:latin typeface="Trebuchet MS" panose="020B0603020202020204" pitchFamily="34" charset="0"/>
              </a:rPr>
              <a:t>he/she </a:t>
            </a:r>
            <a:r>
              <a:rPr lang="en-IN" kern="0" dirty="0">
                <a:latin typeface="Trebuchet MS" panose="020B0603020202020204" pitchFamily="34" charset="0"/>
              </a:rPr>
              <a:t>must refer the matter to the professional body </a:t>
            </a:r>
            <a:r>
              <a:rPr lang="en-US" altLang="en-US" i="1" kern="0" dirty="0">
                <a:latin typeface="Trebuchet MS" panose="020B0603020202020204" pitchFamily="34" charset="0"/>
              </a:rPr>
              <a:t>as </a:t>
            </a:r>
            <a:r>
              <a:rPr lang="en-US" altLang="en-US" kern="0" dirty="0">
                <a:latin typeface="Trebuchet MS" panose="020B0603020202020204" pitchFamily="34" charset="0"/>
              </a:rPr>
              <a:t>prescribed in the Actuaries Rules (Procedure for Enquiry of Professional and other Misconduct), 2008, in view of the following:</a:t>
            </a:r>
          </a:p>
          <a:p>
            <a:pPr marL="811213" lvl="2" indent="-280988" algn="just">
              <a:buFont typeface="Wingdings" panose="05000000000000000000" pitchFamily="2" charset="2"/>
              <a:buChar char="§"/>
            </a:pPr>
            <a:r>
              <a:rPr lang="en-IN" kern="0" dirty="0">
                <a:latin typeface="Trebuchet MS" panose="020B0603020202020204" pitchFamily="34" charset="0"/>
              </a:rPr>
              <a:t>T</a:t>
            </a:r>
            <a:r>
              <a:rPr lang="en-IN" kern="0" dirty="0" smtClean="0">
                <a:latin typeface="Trebuchet MS" panose="020B0603020202020204" pitchFamily="34" charset="0"/>
              </a:rPr>
              <a:t>he </a:t>
            </a:r>
            <a:r>
              <a:rPr lang="en-IN" kern="0" dirty="0">
                <a:latin typeface="Trebuchet MS" panose="020B0603020202020204" pitchFamily="34" charset="0"/>
              </a:rPr>
              <a:t>information shared by the leaving actuary/member with the new employer was confidential to the client i.e. previous employer.  </a:t>
            </a:r>
          </a:p>
          <a:p>
            <a:pPr marL="811213" lvl="2" indent="-280988" algn="just">
              <a:buFont typeface="Wingdings" panose="05000000000000000000" pitchFamily="2" charset="2"/>
              <a:buChar char="§"/>
            </a:pPr>
            <a:r>
              <a:rPr lang="en-IN" kern="0" dirty="0">
                <a:latin typeface="Trebuchet MS" panose="020B0603020202020204" pitchFamily="34" charset="0"/>
              </a:rPr>
              <a:t>No formal/informal consent has been obtained from the ex-employer before disclosing the same with the new employer. </a:t>
            </a:r>
          </a:p>
          <a:p>
            <a:pPr marL="811213" lvl="2" indent="-280988" algn="just">
              <a:buFont typeface="Wingdings" panose="05000000000000000000" pitchFamily="2" charset="2"/>
              <a:buChar char="§"/>
            </a:pPr>
            <a:r>
              <a:rPr lang="en-IN" kern="0" dirty="0">
                <a:latin typeface="Trebuchet MS" panose="020B0603020202020204" pitchFamily="34" charset="0"/>
              </a:rPr>
              <a:t>There were no circumstances, wherein the leaving actuary was bound by statutory/judicial authority/other guidance OR it was in public interest to do so.</a:t>
            </a:r>
          </a:p>
        </p:txBody>
      </p:sp>
    </p:spTree>
    <p:extLst>
      <p:ext uri="{BB962C8B-B14F-4D97-AF65-F5344CB8AC3E}">
        <p14:creationId xmlns:p14="http://schemas.microsoft.com/office/powerpoint/2010/main" val="462197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1904999" y="766733"/>
            <a:ext cx="9067801" cy="4555093"/>
          </a:xfrm>
          <a:prstGeom prst="rect">
            <a:avLst/>
          </a:prstGeom>
        </p:spPr>
        <p:txBody>
          <a:bodyPr wrap="square">
            <a:spAutoFit/>
          </a:bodyPr>
          <a:lstStyle/>
          <a:p>
            <a:r>
              <a:rPr lang="en-US" sz="2000" b="1" i="1" kern="0" dirty="0">
                <a:latin typeface="Trebuchet MS" panose="020B0603020202020204" pitchFamily="34" charset="0"/>
              </a:rPr>
              <a:t>Considerations for the A</a:t>
            </a:r>
            <a:r>
              <a:rPr lang="en-US" sz="2000" b="1" i="1" kern="0" dirty="0" smtClean="0">
                <a:latin typeface="Trebuchet MS" panose="020B0603020202020204" pitchFamily="34" charset="0"/>
              </a:rPr>
              <a:t>ctuary </a:t>
            </a:r>
            <a:r>
              <a:rPr lang="en-US" sz="2000" i="1" kern="0" dirty="0" smtClean="0">
                <a:latin typeface="Trebuchet MS" panose="020B0603020202020204" pitchFamily="34" charset="0"/>
              </a:rPr>
              <a:t>(Continued)</a:t>
            </a:r>
            <a:endParaRPr lang="en-IN" sz="2000" i="1" kern="0" dirty="0">
              <a:latin typeface="Trebuchet MS" panose="020B0603020202020204" pitchFamily="34" charset="0"/>
            </a:endParaRPr>
          </a:p>
          <a:p>
            <a:endParaRPr lang="en-IN" kern="0" dirty="0">
              <a:latin typeface="Trebuchet MS" panose="020B0603020202020204" pitchFamily="34" charset="0"/>
            </a:endParaRPr>
          </a:p>
          <a:p>
            <a:r>
              <a:rPr lang="en-IN" b="1" kern="0" dirty="0" smtClean="0">
                <a:latin typeface="Trebuchet MS" panose="020B0603020202020204" pitchFamily="34" charset="0"/>
              </a:rPr>
              <a:t>Going  Forward:</a:t>
            </a:r>
            <a:endParaRPr lang="en-IN" b="1" kern="0" dirty="0">
              <a:latin typeface="Trebuchet MS" panose="020B0603020202020204" pitchFamily="34" charset="0"/>
            </a:endParaRPr>
          </a:p>
          <a:p>
            <a:endParaRPr lang="en-IN" kern="0" dirty="0">
              <a:latin typeface="Trebuchet MS" pitchFamily="34" charset="0"/>
            </a:endParaRPr>
          </a:p>
          <a:p>
            <a:pPr marL="342900" indent="-342900" algn="just">
              <a:buFont typeface="Arial" panose="020B0604020202020204" pitchFamily="34" charset="0"/>
              <a:buChar char="•"/>
            </a:pPr>
            <a:r>
              <a:rPr lang="en-IN" kern="0" dirty="0">
                <a:latin typeface="Trebuchet MS" pitchFamily="34" charset="0"/>
              </a:rPr>
              <a:t>Recognise the incidence </a:t>
            </a:r>
            <a:r>
              <a:rPr lang="en-IN" kern="0" dirty="0" smtClean="0">
                <a:latin typeface="Trebuchet MS" pitchFamily="34" charset="0"/>
              </a:rPr>
              <a:t>as </a:t>
            </a:r>
            <a:r>
              <a:rPr lang="en-IN" kern="0" dirty="0">
                <a:latin typeface="Trebuchet MS" pitchFamily="34" charset="0"/>
              </a:rPr>
              <a:t>a material operational </a:t>
            </a:r>
            <a:r>
              <a:rPr lang="en-IN" kern="0" dirty="0" smtClean="0">
                <a:latin typeface="Trebuchet MS" pitchFamily="34" charset="0"/>
              </a:rPr>
              <a:t>risk.</a:t>
            </a:r>
            <a:endParaRPr lang="en-IN" kern="0" dirty="0">
              <a:latin typeface="Trebuchet MS" pitchFamily="34" charset="0"/>
            </a:endParaRPr>
          </a:p>
          <a:p>
            <a:pPr marL="342900" indent="-342900" algn="just">
              <a:buFont typeface="Arial" panose="020B0604020202020204" pitchFamily="34" charset="0"/>
              <a:buChar char="•"/>
            </a:pPr>
            <a:endParaRPr lang="en-IN" kern="0" dirty="0">
              <a:latin typeface="Trebuchet MS" pitchFamily="34" charset="0"/>
            </a:endParaRPr>
          </a:p>
          <a:p>
            <a:pPr marL="342900" indent="-342900" algn="just">
              <a:buFont typeface="Arial" panose="020B0604020202020204" pitchFamily="34" charset="0"/>
              <a:buChar char="•"/>
            </a:pPr>
            <a:r>
              <a:rPr lang="en-IN" kern="0" dirty="0">
                <a:latin typeface="Trebuchet MS" pitchFamily="34" charset="0"/>
              </a:rPr>
              <a:t>Discuss the same with the Chief Risk Officer of the </a:t>
            </a:r>
            <a:r>
              <a:rPr lang="en-IN" kern="0" dirty="0" smtClean="0">
                <a:latin typeface="Trebuchet MS" pitchFamily="34" charset="0"/>
              </a:rPr>
              <a:t>company.</a:t>
            </a:r>
            <a:endParaRPr lang="en-IN" kern="0" dirty="0">
              <a:latin typeface="Trebuchet MS" pitchFamily="34" charset="0"/>
            </a:endParaRPr>
          </a:p>
          <a:p>
            <a:pPr algn="just"/>
            <a:endParaRPr lang="en-IN" kern="0" dirty="0" smtClean="0">
              <a:latin typeface="Trebuchet MS" pitchFamily="34" charset="0"/>
            </a:endParaRPr>
          </a:p>
          <a:p>
            <a:pPr marL="285750" indent="-285750" algn="just">
              <a:buFont typeface="Arial" panose="020B0604020202020204" pitchFamily="34" charset="0"/>
              <a:buChar char="•"/>
            </a:pPr>
            <a:r>
              <a:rPr lang="en-IN" kern="0" dirty="0">
                <a:latin typeface="Trebuchet MS" pitchFamily="34" charset="0"/>
              </a:rPr>
              <a:t>Restrictions on Employees who are on their way out from the organisation.</a:t>
            </a:r>
          </a:p>
          <a:p>
            <a:pPr marL="285750" indent="-285750" algn="just">
              <a:buFont typeface="Arial" panose="020B0604020202020204" pitchFamily="34" charset="0"/>
              <a:buChar char="•"/>
            </a:pPr>
            <a:endParaRPr lang="en-IN" kern="0" dirty="0">
              <a:latin typeface="Trebuchet MS" pitchFamily="34" charset="0"/>
            </a:endParaRPr>
          </a:p>
          <a:p>
            <a:pPr marL="285750" indent="-285750" algn="just">
              <a:buFont typeface="Arial" panose="020B0604020202020204" pitchFamily="34" charset="0"/>
              <a:buChar char="•"/>
            </a:pPr>
            <a:r>
              <a:rPr lang="en-IN" kern="0" dirty="0">
                <a:latin typeface="Trebuchet MS" pitchFamily="34" charset="0"/>
              </a:rPr>
              <a:t>Audit/vetting of existing employees having access sensitive information.</a:t>
            </a:r>
          </a:p>
          <a:p>
            <a:pPr algn="just"/>
            <a:endParaRPr lang="en-IN" kern="0" dirty="0">
              <a:latin typeface="Trebuchet MS" pitchFamily="34" charset="0"/>
            </a:endParaRPr>
          </a:p>
          <a:p>
            <a:pPr marL="285750" indent="-285750" algn="just">
              <a:buFont typeface="Arial" panose="020B0604020202020204" pitchFamily="34" charset="0"/>
              <a:buChar char="•"/>
            </a:pPr>
            <a:r>
              <a:rPr lang="en-IN" kern="0" dirty="0">
                <a:latin typeface="Trebuchet MS" pitchFamily="34" charset="0"/>
              </a:rPr>
              <a:t>Go ahead with the existing product with slight modifications.</a:t>
            </a:r>
          </a:p>
          <a:p>
            <a:pPr marL="285750" indent="-285750" algn="just">
              <a:buFont typeface="Arial" panose="020B0604020202020204" pitchFamily="34" charset="0"/>
              <a:buChar char="•"/>
            </a:pPr>
            <a:endParaRPr lang="en-IN" kern="0" dirty="0">
              <a:latin typeface="Trebuchet MS" pitchFamily="34" charset="0"/>
            </a:endParaRPr>
          </a:p>
          <a:p>
            <a:pPr marL="285750" indent="-285750" algn="just">
              <a:buFont typeface="Arial" panose="020B0604020202020204" pitchFamily="34" charset="0"/>
              <a:buChar char="•"/>
            </a:pPr>
            <a:r>
              <a:rPr lang="en-IN" kern="0" dirty="0">
                <a:latin typeface="Trebuchet MS" pitchFamily="34" charset="0"/>
              </a:rPr>
              <a:t>Wait and Watch for experiential learning from the market.</a:t>
            </a:r>
          </a:p>
          <a:p>
            <a:pPr marL="342900" indent="-342900" algn="just">
              <a:buFont typeface="Arial" panose="020B0604020202020204" pitchFamily="34" charset="0"/>
              <a:buChar char="•"/>
            </a:pPr>
            <a:endParaRPr lang="en-IN" kern="0" dirty="0">
              <a:latin typeface="Trebuchet MS" pitchFamily="34" charset="0"/>
            </a:endParaRPr>
          </a:p>
        </p:txBody>
      </p:sp>
    </p:spTree>
    <p:extLst>
      <p:ext uri="{BB962C8B-B14F-4D97-AF65-F5344CB8AC3E}">
        <p14:creationId xmlns:p14="http://schemas.microsoft.com/office/powerpoint/2010/main" val="3337266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2057399" y="347387"/>
            <a:ext cx="9372601" cy="6401753"/>
          </a:xfrm>
          <a:prstGeom prst="rect">
            <a:avLst/>
          </a:prstGeom>
        </p:spPr>
        <p:txBody>
          <a:bodyPr wrap="square">
            <a:spAutoFit/>
          </a:bodyPr>
          <a:lstStyle/>
          <a:p>
            <a:r>
              <a:rPr lang="en-IN" sz="2000" b="1" i="1" kern="0" dirty="0">
                <a:latin typeface="Trebuchet MS" panose="020B0603020202020204" pitchFamily="34" charset="0"/>
              </a:rPr>
              <a:t>Consequences for </a:t>
            </a:r>
            <a:r>
              <a:rPr lang="en-IN" sz="2000" b="1" i="1" kern="0" dirty="0" smtClean="0">
                <a:latin typeface="Trebuchet MS" panose="020B0603020202020204" pitchFamily="34" charset="0"/>
              </a:rPr>
              <a:t>Actuary :</a:t>
            </a:r>
            <a:endParaRPr lang="en-IN" sz="2000" b="1" i="1" kern="0" dirty="0">
              <a:latin typeface="Trebuchet MS" panose="020B0603020202020204" pitchFamily="34" charset="0"/>
            </a:endParaRPr>
          </a:p>
          <a:p>
            <a:endParaRPr lang="en-IN" kern="0" dirty="0">
              <a:latin typeface="Trebuchet MS" panose="020B0603020202020204" pitchFamily="34" charset="0"/>
            </a:endParaRPr>
          </a:p>
          <a:p>
            <a:pPr algn="just"/>
            <a:r>
              <a:rPr lang="en-IN" kern="0" dirty="0">
                <a:latin typeface="Trebuchet MS" panose="020B0603020202020204" pitchFamily="34" charset="0"/>
              </a:rPr>
              <a:t>Provisions related to non-compliance to professional misconduct as </a:t>
            </a:r>
            <a:r>
              <a:rPr lang="en-IN" kern="0" dirty="0" smtClean="0">
                <a:latin typeface="Trebuchet MS" panose="020B0603020202020204" pitchFamily="34" charset="0"/>
              </a:rPr>
              <a:t>per ‘</a:t>
            </a:r>
            <a:r>
              <a:rPr lang="en-IN" kern="0" dirty="0">
                <a:latin typeface="Trebuchet MS" panose="020B0603020202020204" pitchFamily="34" charset="0"/>
              </a:rPr>
              <a:t>Professional Conduct Standards’ and </a:t>
            </a:r>
            <a:r>
              <a:rPr lang="en-IN" kern="0" dirty="0" smtClean="0">
                <a:latin typeface="Trebuchet MS" panose="020B0603020202020204" pitchFamily="34" charset="0"/>
              </a:rPr>
              <a:t>‘The Actuaries Act, </a:t>
            </a:r>
            <a:r>
              <a:rPr lang="en-IN" kern="0" dirty="0">
                <a:latin typeface="Trebuchet MS" panose="020B0603020202020204" pitchFamily="34" charset="0"/>
              </a:rPr>
              <a:t>2006’ are to be considered.</a:t>
            </a:r>
          </a:p>
          <a:p>
            <a:pPr algn="just"/>
            <a:endParaRPr lang="en-IN" kern="0" dirty="0">
              <a:latin typeface="Trebuchet MS" panose="020B0603020202020204" pitchFamily="34" charset="0"/>
            </a:endParaRPr>
          </a:p>
          <a:p>
            <a:pPr algn="just"/>
            <a:r>
              <a:rPr lang="en-IN" kern="0" dirty="0">
                <a:latin typeface="Trebuchet MS" panose="020B0603020202020204" pitchFamily="34" charset="0"/>
              </a:rPr>
              <a:t>The relevant section 5 of PCS which deals with ‘Compliance with Standards’  is as under:  </a:t>
            </a:r>
          </a:p>
          <a:p>
            <a:pPr algn="just"/>
            <a:endParaRPr lang="en-IN" kern="0" dirty="0">
              <a:latin typeface="Trebuchet MS" panose="020B0603020202020204" pitchFamily="34" charset="0"/>
            </a:endParaRPr>
          </a:p>
          <a:p>
            <a:pPr algn="just"/>
            <a:r>
              <a:rPr lang="en-IN" kern="0" dirty="0">
                <a:latin typeface="Trebuchet MS" panose="020B0603020202020204" pitchFamily="34" charset="0"/>
              </a:rPr>
              <a:t>PCS 5.1: </a:t>
            </a:r>
            <a:r>
              <a:rPr lang="en-IN" b="1" kern="0" dirty="0">
                <a:latin typeface="Trebuchet MS" panose="020B0603020202020204" pitchFamily="34" charset="0"/>
              </a:rPr>
              <a:t>(Disciplinary procedure against Non compliance with the Act and Rules and Regulations </a:t>
            </a:r>
            <a:r>
              <a:rPr lang="en-IN" kern="0" dirty="0">
                <a:latin typeface="Trebuchet MS" panose="020B0603020202020204" pitchFamily="34" charset="0"/>
              </a:rPr>
              <a:t>and guidance)</a:t>
            </a:r>
          </a:p>
          <a:p>
            <a:pPr algn="just"/>
            <a:r>
              <a:rPr lang="en-IN" kern="0" dirty="0">
                <a:latin typeface="Trebuchet MS" panose="020B0603020202020204" pitchFamily="34" charset="0"/>
              </a:rPr>
              <a:t>  </a:t>
            </a:r>
          </a:p>
          <a:p>
            <a:pPr algn="just"/>
            <a:r>
              <a:rPr lang="en-IN" kern="0" dirty="0" smtClean="0">
                <a:latin typeface="Trebuchet MS" panose="020B0603020202020204" pitchFamily="34" charset="0"/>
              </a:rPr>
              <a:t>PCS </a:t>
            </a:r>
            <a:r>
              <a:rPr lang="en-IN" kern="0" dirty="0">
                <a:latin typeface="Trebuchet MS" panose="020B0603020202020204" pitchFamily="34" charset="0"/>
              </a:rPr>
              <a:t>5.4</a:t>
            </a:r>
            <a:r>
              <a:rPr lang="en-IN" kern="0" dirty="0" smtClean="0">
                <a:latin typeface="Trebuchet MS" panose="020B0603020202020204" pitchFamily="34" charset="0"/>
              </a:rPr>
              <a:t>:</a:t>
            </a:r>
            <a:r>
              <a:rPr lang="en-IN" i="1" kern="0" dirty="0" smtClean="0">
                <a:latin typeface="Trebuchet MS" panose="020B0603020202020204" pitchFamily="34" charset="0"/>
              </a:rPr>
              <a:t> </a:t>
            </a:r>
            <a:r>
              <a:rPr lang="en-IN" i="1" kern="0" dirty="0">
                <a:latin typeface="Trebuchet MS" panose="020B0603020202020204" pitchFamily="34" charset="0"/>
              </a:rPr>
              <a:t>A member found guilty of misconduct will be </a:t>
            </a:r>
            <a:r>
              <a:rPr lang="en-IN" b="1" i="1" kern="0" dirty="0">
                <a:latin typeface="Trebuchet MS" panose="020B0603020202020204" pitchFamily="34" charset="0"/>
              </a:rPr>
              <a:t>liable to disciplinary    </a:t>
            </a:r>
            <a:r>
              <a:rPr lang="en-IN" b="1" i="1" kern="0" dirty="0" smtClean="0">
                <a:latin typeface="Trebuchet MS" panose="020B0603020202020204" pitchFamily="34" charset="0"/>
              </a:rPr>
              <a:t> </a:t>
            </a:r>
            <a:r>
              <a:rPr lang="en-IN" b="1" i="1" kern="0" dirty="0">
                <a:latin typeface="Trebuchet MS" panose="020B0603020202020204" pitchFamily="34" charset="0"/>
              </a:rPr>
              <a:t>action </a:t>
            </a:r>
            <a:r>
              <a:rPr lang="en-IN" i="1" kern="0" dirty="0">
                <a:latin typeface="Trebuchet MS" panose="020B0603020202020204" pitchFamily="34" charset="0"/>
              </a:rPr>
              <a:t>as specified in </a:t>
            </a:r>
            <a:r>
              <a:rPr lang="en-IN" b="1" i="1" kern="0" dirty="0">
                <a:latin typeface="Trebuchet MS" panose="020B0603020202020204" pitchFamily="34" charset="0"/>
              </a:rPr>
              <a:t>sections 30</a:t>
            </a:r>
            <a:r>
              <a:rPr lang="en-IN" i="1" kern="0" dirty="0">
                <a:latin typeface="Trebuchet MS" panose="020B0603020202020204" pitchFamily="34" charset="0"/>
              </a:rPr>
              <a:t>, 37, and 38 of the Act</a:t>
            </a:r>
            <a:r>
              <a:rPr lang="en-IN" i="1" kern="0" dirty="0" smtClean="0">
                <a:latin typeface="Trebuchet MS" panose="020B0603020202020204" pitchFamily="34" charset="0"/>
              </a:rPr>
              <a:t>.</a:t>
            </a:r>
          </a:p>
          <a:p>
            <a:pPr algn="just"/>
            <a:endParaRPr lang="en-IN" altLang="en-US" i="1" kern="0" dirty="0" smtClean="0">
              <a:latin typeface="Trebuchet MS" panose="020B0603020202020204" pitchFamily="34" charset="0"/>
            </a:endParaRPr>
          </a:p>
          <a:p>
            <a:pPr algn="just"/>
            <a:r>
              <a:rPr lang="en-IN" b="1" kern="0" dirty="0" smtClean="0">
                <a:latin typeface="Trebuchet MS" pitchFamily="34" charset="0"/>
              </a:rPr>
              <a:t>The Actuaries Act, 2006; </a:t>
            </a:r>
            <a:r>
              <a:rPr lang="en-IN" b="1" kern="0" dirty="0">
                <a:latin typeface="Trebuchet MS" pitchFamily="34" charset="0"/>
              </a:rPr>
              <a:t>Section 30 </a:t>
            </a:r>
          </a:p>
          <a:p>
            <a:pPr marL="0" lvl="1" algn="just"/>
            <a:r>
              <a:rPr lang="en-US" i="1" dirty="0">
                <a:latin typeface="Trebuchet MS" pitchFamily="34" charset="0"/>
              </a:rPr>
              <a:t>Where the Council is of the opinion that a member is guilty of a professional or other misconduct mentioned in the Schedule, it shall afford to the member a reasonable opportunity of being heard before making any order against him and may thereafter take any one or more of the following actions, namely:-</a:t>
            </a:r>
          </a:p>
          <a:p>
            <a:pPr marL="0" lvl="1" algn="just"/>
            <a:r>
              <a:rPr lang="en-US" i="1" dirty="0">
                <a:latin typeface="Trebuchet MS" pitchFamily="34" charset="0"/>
              </a:rPr>
              <a:t>(a) </a:t>
            </a:r>
            <a:r>
              <a:rPr lang="en-US" b="1" i="1" dirty="0">
                <a:latin typeface="Trebuchet MS" pitchFamily="34" charset="0"/>
              </a:rPr>
              <a:t>reprimand</a:t>
            </a:r>
            <a:r>
              <a:rPr lang="en-US" i="1" dirty="0">
                <a:latin typeface="Trebuchet MS" pitchFamily="34" charset="0"/>
              </a:rPr>
              <a:t> the member; or</a:t>
            </a:r>
          </a:p>
          <a:p>
            <a:pPr marL="0" lvl="1" algn="just"/>
            <a:r>
              <a:rPr lang="en-US" i="1" dirty="0">
                <a:latin typeface="Trebuchet MS" pitchFamily="34" charset="0"/>
              </a:rPr>
              <a:t>(b) </a:t>
            </a:r>
            <a:r>
              <a:rPr lang="en-US" b="1" i="1" dirty="0">
                <a:latin typeface="Trebuchet MS" pitchFamily="34" charset="0"/>
              </a:rPr>
              <a:t>remove the name </a:t>
            </a:r>
            <a:r>
              <a:rPr lang="en-US" i="1" dirty="0">
                <a:latin typeface="Trebuchet MS" pitchFamily="34" charset="0"/>
              </a:rPr>
              <a:t>of the member from the register permanently or for such period, as it thinks fit.</a:t>
            </a:r>
          </a:p>
          <a:p>
            <a:pPr marL="0" lvl="1" algn="just"/>
            <a:r>
              <a:rPr lang="en-US" i="1" dirty="0">
                <a:latin typeface="Trebuchet MS" pitchFamily="34" charset="0"/>
              </a:rPr>
              <a:t>(c) impose such </a:t>
            </a:r>
            <a:r>
              <a:rPr lang="en-US" b="1" i="1" dirty="0">
                <a:latin typeface="Trebuchet MS" pitchFamily="34" charset="0"/>
              </a:rPr>
              <a:t>fine</a:t>
            </a:r>
            <a:r>
              <a:rPr lang="en-US" i="1" dirty="0">
                <a:latin typeface="Trebuchet MS" pitchFamily="34" charset="0"/>
              </a:rPr>
              <a:t> as it may think fit, which may extend to five lakh rupees.</a:t>
            </a:r>
            <a:endParaRPr lang="en-IN" i="1" kern="0" dirty="0">
              <a:latin typeface="Trebuchet MS" pitchFamily="34" charset="0"/>
            </a:endParaRPr>
          </a:p>
          <a:p>
            <a:pPr algn="just"/>
            <a:endParaRPr lang="en-US" altLang="en-US" sz="1400" kern="0" dirty="0">
              <a:latin typeface="Trebuchet MS" panose="020B0603020202020204" pitchFamily="34" charset="0"/>
            </a:endParaRPr>
          </a:p>
        </p:txBody>
      </p:sp>
    </p:spTree>
    <p:extLst>
      <p:ext uri="{BB962C8B-B14F-4D97-AF65-F5344CB8AC3E}">
        <p14:creationId xmlns:p14="http://schemas.microsoft.com/office/powerpoint/2010/main" val="196579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05000" y="457199"/>
            <a:ext cx="9067800" cy="604363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endParaRPr lang="en-IN" sz="1600" dirty="0">
              <a:latin typeface="Trebuchet MS" panose="020B0603020202020204" pitchFamily="34" charset="0"/>
            </a:endParaRPr>
          </a:p>
          <a:p>
            <a:pPr marL="0" indent="0">
              <a:buNone/>
            </a:pPr>
            <a:r>
              <a:rPr lang="en-US" altLang="en-US" kern="0" dirty="0" smtClean="0">
                <a:latin typeface="Trebuchet MS" panose="020B0603020202020204" pitchFamily="34" charset="0"/>
              </a:rPr>
              <a:t> </a:t>
            </a: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3" name="Rectangle 2"/>
          <p:cNvSpPr/>
          <p:nvPr/>
        </p:nvSpPr>
        <p:spPr>
          <a:xfrm>
            <a:off x="2057399" y="347387"/>
            <a:ext cx="8915401" cy="3385542"/>
          </a:xfrm>
          <a:prstGeom prst="rect">
            <a:avLst/>
          </a:prstGeom>
        </p:spPr>
        <p:txBody>
          <a:bodyPr wrap="square">
            <a:spAutoFit/>
          </a:bodyPr>
          <a:lstStyle/>
          <a:p>
            <a:endParaRPr lang="en-IN" b="1" kern="0" dirty="0" smtClean="0">
              <a:latin typeface="Trebuchet MS" panose="020B0603020202020204" pitchFamily="34" charset="0"/>
            </a:endParaRPr>
          </a:p>
          <a:p>
            <a:r>
              <a:rPr lang="en-IN" sz="2000" b="1" kern="0" dirty="0" smtClean="0">
                <a:latin typeface="Trebuchet MS" panose="020B0603020202020204" pitchFamily="34" charset="0"/>
              </a:rPr>
              <a:t>Opinion:</a:t>
            </a:r>
            <a:endParaRPr lang="en-IN" sz="2000" b="1" kern="0" dirty="0">
              <a:latin typeface="Trebuchet MS" panose="020B0603020202020204" pitchFamily="34" charset="0"/>
            </a:endParaRPr>
          </a:p>
          <a:p>
            <a:endParaRPr lang="en-IN" kern="0" dirty="0">
              <a:latin typeface="Trebuchet MS" panose="020B0603020202020204" pitchFamily="34" charset="0"/>
            </a:endParaRPr>
          </a:p>
          <a:p>
            <a:pPr marL="742950" lvl="1" indent="-285750" algn="just">
              <a:buFont typeface="Arial" panose="020B0604020202020204" pitchFamily="34" charset="0"/>
              <a:buChar char="•"/>
            </a:pPr>
            <a:r>
              <a:rPr lang="en-IN" sz="1400" kern="0" dirty="0" smtClean="0">
                <a:latin typeface="Trebuchet MS" panose="020B0603020202020204" pitchFamily="34" charset="0"/>
              </a:rPr>
              <a:t> </a:t>
            </a:r>
            <a:r>
              <a:rPr lang="en-IN" kern="0" dirty="0">
                <a:latin typeface="Trebuchet MS" panose="020B0603020202020204" pitchFamily="34" charset="0"/>
              </a:rPr>
              <a:t>If the matter is referred </a:t>
            </a:r>
            <a:r>
              <a:rPr lang="en-IN" kern="0" dirty="0" smtClean="0">
                <a:latin typeface="Trebuchet MS" panose="020B0603020202020204" pitchFamily="34" charset="0"/>
              </a:rPr>
              <a:t>to </a:t>
            </a:r>
            <a:r>
              <a:rPr lang="en-IN" kern="0" dirty="0">
                <a:latin typeface="Trebuchet MS" panose="020B0603020202020204" pitchFamily="34" charset="0"/>
              </a:rPr>
              <a:t>the professional </a:t>
            </a:r>
            <a:r>
              <a:rPr lang="en-IN" kern="0" dirty="0" smtClean="0">
                <a:latin typeface="Trebuchet MS" panose="020B0603020202020204" pitchFamily="34" charset="0"/>
              </a:rPr>
              <a:t>body by the Actuary after considering that the </a:t>
            </a:r>
            <a:r>
              <a:rPr lang="en-IN" kern="0" dirty="0">
                <a:solidFill>
                  <a:schemeClr val="accent2">
                    <a:lumMod val="60000"/>
                    <a:lumOff val="40000"/>
                  </a:schemeClr>
                </a:solidFill>
                <a:latin typeface="Trebuchet MS" panose="020B0603020202020204" pitchFamily="34" charset="0"/>
              </a:rPr>
              <a:t>nature of </a:t>
            </a:r>
            <a:r>
              <a:rPr lang="en-IN" kern="0" dirty="0" smtClean="0">
                <a:solidFill>
                  <a:schemeClr val="accent2">
                    <a:lumMod val="60000"/>
                    <a:lumOff val="40000"/>
                  </a:schemeClr>
                </a:solidFill>
                <a:latin typeface="Trebuchet MS" panose="020B0603020202020204" pitchFamily="34" charset="0"/>
              </a:rPr>
              <a:t>misconduct </a:t>
            </a:r>
            <a:r>
              <a:rPr lang="en-IN" kern="0" dirty="0" smtClean="0">
                <a:latin typeface="Trebuchet MS" panose="020B0603020202020204" pitchFamily="34" charset="0"/>
              </a:rPr>
              <a:t>warrants an action, then </a:t>
            </a:r>
            <a:r>
              <a:rPr lang="en-IN" kern="0" dirty="0">
                <a:solidFill>
                  <a:schemeClr val="accent2">
                    <a:lumMod val="60000"/>
                    <a:lumOff val="40000"/>
                  </a:schemeClr>
                </a:solidFill>
                <a:latin typeface="Trebuchet MS" panose="020B0603020202020204" pitchFamily="34" charset="0"/>
              </a:rPr>
              <a:t>disciplinary proceedings </a:t>
            </a:r>
            <a:r>
              <a:rPr lang="en-IN" kern="0" dirty="0" smtClean="0">
                <a:latin typeface="Trebuchet MS" panose="020B0603020202020204" pitchFamily="34" charset="0"/>
              </a:rPr>
              <a:t>can </a:t>
            </a:r>
            <a:r>
              <a:rPr lang="en-IN" kern="0" dirty="0">
                <a:latin typeface="Trebuchet MS" panose="020B0603020202020204" pitchFamily="34" charset="0"/>
              </a:rPr>
              <a:t>be </a:t>
            </a:r>
            <a:r>
              <a:rPr lang="en-IN" kern="0" dirty="0" smtClean="0">
                <a:latin typeface="Trebuchet MS" panose="020B0603020202020204" pitchFamily="34" charset="0"/>
              </a:rPr>
              <a:t>initiated against the leaving Actuary.</a:t>
            </a:r>
          </a:p>
          <a:p>
            <a:pPr lvl="1" algn="just"/>
            <a:endParaRPr lang="en-IN" kern="0" dirty="0">
              <a:latin typeface="Trebuchet MS" panose="020B0603020202020204" pitchFamily="34" charset="0"/>
            </a:endParaRPr>
          </a:p>
          <a:p>
            <a:pPr marL="742950" lvl="1" indent="-285750" algn="just">
              <a:buFont typeface="Arial" panose="020B0604020202020204" pitchFamily="34" charset="0"/>
              <a:buChar char="•"/>
            </a:pPr>
            <a:r>
              <a:rPr lang="en-IN" kern="0" dirty="0">
                <a:latin typeface="Trebuchet MS" panose="020B0603020202020204" pitchFamily="34" charset="0"/>
              </a:rPr>
              <a:t>After finding the member </a:t>
            </a:r>
            <a:r>
              <a:rPr lang="en-IN" kern="0" dirty="0">
                <a:solidFill>
                  <a:schemeClr val="accent2">
                    <a:lumMod val="60000"/>
                    <a:lumOff val="40000"/>
                  </a:schemeClr>
                </a:solidFill>
                <a:latin typeface="Trebuchet MS" panose="020B0603020202020204" pitchFamily="34" charset="0"/>
              </a:rPr>
              <a:t>guilty</a:t>
            </a:r>
            <a:r>
              <a:rPr lang="en-IN" kern="0" dirty="0">
                <a:latin typeface="Trebuchet MS" panose="020B0603020202020204" pitchFamily="34" charset="0"/>
              </a:rPr>
              <a:t> of misconduct by the council and affording to </a:t>
            </a:r>
            <a:r>
              <a:rPr lang="en-IN" kern="0" dirty="0" smtClean="0">
                <a:latin typeface="Trebuchet MS" panose="020B0603020202020204" pitchFamily="34" charset="0"/>
              </a:rPr>
              <a:t>the leaving Actuary </a:t>
            </a:r>
            <a:r>
              <a:rPr lang="en-IN" kern="0" dirty="0">
                <a:latin typeface="Trebuchet MS" panose="020B0603020202020204" pitchFamily="34" charset="0"/>
              </a:rPr>
              <a:t>a </a:t>
            </a:r>
            <a:r>
              <a:rPr lang="en-IN" kern="0" dirty="0">
                <a:solidFill>
                  <a:schemeClr val="accent2">
                    <a:lumMod val="60000"/>
                    <a:lumOff val="40000"/>
                  </a:schemeClr>
                </a:solidFill>
                <a:latin typeface="Trebuchet MS" panose="020B0603020202020204" pitchFamily="34" charset="0"/>
              </a:rPr>
              <a:t>reasonable opportunity </a:t>
            </a:r>
            <a:r>
              <a:rPr lang="en-IN" kern="0" dirty="0">
                <a:latin typeface="Trebuchet MS" panose="020B0603020202020204" pitchFamily="34" charset="0"/>
              </a:rPr>
              <a:t>of being </a:t>
            </a:r>
            <a:r>
              <a:rPr lang="en-IN" kern="0" dirty="0">
                <a:solidFill>
                  <a:schemeClr val="accent2">
                    <a:lumMod val="60000"/>
                    <a:lumOff val="40000"/>
                  </a:schemeClr>
                </a:solidFill>
                <a:latin typeface="Trebuchet MS" panose="020B0603020202020204" pitchFamily="34" charset="0"/>
              </a:rPr>
              <a:t>heard</a:t>
            </a:r>
            <a:r>
              <a:rPr lang="en-IN" kern="0" dirty="0">
                <a:latin typeface="Trebuchet MS" panose="020B0603020202020204" pitchFamily="34" charset="0"/>
              </a:rPr>
              <a:t>, appropriate action may be </a:t>
            </a:r>
            <a:r>
              <a:rPr lang="en-IN" kern="0" dirty="0" smtClean="0">
                <a:latin typeface="Trebuchet MS" panose="020B0603020202020204" pitchFamily="34" charset="0"/>
              </a:rPr>
              <a:t>taken as </a:t>
            </a:r>
            <a:r>
              <a:rPr lang="en-IN" kern="0" dirty="0">
                <a:latin typeface="Trebuchet MS" panose="020B0603020202020204" pitchFamily="34" charset="0"/>
              </a:rPr>
              <a:t>per the findings of the Council as per Section 30 of </a:t>
            </a:r>
            <a:r>
              <a:rPr lang="en-IN" kern="0" dirty="0" smtClean="0">
                <a:latin typeface="Trebuchet MS" panose="020B0603020202020204" pitchFamily="34" charset="0"/>
              </a:rPr>
              <a:t>The Actuaries </a:t>
            </a:r>
            <a:r>
              <a:rPr lang="en-IN" kern="0" dirty="0">
                <a:latin typeface="Trebuchet MS" panose="020B0603020202020204" pitchFamily="34" charset="0"/>
              </a:rPr>
              <a:t>Act, 2006.</a:t>
            </a:r>
          </a:p>
          <a:p>
            <a:pPr algn="just"/>
            <a:endParaRPr lang="en-US" altLang="en-US" sz="1400" kern="0" dirty="0">
              <a:latin typeface="Trebuchet MS" panose="020B0603020202020204" pitchFamily="34" charset="0"/>
            </a:endParaRPr>
          </a:p>
        </p:txBody>
      </p:sp>
    </p:spTree>
    <p:extLst>
      <p:ext uri="{BB962C8B-B14F-4D97-AF65-F5344CB8AC3E}">
        <p14:creationId xmlns:p14="http://schemas.microsoft.com/office/powerpoint/2010/main" val="2315501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5" name="Rectangle 168"/>
          <p:cNvSpPr>
            <a:spLocks noChangeArrowheads="1"/>
          </p:cNvSpPr>
          <p:nvPr/>
        </p:nvSpPr>
        <p:spPr bwMode="auto">
          <a:xfrm>
            <a:off x="152400" y="3467243"/>
            <a:ext cx="9883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lvl="0" algn="l">
              <a:lnSpc>
                <a:spcPct val="200000"/>
              </a:lnSpc>
            </a:pPr>
            <a:endParaRPr lang="en-GB" sz="1800" dirty="0" smtClean="0">
              <a:latin typeface="Trebuchet MS" panose="020B0603020202020204" pitchFamily="34" charset="0"/>
            </a:endParaRPr>
          </a:p>
          <a:p>
            <a:pPr lvl="0" algn="just">
              <a:lnSpc>
                <a:spcPct val="150000"/>
              </a:lnSpc>
            </a:pPr>
            <a:r>
              <a:rPr lang="en-IN" sz="3600" b="1" dirty="0" smtClean="0">
                <a:solidFill>
                  <a:schemeClr val="tx1"/>
                </a:solidFill>
                <a:latin typeface="Trebuchet MS" panose="020B0603020202020204" pitchFamily="34" charset="0"/>
              </a:rPr>
              <a:t>Assumptions</a:t>
            </a:r>
            <a:r>
              <a:rPr lang="en-IN" sz="3600" b="1" dirty="0" smtClean="0">
                <a:latin typeface="Trebuchet MS" panose="020B0603020202020204" pitchFamily="34" charset="0"/>
              </a:rPr>
              <a:t> on the Case Study</a:t>
            </a:r>
            <a:endParaRPr lang="en-IN" sz="3600" b="1" dirty="0">
              <a:latin typeface="Trebuchet MS" panose="020B0603020202020204" pitchFamily="34" charset="0"/>
            </a:endParaRPr>
          </a:p>
          <a:p>
            <a:pPr algn="l">
              <a:lnSpc>
                <a:spcPct val="200000"/>
              </a:lnSpc>
            </a:pPr>
            <a:endParaRPr lang="en-US" altLang="en-US" sz="3600" b="1" dirty="0" smtClean="0">
              <a:solidFill>
                <a:schemeClr val="tx1"/>
              </a:solidFill>
              <a:latin typeface="Trebuchet MS" panose="020B0603020202020204" pitchFamily="34" charset="0"/>
            </a:endParaRPr>
          </a:p>
          <a:p>
            <a:pPr algn="l"/>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39067718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828800" y="304799"/>
            <a:ext cx="9144000" cy="61960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extBox 6"/>
          <p:cNvSpPr txBox="1"/>
          <p:nvPr/>
        </p:nvSpPr>
        <p:spPr>
          <a:xfrm>
            <a:off x="2251312" y="784082"/>
            <a:ext cx="8915400" cy="1477328"/>
          </a:xfrm>
          <a:prstGeom prst="rect">
            <a:avLst/>
          </a:prstGeom>
          <a:noFill/>
        </p:spPr>
        <p:txBody>
          <a:bodyPr wrap="square" rtlCol="0">
            <a:spAutoFit/>
          </a:bodyPr>
          <a:lstStyle/>
          <a:p>
            <a:pPr marL="285750" indent="-285750" algn="just">
              <a:buFont typeface="Arial" panose="020B0604020202020204" pitchFamily="34" charset="0"/>
              <a:buChar char="•"/>
            </a:pPr>
            <a:r>
              <a:rPr lang="en-IN" dirty="0" smtClean="0">
                <a:latin typeface="Trebuchet MS" panose="020B0603020202020204" pitchFamily="34" charset="0"/>
              </a:rPr>
              <a:t>NewGen and ValueGen are both Insurers operating in India.</a:t>
            </a:r>
          </a:p>
          <a:p>
            <a:pPr marL="285750" indent="-285750" algn="just">
              <a:buFont typeface="Arial" panose="020B0604020202020204" pitchFamily="34" charset="0"/>
              <a:buChar char="•"/>
            </a:pPr>
            <a:endParaRPr lang="en-IN" dirty="0">
              <a:latin typeface="Trebuchet MS" panose="020B0603020202020204" pitchFamily="34" charset="0"/>
            </a:endParaRPr>
          </a:p>
          <a:p>
            <a:pPr marL="285750" indent="-285750" algn="just">
              <a:buFont typeface="Arial" panose="020B0604020202020204" pitchFamily="34" charset="0"/>
              <a:buChar char="•"/>
            </a:pPr>
            <a:r>
              <a:rPr lang="en-IN" dirty="0">
                <a:latin typeface="Trebuchet MS" panose="020B0603020202020204" pitchFamily="34" charset="0"/>
              </a:rPr>
              <a:t>All team </a:t>
            </a:r>
            <a:r>
              <a:rPr lang="en-IN" dirty="0" smtClean="0">
                <a:latin typeface="Trebuchet MS" panose="020B0603020202020204" pitchFamily="34" charset="0"/>
              </a:rPr>
              <a:t>members </a:t>
            </a:r>
            <a:r>
              <a:rPr lang="en-IN" dirty="0">
                <a:latin typeface="Trebuchet MS" panose="020B0603020202020204" pitchFamily="34" charset="0"/>
              </a:rPr>
              <a:t>of the Actuary’s team are assumed to be registered members of the Actuarial Body; Institute of Actuaries of India.</a:t>
            </a: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17574950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3285129" y="1844945"/>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kern="0" dirty="0" smtClean="0">
                <a:solidFill>
                  <a:schemeClr val="tx1"/>
                </a:solidFill>
                <a:latin typeface="Trebuchet MS" panose="020B0603020202020204" pitchFamily="34" charset="0"/>
              </a:rPr>
              <a:t>Thank You !!</a:t>
            </a:r>
            <a:endParaRPr lang="en-US" altLang="en-US" kern="0" dirty="0">
              <a:solidFill>
                <a:schemeClr val="tx1"/>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327533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500" b="1" kern="0" dirty="0" smtClean="0">
                <a:solidFill>
                  <a:schemeClr val="tx1"/>
                </a:solidFill>
                <a:latin typeface="Trebuchet MS" panose="020B0603020202020204" pitchFamily="34" charset="0"/>
              </a:rPr>
              <a:t>Case Study: Key Highlights</a:t>
            </a:r>
            <a:endParaRPr lang="en-US" altLang="en-US" sz="35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752600" y="1245747"/>
            <a:ext cx="8686800" cy="525508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2057400" y="1245747"/>
            <a:ext cx="9677400" cy="5909310"/>
          </a:xfrm>
          <a:prstGeom prst="rect">
            <a:avLst/>
          </a:prstGeom>
          <a:noFill/>
        </p:spPr>
        <p:txBody>
          <a:bodyPr wrap="square" rtlCol="0">
            <a:spAutoFit/>
          </a:bodyPr>
          <a:lstStyle/>
          <a:p>
            <a:pPr marL="285750" indent="-285750" algn="just">
              <a:buFont typeface="Arial" panose="020B0604020202020204" pitchFamily="34" charset="0"/>
              <a:buChar char="•"/>
            </a:pPr>
            <a:r>
              <a:rPr lang="en-IN" dirty="0">
                <a:solidFill>
                  <a:schemeClr val="accent2">
                    <a:lumMod val="60000"/>
                    <a:lumOff val="40000"/>
                  </a:schemeClr>
                </a:solidFill>
                <a:latin typeface="Trebuchet MS" panose="020B0603020202020204" pitchFamily="34" charset="0"/>
              </a:rPr>
              <a:t>NewGen</a:t>
            </a:r>
            <a:r>
              <a:rPr lang="en-IN" dirty="0">
                <a:solidFill>
                  <a:schemeClr val="accent6">
                    <a:lumMod val="60000"/>
                    <a:lumOff val="40000"/>
                  </a:schemeClr>
                </a:solidFill>
                <a:latin typeface="Trebuchet MS" panose="020B0603020202020204" pitchFamily="34" charset="0"/>
              </a:rPr>
              <a:t>  </a:t>
            </a:r>
            <a:r>
              <a:rPr lang="en-IN" dirty="0" smtClean="0">
                <a:latin typeface="Trebuchet MS" panose="020B0603020202020204" pitchFamily="34" charset="0"/>
              </a:rPr>
              <a:t>&amp;</a:t>
            </a:r>
            <a:r>
              <a:rPr lang="en-IN" dirty="0" smtClean="0">
                <a:solidFill>
                  <a:schemeClr val="accent6">
                    <a:lumMod val="60000"/>
                    <a:lumOff val="40000"/>
                  </a:schemeClr>
                </a:solidFill>
                <a:latin typeface="Trebuchet MS" panose="020B0603020202020204" pitchFamily="34" charset="0"/>
              </a:rPr>
              <a:t> </a:t>
            </a:r>
            <a:r>
              <a:rPr lang="en-IN" dirty="0">
                <a:solidFill>
                  <a:schemeClr val="accent2">
                    <a:lumMod val="60000"/>
                    <a:lumOff val="40000"/>
                  </a:schemeClr>
                </a:solidFill>
                <a:latin typeface="Trebuchet MS" panose="020B0603020202020204" pitchFamily="34" charset="0"/>
              </a:rPr>
              <a:t>ValueGen</a:t>
            </a:r>
            <a:r>
              <a:rPr lang="en-IN" dirty="0">
                <a:solidFill>
                  <a:schemeClr val="accent6">
                    <a:lumMod val="60000"/>
                    <a:lumOff val="40000"/>
                  </a:schemeClr>
                </a:solidFill>
                <a:latin typeface="Trebuchet MS" panose="020B0603020202020204" pitchFamily="34" charset="0"/>
              </a:rPr>
              <a:t> </a:t>
            </a:r>
            <a:r>
              <a:rPr lang="en-IN" dirty="0">
                <a:latin typeface="Trebuchet MS" panose="020B0603020202020204" pitchFamily="34" charset="0"/>
              </a:rPr>
              <a:t>are two competitive Health Insurance Companies.</a:t>
            </a:r>
          </a:p>
          <a:p>
            <a:pPr marL="285750" indent="-285750" algn="just">
              <a:buFont typeface="Arial" panose="020B0604020202020204" pitchFamily="34" charset="0"/>
              <a:buChar char="•"/>
            </a:pPr>
            <a:endParaRPr lang="en-IN" dirty="0">
              <a:latin typeface="Trebuchet MS" panose="020B0603020202020204" pitchFamily="34" charset="0"/>
            </a:endParaRPr>
          </a:p>
          <a:p>
            <a:pPr marL="285750" indent="-285750" algn="just">
              <a:buFont typeface="Arial" panose="020B0604020202020204" pitchFamily="34" charset="0"/>
              <a:buChar char="•"/>
            </a:pPr>
            <a:r>
              <a:rPr lang="en-IN" dirty="0">
                <a:latin typeface="Trebuchet MS" panose="020B0603020202020204" pitchFamily="34" charset="0"/>
              </a:rPr>
              <a:t>You are an </a:t>
            </a:r>
            <a:r>
              <a:rPr lang="en-IN" dirty="0">
                <a:solidFill>
                  <a:schemeClr val="accent2">
                    <a:lumMod val="60000"/>
                    <a:lumOff val="40000"/>
                  </a:schemeClr>
                </a:solidFill>
                <a:latin typeface="Trebuchet MS" panose="020B0603020202020204" pitchFamily="34" charset="0"/>
              </a:rPr>
              <a:t>Actuary</a:t>
            </a:r>
            <a:r>
              <a:rPr lang="en-IN" dirty="0">
                <a:solidFill>
                  <a:schemeClr val="accent6">
                    <a:lumMod val="60000"/>
                    <a:lumOff val="40000"/>
                  </a:schemeClr>
                </a:solidFill>
                <a:latin typeface="Trebuchet MS" panose="020B0603020202020204" pitchFamily="34" charset="0"/>
              </a:rPr>
              <a:t> </a:t>
            </a:r>
            <a:r>
              <a:rPr lang="en-IN" dirty="0">
                <a:latin typeface="Trebuchet MS" panose="020B0603020202020204" pitchFamily="34" charset="0"/>
              </a:rPr>
              <a:t>who has recently joined </a:t>
            </a:r>
            <a:r>
              <a:rPr lang="en-IN" dirty="0" smtClean="0">
                <a:latin typeface="Trebuchet MS" panose="020B0603020202020204" pitchFamily="34" charset="0"/>
              </a:rPr>
              <a:t>NewGen </a:t>
            </a:r>
            <a:r>
              <a:rPr lang="en-IN" dirty="0">
                <a:latin typeface="Trebuchet MS" panose="020B0603020202020204" pitchFamily="34" charset="0"/>
              </a:rPr>
              <a:t>Company as a new lead in </a:t>
            </a:r>
            <a:r>
              <a:rPr lang="en-IN" dirty="0" smtClean="0">
                <a:latin typeface="Trebuchet MS" panose="020B0603020202020204" pitchFamily="34" charset="0"/>
              </a:rPr>
              <a:t>Product </a:t>
            </a:r>
            <a:r>
              <a:rPr lang="en-IN" dirty="0">
                <a:latin typeface="Trebuchet MS" panose="020B0603020202020204" pitchFamily="34" charset="0"/>
              </a:rPr>
              <a:t>design and Pricing team.</a:t>
            </a:r>
          </a:p>
          <a:p>
            <a:pPr marL="285750" indent="-285750" algn="just">
              <a:buFont typeface="Arial" panose="020B0604020202020204" pitchFamily="34" charset="0"/>
              <a:buChar char="•"/>
            </a:pPr>
            <a:endParaRPr lang="en-IN" dirty="0">
              <a:latin typeface="Trebuchet MS" panose="020B0603020202020204" pitchFamily="34" charset="0"/>
            </a:endParaRPr>
          </a:p>
          <a:p>
            <a:pPr marL="285750" indent="-285750" algn="just">
              <a:buFont typeface="Arial" panose="020B0604020202020204" pitchFamily="34" charset="0"/>
              <a:buChar char="•"/>
            </a:pPr>
            <a:r>
              <a:rPr lang="en-IN" dirty="0">
                <a:latin typeface="Trebuchet MS" panose="020B0603020202020204" pitchFamily="34" charset="0"/>
              </a:rPr>
              <a:t>In </a:t>
            </a:r>
            <a:r>
              <a:rPr lang="en-IN" dirty="0" smtClean="0">
                <a:latin typeface="Trebuchet MS" panose="020B0603020202020204" pitchFamily="34" charset="0"/>
              </a:rPr>
              <a:t>one of the recent product team meetings where new product ideas are brainstormed, you </a:t>
            </a:r>
            <a:r>
              <a:rPr lang="en-IN" dirty="0">
                <a:solidFill>
                  <a:schemeClr val="accent2">
                    <a:lumMod val="60000"/>
                    <a:lumOff val="40000"/>
                  </a:schemeClr>
                </a:solidFill>
                <a:latin typeface="Trebuchet MS" panose="020B0603020202020204" pitchFamily="34" charset="0"/>
              </a:rPr>
              <a:t>finalised a product </a:t>
            </a:r>
            <a:r>
              <a:rPr lang="en-IN" dirty="0">
                <a:latin typeface="Trebuchet MS" panose="020B0603020202020204" pitchFamily="34" charset="0"/>
              </a:rPr>
              <a:t>design that you think will be first of its kind in the </a:t>
            </a:r>
            <a:r>
              <a:rPr lang="en-IN" dirty="0" smtClean="0">
                <a:latin typeface="Trebuchet MS" panose="020B0603020202020204" pitchFamily="34" charset="0"/>
              </a:rPr>
              <a:t>country. </a:t>
            </a:r>
            <a:endParaRPr lang="en-IN" dirty="0">
              <a:latin typeface="Trebuchet MS" panose="020B0603020202020204" pitchFamily="34" charset="0"/>
            </a:endParaRPr>
          </a:p>
          <a:p>
            <a:pPr marL="285750" indent="-285750" algn="just">
              <a:buFont typeface="Arial" panose="020B0604020202020204" pitchFamily="34" charset="0"/>
              <a:buChar char="•"/>
            </a:pPr>
            <a:endParaRPr lang="en-IN" dirty="0">
              <a:latin typeface="Trebuchet MS" panose="020B0603020202020204" pitchFamily="34" charset="0"/>
            </a:endParaRPr>
          </a:p>
          <a:p>
            <a:pPr marL="285750" indent="-285750" algn="just">
              <a:buFont typeface="Arial" panose="020B0604020202020204" pitchFamily="34" charset="0"/>
              <a:buChar char="•"/>
            </a:pPr>
            <a:r>
              <a:rPr lang="en-IN" dirty="0" smtClean="0">
                <a:latin typeface="Trebuchet MS" panose="020B0603020202020204" pitchFamily="34" charset="0"/>
              </a:rPr>
              <a:t>On the day of presenting new design and pricing to the Senior management, one </a:t>
            </a:r>
            <a:r>
              <a:rPr lang="en-IN" dirty="0">
                <a:latin typeface="Trebuchet MS" panose="020B0603020202020204" pitchFamily="34" charset="0"/>
              </a:rPr>
              <a:t>of the Marketing leads of the Company informs that this product has been recently </a:t>
            </a:r>
            <a:r>
              <a:rPr lang="en-IN" dirty="0">
                <a:solidFill>
                  <a:schemeClr val="accent2">
                    <a:lumMod val="60000"/>
                    <a:lumOff val="40000"/>
                  </a:schemeClr>
                </a:solidFill>
                <a:latin typeface="Trebuchet MS" panose="020B0603020202020204" pitchFamily="34" charset="0"/>
              </a:rPr>
              <a:t>launched by </a:t>
            </a:r>
            <a:r>
              <a:rPr lang="en-IN" dirty="0" smtClean="0">
                <a:solidFill>
                  <a:schemeClr val="accent2">
                    <a:lumMod val="60000"/>
                    <a:lumOff val="40000"/>
                  </a:schemeClr>
                </a:solidFill>
                <a:latin typeface="Trebuchet MS" panose="020B0603020202020204" pitchFamily="34" charset="0"/>
              </a:rPr>
              <a:t>competitor</a:t>
            </a:r>
            <a:r>
              <a:rPr lang="en-IN" dirty="0" smtClean="0">
                <a:solidFill>
                  <a:schemeClr val="accent6">
                    <a:lumMod val="60000"/>
                    <a:lumOff val="40000"/>
                  </a:schemeClr>
                </a:solidFill>
                <a:latin typeface="Trebuchet MS" panose="020B0603020202020204" pitchFamily="34" charset="0"/>
              </a:rPr>
              <a:t> </a:t>
            </a:r>
            <a:r>
              <a:rPr lang="en-IN" dirty="0">
                <a:latin typeface="Trebuchet MS" panose="020B0603020202020204" pitchFamily="34" charset="0"/>
              </a:rPr>
              <a:t>:ValueGen</a:t>
            </a:r>
          </a:p>
          <a:p>
            <a:pPr marL="285750" indent="-285750" algn="just">
              <a:buFont typeface="Arial" panose="020B0604020202020204" pitchFamily="34" charset="0"/>
              <a:buChar char="•"/>
            </a:pPr>
            <a:endParaRPr lang="en-IN" dirty="0">
              <a:solidFill>
                <a:schemeClr val="accent6">
                  <a:lumMod val="60000"/>
                  <a:lumOff val="40000"/>
                </a:schemeClr>
              </a:solidFill>
              <a:latin typeface="Trebuchet MS" panose="020B0603020202020204" pitchFamily="34" charset="0"/>
            </a:endParaRPr>
          </a:p>
          <a:p>
            <a:pPr marL="285750" indent="-285750" algn="just">
              <a:buFont typeface="Arial" panose="020B0604020202020204" pitchFamily="34" charset="0"/>
              <a:buChar char="•"/>
            </a:pPr>
            <a:r>
              <a:rPr lang="en-IN" dirty="0">
                <a:latin typeface="Trebuchet MS" panose="020B0603020202020204" pitchFamily="34" charset="0"/>
              </a:rPr>
              <a:t>You recall that </a:t>
            </a:r>
            <a:r>
              <a:rPr lang="en-IN" dirty="0" smtClean="0">
                <a:latin typeface="Trebuchet MS" panose="020B0603020202020204" pitchFamily="34" charset="0"/>
              </a:rPr>
              <a:t>~5 months back one </a:t>
            </a:r>
            <a:r>
              <a:rPr lang="en-IN" dirty="0">
                <a:latin typeface="Trebuchet MS" panose="020B0603020202020204" pitchFamily="34" charset="0"/>
              </a:rPr>
              <a:t>of your </a:t>
            </a:r>
            <a:r>
              <a:rPr lang="en-IN" dirty="0">
                <a:solidFill>
                  <a:schemeClr val="accent2">
                    <a:lumMod val="60000"/>
                    <a:lumOff val="40000"/>
                  </a:schemeClr>
                </a:solidFill>
                <a:latin typeface="Trebuchet MS" panose="020B0603020202020204" pitchFamily="34" charset="0"/>
              </a:rPr>
              <a:t>ex-team member </a:t>
            </a:r>
            <a:r>
              <a:rPr lang="en-IN" dirty="0">
                <a:latin typeface="Trebuchet MS" panose="020B0603020202020204" pitchFamily="34" charset="0"/>
              </a:rPr>
              <a:t>who was part of brainstorming sessions for new product ideas has</a:t>
            </a:r>
            <a:r>
              <a:rPr lang="en-IN" dirty="0">
                <a:solidFill>
                  <a:schemeClr val="accent6">
                    <a:lumMod val="60000"/>
                    <a:lumOff val="40000"/>
                  </a:schemeClr>
                </a:solidFill>
                <a:latin typeface="Trebuchet MS" panose="020B0603020202020204" pitchFamily="34" charset="0"/>
              </a:rPr>
              <a:t> </a:t>
            </a:r>
            <a:r>
              <a:rPr lang="en-IN" dirty="0">
                <a:solidFill>
                  <a:schemeClr val="accent2">
                    <a:lumMod val="60000"/>
                    <a:lumOff val="40000"/>
                  </a:schemeClr>
                </a:solidFill>
                <a:latin typeface="Trebuchet MS" panose="020B0603020202020204" pitchFamily="34" charset="0"/>
              </a:rPr>
              <a:t>joined </a:t>
            </a:r>
            <a:r>
              <a:rPr lang="en-IN" dirty="0">
                <a:latin typeface="Trebuchet MS" panose="020B0603020202020204" pitchFamily="34" charset="0"/>
              </a:rPr>
              <a:t>ValueGen </a:t>
            </a:r>
            <a:r>
              <a:rPr lang="en-IN" dirty="0" smtClean="0">
                <a:latin typeface="Trebuchet MS" panose="020B0603020202020204" pitchFamily="34" charset="0"/>
              </a:rPr>
              <a:t>and possibly could </a:t>
            </a:r>
            <a:r>
              <a:rPr lang="en-IN" dirty="0">
                <a:latin typeface="Trebuchet MS" panose="020B0603020202020204" pitchFamily="34" charset="0"/>
              </a:rPr>
              <a:t>have used your idea.</a:t>
            </a:r>
          </a:p>
          <a:p>
            <a:pPr marL="285750" indent="-285750">
              <a:buFont typeface="Arial" panose="020B0604020202020204" pitchFamily="34" charset="0"/>
              <a:buChar char="•"/>
            </a:pPr>
            <a:endParaRPr lang="en-IN" dirty="0" smtClean="0">
              <a:solidFill>
                <a:schemeClr val="accent6">
                  <a:lumMod val="60000"/>
                  <a:lumOff val="40000"/>
                </a:schemeClr>
              </a:solidFill>
              <a:latin typeface="Trebuchet MS" panose="020B0603020202020204" pitchFamily="34" charset="0"/>
            </a:endParaRPr>
          </a:p>
          <a:p>
            <a:pPr marL="285750" indent="-285750">
              <a:buFont typeface="Arial" panose="020B0604020202020204" pitchFamily="34" charset="0"/>
              <a:buChar char="•"/>
            </a:pPr>
            <a:endParaRPr lang="en-IN" dirty="0" smtClean="0">
              <a:solidFill>
                <a:schemeClr val="accent6">
                  <a:lumMod val="60000"/>
                  <a:lumOff val="40000"/>
                </a:schemeClr>
              </a:solidFill>
              <a:latin typeface="Trebuchet MS" panose="020B0603020202020204" pitchFamily="34" charset="0"/>
            </a:endParaRPr>
          </a:p>
          <a:p>
            <a:pPr marL="285750" indent="-285750">
              <a:buFont typeface="Arial" panose="020B0604020202020204" pitchFamily="34" charset="0"/>
              <a:buChar char="•"/>
            </a:pPr>
            <a:endParaRPr lang="en-IN" dirty="0" smtClean="0">
              <a:solidFill>
                <a:schemeClr val="accent6">
                  <a:lumMod val="60000"/>
                  <a:lumOff val="40000"/>
                </a:schemeClr>
              </a:solidFill>
              <a:latin typeface="Trebuchet MS" panose="020B0603020202020204" pitchFamily="34" charset="0"/>
            </a:endParaRPr>
          </a:p>
          <a:p>
            <a:pPr marL="285750" indent="-285750">
              <a:buFont typeface="Arial" panose="020B0604020202020204" pitchFamily="34" charset="0"/>
              <a:buChar char="•"/>
            </a:pPr>
            <a:endParaRPr lang="en-IN" dirty="0" smtClean="0">
              <a:solidFill>
                <a:schemeClr val="accent6">
                  <a:lumMod val="60000"/>
                  <a:lumOff val="40000"/>
                </a:schemeClr>
              </a:solidFill>
              <a:latin typeface="Trebuchet MS" panose="020B0603020202020204" pitchFamily="34" charset="0"/>
            </a:endParaRPr>
          </a:p>
          <a:p>
            <a:pPr marL="285750" indent="-285750">
              <a:buFont typeface="Arial" panose="020B0604020202020204" pitchFamily="34" charset="0"/>
              <a:buChar char="•"/>
            </a:pPr>
            <a:endParaRPr lang="en-IN" dirty="0" smtClean="0">
              <a:latin typeface="Trebuchet MS" panose="020B0603020202020204" pitchFamily="34" charset="0"/>
            </a:endParaRPr>
          </a:p>
          <a:p>
            <a:pPr marL="285750" indent="-285750">
              <a:buFont typeface="Arial" panose="020B0604020202020204" pitchFamily="34" charset="0"/>
              <a:buChar char="•"/>
            </a:pPr>
            <a:endParaRPr lang="en-IN" dirty="0">
              <a:latin typeface="Trebuchet MS" panose="020B0603020202020204" pitchFamily="34" charset="0"/>
            </a:endParaRPr>
          </a:p>
        </p:txBody>
      </p:sp>
    </p:spTree>
    <p:extLst>
      <p:ext uri="{BB962C8B-B14F-4D97-AF65-F5344CB8AC3E}">
        <p14:creationId xmlns:p14="http://schemas.microsoft.com/office/powerpoint/2010/main" val="2921826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609600" y="560198"/>
            <a:ext cx="11037291" cy="800029"/>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200" b="1" kern="0" dirty="0" smtClean="0">
                <a:solidFill>
                  <a:schemeClr val="bg1"/>
                </a:solidFill>
                <a:latin typeface="Trebuchet MS" panose="020B0603020202020204" pitchFamily="34" charset="0"/>
              </a:rPr>
              <a:t>Question1:</a:t>
            </a:r>
            <a:endParaRPr lang="es-ES" altLang="en-US" sz="32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9883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lvl="0" algn="l">
              <a:lnSpc>
                <a:spcPct val="200000"/>
              </a:lnSpc>
            </a:pPr>
            <a:endParaRPr lang="en-GB" sz="1800" dirty="0" smtClean="0">
              <a:latin typeface="Trebuchet MS" panose="020B0603020202020204" pitchFamily="34" charset="0"/>
            </a:endParaRPr>
          </a:p>
          <a:p>
            <a:pPr lvl="0" algn="just">
              <a:lnSpc>
                <a:spcPct val="150000"/>
              </a:lnSpc>
            </a:pPr>
            <a:r>
              <a:rPr lang="en-GB" sz="2000" b="1" dirty="0" smtClean="0">
                <a:latin typeface="Trebuchet MS" panose="020B0603020202020204" pitchFamily="34" charset="0"/>
              </a:rPr>
              <a:t>Are </a:t>
            </a:r>
            <a:r>
              <a:rPr lang="en-GB" sz="2000" b="1" dirty="0">
                <a:latin typeface="Trebuchet MS" panose="020B0603020202020204" pitchFamily="34" charset="0"/>
              </a:rPr>
              <a:t>verbal discussions surrounding innovative ideas and design part of intellectual property of the company you work for i.e. are they subject to confidentiality? </a:t>
            </a:r>
            <a:endParaRPr lang="en-IN" sz="2000" b="1" dirty="0">
              <a:latin typeface="Trebuchet MS" panose="020B0603020202020204" pitchFamily="34" charset="0"/>
            </a:endParaRPr>
          </a:p>
          <a:p>
            <a:pPr algn="l">
              <a:lnSpc>
                <a:spcPct val="200000"/>
              </a:lnSpc>
            </a:pPr>
            <a:endParaRPr lang="en-US" altLang="en-US" sz="1800" b="1" dirty="0" smtClean="0">
              <a:solidFill>
                <a:schemeClr val="tx1"/>
              </a:solidFill>
              <a:latin typeface="Trebuchet MS" panose="020B0603020202020204" pitchFamily="34" charset="0"/>
            </a:endParaRPr>
          </a:p>
          <a:p>
            <a:pPr algn="l"/>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363377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6" y="463109"/>
            <a:ext cx="6416154" cy="4512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070100" y="914400"/>
            <a:ext cx="9601200" cy="533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endParaRPr lang="en-US" sz="1600" dirty="0" smtClean="0"/>
          </a:p>
          <a:p>
            <a:pPr lvl="0"/>
            <a:endParaRPr lang="en-IN" sz="1600" dirty="0"/>
          </a:p>
          <a:p>
            <a:endParaRPr lang="en-US" sz="1600" dirty="0" smtClean="0">
              <a:latin typeface="Trebuchet MS" panose="020B0603020202020204" pitchFamily="34" charset="0"/>
            </a:endParaRPr>
          </a:p>
          <a:p>
            <a:pPr marL="0" indent="0">
              <a:buNone/>
            </a:pPr>
            <a:r>
              <a:rPr lang="en-US" sz="1600" dirty="0" smtClean="0">
                <a:latin typeface="Trebuchet MS" panose="020B0603020202020204" pitchFamily="34" charset="0"/>
              </a:rPr>
              <a:t> </a:t>
            </a:r>
            <a:endParaRPr lang="en-US" altLang="en-US" sz="16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1885353" y="3257189"/>
            <a:ext cx="7384177" cy="2031325"/>
          </a:xfrm>
          <a:prstGeom prst="rect">
            <a:avLst/>
          </a:prstGeom>
          <a:noFill/>
        </p:spPr>
        <p:txBody>
          <a:bodyPr wrap="square" rtlCol="0">
            <a:spAutoFit/>
          </a:bodyPr>
          <a:lstStyle/>
          <a:p>
            <a:pPr algn="just"/>
            <a:r>
              <a:rPr lang="en-US" b="1" dirty="0" smtClean="0">
                <a:latin typeface="Trebuchet MS" panose="020B0603020202020204" pitchFamily="34" charset="0"/>
              </a:rPr>
              <a:t>IDEA</a:t>
            </a:r>
            <a:endParaRPr lang="en-US" dirty="0" smtClean="0">
              <a:latin typeface="Trebuchet MS" panose="020B0603020202020204" pitchFamily="34" charset="0"/>
            </a:endParaRPr>
          </a:p>
          <a:p>
            <a:pPr marL="285750" indent="-285750" algn="just">
              <a:buFont typeface="Arial" panose="020B0604020202020204" pitchFamily="34" charset="0"/>
              <a:buChar char="•"/>
            </a:pPr>
            <a:r>
              <a:rPr lang="en-US" dirty="0" smtClean="0">
                <a:latin typeface="Trebuchet MS" panose="020B0603020202020204" pitchFamily="34" charset="0"/>
              </a:rPr>
              <a:t>An </a:t>
            </a:r>
            <a:r>
              <a:rPr lang="en-US" dirty="0">
                <a:latin typeface="Trebuchet MS" panose="020B0603020202020204" pitchFamily="34" charset="0"/>
              </a:rPr>
              <a:t>idea is an essential first step toward any invention. </a:t>
            </a:r>
          </a:p>
          <a:p>
            <a:pPr marL="285750" indent="-285750" algn="just">
              <a:buFont typeface="Arial" panose="020B0604020202020204" pitchFamily="34" charset="0"/>
              <a:buChar char="•"/>
            </a:pPr>
            <a:endParaRPr lang="en-US" dirty="0">
              <a:latin typeface="Trebuchet MS" panose="020B0603020202020204" pitchFamily="34" charset="0"/>
            </a:endParaRPr>
          </a:p>
          <a:p>
            <a:pPr marL="285750" indent="-285750" algn="just">
              <a:buFont typeface="Arial" panose="020B0604020202020204" pitchFamily="34" charset="0"/>
              <a:buChar char="•"/>
            </a:pPr>
            <a:r>
              <a:rPr lang="en-US" dirty="0" smtClean="0">
                <a:latin typeface="Trebuchet MS" panose="020B0603020202020204" pitchFamily="34" charset="0"/>
              </a:rPr>
              <a:t>Without any </a:t>
            </a:r>
            <a:r>
              <a:rPr lang="en-US" dirty="0">
                <a:latin typeface="Trebuchet MS" panose="020B0603020202020204" pitchFamily="34" charset="0"/>
              </a:rPr>
              <a:t>identifiable manifestation of the idea there can be no intellectual property protection </a:t>
            </a:r>
            <a:r>
              <a:rPr lang="en-US" dirty="0" smtClean="0">
                <a:latin typeface="Trebuchet MS" panose="020B0603020202020204" pitchFamily="34" charset="0"/>
              </a:rPr>
              <a:t>or </a:t>
            </a:r>
            <a:r>
              <a:rPr lang="en-US" dirty="0">
                <a:latin typeface="Trebuchet MS" panose="020B0603020202020204" pitchFamily="34" charset="0"/>
              </a:rPr>
              <a:t>no exclusive rights </a:t>
            </a:r>
            <a:r>
              <a:rPr lang="en-US" dirty="0" smtClean="0">
                <a:latin typeface="Trebuchet MS" panose="020B0603020202020204" pitchFamily="34" charset="0"/>
              </a:rPr>
              <a:t>or it will be a applicable trade secret. </a:t>
            </a:r>
            <a:endParaRPr lang="en-US" dirty="0">
              <a:latin typeface="Trebuchet MS" panose="020B0603020202020204" pitchFamily="34" charset="0"/>
            </a:endParaRPr>
          </a:p>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7" name="AutoShape 4" descr="Thinking new idea and invention concept Royalty Free Vec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6" descr="Thinking new idea and invention concept Royalty Free Vect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31" name="Picture 7" descr="C:\Users\neha.sehgal\Documents\Neha\IFS\Idea.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40081" y="3150526"/>
            <a:ext cx="2045542" cy="17568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Verbal Communication Skills Improvement RGB Color Icon Stock Vector -  Illustration of dialogue, listening: 2137309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1546" y="4907326"/>
            <a:ext cx="2340000" cy="177607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4280560" y="5029200"/>
            <a:ext cx="7759700" cy="1754326"/>
          </a:xfrm>
          <a:prstGeom prst="rect">
            <a:avLst/>
          </a:prstGeom>
          <a:noFill/>
        </p:spPr>
        <p:txBody>
          <a:bodyPr wrap="square" rtlCol="0">
            <a:spAutoFit/>
          </a:bodyPr>
          <a:lstStyle/>
          <a:p>
            <a:pPr algn="just"/>
            <a:r>
              <a:rPr lang="en-US" b="1" dirty="0" smtClean="0">
                <a:latin typeface="Trebuchet MS" panose="020B0603020202020204" pitchFamily="34" charset="0"/>
              </a:rPr>
              <a:t>VERBAL DISCUSSION</a:t>
            </a:r>
          </a:p>
          <a:p>
            <a:pPr algn="just"/>
            <a:endParaRPr lang="en-US" dirty="0" smtClean="0">
              <a:latin typeface="Trebuchet MS" panose="020B0603020202020204" pitchFamily="34" charset="0"/>
            </a:endParaRPr>
          </a:p>
          <a:p>
            <a:pPr algn="just"/>
            <a:r>
              <a:rPr lang="en-US" sz="1600" dirty="0" smtClean="0">
                <a:latin typeface="Trebuchet MS" panose="020B0603020202020204" pitchFamily="34" charset="0"/>
              </a:rPr>
              <a:t>V</a:t>
            </a:r>
            <a:r>
              <a:rPr lang="en-US" dirty="0" smtClean="0">
                <a:latin typeface="Trebuchet MS" panose="020B0603020202020204" pitchFamily="34" charset="0"/>
              </a:rPr>
              <a:t>erbal </a:t>
            </a:r>
            <a:r>
              <a:rPr lang="en-US" dirty="0">
                <a:latin typeface="Trebuchet MS" panose="020B0603020202020204" pitchFamily="34" charset="0"/>
              </a:rPr>
              <a:t>discussion of ideas is not considered as a trade secret, (unless </a:t>
            </a:r>
            <a:r>
              <a:rPr lang="en-US" dirty="0" smtClean="0">
                <a:latin typeface="Trebuchet MS" panose="020B0603020202020204" pitchFamily="34" charset="0"/>
              </a:rPr>
              <a:t>Non-Disclosure </a:t>
            </a:r>
            <a:r>
              <a:rPr lang="en-US" dirty="0">
                <a:latin typeface="Trebuchet MS" panose="020B0603020202020204" pitchFamily="34" charset="0"/>
              </a:rPr>
              <a:t>Agreement has been </a:t>
            </a:r>
            <a:r>
              <a:rPr lang="en-US" dirty="0" smtClean="0">
                <a:latin typeface="Trebuchet MS" panose="020B0603020202020204" pitchFamily="34" charset="0"/>
              </a:rPr>
              <a:t>signed) </a:t>
            </a:r>
            <a:r>
              <a:rPr lang="en-US" dirty="0">
                <a:latin typeface="Trebuchet MS" panose="020B0603020202020204" pitchFamily="34" charset="0"/>
              </a:rPr>
              <a:t>and does not seem to be protected by any legal </a:t>
            </a:r>
            <a:r>
              <a:rPr lang="en-US" dirty="0" smtClean="0">
                <a:latin typeface="Trebuchet MS" panose="020B0603020202020204" pitchFamily="34" charset="0"/>
              </a:rPr>
              <a:t>tools.</a:t>
            </a:r>
            <a:endParaRPr lang="en-US" dirty="0">
              <a:latin typeface="Trebuchet MS" panose="020B0603020202020204" pitchFamily="34" charset="0"/>
            </a:endParaRPr>
          </a:p>
          <a:p>
            <a:pPr marL="285750" indent="-285750" algn="just">
              <a:buFont typeface="Arial" panose="020B0604020202020204" pitchFamily="34" charset="0"/>
              <a:buChar char="•"/>
            </a:pPr>
            <a:endParaRPr lang="en-IN" dirty="0">
              <a:latin typeface="Trebuchet MS" panose="020B0603020202020204" pitchFamily="34" charset="0"/>
            </a:endParaRPr>
          </a:p>
        </p:txBody>
      </p:sp>
      <p:pic>
        <p:nvPicPr>
          <p:cNvPr id="1035" name="Picture 11" descr="Intellectual property Vectors &amp; Illustrations for Free Download | Freepi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1546" y="312738"/>
            <a:ext cx="2340000" cy="222891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4176306" y="222353"/>
            <a:ext cx="6986994" cy="3416320"/>
          </a:xfrm>
          <a:prstGeom prst="rect">
            <a:avLst/>
          </a:prstGeom>
          <a:noFill/>
        </p:spPr>
        <p:txBody>
          <a:bodyPr wrap="square" rtlCol="0">
            <a:spAutoFit/>
          </a:bodyPr>
          <a:lstStyle/>
          <a:p>
            <a:pPr algn="just"/>
            <a:r>
              <a:rPr lang="en-US" b="1" dirty="0" smtClean="0">
                <a:latin typeface="Trebuchet MS" panose="020B0603020202020204" pitchFamily="34" charset="0"/>
              </a:rPr>
              <a:t>INTELLECTUAL PROPERTY</a:t>
            </a:r>
            <a:endParaRPr lang="en-US" dirty="0" smtClean="0">
              <a:latin typeface="Trebuchet MS" panose="020B0603020202020204" pitchFamily="34" charset="0"/>
            </a:endParaRPr>
          </a:p>
          <a:p>
            <a:pPr marL="285750" indent="-285750" algn="just">
              <a:buFont typeface="Arial" panose="020B0604020202020204" pitchFamily="34" charset="0"/>
              <a:buChar char="•"/>
            </a:pPr>
            <a:r>
              <a:rPr lang="en-IN" dirty="0" smtClean="0">
                <a:latin typeface="Trebuchet MS" panose="020B0603020202020204" pitchFamily="34" charset="0"/>
              </a:rPr>
              <a:t>Intellectual </a:t>
            </a:r>
            <a:r>
              <a:rPr lang="en-IN" dirty="0">
                <a:latin typeface="Trebuchet MS" panose="020B0603020202020204" pitchFamily="34" charset="0"/>
              </a:rPr>
              <a:t>property is a category of property that includes intangible creations of the human intellect</a:t>
            </a:r>
            <a:r>
              <a:rPr lang="en-IN" dirty="0" smtClean="0">
                <a:latin typeface="Trebuchet MS" panose="020B0603020202020204" pitchFamily="34" charset="0"/>
              </a:rPr>
              <a:t>.</a:t>
            </a:r>
          </a:p>
          <a:p>
            <a:pPr algn="just"/>
            <a:endParaRPr lang="en-US" dirty="0">
              <a:latin typeface="Trebuchet MS" panose="020B0603020202020204" pitchFamily="34" charset="0"/>
            </a:endParaRPr>
          </a:p>
          <a:p>
            <a:pPr marL="285750" indent="-285750" algn="just">
              <a:buFont typeface="Arial" panose="020B0604020202020204" pitchFamily="34" charset="0"/>
              <a:buChar char="•"/>
            </a:pPr>
            <a:r>
              <a:rPr lang="en-US" dirty="0">
                <a:latin typeface="Trebuchet MS" panose="020B0603020202020204" pitchFamily="34" charset="0"/>
              </a:rPr>
              <a:t>Intellectual </a:t>
            </a:r>
            <a:r>
              <a:rPr lang="en-US" dirty="0" smtClean="0">
                <a:latin typeface="Trebuchet MS" panose="020B0603020202020204" pitchFamily="34" charset="0"/>
              </a:rPr>
              <a:t>Property Rights </a:t>
            </a:r>
            <a:r>
              <a:rPr lang="en-US" dirty="0">
                <a:latin typeface="Trebuchet MS" panose="020B0603020202020204" pitchFamily="34" charset="0"/>
              </a:rPr>
              <a:t>(IPR) refers to the legal rights given to the inventor or creator to protect </a:t>
            </a:r>
            <a:r>
              <a:rPr lang="en-US" dirty="0" smtClean="0">
                <a:latin typeface="Trebuchet MS" panose="020B0603020202020204" pitchFamily="34" charset="0"/>
              </a:rPr>
              <a:t>his/her </a:t>
            </a:r>
            <a:r>
              <a:rPr lang="en-US" dirty="0">
                <a:latin typeface="Trebuchet MS" panose="020B0603020202020204" pitchFamily="34" charset="0"/>
              </a:rPr>
              <a:t>invention or creation for a </a:t>
            </a:r>
            <a:r>
              <a:rPr lang="en-US" dirty="0" smtClean="0">
                <a:latin typeface="Trebuchet MS" panose="020B0603020202020204" pitchFamily="34" charset="0"/>
              </a:rPr>
              <a:t>defined </a:t>
            </a:r>
            <a:r>
              <a:rPr lang="en-US" dirty="0">
                <a:latin typeface="Trebuchet MS" panose="020B0603020202020204" pitchFamily="34" charset="0"/>
              </a:rPr>
              <a:t>period of time</a:t>
            </a:r>
            <a:r>
              <a:rPr lang="en-US" dirty="0" smtClean="0">
                <a:latin typeface="Trebuchet MS" panose="020B0603020202020204" pitchFamily="34" charset="0"/>
              </a:rPr>
              <a:t>.</a:t>
            </a:r>
          </a:p>
          <a:p>
            <a:pPr marL="285750" indent="-285750" algn="just">
              <a:buFont typeface="Arial" panose="020B0604020202020204" pitchFamily="34" charset="0"/>
              <a:buChar char="•"/>
            </a:pPr>
            <a:endParaRPr lang="en-US" dirty="0">
              <a:latin typeface="Trebuchet MS" panose="020B0603020202020204" pitchFamily="34" charset="0"/>
            </a:endParaRPr>
          </a:p>
          <a:p>
            <a:pPr marL="285750" indent="-285750" algn="just">
              <a:buFont typeface="Arial" panose="020B0604020202020204" pitchFamily="34" charset="0"/>
              <a:buChar char="•"/>
            </a:pPr>
            <a:r>
              <a:rPr lang="en-US" b="1" dirty="0">
                <a:latin typeface="Trebuchet MS" panose="020B0603020202020204" pitchFamily="34" charset="0"/>
              </a:rPr>
              <a:t>Trade secrets</a:t>
            </a:r>
            <a:r>
              <a:rPr lang="en-US" dirty="0">
                <a:latin typeface="Trebuchet MS" panose="020B0603020202020204" pitchFamily="34" charset="0"/>
              </a:rPr>
              <a:t> can be understood as </a:t>
            </a:r>
            <a:r>
              <a:rPr lang="en-US" dirty="0" smtClean="0">
                <a:latin typeface="Trebuchet MS" panose="020B0603020202020204" pitchFamily="34" charset="0"/>
              </a:rPr>
              <a:t>Intellectual Property Rights(IPR) </a:t>
            </a:r>
            <a:r>
              <a:rPr lang="en-US" dirty="0">
                <a:latin typeface="Trebuchet MS" panose="020B0603020202020204" pitchFamily="34" charset="0"/>
              </a:rPr>
              <a:t>on confidential information which may be sold or licensed.</a:t>
            </a:r>
          </a:p>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9" name="TextBox 8"/>
          <p:cNvSpPr txBox="1"/>
          <p:nvPr/>
        </p:nvSpPr>
        <p:spPr>
          <a:xfrm>
            <a:off x="155575" y="312738"/>
            <a:ext cx="1368425" cy="707886"/>
          </a:xfrm>
          <a:prstGeom prst="rect">
            <a:avLst/>
          </a:prstGeom>
          <a:noFill/>
        </p:spPr>
        <p:txBody>
          <a:bodyPr wrap="square" rtlCol="0">
            <a:spAutoFit/>
          </a:bodyPr>
          <a:lstStyle/>
          <a:p>
            <a:r>
              <a:rPr lang="en-IN" sz="2000" b="1" dirty="0" smtClean="0">
                <a:solidFill>
                  <a:schemeClr val="bg1"/>
                </a:solidFill>
                <a:latin typeface="Trebuchet MS" panose="020B0603020202020204" pitchFamily="34" charset="0"/>
              </a:rPr>
              <a:t>What Law says?</a:t>
            </a:r>
            <a:endParaRPr lang="en-IN" sz="2000" b="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887406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6" y="463109"/>
            <a:ext cx="6416154" cy="4512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070100" y="914400"/>
            <a:ext cx="9601200" cy="533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endParaRPr lang="en-US" sz="1600" dirty="0" smtClean="0"/>
          </a:p>
          <a:p>
            <a:pPr lvl="0"/>
            <a:endParaRPr lang="en-IN" sz="1600" dirty="0"/>
          </a:p>
          <a:p>
            <a:endParaRPr lang="en-US" sz="1600" dirty="0" smtClean="0">
              <a:latin typeface="Trebuchet MS" panose="020B0603020202020204" pitchFamily="34" charset="0"/>
            </a:endParaRPr>
          </a:p>
          <a:p>
            <a:pPr marL="0" indent="0">
              <a:buNone/>
            </a:pPr>
            <a:r>
              <a:rPr lang="en-US" sz="1600" dirty="0" smtClean="0">
                <a:latin typeface="Trebuchet MS" panose="020B0603020202020204" pitchFamily="34" charset="0"/>
              </a:rPr>
              <a:t> </a:t>
            </a:r>
            <a:endParaRPr lang="en-US" altLang="en-US" sz="16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2514600" y="2874764"/>
            <a:ext cx="6679260" cy="369332"/>
          </a:xfrm>
          <a:prstGeom prst="rect">
            <a:avLst/>
          </a:prstGeom>
          <a:noFill/>
        </p:spPr>
        <p:txBody>
          <a:bodyPr wrap="square" rtlCol="0">
            <a:spAutoFit/>
          </a:bodyPr>
          <a:lstStyle/>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7" name="AutoShape 4" descr="Thinking new idea and invention concept Royalty Free Vec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6" descr="Thinking new idea and invention concept Royalty Free Vect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TextBox 11"/>
          <p:cNvSpPr txBox="1"/>
          <p:nvPr/>
        </p:nvSpPr>
        <p:spPr>
          <a:xfrm>
            <a:off x="4280560" y="5029200"/>
            <a:ext cx="7759700" cy="369332"/>
          </a:xfrm>
          <a:prstGeom prst="rect">
            <a:avLst/>
          </a:prstGeom>
          <a:noFill/>
        </p:spPr>
        <p:txBody>
          <a:bodyPr wrap="square" rtlCol="0">
            <a:spAutoFit/>
          </a:bodyPr>
          <a:lstStyle/>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14" name="TextBox 13"/>
          <p:cNvSpPr txBox="1"/>
          <p:nvPr/>
        </p:nvSpPr>
        <p:spPr>
          <a:xfrm>
            <a:off x="1828800" y="160338"/>
            <a:ext cx="9334500" cy="6186309"/>
          </a:xfrm>
          <a:prstGeom prst="rect">
            <a:avLst/>
          </a:prstGeom>
          <a:noFill/>
        </p:spPr>
        <p:txBody>
          <a:bodyPr wrap="square" rtlCol="0">
            <a:spAutoFit/>
          </a:bodyPr>
          <a:lstStyle/>
          <a:p>
            <a:pPr algn="just"/>
            <a:endParaRPr lang="en-IN" dirty="0" smtClean="0">
              <a:latin typeface="Trebuchet MS" panose="020B0603020202020204" pitchFamily="34" charset="0"/>
            </a:endParaRPr>
          </a:p>
          <a:p>
            <a:pPr algn="just"/>
            <a:r>
              <a:rPr lang="en-IN" b="1" dirty="0" smtClean="0">
                <a:latin typeface="Trebuchet MS" panose="020B0603020202020204" pitchFamily="34" charset="0"/>
              </a:rPr>
              <a:t>Applicability of Professional Conduct Standard(PCS):</a:t>
            </a:r>
            <a:endParaRPr lang="en-IN" b="1" dirty="0">
              <a:latin typeface="Trebuchet MS" panose="020B0603020202020204" pitchFamily="34" charset="0"/>
            </a:endParaRPr>
          </a:p>
          <a:p>
            <a:pPr algn="just"/>
            <a:r>
              <a:rPr lang="en-IN" dirty="0" smtClean="0">
                <a:latin typeface="Trebuchet MS" panose="020B0603020202020204" pitchFamily="34" charset="0"/>
              </a:rPr>
              <a:t>The PCS</a:t>
            </a:r>
            <a:r>
              <a:rPr lang="en-IN" b="1" dirty="0" smtClean="0">
                <a:latin typeface="Trebuchet MS" panose="020B0603020202020204" pitchFamily="34" charset="0"/>
              </a:rPr>
              <a:t> </a:t>
            </a:r>
            <a:r>
              <a:rPr lang="en-IN" dirty="0" smtClean="0">
                <a:latin typeface="Trebuchet MS" panose="020B0603020202020204" pitchFamily="34" charset="0"/>
              </a:rPr>
              <a:t>provide guidance on professional conduct in addition to that is provided under </a:t>
            </a:r>
            <a:r>
              <a:rPr lang="en-IN" dirty="0">
                <a:latin typeface="Trebuchet MS" panose="020B0603020202020204" pitchFamily="34" charset="0"/>
              </a:rPr>
              <a:t>T</a:t>
            </a:r>
            <a:r>
              <a:rPr lang="en-IN" dirty="0" smtClean="0">
                <a:latin typeface="Trebuchet MS" panose="020B0603020202020204" pitchFamily="34" charset="0"/>
              </a:rPr>
              <a:t>he Actuaries Act,2006 and other Rule &amp; Regulations.</a:t>
            </a:r>
          </a:p>
          <a:p>
            <a:pPr marL="285750" indent="-285750" algn="just">
              <a:buFont typeface="Arial" panose="020B0604020202020204" pitchFamily="34" charset="0"/>
              <a:buChar char="•"/>
            </a:pPr>
            <a:endParaRPr lang="en-IN" dirty="0">
              <a:latin typeface="Trebuchet MS" panose="020B0603020202020204" pitchFamily="34" charset="0"/>
            </a:endParaRPr>
          </a:p>
          <a:p>
            <a:pPr algn="just"/>
            <a:r>
              <a:rPr lang="en-IN" b="1" dirty="0" smtClean="0">
                <a:latin typeface="Trebuchet MS" panose="020B0603020202020204" pitchFamily="34" charset="0"/>
              </a:rPr>
              <a:t>Section 2 </a:t>
            </a:r>
            <a:r>
              <a:rPr lang="en-IN" dirty="0" smtClean="0">
                <a:latin typeface="Trebuchet MS" panose="020B0603020202020204" pitchFamily="34" charset="0"/>
              </a:rPr>
              <a:t>of the </a:t>
            </a:r>
            <a:r>
              <a:rPr lang="en-US" altLang="en-US" b="1" kern="0" dirty="0">
                <a:latin typeface="Trebuchet MS" panose="020B0603020202020204" pitchFamily="34" charset="0"/>
              </a:rPr>
              <a:t>Professional </a:t>
            </a:r>
            <a:r>
              <a:rPr lang="en-US" altLang="en-US" b="1" kern="0" dirty="0" smtClean="0">
                <a:latin typeface="Trebuchet MS" panose="020B0603020202020204" pitchFamily="34" charset="0"/>
              </a:rPr>
              <a:t>Conduct Standards</a:t>
            </a:r>
            <a:r>
              <a:rPr lang="en-US" altLang="en-US" kern="0" dirty="0" smtClean="0">
                <a:latin typeface="Trebuchet MS" panose="020B0603020202020204" pitchFamily="34" charset="0"/>
              </a:rPr>
              <a:t> </a:t>
            </a:r>
            <a:r>
              <a:rPr lang="en-US" altLang="en-US" kern="0" dirty="0">
                <a:latin typeface="Trebuchet MS" panose="020B0603020202020204" pitchFamily="34" charset="0"/>
              </a:rPr>
              <a:t>(PCS version 4.0) state that:</a:t>
            </a:r>
          </a:p>
          <a:p>
            <a:pPr algn="just"/>
            <a:endParaRPr lang="en-US" altLang="en-US" i="1" kern="0" dirty="0">
              <a:latin typeface="Trebuchet MS" panose="020B0603020202020204" pitchFamily="34" charset="0"/>
            </a:endParaRPr>
          </a:p>
          <a:p>
            <a:pPr algn="just"/>
            <a:r>
              <a:rPr lang="en-US" altLang="en-US" b="1" i="1" kern="0" dirty="0">
                <a:latin typeface="Trebuchet MS" panose="020B0603020202020204" pitchFamily="34" charset="0"/>
              </a:rPr>
              <a:t>2.1</a:t>
            </a:r>
            <a:r>
              <a:rPr lang="en-US" altLang="en-US" i="1" kern="0" dirty="0">
                <a:latin typeface="Trebuchet MS" panose="020B0603020202020204" pitchFamily="34" charset="0"/>
              </a:rPr>
              <a:t>: </a:t>
            </a:r>
            <a:r>
              <a:rPr lang="en-US" altLang="en-US" b="1" i="1" kern="0" dirty="0">
                <a:latin typeface="Trebuchet MS" panose="020B0603020202020204" pitchFamily="34" charset="0"/>
              </a:rPr>
              <a:t>The actuarial profession has an obligation to serve the public interest within the context of building and promoting confidence in the work of actuaries and in the actuarial profession.</a:t>
            </a:r>
            <a:r>
              <a:rPr lang="en-US" altLang="en-US" i="1" kern="0" dirty="0">
                <a:latin typeface="Trebuchet MS" panose="020B0603020202020204" pitchFamily="34" charset="0"/>
              </a:rPr>
              <a:t> Collectively it seeks to </a:t>
            </a:r>
            <a:r>
              <a:rPr lang="en-US" altLang="en-US" i="1" kern="0" dirty="0" smtClean="0">
                <a:latin typeface="Trebuchet MS" panose="020B0603020202020204" pitchFamily="34" charset="0"/>
              </a:rPr>
              <a:t>do so </a:t>
            </a:r>
            <a:r>
              <a:rPr lang="en-US" altLang="en-US" i="1" kern="0" dirty="0">
                <a:latin typeface="Trebuchet MS" panose="020B0603020202020204" pitchFamily="34" charset="0"/>
              </a:rPr>
              <a:t>by informed contribution  to debate on matters of public </a:t>
            </a:r>
            <a:r>
              <a:rPr lang="en-US" altLang="en-US" i="1" kern="0" dirty="0" smtClean="0">
                <a:latin typeface="Trebuchet MS" panose="020B0603020202020204" pitchFamily="34" charset="0"/>
              </a:rPr>
              <a:t>interest and by influencing those with power to protect and enhance the public interest. </a:t>
            </a:r>
            <a:r>
              <a:rPr lang="en-US" altLang="en-US" b="1" i="1" kern="0" dirty="0">
                <a:latin typeface="Trebuchet MS" panose="020B0603020202020204" pitchFamily="34" charset="0"/>
              </a:rPr>
              <a:t>Individually members must maintain and observe the highest standards of conduct. </a:t>
            </a:r>
            <a:r>
              <a:rPr lang="en-US" altLang="en-US" i="1" kern="0" dirty="0">
                <a:latin typeface="Trebuchet MS" panose="020B0603020202020204" pitchFamily="34" charset="0"/>
              </a:rPr>
              <a:t>The standing of the actuarial profession depends on the judgment of individual members.</a:t>
            </a:r>
          </a:p>
          <a:p>
            <a:pPr algn="just"/>
            <a:endParaRPr lang="en-US" altLang="en-US" i="1" kern="0" dirty="0">
              <a:latin typeface="Trebuchet MS" panose="020B0603020202020204" pitchFamily="34" charset="0"/>
            </a:endParaRPr>
          </a:p>
          <a:p>
            <a:pPr algn="just"/>
            <a:r>
              <a:rPr lang="en-US" altLang="en-US" b="1" i="1" kern="0" dirty="0">
                <a:latin typeface="Trebuchet MS" panose="020B0603020202020204" pitchFamily="34" charset="0"/>
              </a:rPr>
              <a:t>2.2</a:t>
            </a:r>
            <a:r>
              <a:rPr lang="en-US" altLang="en-US" i="1" kern="0" dirty="0">
                <a:latin typeface="Trebuchet MS" panose="020B0603020202020204" pitchFamily="34" charset="0"/>
              </a:rPr>
              <a:t> Members have a </a:t>
            </a:r>
            <a:r>
              <a:rPr lang="en-US" altLang="en-US" b="1" i="1" kern="0" dirty="0">
                <a:latin typeface="Trebuchet MS" panose="020B0603020202020204" pitchFamily="34" charset="0"/>
              </a:rPr>
              <a:t>duty to the actuarial profession and clients</a:t>
            </a:r>
            <a:r>
              <a:rPr lang="en-US" altLang="en-US" i="1" kern="0" dirty="0">
                <a:latin typeface="Trebuchet MS" panose="020B0603020202020204" pitchFamily="34" charset="0"/>
              </a:rPr>
              <a:t> and must always act honestly and with integrity.</a:t>
            </a:r>
          </a:p>
          <a:p>
            <a:pPr algn="just"/>
            <a:endParaRPr lang="en-US" altLang="en-US" i="1" kern="0" dirty="0">
              <a:latin typeface="Trebuchet MS" panose="020B0603020202020204" pitchFamily="34" charset="0"/>
            </a:endParaRPr>
          </a:p>
          <a:p>
            <a:pPr algn="just"/>
            <a:r>
              <a:rPr lang="en-US" altLang="en-US" b="1" i="1" kern="0" dirty="0">
                <a:latin typeface="Trebuchet MS" panose="020B0603020202020204" pitchFamily="34" charset="0"/>
              </a:rPr>
              <a:t>2.3</a:t>
            </a:r>
            <a:r>
              <a:rPr lang="en-US" altLang="en-US" i="1" kern="0" dirty="0">
                <a:latin typeface="Trebuchet MS" panose="020B0603020202020204" pitchFamily="34" charset="0"/>
              </a:rPr>
              <a:t> Clients are entitled to have absolute confidence in the skill, objectivity and </a:t>
            </a:r>
            <a:r>
              <a:rPr lang="en-US" altLang="en-US" b="1" i="1" kern="0" dirty="0">
                <a:latin typeface="Trebuchet MS" panose="020B0603020202020204" pitchFamily="34" charset="0"/>
              </a:rPr>
              <a:t>integrity of any member</a:t>
            </a:r>
            <a:r>
              <a:rPr lang="en-US" altLang="en-US" b="1" i="1" kern="0" dirty="0" smtClean="0">
                <a:latin typeface="Trebuchet MS" panose="020B0603020202020204" pitchFamily="34" charset="0"/>
              </a:rPr>
              <a:t>.</a:t>
            </a:r>
          </a:p>
          <a:p>
            <a:pPr algn="just"/>
            <a:endParaRPr lang="en-US" altLang="en-US" b="1" i="1" kern="0" dirty="0">
              <a:latin typeface="Trebuchet MS" panose="020B0603020202020204" pitchFamily="34" charset="0"/>
            </a:endParaRPr>
          </a:p>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9" name="TextBox 8"/>
          <p:cNvSpPr txBox="1"/>
          <p:nvPr/>
        </p:nvSpPr>
        <p:spPr>
          <a:xfrm>
            <a:off x="155575" y="258240"/>
            <a:ext cx="1520825" cy="1323439"/>
          </a:xfrm>
          <a:prstGeom prst="rect">
            <a:avLst/>
          </a:prstGeom>
          <a:noFill/>
        </p:spPr>
        <p:txBody>
          <a:bodyPr wrap="square" rtlCol="0">
            <a:spAutoFit/>
          </a:bodyPr>
          <a:lstStyle/>
          <a:p>
            <a:r>
              <a:rPr lang="en-IN" sz="2000" b="1" dirty="0" smtClean="0">
                <a:solidFill>
                  <a:schemeClr val="bg1"/>
                </a:solidFill>
                <a:latin typeface="Trebuchet MS" panose="020B0603020202020204" pitchFamily="34" charset="0"/>
              </a:rPr>
              <a:t>What Actuarial Profession says ?</a:t>
            </a:r>
            <a:endParaRPr lang="en-IN" sz="2000" b="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552549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6" y="463109"/>
            <a:ext cx="6416154" cy="4512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070100" y="914400"/>
            <a:ext cx="9601200" cy="533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endParaRPr lang="en-US" sz="1600" dirty="0" smtClean="0"/>
          </a:p>
          <a:p>
            <a:pPr lvl="0"/>
            <a:endParaRPr lang="en-IN" sz="1600" dirty="0"/>
          </a:p>
          <a:p>
            <a:endParaRPr lang="en-US" sz="1600" dirty="0" smtClean="0">
              <a:latin typeface="Trebuchet MS" panose="020B0603020202020204" pitchFamily="34" charset="0"/>
            </a:endParaRPr>
          </a:p>
          <a:p>
            <a:pPr marL="0" indent="0">
              <a:buNone/>
            </a:pPr>
            <a:r>
              <a:rPr lang="en-US" sz="1600" dirty="0" smtClean="0">
                <a:latin typeface="Trebuchet MS" panose="020B0603020202020204" pitchFamily="34" charset="0"/>
              </a:rPr>
              <a:t> </a:t>
            </a:r>
            <a:endParaRPr lang="en-US" altLang="en-US" sz="16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2514600" y="2874764"/>
            <a:ext cx="6679260" cy="369332"/>
          </a:xfrm>
          <a:prstGeom prst="rect">
            <a:avLst/>
          </a:prstGeom>
          <a:noFill/>
        </p:spPr>
        <p:txBody>
          <a:bodyPr wrap="square" rtlCol="0">
            <a:spAutoFit/>
          </a:bodyPr>
          <a:lstStyle/>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7" name="AutoShape 4" descr="Thinking new idea and invention concept Royalty Free Vec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6" descr="Thinking new idea and invention concept Royalty Free Vect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TextBox 11"/>
          <p:cNvSpPr txBox="1"/>
          <p:nvPr/>
        </p:nvSpPr>
        <p:spPr>
          <a:xfrm>
            <a:off x="4280560" y="5029200"/>
            <a:ext cx="7759700" cy="369332"/>
          </a:xfrm>
          <a:prstGeom prst="rect">
            <a:avLst/>
          </a:prstGeom>
          <a:noFill/>
        </p:spPr>
        <p:txBody>
          <a:bodyPr wrap="square" rtlCol="0">
            <a:spAutoFit/>
          </a:bodyPr>
          <a:lstStyle/>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14" name="TextBox 13"/>
          <p:cNvSpPr txBox="1"/>
          <p:nvPr/>
        </p:nvSpPr>
        <p:spPr>
          <a:xfrm>
            <a:off x="1879600" y="258240"/>
            <a:ext cx="8940800" cy="4801314"/>
          </a:xfrm>
          <a:prstGeom prst="rect">
            <a:avLst/>
          </a:prstGeom>
          <a:noFill/>
        </p:spPr>
        <p:txBody>
          <a:bodyPr wrap="square" rtlCol="0">
            <a:spAutoFit/>
          </a:bodyPr>
          <a:lstStyle/>
          <a:p>
            <a:pPr algn="just"/>
            <a:endParaRPr lang="en-US" altLang="en-US" b="1" i="1" kern="0" dirty="0">
              <a:latin typeface="Trebuchet MS" panose="020B0603020202020204" pitchFamily="34" charset="0"/>
            </a:endParaRPr>
          </a:p>
          <a:p>
            <a:pPr algn="just"/>
            <a:r>
              <a:rPr lang="en-US" altLang="en-US" b="1" i="1" kern="0" dirty="0" smtClean="0">
                <a:latin typeface="Trebuchet MS" panose="020B0603020202020204" pitchFamily="34" charset="0"/>
              </a:rPr>
              <a:t>2.4</a:t>
            </a:r>
            <a:r>
              <a:rPr lang="en-US" altLang="en-US" i="1" kern="0" dirty="0" smtClean="0">
                <a:latin typeface="Trebuchet MS" panose="020B0603020202020204" pitchFamily="34" charset="0"/>
              </a:rPr>
              <a:t> Healthy debates and expressing different opinions on matters of professional interest are good for the betterment of the actuarial profession. However, such debates and opinions must demonstrate due respect and must not bring disrepute to the actuarial profession or other members of the professional body. </a:t>
            </a:r>
            <a:r>
              <a:rPr lang="en-US" altLang="en-US" b="1" i="1" kern="0" dirty="0" smtClean="0">
                <a:latin typeface="Trebuchet MS" panose="020B0603020202020204" pitchFamily="34" charset="0"/>
              </a:rPr>
              <a:t>Members must be aware of any requirements of confidentiality and must respect the same.</a:t>
            </a:r>
            <a:endParaRPr lang="en-US" altLang="en-US" b="1" i="1" kern="0" dirty="0">
              <a:latin typeface="Trebuchet MS" panose="020B0603020202020204" pitchFamily="34" charset="0"/>
            </a:endParaRPr>
          </a:p>
          <a:p>
            <a:pPr marL="285750" indent="-285750" algn="just">
              <a:buFont typeface="Arial" panose="020B0604020202020204" pitchFamily="34" charset="0"/>
              <a:buChar char="•"/>
            </a:pPr>
            <a:endParaRPr lang="en-US" dirty="0" smtClean="0">
              <a:latin typeface="Trebuchet MS" panose="020B0603020202020204" pitchFamily="34" charset="0"/>
            </a:endParaRPr>
          </a:p>
          <a:p>
            <a:pPr marL="285750" indent="-285750" algn="just">
              <a:buFont typeface="Arial" panose="020B0604020202020204" pitchFamily="34" charset="0"/>
              <a:buChar char="•"/>
            </a:pPr>
            <a:endParaRPr lang="en-US" dirty="0">
              <a:latin typeface="Trebuchet MS" panose="020B0603020202020204" pitchFamily="34" charset="0"/>
            </a:endParaRPr>
          </a:p>
          <a:p>
            <a:pPr marL="285750" indent="-285750" algn="just">
              <a:buFont typeface="Arial" panose="020B0604020202020204" pitchFamily="34" charset="0"/>
              <a:buChar char="•"/>
            </a:pPr>
            <a:endParaRPr lang="en-US" dirty="0" smtClean="0">
              <a:latin typeface="Trebuchet MS" panose="020B0603020202020204" pitchFamily="34" charset="0"/>
            </a:endParaRPr>
          </a:p>
          <a:p>
            <a:pPr algn="just"/>
            <a:r>
              <a:rPr lang="en-IN" b="1" dirty="0">
                <a:latin typeface="Trebuchet MS" panose="020B0603020202020204" pitchFamily="34" charset="0"/>
              </a:rPr>
              <a:t>Section 3.1 of the </a:t>
            </a:r>
            <a:r>
              <a:rPr lang="en-US" altLang="en-US" b="1" kern="0" dirty="0">
                <a:latin typeface="Trebuchet MS" panose="020B0603020202020204" pitchFamily="34" charset="0"/>
              </a:rPr>
              <a:t>Professional Conduct standards</a:t>
            </a:r>
            <a:r>
              <a:rPr lang="en-US" altLang="en-US" kern="0" dirty="0">
                <a:latin typeface="Trebuchet MS" panose="020B0603020202020204" pitchFamily="34" charset="0"/>
              </a:rPr>
              <a:t> (PCS version 4.0) state that:</a:t>
            </a:r>
          </a:p>
          <a:p>
            <a:pPr algn="just"/>
            <a:endParaRPr lang="en-US" altLang="en-US" i="1" kern="0" dirty="0">
              <a:latin typeface="Trebuchet MS" panose="020B0603020202020204" pitchFamily="34" charset="0"/>
            </a:endParaRPr>
          </a:p>
          <a:p>
            <a:pPr algn="just"/>
            <a:r>
              <a:rPr lang="en-US" altLang="en-US" b="1" i="1" kern="0" dirty="0">
                <a:latin typeface="Trebuchet MS" panose="020B0603020202020204" pitchFamily="34" charset="0"/>
              </a:rPr>
              <a:t>3.1</a:t>
            </a:r>
            <a:r>
              <a:rPr lang="en-US" altLang="en-US" i="1" kern="0" dirty="0">
                <a:latin typeface="Trebuchet MS" panose="020B0603020202020204" pitchFamily="34" charset="0"/>
              </a:rPr>
              <a:t>: As a matter of law, </a:t>
            </a:r>
            <a:r>
              <a:rPr lang="en-US" altLang="en-US" b="1" i="1" kern="0" dirty="0">
                <a:latin typeface="Trebuchet MS" panose="020B0603020202020204" pitchFamily="34" charset="0"/>
              </a:rPr>
              <a:t>information acquired by an actuary in the course of professional work is frequently confidential to the actuary’s client</a:t>
            </a:r>
            <a:r>
              <a:rPr lang="en-US" altLang="en-US" i="1" kern="0" dirty="0">
                <a:latin typeface="Trebuchet MS" panose="020B0603020202020204" pitchFamily="34" charset="0"/>
              </a:rPr>
              <a:t>. </a:t>
            </a:r>
            <a:r>
              <a:rPr lang="en-US" altLang="en-US" i="1" kern="0" dirty="0" smtClean="0">
                <a:latin typeface="Trebuchet MS" panose="020B0603020202020204" pitchFamily="34" charset="0"/>
              </a:rPr>
              <a:t>As </a:t>
            </a:r>
            <a:r>
              <a:rPr lang="en-US" altLang="en-US" i="1" kern="0" dirty="0">
                <a:latin typeface="Trebuchet MS" panose="020B0603020202020204" pitchFamily="34" charset="0"/>
              </a:rPr>
              <a:t>such , any information that is governed by confidentiality between the actuary and actuary’s </a:t>
            </a:r>
            <a:r>
              <a:rPr lang="en-US" altLang="en-US" i="1" kern="0" dirty="0" smtClean="0">
                <a:latin typeface="Trebuchet MS" panose="020B0603020202020204" pitchFamily="34" charset="0"/>
              </a:rPr>
              <a:t>client </a:t>
            </a:r>
            <a:r>
              <a:rPr lang="en-US" altLang="en-US" i="1" kern="0" dirty="0">
                <a:latin typeface="Trebuchet MS" panose="020B0603020202020204" pitchFamily="34" charset="0"/>
              </a:rPr>
              <a:t>should not normally be disclosed unless consent has been obtained from the actuary’s client.</a:t>
            </a:r>
          </a:p>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9" name="TextBox 8"/>
          <p:cNvSpPr txBox="1"/>
          <p:nvPr/>
        </p:nvSpPr>
        <p:spPr>
          <a:xfrm>
            <a:off x="155575" y="258240"/>
            <a:ext cx="1520825" cy="1631216"/>
          </a:xfrm>
          <a:prstGeom prst="rect">
            <a:avLst/>
          </a:prstGeom>
          <a:noFill/>
        </p:spPr>
        <p:txBody>
          <a:bodyPr wrap="square" rtlCol="0">
            <a:spAutoFit/>
          </a:bodyPr>
          <a:lstStyle/>
          <a:p>
            <a:r>
              <a:rPr lang="en-IN" sz="2000" b="1" dirty="0">
                <a:solidFill>
                  <a:schemeClr val="bg1"/>
                </a:solidFill>
                <a:latin typeface="Trebuchet MS" panose="020B0603020202020204" pitchFamily="34" charset="0"/>
              </a:rPr>
              <a:t>What Actuarial Profession says ?</a:t>
            </a:r>
          </a:p>
          <a:p>
            <a:endParaRPr lang="en-IN" sz="2000" b="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383505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880246" y="463109"/>
            <a:ext cx="6416154" cy="4512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2070100" y="914400"/>
            <a:ext cx="9601200" cy="5334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endParaRPr lang="en-US" sz="1600" dirty="0" smtClean="0"/>
          </a:p>
          <a:p>
            <a:pPr lvl="0"/>
            <a:endParaRPr lang="en-IN" sz="1600" dirty="0"/>
          </a:p>
          <a:p>
            <a:endParaRPr lang="en-US" sz="1600" dirty="0" smtClean="0">
              <a:latin typeface="Trebuchet MS" panose="020B0603020202020204" pitchFamily="34" charset="0"/>
            </a:endParaRPr>
          </a:p>
          <a:p>
            <a:pPr marL="0" indent="0">
              <a:buNone/>
            </a:pPr>
            <a:r>
              <a:rPr lang="en-US" sz="1600" dirty="0" smtClean="0">
                <a:latin typeface="Trebuchet MS" panose="020B0603020202020204" pitchFamily="34" charset="0"/>
              </a:rPr>
              <a:t> </a:t>
            </a:r>
            <a:endParaRPr lang="en-US" altLang="en-US" sz="16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p:cNvSpPr txBox="1"/>
          <p:nvPr/>
        </p:nvSpPr>
        <p:spPr>
          <a:xfrm>
            <a:off x="2514600" y="2874764"/>
            <a:ext cx="6679260" cy="369332"/>
          </a:xfrm>
          <a:prstGeom prst="rect">
            <a:avLst/>
          </a:prstGeom>
          <a:noFill/>
        </p:spPr>
        <p:txBody>
          <a:bodyPr wrap="square" rtlCol="0">
            <a:spAutoFit/>
          </a:bodyPr>
          <a:lstStyle/>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7" name="AutoShape 4" descr="Thinking new idea and invention concept Royalty Free Vec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6" descr="Thinking new idea and invention concept Royalty Free Vecto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TextBox 11"/>
          <p:cNvSpPr txBox="1"/>
          <p:nvPr/>
        </p:nvSpPr>
        <p:spPr>
          <a:xfrm>
            <a:off x="4280560" y="5029200"/>
            <a:ext cx="7759700" cy="369332"/>
          </a:xfrm>
          <a:prstGeom prst="rect">
            <a:avLst/>
          </a:prstGeom>
          <a:noFill/>
        </p:spPr>
        <p:txBody>
          <a:bodyPr wrap="square" rtlCol="0">
            <a:spAutoFit/>
          </a:bodyPr>
          <a:lstStyle/>
          <a:p>
            <a:pPr marL="285750" indent="-285750" algn="just">
              <a:buFont typeface="Arial" panose="020B0604020202020204" pitchFamily="34" charset="0"/>
              <a:buChar char="•"/>
            </a:pPr>
            <a:endParaRPr lang="en-IN" dirty="0">
              <a:latin typeface="Trebuchet MS" panose="020B0603020202020204" pitchFamily="34" charset="0"/>
            </a:endParaRPr>
          </a:p>
        </p:txBody>
      </p:sp>
      <p:sp>
        <p:nvSpPr>
          <p:cNvPr id="14" name="TextBox 13"/>
          <p:cNvSpPr txBox="1"/>
          <p:nvPr/>
        </p:nvSpPr>
        <p:spPr>
          <a:xfrm>
            <a:off x="1910080" y="368584"/>
            <a:ext cx="9093200" cy="6247864"/>
          </a:xfrm>
          <a:prstGeom prst="rect">
            <a:avLst/>
          </a:prstGeom>
          <a:noFill/>
        </p:spPr>
        <p:txBody>
          <a:bodyPr wrap="square" rtlCol="0">
            <a:spAutoFit/>
          </a:bodyPr>
          <a:lstStyle/>
          <a:p>
            <a:pPr algn="just"/>
            <a:endParaRPr lang="en-US" altLang="en-US" sz="2000" b="1" dirty="0" smtClean="0">
              <a:latin typeface="Trebuchet MS" panose="020B0603020202020204" pitchFamily="34" charset="0"/>
            </a:endParaRPr>
          </a:p>
          <a:p>
            <a:pPr algn="just"/>
            <a:r>
              <a:rPr lang="en-US" altLang="en-US" sz="2000" b="1" dirty="0" smtClean="0">
                <a:latin typeface="Trebuchet MS" panose="020B0603020202020204" pitchFamily="34" charset="0"/>
              </a:rPr>
              <a:t>Opinion:</a:t>
            </a:r>
          </a:p>
          <a:p>
            <a:pPr marL="285750" indent="-285750" algn="just">
              <a:buFont typeface="Arial" panose="020B0604020202020204" pitchFamily="34" charset="0"/>
              <a:buChar char="•"/>
            </a:pPr>
            <a:endParaRPr lang="en-US" altLang="en-US" dirty="0" smtClean="0">
              <a:latin typeface="Trebuchet MS" panose="020B0603020202020204" pitchFamily="34" charset="0"/>
            </a:endParaRPr>
          </a:p>
          <a:p>
            <a:pPr marL="285750" indent="-285750" algn="just">
              <a:buFont typeface="Arial" panose="020B0604020202020204" pitchFamily="34" charset="0"/>
              <a:buChar char="•"/>
            </a:pPr>
            <a:r>
              <a:rPr lang="en-US" altLang="en-US" dirty="0" smtClean="0">
                <a:latin typeface="Trebuchet MS" panose="020B0603020202020204" pitchFamily="34" charset="0"/>
              </a:rPr>
              <a:t>There </a:t>
            </a:r>
            <a:r>
              <a:rPr lang="en-US" altLang="en-US" dirty="0">
                <a:latin typeface="Trebuchet MS" panose="020B0603020202020204" pitchFamily="34" charset="0"/>
              </a:rPr>
              <a:t>is a </a:t>
            </a:r>
            <a:r>
              <a:rPr lang="en-US" altLang="en-US" dirty="0">
                <a:solidFill>
                  <a:schemeClr val="accent2">
                    <a:lumMod val="60000"/>
                    <a:lumOff val="40000"/>
                  </a:schemeClr>
                </a:solidFill>
                <a:latin typeface="Trebuchet MS" panose="020B0603020202020204" pitchFamily="34" charset="0"/>
              </a:rPr>
              <a:t>thin </a:t>
            </a:r>
            <a:r>
              <a:rPr lang="en-US" altLang="en-US" dirty="0" smtClean="0">
                <a:solidFill>
                  <a:schemeClr val="accent2">
                    <a:lumMod val="60000"/>
                    <a:lumOff val="40000"/>
                  </a:schemeClr>
                </a:solidFill>
                <a:latin typeface="Trebuchet MS" panose="020B0603020202020204" pitchFamily="34" charset="0"/>
              </a:rPr>
              <a:t>line </a:t>
            </a:r>
            <a:r>
              <a:rPr lang="en-US" altLang="en-US" dirty="0">
                <a:latin typeface="Trebuchet MS" panose="020B0603020202020204" pitchFamily="34" charset="0"/>
              </a:rPr>
              <a:t>that defines the extent to which the knowledge gained during previous employment </a:t>
            </a:r>
            <a:r>
              <a:rPr lang="en-US" altLang="en-US" dirty="0">
                <a:solidFill>
                  <a:schemeClr val="accent2">
                    <a:lumMod val="60000"/>
                    <a:lumOff val="40000"/>
                  </a:schemeClr>
                </a:solidFill>
                <a:latin typeface="Trebuchet MS" panose="020B0603020202020204" pitchFamily="34" charset="0"/>
              </a:rPr>
              <a:t>can/should be used </a:t>
            </a:r>
            <a:r>
              <a:rPr lang="en-US" altLang="en-US" dirty="0" smtClean="0">
                <a:latin typeface="Trebuchet MS" panose="020B0603020202020204" pitchFamily="34" charset="0"/>
              </a:rPr>
              <a:t>in the current role.</a:t>
            </a:r>
          </a:p>
          <a:p>
            <a:pPr marL="285750" indent="-285750" algn="just">
              <a:buFont typeface="Arial" panose="020B0604020202020204" pitchFamily="34" charset="0"/>
              <a:buChar char="•"/>
            </a:pPr>
            <a:endParaRPr lang="en-US" altLang="en-US" dirty="0">
              <a:latin typeface="Trebuchet MS" panose="020B0603020202020204" pitchFamily="34" charset="0"/>
            </a:endParaRPr>
          </a:p>
          <a:p>
            <a:pPr marL="285750" indent="-285750" algn="just">
              <a:buFont typeface="Arial" panose="020B0604020202020204" pitchFamily="34" charset="0"/>
              <a:buChar char="•"/>
            </a:pPr>
            <a:r>
              <a:rPr lang="en-US" altLang="en-US" dirty="0" smtClean="0">
                <a:latin typeface="Trebuchet MS" panose="020B0603020202020204" pitchFamily="34" charset="0"/>
              </a:rPr>
              <a:t>As per law, </a:t>
            </a:r>
            <a:r>
              <a:rPr lang="en-US" altLang="en-US" dirty="0" smtClean="0">
                <a:solidFill>
                  <a:schemeClr val="accent2">
                    <a:lumMod val="60000"/>
                    <a:lumOff val="40000"/>
                  </a:schemeClr>
                </a:solidFill>
                <a:latin typeface="Trebuchet MS" panose="020B0603020202020204" pitchFamily="34" charset="0"/>
              </a:rPr>
              <a:t>verbal </a:t>
            </a:r>
            <a:r>
              <a:rPr lang="en-US" altLang="en-US" dirty="0">
                <a:solidFill>
                  <a:schemeClr val="accent2">
                    <a:lumMod val="60000"/>
                    <a:lumOff val="40000"/>
                  </a:schemeClr>
                </a:solidFill>
                <a:latin typeface="Trebuchet MS" panose="020B0603020202020204" pitchFamily="34" charset="0"/>
              </a:rPr>
              <a:t>discussions</a:t>
            </a:r>
            <a:r>
              <a:rPr lang="en-US" altLang="en-US" dirty="0">
                <a:latin typeface="Trebuchet MS" panose="020B0603020202020204" pitchFamily="34" charset="0"/>
              </a:rPr>
              <a:t> surrounding any ideas are </a:t>
            </a:r>
            <a:r>
              <a:rPr lang="en-US" altLang="en-US" dirty="0">
                <a:solidFill>
                  <a:schemeClr val="accent2">
                    <a:lumMod val="60000"/>
                    <a:lumOff val="40000"/>
                  </a:schemeClr>
                </a:solidFill>
                <a:latin typeface="Trebuchet MS" panose="020B0603020202020204" pitchFamily="34" charset="0"/>
              </a:rPr>
              <a:t>not part</a:t>
            </a:r>
            <a:r>
              <a:rPr lang="en-US" altLang="en-US" dirty="0">
                <a:latin typeface="Trebuchet MS" panose="020B0603020202020204" pitchFamily="34" charset="0"/>
              </a:rPr>
              <a:t> of </a:t>
            </a:r>
            <a:r>
              <a:rPr lang="en-US" altLang="en-US" dirty="0" smtClean="0">
                <a:latin typeface="Trebuchet MS" panose="020B0603020202020204" pitchFamily="34" charset="0"/>
              </a:rPr>
              <a:t>IP </a:t>
            </a:r>
            <a:r>
              <a:rPr lang="en-US" altLang="en-US" dirty="0">
                <a:latin typeface="Trebuchet MS" panose="020B0603020202020204" pitchFamily="34" charset="0"/>
              </a:rPr>
              <a:t>of the Company unless it has </a:t>
            </a:r>
            <a:r>
              <a:rPr lang="en-US" altLang="en-US" dirty="0" smtClean="0">
                <a:latin typeface="Trebuchet MS" panose="020B0603020202020204" pitchFamily="34" charset="0"/>
              </a:rPr>
              <a:t>been specifically defined as a Trade Secret. </a:t>
            </a:r>
          </a:p>
          <a:p>
            <a:pPr marL="285750" indent="-285750" algn="just">
              <a:buFont typeface="Arial" panose="020B0604020202020204" pitchFamily="34" charset="0"/>
              <a:buChar char="•"/>
            </a:pPr>
            <a:endParaRPr lang="en-US" altLang="en-US" dirty="0">
              <a:latin typeface="Trebuchet MS" panose="020B0603020202020204" pitchFamily="34" charset="0"/>
            </a:endParaRPr>
          </a:p>
          <a:p>
            <a:pPr marL="285750" indent="-285750" algn="just">
              <a:buFont typeface="Arial" panose="020B0604020202020204" pitchFamily="34" charset="0"/>
              <a:buChar char="•"/>
            </a:pPr>
            <a:r>
              <a:rPr lang="en-US" altLang="en-US" dirty="0" smtClean="0">
                <a:latin typeface="Trebuchet MS" panose="020B0603020202020204" pitchFamily="34" charset="0"/>
              </a:rPr>
              <a:t>Professional Conduct Standards &amp; The Actuaries Act, 2006 expects from us that any confidential information gained during professional work should not be misused. As in this case verbal </a:t>
            </a:r>
            <a:r>
              <a:rPr lang="en-US" altLang="en-US" dirty="0" smtClean="0">
                <a:solidFill>
                  <a:schemeClr val="accent2">
                    <a:lumMod val="60000"/>
                    <a:lumOff val="40000"/>
                  </a:schemeClr>
                </a:solidFill>
                <a:latin typeface="Trebuchet MS" panose="020B0603020202020204" pitchFamily="34" charset="0"/>
              </a:rPr>
              <a:t>discussions done within team </a:t>
            </a:r>
            <a:r>
              <a:rPr lang="en-US" altLang="en-US" dirty="0" smtClean="0">
                <a:latin typeface="Trebuchet MS" panose="020B0603020202020204" pitchFamily="34" charset="0"/>
              </a:rPr>
              <a:t>on any innovative product design/ideas are done in the best interest of the employer(</a:t>
            </a:r>
            <a:r>
              <a:rPr lang="en-US" altLang="en-US" dirty="0" err="1" smtClean="0">
                <a:latin typeface="Trebuchet MS" panose="020B0603020202020204" pitchFamily="34" charset="0"/>
              </a:rPr>
              <a:t>NewGen</a:t>
            </a:r>
            <a:r>
              <a:rPr lang="en-US" altLang="en-US" dirty="0" smtClean="0">
                <a:latin typeface="Trebuchet MS" panose="020B0603020202020204" pitchFamily="34" charset="0"/>
              </a:rPr>
              <a:t>) and must </a:t>
            </a:r>
            <a:r>
              <a:rPr lang="en-US" altLang="en-US" dirty="0" smtClean="0">
                <a:solidFill>
                  <a:schemeClr val="accent2">
                    <a:lumMod val="60000"/>
                    <a:lumOff val="40000"/>
                  </a:schemeClr>
                </a:solidFill>
                <a:latin typeface="Trebuchet MS" panose="020B0603020202020204" pitchFamily="34" charset="0"/>
              </a:rPr>
              <a:t>not be disclosed </a:t>
            </a:r>
            <a:r>
              <a:rPr lang="en-US" altLang="en-US" dirty="0" smtClean="0">
                <a:latin typeface="Trebuchet MS" panose="020B0603020202020204" pitchFamily="34" charset="0"/>
              </a:rPr>
              <a:t>to current employer(ValueGen) until it becomes public knowledge.</a:t>
            </a:r>
          </a:p>
          <a:p>
            <a:pPr marL="285750" indent="-285750" algn="just">
              <a:buFont typeface="Arial" panose="020B0604020202020204" pitchFamily="34" charset="0"/>
              <a:buChar char="•"/>
            </a:pPr>
            <a:endParaRPr lang="en-US" altLang="en-US" dirty="0" smtClean="0">
              <a:latin typeface="Trebuchet MS" panose="020B0603020202020204" pitchFamily="34" charset="0"/>
            </a:endParaRPr>
          </a:p>
          <a:p>
            <a:pPr marL="285750" indent="-285750" algn="just">
              <a:buFont typeface="Arial" panose="020B0604020202020204" pitchFamily="34" charset="0"/>
              <a:buChar char="•"/>
            </a:pPr>
            <a:r>
              <a:rPr lang="en-US" altLang="en-US" dirty="0" smtClean="0">
                <a:latin typeface="Trebuchet MS" panose="020B0603020202020204" pitchFamily="34" charset="0"/>
              </a:rPr>
              <a:t>If any member </a:t>
            </a:r>
            <a:r>
              <a:rPr lang="en-US" altLang="en-US" dirty="0" smtClean="0">
                <a:solidFill>
                  <a:schemeClr val="accent2">
                    <a:lumMod val="60000"/>
                    <a:lumOff val="40000"/>
                  </a:schemeClr>
                </a:solidFill>
                <a:latin typeface="Trebuchet MS" panose="020B0603020202020204" pitchFamily="34" charset="0"/>
              </a:rPr>
              <a:t>discloses</a:t>
            </a:r>
            <a:r>
              <a:rPr lang="en-US" altLang="en-US" dirty="0" smtClean="0">
                <a:latin typeface="Trebuchet MS" panose="020B0603020202020204" pitchFamily="34" charset="0"/>
              </a:rPr>
              <a:t> such information </a:t>
            </a:r>
            <a:r>
              <a:rPr lang="en-US" altLang="en-US" dirty="0">
                <a:latin typeface="Trebuchet MS" panose="020B0603020202020204" pitchFamily="34" charset="0"/>
              </a:rPr>
              <a:t>which is or could be of economic value to the </a:t>
            </a:r>
            <a:r>
              <a:rPr lang="en-US" altLang="en-US" dirty="0" smtClean="0">
                <a:latin typeface="Trebuchet MS" panose="020B0603020202020204" pitchFamily="34" charset="0"/>
              </a:rPr>
              <a:t>Company, then he/she is </a:t>
            </a:r>
            <a:r>
              <a:rPr lang="en-US" altLang="en-US" dirty="0" smtClean="0">
                <a:solidFill>
                  <a:schemeClr val="accent2">
                    <a:lumMod val="60000"/>
                    <a:lumOff val="40000"/>
                  </a:schemeClr>
                </a:solidFill>
                <a:latin typeface="Trebuchet MS" panose="020B0603020202020204" pitchFamily="34" charset="0"/>
              </a:rPr>
              <a:t>not compliant </a:t>
            </a:r>
            <a:r>
              <a:rPr lang="en-US" altLang="en-US" dirty="0" smtClean="0">
                <a:latin typeface="Trebuchet MS" panose="020B0603020202020204" pitchFamily="34" charset="0"/>
              </a:rPr>
              <a:t>with</a:t>
            </a:r>
            <a:r>
              <a:rPr lang="en-US" altLang="en-US" dirty="0" smtClean="0">
                <a:solidFill>
                  <a:schemeClr val="accent2">
                    <a:lumMod val="60000"/>
                    <a:lumOff val="40000"/>
                  </a:schemeClr>
                </a:solidFill>
                <a:latin typeface="Trebuchet MS" panose="020B0603020202020204" pitchFamily="34" charset="0"/>
              </a:rPr>
              <a:t> </a:t>
            </a:r>
            <a:r>
              <a:rPr lang="en-US" altLang="en-US" dirty="0" smtClean="0">
                <a:latin typeface="Trebuchet MS" panose="020B0603020202020204" pitchFamily="34" charset="0"/>
              </a:rPr>
              <a:t>Section 2.1, 2.2, 2.4 and 3.1 of the </a:t>
            </a:r>
            <a:r>
              <a:rPr lang="en-US" altLang="en-US" dirty="0" smtClean="0">
                <a:solidFill>
                  <a:schemeClr val="accent2">
                    <a:lumMod val="60000"/>
                    <a:lumOff val="40000"/>
                  </a:schemeClr>
                </a:solidFill>
                <a:latin typeface="Trebuchet MS" panose="020B0603020202020204" pitchFamily="34" charset="0"/>
              </a:rPr>
              <a:t>Professional Conduct Standards</a:t>
            </a:r>
            <a:r>
              <a:rPr lang="en-US" altLang="en-US" dirty="0" smtClean="0">
                <a:latin typeface="Trebuchet MS" panose="020B0603020202020204" pitchFamily="34" charset="0"/>
              </a:rPr>
              <a:t>.</a:t>
            </a:r>
          </a:p>
          <a:p>
            <a:pPr marL="285750" indent="-285750" algn="just">
              <a:buFont typeface="Arial" panose="020B0604020202020204" pitchFamily="34" charset="0"/>
              <a:buChar char="•"/>
            </a:pPr>
            <a:endParaRPr lang="en-US" altLang="en-US" dirty="0">
              <a:latin typeface="Trebuchet MS" panose="020B0603020202020204" pitchFamily="34" charset="0"/>
            </a:endParaRPr>
          </a:p>
          <a:p>
            <a:pPr marL="285750" indent="-285750" algn="just">
              <a:buFont typeface="Arial" panose="020B0604020202020204" pitchFamily="34" charset="0"/>
              <a:buChar char="•"/>
            </a:pPr>
            <a:r>
              <a:rPr lang="en-US" altLang="en-US" dirty="0" smtClean="0">
                <a:latin typeface="Trebuchet MS" panose="020B0603020202020204" pitchFamily="34" charset="0"/>
              </a:rPr>
              <a:t>Hence, </a:t>
            </a:r>
            <a:r>
              <a:rPr lang="en-US" altLang="en-US" dirty="0" smtClean="0">
                <a:solidFill>
                  <a:schemeClr val="accent2">
                    <a:lumMod val="60000"/>
                    <a:lumOff val="40000"/>
                  </a:schemeClr>
                </a:solidFill>
                <a:latin typeface="Trebuchet MS" panose="020B0603020202020204" pitchFamily="34" charset="0"/>
              </a:rPr>
              <a:t>Verbal discussions are not intellectual property </a:t>
            </a:r>
            <a:r>
              <a:rPr lang="en-US" altLang="en-US" dirty="0" smtClean="0">
                <a:latin typeface="Trebuchet MS" panose="020B0603020202020204" pitchFamily="34" charset="0"/>
              </a:rPr>
              <a:t>of the employer. However, one should </a:t>
            </a:r>
            <a:r>
              <a:rPr lang="en-US" altLang="en-US" dirty="0" smtClean="0">
                <a:solidFill>
                  <a:schemeClr val="accent2">
                    <a:lumMod val="60000"/>
                    <a:lumOff val="40000"/>
                  </a:schemeClr>
                </a:solidFill>
                <a:latin typeface="Trebuchet MS" panose="020B0603020202020204" pitchFamily="34" charset="0"/>
              </a:rPr>
              <a:t>refrain from disclosing </a:t>
            </a:r>
            <a:r>
              <a:rPr lang="en-US" altLang="en-US" dirty="0" smtClean="0">
                <a:latin typeface="Trebuchet MS" panose="020B0603020202020204" pitchFamily="34" charset="0"/>
              </a:rPr>
              <a:t>any kind of information which is in best interest of employer. </a:t>
            </a:r>
            <a:endParaRPr lang="en-US" altLang="en-US" dirty="0">
              <a:latin typeface="Trebuchet MS" panose="020B0603020202020204" pitchFamily="34" charset="0"/>
            </a:endParaRPr>
          </a:p>
        </p:txBody>
      </p:sp>
      <p:sp>
        <p:nvSpPr>
          <p:cNvPr id="9" name="TextBox 8"/>
          <p:cNvSpPr txBox="1"/>
          <p:nvPr/>
        </p:nvSpPr>
        <p:spPr>
          <a:xfrm>
            <a:off x="155575" y="258240"/>
            <a:ext cx="1520825" cy="707886"/>
          </a:xfrm>
          <a:prstGeom prst="rect">
            <a:avLst/>
          </a:prstGeom>
          <a:noFill/>
        </p:spPr>
        <p:txBody>
          <a:bodyPr wrap="square" rtlCol="0">
            <a:spAutoFit/>
          </a:bodyPr>
          <a:lstStyle/>
          <a:p>
            <a:r>
              <a:rPr lang="en-IN" sz="2000" b="1" dirty="0" smtClean="0">
                <a:solidFill>
                  <a:schemeClr val="bg1"/>
                </a:solidFill>
                <a:latin typeface="Trebuchet MS" panose="020B0603020202020204" pitchFamily="34" charset="0"/>
              </a:rPr>
              <a:t>In Our Case:</a:t>
            </a:r>
            <a:endParaRPr lang="en-IN" sz="2000" b="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827916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609600" y="560198"/>
            <a:ext cx="11037291" cy="800029"/>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200" b="1" kern="0" dirty="0" smtClean="0">
                <a:solidFill>
                  <a:schemeClr val="bg1"/>
                </a:solidFill>
                <a:latin typeface="Trebuchet MS" panose="020B0603020202020204" pitchFamily="34" charset="0"/>
              </a:rPr>
              <a:t>Question2:</a:t>
            </a:r>
            <a:endParaRPr lang="es-ES" altLang="en-US" sz="32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9883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lvl="0" algn="l">
              <a:lnSpc>
                <a:spcPct val="200000"/>
              </a:lnSpc>
            </a:pPr>
            <a:endParaRPr lang="en-GB" sz="1800" dirty="0" smtClean="0">
              <a:latin typeface="Trebuchet MS" panose="020B0603020202020204" pitchFamily="34" charset="0"/>
            </a:endParaRPr>
          </a:p>
          <a:p>
            <a:pPr algn="l">
              <a:lnSpc>
                <a:spcPct val="200000"/>
              </a:lnSpc>
            </a:pPr>
            <a:endParaRPr lang="en-US" altLang="en-US" sz="1800" b="1" dirty="0" smtClean="0">
              <a:solidFill>
                <a:schemeClr val="tx1"/>
              </a:solidFill>
              <a:latin typeface="Trebuchet MS" panose="020B0603020202020204" pitchFamily="34" charset="0"/>
            </a:endParaRPr>
          </a:p>
          <a:p>
            <a:pPr algn="l"/>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s-ES" altLang="en-US" sz="2500" b="1" kern="0" dirty="0">
              <a:solidFill>
                <a:schemeClr val="bg1"/>
              </a:solidFill>
              <a:latin typeface="Trebuchet MS" panose="020B0603020202020204" pitchFamily="34" charset="0"/>
            </a:endParaRPr>
          </a:p>
        </p:txBody>
      </p:sp>
      <p:sp>
        <p:nvSpPr>
          <p:cNvPr id="7" name="Rectangle 168"/>
          <p:cNvSpPr>
            <a:spLocks noChangeArrowheads="1"/>
          </p:cNvSpPr>
          <p:nvPr/>
        </p:nvSpPr>
        <p:spPr bwMode="auto">
          <a:xfrm>
            <a:off x="0" y="3619643"/>
            <a:ext cx="10287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lvl="0" algn="l">
              <a:lnSpc>
                <a:spcPct val="200000"/>
              </a:lnSpc>
            </a:pPr>
            <a:endParaRPr lang="en-GB" sz="1800" dirty="0" smtClean="0">
              <a:latin typeface="Trebuchet MS" panose="020B0603020202020204" pitchFamily="34" charset="0"/>
            </a:endParaRPr>
          </a:p>
          <a:p>
            <a:pPr algn="just" fontAlgn="base"/>
            <a:r>
              <a:rPr lang="en-GB" sz="2000" b="1" dirty="0">
                <a:latin typeface="Trebuchet MS" panose="020B0603020202020204" pitchFamily="34" charset="0"/>
              </a:rPr>
              <a:t>If there was documentation (i.e. non-verbal evidence) and presentations on the proposal for new product ideas, are the employees associated with the work automatically bound by confidentiality? Would the answer be different if someone used the idea outside the company in return for no personal monetary gain for him/her and/or if she/he used it after leaving the current company? </a:t>
            </a:r>
            <a:endParaRPr lang="en-IN" sz="2000" b="1" dirty="0">
              <a:latin typeface="Trebuchet MS" panose="020B0603020202020204" pitchFamily="34" charset="0"/>
            </a:endParaRPr>
          </a:p>
          <a:p>
            <a:pPr algn="l">
              <a:lnSpc>
                <a:spcPct val="200000"/>
              </a:lnSpc>
            </a:pPr>
            <a:endParaRPr lang="en-US" altLang="en-US" sz="1800" b="1" dirty="0">
              <a:latin typeface="Trebuchet MS" panose="020B0603020202020204" pitchFamily="34" charset="0"/>
            </a:endParaRPr>
          </a:p>
          <a:p>
            <a:pPr algn="l"/>
            <a:endParaRPr lang="es-ES" altLang="en-US" sz="1800" b="1" dirty="0">
              <a:solidFill>
                <a:schemeClr val="tx1"/>
              </a:solidFill>
            </a:endParaRPr>
          </a:p>
        </p:txBody>
      </p:sp>
    </p:spTree>
    <p:extLst>
      <p:ext uri="{BB962C8B-B14F-4D97-AF65-F5344CB8AC3E}">
        <p14:creationId xmlns:p14="http://schemas.microsoft.com/office/powerpoint/2010/main" val="1130697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2293</TotalTime>
  <Words>2932</Words>
  <Application>Microsoft Office PowerPoint</Application>
  <PresentationFormat>Custom</PresentationFormat>
  <Paragraphs>351</Paragraphs>
  <Slides>26</Slides>
  <Notes>21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Neha Sehgal</cp:lastModifiedBy>
  <cp:revision>311</cp:revision>
  <dcterms:created xsi:type="dcterms:W3CDTF">2011-07-20T12:11:57Z</dcterms:created>
  <dcterms:modified xsi:type="dcterms:W3CDTF">2023-01-10T13:20:06Z</dcterms:modified>
</cp:coreProperties>
</file>