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31"/>
  </p:notesMasterIdLst>
  <p:handoutMasterIdLst>
    <p:handoutMasterId r:id="rId32"/>
  </p:handoutMasterIdLst>
  <p:sldIdLst>
    <p:sldId id="261" r:id="rId3"/>
    <p:sldId id="256" r:id="rId4"/>
    <p:sldId id="289" r:id="rId5"/>
    <p:sldId id="288" r:id="rId6"/>
    <p:sldId id="262" r:id="rId7"/>
    <p:sldId id="264" r:id="rId8"/>
    <p:sldId id="266" r:id="rId9"/>
    <p:sldId id="271" r:id="rId10"/>
    <p:sldId id="285" r:id="rId11"/>
    <p:sldId id="265" r:id="rId12"/>
    <p:sldId id="267" r:id="rId13"/>
    <p:sldId id="286" r:id="rId14"/>
    <p:sldId id="280" r:id="rId15"/>
    <p:sldId id="281" r:id="rId16"/>
    <p:sldId id="282" r:id="rId17"/>
    <p:sldId id="283" r:id="rId18"/>
    <p:sldId id="284" r:id="rId19"/>
    <p:sldId id="274" r:id="rId20"/>
    <p:sldId id="276" r:id="rId21"/>
    <p:sldId id="277" r:id="rId22"/>
    <p:sldId id="293" r:id="rId23"/>
    <p:sldId id="279" r:id="rId24"/>
    <p:sldId id="268" r:id="rId25"/>
    <p:sldId id="269" r:id="rId26"/>
    <p:sldId id="270" r:id="rId27"/>
    <p:sldId id="272" r:id="rId28"/>
    <p:sldId id="291" r:id="rId29"/>
    <p:sldId id="29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883" autoAdjust="0"/>
  </p:normalViewPr>
  <p:slideViewPr>
    <p:cSldViewPr>
      <p:cViewPr varScale="1">
        <p:scale>
          <a:sx n="66" d="100"/>
          <a:sy n="66" d="100"/>
        </p:scale>
        <p:origin x="644" y="36"/>
      </p:cViewPr>
      <p:guideLst>
        <p:guide orient="horz" pos="2160"/>
        <p:guide pos="3840"/>
      </p:guideLst>
    </p:cSldViewPr>
  </p:slideViewPr>
  <p:outlineViewPr>
    <p:cViewPr>
      <p:scale>
        <a:sx n="33" d="100"/>
        <a:sy n="33" d="100"/>
      </p:scale>
      <p:origin x="0" y="-10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oleObject" Target="https://swissre-my.sharepoint.com/personal/ranjan_pant_swissre_com/Documents/Solvenc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swissre-my.sharepoint.com/personal/ranjan_pant_swissre_com/Documents/Solvency.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Sheet2!$H$3</c:f>
              <c:strCache>
                <c:ptCount val="1"/>
                <c:pt idx="0">
                  <c:v>Year 0</c:v>
                </c:pt>
              </c:strCache>
            </c:strRef>
          </c:tx>
          <c:spPr>
            <a:solidFill>
              <a:schemeClr val="accent1"/>
            </a:solidFill>
            <a:ln>
              <a:noFill/>
            </a:ln>
            <a:effectLst/>
          </c:spPr>
          <c:invertIfNegative val="0"/>
          <c:dPt>
            <c:idx val="2"/>
            <c:invertIfNegative val="0"/>
            <c:bubble3D val="0"/>
            <c:spPr>
              <a:solidFill>
                <a:srgbClr val="00B050"/>
              </a:solidFill>
              <a:ln>
                <a:noFill/>
              </a:ln>
              <a:effectLst/>
            </c:spPr>
            <c:extLst>
              <c:ext xmlns:c16="http://schemas.microsoft.com/office/drawing/2014/chart" uri="{C3380CC4-5D6E-409C-BE32-E72D297353CC}">
                <c16:uniqueId val="{00000001-5D36-43F6-9E7C-2F9C3BC59C5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Sheet2!$G$4:$G$6</c:f>
              <c:strCache>
                <c:ptCount val="3"/>
                <c:pt idx="0">
                  <c:v>ASM</c:v>
                </c:pt>
                <c:pt idx="1">
                  <c:v>RSM</c:v>
                </c:pt>
                <c:pt idx="2">
                  <c:v>Surplus (ASM-RSM)</c:v>
                </c:pt>
              </c:strCache>
            </c:strRef>
          </c:cat>
          <c:val>
            <c:numRef>
              <c:f>Sheet2!$H$4:$H$6</c:f>
              <c:numCache>
                <c:formatCode>#,##0_);\(#,##0\)</c:formatCode>
                <c:ptCount val="3"/>
                <c:pt idx="0">
                  <c:v>7000</c:v>
                </c:pt>
                <c:pt idx="1">
                  <c:v>2500</c:v>
                </c:pt>
                <c:pt idx="2">
                  <c:v>4500</c:v>
                </c:pt>
              </c:numCache>
            </c:numRef>
          </c:val>
          <c:extLst>
            <c:ext xmlns:c16="http://schemas.microsoft.com/office/drawing/2014/chart" uri="{C3380CC4-5D6E-409C-BE32-E72D297353CC}">
              <c16:uniqueId val="{00000002-5D36-43F6-9E7C-2F9C3BC59C56}"/>
            </c:ext>
          </c:extLst>
        </c:ser>
        <c:dLbls>
          <c:showLegendKey val="0"/>
          <c:showVal val="1"/>
          <c:showCatName val="0"/>
          <c:showSerName val="0"/>
          <c:showPercent val="0"/>
          <c:showBubbleSize val="0"/>
        </c:dLbls>
        <c:gapWidth val="267"/>
        <c:overlap val="-43"/>
        <c:axId val="1417199695"/>
        <c:axId val="1417201775"/>
      </c:barChart>
      <c:catAx>
        <c:axId val="1417199695"/>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1417201775"/>
        <c:crosses val="autoZero"/>
        <c:auto val="1"/>
        <c:lblAlgn val="ctr"/>
        <c:lblOffset val="100"/>
        <c:noMultiLvlLbl val="0"/>
      </c:catAx>
      <c:valAx>
        <c:axId val="1417201775"/>
        <c:scaling>
          <c:orientation val="minMax"/>
        </c:scaling>
        <c:delete val="0"/>
        <c:axPos val="l"/>
        <c:majorGridlines>
          <c:spPr>
            <a:ln w="9525" cap="flat" cmpd="sng" algn="ctr">
              <a:solidFill>
                <a:schemeClr val="dk1">
                  <a:lumMod val="15000"/>
                  <a:lumOff val="85000"/>
                </a:schemeClr>
              </a:solidFill>
              <a:round/>
            </a:ln>
            <a:effectLst/>
          </c:spPr>
        </c:majorGridlines>
        <c:numFmt formatCode="#,##0_);\(#,##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1417199695"/>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Sheet2!$K$3</c:f>
              <c:strCache>
                <c:ptCount val="1"/>
                <c:pt idx="0">
                  <c:v>Year 3</c:v>
                </c:pt>
              </c:strCache>
            </c:strRef>
          </c:tx>
          <c:spPr>
            <a:solidFill>
              <a:srgbClr val="00B0F0"/>
            </a:solidFill>
            <a:ln>
              <a:noFill/>
            </a:ln>
            <a:effectLst/>
          </c:spPr>
          <c:invertIfNegative val="0"/>
          <c:dPt>
            <c:idx val="2"/>
            <c:invertIfNegative val="0"/>
            <c:bubble3D val="0"/>
            <c:spPr>
              <a:solidFill>
                <a:srgbClr val="FF0000"/>
              </a:solidFill>
              <a:ln>
                <a:noFill/>
              </a:ln>
              <a:effectLst/>
            </c:spPr>
            <c:extLst>
              <c:ext xmlns:c16="http://schemas.microsoft.com/office/drawing/2014/chart" uri="{C3380CC4-5D6E-409C-BE32-E72D297353CC}">
                <c16:uniqueId val="{00000001-ABDD-4FE6-B5B9-1662A1CFBB2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Sheet2!$G$4:$G$6</c:f>
              <c:strCache>
                <c:ptCount val="3"/>
                <c:pt idx="0">
                  <c:v>ASM</c:v>
                </c:pt>
                <c:pt idx="1">
                  <c:v>RSM</c:v>
                </c:pt>
                <c:pt idx="2">
                  <c:v>Surplus (ASM-RSM)</c:v>
                </c:pt>
              </c:strCache>
            </c:strRef>
          </c:cat>
          <c:val>
            <c:numRef>
              <c:f>Sheet2!$K$4:$K$6</c:f>
              <c:numCache>
                <c:formatCode>#,##0_);\(#,##0\)</c:formatCode>
                <c:ptCount val="3"/>
                <c:pt idx="0">
                  <c:v>5103</c:v>
                </c:pt>
                <c:pt idx="1">
                  <c:v>5000</c:v>
                </c:pt>
                <c:pt idx="2">
                  <c:v>103</c:v>
                </c:pt>
              </c:numCache>
            </c:numRef>
          </c:val>
          <c:extLst>
            <c:ext xmlns:c16="http://schemas.microsoft.com/office/drawing/2014/chart" uri="{C3380CC4-5D6E-409C-BE32-E72D297353CC}">
              <c16:uniqueId val="{00000002-ABDD-4FE6-B5B9-1662A1CFBB2B}"/>
            </c:ext>
          </c:extLst>
        </c:ser>
        <c:dLbls>
          <c:showLegendKey val="0"/>
          <c:showVal val="1"/>
          <c:showCatName val="0"/>
          <c:showSerName val="0"/>
          <c:showPercent val="0"/>
          <c:showBubbleSize val="0"/>
        </c:dLbls>
        <c:gapWidth val="267"/>
        <c:overlap val="-43"/>
        <c:axId val="1417199695"/>
        <c:axId val="1417201775"/>
      </c:barChart>
      <c:catAx>
        <c:axId val="1417199695"/>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n-US"/>
          </a:p>
        </c:txPr>
        <c:crossAx val="1417201775"/>
        <c:crosses val="autoZero"/>
        <c:auto val="1"/>
        <c:lblAlgn val="ctr"/>
        <c:lblOffset val="100"/>
        <c:noMultiLvlLbl val="0"/>
      </c:catAx>
      <c:valAx>
        <c:axId val="1417201775"/>
        <c:scaling>
          <c:orientation val="minMax"/>
        </c:scaling>
        <c:delete val="0"/>
        <c:axPos val="l"/>
        <c:majorGridlines>
          <c:spPr>
            <a:ln w="9525" cap="flat" cmpd="sng" algn="ctr">
              <a:solidFill>
                <a:schemeClr val="dk1">
                  <a:lumMod val="15000"/>
                  <a:lumOff val="85000"/>
                </a:schemeClr>
              </a:solidFill>
              <a:round/>
            </a:ln>
            <a:effectLst/>
          </c:spPr>
        </c:majorGridlines>
        <c:numFmt formatCode="#,##0_);\(#,##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1417199695"/>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90565E-9159-4876-A7E5-51235BDDCDA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789E302A-3EBC-4358-92EF-48224941152F}">
      <dgm:prSet phldrT="[Text]"/>
      <dgm:spPr/>
      <dgm:t>
        <a:bodyPr/>
        <a:lstStyle/>
        <a:p>
          <a:r>
            <a:rPr lang="en-GB" dirty="0"/>
            <a:t>Data Considerations</a:t>
          </a:r>
        </a:p>
      </dgm:t>
    </dgm:pt>
    <dgm:pt modelId="{9E427DBA-E3A3-44C9-8E2D-142A744946D2}" type="parTrans" cxnId="{9D351C6C-7B15-4904-8935-4CDBB917ECD6}">
      <dgm:prSet/>
      <dgm:spPr/>
      <dgm:t>
        <a:bodyPr/>
        <a:lstStyle/>
        <a:p>
          <a:endParaRPr lang="en-GB"/>
        </a:p>
      </dgm:t>
    </dgm:pt>
    <dgm:pt modelId="{7D096B21-59AC-41D0-9564-F9BAB50E9478}" type="sibTrans" cxnId="{9D351C6C-7B15-4904-8935-4CDBB917ECD6}">
      <dgm:prSet/>
      <dgm:spPr/>
      <dgm:t>
        <a:bodyPr/>
        <a:lstStyle/>
        <a:p>
          <a:endParaRPr lang="en-GB"/>
        </a:p>
      </dgm:t>
    </dgm:pt>
    <dgm:pt modelId="{BB69A9BF-14B0-4B48-9259-3952B53EB8E9}">
      <dgm:prSet phldrT="[Text]"/>
      <dgm:spPr/>
      <dgm:t>
        <a:bodyPr/>
        <a:lstStyle/>
        <a:p>
          <a:r>
            <a:rPr lang="en-GB" dirty="0"/>
            <a:t>Data availability?</a:t>
          </a:r>
        </a:p>
      </dgm:t>
    </dgm:pt>
    <dgm:pt modelId="{BC9EAED6-3FE9-4C62-96C3-70D55AA6FF7B}" type="parTrans" cxnId="{102ADDA1-F464-42F8-A34B-43E42AD2BFB7}">
      <dgm:prSet/>
      <dgm:spPr/>
      <dgm:t>
        <a:bodyPr/>
        <a:lstStyle/>
        <a:p>
          <a:endParaRPr lang="en-GB"/>
        </a:p>
      </dgm:t>
    </dgm:pt>
    <dgm:pt modelId="{BBC6A599-DDF1-49FA-B133-90B2523B1840}" type="sibTrans" cxnId="{102ADDA1-F464-42F8-A34B-43E42AD2BFB7}">
      <dgm:prSet/>
      <dgm:spPr/>
      <dgm:t>
        <a:bodyPr/>
        <a:lstStyle/>
        <a:p>
          <a:endParaRPr lang="en-GB"/>
        </a:p>
      </dgm:t>
    </dgm:pt>
    <dgm:pt modelId="{9244B4D4-FBA7-4EFC-B419-0DB9F43C1D10}">
      <dgm:prSet phldrT="[Text]"/>
      <dgm:spPr/>
      <dgm:t>
        <a:bodyPr/>
        <a:lstStyle/>
        <a:p>
          <a:r>
            <a:rPr lang="en-GB" dirty="0"/>
            <a:t>Design Considerations</a:t>
          </a:r>
        </a:p>
      </dgm:t>
    </dgm:pt>
    <dgm:pt modelId="{0EC7DC8C-F64D-4A0D-B40A-48D501609DF3}" type="parTrans" cxnId="{1E8860EA-1035-49B6-84DE-A8337AF23B93}">
      <dgm:prSet/>
      <dgm:spPr/>
      <dgm:t>
        <a:bodyPr/>
        <a:lstStyle/>
        <a:p>
          <a:endParaRPr lang="en-GB"/>
        </a:p>
      </dgm:t>
    </dgm:pt>
    <dgm:pt modelId="{57503703-3EA5-44B6-BD6A-1A0181EA3C3E}" type="sibTrans" cxnId="{1E8860EA-1035-49B6-84DE-A8337AF23B93}">
      <dgm:prSet/>
      <dgm:spPr/>
      <dgm:t>
        <a:bodyPr/>
        <a:lstStyle/>
        <a:p>
          <a:endParaRPr lang="en-GB"/>
        </a:p>
      </dgm:t>
    </dgm:pt>
    <dgm:pt modelId="{804EC43E-7216-4107-993A-0556DA124C6F}">
      <dgm:prSet phldrT="[Text]"/>
      <dgm:spPr/>
      <dgm:t>
        <a:bodyPr/>
        <a:lstStyle/>
        <a:p>
          <a:r>
            <a:rPr lang="en-GB" dirty="0"/>
            <a:t>Technical aspects of pricing and product design</a:t>
          </a:r>
        </a:p>
      </dgm:t>
    </dgm:pt>
    <dgm:pt modelId="{EAA92CDC-AD4D-4573-B290-453CB1198CD2}" type="parTrans" cxnId="{682B1108-FAAC-4596-BFD1-3F9A5138C9C7}">
      <dgm:prSet/>
      <dgm:spPr/>
      <dgm:t>
        <a:bodyPr/>
        <a:lstStyle/>
        <a:p>
          <a:endParaRPr lang="en-GB"/>
        </a:p>
      </dgm:t>
    </dgm:pt>
    <dgm:pt modelId="{6854D261-3258-455A-A9BA-38635CE5528A}" type="sibTrans" cxnId="{682B1108-FAAC-4596-BFD1-3F9A5138C9C7}">
      <dgm:prSet/>
      <dgm:spPr/>
      <dgm:t>
        <a:bodyPr/>
        <a:lstStyle/>
        <a:p>
          <a:endParaRPr lang="en-GB"/>
        </a:p>
      </dgm:t>
    </dgm:pt>
    <dgm:pt modelId="{F24F89A3-78C4-43D6-ACA2-75872C3CCB23}">
      <dgm:prSet phldrT="[Text]"/>
      <dgm:spPr/>
      <dgm:t>
        <a:bodyPr/>
        <a:lstStyle/>
        <a:p>
          <a:r>
            <a:rPr lang="en-GB" dirty="0"/>
            <a:t>Risk Considerations</a:t>
          </a:r>
        </a:p>
      </dgm:t>
    </dgm:pt>
    <dgm:pt modelId="{F9576B8E-DCC1-4AD1-A8B8-26C39DC6DC22}" type="parTrans" cxnId="{BB31DC96-4875-41F0-8897-FC0387E3AD1E}">
      <dgm:prSet/>
      <dgm:spPr/>
      <dgm:t>
        <a:bodyPr/>
        <a:lstStyle/>
        <a:p>
          <a:endParaRPr lang="en-GB"/>
        </a:p>
      </dgm:t>
    </dgm:pt>
    <dgm:pt modelId="{22F604FD-5403-4D9F-955A-88872C6D41A1}" type="sibTrans" cxnId="{BB31DC96-4875-41F0-8897-FC0387E3AD1E}">
      <dgm:prSet/>
      <dgm:spPr/>
      <dgm:t>
        <a:bodyPr/>
        <a:lstStyle/>
        <a:p>
          <a:endParaRPr lang="en-GB"/>
        </a:p>
      </dgm:t>
    </dgm:pt>
    <dgm:pt modelId="{9D34BEE2-E965-4C13-A052-12CABA317CBB}">
      <dgm:prSet phldrT="[Text]"/>
      <dgm:spPr/>
      <dgm:t>
        <a:bodyPr/>
        <a:lstStyle/>
        <a:p>
          <a:r>
            <a:rPr lang="en-GB" dirty="0"/>
            <a:t>Alternate sources of data for calculating the incidence and severity</a:t>
          </a:r>
        </a:p>
      </dgm:t>
    </dgm:pt>
    <dgm:pt modelId="{9D215568-2022-4FAA-A30F-EC7E75771A5E}" type="parTrans" cxnId="{2F6A1556-9982-4D68-9B2E-2759893D30DF}">
      <dgm:prSet/>
      <dgm:spPr/>
      <dgm:t>
        <a:bodyPr/>
        <a:lstStyle/>
        <a:p>
          <a:endParaRPr lang="en-GB"/>
        </a:p>
      </dgm:t>
    </dgm:pt>
    <dgm:pt modelId="{CF8A5277-1399-4A6A-B9A6-C044C6F3EA4A}" type="sibTrans" cxnId="{2F6A1556-9982-4D68-9B2E-2759893D30DF}">
      <dgm:prSet/>
      <dgm:spPr/>
      <dgm:t>
        <a:bodyPr/>
        <a:lstStyle/>
        <a:p>
          <a:endParaRPr lang="en-GB"/>
        </a:p>
      </dgm:t>
    </dgm:pt>
    <dgm:pt modelId="{5A3B98EB-17B9-4E15-9E2F-C61B1A635CC6}">
      <dgm:prSet phldrT="[Text]"/>
      <dgm:spPr/>
      <dgm:t>
        <a:bodyPr/>
        <a:lstStyle/>
        <a:p>
          <a:r>
            <a:rPr lang="en-GB" dirty="0"/>
            <a:t>Risk management inbuilt into pricing and design</a:t>
          </a:r>
        </a:p>
      </dgm:t>
    </dgm:pt>
    <dgm:pt modelId="{F1DC4375-9896-48E5-9835-205FC0A2309F}" type="parTrans" cxnId="{D31B273A-F61B-4A00-B213-4907E4D83BA1}">
      <dgm:prSet/>
      <dgm:spPr/>
      <dgm:t>
        <a:bodyPr/>
        <a:lstStyle/>
        <a:p>
          <a:endParaRPr lang="en-GB"/>
        </a:p>
      </dgm:t>
    </dgm:pt>
    <dgm:pt modelId="{B3C1B7BA-36A7-441F-AB0E-3A4F1A49B8D7}" type="sibTrans" cxnId="{D31B273A-F61B-4A00-B213-4907E4D83BA1}">
      <dgm:prSet/>
      <dgm:spPr/>
      <dgm:t>
        <a:bodyPr/>
        <a:lstStyle/>
        <a:p>
          <a:endParaRPr lang="en-GB"/>
        </a:p>
      </dgm:t>
    </dgm:pt>
    <dgm:pt modelId="{E0A36AC7-0D67-424F-93B7-F513834C00CE}" type="pres">
      <dgm:prSet presAssocID="{9390565E-9159-4876-A7E5-51235BDDCDAB}" presName="linear" presStyleCnt="0">
        <dgm:presLayoutVars>
          <dgm:animLvl val="lvl"/>
          <dgm:resizeHandles val="exact"/>
        </dgm:presLayoutVars>
      </dgm:prSet>
      <dgm:spPr/>
      <dgm:t>
        <a:bodyPr/>
        <a:lstStyle/>
        <a:p>
          <a:endParaRPr lang="en-US"/>
        </a:p>
      </dgm:t>
    </dgm:pt>
    <dgm:pt modelId="{020B77D8-9DA1-40C5-8A3F-34FA94B48AC6}" type="pres">
      <dgm:prSet presAssocID="{789E302A-3EBC-4358-92EF-48224941152F}" presName="parentText" presStyleLbl="node1" presStyleIdx="0" presStyleCnt="3">
        <dgm:presLayoutVars>
          <dgm:chMax val="0"/>
          <dgm:bulletEnabled val="1"/>
        </dgm:presLayoutVars>
      </dgm:prSet>
      <dgm:spPr/>
      <dgm:t>
        <a:bodyPr/>
        <a:lstStyle/>
        <a:p>
          <a:endParaRPr lang="en-US"/>
        </a:p>
      </dgm:t>
    </dgm:pt>
    <dgm:pt modelId="{D1FD410A-C63E-43AF-A2FE-6FB44DA1178D}" type="pres">
      <dgm:prSet presAssocID="{789E302A-3EBC-4358-92EF-48224941152F}" presName="childText" presStyleLbl="revTx" presStyleIdx="0" presStyleCnt="3">
        <dgm:presLayoutVars>
          <dgm:bulletEnabled val="1"/>
        </dgm:presLayoutVars>
      </dgm:prSet>
      <dgm:spPr/>
      <dgm:t>
        <a:bodyPr/>
        <a:lstStyle/>
        <a:p>
          <a:endParaRPr lang="en-US"/>
        </a:p>
      </dgm:t>
    </dgm:pt>
    <dgm:pt modelId="{A0AA9315-AC28-44F9-B771-680BF44FBEA7}" type="pres">
      <dgm:prSet presAssocID="{9244B4D4-FBA7-4EFC-B419-0DB9F43C1D10}" presName="parentText" presStyleLbl="node1" presStyleIdx="1" presStyleCnt="3">
        <dgm:presLayoutVars>
          <dgm:chMax val="0"/>
          <dgm:bulletEnabled val="1"/>
        </dgm:presLayoutVars>
      </dgm:prSet>
      <dgm:spPr/>
      <dgm:t>
        <a:bodyPr/>
        <a:lstStyle/>
        <a:p>
          <a:endParaRPr lang="en-US"/>
        </a:p>
      </dgm:t>
    </dgm:pt>
    <dgm:pt modelId="{0F2FF9B1-AAF4-4687-B7D4-9FB44048C32C}" type="pres">
      <dgm:prSet presAssocID="{9244B4D4-FBA7-4EFC-B419-0DB9F43C1D10}" presName="childText" presStyleLbl="revTx" presStyleIdx="1" presStyleCnt="3">
        <dgm:presLayoutVars>
          <dgm:bulletEnabled val="1"/>
        </dgm:presLayoutVars>
      </dgm:prSet>
      <dgm:spPr/>
      <dgm:t>
        <a:bodyPr/>
        <a:lstStyle/>
        <a:p>
          <a:endParaRPr lang="en-US"/>
        </a:p>
      </dgm:t>
    </dgm:pt>
    <dgm:pt modelId="{74568D58-C6FD-4B1B-8960-3FBAE347A416}" type="pres">
      <dgm:prSet presAssocID="{F24F89A3-78C4-43D6-ACA2-75872C3CCB23}" presName="parentText" presStyleLbl="node1" presStyleIdx="2" presStyleCnt="3">
        <dgm:presLayoutVars>
          <dgm:chMax val="0"/>
          <dgm:bulletEnabled val="1"/>
        </dgm:presLayoutVars>
      </dgm:prSet>
      <dgm:spPr/>
      <dgm:t>
        <a:bodyPr/>
        <a:lstStyle/>
        <a:p>
          <a:endParaRPr lang="en-US"/>
        </a:p>
      </dgm:t>
    </dgm:pt>
    <dgm:pt modelId="{C23E2F09-340D-4CDC-8C7C-A41B56FAEFC9}" type="pres">
      <dgm:prSet presAssocID="{F24F89A3-78C4-43D6-ACA2-75872C3CCB23}" presName="childText" presStyleLbl="revTx" presStyleIdx="2" presStyleCnt="3">
        <dgm:presLayoutVars>
          <dgm:bulletEnabled val="1"/>
        </dgm:presLayoutVars>
      </dgm:prSet>
      <dgm:spPr/>
      <dgm:t>
        <a:bodyPr/>
        <a:lstStyle/>
        <a:p>
          <a:endParaRPr lang="en-US"/>
        </a:p>
      </dgm:t>
    </dgm:pt>
  </dgm:ptLst>
  <dgm:cxnLst>
    <dgm:cxn modelId="{00C7E5AD-F46B-4251-8982-2DC3091CD85C}" type="presOf" srcId="{BB69A9BF-14B0-4B48-9259-3952B53EB8E9}" destId="{D1FD410A-C63E-43AF-A2FE-6FB44DA1178D}" srcOrd="0" destOrd="0" presId="urn:microsoft.com/office/officeart/2005/8/layout/vList2"/>
    <dgm:cxn modelId="{D31B273A-F61B-4A00-B213-4907E4D83BA1}" srcId="{F24F89A3-78C4-43D6-ACA2-75872C3CCB23}" destId="{5A3B98EB-17B9-4E15-9E2F-C61B1A635CC6}" srcOrd="0" destOrd="0" parTransId="{F1DC4375-9896-48E5-9835-205FC0A2309F}" sibTransId="{B3C1B7BA-36A7-441F-AB0E-3A4F1A49B8D7}"/>
    <dgm:cxn modelId="{682B1108-FAAC-4596-BFD1-3F9A5138C9C7}" srcId="{9244B4D4-FBA7-4EFC-B419-0DB9F43C1D10}" destId="{804EC43E-7216-4107-993A-0556DA124C6F}" srcOrd="0" destOrd="0" parTransId="{EAA92CDC-AD4D-4573-B290-453CB1198CD2}" sibTransId="{6854D261-3258-455A-A9BA-38635CE5528A}"/>
    <dgm:cxn modelId="{2E3C2EFA-D2EA-4D0E-8DA6-7386FC3075E7}" type="presOf" srcId="{9244B4D4-FBA7-4EFC-B419-0DB9F43C1D10}" destId="{A0AA9315-AC28-44F9-B771-680BF44FBEA7}" srcOrd="0" destOrd="0" presId="urn:microsoft.com/office/officeart/2005/8/layout/vList2"/>
    <dgm:cxn modelId="{758E2A25-210D-4E03-9A0B-FDC4A09A3F3A}" type="presOf" srcId="{F24F89A3-78C4-43D6-ACA2-75872C3CCB23}" destId="{74568D58-C6FD-4B1B-8960-3FBAE347A416}" srcOrd="0" destOrd="0" presId="urn:microsoft.com/office/officeart/2005/8/layout/vList2"/>
    <dgm:cxn modelId="{EA9C718A-29D4-4445-83A9-D1CFCF840BDC}" type="presOf" srcId="{9D34BEE2-E965-4C13-A052-12CABA317CBB}" destId="{D1FD410A-C63E-43AF-A2FE-6FB44DA1178D}" srcOrd="0" destOrd="1" presId="urn:microsoft.com/office/officeart/2005/8/layout/vList2"/>
    <dgm:cxn modelId="{2F6A1556-9982-4D68-9B2E-2759893D30DF}" srcId="{789E302A-3EBC-4358-92EF-48224941152F}" destId="{9D34BEE2-E965-4C13-A052-12CABA317CBB}" srcOrd="1" destOrd="0" parTransId="{9D215568-2022-4FAA-A30F-EC7E75771A5E}" sibTransId="{CF8A5277-1399-4A6A-B9A6-C044C6F3EA4A}"/>
    <dgm:cxn modelId="{A68086BB-CDC8-439C-833E-D60F4A184881}" type="presOf" srcId="{5A3B98EB-17B9-4E15-9E2F-C61B1A635CC6}" destId="{C23E2F09-340D-4CDC-8C7C-A41B56FAEFC9}" srcOrd="0" destOrd="0" presId="urn:microsoft.com/office/officeart/2005/8/layout/vList2"/>
    <dgm:cxn modelId="{BB31DC96-4875-41F0-8897-FC0387E3AD1E}" srcId="{9390565E-9159-4876-A7E5-51235BDDCDAB}" destId="{F24F89A3-78C4-43D6-ACA2-75872C3CCB23}" srcOrd="2" destOrd="0" parTransId="{F9576B8E-DCC1-4AD1-A8B8-26C39DC6DC22}" sibTransId="{22F604FD-5403-4D9F-955A-88872C6D41A1}"/>
    <dgm:cxn modelId="{1E8860EA-1035-49B6-84DE-A8337AF23B93}" srcId="{9390565E-9159-4876-A7E5-51235BDDCDAB}" destId="{9244B4D4-FBA7-4EFC-B419-0DB9F43C1D10}" srcOrd="1" destOrd="0" parTransId="{0EC7DC8C-F64D-4A0D-B40A-48D501609DF3}" sibTransId="{57503703-3EA5-44B6-BD6A-1A0181EA3C3E}"/>
    <dgm:cxn modelId="{6C64DCC3-B004-4C67-B9F8-FCBA7CB18333}" type="presOf" srcId="{9390565E-9159-4876-A7E5-51235BDDCDAB}" destId="{E0A36AC7-0D67-424F-93B7-F513834C00CE}" srcOrd="0" destOrd="0" presId="urn:microsoft.com/office/officeart/2005/8/layout/vList2"/>
    <dgm:cxn modelId="{640F07E7-0AB7-4D08-AF33-0B7A60A16C5A}" type="presOf" srcId="{804EC43E-7216-4107-993A-0556DA124C6F}" destId="{0F2FF9B1-AAF4-4687-B7D4-9FB44048C32C}" srcOrd="0" destOrd="0" presId="urn:microsoft.com/office/officeart/2005/8/layout/vList2"/>
    <dgm:cxn modelId="{102ADDA1-F464-42F8-A34B-43E42AD2BFB7}" srcId="{789E302A-3EBC-4358-92EF-48224941152F}" destId="{BB69A9BF-14B0-4B48-9259-3952B53EB8E9}" srcOrd="0" destOrd="0" parTransId="{BC9EAED6-3FE9-4C62-96C3-70D55AA6FF7B}" sibTransId="{BBC6A599-DDF1-49FA-B133-90B2523B1840}"/>
    <dgm:cxn modelId="{09A396E3-F697-4A52-8721-7CC17DDA2E63}" type="presOf" srcId="{789E302A-3EBC-4358-92EF-48224941152F}" destId="{020B77D8-9DA1-40C5-8A3F-34FA94B48AC6}" srcOrd="0" destOrd="0" presId="urn:microsoft.com/office/officeart/2005/8/layout/vList2"/>
    <dgm:cxn modelId="{9D351C6C-7B15-4904-8935-4CDBB917ECD6}" srcId="{9390565E-9159-4876-A7E5-51235BDDCDAB}" destId="{789E302A-3EBC-4358-92EF-48224941152F}" srcOrd="0" destOrd="0" parTransId="{9E427DBA-E3A3-44C9-8E2D-142A744946D2}" sibTransId="{7D096B21-59AC-41D0-9564-F9BAB50E9478}"/>
    <dgm:cxn modelId="{4C16C1A5-CD37-4C22-8751-A7EEAE8EB847}" type="presParOf" srcId="{E0A36AC7-0D67-424F-93B7-F513834C00CE}" destId="{020B77D8-9DA1-40C5-8A3F-34FA94B48AC6}" srcOrd="0" destOrd="0" presId="urn:microsoft.com/office/officeart/2005/8/layout/vList2"/>
    <dgm:cxn modelId="{CD39D8A3-8ACB-4BCA-A8ED-13535599DF39}" type="presParOf" srcId="{E0A36AC7-0D67-424F-93B7-F513834C00CE}" destId="{D1FD410A-C63E-43AF-A2FE-6FB44DA1178D}" srcOrd="1" destOrd="0" presId="urn:microsoft.com/office/officeart/2005/8/layout/vList2"/>
    <dgm:cxn modelId="{E61033AB-B3CE-437C-AFAD-FE298013D23D}" type="presParOf" srcId="{E0A36AC7-0D67-424F-93B7-F513834C00CE}" destId="{A0AA9315-AC28-44F9-B771-680BF44FBEA7}" srcOrd="2" destOrd="0" presId="urn:microsoft.com/office/officeart/2005/8/layout/vList2"/>
    <dgm:cxn modelId="{E737FD1B-4CDB-4453-BDA8-27455B241955}" type="presParOf" srcId="{E0A36AC7-0D67-424F-93B7-F513834C00CE}" destId="{0F2FF9B1-AAF4-4687-B7D4-9FB44048C32C}" srcOrd="3" destOrd="0" presId="urn:microsoft.com/office/officeart/2005/8/layout/vList2"/>
    <dgm:cxn modelId="{B293B91C-718D-43F3-B033-75BB444CC70A}" type="presParOf" srcId="{E0A36AC7-0D67-424F-93B7-F513834C00CE}" destId="{74568D58-C6FD-4B1B-8960-3FBAE347A416}" srcOrd="4" destOrd="0" presId="urn:microsoft.com/office/officeart/2005/8/layout/vList2"/>
    <dgm:cxn modelId="{558F317D-04C8-49F6-A4CB-EE0A8BAB7F64}" type="presParOf" srcId="{E0A36AC7-0D67-424F-93B7-F513834C00CE}" destId="{C23E2F09-340D-4CDC-8C7C-A41B56FAEFC9}" srcOrd="5"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90565E-9159-4876-A7E5-51235BDDCDA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789E302A-3EBC-4358-92EF-48224941152F}">
      <dgm:prSet phldrT="[Text]"/>
      <dgm:spPr/>
      <dgm:t>
        <a:bodyPr/>
        <a:lstStyle/>
        <a:p>
          <a:r>
            <a:rPr lang="en-GB" dirty="0"/>
            <a:t>Data Considerations</a:t>
          </a:r>
        </a:p>
      </dgm:t>
    </dgm:pt>
    <dgm:pt modelId="{9E427DBA-E3A3-44C9-8E2D-142A744946D2}" type="parTrans" cxnId="{9D351C6C-7B15-4904-8935-4CDBB917ECD6}">
      <dgm:prSet/>
      <dgm:spPr/>
      <dgm:t>
        <a:bodyPr/>
        <a:lstStyle/>
        <a:p>
          <a:endParaRPr lang="en-GB"/>
        </a:p>
      </dgm:t>
    </dgm:pt>
    <dgm:pt modelId="{7D096B21-59AC-41D0-9564-F9BAB50E9478}" type="sibTrans" cxnId="{9D351C6C-7B15-4904-8935-4CDBB917ECD6}">
      <dgm:prSet/>
      <dgm:spPr/>
      <dgm:t>
        <a:bodyPr/>
        <a:lstStyle/>
        <a:p>
          <a:endParaRPr lang="en-GB"/>
        </a:p>
      </dgm:t>
    </dgm:pt>
    <dgm:pt modelId="{C6D301FD-7FD5-4739-A4C4-8B09448005DC}">
      <dgm:prSet phldrT="[Text]"/>
      <dgm:spPr/>
      <dgm:t>
        <a:bodyPr/>
        <a:lstStyle/>
        <a:p>
          <a:r>
            <a:rPr lang="en-US" altLang="en-US" b="1" dirty="0"/>
            <a:t>Data Sources </a:t>
          </a:r>
          <a:r>
            <a:rPr lang="en-US" altLang="en-US" dirty="0"/>
            <a:t>like IIB data global data, reinsurer’s data, public disclosure information of health insurers.</a:t>
          </a:r>
          <a:endParaRPr lang="en-GB" dirty="0"/>
        </a:p>
      </dgm:t>
    </dgm:pt>
    <dgm:pt modelId="{10A56E4A-0BE7-42D8-B1C2-4BDAE46DFB9C}" type="parTrans" cxnId="{A05EE93F-38F0-4B55-93A3-C6376AE651D1}">
      <dgm:prSet/>
      <dgm:spPr/>
      <dgm:t>
        <a:bodyPr/>
        <a:lstStyle/>
        <a:p>
          <a:endParaRPr lang="en-GB"/>
        </a:p>
      </dgm:t>
    </dgm:pt>
    <dgm:pt modelId="{0E78907F-643C-4604-BBC6-DE43F444F60C}" type="sibTrans" cxnId="{A05EE93F-38F0-4B55-93A3-C6376AE651D1}">
      <dgm:prSet/>
      <dgm:spPr/>
      <dgm:t>
        <a:bodyPr/>
        <a:lstStyle/>
        <a:p>
          <a:endParaRPr lang="en-GB"/>
        </a:p>
      </dgm:t>
    </dgm:pt>
    <dgm:pt modelId="{E940F3E3-B3C4-40E8-B8D6-BF68C9736786}">
      <dgm:prSet/>
      <dgm:spPr/>
      <dgm:t>
        <a:bodyPr/>
        <a:lstStyle/>
        <a:p>
          <a:r>
            <a:rPr lang="en-US" altLang="en-US" b="1" dirty="0"/>
            <a:t>Nature of data </a:t>
          </a:r>
          <a:r>
            <a:rPr lang="en-US" altLang="en-US" dirty="0"/>
            <a:t>is the key when choosing the data source in terms of reliability, relevance, credibility, usability to link to pricing and product design.</a:t>
          </a:r>
        </a:p>
      </dgm:t>
    </dgm:pt>
    <dgm:pt modelId="{4C86C59D-4B09-46E2-BD10-3334D2F0E73D}" type="parTrans" cxnId="{B3D26BBC-429F-4A88-821E-D95DE762A3C0}">
      <dgm:prSet/>
      <dgm:spPr/>
      <dgm:t>
        <a:bodyPr/>
        <a:lstStyle/>
        <a:p>
          <a:endParaRPr lang="en-GB"/>
        </a:p>
      </dgm:t>
    </dgm:pt>
    <dgm:pt modelId="{DA1B1612-A887-4487-ACEC-14655AE80EAA}" type="sibTrans" cxnId="{B3D26BBC-429F-4A88-821E-D95DE762A3C0}">
      <dgm:prSet/>
      <dgm:spPr/>
      <dgm:t>
        <a:bodyPr/>
        <a:lstStyle/>
        <a:p>
          <a:endParaRPr lang="en-GB"/>
        </a:p>
      </dgm:t>
    </dgm:pt>
    <dgm:pt modelId="{848779E4-8676-4758-9955-F2CF8123CE91}">
      <dgm:prSet/>
      <dgm:spPr/>
      <dgm:t>
        <a:bodyPr/>
        <a:lstStyle/>
        <a:p>
          <a:r>
            <a:rPr lang="en-US" altLang="en-US" b="1" dirty="0"/>
            <a:t>Benchmarking the cost estimates </a:t>
          </a:r>
          <a:r>
            <a:rPr lang="en-US" altLang="en-US" dirty="0"/>
            <a:t>with the industry.</a:t>
          </a:r>
        </a:p>
      </dgm:t>
    </dgm:pt>
    <dgm:pt modelId="{C13B8978-304F-4694-BD57-9449376CBEEE}" type="parTrans" cxnId="{75D57C4E-E588-440C-852B-A4DE379F6A8A}">
      <dgm:prSet/>
      <dgm:spPr/>
      <dgm:t>
        <a:bodyPr/>
        <a:lstStyle/>
        <a:p>
          <a:endParaRPr lang="en-GB"/>
        </a:p>
      </dgm:t>
    </dgm:pt>
    <dgm:pt modelId="{BE724BEB-54DC-4BE2-B4DD-D205D8CF3902}" type="sibTrans" cxnId="{75D57C4E-E588-440C-852B-A4DE379F6A8A}">
      <dgm:prSet/>
      <dgm:spPr/>
      <dgm:t>
        <a:bodyPr/>
        <a:lstStyle/>
        <a:p>
          <a:endParaRPr lang="en-GB"/>
        </a:p>
      </dgm:t>
    </dgm:pt>
    <dgm:pt modelId="{867FC0F4-E464-43C5-859A-934A822A6ED5}">
      <dgm:prSet/>
      <dgm:spPr/>
      <dgm:t>
        <a:bodyPr/>
        <a:lstStyle/>
        <a:p>
          <a:endParaRPr lang="en-US" altLang="en-US" dirty="0"/>
        </a:p>
      </dgm:t>
    </dgm:pt>
    <dgm:pt modelId="{2B313EA4-0538-4826-90FE-196CACB017F2}" type="parTrans" cxnId="{7A4ADE9B-5BD9-4916-992A-BA91075BAD31}">
      <dgm:prSet/>
      <dgm:spPr/>
    </dgm:pt>
    <dgm:pt modelId="{E9F4B96C-0D44-415A-AEDF-358D193661D2}" type="sibTrans" cxnId="{7A4ADE9B-5BD9-4916-992A-BA91075BAD31}">
      <dgm:prSet/>
      <dgm:spPr/>
    </dgm:pt>
    <dgm:pt modelId="{E0A36AC7-0D67-424F-93B7-F513834C00CE}" type="pres">
      <dgm:prSet presAssocID="{9390565E-9159-4876-A7E5-51235BDDCDAB}" presName="linear" presStyleCnt="0">
        <dgm:presLayoutVars>
          <dgm:animLvl val="lvl"/>
          <dgm:resizeHandles val="exact"/>
        </dgm:presLayoutVars>
      </dgm:prSet>
      <dgm:spPr/>
      <dgm:t>
        <a:bodyPr/>
        <a:lstStyle/>
        <a:p>
          <a:endParaRPr lang="en-US"/>
        </a:p>
      </dgm:t>
    </dgm:pt>
    <dgm:pt modelId="{020B77D8-9DA1-40C5-8A3F-34FA94B48AC6}" type="pres">
      <dgm:prSet presAssocID="{789E302A-3EBC-4358-92EF-48224941152F}" presName="parentText" presStyleLbl="node1" presStyleIdx="0" presStyleCnt="1">
        <dgm:presLayoutVars>
          <dgm:chMax val="0"/>
          <dgm:bulletEnabled val="1"/>
        </dgm:presLayoutVars>
      </dgm:prSet>
      <dgm:spPr/>
      <dgm:t>
        <a:bodyPr/>
        <a:lstStyle/>
        <a:p>
          <a:endParaRPr lang="en-US"/>
        </a:p>
      </dgm:t>
    </dgm:pt>
    <dgm:pt modelId="{E273E1F3-3F09-4F05-83EB-151C561D7C81}" type="pres">
      <dgm:prSet presAssocID="{789E302A-3EBC-4358-92EF-48224941152F}" presName="childText" presStyleLbl="revTx" presStyleIdx="0" presStyleCnt="1">
        <dgm:presLayoutVars>
          <dgm:bulletEnabled val="1"/>
        </dgm:presLayoutVars>
      </dgm:prSet>
      <dgm:spPr/>
      <dgm:t>
        <a:bodyPr/>
        <a:lstStyle/>
        <a:p>
          <a:endParaRPr lang="en-US"/>
        </a:p>
      </dgm:t>
    </dgm:pt>
  </dgm:ptLst>
  <dgm:cxnLst>
    <dgm:cxn modelId="{7A4ADE9B-5BD9-4916-992A-BA91075BAD31}" srcId="{789E302A-3EBC-4358-92EF-48224941152F}" destId="{867FC0F4-E464-43C5-859A-934A822A6ED5}" srcOrd="3" destOrd="0" parTransId="{2B313EA4-0538-4826-90FE-196CACB017F2}" sibTransId="{E9F4B96C-0D44-415A-AEDF-358D193661D2}"/>
    <dgm:cxn modelId="{8E8A9D99-6690-4AAB-9A44-F30846222CE2}" type="presOf" srcId="{848779E4-8676-4758-9955-F2CF8123CE91}" destId="{E273E1F3-3F09-4F05-83EB-151C561D7C81}" srcOrd="0" destOrd="2" presId="urn:microsoft.com/office/officeart/2005/8/layout/vList2"/>
    <dgm:cxn modelId="{A05EE93F-38F0-4B55-93A3-C6376AE651D1}" srcId="{789E302A-3EBC-4358-92EF-48224941152F}" destId="{C6D301FD-7FD5-4739-A4C4-8B09448005DC}" srcOrd="0" destOrd="0" parTransId="{10A56E4A-0BE7-42D8-B1C2-4BDAE46DFB9C}" sibTransId="{0E78907F-643C-4604-BBC6-DE43F444F60C}"/>
    <dgm:cxn modelId="{6C64DCC3-B004-4C67-B9F8-FCBA7CB18333}" type="presOf" srcId="{9390565E-9159-4876-A7E5-51235BDDCDAB}" destId="{E0A36AC7-0D67-424F-93B7-F513834C00CE}" srcOrd="0" destOrd="0" presId="urn:microsoft.com/office/officeart/2005/8/layout/vList2"/>
    <dgm:cxn modelId="{1E85ACE2-2B15-4D76-B3BD-9E8468F8F85C}" type="presOf" srcId="{C6D301FD-7FD5-4739-A4C4-8B09448005DC}" destId="{E273E1F3-3F09-4F05-83EB-151C561D7C81}" srcOrd="0" destOrd="0" presId="urn:microsoft.com/office/officeart/2005/8/layout/vList2"/>
    <dgm:cxn modelId="{B3D26BBC-429F-4A88-821E-D95DE762A3C0}" srcId="{789E302A-3EBC-4358-92EF-48224941152F}" destId="{E940F3E3-B3C4-40E8-B8D6-BF68C9736786}" srcOrd="1" destOrd="0" parTransId="{4C86C59D-4B09-46E2-BD10-3334D2F0E73D}" sibTransId="{DA1B1612-A887-4487-ACEC-14655AE80EAA}"/>
    <dgm:cxn modelId="{9F7A8100-41E1-4BDF-B1D8-A774429F6E1B}" type="presOf" srcId="{E940F3E3-B3C4-40E8-B8D6-BF68C9736786}" destId="{E273E1F3-3F09-4F05-83EB-151C561D7C81}" srcOrd="0" destOrd="1" presId="urn:microsoft.com/office/officeart/2005/8/layout/vList2"/>
    <dgm:cxn modelId="{75D57C4E-E588-440C-852B-A4DE379F6A8A}" srcId="{789E302A-3EBC-4358-92EF-48224941152F}" destId="{848779E4-8676-4758-9955-F2CF8123CE91}" srcOrd="2" destOrd="0" parTransId="{C13B8978-304F-4694-BD57-9449376CBEEE}" sibTransId="{BE724BEB-54DC-4BE2-B4DD-D205D8CF3902}"/>
    <dgm:cxn modelId="{23BB1A50-8D27-42BF-8507-5C13DE169793}" type="presOf" srcId="{867FC0F4-E464-43C5-859A-934A822A6ED5}" destId="{E273E1F3-3F09-4F05-83EB-151C561D7C81}" srcOrd="0" destOrd="3" presId="urn:microsoft.com/office/officeart/2005/8/layout/vList2"/>
    <dgm:cxn modelId="{09A396E3-F697-4A52-8721-7CC17DDA2E63}" type="presOf" srcId="{789E302A-3EBC-4358-92EF-48224941152F}" destId="{020B77D8-9DA1-40C5-8A3F-34FA94B48AC6}" srcOrd="0" destOrd="0" presId="urn:microsoft.com/office/officeart/2005/8/layout/vList2"/>
    <dgm:cxn modelId="{9D351C6C-7B15-4904-8935-4CDBB917ECD6}" srcId="{9390565E-9159-4876-A7E5-51235BDDCDAB}" destId="{789E302A-3EBC-4358-92EF-48224941152F}" srcOrd="0" destOrd="0" parTransId="{9E427DBA-E3A3-44C9-8E2D-142A744946D2}" sibTransId="{7D096B21-59AC-41D0-9564-F9BAB50E9478}"/>
    <dgm:cxn modelId="{4C16C1A5-CD37-4C22-8751-A7EEAE8EB847}" type="presParOf" srcId="{E0A36AC7-0D67-424F-93B7-F513834C00CE}" destId="{020B77D8-9DA1-40C5-8A3F-34FA94B48AC6}" srcOrd="0" destOrd="0" presId="urn:microsoft.com/office/officeart/2005/8/layout/vList2"/>
    <dgm:cxn modelId="{563A2CE0-6D08-4396-91CC-3E41E3FE9924}" type="presParOf" srcId="{E0A36AC7-0D67-424F-93B7-F513834C00CE}" destId="{E273E1F3-3F09-4F05-83EB-151C561D7C81}" srcOrd="1"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90565E-9159-4876-A7E5-51235BDDCDA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789E302A-3EBC-4358-92EF-48224941152F}">
      <dgm:prSet phldrT="[Text]"/>
      <dgm:spPr/>
      <dgm:t>
        <a:bodyPr/>
        <a:lstStyle/>
        <a:p>
          <a:r>
            <a:rPr lang="en-GB" dirty="0"/>
            <a:t>Pricing and Design Considerations</a:t>
          </a:r>
        </a:p>
      </dgm:t>
    </dgm:pt>
    <dgm:pt modelId="{9E427DBA-E3A3-44C9-8E2D-142A744946D2}" type="parTrans" cxnId="{9D351C6C-7B15-4904-8935-4CDBB917ECD6}">
      <dgm:prSet/>
      <dgm:spPr/>
      <dgm:t>
        <a:bodyPr/>
        <a:lstStyle/>
        <a:p>
          <a:endParaRPr lang="en-GB"/>
        </a:p>
      </dgm:t>
    </dgm:pt>
    <dgm:pt modelId="{7D096B21-59AC-41D0-9564-F9BAB50E9478}" type="sibTrans" cxnId="{9D351C6C-7B15-4904-8935-4CDBB917ECD6}">
      <dgm:prSet/>
      <dgm:spPr/>
      <dgm:t>
        <a:bodyPr/>
        <a:lstStyle/>
        <a:p>
          <a:endParaRPr lang="en-GB"/>
        </a:p>
      </dgm:t>
    </dgm:pt>
    <dgm:pt modelId="{C6D301FD-7FD5-4739-A4C4-8B09448005DC}">
      <dgm:prSet phldrT="[Text]"/>
      <dgm:spPr/>
      <dgm:t>
        <a:bodyPr/>
        <a:lstStyle/>
        <a:p>
          <a:r>
            <a:rPr lang="en-GB"/>
            <a:t>Calculation of </a:t>
          </a:r>
          <a:r>
            <a:rPr lang="en-GB" b="1"/>
            <a:t>burning cost </a:t>
          </a:r>
          <a:r>
            <a:rPr lang="en-GB"/>
            <a:t>includes</a:t>
          </a:r>
          <a:endParaRPr lang="en-GB" dirty="0"/>
        </a:p>
      </dgm:t>
    </dgm:pt>
    <dgm:pt modelId="{10A56E4A-0BE7-42D8-B1C2-4BDAE46DFB9C}" type="parTrans" cxnId="{A05EE93F-38F0-4B55-93A3-C6376AE651D1}">
      <dgm:prSet/>
      <dgm:spPr/>
      <dgm:t>
        <a:bodyPr/>
        <a:lstStyle/>
        <a:p>
          <a:endParaRPr lang="en-GB"/>
        </a:p>
      </dgm:t>
    </dgm:pt>
    <dgm:pt modelId="{0E78907F-643C-4604-BBC6-DE43F444F60C}" type="sibTrans" cxnId="{A05EE93F-38F0-4B55-93A3-C6376AE651D1}">
      <dgm:prSet/>
      <dgm:spPr/>
      <dgm:t>
        <a:bodyPr/>
        <a:lstStyle/>
        <a:p>
          <a:endParaRPr lang="en-GB"/>
        </a:p>
      </dgm:t>
    </dgm:pt>
    <dgm:pt modelId="{F5885063-879D-47C6-A42C-DBD235815E39}">
      <dgm:prSet/>
      <dgm:spPr/>
      <dgm:t>
        <a:bodyPr/>
        <a:lstStyle/>
        <a:p>
          <a:r>
            <a:rPr lang="en-GB"/>
            <a:t>Claims frequency</a:t>
          </a:r>
          <a:endParaRPr lang="en-GB" dirty="0"/>
        </a:p>
      </dgm:t>
    </dgm:pt>
    <dgm:pt modelId="{60EC122F-6507-4126-9A76-04A5FF449818}" type="parTrans" cxnId="{D32C776D-F3B6-49CE-ADFB-337656D04D1E}">
      <dgm:prSet/>
      <dgm:spPr/>
      <dgm:t>
        <a:bodyPr/>
        <a:lstStyle/>
        <a:p>
          <a:endParaRPr lang="en-GB"/>
        </a:p>
      </dgm:t>
    </dgm:pt>
    <dgm:pt modelId="{F128A5D9-9BC6-4D47-871F-90EDFADF9442}" type="sibTrans" cxnId="{D32C776D-F3B6-49CE-ADFB-337656D04D1E}">
      <dgm:prSet/>
      <dgm:spPr/>
      <dgm:t>
        <a:bodyPr/>
        <a:lstStyle/>
        <a:p>
          <a:endParaRPr lang="en-GB"/>
        </a:p>
      </dgm:t>
    </dgm:pt>
    <dgm:pt modelId="{78AEE614-235C-48C4-B633-BCA750727DD7}">
      <dgm:prSet/>
      <dgm:spPr/>
      <dgm:t>
        <a:bodyPr/>
        <a:lstStyle/>
        <a:p>
          <a:r>
            <a:rPr lang="en-GB"/>
            <a:t>Claims severity</a:t>
          </a:r>
          <a:endParaRPr lang="en-GB" dirty="0"/>
        </a:p>
      </dgm:t>
    </dgm:pt>
    <dgm:pt modelId="{814976CF-B067-4AA2-B60F-859BE58A8B31}" type="parTrans" cxnId="{CC6E226B-362C-4AB2-88CA-F998BF9F6FE4}">
      <dgm:prSet/>
      <dgm:spPr/>
      <dgm:t>
        <a:bodyPr/>
        <a:lstStyle/>
        <a:p>
          <a:endParaRPr lang="en-GB"/>
        </a:p>
      </dgm:t>
    </dgm:pt>
    <dgm:pt modelId="{2EDF443E-70BA-499F-A66D-EE3BC01BD4F7}" type="sibTrans" cxnId="{CC6E226B-362C-4AB2-88CA-F998BF9F6FE4}">
      <dgm:prSet/>
      <dgm:spPr/>
      <dgm:t>
        <a:bodyPr/>
        <a:lstStyle/>
        <a:p>
          <a:endParaRPr lang="en-GB"/>
        </a:p>
      </dgm:t>
    </dgm:pt>
    <dgm:pt modelId="{2822D6CB-2158-4A0D-B267-CE97DA26D1E2}">
      <dgm:prSet/>
      <dgm:spPr/>
      <dgm:t>
        <a:bodyPr/>
        <a:lstStyle/>
        <a:p>
          <a:r>
            <a:rPr lang="en-GB"/>
            <a:t>Pricing to allow for </a:t>
          </a:r>
          <a:r>
            <a:rPr lang="en-GB" b="1"/>
            <a:t>medical inflation</a:t>
          </a:r>
          <a:endParaRPr lang="en-GB" b="1" dirty="0"/>
        </a:p>
      </dgm:t>
    </dgm:pt>
    <dgm:pt modelId="{2C69D8E1-8EC0-4F08-96F7-DB90DD6C2796}" type="parTrans" cxnId="{6A4F7301-68E2-47C1-AEB5-63560EC72869}">
      <dgm:prSet/>
      <dgm:spPr/>
      <dgm:t>
        <a:bodyPr/>
        <a:lstStyle/>
        <a:p>
          <a:endParaRPr lang="en-GB"/>
        </a:p>
      </dgm:t>
    </dgm:pt>
    <dgm:pt modelId="{F028A372-686A-4642-8D51-D1B36568D428}" type="sibTrans" cxnId="{6A4F7301-68E2-47C1-AEB5-63560EC72869}">
      <dgm:prSet/>
      <dgm:spPr/>
      <dgm:t>
        <a:bodyPr/>
        <a:lstStyle/>
        <a:p>
          <a:endParaRPr lang="en-GB"/>
        </a:p>
      </dgm:t>
    </dgm:pt>
    <dgm:pt modelId="{7E9F54D0-6FAF-4316-9F2F-D05A3F89EEB2}">
      <dgm:prSet/>
      <dgm:spPr/>
      <dgm:t>
        <a:bodyPr/>
        <a:lstStyle/>
        <a:p>
          <a:r>
            <a:rPr lang="en-GB" b="1"/>
            <a:t>Assumptions</a:t>
          </a:r>
          <a:r>
            <a:rPr lang="en-GB"/>
            <a:t> for Waiting period, cost sharing arrangements.</a:t>
          </a:r>
          <a:endParaRPr lang="en-GB" b="1" dirty="0"/>
        </a:p>
      </dgm:t>
    </dgm:pt>
    <dgm:pt modelId="{713DC475-2B58-4E5A-85BA-4751148CEF0D}" type="parTrans" cxnId="{2BC07811-5C06-460E-8591-FC5BE8268100}">
      <dgm:prSet/>
      <dgm:spPr/>
      <dgm:t>
        <a:bodyPr/>
        <a:lstStyle/>
        <a:p>
          <a:endParaRPr lang="en-GB"/>
        </a:p>
      </dgm:t>
    </dgm:pt>
    <dgm:pt modelId="{124ABDAC-E17A-4662-8D34-87F28CF0F0E8}" type="sibTrans" cxnId="{2BC07811-5C06-460E-8591-FC5BE8268100}">
      <dgm:prSet/>
      <dgm:spPr/>
      <dgm:t>
        <a:bodyPr/>
        <a:lstStyle/>
        <a:p>
          <a:endParaRPr lang="en-GB"/>
        </a:p>
      </dgm:t>
    </dgm:pt>
    <dgm:pt modelId="{A59406BB-7EA8-4048-A5BE-90D53B069301}">
      <dgm:prSet/>
      <dgm:spPr/>
      <dgm:t>
        <a:bodyPr/>
        <a:lstStyle/>
        <a:p>
          <a:r>
            <a:rPr lang="en-GB"/>
            <a:t>Premiums to be loaded for management expense and </a:t>
          </a:r>
          <a:r>
            <a:rPr lang="en-GB" b="1"/>
            <a:t>margins and unknown unknowns </a:t>
          </a:r>
          <a:r>
            <a:rPr lang="en-GB"/>
            <a:t>due to lack of data.</a:t>
          </a:r>
          <a:endParaRPr lang="en-GB" dirty="0"/>
        </a:p>
      </dgm:t>
    </dgm:pt>
    <dgm:pt modelId="{4105464E-0953-4C68-B9D9-60DDC8A0A39A}" type="parTrans" cxnId="{A9DF5432-21A8-4F26-A598-3C2E9A49A0F4}">
      <dgm:prSet/>
      <dgm:spPr/>
      <dgm:t>
        <a:bodyPr/>
        <a:lstStyle/>
        <a:p>
          <a:endParaRPr lang="en-GB"/>
        </a:p>
      </dgm:t>
    </dgm:pt>
    <dgm:pt modelId="{EFB7B7CF-5E15-4754-BA77-1F3E3BAB1A70}" type="sibTrans" cxnId="{A9DF5432-21A8-4F26-A598-3C2E9A49A0F4}">
      <dgm:prSet/>
      <dgm:spPr/>
      <dgm:t>
        <a:bodyPr/>
        <a:lstStyle/>
        <a:p>
          <a:endParaRPr lang="en-GB"/>
        </a:p>
      </dgm:t>
    </dgm:pt>
    <dgm:pt modelId="{C7FE4162-AA82-4C74-86CB-15D759DF63D4}">
      <dgm:prSet/>
      <dgm:spPr/>
      <dgm:t>
        <a:bodyPr/>
        <a:lstStyle/>
        <a:p>
          <a:r>
            <a:rPr lang="en-GB" b="1" dirty="0"/>
            <a:t>Benchmarking the rates </a:t>
          </a:r>
          <a:r>
            <a:rPr lang="en-GB" b="0" dirty="0"/>
            <a:t>with the industry</a:t>
          </a:r>
        </a:p>
      </dgm:t>
    </dgm:pt>
    <dgm:pt modelId="{78A80937-1A31-4C7C-86DA-FA331962B7B6}" type="parTrans" cxnId="{B567FE4F-9F31-44E9-B683-1C297E76A86C}">
      <dgm:prSet/>
      <dgm:spPr/>
      <dgm:t>
        <a:bodyPr/>
        <a:lstStyle/>
        <a:p>
          <a:endParaRPr lang="en-GB"/>
        </a:p>
      </dgm:t>
    </dgm:pt>
    <dgm:pt modelId="{DDCB5D3F-3741-4016-8B89-4F6C669F1C2A}" type="sibTrans" cxnId="{B567FE4F-9F31-44E9-B683-1C297E76A86C}">
      <dgm:prSet/>
      <dgm:spPr/>
      <dgm:t>
        <a:bodyPr/>
        <a:lstStyle/>
        <a:p>
          <a:endParaRPr lang="en-GB"/>
        </a:p>
      </dgm:t>
    </dgm:pt>
    <dgm:pt modelId="{E0A36AC7-0D67-424F-93B7-F513834C00CE}" type="pres">
      <dgm:prSet presAssocID="{9390565E-9159-4876-A7E5-51235BDDCDAB}" presName="linear" presStyleCnt="0">
        <dgm:presLayoutVars>
          <dgm:animLvl val="lvl"/>
          <dgm:resizeHandles val="exact"/>
        </dgm:presLayoutVars>
      </dgm:prSet>
      <dgm:spPr/>
      <dgm:t>
        <a:bodyPr/>
        <a:lstStyle/>
        <a:p>
          <a:endParaRPr lang="en-US"/>
        </a:p>
      </dgm:t>
    </dgm:pt>
    <dgm:pt modelId="{020B77D8-9DA1-40C5-8A3F-34FA94B48AC6}" type="pres">
      <dgm:prSet presAssocID="{789E302A-3EBC-4358-92EF-48224941152F}" presName="parentText" presStyleLbl="node1" presStyleIdx="0" presStyleCnt="1">
        <dgm:presLayoutVars>
          <dgm:chMax val="0"/>
          <dgm:bulletEnabled val="1"/>
        </dgm:presLayoutVars>
      </dgm:prSet>
      <dgm:spPr/>
      <dgm:t>
        <a:bodyPr/>
        <a:lstStyle/>
        <a:p>
          <a:endParaRPr lang="en-US"/>
        </a:p>
      </dgm:t>
    </dgm:pt>
    <dgm:pt modelId="{E273E1F3-3F09-4F05-83EB-151C561D7C81}" type="pres">
      <dgm:prSet presAssocID="{789E302A-3EBC-4358-92EF-48224941152F}" presName="childText" presStyleLbl="revTx" presStyleIdx="0" presStyleCnt="1">
        <dgm:presLayoutVars>
          <dgm:bulletEnabled val="1"/>
        </dgm:presLayoutVars>
      </dgm:prSet>
      <dgm:spPr/>
      <dgm:t>
        <a:bodyPr/>
        <a:lstStyle/>
        <a:p>
          <a:endParaRPr lang="en-US"/>
        </a:p>
      </dgm:t>
    </dgm:pt>
  </dgm:ptLst>
  <dgm:cxnLst>
    <dgm:cxn modelId="{BD464F65-DB27-43E7-9983-C2DE0D9E4ECE}" type="presOf" srcId="{78AEE614-235C-48C4-B633-BCA750727DD7}" destId="{E273E1F3-3F09-4F05-83EB-151C561D7C81}" srcOrd="0" destOrd="2" presId="urn:microsoft.com/office/officeart/2005/8/layout/vList2"/>
    <dgm:cxn modelId="{1E85ACE2-2B15-4D76-B3BD-9E8468F8F85C}" type="presOf" srcId="{C6D301FD-7FD5-4739-A4C4-8B09448005DC}" destId="{E273E1F3-3F09-4F05-83EB-151C561D7C81}" srcOrd="0" destOrd="0" presId="urn:microsoft.com/office/officeart/2005/8/layout/vList2"/>
    <dgm:cxn modelId="{BB9216E5-3598-400C-AE5D-CF6D07EF963D}" type="presOf" srcId="{F5885063-879D-47C6-A42C-DBD235815E39}" destId="{E273E1F3-3F09-4F05-83EB-151C561D7C81}" srcOrd="0" destOrd="1" presId="urn:microsoft.com/office/officeart/2005/8/layout/vList2"/>
    <dgm:cxn modelId="{CC6E226B-362C-4AB2-88CA-F998BF9F6FE4}" srcId="{C6D301FD-7FD5-4739-A4C4-8B09448005DC}" destId="{78AEE614-235C-48C4-B633-BCA750727DD7}" srcOrd="1" destOrd="0" parTransId="{814976CF-B067-4AA2-B60F-859BE58A8B31}" sibTransId="{2EDF443E-70BA-499F-A66D-EE3BC01BD4F7}"/>
    <dgm:cxn modelId="{6A4F7301-68E2-47C1-AEB5-63560EC72869}" srcId="{789E302A-3EBC-4358-92EF-48224941152F}" destId="{2822D6CB-2158-4A0D-B267-CE97DA26D1E2}" srcOrd="1" destOrd="0" parTransId="{2C69D8E1-8EC0-4F08-96F7-DB90DD6C2796}" sibTransId="{F028A372-686A-4642-8D51-D1B36568D428}"/>
    <dgm:cxn modelId="{6C64DCC3-B004-4C67-B9F8-FCBA7CB18333}" type="presOf" srcId="{9390565E-9159-4876-A7E5-51235BDDCDAB}" destId="{E0A36AC7-0D67-424F-93B7-F513834C00CE}" srcOrd="0" destOrd="0" presId="urn:microsoft.com/office/officeart/2005/8/layout/vList2"/>
    <dgm:cxn modelId="{A9DF5432-21A8-4F26-A598-3C2E9A49A0F4}" srcId="{789E302A-3EBC-4358-92EF-48224941152F}" destId="{A59406BB-7EA8-4048-A5BE-90D53B069301}" srcOrd="3" destOrd="0" parTransId="{4105464E-0953-4C68-B9D9-60DDC8A0A39A}" sibTransId="{EFB7B7CF-5E15-4754-BA77-1F3E3BAB1A70}"/>
    <dgm:cxn modelId="{CE460ED8-5C14-4CC8-B910-F277EA1765D1}" type="presOf" srcId="{A59406BB-7EA8-4048-A5BE-90D53B069301}" destId="{E273E1F3-3F09-4F05-83EB-151C561D7C81}" srcOrd="0" destOrd="5" presId="urn:microsoft.com/office/officeart/2005/8/layout/vList2"/>
    <dgm:cxn modelId="{A05EE93F-38F0-4B55-93A3-C6376AE651D1}" srcId="{789E302A-3EBC-4358-92EF-48224941152F}" destId="{C6D301FD-7FD5-4739-A4C4-8B09448005DC}" srcOrd="0" destOrd="0" parTransId="{10A56E4A-0BE7-42D8-B1C2-4BDAE46DFB9C}" sibTransId="{0E78907F-643C-4604-BBC6-DE43F444F60C}"/>
    <dgm:cxn modelId="{2BC07811-5C06-460E-8591-FC5BE8268100}" srcId="{789E302A-3EBC-4358-92EF-48224941152F}" destId="{7E9F54D0-6FAF-4316-9F2F-D05A3F89EEB2}" srcOrd="2" destOrd="0" parTransId="{713DC475-2B58-4E5A-85BA-4751148CEF0D}" sibTransId="{124ABDAC-E17A-4662-8D34-87F28CF0F0E8}"/>
    <dgm:cxn modelId="{09A396E3-F697-4A52-8721-7CC17DDA2E63}" type="presOf" srcId="{789E302A-3EBC-4358-92EF-48224941152F}" destId="{020B77D8-9DA1-40C5-8A3F-34FA94B48AC6}" srcOrd="0" destOrd="0" presId="urn:microsoft.com/office/officeart/2005/8/layout/vList2"/>
    <dgm:cxn modelId="{9CB5C201-8A81-4443-8CDF-9C32A0236138}" type="presOf" srcId="{7E9F54D0-6FAF-4316-9F2F-D05A3F89EEB2}" destId="{E273E1F3-3F09-4F05-83EB-151C561D7C81}" srcOrd="0" destOrd="4" presId="urn:microsoft.com/office/officeart/2005/8/layout/vList2"/>
    <dgm:cxn modelId="{D32C776D-F3B6-49CE-ADFB-337656D04D1E}" srcId="{C6D301FD-7FD5-4739-A4C4-8B09448005DC}" destId="{F5885063-879D-47C6-A42C-DBD235815E39}" srcOrd="0" destOrd="0" parTransId="{60EC122F-6507-4126-9A76-04A5FF449818}" sibTransId="{F128A5D9-9BC6-4D47-871F-90EDFADF9442}"/>
    <dgm:cxn modelId="{2B711C73-63B8-4D5C-941E-859FBD3F2E66}" type="presOf" srcId="{C7FE4162-AA82-4C74-86CB-15D759DF63D4}" destId="{E273E1F3-3F09-4F05-83EB-151C561D7C81}" srcOrd="0" destOrd="6" presId="urn:microsoft.com/office/officeart/2005/8/layout/vList2"/>
    <dgm:cxn modelId="{B567FE4F-9F31-44E9-B683-1C297E76A86C}" srcId="{789E302A-3EBC-4358-92EF-48224941152F}" destId="{C7FE4162-AA82-4C74-86CB-15D759DF63D4}" srcOrd="4" destOrd="0" parTransId="{78A80937-1A31-4C7C-86DA-FA331962B7B6}" sibTransId="{DDCB5D3F-3741-4016-8B89-4F6C669F1C2A}"/>
    <dgm:cxn modelId="{9D351C6C-7B15-4904-8935-4CDBB917ECD6}" srcId="{9390565E-9159-4876-A7E5-51235BDDCDAB}" destId="{789E302A-3EBC-4358-92EF-48224941152F}" srcOrd="0" destOrd="0" parTransId="{9E427DBA-E3A3-44C9-8E2D-142A744946D2}" sibTransId="{7D096B21-59AC-41D0-9564-F9BAB50E9478}"/>
    <dgm:cxn modelId="{2B3ED9B8-1122-454D-B883-7D78263664F5}" type="presOf" srcId="{2822D6CB-2158-4A0D-B267-CE97DA26D1E2}" destId="{E273E1F3-3F09-4F05-83EB-151C561D7C81}" srcOrd="0" destOrd="3" presId="urn:microsoft.com/office/officeart/2005/8/layout/vList2"/>
    <dgm:cxn modelId="{4C16C1A5-CD37-4C22-8751-A7EEAE8EB847}" type="presParOf" srcId="{E0A36AC7-0D67-424F-93B7-F513834C00CE}" destId="{020B77D8-9DA1-40C5-8A3F-34FA94B48AC6}" srcOrd="0" destOrd="0" presId="urn:microsoft.com/office/officeart/2005/8/layout/vList2"/>
    <dgm:cxn modelId="{563A2CE0-6D08-4396-91CC-3E41E3FE9924}" type="presParOf" srcId="{E0A36AC7-0D67-424F-93B7-F513834C00CE}" destId="{E273E1F3-3F09-4F05-83EB-151C561D7C81}" srcOrd="1"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90565E-9159-4876-A7E5-51235BDDCDA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F24F89A3-78C4-43D6-ACA2-75872C3CCB23}">
      <dgm:prSet phldrT="[Text]"/>
      <dgm:spPr/>
      <dgm:t>
        <a:bodyPr/>
        <a:lstStyle/>
        <a:p>
          <a:r>
            <a:rPr lang="en-GB" dirty="0"/>
            <a:t>Risk Considerations</a:t>
          </a:r>
        </a:p>
      </dgm:t>
    </dgm:pt>
    <dgm:pt modelId="{F9576B8E-DCC1-4AD1-A8B8-26C39DC6DC22}" type="parTrans" cxnId="{BB31DC96-4875-41F0-8897-FC0387E3AD1E}">
      <dgm:prSet/>
      <dgm:spPr/>
      <dgm:t>
        <a:bodyPr/>
        <a:lstStyle/>
        <a:p>
          <a:endParaRPr lang="en-GB"/>
        </a:p>
      </dgm:t>
    </dgm:pt>
    <dgm:pt modelId="{22F604FD-5403-4D9F-955A-88872C6D41A1}" type="sibTrans" cxnId="{BB31DC96-4875-41F0-8897-FC0387E3AD1E}">
      <dgm:prSet/>
      <dgm:spPr/>
      <dgm:t>
        <a:bodyPr/>
        <a:lstStyle/>
        <a:p>
          <a:endParaRPr lang="en-GB"/>
        </a:p>
      </dgm:t>
    </dgm:pt>
    <dgm:pt modelId="{5A3B98EB-17B9-4E15-9E2F-C61B1A635CC6}">
      <dgm:prSet phldrT="[Text]"/>
      <dgm:spPr/>
      <dgm:t>
        <a:bodyPr/>
        <a:lstStyle/>
        <a:p>
          <a:r>
            <a:rPr lang="en-GB" b="1" dirty="0"/>
            <a:t>Product features </a:t>
          </a:r>
          <a:r>
            <a:rPr lang="en-GB" dirty="0"/>
            <a:t>like waiting period, exclusions, underwriting, co-pay, deductibles, pre-existing disease.</a:t>
          </a:r>
        </a:p>
      </dgm:t>
    </dgm:pt>
    <dgm:pt modelId="{B3C1B7BA-36A7-441F-AB0E-3A4F1A49B8D7}" type="sibTrans" cxnId="{D31B273A-F61B-4A00-B213-4907E4D83BA1}">
      <dgm:prSet/>
      <dgm:spPr/>
      <dgm:t>
        <a:bodyPr/>
        <a:lstStyle/>
        <a:p>
          <a:endParaRPr lang="en-GB"/>
        </a:p>
      </dgm:t>
    </dgm:pt>
    <dgm:pt modelId="{F1DC4375-9896-48E5-9835-205FC0A2309F}" type="parTrans" cxnId="{D31B273A-F61B-4A00-B213-4907E4D83BA1}">
      <dgm:prSet/>
      <dgm:spPr/>
      <dgm:t>
        <a:bodyPr/>
        <a:lstStyle/>
        <a:p>
          <a:endParaRPr lang="en-GB"/>
        </a:p>
      </dgm:t>
    </dgm:pt>
    <dgm:pt modelId="{81137BBF-9E97-4D72-86B7-E33F5B0AA47B}">
      <dgm:prSet phldrT="[Text]"/>
      <dgm:spPr/>
      <dgm:t>
        <a:bodyPr/>
        <a:lstStyle/>
        <a:p>
          <a:r>
            <a:rPr lang="en-GB" dirty="0"/>
            <a:t>Premium </a:t>
          </a:r>
          <a:r>
            <a:rPr lang="en-GB" b="1" dirty="0"/>
            <a:t>reviewability</a:t>
          </a:r>
        </a:p>
      </dgm:t>
    </dgm:pt>
    <dgm:pt modelId="{EEEA3A20-E37B-4783-BAD9-D09EC8A40AD0}" type="parTrans" cxnId="{12E224AB-7231-4B3D-AC26-2D9B6419A1DC}">
      <dgm:prSet/>
      <dgm:spPr/>
      <dgm:t>
        <a:bodyPr/>
        <a:lstStyle/>
        <a:p>
          <a:endParaRPr lang="en-GB"/>
        </a:p>
      </dgm:t>
    </dgm:pt>
    <dgm:pt modelId="{E64E9C6C-97D8-42C1-93C6-3D3A02E7ABF5}" type="sibTrans" cxnId="{12E224AB-7231-4B3D-AC26-2D9B6419A1DC}">
      <dgm:prSet/>
      <dgm:spPr/>
      <dgm:t>
        <a:bodyPr/>
        <a:lstStyle/>
        <a:p>
          <a:endParaRPr lang="en-GB"/>
        </a:p>
      </dgm:t>
    </dgm:pt>
    <dgm:pt modelId="{7DCA864A-87EE-4D52-8F9B-6FF43BE2A357}">
      <dgm:prSet phldrT="[Text]"/>
      <dgm:spPr/>
      <dgm:t>
        <a:bodyPr/>
        <a:lstStyle/>
        <a:p>
          <a:r>
            <a:rPr lang="en-GB" b="1" dirty="0"/>
            <a:t>Reinsurance arrangements </a:t>
          </a:r>
          <a:r>
            <a:rPr lang="en-GB" dirty="0"/>
            <a:t>– Quota share</a:t>
          </a:r>
        </a:p>
      </dgm:t>
    </dgm:pt>
    <dgm:pt modelId="{28728352-7395-4F79-85C8-1C9B945E8570}" type="parTrans" cxnId="{877038DE-EC91-4B1A-8911-E9E9AABBCDBB}">
      <dgm:prSet/>
      <dgm:spPr/>
      <dgm:t>
        <a:bodyPr/>
        <a:lstStyle/>
        <a:p>
          <a:endParaRPr lang="en-GB"/>
        </a:p>
      </dgm:t>
    </dgm:pt>
    <dgm:pt modelId="{7148AA5F-67FF-489B-AD66-E12E64249F45}" type="sibTrans" cxnId="{877038DE-EC91-4B1A-8911-E9E9AABBCDBB}">
      <dgm:prSet/>
      <dgm:spPr/>
      <dgm:t>
        <a:bodyPr/>
        <a:lstStyle/>
        <a:p>
          <a:endParaRPr lang="en-GB"/>
        </a:p>
      </dgm:t>
    </dgm:pt>
    <dgm:pt modelId="{20FDC42F-FF6D-44AE-8613-57124A0FD803}">
      <dgm:prSet phldrT="[Text]"/>
      <dgm:spPr/>
      <dgm:t>
        <a:bodyPr/>
        <a:lstStyle/>
        <a:p>
          <a:r>
            <a:rPr lang="en-GB" b="1" dirty="0"/>
            <a:t>Distribution</a:t>
          </a:r>
          <a:r>
            <a:rPr lang="en-GB" dirty="0"/>
            <a:t> channel – target market - Anti-selection</a:t>
          </a:r>
        </a:p>
      </dgm:t>
    </dgm:pt>
    <dgm:pt modelId="{68211FBD-D6A3-452B-8C04-5079EBABE117}" type="parTrans" cxnId="{49A27ADD-CEC7-47D0-BF0C-85FD165AEC46}">
      <dgm:prSet/>
      <dgm:spPr/>
      <dgm:t>
        <a:bodyPr/>
        <a:lstStyle/>
        <a:p>
          <a:endParaRPr lang="en-GB"/>
        </a:p>
      </dgm:t>
    </dgm:pt>
    <dgm:pt modelId="{7CA42C2E-E2FF-43E5-B5ED-5BE1BBA7A5FD}" type="sibTrans" cxnId="{49A27ADD-CEC7-47D0-BF0C-85FD165AEC46}">
      <dgm:prSet/>
      <dgm:spPr/>
      <dgm:t>
        <a:bodyPr/>
        <a:lstStyle/>
        <a:p>
          <a:endParaRPr lang="en-GB"/>
        </a:p>
      </dgm:t>
    </dgm:pt>
    <dgm:pt modelId="{8C8EDBCB-2758-4605-9CEC-CFBDF2CFFD73}">
      <dgm:prSet phldrT="[Text]"/>
      <dgm:spPr/>
      <dgm:t>
        <a:bodyPr/>
        <a:lstStyle/>
        <a:p>
          <a:r>
            <a:rPr lang="en-GB" b="1" dirty="0"/>
            <a:t>Modelling risk </a:t>
          </a:r>
          <a:r>
            <a:rPr lang="en-GB" dirty="0"/>
            <a:t>– lack of existing model, outsourcing</a:t>
          </a:r>
        </a:p>
      </dgm:t>
    </dgm:pt>
    <dgm:pt modelId="{AC799E42-E926-4F9F-A9A0-85C9CB8D4E1F}" type="parTrans" cxnId="{097CA04C-C745-4E33-B8BC-708402651ED6}">
      <dgm:prSet/>
      <dgm:spPr/>
      <dgm:t>
        <a:bodyPr/>
        <a:lstStyle/>
        <a:p>
          <a:endParaRPr lang="en-GB"/>
        </a:p>
      </dgm:t>
    </dgm:pt>
    <dgm:pt modelId="{5478FAA8-B146-4089-8BCB-0E179BEF70A4}" type="sibTrans" cxnId="{097CA04C-C745-4E33-B8BC-708402651ED6}">
      <dgm:prSet/>
      <dgm:spPr/>
      <dgm:t>
        <a:bodyPr/>
        <a:lstStyle/>
        <a:p>
          <a:endParaRPr lang="en-GB"/>
        </a:p>
      </dgm:t>
    </dgm:pt>
    <dgm:pt modelId="{357EA985-697E-4EFF-81A4-37C89CCD565D}">
      <dgm:prSet phldrT="[Text]"/>
      <dgm:spPr/>
      <dgm:t>
        <a:bodyPr/>
        <a:lstStyle/>
        <a:p>
          <a:r>
            <a:rPr lang="en-GB" dirty="0"/>
            <a:t>Risk of </a:t>
          </a:r>
          <a:r>
            <a:rPr lang="en-GB" b="1" dirty="0"/>
            <a:t>cross-subsidies</a:t>
          </a:r>
        </a:p>
      </dgm:t>
    </dgm:pt>
    <dgm:pt modelId="{7213FDCC-0F34-49F4-B8AE-F55BADA37F04}" type="parTrans" cxnId="{D9478946-E35E-4A5A-9FD6-8CB09448D1BF}">
      <dgm:prSet/>
      <dgm:spPr/>
      <dgm:t>
        <a:bodyPr/>
        <a:lstStyle/>
        <a:p>
          <a:endParaRPr lang="en-GB"/>
        </a:p>
      </dgm:t>
    </dgm:pt>
    <dgm:pt modelId="{72C62938-FB5D-479F-AD39-E6F6B035B14A}" type="sibTrans" cxnId="{D9478946-E35E-4A5A-9FD6-8CB09448D1BF}">
      <dgm:prSet/>
      <dgm:spPr/>
      <dgm:t>
        <a:bodyPr/>
        <a:lstStyle/>
        <a:p>
          <a:endParaRPr lang="en-GB"/>
        </a:p>
      </dgm:t>
    </dgm:pt>
    <dgm:pt modelId="{169C48FD-FC7B-4596-9304-7E4C7239E3DB}">
      <dgm:prSet phldrT="[Text]"/>
      <dgm:spPr/>
      <dgm:t>
        <a:bodyPr/>
        <a:lstStyle/>
        <a:p>
          <a:r>
            <a:rPr lang="en-GB" b="1" dirty="0"/>
            <a:t>Policy wordings </a:t>
          </a:r>
          <a:r>
            <a:rPr lang="en-GB" dirty="0"/>
            <a:t>- terms and conditions</a:t>
          </a:r>
        </a:p>
      </dgm:t>
    </dgm:pt>
    <dgm:pt modelId="{C316015C-8255-4D58-B94D-FBEE954BEE5C}" type="parTrans" cxnId="{519C22C7-6E57-420F-91E1-81B3CEDE71F5}">
      <dgm:prSet/>
      <dgm:spPr/>
      <dgm:t>
        <a:bodyPr/>
        <a:lstStyle/>
        <a:p>
          <a:endParaRPr lang="en-GB"/>
        </a:p>
      </dgm:t>
    </dgm:pt>
    <dgm:pt modelId="{E51DA21C-06DA-40DB-806A-9CD52DE5E610}" type="sibTrans" cxnId="{519C22C7-6E57-420F-91E1-81B3CEDE71F5}">
      <dgm:prSet/>
      <dgm:spPr/>
      <dgm:t>
        <a:bodyPr/>
        <a:lstStyle/>
        <a:p>
          <a:endParaRPr lang="en-GB"/>
        </a:p>
      </dgm:t>
    </dgm:pt>
    <dgm:pt modelId="{E0A36AC7-0D67-424F-93B7-F513834C00CE}" type="pres">
      <dgm:prSet presAssocID="{9390565E-9159-4876-A7E5-51235BDDCDAB}" presName="linear" presStyleCnt="0">
        <dgm:presLayoutVars>
          <dgm:animLvl val="lvl"/>
          <dgm:resizeHandles val="exact"/>
        </dgm:presLayoutVars>
      </dgm:prSet>
      <dgm:spPr/>
      <dgm:t>
        <a:bodyPr/>
        <a:lstStyle/>
        <a:p>
          <a:endParaRPr lang="en-US"/>
        </a:p>
      </dgm:t>
    </dgm:pt>
    <dgm:pt modelId="{74568D58-C6FD-4B1B-8960-3FBAE347A416}" type="pres">
      <dgm:prSet presAssocID="{F24F89A3-78C4-43D6-ACA2-75872C3CCB23}" presName="parentText" presStyleLbl="node1" presStyleIdx="0" presStyleCnt="1">
        <dgm:presLayoutVars>
          <dgm:chMax val="0"/>
          <dgm:bulletEnabled val="1"/>
        </dgm:presLayoutVars>
      </dgm:prSet>
      <dgm:spPr/>
      <dgm:t>
        <a:bodyPr/>
        <a:lstStyle/>
        <a:p>
          <a:endParaRPr lang="en-US"/>
        </a:p>
      </dgm:t>
    </dgm:pt>
    <dgm:pt modelId="{C23E2F09-340D-4CDC-8C7C-A41B56FAEFC9}" type="pres">
      <dgm:prSet presAssocID="{F24F89A3-78C4-43D6-ACA2-75872C3CCB23}" presName="childText" presStyleLbl="revTx" presStyleIdx="0" presStyleCnt="1">
        <dgm:presLayoutVars>
          <dgm:bulletEnabled val="1"/>
        </dgm:presLayoutVars>
      </dgm:prSet>
      <dgm:spPr/>
      <dgm:t>
        <a:bodyPr/>
        <a:lstStyle/>
        <a:p>
          <a:endParaRPr lang="en-US"/>
        </a:p>
      </dgm:t>
    </dgm:pt>
  </dgm:ptLst>
  <dgm:cxnLst>
    <dgm:cxn modelId="{DC5106C9-38D7-4569-84DF-48D2D0A793DD}" type="presOf" srcId="{357EA985-697E-4EFF-81A4-37C89CCD565D}" destId="{C23E2F09-340D-4CDC-8C7C-A41B56FAEFC9}" srcOrd="0" destOrd="5" presId="urn:microsoft.com/office/officeart/2005/8/layout/vList2"/>
    <dgm:cxn modelId="{BB31DC96-4875-41F0-8897-FC0387E3AD1E}" srcId="{9390565E-9159-4876-A7E5-51235BDDCDAB}" destId="{F24F89A3-78C4-43D6-ACA2-75872C3CCB23}" srcOrd="0" destOrd="0" parTransId="{F9576B8E-DCC1-4AD1-A8B8-26C39DC6DC22}" sibTransId="{22F604FD-5403-4D9F-955A-88872C6D41A1}"/>
    <dgm:cxn modelId="{A68086BB-CDC8-439C-833E-D60F4A184881}" type="presOf" srcId="{5A3B98EB-17B9-4E15-9E2F-C61B1A635CC6}" destId="{C23E2F09-340D-4CDC-8C7C-A41B56FAEFC9}" srcOrd="0" destOrd="0" presId="urn:microsoft.com/office/officeart/2005/8/layout/vList2"/>
    <dgm:cxn modelId="{097CA04C-C745-4E33-B8BC-708402651ED6}" srcId="{F24F89A3-78C4-43D6-ACA2-75872C3CCB23}" destId="{8C8EDBCB-2758-4605-9CEC-CFBDF2CFFD73}" srcOrd="4" destOrd="0" parTransId="{AC799E42-E926-4F9F-A9A0-85C9CB8D4E1F}" sibTransId="{5478FAA8-B146-4089-8BCB-0E179BEF70A4}"/>
    <dgm:cxn modelId="{74CB363C-3044-425D-A019-BCB7314AECFB}" type="presOf" srcId="{8C8EDBCB-2758-4605-9CEC-CFBDF2CFFD73}" destId="{C23E2F09-340D-4CDC-8C7C-A41B56FAEFC9}" srcOrd="0" destOrd="4" presId="urn:microsoft.com/office/officeart/2005/8/layout/vList2"/>
    <dgm:cxn modelId="{758E2A25-210D-4E03-9A0B-FDC4A09A3F3A}" type="presOf" srcId="{F24F89A3-78C4-43D6-ACA2-75872C3CCB23}" destId="{74568D58-C6FD-4B1B-8960-3FBAE347A416}" srcOrd="0" destOrd="0" presId="urn:microsoft.com/office/officeart/2005/8/layout/vList2"/>
    <dgm:cxn modelId="{44127249-00B7-48C9-B67D-83BCE6EE02DA}" type="presOf" srcId="{81137BBF-9E97-4D72-86B7-E33F5B0AA47B}" destId="{C23E2F09-340D-4CDC-8C7C-A41B56FAEFC9}" srcOrd="0" destOrd="1" presId="urn:microsoft.com/office/officeart/2005/8/layout/vList2"/>
    <dgm:cxn modelId="{519C22C7-6E57-420F-91E1-81B3CEDE71F5}" srcId="{F24F89A3-78C4-43D6-ACA2-75872C3CCB23}" destId="{169C48FD-FC7B-4596-9304-7E4C7239E3DB}" srcOrd="6" destOrd="0" parTransId="{C316015C-8255-4D58-B94D-FBEE954BEE5C}" sibTransId="{E51DA21C-06DA-40DB-806A-9CD52DE5E610}"/>
    <dgm:cxn modelId="{D9478946-E35E-4A5A-9FD6-8CB09448D1BF}" srcId="{F24F89A3-78C4-43D6-ACA2-75872C3CCB23}" destId="{357EA985-697E-4EFF-81A4-37C89CCD565D}" srcOrd="5" destOrd="0" parTransId="{7213FDCC-0F34-49F4-B8AE-F55BADA37F04}" sibTransId="{72C62938-FB5D-479F-AD39-E6F6B035B14A}"/>
    <dgm:cxn modelId="{6C64DCC3-B004-4C67-B9F8-FCBA7CB18333}" type="presOf" srcId="{9390565E-9159-4876-A7E5-51235BDDCDAB}" destId="{E0A36AC7-0D67-424F-93B7-F513834C00CE}" srcOrd="0" destOrd="0" presId="urn:microsoft.com/office/officeart/2005/8/layout/vList2"/>
    <dgm:cxn modelId="{3E582BD5-207C-41BD-9B8F-18EBC74299EF}" type="presOf" srcId="{169C48FD-FC7B-4596-9304-7E4C7239E3DB}" destId="{C23E2F09-340D-4CDC-8C7C-A41B56FAEFC9}" srcOrd="0" destOrd="6" presId="urn:microsoft.com/office/officeart/2005/8/layout/vList2"/>
    <dgm:cxn modelId="{AE8D3235-A8DA-412B-8E9F-1A98E9ECE995}" type="presOf" srcId="{7DCA864A-87EE-4D52-8F9B-6FF43BE2A357}" destId="{C23E2F09-340D-4CDC-8C7C-A41B56FAEFC9}" srcOrd="0" destOrd="2" presId="urn:microsoft.com/office/officeart/2005/8/layout/vList2"/>
    <dgm:cxn modelId="{37DC5FFB-1401-4874-AC9E-51CC53205A80}" type="presOf" srcId="{20FDC42F-FF6D-44AE-8613-57124A0FD803}" destId="{C23E2F09-340D-4CDC-8C7C-A41B56FAEFC9}" srcOrd="0" destOrd="3" presId="urn:microsoft.com/office/officeart/2005/8/layout/vList2"/>
    <dgm:cxn modelId="{D31B273A-F61B-4A00-B213-4907E4D83BA1}" srcId="{F24F89A3-78C4-43D6-ACA2-75872C3CCB23}" destId="{5A3B98EB-17B9-4E15-9E2F-C61B1A635CC6}" srcOrd="0" destOrd="0" parTransId="{F1DC4375-9896-48E5-9835-205FC0A2309F}" sibTransId="{B3C1B7BA-36A7-441F-AB0E-3A4F1A49B8D7}"/>
    <dgm:cxn modelId="{877038DE-EC91-4B1A-8911-E9E9AABBCDBB}" srcId="{F24F89A3-78C4-43D6-ACA2-75872C3CCB23}" destId="{7DCA864A-87EE-4D52-8F9B-6FF43BE2A357}" srcOrd="2" destOrd="0" parTransId="{28728352-7395-4F79-85C8-1C9B945E8570}" sibTransId="{7148AA5F-67FF-489B-AD66-E12E64249F45}"/>
    <dgm:cxn modelId="{49A27ADD-CEC7-47D0-BF0C-85FD165AEC46}" srcId="{F24F89A3-78C4-43D6-ACA2-75872C3CCB23}" destId="{20FDC42F-FF6D-44AE-8613-57124A0FD803}" srcOrd="3" destOrd="0" parTransId="{68211FBD-D6A3-452B-8C04-5079EBABE117}" sibTransId="{7CA42C2E-E2FF-43E5-B5ED-5BE1BBA7A5FD}"/>
    <dgm:cxn modelId="{12E224AB-7231-4B3D-AC26-2D9B6419A1DC}" srcId="{F24F89A3-78C4-43D6-ACA2-75872C3CCB23}" destId="{81137BBF-9E97-4D72-86B7-E33F5B0AA47B}" srcOrd="1" destOrd="0" parTransId="{EEEA3A20-E37B-4783-BAD9-D09EC8A40AD0}" sibTransId="{E64E9C6C-97D8-42C1-93C6-3D3A02E7ABF5}"/>
    <dgm:cxn modelId="{B293B91C-718D-43F3-B033-75BB444CC70A}" type="presParOf" srcId="{E0A36AC7-0D67-424F-93B7-F513834C00CE}" destId="{74568D58-C6FD-4B1B-8960-3FBAE347A416}" srcOrd="0" destOrd="0" presId="urn:microsoft.com/office/officeart/2005/8/layout/vList2"/>
    <dgm:cxn modelId="{558F317D-04C8-49F6-A4CB-EE0A8BAB7F64}" type="presParOf" srcId="{E0A36AC7-0D67-424F-93B7-F513834C00CE}" destId="{C23E2F09-340D-4CDC-8C7C-A41B56FAEFC9}" srcOrd="1"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B77D8-9DA1-40C5-8A3F-34FA94B48AC6}">
      <dsp:nvSpPr>
        <dsp:cNvPr id="0" name=""/>
        <dsp:cNvSpPr/>
      </dsp:nvSpPr>
      <dsp:spPr>
        <a:xfrm>
          <a:off x="0" y="66134"/>
          <a:ext cx="8839200" cy="79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dirty="0"/>
            <a:t>Data Considerations</a:t>
          </a:r>
        </a:p>
      </dsp:txBody>
      <dsp:txXfrm>
        <a:off x="38838" y="104972"/>
        <a:ext cx="8761524" cy="717924"/>
      </dsp:txXfrm>
    </dsp:sp>
    <dsp:sp modelId="{D1FD410A-C63E-43AF-A2FE-6FB44DA1178D}">
      <dsp:nvSpPr>
        <dsp:cNvPr id="0" name=""/>
        <dsp:cNvSpPr/>
      </dsp:nvSpPr>
      <dsp:spPr>
        <a:xfrm>
          <a:off x="0" y="861734"/>
          <a:ext cx="8839200" cy="1231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GB" sz="2700" kern="1200" dirty="0"/>
            <a:t>Data availability?</a:t>
          </a:r>
        </a:p>
        <a:p>
          <a:pPr marL="228600" lvl="1" indent="-228600" algn="l" defTabSz="1200150">
            <a:lnSpc>
              <a:spcPct val="90000"/>
            </a:lnSpc>
            <a:spcBef>
              <a:spcPct val="0"/>
            </a:spcBef>
            <a:spcAft>
              <a:spcPct val="20000"/>
            </a:spcAft>
            <a:buChar char="••"/>
          </a:pPr>
          <a:r>
            <a:rPr lang="en-GB" sz="2700" kern="1200" dirty="0"/>
            <a:t>Alternate sources of data for calculating the incidence and severity</a:t>
          </a:r>
        </a:p>
      </dsp:txBody>
      <dsp:txXfrm>
        <a:off x="0" y="861734"/>
        <a:ext cx="8839200" cy="1231650"/>
      </dsp:txXfrm>
    </dsp:sp>
    <dsp:sp modelId="{A0AA9315-AC28-44F9-B771-680BF44FBEA7}">
      <dsp:nvSpPr>
        <dsp:cNvPr id="0" name=""/>
        <dsp:cNvSpPr/>
      </dsp:nvSpPr>
      <dsp:spPr>
        <a:xfrm>
          <a:off x="0" y="2093384"/>
          <a:ext cx="8839200" cy="79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dirty="0"/>
            <a:t>Design Considerations</a:t>
          </a:r>
        </a:p>
      </dsp:txBody>
      <dsp:txXfrm>
        <a:off x="38838" y="2132222"/>
        <a:ext cx="8761524" cy="717924"/>
      </dsp:txXfrm>
    </dsp:sp>
    <dsp:sp modelId="{0F2FF9B1-AAF4-4687-B7D4-9FB44048C32C}">
      <dsp:nvSpPr>
        <dsp:cNvPr id="0" name=""/>
        <dsp:cNvSpPr/>
      </dsp:nvSpPr>
      <dsp:spPr>
        <a:xfrm>
          <a:off x="0" y="2888984"/>
          <a:ext cx="8839200"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GB" sz="2700" kern="1200" dirty="0"/>
            <a:t>Technical aspects of pricing and product design</a:t>
          </a:r>
        </a:p>
      </dsp:txBody>
      <dsp:txXfrm>
        <a:off x="0" y="2888984"/>
        <a:ext cx="8839200" cy="563040"/>
      </dsp:txXfrm>
    </dsp:sp>
    <dsp:sp modelId="{74568D58-C6FD-4B1B-8960-3FBAE347A416}">
      <dsp:nvSpPr>
        <dsp:cNvPr id="0" name=""/>
        <dsp:cNvSpPr/>
      </dsp:nvSpPr>
      <dsp:spPr>
        <a:xfrm>
          <a:off x="0" y="3452024"/>
          <a:ext cx="8839200" cy="79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n-GB" sz="3400" kern="1200" dirty="0"/>
            <a:t>Risk Considerations</a:t>
          </a:r>
        </a:p>
      </dsp:txBody>
      <dsp:txXfrm>
        <a:off x="38838" y="3490862"/>
        <a:ext cx="8761524" cy="717924"/>
      </dsp:txXfrm>
    </dsp:sp>
    <dsp:sp modelId="{C23E2F09-340D-4CDC-8C7C-A41B56FAEFC9}">
      <dsp:nvSpPr>
        <dsp:cNvPr id="0" name=""/>
        <dsp:cNvSpPr/>
      </dsp:nvSpPr>
      <dsp:spPr>
        <a:xfrm>
          <a:off x="0" y="4247625"/>
          <a:ext cx="8839200"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GB" sz="2700" kern="1200" dirty="0"/>
            <a:t>Risk management inbuilt into pricing and design</a:t>
          </a:r>
        </a:p>
      </dsp:txBody>
      <dsp:txXfrm>
        <a:off x="0" y="4247625"/>
        <a:ext cx="8839200" cy="563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B77D8-9DA1-40C5-8A3F-34FA94B48AC6}">
      <dsp:nvSpPr>
        <dsp:cNvPr id="0" name=""/>
        <dsp:cNvSpPr/>
      </dsp:nvSpPr>
      <dsp:spPr>
        <a:xfrm>
          <a:off x="0" y="152305"/>
          <a:ext cx="8839200" cy="912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GB" sz="3900" kern="1200" dirty="0"/>
            <a:t>Data Considerations</a:t>
          </a:r>
        </a:p>
      </dsp:txBody>
      <dsp:txXfrm>
        <a:off x="44549" y="196854"/>
        <a:ext cx="8750102" cy="823502"/>
      </dsp:txXfrm>
    </dsp:sp>
    <dsp:sp modelId="{E273E1F3-3F09-4F05-83EB-151C561D7C81}">
      <dsp:nvSpPr>
        <dsp:cNvPr id="0" name=""/>
        <dsp:cNvSpPr/>
      </dsp:nvSpPr>
      <dsp:spPr>
        <a:xfrm>
          <a:off x="0" y="1064905"/>
          <a:ext cx="8839200" cy="3955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altLang="en-US" sz="3000" b="1" kern="1200" dirty="0"/>
            <a:t>Data Sources </a:t>
          </a:r>
          <a:r>
            <a:rPr lang="en-US" altLang="en-US" sz="3000" kern="1200" dirty="0"/>
            <a:t>like IIB data global data, reinsurer’s data, public disclosure information of health insurers.</a:t>
          </a:r>
          <a:endParaRPr lang="en-GB" sz="3000" kern="1200" dirty="0"/>
        </a:p>
        <a:p>
          <a:pPr marL="285750" lvl="1" indent="-285750" algn="l" defTabSz="1333500">
            <a:lnSpc>
              <a:spcPct val="90000"/>
            </a:lnSpc>
            <a:spcBef>
              <a:spcPct val="0"/>
            </a:spcBef>
            <a:spcAft>
              <a:spcPct val="20000"/>
            </a:spcAft>
            <a:buChar char="••"/>
          </a:pPr>
          <a:r>
            <a:rPr lang="en-US" altLang="en-US" sz="3000" b="1" kern="1200" dirty="0"/>
            <a:t>Nature of data </a:t>
          </a:r>
          <a:r>
            <a:rPr lang="en-US" altLang="en-US" sz="3000" kern="1200" dirty="0"/>
            <a:t>is the key when choosing the data source in terms of reliability, relevance, credibility, usability to link to pricing and product design.</a:t>
          </a:r>
        </a:p>
        <a:p>
          <a:pPr marL="285750" lvl="1" indent="-285750" algn="l" defTabSz="1333500">
            <a:lnSpc>
              <a:spcPct val="90000"/>
            </a:lnSpc>
            <a:spcBef>
              <a:spcPct val="0"/>
            </a:spcBef>
            <a:spcAft>
              <a:spcPct val="20000"/>
            </a:spcAft>
            <a:buChar char="••"/>
          </a:pPr>
          <a:r>
            <a:rPr lang="en-US" altLang="en-US" sz="3000" b="1" kern="1200" dirty="0"/>
            <a:t>Benchmarking the cost estimates </a:t>
          </a:r>
          <a:r>
            <a:rPr lang="en-US" altLang="en-US" sz="3000" kern="1200" dirty="0"/>
            <a:t>with the industry.</a:t>
          </a:r>
        </a:p>
        <a:p>
          <a:pPr marL="285750" lvl="1" indent="-285750" algn="l" defTabSz="1333500">
            <a:lnSpc>
              <a:spcPct val="90000"/>
            </a:lnSpc>
            <a:spcBef>
              <a:spcPct val="0"/>
            </a:spcBef>
            <a:spcAft>
              <a:spcPct val="20000"/>
            </a:spcAft>
            <a:buChar char="••"/>
          </a:pPr>
          <a:endParaRPr lang="en-US" altLang="en-US" sz="3000" kern="1200" dirty="0"/>
        </a:p>
      </dsp:txBody>
      <dsp:txXfrm>
        <a:off x="0" y="1064905"/>
        <a:ext cx="8839200" cy="39557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B77D8-9DA1-40C5-8A3F-34FA94B48AC6}">
      <dsp:nvSpPr>
        <dsp:cNvPr id="0" name=""/>
        <dsp:cNvSpPr/>
      </dsp:nvSpPr>
      <dsp:spPr>
        <a:xfrm>
          <a:off x="0" y="190510"/>
          <a:ext cx="88392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GB" sz="3600" kern="1200" dirty="0"/>
            <a:t>Pricing and Design Considerations</a:t>
          </a:r>
        </a:p>
      </dsp:txBody>
      <dsp:txXfrm>
        <a:off x="41123" y="231633"/>
        <a:ext cx="8756954" cy="760154"/>
      </dsp:txXfrm>
    </dsp:sp>
    <dsp:sp modelId="{E273E1F3-3F09-4F05-83EB-151C561D7C81}">
      <dsp:nvSpPr>
        <dsp:cNvPr id="0" name=""/>
        <dsp:cNvSpPr/>
      </dsp:nvSpPr>
      <dsp:spPr>
        <a:xfrm>
          <a:off x="0" y="1032910"/>
          <a:ext cx="8839200" cy="3949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GB" sz="2800" kern="1200"/>
            <a:t>Calculation of </a:t>
          </a:r>
          <a:r>
            <a:rPr lang="en-GB" sz="2800" b="1" kern="1200"/>
            <a:t>burning cost </a:t>
          </a:r>
          <a:r>
            <a:rPr lang="en-GB" sz="2800" kern="1200"/>
            <a:t>includes</a:t>
          </a:r>
          <a:endParaRPr lang="en-GB" sz="2800" kern="1200" dirty="0"/>
        </a:p>
        <a:p>
          <a:pPr marL="571500" lvl="2" indent="-285750" algn="l" defTabSz="1244600">
            <a:lnSpc>
              <a:spcPct val="90000"/>
            </a:lnSpc>
            <a:spcBef>
              <a:spcPct val="0"/>
            </a:spcBef>
            <a:spcAft>
              <a:spcPct val="20000"/>
            </a:spcAft>
            <a:buChar char="••"/>
          </a:pPr>
          <a:r>
            <a:rPr lang="en-GB" sz="2800" kern="1200"/>
            <a:t>Claims frequency</a:t>
          </a:r>
          <a:endParaRPr lang="en-GB" sz="2800" kern="1200" dirty="0"/>
        </a:p>
        <a:p>
          <a:pPr marL="571500" lvl="2" indent="-285750" algn="l" defTabSz="1244600">
            <a:lnSpc>
              <a:spcPct val="90000"/>
            </a:lnSpc>
            <a:spcBef>
              <a:spcPct val="0"/>
            </a:spcBef>
            <a:spcAft>
              <a:spcPct val="20000"/>
            </a:spcAft>
            <a:buChar char="••"/>
          </a:pPr>
          <a:r>
            <a:rPr lang="en-GB" sz="2800" kern="1200"/>
            <a:t>Claims severity</a:t>
          </a:r>
          <a:endParaRPr lang="en-GB" sz="2800" kern="1200" dirty="0"/>
        </a:p>
        <a:p>
          <a:pPr marL="285750" lvl="1" indent="-285750" algn="l" defTabSz="1244600">
            <a:lnSpc>
              <a:spcPct val="90000"/>
            </a:lnSpc>
            <a:spcBef>
              <a:spcPct val="0"/>
            </a:spcBef>
            <a:spcAft>
              <a:spcPct val="20000"/>
            </a:spcAft>
            <a:buChar char="••"/>
          </a:pPr>
          <a:r>
            <a:rPr lang="en-GB" sz="2800" kern="1200"/>
            <a:t>Pricing to allow for </a:t>
          </a:r>
          <a:r>
            <a:rPr lang="en-GB" sz="2800" b="1" kern="1200"/>
            <a:t>medical inflation</a:t>
          </a:r>
          <a:endParaRPr lang="en-GB" sz="2800" b="1" kern="1200" dirty="0"/>
        </a:p>
        <a:p>
          <a:pPr marL="285750" lvl="1" indent="-285750" algn="l" defTabSz="1244600">
            <a:lnSpc>
              <a:spcPct val="90000"/>
            </a:lnSpc>
            <a:spcBef>
              <a:spcPct val="0"/>
            </a:spcBef>
            <a:spcAft>
              <a:spcPct val="20000"/>
            </a:spcAft>
            <a:buChar char="••"/>
          </a:pPr>
          <a:r>
            <a:rPr lang="en-GB" sz="2800" b="1" kern="1200"/>
            <a:t>Assumptions</a:t>
          </a:r>
          <a:r>
            <a:rPr lang="en-GB" sz="2800" kern="1200"/>
            <a:t> for Waiting period, cost sharing arrangements.</a:t>
          </a:r>
          <a:endParaRPr lang="en-GB" sz="2800" b="1" kern="1200" dirty="0"/>
        </a:p>
        <a:p>
          <a:pPr marL="285750" lvl="1" indent="-285750" algn="l" defTabSz="1244600">
            <a:lnSpc>
              <a:spcPct val="90000"/>
            </a:lnSpc>
            <a:spcBef>
              <a:spcPct val="0"/>
            </a:spcBef>
            <a:spcAft>
              <a:spcPct val="20000"/>
            </a:spcAft>
            <a:buChar char="••"/>
          </a:pPr>
          <a:r>
            <a:rPr lang="en-GB" sz="2800" kern="1200"/>
            <a:t>Premiums to be loaded for management expense and </a:t>
          </a:r>
          <a:r>
            <a:rPr lang="en-GB" sz="2800" b="1" kern="1200"/>
            <a:t>margins and unknown unknowns </a:t>
          </a:r>
          <a:r>
            <a:rPr lang="en-GB" sz="2800" kern="1200"/>
            <a:t>due to lack of data.</a:t>
          </a:r>
          <a:endParaRPr lang="en-GB" sz="2800" kern="1200" dirty="0"/>
        </a:p>
        <a:p>
          <a:pPr marL="285750" lvl="1" indent="-285750" algn="l" defTabSz="1244600">
            <a:lnSpc>
              <a:spcPct val="90000"/>
            </a:lnSpc>
            <a:spcBef>
              <a:spcPct val="0"/>
            </a:spcBef>
            <a:spcAft>
              <a:spcPct val="20000"/>
            </a:spcAft>
            <a:buChar char="••"/>
          </a:pPr>
          <a:r>
            <a:rPr lang="en-GB" sz="2800" b="1" kern="1200" dirty="0"/>
            <a:t>Benchmarking the rates </a:t>
          </a:r>
          <a:r>
            <a:rPr lang="en-GB" sz="2800" b="0" kern="1200" dirty="0"/>
            <a:t>with the industry</a:t>
          </a:r>
        </a:p>
      </dsp:txBody>
      <dsp:txXfrm>
        <a:off x="0" y="1032910"/>
        <a:ext cx="8839200" cy="39495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568D58-C6FD-4B1B-8960-3FBAE347A416}">
      <dsp:nvSpPr>
        <dsp:cNvPr id="0" name=""/>
        <dsp:cNvSpPr/>
      </dsp:nvSpPr>
      <dsp:spPr>
        <a:xfrm>
          <a:off x="0" y="53917"/>
          <a:ext cx="8839200" cy="865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GB" sz="3700" kern="1200" dirty="0"/>
            <a:t>Risk Considerations</a:t>
          </a:r>
        </a:p>
      </dsp:txBody>
      <dsp:txXfrm>
        <a:off x="42265" y="96182"/>
        <a:ext cx="8754670" cy="781270"/>
      </dsp:txXfrm>
    </dsp:sp>
    <dsp:sp modelId="{C23E2F09-340D-4CDC-8C7C-A41B56FAEFC9}">
      <dsp:nvSpPr>
        <dsp:cNvPr id="0" name=""/>
        <dsp:cNvSpPr/>
      </dsp:nvSpPr>
      <dsp:spPr>
        <a:xfrm>
          <a:off x="0" y="919717"/>
          <a:ext cx="8839200" cy="4059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645"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GB" sz="2900" b="1" kern="1200" dirty="0"/>
            <a:t>Product features </a:t>
          </a:r>
          <a:r>
            <a:rPr lang="en-GB" sz="2900" kern="1200" dirty="0"/>
            <a:t>like waiting period, exclusions, underwriting, co-pay, deductibles, pre-existing disease.</a:t>
          </a:r>
        </a:p>
        <a:p>
          <a:pPr marL="285750" lvl="1" indent="-285750" algn="l" defTabSz="1289050">
            <a:lnSpc>
              <a:spcPct val="90000"/>
            </a:lnSpc>
            <a:spcBef>
              <a:spcPct val="0"/>
            </a:spcBef>
            <a:spcAft>
              <a:spcPct val="20000"/>
            </a:spcAft>
            <a:buChar char="••"/>
          </a:pPr>
          <a:r>
            <a:rPr lang="en-GB" sz="2900" kern="1200" dirty="0"/>
            <a:t>Premium </a:t>
          </a:r>
          <a:r>
            <a:rPr lang="en-GB" sz="2900" b="1" kern="1200" dirty="0"/>
            <a:t>reviewability</a:t>
          </a:r>
        </a:p>
        <a:p>
          <a:pPr marL="285750" lvl="1" indent="-285750" algn="l" defTabSz="1289050">
            <a:lnSpc>
              <a:spcPct val="90000"/>
            </a:lnSpc>
            <a:spcBef>
              <a:spcPct val="0"/>
            </a:spcBef>
            <a:spcAft>
              <a:spcPct val="20000"/>
            </a:spcAft>
            <a:buChar char="••"/>
          </a:pPr>
          <a:r>
            <a:rPr lang="en-GB" sz="2900" b="1" kern="1200" dirty="0"/>
            <a:t>Reinsurance arrangements </a:t>
          </a:r>
          <a:r>
            <a:rPr lang="en-GB" sz="2900" kern="1200" dirty="0"/>
            <a:t>– Quota share</a:t>
          </a:r>
        </a:p>
        <a:p>
          <a:pPr marL="285750" lvl="1" indent="-285750" algn="l" defTabSz="1289050">
            <a:lnSpc>
              <a:spcPct val="90000"/>
            </a:lnSpc>
            <a:spcBef>
              <a:spcPct val="0"/>
            </a:spcBef>
            <a:spcAft>
              <a:spcPct val="20000"/>
            </a:spcAft>
            <a:buChar char="••"/>
          </a:pPr>
          <a:r>
            <a:rPr lang="en-GB" sz="2900" b="1" kern="1200" dirty="0"/>
            <a:t>Distribution</a:t>
          </a:r>
          <a:r>
            <a:rPr lang="en-GB" sz="2900" kern="1200" dirty="0"/>
            <a:t> channel – target market - Anti-selection</a:t>
          </a:r>
        </a:p>
        <a:p>
          <a:pPr marL="285750" lvl="1" indent="-285750" algn="l" defTabSz="1289050">
            <a:lnSpc>
              <a:spcPct val="90000"/>
            </a:lnSpc>
            <a:spcBef>
              <a:spcPct val="0"/>
            </a:spcBef>
            <a:spcAft>
              <a:spcPct val="20000"/>
            </a:spcAft>
            <a:buChar char="••"/>
          </a:pPr>
          <a:r>
            <a:rPr lang="en-GB" sz="2900" b="1" kern="1200" dirty="0"/>
            <a:t>Modelling risk </a:t>
          </a:r>
          <a:r>
            <a:rPr lang="en-GB" sz="2900" kern="1200" dirty="0"/>
            <a:t>– lack of existing model, outsourcing</a:t>
          </a:r>
        </a:p>
        <a:p>
          <a:pPr marL="285750" lvl="1" indent="-285750" algn="l" defTabSz="1289050">
            <a:lnSpc>
              <a:spcPct val="90000"/>
            </a:lnSpc>
            <a:spcBef>
              <a:spcPct val="0"/>
            </a:spcBef>
            <a:spcAft>
              <a:spcPct val="20000"/>
            </a:spcAft>
            <a:buChar char="••"/>
          </a:pPr>
          <a:r>
            <a:rPr lang="en-GB" sz="2900" kern="1200" dirty="0"/>
            <a:t>Risk of </a:t>
          </a:r>
          <a:r>
            <a:rPr lang="en-GB" sz="2900" b="1" kern="1200" dirty="0"/>
            <a:t>cross-subsidies</a:t>
          </a:r>
        </a:p>
        <a:p>
          <a:pPr marL="285750" lvl="1" indent="-285750" algn="l" defTabSz="1289050">
            <a:lnSpc>
              <a:spcPct val="90000"/>
            </a:lnSpc>
            <a:spcBef>
              <a:spcPct val="0"/>
            </a:spcBef>
            <a:spcAft>
              <a:spcPct val="20000"/>
            </a:spcAft>
            <a:buChar char="••"/>
          </a:pPr>
          <a:r>
            <a:rPr lang="en-GB" sz="2900" b="1" kern="1200" dirty="0"/>
            <a:t>Policy wordings </a:t>
          </a:r>
          <a:r>
            <a:rPr lang="en-GB" sz="2900" kern="1200" dirty="0"/>
            <a:t>- terms and conditions</a:t>
          </a:r>
        </a:p>
      </dsp:txBody>
      <dsp:txXfrm>
        <a:off x="0" y="919717"/>
        <a:ext cx="8839200" cy="40592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10/01/2023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1/10/2023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86339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79781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YTD Nov’22 growth – M 17% H 23% Other 10% Overall 16%</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424461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28349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914251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487582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456827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959348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762018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581193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145703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384152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324359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9983905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794232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933827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239120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6651292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1388767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0295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32145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YTD Nov’22 growth – M 17% H 23% Other 10% Overall 16%</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28349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58905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612258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22349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664392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22813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EA5A1565-39A6-47C9-8195-E044208BF2DA}"/>
              </a:ext>
            </a:extLst>
          </p:cNvPr>
          <p:cNvSpPr>
            <a:spLocks noGrp="1" noChangeArrowheads="1"/>
          </p:cNvSpPr>
          <p:nvPr>
            <p:ph type="sldNum" sz="quarter" idx="12"/>
          </p:nvPr>
        </p:nvSpPr>
        <p:spPr>
          <a:xfrm>
            <a:off x="8737600" y="6248400"/>
            <a:ext cx="2540000" cy="457200"/>
          </a:xfrm>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1897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6804E14C-0AE0-4F7E-B584-7ADB1CC0AFBC}" type="datetime1">
              <a:rPr lang="en-US" smtClean="0">
                <a:solidFill>
                  <a:srgbClr val="000000"/>
                </a:solidFill>
              </a:rPr>
              <a:pPr>
                <a:defRPr/>
              </a:pPr>
              <a:t>1/10/2023</a:t>
            </a:fld>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57236823"/>
      </p:ext>
    </p:extLst>
  </p:cSld>
  <p:clrMap bg1="lt1" tx1="dk1" bg2="lt2" tx2="dk2" accent1="accent1" accent2="accent2" accent3="accent3" accent4="accent4" accent5="accent5" accent6="accent6" hlink="hlink" folHlink="folHlink"/>
  <p:sldLayoutIdLst>
    <p:sldLayoutId id="2147483674" r:id="rId1"/>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4.jpg"/><Relationship Id="rId7" Type="http://schemas.openxmlformats.org/officeDocument/2006/relationships/diagramLayout" Target="../diagrams/layout1.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image" Target="../media/image6.pn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4.jpg"/><Relationship Id="rId7" Type="http://schemas.openxmlformats.org/officeDocument/2006/relationships/diagramLayout" Target="../diagrams/layout2.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Data" Target="../diagrams/data2.xml"/><Relationship Id="rId5" Type="http://schemas.openxmlformats.org/officeDocument/2006/relationships/image" Target="../media/image6.png"/><Relationship Id="rId10" Type="http://schemas.microsoft.com/office/2007/relationships/diagramDrawing" Target="../diagrams/drawing2.xml"/><Relationship Id="rId4" Type="http://schemas.openxmlformats.org/officeDocument/2006/relationships/image" Target="../media/image5.png"/><Relationship Id="rId9" Type="http://schemas.openxmlformats.org/officeDocument/2006/relationships/diagramColors" Target="../diagrams/colors2.xml"/></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4.jpg"/><Relationship Id="rId7" Type="http://schemas.openxmlformats.org/officeDocument/2006/relationships/diagramLayout" Target="../diagrams/layout3.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Data" Target="../diagrams/data3.xml"/><Relationship Id="rId5" Type="http://schemas.openxmlformats.org/officeDocument/2006/relationships/image" Target="../media/image6.png"/><Relationship Id="rId10" Type="http://schemas.microsoft.com/office/2007/relationships/diagramDrawing" Target="../diagrams/drawing3.xml"/><Relationship Id="rId4" Type="http://schemas.openxmlformats.org/officeDocument/2006/relationships/image" Target="../media/image5.png"/><Relationship Id="rId9" Type="http://schemas.openxmlformats.org/officeDocument/2006/relationships/diagramColors" Target="../diagrams/colors3.xm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4.jpg"/><Relationship Id="rId7" Type="http://schemas.openxmlformats.org/officeDocument/2006/relationships/diagramLayout" Target="../diagrams/layout4.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Data" Target="../diagrams/data4.xml"/><Relationship Id="rId5" Type="http://schemas.openxmlformats.org/officeDocument/2006/relationships/image" Target="../media/image6.png"/><Relationship Id="rId10" Type="http://schemas.microsoft.com/office/2007/relationships/diagramDrawing" Target="../diagrams/drawing4.xml"/><Relationship Id="rId4" Type="http://schemas.openxmlformats.org/officeDocument/2006/relationships/image" Target="../media/image5.png"/><Relationship Id="rId9" Type="http://schemas.openxmlformats.org/officeDocument/2006/relationships/diagramColors" Target="../diagrams/colors4.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chart" Target="../charts/chart2.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99060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ES" altLang="en-US" sz="3600" b="1" kern="0" dirty="0" err="1">
                <a:solidFill>
                  <a:schemeClr val="bg1"/>
                </a:solidFill>
              </a:rPr>
              <a:t>Health</a:t>
            </a:r>
            <a:r>
              <a:rPr lang="es-ES" altLang="en-US" sz="3600" b="1" kern="0" dirty="0">
                <a:solidFill>
                  <a:schemeClr val="bg1"/>
                </a:solidFill>
              </a:rPr>
              <a:t> </a:t>
            </a:r>
            <a:r>
              <a:rPr lang="es-ES" altLang="en-US" sz="3600" b="1" kern="0" dirty="0" err="1">
                <a:solidFill>
                  <a:schemeClr val="bg1"/>
                </a:solidFill>
              </a:rPr>
              <a:t>Insurance</a:t>
            </a:r>
            <a:r>
              <a:rPr lang="es-ES" altLang="en-US" sz="3600" b="1" kern="0" dirty="0">
                <a:solidFill>
                  <a:schemeClr val="bg1"/>
                </a:solidFill>
              </a:rPr>
              <a:t>  </a:t>
            </a:r>
          </a:p>
        </p:txBody>
      </p:sp>
      <p:sp>
        <p:nvSpPr>
          <p:cNvPr id="5" name="Rectangle 168"/>
          <p:cNvSpPr>
            <a:spLocks noChangeArrowheads="1"/>
          </p:cNvSpPr>
          <p:nvPr/>
        </p:nvSpPr>
        <p:spPr bwMode="auto">
          <a:xfrm>
            <a:off x="152400"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800" b="1" dirty="0">
                <a:solidFill>
                  <a:schemeClr val="tx1"/>
                </a:solidFill>
              </a:rPr>
              <a:t>Guide : Mr. Vishwanath </a:t>
            </a:r>
            <a:r>
              <a:rPr lang="en-US" altLang="en-US" sz="1800" b="1" dirty="0" err="1">
                <a:solidFill>
                  <a:schemeClr val="tx1"/>
                </a:solidFill>
              </a:rPr>
              <a:t>Mahendra</a:t>
            </a:r>
            <a:endParaRPr lang="en-US" altLang="en-US" sz="1800" b="1" dirty="0">
              <a:solidFill>
                <a:schemeClr val="tx1"/>
              </a:solidFill>
            </a:endParaRPr>
          </a:p>
          <a:p>
            <a:pPr algn="l"/>
            <a:r>
              <a:rPr lang="en-US" altLang="en-US" sz="1800" b="1" dirty="0">
                <a:solidFill>
                  <a:schemeClr val="tx1"/>
                </a:solidFill>
              </a:rPr>
              <a:t>Presented By : </a:t>
            </a:r>
          </a:p>
          <a:p>
            <a:pPr algn="l"/>
            <a:r>
              <a:rPr lang="en-US" altLang="en-US" sz="1800" b="1" dirty="0">
                <a:solidFill>
                  <a:schemeClr val="tx1"/>
                </a:solidFill>
              </a:rPr>
              <a:t>1. Vishal Jain</a:t>
            </a:r>
          </a:p>
          <a:p>
            <a:pPr algn="l"/>
            <a:r>
              <a:rPr lang="en-US" altLang="en-US" sz="1800" b="1" dirty="0">
                <a:solidFill>
                  <a:schemeClr val="tx1"/>
                </a:solidFill>
              </a:rPr>
              <a:t>2. Sujeet Shetty</a:t>
            </a:r>
          </a:p>
          <a:p>
            <a:pPr algn="l"/>
            <a:r>
              <a:rPr lang="en-US" altLang="en-US" sz="1800" b="1" dirty="0">
                <a:solidFill>
                  <a:schemeClr val="tx1"/>
                </a:solidFill>
              </a:rPr>
              <a:t>3. Anjani Choudhary</a:t>
            </a:r>
          </a:p>
          <a:p>
            <a:pPr algn="l"/>
            <a:r>
              <a:rPr lang="en-US" altLang="en-US" sz="1800" b="1" dirty="0">
                <a:solidFill>
                  <a:schemeClr val="tx1"/>
                </a:solidFill>
              </a:rPr>
              <a:t>4. Ranjan Pant</a:t>
            </a:r>
            <a:endParaRPr lang="es-ES" altLang="en-US" sz="1800" b="1" dirty="0">
              <a:solidFill>
                <a:schemeClr val="tx1"/>
              </a:solidFill>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38th India </a:t>
            </a:r>
            <a:r>
              <a:rPr lang="es-UY" altLang="en-US" sz="3600" b="1" kern="0" dirty="0" err="1">
                <a:solidFill>
                  <a:schemeClr val="bg1"/>
                </a:solidFill>
                <a:latin typeface="Trebuchet MS" panose="020B0603020202020204" pitchFamily="34" charset="0"/>
              </a:rPr>
              <a:t>Fellowship</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Webinar</a:t>
            </a:r>
            <a:endParaRPr lang="es-UY" altLang="en-US" sz="2500" b="1" kern="0" dirty="0">
              <a:solidFill>
                <a:schemeClr val="bg1"/>
              </a:solidFill>
              <a:latin typeface="Trebuchet MS" panose="020B0603020202020204" pitchFamily="34" charset="0"/>
            </a:endParaRPr>
          </a:p>
          <a:p>
            <a:pPr algn="l"/>
            <a:r>
              <a:rPr lang="es-UY" altLang="en-US" sz="2500" b="1" kern="0" dirty="0">
                <a:solidFill>
                  <a:schemeClr val="bg1"/>
                </a:solidFill>
                <a:latin typeface="Trebuchet MS" panose="020B0603020202020204" pitchFamily="34" charset="0"/>
              </a:rPr>
              <a:t>Date</a:t>
            </a:r>
            <a:r>
              <a:rPr lang="es-UY" altLang="en-US" sz="2500" b="1" kern="0" dirty="0" smtClean="0">
                <a:solidFill>
                  <a:schemeClr val="bg1"/>
                </a:solidFill>
                <a:latin typeface="Trebuchet MS" panose="020B0603020202020204" pitchFamily="34" charset="0"/>
              </a:rPr>
              <a:t>: 12th January, 2023</a:t>
            </a:r>
            <a:endParaRPr lang="es-ES"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463109"/>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Evolving Regulatory framework</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cxnSp>
        <p:nvCxnSpPr>
          <p:cNvPr id="13" name="Straight Connector 12">
            <a:extLst>
              <a:ext uri="{FF2B5EF4-FFF2-40B4-BE49-F238E27FC236}">
                <a16:creationId xmlns:a16="http://schemas.microsoft.com/office/drawing/2014/main" id="{8C63BCB1-23DD-8F72-3C03-44729D23330F}"/>
              </a:ext>
            </a:extLst>
          </p:cNvPr>
          <p:cNvCxnSpPr>
            <a:cxnSpLocks/>
          </p:cNvCxnSpPr>
          <p:nvPr/>
        </p:nvCxnSpPr>
        <p:spPr bwMode="auto">
          <a:xfrm flipV="1">
            <a:off x="2154936" y="1991777"/>
            <a:ext cx="282128" cy="249101"/>
          </a:xfrm>
          <a:prstGeom prst="line">
            <a:avLst/>
          </a:prstGeom>
          <a:solidFill>
            <a:schemeClr val="accent1"/>
          </a:solidFill>
          <a:ln w="19050" cap="flat" cmpd="sng" algn="ctr">
            <a:solidFill>
              <a:schemeClr val="bg2">
                <a:lumMod val="60000"/>
                <a:lumOff val="40000"/>
              </a:schemeClr>
            </a:solidFill>
            <a:prstDash val="dash"/>
            <a:round/>
            <a:headEnd type="none" w="med" len="med"/>
            <a:tailEnd type="none" w="med" len="med"/>
          </a:ln>
          <a:effectLst/>
        </p:spPr>
      </p:cxnSp>
      <p:cxnSp>
        <p:nvCxnSpPr>
          <p:cNvPr id="15" name="Straight Connector 14">
            <a:extLst>
              <a:ext uri="{FF2B5EF4-FFF2-40B4-BE49-F238E27FC236}">
                <a16:creationId xmlns:a16="http://schemas.microsoft.com/office/drawing/2014/main" id="{E73D3434-FCC9-3B9A-4F12-0E08E608B4A9}"/>
              </a:ext>
            </a:extLst>
          </p:cNvPr>
          <p:cNvCxnSpPr>
            <a:cxnSpLocks/>
          </p:cNvCxnSpPr>
          <p:nvPr/>
        </p:nvCxnSpPr>
        <p:spPr bwMode="auto">
          <a:xfrm>
            <a:off x="2458901" y="1991777"/>
            <a:ext cx="1156076" cy="0"/>
          </a:xfrm>
          <a:prstGeom prst="line">
            <a:avLst/>
          </a:prstGeom>
          <a:solidFill>
            <a:schemeClr val="accent1"/>
          </a:solidFill>
          <a:ln w="19050" cap="flat" cmpd="sng" algn="ctr">
            <a:solidFill>
              <a:schemeClr val="bg2">
                <a:lumMod val="60000"/>
                <a:lumOff val="40000"/>
              </a:schemeClr>
            </a:solidFill>
            <a:prstDash val="dash"/>
            <a:round/>
            <a:headEnd type="none" w="med" len="med"/>
            <a:tailEnd type="oval" w="lg" len="lg"/>
          </a:ln>
          <a:effectLst/>
        </p:spPr>
      </p:cxnSp>
      <p:sp>
        <p:nvSpPr>
          <p:cNvPr id="18" name="TextBox 17">
            <a:extLst>
              <a:ext uri="{FF2B5EF4-FFF2-40B4-BE49-F238E27FC236}">
                <a16:creationId xmlns:a16="http://schemas.microsoft.com/office/drawing/2014/main" id="{E39767DE-D9F2-81BD-60CB-940BB1FA92D7}"/>
              </a:ext>
            </a:extLst>
          </p:cNvPr>
          <p:cNvSpPr txBox="1"/>
          <p:nvPr/>
        </p:nvSpPr>
        <p:spPr>
          <a:xfrm>
            <a:off x="3774121" y="1676400"/>
            <a:ext cx="2438400" cy="646331"/>
          </a:xfrm>
          <a:prstGeom prst="rect">
            <a:avLst/>
          </a:prstGeom>
          <a:solidFill>
            <a:schemeClr val="bg2">
              <a:lumMod val="60000"/>
              <a:lumOff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Insurance Penetration</a:t>
            </a:r>
          </a:p>
        </p:txBody>
      </p:sp>
      <p:cxnSp>
        <p:nvCxnSpPr>
          <p:cNvPr id="20" name="Straight Connector 19">
            <a:extLst>
              <a:ext uri="{FF2B5EF4-FFF2-40B4-BE49-F238E27FC236}">
                <a16:creationId xmlns:a16="http://schemas.microsoft.com/office/drawing/2014/main" id="{367CBBC9-AFA0-6431-BE65-C62CB88EC031}"/>
              </a:ext>
            </a:extLst>
          </p:cNvPr>
          <p:cNvCxnSpPr>
            <a:cxnSpLocks/>
          </p:cNvCxnSpPr>
          <p:nvPr/>
        </p:nvCxnSpPr>
        <p:spPr bwMode="auto">
          <a:xfrm flipV="1">
            <a:off x="2742961" y="3588176"/>
            <a:ext cx="1850375" cy="11349"/>
          </a:xfrm>
          <a:prstGeom prst="line">
            <a:avLst/>
          </a:prstGeom>
          <a:solidFill>
            <a:schemeClr val="accent1"/>
          </a:solidFill>
          <a:ln w="19050" cap="flat" cmpd="sng" algn="ctr">
            <a:solidFill>
              <a:schemeClr val="accent5">
                <a:lumMod val="50000"/>
              </a:schemeClr>
            </a:solidFill>
            <a:prstDash val="dash"/>
            <a:round/>
            <a:headEnd type="none" w="med" len="med"/>
            <a:tailEnd type="oval" w="lg" len="lg"/>
          </a:ln>
          <a:effectLst/>
        </p:spPr>
      </p:cxnSp>
      <p:sp>
        <p:nvSpPr>
          <p:cNvPr id="23" name="TextBox 22">
            <a:extLst>
              <a:ext uri="{FF2B5EF4-FFF2-40B4-BE49-F238E27FC236}">
                <a16:creationId xmlns:a16="http://schemas.microsoft.com/office/drawing/2014/main" id="{6666B86D-84C0-78AC-2BBB-DB5853A4F044}"/>
              </a:ext>
            </a:extLst>
          </p:cNvPr>
          <p:cNvSpPr txBox="1"/>
          <p:nvPr/>
        </p:nvSpPr>
        <p:spPr>
          <a:xfrm>
            <a:off x="4745736" y="3233776"/>
            <a:ext cx="2950464" cy="693712"/>
          </a:xfrm>
          <a:prstGeom prst="rect">
            <a:avLst/>
          </a:prstGeom>
          <a:solidFill>
            <a:schemeClr val="accent1">
              <a:lumMod val="7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More conducive environment for Insurers </a:t>
            </a:r>
          </a:p>
        </p:txBody>
      </p:sp>
      <p:sp>
        <p:nvSpPr>
          <p:cNvPr id="44" name="TextBox 43">
            <a:extLst>
              <a:ext uri="{FF2B5EF4-FFF2-40B4-BE49-F238E27FC236}">
                <a16:creationId xmlns:a16="http://schemas.microsoft.com/office/drawing/2014/main" id="{AB9E4184-2A01-A4A3-5DF6-F17085762087}"/>
              </a:ext>
            </a:extLst>
          </p:cNvPr>
          <p:cNvSpPr txBox="1"/>
          <p:nvPr/>
        </p:nvSpPr>
        <p:spPr>
          <a:xfrm>
            <a:off x="4319269" y="4065957"/>
            <a:ext cx="2950464" cy="646331"/>
          </a:xfrm>
          <a:prstGeom prst="rect">
            <a:avLst/>
          </a:prstGeom>
          <a:solidFill>
            <a:srgbClr val="33CCCC"/>
          </a:solidFill>
          <a:ln>
            <a:solidFill>
              <a:srgbClr val="33CC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Reducing reporting requirement </a:t>
            </a:r>
          </a:p>
        </p:txBody>
      </p:sp>
      <p:cxnSp>
        <p:nvCxnSpPr>
          <p:cNvPr id="46" name="Straight Connector 45">
            <a:extLst>
              <a:ext uri="{FF2B5EF4-FFF2-40B4-BE49-F238E27FC236}">
                <a16:creationId xmlns:a16="http://schemas.microsoft.com/office/drawing/2014/main" id="{D853B2EF-6874-DB52-8721-D8CF938DF6BD}"/>
              </a:ext>
            </a:extLst>
          </p:cNvPr>
          <p:cNvCxnSpPr>
            <a:cxnSpLocks/>
          </p:cNvCxnSpPr>
          <p:nvPr/>
        </p:nvCxnSpPr>
        <p:spPr bwMode="auto">
          <a:xfrm>
            <a:off x="2590561" y="4430177"/>
            <a:ext cx="1545575" cy="0"/>
          </a:xfrm>
          <a:prstGeom prst="line">
            <a:avLst/>
          </a:prstGeom>
          <a:solidFill>
            <a:schemeClr val="accent1"/>
          </a:solidFill>
          <a:ln w="19050" cap="flat" cmpd="sng" algn="ctr">
            <a:solidFill>
              <a:srgbClr val="33CCCC"/>
            </a:solidFill>
            <a:prstDash val="dash"/>
            <a:round/>
            <a:headEnd type="none" w="med" len="med"/>
            <a:tailEnd type="oval" w="lg" len="lg"/>
          </a:ln>
          <a:effectLst/>
        </p:spPr>
      </p:cxnSp>
      <p:grpSp>
        <p:nvGrpSpPr>
          <p:cNvPr id="36" name="Group 35">
            <a:extLst>
              <a:ext uri="{FF2B5EF4-FFF2-40B4-BE49-F238E27FC236}">
                <a16:creationId xmlns:a16="http://schemas.microsoft.com/office/drawing/2014/main" id="{C3F864CF-071C-D38E-63B0-A88CAEC6739F}"/>
              </a:ext>
            </a:extLst>
          </p:cNvPr>
          <p:cNvGrpSpPr/>
          <p:nvPr/>
        </p:nvGrpSpPr>
        <p:grpSpPr>
          <a:xfrm>
            <a:off x="443710" y="2105433"/>
            <a:ext cx="2407947" cy="2999967"/>
            <a:chOff x="6010974" y="2363740"/>
            <a:chExt cx="1594109" cy="2056751"/>
          </a:xfrm>
        </p:grpSpPr>
        <p:pic>
          <p:nvPicPr>
            <p:cNvPr id="1028" name="Picture 4" descr="See the source image">
              <a:extLst>
                <a:ext uri="{FF2B5EF4-FFF2-40B4-BE49-F238E27FC236}">
                  <a16:creationId xmlns:a16="http://schemas.microsoft.com/office/drawing/2014/main" id="{68AB21A8-02B3-2D87-3570-53ABD81F06F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39153" y="2648859"/>
              <a:ext cx="1493971" cy="149397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8DDDFAD-3018-C08E-6430-067E2731E46F}"/>
                </a:ext>
              </a:extLst>
            </p:cNvPr>
            <p:cNvSpPr txBox="1"/>
            <p:nvPr/>
          </p:nvSpPr>
          <p:spPr>
            <a:xfrm>
              <a:off x="6010974" y="2363740"/>
              <a:ext cx="1585283" cy="265638"/>
            </a:xfrm>
            <a:prstGeom prst="rect">
              <a:avLst/>
            </a:prstGeom>
            <a:solidFill>
              <a:srgbClr val="105F9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Transition</a:t>
              </a:r>
            </a:p>
          </p:txBody>
        </p:sp>
        <p:sp>
          <p:nvSpPr>
            <p:cNvPr id="7" name="TextBox 6">
              <a:extLst>
                <a:ext uri="{FF2B5EF4-FFF2-40B4-BE49-F238E27FC236}">
                  <a16:creationId xmlns:a16="http://schemas.microsoft.com/office/drawing/2014/main" id="{D45C9E79-D2B5-4932-114E-4985B48D5048}"/>
                </a:ext>
              </a:extLst>
            </p:cNvPr>
            <p:cNvSpPr txBox="1"/>
            <p:nvPr/>
          </p:nvSpPr>
          <p:spPr>
            <a:xfrm>
              <a:off x="6019800" y="4154854"/>
              <a:ext cx="1585283" cy="265637"/>
            </a:xfrm>
            <a:prstGeom prst="rect">
              <a:avLst/>
            </a:prstGeom>
            <a:solidFill>
              <a:srgbClr val="0D5794"/>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Phase</a:t>
              </a:r>
            </a:p>
          </p:txBody>
        </p:sp>
      </p:grpSp>
      <p:sp>
        <p:nvSpPr>
          <p:cNvPr id="48" name="TextBox 47">
            <a:extLst>
              <a:ext uri="{FF2B5EF4-FFF2-40B4-BE49-F238E27FC236}">
                <a16:creationId xmlns:a16="http://schemas.microsoft.com/office/drawing/2014/main" id="{9446D97A-A4DD-4401-BDC2-251434CC3F47}"/>
              </a:ext>
            </a:extLst>
          </p:cNvPr>
          <p:cNvSpPr txBox="1"/>
          <p:nvPr/>
        </p:nvSpPr>
        <p:spPr>
          <a:xfrm>
            <a:off x="3907536" y="4896609"/>
            <a:ext cx="2950464" cy="646331"/>
          </a:xfrm>
          <a:prstGeom prst="rect">
            <a:avLst/>
          </a:prstGeom>
          <a:solidFill>
            <a:srgbClr val="00CC66"/>
          </a:solidFill>
          <a:ln>
            <a:solidFill>
              <a:srgbClr val="00CC66"/>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Alignment with International Markets</a:t>
            </a:r>
          </a:p>
        </p:txBody>
      </p:sp>
      <p:cxnSp>
        <p:nvCxnSpPr>
          <p:cNvPr id="49" name="Straight Connector 48">
            <a:extLst>
              <a:ext uri="{FF2B5EF4-FFF2-40B4-BE49-F238E27FC236}">
                <a16:creationId xmlns:a16="http://schemas.microsoft.com/office/drawing/2014/main" id="{00E8E4E5-D92F-A099-5B3E-3A2B49C75544}"/>
              </a:ext>
            </a:extLst>
          </p:cNvPr>
          <p:cNvCxnSpPr>
            <a:cxnSpLocks/>
          </p:cNvCxnSpPr>
          <p:nvPr/>
        </p:nvCxnSpPr>
        <p:spPr bwMode="auto">
          <a:xfrm>
            <a:off x="2458901" y="5149816"/>
            <a:ext cx="348743" cy="108077"/>
          </a:xfrm>
          <a:prstGeom prst="line">
            <a:avLst/>
          </a:prstGeom>
          <a:solidFill>
            <a:schemeClr val="accent1"/>
          </a:solidFill>
          <a:ln w="19050" cap="flat" cmpd="sng" algn="ctr">
            <a:solidFill>
              <a:srgbClr val="00CC66"/>
            </a:solidFill>
            <a:prstDash val="dash"/>
            <a:round/>
            <a:headEnd type="none" w="med" len="med"/>
            <a:tailEnd type="none" w="med" len="med"/>
          </a:ln>
          <a:effectLst/>
        </p:spPr>
      </p:cxnSp>
      <p:cxnSp>
        <p:nvCxnSpPr>
          <p:cNvPr id="50" name="Straight Connector 49">
            <a:extLst>
              <a:ext uri="{FF2B5EF4-FFF2-40B4-BE49-F238E27FC236}">
                <a16:creationId xmlns:a16="http://schemas.microsoft.com/office/drawing/2014/main" id="{6DB217CC-3974-13BE-AEDC-D0EB6C80D964}"/>
              </a:ext>
            </a:extLst>
          </p:cNvPr>
          <p:cNvCxnSpPr>
            <a:cxnSpLocks/>
          </p:cNvCxnSpPr>
          <p:nvPr/>
        </p:nvCxnSpPr>
        <p:spPr bwMode="auto">
          <a:xfrm>
            <a:off x="2807644" y="5247627"/>
            <a:ext cx="952500" cy="0"/>
          </a:xfrm>
          <a:prstGeom prst="line">
            <a:avLst/>
          </a:prstGeom>
          <a:solidFill>
            <a:schemeClr val="accent1"/>
          </a:solidFill>
          <a:ln w="19050" cap="flat" cmpd="sng" algn="ctr">
            <a:solidFill>
              <a:srgbClr val="00CC66"/>
            </a:solidFill>
            <a:prstDash val="dash"/>
            <a:round/>
            <a:headEnd type="none" w="med" len="med"/>
            <a:tailEnd type="oval" w="lg" len="lg"/>
          </a:ln>
          <a:effectLst/>
        </p:spPr>
      </p:cxnSp>
      <p:cxnSp>
        <p:nvCxnSpPr>
          <p:cNvPr id="17" name="Straight Connector 16">
            <a:extLst>
              <a:ext uri="{FF2B5EF4-FFF2-40B4-BE49-F238E27FC236}">
                <a16:creationId xmlns:a16="http://schemas.microsoft.com/office/drawing/2014/main" id="{B02FF0BE-1CC9-44AB-5A7C-91038DD59A9A}"/>
              </a:ext>
            </a:extLst>
          </p:cNvPr>
          <p:cNvCxnSpPr>
            <a:cxnSpLocks/>
          </p:cNvCxnSpPr>
          <p:nvPr/>
        </p:nvCxnSpPr>
        <p:spPr bwMode="auto">
          <a:xfrm flipV="1">
            <a:off x="2688336" y="2772142"/>
            <a:ext cx="1447800" cy="1"/>
          </a:xfrm>
          <a:prstGeom prst="line">
            <a:avLst/>
          </a:prstGeom>
          <a:solidFill>
            <a:schemeClr val="accent1"/>
          </a:solidFill>
          <a:ln w="19050" cap="flat" cmpd="sng" algn="ctr">
            <a:solidFill>
              <a:srgbClr val="FF9999"/>
            </a:solidFill>
            <a:prstDash val="dash"/>
            <a:round/>
            <a:headEnd type="none" w="med" len="med"/>
            <a:tailEnd type="oval" w="lg" len="lg"/>
          </a:ln>
          <a:effectLst/>
        </p:spPr>
      </p:cxnSp>
      <p:sp>
        <p:nvSpPr>
          <p:cNvPr id="21" name="TextBox 20">
            <a:extLst>
              <a:ext uri="{FF2B5EF4-FFF2-40B4-BE49-F238E27FC236}">
                <a16:creationId xmlns:a16="http://schemas.microsoft.com/office/drawing/2014/main" id="{5976B24D-AED7-623F-7894-76BC66D82B48}"/>
              </a:ext>
            </a:extLst>
          </p:cNvPr>
          <p:cNvSpPr txBox="1"/>
          <p:nvPr/>
        </p:nvSpPr>
        <p:spPr>
          <a:xfrm>
            <a:off x="4288536" y="2448976"/>
            <a:ext cx="2950464" cy="646331"/>
          </a:xfrm>
          <a:prstGeom prst="rect">
            <a:avLst/>
          </a:prstGeom>
          <a:solidFill>
            <a:srgbClr val="FF9999"/>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Consumer Protection</a:t>
            </a:r>
          </a:p>
        </p:txBody>
      </p:sp>
      <p:cxnSp>
        <p:nvCxnSpPr>
          <p:cNvPr id="28" name="Straight Connector 27">
            <a:extLst>
              <a:ext uri="{FF2B5EF4-FFF2-40B4-BE49-F238E27FC236}">
                <a16:creationId xmlns:a16="http://schemas.microsoft.com/office/drawing/2014/main" id="{DC835C69-6BD1-3A5A-ED55-E9B421BF1B82}"/>
              </a:ext>
            </a:extLst>
          </p:cNvPr>
          <p:cNvCxnSpPr>
            <a:cxnSpLocks/>
          </p:cNvCxnSpPr>
          <p:nvPr/>
        </p:nvCxnSpPr>
        <p:spPr bwMode="auto">
          <a:xfrm>
            <a:off x="7315200" y="2779929"/>
            <a:ext cx="776952" cy="0"/>
          </a:xfrm>
          <a:prstGeom prst="line">
            <a:avLst/>
          </a:prstGeom>
          <a:solidFill>
            <a:schemeClr val="accent1"/>
          </a:solidFill>
          <a:ln w="19050" cap="flat" cmpd="sng" algn="ctr">
            <a:solidFill>
              <a:srgbClr val="FF9999"/>
            </a:solidFill>
            <a:prstDash val="dash"/>
            <a:round/>
            <a:headEnd type="none" w="med" len="med"/>
            <a:tailEnd type="oval" w="lg" len="lg"/>
          </a:ln>
          <a:effectLst/>
        </p:spPr>
      </p:cxnSp>
      <p:sp>
        <p:nvSpPr>
          <p:cNvPr id="30" name="TextBox 29">
            <a:extLst>
              <a:ext uri="{FF2B5EF4-FFF2-40B4-BE49-F238E27FC236}">
                <a16:creationId xmlns:a16="http://schemas.microsoft.com/office/drawing/2014/main" id="{83261BB3-8DA1-179D-BD7B-46F54BDFB742}"/>
              </a:ext>
            </a:extLst>
          </p:cNvPr>
          <p:cNvSpPr txBox="1"/>
          <p:nvPr/>
        </p:nvSpPr>
        <p:spPr>
          <a:xfrm>
            <a:off x="8226411" y="1600200"/>
            <a:ext cx="3528709" cy="4801314"/>
          </a:xfrm>
          <a:prstGeom prst="rect">
            <a:avLst/>
          </a:prstGeom>
          <a:noFill/>
          <a:ln w="19050">
            <a:solidFill>
              <a:srgbClr val="FF9999"/>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7C80"/>
                </a:solidFill>
                <a:effectLst/>
                <a:uLnTx/>
                <a:uFillTx/>
                <a:latin typeface="Trebuchet MS" panose="020B0603020202020204" pitchFamily="34" charset="0"/>
                <a:ea typeface="+mn-ea"/>
                <a:cs typeface="+mn-cs"/>
              </a:rPr>
              <a:t>While </a:t>
            </a:r>
            <a:r>
              <a:rPr kumimoji="0" lang="en-US" sz="1800" b="0" i="0" u="none" strike="noStrike" kern="1200" cap="none" spc="0" normalizeH="0" baseline="0" noProof="0" dirty="0" err="1">
                <a:ln>
                  <a:noFill/>
                </a:ln>
                <a:solidFill>
                  <a:srgbClr val="FF7C80"/>
                </a:solidFill>
                <a:effectLst/>
                <a:uLnTx/>
                <a:uFillTx/>
                <a:latin typeface="Trebuchet MS" panose="020B0603020202020204" pitchFamily="34" charset="0"/>
                <a:ea typeface="+mn-ea"/>
                <a:cs typeface="+mn-cs"/>
              </a:rPr>
              <a:t>Bima</a:t>
            </a:r>
            <a:r>
              <a:rPr kumimoji="0" lang="en-US" sz="1800" b="0" i="0" u="none" strike="noStrike" kern="1200" cap="none" spc="0" normalizeH="0" baseline="0" noProof="0" dirty="0">
                <a:ln>
                  <a:noFill/>
                </a:ln>
                <a:solidFill>
                  <a:srgbClr val="FF7C80"/>
                </a:solidFill>
                <a:effectLst/>
                <a:uLnTx/>
                <a:uFillTx/>
                <a:latin typeface="Trebuchet MS" panose="020B0603020202020204" pitchFamily="34" charset="0"/>
                <a:ea typeface="+mn-ea"/>
                <a:cs typeface="+mn-cs"/>
              </a:rPr>
              <a:t> Sugam would create more awareness and help end consumer, IRDAI focused to increase Consumer protection and build required </a:t>
            </a:r>
            <a:r>
              <a:rPr kumimoji="0" lang="en-US" sz="1800" b="1" i="0" u="none" strike="noStrike" kern="1200" cap="none" spc="0" normalizeH="0" baseline="0" noProof="0" dirty="0">
                <a:ln>
                  <a:noFill/>
                </a:ln>
                <a:solidFill>
                  <a:srgbClr val="FF7C80"/>
                </a:solidFill>
                <a:effectLst/>
                <a:uLnTx/>
                <a:uFillTx/>
                <a:latin typeface="Trebuchet MS" panose="020B0603020202020204" pitchFamily="34" charset="0"/>
                <a:ea typeface="+mn-ea"/>
                <a:cs typeface="+mn-cs"/>
              </a:rPr>
              <a:t>trust in the industry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7C80"/>
                </a:solidFill>
                <a:effectLst/>
                <a:uLnTx/>
                <a:uFillTx/>
                <a:latin typeface="Trebuchet MS" panose="020B0603020202020204" pitchFamily="34" charset="0"/>
                <a:ea typeface="+mn-ea"/>
                <a:cs typeface="+mn-cs"/>
              </a:rPr>
              <a:t>Mandating insurers to pay all genuine COVID claim irrespective of T&amp;C and pricing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7C80"/>
                </a:solidFill>
                <a:effectLst/>
                <a:uLnTx/>
                <a:uFillTx/>
                <a:latin typeface="Trebuchet MS" panose="020B0603020202020204" pitchFamily="34" charset="0"/>
                <a:ea typeface="+mn-ea"/>
                <a:cs typeface="+mn-cs"/>
              </a:rPr>
              <a:t>Standardization of product exclusions, cover mental illness diseases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7C80"/>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7C80"/>
                </a:solidFill>
                <a:effectLst/>
                <a:uLnTx/>
                <a:uFillTx/>
                <a:latin typeface="Trebuchet MS" panose="020B0603020202020204" pitchFamily="34" charset="0"/>
                <a:ea typeface="+mn-ea"/>
                <a:cs typeface="+mn-cs"/>
              </a:rPr>
              <a:t>Pricing</a:t>
            </a:r>
            <a:r>
              <a:rPr kumimoji="0" lang="en-US" sz="1800" b="0" i="0" u="none" strike="noStrike" kern="1200" cap="none" spc="0" normalizeH="0" baseline="0" noProof="0" dirty="0">
                <a:ln>
                  <a:noFill/>
                </a:ln>
                <a:solidFill>
                  <a:srgbClr val="FF7C80"/>
                </a:solidFill>
                <a:effectLst/>
                <a:uLnTx/>
                <a:uFillTx/>
                <a:latin typeface="Trebuchet MS" panose="020B0603020202020204" pitchFamily="34" charset="0"/>
                <a:ea typeface="+mn-ea"/>
                <a:cs typeface="+mn-cs"/>
              </a:rPr>
              <a:t> should consider updated Regulations &amp; Circulars while benchmarking with Competition</a:t>
            </a:r>
          </a:p>
        </p:txBody>
      </p:sp>
    </p:spTree>
    <p:extLst>
      <p:ext uri="{BB962C8B-B14F-4D97-AF65-F5344CB8AC3E}">
        <p14:creationId xmlns:p14="http://schemas.microsoft.com/office/powerpoint/2010/main" val="2886987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463109"/>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Evolving Regulatory framework</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cxnSp>
        <p:nvCxnSpPr>
          <p:cNvPr id="13" name="Straight Connector 12">
            <a:extLst>
              <a:ext uri="{FF2B5EF4-FFF2-40B4-BE49-F238E27FC236}">
                <a16:creationId xmlns:a16="http://schemas.microsoft.com/office/drawing/2014/main" id="{8C63BCB1-23DD-8F72-3C03-44729D23330F}"/>
              </a:ext>
            </a:extLst>
          </p:cNvPr>
          <p:cNvCxnSpPr>
            <a:cxnSpLocks/>
          </p:cNvCxnSpPr>
          <p:nvPr/>
        </p:nvCxnSpPr>
        <p:spPr bwMode="auto">
          <a:xfrm flipV="1">
            <a:off x="2154936" y="1991777"/>
            <a:ext cx="282128" cy="249101"/>
          </a:xfrm>
          <a:prstGeom prst="line">
            <a:avLst/>
          </a:prstGeom>
          <a:solidFill>
            <a:schemeClr val="accent1"/>
          </a:solidFill>
          <a:ln w="19050" cap="flat" cmpd="sng" algn="ctr">
            <a:solidFill>
              <a:schemeClr val="bg2">
                <a:lumMod val="60000"/>
                <a:lumOff val="40000"/>
              </a:schemeClr>
            </a:solidFill>
            <a:prstDash val="dash"/>
            <a:round/>
            <a:headEnd type="none" w="med" len="med"/>
            <a:tailEnd type="none" w="med" len="med"/>
          </a:ln>
          <a:effectLst/>
        </p:spPr>
      </p:cxnSp>
      <p:cxnSp>
        <p:nvCxnSpPr>
          <p:cNvPr id="15" name="Straight Connector 14">
            <a:extLst>
              <a:ext uri="{FF2B5EF4-FFF2-40B4-BE49-F238E27FC236}">
                <a16:creationId xmlns:a16="http://schemas.microsoft.com/office/drawing/2014/main" id="{E73D3434-FCC9-3B9A-4F12-0E08E608B4A9}"/>
              </a:ext>
            </a:extLst>
          </p:cNvPr>
          <p:cNvCxnSpPr>
            <a:cxnSpLocks/>
          </p:cNvCxnSpPr>
          <p:nvPr/>
        </p:nvCxnSpPr>
        <p:spPr bwMode="auto">
          <a:xfrm>
            <a:off x="2458901" y="1991777"/>
            <a:ext cx="1156076" cy="0"/>
          </a:xfrm>
          <a:prstGeom prst="line">
            <a:avLst/>
          </a:prstGeom>
          <a:solidFill>
            <a:schemeClr val="accent1"/>
          </a:solidFill>
          <a:ln w="19050" cap="flat" cmpd="sng" algn="ctr">
            <a:solidFill>
              <a:schemeClr val="bg2">
                <a:lumMod val="60000"/>
                <a:lumOff val="40000"/>
              </a:schemeClr>
            </a:solidFill>
            <a:prstDash val="dash"/>
            <a:round/>
            <a:headEnd type="none" w="med" len="med"/>
            <a:tailEnd type="oval" w="lg" len="lg"/>
          </a:ln>
          <a:effectLst/>
        </p:spPr>
      </p:cxnSp>
      <p:sp>
        <p:nvSpPr>
          <p:cNvPr id="18" name="TextBox 17">
            <a:extLst>
              <a:ext uri="{FF2B5EF4-FFF2-40B4-BE49-F238E27FC236}">
                <a16:creationId xmlns:a16="http://schemas.microsoft.com/office/drawing/2014/main" id="{E39767DE-D9F2-81BD-60CB-940BB1FA92D7}"/>
              </a:ext>
            </a:extLst>
          </p:cNvPr>
          <p:cNvSpPr txBox="1"/>
          <p:nvPr/>
        </p:nvSpPr>
        <p:spPr>
          <a:xfrm>
            <a:off x="3774121" y="1676400"/>
            <a:ext cx="2438400" cy="646331"/>
          </a:xfrm>
          <a:prstGeom prst="rect">
            <a:avLst/>
          </a:prstGeom>
          <a:solidFill>
            <a:schemeClr val="bg2">
              <a:lumMod val="60000"/>
              <a:lumOff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Insurance Penetration</a:t>
            </a:r>
          </a:p>
        </p:txBody>
      </p:sp>
      <p:cxnSp>
        <p:nvCxnSpPr>
          <p:cNvPr id="20" name="Straight Connector 19">
            <a:extLst>
              <a:ext uri="{FF2B5EF4-FFF2-40B4-BE49-F238E27FC236}">
                <a16:creationId xmlns:a16="http://schemas.microsoft.com/office/drawing/2014/main" id="{367CBBC9-AFA0-6431-BE65-C62CB88EC031}"/>
              </a:ext>
            </a:extLst>
          </p:cNvPr>
          <p:cNvCxnSpPr>
            <a:cxnSpLocks/>
          </p:cNvCxnSpPr>
          <p:nvPr/>
        </p:nvCxnSpPr>
        <p:spPr bwMode="auto">
          <a:xfrm flipV="1">
            <a:off x="2742961" y="3588176"/>
            <a:ext cx="1850375" cy="11349"/>
          </a:xfrm>
          <a:prstGeom prst="line">
            <a:avLst/>
          </a:prstGeom>
          <a:solidFill>
            <a:schemeClr val="accent1"/>
          </a:solidFill>
          <a:ln w="19050" cap="flat" cmpd="sng" algn="ctr">
            <a:solidFill>
              <a:schemeClr val="accent5">
                <a:lumMod val="50000"/>
              </a:schemeClr>
            </a:solidFill>
            <a:prstDash val="dash"/>
            <a:round/>
            <a:headEnd type="none" w="med" len="med"/>
            <a:tailEnd type="oval" w="lg" len="lg"/>
          </a:ln>
          <a:effectLst/>
        </p:spPr>
      </p:cxnSp>
      <p:sp>
        <p:nvSpPr>
          <p:cNvPr id="23" name="TextBox 22">
            <a:extLst>
              <a:ext uri="{FF2B5EF4-FFF2-40B4-BE49-F238E27FC236}">
                <a16:creationId xmlns:a16="http://schemas.microsoft.com/office/drawing/2014/main" id="{6666B86D-84C0-78AC-2BBB-DB5853A4F044}"/>
              </a:ext>
            </a:extLst>
          </p:cNvPr>
          <p:cNvSpPr txBox="1"/>
          <p:nvPr/>
        </p:nvSpPr>
        <p:spPr>
          <a:xfrm>
            <a:off x="4745736" y="3233776"/>
            <a:ext cx="2950464" cy="693712"/>
          </a:xfrm>
          <a:prstGeom prst="rect">
            <a:avLst/>
          </a:prstGeom>
          <a:solidFill>
            <a:schemeClr val="accent1">
              <a:lumMod val="7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More conducive environment for Insurers </a:t>
            </a:r>
          </a:p>
        </p:txBody>
      </p:sp>
      <p:sp>
        <p:nvSpPr>
          <p:cNvPr id="44" name="TextBox 43">
            <a:extLst>
              <a:ext uri="{FF2B5EF4-FFF2-40B4-BE49-F238E27FC236}">
                <a16:creationId xmlns:a16="http://schemas.microsoft.com/office/drawing/2014/main" id="{AB9E4184-2A01-A4A3-5DF6-F17085762087}"/>
              </a:ext>
            </a:extLst>
          </p:cNvPr>
          <p:cNvSpPr txBox="1"/>
          <p:nvPr/>
        </p:nvSpPr>
        <p:spPr>
          <a:xfrm>
            <a:off x="4319269" y="4065957"/>
            <a:ext cx="2950464" cy="646331"/>
          </a:xfrm>
          <a:prstGeom prst="rect">
            <a:avLst/>
          </a:prstGeom>
          <a:solidFill>
            <a:srgbClr val="33CCCC"/>
          </a:solidFill>
          <a:ln>
            <a:solidFill>
              <a:srgbClr val="33CC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Reducing reporting requirement </a:t>
            </a:r>
          </a:p>
        </p:txBody>
      </p:sp>
      <p:cxnSp>
        <p:nvCxnSpPr>
          <p:cNvPr id="46" name="Straight Connector 45">
            <a:extLst>
              <a:ext uri="{FF2B5EF4-FFF2-40B4-BE49-F238E27FC236}">
                <a16:creationId xmlns:a16="http://schemas.microsoft.com/office/drawing/2014/main" id="{D853B2EF-6874-DB52-8721-D8CF938DF6BD}"/>
              </a:ext>
            </a:extLst>
          </p:cNvPr>
          <p:cNvCxnSpPr>
            <a:cxnSpLocks/>
          </p:cNvCxnSpPr>
          <p:nvPr/>
        </p:nvCxnSpPr>
        <p:spPr bwMode="auto">
          <a:xfrm>
            <a:off x="2590561" y="4430177"/>
            <a:ext cx="1545575" cy="0"/>
          </a:xfrm>
          <a:prstGeom prst="line">
            <a:avLst/>
          </a:prstGeom>
          <a:solidFill>
            <a:schemeClr val="accent1"/>
          </a:solidFill>
          <a:ln w="19050" cap="flat" cmpd="sng" algn="ctr">
            <a:solidFill>
              <a:srgbClr val="33CCCC"/>
            </a:solidFill>
            <a:prstDash val="dash"/>
            <a:round/>
            <a:headEnd type="none" w="med" len="med"/>
            <a:tailEnd type="oval" w="lg" len="lg"/>
          </a:ln>
          <a:effectLst/>
        </p:spPr>
      </p:cxnSp>
      <p:grpSp>
        <p:nvGrpSpPr>
          <p:cNvPr id="36" name="Group 35">
            <a:extLst>
              <a:ext uri="{FF2B5EF4-FFF2-40B4-BE49-F238E27FC236}">
                <a16:creationId xmlns:a16="http://schemas.microsoft.com/office/drawing/2014/main" id="{C3F864CF-071C-D38E-63B0-A88CAEC6739F}"/>
              </a:ext>
            </a:extLst>
          </p:cNvPr>
          <p:cNvGrpSpPr/>
          <p:nvPr/>
        </p:nvGrpSpPr>
        <p:grpSpPr>
          <a:xfrm>
            <a:off x="443710" y="2105433"/>
            <a:ext cx="2407947" cy="2999967"/>
            <a:chOff x="6010974" y="2363740"/>
            <a:chExt cx="1594109" cy="2056751"/>
          </a:xfrm>
        </p:grpSpPr>
        <p:pic>
          <p:nvPicPr>
            <p:cNvPr id="1028" name="Picture 4" descr="See the source image">
              <a:extLst>
                <a:ext uri="{FF2B5EF4-FFF2-40B4-BE49-F238E27FC236}">
                  <a16:creationId xmlns:a16="http://schemas.microsoft.com/office/drawing/2014/main" id="{68AB21A8-02B3-2D87-3570-53ABD81F06F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39153" y="2648859"/>
              <a:ext cx="1493971" cy="149397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8DDDFAD-3018-C08E-6430-067E2731E46F}"/>
                </a:ext>
              </a:extLst>
            </p:cNvPr>
            <p:cNvSpPr txBox="1"/>
            <p:nvPr/>
          </p:nvSpPr>
          <p:spPr>
            <a:xfrm>
              <a:off x="6010974" y="2363740"/>
              <a:ext cx="1585283" cy="265638"/>
            </a:xfrm>
            <a:prstGeom prst="rect">
              <a:avLst/>
            </a:prstGeom>
            <a:solidFill>
              <a:srgbClr val="105F9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Transition</a:t>
              </a:r>
            </a:p>
          </p:txBody>
        </p:sp>
        <p:sp>
          <p:nvSpPr>
            <p:cNvPr id="7" name="TextBox 6">
              <a:extLst>
                <a:ext uri="{FF2B5EF4-FFF2-40B4-BE49-F238E27FC236}">
                  <a16:creationId xmlns:a16="http://schemas.microsoft.com/office/drawing/2014/main" id="{D45C9E79-D2B5-4932-114E-4985B48D5048}"/>
                </a:ext>
              </a:extLst>
            </p:cNvPr>
            <p:cNvSpPr txBox="1"/>
            <p:nvPr/>
          </p:nvSpPr>
          <p:spPr>
            <a:xfrm>
              <a:off x="6019800" y="4154854"/>
              <a:ext cx="1585283" cy="265637"/>
            </a:xfrm>
            <a:prstGeom prst="rect">
              <a:avLst/>
            </a:prstGeom>
            <a:solidFill>
              <a:srgbClr val="0D5794"/>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Phase</a:t>
              </a:r>
            </a:p>
          </p:txBody>
        </p:sp>
      </p:grpSp>
      <p:sp>
        <p:nvSpPr>
          <p:cNvPr id="48" name="TextBox 47">
            <a:extLst>
              <a:ext uri="{FF2B5EF4-FFF2-40B4-BE49-F238E27FC236}">
                <a16:creationId xmlns:a16="http://schemas.microsoft.com/office/drawing/2014/main" id="{9446D97A-A4DD-4401-BDC2-251434CC3F47}"/>
              </a:ext>
            </a:extLst>
          </p:cNvPr>
          <p:cNvSpPr txBox="1"/>
          <p:nvPr/>
        </p:nvSpPr>
        <p:spPr>
          <a:xfrm>
            <a:off x="3907536" y="4896609"/>
            <a:ext cx="2950464" cy="646331"/>
          </a:xfrm>
          <a:prstGeom prst="rect">
            <a:avLst/>
          </a:prstGeom>
          <a:solidFill>
            <a:srgbClr val="00CC66"/>
          </a:solidFill>
          <a:ln>
            <a:solidFill>
              <a:srgbClr val="00CC66"/>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Alignment with International Markets</a:t>
            </a:r>
          </a:p>
        </p:txBody>
      </p:sp>
      <p:cxnSp>
        <p:nvCxnSpPr>
          <p:cNvPr id="49" name="Straight Connector 48">
            <a:extLst>
              <a:ext uri="{FF2B5EF4-FFF2-40B4-BE49-F238E27FC236}">
                <a16:creationId xmlns:a16="http://schemas.microsoft.com/office/drawing/2014/main" id="{00E8E4E5-D92F-A099-5B3E-3A2B49C75544}"/>
              </a:ext>
            </a:extLst>
          </p:cNvPr>
          <p:cNvCxnSpPr>
            <a:cxnSpLocks/>
          </p:cNvCxnSpPr>
          <p:nvPr/>
        </p:nvCxnSpPr>
        <p:spPr bwMode="auto">
          <a:xfrm>
            <a:off x="2458901" y="5149816"/>
            <a:ext cx="348743" cy="108077"/>
          </a:xfrm>
          <a:prstGeom prst="line">
            <a:avLst/>
          </a:prstGeom>
          <a:solidFill>
            <a:schemeClr val="accent1"/>
          </a:solidFill>
          <a:ln w="19050" cap="flat" cmpd="sng" algn="ctr">
            <a:solidFill>
              <a:srgbClr val="00CC66"/>
            </a:solidFill>
            <a:prstDash val="dash"/>
            <a:round/>
            <a:headEnd type="none" w="med" len="med"/>
            <a:tailEnd type="none" w="med" len="med"/>
          </a:ln>
          <a:effectLst/>
        </p:spPr>
      </p:cxnSp>
      <p:cxnSp>
        <p:nvCxnSpPr>
          <p:cNvPr id="50" name="Straight Connector 49">
            <a:extLst>
              <a:ext uri="{FF2B5EF4-FFF2-40B4-BE49-F238E27FC236}">
                <a16:creationId xmlns:a16="http://schemas.microsoft.com/office/drawing/2014/main" id="{6DB217CC-3974-13BE-AEDC-D0EB6C80D964}"/>
              </a:ext>
            </a:extLst>
          </p:cNvPr>
          <p:cNvCxnSpPr>
            <a:cxnSpLocks/>
          </p:cNvCxnSpPr>
          <p:nvPr/>
        </p:nvCxnSpPr>
        <p:spPr bwMode="auto">
          <a:xfrm>
            <a:off x="2807644" y="5247627"/>
            <a:ext cx="952500" cy="0"/>
          </a:xfrm>
          <a:prstGeom prst="line">
            <a:avLst/>
          </a:prstGeom>
          <a:solidFill>
            <a:schemeClr val="accent1"/>
          </a:solidFill>
          <a:ln w="19050" cap="flat" cmpd="sng" algn="ctr">
            <a:solidFill>
              <a:srgbClr val="00CC66"/>
            </a:solidFill>
            <a:prstDash val="dash"/>
            <a:round/>
            <a:headEnd type="none" w="med" len="med"/>
            <a:tailEnd type="oval" w="lg" len="lg"/>
          </a:ln>
          <a:effectLst/>
        </p:spPr>
      </p:cxnSp>
      <p:cxnSp>
        <p:nvCxnSpPr>
          <p:cNvPr id="17" name="Straight Connector 16">
            <a:extLst>
              <a:ext uri="{FF2B5EF4-FFF2-40B4-BE49-F238E27FC236}">
                <a16:creationId xmlns:a16="http://schemas.microsoft.com/office/drawing/2014/main" id="{B02FF0BE-1CC9-44AB-5A7C-91038DD59A9A}"/>
              </a:ext>
            </a:extLst>
          </p:cNvPr>
          <p:cNvCxnSpPr>
            <a:cxnSpLocks/>
          </p:cNvCxnSpPr>
          <p:nvPr/>
        </p:nvCxnSpPr>
        <p:spPr bwMode="auto">
          <a:xfrm flipV="1">
            <a:off x="2688336" y="2772142"/>
            <a:ext cx="1447800" cy="1"/>
          </a:xfrm>
          <a:prstGeom prst="line">
            <a:avLst/>
          </a:prstGeom>
          <a:solidFill>
            <a:schemeClr val="accent1"/>
          </a:solidFill>
          <a:ln w="19050" cap="flat" cmpd="sng" algn="ctr">
            <a:solidFill>
              <a:srgbClr val="FF9999"/>
            </a:solidFill>
            <a:prstDash val="dash"/>
            <a:round/>
            <a:headEnd type="none" w="med" len="med"/>
            <a:tailEnd type="oval" w="lg" len="lg"/>
          </a:ln>
          <a:effectLst/>
        </p:spPr>
      </p:cxnSp>
      <p:sp>
        <p:nvSpPr>
          <p:cNvPr id="21" name="TextBox 20">
            <a:extLst>
              <a:ext uri="{FF2B5EF4-FFF2-40B4-BE49-F238E27FC236}">
                <a16:creationId xmlns:a16="http://schemas.microsoft.com/office/drawing/2014/main" id="{5976B24D-AED7-623F-7894-76BC66D82B48}"/>
              </a:ext>
            </a:extLst>
          </p:cNvPr>
          <p:cNvSpPr txBox="1"/>
          <p:nvPr/>
        </p:nvSpPr>
        <p:spPr>
          <a:xfrm>
            <a:off x="4288536" y="2448976"/>
            <a:ext cx="2950464" cy="646331"/>
          </a:xfrm>
          <a:prstGeom prst="rect">
            <a:avLst/>
          </a:prstGeom>
          <a:solidFill>
            <a:srgbClr val="FF9999"/>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Consumer Protection</a:t>
            </a:r>
          </a:p>
        </p:txBody>
      </p:sp>
      <p:cxnSp>
        <p:nvCxnSpPr>
          <p:cNvPr id="28" name="Straight Connector 27">
            <a:extLst>
              <a:ext uri="{FF2B5EF4-FFF2-40B4-BE49-F238E27FC236}">
                <a16:creationId xmlns:a16="http://schemas.microsoft.com/office/drawing/2014/main" id="{DC835C69-6BD1-3A5A-ED55-E9B421BF1B82}"/>
              </a:ext>
            </a:extLst>
          </p:cNvPr>
          <p:cNvCxnSpPr>
            <a:cxnSpLocks/>
          </p:cNvCxnSpPr>
          <p:nvPr/>
        </p:nvCxnSpPr>
        <p:spPr bwMode="auto">
          <a:xfrm>
            <a:off x="7327792" y="4430177"/>
            <a:ext cx="789923" cy="0"/>
          </a:xfrm>
          <a:prstGeom prst="line">
            <a:avLst/>
          </a:prstGeom>
          <a:solidFill>
            <a:schemeClr val="accent1"/>
          </a:solidFill>
          <a:ln w="19050" cap="flat" cmpd="sng" algn="ctr">
            <a:solidFill>
              <a:srgbClr val="33CCCC"/>
            </a:solidFill>
            <a:prstDash val="dash"/>
            <a:round/>
            <a:headEnd type="none" w="med" len="med"/>
            <a:tailEnd type="oval" w="lg" len="lg"/>
          </a:ln>
          <a:effectLst/>
        </p:spPr>
      </p:cxnSp>
      <p:sp>
        <p:nvSpPr>
          <p:cNvPr id="30" name="TextBox 29">
            <a:extLst>
              <a:ext uri="{FF2B5EF4-FFF2-40B4-BE49-F238E27FC236}">
                <a16:creationId xmlns:a16="http://schemas.microsoft.com/office/drawing/2014/main" id="{83261BB3-8DA1-179D-BD7B-46F54BDFB742}"/>
              </a:ext>
            </a:extLst>
          </p:cNvPr>
          <p:cNvSpPr txBox="1"/>
          <p:nvPr/>
        </p:nvSpPr>
        <p:spPr>
          <a:xfrm>
            <a:off x="8226411" y="1680172"/>
            <a:ext cx="3521879" cy="3139321"/>
          </a:xfrm>
          <a:prstGeom prst="rect">
            <a:avLst/>
          </a:prstGeom>
          <a:noFill/>
          <a:ln w="19050">
            <a:solidFill>
              <a:srgbClr val="33CCCC"/>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CCCC"/>
                </a:solidFill>
                <a:effectLst/>
                <a:uLnTx/>
                <a:uFillTx/>
                <a:latin typeface="Trebuchet MS" panose="020B0603020202020204" pitchFamily="34" charset="0"/>
                <a:ea typeface="+mn-ea"/>
                <a:cs typeface="+mn-cs"/>
              </a:rPr>
              <a:t>Ensuring Regulatory architecture is aligned with Market dynamic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33CCCC"/>
                </a:solidFill>
                <a:effectLst/>
                <a:uLnTx/>
                <a:uFillTx/>
                <a:latin typeface="Trebuchet MS" panose="020B0603020202020204" pitchFamily="34" charset="0"/>
                <a:ea typeface="+mn-ea"/>
                <a:cs typeface="+mn-cs"/>
              </a:rPr>
              <a:t>Revisiting all Regulations and Circulars with objective to scrap non-warranted reporting requirement and increase efficiencies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err="1">
                <a:ln>
                  <a:noFill/>
                </a:ln>
                <a:solidFill>
                  <a:srgbClr val="33CCCC"/>
                </a:solidFill>
                <a:effectLst/>
                <a:uLnTx/>
                <a:uFillTx/>
                <a:latin typeface="Trebuchet MS" panose="020B0603020202020204" pitchFamily="34" charset="0"/>
                <a:ea typeface="+mn-ea"/>
                <a:cs typeface="+mn-cs"/>
              </a:rPr>
              <a:t>Eg</a:t>
            </a:r>
            <a:r>
              <a:rPr kumimoji="0" lang="en-US" sz="1800" b="0" i="0" u="none" strike="noStrike" kern="1200" cap="none" spc="0" normalizeH="0" baseline="0" noProof="0" dirty="0">
                <a:ln>
                  <a:noFill/>
                </a:ln>
                <a:solidFill>
                  <a:srgbClr val="33CCCC"/>
                </a:solidFill>
                <a:effectLst/>
                <a:uLnTx/>
                <a:uFillTx/>
                <a:latin typeface="Trebuchet MS" panose="020B0603020202020204" pitchFamily="34" charset="0"/>
                <a:ea typeface="+mn-ea"/>
                <a:cs typeface="+mn-cs"/>
              </a:rPr>
              <a:t>: HIR returns, Reinsurance regulations, repealing of Old circulars etc.</a:t>
            </a:r>
          </a:p>
        </p:txBody>
      </p:sp>
    </p:spTree>
    <p:extLst>
      <p:ext uri="{BB962C8B-B14F-4D97-AF65-F5344CB8AC3E}">
        <p14:creationId xmlns:p14="http://schemas.microsoft.com/office/powerpoint/2010/main" val="215072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DFC86B5-2CA7-3D9D-9E30-38FB699E968F}"/>
              </a:ext>
            </a:extLst>
          </p:cNvPr>
          <p:cNvSpPr txBox="1"/>
          <p:nvPr/>
        </p:nvSpPr>
        <p:spPr>
          <a:xfrm>
            <a:off x="1898715" y="1399758"/>
            <a:ext cx="1943100" cy="733842"/>
          </a:xfrm>
          <a:prstGeom prst="roundRect">
            <a:avLst>
              <a:gd name="adj" fmla="val 21260"/>
            </a:avLst>
          </a:prstGeom>
          <a:solidFill>
            <a:srgbClr val="1C5C88"/>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Risk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463109"/>
            <a:ext cx="9144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Other considerations on expansion</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53" name="TextBox 52">
            <a:extLst>
              <a:ext uri="{FF2B5EF4-FFF2-40B4-BE49-F238E27FC236}">
                <a16:creationId xmlns:a16="http://schemas.microsoft.com/office/drawing/2014/main" id="{98A5D2A9-78C2-2F55-FC41-75DA42EF96C0}"/>
              </a:ext>
            </a:extLst>
          </p:cNvPr>
          <p:cNvSpPr txBox="1"/>
          <p:nvPr/>
        </p:nvSpPr>
        <p:spPr>
          <a:xfrm>
            <a:off x="1905000" y="1835467"/>
            <a:ext cx="4931004" cy="2945368"/>
          </a:xfrm>
          <a:prstGeom prst="roundRect">
            <a:avLst>
              <a:gd name="adj" fmla="val 5670"/>
            </a:avLst>
          </a:prstGeom>
          <a:solidFill>
            <a:srgbClr val="CCCCFF"/>
          </a:solid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Given high growth potential, competitions from existing and new entrants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Health Insurance is a sensitive subject involving emotions – sale and servicing expertise are different than Motor Insurance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Uncertainties of COVID and similar pandemic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Unprecedented medical trend post pandemic  </a:t>
            </a:r>
          </a:p>
        </p:txBody>
      </p:sp>
      <p:sp>
        <p:nvSpPr>
          <p:cNvPr id="7" name="TextBox 6">
            <a:extLst>
              <a:ext uri="{FF2B5EF4-FFF2-40B4-BE49-F238E27FC236}">
                <a16:creationId xmlns:a16="http://schemas.microsoft.com/office/drawing/2014/main" id="{3AC0EC59-5B0C-2673-E0D3-8507BB846408}"/>
              </a:ext>
            </a:extLst>
          </p:cNvPr>
          <p:cNvSpPr txBox="1"/>
          <p:nvPr/>
        </p:nvSpPr>
        <p:spPr>
          <a:xfrm>
            <a:off x="9992019" y="1399758"/>
            <a:ext cx="1943100" cy="733842"/>
          </a:xfrm>
          <a:prstGeom prst="roundRect">
            <a:avLst>
              <a:gd name="adj" fmla="val 21261"/>
            </a:avLst>
          </a:prstGeom>
          <a:solidFill>
            <a:srgbClr val="B0ADAC"/>
          </a:solid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Opportunity</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endParaRPr>
          </a:p>
        </p:txBody>
      </p:sp>
      <p:sp>
        <p:nvSpPr>
          <p:cNvPr id="4" name="TextBox 3">
            <a:extLst>
              <a:ext uri="{FF2B5EF4-FFF2-40B4-BE49-F238E27FC236}">
                <a16:creationId xmlns:a16="http://schemas.microsoft.com/office/drawing/2014/main" id="{AD00E1BE-458D-5E6D-2D8B-C8E4372BC491}"/>
              </a:ext>
            </a:extLst>
          </p:cNvPr>
          <p:cNvSpPr txBox="1"/>
          <p:nvPr/>
        </p:nvSpPr>
        <p:spPr>
          <a:xfrm>
            <a:off x="7010400" y="1835467"/>
            <a:ext cx="4931004" cy="2375297"/>
          </a:xfrm>
          <a:prstGeom prst="roundRect">
            <a:avLst>
              <a:gd name="adj" fmla="val 5670"/>
            </a:avLst>
          </a:prstGeom>
          <a:solidFill>
            <a:schemeClr val="accent3">
              <a:lumMod val="95000"/>
            </a:schemeClr>
          </a:solid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Increased awareness of Health insurance post COVID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Higher growth prospects given low penetration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Regulator pushing for increased penetrations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Opening up of Corporate agency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529300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92595" y="152400"/>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rPr>
              <a:t>Objectives of standard product</a:t>
            </a:r>
          </a:p>
        </p:txBody>
      </p:sp>
      <p:sp>
        <p:nvSpPr>
          <p:cNvPr id="4" name="Rectangle 3"/>
          <p:cNvSpPr txBox="1">
            <a:spLocks noChangeArrowheads="1"/>
          </p:cNvSpPr>
          <p:nvPr/>
        </p:nvSpPr>
        <p:spPr>
          <a:xfrm>
            <a:off x="1905000" y="990600"/>
            <a:ext cx="92583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a:ea typeface="+mn-ea"/>
                <a:cs typeface="+mn-cs"/>
              </a:rPr>
              <a:t>Standard product as per extant guidelines*- </a:t>
            </a:r>
            <a:r>
              <a:rPr kumimoji="0" lang="en-US" sz="3200" b="1" i="0" u="none" strike="noStrike" kern="1200" cap="none" spc="0" normalizeH="0" baseline="0" noProof="0" dirty="0">
                <a:ln>
                  <a:noFill/>
                </a:ln>
                <a:solidFill>
                  <a:srgbClr val="000000"/>
                </a:solidFill>
                <a:effectLst/>
                <a:uLnTx/>
                <a:uFillTx/>
                <a:latin typeface="Times New Roman"/>
                <a:ea typeface="+mn-ea"/>
                <a:cs typeface="+mn-cs"/>
              </a:rPr>
              <a:t>Arogya </a:t>
            </a:r>
            <a:r>
              <a:rPr kumimoji="0" lang="en-US" sz="3200" b="1" i="0" u="none" strike="noStrike" kern="1200" cap="none" spc="0" normalizeH="0" baseline="0" noProof="0" dirty="0" err="1">
                <a:ln>
                  <a:noFill/>
                </a:ln>
                <a:solidFill>
                  <a:srgbClr val="000000"/>
                </a:solidFill>
                <a:effectLst/>
                <a:uLnTx/>
                <a:uFillTx/>
                <a:latin typeface="Times New Roman"/>
                <a:ea typeface="+mn-ea"/>
                <a:cs typeface="+mn-cs"/>
              </a:rPr>
              <a:t>Sanjeevani</a:t>
            </a:r>
            <a:endParaRPr kumimoji="0" lang="en-US" sz="3200" b="1" i="0" u="none" strike="noStrike" kern="120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a:ea typeface="+mn-ea"/>
                <a:cs typeface="+mn-cs"/>
              </a:rPr>
              <a:t>The primary objective in bringing in a standard individual health product are:</a:t>
            </a: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0" i="0" u="none" strike="noStrike" kern="1200" cap="none" spc="0" normalizeH="0" baseline="0" noProof="0" dirty="0">
                <a:ln>
                  <a:noFill/>
                </a:ln>
                <a:solidFill>
                  <a:srgbClr val="000000"/>
                </a:solidFill>
                <a:effectLst/>
                <a:uLnTx/>
                <a:uFillTx/>
                <a:latin typeface="Times New Roman"/>
                <a:ea typeface="+mn-ea"/>
                <a:cs typeface="+mn-cs"/>
              </a:rPr>
              <a:t>to take care of basic health needs of insuring public</a:t>
            </a: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0" i="0" u="none" strike="noStrike" kern="1200" cap="none" spc="0" normalizeH="0" baseline="0" noProof="0" dirty="0">
                <a:ln>
                  <a:noFill/>
                </a:ln>
                <a:solidFill>
                  <a:srgbClr val="000000"/>
                </a:solidFill>
                <a:effectLst/>
                <a:uLnTx/>
                <a:uFillTx/>
                <a:latin typeface="Times New Roman"/>
                <a:ea typeface="+mn-ea"/>
                <a:cs typeface="+mn-cs"/>
              </a:rPr>
              <a:t>to have a standard product with common policy wordings across the industry</a:t>
            </a: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dirty="0">
                <a:solidFill>
                  <a:srgbClr val="000000"/>
                </a:solidFill>
                <a:latin typeface="Times New Roman"/>
              </a:rPr>
              <a:t>t</a:t>
            </a:r>
            <a:r>
              <a:rPr kumimoji="0" lang="en-US" sz="3200" b="0" i="0" u="none" strike="noStrike" kern="1200" cap="none" spc="0" normalizeH="0" baseline="0" noProof="0" dirty="0">
                <a:ln>
                  <a:noFill/>
                </a:ln>
                <a:solidFill>
                  <a:srgbClr val="000000"/>
                </a:solidFill>
                <a:effectLst/>
                <a:uLnTx/>
                <a:uFillTx/>
                <a:latin typeface="Times New Roman"/>
                <a:ea typeface="+mn-ea"/>
                <a:cs typeface="+mn-cs"/>
              </a:rPr>
              <a:t>o facilitate seamless portability among insurers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*IRDAI/HLT/REG/CIR/001/01/2020 dated. 1</a:t>
            </a:r>
            <a:r>
              <a:rPr kumimoji="0" lang="en-US" sz="1800" b="0" i="0" u="none" strike="noStrike" kern="1200" cap="none" spc="0" normalizeH="0" baseline="30000" noProof="0" dirty="0">
                <a:ln>
                  <a:noFill/>
                </a:ln>
                <a:solidFill>
                  <a:srgbClr val="000000"/>
                </a:solidFill>
                <a:effectLst/>
                <a:uLnTx/>
                <a:uFillTx/>
                <a:latin typeface="Times New Roman"/>
                <a:ea typeface="+mn-ea"/>
                <a:cs typeface="+mn-cs"/>
              </a:rPr>
              <a:t>st</a:t>
            </a:r>
            <a:r>
              <a:rPr kumimoji="0" lang="en-US" sz="1800" b="0" i="0" u="none" strike="noStrike" kern="1200" cap="none" spc="0" normalizeH="0" baseline="0" noProof="0" dirty="0">
                <a:ln>
                  <a:noFill/>
                </a:ln>
                <a:solidFill>
                  <a:srgbClr val="000000"/>
                </a:solidFill>
                <a:effectLst/>
                <a:uLnTx/>
                <a:uFillTx/>
                <a:latin typeface="Times New Roman"/>
                <a:ea typeface="+mn-ea"/>
                <a:cs typeface="+mn-cs"/>
              </a:rPr>
              <a:t> January, 2020</a:t>
            </a:r>
            <a:endParaRPr kumimoji="0" lang="en-IN" sz="28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868285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05000" y="1524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rPr>
              <a:t>Product features- brief</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aphicFrame>
        <p:nvGraphicFramePr>
          <p:cNvPr id="6" name="Table 5">
            <a:extLst>
              <a:ext uri="{FF2B5EF4-FFF2-40B4-BE49-F238E27FC236}">
                <a16:creationId xmlns:a16="http://schemas.microsoft.com/office/drawing/2014/main" id="{36910D6E-F721-4FB2-96DF-A746CE7991A3}"/>
              </a:ext>
            </a:extLst>
          </p:cNvPr>
          <p:cNvGraphicFramePr>
            <a:graphicFrameLocks noGrp="1"/>
          </p:cNvGraphicFramePr>
          <p:nvPr>
            <p:extLst>
              <p:ext uri="{D42A27DB-BD31-4B8C-83A1-F6EECF244321}">
                <p14:modId xmlns:p14="http://schemas.microsoft.com/office/powerpoint/2010/main" val="930649122"/>
              </p:ext>
            </p:extLst>
          </p:nvPr>
        </p:nvGraphicFramePr>
        <p:xfrm>
          <a:off x="1981200" y="1143000"/>
          <a:ext cx="8153400" cy="4941645"/>
        </p:xfrm>
        <a:graphic>
          <a:graphicData uri="http://schemas.openxmlformats.org/drawingml/2006/table">
            <a:tbl>
              <a:tblPr>
                <a:tableStyleId>{8A107856-5554-42FB-B03E-39F5DBC370BA}</a:tableStyleId>
              </a:tblPr>
              <a:tblGrid>
                <a:gridCol w="3724393">
                  <a:extLst>
                    <a:ext uri="{9D8B030D-6E8A-4147-A177-3AD203B41FA5}">
                      <a16:colId xmlns:a16="http://schemas.microsoft.com/office/drawing/2014/main" val="470551243"/>
                    </a:ext>
                  </a:extLst>
                </a:gridCol>
                <a:gridCol w="4429007">
                  <a:extLst>
                    <a:ext uri="{9D8B030D-6E8A-4147-A177-3AD203B41FA5}">
                      <a16:colId xmlns:a16="http://schemas.microsoft.com/office/drawing/2014/main" val="2946137756"/>
                    </a:ext>
                  </a:extLst>
                </a:gridCol>
              </a:tblGrid>
              <a:tr h="376458">
                <a:tc>
                  <a:txBody>
                    <a:bodyPr/>
                    <a:lstStyle/>
                    <a:p>
                      <a:pPr algn="l" fontAlgn="ctr"/>
                      <a:r>
                        <a:rPr lang="en-IN" sz="2400" b="1" u="none" strike="noStrike" dirty="0">
                          <a:effectLst/>
                          <a:latin typeface="+mn-lt"/>
                        </a:rPr>
                        <a:t>Feature</a:t>
                      </a:r>
                      <a:endParaRPr lang="en-IN" sz="2400" b="1"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400" b="1" i="0" u="none" strike="noStrike" dirty="0">
                          <a:solidFill>
                            <a:srgbClr val="000000"/>
                          </a:solidFill>
                          <a:effectLst/>
                          <a:latin typeface="+mn-lt"/>
                        </a:rPr>
                        <a:t>A</a:t>
                      </a:r>
                      <a:r>
                        <a:rPr lang="en-IN" sz="2400" b="1" i="0" u="none" strike="noStrike" dirty="0" err="1">
                          <a:solidFill>
                            <a:srgbClr val="000000"/>
                          </a:solidFill>
                          <a:effectLst/>
                          <a:latin typeface="+mn-lt"/>
                        </a:rPr>
                        <a:t>rogya</a:t>
                      </a:r>
                      <a:r>
                        <a:rPr lang="en-IN" sz="2400" b="1" i="0" u="none" strike="noStrike" dirty="0">
                          <a:solidFill>
                            <a:srgbClr val="000000"/>
                          </a:solidFill>
                          <a:effectLst/>
                          <a:latin typeface="+mn-lt"/>
                        </a:rPr>
                        <a:t> </a:t>
                      </a:r>
                      <a:r>
                        <a:rPr lang="en-IN" sz="2400" b="1" i="0" u="none" strike="noStrike" dirty="0" err="1">
                          <a:solidFill>
                            <a:srgbClr val="000000"/>
                          </a:solidFill>
                          <a:effectLst/>
                          <a:latin typeface="+mn-lt"/>
                        </a:rPr>
                        <a:t>Sanjeevani</a:t>
                      </a:r>
                      <a:endParaRPr lang="en-IN" sz="2400" b="1"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6336621"/>
                  </a:ext>
                </a:extLst>
              </a:tr>
              <a:tr h="314786">
                <a:tc>
                  <a:txBody>
                    <a:bodyPr/>
                    <a:lstStyle/>
                    <a:p>
                      <a:pPr algn="l" fontAlgn="ctr"/>
                      <a:r>
                        <a:rPr lang="en-IN" sz="2000" u="none" strike="noStrike">
                          <a:effectLst/>
                          <a:latin typeface="+mn-lt"/>
                        </a:rPr>
                        <a:t>Min/Max Sum Insured</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2000" u="none" strike="noStrike" dirty="0">
                          <a:effectLst/>
                          <a:latin typeface="+mn-lt"/>
                        </a:rPr>
                        <a:t>INR 50,000 / 10,00,000 </a:t>
                      </a:r>
                      <a:endParaRPr lang="en-IN" sz="20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1804733"/>
                  </a:ext>
                </a:extLst>
              </a:tr>
              <a:tr h="314786">
                <a:tc>
                  <a:txBody>
                    <a:bodyPr/>
                    <a:lstStyle/>
                    <a:p>
                      <a:pPr algn="l" fontAlgn="ctr"/>
                      <a:r>
                        <a:rPr lang="en-IN" sz="2000" u="none" strike="noStrike">
                          <a:effectLst/>
                          <a:latin typeface="+mn-lt"/>
                        </a:rPr>
                        <a:t>Policy term</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2000" u="none" strike="noStrike" dirty="0">
                          <a:effectLst/>
                          <a:latin typeface="+mn-lt"/>
                        </a:rPr>
                        <a:t>1 year</a:t>
                      </a:r>
                      <a:endParaRPr lang="en-IN" sz="20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5930876"/>
                  </a:ext>
                </a:extLst>
              </a:tr>
              <a:tr h="623147">
                <a:tc>
                  <a:txBody>
                    <a:bodyPr/>
                    <a:lstStyle/>
                    <a:p>
                      <a:pPr algn="l" fontAlgn="ctr"/>
                      <a:r>
                        <a:rPr lang="en-IN" sz="2000" u="none" strike="noStrike">
                          <a:effectLst/>
                          <a:latin typeface="+mn-lt"/>
                        </a:rPr>
                        <a:t>Cap on Room rent</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latin typeface="+mn-lt"/>
                        </a:rPr>
                        <a:t>2% of SI subject to max of INR 5,000 per day</a:t>
                      </a:r>
                      <a:endParaRPr lang="en-US" sz="20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710897"/>
                  </a:ext>
                </a:extLst>
              </a:tr>
              <a:tr h="623147">
                <a:tc>
                  <a:txBody>
                    <a:bodyPr/>
                    <a:lstStyle/>
                    <a:p>
                      <a:pPr algn="l" fontAlgn="ctr"/>
                      <a:r>
                        <a:rPr lang="en-IN" sz="2000" u="none" strike="noStrike">
                          <a:effectLst/>
                          <a:latin typeface="+mn-lt"/>
                        </a:rPr>
                        <a:t>ICU/ICCU charges</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a:effectLst/>
                          <a:latin typeface="+mn-lt"/>
                        </a:rPr>
                        <a:t>5% of SI subject to max of INR 10,000 per day</a:t>
                      </a:r>
                      <a:endParaRPr lang="en-US"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854687"/>
                  </a:ext>
                </a:extLst>
              </a:tr>
              <a:tr h="314786">
                <a:tc>
                  <a:txBody>
                    <a:bodyPr/>
                    <a:lstStyle/>
                    <a:p>
                      <a:pPr algn="l" fontAlgn="ctr"/>
                      <a:r>
                        <a:rPr lang="en-IN" sz="2000" u="none" strike="noStrike">
                          <a:effectLst/>
                          <a:latin typeface="+mn-lt"/>
                        </a:rPr>
                        <a:t>Ayush treatment</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2000" u="none" strike="noStrike">
                          <a:effectLst/>
                          <a:latin typeface="+mn-lt"/>
                        </a:rPr>
                        <a:t>Covered without any sub-limits</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3791097"/>
                  </a:ext>
                </a:extLst>
              </a:tr>
              <a:tr h="446156">
                <a:tc>
                  <a:txBody>
                    <a:bodyPr/>
                    <a:lstStyle/>
                    <a:p>
                      <a:pPr algn="l" fontAlgn="ctr"/>
                      <a:r>
                        <a:rPr lang="en-IN" sz="2000" u="none" strike="noStrike" dirty="0">
                          <a:effectLst/>
                          <a:latin typeface="+mn-lt"/>
                        </a:rPr>
                        <a:t>Day care treatments</a:t>
                      </a:r>
                      <a:endParaRPr lang="en-IN" sz="20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a:effectLst/>
                          <a:latin typeface="+mn-lt"/>
                        </a:rPr>
                        <a:t>All day care treatments are covered</a:t>
                      </a:r>
                      <a:endParaRPr lang="en-US"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4033030"/>
                  </a:ext>
                </a:extLst>
              </a:tr>
              <a:tr h="314786">
                <a:tc>
                  <a:txBody>
                    <a:bodyPr/>
                    <a:lstStyle/>
                    <a:p>
                      <a:pPr algn="l" fontAlgn="ctr"/>
                      <a:r>
                        <a:rPr lang="en-IN" sz="2000" u="none" strike="noStrike">
                          <a:effectLst/>
                          <a:latin typeface="+mn-lt"/>
                        </a:rPr>
                        <a:t>Waiting period</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2000" u="none" strike="noStrike">
                          <a:effectLst/>
                          <a:latin typeface="+mn-lt"/>
                        </a:rPr>
                        <a:t>4 years</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9609947"/>
                  </a:ext>
                </a:extLst>
              </a:tr>
              <a:tr h="669235">
                <a:tc>
                  <a:txBody>
                    <a:bodyPr/>
                    <a:lstStyle/>
                    <a:p>
                      <a:pPr algn="l" fontAlgn="ctr"/>
                      <a:r>
                        <a:rPr lang="en-IN" sz="2000" u="none" strike="noStrike">
                          <a:effectLst/>
                          <a:latin typeface="+mn-lt"/>
                        </a:rPr>
                        <a:t>Cumulative bonus</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dirty="0">
                          <a:effectLst/>
                          <a:latin typeface="+mn-lt"/>
                        </a:rPr>
                        <a:t>Increase in SI by 5% for each claim free year; maximum of 50% of SI</a:t>
                      </a:r>
                      <a:endParaRPr lang="en-US" sz="20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2324662"/>
                  </a:ext>
                </a:extLst>
              </a:tr>
              <a:tr h="314786">
                <a:tc>
                  <a:txBody>
                    <a:bodyPr/>
                    <a:lstStyle/>
                    <a:p>
                      <a:pPr algn="l" fontAlgn="ctr"/>
                      <a:r>
                        <a:rPr lang="en-IN" sz="2000" u="none" strike="noStrike">
                          <a:effectLst/>
                          <a:latin typeface="+mn-lt"/>
                        </a:rPr>
                        <a:t>Pre/Post hospitalisation period</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2000" u="none" strike="noStrike">
                          <a:effectLst/>
                          <a:latin typeface="+mn-lt"/>
                        </a:rPr>
                        <a:t>30/ 60 days</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6904470"/>
                  </a:ext>
                </a:extLst>
              </a:tr>
              <a:tr h="314786">
                <a:tc>
                  <a:txBody>
                    <a:bodyPr/>
                    <a:lstStyle/>
                    <a:p>
                      <a:pPr algn="l" fontAlgn="ctr"/>
                      <a:r>
                        <a:rPr lang="en-IN" sz="2000" u="none" strike="noStrike">
                          <a:effectLst/>
                          <a:latin typeface="+mn-lt"/>
                        </a:rPr>
                        <a:t>Co-pay</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2000" u="none" strike="noStrike">
                          <a:effectLst/>
                          <a:latin typeface="+mn-lt"/>
                        </a:rPr>
                        <a:t>5% co pay on all claims</a:t>
                      </a:r>
                      <a:endParaRPr lang="en-US"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9273364"/>
                  </a:ext>
                </a:extLst>
              </a:tr>
              <a:tr h="314786">
                <a:tc>
                  <a:txBody>
                    <a:bodyPr/>
                    <a:lstStyle/>
                    <a:p>
                      <a:pPr algn="l" fontAlgn="ctr"/>
                      <a:r>
                        <a:rPr lang="en-IN" sz="2000" u="none" strike="noStrike">
                          <a:effectLst/>
                          <a:latin typeface="+mn-lt"/>
                        </a:rPr>
                        <a:t>Add-ons or Optional covers</a:t>
                      </a:r>
                      <a:endParaRPr lang="en-IN" sz="2000" b="0" i="0" u="none" strike="noStrike">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2000" u="none" strike="noStrike" dirty="0">
                          <a:effectLst/>
                          <a:latin typeface="+mn-lt"/>
                        </a:rPr>
                        <a:t>Not allowed</a:t>
                      </a:r>
                      <a:endParaRPr lang="en-IN" sz="2000" b="0" i="0" u="none" strike="noStrike" dirty="0">
                        <a:solidFill>
                          <a:srgbClr val="000000"/>
                        </a:solidFill>
                        <a:effectLst/>
                        <a:latin typeface="+mn-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6133252"/>
                  </a:ext>
                </a:extLst>
              </a:tr>
            </a:tbl>
          </a:graphicData>
        </a:graphic>
      </p:graphicFrame>
    </p:spTree>
    <p:extLst>
      <p:ext uri="{BB962C8B-B14F-4D97-AF65-F5344CB8AC3E}">
        <p14:creationId xmlns:p14="http://schemas.microsoft.com/office/powerpoint/2010/main" val="1570576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152400"/>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rPr>
              <a:t>Implications of standard product</a:t>
            </a:r>
          </a:p>
        </p:txBody>
      </p:sp>
      <p:sp>
        <p:nvSpPr>
          <p:cNvPr id="4" name="Rectangle 3"/>
          <p:cNvSpPr txBox="1">
            <a:spLocks noChangeArrowheads="1"/>
          </p:cNvSpPr>
          <p:nvPr/>
        </p:nvSpPr>
        <p:spPr>
          <a:xfrm>
            <a:off x="1905000" y="1053636"/>
            <a:ext cx="94488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a:ea typeface="+mn-ea"/>
                <a:cs typeface="+mn-cs"/>
              </a:rPr>
              <a:t>(+) Easier for customers to compare the product features as well as premium rates</a:t>
            </a: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a:ea typeface="+mn-ea"/>
                <a:cs typeface="+mn-cs"/>
              </a:rPr>
              <a:t>(-) much higher SI amounts are being offered</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a:ea typeface="+mn-ea"/>
                <a:cs typeface="+mn-cs"/>
              </a:rPr>
              <a:t>(-) products with no cap or much relaxed room rent/ICU charges</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a:ea typeface="+mn-ea"/>
                <a:cs typeface="+mn-cs"/>
              </a:rPr>
              <a:t>(-) Waiting period can be lower</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a:ea typeface="+mn-ea"/>
                <a:cs typeface="+mn-cs"/>
              </a:rPr>
              <a:t>(-) Maternity benefits, Health Check-up benefits, Organ Donor expenses</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a:ea typeface="+mn-ea"/>
                <a:cs typeface="+mn-cs"/>
              </a:rPr>
              <a:t>(+) End goal of the Regulator of </a:t>
            </a:r>
            <a:r>
              <a:rPr kumimoji="0" lang="en-US" sz="3200" b="0" i="1" u="none" strike="noStrike" kern="1200" cap="none" spc="0" normalizeH="0" baseline="0" noProof="0" dirty="0">
                <a:ln>
                  <a:noFill/>
                </a:ln>
                <a:solidFill>
                  <a:srgbClr val="000000"/>
                </a:solidFill>
                <a:effectLst/>
                <a:uLnTx/>
                <a:uFillTx/>
                <a:latin typeface="Times New Roman"/>
                <a:ea typeface="+mn-ea"/>
                <a:cs typeface="+mn-cs"/>
              </a:rPr>
              <a:t>Health Insurance Coverage for all</a:t>
            </a:r>
            <a:r>
              <a:rPr kumimoji="0" lang="en-US" sz="3200" b="0" i="0" u="none" strike="noStrike" kern="1200" cap="none" spc="0" normalizeH="0" baseline="0" noProof="0" dirty="0">
                <a:ln>
                  <a:noFill/>
                </a:ln>
                <a:solidFill>
                  <a:srgbClr val="000000"/>
                </a:solidFill>
                <a:effectLst/>
                <a:uLnTx/>
                <a:uFillTx/>
                <a:latin typeface="Times New Roman"/>
                <a:ea typeface="+mn-ea"/>
                <a:cs typeface="+mn-cs"/>
              </a:rPr>
              <a:t> is being fulfilled</a:t>
            </a: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3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228509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67786" y="-76200"/>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rPr>
              <a:t>Other standard products</a:t>
            </a:r>
          </a:p>
        </p:txBody>
      </p:sp>
      <p:sp>
        <p:nvSpPr>
          <p:cNvPr id="4" name="Rectangle 3"/>
          <p:cNvSpPr txBox="1">
            <a:spLocks noChangeArrowheads="1"/>
          </p:cNvSpPr>
          <p:nvPr/>
        </p:nvSpPr>
        <p:spPr>
          <a:xfrm>
            <a:off x="1896139" y="736564"/>
            <a:ext cx="4800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1200" cap="none" spc="0" normalizeH="0" baseline="0" noProof="0" dirty="0">
                <a:ln>
                  <a:noFill/>
                </a:ln>
                <a:solidFill>
                  <a:srgbClr val="000000"/>
                </a:solidFill>
                <a:effectLst/>
                <a:uLnTx/>
                <a:uFillTx/>
                <a:latin typeface="Times New Roman"/>
                <a:ea typeface="+mn-ea"/>
                <a:cs typeface="+mn-cs"/>
              </a:rPr>
              <a:t>Corona </a:t>
            </a:r>
            <a:r>
              <a:rPr kumimoji="0" lang="en-US" sz="3200" b="1" i="0" u="none" strike="noStrike" kern="1200" cap="none" spc="0" normalizeH="0" baseline="0" noProof="0" dirty="0" err="1">
                <a:ln>
                  <a:noFill/>
                </a:ln>
                <a:solidFill>
                  <a:srgbClr val="000000"/>
                </a:solidFill>
                <a:effectLst/>
                <a:uLnTx/>
                <a:uFillTx/>
                <a:latin typeface="Times New Roman"/>
                <a:ea typeface="+mn-ea"/>
                <a:cs typeface="+mn-cs"/>
              </a:rPr>
              <a:t>Kavach</a:t>
            </a: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Times New Roman"/>
                <a:ea typeface="+mn-ea"/>
                <a:cs typeface="+mn-cs"/>
              </a:rPr>
              <a:t>Individual/Floater basis</a:t>
            </a:r>
            <a:endParaRPr kumimoji="0" lang="en-IN" sz="24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Times New Roman"/>
                <a:ea typeface="+mn-ea"/>
                <a:cs typeface="+mn-cs"/>
              </a:rPr>
              <a:t>Indemnity based cover</a:t>
            </a:r>
            <a:endParaRPr kumimoji="0" lang="en-IN" sz="24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Times New Roman"/>
                <a:ea typeface="+mn-ea"/>
                <a:cs typeface="+mn-cs"/>
              </a:rPr>
              <a:t>SI: INR 50,000 to 5,00,000</a:t>
            </a:r>
            <a:endParaRPr kumimoji="0" lang="en-IN" sz="24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Times New Roman"/>
                <a:ea typeface="+mn-ea"/>
                <a:cs typeface="+mn-cs"/>
              </a:rPr>
              <a:t>Policy period: 3.5, 6.5 and 9.5 months</a:t>
            </a:r>
            <a:endParaRPr kumimoji="0" lang="en-IN" sz="24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Times New Roman"/>
                <a:ea typeface="+mn-ea"/>
                <a:cs typeface="+mn-cs"/>
              </a:rPr>
              <a:t>Coverage: Hospitalization expenses incurred for the treatment of </a:t>
            </a:r>
            <a:r>
              <a:rPr kumimoji="0" lang="en-US" sz="2400" b="0" i="0" u="none" strike="noStrike" kern="1200" cap="none" spc="0" normalizeH="0" baseline="0" noProof="0" dirty="0" err="1">
                <a:ln>
                  <a:noFill/>
                </a:ln>
                <a:solidFill>
                  <a:srgbClr val="000000"/>
                </a:solidFill>
                <a:effectLst/>
                <a:uLnTx/>
                <a:uFillTx/>
                <a:latin typeface="Times New Roman"/>
                <a:ea typeface="+mn-ea"/>
                <a:cs typeface="+mn-cs"/>
              </a:rPr>
              <a:t>Covid</a:t>
            </a:r>
            <a:r>
              <a:rPr kumimoji="0" lang="en-US" sz="2400" b="0" i="0" u="none" strike="noStrike" kern="1200" cap="none" spc="0" normalizeH="0" baseline="0" noProof="0" dirty="0">
                <a:ln>
                  <a:noFill/>
                </a:ln>
                <a:solidFill>
                  <a:srgbClr val="000000"/>
                </a:solidFill>
                <a:effectLst/>
                <a:uLnTx/>
                <a:uFillTx/>
                <a:latin typeface="Times New Roman"/>
                <a:ea typeface="+mn-ea"/>
                <a:cs typeface="+mn-cs"/>
              </a:rPr>
              <a:t> on Positive diagnosis of </a:t>
            </a:r>
            <a:r>
              <a:rPr kumimoji="0" lang="en-US" sz="2400" b="0" i="0" u="none" strike="noStrike" kern="1200" cap="none" spc="0" normalizeH="0" baseline="0" noProof="0" dirty="0" err="1">
                <a:ln>
                  <a:noFill/>
                </a:ln>
                <a:solidFill>
                  <a:srgbClr val="000000"/>
                </a:solidFill>
                <a:effectLst/>
                <a:uLnTx/>
                <a:uFillTx/>
                <a:latin typeface="Times New Roman"/>
                <a:ea typeface="+mn-ea"/>
                <a:cs typeface="+mn-cs"/>
              </a:rPr>
              <a:t>Covid</a:t>
            </a:r>
            <a:endParaRPr kumimoji="0" lang="en-IN" sz="24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Times New Roman"/>
                <a:ea typeface="+mn-ea"/>
                <a:cs typeface="+mn-cs"/>
              </a:rPr>
              <a:t>Premium under this product shall be Pan India basis; no geographic location based pricing is allowed</a:t>
            </a:r>
            <a:r>
              <a:rPr kumimoji="0" lang="en-US" sz="3200" b="1" i="0" u="none" strike="noStrike" kern="1200" cap="none" spc="0" normalizeH="0" baseline="0" noProof="0" dirty="0">
                <a:ln>
                  <a:noFill/>
                </a:ln>
                <a:solidFill>
                  <a:srgbClr val="000000"/>
                </a:solidFill>
                <a:effectLst/>
                <a:uLnTx/>
                <a:uFillTx/>
                <a:latin typeface="Times New Roman"/>
                <a:ea typeface="+mn-ea"/>
                <a:cs typeface="+mn-cs"/>
              </a:rPr>
              <a:t> </a:t>
            </a: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IN" sz="24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3">
            <a:extLst>
              <a:ext uri="{FF2B5EF4-FFF2-40B4-BE49-F238E27FC236}">
                <a16:creationId xmlns:a16="http://schemas.microsoft.com/office/drawing/2014/main" id="{5CC6C6E1-6ABF-4158-A983-275851B1FA3E}"/>
              </a:ext>
            </a:extLst>
          </p:cNvPr>
          <p:cNvSpPr txBox="1">
            <a:spLocks noChangeArrowheads="1"/>
          </p:cNvSpPr>
          <p:nvPr/>
        </p:nvSpPr>
        <p:spPr>
          <a:xfrm>
            <a:off x="6934200" y="838200"/>
            <a:ext cx="4419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1200" cap="none" spc="0" normalizeH="0" baseline="0" noProof="0" dirty="0">
                <a:ln>
                  <a:noFill/>
                </a:ln>
                <a:solidFill>
                  <a:srgbClr val="000000"/>
                </a:solidFill>
                <a:effectLst/>
                <a:uLnTx/>
                <a:uFillTx/>
                <a:latin typeface="Times New Roman"/>
                <a:ea typeface="+mn-ea"/>
                <a:cs typeface="+mn-cs"/>
              </a:rPr>
              <a:t>Corona </a:t>
            </a:r>
            <a:r>
              <a:rPr kumimoji="0" lang="en-US" sz="3200" b="1" i="0" u="none" strike="noStrike" kern="1200" cap="none" spc="0" normalizeH="0" baseline="0" noProof="0" dirty="0" err="1">
                <a:ln>
                  <a:noFill/>
                </a:ln>
                <a:solidFill>
                  <a:srgbClr val="000000"/>
                </a:solidFill>
                <a:effectLst/>
                <a:uLnTx/>
                <a:uFillTx/>
                <a:latin typeface="Times New Roman"/>
                <a:ea typeface="+mn-ea"/>
                <a:cs typeface="+mn-cs"/>
              </a:rPr>
              <a:t>Rakshak</a:t>
            </a: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Times New Roman"/>
                <a:ea typeface="+mn-ea"/>
                <a:cs typeface="+mn-cs"/>
              </a:rPr>
              <a:t>Individual basis</a:t>
            </a:r>
            <a:endParaRPr kumimoji="0" lang="en-IN" sz="24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Times New Roman"/>
                <a:ea typeface="+mn-ea"/>
                <a:cs typeface="+mn-cs"/>
              </a:rPr>
              <a:t>Fixed benefit cover</a:t>
            </a:r>
            <a:endParaRPr kumimoji="0" lang="en-IN" sz="24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Times New Roman"/>
                <a:ea typeface="+mn-ea"/>
                <a:cs typeface="+mn-cs"/>
              </a:rPr>
              <a:t>SI: INR 50,000 to 2,50,000</a:t>
            </a:r>
            <a:endParaRPr kumimoji="0" lang="en-IN" sz="24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Times New Roman"/>
                <a:ea typeface="+mn-ea"/>
                <a:cs typeface="+mn-cs"/>
              </a:rPr>
              <a:t>Policy period: 3.5, 6.5 and 9.5 months</a:t>
            </a:r>
            <a:endParaRPr kumimoji="0" lang="en-IN" sz="24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Times New Roman"/>
                <a:ea typeface="+mn-ea"/>
                <a:cs typeface="+mn-cs"/>
              </a:rPr>
              <a:t>Coverage: 100% of the SI shall be payable on positive diagnosis of </a:t>
            </a:r>
            <a:r>
              <a:rPr kumimoji="0" lang="en-US" sz="2400" b="0" i="0" u="none" strike="noStrike" kern="1200" cap="none" spc="0" normalizeH="0" baseline="0" noProof="0" dirty="0" err="1">
                <a:ln>
                  <a:noFill/>
                </a:ln>
                <a:solidFill>
                  <a:srgbClr val="000000"/>
                </a:solidFill>
                <a:effectLst/>
                <a:uLnTx/>
                <a:uFillTx/>
                <a:latin typeface="Times New Roman"/>
                <a:ea typeface="+mn-ea"/>
                <a:cs typeface="+mn-cs"/>
              </a:rPr>
              <a:t>Covid</a:t>
            </a:r>
            <a:r>
              <a:rPr kumimoji="0" lang="en-US" sz="2400" b="0" i="0" u="none" strike="noStrike" kern="1200" cap="none" spc="0" normalizeH="0" baseline="0" noProof="0" dirty="0">
                <a:ln>
                  <a:noFill/>
                </a:ln>
                <a:solidFill>
                  <a:srgbClr val="000000"/>
                </a:solidFill>
                <a:effectLst/>
                <a:uLnTx/>
                <a:uFillTx/>
                <a:latin typeface="Times New Roman"/>
                <a:ea typeface="+mn-ea"/>
                <a:cs typeface="+mn-cs"/>
              </a:rPr>
              <a:t>, requiring hospitalization for a minimum continuous period of 72 hours</a:t>
            </a:r>
            <a:endParaRPr kumimoji="0" lang="en-IN" sz="24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32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248281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92595" y="152400"/>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rPr>
              <a:t>Differential product features</a:t>
            </a:r>
          </a:p>
        </p:txBody>
      </p:sp>
      <p:sp>
        <p:nvSpPr>
          <p:cNvPr id="4" name="Rectangle 3"/>
          <p:cNvSpPr txBox="1">
            <a:spLocks noChangeArrowheads="1"/>
          </p:cNvSpPr>
          <p:nvPr/>
        </p:nvSpPr>
        <p:spPr>
          <a:xfrm>
            <a:off x="1899683" y="984018"/>
            <a:ext cx="94488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Times New Roman"/>
                <a:ea typeface="+mn-ea"/>
                <a:cs typeface="+mn-cs"/>
              </a:rPr>
              <a:t>Coverage for longer term (say 2- 3 years)</a:t>
            </a:r>
            <a:endParaRPr kumimoji="0" lang="en-IN" sz="28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Times New Roman"/>
                <a:ea typeface="+mn-ea"/>
                <a:cs typeface="+mn-cs"/>
              </a:rPr>
              <a:t>Top-up covers, possibly for smaller amounts</a:t>
            </a:r>
            <a:endParaRPr kumimoji="0" lang="en-IN" sz="28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Times New Roman"/>
                <a:ea typeface="+mn-ea"/>
                <a:cs typeface="+mn-cs"/>
              </a:rPr>
              <a:t>Abroad/international cover </a:t>
            </a:r>
            <a:endParaRPr kumimoji="0" lang="en-IN" sz="2800" b="0" i="0" u="none" strike="noStrike" kern="120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Times New Roman"/>
                <a:ea typeface="+mn-ea"/>
                <a:cs typeface="+mn-cs"/>
              </a:rPr>
              <a:t>Combi products: Health plus Life Product </a:t>
            </a:r>
            <a:r>
              <a:rPr kumimoji="0" lang="en-US" sz="2800" b="0" i="0" u="none" strike="noStrike" kern="1200" cap="none" spc="0" normalizeH="0" baseline="0" noProof="0" dirty="0">
                <a:ln>
                  <a:noFill/>
                </a:ln>
                <a:effectLst/>
                <a:uLnTx/>
                <a:uFillTx/>
                <a:latin typeface="Times New Roman"/>
                <a:ea typeface="+mn-ea"/>
                <a:cs typeface="+mn-cs"/>
              </a:rPr>
              <a:t>(Pure protection or savings products)</a:t>
            </a:r>
            <a:endParaRPr kumimoji="0" lang="en-IN" sz="2800" b="0" i="0" u="none" strike="noStrike" kern="1200" cap="none" spc="0" normalizeH="0" baseline="0" noProof="0" dirty="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Times New Roman"/>
                <a:ea typeface="+mn-ea"/>
                <a:cs typeface="+mn-cs"/>
              </a:rPr>
              <a:t>Add-on covers for cancer care, possibly with sub-limits </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800" b="0" i="0" u="none" strike="noStrike" kern="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0" i="0" u="none" strike="noStrike" kern="1200" cap="none" spc="0" normalizeH="0" baseline="0" noProof="0" dirty="0">
                <a:ln>
                  <a:noFill/>
                </a:ln>
                <a:solidFill>
                  <a:srgbClr val="0000FF"/>
                </a:solidFill>
                <a:effectLst/>
                <a:uLnTx/>
                <a:uFillTx/>
                <a:latin typeface="Times New Roman"/>
                <a:ea typeface="+mn-ea"/>
                <a:cs typeface="+mn-cs"/>
              </a:rPr>
              <a:t>-Intent of the Regulator is good, but some flexibility could allow insurers to add more value and make it an even better offering for the customer</a:t>
            </a:r>
            <a:endParaRPr kumimoji="0" lang="en-US" altLang="en-US" sz="2800" b="0" i="0" u="none" strike="noStrike" kern="0" cap="none" spc="0" normalizeH="0" baseline="0" noProof="0" dirty="0">
              <a:ln>
                <a:noFill/>
              </a:ln>
              <a:solidFill>
                <a:srgbClr val="0000FF"/>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950283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19400" y="148206"/>
            <a:ext cx="6781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Health Insurance Design</a:t>
            </a:r>
          </a:p>
        </p:txBody>
      </p:sp>
      <p:sp>
        <p:nvSpPr>
          <p:cNvPr id="4" name="Rectangle 3"/>
          <p:cNvSpPr txBox="1">
            <a:spLocks noChangeArrowheads="1"/>
          </p:cNvSpPr>
          <p:nvPr/>
        </p:nvSpPr>
        <p:spPr>
          <a:xfrm>
            <a:off x="2819400" y="1066800"/>
            <a:ext cx="91440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kern="0" dirty="0"/>
              <a:t>Health Insurance Contribution</a:t>
            </a:r>
          </a:p>
          <a:p>
            <a:pPr lvl="1"/>
            <a:r>
              <a:rPr lang="en-US" altLang="en-US" kern="0" dirty="0"/>
              <a:t>The gross direct premiums income from the health insurance constitutes </a:t>
            </a:r>
            <a:r>
              <a:rPr lang="en-US" altLang="en-US" b="1" kern="0" dirty="0"/>
              <a:t>sizeable proportion </a:t>
            </a:r>
            <a:r>
              <a:rPr lang="en-US" altLang="en-US" kern="0" dirty="0"/>
              <a:t>of the total non-life insurance gross premiums.</a:t>
            </a:r>
          </a:p>
          <a:p>
            <a:r>
              <a:rPr lang="en-US" altLang="en-US" kern="0" dirty="0"/>
              <a:t>Types of health insurance products sold by general insurance companies</a:t>
            </a:r>
          </a:p>
          <a:p>
            <a:pPr lvl="1"/>
            <a:r>
              <a:rPr lang="en-US" altLang="en-US" kern="0" dirty="0"/>
              <a:t>Indemnity and fixed cover products</a:t>
            </a:r>
          </a:p>
          <a:p>
            <a:pPr lvl="2"/>
            <a:r>
              <a:rPr lang="en-US" altLang="en-US" kern="0" dirty="0"/>
              <a:t>Hospitalization Cover</a:t>
            </a:r>
          </a:p>
          <a:p>
            <a:pPr lvl="2"/>
            <a:r>
              <a:rPr lang="en-US" altLang="en-US" kern="0" dirty="0"/>
              <a:t>OPD cover</a:t>
            </a:r>
          </a:p>
          <a:p>
            <a:pPr lvl="2"/>
            <a:r>
              <a:rPr lang="en-US" altLang="en-US" kern="0" dirty="0"/>
              <a:t>Surgical Cash cover</a:t>
            </a:r>
          </a:p>
          <a:p>
            <a:pPr lvl="2"/>
            <a:r>
              <a:rPr lang="en-US" altLang="en-US" kern="0" dirty="0"/>
              <a:t>Individual / Family floater cover </a:t>
            </a:r>
          </a:p>
          <a:p>
            <a:pPr lvl="2"/>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612944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19400" y="3810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Pricing Considerations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7" name="Diagram 6">
            <a:extLst>
              <a:ext uri="{FF2B5EF4-FFF2-40B4-BE49-F238E27FC236}">
                <a16:creationId xmlns:a16="http://schemas.microsoft.com/office/drawing/2014/main" id="{0B69D223-9D64-4A41-BA6A-FFE4C9A85E58}"/>
              </a:ext>
            </a:extLst>
          </p:cNvPr>
          <p:cNvGraphicFramePr/>
          <p:nvPr>
            <p:extLst>
              <p:ext uri="{D42A27DB-BD31-4B8C-83A1-F6EECF244321}">
                <p14:modId xmlns:p14="http://schemas.microsoft.com/office/powerpoint/2010/main" val="3899411618"/>
              </p:ext>
            </p:extLst>
          </p:nvPr>
        </p:nvGraphicFramePr>
        <p:xfrm>
          <a:off x="2834780" y="1385823"/>
          <a:ext cx="8839200" cy="4876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005474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78053" y="3064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286001" y="463109"/>
            <a:ext cx="7086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2800" b="1" dirty="0" smtClean="0">
                <a:solidFill>
                  <a:srgbClr val="C00000"/>
                </a:solidFill>
                <a:latin typeface="Arial"/>
              </a:rPr>
              <a:t>About our guide</a:t>
            </a:r>
            <a:endParaRPr kumimoji="0" lang="en-US" altLang="en-US" sz="1800" b="1" i="0" u="none" strike="noStrike" kern="0" cap="none" spc="0" normalizeH="0" baseline="0" noProof="0" dirty="0">
              <a:ln>
                <a:noFill/>
              </a:ln>
              <a:solidFill>
                <a:srgbClr val="C00000"/>
              </a:solidFill>
              <a:effectLst/>
              <a:uLnTx/>
              <a:uFillTx/>
              <a:latin typeface="Arial"/>
              <a:ea typeface="+mj-ea"/>
              <a:cs typeface="+mj-cs"/>
            </a:endParaRPr>
          </a:p>
        </p:txBody>
      </p:sp>
      <p:sp>
        <p:nvSpPr>
          <p:cNvPr id="5" name="Footer Placeholder 4"/>
          <p:cNvSpPr txBox="1">
            <a:spLocks/>
          </p:cNvSpPr>
          <p:nvPr/>
        </p:nvSpPr>
        <p:spPr>
          <a:xfrm>
            <a:off x="8296526"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7" name="Slide Number Placeholder 6">
            <a:extLst>
              <a:ext uri="{FF2B5EF4-FFF2-40B4-BE49-F238E27FC236}">
                <a16:creationId xmlns:a16="http://schemas.microsoft.com/office/drawing/2014/main" id="{5B58B4C8-C41D-441A-B2A2-F4847387DBB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29C963-6CA3-4910-ACAB-89103C5891B0}" type="slidenum">
              <a:rPr kumimoji="0" lang="en-GB" sz="14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400" b="0" i="0" u="none" strike="noStrike" kern="1200" cap="none" spc="0" normalizeH="0" baseline="0" noProof="0">
              <a:ln>
                <a:noFill/>
              </a:ln>
              <a:solidFill>
                <a:srgbClr val="000000"/>
              </a:solidFill>
              <a:effectLst/>
              <a:uLnTx/>
              <a:uFillTx/>
              <a:latin typeface="Times New Roman"/>
              <a:ea typeface="+mn-ea"/>
              <a:cs typeface="+mn-cs"/>
            </a:endParaRPr>
          </a:p>
        </p:txBody>
      </p:sp>
      <p:sp>
        <p:nvSpPr>
          <p:cNvPr id="8" name="Rectangle 7">
            <a:extLst>
              <a:ext uri="{FF2B5EF4-FFF2-40B4-BE49-F238E27FC236}">
                <a16:creationId xmlns:a16="http://schemas.microsoft.com/office/drawing/2014/main" id="{4C2BF141-99AC-445E-ACC0-440025D0820F}"/>
              </a:ext>
            </a:extLst>
          </p:cNvPr>
          <p:cNvSpPr/>
          <p:nvPr/>
        </p:nvSpPr>
        <p:spPr>
          <a:xfrm>
            <a:off x="2886326" y="1498184"/>
            <a:ext cx="8305800" cy="50597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L="0" marR="0" lvl="0" indent="0" algn="l" defTabSz="914400" rtl="0" eaLnBrk="1" fontAlgn="auto" latinLnBrk="0" hangingPunct="1">
              <a:lnSpc>
                <a:spcPct val="120000"/>
              </a:lnSpc>
              <a:spcBef>
                <a:spcPts val="0"/>
              </a:spcBef>
              <a:spcAft>
                <a:spcPts val="300"/>
              </a:spcAft>
              <a:buClrTx/>
              <a:buSzTx/>
              <a:buFontTx/>
              <a:buNone/>
              <a:tabLst/>
              <a:defRPr/>
            </a:pPr>
            <a:r>
              <a:rPr kumimoji="0" lang="en-US" altLang="en-US" sz="2400" b="1"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Vishwanath</a:t>
            </a:r>
            <a:r>
              <a:rPr kumimoji="0" lang="en-US" altLang="en-US"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r>
              <a:rPr kumimoji="0" lang="en-US" altLang="en-US" sz="2400" b="1"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Mahendra</a:t>
            </a:r>
            <a:r>
              <a:rPr kumimoji="0" lang="en-US" altLang="en-US"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r>
              <a:rPr kumimoji="0" lang="en-IN"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Appointed Actuary</a:t>
            </a:r>
            <a:r>
              <a:rPr kumimoji="0" 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2000" b="0" i="0" u="none" strike="noStrike" kern="1200" cap="none" spc="0" normalizeH="0" baseline="0" noProof="0" dirty="0" err="1">
                <a:ln>
                  <a:noFill/>
                </a:ln>
                <a:solidFill>
                  <a:srgbClr val="000000"/>
                </a:solidFill>
                <a:effectLst/>
                <a:uLnTx/>
                <a:uFillTx/>
                <a:latin typeface="Trebuchet MS" panose="020B0603020202020204" pitchFamily="34" charset="0"/>
                <a:ea typeface="+mn-ea"/>
                <a:cs typeface="+mn-cs"/>
              </a:rPr>
              <a:t>Niva</a:t>
            </a:r>
            <a:r>
              <a:rPr kumimoji="0" lang="en-US" sz="20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sz="2000" b="0" i="0" u="none" strike="noStrike" kern="1200" cap="none" spc="0" normalizeH="0" baseline="0" noProof="0" dirty="0" err="1">
                <a:ln>
                  <a:noFill/>
                </a:ln>
                <a:solidFill>
                  <a:srgbClr val="000000"/>
                </a:solidFill>
                <a:effectLst/>
                <a:uLnTx/>
                <a:uFillTx/>
                <a:latin typeface="Trebuchet MS" panose="020B0603020202020204" pitchFamily="34" charset="0"/>
                <a:ea typeface="+mn-ea"/>
                <a:cs typeface="+mn-cs"/>
              </a:rPr>
              <a:t>Bupa</a:t>
            </a:r>
            <a:endParaRPr kumimoji="0" lang="en-IN" sz="18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9" name="Rectangle 8">
            <a:extLst>
              <a:ext uri="{FF2B5EF4-FFF2-40B4-BE49-F238E27FC236}">
                <a16:creationId xmlns:a16="http://schemas.microsoft.com/office/drawing/2014/main" id="{CED73995-AB3E-407C-8290-898FC4BAB271}"/>
              </a:ext>
            </a:extLst>
          </p:cNvPr>
          <p:cNvSpPr/>
          <p:nvPr/>
        </p:nvSpPr>
        <p:spPr>
          <a:xfrm>
            <a:off x="2843929" y="2633112"/>
            <a:ext cx="8305800" cy="369331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He has more than 25 years of rich experience in analytics, actuarial and finance in some of the reputed </a:t>
            </a:r>
            <a:r>
              <a:rPr kumimoji="0" lang="en-US" sz="1800" b="0" i="0" u="none" strike="noStrike" kern="1200" cap="none" spc="0" normalizeH="0" baseline="0" noProof="0" dirty="0" err="1">
                <a:ln>
                  <a:noFill/>
                </a:ln>
                <a:solidFill>
                  <a:srgbClr val="000000"/>
                </a:solidFill>
                <a:effectLst/>
                <a:uLnTx/>
                <a:uFillTx/>
                <a:latin typeface="Times New Roman"/>
                <a:ea typeface="+mn-ea"/>
                <a:cs typeface="+mn-cs"/>
              </a:rPr>
              <a:t>organisations</a:t>
            </a:r>
            <a:r>
              <a:rPr kumimoji="0" lang="en-US" sz="1800" b="0" i="0" u="none" strike="noStrike" kern="1200" cap="none" spc="0" normalizeH="0" baseline="0" noProof="0" dirty="0">
                <a:ln>
                  <a:noFill/>
                </a:ln>
                <a:solidFill>
                  <a:srgbClr val="000000"/>
                </a:solidFill>
                <a:effectLst/>
                <a:uLnTx/>
                <a:uFillTx/>
                <a:latin typeface="Times New Roman"/>
                <a:ea typeface="+mn-ea"/>
                <a:cs typeface="+mn-cs"/>
              </a:rPr>
              <a:t> in India.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He is currently working with </a:t>
            </a:r>
            <a:r>
              <a:rPr kumimoji="0" lang="en-US" sz="1800" b="0" i="0" u="none" strike="noStrike" kern="1200" cap="none" spc="0" normalizeH="0" baseline="0" noProof="0" dirty="0" err="1">
                <a:ln>
                  <a:noFill/>
                </a:ln>
                <a:solidFill>
                  <a:srgbClr val="000000"/>
                </a:solidFill>
                <a:effectLst/>
                <a:uLnTx/>
                <a:uFillTx/>
                <a:latin typeface="Times New Roman"/>
                <a:ea typeface="+mn-ea"/>
                <a:cs typeface="+mn-cs"/>
              </a:rPr>
              <a:t>Niva</a:t>
            </a:r>
            <a:r>
              <a:rPr kumimoji="0" lang="en-US" sz="1800" b="0" i="0" u="none" strike="noStrike" kern="1200" cap="none" spc="0" normalizeH="0" baseline="0" noProof="0" dirty="0">
                <a:ln>
                  <a:noFill/>
                </a:ln>
                <a:solidFill>
                  <a:srgbClr val="000000"/>
                </a:solidFill>
                <a:effectLst/>
                <a:uLnTx/>
                <a:uFillTx/>
                <a:latin typeface="Times New Roman"/>
                <a:ea typeface="+mn-ea"/>
                <a:cs typeface="+mn-cs"/>
              </a:rPr>
              <a:t> Bupa Health Insurance Company Limited as Director and Chief Actuary and is a key member of the Executive Leadership team. In his previous stint he has worked with Apollo Munich Health Insurance Company Limited for almost 12 years and was holding position of Chief Actuary and Chief Risk Officer at the time of exit as part of the key leadership team.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He is a Fellow Member of The Institute of Cost Accountants of India (erstwhile ICWAI), Fellow Member of Institute and Faculty of Actuaries (</a:t>
            </a:r>
            <a:r>
              <a:rPr kumimoji="0" lang="en-US" sz="1800" b="0" i="0" u="none" strike="noStrike" kern="1200" cap="none" spc="0" normalizeH="0" baseline="0" noProof="0" dirty="0" err="1">
                <a:ln>
                  <a:noFill/>
                </a:ln>
                <a:solidFill>
                  <a:srgbClr val="000000"/>
                </a:solidFill>
                <a:effectLst/>
                <a:uLnTx/>
                <a:uFillTx/>
                <a:latin typeface="Times New Roman"/>
                <a:ea typeface="+mn-ea"/>
                <a:cs typeface="+mn-cs"/>
              </a:rPr>
              <a:t>IFoA</a:t>
            </a:r>
            <a:r>
              <a:rPr kumimoji="0" lang="en-US" sz="1800" b="0" i="0" u="none" strike="noStrike" kern="1200" cap="none" spc="0" normalizeH="0" baseline="0" noProof="0" dirty="0">
                <a:ln>
                  <a:noFill/>
                </a:ln>
                <a:solidFill>
                  <a:srgbClr val="000000"/>
                </a:solidFill>
                <a:effectLst/>
                <a:uLnTx/>
                <a:uFillTx/>
                <a:latin typeface="Times New Roman"/>
                <a:ea typeface="+mn-ea"/>
                <a:cs typeface="+mn-cs"/>
              </a:rPr>
              <a:t>), UK and Institute of Actuaries of India (IAI) with </a:t>
            </a:r>
            <a:r>
              <a:rPr kumimoji="0" lang="en-US" sz="1800" b="0" i="0" u="none" strike="noStrike" kern="1200" cap="none" spc="0" normalizeH="0" baseline="0" noProof="0" dirty="0" err="1">
                <a:ln>
                  <a:noFill/>
                </a:ln>
                <a:solidFill>
                  <a:srgbClr val="000000"/>
                </a:solidFill>
                <a:effectLst/>
                <a:uLnTx/>
                <a:uFillTx/>
                <a:latin typeface="Times New Roman"/>
                <a:ea typeface="+mn-ea"/>
                <a:cs typeface="+mn-cs"/>
              </a:rPr>
              <a:t>specialisation</a:t>
            </a:r>
            <a:r>
              <a:rPr kumimoji="0" lang="en-US" sz="1800" b="0" i="0" u="none" strike="noStrike" kern="1200" cap="none" spc="0" normalizeH="0" baseline="0" noProof="0" dirty="0">
                <a:ln>
                  <a:noFill/>
                </a:ln>
                <a:solidFill>
                  <a:srgbClr val="000000"/>
                </a:solidFill>
                <a:effectLst/>
                <a:uLnTx/>
                <a:uFillTx/>
                <a:latin typeface="Times New Roman"/>
                <a:ea typeface="+mn-ea"/>
                <a:cs typeface="+mn-cs"/>
              </a:rPr>
              <a:t> in Health and Care Insurance. He is Chairman of Advisory Group on Health Care Insurance of IAI.</a:t>
            </a:r>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2000" y="1380587"/>
            <a:ext cx="1640855" cy="18657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31281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19400" y="3810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Pricing Considerations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7" name="Diagram 6">
            <a:extLst>
              <a:ext uri="{FF2B5EF4-FFF2-40B4-BE49-F238E27FC236}">
                <a16:creationId xmlns:a16="http://schemas.microsoft.com/office/drawing/2014/main" id="{0B69D223-9D64-4A41-BA6A-FFE4C9A85E58}"/>
              </a:ext>
            </a:extLst>
          </p:cNvPr>
          <p:cNvGraphicFramePr/>
          <p:nvPr>
            <p:extLst>
              <p:ext uri="{D42A27DB-BD31-4B8C-83A1-F6EECF244321}">
                <p14:modId xmlns:p14="http://schemas.microsoft.com/office/powerpoint/2010/main" val="1316026412"/>
              </p:ext>
            </p:extLst>
          </p:nvPr>
        </p:nvGraphicFramePr>
        <p:xfrm>
          <a:off x="2810312" y="1245746"/>
          <a:ext cx="8839200" cy="517298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782788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19400" y="3810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Pricing Considerations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7" name="Diagram 6">
            <a:extLst>
              <a:ext uri="{FF2B5EF4-FFF2-40B4-BE49-F238E27FC236}">
                <a16:creationId xmlns:a16="http://schemas.microsoft.com/office/drawing/2014/main" id="{0B69D223-9D64-4A41-BA6A-FFE4C9A85E58}"/>
              </a:ext>
            </a:extLst>
          </p:cNvPr>
          <p:cNvGraphicFramePr/>
          <p:nvPr>
            <p:extLst>
              <p:ext uri="{D42A27DB-BD31-4B8C-83A1-F6EECF244321}">
                <p14:modId xmlns:p14="http://schemas.microsoft.com/office/powerpoint/2010/main" val="1184825404"/>
              </p:ext>
            </p:extLst>
          </p:nvPr>
        </p:nvGraphicFramePr>
        <p:xfrm>
          <a:off x="2810312" y="1245746"/>
          <a:ext cx="8839200" cy="517298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863328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19400" y="3810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Pricing Considerations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7" name="Diagram 6">
            <a:extLst>
              <a:ext uri="{FF2B5EF4-FFF2-40B4-BE49-F238E27FC236}">
                <a16:creationId xmlns:a16="http://schemas.microsoft.com/office/drawing/2014/main" id="{0B69D223-9D64-4A41-BA6A-FFE4C9A85E58}"/>
              </a:ext>
            </a:extLst>
          </p:cNvPr>
          <p:cNvGraphicFramePr/>
          <p:nvPr>
            <p:extLst>
              <p:ext uri="{D42A27DB-BD31-4B8C-83A1-F6EECF244321}">
                <p14:modId xmlns:p14="http://schemas.microsoft.com/office/powerpoint/2010/main" val="3008223615"/>
              </p:ext>
            </p:extLst>
          </p:nvPr>
        </p:nvGraphicFramePr>
        <p:xfrm>
          <a:off x="2834780" y="1385822"/>
          <a:ext cx="8839200" cy="503290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183959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8" name="Rectangle 2">
            <a:extLst>
              <a:ext uri="{FF2B5EF4-FFF2-40B4-BE49-F238E27FC236}">
                <a16:creationId xmlns:a16="http://schemas.microsoft.com/office/drawing/2014/main" id="{1E80835B-129D-4E15-82DE-56601288BA26}"/>
              </a:ext>
            </a:extLst>
          </p:cNvPr>
          <p:cNvSpPr txBox="1">
            <a:spLocks noChangeArrowheads="1"/>
          </p:cNvSpPr>
          <p:nvPr/>
        </p:nvSpPr>
        <p:spPr>
          <a:xfrm>
            <a:off x="2133600" y="463109"/>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tx1"/>
                </a:solidFill>
              </a:rPr>
              <a:t>Impact on Solvency and Liquidity</a:t>
            </a:r>
          </a:p>
        </p:txBody>
      </p:sp>
      <p:sp>
        <p:nvSpPr>
          <p:cNvPr id="9" name="Rectangle 3">
            <a:extLst>
              <a:ext uri="{FF2B5EF4-FFF2-40B4-BE49-F238E27FC236}">
                <a16:creationId xmlns:a16="http://schemas.microsoft.com/office/drawing/2014/main" id="{FA2FC39A-2A5D-4182-A583-854085F426A8}"/>
              </a:ext>
            </a:extLst>
          </p:cNvPr>
          <p:cNvSpPr txBox="1">
            <a:spLocks noChangeArrowheads="1"/>
          </p:cNvSpPr>
          <p:nvPr/>
        </p:nvSpPr>
        <p:spPr>
          <a:xfrm>
            <a:off x="2209800" y="1143000"/>
            <a:ext cx="87630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500" u="sng" kern="0" dirty="0"/>
              <a:t>Solvency</a:t>
            </a:r>
          </a:p>
          <a:p>
            <a:pPr algn="just"/>
            <a:r>
              <a:rPr lang="en-US" altLang="en-US" sz="2500" kern="0" dirty="0"/>
              <a:t>As per IRDAI ALSM (GI) Regulations 2016, Solvency Ratio of the company would be estimated as</a:t>
            </a:r>
          </a:p>
          <a:p>
            <a:pPr lvl="2" algn="just"/>
            <a:r>
              <a:rPr lang="en-IN" sz="1600" dirty="0">
                <a:ea typeface="Calibri" panose="020F0502020204030204" pitchFamily="34" charset="0"/>
              </a:rPr>
              <a:t>Available Solvency Margin (ASM) / Required Solvency Margin (RSM)</a:t>
            </a:r>
          </a:p>
          <a:p>
            <a:pPr lvl="2" algn="just"/>
            <a:r>
              <a:rPr lang="en-IN" altLang="en-US" sz="1600" kern="0" dirty="0"/>
              <a:t>ASM-Excess of value of Assets over value of liabilities</a:t>
            </a:r>
          </a:p>
          <a:p>
            <a:pPr lvl="2" algn="just"/>
            <a:r>
              <a:rPr lang="en-IN" altLang="en-US" sz="1600" kern="0" dirty="0"/>
              <a:t>RSM-Calculated using factor-based formula on net premium and net incurred claims</a:t>
            </a:r>
            <a:endParaRPr lang="en-US" altLang="en-US" sz="1600" kern="0" dirty="0"/>
          </a:p>
          <a:p>
            <a:pPr algn="just"/>
            <a:r>
              <a:rPr lang="en-US" sz="2200" kern="0" dirty="0"/>
              <a:t>As per IRDAI’s guidelines, insurers are required to maintain a solvency ratio of 150% to minimize bankruptcy risk.</a:t>
            </a:r>
            <a:endParaRPr lang="en-US" altLang="en-US" sz="2200" kern="0" dirty="0"/>
          </a:p>
          <a:p>
            <a:pPr algn="just"/>
            <a:r>
              <a:rPr lang="en-US" altLang="en-US" sz="2200" kern="0" dirty="0"/>
              <a:t>Increase in the health business volume is likely to increase the NB strain</a:t>
            </a:r>
          </a:p>
          <a:p>
            <a:pPr lvl="2" algn="just"/>
            <a:r>
              <a:rPr lang="en-US" altLang="en-US" sz="1700" kern="0" dirty="0"/>
              <a:t>Increase in Mathematical Reserves and initial acquisition expenses</a:t>
            </a:r>
          </a:p>
          <a:p>
            <a:pPr lvl="2" algn="just"/>
            <a:r>
              <a:rPr lang="en-US" altLang="en-US" sz="1700" kern="0" dirty="0"/>
              <a:t>This would result in a reduction in the Available Solvency Margin (ASM) since premium inflows would be received over the term of the policy </a:t>
            </a:r>
          </a:p>
          <a:p>
            <a:pPr lvl="2" algn="just"/>
            <a:r>
              <a:rPr lang="en-US" altLang="en-US" sz="1700" kern="0" dirty="0"/>
              <a:t>There would be an increase in the Required Solvency Margin (RSM) due to increase in net premium and incurred claims  </a:t>
            </a:r>
          </a:p>
          <a:p>
            <a:pPr marL="342900" lvl="2" indent="-342900" algn="just"/>
            <a:r>
              <a:rPr lang="en-US" altLang="en-US" sz="2200" kern="0" dirty="0"/>
              <a:t>In summary there would be capital requirement to be met by the company as a result of aggressive business growth</a:t>
            </a:r>
          </a:p>
          <a:p>
            <a:pPr lvl="2" algn="just"/>
            <a:endParaRPr lang="en-US" altLang="en-US" sz="2200" kern="0" dirty="0"/>
          </a:p>
        </p:txBody>
      </p:sp>
    </p:spTree>
    <p:extLst>
      <p:ext uri="{BB962C8B-B14F-4D97-AF65-F5344CB8AC3E}">
        <p14:creationId xmlns:p14="http://schemas.microsoft.com/office/powerpoint/2010/main" val="1678990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8" name="Rectangle 2">
            <a:extLst>
              <a:ext uri="{FF2B5EF4-FFF2-40B4-BE49-F238E27FC236}">
                <a16:creationId xmlns:a16="http://schemas.microsoft.com/office/drawing/2014/main" id="{1E80835B-129D-4E15-82DE-56601288BA26}"/>
              </a:ext>
            </a:extLst>
          </p:cNvPr>
          <p:cNvSpPr txBox="1">
            <a:spLocks noChangeArrowheads="1"/>
          </p:cNvSpPr>
          <p:nvPr/>
        </p:nvSpPr>
        <p:spPr>
          <a:xfrm>
            <a:off x="2133600" y="463109"/>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tx1"/>
                </a:solidFill>
              </a:rPr>
              <a:t>Impact on Solvency and Liquidity</a:t>
            </a:r>
          </a:p>
        </p:txBody>
      </p:sp>
      <p:sp>
        <p:nvSpPr>
          <p:cNvPr id="9" name="Rectangle 3">
            <a:extLst>
              <a:ext uri="{FF2B5EF4-FFF2-40B4-BE49-F238E27FC236}">
                <a16:creationId xmlns:a16="http://schemas.microsoft.com/office/drawing/2014/main" id="{FA2FC39A-2A5D-4182-A583-854085F426A8}"/>
              </a:ext>
            </a:extLst>
          </p:cNvPr>
          <p:cNvSpPr txBox="1">
            <a:spLocks noChangeArrowheads="1"/>
          </p:cNvSpPr>
          <p:nvPr/>
        </p:nvSpPr>
        <p:spPr>
          <a:xfrm>
            <a:off x="2209800" y="1143000"/>
            <a:ext cx="87630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500" u="sng" kern="0" dirty="0"/>
              <a:t>Liquidity</a:t>
            </a:r>
            <a:endParaRPr lang="en-US" altLang="en-US" sz="2200" u="sng" kern="0" dirty="0"/>
          </a:p>
          <a:p>
            <a:pPr algn="just"/>
            <a:r>
              <a:rPr lang="en-US" altLang="en-US" sz="2200" kern="0" dirty="0"/>
              <a:t>Insurer will need to ensure that it has sufficient liquidity to meet the expenses and outgoes related to business.</a:t>
            </a:r>
          </a:p>
          <a:p>
            <a:pPr algn="just"/>
            <a:r>
              <a:rPr lang="en-US" altLang="en-US" sz="2200" kern="0" dirty="0"/>
              <a:t>Asset-Liability matching by duration can help maintain required liquidity</a:t>
            </a:r>
          </a:p>
          <a:p>
            <a:pPr algn="just"/>
            <a:r>
              <a:rPr lang="en-US" altLang="en-US" sz="2200" kern="0" dirty="0"/>
              <a:t>Insurer need to ensure that assets backing the liabilities are sufficiently liquid, i.e. can be converted into cash without a material impact on price</a:t>
            </a:r>
          </a:p>
          <a:p>
            <a:pPr algn="just"/>
            <a:r>
              <a:rPr lang="en-US" altLang="en-US" sz="2200" kern="0" dirty="0"/>
              <a:t>Adherence to IRDAI (Investments) regulations 2016 would be useful in maintaining required liquidity</a:t>
            </a:r>
          </a:p>
          <a:p>
            <a:pPr algn="just"/>
            <a:r>
              <a:rPr lang="en-US" altLang="en-US" sz="2200" kern="0" dirty="0"/>
              <a:t>Insurer can also develop and monitor a liquidity indicator such as</a:t>
            </a:r>
          </a:p>
          <a:p>
            <a:pPr lvl="2" algn="just"/>
            <a:r>
              <a:rPr lang="en-US" altLang="en-US" sz="1400" kern="0" dirty="0"/>
              <a:t>Liquidity Ratio = (</a:t>
            </a:r>
            <a:r>
              <a:rPr lang="en-US" sz="1400" kern="0" dirty="0"/>
              <a:t>Expected Income and Receipts in next 12 months + Liquid assets)</a:t>
            </a:r>
            <a:r>
              <a:rPr lang="en-US" altLang="en-US" sz="1400" kern="0" dirty="0"/>
              <a:t> / (Projected Expenses &amp; Outgoes in next 12 months)</a:t>
            </a:r>
          </a:p>
          <a:p>
            <a:pPr lvl="2" algn="just"/>
            <a:r>
              <a:rPr lang="en-US" altLang="en-US" sz="1400" kern="0" dirty="0"/>
              <a:t>This ratio can be estimated under base and stress scenarios</a:t>
            </a:r>
          </a:p>
          <a:p>
            <a:pPr lvl="2" algn="just"/>
            <a:r>
              <a:rPr lang="en-US" sz="1400" kern="0" dirty="0"/>
              <a:t>Stress scenarios can be around new business volumes, claims outgo, investment income, expenses, etc.</a:t>
            </a:r>
            <a:endParaRPr lang="en-US" altLang="en-US" sz="1400" kern="0" dirty="0"/>
          </a:p>
          <a:p>
            <a:pPr lvl="2" algn="just"/>
            <a:r>
              <a:rPr lang="en-US" altLang="en-US" sz="1400" kern="0" dirty="0"/>
              <a:t>Incorporating NB expansion in this ratio would help the insurer identify the future investments    </a:t>
            </a:r>
            <a:endParaRPr lang="en-US" altLang="en-US" sz="1700" kern="0" dirty="0"/>
          </a:p>
          <a:p>
            <a:pPr lvl="2" algn="just"/>
            <a:endParaRPr lang="en-US" altLang="en-US" sz="2200" kern="0" dirty="0"/>
          </a:p>
        </p:txBody>
      </p:sp>
    </p:spTree>
    <p:extLst>
      <p:ext uri="{BB962C8B-B14F-4D97-AF65-F5344CB8AC3E}">
        <p14:creationId xmlns:p14="http://schemas.microsoft.com/office/powerpoint/2010/main" val="649938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8" name="Rectangle 2">
            <a:extLst>
              <a:ext uri="{FF2B5EF4-FFF2-40B4-BE49-F238E27FC236}">
                <a16:creationId xmlns:a16="http://schemas.microsoft.com/office/drawing/2014/main" id="{1E80835B-129D-4E15-82DE-56601288BA26}"/>
              </a:ext>
            </a:extLst>
          </p:cNvPr>
          <p:cNvSpPr txBox="1">
            <a:spLocks noChangeArrowheads="1"/>
          </p:cNvSpPr>
          <p:nvPr/>
        </p:nvSpPr>
        <p:spPr>
          <a:xfrm>
            <a:off x="2133600" y="463109"/>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tx1"/>
                </a:solidFill>
              </a:rPr>
              <a:t>Solvency Projections: Illustrative Example</a:t>
            </a:r>
          </a:p>
        </p:txBody>
      </p:sp>
      <p:graphicFrame>
        <p:nvGraphicFramePr>
          <p:cNvPr id="6" name="Chart 5">
            <a:extLst>
              <a:ext uri="{FF2B5EF4-FFF2-40B4-BE49-F238E27FC236}">
                <a16:creationId xmlns:a16="http://schemas.microsoft.com/office/drawing/2014/main" id="{781FECC0-C3BA-4B29-8C18-6588E5D961C0}"/>
              </a:ext>
            </a:extLst>
          </p:cNvPr>
          <p:cNvGraphicFramePr>
            <a:graphicFrameLocks/>
          </p:cNvGraphicFramePr>
          <p:nvPr>
            <p:extLst>
              <p:ext uri="{D42A27DB-BD31-4B8C-83A1-F6EECF244321}">
                <p14:modId xmlns:p14="http://schemas.microsoft.com/office/powerpoint/2010/main" val="1637057700"/>
              </p:ext>
            </p:extLst>
          </p:nvPr>
        </p:nvGraphicFramePr>
        <p:xfrm>
          <a:off x="2209800" y="1211880"/>
          <a:ext cx="411480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 name="Chart 6">
            <a:extLst>
              <a:ext uri="{FF2B5EF4-FFF2-40B4-BE49-F238E27FC236}">
                <a16:creationId xmlns:a16="http://schemas.microsoft.com/office/drawing/2014/main" id="{4A4AD511-5AAD-4560-8761-0FE6F4BAA099}"/>
              </a:ext>
            </a:extLst>
          </p:cNvPr>
          <p:cNvGraphicFramePr>
            <a:graphicFrameLocks/>
          </p:cNvGraphicFramePr>
          <p:nvPr>
            <p:extLst>
              <p:ext uri="{D42A27DB-BD31-4B8C-83A1-F6EECF244321}">
                <p14:modId xmlns:p14="http://schemas.microsoft.com/office/powerpoint/2010/main" val="1859679214"/>
              </p:ext>
            </p:extLst>
          </p:nvPr>
        </p:nvGraphicFramePr>
        <p:xfrm>
          <a:off x="6629400" y="1211880"/>
          <a:ext cx="4114800" cy="2743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Table 11">
            <a:extLst>
              <a:ext uri="{FF2B5EF4-FFF2-40B4-BE49-F238E27FC236}">
                <a16:creationId xmlns:a16="http://schemas.microsoft.com/office/drawing/2014/main" id="{B5032271-31CD-464B-85C7-31A5606E375A}"/>
              </a:ext>
            </a:extLst>
          </p:cNvPr>
          <p:cNvGraphicFramePr>
            <a:graphicFrameLocks noGrp="1"/>
          </p:cNvGraphicFramePr>
          <p:nvPr>
            <p:extLst>
              <p:ext uri="{D42A27DB-BD31-4B8C-83A1-F6EECF244321}">
                <p14:modId xmlns:p14="http://schemas.microsoft.com/office/powerpoint/2010/main" val="812237641"/>
              </p:ext>
            </p:extLst>
          </p:nvPr>
        </p:nvGraphicFramePr>
        <p:xfrm>
          <a:off x="2209800" y="4114800"/>
          <a:ext cx="8534400" cy="1828800"/>
        </p:xfrm>
        <a:graphic>
          <a:graphicData uri="http://schemas.openxmlformats.org/drawingml/2006/table">
            <a:tbl>
              <a:tblPr firstRow="1" bandRow="1">
                <a:tableStyleId>{C4B1156A-380E-4F78-BDF5-A606A8083BF9}</a:tableStyleId>
              </a:tblPr>
              <a:tblGrid>
                <a:gridCol w="1706880">
                  <a:extLst>
                    <a:ext uri="{9D8B030D-6E8A-4147-A177-3AD203B41FA5}">
                      <a16:colId xmlns:a16="http://schemas.microsoft.com/office/drawing/2014/main" val="2244361142"/>
                    </a:ext>
                  </a:extLst>
                </a:gridCol>
                <a:gridCol w="1706880">
                  <a:extLst>
                    <a:ext uri="{9D8B030D-6E8A-4147-A177-3AD203B41FA5}">
                      <a16:colId xmlns:a16="http://schemas.microsoft.com/office/drawing/2014/main" val="69383773"/>
                    </a:ext>
                  </a:extLst>
                </a:gridCol>
                <a:gridCol w="1706880">
                  <a:extLst>
                    <a:ext uri="{9D8B030D-6E8A-4147-A177-3AD203B41FA5}">
                      <a16:colId xmlns:a16="http://schemas.microsoft.com/office/drawing/2014/main" val="3358646386"/>
                    </a:ext>
                  </a:extLst>
                </a:gridCol>
                <a:gridCol w="1706880">
                  <a:extLst>
                    <a:ext uri="{9D8B030D-6E8A-4147-A177-3AD203B41FA5}">
                      <a16:colId xmlns:a16="http://schemas.microsoft.com/office/drawing/2014/main" val="1583229757"/>
                    </a:ext>
                  </a:extLst>
                </a:gridCol>
                <a:gridCol w="1706880">
                  <a:extLst>
                    <a:ext uri="{9D8B030D-6E8A-4147-A177-3AD203B41FA5}">
                      <a16:colId xmlns:a16="http://schemas.microsoft.com/office/drawing/2014/main" val="386879150"/>
                    </a:ext>
                  </a:extLst>
                </a:gridCol>
              </a:tblGrid>
              <a:tr h="365760">
                <a:tc>
                  <a:txBody>
                    <a:bodyPr/>
                    <a:lstStyle/>
                    <a:p>
                      <a:pPr algn="l" fontAlgn="b"/>
                      <a:r>
                        <a:rPr lang="en-US" sz="1100" b="0" u="none" strike="noStrike">
                          <a:solidFill>
                            <a:srgbClr val="000000"/>
                          </a:solidFill>
                          <a:effectLst/>
                        </a:rPr>
                        <a:t>Category</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Year 0</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Year 1</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Year 2</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Year 3</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extLst>
                  <a:ext uri="{0D108BD9-81ED-4DB2-BD59-A6C34878D82A}">
                    <a16:rowId xmlns:a16="http://schemas.microsoft.com/office/drawing/2014/main" val="1135074794"/>
                  </a:ext>
                </a:extLst>
              </a:tr>
              <a:tr h="365760">
                <a:tc>
                  <a:txBody>
                    <a:bodyPr/>
                    <a:lstStyle/>
                    <a:p>
                      <a:pPr algn="l" fontAlgn="b"/>
                      <a:r>
                        <a:rPr lang="en-US" sz="1100" b="0" u="none" strike="noStrike">
                          <a:solidFill>
                            <a:srgbClr val="000000"/>
                          </a:solidFill>
                          <a:effectLst/>
                        </a:rPr>
                        <a:t>ASM</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7,000 </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6,300 </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5,670 </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5,103 </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extLst>
                  <a:ext uri="{0D108BD9-81ED-4DB2-BD59-A6C34878D82A}">
                    <a16:rowId xmlns:a16="http://schemas.microsoft.com/office/drawing/2014/main" val="1864529496"/>
                  </a:ext>
                </a:extLst>
              </a:tr>
              <a:tr h="365760">
                <a:tc>
                  <a:txBody>
                    <a:bodyPr/>
                    <a:lstStyle/>
                    <a:p>
                      <a:pPr algn="l" fontAlgn="b"/>
                      <a:r>
                        <a:rPr lang="en-US" sz="1100" b="0" u="none" strike="noStrike">
                          <a:solidFill>
                            <a:srgbClr val="000000"/>
                          </a:solidFill>
                          <a:effectLst/>
                        </a:rPr>
                        <a:t>RSM</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2,500 </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3,125 </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3,906 </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5,000 </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extLst>
                  <a:ext uri="{0D108BD9-81ED-4DB2-BD59-A6C34878D82A}">
                    <a16:rowId xmlns:a16="http://schemas.microsoft.com/office/drawing/2014/main" val="3321384732"/>
                  </a:ext>
                </a:extLst>
              </a:tr>
              <a:tr h="365760">
                <a:tc>
                  <a:txBody>
                    <a:bodyPr/>
                    <a:lstStyle/>
                    <a:p>
                      <a:pPr algn="l" fontAlgn="b"/>
                      <a:r>
                        <a:rPr lang="en-US" sz="1100" b="0" u="none" strike="noStrike">
                          <a:solidFill>
                            <a:srgbClr val="000000"/>
                          </a:solidFill>
                          <a:effectLst/>
                        </a:rPr>
                        <a:t>Surplus (ASM-RSM)</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4,500 </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3,175 </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1,764 </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dirty="0">
                          <a:solidFill>
                            <a:srgbClr val="000000"/>
                          </a:solidFill>
                          <a:effectLst/>
                        </a:rPr>
                        <a:t>103 </a:t>
                      </a:r>
                      <a:endParaRPr lang="en-US" sz="1100" b="0" i="0" u="none" strike="noStrike" dirty="0">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extLst>
                  <a:ext uri="{0D108BD9-81ED-4DB2-BD59-A6C34878D82A}">
                    <a16:rowId xmlns:a16="http://schemas.microsoft.com/office/drawing/2014/main" val="2068770256"/>
                  </a:ext>
                </a:extLst>
              </a:tr>
              <a:tr h="365760">
                <a:tc>
                  <a:txBody>
                    <a:bodyPr/>
                    <a:lstStyle/>
                    <a:p>
                      <a:pPr algn="l" fontAlgn="b"/>
                      <a:r>
                        <a:rPr lang="en-US" sz="1100" b="0" u="none" strike="noStrike" dirty="0">
                          <a:solidFill>
                            <a:srgbClr val="000000"/>
                          </a:solidFill>
                          <a:effectLst/>
                        </a:rPr>
                        <a:t>Solvency Ratio</a:t>
                      </a:r>
                      <a:endParaRPr lang="en-US" sz="1100" b="0" i="0" u="none" strike="noStrike" dirty="0">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dirty="0">
                          <a:solidFill>
                            <a:srgbClr val="000000"/>
                          </a:solidFill>
                          <a:effectLst/>
                        </a:rPr>
                        <a:t>280%</a:t>
                      </a:r>
                      <a:endParaRPr lang="en-US" sz="1100" b="0" i="0" u="none" strike="noStrike" dirty="0">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202%</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a:solidFill>
                            <a:srgbClr val="000000"/>
                          </a:solidFill>
                          <a:effectLst/>
                        </a:rPr>
                        <a:t>145%</a:t>
                      </a:r>
                      <a:endParaRPr lang="en-US" sz="1100" b="0" i="0" u="none" strike="noStrike">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tc>
                  <a:txBody>
                    <a:bodyPr/>
                    <a:lstStyle/>
                    <a:p>
                      <a:pPr algn="ctr" fontAlgn="b"/>
                      <a:r>
                        <a:rPr lang="en-US" sz="1100" b="0" u="none" strike="noStrike" dirty="0">
                          <a:solidFill>
                            <a:srgbClr val="000000"/>
                          </a:solidFill>
                          <a:effectLst/>
                        </a:rPr>
                        <a:t>102%</a:t>
                      </a:r>
                      <a:endParaRPr lang="en-US" sz="1100" b="0" i="0" u="none" strike="noStrike" dirty="0">
                        <a:solidFill>
                          <a:srgbClr val="000000"/>
                        </a:solidFill>
                        <a:effectLst/>
                        <a:latin typeface="SwissReSans" panose="020B0604020202020204" pitchFamily="34" charset="0"/>
                      </a:endParaRPr>
                    </a:p>
                  </a:txBody>
                  <a:tcPr marL="7620" marR="7620" marT="762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3"/>
                    </a:solidFill>
                  </a:tcPr>
                </a:tc>
                <a:extLst>
                  <a:ext uri="{0D108BD9-81ED-4DB2-BD59-A6C34878D82A}">
                    <a16:rowId xmlns:a16="http://schemas.microsoft.com/office/drawing/2014/main" val="3160534715"/>
                  </a:ext>
                </a:extLst>
              </a:tr>
            </a:tbl>
          </a:graphicData>
        </a:graphic>
      </p:graphicFrame>
      <p:sp>
        <p:nvSpPr>
          <p:cNvPr id="3" name="TextBox 2">
            <a:extLst>
              <a:ext uri="{FF2B5EF4-FFF2-40B4-BE49-F238E27FC236}">
                <a16:creationId xmlns:a16="http://schemas.microsoft.com/office/drawing/2014/main" id="{23F5729A-B0A6-426E-BBA1-E5285C7255BC}"/>
              </a:ext>
            </a:extLst>
          </p:cNvPr>
          <p:cNvSpPr txBox="1"/>
          <p:nvPr/>
        </p:nvSpPr>
        <p:spPr>
          <a:xfrm>
            <a:off x="2133600" y="6019800"/>
            <a:ext cx="8686800" cy="369332"/>
          </a:xfrm>
          <a:prstGeom prst="rect">
            <a:avLst/>
          </a:prstGeom>
          <a:noFill/>
        </p:spPr>
        <p:txBody>
          <a:bodyPr wrap="square" rtlCol="0">
            <a:spAutoFit/>
          </a:bodyPr>
          <a:lstStyle/>
          <a:p>
            <a:r>
              <a:rPr lang="en-US" dirty="0"/>
              <a:t>Above illustration outlines the need for additional capital to support insurer’s expansion plan </a:t>
            </a:r>
          </a:p>
        </p:txBody>
      </p:sp>
    </p:spTree>
    <p:extLst>
      <p:ext uri="{BB962C8B-B14F-4D97-AF65-F5344CB8AC3E}">
        <p14:creationId xmlns:p14="http://schemas.microsoft.com/office/powerpoint/2010/main" val="255158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8" name="Rectangle 2">
            <a:extLst>
              <a:ext uri="{FF2B5EF4-FFF2-40B4-BE49-F238E27FC236}">
                <a16:creationId xmlns:a16="http://schemas.microsoft.com/office/drawing/2014/main" id="{1E80835B-129D-4E15-82DE-56601288BA26}"/>
              </a:ext>
            </a:extLst>
          </p:cNvPr>
          <p:cNvSpPr txBox="1">
            <a:spLocks noChangeArrowheads="1"/>
          </p:cNvSpPr>
          <p:nvPr/>
        </p:nvSpPr>
        <p:spPr>
          <a:xfrm>
            <a:off x="2133600" y="463109"/>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tx1"/>
                </a:solidFill>
              </a:rPr>
              <a:t>Capital Management</a:t>
            </a:r>
          </a:p>
        </p:txBody>
      </p:sp>
      <p:sp>
        <p:nvSpPr>
          <p:cNvPr id="9" name="Rectangle 3">
            <a:extLst>
              <a:ext uri="{FF2B5EF4-FFF2-40B4-BE49-F238E27FC236}">
                <a16:creationId xmlns:a16="http://schemas.microsoft.com/office/drawing/2014/main" id="{FA2FC39A-2A5D-4182-A583-854085F426A8}"/>
              </a:ext>
            </a:extLst>
          </p:cNvPr>
          <p:cNvSpPr txBox="1">
            <a:spLocks noChangeArrowheads="1"/>
          </p:cNvSpPr>
          <p:nvPr/>
        </p:nvSpPr>
        <p:spPr>
          <a:xfrm>
            <a:off x="2133600" y="1143000"/>
            <a:ext cx="87630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altLang="en-US" sz="3200" u="sng" kern="0" dirty="0"/>
              <a:t>Sources of Capital</a:t>
            </a:r>
            <a:endParaRPr lang="en-US" altLang="en-US" sz="2800" u="sng" kern="0" dirty="0"/>
          </a:p>
          <a:p>
            <a:pPr algn="just"/>
            <a:r>
              <a:rPr lang="en-US" altLang="en-US" sz="2800" kern="0" dirty="0"/>
              <a:t>Internally by way of portfolio optimization, expense management, claims management etc. </a:t>
            </a:r>
          </a:p>
          <a:p>
            <a:pPr algn="just"/>
            <a:r>
              <a:rPr lang="en-US" altLang="en-US" sz="2800" kern="0" dirty="0"/>
              <a:t>Capital infusion by the Shareholders</a:t>
            </a:r>
          </a:p>
          <a:p>
            <a:pPr algn="just"/>
            <a:r>
              <a:rPr lang="en-US" altLang="en-US" sz="2800" kern="0" dirty="0"/>
              <a:t>Risk transfer by way of reinsurance could generate capital relief</a:t>
            </a:r>
          </a:p>
          <a:p>
            <a:pPr algn="just"/>
            <a:r>
              <a:rPr lang="en-US" altLang="en-US" sz="2800" kern="0" dirty="0"/>
              <a:t>As per IRDAI (</a:t>
            </a:r>
            <a:r>
              <a:rPr lang="en-US" sz="2800" kern="0" dirty="0"/>
              <a:t>Other Forms of Capital) Regulations, 2022 insurer could raise capital through</a:t>
            </a:r>
          </a:p>
          <a:p>
            <a:pPr lvl="1" algn="just"/>
            <a:r>
              <a:rPr lang="en-US" sz="2400" kern="0" dirty="0"/>
              <a:t>Preference Share Capital</a:t>
            </a:r>
          </a:p>
          <a:p>
            <a:pPr lvl="1" algn="just"/>
            <a:r>
              <a:rPr lang="en-US" sz="2400" kern="0" dirty="0"/>
              <a:t>Subordinated Debt</a:t>
            </a:r>
          </a:p>
          <a:p>
            <a:pPr marL="457200" lvl="1" indent="0" algn="just">
              <a:buNone/>
            </a:pPr>
            <a:r>
              <a:rPr lang="en-US" sz="2400" kern="0" dirty="0"/>
              <a:t>subject to limits and conditions laid out in the regulations</a:t>
            </a:r>
          </a:p>
          <a:p>
            <a:pPr marL="0" indent="0">
              <a:buNone/>
            </a:pPr>
            <a:r>
              <a:rPr lang="en-US" altLang="en-US" sz="2800" kern="0" dirty="0"/>
              <a:t> </a:t>
            </a:r>
          </a:p>
          <a:p>
            <a:pPr lvl="2" algn="just"/>
            <a:endParaRPr lang="en-US" altLang="en-US" sz="2200" kern="0" dirty="0"/>
          </a:p>
        </p:txBody>
      </p:sp>
    </p:spTree>
    <p:extLst>
      <p:ext uri="{BB962C8B-B14F-4D97-AF65-F5344CB8AC3E}">
        <p14:creationId xmlns:p14="http://schemas.microsoft.com/office/powerpoint/2010/main" val="586875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8" name="Rectangle 2">
            <a:extLst>
              <a:ext uri="{FF2B5EF4-FFF2-40B4-BE49-F238E27FC236}">
                <a16:creationId xmlns:a16="http://schemas.microsoft.com/office/drawing/2014/main" id="{1E80835B-129D-4E15-82DE-56601288BA26}"/>
              </a:ext>
            </a:extLst>
          </p:cNvPr>
          <p:cNvSpPr txBox="1">
            <a:spLocks noChangeArrowheads="1"/>
          </p:cNvSpPr>
          <p:nvPr/>
        </p:nvSpPr>
        <p:spPr>
          <a:xfrm>
            <a:off x="2362200" y="2514600"/>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tx1"/>
                </a:solidFill>
              </a:rPr>
              <a:t>Questions?</a:t>
            </a:r>
          </a:p>
        </p:txBody>
      </p:sp>
    </p:spTree>
    <p:extLst>
      <p:ext uri="{BB962C8B-B14F-4D97-AF65-F5344CB8AC3E}">
        <p14:creationId xmlns:p14="http://schemas.microsoft.com/office/powerpoint/2010/main" val="1961772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8" name="Rectangle 2">
            <a:extLst>
              <a:ext uri="{FF2B5EF4-FFF2-40B4-BE49-F238E27FC236}">
                <a16:creationId xmlns:a16="http://schemas.microsoft.com/office/drawing/2014/main" id="{1E80835B-129D-4E15-82DE-56601288BA26}"/>
              </a:ext>
            </a:extLst>
          </p:cNvPr>
          <p:cNvSpPr txBox="1">
            <a:spLocks noChangeArrowheads="1"/>
          </p:cNvSpPr>
          <p:nvPr/>
        </p:nvSpPr>
        <p:spPr>
          <a:xfrm>
            <a:off x="2362200" y="2514600"/>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kern="0" dirty="0">
                <a:solidFill>
                  <a:schemeClr val="tx1"/>
                </a:solidFill>
              </a:rPr>
              <a:t>Thank you!</a:t>
            </a:r>
          </a:p>
        </p:txBody>
      </p:sp>
    </p:spTree>
    <p:extLst>
      <p:ext uri="{BB962C8B-B14F-4D97-AF65-F5344CB8AC3E}">
        <p14:creationId xmlns:p14="http://schemas.microsoft.com/office/powerpoint/2010/main" val="162349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152400"/>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kern="0" dirty="0">
                <a:solidFill>
                  <a:srgbClr val="000000"/>
                </a:solidFill>
                <a:latin typeface="Arial"/>
              </a:rPr>
              <a:t>Background</a:t>
            </a:r>
            <a:endParaRPr kumimoji="0" lang="en-US" altLang="en-US" sz="4400" b="0" i="0" u="none" strike="noStrike" kern="0" cap="none" spc="0" normalizeH="0" baseline="0" noProof="0" dirty="0">
              <a:ln>
                <a:noFill/>
              </a:ln>
              <a:solidFill>
                <a:srgbClr val="000000"/>
              </a:solidFill>
              <a:effectLst/>
              <a:uLnTx/>
              <a:uFillTx/>
              <a:latin typeface="Arial"/>
              <a:ea typeface="+mj-ea"/>
              <a:cs typeface="+mj-cs"/>
            </a:endParaRPr>
          </a:p>
        </p:txBody>
      </p:sp>
      <p:sp>
        <p:nvSpPr>
          <p:cNvPr id="4" name="Rectangle 3"/>
          <p:cNvSpPr txBox="1">
            <a:spLocks noChangeArrowheads="1"/>
          </p:cNvSpPr>
          <p:nvPr/>
        </p:nvSpPr>
        <p:spPr>
          <a:xfrm>
            <a:off x="1905000" y="990600"/>
            <a:ext cx="92583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en-US" sz="3200" b="0" i="0" u="none" strike="noStrike" kern="0" cap="none" spc="0" normalizeH="0" baseline="0" noProof="0" dirty="0">
                <a:ln>
                  <a:noFill/>
                </a:ln>
                <a:solidFill>
                  <a:srgbClr val="000000"/>
                </a:solidFill>
                <a:effectLst/>
                <a:uLnTx/>
                <a:uFillTx/>
                <a:latin typeface="Times New Roman"/>
                <a:ea typeface="+mn-ea"/>
                <a:cs typeface="+mn-cs"/>
              </a:rPr>
              <a:t>A general insurance company in India started operations 4 years back with a focus on Motor insurance. With the recent surge seen in Health insurance during Covid, the management has decided to increase focus on the Health insurance business and double the contribution of the same in their books in the next 3 years.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344872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152400"/>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kern="0" dirty="0">
                <a:solidFill>
                  <a:srgbClr val="000000"/>
                </a:solidFill>
                <a:latin typeface="Arial"/>
              </a:rPr>
              <a:t>Topics Covered</a:t>
            </a:r>
            <a:endParaRPr kumimoji="0" lang="en-US" altLang="en-US" sz="4400" b="0" i="0" u="none" strike="noStrike" kern="0" cap="none" spc="0" normalizeH="0" baseline="0" noProof="0" dirty="0">
              <a:ln>
                <a:noFill/>
              </a:ln>
              <a:solidFill>
                <a:srgbClr val="000000"/>
              </a:solidFill>
              <a:effectLst/>
              <a:uLnTx/>
              <a:uFillTx/>
              <a:latin typeface="Arial"/>
              <a:ea typeface="+mj-ea"/>
              <a:cs typeface="+mj-cs"/>
            </a:endParaRPr>
          </a:p>
        </p:txBody>
      </p:sp>
      <p:sp>
        <p:nvSpPr>
          <p:cNvPr id="4" name="Rectangle 3"/>
          <p:cNvSpPr txBox="1">
            <a:spLocks noChangeArrowheads="1"/>
          </p:cNvSpPr>
          <p:nvPr/>
        </p:nvSpPr>
        <p:spPr>
          <a:xfrm>
            <a:off x="1905000" y="990600"/>
            <a:ext cx="92583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3200" b="0" i="0" u="none" strike="noStrike" kern="0" cap="none" spc="0" normalizeH="0" baseline="0" noProof="0" dirty="0">
                <a:ln>
                  <a:noFill/>
                </a:ln>
                <a:solidFill>
                  <a:srgbClr val="000000"/>
                </a:solidFill>
                <a:effectLst/>
                <a:uLnTx/>
                <a:uFillTx/>
                <a:latin typeface="Times New Roman"/>
                <a:ea typeface="+mn-ea"/>
                <a:cs typeface="+mn-cs"/>
              </a:rPr>
              <a:t>The recent </a:t>
            </a:r>
            <a:r>
              <a:rPr kumimoji="0" lang="en-US" altLang="en-US" sz="3200" b="1" i="0" u="none" strike="noStrike" kern="0" cap="none" spc="0" normalizeH="0" baseline="0" noProof="0" dirty="0">
                <a:ln>
                  <a:noFill/>
                </a:ln>
                <a:solidFill>
                  <a:srgbClr val="000000"/>
                </a:solidFill>
                <a:effectLst/>
                <a:uLnTx/>
                <a:uFillTx/>
                <a:latin typeface="Times New Roman"/>
                <a:ea typeface="+mn-ea"/>
                <a:cs typeface="+mn-cs"/>
              </a:rPr>
              <a:t>regulations</a:t>
            </a:r>
            <a:r>
              <a:rPr kumimoji="0" lang="en-US" altLang="en-US" sz="3200" b="0" i="0" u="none" strike="noStrike" kern="0" cap="none" spc="0" normalizeH="0" baseline="0" noProof="0" dirty="0">
                <a:ln>
                  <a:noFill/>
                </a:ln>
                <a:solidFill>
                  <a:srgbClr val="000000"/>
                </a:solidFill>
                <a:effectLst/>
                <a:uLnTx/>
                <a:uFillTx/>
                <a:latin typeface="Times New Roman"/>
                <a:ea typeface="+mn-ea"/>
                <a:cs typeface="+mn-cs"/>
              </a:rPr>
              <a:t> and the </a:t>
            </a:r>
            <a:r>
              <a:rPr kumimoji="0" lang="en-US" altLang="en-US" sz="3200" b="1" i="0" u="none" strike="noStrike" kern="0" cap="none" spc="0" normalizeH="0" baseline="0" noProof="0" dirty="0">
                <a:ln>
                  <a:noFill/>
                </a:ln>
                <a:solidFill>
                  <a:srgbClr val="000000"/>
                </a:solidFill>
                <a:effectLst/>
                <a:uLnTx/>
                <a:uFillTx/>
                <a:latin typeface="Times New Roman"/>
                <a:ea typeface="+mn-ea"/>
                <a:cs typeface="+mn-cs"/>
              </a:rPr>
              <a:t>key risks </a:t>
            </a:r>
            <a:r>
              <a:rPr kumimoji="0" lang="en-US" altLang="en-US" sz="3200" b="0" i="0" u="none" strike="noStrike" kern="0" cap="none" spc="0" normalizeH="0" baseline="0" noProof="0" dirty="0">
                <a:ln>
                  <a:noFill/>
                </a:ln>
                <a:solidFill>
                  <a:srgbClr val="000000"/>
                </a:solidFill>
                <a:effectLst/>
                <a:uLnTx/>
                <a:uFillTx/>
                <a:latin typeface="Times New Roman"/>
                <a:ea typeface="+mn-ea"/>
                <a:cs typeface="+mn-cs"/>
              </a:rPr>
              <a:t>before expanding into health insurance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3200" b="0" i="0" u="none" strike="noStrike" kern="0" cap="none" spc="0" normalizeH="0" baseline="0" noProof="0" dirty="0">
                <a:ln>
                  <a:noFill/>
                </a:ln>
                <a:solidFill>
                  <a:srgbClr val="000000"/>
                </a:solidFill>
                <a:effectLst/>
                <a:uLnTx/>
                <a:uFillTx/>
                <a:latin typeface="Times New Roman"/>
                <a:ea typeface="+mn-ea"/>
                <a:cs typeface="+mn-cs"/>
              </a:rPr>
              <a:t>Impact and </a:t>
            </a:r>
            <a:r>
              <a:rPr kumimoji="0" lang="en-US" altLang="en-US" sz="3200" b="1" i="0" u="none" strike="noStrike" kern="0" cap="none" spc="0" normalizeH="0" baseline="0" noProof="0" dirty="0">
                <a:ln>
                  <a:noFill/>
                </a:ln>
                <a:solidFill>
                  <a:srgbClr val="000000"/>
                </a:solidFill>
                <a:effectLst/>
                <a:uLnTx/>
                <a:uFillTx/>
                <a:latin typeface="Times New Roman"/>
                <a:ea typeface="+mn-ea"/>
                <a:cs typeface="+mn-cs"/>
              </a:rPr>
              <a:t>implication of standard products </a:t>
            </a:r>
            <a:r>
              <a:rPr kumimoji="0" lang="en-US" altLang="en-US" sz="3200" b="0" i="0" u="none" strike="noStrike" kern="0" cap="none" spc="0" normalizeH="0" baseline="0" noProof="0" dirty="0">
                <a:ln>
                  <a:noFill/>
                </a:ln>
                <a:solidFill>
                  <a:srgbClr val="000000"/>
                </a:solidFill>
                <a:effectLst/>
                <a:uLnTx/>
                <a:uFillTx/>
                <a:latin typeface="Times New Roman"/>
                <a:ea typeface="+mn-ea"/>
                <a:cs typeface="+mn-cs"/>
              </a:rPr>
              <a:t>introduced by the regulator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3200" b="1" i="0" u="none" strike="noStrike" kern="0" cap="none" spc="0" normalizeH="0" baseline="0" noProof="0" dirty="0">
                <a:ln>
                  <a:noFill/>
                </a:ln>
                <a:solidFill>
                  <a:srgbClr val="000000"/>
                </a:solidFill>
                <a:effectLst/>
                <a:uLnTx/>
                <a:uFillTx/>
                <a:latin typeface="Times New Roman"/>
                <a:ea typeface="+mn-ea"/>
                <a:cs typeface="+mn-cs"/>
              </a:rPr>
              <a:t>Pricing considerations </a:t>
            </a:r>
            <a:r>
              <a:rPr kumimoji="0" lang="en-US" altLang="en-US" sz="3200" b="0" i="0" u="none" strike="noStrike" kern="0" cap="none" spc="0" normalizeH="0" baseline="0" noProof="0" dirty="0">
                <a:ln>
                  <a:noFill/>
                </a:ln>
                <a:solidFill>
                  <a:srgbClr val="000000"/>
                </a:solidFill>
                <a:effectLst/>
                <a:uLnTx/>
                <a:uFillTx/>
                <a:latin typeface="Times New Roman"/>
                <a:ea typeface="+mn-ea"/>
                <a:cs typeface="+mn-cs"/>
              </a:rPr>
              <a:t>for products given the lack of any data.</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3200" b="0" i="0" u="none" strike="noStrike" kern="0" cap="none" spc="0" normalizeH="0" baseline="0" noProof="0" dirty="0">
                <a:ln>
                  <a:noFill/>
                </a:ln>
                <a:solidFill>
                  <a:srgbClr val="000000"/>
                </a:solidFill>
                <a:effectLst/>
                <a:uLnTx/>
                <a:uFillTx/>
                <a:latin typeface="Times New Roman"/>
                <a:ea typeface="+mn-ea"/>
                <a:cs typeface="+mn-cs"/>
              </a:rPr>
              <a:t>Impact on </a:t>
            </a:r>
            <a:r>
              <a:rPr kumimoji="0" lang="en-US" altLang="en-US" sz="3200" b="1" i="0" u="none" strike="noStrike" kern="0" cap="none" spc="0" normalizeH="0" baseline="0" noProof="0" dirty="0">
                <a:ln>
                  <a:noFill/>
                </a:ln>
                <a:solidFill>
                  <a:srgbClr val="000000"/>
                </a:solidFill>
                <a:effectLst/>
                <a:uLnTx/>
                <a:uFillTx/>
                <a:latin typeface="Times New Roman"/>
                <a:ea typeface="+mn-ea"/>
                <a:cs typeface="+mn-cs"/>
              </a:rPr>
              <a:t>liquidity and solvency </a:t>
            </a:r>
            <a:r>
              <a:rPr kumimoji="0" lang="en-US" altLang="en-US" sz="3200" b="0" i="0" u="none" strike="noStrike" kern="0" cap="none" spc="0" normalizeH="0" baseline="0" noProof="0" dirty="0">
                <a:ln>
                  <a:noFill/>
                </a:ln>
                <a:solidFill>
                  <a:srgbClr val="000000"/>
                </a:solidFill>
                <a:effectLst/>
                <a:uLnTx/>
                <a:uFillTx/>
                <a:latin typeface="Times New Roman"/>
                <a:ea typeface="+mn-ea"/>
                <a:cs typeface="+mn-cs"/>
              </a:rPr>
              <a:t>of the insurance company with the increasing proportion of Health business.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866782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463109"/>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Changing Market dynamics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grpSp>
        <p:nvGrpSpPr>
          <p:cNvPr id="17" name="Group 16">
            <a:extLst>
              <a:ext uri="{FF2B5EF4-FFF2-40B4-BE49-F238E27FC236}">
                <a16:creationId xmlns:a16="http://schemas.microsoft.com/office/drawing/2014/main" id="{05454B4B-F255-EC61-361B-A102C4EFAA22}"/>
              </a:ext>
            </a:extLst>
          </p:cNvPr>
          <p:cNvGrpSpPr/>
          <p:nvPr/>
        </p:nvGrpSpPr>
        <p:grpSpPr>
          <a:xfrm>
            <a:off x="8400854" y="4070867"/>
            <a:ext cx="657519" cy="457200"/>
            <a:chOff x="8458200" y="4038600"/>
            <a:chExt cx="657519" cy="457200"/>
          </a:xfrm>
        </p:grpSpPr>
        <p:sp>
          <p:nvSpPr>
            <p:cNvPr id="14" name="Oval 13">
              <a:extLst>
                <a:ext uri="{FF2B5EF4-FFF2-40B4-BE49-F238E27FC236}">
                  <a16:creationId xmlns:a16="http://schemas.microsoft.com/office/drawing/2014/main" id="{054517D3-37B0-58B9-45DA-102E3293A130}"/>
                </a:ext>
              </a:extLst>
            </p:cNvPr>
            <p:cNvSpPr/>
            <p:nvPr/>
          </p:nvSpPr>
          <p:spPr bwMode="auto">
            <a:xfrm>
              <a:off x="8458200" y="4038600"/>
              <a:ext cx="457200" cy="457200"/>
            </a:xfrm>
            <a:prstGeom prst="ellipse">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6" name="TextBox 15">
              <a:extLst>
                <a:ext uri="{FF2B5EF4-FFF2-40B4-BE49-F238E27FC236}">
                  <a16:creationId xmlns:a16="http://schemas.microsoft.com/office/drawing/2014/main" id="{81D87A29-85BB-6CD1-CD3E-CB12EA075D95}"/>
                </a:ext>
              </a:extLst>
            </p:cNvPr>
            <p:cNvSpPr txBox="1"/>
            <p:nvPr/>
          </p:nvSpPr>
          <p:spPr>
            <a:xfrm flipH="1">
              <a:off x="8506000" y="4111823"/>
              <a:ext cx="609719" cy="2923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4%</a:t>
              </a:r>
            </a:p>
          </p:txBody>
        </p:sp>
      </p:grpSp>
      <p:grpSp>
        <p:nvGrpSpPr>
          <p:cNvPr id="21" name="Group 20">
            <a:extLst>
              <a:ext uri="{FF2B5EF4-FFF2-40B4-BE49-F238E27FC236}">
                <a16:creationId xmlns:a16="http://schemas.microsoft.com/office/drawing/2014/main" id="{2AA65676-AECD-5CD4-43F4-9990B521B278}"/>
              </a:ext>
            </a:extLst>
          </p:cNvPr>
          <p:cNvGrpSpPr/>
          <p:nvPr/>
        </p:nvGrpSpPr>
        <p:grpSpPr>
          <a:xfrm>
            <a:off x="8400854" y="3232667"/>
            <a:ext cx="609719" cy="457200"/>
            <a:chOff x="8458200" y="4038600"/>
            <a:chExt cx="609719" cy="457200"/>
          </a:xfrm>
        </p:grpSpPr>
        <p:sp>
          <p:nvSpPr>
            <p:cNvPr id="22" name="Oval 21">
              <a:extLst>
                <a:ext uri="{FF2B5EF4-FFF2-40B4-BE49-F238E27FC236}">
                  <a16:creationId xmlns:a16="http://schemas.microsoft.com/office/drawing/2014/main" id="{C1A25C7B-553E-74BA-E50E-3B65EC38F1CF}"/>
                </a:ext>
              </a:extLst>
            </p:cNvPr>
            <p:cNvSpPr/>
            <p:nvPr/>
          </p:nvSpPr>
          <p:spPr bwMode="auto">
            <a:xfrm>
              <a:off x="8458200" y="4038600"/>
              <a:ext cx="457200" cy="457200"/>
            </a:xfrm>
            <a:prstGeom prst="ellipse">
              <a:avLst/>
            </a:prstGeom>
            <a:solidFill>
              <a:srgbClr val="ED7D3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4" name="TextBox 23">
              <a:extLst>
                <a:ext uri="{FF2B5EF4-FFF2-40B4-BE49-F238E27FC236}">
                  <a16:creationId xmlns:a16="http://schemas.microsoft.com/office/drawing/2014/main" id="{8AF93B90-E435-AFF5-3125-A2CC36E408E7}"/>
                </a:ext>
              </a:extLst>
            </p:cNvPr>
            <p:cNvSpPr txBox="1"/>
            <p:nvPr/>
          </p:nvSpPr>
          <p:spPr>
            <a:xfrm flipH="1">
              <a:off x="8458200" y="4111823"/>
              <a:ext cx="609719" cy="2923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18%</a:t>
              </a:r>
            </a:p>
          </p:txBody>
        </p:sp>
      </p:grpSp>
      <p:grpSp>
        <p:nvGrpSpPr>
          <p:cNvPr id="25" name="Group 24">
            <a:extLst>
              <a:ext uri="{FF2B5EF4-FFF2-40B4-BE49-F238E27FC236}">
                <a16:creationId xmlns:a16="http://schemas.microsoft.com/office/drawing/2014/main" id="{1A6FCFE9-60F7-86F4-5A71-8E3499047045}"/>
              </a:ext>
            </a:extLst>
          </p:cNvPr>
          <p:cNvGrpSpPr/>
          <p:nvPr/>
        </p:nvGrpSpPr>
        <p:grpSpPr>
          <a:xfrm>
            <a:off x="8400853" y="2393645"/>
            <a:ext cx="666947" cy="457200"/>
            <a:chOff x="8458200" y="4038600"/>
            <a:chExt cx="666947" cy="457200"/>
          </a:xfrm>
        </p:grpSpPr>
        <p:sp>
          <p:nvSpPr>
            <p:cNvPr id="26" name="Oval 25">
              <a:extLst>
                <a:ext uri="{FF2B5EF4-FFF2-40B4-BE49-F238E27FC236}">
                  <a16:creationId xmlns:a16="http://schemas.microsoft.com/office/drawing/2014/main" id="{EFC5FDFE-32DD-C359-53E4-5866169EF13D}"/>
                </a:ext>
              </a:extLst>
            </p:cNvPr>
            <p:cNvSpPr/>
            <p:nvPr/>
          </p:nvSpPr>
          <p:spPr bwMode="auto">
            <a:xfrm>
              <a:off x="8458200" y="4038600"/>
              <a:ext cx="457200" cy="457200"/>
            </a:xfrm>
            <a:prstGeom prst="ellipse">
              <a:avLst/>
            </a:prstGeom>
            <a:solidFill>
              <a:srgbClr val="9F9F9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7" name="TextBox 26">
              <a:extLst>
                <a:ext uri="{FF2B5EF4-FFF2-40B4-BE49-F238E27FC236}">
                  <a16:creationId xmlns:a16="http://schemas.microsoft.com/office/drawing/2014/main" id="{1300F30E-E00D-E30E-E981-BABE879DDD0B}"/>
                </a:ext>
              </a:extLst>
            </p:cNvPr>
            <p:cNvSpPr txBox="1"/>
            <p:nvPr/>
          </p:nvSpPr>
          <p:spPr>
            <a:xfrm flipH="1">
              <a:off x="8515428" y="4111823"/>
              <a:ext cx="609719" cy="2923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9%</a:t>
              </a:r>
            </a:p>
          </p:txBody>
        </p:sp>
      </p:grpSp>
      <p:grpSp>
        <p:nvGrpSpPr>
          <p:cNvPr id="28" name="Group 27">
            <a:extLst>
              <a:ext uri="{FF2B5EF4-FFF2-40B4-BE49-F238E27FC236}">
                <a16:creationId xmlns:a16="http://schemas.microsoft.com/office/drawing/2014/main" id="{084893D7-20F9-10D8-FD81-7949B726A0B3}"/>
              </a:ext>
            </a:extLst>
          </p:cNvPr>
          <p:cNvGrpSpPr/>
          <p:nvPr/>
        </p:nvGrpSpPr>
        <p:grpSpPr>
          <a:xfrm>
            <a:off x="8400853" y="1723121"/>
            <a:ext cx="609720" cy="457200"/>
            <a:chOff x="8458200" y="4038600"/>
            <a:chExt cx="609720" cy="457200"/>
          </a:xfrm>
        </p:grpSpPr>
        <p:sp>
          <p:nvSpPr>
            <p:cNvPr id="29" name="Oval 28">
              <a:extLst>
                <a:ext uri="{FF2B5EF4-FFF2-40B4-BE49-F238E27FC236}">
                  <a16:creationId xmlns:a16="http://schemas.microsoft.com/office/drawing/2014/main" id="{094C9515-76AD-3B10-1FFF-4A8CD1A95FE7}"/>
                </a:ext>
              </a:extLst>
            </p:cNvPr>
            <p:cNvSpPr/>
            <p:nvPr/>
          </p:nvSpPr>
          <p:spPr bwMode="auto">
            <a:xfrm>
              <a:off x="8458200" y="4038600"/>
              <a:ext cx="457200" cy="4572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ysClr val="windowText" lastClr="000000"/>
                </a:solidFill>
                <a:effectLst/>
                <a:uLnTx/>
                <a:uFillTx/>
                <a:latin typeface="Arial" pitchFamily="34" charset="0"/>
                <a:ea typeface="+mn-ea"/>
                <a:cs typeface="+mn-cs"/>
              </a:endParaRPr>
            </a:p>
          </p:txBody>
        </p:sp>
        <p:sp>
          <p:nvSpPr>
            <p:cNvPr id="30" name="TextBox 29">
              <a:extLst>
                <a:ext uri="{FF2B5EF4-FFF2-40B4-BE49-F238E27FC236}">
                  <a16:creationId xmlns:a16="http://schemas.microsoft.com/office/drawing/2014/main" id="{F457B55D-5975-B35A-04E4-DDF2D93F2D8E}"/>
                </a:ext>
              </a:extLst>
            </p:cNvPr>
            <p:cNvSpPr txBox="1"/>
            <p:nvPr/>
          </p:nvSpPr>
          <p:spPr>
            <a:xfrm flipH="1">
              <a:off x="8458201" y="4111823"/>
              <a:ext cx="609719" cy="2923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ysClr val="windowText" lastClr="000000"/>
                  </a:solidFill>
                  <a:effectLst/>
                  <a:uLnTx/>
                  <a:uFillTx/>
                  <a:latin typeface="Trebuchet MS" panose="020B0603020202020204" pitchFamily="34" charset="0"/>
                  <a:ea typeface="+mn-ea"/>
                  <a:cs typeface="+mn-cs"/>
                </a:rPr>
                <a:t>10%</a:t>
              </a:r>
            </a:p>
          </p:txBody>
        </p:sp>
      </p:grpSp>
      <p:sp>
        <p:nvSpPr>
          <p:cNvPr id="31" name="TextBox 30">
            <a:extLst>
              <a:ext uri="{FF2B5EF4-FFF2-40B4-BE49-F238E27FC236}">
                <a16:creationId xmlns:a16="http://schemas.microsoft.com/office/drawing/2014/main" id="{6A8BFA8D-94D5-FC13-7B33-AD324E756DEC}"/>
              </a:ext>
            </a:extLst>
          </p:cNvPr>
          <p:cNvSpPr txBox="1"/>
          <p:nvPr/>
        </p:nvSpPr>
        <p:spPr>
          <a:xfrm flipH="1">
            <a:off x="8301146" y="4813012"/>
            <a:ext cx="700000" cy="2923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CAGR</a:t>
            </a:r>
          </a:p>
        </p:txBody>
      </p:sp>
      <p:cxnSp>
        <p:nvCxnSpPr>
          <p:cNvPr id="34" name="Straight Arrow Connector 33">
            <a:extLst>
              <a:ext uri="{FF2B5EF4-FFF2-40B4-BE49-F238E27FC236}">
                <a16:creationId xmlns:a16="http://schemas.microsoft.com/office/drawing/2014/main" id="{DD83918B-AFCC-E2FA-591A-0A24BE3FCA3C}"/>
              </a:ext>
            </a:extLst>
          </p:cNvPr>
          <p:cNvCxnSpPr/>
          <p:nvPr/>
        </p:nvCxnSpPr>
        <p:spPr bwMode="auto">
          <a:xfrm flipV="1">
            <a:off x="1828800" y="4267200"/>
            <a:ext cx="6472346" cy="228600"/>
          </a:xfrm>
          <a:prstGeom prst="straightConnector1">
            <a:avLst/>
          </a:prstGeom>
          <a:solidFill>
            <a:schemeClr val="accent1"/>
          </a:solidFill>
          <a:ln w="28575" cap="flat" cmpd="sng" algn="ctr">
            <a:solidFill>
              <a:srgbClr val="4472C4"/>
            </a:solidFill>
            <a:prstDash val="dash"/>
            <a:round/>
            <a:headEnd type="none" w="med" len="med"/>
            <a:tailEnd type="triangle"/>
          </a:ln>
          <a:effectLst/>
        </p:spPr>
      </p:cxnSp>
      <p:cxnSp>
        <p:nvCxnSpPr>
          <p:cNvPr id="35" name="Straight Arrow Connector 34">
            <a:extLst>
              <a:ext uri="{FF2B5EF4-FFF2-40B4-BE49-F238E27FC236}">
                <a16:creationId xmlns:a16="http://schemas.microsoft.com/office/drawing/2014/main" id="{5956013F-DC5D-5FF7-71E0-60E85CECCF7A}"/>
              </a:ext>
            </a:extLst>
          </p:cNvPr>
          <p:cNvCxnSpPr>
            <a:cxnSpLocks/>
          </p:cNvCxnSpPr>
          <p:nvPr/>
        </p:nvCxnSpPr>
        <p:spPr bwMode="auto">
          <a:xfrm flipV="1">
            <a:off x="1828800" y="3429000"/>
            <a:ext cx="6477000" cy="415810"/>
          </a:xfrm>
          <a:prstGeom prst="straightConnector1">
            <a:avLst/>
          </a:prstGeom>
          <a:solidFill>
            <a:schemeClr val="accent1"/>
          </a:solidFill>
          <a:ln w="28575" cap="flat" cmpd="sng" algn="ctr">
            <a:solidFill>
              <a:srgbClr val="ED7D31"/>
            </a:solidFill>
            <a:prstDash val="dash"/>
            <a:round/>
            <a:headEnd type="none" w="med" len="med"/>
            <a:tailEnd type="triangle"/>
          </a:ln>
          <a:effectLst/>
        </p:spPr>
      </p:cxnSp>
      <p:cxnSp>
        <p:nvCxnSpPr>
          <p:cNvPr id="38" name="Straight Arrow Connector 37">
            <a:extLst>
              <a:ext uri="{FF2B5EF4-FFF2-40B4-BE49-F238E27FC236}">
                <a16:creationId xmlns:a16="http://schemas.microsoft.com/office/drawing/2014/main" id="{A096B5C3-DF58-0B08-22BA-A64C72CF5051}"/>
              </a:ext>
            </a:extLst>
          </p:cNvPr>
          <p:cNvCxnSpPr>
            <a:cxnSpLocks/>
          </p:cNvCxnSpPr>
          <p:nvPr/>
        </p:nvCxnSpPr>
        <p:spPr bwMode="auto">
          <a:xfrm flipV="1">
            <a:off x="1828800" y="2667000"/>
            <a:ext cx="6472346" cy="699074"/>
          </a:xfrm>
          <a:prstGeom prst="straightConnector1">
            <a:avLst/>
          </a:prstGeom>
          <a:solidFill>
            <a:schemeClr val="accent1"/>
          </a:solidFill>
          <a:ln w="28575" cap="flat" cmpd="sng" algn="ctr">
            <a:solidFill>
              <a:srgbClr val="A5A5A5"/>
            </a:solidFill>
            <a:prstDash val="dash"/>
            <a:round/>
            <a:headEnd type="none" w="med" len="med"/>
            <a:tailEnd type="triangle"/>
          </a:ln>
          <a:effectLst/>
        </p:spPr>
      </p:cxnSp>
      <p:cxnSp>
        <p:nvCxnSpPr>
          <p:cNvPr id="45" name="Straight Arrow Connector 44">
            <a:extLst>
              <a:ext uri="{FF2B5EF4-FFF2-40B4-BE49-F238E27FC236}">
                <a16:creationId xmlns:a16="http://schemas.microsoft.com/office/drawing/2014/main" id="{D2551FAE-06A1-E0B7-E063-CE08275C7293}"/>
              </a:ext>
            </a:extLst>
          </p:cNvPr>
          <p:cNvCxnSpPr>
            <a:cxnSpLocks/>
          </p:cNvCxnSpPr>
          <p:nvPr/>
        </p:nvCxnSpPr>
        <p:spPr bwMode="auto">
          <a:xfrm flipV="1">
            <a:off x="1828800" y="1943099"/>
            <a:ext cx="6472346" cy="986197"/>
          </a:xfrm>
          <a:prstGeom prst="straightConnector1">
            <a:avLst/>
          </a:prstGeom>
          <a:solidFill>
            <a:schemeClr val="accent1"/>
          </a:solidFill>
          <a:ln w="28575" cap="flat" cmpd="sng" algn="ctr">
            <a:solidFill>
              <a:schemeClr val="tx1"/>
            </a:solidFill>
            <a:prstDash val="dash"/>
            <a:round/>
            <a:headEnd type="none" w="med" len="med"/>
            <a:tailEnd type="triangle"/>
          </a:ln>
          <a:effectLst/>
        </p:spPr>
      </p:cxnSp>
      <p:pic>
        <p:nvPicPr>
          <p:cNvPr id="52" name="Picture 51">
            <a:extLst>
              <a:ext uri="{FF2B5EF4-FFF2-40B4-BE49-F238E27FC236}">
                <a16:creationId xmlns:a16="http://schemas.microsoft.com/office/drawing/2014/main" id="{BDFE4DE0-6409-35BC-77CC-8D21BE38AD36}"/>
              </a:ext>
            </a:extLst>
          </p:cNvPr>
          <p:cNvPicPr>
            <a:picLocks noChangeAspect="1"/>
          </p:cNvPicPr>
          <p:nvPr/>
        </p:nvPicPr>
        <p:blipFill>
          <a:blip r:embed="rId6"/>
          <a:stretch>
            <a:fillRect/>
          </a:stretch>
        </p:blipFill>
        <p:spPr>
          <a:xfrm>
            <a:off x="1593515" y="1245747"/>
            <a:ext cx="6864685" cy="4332378"/>
          </a:xfrm>
          <a:prstGeom prst="rect">
            <a:avLst/>
          </a:prstGeom>
        </p:spPr>
      </p:pic>
      <p:sp>
        <p:nvSpPr>
          <p:cNvPr id="53" name="TextBox 52">
            <a:extLst>
              <a:ext uri="{FF2B5EF4-FFF2-40B4-BE49-F238E27FC236}">
                <a16:creationId xmlns:a16="http://schemas.microsoft.com/office/drawing/2014/main" id="{98A5D2A9-78C2-2F55-FC41-75DA42EF96C0}"/>
              </a:ext>
            </a:extLst>
          </p:cNvPr>
          <p:cNvSpPr txBox="1"/>
          <p:nvPr/>
        </p:nvSpPr>
        <p:spPr>
          <a:xfrm>
            <a:off x="9031356" y="1404732"/>
            <a:ext cx="2791896" cy="5080814"/>
          </a:xfrm>
          <a:prstGeom prst="roundRect">
            <a:avLst>
              <a:gd name="adj" fmla="val 5670"/>
            </a:avLst>
          </a:prstGeom>
          <a:solidFill>
            <a:schemeClr val="accent3">
              <a:lumMod val="95000"/>
            </a:schemeClr>
          </a:solidFill>
        </p:spPr>
        <p:txBody>
          <a:bodyPr wrap="square" rtlCol="0">
            <a:spAutoFit/>
          </a:bodyPr>
          <a:lstStyle/>
          <a:p>
            <a:pPr marL="119063" marR="0" lvl="0" indent="-1190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Inorganic growth in Health insurance over last few years vs other LOB</a:t>
            </a:r>
          </a:p>
          <a:p>
            <a:pPr marL="119063" marR="0" lvl="0" indent="-119063"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119063" marR="0" lvl="0" indent="-1190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Health insurance LOB in Private GI grew by 26% p.a. in last 5 years while Motor insurance grew by 11% </a:t>
            </a:r>
            <a:r>
              <a:rPr kumimoji="0" lang="en-US" sz="1500" b="0" i="0" u="none" strike="noStrike" kern="1200" cap="none" spc="0" normalizeH="0" baseline="0" noProof="0" dirty="0" err="1">
                <a:ln>
                  <a:noFill/>
                </a:ln>
                <a:solidFill>
                  <a:srgbClr val="000000"/>
                </a:solidFill>
                <a:effectLst/>
                <a:uLnTx/>
                <a:uFillTx/>
                <a:latin typeface="Trebuchet MS" panose="020B0603020202020204" pitchFamily="34" charset="0"/>
                <a:ea typeface="+mn-ea"/>
                <a:cs typeface="+mn-cs"/>
              </a:rPr>
              <a:t>p.a</a:t>
            </a:r>
            <a:endParaRPr kumimoji="0" lang="en-US" sz="15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347663" marR="0" lvl="1"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clearly indicating increased focus by Pvt GI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119063" marR="0" lvl="0" indent="-1190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Opening up of economy post COVID saw better growth in Motor insurance @ 17% </a:t>
            </a:r>
            <a:r>
              <a:rPr kumimoji="0" lang="en-US" sz="11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(YTD Nov’22 over YTD Nov’21)</a:t>
            </a:r>
            <a:r>
              <a:rPr kumimoji="0" lang="en-US" sz="15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but still lower than Health @ 23%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119063" marR="0" lvl="0" indent="-1190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In Health, both Retail and Group (other than Govt) segment are primary contributor</a:t>
            </a:r>
          </a:p>
        </p:txBody>
      </p:sp>
      <p:sp>
        <p:nvSpPr>
          <p:cNvPr id="55" name="TextBox 54">
            <a:extLst>
              <a:ext uri="{FF2B5EF4-FFF2-40B4-BE49-F238E27FC236}">
                <a16:creationId xmlns:a16="http://schemas.microsoft.com/office/drawing/2014/main" id="{2C3A3F2A-C634-7D6D-440A-483EC294FCB5}"/>
              </a:ext>
            </a:extLst>
          </p:cNvPr>
          <p:cNvSpPr txBox="1"/>
          <p:nvPr/>
        </p:nvSpPr>
        <p:spPr>
          <a:xfrm flipH="1">
            <a:off x="1676400" y="5105400"/>
            <a:ext cx="28956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Amount in INR ‘000 Crores</a:t>
            </a:r>
          </a:p>
        </p:txBody>
      </p:sp>
      <p:sp>
        <p:nvSpPr>
          <p:cNvPr id="32" name="TextBox 31">
            <a:extLst>
              <a:ext uri="{FF2B5EF4-FFF2-40B4-BE49-F238E27FC236}">
                <a16:creationId xmlns:a16="http://schemas.microsoft.com/office/drawing/2014/main" id="{81DC2065-2ECA-4979-B728-D629494D3707}"/>
              </a:ext>
            </a:extLst>
          </p:cNvPr>
          <p:cNvSpPr txBox="1"/>
          <p:nvPr/>
        </p:nvSpPr>
        <p:spPr>
          <a:xfrm>
            <a:off x="1752600" y="5597290"/>
            <a:ext cx="4269712" cy="269200"/>
          </a:xfrm>
          <a:prstGeom prst="roundRect">
            <a:avLst>
              <a:gd name="adj" fmla="val 5670"/>
            </a:avLst>
          </a:prstGeom>
          <a:solidFill>
            <a:schemeClr val="accent3">
              <a:lumMod val="95000"/>
            </a:schemeClr>
          </a:solid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sz="1100" dirty="0">
                <a:solidFill>
                  <a:srgbClr val="000000"/>
                </a:solidFill>
                <a:latin typeface="Trebuchet MS" panose="020B0603020202020204" pitchFamily="34" charset="0"/>
              </a:rPr>
              <a:t>Source : IRDAI Segment-wise Premium Figures</a:t>
            </a:r>
            <a:endParaRPr kumimoji="0" lang="en-US" sz="11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160093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463109"/>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Evolving Regulatory framework</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cxnSp>
        <p:nvCxnSpPr>
          <p:cNvPr id="13" name="Straight Connector 12">
            <a:extLst>
              <a:ext uri="{FF2B5EF4-FFF2-40B4-BE49-F238E27FC236}">
                <a16:creationId xmlns:a16="http://schemas.microsoft.com/office/drawing/2014/main" id="{8C63BCB1-23DD-8F72-3C03-44729D23330F}"/>
              </a:ext>
            </a:extLst>
          </p:cNvPr>
          <p:cNvCxnSpPr>
            <a:cxnSpLocks/>
          </p:cNvCxnSpPr>
          <p:nvPr/>
        </p:nvCxnSpPr>
        <p:spPr bwMode="auto">
          <a:xfrm flipV="1">
            <a:off x="2154936" y="1991777"/>
            <a:ext cx="282128" cy="249101"/>
          </a:xfrm>
          <a:prstGeom prst="line">
            <a:avLst/>
          </a:prstGeom>
          <a:solidFill>
            <a:schemeClr val="accent1"/>
          </a:solidFill>
          <a:ln w="19050" cap="flat" cmpd="sng" algn="ctr">
            <a:solidFill>
              <a:schemeClr val="bg2">
                <a:lumMod val="60000"/>
                <a:lumOff val="40000"/>
              </a:schemeClr>
            </a:solidFill>
            <a:prstDash val="dash"/>
            <a:round/>
            <a:headEnd type="none" w="med" len="med"/>
            <a:tailEnd type="none" w="med" len="med"/>
          </a:ln>
          <a:effectLst/>
        </p:spPr>
      </p:cxnSp>
      <p:cxnSp>
        <p:nvCxnSpPr>
          <p:cNvPr id="15" name="Straight Connector 14">
            <a:extLst>
              <a:ext uri="{FF2B5EF4-FFF2-40B4-BE49-F238E27FC236}">
                <a16:creationId xmlns:a16="http://schemas.microsoft.com/office/drawing/2014/main" id="{E73D3434-FCC9-3B9A-4F12-0E08E608B4A9}"/>
              </a:ext>
            </a:extLst>
          </p:cNvPr>
          <p:cNvCxnSpPr>
            <a:cxnSpLocks/>
          </p:cNvCxnSpPr>
          <p:nvPr/>
        </p:nvCxnSpPr>
        <p:spPr bwMode="auto">
          <a:xfrm>
            <a:off x="2458901" y="1991777"/>
            <a:ext cx="1156076" cy="0"/>
          </a:xfrm>
          <a:prstGeom prst="line">
            <a:avLst/>
          </a:prstGeom>
          <a:solidFill>
            <a:schemeClr val="accent1"/>
          </a:solidFill>
          <a:ln w="19050" cap="flat" cmpd="sng" algn="ctr">
            <a:solidFill>
              <a:schemeClr val="bg2">
                <a:lumMod val="60000"/>
                <a:lumOff val="40000"/>
              </a:schemeClr>
            </a:solidFill>
            <a:prstDash val="dash"/>
            <a:round/>
            <a:headEnd type="none" w="med" len="med"/>
            <a:tailEnd type="oval" w="lg" len="lg"/>
          </a:ln>
          <a:effectLst/>
        </p:spPr>
      </p:cxnSp>
      <p:sp>
        <p:nvSpPr>
          <p:cNvPr id="18" name="TextBox 17">
            <a:extLst>
              <a:ext uri="{FF2B5EF4-FFF2-40B4-BE49-F238E27FC236}">
                <a16:creationId xmlns:a16="http://schemas.microsoft.com/office/drawing/2014/main" id="{E39767DE-D9F2-81BD-60CB-940BB1FA92D7}"/>
              </a:ext>
            </a:extLst>
          </p:cNvPr>
          <p:cNvSpPr txBox="1"/>
          <p:nvPr/>
        </p:nvSpPr>
        <p:spPr>
          <a:xfrm>
            <a:off x="3774121" y="1676400"/>
            <a:ext cx="2438400" cy="646331"/>
          </a:xfrm>
          <a:prstGeom prst="rect">
            <a:avLst/>
          </a:prstGeom>
          <a:solidFill>
            <a:schemeClr val="bg2">
              <a:lumMod val="60000"/>
              <a:lumOff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Insurance Penetration</a:t>
            </a:r>
          </a:p>
        </p:txBody>
      </p:sp>
      <p:cxnSp>
        <p:nvCxnSpPr>
          <p:cNvPr id="20" name="Straight Connector 19">
            <a:extLst>
              <a:ext uri="{FF2B5EF4-FFF2-40B4-BE49-F238E27FC236}">
                <a16:creationId xmlns:a16="http://schemas.microsoft.com/office/drawing/2014/main" id="{367CBBC9-AFA0-6431-BE65-C62CB88EC031}"/>
              </a:ext>
            </a:extLst>
          </p:cNvPr>
          <p:cNvCxnSpPr>
            <a:cxnSpLocks/>
          </p:cNvCxnSpPr>
          <p:nvPr/>
        </p:nvCxnSpPr>
        <p:spPr bwMode="auto">
          <a:xfrm flipV="1">
            <a:off x="2742961" y="3588176"/>
            <a:ext cx="1850375" cy="11349"/>
          </a:xfrm>
          <a:prstGeom prst="line">
            <a:avLst/>
          </a:prstGeom>
          <a:solidFill>
            <a:schemeClr val="accent1"/>
          </a:solidFill>
          <a:ln w="19050" cap="flat" cmpd="sng" algn="ctr">
            <a:solidFill>
              <a:schemeClr val="accent5">
                <a:lumMod val="50000"/>
              </a:schemeClr>
            </a:solidFill>
            <a:prstDash val="dash"/>
            <a:round/>
            <a:headEnd type="none" w="med" len="med"/>
            <a:tailEnd type="oval" w="lg" len="lg"/>
          </a:ln>
          <a:effectLst/>
        </p:spPr>
      </p:cxnSp>
      <p:sp>
        <p:nvSpPr>
          <p:cNvPr id="23" name="TextBox 22">
            <a:extLst>
              <a:ext uri="{FF2B5EF4-FFF2-40B4-BE49-F238E27FC236}">
                <a16:creationId xmlns:a16="http://schemas.microsoft.com/office/drawing/2014/main" id="{6666B86D-84C0-78AC-2BBB-DB5853A4F044}"/>
              </a:ext>
            </a:extLst>
          </p:cNvPr>
          <p:cNvSpPr txBox="1"/>
          <p:nvPr/>
        </p:nvSpPr>
        <p:spPr>
          <a:xfrm>
            <a:off x="4745736" y="3233776"/>
            <a:ext cx="2950464" cy="693712"/>
          </a:xfrm>
          <a:prstGeom prst="rect">
            <a:avLst/>
          </a:prstGeom>
          <a:solidFill>
            <a:schemeClr val="accent1">
              <a:lumMod val="7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More conducive environment for Insurers </a:t>
            </a:r>
          </a:p>
        </p:txBody>
      </p:sp>
      <p:sp>
        <p:nvSpPr>
          <p:cNvPr id="44" name="TextBox 43">
            <a:extLst>
              <a:ext uri="{FF2B5EF4-FFF2-40B4-BE49-F238E27FC236}">
                <a16:creationId xmlns:a16="http://schemas.microsoft.com/office/drawing/2014/main" id="{AB9E4184-2A01-A4A3-5DF6-F17085762087}"/>
              </a:ext>
            </a:extLst>
          </p:cNvPr>
          <p:cNvSpPr txBox="1"/>
          <p:nvPr/>
        </p:nvSpPr>
        <p:spPr>
          <a:xfrm>
            <a:off x="4319269" y="4065957"/>
            <a:ext cx="2950464" cy="646331"/>
          </a:xfrm>
          <a:prstGeom prst="rect">
            <a:avLst/>
          </a:prstGeom>
          <a:solidFill>
            <a:srgbClr val="33CCCC"/>
          </a:solidFill>
          <a:ln>
            <a:solidFill>
              <a:srgbClr val="33CC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Reducing reporting requirement </a:t>
            </a:r>
          </a:p>
        </p:txBody>
      </p:sp>
      <p:cxnSp>
        <p:nvCxnSpPr>
          <p:cNvPr id="46" name="Straight Connector 45">
            <a:extLst>
              <a:ext uri="{FF2B5EF4-FFF2-40B4-BE49-F238E27FC236}">
                <a16:creationId xmlns:a16="http://schemas.microsoft.com/office/drawing/2014/main" id="{D853B2EF-6874-DB52-8721-D8CF938DF6BD}"/>
              </a:ext>
            </a:extLst>
          </p:cNvPr>
          <p:cNvCxnSpPr>
            <a:cxnSpLocks/>
          </p:cNvCxnSpPr>
          <p:nvPr/>
        </p:nvCxnSpPr>
        <p:spPr bwMode="auto">
          <a:xfrm>
            <a:off x="2590561" y="4430177"/>
            <a:ext cx="1545575" cy="0"/>
          </a:xfrm>
          <a:prstGeom prst="line">
            <a:avLst/>
          </a:prstGeom>
          <a:solidFill>
            <a:schemeClr val="accent1"/>
          </a:solidFill>
          <a:ln w="19050" cap="flat" cmpd="sng" algn="ctr">
            <a:solidFill>
              <a:srgbClr val="33CCCC"/>
            </a:solidFill>
            <a:prstDash val="dash"/>
            <a:round/>
            <a:headEnd type="none" w="med" len="med"/>
            <a:tailEnd type="oval" w="lg" len="lg"/>
          </a:ln>
          <a:effectLst/>
        </p:spPr>
      </p:cxnSp>
      <p:grpSp>
        <p:nvGrpSpPr>
          <p:cNvPr id="36" name="Group 35">
            <a:extLst>
              <a:ext uri="{FF2B5EF4-FFF2-40B4-BE49-F238E27FC236}">
                <a16:creationId xmlns:a16="http://schemas.microsoft.com/office/drawing/2014/main" id="{C3F864CF-071C-D38E-63B0-A88CAEC6739F}"/>
              </a:ext>
            </a:extLst>
          </p:cNvPr>
          <p:cNvGrpSpPr/>
          <p:nvPr/>
        </p:nvGrpSpPr>
        <p:grpSpPr>
          <a:xfrm>
            <a:off x="443710" y="2105433"/>
            <a:ext cx="2407947" cy="2999967"/>
            <a:chOff x="6010974" y="2363740"/>
            <a:chExt cx="1594109" cy="2056751"/>
          </a:xfrm>
        </p:grpSpPr>
        <p:pic>
          <p:nvPicPr>
            <p:cNvPr id="1028" name="Picture 4" descr="See the source image">
              <a:extLst>
                <a:ext uri="{FF2B5EF4-FFF2-40B4-BE49-F238E27FC236}">
                  <a16:creationId xmlns:a16="http://schemas.microsoft.com/office/drawing/2014/main" id="{68AB21A8-02B3-2D87-3570-53ABD81F06F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39153" y="2648859"/>
              <a:ext cx="1493971" cy="149397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8DDDFAD-3018-C08E-6430-067E2731E46F}"/>
                </a:ext>
              </a:extLst>
            </p:cNvPr>
            <p:cNvSpPr txBox="1"/>
            <p:nvPr/>
          </p:nvSpPr>
          <p:spPr>
            <a:xfrm>
              <a:off x="6010974" y="2363740"/>
              <a:ext cx="1585283" cy="265638"/>
            </a:xfrm>
            <a:prstGeom prst="rect">
              <a:avLst/>
            </a:prstGeom>
            <a:solidFill>
              <a:srgbClr val="105F9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Transition</a:t>
              </a:r>
            </a:p>
          </p:txBody>
        </p:sp>
        <p:sp>
          <p:nvSpPr>
            <p:cNvPr id="7" name="TextBox 6">
              <a:extLst>
                <a:ext uri="{FF2B5EF4-FFF2-40B4-BE49-F238E27FC236}">
                  <a16:creationId xmlns:a16="http://schemas.microsoft.com/office/drawing/2014/main" id="{D45C9E79-D2B5-4932-114E-4985B48D5048}"/>
                </a:ext>
              </a:extLst>
            </p:cNvPr>
            <p:cNvSpPr txBox="1"/>
            <p:nvPr/>
          </p:nvSpPr>
          <p:spPr>
            <a:xfrm>
              <a:off x="6019800" y="4154854"/>
              <a:ext cx="1585283" cy="265637"/>
            </a:xfrm>
            <a:prstGeom prst="rect">
              <a:avLst/>
            </a:prstGeom>
            <a:solidFill>
              <a:srgbClr val="0D5794"/>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Phase</a:t>
              </a:r>
            </a:p>
          </p:txBody>
        </p:sp>
      </p:grpSp>
      <p:sp>
        <p:nvSpPr>
          <p:cNvPr id="48" name="TextBox 47">
            <a:extLst>
              <a:ext uri="{FF2B5EF4-FFF2-40B4-BE49-F238E27FC236}">
                <a16:creationId xmlns:a16="http://schemas.microsoft.com/office/drawing/2014/main" id="{9446D97A-A4DD-4401-BDC2-251434CC3F47}"/>
              </a:ext>
            </a:extLst>
          </p:cNvPr>
          <p:cNvSpPr txBox="1"/>
          <p:nvPr/>
        </p:nvSpPr>
        <p:spPr>
          <a:xfrm>
            <a:off x="3907536" y="4896609"/>
            <a:ext cx="2950464" cy="646331"/>
          </a:xfrm>
          <a:prstGeom prst="rect">
            <a:avLst/>
          </a:prstGeom>
          <a:solidFill>
            <a:srgbClr val="00CC66"/>
          </a:solidFill>
          <a:ln>
            <a:solidFill>
              <a:srgbClr val="00CC66"/>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Alignment with International Markets</a:t>
            </a:r>
          </a:p>
        </p:txBody>
      </p:sp>
      <p:cxnSp>
        <p:nvCxnSpPr>
          <p:cNvPr id="49" name="Straight Connector 48">
            <a:extLst>
              <a:ext uri="{FF2B5EF4-FFF2-40B4-BE49-F238E27FC236}">
                <a16:creationId xmlns:a16="http://schemas.microsoft.com/office/drawing/2014/main" id="{00E8E4E5-D92F-A099-5B3E-3A2B49C75544}"/>
              </a:ext>
            </a:extLst>
          </p:cNvPr>
          <p:cNvCxnSpPr>
            <a:cxnSpLocks/>
          </p:cNvCxnSpPr>
          <p:nvPr/>
        </p:nvCxnSpPr>
        <p:spPr bwMode="auto">
          <a:xfrm>
            <a:off x="2458901" y="5149816"/>
            <a:ext cx="348743" cy="108077"/>
          </a:xfrm>
          <a:prstGeom prst="line">
            <a:avLst/>
          </a:prstGeom>
          <a:solidFill>
            <a:schemeClr val="accent1"/>
          </a:solidFill>
          <a:ln w="19050" cap="flat" cmpd="sng" algn="ctr">
            <a:solidFill>
              <a:srgbClr val="00CC66"/>
            </a:solidFill>
            <a:prstDash val="dash"/>
            <a:round/>
            <a:headEnd type="none" w="med" len="med"/>
            <a:tailEnd type="none" w="med" len="med"/>
          </a:ln>
          <a:effectLst/>
        </p:spPr>
      </p:cxnSp>
      <p:cxnSp>
        <p:nvCxnSpPr>
          <p:cNvPr id="50" name="Straight Connector 49">
            <a:extLst>
              <a:ext uri="{FF2B5EF4-FFF2-40B4-BE49-F238E27FC236}">
                <a16:creationId xmlns:a16="http://schemas.microsoft.com/office/drawing/2014/main" id="{6DB217CC-3974-13BE-AEDC-D0EB6C80D964}"/>
              </a:ext>
            </a:extLst>
          </p:cNvPr>
          <p:cNvCxnSpPr>
            <a:cxnSpLocks/>
          </p:cNvCxnSpPr>
          <p:nvPr/>
        </p:nvCxnSpPr>
        <p:spPr bwMode="auto">
          <a:xfrm>
            <a:off x="2807644" y="5247627"/>
            <a:ext cx="952500" cy="0"/>
          </a:xfrm>
          <a:prstGeom prst="line">
            <a:avLst/>
          </a:prstGeom>
          <a:solidFill>
            <a:schemeClr val="accent1"/>
          </a:solidFill>
          <a:ln w="19050" cap="flat" cmpd="sng" algn="ctr">
            <a:solidFill>
              <a:srgbClr val="00CC66"/>
            </a:solidFill>
            <a:prstDash val="dash"/>
            <a:round/>
            <a:headEnd type="none" w="med" len="med"/>
            <a:tailEnd type="oval" w="lg" len="lg"/>
          </a:ln>
          <a:effectLst/>
        </p:spPr>
      </p:cxnSp>
      <p:cxnSp>
        <p:nvCxnSpPr>
          <p:cNvPr id="17" name="Straight Connector 16">
            <a:extLst>
              <a:ext uri="{FF2B5EF4-FFF2-40B4-BE49-F238E27FC236}">
                <a16:creationId xmlns:a16="http://schemas.microsoft.com/office/drawing/2014/main" id="{B02FF0BE-1CC9-44AB-5A7C-91038DD59A9A}"/>
              </a:ext>
            </a:extLst>
          </p:cNvPr>
          <p:cNvCxnSpPr>
            <a:cxnSpLocks/>
          </p:cNvCxnSpPr>
          <p:nvPr/>
        </p:nvCxnSpPr>
        <p:spPr bwMode="auto">
          <a:xfrm flipV="1">
            <a:off x="2688336" y="2772142"/>
            <a:ext cx="1447800" cy="1"/>
          </a:xfrm>
          <a:prstGeom prst="line">
            <a:avLst/>
          </a:prstGeom>
          <a:solidFill>
            <a:schemeClr val="accent1"/>
          </a:solidFill>
          <a:ln w="19050" cap="flat" cmpd="sng" algn="ctr">
            <a:solidFill>
              <a:srgbClr val="FF9999"/>
            </a:solidFill>
            <a:prstDash val="dash"/>
            <a:round/>
            <a:headEnd type="none" w="med" len="med"/>
            <a:tailEnd type="oval" w="lg" len="lg"/>
          </a:ln>
          <a:effectLst/>
        </p:spPr>
      </p:cxnSp>
      <p:sp>
        <p:nvSpPr>
          <p:cNvPr id="21" name="TextBox 20">
            <a:extLst>
              <a:ext uri="{FF2B5EF4-FFF2-40B4-BE49-F238E27FC236}">
                <a16:creationId xmlns:a16="http://schemas.microsoft.com/office/drawing/2014/main" id="{5976B24D-AED7-623F-7894-76BC66D82B48}"/>
              </a:ext>
            </a:extLst>
          </p:cNvPr>
          <p:cNvSpPr txBox="1"/>
          <p:nvPr/>
        </p:nvSpPr>
        <p:spPr>
          <a:xfrm>
            <a:off x="4288536" y="2448976"/>
            <a:ext cx="2950464" cy="646331"/>
          </a:xfrm>
          <a:prstGeom prst="rect">
            <a:avLst/>
          </a:prstGeom>
          <a:solidFill>
            <a:srgbClr val="FF9999"/>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Consumer Protection</a:t>
            </a:r>
          </a:p>
        </p:txBody>
      </p:sp>
      <p:cxnSp>
        <p:nvCxnSpPr>
          <p:cNvPr id="28" name="Straight Connector 27">
            <a:extLst>
              <a:ext uri="{FF2B5EF4-FFF2-40B4-BE49-F238E27FC236}">
                <a16:creationId xmlns:a16="http://schemas.microsoft.com/office/drawing/2014/main" id="{DC835C69-6BD1-3A5A-ED55-E9B421BF1B82}"/>
              </a:ext>
            </a:extLst>
          </p:cNvPr>
          <p:cNvCxnSpPr>
            <a:cxnSpLocks/>
          </p:cNvCxnSpPr>
          <p:nvPr/>
        </p:nvCxnSpPr>
        <p:spPr bwMode="auto">
          <a:xfrm>
            <a:off x="6279962" y="1991777"/>
            <a:ext cx="1797238" cy="7788"/>
          </a:xfrm>
          <a:prstGeom prst="line">
            <a:avLst/>
          </a:prstGeom>
          <a:solidFill>
            <a:schemeClr val="accent1"/>
          </a:solidFill>
          <a:ln w="19050" cap="flat" cmpd="sng" algn="ctr">
            <a:solidFill>
              <a:schemeClr val="bg2">
                <a:lumMod val="60000"/>
                <a:lumOff val="40000"/>
              </a:schemeClr>
            </a:solidFill>
            <a:prstDash val="dash"/>
            <a:round/>
            <a:headEnd type="none" w="med" len="med"/>
            <a:tailEnd type="oval" w="lg" len="lg"/>
          </a:ln>
          <a:effectLst/>
        </p:spPr>
      </p:cxnSp>
      <p:sp>
        <p:nvSpPr>
          <p:cNvPr id="30" name="TextBox 29">
            <a:extLst>
              <a:ext uri="{FF2B5EF4-FFF2-40B4-BE49-F238E27FC236}">
                <a16:creationId xmlns:a16="http://schemas.microsoft.com/office/drawing/2014/main" id="{83261BB3-8DA1-179D-BD7B-46F54BDFB742}"/>
              </a:ext>
            </a:extLst>
          </p:cNvPr>
          <p:cNvSpPr txBox="1"/>
          <p:nvPr/>
        </p:nvSpPr>
        <p:spPr>
          <a:xfrm>
            <a:off x="8226411" y="1600200"/>
            <a:ext cx="3736989" cy="4893647"/>
          </a:xfrm>
          <a:prstGeom prst="rect">
            <a:avLst/>
          </a:prstGeom>
          <a:noFill/>
          <a:ln w="19050">
            <a:solidFill>
              <a:schemeClr val="bg2">
                <a:lumMod val="60000"/>
                <a:lumOff val="4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IRDAI planned out many programs with main objective of “Insurance for all by 2047”</a:t>
            </a:r>
          </a:p>
          <a:p>
            <a:pPr marL="168275" marR="0" lvl="0" indent="-1682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Given least penetration, Health Insurance has biggest scope – Motor had seen upscale with change in Traffic regulations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srgbClr val="808080">
                    <a:lumMod val="75000"/>
                  </a:srgbClr>
                </a:solidFill>
                <a:effectLst/>
                <a:uLnTx/>
                <a:uFillTx/>
                <a:latin typeface="Trebuchet MS" panose="020B0603020202020204" pitchFamily="34" charset="0"/>
                <a:ea typeface="+mn-ea"/>
                <a:cs typeface="+mn-cs"/>
              </a:rPr>
              <a:t>Bima</a:t>
            </a:r>
            <a:r>
              <a:rPr kumimoji="0" lang="en-US" sz="1800" b="1"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 Sugam</a:t>
            </a:r>
            <a:r>
              <a:rPr kumimoji="0" lang="en-US" sz="18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 – one stop shop, an electronic Insurance program</a:t>
            </a:r>
          </a:p>
          <a:p>
            <a:pPr marL="168275" marR="0" lvl="0" indent="-1682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Every insurer will take part and contribute to cost</a:t>
            </a:r>
          </a:p>
          <a:p>
            <a:pPr marL="168275" marR="0" lvl="0" indent="-1682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Low acquisition cost model if able to get volume</a:t>
            </a:r>
          </a:p>
          <a:p>
            <a:pPr marL="396875" marR="0" lvl="1" indent="-1682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Key drivers - Correct pricing &amp; quality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808080">
                    <a:lumMod val="75000"/>
                  </a:srgbClr>
                </a:solidFill>
                <a:effectLst/>
                <a:uLnTx/>
                <a:uFillTx/>
                <a:latin typeface="Trebuchet MS" panose="020B0603020202020204" pitchFamily="34" charset="0"/>
                <a:ea typeface="+mn-ea"/>
                <a:cs typeface="+mn-cs"/>
              </a:rPr>
              <a:t>Bima</a:t>
            </a:r>
            <a:r>
              <a:rPr kumimoji="0" lang="en-US" sz="18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 </a:t>
            </a:r>
            <a:r>
              <a:rPr kumimoji="0" lang="en-US" sz="1800" b="0" i="0" u="none" strike="noStrike" kern="1200" cap="none" spc="0" normalizeH="0" baseline="0" noProof="0" dirty="0" err="1">
                <a:ln>
                  <a:noFill/>
                </a:ln>
                <a:solidFill>
                  <a:srgbClr val="808080">
                    <a:lumMod val="75000"/>
                  </a:srgbClr>
                </a:solidFill>
                <a:effectLst/>
                <a:uLnTx/>
                <a:uFillTx/>
                <a:latin typeface="Trebuchet MS" panose="020B0603020202020204" pitchFamily="34" charset="0"/>
                <a:ea typeface="+mn-ea"/>
                <a:cs typeface="+mn-cs"/>
              </a:rPr>
              <a:t>Vahaak</a:t>
            </a:r>
            <a:r>
              <a:rPr kumimoji="0" lang="en-US" sz="18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 </a:t>
            </a:r>
            <a:r>
              <a:rPr kumimoji="0" lang="en-US" sz="1800" b="0" i="0" u="none" strike="noStrike" kern="1200" cap="none" spc="0" normalizeH="0" baseline="0" noProof="0" dirty="0" err="1">
                <a:ln>
                  <a:noFill/>
                </a:ln>
                <a:solidFill>
                  <a:srgbClr val="808080">
                    <a:lumMod val="75000"/>
                  </a:srgbClr>
                </a:solidFill>
                <a:effectLst/>
                <a:uLnTx/>
                <a:uFillTx/>
                <a:latin typeface="Trebuchet MS" panose="020B0603020202020204" pitchFamily="34" charset="0"/>
                <a:ea typeface="+mn-ea"/>
                <a:cs typeface="+mn-cs"/>
              </a:rPr>
              <a:t>Bima</a:t>
            </a:r>
            <a:r>
              <a:rPr kumimoji="0" lang="en-US" sz="18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 </a:t>
            </a:r>
            <a:r>
              <a:rPr kumimoji="0" lang="en-US" sz="1800" b="0" i="0" u="none" strike="noStrike" kern="1200" cap="none" spc="0" normalizeH="0" baseline="0" noProof="0" dirty="0" err="1">
                <a:ln>
                  <a:noFill/>
                </a:ln>
                <a:solidFill>
                  <a:srgbClr val="808080">
                    <a:lumMod val="75000"/>
                  </a:srgbClr>
                </a:solidFill>
                <a:effectLst/>
                <a:uLnTx/>
                <a:uFillTx/>
                <a:latin typeface="Trebuchet MS" panose="020B0603020202020204" pitchFamily="34" charset="0"/>
                <a:ea typeface="+mn-ea"/>
                <a:cs typeface="+mn-cs"/>
              </a:rPr>
              <a:t>Vistaar</a:t>
            </a:r>
            <a:r>
              <a:rPr kumimoji="0" lang="en-US" sz="18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rPr>
              <a:t> </a:t>
            </a:r>
            <a:r>
              <a:rPr kumimoji="0" lang="en-US" sz="1800" b="0" i="0" u="none" strike="noStrike" kern="1200" cap="none" spc="0" normalizeH="0" baseline="0" noProof="0" dirty="0" err="1">
                <a:ln>
                  <a:noFill/>
                </a:ln>
                <a:solidFill>
                  <a:srgbClr val="808080">
                    <a:lumMod val="75000"/>
                  </a:srgbClr>
                </a:solidFill>
                <a:effectLst/>
                <a:uLnTx/>
                <a:uFillTx/>
                <a:latin typeface="Trebuchet MS" panose="020B0603020202020204" pitchFamily="34" charset="0"/>
                <a:ea typeface="+mn-ea"/>
                <a:cs typeface="+mn-cs"/>
              </a:rPr>
              <a:t>etc</a:t>
            </a:r>
            <a:endParaRPr kumimoji="0" lang="en-US" sz="1800" b="0" i="0" u="none" strike="noStrike" kern="1200" cap="none" spc="0" normalizeH="0" baseline="0" noProof="0" dirty="0">
              <a:ln>
                <a:noFill/>
              </a:ln>
              <a:solidFill>
                <a:srgbClr val="808080">
                  <a:lumMod val="75000"/>
                </a:srgbClr>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2392737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463109"/>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Evolving Regulatory framework</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cxnSp>
        <p:nvCxnSpPr>
          <p:cNvPr id="13" name="Straight Connector 12">
            <a:extLst>
              <a:ext uri="{FF2B5EF4-FFF2-40B4-BE49-F238E27FC236}">
                <a16:creationId xmlns:a16="http://schemas.microsoft.com/office/drawing/2014/main" id="{8C63BCB1-23DD-8F72-3C03-44729D23330F}"/>
              </a:ext>
            </a:extLst>
          </p:cNvPr>
          <p:cNvCxnSpPr>
            <a:cxnSpLocks/>
          </p:cNvCxnSpPr>
          <p:nvPr/>
        </p:nvCxnSpPr>
        <p:spPr bwMode="auto">
          <a:xfrm flipV="1">
            <a:off x="2154936" y="1991777"/>
            <a:ext cx="282128" cy="249101"/>
          </a:xfrm>
          <a:prstGeom prst="line">
            <a:avLst/>
          </a:prstGeom>
          <a:solidFill>
            <a:schemeClr val="accent1"/>
          </a:solidFill>
          <a:ln w="19050" cap="flat" cmpd="sng" algn="ctr">
            <a:solidFill>
              <a:schemeClr val="bg2">
                <a:lumMod val="60000"/>
                <a:lumOff val="40000"/>
              </a:schemeClr>
            </a:solidFill>
            <a:prstDash val="dash"/>
            <a:round/>
            <a:headEnd type="none" w="med" len="med"/>
            <a:tailEnd type="none" w="med" len="med"/>
          </a:ln>
          <a:effectLst/>
        </p:spPr>
      </p:cxnSp>
      <p:cxnSp>
        <p:nvCxnSpPr>
          <p:cNvPr id="15" name="Straight Connector 14">
            <a:extLst>
              <a:ext uri="{FF2B5EF4-FFF2-40B4-BE49-F238E27FC236}">
                <a16:creationId xmlns:a16="http://schemas.microsoft.com/office/drawing/2014/main" id="{E73D3434-FCC9-3B9A-4F12-0E08E608B4A9}"/>
              </a:ext>
            </a:extLst>
          </p:cNvPr>
          <p:cNvCxnSpPr>
            <a:cxnSpLocks/>
          </p:cNvCxnSpPr>
          <p:nvPr/>
        </p:nvCxnSpPr>
        <p:spPr bwMode="auto">
          <a:xfrm>
            <a:off x="2458901" y="1991777"/>
            <a:ext cx="1156076" cy="0"/>
          </a:xfrm>
          <a:prstGeom prst="line">
            <a:avLst/>
          </a:prstGeom>
          <a:solidFill>
            <a:schemeClr val="accent1"/>
          </a:solidFill>
          <a:ln w="19050" cap="flat" cmpd="sng" algn="ctr">
            <a:solidFill>
              <a:schemeClr val="bg2">
                <a:lumMod val="60000"/>
                <a:lumOff val="40000"/>
              </a:schemeClr>
            </a:solidFill>
            <a:prstDash val="dash"/>
            <a:round/>
            <a:headEnd type="none" w="med" len="med"/>
            <a:tailEnd type="oval" w="lg" len="lg"/>
          </a:ln>
          <a:effectLst/>
        </p:spPr>
      </p:cxnSp>
      <p:sp>
        <p:nvSpPr>
          <p:cNvPr id="18" name="TextBox 17">
            <a:extLst>
              <a:ext uri="{FF2B5EF4-FFF2-40B4-BE49-F238E27FC236}">
                <a16:creationId xmlns:a16="http://schemas.microsoft.com/office/drawing/2014/main" id="{E39767DE-D9F2-81BD-60CB-940BB1FA92D7}"/>
              </a:ext>
            </a:extLst>
          </p:cNvPr>
          <p:cNvSpPr txBox="1"/>
          <p:nvPr/>
        </p:nvSpPr>
        <p:spPr>
          <a:xfrm>
            <a:off x="3774121" y="1676400"/>
            <a:ext cx="2438400" cy="646331"/>
          </a:xfrm>
          <a:prstGeom prst="rect">
            <a:avLst/>
          </a:prstGeom>
          <a:solidFill>
            <a:schemeClr val="bg2">
              <a:lumMod val="60000"/>
              <a:lumOff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Insurance Penetration</a:t>
            </a:r>
          </a:p>
        </p:txBody>
      </p:sp>
      <p:cxnSp>
        <p:nvCxnSpPr>
          <p:cNvPr id="20" name="Straight Connector 19">
            <a:extLst>
              <a:ext uri="{FF2B5EF4-FFF2-40B4-BE49-F238E27FC236}">
                <a16:creationId xmlns:a16="http://schemas.microsoft.com/office/drawing/2014/main" id="{367CBBC9-AFA0-6431-BE65-C62CB88EC031}"/>
              </a:ext>
            </a:extLst>
          </p:cNvPr>
          <p:cNvCxnSpPr>
            <a:cxnSpLocks/>
          </p:cNvCxnSpPr>
          <p:nvPr/>
        </p:nvCxnSpPr>
        <p:spPr bwMode="auto">
          <a:xfrm flipV="1">
            <a:off x="2742961" y="3588176"/>
            <a:ext cx="1850375" cy="11349"/>
          </a:xfrm>
          <a:prstGeom prst="line">
            <a:avLst/>
          </a:prstGeom>
          <a:solidFill>
            <a:schemeClr val="accent1"/>
          </a:solidFill>
          <a:ln w="19050" cap="flat" cmpd="sng" algn="ctr">
            <a:solidFill>
              <a:schemeClr val="accent5">
                <a:lumMod val="50000"/>
              </a:schemeClr>
            </a:solidFill>
            <a:prstDash val="dash"/>
            <a:round/>
            <a:headEnd type="none" w="med" len="med"/>
            <a:tailEnd type="oval" w="lg" len="lg"/>
          </a:ln>
          <a:effectLst/>
        </p:spPr>
      </p:cxnSp>
      <p:sp>
        <p:nvSpPr>
          <p:cNvPr id="23" name="TextBox 22">
            <a:extLst>
              <a:ext uri="{FF2B5EF4-FFF2-40B4-BE49-F238E27FC236}">
                <a16:creationId xmlns:a16="http://schemas.microsoft.com/office/drawing/2014/main" id="{6666B86D-84C0-78AC-2BBB-DB5853A4F044}"/>
              </a:ext>
            </a:extLst>
          </p:cNvPr>
          <p:cNvSpPr txBox="1"/>
          <p:nvPr/>
        </p:nvSpPr>
        <p:spPr>
          <a:xfrm>
            <a:off x="4745736" y="3233776"/>
            <a:ext cx="2950464" cy="693712"/>
          </a:xfrm>
          <a:prstGeom prst="rect">
            <a:avLst/>
          </a:prstGeom>
          <a:solidFill>
            <a:schemeClr val="accent1">
              <a:lumMod val="7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More conducive environment for Insurers </a:t>
            </a:r>
          </a:p>
        </p:txBody>
      </p:sp>
      <p:sp>
        <p:nvSpPr>
          <p:cNvPr id="44" name="TextBox 43">
            <a:extLst>
              <a:ext uri="{FF2B5EF4-FFF2-40B4-BE49-F238E27FC236}">
                <a16:creationId xmlns:a16="http://schemas.microsoft.com/office/drawing/2014/main" id="{AB9E4184-2A01-A4A3-5DF6-F17085762087}"/>
              </a:ext>
            </a:extLst>
          </p:cNvPr>
          <p:cNvSpPr txBox="1"/>
          <p:nvPr/>
        </p:nvSpPr>
        <p:spPr>
          <a:xfrm>
            <a:off x="4319269" y="4065957"/>
            <a:ext cx="2950464" cy="646331"/>
          </a:xfrm>
          <a:prstGeom prst="rect">
            <a:avLst/>
          </a:prstGeom>
          <a:solidFill>
            <a:srgbClr val="33CCCC"/>
          </a:solidFill>
          <a:ln>
            <a:solidFill>
              <a:srgbClr val="33CC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Reducing reporting requirement </a:t>
            </a:r>
          </a:p>
        </p:txBody>
      </p:sp>
      <p:cxnSp>
        <p:nvCxnSpPr>
          <p:cNvPr id="46" name="Straight Connector 45">
            <a:extLst>
              <a:ext uri="{FF2B5EF4-FFF2-40B4-BE49-F238E27FC236}">
                <a16:creationId xmlns:a16="http://schemas.microsoft.com/office/drawing/2014/main" id="{D853B2EF-6874-DB52-8721-D8CF938DF6BD}"/>
              </a:ext>
            </a:extLst>
          </p:cNvPr>
          <p:cNvCxnSpPr>
            <a:cxnSpLocks/>
          </p:cNvCxnSpPr>
          <p:nvPr/>
        </p:nvCxnSpPr>
        <p:spPr bwMode="auto">
          <a:xfrm>
            <a:off x="2590561" y="4430177"/>
            <a:ext cx="1545575" cy="0"/>
          </a:xfrm>
          <a:prstGeom prst="line">
            <a:avLst/>
          </a:prstGeom>
          <a:solidFill>
            <a:schemeClr val="accent1"/>
          </a:solidFill>
          <a:ln w="19050" cap="flat" cmpd="sng" algn="ctr">
            <a:solidFill>
              <a:srgbClr val="33CCCC"/>
            </a:solidFill>
            <a:prstDash val="dash"/>
            <a:round/>
            <a:headEnd type="none" w="med" len="med"/>
            <a:tailEnd type="oval" w="lg" len="lg"/>
          </a:ln>
          <a:effectLst/>
        </p:spPr>
      </p:cxnSp>
      <p:grpSp>
        <p:nvGrpSpPr>
          <p:cNvPr id="36" name="Group 35">
            <a:extLst>
              <a:ext uri="{FF2B5EF4-FFF2-40B4-BE49-F238E27FC236}">
                <a16:creationId xmlns:a16="http://schemas.microsoft.com/office/drawing/2014/main" id="{C3F864CF-071C-D38E-63B0-A88CAEC6739F}"/>
              </a:ext>
            </a:extLst>
          </p:cNvPr>
          <p:cNvGrpSpPr/>
          <p:nvPr/>
        </p:nvGrpSpPr>
        <p:grpSpPr>
          <a:xfrm>
            <a:off x="443710" y="2105433"/>
            <a:ext cx="2407947" cy="2999967"/>
            <a:chOff x="6010974" y="2363740"/>
            <a:chExt cx="1594109" cy="2056751"/>
          </a:xfrm>
        </p:grpSpPr>
        <p:pic>
          <p:nvPicPr>
            <p:cNvPr id="1028" name="Picture 4" descr="See the source image">
              <a:extLst>
                <a:ext uri="{FF2B5EF4-FFF2-40B4-BE49-F238E27FC236}">
                  <a16:creationId xmlns:a16="http://schemas.microsoft.com/office/drawing/2014/main" id="{68AB21A8-02B3-2D87-3570-53ABD81F06F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39153" y="2648859"/>
              <a:ext cx="1493971" cy="149397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8DDDFAD-3018-C08E-6430-067E2731E46F}"/>
                </a:ext>
              </a:extLst>
            </p:cNvPr>
            <p:cNvSpPr txBox="1"/>
            <p:nvPr/>
          </p:nvSpPr>
          <p:spPr>
            <a:xfrm>
              <a:off x="6010974" y="2363740"/>
              <a:ext cx="1585283" cy="265638"/>
            </a:xfrm>
            <a:prstGeom prst="rect">
              <a:avLst/>
            </a:prstGeom>
            <a:solidFill>
              <a:srgbClr val="105F9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Transition</a:t>
              </a:r>
            </a:p>
          </p:txBody>
        </p:sp>
        <p:sp>
          <p:nvSpPr>
            <p:cNvPr id="7" name="TextBox 6">
              <a:extLst>
                <a:ext uri="{FF2B5EF4-FFF2-40B4-BE49-F238E27FC236}">
                  <a16:creationId xmlns:a16="http://schemas.microsoft.com/office/drawing/2014/main" id="{D45C9E79-D2B5-4932-114E-4985B48D5048}"/>
                </a:ext>
              </a:extLst>
            </p:cNvPr>
            <p:cNvSpPr txBox="1"/>
            <p:nvPr/>
          </p:nvSpPr>
          <p:spPr>
            <a:xfrm>
              <a:off x="6019800" y="4154854"/>
              <a:ext cx="1585283" cy="265637"/>
            </a:xfrm>
            <a:prstGeom prst="rect">
              <a:avLst/>
            </a:prstGeom>
            <a:solidFill>
              <a:srgbClr val="0D5794"/>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Phase</a:t>
              </a:r>
            </a:p>
          </p:txBody>
        </p:sp>
      </p:grpSp>
      <p:sp>
        <p:nvSpPr>
          <p:cNvPr id="48" name="TextBox 47">
            <a:extLst>
              <a:ext uri="{FF2B5EF4-FFF2-40B4-BE49-F238E27FC236}">
                <a16:creationId xmlns:a16="http://schemas.microsoft.com/office/drawing/2014/main" id="{9446D97A-A4DD-4401-BDC2-251434CC3F47}"/>
              </a:ext>
            </a:extLst>
          </p:cNvPr>
          <p:cNvSpPr txBox="1"/>
          <p:nvPr/>
        </p:nvSpPr>
        <p:spPr>
          <a:xfrm>
            <a:off x="3907536" y="4896609"/>
            <a:ext cx="2950464" cy="646331"/>
          </a:xfrm>
          <a:prstGeom prst="rect">
            <a:avLst/>
          </a:prstGeom>
          <a:solidFill>
            <a:srgbClr val="00CC66"/>
          </a:solidFill>
          <a:ln>
            <a:solidFill>
              <a:srgbClr val="00CC66"/>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Alignment with International Markets</a:t>
            </a:r>
          </a:p>
        </p:txBody>
      </p:sp>
      <p:cxnSp>
        <p:nvCxnSpPr>
          <p:cNvPr id="49" name="Straight Connector 48">
            <a:extLst>
              <a:ext uri="{FF2B5EF4-FFF2-40B4-BE49-F238E27FC236}">
                <a16:creationId xmlns:a16="http://schemas.microsoft.com/office/drawing/2014/main" id="{00E8E4E5-D92F-A099-5B3E-3A2B49C75544}"/>
              </a:ext>
            </a:extLst>
          </p:cNvPr>
          <p:cNvCxnSpPr>
            <a:cxnSpLocks/>
          </p:cNvCxnSpPr>
          <p:nvPr/>
        </p:nvCxnSpPr>
        <p:spPr bwMode="auto">
          <a:xfrm>
            <a:off x="2458901" y="5149816"/>
            <a:ext cx="348743" cy="108077"/>
          </a:xfrm>
          <a:prstGeom prst="line">
            <a:avLst/>
          </a:prstGeom>
          <a:solidFill>
            <a:schemeClr val="accent1"/>
          </a:solidFill>
          <a:ln w="19050" cap="flat" cmpd="sng" algn="ctr">
            <a:solidFill>
              <a:srgbClr val="00CC66"/>
            </a:solidFill>
            <a:prstDash val="dash"/>
            <a:round/>
            <a:headEnd type="none" w="med" len="med"/>
            <a:tailEnd type="none" w="med" len="med"/>
          </a:ln>
          <a:effectLst/>
        </p:spPr>
      </p:cxnSp>
      <p:cxnSp>
        <p:nvCxnSpPr>
          <p:cNvPr id="50" name="Straight Connector 49">
            <a:extLst>
              <a:ext uri="{FF2B5EF4-FFF2-40B4-BE49-F238E27FC236}">
                <a16:creationId xmlns:a16="http://schemas.microsoft.com/office/drawing/2014/main" id="{6DB217CC-3974-13BE-AEDC-D0EB6C80D964}"/>
              </a:ext>
            </a:extLst>
          </p:cNvPr>
          <p:cNvCxnSpPr>
            <a:cxnSpLocks/>
          </p:cNvCxnSpPr>
          <p:nvPr/>
        </p:nvCxnSpPr>
        <p:spPr bwMode="auto">
          <a:xfrm>
            <a:off x="2807644" y="5247627"/>
            <a:ext cx="952500" cy="0"/>
          </a:xfrm>
          <a:prstGeom prst="line">
            <a:avLst/>
          </a:prstGeom>
          <a:solidFill>
            <a:schemeClr val="accent1"/>
          </a:solidFill>
          <a:ln w="19050" cap="flat" cmpd="sng" algn="ctr">
            <a:solidFill>
              <a:srgbClr val="00CC66"/>
            </a:solidFill>
            <a:prstDash val="dash"/>
            <a:round/>
            <a:headEnd type="none" w="med" len="med"/>
            <a:tailEnd type="oval" w="lg" len="lg"/>
          </a:ln>
          <a:effectLst/>
        </p:spPr>
      </p:cxnSp>
      <p:cxnSp>
        <p:nvCxnSpPr>
          <p:cNvPr id="17" name="Straight Connector 16">
            <a:extLst>
              <a:ext uri="{FF2B5EF4-FFF2-40B4-BE49-F238E27FC236}">
                <a16:creationId xmlns:a16="http://schemas.microsoft.com/office/drawing/2014/main" id="{B02FF0BE-1CC9-44AB-5A7C-91038DD59A9A}"/>
              </a:ext>
            </a:extLst>
          </p:cNvPr>
          <p:cNvCxnSpPr>
            <a:cxnSpLocks/>
          </p:cNvCxnSpPr>
          <p:nvPr/>
        </p:nvCxnSpPr>
        <p:spPr bwMode="auto">
          <a:xfrm flipV="1">
            <a:off x="2688336" y="2772142"/>
            <a:ext cx="1447800" cy="1"/>
          </a:xfrm>
          <a:prstGeom prst="line">
            <a:avLst/>
          </a:prstGeom>
          <a:solidFill>
            <a:schemeClr val="accent1"/>
          </a:solidFill>
          <a:ln w="19050" cap="flat" cmpd="sng" algn="ctr">
            <a:solidFill>
              <a:srgbClr val="FF9999"/>
            </a:solidFill>
            <a:prstDash val="dash"/>
            <a:round/>
            <a:headEnd type="none" w="med" len="med"/>
            <a:tailEnd type="oval" w="lg" len="lg"/>
          </a:ln>
          <a:effectLst/>
        </p:spPr>
      </p:cxnSp>
      <p:sp>
        <p:nvSpPr>
          <p:cNvPr id="21" name="TextBox 20">
            <a:extLst>
              <a:ext uri="{FF2B5EF4-FFF2-40B4-BE49-F238E27FC236}">
                <a16:creationId xmlns:a16="http://schemas.microsoft.com/office/drawing/2014/main" id="{5976B24D-AED7-623F-7894-76BC66D82B48}"/>
              </a:ext>
            </a:extLst>
          </p:cNvPr>
          <p:cNvSpPr txBox="1"/>
          <p:nvPr/>
        </p:nvSpPr>
        <p:spPr>
          <a:xfrm>
            <a:off x="4288536" y="2448976"/>
            <a:ext cx="2950464" cy="646331"/>
          </a:xfrm>
          <a:prstGeom prst="rect">
            <a:avLst/>
          </a:prstGeom>
          <a:solidFill>
            <a:srgbClr val="FF9999"/>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Consumer Protection</a:t>
            </a:r>
          </a:p>
        </p:txBody>
      </p:sp>
      <p:cxnSp>
        <p:nvCxnSpPr>
          <p:cNvPr id="28" name="Straight Connector 27">
            <a:extLst>
              <a:ext uri="{FF2B5EF4-FFF2-40B4-BE49-F238E27FC236}">
                <a16:creationId xmlns:a16="http://schemas.microsoft.com/office/drawing/2014/main" id="{DC835C69-6BD1-3A5A-ED55-E9B421BF1B82}"/>
              </a:ext>
            </a:extLst>
          </p:cNvPr>
          <p:cNvCxnSpPr>
            <a:cxnSpLocks/>
          </p:cNvCxnSpPr>
          <p:nvPr/>
        </p:nvCxnSpPr>
        <p:spPr bwMode="auto">
          <a:xfrm>
            <a:off x="7754259" y="3595631"/>
            <a:ext cx="363456" cy="3894"/>
          </a:xfrm>
          <a:prstGeom prst="line">
            <a:avLst/>
          </a:prstGeom>
          <a:solidFill>
            <a:schemeClr val="accent1"/>
          </a:solidFill>
          <a:ln w="19050" cap="flat" cmpd="sng" algn="ctr">
            <a:solidFill>
              <a:schemeClr val="bg2">
                <a:lumMod val="60000"/>
                <a:lumOff val="40000"/>
              </a:schemeClr>
            </a:solidFill>
            <a:prstDash val="dash"/>
            <a:round/>
            <a:headEnd type="none" w="med" len="med"/>
            <a:tailEnd type="oval" w="lg" len="lg"/>
          </a:ln>
          <a:effectLst/>
        </p:spPr>
      </p:cxnSp>
      <p:cxnSp>
        <p:nvCxnSpPr>
          <p:cNvPr id="8" name="Straight Connector 7">
            <a:extLst>
              <a:ext uri="{FF2B5EF4-FFF2-40B4-BE49-F238E27FC236}">
                <a16:creationId xmlns:a16="http://schemas.microsoft.com/office/drawing/2014/main" id="{02EE5843-86B9-AFE0-2A79-D04D86CF1287}"/>
              </a:ext>
            </a:extLst>
          </p:cNvPr>
          <p:cNvCxnSpPr>
            <a:cxnSpLocks/>
          </p:cNvCxnSpPr>
          <p:nvPr/>
        </p:nvCxnSpPr>
        <p:spPr bwMode="auto">
          <a:xfrm>
            <a:off x="7754259" y="3591859"/>
            <a:ext cx="363456" cy="3894"/>
          </a:xfrm>
          <a:prstGeom prst="line">
            <a:avLst/>
          </a:prstGeom>
          <a:solidFill>
            <a:schemeClr val="accent1"/>
          </a:solidFill>
          <a:ln w="19050" cap="flat" cmpd="sng" algn="ctr">
            <a:solidFill>
              <a:schemeClr val="accent5">
                <a:lumMod val="50000"/>
              </a:schemeClr>
            </a:solidFill>
            <a:prstDash val="dash"/>
            <a:round/>
            <a:headEnd type="none" w="med" len="med"/>
            <a:tailEnd type="oval" w="lg" len="lg"/>
          </a:ln>
          <a:effectLst/>
        </p:spPr>
      </p:cxnSp>
      <p:sp>
        <p:nvSpPr>
          <p:cNvPr id="9" name="TextBox 8">
            <a:extLst>
              <a:ext uri="{FF2B5EF4-FFF2-40B4-BE49-F238E27FC236}">
                <a16:creationId xmlns:a16="http://schemas.microsoft.com/office/drawing/2014/main" id="{334AFFDA-CA37-C83E-9800-204F06C797EE}"/>
              </a:ext>
            </a:extLst>
          </p:cNvPr>
          <p:cNvSpPr txBox="1"/>
          <p:nvPr/>
        </p:nvSpPr>
        <p:spPr>
          <a:xfrm>
            <a:off x="8226411" y="1676400"/>
            <a:ext cx="3521879" cy="3970318"/>
          </a:xfrm>
          <a:prstGeom prst="rect">
            <a:avLst/>
          </a:prstGeom>
          <a:noFill/>
          <a:ln w="19050">
            <a:solidFill>
              <a:schemeClr val="accent5">
                <a:lumMod val="5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Use and File</a:t>
            </a: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 for Individual products: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No waiting for approval helps quick launch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Re-pricing still conditional and hence correct pricing is must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Opening up of </a:t>
            </a:r>
            <a:r>
              <a:rPr kumimoji="0" lang="en-US" sz="1800" b="1"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Corporate agency</a:t>
            </a: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 and IMF: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Increasing number of relations to 9+9+9 instead of 3+3+3 increases opportunity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1793142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463109"/>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Evolving Regulatory framework</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cxnSp>
        <p:nvCxnSpPr>
          <p:cNvPr id="13" name="Straight Connector 12">
            <a:extLst>
              <a:ext uri="{FF2B5EF4-FFF2-40B4-BE49-F238E27FC236}">
                <a16:creationId xmlns:a16="http://schemas.microsoft.com/office/drawing/2014/main" id="{8C63BCB1-23DD-8F72-3C03-44729D23330F}"/>
              </a:ext>
            </a:extLst>
          </p:cNvPr>
          <p:cNvCxnSpPr>
            <a:cxnSpLocks/>
          </p:cNvCxnSpPr>
          <p:nvPr/>
        </p:nvCxnSpPr>
        <p:spPr bwMode="auto">
          <a:xfrm flipV="1">
            <a:off x="2154936" y="1991777"/>
            <a:ext cx="282128" cy="249101"/>
          </a:xfrm>
          <a:prstGeom prst="line">
            <a:avLst/>
          </a:prstGeom>
          <a:solidFill>
            <a:schemeClr val="accent1"/>
          </a:solidFill>
          <a:ln w="19050" cap="flat" cmpd="sng" algn="ctr">
            <a:solidFill>
              <a:schemeClr val="bg2">
                <a:lumMod val="60000"/>
                <a:lumOff val="40000"/>
              </a:schemeClr>
            </a:solidFill>
            <a:prstDash val="dash"/>
            <a:round/>
            <a:headEnd type="none" w="med" len="med"/>
            <a:tailEnd type="none" w="med" len="med"/>
          </a:ln>
          <a:effectLst/>
        </p:spPr>
      </p:cxnSp>
      <p:cxnSp>
        <p:nvCxnSpPr>
          <p:cNvPr id="15" name="Straight Connector 14">
            <a:extLst>
              <a:ext uri="{FF2B5EF4-FFF2-40B4-BE49-F238E27FC236}">
                <a16:creationId xmlns:a16="http://schemas.microsoft.com/office/drawing/2014/main" id="{E73D3434-FCC9-3B9A-4F12-0E08E608B4A9}"/>
              </a:ext>
            </a:extLst>
          </p:cNvPr>
          <p:cNvCxnSpPr>
            <a:cxnSpLocks/>
          </p:cNvCxnSpPr>
          <p:nvPr/>
        </p:nvCxnSpPr>
        <p:spPr bwMode="auto">
          <a:xfrm>
            <a:off x="2458901" y="1991777"/>
            <a:ext cx="1156076" cy="0"/>
          </a:xfrm>
          <a:prstGeom prst="line">
            <a:avLst/>
          </a:prstGeom>
          <a:solidFill>
            <a:schemeClr val="accent1"/>
          </a:solidFill>
          <a:ln w="19050" cap="flat" cmpd="sng" algn="ctr">
            <a:solidFill>
              <a:schemeClr val="bg2">
                <a:lumMod val="60000"/>
                <a:lumOff val="40000"/>
              </a:schemeClr>
            </a:solidFill>
            <a:prstDash val="dash"/>
            <a:round/>
            <a:headEnd type="none" w="med" len="med"/>
            <a:tailEnd type="oval" w="lg" len="lg"/>
          </a:ln>
          <a:effectLst/>
        </p:spPr>
      </p:cxnSp>
      <p:sp>
        <p:nvSpPr>
          <p:cNvPr id="18" name="TextBox 17">
            <a:extLst>
              <a:ext uri="{FF2B5EF4-FFF2-40B4-BE49-F238E27FC236}">
                <a16:creationId xmlns:a16="http://schemas.microsoft.com/office/drawing/2014/main" id="{E39767DE-D9F2-81BD-60CB-940BB1FA92D7}"/>
              </a:ext>
            </a:extLst>
          </p:cNvPr>
          <p:cNvSpPr txBox="1"/>
          <p:nvPr/>
        </p:nvSpPr>
        <p:spPr>
          <a:xfrm>
            <a:off x="3774121" y="1676400"/>
            <a:ext cx="2438400" cy="646331"/>
          </a:xfrm>
          <a:prstGeom prst="rect">
            <a:avLst/>
          </a:prstGeom>
          <a:solidFill>
            <a:schemeClr val="bg2">
              <a:lumMod val="60000"/>
              <a:lumOff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Insurance Penetration</a:t>
            </a:r>
          </a:p>
        </p:txBody>
      </p:sp>
      <p:cxnSp>
        <p:nvCxnSpPr>
          <p:cNvPr id="20" name="Straight Connector 19">
            <a:extLst>
              <a:ext uri="{FF2B5EF4-FFF2-40B4-BE49-F238E27FC236}">
                <a16:creationId xmlns:a16="http://schemas.microsoft.com/office/drawing/2014/main" id="{367CBBC9-AFA0-6431-BE65-C62CB88EC031}"/>
              </a:ext>
            </a:extLst>
          </p:cNvPr>
          <p:cNvCxnSpPr>
            <a:cxnSpLocks/>
          </p:cNvCxnSpPr>
          <p:nvPr/>
        </p:nvCxnSpPr>
        <p:spPr bwMode="auto">
          <a:xfrm flipV="1">
            <a:off x="2742961" y="3588176"/>
            <a:ext cx="1850375" cy="11349"/>
          </a:xfrm>
          <a:prstGeom prst="line">
            <a:avLst/>
          </a:prstGeom>
          <a:solidFill>
            <a:schemeClr val="accent1"/>
          </a:solidFill>
          <a:ln w="19050" cap="flat" cmpd="sng" algn="ctr">
            <a:solidFill>
              <a:schemeClr val="accent5">
                <a:lumMod val="50000"/>
              </a:schemeClr>
            </a:solidFill>
            <a:prstDash val="dash"/>
            <a:round/>
            <a:headEnd type="none" w="med" len="med"/>
            <a:tailEnd type="oval" w="lg" len="lg"/>
          </a:ln>
          <a:effectLst/>
        </p:spPr>
      </p:cxnSp>
      <p:sp>
        <p:nvSpPr>
          <p:cNvPr id="23" name="TextBox 22">
            <a:extLst>
              <a:ext uri="{FF2B5EF4-FFF2-40B4-BE49-F238E27FC236}">
                <a16:creationId xmlns:a16="http://schemas.microsoft.com/office/drawing/2014/main" id="{6666B86D-84C0-78AC-2BBB-DB5853A4F044}"/>
              </a:ext>
            </a:extLst>
          </p:cNvPr>
          <p:cNvSpPr txBox="1"/>
          <p:nvPr/>
        </p:nvSpPr>
        <p:spPr>
          <a:xfrm>
            <a:off x="4745736" y="3233776"/>
            <a:ext cx="2950464" cy="693712"/>
          </a:xfrm>
          <a:prstGeom prst="rect">
            <a:avLst/>
          </a:prstGeom>
          <a:solidFill>
            <a:schemeClr val="accent1">
              <a:lumMod val="7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More conducive environment for Insurers </a:t>
            </a:r>
          </a:p>
        </p:txBody>
      </p:sp>
      <p:sp>
        <p:nvSpPr>
          <p:cNvPr id="44" name="TextBox 43">
            <a:extLst>
              <a:ext uri="{FF2B5EF4-FFF2-40B4-BE49-F238E27FC236}">
                <a16:creationId xmlns:a16="http://schemas.microsoft.com/office/drawing/2014/main" id="{AB9E4184-2A01-A4A3-5DF6-F17085762087}"/>
              </a:ext>
            </a:extLst>
          </p:cNvPr>
          <p:cNvSpPr txBox="1"/>
          <p:nvPr/>
        </p:nvSpPr>
        <p:spPr>
          <a:xfrm>
            <a:off x="4319269" y="4065957"/>
            <a:ext cx="2950464" cy="646331"/>
          </a:xfrm>
          <a:prstGeom prst="rect">
            <a:avLst/>
          </a:prstGeom>
          <a:solidFill>
            <a:srgbClr val="33CCCC"/>
          </a:solidFill>
          <a:ln>
            <a:solidFill>
              <a:srgbClr val="33CC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Reducing reporting requirement </a:t>
            </a:r>
          </a:p>
        </p:txBody>
      </p:sp>
      <p:cxnSp>
        <p:nvCxnSpPr>
          <p:cNvPr id="46" name="Straight Connector 45">
            <a:extLst>
              <a:ext uri="{FF2B5EF4-FFF2-40B4-BE49-F238E27FC236}">
                <a16:creationId xmlns:a16="http://schemas.microsoft.com/office/drawing/2014/main" id="{D853B2EF-6874-DB52-8721-D8CF938DF6BD}"/>
              </a:ext>
            </a:extLst>
          </p:cNvPr>
          <p:cNvCxnSpPr>
            <a:cxnSpLocks/>
          </p:cNvCxnSpPr>
          <p:nvPr/>
        </p:nvCxnSpPr>
        <p:spPr bwMode="auto">
          <a:xfrm>
            <a:off x="2590561" y="4430177"/>
            <a:ext cx="1545575" cy="0"/>
          </a:xfrm>
          <a:prstGeom prst="line">
            <a:avLst/>
          </a:prstGeom>
          <a:solidFill>
            <a:schemeClr val="accent1"/>
          </a:solidFill>
          <a:ln w="19050" cap="flat" cmpd="sng" algn="ctr">
            <a:solidFill>
              <a:srgbClr val="33CCCC"/>
            </a:solidFill>
            <a:prstDash val="dash"/>
            <a:round/>
            <a:headEnd type="none" w="med" len="med"/>
            <a:tailEnd type="oval" w="lg" len="lg"/>
          </a:ln>
          <a:effectLst/>
        </p:spPr>
      </p:cxnSp>
      <p:grpSp>
        <p:nvGrpSpPr>
          <p:cNvPr id="36" name="Group 35">
            <a:extLst>
              <a:ext uri="{FF2B5EF4-FFF2-40B4-BE49-F238E27FC236}">
                <a16:creationId xmlns:a16="http://schemas.microsoft.com/office/drawing/2014/main" id="{C3F864CF-071C-D38E-63B0-A88CAEC6739F}"/>
              </a:ext>
            </a:extLst>
          </p:cNvPr>
          <p:cNvGrpSpPr/>
          <p:nvPr/>
        </p:nvGrpSpPr>
        <p:grpSpPr>
          <a:xfrm>
            <a:off x="443710" y="2105433"/>
            <a:ext cx="2407947" cy="2999967"/>
            <a:chOff x="6010974" y="2363740"/>
            <a:chExt cx="1594109" cy="2056751"/>
          </a:xfrm>
        </p:grpSpPr>
        <p:pic>
          <p:nvPicPr>
            <p:cNvPr id="1028" name="Picture 4" descr="See the source image">
              <a:extLst>
                <a:ext uri="{FF2B5EF4-FFF2-40B4-BE49-F238E27FC236}">
                  <a16:creationId xmlns:a16="http://schemas.microsoft.com/office/drawing/2014/main" id="{68AB21A8-02B3-2D87-3570-53ABD81F06F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39153" y="2648859"/>
              <a:ext cx="1493971" cy="149397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8DDDFAD-3018-C08E-6430-067E2731E46F}"/>
                </a:ext>
              </a:extLst>
            </p:cNvPr>
            <p:cNvSpPr txBox="1"/>
            <p:nvPr/>
          </p:nvSpPr>
          <p:spPr>
            <a:xfrm>
              <a:off x="6010974" y="2363740"/>
              <a:ext cx="1585283" cy="265638"/>
            </a:xfrm>
            <a:prstGeom prst="rect">
              <a:avLst/>
            </a:prstGeom>
            <a:solidFill>
              <a:srgbClr val="105F9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Transition</a:t>
              </a:r>
            </a:p>
          </p:txBody>
        </p:sp>
        <p:sp>
          <p:nvSpPr>
            <p:cNvPr id="7" name="TextBox 6">
              <a:extLst>
                <a:ext uri="{FF2B5EF4-FFF2-40B4-BE49-F238E27FC236}">
                  <a16:creationId xmlns:a16="http://schemas.microsoft.com/office/drawing/2014/main" id="{D45C9E79-D2B5-4932-114E-4985B48D5048}"/>
                </a:ext>
              </a:extLst>
            </p:cNvPr>
            <p:cNvSpPr txBox="1"/>
            <p:nvPr/>
          </p:nvSpPr>
          <p:spPr>
            <a:xfrm>
              <a:off x="6019800" y="4154854"/>
              <a:ext cx="1585283" cy="265637"/>
            </a:xfrm>
            <a:prstGeom prst="rect">
              <a:avLst/>
            </a:prstGeom>
            <a:solidFill>
              <a:srgbClr val="0D5794"/>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Phase</a:t>
              </a:r>
            </a:p>
          </p:txBody>
        </p:sp>
      </p:grpSp>
      <p:sp>
        <p:nvSpPr>
          <p:cNvPr id="48" name="TextBox 47">
            <a:extLst>
              <a:ext uri="{FF2B5EF4-FFF2-40B4-BE49-F238E27FC236}">
                <a16:creationId xmlns:a16="http://schemas.microsoft.com/office/drawing/2014/main" id="{9446D97A-A4DD-4401-BDC2-251434CC3F47}"/>
              </a:ext>
            </a:extLst>
          </p:cNvPr>
          <p:cNvSpPr txBox="1"/>
          <p:nvPr/>
        </p:nvSpPr>
        <p:spPr>
          <a:xfrm>
            <a:off x="3907536" y="4896609"/>
            <a:ext cx="2950464" cy="646331"/>
          </a:xfrm>
          <a:prstGeom prst="rect">
            <a:avLst/>
          </a:prstGeom>
          <a:solidFill>
            <a:srgbClr val="00CC66"/>
          </a:solidFill>
          <a:ln>
            <a:solidFill>
              <a:srgbClr val="00CC66"/>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Alignment with International Markets</a:t>
            </a:r>
          </a:p>
        </p:txBody>
      </p:sp>
      <p:cxnSp>
        <p:nvCxnSpPr>
          <p:cNvPr id="49" name="Straight Connector 48">
            <a:extLst>
              <a:ext uri="{FF2B5EF4-FFF2-40B4-BE49-F238E27FC236}">
                <a16:creationId xmlns:a16="http://schemas.microsoft.com/office/drawing/2014/main" id="{00E8E4E5-D92F-A099-5B3E-3A2B49C75544}"/>
              </a:ext>
            </a:extLst>
          </p:cNvPr>
          <p:cNvCxnSpPr>
            <a:cxnSpLocks/>
          </p:cNvCxnSpPr>
          <p:nvPr/>
        </p:nvCxnSpPr>
        <p:spPr bwMode="auto">
          <a:xfrm>
            <a:off x="2458901" y="5149816"/>
            <a:ext cx="348743" cy="108077"/>
          </a:xfrm>
          <a:prstGeom prst="line">
            <a:avLst/>
          </a:prstGeom>
          <a:solidFill>
            <a:schemeClr val="accent1"/>
          </a:solidFill>
          <a:ln w="19050" cap="flat" cmpd="sng" algn="ctr">
            <a:solidFill>
              <a:srgbClr val="00CC66"/>
            </a:solidFill>
            <a:prstDash val="dash"/>
            <a:round/>
            <a:headEnd type="none" w="med" len="med"/>
            <a:tailEnd type="none" w="med" len="med"/>
          </a:ln>
          <a:effectLst/>
        </p:spPr>
      </p:cxnSp>
      <p:cxnSp>
        <p:nvCxnSpPr>
          <p:cNvPr id="50" name="Straight Connector 49">
            <a:extLst>
              <a:ext uri="{FF2B5EF4-FFF2-40B4-BE49-F238E27FC236}">
                <a16:creationId xmlns:a16="http://schemas.microsoft.com/office/drawing/2014/main" id="{6DB217CC-3974-13BE-AEDC-D0EB6C80D964}"/>
              </a:ext>
            </a:extLst>
          </p:cNvPr>
          <p:cNvCxnSpPr>
            <a:cxnSpLocks/>
          </p:cNvCxnSpPr>
          <p:nvPr/>
        </p:nvCxnSpPr>
        <p:spPr bwMode="auto">
          <a:xfrm>
            <a:off x="2807644" y="5247627"/>
            <a:ext cx="952500" cy="0"/>
          </a:xfrm>
          <a:prstGeom prst="line">
            <a:avLst/>
          </a:prstGeom>
          <a:solidFill>
            <a:schemeClr val="accent1"/>
          </a:solidFill>
          <a:ln w="19050" cap="flat" cmpd="sng" algn="ctr">
            <a:solidFill>
              <a:srgbClr val="00CC66"/>
            </a:solidFill>
            <a:prstDash val="dash"/>
            <a:round/>
            <a:headEnd type="none" w="med" len="med"/>
            <a:tailEnd type="oval" w="lg" len="lg"/>
          </a:ln>
          <a:effectLst/>
        </p:spPr>
      </p:cxnSp>
      <p:cxnSp>
        <p:nvCxnSpPr>
          <p:cNvPr id="17" name="Straight Connector 16">
            <a:extLst>
              <a:ext uri="{FF2B5EF4-FFF2-40B4-BE49-F238E27FC236}">
                <a16:creationId xmlns:a16="http://schemas.microsoft.com/office/drawing/2014/main" id="{B02FF0BE-1CC9-44AB-5A7C-91038DD59A9A}"/>
              </a:ext>
            </a:extLst>
          </p:cNvPr>
          <p:cNvCxnSpPr>
            <a:cxnSpLocks/>
          </p:cNvCxnSpPr>
          <p:nvPr/>
        </p:nvCxnSpPr>
        <p:spPr bwMode="auto">
          <a:xfrm flipV="1">
            <a:off x="2688336" y="2772142"/>
            <a:ext cx="1447800" cy="1"/>
          </a:xfrm>
          <a:prstGeom prst="line">
            <a:avLst/>
          </a:prstGeom>
          <a:solidFill>
            <a:schemeClr val="accent1"/>
          </a:solidFill>
          <a:ln w="19050" cap="flat" cmpd="sng" algn="ctr">
            <a:solidFill>
              <a:srgbClr val="FF9999"/>
            </a:solidFill>
            <a:prstDash val="dash"/>
            <a:round/>
            <a:headEnd type="none" w="med" len="med"/>
            <a:tailEnd type="oval" w="lg" len="lg"/>
          </a:ln>
          <a:effectLst/>
        </p:spPr>
      </p:cxnSp>
      <p:sp>
        <p:nvSpPr>
          <p:cNvPr id="21" name="TextBox 20">
            <a:extLst>
              <a:ext uri="{FF2B5EF4-FFF2-40B4-BE49-F238E27FC236}">
                <a16:creationId xmlns:a16="http://schemas.microsoft.com/office/drawing/2014/main" id="{5976B24D-AED7-623F-7894-76BC66D82B48}"/>
              </a:ext>
            </a:extLst>
          </p:cNvPr>
          <p:cNvSpPr txBox="1"/>
          <p:nvPr/>
        </p:nvSpPr>
        <p:spPr>
          <a:xfrm>
            <a:off x="4288536" y="2448976"/>
            <a:ext cx="2950464" cy="646331"/>
          </a:xfrm>
          <a:prstGeom prst="rect">
            <a:avLst/>
          </a:prstGeom>
          <a:solidFill>
            <a:srgbClr val="FF9999"/>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Consumer Protection</a:t>
            </a:r>
          </a:p>
        </p:txBody>
      </p:sp>
      <p:cxnSp>
        <p:nvCxnSpPr>
          <p:cNvPr id="28" name="Straight Connector 27">
            <a:extLst>
              <a:ext uri="{FF2B5EF4-FFF2-40B4-BE49-F238E27FC236}">
                <a16:creationId xmlns:a16="http://schemas.microsoft.com/office/drawing/2014/main" id="{DC835C69-6BD1-3A5A-ED55-E9B421BF1B82}"/>
              </a:ext>
            </a:extLst>
          </p:cNvPr>
          <p:cNvCxnSpPr>
            <a:cxnSpLocks/>
          </p:cNvCxnSpPr>
          <p:nvPr/>
        </p:nvCxnSpPr>
        <p:spPr bwMode="auto">
          <a:xfrm>
            <a:off x="7754259" y="3595631"/>
            <a:ext cx="363456" cy="3894"/>
          </a:xfrm>
          <a:prstGeom prst="line">
            <a:avLst/>
          </a:prstGeom>
          <a:solidFill>
            <a:schemeClr val="accent1"/>
          </a:solidFill>
          <a:ln w="19050" cap="flat" cmpd="sng" algn="ctr">
            <a:solidFill>
              <a:schemeClr val="bg2">
                <a:lumMod val="60000"/>
                <a:lumOff val="40000"/>
              </a:schemeClr>
            </a:solidFill>
            <a:prstDash val="dash"/>
            <a:round/>
            <a:headEnd type="none" w="med" len="med"/>
            <a:tailEnd type="oval" w="lg" len="lg"/>
          </a:ln>
          <a:effectLst/>
        </p:spPr>
      </p:cxnSp>
      <p:cxnSp>
        <p:nvCxnSpPr>
          <p:cNvPr id="8" name="Straight Connector 7">
            <a:extLst>
              <a:ext uri="{FF2B5EF4-FFF2-40B4-BE49-F238E27FC236}">
                <a16:creationId xmlns:a16="http://schemas.microsoft.com/office/drawing/2014/main" id="{02EE5843-86B9-AFE0-2A79-D04D86CF1287}"/>
              </a:ext>
            </a:extLst>
          </p:cNvPr>
          <p:cNvCxnSpPr>
            <a:cxnSpLocks/>
          </p:cNvCxnSpPr>
          <p:nvPr/>
        </p:nvCxnSpPr>
        <p:spPr bwMode="auto">
          <a:xfrm>
            <a:off x="7754259" y="3591859"/>
            <a:ext cx="363456" cy="3894"/>
          </a:xfrm>
          <a:prstGeom prst="line">
            <a:avLst/>
          </a:prstGeom>
          <a:solidFill>
            <a:schemeClr val="accent1"/>
          </a:solidFill>
          <a:ln w="19050" cap="flat" cmpd="sng" algn="ctr">
            <a:solidFill>
              <a:schemeClr val="accent5">
                <a:lumMod val="50000"/>
              </a:schemeClr>
            </a:solidFill>
            <a:prstDash val="dash"/>
            <a:round/>
            <a:headEnd type="none" w="med" len="med"/>
            <a:tailEnd type="oval" w="lg" len="lg"/>
          </a:ln>
          <a:effectLst/>
        </p:spPr>
      </p:cxnSp>
      <p:sp>
        <p:nvSpPr>
          <p:cNvPr id="9" name="TextBox 8">
            <a:extLst>
              <a:ext uri="{FF2B5EF4-FFF2-40B4-BE49-F238E27FC236}">
                <a16:creationId xmlns:a16="http://schemas.microsoft.com/office/drawing/2014/main" id="{334AFFDA-CA37-C83E-9800-204F06C797EE}"/>
              </a:ext>
            </a:extLst>
          </p:cNvPr>
          <p:cNvSpPr txBox="1"/>
          <p:nvPr/>
        </p:nvSpPr>
        <p:spPr>
          <a:xfrm>
            <a:off x="8226411" y="1524000"/>
            <a:ext cx="3521879" cy="5078313"/>
          </a:xfrm>
          <a:prstGeom prst="rect">
            <a:avLst/>
          </a:prstGeom>
          <a:noFill/>
          <a:ln w="19050">
            <a:solidFill>
              <a:schemeClr val="accent5">
                <a:lumMod val="5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Expense of Management</a:t>
            </a: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 and Commission payment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Allowed EOM = 30%+ for GI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3 years extension for existing players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HI is high acquisition business</a:t>
            </a:r>
          </a:p>
          <a:p>
            <a:pPr marL="576263"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3 year business growth should met EOM target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Flexibility to decide commission rate would support desired growth (but overall EOM should be met)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Other form of capital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No Prior approval + enhanced limits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E2B8">
                    <a:lumMod val="50000"/>
                  </a:srgbClr>
                </a:solidFill>
                <a:effectLst/>
                <a:uLnTx/>
                <a:uFillTx/>
                <a:latin typeface="Trebuchet MS" panose="020B0603020202020204" pitchFamily="34" charset="0"/>
                <a:ea typeface="+mn-ea"/>
                <a:cs typeface="+mn-cs"/>
              </a:rPr>
              <a:t>Can be used as alternative to support growth </a:t>
            </a:r>
          </a:p>
        </p:txBody>
      </p:sp>
    </p:spTree>
    <p:extLst>
      <p:ext uri="{BB962C8B-B14F-4D97-AF65-F5344CB8AC3E}">
        <p14:creationId xmlns:p14="http://schemas.microsoft.com/office/powerpoint/2010/main" val="110922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463109"/>
            <a:ext cx="8686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Evolving Regulatory framework</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cxnSp>
        <p:nvCxnSpPr>
          <p:cNvPr id="13" name="Straight Connector 12">
            <a:extLst>
              <a:ext uri="{FF2B5EF4-FFF2-40B4-BE49-F238E27FC236}">
                <a16:creationId xmlns:a16="http://schemas.microsoft.com/office/drawing/2014/main" id="{8C63BCB1-23DD-8F72-3C03-44729D23330F}"/>
              </a:ext>
            </a:extLst>
          </p:cNvPr>
          <p:cNvCxnSpPr>
            <a:cxnSpLocks/>
          </p:cNvCxnSpPr>
          <p:nvPr/>
        </p:nvCxnSpPr>
        <p:spPr bwMode="auto">
          <a:xfrm flipV="1">
            <a:off x="2154936" y="1991777"/>
            <a:ext cx="282128" cy="249101"/>
          </a:xfrm>
          <a:prstGeom prst="line">
            <a:avLst/>
          </a:prstGeom>
          <a:solidFill>
            <a:schemeClr val="accent1"/>
          </a:solidFill>
          <a:ln w="19050" cap="flat" cmpd="sng" algn="ctr">
            <a:solidFill>
              <a:schemeClr val="bg2">
                <a:lumMod val="60000"/>
                <a:lumOff val="40000"/>
              </a:schemeClr>
            </a:solidFill>
            <a:prstDash val="dash"/>
            <a:round/>
            <a:headEnd type="none" w="med" len="med"/>
            <a:tailEnd type="none" w="med" len="med"/>
          </a:ln>
          <a:effectLst/>
        </p:spPr>
      </p:cxnSp>
      <p:cxnSp>
        <p:nvCxnSpPr>
          <p:cNvPr id="15" name="Straight Connector 14">
            <a:extLst>
              <a:ext uri="{FF2B5EF4-FFF2-40B4-BE49-F238E27FC236}">
                <a16:creationId xmlns:a16="http://schemas.microsoft.com/office/drawing/2014/main" id="{E73D3434-FCC9-3B9A-4F12-0E08E608B4A9}"/>
              </a:ext>
            </a:extLst>
          </p:cNvPr>
          <p:cNvCxnSpPr>
            <a:cxnSpLocks/>
          </p:cNvCxnSpPr>
          <p:nvPr/>
        </p:nvCxnSpPr>
        <p:spPr bwMode="auto">
          <a:xfrm>
            <a:off x="2458901" y="1991777"/>
            <a:ext cx="1156076" cy="0"/>
          </a:xfrm>
          <a:prstGeom prst="line">
            <a:avLst/>
          </a:prstGeom>
          <a:solidFill>
            <a:schemeClr val="accent1"/>
          </a:solidFill>
          <a:ln w="19050" cap="flat" cmpd="sng" algn="ctr">
            <a:solidFill>
              <a:schemeClr val="bg2">
                <a:lumMod val="60000"/>
                <a:lumOff val="40000"/>
              </a:schemeClr>
            </a:solidFill>
            <a:prstDash val="dash"/>
            <a:round/>
            <a:headEnd type="none" w="med" len="med"/>
            <a:tailEnd type="oval" w="lg" len="lg"/>
          </a:ln>
          <a:effectLst/>
        </p:spPr>
      </p:cxnSp>
      <p:sp>
        <p:nvSpPr>
          <p:cNvPr id="18" name="TextBox 17">
            <a:extLst>
              <a:ext uri="{FF2B5EF4-FFF2-40B4-BE49-F238E27FC236}">
                <a16:creationId xmlns:a16="http://schemas.microsoft.com/office/drawing/2014/main" id="{E39767DE-D9F2-81BD-60CB-940BB1FA92D7}"/>
              </a:ext>
            </a:extLst>
          </p:cNvPr>
          <p:cNvSpPr txBox="1"/>
          <p:nvPr/>
        </p:nvSpPr>
        <p:spPr>
          <a:xfrm>
            <a:off x="3774121" y="1676400"/>
            <a:ext cx="2438400" cy="646331"/>
          </a:xfrm>
          <a:prstGeom prst="rect">
            <a:avLst/>
          </a:prstGeom>
          <a:solidFill>
            <a:schemeClr val="bg2">
              <a:lumMod val="60000"/>
              <a:lumOff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Insurance Penetration</a:t>
            </a:r>
          </a:p>
        </p:txBody>
      </p:sp>
      <p:cxnSp>
        <p:nvCxnSpPr>
          <p:cNvPr id="20" name="Straight Connector 19">
            <a:extLst>
              <a:ext uri="{FF2B5EF4-FFF2-40B4-BE49-F238E27FC236}">
                <a16:creationId xmlns:a16="http://schemas.microsoft.com/office/drawing/2014/main" id="{367CBBC9-AFA0-6431-BE65-C62CB88EC031}"/>
              </a:ext>
            </a:extLst>
          </p:cNvPr>
          <p:cNvCxnSpPr>
            <a:cxnSpLocks/>
          </p:cNvCxnSpPr>
          <p:nvPr/>
        </p:nvCxnSpPr>
        <p:spPr bwMode="auto">
          <a:xfrm flipV="1">
            <a:off x="2742961" y="3588176"/>
            <a:ext cx="1850375" cy="11349"/>
          </a:xfrm>
          <a:prstGeom prst="line">
            <a:avLst/>
          </a:prstGeom>
          <a:solidFill>
            <a:schemeClr val="accent1"/>
          </a:solidFill>
          <a:ln w="19050" cap="flat" cmpd="sng" algn="ctr">
            <a:solidFill>
              <a:schemeClr val="accent5">
                <a:lumMod val="50000"/>
              </a:schemeClr>
            </a:solidFill>
            <a:prstDash val="dash"/>
            <a:round/>
            <a:headEnd type="none" w="med" len="med"/>
            <a:tailEnd type="oval" w="lg" len="lg"/>
          </a:ln>
          <a:effectLst/>
        </p:spPr>
      </p:cxnSp>
      <p:sp>
        <p:nvSpPr>
          <p:cNvPr id="23" name="TextBox 22">
            <a:extLst>
              <a:ext uri="{FF2B5EF4-FFF2-40B4-BE49-F238E27FC236}">
                <a16:creationId xmlns:a16="http://schemas.microsoft.com/office/drawing/2014/main" id="{6666B86D-84C0-78AC-2BBB-DB5853A4F044}"/>
              </a:ext>
            </a:extLst>
          </p:cNvPr>
          <p:cNvSpPr txBox="1"/>
          <p:nvPr/>
        </p:nvSpPr>
        <p:spPr>
          <a:xfrm>
            <a:off x="4745736" y="3233776"/>
            <a:ext cx="2950464" cy="693712"/>
          </a:xfrm>
          <a:prstGeom prst="rect">
            <a:avLst/>
          </a:prstGeom>
          <a:solidFill>
            <a:schemeClr val="accent1">
              <a:lumMod val="7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More conducive environment for Insurers </a:t>
            </a:r>
          </a:p>
        </p:txBody>
      </p:sp>
      <p:sp>
        <p:nvSpPr>
          <p:cNvPr id="44" name="TextBox 43">
            <a:extLst>
              <a:ext uri="{FF2B5EF4-FFF2-40B4-BE49-F238E27FC236}">
                <a16:creationId xmlns:a16="http://schemas.microsoft.com/office/drawing/2014/main" id="{AB9E4184-2A01-A4A3-5DF6-F17085762087}"/>
              </a:ext>
            </a:extLst>
          </p:cNvPr>
          <p:cNvSpPr txBox="1"/>
          <p:nvPr/>
        </p:nvSpPr>
        <p:spPr>
          <a:xfrm>
            <a:off x="4319269" y="4065957"/>
            <a:ext cx="2950464" cy="646331"/>
          </a:xfrm>
          <a:prstGeom prst="rect">
            <a:avLst/>
          </a:prstGeom>
          <a:solidFill>
            <a:srgbClr val="33CCCC"/>
          </a:solidFill>
          <a:ln>
            <a:solidFill>
              <a:srgbClr val="33CC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Reducing reporting requirement </a:t>
            </a:r>
          </a:p>
        </p:txBody>
      </p:sp>
      <p:cxnSp>
        <p:nvCxnSpPr>
          <p:cNvPr id="46" name="Straight Connector 45">
            <a:extLst>
              <a:ext uri="{FF2B5EF4-FFF2-40B4-BE49-F238E27FC236}">
                <a16:creationId xmlns:a16="http://schemas.microsoft.com/office/drawing/2014/main" id="{D853B2EF-6874-DB52-8721-D8CF938DF6BD}"/>
              </a:ext>
            </a:extLst>
          </p:cNvPr>
          <p:cNvCxnSpPr>
            <a:cxnSpLocks/>
          </p:cNvCxnSpPr>
          <p:nvPr/>
        </p:nvCxnSpPr>
        <p:spPr bwMode="auto">
          <a:xfrm>
            <a:off x="2590561" y="4430177"/>
            <a:ext cx="1545575" cy="0"/>
          </a:xfrm>
          <a:prstGeom prst="line">
            <a:avLst/>
          </a:prstGeom>
          <a:solidFill>
            <a:schemeClr val="accent1"/>
          </a:solidFill>
          <a:ln w="19050" cap="flat" cmpd="sng" algn="ctr">
            <a:solidFill>
              <a:srgbClr val="33CCCC"/>
            </a:solidFill>
            <a:prstDash val="dash"/>
            <a:round/>
            <a:headEnd type="none" w="med" len="med"/>
            <a:tailEnd type="oval" w="lg" len="lg"/>
          </a:ln>
          <a:effectLst/>
        </p:spPr>
      </p:cxnSp>
      <p:grpSp>
        <p:nvGrpSpPr>
          <p:cNvPr id="36" name="Group 35">
            <a:extLst>
              <a:ext uri="{FF2B5EF4-FFF2-40B4-BE49-F238E27FC236}">
                <a16:creationId xmlns:a16="http://schemas.microsoft.com/office/drawing/2014/main" id="{C3F864CF-071C-D38E-63B0-A88CAEC6739F}"/>
              </a:ext>
            </a:extLst>
          </p:cNvPr>
          <p:cNvGrpSpPr/>
          <p:nvPr/>
        </p:nvGrpSpPr>
        <p:grpSpPr>
          <a:xfrm>
            <a:off x="443710" y="2105433"/>
            <a:ext cx="2407947" cy="2999967"/>
            <a:chOff x="6010974" y="2363740"/>
            <a:chExt cx="1594109" cy="2056751"/>
          </a:xfrm>
        </p:grpSpPr>
        <p:pic>
          <p:nvPicPr>
            <p:cNvPr id="1028" name="Picture 4" descr="See the source image">
              <a:extLst>
                <a:ext uri="{FF2B5EF4-FFF2-40B4-BE49-F238E27FC236}">
                  <a16:creationId xmlns:a16="http://schemas.microsoft.com/office/drawing/2014/main" id="{68AB21A8-02B3-2D87-3570-53ABD81F06F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39153" y="2648859"/>
              <a:ext cx="1493971" cy="149397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8DDDFAD-3018-C08E-6430-067E2731E46F}"/>
                </a:ext>
              </a:extLst>
            </p:cNvPr>
            <p:cNvSpPr txBox="1"/>
            <p:nvPr/>
          </p:nvSpPr>
          <p:spPr>
            <a:xfrm>
              <a:off x="6010974" y="2363740"/>
              <a:ext cx="1585283" cy="265638"/>
            </a:xfrm>
            <a:prstGeom prst="rect">
              <a:avLst/>
            </a:prstGeom>
            <a:solidFill>
              <a:srgbClr val="105F9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Transition</a:t>
              </a:r>
            </a:p>
          </p:txBody>
        </p:sp>
        <p:sp>
          <p:nvSpPr>
            <p:cNvPr id="7" name="TextBox 6">
              <a:extLst>
                <a:ext uri="{FF2B5EF4-FFF2-40B4-BE49-F238E27FC236}">
                  <a16:creationId xmlns:a16="http://schemas.microsoft.com/office/drawing/2014/main" id="{D45C9E79-D2B5-4932-114E-4985B48D5048}"/>
                </a:ext>
              </a:extLst>
            </p:cNvPr>
            <p:cNvSpPr txBox="1"/>
            <p:nvPr/>
          </p:nvSpPr>
          <p:spPr>
            <a:xfrm>
              <a:off x="6019800" y="4154854"/>
              <a:ext cx="1585283" cy="265637"/>
            </a:xfrm>
            <a:prstGeom prst="rect">
              <a:avLst/>
            </a:prstGeom>
            <a:solidFill>
              <a:srgbClr val="0D5794"/>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Phase</a:t>
              </a:r>
            </a:p>
          </p:txBody>
        </p:sp>
      </p:grpSp>
      <p:sp>
        <p:nvSpPr>
          <p:cNvPr id="48" name="TextBox 47">
            <a:extLst>
              <a:ext uri="{FF2B5EF4-FFF2-40B4-BE49-F238E27FC236}">
                <a16:creationId xmlns:a16="http://schemas.microsoft.com/office/drawing/2014/main" id="{9446D97A-A4DD-4401-BDC2-251434CC3F47}"/>
              </a:ext>
            </a:extLst>
          </p:cNvPr>
          <p:cNvSpPr txBox="1"/>
          <p:nvPr/>
        </p:nvSpPr>
        <p:spPr>
          <a:xfrm>
            <a:off x="3907536" y="4896609"/>
            <a:ext cx="2950464" cy="646331"/>
          </a:xfrm>
          <a:prstGeom prst="rect">
            <a:avLst/>
          </a:prstGeom>
          <a:solidFill>
            <a:srgbClr val="00CC66"/>
          </a:solidFill>
          <a:ln>
            <a:solidFill>
              <a:srgbClr val="00CC66"/>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Alignment with International Markets</a:t>
            </a:r>
          </a:p>
        </p:txBody>
      </p:sp>
      <p:cxnSp>
        <p:nvCxnSpPr>
          <p:cNvPr id="49" name="Straight Connector 48">
            <a:extLst>
              <a:ext uri="{FF2B5EF4-FFF2-40B4-BE49-F238E27FC236}">
                <a16:creationId xmlns:a16="http://schemas.microsoft.com/office/drawing/2014/main" id="{00E8E4E5-D92F-A099-5B3E-3A2B49C75544}"/>
              </a:ext>
            </a:extLst>
          </p:cNvPr>
          <p:cNvCxnSpPr>
            <a:cxnSpLocks/>
          </p:cNvCxnSpPr>
          <p:nvPr/>
        </p:nvCxnSpPr>
        <p:spPr bwMode="auto">
          <a:xfrm>
            <a:off x="2458901" y="5149816"/>
            <a:ext cx="348743" cy="108077"/>
          </a:xfrm>
          <a:prstGeom prst="line">
            <a:avLst/>
          </a:prstGeom>
          <a:solidFill>
            <a:schemeClr val="accent1"/>
          </a:solidFill>
          <a:ln w="19050" cap="flat" cmpd="sng" algn="ctr">
            <a:solidFill>
              <a:srgbClr val="00CC66"/>
            </a:solidFill>
            <a:prstDash val="dash"/>
            <a:round/>
            <a:headEnd type="none" w="med" len="med"/>
            <a:tailEnd type="none" w="med" len="med"/>
          </a:ln>
          <a:effectLst/>
        </p:spPr>
      </p:cxnSp>
      <p:cxnSp>
        <p:nvCxnSpPr>
          <p:cNvPr id="50" name="Straight Connector 49">
            <a:extLst>
              <a:ext uri="{FF2B5EF4-FFF2-40B4-BE49-F238E27FC236}">
                <a16:creationId xmlns:a16="http://schemas.microsoft.com/office/drawing/2014/main" id="{6DB217CC-3974-13BE-AEDC-D0EB6C80D964}"/>
              </a:ext>
            </a:extLst>
          </p:cNvPr>
          <p:cNvCxnSpPr>
            <a:cxnSpLocks/>
          </p:cNvCxnSpPr>
          <p:nvPr/>
        </p:nvCxnSpPr>
        <p:spPr bwMode="auto">
          <a:xfrm>
            <a:off x="2807644" y="5247627"/>
            <a:ext cx="952500" cy="0"/>
          </a:xfrm>
          <a:prstGeom prst="line">
            <a:avLst/>
          </a:prstGeom>
          <a:solidFill>
            <a:schemeClr val="accent1"/>
          </a:solidFill>
          <a:ln w="19050" cap="flat" cmpd="sng" algn="ctr">
            <a:solidFill>
              <a:srgbClr val="00CC66"/>
            </a:solidFill>
            <a:prstDash val="dash"/>
            <a:round/>
            <a:headEnd type="none" w="med" len="med"/>
            <a:tailEnd type="oval" w="lg" len="lg"/>
          </a:ln>
          <a:effectLst/>
        </p:spPr>
      </p:cxnSp>
      <p:cxnSp>
        <p:nvCxnSpPr>
          <p:cNvPr id="17" name="Straight Connector 16">
            <a:extLst>
              <a:ext uri="{FF2B5EF4-FFF2-40B4-BE49-F238E27FC236}">
                <a16:creationId xmlns:a16="http://schemas.microsoft.com/office/drawing/2014/main" id="{B02FF0BE-1CC9-44AB-5A7C-91038DD59A9A}"/>
              </a:ext>
            </a:extLst>
          </p:cNvPr>
          <p:cNvCxnSpPr>
            <a:cxnSpLocks/>
          </p:cNvCxnSpPr>
          <p:nvPr/>
        </p:nvCxnSpPr>
        <p:spPr bwMode="auto">
          <a:xfrm flipV="1">
            <a:off x="2688336" y="2772142"/>
            <a:ext cx="1447800" cy="1"/>
          </a:xfrm>
          <a:prstGeom prst="line">
            <a:avLst/>
          </a:prstGeom>
          <a:solidFill>
            <a:schemeClr val="accent1"/>
          </a:solidFill>
          <a:ln w="19050" cap="flat" cmpd="sng" algn="ctr">
            <a:solidFill>
              <a:srgbClr val="FF9999"/>
            </a:solidFill>
            <a:prstDash val="dash"/>
            <a:round/>
            <a:headEnd type="none" w="med" len="med"/>
            <a:tailEnd type="oval" w="lg" len="lg"/>
          </a:ln>
          <a:effectLst/>
        </p:spPr>
      </p:cxnSp>
      <p:sp>
        <p:nvSpPr>
          <p:cNvPr id="21" name="TextBox 20">
            <a:extLst>
              <a:ext uri="{FF2B5EF4-FFF2-40B4-BE49-F238E27FC236}">
                <a16:creationId xmlns:a16="http://schemas.microsoft.com/office/drawing/2014/main" id="{5976B24D-AED7-623F-7894-76BC66D82B48}"/>
              </a:ext>
            </a:extLst>
          </p:cNvPr>
          <p:cNvSpPr txBox="1"/>
          <p:nvPr/>
        </p:nvSpPr>
        <p:spPr>
          <a:xfrm>
            <a:off x="4288536" y="2448976"/>
            <a:ext cx="2950464" cy="646331"/>
          </a:xfrm>
          <a:prstGeom prst="rect">
            <a:avLst/>
          </a:prstGeom>
          <a:solidFill>
            <a:srgbClr val="FF9999"/>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Increasing Consumer Protection</a:t>
            </a:r>
          </a:p>
        </p:txBody>
      </p:sp>
      <p:cxnSp>
        <p:nvCxnSpPr>
          <p:cNvPr id="28" name="Straight Connector 27">
            <a:extLst>
              <a:ext uri="{FF2B5EF4-FFF2-40B4-BE49-F238E27FC236}">
                <a16:creationId xmlns:a16="http://schemas.microsoft.com/office/drawing/2014/main" id="{DC835C69-6BD1-3A5A-ED55-E9B421BF1B82}"/>
              </a:ext>
            </a:extLst>
          </p:cNvPr>
          <p:cNvCxnSpPr>
            <a:cxnSpLocks/>
          </p:cNvCxnSpPr>
          <p:nvPr/>
        </p:nvCxnSpPr>
        <p:spPr bwMode="auto">
          <a:xfrm>
            <a:off x="6976209" y="5257893"/>
            <a:ext cx="1100991" cy="0"/>
          </a:xfrm>
          <a:prstGeom prst="line">
            <a:avLst/>
          </a:prstGeom>
          <a:solidFill>
            <a:schemeClr val="accent1"/>
          </a:solidFill>
          <a:ln w="19050" cap="flat" cmpd="sng" algn="ctr">
            <a:solidFill>
              <a:srgbClr val="00B050"/>
            </a:solidFill>
            <a:prstDash val="dash"/>
            <a:round/>
            <a:headEnd type="none" w="med" len="med"/>
            <a:tailEnd type="oval" w="lg" len="lg"/>
          </a:ln>
          <a:effectLst/>
        </p:spPr>
      </p:cxnSp>
      <p:sp>
        <p:nvSpPr>
          <p:cNvPr id="30" name="TextBox 29">
            <a:extLst>
              <a:ext uri="{FF2B5EF4-FFF2-40B4-BE49-F238E27FC236}">
                <a16:creationId xmlns:a16="http://schemas.microsoft.com/office/drawing/2014/main" id="{83261BB3-8DA1-179D-BD7B-46F54BDFB742}"/>
              </a:ext>
            </a:extLst>
          </p:cNvPr>
          <p:cNvSpPr txBox="1"/>
          <p:nvPr/>
        </p:nvSpPr>
        <p:spPr>
          <a:xfrm>
            <a:off x="8226411" y="1524000"/>
            <a:ext cx="3521879" cy="5078313"/>
          </a:xfrm>
          <a:prstGeom prst="rect">
            <a:avLst/>
          </a:prstGeom>
          <a:noFill/>
          <a:ln w="19050">
            <a:solidFill>
              <a:srgbClr val="00B050"/>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rgbClr val="00B050"/>
                </a:solidFill>
                <a:effectLst/>
                <a:uLnTx/>
                <a:uFillTx/>
                <a:latin typeface="Trebuchet MS" panose="020B0603020202020204" pitchFamily="34" charset="0"/>
                <a:ea typeface="+mn-ea"/>
                <a:cs typeface="+mn-cs"/>
              </a:rPr>
              <a:t>Implementation of IFRS 17</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B050"/>
                </a:solidFill>
                <a:effectLst/>
                <a:uLnTx/>
                <a:uFillTx/>
                <a:latin typeface="Trebuchet MS" panose="020B0603020202020204" pitchFamily="34" charset="0"/>
                <a:ea typeface="+mn-ea"/>
                <a:cs typeface="+mn-cs"/>
              </a:rPr>
              <a:t>Yet to be notified in India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B050"/>
                </a:solidFill>
                <a:effectLst/>
                <a:uLnTx/>
                <a:uFillTx/>
                <a:latin typeface="Trebuchet MS" panose="020B0603020202020204" pitchFamily="34" charset="0"/>
                <a:ea typeface="+mn-ea"/>
                <a:cs typeface="+mn-cs"/>
              </a:rPr>
              <a:t>Still not clear if Health insurance products would qualify for PAA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B050"/>
                </a:solidFill>
                <a:effectLst/>
                <a:uLnTx/>
                <a:uFillTx/>
                <a:latin typeface="Trebuchet MS" panose="020B0603020202020204" pitchFamily="34" charset="0"/>
                <a:ea typeface="+mn-ea"/>
                <a:cs typeface="+mn-cs"/>
              </a:rPr>
              <a:t>Business plan to include time &amp; effort of BBA method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B050"/>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rgbClr val="00B050"/>
                </a:solidFill>
                <a:effectLst/>
                <a:uLnTx/>
                <a:uFillTx/>
                <a:latin typeface="Trebuchet MS" panose="020B0603020202020204" pitchFamily="34" charset="0"/>
                <a:ea typeface="+mn-ea"/>
                <a:cs typeface="+mn-cs"/>
              </a:rPr>
              <a:t>Risk Based Capital framework: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B050"/>
                </a:solidFill>
                <a:effectLst/>
                <a:uLnTx/>
                <a:uFillTx/>
                <a:latin typeface="Trebuchet MS" panose="020B0603020202020204" pitchFamily="34" charset="0"/>
                <a:ea typeface="+mn-ea"/>
                <a:cs typeface="+mn-cs"/>
              </a:rPr>
              <a:t>Currently Motor and Health LOB have similar solvency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B050"/>
                </a:solidFill>
                <a:effectLst/>
                <a:uLnTx/>
                <a:uFillTx/>
                <a:latin typeface="Trebuchet MS" panose="020B0603020202020204" pitchFamily="34" charset="0"/>
                <a:ea typeface="+mn-ea"/>
                <a:cs typeface="+mn-cs"/>
              </a:rPr>
              <a:t>New framework might have differentiated solvency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B050"/>
                </a:solidFill>
                <a:effectLst/>
                <a:uLnTx/>
                <a:uFillTx/>
                <a:latin typeface="Trebuchet MS" panose="020B0603020202020204" pitchFamily="34" charset="0"/>
                <a:ea typeface="+mn-ea"/>
                <a:cs typeface="+mn-cs"/>
              </a:rPr>
              <a:t>Current Economic capital framework requires lower solvency for Health vs Motor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B050"/>
                </a:solidFill>
                <a:effectLst/>
                <a:uLnTx/>
                <a:uFillTx/>
                <a:latin typeface="Trebuchet MS" panose="020B0603020202020204" pitchFamily="34" charset="0"/>
                <a:ea typeface="+mn-ea"/>
                <a:cs typeface="+mn-cs"/>
              </a:rPr>
              <a:t>Diversification can provide solvency benefit </a:t>
            </a:r>
          </a:p>
        </p:txBody>
      </p:sp>
    </p:spTree>
    <p:extLst>
      <p:ext uri="{BB962C8B-B14F-4D97-AF65-F5344CB8AC3E}">
        <p14:creationId xmlns:p14="http://schemas.microsoft.com/office/powerpoint/2010/main" val="464286319"/>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2424</TotalTime>
  <Words>2220</Words>
  <Application>Microsoft Office PowerPoint</Application>
  <PresentationFormat>Widescreen</PresentationFormat>
  <Paragraphs>391</Paragraphs>
  <Slides>28</Slides>
  <Notes>27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28</vt:i4>
      </vt:variant>
    </vt:vector>
  </HeadingPairs>
  <TitlesOfParts>
    <vt:vector size="38" baseType="lpstr">
      <vt:lpstr>Arial</vt:lpstr>
      <vt:lpstr>Bahamas</vt:lpstr>
      <vt:lpstr>Calibri</vt:lpstr>
      <vt:lpstr>Garamond</vt:lpstr>
      <vt:lpstr>SwissReSans</vt:lpstr>
      <vt:lpstr>Times New Roman</vt:lpstr>
      <vt:lpstr>Trebuchet MS</vt:lpstr>
      <vt:lpstr>Verdana</vt:lpstr>
      <vt:lpstr>LifeConvBirm02</vt:lpstr>
      <vt:lpstr>3_LifeConvBirm02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Sujeet Shetty</cp:lastModifiedBy>
  <cp:revision>175</cp:revision>
  <dcterms:created xsi:type="dcterms:W3CDTF">2011-07-20T12:11:57Z</dcterms:created>
  <dcterms:modified xsi:type="dcterms:W3CDTF">2023-01-10T17:35:56Z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0c2fedb-0da6-4717-8531-d16a1b9930f4_Enabled">
    <vt:lpwstr>true</vt:lpwstr>
  </property>
  <property fmtid="{D5CDD505-2E9C-101B-9397-08002B2CF9AE}" pid="3" name="MSIP_Label_90c2fedb-0da6-4717-8531-d16a1b9930f4_SetDate">
    <vt:lpwstr>2023-01-10T09:14:25Z</vt:lpwstr>
  </property>
  <property fmtid="{D5CDD505-2E9C-101B-9397-08002B2CF9AE}" pid="4" name="MSIP_Label_90c2fedb-0da6-4717-8531-d16a1b9930f4_Method">
    <vt:lpwstr>Standard</vt:lpwstr>
  </property>
  <property fmtid="{D5CDD505-2E9C-101B-9397-08002B2CF9AE}" pid="5" name="MSIP_Label_90c2fedb-0da6-4717-8531-d16a1b9930f4_Name">
    <vt:lpwstr>90c2fedb-0da6-4717-8531-d16a1b9930f4</vt:lpwstr>
  </property>
  <property fmtid="{D5CDD505-2E9C-101B-9397-08002B2CF9AE}" pid="6" name="MSIP_Label_90c2fedb-0da6-4717-8531-d16a1b9930f4_SiteId">
    <vt:lpwstr>45597f60-6e37-4be7-acfb-4c9e23b261ea</vt:lpwstr>
  </property>
  <property fmtid="{D5CDD505-2E9C-101B-9397-08002B2CF9AE}" pid="7" name="MSIP_Label_90c2fedb-0da6-4717-8531-d16a1b9930f4_ActionId">
    <vt:lpwstr>a8092e08-5ef0-4904-a2ab-1412401951f4</vt:lpwstr>
  </property>
  <property fmtid="{D5CDD505-2E9C-101B-9397-08002B2CF9AE}" pid="8" name="MSIP_Label_90c2fedb-0da6-4717-8531-d16a1b9930f4_ContentBits">
    <vt:lpwstr>0</vt:lpwstr>
  </property>
  <property fmtid="{D5CDD505-2E9C-101B-9397-08002B2CF9AE}" pid="9" name="Sensitivity">
    <vt:lpwstr>Internal</vt:lpwstr>
  </property>
</Properties>
</file>