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5" r:id="rId3"/>
  </p:sldMasterIdLst>
  <p:notesMasterIdLst>
    <p:notesMasterId r:id="rId55"/>
  </p:notesMasterIdLst>
  <p:handoutMasterIdLst>
    <p:handoutMasterId r:id="rId56"/>
  </p:handoutMasterIdLst>
  <p:sldIdLst>
    <p:sldId id="262" r:id="rId4"/>
    <p:sldId id="270" r:id="rId5"/>
    <p:sldId id="423" r:id="rId6"/>
    <p:sldId id="431" r:id="rId7"/>
    <p:sldId id="273" r:id="rId8"/>
    <p:sldId id="424" r:id="rId9"/>
    <p:sldId id="272" r:id="rId10"/>
    <p:sldId id="425" r:id="rId11"/>
    <p:sldId id="276" r:id="rId12"/>
    <p:sldId id="426" r:id="rId13"/>
    <p:sldId id="427" r:id="rId14"/>
    <p:sldId id="428" r:id="rId15"/>
    <p:sldId id="280" r:id="rId16"/>
    <p:sldId id="429" r:id="rId17"/>
    <p:sldId id="430" r:id="rId18"/>
    <p:sldId id="410" r:id="rId19"/>
    <p:sldId id="406" r:id="rId20"/>
    <p:sldId id="378" r:id="rId21"/>
    <p:sldId id="438" r:id="rId22"/>
    <p:sldId id="432" r:id="rId23"/>
    <p:sldId id="352" r:id="rId24"/>
    <p:sldId id="350" r:id="rId25"/>
    <p:sldId id="368" r:id="rId26"/>
    <p:sldId id="376" r:id="rId27"/>
    <p:sldId id="362" r:id="rId28"/>
    <p:sldId id="347" r:id="rId29"/>
    <p:sldId id="358" r:id="rId30"/>
    <p:sldId id="257" r:id="rId31"/>
    <p:sldId id="372" r:id="rId32"/>
    <p:sldId id="356" r:id="rId33"/>
    <p:sldId id="328" r:id="rId34"/>
    <p:sldId id="351" r:id="rId35"/>
    <p:sldId id="353" r:id="rId36"/>
    <p:sldId id="266" r:id="rId37"/>
    <p:sldId id="267" r:id="rId38"/>
    <p:sldId id="287" r:id="rId39"/>
    <p:sldId id="296" r:id="rId40"/>
    <p:sldId id="318" r:id="rId41"/>
    <p:sldId id="286" r:id="rId42"/>
    <p:sldId id="268" r:id="rId43"/>
    <p:sldId id="269" r:id="rId44"/>
    <p:sldId id="375" r:id="rId45"/>
    <p:sldId id="433" r:id="rId46"/>
    <p:sldId id="434" r:id="rId47"/>
    <p:sldId id="343" r:id="rId48"/>
    <p:sldId id="335" r:id="rId49"/>
    <p:sldId id="307" r:id="rId50"/>
    <p:sldId id="339" r:id="rId51"/>
    <p:sldId id="435" r:id="rId52"/>
    <p:sldId id="436" r:id="rId53"/>
    <p:sldId id="41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BDA"/>
    <a:srgbClr val="4C4392"/>
    <a:srgbClr val="0D59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22E3E0-0B84-47A1-BD3C-E42A4348396D}" v="20" dt="2021-08-05T05:54:09.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80"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Annuity%20in%20payments-2012-17\Record%20year\Graduation-Annuity%20in%20Payments\New%20folder\Individual-Annuitant%20Lives-2012-15_Age-40-85.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1" Type="http://schemas.openxmlformats.org/officeDocument/2006/relationships/oleObject" Target="file:///D:\Annuity%20in%20payments-2012-17\Record%20year\Graduation-Annuity%20in%20Payments\New%20folder\Working%20file%20Annuitants-2012-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nnuity%20in%20payments-2012-17\Record%20year\Graduation-Annuity%20in%20Payments\New%20folder\Working%20file%20Annuitants-2012-15.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latin typeface="Trebuchet MS" pitchFamily="34" charset="0"/>
              </a:defRPr>
            </a:pPr>
            <a:r>
              <a:rPr lang="en-US" sz="1100" dirty="0">
                <a:latin typeface="Trebuchet MS" pitchFamily="34" charset="0"/>
              </a:rPr>
              <a:t>Combined –all</a:t>
            </a:r>
            <a:r>
              <a:rPr lang="en-US" sz="1100" baseline="0" dirty="0">
                <a:latin typeface="Trebuchet MS" pitchFamily="34" charset="0"/>
              </a:rPr>
              <a:t> genders</a:t>
            </a:r>
            <a:r>
              <a:rPr lang="en-US" sz="1100" dirty="0">
                <a:latin typeface="Trebuchet MS" pitchFamily="34" charset="0"/>
              </a:rPr>
              <a:t>-2012-15</a:t>
            </a:r>
          </a:p>
        </c:rich>
      </c:tx>
      <c:layout>
        <c:manualLayout>
          <c:xMode val="edge"/>
          <c:yMode val="edge"/>
          <c:x val="0.29400474518136532"/>
          <c:y val="5.9113300492610904E-2"/>
        </c:manualLayout>
      </c:layout>
      <c:overlay val="1"/>
    </c:title>
    <c:autoTitleDeleted val="0"/>
    <c:plotArea>
      <c:layout>
        <c:manualLayout>
          <c:layoutTarget val="inner"/>
          <c:xMode val="edge"/>
          <c:yMode val="edge"/>
          <c:x val="0.1338638569364124"/>
          <c:y val="7.9008457276173824E-2"/>
          <c:w val="0.80794255640324764"/>
          <c:h val="0.77162921301504117"/>
        </c:manualLayout>
      </c:layout>
      <c:lineChart>
        <c:grouping val="standard"/>
        <c:varyColors val="0"/>
        <c:ser>
          <c:idx val="0"/>
          <c:order val="0"/>
          <c:tx>
            <c:strRef>
              <c:f>'Combined-All Dur-Age-40-85'!$D$2</c:f>
              <c:strCache>
                <c:ptCount val="1"/>
                <c:pt idx="0">
                  <c:v>Observed</c:v>
                </c:pt>
              </c:strCache>
            </c:strRef>
          </c:tx>
          <c:spPr>
            <a:ln>
              <a:noFill/>
            </a:ln>
          </c:spPr>
          <c:marker>
            <c:symbol val="circle"/>
            <c:size val="5"/>
            <c:spPr>
              <a:noFill/>
              <a:ln>
                <a:solidFill>
                  <a:srgbClr val="FF0000"/>
                </a:solidFill>
              </a:ln>
            </c:spPr>
          </c:marker>
          <c:cat>
            <c:numRef>
              <c:f>'Combined-All Dur-Age-40-85'!$A$3:$A$48</c:f>
              <c:numCache>
                <c:formatCode>General</c:formatCode>
                <c:ptCount val="4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numCache>
            </c:numRef>
          </c:cat>
          <c:val>
            <c:numRef>
              <c:f>'Combined-All Dur-Age-40-85'!$D$3:$D$48</c:f>
              <c:numCache>
                <c:formatCode>0.000000</c:formatCode>
                <c:ptCount val="46"/>
                <c:pt idx="0">
                  <c:v>1.4059106796056673E-3</c:v>
                </c:pt>
                <c:pt idx="1">
                  <c:v>1.6176494268572137E-3</c:v>
                </c:pt>
                <c:pt idx="2">
                  <c:v>6.7639815204318581E-4</c:v>
                </c:pt>
                <c:pt idx="3">
                  <c:v>1.782285914013357E-3</c:v>
                </c:pt>
                <c:pt idx="4">
                  <c:v>1.4097664334787761E-3</c:v>
                </c:pt>
                <c:pt idx="5">
                  <c:v>2.1169797435281112E-3</c:v>
                </c:pt>
                <c:pt idx="6">
                  <c:v>2.513777252413303E-3</c:v>
                </c:pt>
                <c:pt idx="7">
                  <c:v>2.1792238470376068E-3</c:v>
                </c:pt>
                <c:pt idx="8">
                  <c:v>2.1694887537776794E-3</c:v>
                </c:pt>
                <c:pt idx="9">
                  <c:v>2.7414575986500632E-3</c:v>
                </c:pt>
                <c:pt idx="10">
                  <c:v>2.7817226342728252E-3</c:v>
                </c:pt>
                <c:pt idx="11">
                  <c:v>2.8075279353302852E-3</c:v>
                </c:pt>
                <c:pt idx="12">
                  <c:v>3.1085524751396391E-3</c:v>
                </c:pt>
                <c:pt idx="13">
                  <c:v>3.7228087623929068E-3</c:v>
                </c:pt>
                <c:pt idx="14">
                  <c:v>3.9545417841495012E-3</c:v>
                </c:pt>
                <c:pt idx="15">
                  <c:v>4.5233055326515028E-3</c:v>
                </c:pt>
                <c:pt idx="16">
                  <c:v>4.4799829711887739E-3</c:v>
                </c:pt>
                <c:pt idx="17">
                  <c:v>4.6817268879723924E-3</c:v>
                </c:pt>
                <c:pt idx="18">
                  <c:v>5.1219335638612168E-3</c:v>
                </c:pt>
                <c:pt idx="19">
                  <c:v>6.4765637781304944E-3</c:v>
                </c:pt>
                <c:pt idx="20">
                  <c:v>6.5909062529684306E-3</c:v>
                </c:pt>
                <c:pt idx="21">
                  <c:v>7.1181793640856424E-3</c:v>
                </c:pt>
                <c:pt idx="22">
                  <c:v>7.172756483238652E-3</c:v>
                </c:pt>
                <c:pt idx="23">
                  <c:v>7.9138896573966323E-3</c:v>
                </c:pt>
                <c:pt idx="24">
                  <c:v>8.9611003794627195E-3</c:v>
                </c:pt>
                <c:pt idx="25">
                  <c:v>1.003823424062548E-2</c:v>
                </c:pt>
                <c:pt idx="26">
                  <c:v>1.030175263684672E-2</c:v>
                </c:pt>
                <c:pt idx="27">
                  <c:v>1.1776869557069681E-2</c:v>
                </c:pt>
                <c:pt idx="28">
                  <c:v>1.3207499041562921E-2</c:v>
                </c:pt>
                <c:pt idx="29">
                  <c:v>1.426823866223424E-2</c:v>
                </c:pt>
                <c:pt idx="30">
                  <c:v>1.696079264968087E-2</c:v>
                </c:pt>
                <c:pt idx="31">
                  <c:v>1.960977559650574E-2</c:v>
                </c:pt>
                <c:pt idx="32">
                  <c:v>1.9605203115754102E-2</c:v>
                </c:pt>
                <c:pt idx="33">
                  <c:v>2.4065350891513401E-2</c:v>
                </c:pt>
                <c:pt idx="34">
                  <c:v>2.5754744172640471E-2</c:v>
                </c:pt>
                <c:pt idx="35">
                  <c:v>2.6076603615234062E-2</c:v>
                </c:pt>
                <c:pt idx="36">
                  <c:v>3.0330005972603116E-2</c:v>
                </c:pt>
                <c:pt idx="37">
                  <c:v>3.4527075989347018E-2</c:v>
                </c:pt>
                <c:pt idx="38">
                  <c:v>3.992865673619881E-2</c:v>
                </c:pt>
                <c:pt idx="39">
                  <c:v>4.267037524176924E-2</c:v>
                </c:pt>
                <c:pt idx="40">
                  <c:v>4.6524746937589796E-2</c:v>
                </c:pt>
                <c:pt idx="41">
                  <c:v>5.4861317440621012E-2</c:v>
                </c:pt>
                <c:pt idx="42">
                  <c:v>5.7034791627012617E-2</c:v>
                </c:pt>
                <c:pt idx="43">
                  <c:v>6.3903329570287895E-2</c:v>
                </c:pt>
                <c:pt idx="44">
                  <c:v>6.4809212516302811E-2</c:v>
                </c:pt>
                <c:pt idx="45">
                  <c:v>7.8984435721704563E-2</c:v>
                </c:pt>
              </c:numCache>
            </c:numRef>
          </c:val>
          <c:smooth val="0"/>
          <c:extLst>
            <c:ext xmlns:c16="http://schemas.microsoft.com/office/drawing/2014/chart" uri="{C3380CC4-5D6E-409C-BE32-E72D297353CC}">
              <c16:uniqueId val="{00000000-7BAE-4252-BA39-96E88064BF60}"/>
            </c:ext>
          </c:extLst>
        </c:ser>
        <c:ser>
          <c:idx val="1"/>
          <c:order val="1"/>
          <c:tx>
            <c:strRef>
              <c:f>'Combined-All Dur-Age-40-85'!$E$2</c:f>
              <c:strCache>
                <c:ptCount val="1"/>
                <c:pt idx="0">
                  <c:v>Graduated</c:v>
                </c:pt>
              </c:strCache>
            </c:strRef>
          </c:tx>
          <c:marker>
            <c:symbol val="none"/>
          </c:marker>
          <c:cat>
            <c:numRef>
              <c:f>'Combined-All Dur-Age-40-85'!$A$3:$A$48</c:f>
              <c:numCache>
                <c:formatCode>General</c:formatCode>
                <c:ptCount val="4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numCache>
            </c:numRef>
          </c:cat>
          <c:val>
            <c:numRef>
              <c:f>'Combined-All Dur-Age-40-85'!$E$3:$E$48</c:f>
              <c:numCache>
                <c:formatCode>0.000000</c:formatCode>
                <c:ptCount val="46"/>
                <c:pt idx="0">
                  <c:v>1.2342041550987143E-3</c:v>
                </c:pt>
                <c:pt idx="1">
                  <c:v>1.3320128670001449E-3</c:v>
                </c:pt>
                <c:pt idx="2">
                  <c:v>1.438173996597154E-3</c:v>
                </c:pt>
                <c:pt idx="3">
                  <c:v>1.5534860612260416E-3</c:v>
                </c:pt>
                <c:pt idx="4">
                  <c:v>1.6788347402472903E-3</c:v>
                </c:pt>
                <c:pt idx="5">
                  <c:v>1.8152035548871597E-3</c:v>
                </c:pt>
                <c:pt idx="6">
                  <c:v>1.9636859568033628E-3</c:v>
                </c:pt>
                <c:pt idx="7">
                  <c:v>2.1254990170192392E-3</c:v>
                </c:pt>
                <c:pt idx="8">
                  <c:v>2.3019989328200902E-3</c:v>
                </c:pt>
                <c:pt idx="9">
                  <c:v>2.4946985995196198E-3</c:v>
                </c:pt>
                <c:pt idx="10">
                  <c:v>2.7052875270684503E-3</c:v>
                </c:pt>
                <c:pt idx="11">
                  <c:v>2.9356544187044849E-3</c:v>
                </c:pt>
                <c:pt idx="12">
                  <c:v>3.1879127706739901E-3</c:v>
                </c:pt>
                <c:pt idx="13">
                  <c:v>3.4644298989365083E-3</c:v>
                </c:pt>
                <c:pt idx="14">
                  <c:v>3.7678598511703514E-3</c:v>
                </c:pt>
                <c:pt idx="15">
                  <c:v>4.1011807207659056E-3</c:v>
                </c:pt>
                <c:pt idx="16">
                  <c:v>4.4677369442563683E-3</c:v>
                </c:pt>
                <c:pt idx="17">
                  <c:v>4.8712872351394194E-3</c:v>
                </c:pt>
                <c:pt idx="18">
                  <c:v>5.3160588855391709E-3</c:v>
                </c:pt>
                <c:pt idx="19">
                  <c:v>5.8068092527135693E-3</c:v>
                </c:pt>
                <c:pt idx="20">
                  <c:v>6.3488953398560003E-3</c:v>
                </c:pt>
                <c:pt idx="21">
                  <c:v>6.9483524794233019E-3</c:v>
                </c:pt>
                <c:pt idx="22">
                  <c:v>7.6119832313010123E-3</c:v>
                </c:pt>
                <c:pt idx="23">
                  <c:v>8.3474577157467353E-3</c:v>
                </c:pt>
                <c:pt idx="24">
                  <c:v>9.1634267095449876E-3</c:v>
                </c:pt>
                <c:pt idx="25">
                  <c:v>1.0069648939238477E-2</c:v>
                </c:pt>
                <c:pt idx="26">
                  <c:v>1.1077134102075267E-2</c:v>
                </c:pt>
                <c:pt idx="27">
                  <c:v>1.2198303225709126E-2</c:v>
                </c:pt>
                <c:pt idx="28">
                  <c:v>1.3447168031214743E-2</c:v>
                </c:pt>
                <c:pt idx="29">
                  <c:v>1.4839530976607842E-2</c:v>
                </c:pt>
                <c:pt idx="30">
                  <c:v>1.639320761135191E-2</c:v>
                </c:pt>
                <c:pt idx="31">
                  <c:v>1.8128272742322527E-2</c:v>
                </c:pt>
                <c:pt idx="32">
                  <c:v>2.0067331667704212E-2</c:v>
                </c:pt>
                <c:pt idx="33">
                  <c:v>2.2235817338521372E-2</c:v>
                </c:pt>
                <c:pt idx="34">
                  <c:v>2.4662313709668787E-2</c:v>
                </c:pt>
                <c:pt idx="35">
                  <c:v>2.7378904684271337E-2</c:v>
                </c:pt>
                <c:pt idx="36">
                  <c:v>3.0421546865915496E-2</c:v>
                </c:pt>
                <c:pt idx="37">
                  <c:v>3.3830462729408942E-2</c:v>
                </c:pt>
                <c:pt idx="38">
                  <c:v>3.7650548707285042E-2</c:v>
                </c:pt>
                <c:pt idx="39">
                  <c:v>4.1931789962380062E-2</c:v>
                </c:pt>
                <c:pt idx="40">
                  <c:v>4.6729670169199752E-2</c:v>
                </c:pt>
                <c:pt idx="41">
                  <c:v>5.2105560357652167E-2</c:v>
                </c:pt>
                <c:pt idx="42">
                  <c:v>5.8127065703512767E-2</c:v>
                </c:pt>
                <c:pt idx="43">
                  <c:v>6.4868303048224524E-2</c:v>
                </c:pt>
                <c:pt idx="44">
                  <c:v>7.2410074943368791E-2</c:v>
                </c:pt>
                <c:pt idx="45">
                  <c:v>8.0839898314344766E-2</c:v>
                </c:pt>
              </c:numCache>
            </c:numRef>
          </c:val>
          <c:smooth val="0"/>
          <c:extLst>
            <c:ext xmlns:c16="http://schemas.microsoft.com/office/drawing/2014/chart" uri="{C3380CC4-5D6E-409C-BE32-E72D297353CC}">
              <c16:uniqueId val="{00000001-7BAE-4252-BA39-96E88064BF60}"/>
            </c:ext>
          </c:extLst>
        </c:ser>
        <c:dLbls>
          <c:showLegendKey val="0"/>
          <c:showVal val="0"/>
          <c:showCatName val="0"/>
          <c:showSerName val="0"/>
          <c:showPercent val="0"/>
          <c:showBubbleSize val="0"/>
        </c:dLbls>
        <c:marker val="1"/>
        <c:smooth val="0"/>
        <c:axId val="221343104"/>
        <c:axId val="221439488"/>
      </c:lineChart>
      <c:catAx>
        <c:axId val="221343104"/>
        <c:scaling>
          <c:orientation val="minMax"/>
        </c:scaling>
        <c:delete val="0"/>
        <c:axPos val="b"/>
        <c:title>
          <c:tx>
            <c:rich>
              <a:bodyPr/>
              <a:lstStyle/>
              <a:p>
                <a:pPr>
                  <a:defRPr/>
                </a:pPr>
                <a:r>
                  <a:rPr lang="en-US"/>
                  <a:t>Age</a:t>
                </a:r>
              </a:p>
            </c:rich>
          </c:tx>
          <c:overlay val="0"/>
        </c:title>
        <c:numFmt formatCode="General" sourceLinked="1"/>
        <c:majorTickMark val="out"/>
        <c:minorTickMark val="none"/>
        <c:tickLblPos val="nextTo"/>
        <c:txPr>
          <a:bodyPr/>
          <a:lstStyle/>
          <a:p>
            <a:pPr>
              <a:defRPr>
                <a:latin typeface="Calibri" pitchFamily="34" charset="0"/>
                <a:cs typeface="Calibri" pitchFamily="34" charset="0"/>
              </a:defRPr>
            </a:pPr>
            <a:endParaRPr lang="en-US"/>
          </a:p>
        </c:txPr>
        <c:crossAx val="221439488"/>
        <c:crosses val="autoZero"/>
        <c:auto val="1"/>
        <c:lblAlgn val="ctr"/>
        <c:lblOffset val="100"/>
        <c:noMultiLvlLbl val="0"/>
      </c:catAx>
      <c:valAx>
        <c:axId val="221439488"/>
        <c:scaling>
          <c:orientation val="minMax"/>
        </c:scaling>
        <c:delete val="0"/>
        <c:axPos val="l"/>
        <c:title>
          <c:tx>
            <c:rich>
              <a:bodyPr rot="0" vert="wordArtVert"/>
              <a:lstStyle/>
              <a:p>
                <a:pPr>
                  <a:defRPr/>
                </a:pPr>
                <a:r>
                  <a:rPr lang="en-US"/>
                  <a:t>qx</a:t>
                </a:r>
              </a:p>
            </c:rich>
          </c:tx>
          <c:overlay val="0"/>
        </c:title>
        <c:numFmt formatCode="0.0000" sourceLinked="0"/>
        <c:majorTickMark val="out"/>
        <c:minorTickMark val="none"/>
        <c:tickLblPos val="nextTo"/>
        <c:txPr>
          <a:bodyPr/>
          <a:lstStyle/>
          <a:p>
            <a:pPr>
              <a:defRPr>
                <a:latin typeface="Calibri" pitchFamily="34" charset="0"/>
                <a:cs typeface="Calibri" pitchFamily="34" charset="0"/>
              </a:defRPr>
            </a:pPr>
            <a:endParaRPr lang="en-US"/>
          </a:p>
        </c:txPr>
        <c:crossAx val="221343104"/>
        <c:crosses val="autoZero"/>
        <c:crossBetween val="between"/>
      </c:valAx>
      <c:spPr>
        <a:noFill/>
        <a:ln w="25400">
          <a:noFill/>
        </a:ln>
      </c:spPr>
    </c:plotArea>
    <c:legend>
      <c:legendPos val="r"/>
      <c:layout>
        <c:manualLayout>
          <c:xMode val="edge"/>
          <c:yMode val="edge"/>
          <c:x val="0.27210303649825829"/>
          <c:y val="0.31253558822388638"/>
          <c:w val="0.28107758270161232"/>
          <c:h val="0.10882098692887272"/>
        </c:manualLayout>
      </c:layout>
      <c:overlay val="0"/>
      <c:txPr>
        <a:bodyPr/>
        <a:lstStyle/>
        <a:p>
          <a:pPr>
            <a:defRPr>
              <a:latin typeface="Calibri" pitchFamily="34" charset="0"/>
              <a:cs typeface="Calibri" pitchFamily="34" charset="0"/>
            </a:defRPr>
          </a:pPr>
          <a:endParaRPr lang="en-US"/>
        </a:p>
      </c:txPr>
    </c:legend>
    <c:plotVisOnly val="1"/>
    <c:dispBlanksAs val="gap"/>
    <c:showDLblsOverMax val="0"/>
  </c:chart>
  <c:spPr>
    <a:solidFill>
      <a:schemeClr val="lt1"/>
    </a:solidFill>
    <a:ln w="952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961739628832802"/>
          <c:y val="5.805526925543481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2731793013184531"/>
          <c:y val="0.22566971431968683"/>
          <c:w val="0.60819798222602128"/>
          <c:h val="0.54602520967918833"/>
        </c:manualLayout>
      </c:layout>
      <c:pieChart>
        <c:varyColors val="1"/>
        <c:ser>
          <c:idx val="0"/>
          <c:order val="0"/>
          <c:tx>
            <c:strRef>
              <c:f>Sheet1!$B$1</c:f>
              <c:strCache>
                <c:ptCount val="1"/>
                <c:pt idx="0">
                  <c:v>60 yrs &amp; above</c:v>
                </c:pt>
              </c:strCache>
            </c:strRef>
          </c:tx>
          <c:spPr>
            <a:solidFill>
              <a:srgbClr val="92D050"/>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6AB6-49EA-81FB-BC2265D82499}"/>
              </c:ext>
            </c:extLst>
          </c:dPt>
          <c:dPt>
            <c:idx val="1"/>
            <c:bubble3D val="0"/>
            <c:explosion val="19"/>
            <c:spPr>
              <a:solidFill>
                <a:srgbClr val="92D050"/>
              </a:solidFill>
              <a:ln w="19050">
                <a:solidFill>
                  <a:schemeClr val="lt1"/>
                </a:solidFill>
              </a:ln>
              <a:effectLst/>
            </c:spPr>
            <c:extLst>
              <c:ext xmlns:c16="http://schemas.microsoft.com/office/drawing/2014/chart" uri="{C3380CC4-5D6E-409C-BE32-E72D297353CC}">
                <c16:uniqueId val="{00000003-6AB6-49EA-81FB-BC2265D82499}"/>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6AB6-49EA-81FB-BC2265D82499}"/>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6AB6-49EA-81FB-BC2265D8249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Active Choice</c:v>
                </c:pt>
                <c:pt idx="1">
                  <c:v>Auto Choice</c:v>
                </c:pt>
              </c:strCache>
            </c:strRef>
          </c:cat>
          <c:val>
            <c:numRef>
              <c:f>Sheet1!$B$2:$B$5</c:f>
              <c:numCache>
                <c:formatCode>0%</c:formatCode>
                <c:ptCount val="4"/>
                <c:pt idx="0">
                  <c:v>0.31</c:v>
                </c:pt>
                <c:pt idx="1">
                  <c:v>0.69</c:v>
                </c:pt>
              </c:numCache>
            </c:numRef>
          </c:val>
          <c:extLst>
            <c:ext xmlns:c16="http://schemas.microsoft.com/office/drawing/2014/chart" uri="{C3380CC4-5D6E-409C-BE32-E72D297353CC}">
              <c16:uniqueId val="{00000008-6AB6-49EA-81FB-BC2265D8249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9999843380693854E-2"/>
          <c:y val="0.80374703137287895"/>
          <c:w val="0.89999996519570979"/>
          <c:h val="5.907677132872693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65102780696607"/>
          <c:y val="4.7713392113411052E-2"/>
          <c:w val="0.84229933996552042"/>
          <c:h val="0.79489839219199454"/>
        </c:manualLayout>
      </c:layout>
      <c:lineChart>
        <c:grouping val="standard"/>
        <c:varyColors val="0"/>
        <c:ser>
          <c:idx val="1"/>
          <c:order val="0"/>
          <c:tx>
            <c:strRef>
              <c:f>'1996-98 Vs2012-15'!$B$1</c:f>
              <c:strCache>
                <c:ptCount val="1"/>
                <c:pt idx="0">
                  <c:v>1996-98</c:v>
                </c:pt>
              </c:strCache>
            </c:strRef>
          </c:tx>
          <c:spPr>
            <a:ln>
              <a:solidFill>
                <a:srgbClr val="92D050"/>
              </a:solidFill>
            </a:ln>
          </c:spPr>
          <c:marker>
            <c:symbol val="none"/>
          </c:marker>
          <c:cat>
            <c:numRef>
              <c:f>'1996-98 Vs2012-15'!$A$2:$A$57</c:f>
              <c:numCache>
                <c:formatCode>General</c:formatCode>
                <c:ptCount val="5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64</c:v>
                </c:pt>
                <c:pt idx="35">
                  <c:v>65</c:v>
                </c:pt>
                <c:pt idx="36">
                  <c:v>66</c:v>
                </c:pt>
                <c:pt idx="37">
                  <c:v>67</c:v>
                </c:pt>
                <c:pt idx="38">
                  <c:v>68</c:v>
                </c:pt>
                <c:pt idx="39">
                  <c:v>69</c:v>
                </c:pt>
                <c:pt idx="40">
                  <c:v>70</c:v>
                </c:pt>
                <c:pt idx="41">
                  <c:v>71</c:v>
                </c:pt>
                <c:pt idx="42">
                  <c:v>72</c:v>
                </c:pt>
                <c:pt idx="43">
                  <c:v>73</c:v>
                </c:pt>
                <c:pt idx="44">
                  <c:v>74</c:v>
                </c:pt>
                <c:pt idx="45">
                  <c:v>75</c:v>
                </c:pt>
                <c:pt idx="46">
                  <c:v>76</c:v>
                </c:pt>
                <c:pt idx="47">
                  <c:v>77</c:v>
                </c:pt>
                <c:pt idx="48">
                  <c:v>78</c:v>
                </c:pt>
                <c:pt idx="49">
                  <c:v>79</c:v>
                </c:pt>
                <c:pt idx="50">
                  <c:v>80</c:v>
                </c:pt>
                <c:pt idx="51">
                  <c:v>81</c:v>
                </c:pt>
                <c:pt idx="52">
                  <c:v>82</c:v>
                </c:pt>
                <c:pt idx="53">
                  <c:v>83</c:v>
                </c:pt>
                <c:pt idx="54">
                  <c:v>84</c:v>
                </c:pt>
                <c:pt idx="55">
                  <c:v>85</c:v>
                </c:pt>
              </c:numCache>
            </c:numRef>
          </c:cat>
          <c:val>
            <c:numRef>
              <c:f>'1996-98 Vs2012-15'!$B$2:$B$57</c:f>
              <c:numCache>
                <c:formatCode>0.000000</c:formatCode>
                <c:ptCount val="56"/>
                <c:pt idx="0">
                  <c:v>1.1659999999999999E-3</c:v>
                </c:pt>
                <c:pt idx="1">
                  <c:v>1.1700000000000072E-3</c:v>
                </c:pt>
                <c:pt idx="2">
                  <c:v>1.1700000000000072E-3</c:v>
                </c:pt>
                <c:pt idx="3">
                  <c:v>1.1709999999999999E-3</c:v>
                </c:pt>
                <c:pt idx="4">
                  <c:v>1.201E-3</c:v>
                </c:pt>
                <c:pt idx="5">
                  <c:v>1.2459999999999978E-3</c:v>
                </c:pt>
                <c:pt idx="6">
                  <c:v>1.3079999999999999E-3</c:v>
                </c:pt>
                <c:pt idx="7">
                  <c:v>1.3870000000000045E-3</c:v>
                </c:pt>
                <c:pt idx="8">
                  <c:v>1.4820000000000041E-3</c:v>
                </c:pt>
                <c:pt idx="9">
                  <c:v>1.5930000000000041E-3</c:v>
                </c:pt>
                <c:pt idx="10">
                  <c:v>1.7210000000000001E-3</c:v>
                </c:pt>
                <c:pt idx="11">
                  <c:v>1.8650000000000053E-3</c:v>
                </c:pt>
                <c:pt idx="12">
                  <c:v>2.0530000000000001E-3</c:v>
                </c:pt>
                <c:pt idx="13">
                  <c:v>2.2470000000000116E-3</c:v>
                </c:pt>
                <c:pt idx="14">
                  <c:v>2.418E-3</c:v>
                </c:pt>
                <c:pt idx="15">
                  <c:v>2.6020000000000001E-3</c:v>
                </c:pt>
                <c:pt idx="16">
                  <c:v>2.8319999999999999E-3</c:v>
                </c:pt>
                <c:pt idx="17">
                  <c:v>3.1100000000000012E-3</c:v>
                </c:pt>
                <c:pt idx="18">
                  <c:v>3.4380000000000001E-3</c:v>
                </c:pt>
                <c:pt idx="19">
                  <c:v>3.8159999999999999E-3</c:v>
                </c:pt>
                <c:pt idx="20">
                  <c:v>4.2430000000000124E-3</c:v>
                </c:pt>
                <c:pt idx="21">
                  <c:v>4.7190000000000114E-3</c:v>
                </c:pt>
                <c:pt idx="22">
                  <c:v>5.3860000000000114E-3</c:v>
                </c:pt>
                <c:pt idx="23">
                  <c:v>6.0580000000000104E-3</c:v>
                </c:pt>
                <c:pt idx="24">
                  <c:v>6.7300000000000233E-3</c:v>
                </c:pt>
                <c:pt idx="25">
                  <c:v>7.4010000000000352E-3</c:v>
                </c:pt>
                <c:pt idx="26">
                  <c:v>8.0690000000000067E-3</c:v>
                </c:pt>
                <c:pt idx="27">
                  <c:v>8.7100000000000007E-3</c:v>
                </c:pt>
                <c:pt idx="28">
                  <c:v>9.3970000000000373E-3</c:v>
                </c:pt>
                <c:pt idx="29">
                  <c:v>1.013E-2</c:v>
                </c:pt>
                <c:pt idx="30">
                  <c:v>1.0907000000000003E-2</c:v>
                </c:pt>
                <c:pt idx="31">
                  <c:v>1.1721000000000058E-2</c:v>
                </c:pt>
                <c:pt idx="32">
                  <c:v>1.1750000000000003E-2</c:v>
                </c:pt>
                <c:pt idx="33">
                  <c:v>1.2120000000000001E-2</c:v>
                </c:pt>
                <c:pt idx="34">
                  <c:v>1.2833000000000001E-2</c:v>
                </c:pt>
                <c:pt idx="35">
                  <c:v>1.3889000000000021E-2</c:v>
                </c:pt>
                <c:pt idx="36">
                  <c:v>1.5285999999999999E-2</c:v>
                </c:pt>
                <c:pt idx="37">
                  <c:v>1.7025999999999999E-2</c:v>
                </c:pt>
                <c:pt idx="38">
                  <c:v>1.9109000000000001E-2</c:v>
                </c:pt>
                <c:pt idx="39">
                  <c:v>2.1534000000000001E-2</c:v>
                </c:pt>
                <c:pt idx="40">
                  <c:v>2.430100000000001E-2</c:v>
                </c:pt>
                <c:pt idx="41">
                  <c:v>2.7410000000000052E-2</c:v>
                </c:pt>
                <c:pt idx="42">
                  <c:v>3.0862000000000001E-2</c:v>
                </c:pt>
                <c:pt idx="43">
                  <c:v>3.4655999999999999E-2</c:v>
                </c:pt>
                <c:pt idx="44">
                  <c:v>3.8793000000000001E-2</c:v>
                </c:pt>
                <c:pt idx="45">
                  <c:v>4.3271999999999956E-2</c:v>
                </c:pt>
                <c:pt idx="46">
                  <c:v>4.8093000000000122E-2</c:v>
                </c:pt>
                <c:pt idx="47">
                  <c:v>5.3256999999999999E-2</c:v>
                </c:pt>
                <c:pt idx="48">
                  <c:v>5.8763000000000197E-2</c:v>
                </c:pt>
                <c:pt idx="49">
                  <c:v>6.4611000000000002E-2</c:v>
                </c:pt>
                <c:pt idx="50">
                  <c:v>7.0802000000000184E-2</c:v>
                </c:pt>
                <c:pt idx="51">
                  <c:v>7.7335000000000084E-2</c:v>
                </c:pt>
                <c:pt idx="52">
                  <c:v>8.4210000000000021E-2</c:v>
                </c:pt>
                <c:pt idx="53">
                  <c:v>9.1428000000000023E-2</c:v>
                </c:pt>
                <c:pt idx="54">
                  <c:v>9.8988000000000007E-2</c:v>
                </c:pt>
                <c:pt idx="55">
                  <c:v>0.10689100000000012</c:v>
                </c:pt>
              </c:numCache>
            </c:numRef>
          </c:val>
          <c:smooth val="0"/>
          <c:extLst>
            <c:ext xmlns:c16="http://schemas.microsoft.com/office/drawing/2014/chart" uri="{C3380CC4-5D6E-409C-BE32-E72D297353CC}">
              <c16:uniqueId val="{00000000-9796-4DF4-A8D5-AF4C5648F391}"/>
            </c:ext>
          </c:extLst>
        </c:ser>
        <c:ser>
          <c:idx val="2"/>
          <c:order val="1"/>
          <c:tx>
            <c:strRef>
              <c:f>'1996-98 Vs2012-15'!$C$1</c:f>
              <c:strCache>
                <c:ptCount val="1"/>
                <c:pt idx="0">
                  <c:v>2012-15</c:v>
                </c:pt>
              </c:strCache>
            </c:strRef>
          </c:tx>
          <c:spPr>
            <a:ln>
              <a:solidFill>
                <a:schemeClr val="accent6"/>
              </a:solidFill>
            </a:ln>
          </c:spPr>
          <c:marker>
            <c:symbol val="none"/>
          </c:marker>
          <c:cat>
            <c:numRef>
              <c:f>'1996-98 Vs2012-15'!$A$2:$A$57</c:f>
              <c:numCache>
                <c:formatCode>General</c:formatCode>
                <c:ptCount val="5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64</c:v>
                </c:pt>
                <c:pt idx="35">
                  <c:v>65</c:v>
                </c:pt>
                <c:pt idx="36">
                  <c:v>66</c:v>
                </c:pt>
                <c:pt idx="37">
                  <c:v>67</c:v>
                </c:pt>
                <c:pt idx="38">
                  <c:v>68</c:v>
                </c:pt>
                <c:pt idx="39">
                  <c:v>69</c:v>
                </c:pt>
                <c:pt idx="40">
                  <c:v>70</c:v>
                </c:pt>
                <c:pt idx="41">
                  <c:v>71</c:v>
                </c:pt>
                <c:pt idx="42">
                  <c:v>72</c:v>
                </c:pt>
                <c:pt idx="43">
                  <c:v>73</c:v>
                </c:pt>
                <c:pt idx="44">
                  <c:v>74</c:v>
                </c:pt>
                <c:pt idx="45">
                  <c:v>75</c:v>
                </c:pt>
                <c:pt idx="46">
                  <c:v>76</c:v>
                </c:pt>
                <c:pt idx="47">
                  <c:v>77</c:v>
                </c:pt>
                <c:pt idx="48">
                  <c:v>78</c:v>
                </c:pt>
                <c:pt idx="49">
                  <c:v>79</c:v>
                </c:pt>
                <c:pt idx="50">
                  <c:v>80</c:v>
                </c:pt>
                <c:pt idx="51">
                  <c:v>81</c:v>
                </c:pt>
                <c:pt idx="52">
                  <c:v>82</c:v>
                </c:pt>
                <c:pt idx="53">
                  <c:v>83</c:v>
                </c:pt>
                <c:pt idx="54">
                  <c:v>84</c:v>
                </c:pt>
                <c:pt idx="55">
                  <c:v>85</c:v>
                </c:pt>
              </c:numCache>
            </c:numRef>
          </c:cat>
          <c:val>
            <c:numRef>
              <c:f>'1996-98 Vs2012-15'!$C$2:$C$57</c:f>
              <c:numCache>
                <c:formatCode>0.000000</c:formatCode>
                <c:ptCount val="56"/>
                <c:pt idx="0">
                  <c:v>5.861221597991391E-4</c:v>
                </c:pt>
                <c:pt idx="1">
                  <c:v>6.3069341312312792E-4</c:v>
                </c:pt>
                <c:pt idx="2">
                  <c:v>6.7879914966687883E-4</c:v>
                </c:pt>
                <c:pt idx="3">
                  <c:v>7.3074195731774854E-4</c:v>
                </c:pt>
                <c:pt idx="4">
                  <c:v>7.8685351770001319E-4</c:v>
                </c:pt>
                <c:pt idx="5">
                  <c:v>8.4749781039562344E-4</c:v>
                </c:pt>
                <c:pt idx="6">
                  <c:v>9.1307471398065568E-4</c:v>
                </c:pt>
                <c:pt idx="7">
                  <c:v>9.8402405681445528E-4</c:v>
                </c:pt>
                <c:pt idx="8">
                  <c:v>1.0608301778153061E-3</c:v>
                </c:pt>
                <c:pt idx="9">
                  <c:v>1.1440270657607603E-3</c:v>
                </c:pt>
                <c:pt idx="10">
                  <c:v>1.2342041550987143E-3</c:v>
                </c:pt>
                <c:pt idx="11">
                  <c:v>1.3320128670001453E-3</c:v>
                </c:pt>
                <c:pt idx="12">
                  <c:v>1.438173996597154E-3</c:v>
                </c:pt>
                <c:pt idx="13">
                  <c:v>1.5534860612260427E-3</c:v>
                </c:pt>
                <c:pt idx="14">
                  <c:v>1.6788347402472903E-3</c:v>
                </c:pt>
                <c:pt idx="15">
                  <c:v>1.8152035548871601E-3</c:v>
                </c:pt>
                <c:pt idx="16">
                  <c:v>1.9636859568033637E-3</c:v>
                </c:pt>
                <c:pt idx="17">
                  <c:v>2.1254990170192392E-3</c:v>
                </c:pt>
                <c:pt idx="18">
                  <c:v>2.3019989328200902E-3</c:v>
                </c:pt>
                <c:pt idx="19">
                  <c:v>2.4946985995196198E-3</c:v>
                </c:pt>
                <c:pt idx="20">
                  <c:v>2.7052875270684516E-3</c:v>
                </c:pt>
                <c:pt idx="21">
                  <c:v>2.9356544187044849E-3</c:v>
                </c:pt>
                <c:pt idx="22">
                  <c:v>3.1879127706739927E-3</c:v>
                </c:pt>
                <c:pt idx="23">
                  <c:v>3.4644298989365096E-3</c:v>
                </c:pt>
                <c:pt idx="24">
                  <c:v>3.7678598511703544E-3</c:v>
                </c:pt>
                <c:pt idx="25">
                  <c:v>4.1011807207659056E-3</c:v>
                </c:pt>
                <c:pt idx="26">
                  <c:v>4.4677369442563683E-3</c:v>
                </c:pt>
                <c:pt idx="27">
                  <c:v>4.8712872351394194E-3</c:v>
                </c:pt>
                <c:pt idx="28">
                  <c:v>5.3160588855391743E-3</c:v>
                </c:pt>
                <c:pt idx="29">
                  <c:v>5.806809252713571E-3</c:v>
                </c:pt>
                <c:pt idx="30">
                  <c:v>6.3488953398560003E-3</c:v>
                </c:pt>
                <c:pt idx="31">
                  <c:v>6.9483524794233054E-3</c:v>
                </c:pt>
                <c:pt idx="32">
                  <c:v>7.6119832313010123E-3</c:v>
                </c:pt>
                <c:pt idx="33">
                  <c:v>8.3474577157467422E-3</c:v>
                </c:pt>
                <c:pt idx="34">
                  <c:v>9.1634267095449962E-3</c:v>
                </c:pt>
                <c:pt idx="35">
                  <c:v>1.0069648939238477E-2</c:v>
                </c:pt>
                <c:pt idx="36">
                  <c:v>1.1077134102075267E-2</c:v>
                </c:pt>
                <c:pt idx="37">
                  <c:v>1.2198303225709126E-2</c:v>
                </c:pt>
                <c:pt idx="38">
                  <c:v>1.3447168031214743E-2</c:v>
                </c:pt>
                <c:pt idx="39">
                  <c:v>1.4839530976607842E-2</c:v>
                </c:pt>
                <c:pt idx="40">
                  <c:v>1.639320761135191E-2</c:v>
                </c:pt>
                <c:pt idx="41">
                  <c:v>1.8128272742322527E-2</c:v>
                </c:pt>
                <c:pt idx="42">
                  <c:v>2.0067331667704212E-2</c:v>
                </c:pt>
                <c:pt idx="43">
                  <c:v>2.2235817338521396E-2</c:v>
                </c:pt>
                <c:pt idx="44">
                  <c:v>2.4662313709668798E-2</c:v>
                </c:pt>
                <c:pt idx="45">
                  <c:v>2.7378904684271357E-2</c:v>
                </c:pt>
                <c:pt idx="46">
                  <c:v>3.0421546865915496E-2</c:v>
                </c:pt>
                <c:pt idx="47">
                  <c:v>3.3830462729408942E-2</c:v>
                </c:pt>
                <c:pt idx="48">
                  <c:v>3.7650548707285042E-2</c:v>
                </c:pt>
                <c:pt idx="49">
                  <c:v>4.1931789962380062E-2</c:v>
                </c:pt>
                <c:pt idx="50">
                  <c:v>4.6729670169199752E-2</c:v>
                </c:pt>
                <c:pt idx="51" formatCode="General">
                  <c:v>5.2105560357652167E-2</c:v>
                </c:pt>
                <c:pt idx="52" formatCode="General">
                  <c:v>5.8127065703512767E-2</c:v>
                </c:pt>
                <c:pt idx="53" formatCode="General">
                  <c:v>6.4868303048224524E-2</c:v>
                </c:pt>
                <c:pt idx="54" formatCode="General">
                  <c:v>7.2410074943368846E-2</c:v>
                </c:pt>
                <c:pt idx="55" formatCode="General">
                  <c:v>8.0839898314344766E-2</c:v>
                </c:pt>
              </c:numCache>
            </c:numRef>
          </c:val>
          <c:smooth val="0"/>
          <c:extLst>
            <c:ext xmlns:c16="http://schemas.microsoft.com/office/drawing/2014/chart" uri="{C3380CC4-5D6E-409C-BE32-E72D297353CC}">
              <c16:uniqueId val="{00000001-9796-4DF4-A8D5-AF4C5648F391}"/>
            </c:ext>
          </c:extLst>
        </c:ser>
        <c:dLbls>
          <c:showLegendKey val="0"/>
          <c:showVal val="0"/>
          <c:showCatName val="0"/>
          <c:showSerName val="0"/>
          <c:showPercent val="0"/>
          <c:showBubbleSize val="0"/>
        </c:dLbls>
        <c:smooth val="0"/>
        <c:axId val="195499136"/>
        <c:axId val="195733376"/>
      </c:lineChart>
      <c:dateAx>
        <c:axId val="195499136"/>
        <c:scaling>
          <c:orientation val="minMax"/>
          <c:min val="40"/>
        </c:scaling>
        <c:delete val="0"/>
        <c:axPos val="b"/>
        <c:title>
          <c:tx>
            <c:rich>
              <a:bodyPr/>
              <a:lstStyle/>
              <a:p>
                <a:pPr>
                  <a:defRPr/>
                </a:pPr>
                <a:r>
                  <a:rPr lang="en-US"/>
                  <a:t>Age</a:t>
                </a:r>
              </a:p>
            </c:rich>
          </c:tx>
          <c:overlay val="0"/>
        </c:title>
        <c:numFmt formatCode="General" sourceLinked="1"/>
        <c:majorTickMark val="out"/>
        <c:minorTickMark val="none"/>
        <c:tickLblPos val="nextTo"/>
        <c:txPr>
          <a:bodyPr/>
          <a:lstStyle/>
          <a:p>
            <a:pPr>
              <a:defRPr sz="1000">
                <a:latin typeface="Calibri" pitchFamily="34" charset="0"/>
                <a:cs typeface="Calibri" pitchFamily="34" charset="0"/>
              </a:defRPr>
            </a:pPr>
            <a:endParaRPr lang="en-US"/>
          </a:p>
        </c:txPr>
        <c:crossAx val="195733376"/>
        <c:crosses val="autoZero"/>
        <c:auto val="0"/>
        <c:lblOffset val="100"/>
        <c:baseTimeUnit val="days"/>
      </c:dateAx>
      <c:valAx>
        <c:axId val="195733376"/>
        <c:scaling>
          <c:orientation val="minMax"/>
        </c:scaling>
        <c:delete val="0"/>
        <c:axPos val="l"/>
        <c:title>
          <c:tx>
            <c:rich>
              <a:bodyPr rot="-5400000" vert="horz"/>
              <a:lstStyle/>
              <a:p>
                <a:pPr>
                  <a:defRPr/>
                </a:pPr>
                <a:r>
                  <a:rPr lang="en-US"/>
                  <a:t>qx</a:t>
                </a:r>
              </a:p>
            </c:rich>
          </c:tx>
          <c:overlay val="0"/>
        </c:title>
        <c:numFmt formatCode="0.00" sourceLinked="0"/>
        <c:majorTickMark val="out"/>
        <c:minorTickMark val="none"/>
        <c:tickLblPos val="nextTo"/>
        <c:txPr>
          <a:bodyPr/>
          <a:lstStyle/>
          <a:p>
            <a:pPr>
              <a:defRPr sz="1100">
                <a:latin typeface="Calibri" pitchFamily="34" charset="0"/>
                <a:cs typeface="Calibri" pitchFamily="34" charset="0"/>
              </a:defRPr>
            </a:pPr>
            <a:endParaRPr lang="en-US"/>
          </a:p>
        </c:txPr>
        <c:crossAx val="195499136"/>
        <c:crosses val="autoZero"/>
        <c:crossBetween val="between"/>
      </c:valAx>
      <c:spPr>
        <a:noFill/>
        <a:ln w="25400">
          <a:noFill/>
        </a:ln>
      </c:spPr>
    </c:plotArea>
    <c:legend>
      <c:legendPos val="r"/>
      <c:layout>
        <c:manualLayout>
          <c:xMode val="edge"/>
          <c:yMode val="edge"/>
          <c:x val="0.34866666666666807"/>
          <c:y val="0.26813466025080357"/>
          <c:w val="0.16961920279000012"/>
          <c:h val="0.15163868667359975"/>
        </c:manualLayout>
      </c:layout>
      <c:overlay val="0"/>
      <c:txPr>
        <a:bodyPr/>
        <a:lstStyle/>
        <a:p>
          <a:pPr>
            <a:defRPr>
              <a:latin typeface="Calibri" pitchFamily="34" charset="0"/>
              <a:cs typeface="Calibri" pitchFamily="34"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17104916505423"/>
          <c:y val="3.4002866206141416E-2"/>
          <c:w val="0.85314009746122765"/>
          <c:h val="0.78553371012672457"/>
        </c:manualLayout>
      </c:layout>
      <c:lineChart>
        <c:grouping val="standard"/>
        <c:varyColors val="0"/>
        <c:ser>
          <c:idx val="0"/>
          <c:order val="0"/>
          <c:tx>
            <c:strRef>
              <c:f>'2012-14Vs2012-17'!$B$1</c:f>
              <c:strCache>
                <c:ptCount val="1"/>
                <c:pt idx="0">
                  <c:v>IALM 2012-14</c:v>
                </c:pt>
              </c:strCache>
            </c:strRef>
          </c:tx>
          <c:marker>
            <c:symbol val="none"/>
          </c:marker>
          <c:cat>
            <c:numRef>
              <c:f>'2012-14Vs2012-17'!$A$12:$A$57</c:f>
              <c:numCache>
                <c:formatCode>General</c:formatCode>
                <c:ptCount val="4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numCache>
            </c:numRef>
          </c:cat>
          <c:val>
            <c:numRef>
              <c:f>'2012-14Vs2012-17'!$B$12:$B$57</c:f>
              <c:numCache>
                <c:formatCode>0.000000</c:formatCode>
                <c:ptCount val="46"/>
                <c:pt idx="0">
                  <c:v>1.6800000000000087E-3</c:v>
                </c:pt>
                <c:pt idx="1">
                  <c:v>1.8150000000000048E-3</c:v>
                </c:pt>
                <c:pt idx="2">
                  <c:v>1.9690000000000081E-3</c:v>
                </c:pt>
                <c:pt idx="3">
                  <c:v>2.1440000000000087E-3</c:v>
                </c:pt>
                <c:pt idx="4">
                  <c:v>2.3450000000000012E-3</c:v>
                </c:pt>
                <c:pt idx="5">
                  <c:v>2.5790000000000001E-3</c:v>
                </c:pt>
                <c:pt idx="6">
                  <c:v>2.8509999999999998E-3</c:v>
                </c:pt>
                <c:pt idx="7">
                  <c:v>3.168000000000012E-3</c:v>
                </c:pt>
                <c:pt idx="8">
                  <c:v>3.5360000000000001E-3</c:v>
                </c:pt>
                <c:pt idx="9">
                  <c:v>3.9580000000000006E-3</c:v>
                </c:pt>
                <c:pt idx="10">
                  <c:v>4.4360000000000215E-3</c:v>
                </c:pt>
                <c:pt idx="11">
                  <c:v>4.9690000000000133E-3</c:v>
                </c:pt>
                <c:pt idx="12">
                  <c:v>5.5500000000000124E-3</c:v>
                </c:pt>
                <c:pt idx="13">
                  <c:v>6.1740000000000024E-3</c:v>
                </c:pt>
                <c:pt idx="14">
                  <c:v>6.8310000000000306E-3</c:v>
                </c:pt>
                <c:pt idx="15">
                  <c:v>7.5130000000000205E-3</c:v>
                </c:pt>
                <c:pt idx="16">
                  <c:v>8.2120000000000005E-3</c:v>
                </c:pt>
                <c:pt idx="17">
                  <c:v>8.9250000000000267E-3</c:v>
                </c:pt>
                <c:pt idx="18">
                  <c:v>9.6510000000000068E-3</c:v>
                </c:pt>
                <c:pt idx="19">
                  <c:v>1.0392999999999998E-2</c:v>
                </c:pt>
                <c:pt idx="20">
                  <c:v>1.1162000000000043E-2</c:v>
                </c:pt>
                <c:pt idx="21">
                  <c:v>1.1969000000000021E-2</c:v>
                </c:pt>
                <c:pt idx="22">
                  <c:v>1.2831E-2</c:v>
                </c:pt>
                <c:pt idx="23">
                  <c:v>1.3764999999999999E-2</c:v>
                </c:pt>
                <c:pt idx="24">
                  <c:v>1.4792E-2</c:v>
                </c:pt>
                <c:pt idx="25">
                  <c:v>1.5932000000000005E-2</c:v>
                </c:pt>
                <c:pt idx="26">
                  <c:v>1.7205999999999999E-2</c:v>
                </c:pt>
                <c:pt idx="27">
                  <c:v>1.8634999999999999E-2</c:v>
                </c:pt>
                <c:pt idx="28">
                  <c:v>2.0240000000000001E-2</c:v>
                </c:pt>
                <c:pt idx="29">
                  <c:v>2.2040000000000056E-2</c:v>
                </c:pt>
                <c:pt idx="30">
                  <c:v>2.4058E-2</c:v>
                </c:pt>
                <c:pt idx="31">
                  <c:v>2.6314000000000001E-2</c:v>
                </c:pt>
                <c:pt idx="32">
                  <c:v>2.883200000000001E-2</c:v>
                </c:pt>
                <c:pt idx="33">
                  <c:v>3.1638000000000006E-2</c:v>
                </c:pt>
                <c:pt idx="34">
                  <c:v>3.4757000000000003E-2</c:v>
                </c:pt>
                <c:pt idx="35">
                  <c:v>3.8220999999999998E-2</c:v>
                </c:pt>
                <c:pt idx="36">
                  <c:v>4.2061000000000022E-2</c:v>
                </c:pt>
                <c:pt idx="37">
                  <c:v>4.6316000000000197E-2</c:v>
                </c:pt>
                <c:pt idx="38">
                  <c:v>5.1024E-2</c:v>
                </c:pt>
                <c:pt idx="39">
                  <c:v>5.6230999999999996E-2</c:v>
                </c:pt>
                <c:pt idx="40">
                  <c:v>6.1984999999999998E-2</c:v>
                </c:pt>
                <c:pt idx="41">
                  <c:v>6.8338000000000024E-2</c:v>
                </c:pt>
                <c:pt idx="42">
                  <c:v>7.5350000000000014E-2</c:v>
                </c:pt>
                <c:pt idx="43">
                  <c:v>8.3082000000000003E-2</c:v>
                </c:pt>
                <c:pt idx="44">
                  <c:v>9.1601000000000043E-2</c:v>
                </c:pt>
                <c:pt idx="45">
                  <c:v>0.100979</c:v>
                </c:pt>
              </c:numCache>
            </c:numRef>
          </c:val>
          <c:smooth val="0"/>
          <c:extLst>
            <c:ext xmlns:c16="http://schemas.microsoft.com/office/drawing/2014/chart" uri="{C3380CC4-5D6E-409C-BE32-E72D297353CC}">
              <c16:uniqueId val="{00000000-8AC6-474D-AE57-BBD92AC57A37}"/>
            </c:ext>
          </c:extLst>
        </c:ser>
        <c:ser>
          <c:idx val="1"/>
          <c:order val="1"/>
          <c:tx>
            <c:strRef>
              <c:f>'2012-14Vs2012-17'!$C$1</c:f>
              <c:strCache>
                <c:ptCount val="1"/>
                <c:pt idx="0">
                  <c:v>Annuitants Rates 2012-15</c:v>
                </c:pt>
              </c:strCache>
            </c:strRef>
          </c:tx>
          <c:marker>
            <c:symbol val="none"/>
          </c:marker>
          <c:cat>
            <c:numRef>
              <c:f>'2012-14Vs2012-17'!$A$12:$A$57</c:f>
              <c:numCache>
                <c:formatCode>General</c:formatCode>
                <c:ptCount val="4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numCache>
            </c:numRef>
          </c:cat>
          <c:val>
            <c:numRef>
              <c:f>'2012-14Vs2012-17'!$C$12:$C$57</c:f>
              <c:numCache>
                <c:formatCode>0.000000</c:formatCode>
                <c:ptCount val="46"/>
                <c:pt idx="0">
                  <c:v>1.2342041550987143E-3</c:v>
                </c:pt>
                <c:pt idx="1">
                  <c:v>1.3320128670001453E-3</c:v>
                </c:pt>
                <c:pt idx="2">
                  <c:v>1.438173996597154E-3</c:v>
                </c:pt>
                <c:pt idx="3">
                  <c:v>1.5534860612260427E-3</c:v>
                </c:pt>
                <c:pt idx="4">
                  <c:v>1.6788347402472903E-3</c:v>
                </c:pt>
                <c:pt idx="5">
                  <c:v>1.8152035548871601E-3</c:v>
                </c:pt>
                <c:pt idx="6">
                  <c:v>1.9636859568033637E-3</c:v>
                </c:pt>
                <c:pt idx="7">
                  <c:v>2.1254990170192392E-3</c:v>
                </c:pt>
                <c:pt idx="8">
                  <c:v>2.3019989328200902E-3</c:v>
                </c:pt>
                <c:pt idx="9">
                  <c:v>2.4946985995196198E-3</c:v>
                </c:pt>
                <c:pt idx="10">
                  <c:v>2.7052875270684516E-3</c:v>
                </c:pt>
                <c:pt idx="11">
                  <c:v>2.9356544187044849E-3</c:v>
                </c:pt>
                <c:pt idx="12">
                  <c:v>3.1879127706739927E-3</c:v>
                </c:pt>
                <c:pt idx="13">
                  <c:v>3.4644298989365096E-3</c:v>
                </c:pt>
                <c:pt idx="14">
                  <c:v>3.7678598511703544E-3</c:v>
                </c:pt>
                <c:pt idx="15">
                  <c:v>4.1011807207659056E-3</c:v>
                </c:pt>
                <c:pt idx="16">
                  <c:v>4.4677369442563683E-3</c:v>
                </c:pt>
                <c:pt idx="17">
                  <c:v>4.8712872351394194E-3</c:v>
                </c:pt>
                <c:pt idx="18">
                  <c:v>5.3160588855391743E-3</c:v>
                </c:pt>
                <c:pt idx="19">
                  <c:v>5.806809252713571E-3</c:v>
                </c:pt>
                <c:pt idx="20">
                  <c:v>6.3488953398560003E-3</c:v>
                </c:pt>
                <c:pt idx="21">
                  <c:v>6.9483524794233054E-3</c:v>
                </c:pt>
                <c:pt idx="22">
                  <c:v>7.6119832313010123E-3</c:v>
                </c:pt>
                <c:pt idx="23">
                  <c:v>8.3474577157467422E-3</c:v>
                </c:pt>
                <c:pt idx="24">
                  <c:v>9.1634267095449962E-3</c:v>
                </c:pt>
                <c:pt idx="25">
                  <c:v>1.0069648939238477E-2</c:v>
                </c:pt>
                <c:pt idx="26">
                  <c:v>1.1077134102075267E-2</c:v>
                </c:pt>
                <c:pt idx="27">
                  <c:v>1.2198303225709126E-2</c:v>
                </c:pt>
                <c:pt idx="28">
                  <c:v>1.3447168031214743E-2</c:v>
                </c:pt>
                <c:pt idx="29">
                  <c:v>1.4839530976607842E-2</c:v>
                </c:pt>
                <c:pt idx="30">
                  <c:v>1.639320761135191E-2</c:v>
                </c:pt>
                <c:pt idx="31">
                  <c:v>1.8128272742322527E-2</c:v>
                </c:pt>
                <c:pt idx="32">
                  <c:v>2.0067331667704212E-2</c:v>
                </c:pt>
                <c:pt idx="33">
                  <c:v>2.2235817338521396E-2</c:v>
                </c:pt>
                <c:pt idx="34">
                  <c:v>2.4662313709668798E-2</c:v>
                </c:pt>
                <c:pt idx="35">
                  <c:v>2.7378904684271357E-2</c:v>
                </c:pt>
                <c:pt idx="36">
                  <c:v>3.0421546865915496E-2</c:v>
                </c:pt>
                <c:pt idx="37">
                  <c:v>3.3830462729408942E-2</c:v>
                </c:pt>
                <c:pt idx="38">
                  <c:v>3.7650548707285042E-2</c:v>
                </c:pt>
                <c:pt idx="39">
                  <c:v>4.1931789962380062E-2</c:v>
                </c:pt>
                <c:pt idx="40">
                  <c:v>4.6729670169199752E-2</c:v>
                </c:pt>
                <c:pt idx="41">
                  <c:v>5.2105560357652167E-2</c:v>
                </c:pt>
                <c:pt idx="42">
                  <c:v>5.8127065703512767E-2</c:v>
                </c:pt>
                <c:pt idx="43">
                  <c:v>6.4868303048224524E-2</c:v>
                </c:pt>
                <c:pt idx="44">
                  <c:v>7.2410074943368846E-2</c:v>
                </c:pt>
                <c:pt idx="45">
                  <c:v>8.0839898314344766E-2</c:v>
                </c:pt>
              </c:numCache>
            </c:numRef>
          </c:val>
          <c:smooth val="0"/>
          <c:extLst>
            <c:ext xmlns:c16="http://schemas.microsoft.com/office/drawing/2014/chart" uri="{C3380CC4-5D6E-409C-BE32-E72D297353CC}">
              <c16:uniqueId val="{00000001-8AC6-474D-AE57-BBD92AC57A37}"/>
            </c:ext>
          </c:extLst>
        </c:ser>
        <c:dLbls>
          <c:showLegendKey val="0"/>
          <c:showVal val="0"/>
          <c:showCatName val="0"/>
          <c:showSerName val="0"/>
          <c:showPercent val="0"/>
          <c:showBubbleSize val="0"/>
        </c:dLbls>
        <c:smooth val="0"/>
        <c:axId val="187654144"/>
        <c:axId val="187656064"/>
      </c:lineChart>
      <c:catAx>
        <c:axId val="187654144"/>
        <c:scaling>
          <c:orientation val="minMax"/>
        </c:scaling>
        <c:delete val="0"/>
        <c:axPos val="b"/>
        <c:title>
          <c:tx>
            <c:rich>
              <a:bodyPr/>
              <a:lstStyle/>
              <a:p>
                <a:pPr>
                  <a:defRPr/>
                </a:pPr>
                <a:r>
                  <a:rPr lang="en-US"/>
                  <a:t>Age</a:t>
                </a:r>
              </a:p>
            </c:rich>
          </c:tx>
          <c:overlay val="0"/>
        </c:title>
        <c:numFmt formatCode="General" sourceLinked="1"/>
        <c:majorTickMark val="out"/>
        <c:minorTickMark val="none"/>
        <c:tickLblPos val="nextTo"/>
        <c:txPr>
          <a:bodyPr/>
          <a:lstStyle/>
          <a:p>
            <a:pPr>
              <a:defRPr sz="1100">
                <a:latin typeface="Calibri" pitchFamily="34" charset="0"/>
                <a:cs typeface="Calibri" pitchFamily="34" charset="0"/>
              </a:defRPr>
            </a:pPr>
            <a:endParaRPr lang="en-US"/>
          </a:p>
        </c:txPr>
        <c:crossAx val="187656064"/>
        <c:crosses val="autoZero"/>
        <c:auto val="1"/>
        <c:lblAlgn val="ctr"/>
        <c:lblOffset val="100"/>
        <c:noMultiLvlLbl val="0"/>
      </c:catAx>
      <c:valAx>
        <c:axId val="187656064"/>
        <c:scaling>
          <c:orientation val="minMax"/>
        </c:scaling>
        <c:delete val="0"/>
        <c:axPos val="l"/>
        <c:title>
          <c:tx>
            <c:rich>
              <a:bodyPr rot="-5400000" vert="horz"/>
              <a:lstStyle/>
              <a:p>
                <a:pPr>
                  <a:defRPr/>
                </a:pPr>
                <a:r>
                  <a:rPr lang="en-US"/>
                  <a:t>qx</a:t>
                </a:r>
              </a:p>
            </c:rich>
          </c:tx>
          <c:overlay val="0"/>
        </c:title>
        <c:numFmt formatCode="0.000" sourceLinked="0"/>
        <c:majorTickMark val="out"/>
        <c:minorTickMark val="none"/>
        <c:tickLblPos val="nextTo"/>
        <c:txPr>
          <a:bodyPr/>
          <a:lstStyle/>
          <a:p>
            <a:pPr>
              <a:defRPr sz="1100">
                <a:latin typeface="Calibri" pitchFamily="34" charset="0"/>
                <a:cs typeface="Calibri" pitchFamily="34" charset="0"/>
              </a:defRPr>
            </a:pPr>
            <a:endParaRPr lang="en-US"/>
          </a:p>
        </c:txPr>
        <c:crossAx val="187654144"/>
        <c:crosses val="autoZero"/>
        <c:crossBetween val="between"/>
      </c:valAx>
      <c:spPr>
        <a:noFill/>
        <a:ln w="25400">
          <a:noFill/>
        </a:ln>
      </c:spPr>
    </c:plotArea>
    <c:legend>
      <c:legendPos val="r"/>
      <c:layout>
        <c:manualLayout>
          <c:xMode val="edge"/>
          <c:yMode val="edge"/>
          <c:x val="0.26369623160753924"/>
          <c:y val="0.30871317141695331"/>
          <c:w val="0.37672131934148095"/>
          <c:h val="0.17858944012366557"/>
        </c:manualLayout>
      </c:layout>
      <c:overlay val="0"/>
      <c:txPr>
        <a:bodyPr/>
        <a:lstStyle/>
        <a:p>
          <a:pPr>
            <a:defRPr sz="1100">
              <a:latin typeface="Calibri" pitchFamily="34" charset="0"/>
              <a:cs typeface="Calibri" pitchFamily="34"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Overall</a:t>
            </a:r>
            <a:r>
              <a:rPr lang="en-US" baseline="0" dirty="0"/>
              <a:t> Population Growth Vs Age 60+ Population Growth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58886463516328"/>
          <c:y val="0.24011566845595134"/>
          <c:w val="0.84798883006120584"/>
          <c:h val="0.68348766947922213"/>
        </c:manualLayout>
      </c:layout>
      <c:scatterChart>
        <c:scatterStyle val="smoothMarker"/>
        <c:varyColors val="0"/>
        <c:ser>
          <c:idx val="0"/>
          <c:order val="0"/>
          <c:tx>
            <c:strRef>
              <c:f>Sheet1!$B$1</c:f>
              <c:strCache>
                <c:ptCount val="1"/>
                <c:pt idx="0">
                  <c:v>Total Population</c:v>
                </c:pt>
              </c:strCache>
            </c:strRef>
          </c:tx>
          <c:spPr>
            <a:ln w="31750" cap="rnd">
              <a:solidFill>
                <a:schemeClr val="accent1"/>
              </a:solidFill>
              <a:round/>
            </a:ln>
            <a:effectLst/>
          </c:spPr>
          <c:marker>
            <c:symbol val="none"/>
          </c:marker>
          <c:dLbls>
            <c:dLbl>
              <c:idx val="1"/>
              <c:layout>
                <c:manualLayout>
                  <c:x val="-4.1409383579521869E-2"/>
                  <c:y val="-2.0240185659459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75-4973-B685-4FF0B99E92DF}"/>
                </c:ext>
              </c:extLst>
            </c:dLbl>
            <c:dLbl>
              <c:idx val="2"/>
              <c:layout>
                <c:manualLayout>
                  <c:x val="-4.7990993731577794E-2"/>
                  <c:y val="-3.5501513364927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75-4973-B685-4FF0B99E92DF}"/>
                </c:ext>
              </c:extLst>
            </c:dLbl>
            <c:spPr>
              <a:noFill/>
              <a:ln>
                <a:noFill/>
              </a:ln>
              <a:effectLst/>
            </c:spPr>
            <c:txPr>
              <a:bodyPr rot="0" spcFirstLastPara="1" vertOverflow="ellipsis" vert="horz" wrap="square" lIns="38100" tIns="19050" rIns="38100" bIns="19050" anchor="t" anchorCtr="0">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Sheet1!$A$2:$A$9</c:f>
              <c:numCache>
                <c:formatCode>General</c:formatCode>
                <c:ptCount val="8"/>
                <c:pt idx="0">
                  <c:v>2015</c:v>
                </c:pt>
                <c:pt idx="1">
                  <c:v>2020</c:v>
                </c:pt>
                <c:pt idx="2">
                  <c:v>2025</c:v>
                </c:pt>
                <c:pt idx="3">
                  <c:v>2030</c:v>
                </c:pt>
                <c:pt idx="4">
                  <c:v>2035</c:v>
                </c:pt>
                <c:pt idx="5">
                  <c:v>2040</c:v>
                </c:pt>
                <c:pt idx="6">
                  <c:v>2045</c:v>
                </c:pt>
                <c:pt idx="7">
                  <c:v>2050</c:v>
                </c:pt>
              </c:numCache>
            </c:numRef>
          </c:xVal>
          <c:yVal>
            <c:numRef>
              <c:f>Sheet1!$B$2:$B$9</c:f>
              <c:numCache>
                <c:formatCode>0%</c:formatCode>
                <c:ptCount val="8"/>
                <c:pt idx="0">
                  <c:v>1</c:v>
                </c:pt>
                <c:pt idx="1">
                  <c:v>1.06</c:v>
                </c:pt>
                <c:pt idx="2">
                  <c:v>1.1100000000000001</c:v>
                </c:pt>
                <c:pt idx="3">
                  <c:v>1.1599999999999999</c:v>
                </c:pt>
                <c:pt idx="4">
                  <c:v>1.2</c:v>
                </c:pt>
                <c:pt idx="5">
                  <c:v>1.23</c:v>
                </c:pt>
                <c:pt idx="6">
                  <c:v>1.25</c:v>
                </c:pt>
                <c:pt idx="7">
                  <c:v>1.27</c:v>
                </c:pt>
              </c:numCache>
            </c:numRef>
          </c:yVal>
          <c:smooth val="1"/>
          <c:extLst>
            <c:ext xmlns:c16="http://schemas.microsoft.com/office/drawing/2014/chart" uri="{C3380CC4-5D6E-409C-BE32-E72D297353CC}">
              <c16:uniqueId val="{00000002-1C75-4973-B685-4FF0B99E92DF}"/>
            </c:ext>
          </c:extLst>
        </c:ser>
        <c:ser>
          <c:idx val="1"/>
          <c:order val="1"/>
          <c:tx>
            <c:strRef>
              <c:f>Sheet1!$C$1</c:f>
              <c:strCache>
                <c:ptCount val="1"/>
                <c:pt idx="0">
                  <c:v>60+ Population</c:v>
                </c:pt>
              </c:strCache>
            </c:strRef>
          </c:tx>
          <c:spPr>
            <a:ln w="3175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b" anchorCtr="0">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Sheet1!$A$2:$A$9</c:f>
              <c:numCache>
                <c:formatCode>General</c:formatCode>
                <c:ptCount val="8"/>
                <c:pt idx="0">
                  <c:v>2015</c:v>
                </c:pt>
                <c:pt idx="1">
                  <c:v>2020</c:v>
                </c:pt>
                <c:pt idx="2">
                  <c:v>2025</c:v>
                </c:pt>
                <c:pt idx="3">
                  <c:v>2030</c:v>
                </c:pt>
                <c:pt idx="4">
                  <c:v>2035</c:v>
                </c:pt>
                <c:pt idx="5">
                  <c:v>2040</c:v>
                </c:pt>
                <c:pt idx="6">
                  <c:v>2045</c:v>
                </c:pt>
                <c:pt idx="7">
                  <c:v>2050</c:v>
                </c:pt>
              </c:numCache>
            </c:numRef>
          </c:xVal>
          <c:yVal>
            <c:numRef>
              <c:f>Sheet1!$C$2:$C$9</c:f>
              <c:numCache>
                <c:formatCode>0%</c:formatCode>
                <c:ptCount val="8"/>
                <c:pt idx="0">
                  <c:v>1</c:v>
                </c:pt>
                <c:pt idx="1">
                  <c:v>1.19</c:v>
                </c:pt>
                <c:pt idx="2">
                  <c:v>1.4</c:v>
                </c:pt>
                <c:pt idx="3">
                  <c:v>1.62</c:v>
                </c:pt>
                <c:pt idx="4">
                  <c:v>1.86</c:v>
                </c:pt>
                <c:pt idx="5">
                  <c:v>2.11</c:v>
                </c:pt>
                <c:pt idx="6">
                  <c:v>2.41</c:v>
                </c:pt>
                <c:pt idx="7">
                  <c:v>2.71</c:v>
                </c:pt>
              </c:numCache>
            </c:numRef>
          </c:yVal>
          <c:smooth val="1"/>
          <c:extLst>
            <c:ext xmlns:c16="http://schemas.microsoft.com/office/drawing/2014/chart" uri="{C3380CC4-5D6E-409C-BE32-E72D297353CC}">
              <c16:uniqueId val="{00000003-1C75-4973-B685-4FF0B99E92DF}"/>
            </c:ext>
          </c:extLst>
        </c:ser>
        <c:dLbls>
          <c:showLegendKey val="0"/>
          <c:showVal val="0"/>
          <c:showCatName val="0"/>
          <c:showSerName val="0"/>
          <c:showPercent val="0"/>
          <c:showBubbleSize val="0"/>
        </c:dLbls>
        <c:axId val="-290840416"/>
        <c:axId val="-290844768"/>
      </c:scatterChart>
      <c:valAx>
        <c:axId val="-290840416"/>
        <c:scaling>
          <c:orientation val="minMax"/>
          <c:max val="2050"/>
          <c:min val="20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0844768"/>
        <c:crosses val="autoZero"/>
        <c:crossBetween val="midCat"/>
      </c:valAx>
      <c:valAx>
        <c:axId val="-29084476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084041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400" dirty="0"/>
              <a:t>Primary responsibility for providing Retirement Funds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3.9946482579244588E-2"/>
          <c:y val="0.13241611259293243"/>
          <c:w val="0.86926605701338133"/>
          <c:h val="0.59298451558487209"/>
        </c:manualLayout>
      </c:layout>
      <c:pieChart>
        <c:varyColors val="1"/>
        <c:ser>
          <c:idx val="0"/>
          <c:order val="0"/>
          <c:tx>
            <c:strRef>
              <c:f>Sheet1!$B$1</c:f>
              <c:strCache>
                <c:ptCount val="1"/>
                <c:pt idx="0">
                  <c:v>Primary responsibility for providing Retirement Funds</c:v>
                </c:pt>
              </c:strCache>
            </c:strRef>
          </c:tx>
          <c:spPr>
            <a:solidFill>
              <a:srgbClr val="00B050"/>
            </a:solidFill>
          </c:spPr>
          <c:dPt>
            <c:idx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7A2-4D7E-9B56-004B5C056F43}"/>
              </c:ext>
            </c:extLst>
          </c:dPt>
          <c:dPt>
            <c:idx val="1"/>
            <c:bubble3D val="0"/>
            <c:spPr>
              <a:solidFill>
                <a:schemeClr val="accent6">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7A2-4D7E-9B56-004B5C056F43}"/>
              </c:ext>
            </c:extLst>
          </c:dPt>
          <c:dPt>
            <c:idx val="2"/>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7A2-4D7E-9B56-004B5C056F43}"/>
              </c:ext>
            </c:extLst>
          </c:dPt>
          <c:dPt>
            <c:idx val="3"/>
            <c:bubble3D val="0"/>
            <c:spPr>
              <a:solidFill>
                <a:schemeClr val="tx1">
                  <a:lumMod val="50000"/>
                  <a:lumOff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7A2-4D7E-9B56-004B5C056F4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INDIVIDUALS</c:v>
                </c:pt>
                <c:pt idx="1">
                  <c:v>FAMILY MEMBERS</c:v>
                </c:pt>
                <c:pt idx="2">
                  <c:v>GOVT/GOVT BODIES</c:v>
                </c:pt>
                <c:pt idx="3">
                  <c:v>PAST EMPLOYERS</c:v>
                </c:pt>
              </c:strCache>
            </c:strRef>
          </c:cat>
          <c:val>
            <c:numRef>
              <c:f>Sheet1!$B$2:$B$5</c:f>
              <c:numCache>
                <c:formatCode>General</c:formatCode>
                <c:ptCount val="4"/>
                <c:pt idx="0">
                  <c:v>63</c:v>
                </c:pt>
                <c:pt idx="1">
                  <c:v>12</c:v>
                </c:pt>
                <c:pt idx="2">
                  <c:v>19</c:v>
                </c:pt>
                <c:pt idx="3">
                  <c:v>6</c:v>
                </c:pt>
              </c:numCache>
            </c:numRef>
          </c:val>
          <c:extLst>
            <c:ext xmlns:c16="http://schemas.microsoft.com/office/drawing/2014/chart" uri="{C3380CC4-5D6E-409C-BE32-E72D297353CC}">
              <c16:uniqueId val="{00000008-17A2-4D7E-9B56-004B5C056F43}"/>
            </c:ext>
          </c:extLst>
        </c:ser>
        <c:dLbls>
          <c:dLblPos val="ctr"/>
          <c:showLegendKey val="0"/>
          <c:showVal val="0"/>
          <c:showCatName val="0"/>
          <c:showSerName val="0"/>
          <c:showPercent val="1"/>
          <c:showBubbleSize val="0"/>
          <c:showLeaderLines val="1"/>
        </c:dLbls>
        <c:firstSliceAng val="0"/>
      </c:pieChart>
      <c:spPr>
        <a:solidFill>
          <a:schemeClr val="bg1"/>
        </a:solidFill>
        <a:ln>
          <a:noFill/>
        </a:ln>
        <a:effectLst/>
      </c:spPr>
    </c:plotArea>
    <c:legend>
      <c:legendPos val="b"/>
      <c:layout>
        <c:manualLayout>
          <c:xMode val="edge"/>
          <c:yMode val="edge"/>
          <c:x val="1.4368816849181761E-2"/>
          <c:y val="0.73961245853468627"/>
          <c:w val="0.98487121858154092"/>
          <c:h val="0.20836449449476396"/>
        </c:manualLayout>
      </c:layout>
      <c:overlay val="0"/>
      <c:spPr>
        <a:solidFill>
          <a:schemeClr val="bg1">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49096590182716"/>
          <c:y val="1.2119179688388569E-2"/>
          <c:w val="0.7075090340981729"/>
          <c:h val="0.88732712812281445"/>
        </c:manualLayout>
      </c:layout>
      <c:barChart>
        <c:barDir val="col"/>
        <c:grouping val="clustered"/>
        <c:varyColors val="0"/>
        <c:ser>
          <c:idx val="0"/>
          <c:order val="0"/>
          <c:tx>
            <c:strRef>
              <c:f>Sheet1!$D$5</c:f>
              <c:strCache>
                <c:ptCount val="1"/>
                <c:pt idx="0">
                  <c:v>31-May-20</c:v>
                </c:pt>
              </c:strCache>
            </c:strRef>
          </c:tx>
          <c:spPr>
            <a:solidFill>
              <a:srgbClr val="FFC000"/>
            </a:solidFill>
          </c:spPr>
          <c:invertIfNegative val="0"/>
          <c:dLbls>
            <c:dLbl>
              <c:idx val="0"/>
              <c:layout>
                <c:manualLayout>
                  <c:x val="-6.5252854812398297E-3"/>
                  <c:y val="-3.41880341880341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B5-4C60-B0C0-306B4FB03C58}"/>
                </c:ext>
              </c:extLst>
            </c:dLbl>
            <c:dLbl>
              <c:idx val="1"/>
              <c:layout>
                <c:manualLayout>
                  <c:x val="-6.525285481239808E-3"/>
                  <c:y val="1.0256410256410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B5-4C60-B0C0-306B4FB03C58}"/>
                </c:ext>
              </c:extLst>
            </c:dLbl>
            <c:dLbl>
              <c:idx val="2"/>
              <c:layout>
                <c:manualLayout>
                  <c:x val="-6.525285481239808E-3"/>
                  <c:y val="1.0256410256410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B5-4C60-B0C0-306B4FB03C58}"/>
                </c:ext>
              </c:extLst>
            </c:dLbl>
            <c:dLbl>
              <c:idx val="3"/>
              <c:layout>
                <c:manualLayout>
                  <c:x val="-1.9575856443719418E-2"/>
                  <c:y val="1.0256410256410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B5-4C60-B0C0-306B4FB03C58}"/>
                </c:ext>
              </c:extLst>
            </c:dLbl>
            <c:dLbl>
              <c:idx val="4"/>
              <c:layout>
                <c:manualLayout>
                  <c:x val="-8.7003806416530716E-3"/>
                  <c:y val="6.8376068376068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B5-4C60-B0C0-306B4FB03C58}"/>
                </c:ext>
              </c:extLst>
            </c:dLbl>
            <c:dLbl>
              <c:idx val="5"/>
              <c:layout>
                <c:manualLayout>
                  <c:x val="-1.305057096247961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B5-4C60-B0C0-306B4FB03C58}"/>
                </c:ext>
              </c:extLst>
            </c:dLbl>
            <c:spPr>
              <a:noFill/>
              <a:ln>
                <a:noFill/>
              </a:ln>
              <a:effectLst/>
            </c:spPr>
            <c:txPr>
              <a:bodyPr/>
              <a:lstStyle/>
              <a:p>
                <a:pPr>
                  <a:defRPr sz="8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(Sheet1!$C$6:$C$7,Sheet1!$C$9:$C$10,Sheet1!$C$12:$C$13)</c:f>
              <c:strCache>
                <c:ptCount val="6"/>
                <c:pt idx="0">
                  <c:v>CG</c:v>
                </c:pt>
                <c:pt idx="1">
                  <c:v>SG</c:v>
                </c:pt>
                <c:pt idx="2">
                  <c:v>Corporate</c:v>
                </c:pt>
                <c:pt idx="3">
                  <c:v>All Citizen</c:v>
                </c:pt>
                <c:pt idx="4">
                  <c:v>NPS Lite</c:v>
                </c:pt>
                <c:pt idx="5">
                  <c:v>APY</c:v>
                </c:pt>
              </c:strCache>
            </c:strRef>
          </c:cat>
          <c:val>
            <c:numRef>
              <c:f>(Sheet1!$D$6:$D$7,Sheet1!$D$9:$D$10,Sheet1!$D$12:$D$13)</c:f>
              <c:numCache>
                <c:formatCode>General</c:formatCode>
                <c:ptCount val="6"/>
                <c:pt idx="0">
                  <c:v>147910</c:v>
                </c:pt>
                <c:pt idx="1">
                  <c:v>227091</c:v>
                </c:pt>
                <c:pt idx="2">
                  <c:v>44996</c:v>
                </c:pt>
                <c:pt idx="3">
                  <c:v>14250</c:v>
                </c:pt>
                <c:pt idx="4">
                  <c:v>3898</c:v>
                </c:pt>
                <c:pt idx="5">
                  <c:v>11174</c:v>
                </c:pt>
              </c:numCache>
            </c:numRef>
          </c:val>
          <c:extLst>
            <c:ext xmlns:c16="http://schemas.microsoft.com/office/drawing/2014/chart" uri="{C3380CC4-5D6E-409C-BE32-E72D297353CC}">
              <c16:uniqueId val="{00000006-6FB5-4C60-B0C0-306B4FB03C58}"/>
            </c:ext>
          </c:extLst>
        </c:ser>
        <c:ser>
          <c:idx val="1"/>
          <c:order val="1"/>
          <c:tx>
            <c:strRef>
              <c:f>Sheet1!$E$5</c:f>
              <c:strCache>
                <c:ptCount val="1"/>
                <c:pt idx="0">
                  <c:v>31-Mar-21</c:v>
                </c:pt>
              </c:strCache>
            </c:strRef>
          </c:tx>
          <c:spPr>
            <a:solidFill>
              <a:srgbClr val="0070C0"/>
            </a:solidFill>
          </c:spPr>
          <c:invertIfNegative val="0"/>
          <c:dLbls>
            <c:dLbl>
              <c:idx val="0"/>
              <c:layout>
                <c:manualLayout>
                  <c:x val="-1.1897309711286089E-2"/>
                  <c:y val="7.4251968503937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B5-4C60-B0C0-306B4FB03C58}"/>
                </c:ext>
              </c:extLst>
            </c:dLbl>
            <c:dLbl>
              <c:idx val="1"/>
              <c:layout>
                <c:manualLayout>
                  <c:x val="-2.1750951604132276E-3"/>
                  <c:y val="6.8376068376068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B5-4C60-B0C0-306B4FB03C58}"/>
                </c:ext>
              </c:extLst>
            </c:dLbl>
            <c:dLbl>
              <c:idx val="2"/>
              <c:layout>
                <c:manualLayout>
                  <c:x val="-6.525285481239808E-3"/>
                  <c:y val="6.8376068376068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B5-4C60-B0C0-306B4FB03C58}"/>
                </c:ext>
              </c:extLst>
            </c:dLbl>
            <c:dLbl>
              <c:idx val="4"/>
              <c:layout>
                <c:manualLayout>
                  <c:x val="2.1750951604132679E-3"/>
                  <c:y val="-2.3931623931623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FB5-4C60-B0C0-306B4FB03C58}"/>
                </c:ext>
              </c:extLst>
            </c:dLbl>
            <c:dLbl>
              <c:idx val="5"/>
              <c:layout>
                <c:manualLayout>
                  <c:x val="6.525285481239808E-3"/>
                  <c:y val="-2.051282051282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FB5-4C60-B0C0-306B4FB03C58}"/>
                </c:ext>
              </c:extLst>
            </c:dLbl>
            <c:spPr>
              <a:ln>
                <a:bevel/>
              </a:ln>
            </c:spPr>
            <c:txPr>
              <a:bodyPr/>
              <a:lstStyle/>
              <a:p>
                <a:pPr>
                  <a:defRPr sz="8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(Sheet1!$C$6:$C$7,Sheet1!$C$9:$C$10,Sheet1!$C$12:$C$13)</c:f>
              <c:strCache>
                <c:ptCount val="6"/>
                <c:pt idx="0">
                  <c:v>CG</c:v>
                </c:pt>
                <c:pt idx="1">
                  <c:v>SG</c:v>
                </c:pt>
                <c:pt idx="2">
                  <c:v>Corporate</c:v>
                </c:pt>
                <c:pt idx="3">
                  <c:v>All Citizen</c:v>
                </c:pt>
                <c:pt idx="4">
                  <c:v>NPS Lite</c:v>
                </c:pt>
                <c:pt idx="5">
                  <c:v>APY</c:v>
                </c:pt>
              </c:strCache>
            </c:strRef>
          </c:cat>
          <c:val>
            <c:numRef>
              <c:f>(Sheet1!$E$6:$E$7,Sheet1!$E$9:$E$10,Sheet1!$E$12:$E$13)</c:f>
              <c:numCache>
                <c:formatCode>General</c:formatCode>
                <c:ptCount val="6"/>
                <c:pt idx="0">
                  <c:v>181788</c:v>
                </c:pt>
                <c:pt idx="1">
                  <c:v>291381</c:v>
                </c:pt>
                <c:pt idx="2">
                  <c:v>62609</c:v>
                </c:pt>
                <c:pt idx="3">
                  <c:v>22206</c:v>
                </c:pt>
                <c:pt idx="4">
                  <c:v>4354</c:v>
                </c:pt>
                <c:pt idx="5">
                  <c:v>15687</c:v>
                </c:pt>
              </c:numCache>
            </c:numRef>
          </c:val>
          <c:extLst>
            <c:ext xmlns:c16="http://schemas.microsoft.com/office/drawing/2014/chart" uri="{C3380CC4-5D6E-409C-BE32-E72D297353CC}">
              <c16:uniqueId val="{0000000C-6FB5-4C60-B0C0-306B4FB03C58}"/>
            </c:ext>
          </c:extLst>
        </c:ser>
        <c:ser>
          <c:idx val="2"/>
          <c:order val="2"/>
          <c:tx>
            <c:strRef>
              <c:f>Sheet1!$F$5</c:f>
              <c:strCache>
                <c:ptCount val="1"/>
                <c:pt idx="0">
                  <c:v>31-May-21</c:v>
                </c:pt>
              </c:strCache>
            </c:strRef>
          </c:tx>
          <c:spPr>
            <a:solidFill>
              <a:srgbClr val="00B050"/>
            </a:solidFill>
          </c:spPr>
          <c:invertIfNegative val="0"/>
          <c:dLbls>
            <c:dLbl>
              <c:idx val="0"/>
              <c:layout>
                <c:manualLayout>
                  <c:x val="0"/>
                  <c:y val="-2.051282051282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FB5-4C60-B0C0-306B4FB03C58}"/>
                </c:ext>
              </c:extLst>
            </c:dLbl>
            <c:dLbl>
              <c:idx val="2"/>
              <c:layout>
                <c:manualLayout>
                  <c:x val="6.525285481239808E-3"/>
                  <c:y val="-1.0256410256410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FB5-4C60-B0C0-306B4FB03C58}"/>
                </c:ext>
              </c:extLst>
            </c:dLbl>
            <c:dLbl>
              <c:idx val="3"/>
              <c:layout>
                <c:manualLayout>
                  <c:x val="1.3050570962479611E-2"/>
                  <c:y val="-2.3931623931623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FB5-4C60-B0C0-306B4FB03C58}"/>
                </c:ext>
              </c:extLst>
            </c:dLbl>
            <c:dLbl>
              <c:idx val="4"/>
              <c:layout>
                <c:manualLayout>
                  <c:x val="1.3050570962479611E-2"/>
                  <c:y val="6.8376068376068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FB5-4C60-B0C0-306B4FB03C58}"/>
                </c:ext>
              </c:extLst>
            </c:dLbl>
            <c:dLbl>
              <c:idx val="5"/>
              <c:layout>
                <c:manualLayout>
                  <c:x val="1.9575856443719418E-2"/>
                  <c:y val="1.0256410256410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FB5-4C60-B0C0-306B4FB03C58}"/>
                </c:ext>
              </c:extLst>
            </c:dLbl>
            <c:spPr>
              <a:noFill/>
              <a:ln>
                <a:noFill/>
              </a:ln>
              <a:effectLst/>
            </c:spPr>
            <c:txPr>
              <a:bodyPr/>
              <a:lstStyle/>
              <a:p>
                <a:pPr>
                  <a:defRPr sz="8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(Sheet1!$C$6:$C$7,Sheet1!$C$9:$C$10,Sheet1!$C$12:$C$13)</c:f>
              <c:strCache>
                <c:ptCount val="6"/>
                <c:pt idx="0">
                  <c:v>CG</c:v>
                </c:pt>
                <c:pt idx="1">
                  <c:v>SG</c:v>
                </c:pt>
                <c:pt idx="2">
                  <c:v>Corporate</c:v>
                </c:pt>
                <c:pt idx="3">
                  <c:v>All Citizen</c:v>
                </c:pt>
                <c:pt idx="4">
                  <c:v>NPS Lite</c:v>
                </c:pt>
                <c:pt idx="5">
                  <c:v>APY</c:v>
                </c:pt>
              </c:strCache>
            </c:strRef>
          </c:cat>
          <c:val>
            <c:numRef>
              <c:f>(Sheet1!$F$6:$F$7,Sheet1!$F$9:$F$10,Sheet1!$F$12:$F$13)</c:f>
              <c:numCache>
                <c:formatCode>General</c:formatCode>
                <c:ptCount val="6"/>
                <c:pt idx="0">
                  <c:v>189699</c:v>
                </c:pt>
                <c:pt idx="1">
                  <c:v>305998</c:v>
                </c:pt>
                <c:pt idx="2">
                  <c:v>66583</c:v>
                </c:pt>
                <c:pt idx="3">
                  <c:v>23990</c:v>
                </c:pt>
                <c:pt idx="4">
                  <c:v>4459</c:v>
                </c:pt>
                <c:pt idx="5">
                  <c:v>16720</c:v>
                </c:pt>
              </c:numCache>
            </c:numRef>
          </c:val>
          <c:extLst>
            <c:ext xmlns:c16="http://schemas.microsoft.com/office/drawing/2014/chart" uri="{C3380CC4-5D6E-409C-BE32-E72D297353CC}">
              <c16:uniqueId val="{00000013-6FB5-4C60-B0C0-306B4FB03C58}"/>
            </c:ext>
          </c:extLst>
        </c:ser>
        <c:dLbls>
          <c:showLegendKey val="0"/>
          <c:showVal val="0"/>
          <c:showCatName val="0"/>
          <c:showSerName val="0"/>
          <c:showPercent val="0"/>
          <c:showBubbleSize val="0"/>
        </c:dLbls>
        <c:gapWidth val="150"/>
        <c:axId val="-290846400"/>
        <c:axId val="-290843680"/>
      </c:barChart>
      <c:catAx>
        <c:axId val="-290846400"/>
        <c:scaling>
          <c:orientation val="minMax"/>
        </c:scaling>
        <c:delete val="0"/>
        <c:axPos val="b"/>
        <c:numFmt formatCode="General" sourceLinked="0"/>
        <c:majorTickMark val="none"/>
        <c:minorTickMark val="none"/>
        <c:tickLblPos val="nextTo"/>
        <c:txPr>
          <a:bodyPr/>
          <a:lstStyle/>
          <a:p>
            <a:pPr>
              <a:defRPr b="1"/>
            </a:pPr>
            <a:endParaRPr lang="en-US"/>
          </a:p>
        </c:txPr>
        <c:crossAx val="-290843680"/>
        <c:crosses val="autoZero"/>
        <c:auto val="1"/>
        <c:lblAlgn val="ctr"/>
        <c:lblOffset val="100"/>
        <c:noMultiLvlLbl val="0"/>
      </c:catAx>
      <c:valAx>
        <c:axId val="-290843680"/>
        <c:scaling>
          <c:orientation val="minMax"/>
        </c:scaling>
        <c:delete val="0"/>
        <c:axPos val="l"/>
        <c:majorGridlines>
          <c:spPr>
            <a:ln>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c:spPr>
        </c:majorGridlines>
        <c:numFmt formatCode="General" sourceLinked="0"/>
        <c:majorTickMark val="out"/>
        <c:minorTickMark val="none"/>
        <c:tickLblPos val="nextTo"/>
        <c:crossAx val="-290846400"/>
        <c:crosses val="autoZero"/>
        <c:crossBetween val="between"/>
      </c:valAx>
      <c: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c:spPr>
    </c:plotArea>
    <c:legend>
      <c:legendPos val="b"/>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961739628832802"/>
          <c:y val="5.805526925543481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2731793013184531"/>
          <c:y val="0.22566971431968683"/>
          <c:w val="0.60819798222602128"/>
          <c:h val="0.54602520967918833"/>
        </c:manualLayout>
      </c:layout>
      <c:pieChart>
        <c:varyColors val="1"/>
        <c:ser>
          <c:idx val="0"/>
          <c:order val="0"/>
          <c:tx>
            <c:strRef>
              <c:f>Sheet1!$B$1</c:f>
              <c:strCache>
                <c:ptCount val="1"/>
                <c:pt idx="0">
                  <c:v>Less than 60 yrs</c:v>
                </c:pt>
              </c:strCache>
            </c:strRef>
          </c:tx>
          <c:spPr>
            <a:solidFill>
              <a:srgbClr val="92D050"/>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D1BE-420F-84DE-3135F1BD7C1B}"/>
              </c:ext>
            </c:extLst>
          </c:dPt>
          <c:dPt>
            <c:idx val="1"/>
            <c:bubble3D val="0"/>
            <c:explosion val="19"/>
            <c:spPr>
              <a:solidFill>
                <a:srgbClr val="92D050"/>
              </a:solidFill>
              <a:ln w="19050">
                <a:solidFill>
                  <a:schemeClr val="lt1"/>
                </a:solidFill>
              </a:ln>
              <a:effectLst/>
            </c:spPr>
            <c:extLst>
              <c:ext xmlns:c16="http://schemas.microsoft.com/office/drawing/2014/chart" uri="{C3380CC4-5D6E-409C-BE32-E72D297353CC}">
                <c16:uniqueId val="{00000003-D1BE-420F-84DE-3135F1BD7C1B}"/>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D1BE-420F-84DE-3135F1BD7C1B}"/>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D1BE-420F-84DE-3135F1BD7C1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Active Choice</c:v>
                </c:pt>
                <c:pt idx="1">
                  <c:v>Auto Choice</c:v>
                </c:pt>
              </c:strCache>
            </c:strRef>
          </c:cat>
          <c:val>
            <c:numRef>
              <c:f>Sheet1!$B$2:$B$5</c:f>
              <c:numCache>
                <c:formatCode>0%</c:formatCode>
                <c:ptCount val="4"/>
                <c:pt idx="0">
                  <c:v>0.28000000000000003</c:v>
                </c:pt>
                <c:pt idx="1">
                  <c:v>0.72</c:v>
                </c:pt>
              </c:numCache>
            </c:numRef>
          </c:val>
          <c:extLst>
            <c:ext xmlns:c16="http://schemas.microsoft.com/office/drawing/2014/chart" uri="{C3380CC4-5D6E-409C-BE32-E72D297353CC}">
              <c16:uniqueId val="{00000008-D1BE-420F-84DE-3135F1BD7C1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9999843380693854E-2"/>
          <c:y val="0.80374703137287895"/>
          <c:w val="0.89999996519570979"/>
          <c:h val="5.907677132872693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solidFill>
                  <a:schemeClr val="tx1"/>
                </a:solidFill>
              </a:rPr>
              <a:t>Less than 60 </a:t>
            </a:r>
            <a:r>
              <a:rPr lang="en-US" sz="1800" dirty="0" err="1">
                <a:solidFill>
                  <a:schemeClr val="tx1"/>
                </a:solidFill>
              </a:rPr>
              <a:t>yrs</a:t>
            </a:r>
            <a:endParaRPr lang="en-US" sz="1800" dirty="0">
              <a:solidFill>
                <a:schemeClr val="tx1"/>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Less than 60 yrs</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1-0525-4A4B-A6AC-BF2F00EF04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25-4A4B-A6AC-BF2F00EF04AE}"/>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0525-4A4B-A6AC-BF2F00EF04AE}"/>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0525-4A4B-A6AC-BF2F00EF04A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Equities</c:v>
                </c:pt>
                <c:pt idx="1">
                  <c:v>Bonds</c:v>
                </c:pt>
                <c:pt idx="2">
                  <c:v>G Secs</c:v>
                </c:pt>
                <c:pt idx="3">
                  <c:v>Alt</c:v>
                </c:pt>
              </c:strCache>
            </c:strRef>
          </c:cat>
          <c:val>
            <c:numRef>
              <c:f>Sheet1!$B$2:$B$5</c:f>
              <c:numCache>
                <c:formatCode>0%</c:formatCode>
                <c:ptCount val="4"/>
                <c:pt idx="0">
                  <c:v>0.48</c:v>
                </c:pt>
                <c:pt idx="1">
                  <c:v>0.23</c:v>
                </c:pt>
                <c:pt idx="2">
                  <c:v>0.25</c:v>
                </c:pt>
                <c:pt idx="3">
                  <c:v>0.04</c:v>
                </c:pt>
              </c:numCache>
            </c:numRef>
          </c:val>
          <c:extLst>
            <c:ext xmlns:c16="http://schemas.microsoft.com/office/drawing/2014/chart" uri="{C3380CC4-5D6E-409C-BE32-E72D297353CC}">
              <c16:uniqueId val="{00000008-0525-4A4B-A6AC-BF2F00EF04A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65000"/>
      </a:schemeClr>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spc="0" baseline="0">
                <a:solidFill>
                  <a:schemeClr val="tx1"/>
                </a:solidFill>
                <a:latin typeface="+mn-lt"/>
                <a:ea typeface="+mn-ea"/>
                <a:cs typeface="+mn-cs"/>
              </a:defRPr>
            </a:pPr>
            <a:r>
              <a:rPr lang="en-US" sz="1800" dirty="0"/>
              <a:t>60 </a:t>
            </a:r>
            <a:r>
              <a:rPr lang="en-US" sz="1800" dirty="0" err="1"/>
              <a:t>yrs</a:t>
            </a:r>
            <a:r>
              <a:rPr lang="en-US" sz="1800" dirty="0"/>
              <a:t> &amp; Above</a:t>
            </a:r>
          </a:p>
        </c:rich>
      </c:tx>
      <c:overlay val="0"/>
      <c:spPr>
        <a:noFill/>
        <a:ln>
          <a:noFill/>
        </a:ln>
        <a:effectLst/>
      </c:spPr>
      <c:txPr>
        <a:bodyPr rot="0" spcFirstLastPara="1" vertOverflow="ellipsis" vert="horz" wrap="square" anchor="ctr" anchorCtr="1"/>
        <a:lstStyle/>
        <a:p>
          <a:pPr>
            <a:defRPr lang="en-US" sz="18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Less than 60 yrs</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1-68A3-4101-B4FA-6B6BE528B1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8A3-4101-B4FA-6B6BE528B112}"/>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68A3-4101-B4FA-6B6BE528B112}"/>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68A3-4101-B4FA-6B6BE528B112}"/>
              </c:ext>
            </c:extLst>
          </c:dPt>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Equities</c:v>
                </c:pt>
                <c:pt idx="1">
                  <c:v>Bonds</c:v>
                </c:pt>
                <c:pt idx="2">
                  <c:v>G Secs</c:v>
                </c:pt>
                <c:pt idx="3">
                  <c:v>Alt</c:v>
                </c:pt>
              </c:strCache>
            </c:strRef>
          </c:cat>
          <c:val>
            <c:numRef>
              <c:f>Sheet1!$B$2:$B$5</c:f>
              <c:numCache>
                <c:formatCode>0%</c:formatCode>
                <c:ptCount val="4"/>
                <c:pt idx="0">
                  <c:v>0.38</c:v>
                </c:pt>
                <c:pt idx="1">
                  <c:v>0.27</c:v>
                </c:pt>
                <c:pt idx="2">
                  <c:v>0.31</c:v>
                </c:pt>
                <c:pt idx="3">
                  <c:v>0.04</c:v>
                </c:pt>
              </c:numCache>
            </c:numRef>
          </c:val>
          <c:extLst>
            <c:ext xmlns:c16="http://schemas.microsoft.com/office/drawing/2014/chart" uri="{C3380CC4-5D6E-409C-BE32-E72D297353CC}">
              <c16:uniqueId val="{00000008-68A3-4101-B4FA-6B6BE528B11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65000"/>
      </a:schemeClr>
    </a:solidFill>
    <a:ln>
      <a:noFill/>
    </a:ln>
    <a:effectLst/>
  </c:spPr>
  <c:txPr>
    <a:bodyPr/>
    <a:lstStyle/>
    <a:p>
      <a:pPr>
        <a:defRPr lang="en-US" sz="1197" b="0"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D1239-96AC-4811-82E6-87E4B30CA67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1002253-4882-4693-ADE2-9692E5832E4D}">
      <dgm:prSet phldrT="[Text]"/>
      <dgm:spPr>
        <a:solidFill>
          <a:schemeClr val="bg1">
            <a:lumMod val="75000"/>
          </a:schemeClr>
        </a:solidFill>
      </dgm:spPr>
      <dgm:t>
        <a:bodyPr/>
        <a:lstStyle/>
        <a:p>
          <a:r>
            <a:rPr lang="en-US" dirty="0">
              <a:solidFill>
                <a:schemeClr val="tx1"/>
              </a:solidFill>
            </a:rPr>
            <a:t>Pillar 0</a:t>
          </a:r>
        </a:p>
        <a:p>
          <a:r>
            <a:rPr lang="en-US" dirty="0">
              <a:solidFill>
                <a:schemeClr val="tx1"/>
              </a:solidFill>
            </a:rPr>
            <a:t>Universal Social security</a:t>
          </a:r>
        </a:p>
      </dgm:t>
    </dgm:pt>
    <dgm:pt modelId="{2FBB3437-11F2-43A4-9CF1-393AB7E66AEF}" type="parTrans" cxnId="{8453583E-0E60-445E-A9FA-D08822C7D6B6}">
      <dgm:prSet/>
      <dgm:spPr/>
      <dgm:t>
        <a:bodyPr/>
        <a:lstStyle/>
        <a:p>
          <a:endParaRPr lang="en-US"/>
        </a:p>
      </dgm:t>
    </dgm:pt>
    <dgm:pt modelId="{813EEBD3-7E61-4332-9752-0640ECF5BB42}" type="sibTrans" cxnId="{8453583E-0E60-445E-A9FA-D08822C7D6B6}">
      <dgm:prSet/>
      <dgm:spPr/>
      <dgm:t>
        <a:bodyPr/>
        <a:lstStyle/>
        <a:p>
          <a:endParaRPr lang="en-US"/>
        </a:p>
      </dgm:t>
    </dgm:pt>
    <dgm:pt modelId="{EAB39818-7222-454C-8F85-3DD49BF87AC0}">
      <dgm:prSet phldrT="[Text]" custT="1"/>
      <dgm:spPr/>
      <dgm:t>
        <a:bodyPr/>
        <a:lstStyle/>
        <a:p>
          <a:pPr>
            <a:buNone/>
          </a:pPr>
          <a:r>
            <a:rPr lang="en-US" sz="1200" b="1" dirty="0"/>
            <a:t>IGNOPS</a:t>
          </a:r>
        </a:p>
      </dgm:t>
    </dgm:pt>
    <dgm:pt modelId="{DFEED6AF-3DBA-4A1E-9F09-02881FBDE06C}" type="parTrans" cxnId="{13B60686-C3BE-405C-8A8F-5862FE2096F9}">
      <dgm:prSet/>
      <dgm:spPr/>
      <dgm:t>
        <a:bodyPr/>
        <a:lstStyle/>
        <a:p>
          <a:endParaRPr lang="en-US"/>
        </a:p>
      </dgm:t>
    </dgm:pt>
    <dgm:pt modelId="{AD6C296E-B125-4DEA-931F-BD3DCE3FD6E7}" type="sibTrans" cxnId="{13B60686-C3BE-405C-8A8F-5862FE2096F9}">
      <dgm:prSet/>
      <dgm:spPr/>
      <dgm:t>
        <a:bodyPr/>
        <a:lstStyle/>
        <a:p>
          <a:endParaRPr lang="en-US"/>
        </a:p>
      </dgm:t>
    </dgm:pt>
    <dgm:pt modelId="{C7A8FC9A-A5F1-4246-83D8-A2AD15115DDA}">
      <dgm:prSet phldrT="[Text]" custT="1"/>
      <dgm:spPr/>
      <dgm:t>
        <a:bodyPr/>
        <a:lstStyle/>
        <a:p>
          <a:r>
            <a:rPr lang="en-US" sz="1200" b="1" dirty="0"/>
            <a:t>State schemes</a:t>
          </a:r>
        </a:p>
        <a:p>
          <a:endParaRPr lang="en-US" sz="1200" dirty="0"/>
        </a:p>
      </dgm:t>
    </dgm:pt>
    <dgm:pt modelId="{2A674CDF-E3B1-4650-8B25-648C0E13E9D2}" type="parTrans" cxnId="{9C12B545-D582-4F9B-914C-6B006C47CC04}">
      <dgm:prSet/>
      <dgm:spPr/>
      <dgm:t>
        <a:bodyPr/>
        <a:lstStyle/>
        <a:p>
          <a:endParaRPr lang="en-US"/>
        </a:p>
      </dgm:t>
    </dgm:pt>
    <dgm:pt modelId="{30FE1F8D-D7EF-48B9-9615-2A122B1F436D}" type="sibTrans" cxnId="{9C12B545-D582-4F9B-914C-6B006C47CC04}">
      <dgm:prSet/>
      <dgm:spPr/>
      <dgm:t>
        <a:bodyPr/>
        <a:lstStyle/>
        <a:p>
          <a:endParaRPr lang="en-US"/>
        </a:p>
      </dgm:t>
    </dgm:pt>
    <dgm:pt modelId="{49596551-A23B-4B91-9C9F-C3C8B4EE74D0}">
      <dgm:prSet phldrT="[Text]" custT="1"/>
      <dgm:spPr>
        <a:solidFill>
          <a:srgbClr val="FFFFFF">
            <a:lumMod val="75000"/>
          </a:srgbClr>
        </a:solidFill>
        <a:ln w="25400" cap="flat" cmpd="sng" algn="ctr">
          <a:solidFill>
            <a:srgbClr val="FFFFFF">
              <a:hueOff val="0"/>
              <a:satOff val="0"/>
              <a:lumOff val="0"/>
              <a:alphaOff val="0"/>
            </a:srgbClr>
          </a:solidFill>
          <a:prstDash val="solid"/>
        </a:ln>
        <a:effectLst/>
      </dgm:spPr>
      <dgm:t>
        <a:bodyPr spcFirstLastPara="0" vert="horz" wrap="square" lIns="26670" tIns="17780" rIns="26670" bIns="17780" numCol="1" spcCol="1270" anchor="ctr" anchorCtr="0"/>
        <a:lstStyle/>
        <a:p>
          <a:r>
            <a:rPr lang="en-US" sz="1400" kern="1200" dirty="0">
              <a:solidFill>
                <a:schemeClr val="tx1"/>
              </a:solidFill>
              <a:latin typeface="Times New Roman"/>
              <a:ea typeface="+mn-ea"/>
              <a:cs typeface="+mn-cs"/>
            </a:rPr>
            <a:t>Pillar</a:t>
          </a:r>
          <a:r>
            <a:rPr lang="en-US" sz="1400" kern="1200" dirty="0">
              <a:solidFill>
                <a:schemeClr val="tx1"/>
              </a:solidFill>
            </a:rPr>
            <a:t> I</a:t>
          </a:r>
        </a:p>
        <a:p>
          <a:r>
            <a:rPr lang="en-US" sz="1400" kern="1200" dirty="0">
              <a:solidFill>
                <a:schemeClr val="tx1"/>
              </a:solidFill>
            </a:rPr>
            <a:t>Pay as you go</a:t>
          </a:r>
        </a:p>
      </dgm:t>
    </dgm:pt>
    <dgm:pt modelId="{AE964244-708B-47F1-A461-2BE0BF948222}" type="parTrans" cxnId="{4957EB97-C39A-4EED-A879-AFEA2BD050AF}">
      <dgm:prSet/>
      <dgm:spPr/>
      <dgm:t>
        <a:bodyPr/>
        <a:lstStyle/>
        <a:p>
          <a:endParaRPr lang="en-US"/>
        </a:p>
      </dgm:t>
    </dgm:pt>
    <dgm:pt modelId="{0897628B-C223-4C7C-894A-EB15E77201B4}" type="sibTrans" cxnId="{4957EB97-C39A-4EED-A879-AFEA2BD050AF}">
      <dgm:prSet/>
      <dgm:spPr/>
      <dgm:t>
        <a:bodyPr/>
        <a:lstStyle/>
        <a:p>
          <a:endParaRPr lang="en-US"/>
        </a:p>
      </dgm:t>
    </dgm:pt>
    <dgm:pt modelId="{2D4F72C1-1A61-4F99-9BBE-CD143427781E}">
      <dgm:prSet phldrT="[Text]" custT="1"/>
      <dgm:spPr/>
      <dgm:t>
        <a:bodyPr/>
        <a:lstStyle/>
        <a:p>
          <a:pPr>
            <a:buNone/>
          </a:pPr>
          <a:r>
            <a:rPr lang="en-US" sz="1200" b="1" dirty="0"/>
            <a:t>Old DB schemes for central/state government and PSUs</a:t>
          </a:r>
        </a:p>
      </dgm:t>
    </dgm:pt>
    <dgm:pt modelId="{D38DF7AA-BD69-4286-9CA6-0F5F2B1EE324}" type="parTrans" cxnId="{931E58FE-5662-4B76-9D35-88E030456D7C}">
      <dgm:prSet/>
      <dgm:spPr/>
      <dgm:t>
        <a:bodyPr/>
        <a:lstStyle/>
        <a:p>
          <a:endParaRPr lang="en-US"/>
        </a:p>
      </dgm:t>
    </dgm:pt>
    <dgm:pt modelId="{D59CEC37-4559-4D28-88F2-15397FFFE808}" type="sibTrans" cxnId="{931E58FE-5662-4B76-9D35-88E030456D7C}">
      <dgm:prSet/>
      <dgm:spPr/>
      <dgm:t>
        <a:bodyPr/>
        <a:lstStyle/>
        <a:p>
          <a:endParaRPr lang="en-US"/>
        </a:p>
      </dgm:t>
    </dgm:pt>
    <dgm:pt modelId="{41EC3257-09F5-40A5-8D37-F02E0FAF77E3}">
      <dgm:prSet phldrT="[Text]" custT="1"/>
      <dgm:spPr>
        <a:solidFill>
          <a:srgbClr val="FFFFFF">
            <a:lumMod val="75000"/>
          </a:srgbClr>
        </a:solidFill>
        <a:ln w="25400" cap="flat" cmpd="sng" algn="ctr">
          <a:solidFill>
            <a:srgbClr val="FFFFFF">
              <a:hueOff val="0"/>
              <a:satOff val="0"/>
              <a:lumOff val="0"/>
              <a:alphaOff val="0"/>
            </a:srgbClr>
          </a:solidFill>
          <a:prstDash val="solid"/>
        </a:ln>
        <a:effectLst/>
      </dgm:spPr>
      <dgm:t>
        <a:bodyPr spcFirstLastPara="0" vert="horz" wrap="square" lIns="26670" tIns="17780" rIns="26670" bIns="17780" numCol="1" spcCol="1270" anchor="ctr" anchorCtr="0"/>
        <a:lstStyle/>
        <a:p>
          <a:pPr marL="0" lvl="0" algn="ctr" defTabSz="622300">
            <a:lnSpc>
              <a:spcPct val="90000"/>
            </a:lnSpc>
            <a:spcBef>
              <a:spcPct val="0"/>
            </a:spcBef>
            <a:spcAft>
              <a:spcPct val="35000"/>
            </a:spcAft>
            <a:buNone/>
          </a:pPr>
          <a:r>
            <a:rPr lang="en-US" sz="1400" kern="1200" dirty="0">
              <a:solidFill>
                <a:srgbClr val="000000"/>
              </a:solidFill>
              <a:latin typeface="Times New Roman"/>
              <a:ea typeface="+mn-ea"/>
              <a:cs typeface="+mn-cs"/>
            </a:rPr>
            <a:t>Pillar II</a:t>
          </a:r>
        </a:p>
        <a:p>
          <a:pPr marL="0" lvl="0" algn="ctr" defTabSz="622300">
            <a:lnSpc>
              <a:spcPct val="90000"/>
            </a:lnSpc>
            <a:spcBef>
              <a:spcPct val="0"/>
            </a:spcBef>
            <a:spcAft>
              <a:spcPct val="35000"/>
            </a:spcAft>
            <a:buNone/>
          </a:pPr>
          <a:r>
            <a:rPr lang="en-US" sz="1400" kern="1200" dirty="0">
              <a:solidFill>
                <a:srgbClr val="000000"/>
              </a:solidFill>
              <a:latin typeface="Times New Roman"/>
              <a:ea typeface="+mn-ea"/>
              <a:cs typeface="+mn-cs"/>
            </a:rPr>
            <a:t>Occupational pension</a:t>
          </a:r>
        </a:p>
      </dgm:t>
    </dgm:pt>
    <dgm:pt modelId="{2E0BE168-C88A-46AC-A59A-85D175B92488}" type="parTrans" cxnId="{E88B8CFB-1A0D-41CE-995B-FFD6530347AD}">
      <dgm:prSet/>
      <dgm:spPr/>
      <dgm:t>
        <a:bodyPr/>
        <a:lstStyle/>
        <a:p>
          <a:endParaRPr lang="en-US"/>
        </a:p>
      </dgm:t>
    </dgm:pt>
    <dgm:pt modelId="{B60BDD56-AA80-4E17-89A6-D8BBD4397A3E}" type="sibTrans" cxnId="{E88B8CFB-1A0D-41CE-995B-FFD6530347AD}">
      <dgm:prSet/>
      <dgm:spPr/>
      <dgm:t>
        <a:bodyPr/>
        <a:lstStyle/>
        <a:p>
          <a:endParaRPr lang="en-US"/>
        </a:p>
      </dgm:t>
    </dgm:pt>
    <dgm:pt modelId="{2851FB66-473E-4902-A226-AA13F8A5DD2C}">
      <dgm:prSet phldrT="[Text]" custT="1"/>
      <dgm:spPr/>
      <dgm:t>
        <a:bodyPr/>
        <a:lstStyle/>
        <a:p>
          <a:pPr>
            <a:buNone/>
          </a:pPr>
          <a:r>
            <a:rPr lang="en-US" sz="1100" b="1" dirty="0"/>
            <a:t>EPFO,CMPF,ATPPF</a:t>
          </a:r>
          <a:r>
            <a:rPr lang="en-US" sz="1200" b="1" dirty="0"/>
            <a:t>,Seamen’s PF, Super annuation Funds</a:t>
          </a:r>
        </a:p>
      </dgm:t>
    </dgm:pt>
    <dgm:pt modelId="{FC0BC405-CC10-48A3-AFBF-2EBC262BEFCC}" type="parTrans" cxnId="{99057ACD-EC8D-4DD3-A51E-009BAEBD604C}">
      <dgm:prSet/>
      <dgm:spPr/>
      <dgm:t>
        <a:bodyPr/>
        <a:lstStyle/>
        <a:p>
          <a:endParaRPr lang="en-US"/>
        </a:p>
      </dgm:t>
    </dgm:pt>
    <dgm:pt modelId="{FF0BBFC2-336D-4292-853B-1F08EC6158AC}" type="sibTrans" cxnId="{99057ACD-EC8D-4DD3-A51E-009BAEBD604C}">
      <dgm:prSet/>
      <dgm:spPr/>
      <dgm:t>
        <a:bodyPr/>
        <a:lstStyle/>
        <a:p>
          <a:endParaRPr lang="en-US"/>
        </a:p>
      </dgm:t>
    </dgm:pt>
    <dgm:pt modelId="{1A15EC6E-11A2-40F3-AB32-608BF8ED18FB}">
      <dgm:prSet phldrT="[Text]" custT="1"/>
      <dgm:spPr/>
      <dgm:t>
        <a:bodyPr/>
        <a:lstStyle/>
        <a:p>
          <a:r>
            <a:rPr lang="en-US" sz="1200" b="1" dirty="0"/>
            <a:t>NPS for central and state government employees</a:t>
          </a:r>
        </a:p>
      </dgm:t>
    </dgm:pt>
    <dgm:pt modelId="{B34DA87D-0F0F-4FB3-A80A-BBCE2357064A}" type="parTrans" cxnId="{03113E76-D6EB-4934-9888-1ADC861C7F90}">
      <dgm:prSet/>
      <dgm:spPr/>
      <dgm:t>
        <a:bodyPr/>
        <a:lstStyle/>
        <a:p>
          <a:endParaRPr lang="en-US"/>
        </a:p>
      </dgm:t>
    </dgm:pt>
    <dgm:pt modelId="{F8A6C6B6-86CE-4914-BB2E-FF1CBF00C85F}" type="sibTrans" cxnId="{03113E76-D6EB-4934-9888-1ADC861C7F90}">
      <dgm:prSet/>
      <dgm:spPr/>
      <dgm:t>
        <a:bodyPr/>
        <a:lstStyle/>
        <a:p>
          <a:endParaRPr lang="en-US"/>
        </a:p>
      </dgm:t>
    </dgm:pt>
    <dgm:pt modelId="{74927E58-9074-4D8D-BD6B-6203EE40E22D}">
      <dgm:prSet phldrT="[Text]" custT="1"/>
      <dgm:spPr>
        <a:solidFill>
          <a:srgbClr val="FFFFFF">
            <a:lumMod val="75000"/>
          </a:srgbClr>
        </a:solidFill>
        <a:ln w="25400" cap="flat" cmpd="sng" algn="ctr">
          <a:solidFill>
            <a:srgbClr val="FFFFFF">
              <a:hueOff val="0"/>
              <a:satOff val="0"/>
              <a:lumOff val="0"/>
              <a:alphaOff val="0"/>
            </a:srgbClr>
          </a:solidFill>
          <a:prstDash val="solid"/>
        </a:ln>
        <a:effectLst/>
      </dgm:spPr>
      <dgm:t>
        <a:bodyPr spcFirstLastPara="0" vert="horz" wrap="square" lIns="26670" tIns="17780" rIns="26670" bIns="17780" numCol="1" spcCol="1270" anchor="ctr" anchorCtr="0"/>
        <a:lstStyle/>
        <a:p>
          <a:r>
            <a:rPr lang="en-US" sz="1400" kern="1200" dirty="0">
              <a:solidFill>
                <a:srgbClr val="000000"/>
              </a:solidFill>
              <a:latin typeface="Times New Roman"/>
              <a:ea typeface="+mn-ea"/>
              <a:cs typeface="+mn-cs"/>
            </a:rPr>
            <a:t>Pillar</a:t>
          </a:r>
          <a:r>
            <a:rPr lang="en-US" sz="1400" kern="1200" dirty="0"/>
            <a:t> </a:t>
          </a:r>
          <a:r>
            <a:rPr lang="en-US" sz="1400" kern="1200" dirty="0">
              <a:solidFill>
                <a:srgbClr val="000000"/>
              </a:solidFill>
              <a:latin typeface="Times New Roman"/>
              <a:ea typeface="+mn-ea"/>
              <a:cs typeface="+mn-cs"/>
            </a:rPr>
            <a:t>III</a:t>
          </a:r>
        </a:p>
        <a:p>
          <a:r>
            <a:rPr lang="en-US" sz="1400" kern="1200" dirty="0">
              <a:solidFill>
                <a:srgbClr val="000000"/>
              </a:solidFill>
              <a:latin typeface="Times New Roman"/>
              <a:ea typeface="+mn-ea"/>
              <a:cs typeface="+mn-cs"/>
            </a:rPr>
            <a:t>Personal</a:t>
          </a:r>
          <a:r>
            <a:rPr lang="en-US" sz="1400" kern="1200" dirty="0"/>
            <a:t> </a:t>
          </a:r>
          <a:r>
            <a:rPr lang="en-US" sz="1400" kern="1200" dirty="0">
              <a:solidFill>
                <a:srgbClr val="000000"/>
              </a:solidFill>
              <a:latin typeface="Times New Roman"/>
              <a:ea typeface="+mn-ea"/>
              <a:cs typeface="+mn-cs"/>
            </a:rPr>
            <a:t>Pension</a:t>
          </a:r>
        </a:p>
      </dgm:t>
    </dgm:pt>
    <dgm:pt modelId="{37DAB354-9461-48F5-AAAA-B89AA336F1C3}" type="parTrans" cxnId="{F8E76DAF-BD92-4895-B056-30B21009FDF1}">
      <dgm:prSet/>
      <dgm:spPr/>
      <dgm:t>
        <a:bodyPr/>
        <a:lstStyle/>
        <a:p>
          <a:endParaRPr lang="en-US"/>
        </a:p>
      </dgm:t>
    </dgm:pt>
    <dgm:pt modelId="{9058BC2C-F328-4441-8EE1-B642DD492940}" type="sibTrans" cxnId="{F8E76DAF-BD92-4895-B056-30B21009FDF1}">
      <dgm:prSet/>
      <dgm:spPr/>
      <dgm:t>
        <a:bodyPr/>
        <a:lstStyle/>
        <a:p>
          <a:endParaRPr lang="en-US"/>
        </a:p>
      </dgm:t>
    </dgm:pt>
    <dgm:pt modelId="{B40EFF58-B776-4F6F-B726-6B6F146E8A5A}">
      <dgm:prSet phldrT="[Text]" custT="1"/>
      <dgm:spPr/>
      <dgm:t>
        <a:bodyPr/>
        <a:lstStyle/>
        <a:p>
          <a:pPr>
            <a:buNone/>
          </a:pPr>
          <a:r>
            <a:rPr lang="en-US" sz="1200" b="1" dirty="0"/>
            <a:t>NPS for corporate, NPS Lite, APY</a:t>
          </a:r>
        </a:p>
      </dgm:t>
    </dgm:pt>
    <dgm:pt modelId="{9E35788C-1F40-449F-84F9-C8C68333BBA3}" type="parTrans" cxnId="{4D6CF33C-5A3E-42DD-96B7-13556333A5A9}">
      <dgm:prSet/>
      <dgm:spPr/>
      <dgm:t>
        <a:bodyPr/>
        <a:lstStyle/>
        <a:p>
          <a:endParaRPr lang="en-US"/>
        </a:p>
      </dgm:t>
    </dgm:pt>
    <dgm:pt modelId="{8FADD73F-F0AB-42C2-A2B5-82756517E61D}" type="sibTrans" cxnId="{4D6CF33C-5A3E-42DD-96B7-13556333A5A9}">
      <dgm:prSet/>
      <dgm:spPr/>
      <dgm:t>
        <a:bodyPr/>
        <a:lstStyle/>
        <a:p>
          <a:endParaRPr lang="en-US"/>
        </a:p>
      </dgm:t>
    </dgm:pt>
    <dgm:pt modelId="{8E432189-60D1-4796-BF2E-09D06D042712}">
      <dgm:prSet phldrT="[Text]" custT="1"/>
      <dgm:spPr/>
      <dgm:t>
        <a:bodyPr/>
        <a:lstStyle/>
        <a:p>
          <a:r>
            <a:rPr lang="en-US" sz="1200" b="1" dirty="0"/>
            <a:t>Mutual funds</a:t>
          </a:r>
        </a:p>
      </dgm:t>
    </dgm:pt>
    <dgm:pt modelId="{0ABD390C-A3FD-4D14-A017-D9EA1AEBFFD0}" type="parTrans" cxnId="{9E32E328-0849-49AA-8A06-56B9A7DB7EBF}">
      <dgm:prSet/>
      <dgm:spPr/>
      <dgm:t>
        <a:bodyPr/>
        <a:lstStyle/>
        <a:p>
          <a:endParaRPr lang="en-US"/>
        </a:p>
      </dgm:t>
    </dgm:pt>
    <dgm:pt modelId="{4529EB32-FB9C-4A87-8F79-0871C0F7C620}" type="sibTrans" cxnId="{9E32E328-0849-49AA-8A06-56B9A7DB7EBF}">
      <dgm:prSet/>
      <dgm:spPr/>
      <dgm:t>
        <a:bodyPr/>
        <a:lstStyle/>
        <a:p>
          <a:endParaRPr lang="en-US"/>
        </a:p>
      </dgm:t>
    </dgm:pt>
    <dgm:pt modelId="{B5D40745-8988-43C0-A539-4A96A3F31787}">
      <dgm:prSet phldrT="[Text]" custT="1"/>
      <dgm:spPr>
        <a:solidFill>
          <a:srgbClr val="FFFFFF">
            <a:lumMod val="75000"/>
          </a:srgbClr>
        </a:solidFill>
        <a:ln w="25400" cap="flat" cmpd="sng" algn="ctr">
          <a:solidFill>
            <a:srgbClr val="FFFFFF">
              <a:hueOff val="0"/>
              <a:satOff val="0"/>
              <a:lumOff val="0"/>
              <a:alphaOff val="0"/>
            </a:srgbClr>
          </a:solidFill>
          <a:prstDash val="solid"/>
        </a:ln>
        <a:effectLst/>
      </dgm:spPr>
      <dgm:t>
        <a:bodyPr spcFirstLastPara="0" vert="horz" wrap="square" lIns="26670" tIns="17780" rIns="26670" bIns="17780" numCol="1" spcCol="1270" anchor="ctr" anchorCtr="0"/>
        <a:lstStyle/>
        <a:p>
          <a:r>
            <a:rPr lang="en-US" sz="1400" kern="1200" dirty="0">
              <a:solidFill>
                <a:srgbClr val="000000"/>
              </a:solidFill>
              <a:latin typeface="Times New Roman"/>
              <a:ea typeface="+mn-ea"/>
              <a:cs typeface="+mn-cs"/>
            </a:rPr>
            <a:t>Pillar</a:t>
          </a:r>
          <a:r>
            <a:rPr lang="en-US" sz="1400" kern="1200" dirty="0"/>
            <a:t> </a:t>
          </a:r>
          <a:r>
            <a:rPr lang="en-US" sz="1400" kern="1200" dirty="0">
              <a:solidFill>
                <a:srgbClr val="000000"/>
              </a:solidFill>
              <a:latin typeface="Times New Roman"/>
              <a:ea typeface="+mn-ea"/>
              <a:cs typeface="+mn-cs"/>
            </a:rPr>
            <a:t>IV</a:t>
          </a:r>
        </a:p>
        <a:p>
          <a:r>
            <a:rPr lang="en-US" sz="1400" kern="1200" dirty="0">
              <a:solidFill>
                <a:srgbClr val="000000"/>
              </a:solidFill>
              <a:latin typeface="Times New Roman"/>
              <a:ea typeface="+mn-ea"/>
              <a:cs typeface="+mn-cs"/>
            </a:rPr>
            <a:t>Informal</a:t>
          </a:r>
          <a:r>
            <a:rPr lang="en-US" sz="1400" kern="1200" dirty="0"/>
            <a:t> </a:t>
          </a:r>
          <a:r>
            <a:rPr lang="en-US" sz="1400" kern="1200" dirty="0">
              <a:solidFill>
                <a:srgbClr val="000000"/>
              </a:solidFill>
              <a:latin typeface="Times New Roman"/>
              <a:ea typeface="+mn-ea"/>
              <a:cs typeface="+mn-cs"/>
            </a:rPr>
            <a:t>Support</a:t>
          </a:r>
        </a:p>
      </dgm:t>
    </dgm:pt>
    <dgm:pt modelId="{61B4D07A-E566-445C-857F-F958FB8E28C1}" type="parTrans" cxnId="{8D66F694-E955-4F15-9585-0A66088FD3B3}">
      <dgm:prSet/>
      <dgm:spPr/>
      <dgm:t>
        <a:bodyPr/>
        <a:lstStyle/>
        <a:p>
          <a:endParaRPr lang="en-US"/>
        </a:p>
      </dgm:t>
    </dgm:pt>
    <dgm:pt modelId="{0EE9C4DA-B62F-4EF6-ADB2-5A7E7158CC33}" type="sibTrans" cxnId="{8D66F694-E955-4F15-9585-0A66088FD3B3}">
      <dgm:prSet/>
      <dgm:spPr/>
      <dgm:t>
        <a:bodyPr/>
        <a:lstStyle/>
        <a:p>
          <a:endParaRPr lang="en-US"/>
        </a:p>
      </dgm:t>
    </dgm:pt>
    <dgm:pt modelId="{F35FD21B-CB3B-4566-8B7D-1AA9C500EA37}">
      <dgm:prSet phldrT="[Text]" custT="1"/>
      <dgm:spPr/>
      <dgm:t>
        <a:bodyPr/>
        <a:lstStyle/>
        <a:p>
          <a:pPr>
            <a:buNone/>
          </a:pPr>
          <a:r>
            <a:rPr lang="en-US" sz="1200" b="1" dirty="0"/>
            <a:t>Family and other individual assets</a:t>
          </a:r>
        </a:p>
        <a:p>
          <a:pPr>
            <a:buNone/>
          </a:pPr>
          <a:r>
            <a:rPr lang="en-US" sz="1200" dirty="0"/>
            <a:t>Traditional bias, reducing in recent years</a:t>
          </a:r>
        </a:p>
      </dgm:t>
    </dgm:pt>
    <dgm:pt modelId="{87925BB9-BE1A-4E27-91AA-270749285C87}" type="parTrans" cxnId="{9B015AC5-C3F0-43CF-8C4E-7BD56629177D}">
      <dgm:prSet/>
      <dgm:spPr/>
      <dgm:t>
        <a:bodyPr/>
        <a:lstStyle/>
        <a:p>
          <a:endParaRPr lang="en-US"/>
        </a:p>
      </dgm:t>
    </dgm:pt>
    <dgm:pt modelId="{A5ED9955-C0D1-46A9-A540-CDA9BDC7DB6A}" type="sibTrans" cxnId="{9B015AC5-C3F0-43CF-8C4E-7BD56629177D}">
      <dgm:prSet/>
      <dgm:spPr/>
      <dgm:t>
        <a:bodyPr/>
        <a:lstStyle/>
        <a:p>
          <a:endParaRPr lang="en-US"/>
        </a:p>
      </dgm:t>
    </dgm:pt>
    <dgm:pt modelId="{57669170-94FA-4854-8B87-6267CBE90B10}">
      <dgm:prSet custT="1"/>
      <dgm:spPr/>
      <dgm:t>
        <a:bodyPr/>
        <a:lstStyle/>
        <a:p>
          <a:r>
            <a:rPr lang="en-US" sz="1200" b="1" dirty="0"/>
            <a:t>Insurance plans</a:t>
          </a:r>
        </a:p>
      </dgm:t>
    </dgm:pt>
    <dgm:pt modelId="{7799ABB8-A394-4B40-BCDE-56CF33956D61}" type="parTrans" cxnId="{5AC38BA5-8CAD-48E8-BF7E-E8B9360EB7BE}">
      <dgm:prSet/>
      <dgm:spPr/>
      <dgm:t>
        <a:bodyPr/>
        <a:lstStyle/>
        <a:p>
          <a:endParaRPr lang="en-US"/>
        </a:p>
      </dgm:t>
    </dgm:pt>
    <dgm:pt modelId="{3FCCDDCF-5C72-484A-B986-E46B71BA6842}" type="sibTrans" cxnId="{5AC38BA5-8CAD-48E8-BF7E-E8B9360EB7BE}">
      <dgm:prSet/>
      <dgm:spPr/>
      <dgm:t>
        <a:bodyPr/>
        <a:lstStyle/>
        <a:p>
          <a:endParaRPr lang="en-US"/>
        </a:p>
      </dgm:t>
    </dgm:pt>
    <dgm:pt modelId="{87179C69-6EF6-42E6-A4BD-8E23C2EB606E}">
      <dgm:prSet custT="1"/>
      <dgm:spPr/>
      <dgm:t>
        <a:bodyPr/>
        <a:lstStyle/>
        <a:p>
          <a:r>
            <a:rPr lang="en-US" sz="1200" b="1" dirty="0"/>
            <a:t>PPF</a:t>
          </a:r>
        </a:p>
      </dgm:t>
    </dgm:pt>
    <dgm:pt modelId="{D5BADD87-FCFA-48E5-8D2D-4F322983A1E6}" type="parTrans" cxnId="{BFC50E4B-7DAE-4812-B2C3-5E9C21B30D7B}">
      <dgm:prSet/>
      <dgm:spPr/>
      <dgm:t>
        <a:bodyPr/>
        <a:lstStyle/>
        <a:p>
          <a:endParaRPr lang="en-US"/>
        </a:p>
      </dgm:t>
    </dgm:pt>
    <dgm:pt modelId="{126CE004-5386-4F9E-BCA0-4AEF30FDA1AF}" type="sibTrans" cxnId="{BFC50E4B-7DAE-4812-B2C3-5E9C21B30D7B}">
      <dgm:prSet/>
      <dgm:spPr/>
      <dgm:t>
        <a:bodyPr/>
        <a:lstStyle/>
        <a:p>
          <a:endParaRPr lang="en-US"/>
        </a:p>
      </dgm:t>
    </dgm:pt>
    <dgm:pt modelId="{423BC6FE-E10A-42B6-9C1A-F541EFCE962A}" type="pres">
      <dgm:prSet presAssocID="{007D1239-96AC-4811-82E6-87E4B30CA674}" presName="diagram" presStyleCnt="0">
        <dgm:presLayoutVars>
          <dgm:chPref val="1"/>
          <dgm:dir/>
          <dgm:animOne val="branch"/>
          <dgm:animLvl val="lvl"/>
          <dgm:resizeHandles/>
        </dgm:presLayoutVars>
      </dgm:prSet>
      <dgm:spPr/>
    </dgm:pt>
    <dgm:pt modelId="{E1DAF268-5C6F-4668-8A9F-17C9C668B645}" type="pres">
      <dgm:prSet presAssocID="{F1002253-4882-4693-ADE2-9692E5832E4D}" presName="root" presStyleCnt="0"/>
      <dgm:spPr/>
    </dgm:pt>
    <dgm:pt modelId="{D340A864-B333-4005-90DD-E8CB62052071}" type="pres">
      <dgm:prSet presAssocID="{F1002253-4882-4693-ADE2-9692E5832E4D}" presName="rootComposite" presStyleCnt="0"/>
      <dgm:spPr/>
    </dgm:pt>
    <dgm:pt modelId="{96DF355B-077F-41A8-9BBF-E97444DDFEEF}" type="pres">
      <dgm:prSet presAssocID="{F1002253-4882-4693-ADE2-9692E5832E4D}" presName="rootText" presStyleLbl="node1" presStyleIdx="0" presStyleCnt="5" custLinFactNeighborX="6151" custLinFactNeighborY="-3615"/>
      <dgm:spPr/>
    </dgm:pt>
    <dgm:pt modelId="{6985E90C-ADF5-47AC-B7E8-DFB948B87BE4}" type="pres">
      <dgm:prSet presAssocID="{F1002253-4882-4693-ADE2-9692E5832E4D}" presName="rootConnector" presStyleLbl="node1" presStyleIdx="0" presStyleCnt="5"/>
      <dgm:spPr/>
    </dgm:pt>
    <dgm:pt modelId="{E741C130-8EE0-48C1-A604-7529756B8A3A}" type="pres">
      <dgm:prSet presAssocID="{F1002253-4882-4693-ADE2-9692E5832E4D}" presName="childShape" presStyleCnt="0"/>
      <dgm:spPr/>
    </dgm:pt>
    <dgm:pt modelId="{BB0CB701-30C0-42EE-87B3-83A49DE43388}" type="pres">
      <dgm:prSet presAssocID="{DFEED6AF-3DBA-4A1E-9F09-02881FBDE06C}" presName="Name13" presStyleLbl="parChTrans1D2" presStyleIdx="0" presStyleCnt="10"/>
      <dgm:spPr/>
    </dgm:pt>
    <dgm:pt modelId="{DE4775CE-BC20-4841-82A3-B8E250EC9209}" type="pres">
      <dgm:prSet presAssocID="{EAB39818-7222-454C-8F85-3DD49BF87AC0}" presName="childText" presStyleLbl="bgAcc1" presStyleIdx="0" presStyleCnt="10" custScaleY="160771" custLinFactNeighborX="13606" custLinFactNeighborY="13434">
        <dgm:presLayoutVars>
          <dgm:bulletEnabled val="1"/>
        </dgm:presLayoutVars>
      </dgm:prSet>
      <dgm:spPr/>
    </dgm:pt>
    <dgm:pt modelId="{041BDFB8-1D74-4C82-B5B3-CCDD581D9642}" type="pres">
      <dgm:prSet presAssocID="{2A674CDF-E3B1-4650-8B25-648C0E13E9D2}" presName="Name13" presStyleLbl="parChTrans1D2" presStyleIdx="1" presStyleCnt="10"/>
      <dgm:spPr/>
    </dgm:pt>
    <dgm:pt modelId="{B7D2CB5E-5872-4A07-8242-C311E35C45FA}" type="pres">
      <dgm:prSet presAssocID="{C7A8FC9A-A5F1-4246-83D8-A2AD15115DDA}" presName="childText" presStyleLbl="bgAcc1" presStyleIdx="1" presStyleCnt="10" custScaleY="178718" custLinFactNeighborX="15012" custLinFactNeighborY="22836">
        <dgm:presLayoutVars>
          <dgm:bulletEnabled val="1"/>
        </dgm:presLayoutVars>
      </dgm:prSet>
      <dgm:spPr/>
    </dgm:pt>
    <dgm:pt modelId="{00B85234-7618-421A-89C2-DD192D45F42C}" type="pres">
      <dgm:prSet presAssocID="{49596551-A23B-4B91-9C9F-C3C8B4EE74D0}" presName="root" presStyleCnt="0"/>
      <dgm:spPr/>
    </dgm:pt>
    <dgm:pt modelId="{2C611969-588D-4347-92D2-5720642FE54C}" type="pres">
      <dgm:prSet presAssocID="{49596551-A23B-4B91-9C9F-C3C8B4EE74D0}" presName="rootComposite" presStyleCnt="0"/>
      <dgm:spPr/>
    </dgm:pt>
    <dgm:pt modelId="{9C8A5929-28CF-418D-B81B-33A4FC1696E7}" type="pres">
      <dgm:prSet presAssocID="{49596551-A23B-4B91-9C9F-C3C8B4EE74D0}" presName="rootText" presStyleLbl="node1" presStyleIdx="1" presStyleCnt="5" custLinFactNeighborX="2076" custLinFactNeighborY="-3615"/>
      <dgm:spPr>
        <a:xfrm>
          <a:off x="1937818" y="0"/>
          <a:ext cx="1435893" cy="717946"/>
        </a:xfrm>
        <a:prstGeom prst="roundRect">
          <a:avLst>
            <a:gd name="adj" fmla="val 10000"/>
          </a:avLst>
        </a:prstGeom>
      </dgm:spPr>
    </dgm:pt>
    <dgm:pt modelId="{88BBF22D-B1AB-454E-AA3F-60D7BB0F549F}" type="pres">
      <dgm:prSet presAssocID="{49596551-A23B-4B91-9C9F-C3C8B4EE74D0}" presName="rootConnector" presStyleLbl="node1" presStyleIdx="1" presStyleCnt="5"/>
      <dgm:spPr/>
    </dgm:pt>
    <dgm:pt modelId="{D522D8D5-B538-4791-962C-E0E2AB94DF32}" type="pres">
      <dgm:prSet presAssocID="{49596551-A23B-4B91-9C9F-C3C8B4EE74D0}" presName="childShape" presStyleCnt="0"/>
      <dgm:spPr/>
    </dgm:pt>
    <dgm:pt modelId="{2190043B-E372-4565-B4BA-E43317BC1708}" type="pres">
      <dgm:prSet presAssocID="{D38DF7AA-BD69-4286-9CA6-0F5F2B1EE324}" presName="Name13" presStyleLbl="parChTrans1D2" presStyleIdx="2" presStyleCnt="10"/>
      <dgm:spPr/>
    </dgm:pt>
    <dgm:pt modelId="{ED173488-4DAF-4DE3-A4B8-5ED7AF3B866C}" type="pres">
      <dgm:prSet presAssocID="{2D4F72C1-1A61-4F99-9BBE-CD143427781E}" presName="childText" presStyleLbl="bgAcc1" presStyleIdx="2" presStyleCnt="10" custScaleX="135781" custScaleY="324259" custLinFactNeighborX="3519" custLinFactNeighborY="6489">
        <dgm:presLayoutVars>
          <dgm:bulletEnabled val="1"/>
        </dgm:presLayoutVars>
      </dgm:prSet>
      <dgm:spPr/>
    </dgm:pt>
    <dgm:pt modelId="{EEB26F83-7A9E-4BD2-A40B-9F210D13AFA2}" type="pres">
      <dgm:prSet presAssocID="{41EC3257-09F5-40A5-8D37-F02E0FAF77E3}" presName="root" presStyleCnt="0"/>
      <dgm:spPr/>
    </dgm:pt>
    <dgm:pt modelId="{1020ABCE-E0CE-4C88-AEE3-8AC232D3939B}" type="pres">
      <dgm:prSet presAssocID="{41EC3257-09F5-40A5-8D37-F02E0FAF77E3}" presName="rootComposite" presStyleCnt="0"/>
      <dgm:spPr/>
    </dgm:pt>
    <dgm:pt modelId="{0D917389-9073-47A8-91DC-AFA26ECC84F1}" type="pres">
      <dgm:prSet presAssocID="{41EC3257-09F5-40A5-8D37-F02E0FAF77E3}" presName="rootText" presStyleLbl="node1" presStyleIdx="2" presStyleCnt="5" custLinFactNeighborX="948" custLinFactNeighborY="-3615"/>
      <dgm:spPr>
        <a:xfrm>
          <a:off x="3840331" y="0"/>
          <a:ext cx="1435893" cy="717946"/>
        </a:xfrm>
        <a:prstGeom prst="roundRect">
          <a:avLst>
            <a:gd name="adj" fmla="val 10000"/>
          </a:avLst>
        </a:prstGeom>
      </dgm:spPr>
    </dgm:pt>
    <dgm:pt modelId="{F1579451-B56B-409C-B650-731056D8B80E}" type="pres">
      <dgm:prSet presAssocID="{41EC3257-09F5-40A5-8D37-F02E0FAF77E3}" presName="rootConnector" presStyleLbl="node1" presStyleIdx="2" presStyleCnt="5"/>
      <dgm:spPr/>
    </dgm:pt>
    <dgm:pt modelId="{73B2E32D-8EFA-4038-AE96-9FEC3CF15ABA}" type="pres">
      <dgm:prSet presAssocID="{41EC3257-09F5-40A5-8D37-F02E0FAF77E3}" presName="childShape" presStyleCnt="0"/>
      <dgm:spPr/>
    </dgm:pt>
    <dgm:pt modelId="{B54D44D6-069F-431A-8178-D4370F3D94FF}" type="pres">
      <dgm:prSet presAssocID="{FC0BC405-CC10-48A3-AFBF-2EBC262BEFCC}" presName="Name13" presStyleLbl="parChTrans1D2" presStyleIdx="3" presStyleCnt="10"/>
      <dgm:spPr/>
    </dgm:pt>
    <dgm:pt modelId="{B051C102-B059-4B22-BE0F-150B484CB773}" type="pres">
      <dgm:prSet presAssocID="{2851FB66-473E-4902-A226-AA13F8A5DD2C}" presName="childText" presStyleLbl="bgAcc1" presStyleIdx="3" presStyleCnt="10" custScaleX="152839" custScaleY="224452" custLinFactNeighborX="3633" custLinFactNeighborY="7371">
        <dgm:presLayoutVars>
          <dgm:bulletEnabled val="1"/>
        </dgm:presLayoutVars>
      </dgm:prSet>
      <dgm:spPr/>
    </dgm:pt>
    <dgm:pt modelId="{3292ED67-F0E3-4AB0-8D03-3BD9E506383E}" type="pres">
      <dgm:prSet presAssocID="{B34DA87D-0F0F-4FB3-A80A-BBCE2357064A}" presName="Name13" presStyleLbl="parChTrans1D2" presStyleIdx="4" presStyleCnt="10"/>
      <dgm:spPr/>
    </dgm:pt>
    <dgm:pt modelId="{80E6D0E6-527C-4009-B4C7-3C5AB003997E}" type="pres">
      <dgm:prSet presAssocID="{1A15EC6E-11A2-40F3-AB32-608BF8ED18FB}" presName="childText" presStyleLbl="bgAcc1" presStyleIdx="4" presStyleCnt="10" custScaleX="154163" custScaleY="182620" custLinFactNeighborX="2227" custLinFactNeighborY="42276">
        <dgm:presLayoutVars>
          <dgm:bulletEnabled val="1"/>
        </dgm:presLayoutVars>
      </dgm:prSet>
      <dgm:spPr/>
    </dgm:pt>
    <dgm:pt modelId="{DE1F7E84-C157-4651-88CB-E41F3CFA8615}" type="pres">
      <dgm:prSet presAssocID="{74927E58-9074-4D8D-BD6B-6203EE40E22D}" presName="root" presStyleCnt="0"/>
      <dgm:spPr/>
    </dgm:pt>
    <dgm:pt modelId="{CE3E3227-075E-489B-BEA1-C85BB30CA208}" type="pres">
      <dgm:prSet presAssocID="{74927E58-9074-4D8D-BD6B-6203EE40E22D}" presName="rootComposite" presStyleCnt="0"/>
      <dgm:spPr/>
    </dgm:pt>
    <dgm:pt modelId="{5A052930-EA76-47DD-BEC4-CE0D7F482F3B}" type="pres">
      <dgm:prSet presAssocID="{74927E58-9074-4D8D-BD6B-6203EE40E22D}" presName="rootText" presStyleLbl="node1" presStyleIdx="3" presStyleCnt="5" custLinFactNeighborX="-3736" custLinFactNeighborY="-3615"/>
      <dgm:spPr>
        <a:xfrm>
          <a:off x="5902941" y="0"/>
          <a:ext cx="1435893" cy="717946"/>
        </a:xfrm>
        <a:prstGeom prst="roundRect">
          <a:avLst>
            <a:gd name="adj" fmla="val 10000"/>
          </a:avLst>
        </a:prstGeom>
      </dgm:spPr>
    </dgm:pt>
    <dgm:pt modelId="{27CBC83F-EDAE-4972-8B79-C62CA3E5BE7F}" type="pres">
      <dgm:prSet presAssocID="{74927E58-9074-4D8D-BD6B-6203EE40E22D}" presName="rootConnector" presStyleLbl="node1" presStyleIdx="3" presStyleCnt="5"/>
      <dgm:spPr/>
    </dgm:pt>
    <dgm:pt modelId="{B827451F-5273-478C-8D2D-5585FA78A998}" type="pres">
      <dgm:prSet presAssocID="{74927E58-9074-4D8D-BD6B-6203EE40E22D}" presName="childShape" presStyleCnt="0"/>
      <dgm:spPr/>
    </dgm:pt>
    <dgm:pt modelId="{142330F0-7D72-4638-B156-3712C356324B}" type="pres">
      <dgm:prSet presAssocID="{9E35788C-1F40-449F-84F9-C8C68333BBA3}" presName="Name13" presStyleLbl="parChTrans1D2" presStyleIdx="5" presStyleCnt="10"/>
      <dgm:spPr/>
    </dgm:pt>
    <dgm:pt modelId="{6AE469F3-EE5C-4531-A83E-E66A6BCC0BAE}" type="pres">
      <dgm:prSet presAssocID="{B40EFF58-B776-4F6F-B726-6B6F146E8A5A}" presName="childText" presStyleLbl="bgAcc1" presStyleIdx="5" presStyleCnt="10" custScaleX="204141" custScaleY="159695" custLinFactNeighborX="-6363" custLinFactNeighborY="5239">
        <dgm:presLayoutVars>
          <dgm:bulletEnabled val="1"/>
        </dgm:presLayoutVars>
      </dgm:prSet>
      <dgm:spPr/>
    </dgm:pt>
    <dgm:pt modelId="{4B0F1918-D36E-4192-AAD9-616D6187CB80}" type="pres">
      <dgm:prSet presAssocID="{0ABD390C-A3FD-4D14-A017-D9EA1AEBFFD0}" presName="Name13" presStyleLbl="parChTrans1D2" presStyleIdx="6" presStyleCnt="10"/>
      <dgm:spPr/>
    </dgm:pt>
    <dgm:pt modelId="{AC4F6A51-0438-4CF9-BC4F-5DA5519AA8B4}" type="pres">
      <dgm:prSet presAssocID="{8E432189-60D1-4796-BF2E-09D06D042712}" presName="childText" presStyleLbl="bgAcc1" presStyleIdx="6" presStyleCnt="10" custScaleX="204246" custScaleY="90245" custLinFactNeighborX="-349" custLinFactNeighborY="-2134">
        <dgm:presLayoutVars>
          <dgm:bulletEnabled val="1"/>
        </dgm:presLayoutVars>
      </dgm:prSet>
      <dgm:spPr/>
    </dgm:pt>
    <dgm:pt modelId="{AFCA2344-C78A-4CEA-B95B-51849489E353}" type="pres">
      <dgm:prSet presAssocID="{7799ABB8-A394-4B40-BCDE-56CF33956D61}" presName="Name13" presStyleLbl="parChTrans1D2" presStyleIdx="7" presStyleCnt="10"/>
      <dgm:spPr/>
    </dgm:pt>
    <dgm:pt modelId="{0D4048D7-B463-491B-B347-F85FEB9192A7}" type="pres">
      <dgm:prSet presAssocID="{57669170-94FA-4854-8B87-6267CBE90B10}" presName="childText" presStyleLbl="bgAcc1" presStyleIdx="7" presStyleCnt="10" custScaleX="198302" custScaleY="139877" custLinFactNeighborX="1541" custLinFactNeighborY="-2134">
        <dgm:presLayoutVars>
          <dgm:bulletEnabled val="1"/>
        </dgm:presLayoutVars>
      </dgm:prSet>
      <dgm:spPr/>
    </dgm:pt>
    <dgm:pt modelId="{043AC0BD-AD16-4516-B756-E7A32A31570E}" type="pres">
      <dgm:prSet presAssocID="{D5BADD87-FCFA-48E5-8D2D-4F322983A1E6}" presName="Name13" presStyleLbl="parChTrans1D2" presStyleIdx="8" presStyleCnt="10"/>
      <dgm:spPr/>
    </dgm:pt>
    <dgm:pt modelId="{A8128384-5CEF-436D-A957-393DA550E916}" type="pres">
      <dgm:prSet presAssocID="{87179C69-6EF6-42E6-A4BD-8E23C2EB606E}" presName="childText" presStyleLbl="bgAcc1" presStyleIdx="8" presStyleCnt="10" custScaleX="191322" custScaleY="120821" custLinFactNeighborX="6189" custLinFactNeighborY="-3548">
        <dgm:presLayoutVars>
          <dgm:bulletEnabled val="1"/>
        </dgm:presLayoutVars>
      </dgm:prSet>
      <dgm:spPr/>
    </dgm:pt>
    <dgm:pt modelId="{986F27AF-2997-4844-B469-B6F96C005C4F}" type="pres">
      <dgm:prSet presAssocID="{B5D40745-8988-43C0-A539-4A96A3F31787}" presName="root" presStyleCnt="0"/>
      <dgm:spPr/>
    </dgm:pt>
    <dgm:pt modelId="{13280354-E425-4EB6-B4A0-D8E9F8EB05E9}" type="pres">
      <dgm:prSet presAssocID="{B5D40745-8988-43C0-A539-4A96A3F31787}" presName="rootComposite" presStyleCnt="0"/>
      <dgm:spPr/>
    </dgm:pt>
    <dgm:pt modelId="{D1DE0DFC-75AD-479B-82A2-72705040D080}" type="pres">
      <dgm:prSet presAssocID="{B5D40745-8988-43C0-A539-4A96A3F31787}" presName="rootText" presStyleLbl="node1" presStyleIdx="4" presStyleCnt="5" custLinFactNeighborX="-10222" custLinFactNeighborY="-3615"/>
      <dgm:spPr>
        <a:xfrm>
          <a:off x="8514987" y="0"/>
          <a:ext cx="1435893" cy="717946"/>
        </a:xfrm>
        <a:prstGeom prst="roundRect">
          <a:avLst>
            <a:gd name="adj" fmla="val 10000"/>
          </a:avLst>
        </a:prstGeom>
      </dgm:spPr>
    </dgm:pt>
    <dgm:pt modelId="{0ABE5188-D5BE-4E8E-A404-5B067EEFE7F1}" type="pres">
      <dgm:prSet presAssocID="{B5D40745-8988-43C0-A539-4A96A3F31787}" presName="rootConnector" presStyleLbl="node1" presStyleIdx="4" presStyleCnt="5"/>
      <dgm:spPr/>
    </dgm:pt>
    <dgm:pt modelId="{174ADB1B-B1F4-4C4A-99B7-2D544313A037}" type="pres">
      <dgm:prSet presAssocID="{B5D40745-8988-43C0-A539-4A96A3F31787}" presName="childShape" presStyleCnt="0"/>
      <dgm:spPr/>
    </dgm:pt>
    <dgm:pt modelId="{A84A9FE4-3CE6-443F-9536-4947AB0553B7}" type="pres">
      <dgm:prSet presAssocID="{87925BB9-BE1A-4E27-91AA-270749285C87}" presName="Name13" presStyleLbl="parChTrans1D2" presStyleIdx="9" presStyleCnt="10"/>
      <dgm:spPr/>
    </dgm:pt>
    <dgm:pt modelId="{F09128FF-2BFA-4C80-828E-C17195D34AE2}" type="pres">
      <dgm:prSet presAssocID="{F35FD21B-CB3B-4566-8B7D-1AA9C500EA37}" presName="childText" presStyleLbl="bgAcc1" presStyleIdx="9" presStyleCnt="10" custScaleY="262723" custLinFactNeighborX="-12046" custLinFactNeighborY="2248">
        <dgm:presLayoutVars>
          <dgm:bulletEnabled val="1"/>
        </dgm:presLayoutVars>
      </dgm:prSet>
      <dgm:spPr/>
    </dgm:pt>
  </dgm:ptLst>
  <dgm:cxnLst>
    <dgm:cxn modelId="{8E05250B-AF86-487A-B0D4-3C2D2792BF4B}" type="presOf" srcId="{41EC3257-09F5-40A5-8D37-F02E0FAF77E3}" destId="{0D917389-9073-47A8-91DC-AFA26ECC84F1}" srcOrd="0" destOrd="0" presId="urn:microsoft.com/office/officeart/2005/8/layout/hierarchy3"/>
    <dgm:cxn modelId="{77EA470B-163B-4011-92A2-C5C5B7867E8C}" type="presOf" srcId="{2A674CDF-E3B1-4650-8B25-648C0E13E9D2}" destId="{041BDFB8-1D74-4C82-B5B3-CCDD581D9642}" srcOrd="0" destOrd="0" presId="urn:microsoft.com/office/officeart/2005/8/layout/hierarchy3"/>
    <dgm:cxn modelId="{1B268113-0F89-411D-BC75-80AB2B6CD658}" type="presOf" srcId="{B40EFF58-B776-4F6F-B726-6B6F146E8A5A}" destId="{6AE469F3-EE5C-4531-A83E-E66A6BCC0BAE}" srcOrd="0" destOrd="0" presId="urn:microsoft.com/office/officeart/2005/8/layout/hierarchy3"/>
    <dgm:cxn modelId="{A745CC17-D480-47A2-91A1-4625EF70F9CB}" type="presOf" srcId="{C7A8FC9A-A5F1-4246-83D8-A2AD15115DDA}" destId="{B7D2CB5E-5872-4A07-8242-C311E35C45FA}" srcOrd="0" destOrd="0" presId="urn:microsoft.com/office/officeart/2005/8/layout/hierarchy3"/>
    <dgm:cxn modelId="{AD5B9225-510B-4103-9B82-84B636C7E8DC}" type="presOf" srcId="{49596551-A23B-4B91-9C9F-C3C8B4EE74D0}" destId="{9C8A5929-28CF-418D-B81B-33A4FC1696E7}" srcOrd="0" destOrd="0" presId="urn:microsoft.com/office/officeart/2005/8/layout/hierarchy3"/>
    <dgm:cxn modelId="{9E32E328-0849-49AA-8A06-56B9A7DB7EBF}" srcId="{74927E58-9074-4D8D-BD6B-6203EE40E22D}" destId="{8E432189-60D1-4796-BF2E-09D06D042712}" srcOrd="1" destOrd="0" parTransId="{0ABD390C-A3FD-4D14-A017-D9EA1AEBFFD0}" sibTransId="{4529EB32-FB9C-4A87-8F79-0871C0F7C620}"/>
    <dgm:cxn modelId="{7CD1BE34-8FCC-4D1F-A9B4-FF4BD3D11BED}" type="presOf" srcId="{8E432189-60D1-4796-BF2E-09D06D042712}" destId="{AC4F6A51-0438-4CF9-BC4F-5DA5519AA8B4}" srcOrd="0" destOrd="0" presId="urn:microsoft.com/office/officeart/2005/8/layout/hierarchy3"/>
    <dgm:cxn modelId="{ACD95C35-CE65-4EBC-9740-5F753A79B452}" type="presOf" srcId="{49596551-A23B-4B91-9C9F-C3C8B4EE74D0}" destId="{88BBF22D-B1AB-454E-AA3F-60D7BB0F549F}" srcOrd="1" destOrd="0" presId="urn:microsoft.com/office/officeart/2005/8/layout/hierarchy3"/>
    <dgm:cxn modelId="{4D6CF33C-5A3E-42DD-96B7-13556333A5A9}" srcId="{74927E58-9074-4D8D-BD6B-6203EE40E22D}" destId="{B40EFF58-B776-4F6F-B726-6B6F146E8A5A}" srcOrd="0" destOrd="0" parTransId="{9E35788C-1F40-449F-84F9-C8C68333BBA3}" sibTransId="{8FADD73F-F0AB-42C2-A2B5-82756517E61D}"/>
    <dgm:cxn modelId="{8453583E-0E60-445E-A9FA-D08822C7D6B6}" srcId="{007D1239-96AC-4811-82E6-87E4B30CA674}" destId="{F1002253-4882-4693-ADE2-9692E5832E4D}" srcOrd="0" destOrd="0" parTransId="{2FBB3437-11F2-43A4-9CF1-393AB7E66AEF}" sibTransId="{813EEBD3-7E61-4332-9752-0640ECF5BB42}"/>
    <dgm:cxn modelId="{9A70125E-824A-4921-9F6B-1D6FF93250A9}" type="presOf" srcId="{007D1239-96AC-4811-82E6-87E4B30CA674}" destId="{423BC6FE-E10A-42B6-9C1A-F541EFCE962A}" srcOrd="0" destOrd="0" presId="urn:microsoft.com/office/officeart/2005/8/layout/hierarchy3"/>
    <dgm:cxn modelId="{3A932E60-7A8B-44AE-AAD8-5629CC0B2EF8}" type="presOf" srcId="{B5D40745-8988-43C0-A539-4A96A3F31787}" destId="{0ABE5188-D5BE-4E8E-A404-5B067EEFE7F1}" srcOrd="1" destOrd="0" presId="urn:microsoft.com/office/officeart/2005/8/layout/hierarchy3"/>
    <dgm:cxn modelId="{D70C8863-05D4-4F76-81FC-6DBDE36F5EA1}" type="presOf" srcId="{FC0BC405-CC10-48A3-AFBF-2EBC262BEFCC}" destId="{B54D44D6-069F-431A-8178-D4370F3D94FF}" srcOrd="0" destOrd="0" presId="urn:microsoft.com/office/officeart/2005/8/layout/hierarchy3"/>
    <dgm:cxn modelId="{631C2744-72F5-4F58-AEB1-810443765DA4}" type="presOf" srcId="{B5D40745-8988-43C0-A539-4A96A3F31787}" destId="{D1DE0DFC-75AD-479B-82A2-72705040D080}" srcOrd="0" destOrd="0" presId="urn:microsoft.com/office/officeart/2005/8/layout/hierarchy3"/>
    <dgm:cxn modelId="{9C12B545-D582-4F9B-914C-6B006C47CC04}" srcId="{F1002253-4882-4693-ADE2-9692E5832E4D}" destId="{C7A8FC9A-A5F1-4246-83D8-A2AD15115DDA}" srcOrd="1" destOrd="0" parTransId="{2A674CDF-E3B1-4650-8B25-648C0E13E9D2}" sibTransId="{30FE1F8D-D7EF-48B9-9615-2A122B1F436D}"/>
    <dgm:cxn modelId="{BFC50E4B-7DAE-4812-B2C3-5E9C21B30D7B}" srcId="{74927E58-9074-4D8D-BD6B-6203EE40E22D}" destId="{87179C69-6EF6-42E6-A4BD-8E23C2EB606E}" srcOrd="3" destOrd="0" parTransId="{D5BADD87-FCFA-48E5-8D2D-4F322983A1E6}" sibTransId="{126CE004-5386-4F9E-BCA0-4AEF30FDA1AF}"/>
    <dgm:cxn modelId="{94DD294E-5E3C-46EC-9DEE-9744122FBB16}" type="presOf" srcId="{74927E58-9074-4D8D-BD6B-6203EE40E22D}" destId="{27CBC83F-EDAE-4972-8B79-C62CA3E5BE7F}" srcOrd="1" destOrd="0" presId="urn:microsoft.com/office/officeart/2005/8/layout/hierarchy3"/>
    <dgm:cxn modelId="{077C5F6E-52E4-46BE-8A4F-30D2CA2E556A}" type="presOf" srcId="{87925BB9-BE1A-4E27-91AA-270749285C87}" destId="{A84A9FE4-3CE6-443F-9536-4947AB0553B7}" srcOrd="0" destOrd="0" presId="urn:microsoft.com/office/officeart/2005/8/layout/hierarchy3"/>
    <dgm:cxn modelId="{8158AC51-333C-46CF-9ECC-AAB0E7469C30}" type="presOf" srcId="{41EC3257-09F5-40A5-8D37-F02E0FAF77E3}" destId="{F1579451-B56B-409C-B650-731056D8B80E}" srcOrd="1" destOrd="0" presId="urn:microsoft.com/office/officeart/2005/8/layout/hierarchy3"/>
    <dgm:cxn modelId="{DF1BA353-6126-4E16-876B-DADCF09C979F}" type="presOf" srcId="{D38DF7AA-BD69-4286-9CA6-0F5F2B1EE324}" destId="{2190043B-E372-4565-B4BA-E43317BC1708}" srcOrd="0" destOrd="0" presId="urn:microsoft.com/office/officeart/2005/8/layout/hierarchy3"/>
    <dgm:cxn modelId="{ED5C6174-ED4A-49D3-A9E1-6D4DAA8D57E4}" type="presOf" srcId="{57669170-94FA-4854-8B87-6267CBE90B10}" destId="{0D4048D7-B463-491B-B347-F85FEB9192A7}" srcOrd="0" destOrd="0" presId="urn:microsoft.com/office/officeart/2005/8/layout/hierarchy3"/>
    <dgm:cxn modelId="{03113E76-D6EB-4934-9888-1ADC861C7F90}" srcId="{41EC3257-09F5-40A5-8D37-F02E0FAF77E3}" destId="{1A15EC6E-11A2-40F3-AB32-608BF8ED18FB}" srcOrd="1" destOrd="0" parTransId="{B34DA87D-0F0F-4FB3-A80A-BBCE2357064A}" sibTransId="{F8A6C6B6-86CE-4914-BB2E-FF1CBF00C85F}"/>
    <dgm:cxn modelId="{A4738C76-60D7-4219-89D9-63219370ADB9}" type="presOf" srcId="{87179C69-6EF6-42E6-A4BD-8E23C2EB606E}" destId="{A8128384-5CEF-436D-A957-393DA550E916}" srcOrd="0" destOrd="0" presId="urn:microsoft.com/office/officeart/2005/8/layout/hierarchy3"/>
    <dgm:cxn modelId="{EF93595A-4212-4A3F-9070-B9AA5079D8AD}" type="presOf" srcId="{2D4F72C1-1A61-4F99-9BBE-CD143427781E}" destId="{ED173488-4DAF-4DE3-A4B8-5ED7AF3B866C}" srcOrd="0" destOrd="0" presId="urn:microsoft.com/office/officeart/2005/8/layout/hierarchy3"/>
    <dgm:cxn modelId="{A19E137B-1B91-42E1-8AC5-6E69A8AD97CD}" type="presOf" srcId="{7799ABB8-A394-4B40-BCDE-56CF33956D61}" destId="{AFCA2344-C78A-4CEA-B95B-51849489E353}" srcOrd="0" destOrd="0" presId="urn:microsoft.com/office/officeart/2005/8/layout/hierarchy3"/>
    <dgm:cxn modelId="{A29DB085-1FD3-4374-8DED-2A1F9729BA6C}" type="presOf" srcId="{F35FD21B-CB3B-4566-8B7D-1AA9C500EA37}" destId="{F09128FF-2BFA-4C80-828E-C17195D34AE2}" srcOrd="0" destOrd="0" presId="urn:microsoft.com/office/officeart/2005/8/layout/hierarchy3"/>
    <dgm:cxn modelId="{13B60686-C3BE-405C-8A8F-5862FE2096F9}" srcId="{F1002253-4882-4693-ADE2-9692E5832E4D}" destId="{EAB39818-7222-454C-8F85-3DD49BF87AC0}" srcOrd="0" destOrd="0" parTransId="{DFEED6AF-3DBA-4A1E-9F09-02881FBDE06C}" sibTransId="{AD6C296E-B125-4DEA-931F-BD3DCE3FD6E7}"/>
    <dgm:cxn modelId="{8D66F694-E955-4F15-9585-0A66088FD3B3}" srcId="{007D1239-96AC-4811-82E6-87E4B30CA674}" destId="{B5D40745-8988-43C0-A539-4A96A3F31787}" srcOrd="4" destOrd="0" parTransId="{61B4D07A-E566-445C-857F-F958FB8E28C1}" sibTransId="{0EE9C4DA-B62F-4EF6-ADB2-5A7E7158CC33}"/>
    <dgm:cxn modelId="{B4B98595-4B6D-4D7B-8427-A6C09C870D68}" type="presOf" srcId="{1A15EC6E-11A2-40F3-AB32-608BF8ED18FB}" destId="{80E6D0E6-527C-4009-B4C7-3C5AB003997E}" srcOrd="0" destOrd="0" presId="urn:microsoft.com/office/officeart/2005/8/layout/hierarchy3"/>
    <dgm:cxn modelId="{4957EB97-C39A-4EED-A879-AFEA2BD050AF}" srcId="{007D1239-96AC-4811-82E6-87E4B30CA674}" destId="{49596551-A23B-4B91-9C9F-C3C8B4EE74D0}" srcOrd="1" destOrd="0" parTransId="{AE964244-708B-47F1-A461-2BE0BF948222}" sibTransId="{0897628B-C223-4C7C-894A-EB15E77201B4}"/>
    <dgm:cxn modelId="{0E43979A-3FB5-4729-BB5F-8FCB08311531}" type="presOf" srcId="{DFEED6AF-3DBA-4A1E-9F09-02881FBDE06C}" destId="{BB0CB701-30C0-42EE-87B3-83A49DE43388}" srcOrd="0" destOrd="0" presId="urn:microsoft.com/office/officeart/2005/8/layout/hierarchy3"/>
    <dgm:cxn modelId="{5A87E79D-40E9-4022-BEF0-B6BB9BE41220}" type="presOf" srcId="{2851FB66-473E-4902-A226-AA13F8A5DD2C}" destId="{B051C102-B059-4B22-BE0F-150B484CB773}" srcOrd="0" destOrd="0" presId="urn:microsoft.com/office/officeart/2005/8/layout/hierarchy3"/>
    <dgm:cxn modelId="{EE9F209E-29C8-4A88-B5E5-545939396AF1}" type="presOf" srcId="{F1002253-4882-4693-ADE2-9692E5832E4D}" destId="{6985E90C-ADF5-47AC-B7E8-DFB948B87BE4}" srcOrd="1" destOrd="0" presId="urn:microsoft.com/office/officeart/2005/8/layout/hierarchy3"/>
    <dgm:cxn modelId="{348082A1-6D17-42EA-89E8-C3D166F3D8D0}" type="presOf" srcId="{0ABD390C-A3FD-4D14-A017-D9EA1AEBFFD0}" destId="{4B0F1918-D36E-4192-AAD9-616D6187CB80}" srcOrd="0" destOrd="0" presId="urn:microsoft.com/office/officeart/2005/8/layout/hierarchy3"/>
    <dgm:cxn modelId="{5AC38BA5-8CAD-48E8-BF7E-E8B9360EB7BE}" srcId="{74927E58-9074-4D8D-BD6B-6203EE40E22D}" destId="{57669170-94FA-4854-8B87-6267CBE90B10}" srcOrd="2" destOrd="0" parTransId="{7799ABB8-A394-4B40-BCDE-56CF33956D61}" sibTransId="{3FCCDDCF-5C72-484A-B986-E46B71BA6842}"/>
    <dgm:cxn modelId="{F8E76DAF-BD92-4895-B056-30B21009FDF1}" srcId="{007D1239-96AC-4811-82E6-87E4B30CA674}" destId="{74927E58-9074-4D8D-BD6B-6203EE40E22D}" srcOrd="3" destOrd="0" parTransId="{37DAB354-9461-48F5-AAAA-B89AA336F1C3}" sibTransId="{9058BC2C-F328-4441-8EE1-B642DD492940}"/>
    <dgm:cxn modelId="{112A43B0-2E15-4A21-B5A4-7FC746C0F5E5}" type="presOf" srcId="{EAB39818-7222-454C-8F85-3DD49BF87AC0}" destId="{DE4775CE-BC20-4841-82A3-B8E250EC9209}" srcOrd="0" destOrd="0" presId="urn:microsoft.com/office/officeart/2005/8/layout/hierarchy3"/>
    <dgm:cxn modelId="{E6ABD9C0-0359-4874-A88A-32811E822D6D}" type="presOf" srcId="{9E35788C-1F40-449F-84F9-C8C68333BBA3}" destId="{142330F0-7D72-4638-B156-3712C356324B}" srcOrd="0" destOrd="0" presId="urn:microsoft.com/office/officeart/2005/8/layout/hierarchy3"/>
    <dgm:cxn modelId="{9B015AC5-C3F0-43CF-8C4E-7BD56629177D}" srcId="{B5D40745-8988-43C0-A539-4A96A3F31787}" destId="{F35FD21B-CB3B-4566-8B7D-1AA9C500EA37}" srcOrd="0" destOrd="0" parTransId="{87925BB9-BE1A-4E27-91AA-270749285C87}" sibTransId="{A5ED9955-C0D1-46A9-A540-CDA9BDC7DB6A}"/>
    <dgm:cxn modelId="{99057ACD-EC8D-4DD3-A51E-009BAEBD604C}" srcId="{41EC3257-09F5-40A5-8D37-F02E0FAF77E3}" destId="{2851FB66-473E-4902-A226-AA13F8A5DD2C}" srcOrd="0" destOrd="0" parTransId="{FC0BC405-CC10-48A3-AFBF-2EBC262BEFCC}" sibTransId="{FF0BBFC2-336D-4292-853B-1F08EC6158AC}"/>
    <dgm:cxn modelId="{82E84AE5-AB77-46BB-855B-39EF875F244E}" type="presOf" srcId="{F1002253-4882-4693-ADE2-9692E5832E4D}" destId="{96DF355B-077F-41A8-9BBF-E97444DDFEEF}" srcOrd="0" destOrd="0" presId="urn:microsoft.com/office/officeart/2005/8/layout/hierarchy3"/>
    <dgm:cxn modelId="{593683E8-EE1A-4257-B4D0-E3CB105C04E6}" type="presOf" srcId="{B34DA87D-0F0F-4FB3-A80A-BBCE2357064A}" destId="{3292ED67-F0E3-4AB0-8D03-3BD9E506383E}" srcOrd="0" destOrd="0" presId="urn:microsoft.com/office/officeart/2005/8/layout/hierarchy3"/>
    <dgm:cxn modelId="{E0B38EED-B23F-456B-8FA2-B5815E84F670}" type="presOf" srcId="{D5BADD87-FCFA-48E5-8D2D-4F322983A1E6}" destId="{043AC0BD-AD16-4516-B756-E7A32A31570E}" srcOrd="0" destOrd="0" presId="urn:microsoft.com/office/officeart/2005/8/layout/hierarchy3"/>
    <dgm:cxn modelId="{3DEAA1F2-23B4-4870-971B-1895B4794CA7}" type="presOf" srcId="{74927E58-9074-4D8D-BD6B-6203EE40E22D}" destId="{5A052930-EA76-47DD-BEC4-CE0D7F482F3B}" srcOrd="0" destOrd="0" presId="urn:microsoft.com/office/officeart/2005/8/layout/hierarchy3"/>
    <dgm:cxn modelId="{E88B8CFB-1A0D-41CE-995B-FFD6530347AD}" srcId="{007D1239-96AC-4811-82E6-87E4B30CA674}" destId="{41EC3257-09F5-40A5-8D37-F02E0FAF77E3}" srcOrd="2" destOrd="0" parTransId="{2E0BE168-C88A-46AC-A59A-85D175B92488}" sibTransId="{B60BDD56-AA80-4E17-89A6-D8BBD4397A3E}"/>
    <dgm:cxn modelId="{931E58FE-5662-4B76-9D35-88E030456D7C}" srcId="{49596551-A23B-4B91-9C9F-C3C8B4EE74D0}" destId="{2D4F72C1-1A61-4F99-9BBE-CD143427781E}" srcOrd="0" destOrd="0" parTransId="{D38DF7AA-BD69-4286-9CA6-0F5F2B1EE324}" sibTransId="{D59CEC37-4559-4D28-88F2-15397FFFE808}"/>
    <dgm:cxn modelId="{B9BA5043-54EA-47A7-8955-420C9992DB06}" type="presParOf" srcId="{423BC6FE-E10A-42B6-9C1A-F541EFCE962A}" destId="{E1DAF268-5C6F-4668-8A9F-17C9C668B645}" srcOrd="0" destOrd="0" presId="urn:microsoft.com/office/officeart/2005/8/layout/hierarchy3"/>
    <dgm:cxn modelId="{46800DB0-FAF6-46B3-9134-0D4F4A4582E6}" type="presParOf" srcId="{E1DAF268-5C6F-4668-8A9F-17C9C668B645}" destId="{D340A864-B333-4005-90DD-E8CB62052071}" srcOrd="0" destOrd="0" presId="urn:microsoft.com/office/officeart/2005/8/layout/hierarchy3"/>
    <dgm:cxn modelId="{086A5C12-A462-4431-A605-EB87A1049A49}" type="presParOf" srcId="{D340A864-B333-4005-90DD-E8CB62052071}" destId="{96DF355B-077F-41A8-9BBF-E97444DDFEEF}" srcOrd="0" destOrd="0" presId="urn:microsoft.com/office/officeart/2005/8/layout/hierarchy3"/>
    <dgm:cxn modelId="{97F07C9A-0420-4A30-A4FB-2D4C615C8F88}" type="presParOf" srcId="{D340A864-B333-4005-90DD-E8CB62052071}" destId="{6985E90C-ADF5-47AC-B7E8-DFB948B87BE4}" srcOrd="1" destOrd="0" presId="urn:microsoft.com/office/officeart/2005/8/layout/hierarchy3"/>
    <dgm:cxn modelId="{7928622B-3391-44DA-A312-42E8752CF922}" type="presParOf" srcId="{E1DAF268-5C6F-4668-8A9F-17C9C668B645}" destId="{E741C130-8EE0-48C1-A604-7529756B8A3A}" srcOrd="1" destOrd="0" presId="urn:microsoft.com/office/officeart/2005/8/layout/hierarchy3"/>
    <dgm:cxn modelId="{EA39F9DD-330F-48CE-8146-BB104CB8D0EA}" type="presParOf" srcId="{E741C130-8EE0-48C1-A604-7529756B8A3A}" destId="{BB0CB701-30C0-42EE-87B3-83A49DE43388}" srcOrd="0" destOrd="0" presId="urn:microsoft.com/office/officeart/2005/8/layout/hierarchy3"/>
    <dgm:cxn modelId="{1719D028-AB6F-4127-8225-53ECD29DCE26}" type="presParOf" srcId="{E741C130-8EE0-48C1-A604-7529756B8A3A}" destId="{DE4775CE-BC20-4841-82A3-B8E250EC9209}" srcOrd="1" destOrd="0" presId="urn:microsoft.com/office/officeart/2005/8/layout/hierarchy3"/>
    <dgm:cxn modelId="{807E8C91-E9CC-44F5-8DF7-FED8138664AE}" type="presParOf" srcId="{E741C130-8EE0-48C1-A604-7529756B8A3A}" destId="{041BDFB8-1D74-4C82-B5B3-CCDD581D9642}" srcOrd="2" destOrd="0" presId="urn:microsoft.com/office/officeart/2005/8/layout/hierarchy3"/>
    <dgm:cxn modelId="{B7B60AC9-0782-4F0F-A3C1-86BCCFA20F48}" type="presParOf" srcId="{E741C130-8EE0-48C1-A604-7529756B8A3A}" destId="{B7D2CB5E-5872-4A07-8242-C311E35C45FA}" srcOrd="3" destOrd="0" presId="urn:microsoft.com/office/officeart/2005/8/layout/hierarchy3"/>
    <dgm:cxn modelId="{D065BFFC-4996-4F1E-A5B1-356C94969624}" type="presParOf" srcId="{423BC6FE-E10A-42B6-9C1A-F541EFCE962A}" destId="{00B85234-7618-421A-89C2-DD192D45F42C}" srcOrd="1" destOrd="0" presId="urn:microsoft.com/office/officeart/2005/8/layout/hierarchy3"/>
    <dgm:cxn modelId="{78C9DA42-46EA-4180-9F99-D8C975C6C8BD}" type="presParOf" srcId="{00B85234-7618-421A-89C2-DD192D45F42C}" destId="{2C611969-588D-4347-92D2-5720642FE54C}" srcOrd="0" destOrd="0" presId="urn:microsoft.com/office/officeart/2005/8/layout/hierarchy3"/>
    <dgm:cxn modelId="{4900F509-3728-451F-84B7-6472BD9525BC}" type="presParOf" srcId="{2C611969-588D-4347-92D2-5720642FE54C}" destId="{9C8A5929-28CF-418D-B81B-33A4FC1696E7}" srcOrd="0" destOrd="0" presId="urn:microsoft.com/office/officeart/2005/8/layout/hierarchy3"/>
    <dgm:cxn modelId="{71B6FBF6-FBB5-4E5E-9227-10153243BF80}" type="presParOf" srcId="{2C611969-588D-4347-92D2-5720642FE54C}" destId="{88BBF22D-B1AB-454E-AA3F-60D7BB0F549F}" srcOrd="1" destOrd="0" presId="urn:microsoft.com/office/officeart/2005/8/layout/hierarchy3"/>
    <dgm:cxn modelId="{E892CEDC-C32A-4EB5-93AD-3AB12F330B35}" type="presParOf" srcId="{00B85234-7618-421A-89C2-DD192D45F42C}" destId="{D522D8D5-B538-4791-962C-E0E2AB94DF32}" srcOrd="1" destOrd="0" presId="urn:microsoft.com/office/officeart/2005/8/layout/hierarchy3"/>
    <dgm:cxn modelId="{DCB0DF8B-B68D-41D9-AD02-0C060DD272D2}" type="presParOf" srcId="{D522D8D5-B538-4791-962C-E0E2AB94DF32}" destId="{2190043B-E372-4565-B4BA-E43317BC1708}" srcOrd="0" destOrd="0" presId="urn:microsoft.com/office/officeart/2005/8/layout/hierarchy3"/>
    <dgm:cxn modelId="{C4268EDB-5DFF-4309-9A68-98AE39074DE4}" type="presParOf" srcId="{D522D8D5-B538-4791-962C-E0E2AB94DF32}" destId="{ED173488-4DAF-4DE3-A4B8-5ED7AF3B866C}" srcOrd="1" destOrd="0" presId="urn:microsoft.com/office/officeart/2005/8/layout/hierarchy3"/>
    <dgm:cxn modelId="{EF86DC2E-C08F-4307-9046-E0DCC8CD4274}" type="presParOf" srcId="{423BC6FE-E10A-42B6-9C1A-F541EFCE962A}" destId="{EEB26F83-7A9E-4BD2-A40B-9F210D13AFA2}" srcOrd="2" destOrd="0" presId="urn:microsoft.com/office/officeart/2005/8/layout/hierarchy3"/>
    <dgm:cxn modelId="{2A7271B5-399D-4324-BA5A-76D1BC966255}" type="presParOf" srcId="{EEB26F83-7A9E-4BD2-A40B-9F210D13AFA2}" destId="{1020ABCE-E0CE-4C88-AEE3-8AC232D3939B}" srcOrd="0" destOrd="0" presId="urn:microsoft.com/office/officeart/2005/8/layout/hierarchy3"/>
    <dgm:cxn modelId="{132A5325-81E8-463E-8FCA-6C922D1238C1}" type="presParOf" srcId="{1020ABCE-E0CE-4C88-AEE3-8AC232D3939B}" destId="{0D917389-9073-47A8-91DC-AFA26ECC84F1}" srcOrd="0" destOrd="0" presId="urn:microsoft.com/office/officeart/2005/8/layout/hierarchy3"/>
    <dgm:cxn modelId="{892F8FDB-A4AB-4EBE-86B8-51BA3BCCB578}" type="presParOf" srcId="{1020ABCE-E0CE-4C88-AEE3-8AC232D3939B}" destId="{F1579451-B56B-409C-B650-731056D8B80E}" srcOrd="1" destOrd="0" presId="urn:microsoft.com/office/officeart/2005/8/layout/hierarchy3"/>
    <dgm:cxn modelId="{5E9B131B-3059-47CA-B4A6-7B2D633DC271}" type="presParOf" srcId="{EEB26F83-7A9E-4BD2-A40B-9F210D13AFA2}" destId="{73B2E32D-8EFA-4038-AE96-9FEC3CF15ABA}" srcOrd="1" destOrd="0" presId="urn:microsoft.com/office/officeart/2005/8/layout/hierarchy3"/>
    <dgm:cxn modelId="{D1C88812-F2C3-4C10-99A0-2BE7E2385FE4}" type="presParOf" srcId="{73B2E32D-8EFA-4038-AE96-9FEC3CF15ABA}" destId="{B54D44D6-069F-431A-8178-D4370F3D94FF}" srcOrd="0" destOrd="0" presId="urn:microsoft.com/office/officeart/2005/8/layout/hierarchy3"/>
    <dgm:cxn modelId="{9912F86D-93FB-43DE-967B-BE79A6C55A70}" type="presParOf" srcId="{73B2E32D-8EFA-4038-AE96-9FEC3CF15ABA}" destId="{B051C102-B059-4B22-BE0F-150B484CB773}" srcOrd="1" destOrd="0" presId="urn:microsoft.com/office/officeart/2005/8/layout/hierarchy3"/>
    <dgm:cxn modelId="{BEDE5A59-CFF9-48B3-ADC9-F5949546EEFB}" type="presParOf" srcId="{73B2E32D-8EFA-4038-AE96-9FEC3CF15ABA}" destId="{3292ED67-F0E3-4AB0-8D03-3BD9E506383E}" srcOrd="2" destOrd="0" presId="urn:microsoft.com/office/officeart/2005/8/layout/hierarchy3"/>
    <dgm:cxn modelId="{69064C30-B71F-4264-99EC-4E6B6F5E1924}" type="presParOf" srcId="{73B2E32D-8EFA-4038-AE96-9FEC3CF15ABA}" destId="{80E6D0E6-527C-4009-B4C7-3C5AB003997E}" srcOrd="3" destOrd="0" presId="urn:microsoft.com/office/officeart/2005/8/layout/hierarchy3"/>
    <dgm:cxn modelId="{C718AA39-B32B-4043-BB10-3B20696E1F6E}" type="presParOf" srcId="{423BC6FE-E10A-42B6-9C1A-F541EFCE962A}" destId="{DE1F7E84-C157-4651-88CB-E41F3CFA8615}" srcOrd="3" destOrd="0" presId="urn:microsoft.com/office/officeart/2005/8/layout/hierarchy3"/>
    <dgm:cxn modelId="{5F2F66BF-15C9-413F-BC17-75452AD09615}" type="presParOf" srcId="{DE1F7E84-C157-4651-88CB-E41F3CFA8615}" destId="{CE3E3227-075E-489B-BEA1-C85BB30CA208}" srcOrd="0" destOrd="0" presId="urn:microsoft.com/office/officeart/2005/8/layout/hierarchy3"/>
    <dgm:cxn modelId="{18CA8EDE-959A-44CC-874D-4AC3B4953A80}" type="presParOf" srcId="{CE3E3227-075E-489B-BEA1-C85BB30CA208}" destId="{5A052930-EA76-47DD-BEC4-CE0D7F482F3B}" srcOrd="0" destOrd="0" presId="urn:microsoft.com/office/officeart/2005/8/layout/hierarchy3"/>
    <dgm:cxn modelId="{51A7D3BD-3153-4AA9-95A1-A77E437B3AF1}" type="presParOf" srcId="{CE3E3227-075E-489B-BEA1-C85BB30CA208}" destId="{27CBC83F-EDAE-4972-8B79-C62CA3E5BE7F}" srcOrd="1" destOrd="0" presId="urn:microsoft.com/office/officeart/2005/8/layout/hierarchy3"/>
    <dgm:cxn modelId="{B828670B-CBB6-4823-BBC8-46D3A238912D}" type="presParOf" srcId="{DE1F7E84-C157-4651-88CB-E41F3CFA8615}" destId="{B827451F-5273-478C-8D2D-5585FA78A998}" srcOrd="1" destOrd="0" presId="urn:microsoft.com/office/officeart/2005/8/layout/hierarchy3"/>
    <dgm:cxn modelId="{48C2329F-AD61-4EF4-96AF-07106A82A14C}" type="presParOf" srcId="{B827451F-5273-478C-8D2D-5585FA78A998}" destId="{142330F0-7D72-4638-B156-3712C356324B}" srcOrd="0" destOrd="0" presId="urn:microsoft.com/office/officeart/2005/8/layout/hierarchy3"/>
    <dgm:cxn modelId="{B9336A3C-3A4D-4B65-871B-921769C6B422}" type="presParOf" srcId="{B827451F-5273-478C-8D2D-5585FA78A998}" destId="{6AE469F3-EE5C-4531-A83E-E66A6BCC0BAE}" srcOrd="1" destOrd="0" presId="urn:microsoft.com/office/officeart/2005/8/layout/hierarchy3"/>
    <dgm:cxn modelId="{6AFE24B2-403F-4DF9-92AF-FA070768BBBB}" type="presParOf" srcId="{B827451F-5273-478C-8D2D-5585FA78A998}" destId="{4B0F1918-D36E-4192-AAD9-616D6187CB80}" srcOrd="2" destOrd="0" presId="urn:microsoft.com/office/officeart/2005/8/layout/hierarchy3"/>
    <dgm:cxn modelId="{FDF48DAE-31A1-4AA3-B5F2-CCE29A7B0EA0}" type="presParOf" srcId="{B827451F-5273-478C-8D2D-5585FA78A998}" destId="{AC4F6A51-0438-4CF9-BC4F-5DA5519AA8B4}" srcOrd="3" destOrd="0" presId="urn:microsoft.com/office/officeart/2005/8/layout/hierarchy3"/>
    <dgm:cxn modelId="{8853F2DE-5B13-4727-80C9-9FA733AD090B}" type="presParOf" srcId="{B827451F-5273-478C-8D2D-5585FA78A998}" destId="{AFCA2344-C78A-4CEA-B95B-51849489E353}" srcOrd="4" destOrd="0" presId="urn:microsoft.com/office/officeart/2005/8/layout/hierarchy3"/>
    <dgm:cxn modelId="{BDCD23AE-ED72-48E1-9EA5-9EC53B52CEC9}" type="presParOf" srcId="{B827451F-5273-478C-8D2D-5585FA78A998}" destId="{0D4048D7-B463-491B-B347-F85FEB9192A7}" srcOrd="5" destOrd="0" presId="urn:microsoft.com/office/officeart/2005/8/layout/hierarchy3"/>
    <dgm:cxn modelId="{5FB229D1-EF8E-40E8-AF9B-52F8F9E7FDCF}" type="presParOf" srcId="{B827451F-5273-478C-8D2D-5585FA78A998}" destId="{043AC0BD-AD16-4516-B756-E7A32A31570E}" srcOrd="6" destOrd="0" presId="urn:microsoft.com/office/officeart/2005/8/layout/hierarchy3"/>
    <dgm:cxn modelId="{90EF22B3-08DB-4862-ACB7-8D42B6186620}" type="presParOf" srcId="{B827451F-5273-478C-8D2D-5585FA78A998}" destId="{A8128384-5CEF-436D-A957-393DA550E916}" srcOrd="7" destOrd="0" presId="urn:microsoft.com/office/officeart/2005/8/layout/hierarchy3"/>
    <dgm:cxn modelId="{449FE324-B517-494A-8563-9DC962BCCCE0}" type="presParOf" srcId="{423BC6FE-E10A-42B6-9C1A-F541EFCE962A}" destId="{986F27AF-2997-4844-B469-B6F96C005C4F}" srcOrd="4" destOrd="0" presId="urn:microsoft.com/office/officeart/2005/8/layout/hierarchy3"/>
    <dgm:cxn modelId="{21A98AE6-5C65-41FD-A1CF-AC0D8E3F7026}" type="presParOf" srcId="{986F27AF-2997-4844-B469-B6F96C005C4F}" destId="{13280354-E425-4EB6-B4A0-D8E9F8EB05E9}" srcOrd="0" destOrd="0" presId="urn:microsoft.com/office/officeart/2005/8/layout/hierarchy3"/>
    <dgm:cxn modelId="{9D4D9C7A-A98B-4343-BBC5-3D90C318F11D}" type="presParOf" srcId="{13280354-E425-4EB6-B4A0-D8E9F8EB05E9}" destId="{D1DE0DFC-75AD-479B-82A2-72705040D080}" srcOrd="0" destOrd="0" presId="urn:microsoft.com/office/officeart/2005/8/layout/hierarchy3"/>
    <dgm:cxn modelId="{EEBBDEF3-0005-481B-BBDC-6754238D1B57}" type="presParOf" srcId="{13280354-E425-4EB6-B4A0-D8E9F8EB05E9}" destId="{0ABE5188-D5BE-4E8E-A404-5B067EEFE7F1}" srcOrd="1" destOrd="0" presId="urn:microsoft.com/office/officeart/2005/8/layout/hierarchy3"/>
    <dgm:cxn modelId="{E5788C45-F817-422C-9B2E-4DF3CBDA527D}" type="presParOf" srcId="{986F27AF-2997-4844-B469-B6F96C005C4F}" destId="{174ADB1B-B1F4-4C4A-99B7-2D544313A037}" srcOrd="1" destOrd="0" presId="urn:microsoft.com/office/officeart/2005/8/layout/hierarchy3"/>
    <dgm:cxn modelId="{0575E0DE-DAF9-47B2-9DB1-A0AE06F862BA}" type="presParOf" srcId="{174ADB1B-B1F4-4C4A-99B7-2D544313A037}" destId="{A84A9FE4-3CE6-443F-9536-4947AB0553B7}" srcOrd="0" destOrd="0" presId="urn:microsoft.com/office/officeart/2005/8/layout/hierarchy3"/>
    <dgm:cxn modelId="{C7D7031E-F4C1-458A-869D-028C808F5E99}" type="presParOf" srcId="{174ADB1B-B1F4-4C4A-99B7-2D544313A037}" destId="{F09128FF-2BFA-4C80-828E-C17195D34AE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F355B-077F-41A8-9BBF-E97444DDFEEF}">
      <dsp:nvSpPr>
        <dsp:cNvPr id="0" name=""/>
        <dsp:cNvSpPr/>
      </dsp:nvSpPr>
      <dsp:spPr>
        <a:xfrm>
          <a:off x="499446" y="0"/>
          <a:ext cx="1348643" cy="674321"/>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Pillar 0</a:t>
          </a:r>
        </a:p>
        <a:p>
          <a:pPr marL="0" lvl="0" indent="0" algn="ctr" defTabSz="577850">
            <a:lnSpc>
              <a:spcPct val="90000"/>
            </a:lnSpc>
            <a:spcBef>
              <a:spcPct val="0"/>
            </a:spcBef>
            <a:spcAft>
              <a:spcPct val="35000"/>
            </a:spcAft>
            <a:buNone/>
          </a:pPr>
          <a:r>
            <a:rPr lang="en-US" sz="1300" kern="1200" dirty="0">
              <a:solidFill>
                <a:schemeClr val="tx1"/>
              </a:solidFill>
            </a:rPr>
            <a:t>Universal Social security</a:t>
          </a:r>
        </a:p>
      </dsp:txBody>
      <dsp:txXfrm>
        <a:off x="519196" y="19750"/>
        <a:ext cx="1309143" cy="634821"/>
      </dsp:txXfrm>
    </dsp:sp>
    <dsp:sp modelId="{BB0CB701-30C0-42EE-87B3-83A49DE43388}">
      <dsp:nvSpPr>
        <dsp:cNvPr id="0" name=""/>
        <dsp:cNvSpPr/>
      </dsp:nvSpPr>
      <dsp:spPr>
        <a:xfrm>
          <a:off x="634310" y="674321"/>
          <a:ext cx="198706" cy="805532"/>
        </a:xfrm>
        <a:custGeom>
          <a:avLst/>
          <a:gdLst/>
          <a:ahLst/>
          <a:cxnLst/>
          <a:rect l="0" t="0" r="0" b="0"/>
          <a:pathLst>
            <a:path>
              <a:moveTo>
                <a:pt x="0" y="0"/>
              </a:moveTo>
              <a:lnTo>
                <a:pt x="0" y="805532"/>
              </a:lnTo>
              <a:lnTo>
                <a:pt x="198706" y="805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775CE-BC20-4841-82A3-B8E250EC9209}">
      <dsp:nvSpPr>
        <dsp:cNvPr id="0" name=""/>
        <dsp:cNvSpPr/>
      </dsp:nvSpPr>
      <dsp:spPr>
        <a:xfrm>
          <a:off x="833016" y="937797"/>
          <a:ext cx="1078914" cy="10841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IGNOPS</a:t>
          </a:r>
        </a:p>
      </dsp:txBody>
      <dsp:txXfrm>
        <a:off x="864616" y="969397"/>
        <a:ext cx="1015714" cy="1020913"/>
      </dsp:txXfrm>
    </dsp:sp>
    <dsp:sp modelId="{041BDFB8-1D74-4C82-B5B3-CCDD581D9642}">
      <dsp:nvSpPr>
        <dsp:cNvPr id="0" name=""/>
        <dsp:cNvSpPr/>
      </dsp:nvSpPr>
      <dsp:spPr>
        <a:xfrm>
          <a:off x="634310" y="674321"/>
          <a:ext cx="213875" cy="2182136"/>
        </a:xfrm>
        <a:custGeom>
          <a:avLst/>
          <a:gdLst/>
          <a:ahLst/>
          <a:cxnLst/>
          <a:rect l="0" t="0" r="0" b="0"/>
          <a:pathLst>
            <a:path>
              <a:moveTo>
                <a:pt x="0" y="0"/>
              </a:moveTo>
              <a:lnTo>
                <a:pt x="0" y="2182136"/>
              </a:lnTo>
              <a:lnTo>
                <a:pt x="213875" y="21821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2CB5E-5872-4A07-8242-C311E35C45FA}">
      <dsp:nvSpPr>
        <dsp:cNvPr id="0" name=""/>
        <dsp:cNvSpPr/>
      </dsp:nvSpPr>
      <dsp:spPr>
        <a:xfrm>
          <a:off x="848186" y="2253891"/>
          <a:ext cx="1078914" cy="12051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State schemes</a:t>
          </a:r>
        </a:p>
        <a:p>
          <a:pPr marL="0" lvl="0" indent="0" algn="ctr" defTabSz="533400">
            <a:lnSpc>
              <a:spcPct val="90000"/>
            </a:lnSpc>
            <a:spcBef>
              <a:spcPct val="0"/>
            </a:spcBef>
            <a:spcAft>
              <a:spcPct val="35000"/>
            </a:spcAft>
            <a:buNone/>
          </a:pPr>
          <a:endParaRPr lang="en-US" sz="1200" kern="1200" dirty="0"/>
        </a:p>
      </dsp:txBody>
      <dsp:txXfrm>
        <a:off x="879786" y="2285491"/>
        <a:ext cx="1015714" cy="1141934"/>
      </dsp:txXfrm>
    </dsp:sp>
    <dsp:sp modelId="{9C8A5929-28CF-418D-B81B-33A4FC1696E7}">
      <dsp:nvSpPr>
        <dsp:cNvPr id="0" name=""/>
        <dsp:cNvSpPr/>
      </dsp:nvSpPr>
      <dsp:spPr>
        <a:xfrm>
          <a:off x="2130292" y="0"/>
          <a:ext cx="1348643" cy="674321"/>
        </a:xfrm>
        <a:prstGeom prst="roundRect">
          <a:avLst>
            <a:gd name="adj" fmla="val 10000"/>
          </a:avLst>
        </a:prstGeom>
        <a:solidFill>
          <a:srgbClr val="FFFFF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Times New Roman"/>
              <a:ea typeface="+mn-ea"/>
              <a:cs typeface="+mn-cs"/>
            </a:rPr>
            <a:t>Pillar</a:t>
          </a:r>
          <a:r>
            <a:rPr lang="en-US" sz="1400" kern="1200" dirty="0">
              <a:solidFill>
                <a:schemeClr val="tx1"/>
              </a:solidFill>
            </a:rPr>
            <a:t> I</a:t>
          </a:r>
        </a:p>
        <a:p>
          <a:pPr marL="0" lvl="0" indent="0" algn="ctr" defTabSz="622300">
            <a:lnSpc>
              <a:spcPct val="90000"/>
            </a:lnSpc>
            <a:spcBef>
              <a:spcPct val="0"/>
            </a:spcBef>
            <a:spcAft>
              <a:spcPct val="35000"/>
            </a:spcAft>
            <a:buNone/>
          </a:pPr>
          <a:r>
            <a:rPr lang="en-US" sz="1400" kern="1200" dirty="0">
              <a:solidFill>
                <a:schemeClr val="tx1"/>
              </a:solidFill>
            </a:rPr>
            <a:t>Pay as you go</a:t>
          </a:r>
        </a:p>
      </dsp:txBody>
      <dsp:txXfrm>
        <a:off x="2150042" y="19750"/>
        <a:ext cx="1309143" cy="634821"/>
      </dsp:txXfrm>
    </dsp:sp>
    <dsp:sp modelId="{2190043B-E372-4565-B4BA-E43317BC1708}">
      <dsp:nvSpPr>
        <dsp:cNvPr id="0" name=""/>
        <dsp:cNvSpPr/>
      </dsp:nvSpPr>
      <dsp:spPr>
        <a:xfrm>
          <a:off x="2265157" y="674321"/>
          <a:ext cx="144833" cy="1309918"/>
        </a:xfrm>
        <a:custGeom>
          <a:avLst/>
          <a:gdLst/>
          <a:ahLst/>
          <a:cxnLst/>
          <a:rect l="0" t="0" r="0" b="0"/>
          <a:pathLst>
            <a:path>
              <a:moveTo>
                <a:pt x="0" y="0"/>
              </a:moveTo>
              <a:lnTo>
                <a:pt x="0" y="1309918"/>
              </a:lnTo>
              <a:lnTo>
                <a:pt x="144833" y="13099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173488-4DAF-4DE3-A4B8-5ED7AF3B866C}">
      <dsp:nvSpPr>
        <dsp:cNvPr id="0" name=""/>
        <dsp:cNvSpPr/>
      </dsp:nvSpPr>
      <dsp:spPr>
        <a:xfrm>
          <a:off x="2409990" y="890965"/>
          <a:ext cx="1464961" cy="21865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Old DB schemes for central/state government and PSUs</a:t>
          </a:r>
        </a:p>
      </dsp:txBody>
      <dsp:txXfrm>
        <a:off x="2452897" y="933872"/>
        <a:ext cx="1379147" cy="2100734"/>
      </dsp:txXfrm>
    </dsp:sp>
    <dsp:sp modelId="{0D917389-9073-47A8-91DC-AFA26ECC84F1}">
      <dsp:nvSpPr>
        <dsp:cNvPr id="0" name=""/>
        <dsp:cNvSpPr/>
      </dsp:nvSpPr>
      <dsp:spPr>
        <a:xfrm>
          <a:off x="3917202" y="0"/>
          <a:ext cx="1348643" cy="674321"/>
        </a:xfrm>
        <a:prstGeom prst="roundRect">
          <a:avLst>
            <a:gd name="adj" fmla="val 10000"/>
          </a:avLst>
        </a:prstGeom>
        <a:solidFill>
          <a:srgbClr val="FFFFF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0000"/>
              </a:solidFill>
              <a:latin typeface="Times New Roman"/>
              <a:ea typeface="+mn-ea"/>
              <a:cs typeface="+mn-cs"/>
            </a:rPr>
            <a:t>Pillar II</a:t>
          </a:r>
        </a:p>
        <a:p>
          <a:pPr marL="0" lvl="0" indent="0" algn="ctr" defTabSz="622300">
            <a:lnSpc>
              <a:spcPct val="90000"/>
            </a:lnSpc>
            <a:spcBef>
              <a:spcPct val="0"/>
            </a:spcBef>
            <a:spcAft>
              <a:spcPct val="35000"/>
            </a:spcAft>
            <a:buNone/>
          </a:pPr>
          <a:r>
            <a:rPr lang="en-US" sz="1400" kern="1200" dirty="0">
              <a:solidFill>
                <a:srgbClr val="000000"/>
              </a:solidFill>
              <a:latin typeface="Times New Roman"/>
              <a:ea typeface="+mn-ea"/>
              <a:cs typeface="+mn-cs"/>
            </a:rPr>
            <a:t>Occupational pension</a:t>
          </a:r>
        </a:p>
      </dsp:txBody>
      <dsp:txXfrm>
        <a:off x="3936952" y="19750"/>
        <a:ext cx="1309143" cy="634821"/>
      </dsp:txXfrm>
    </dsp:sp>
    <dsp:sp modelId="{B54D44D6-069F-431A-8178-D4370F3D94FF}">
      <dsp:nvSpPr>
        <dsp:cNvPr id="0" name=""/>
        <dsp:cNvSpPr/>
      </dsp:nvSpPr>
      <dsp:spPr>
        <a:xfrm>
          <a:off x="4052066" y="674321"/>
          <a:ext cx="161276" cy="979355"/>
        </a:xfrm>
        <a:custGeom>
          <a:avLst/>
          <a:gdLst/>
          <a:ahLst/>
          <a:cxnLst/>
          <a:rect l="0" t="0" r="0" b="0"/>
          <a:pathLst>
            <a:path>
              <a:moveTo>
                <a:pt x="0" y="0"/>
              </a:moveTo>
              <a:lnTo>
                <a:pt x="0" y="979355"/>
              </a:lnTo>
              <a:lnTo>
                <a:pt x="161276" y="9793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51C102-B059-4B22-BE0F-150B484CB773}">
      <dsp:nvSpPr>
        <dsp:cNvPr id="0" name=""/>
        <dsp:cNvSpPr/>
      </dsp:nvSpPr>
      <dsp:spPr>
        <a:xfrm>
          <a:off x="4213342" y="896913"/>
          <a:ext cx="1649002" cy="15135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EPFO,CMPF,ATPPF</a:t>
          </a:r>
          <a:r>
            <a:rPr lang="en-US" sz="1200" b="1" kern="1200" dirty="0"/>
            <a:t>,Seamen’s PF, Super annuation Funds</a:t>
          </a:r>
        </a:p>
      </dsp:txBody>
      <dsp:txXfrm>
        <a:off x="4257672" y="941243"/>
        <a:ext cx="1560342" cy="1424868"/>
      </dsp:txXfrm>
    </dsp:sp>
    <dsp:sp modelId="{3292ED67-F0E3-4AB0-8D03-3BD9E506383E}">
      <dsp:nvSpPr>
        <dsp:cNvPr id="0" name=""/>
        <dsp:cNvSpPr/>
      </dsp:nvSpPr>
      <dsp:spPr>
        <a:xfrm>
          <a:off x="4052066" y="674321"/>
          <a:ext cx="146106" cy="2755795"/>
        </a:xfrm>
        <a:custGeom>
          <a:avLst/>
          <a:gdLst/>
          <a:ahLst/>
          <a:cxnLst/>
          <a:rect l="0" t="0" r="0" b="0"/>
          <a:pathLst>
            <a:path>
              <a:moveTo>
                <a:pt x="0" y="0"/>
              </a:moveTo>
              <a:lnTo>
                <a:pt x="0" y="2755795"/>
              </a:lnTo>
              <a:lnTo>
                <a:pt x="146106" y="27557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6D0E6-527C-4009-B4C7-3C5AB003997E}">
      <dsp:nvSpPr>
        <dsp:cNvPr id="0" name=""/>
        <dsp:cNvSpPr/>
      </dsp:nvSpPr>
      <dsp:spPr>
        <a:xfrm>
          <a:off x="4198173" y="2814394"/>
          <a:ext cx="1663287" cy="1231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NPS for central and state government employees</a:t>
          </a:r>
        </a:p>
      </dsp:txBody>
      <dsp:txXfrm>
        <a:off x="4234241" y="2850462"/>
        <a:ext cx="1591151" cy="1159310"/>
      </dsp:txXfrm>
    </dsp:sp>
    <dsp:sp modelId="{5A052930-EA76-47DD-BEC4-CE0D7F482F3B}">
      <dsp:nvSpPr>
        <dsp:cNvPr id="0" name=""/>
        <dsp:cNvSpPr/>
      </dsp:nvSpPr>
      <dsp:spPr>
        <a:xfrm>
          <a:off x="5854479" y="0"/>
          <a:ext cx="1348643" cy="674321"/>
        </a:xfrm>
        <a:prstGeom prst="roundRect">
          <a:avLst>
            <a:gd name="adj" fmla="val 10000"/>
          </a:avLst>
        </a:prstGeom>
        <a:solidFill>
          <a:srgbClr val="FFFFF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0000"/>
              </a:solidFill>
              <a:latin typeface="Times New Roman"/>
              <a:ea typeface="+mn-ea"/>
              <a:cs typeface="+mn-cs"/>
            </a:rPr>
            <a:t>Pillar</a:t>
          </a:r>
          <a:r>
            <a:rPr lang="en-US" sz="1400" kern="1200" dirty="0"/>
            <a:t> </a:t>
          </a:r>
          <a:r>
            <a:rPr lang="en-US" sz="1400" kern="1200" dirty="0">
              <a:solidFill>
                <a:srgbClr val="000000"/>
              </a:solidFill>
              <a:latin typeface="Times New Roman"/>
              <a:ea typeface="+mn-ea"/>
              <a:cs typeface="+mn-cs"/>
            </a:rPr>
            <a:t>III</a:t>
          </a:r>
        </a:p>
        <a:p>
          <a:pPr marL="0" lvl="0" indent="0" algn="ctr" defTabSz="622300">
            <a:lnSpc>
              <a:spcPct val="90000"/>
            </a:lnSpc>
            <a:spcBef>
              <a:spcPct val="0"/>
            </a:spcBef>
            <a:spcAft>
              <a:spcPct val="35000"/>
            </a:spcAft>
            <a:buNone/>
          </a:pPr>
          <a:r>
            <a:rPr lang="en-US" sz="1400" kern="1200" dirty="0">
              <a:solidFill>
                <a:srgbClr val="000000"/>
              </a:solidFill>
              <a:latin typeface="Times New Roman"/>
              <a:ea typeface="+mn-ea"/>
              <a:cs typeface="+mn-cs"/>
            </a:rPr>
            <a:t>Personal</a:t>
          </a:r>
          <a:r>
            <a:rPr lang="en-US" sz="1400" kern="1200" dirty="0"/>
            <a:t> </a:t>
          </a:r>
          <a:r>
            <a:rPr lang="en-US" sz="1400" kern="1200" dirty="0">
              <a:solidFill>
                <a:srgbClr val="000000"/>
              </a:solidFill>
              <a:latin typeface="Times New Roman"/>
              <a:ea typeface="+mn-ea"/>
              <a:cs typeface="+mn-cs"/>
            </a:rPr>
            <a:t>Pension</a:t>
          </a:r>
        </a:p>
      </dsp:txBody>
      <dsp:txXfrm>
        <a:off x="5874229" y="19750"/>
        <a:ext cx="1309143" cy="634821"/>
      </dsp:txXfrm>
    </dsp:sp>
    <dsp:sp modelId="{142330F0-7D72-4638-B156-3712C356324B}">
      <dsp:nvSpPr>
        <dsp:cNvPr id="0" name=""/>
        <dsp:cNvSpPr/>
      </dsp:nvSpPr>
      <dsp:spPr>
        <a:xfrm>
          <a:off x="5989343" y="674321"/>
          <a:ext cx="116598" cy="746644"/>
        </a:xfrm>
        <a:custGeom>
          <a:avLst/>
          <a:gdLst/>
          <a:ahLst/>
          <a:cxnLst/>
          <a:rect l="0" t="0" r="0" b="0"/>
          <a:pathLst>
            <a:path>
              <a:moveTo>
                <a:pt x="0" y="0"/>
              </a:moveTo>
              <a:lnTo>
                <a:pt x="0" y="746644"/>
              </a:lnTo>
              <a:lnTo>
                <a:pt x="116598" y="746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E469F3-EE5C-4531-A83E-E66A6BCC0BAE}">
      <dsp:nvSpPr>
        <dsp:cNvPr id="0" name=""/>
        <dsp:cNvSpPr/>
      </dsp:nvSpPr>
      <dsp:spPr>
        <a:xfrm>
          <a:off x="6105942" y="882536"/>
          <a:ext cx="2202507" cy="10768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NPS for corporate, NPS Lite, APY</a:t>
          </a:r>
        </a:p>
      </dsp:txBody>
      <dsp:txXfrm>
        <a:off x="6137482" y="914076"/>
        <a:ext cx="2139427" cy="1013777"/>
      </dsp:txXfrm>
    </dsp:sp>
    <dsp:sp modelId="{4B0F1918-D36E-4192-AAD9-616D6187CB80}">
      <dsp:nvSpPr>
        <dsp:cNvPr id="0" name=""/>
        <dsp:cNvSpPr/>
      </dsp:nvSpPr>
      <dsp:spPr>
        <a:xfrm>
          <a:off x="5989343" y="674321"/>
          <a:ext cx="181484" cy="1708206"/>
        </a:xfrm>
        <a:custGeom>
          <a:avLst/>
          <a:gdLst/>
          <a:ahLst/>
          <a:cxnLst/>
          <a:rect l="0" t="0" r="0" b="0"/>
          <a:pathLst>
            <a:path>
              <a:moveTo>
                <a:pt x="0" y="0"/>
              </a:moveTo>
              <a:lnTo>
                <a:pt x="0" y="1708206"/>
              </a:lnTo>
              <a:lnTo>
                <a:pt x="181484" y="17082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4F6A51-0438-4CF9-BC4F-5DA5519AA8B4}">
      <dsp:nvSpPr>
        <dsp:cNvPr id="0" name=""/>
        <dsp:cNvSpPr/>
      </dsp:nvSpPr>
      <dsp:spPr>
        <a:xfrm>
          <a:off x="6170828" y="2078257"/>
          <a:ext cx="2203639" cy="6085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Mutual funds</a:t>
          </a:r>
        </a:p>
      </dsp:txBody>
      <dsp:txXfrm>
        <a:off x="6188652" y="2096081"/>
        <a:ext cx="2167991" cy="572893"/>
      </dsp:txXfrm>
    </dsp:sp>
    <dsp:sp modelId="{AFCA2344-C78A-4CEA-B95B-51849489E353}">
      <dsp:nvSpPr>
        <dsp:cNvPr id="0" name=""/>
        <dsp:cNvSpPr/>
      </dsp:nvSpPr>
      <dsp:spPr>
        <a:xfrm>
          <a:off x="5989343" y="674321"/>
          <a:ext cx="201875" cy="2652668"/>
        </a:xfrm>
        <a:custGeom>
          <a:avLst/>
          <a:gdLst/>
          <a:ahLst/>
          <a:cxnLst/>
          <a:rect l="0" t="0" r="0" b="0"/>
          <a:pathLst>
            <a:path>
              <a:moveTo>
                <a:pt x="0" y="0"/>
              </a:moveTo>
              <a:lnTo>
                <a:pt x="0" y="2652668"/>
              </a:lnTo>
              <a:lnTo>
                <a:pt x="201875" y="26526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4048D7-B463-491B-B347-F85FEB9192A7}">
      <dsp:nvSpPr>
        <dsp:cNvPr id="0" name=""/>
        <dsp:cNvSpPr/>
      </dsp:nvSpPr>
      <dsp:spPr>
        <a:xfrm>
          <a:off x="6191219" y="2855379"/>
          <a:ext cx="2139509" cy="9432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Insurance plans</a:t>
          </a:r>
        </a:p>
      </dsp:txBody>
      <dsp:txXfrm>
        <a:off x="6218845" y="2883005"/>
        <a:ext cx="2084257" cy="887968"/>
      </dsp:txXfrm>
    </dsp:sp>
    <dsp:sp modelId="{043AC0BD-AD16-4516-B756-E7A32A31570E}">
      <dsp:nvSpPr>
        <dsp:cNvPr id="0" name=""/>
        <dsp:cNvSpPr/>
      </dsp:nvSpPr>
      <dsp:spPr>
        <a:xfrm>
          <a:off x="5989343" y="674321"/>
          <a:ext cx="252023" cy="3690685"/>
        </a:xfrm>
        <a:custGeom>
          <a:avLst/>
          <a:gdLst/>
          <a:ahLst/>
          <a:cxnLst/>
          <a:rect l="0" t="0" r="0" b="0"/>
          <a:pathLst>
            <a:path>
              <a:moveTo>
                <a:pt x="0" y="0"/>
              </a:moveTo>
              <a:lnTo>
                <a:pt x="0" y="3690685"/>
              </a:lnTo>
              <a:lnTo>
                <a:pt x="252023" y="3690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128384-5CEF-436D-A957-393DA550E916}">
      <dsp:nvSpPr>
        <dsp:cNvPr id="0" name=""/>
        <dsp:cNvSpPr/>
      </dsp:nvSpPr>
      <dsp:spPr>
        <a:xfrm>
          <a:off x="6241367" y="3957645"/>
          <a:ext cx="2064201" cy="8147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PPF</a:t>
          </a:r>
        </a:p>
      </dsp:txBody>
      <dsp:txXfrm>
        <a:off x="6265229" y="3981507"/>
        <a:ext cx="2016477" cy="766998"/>
      </dsp:txXfrm>
    </dsp:sp>
    <dsp:sp modelId="{D1DE0DFC-75AD-479B-82A2-72705040D080}">
      <dsp:nvSpPr>
        <dsp:cNvPr id="0" name=""/>
        <dsp:cNvSpPr/>
      </dsp:nvSpPr>
      <dsp:spPr>
        <a:xfrm>
          <a:off x="8307807" y="0"/>
          <a:ext cx="1348643" cy="674321"/>
        </a:xfrm>
        <a:prstGeom prst="roundRect">
          <a:avLst>
            <a:gd name="adj" fmla="val 10000"/>
          </a:avLst>
        </a:prstGeom>
        <a:solidFill>
          <a:srgbClr val="FFFFF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0000"/>
              </a:solidFill>
              <a:latin typeface="Times New Roman"/>
              <a:ea typeface="+mn-ea"/>
              <a:cs typeface="+mn-cs"/>
            </a:rPr>
            <a:t>Pillar</a:t>
          </a:r>
          <a:r>
            <a:rPr lang="en-US" sz="1400" kern="1200" dirty="0"/>
            <a:t> </a:t>
          </a:r>
          <a:r>
            <a:rPr lang="en-US" sz="1400" kern="1200" dirty="0">
              <a:solidFill>
                <a:srgbClr val="000000"/>
              </a:solidFill>
              <a:latin typeface="Times New Roman"/>
              <a:ea typeface="+mn-ea"/>
              <a:cs typeface="+mn-cs"/>
            </a:rPr>
            <a:t>IV</a:t>
          </a:r>
        </a:p>
        <a:p>
          <a:pPr marL="0" lvl="0" indent="0" algn="ctr" defTabSz="622300">
            <a:lnSpc>
              <a:spcPct val="90000"/>
            </a:lnSpc>
            <a:spcBef>
              <a:spcPct val="0"/>
            </a:spcBef>
            <a:spcAft>
              <a:spcPct val="35000"/>
            </a:spcAft>
            <a:buNone/>
          </a:pPr>
          <a:r>
            <a:rPr lang="en-US" sz="1400" kern="1200" dirty="0">
              <a:solidFill>
                <a:srgbClr val="000000"/>
              </a:solidFill>
              <a:latin typeface="Times New Roman"/>
              <a:ea typeface="+mn-ea"/>
              <a:cs typeface="+mn-cs"/>
            </a:rPr>
            <a:t>Informal</a:t>
          </a:r>
          <a:r>
            <a:rPr lang="en-US" sz="1400" kern="1200" dirty="0"/>
            <a:t> </a:t>
          </a:r>
          <a:r>
            <a:rPr lang="en-US" sz="1400" kern="1200" dirty="0">
              <a:solidFill>
                <a:srgbClr val="000000"/>
              </a:solidFill>
              <a:latin typeface="Times New Roman"/>
              <a:ea typeface="+mn-ea"/>
              <a:cs typeface="+mn-cs"/>
            </a:rPr>
            <a:t>Support</a:t>
          </a:r>
        </a:p>
      </dsp:txBody>
      <dsp:txXfrm>
        <a:off x="8327557" y="19750"/>
        <a:ext cx="1309143" cy="634821"/>
      </dsp:txXfrm>
    </dsp:sp>
    <dsp:sp modelId="{A84A9FE4-3CE6-443F-9536-4947AB0553B7}">
      <dsp:nvSpPr>
        <dsp:cNvPr id="0" name=""/>
        <dsp:cNvSpPr/>
      </dsp:nvSpPr>
      <dsp:spPr>
        <a:xfrm>
          <a:off x="8442671" y="674321"/>
          <a:ext cx="142756" cy="1073845"/>
        </a:xfrm>
        <a:custGeom>
          <a:avLst/>
          <a:gdLst/>
          <a:ahLst/>
          <a:cxnLst/>
          <a:rect l="0" t="0" r="0" b="0"/>
          <a:pathLst>
            <a:path>
              <a:moveTo>
                <a:pt x="0" y="0"/>
              </a:moveTo>
              <a:lnTo>
                <a:pt x="0" y="1073845"/>
              </a:lnTo>
              <a:lnTo>
                <a:pt x="142756" y="10738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9128FF-2BFA-4C80-828E-C17195D34AE2}">
      <dsp:nvSpPr>
        <dsp:cNvPr id="0" name=""/>
        <dsp:cNvSpPr/>
      </dsp:nvSpPr>
      <dsp:spPr>
        <a:xfrm>
          <a:off x="8585428" y="862367"/>
          <a:ext cx="1078914" cy="17715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Family and other individual assets</a:t>
          </a:r>
        </a:p>
        <a:p>
          <a:pPr marL="0" lvl="0" indent="0" algn="ctr" defTabSz="533400">
            <a:lnSpc>
              <a:spcPct val="90000"/>
            </a:lnSpc>
            <a:spcBef>
              <a:spcPct val="0"/>
            </a:spcBef>
            <a:spcAft>
              <a:spcPct val="35000"/>
            </a:spcAft>
            <a:buNone/>
          </a:pPr>
          <a:r>
            <a:rPr lang="en-US" sz="1200" kern="1200" dirty="0"/>
            <a:t>Traditional bias, reducing in recent years</a:t>
          </a:r>
        </a:p>
      </dsp:txBody>
      <dsp:txXfrm>
        <a:off x="8617028" y="893967"/>
        <a:ext cx="1015714" cy="17083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06-08-2021</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06-08-2021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672964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0016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29327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02111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80869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032416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032416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66333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6491A-2CD2-4A28-B1B0-ECB97759A62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64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6491A-2CD2-4A28-B1B0-ECB97759A62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6268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09731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063018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45700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72119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883478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67296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2326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7219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52996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11378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255852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extLst>
      <p:ext uri="{BB962C8B-B14F-4D97-AF65-F5344CB8AC3E}">
        <p14:creationId xmlns:p14="http://schemas.microsoft.com/office/powerpoint/2010/main" val="295905652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extLst>
      <p:ext uri="{BB962C8B-B14F-4D97-AF65-F5344CB8AC3E}">
        <p14:creationId xmlns:p14="http://schemas.microsoft.com/office/powerpoint/2010/main" val="344669476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extLst>
      <p:ext uri="{BB962C8B-B14F-4D97-AF65-F5344CB8AC3E}">
        <p14:creationId xmlns:p14="http://schemas.microsoft.com/office/powerpoint/2010/main" val="8388761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extLst>
      <p:ext uri="{BB962C8B-B14F-4D97-AF65-F5344CB8AC3E}">
        <p14:creationId xmlns:p14="http://schemas.microsoft.com/office/powerpoint/2010/main" val="34131148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29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extLst>
      <p:ext uri="{BB962C8B-B14F-4D97-AF65-F5344CB8AC3E}">
        <p14:creationId xmlns:p14="http://schemas.microsoft.com/office/powerpoint/2010/main" val="31994622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extLst>
      <p:ext uri="{BB962C8B-B14F-4D97-AF65-F5344CB8AC3E}">
        <p14:creationId xmlns:p14="http://schemas.microsoft.com/office/powerpoint/2010/main" val="19917532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extLst>
      <p:ext uri="{BB962C8B-B14F-4D97-AF65-F5344CB8AC3E}">
        <p14:creationId xmlns:p14="http://schemas.microsoft.com/office/powerpoint/2010/main" val="21940854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extLst>
      <p:ext uri="{BB962C8B-B14F-4D97-AF65-F5344CB8AC3E}">
        <p14:creationId xmlns:p14="http://schemas.microsoft.com/office/powerpoint/2010/main" val="411201916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extLst>
      <p:ext uri="{BB962C8B-B14F-4D97-AF65-F5344CB8AC3E}">
        <p14:creationId xmlns:p14="http://schemas.microsoft.com/office/powerpoint/2010/main" val="20318597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extLst>
      <p:ext uri="{BB962C8B-B14F-4D97-AF65-F5344CB8AC3E}">
        <p14:creationId xmlns:p14="http://schemas.microsoft.com/office/powerpoint/2010/main" val="68402196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BA85-DB9E-4F97-9FCD-E50F57131E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9AB6C87-5C6B-45E4-8010-8A6B8942EA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BBE93AA-237E-432E-BAFF-E843491AC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07385-3482-48CF-B586-6A1D7DD0F671}"/>
              </a:ext>
            </a:extLst>
          </p:cNvPr>
          <p:cNvSpPr>
            <a:spLocks noGrp="1"/>
          </p:cNvSpPr>
          <p:nvPr>
            <p:ph type="dt" sz="half" idx="10"/>
          </p:nvPr>
        </p:nvSpPr>
        <p:spPr/>
        <p:txBody>
          <a:bodyPr/>
          <a:lstStyle/>
          <a:p>
            <a:fld id="{1FE797F5-24E6-44B1-9EA7-F2E25B7B127A}" type="datetimeFigureOut">
              <a:rPr lang="en-IN" smtClean="0"/>
              <a:t>06-08-2021</a:t>
            </a:fld>
            <a:endParaRPr lang="en-IN"/>
          </a:p>
        </p:txBody>
      </p:sp>
      <p:sp>
        <p:nvSpPr>
          <p:cNvPr id="6" name="Footer Placeholder 5">
            <a:extLst>
              <a:ext uri="{FF2B5EF4-FFF2-40B4-BE49-F238E27FC236}">
                <a16:creationId xmlns:a16="http://schemas.microsoft.com/office/drawing/2014/main" id="{17ED6848-389C-4232-9B05-44B920CA8A3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71680E8-D741-44F3-BF46-6C7F6416A526}"/>
              </a:ext>
            </a:extLst>
          </p:cNvPr>
          <p:cNvSpPr>
            <a:spLocks noGrp="1"/>
          </p:cNvSpPr>
          <p:nvPr>
            <p:ph type="sldNum" sz="quarter" idx="12"/>
          </p:nvPr>
        </p:nvSpPr>
        <p:spPr/>
        <p:txBody>
          <a:bodyPr/>
          <a:lstStyle/>
          <a:p>
            <a:fld id="{6B782B16-3450-4E07-88BB-6188BE746DC5}" type="slidenum">
              <a:rPr lang="en-IN" smtClean="0"/>
              <a:t>‹#›</a:t>
            </a:fld>
            <a:endParaRPr lang="en-IN"/>
          </a:p>
        </p:txBody>
      </p:sp>
    </p:spTree>
    <p:extLst>
      <p:ext uri="{BB962C8B-B14F-4D97-AF65-F5344CB8AC3E}">
        <p14:creationId xmlns:p14="http://schemas.microsoft.com/office/powerpoint/2010/main" val="3445564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728C-3004-4D31-ADFD-846ECD6F360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06C2955-328A-4221-848F-4059C9B5BE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71D9517-5001-455B-AB01-6735EBD25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15022FB-BBAE-48F4-8A40-613645996FAB}"/>
              </a:ext>
            </a:extLst>
          </p:cNvPr>
          <p:cNvSpPr>
            <a:spLocks noGrp="1"/>
          </p:cNvSpPr>
          <p:nvPr>
            <p:ph type="dt" sz="half" idx="10"/>
          </p:nvPr>
        </p:nvSpPr>
        <p:spPr/>
        <p:txBody>
          <a:bodyPr/>
          <a:lstStyle/>
          <a:p>
            <a:fld id="{1FE797F5-24E6-44B1-9EA7-F2E25B7B127A}" type="datetimeFigureOut">
              <a:rPr lang="en-IN" smtClean="0"/>
              <a:t>06-08-2021</a:t>
            </a:fld>
            <a:endParaRPr lang="en-IN"/>
          </a:p>
        </p:txBody>
      </p:sp>
      <p:sp>
        <p:nvSpPr>
          <p:cNvPr id="6" name="Footer Placeholder 5">
            <a:extLst>
              <a:ext uri="{FF2B5EF4-FFF2-40B4-BE49-F238E27FC236}">
                <a16:creationId xmlns:a16="http://schemas.microsoft.com/office/drawing/2014/main" id="{47A9EF5A-74DB-4C31-B515-93959CB2FC2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C54A7FD-BE2F-4440-BD73-F249BA3AE440}"/>
              </a:ext>
            </a:extLst>
          </p:cNvPr>
          <p:cNvSpPr>
            <a:spLocks noGrp="1"/>
          </p:cNvSpPr>
          <p:nvPr>
            <p:ph type="sldNum" sz="quarter" idx="12"/>
          </p:nvPr>
        </p:nvSpPr>
        <p:spPr/>
        <p:txBody>
          <a:bodyPr/>
          <a:lstStyle/>
          <a:p>
            <a:fld id="{6B782B16-3450-4E07-88BB-6188BE746DC5}" type="slidenum">
              <a:rPr lang="en-IN" smtClean="0"/>
              <a:t>‹#›</a:t>
            </a:fld>
            <a:endParaRPr lang="en-IN"/>
          </a:p>
        </p:txBody>
      </p:sp>
    </p:spTree>
    <p:extLst>
      <p:ext uri="{BB962C8B-B14F-4D97-AF65-F5344CB8AC3E}">
        <p14:creationId xmlns:p14="http://schemas.microsoft.com/office/powerpoint/2010/main" val="1440339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06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extLst>
      <p:ext uri="{BB962C8B-B14F-4D97-AF65-F5344CB8AC3E}">
        <p14:creationId xmlns:p14="http://schemas.microsoft.com/office/powerpoint/2010/main" val="16391653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extLst>
      <p:ext uri="{BB962C8B-B14F-4D97-AF65-F5344CB8AC3E}">
        <p14:creationId xmlns:p14="http://schemas.microsoft.com/office/powerpoint/2010/main" val="2607292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2.jp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extLst>
      <p:ext uri="{BB962C8B-B14F-4D97-AF65-F5344CB8AC3E}">
        <p14:creationId xmlns:p14="http://schemas.microsoft.com/office/powerpoint/2010/main" val="11610853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l="-2000" r="-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extLst>
      <p:ext uri="{BB962C8B-B14F-4D97-AF65-F5344CB8AC3E}">
        <p14:creationId xmlns:p14="http://schemas.microsoft.com/office/powerpoint/2010/main" val="4598981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8.jfif"/><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2.jp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2.xml"/><Relationship Id="rId5" Type="http://schemas.openxmlformats.org/officeDocument/2006/relationships/chart" Target="../charts/chart10.xml"/><Relationship Id="rId4" Type="http://schemas.openxmlformats.org/officeDocument/2006/relationships/chart" Target="../charts/char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fif"/><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21.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6" name="Rectangle 150"/>
          <p:cNvSpPr txBox="1">
            <a:spLocks noChangeArrowheads="1"/>
          </p:cNvSpPr>
          <p:nvPr/>
        </p:nvSpPr>
        <p:spPr>
          <a:xfrm>
            <a:off x="304800" y="304800"/>
            <a:ext cx="11646891"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18th Current Issues in Retirement Benefits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Online Series – August 2021</a:t>
            </a:r>
          </a:p>
        </p:txBody>
      </p:sp>
      <p:pic>
        <p:nvPicPr>
          <p:cNvPr id="4" name="Picture 3" descr="Timeline&#10;&#10;Description automatically generated">
            <a:extLst>
              <a:ext uri="{FF2B5EF4-FFF2-40B4-BE49-F238E27FC236}">
                <a16:creationId xmlns:a16="http://schemas.microsoft.com/office/drawing/2014/main" id="{6801EA90-0990-4A4C-BDF6-69B6EE502C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667" b="3333"/>
          <a:stretch/>
        </p:blipFill>
        <p:spPr>
          <a:xfrm>
            <a:off x="457200" y="1448520"/>
            <a:ext cx="8991600" cy="5237846"/>
          </a:xfrm>
          <a:prstGeom prst="rect">
            <a:avLst/>
          </a:prstGeom>
        </p:spPr>
      </p:pic>
    </p:spTree>
    <p:custDataLst>
      <p:tags r:id="rId1"/>
    </p:custDataLst>
    <p:extLst>
      <p:ext uri="{BB962C8B-B14F-4D97-AF65-F5344CB8AC3E}">
        <p14:creationId xmlns:p14="http://schemas.microsoft.com/office/powerpoint/2010/main" val="1631336400"/>
      </p:ext>
    </p:extLst>
  </p:cSld>
  <p:clrMapOvr>
    <a:masterClrMapping/>
  </p:clrMapOvr>
  <p:transition advTm="139728"/>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Graduation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4913846"/>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srgbClr val="000000"/>
                    </a:solidFill>
                    <a:effectLst/>
                    <a:uLnTx/>
                    <a:uFillTx/>
                    <a:latin typeface="Times New Roman"/>
                    <a:ea typeface="+mn-ea"/>
                    <a:cs typeface="+mn-cs"/>
                  </a:rPr>
                  <a:t>Number of deaths at every age and shape of the mortality curve considered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srgbClr val="000000"/>
                    </a:solidFill>
                    <a:effectLst/>
                    <a:uLnTx/>
                    <a:uFillTx/>
                    <a:latin typeface="Times New Roman"/>
                    <a:ea typeface="+mn-ea"/>
                    <a:cs typeface="+mn-cs"/>
                  </a:rPr>
                  <a:t>Ages in the range 40 to 85 selected covering 98% of exposure data and 89% of deaths data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000" b="1"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m:rPr>
                        <m:nor/>
                      </m:rPr>
                      <a:rPr kumimoji="0" lang="en-IN" sz="2000" b="0" i="0"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M</m:t>
                    </m:r>
                    <m:r>
                      <m:rPr>
                        <m:nor/>
                      </m:rPr>
                      <a:rPr kumimoji="0" lang="en-IN" sz="2000" b="0" i="0" u="none" strike="noStrike" kern="1200" cap="none" spc="0" normalizeH="0" baseline="0" noProof="0" dirty="0">
                        <a:ln>
                          <a:noFill/>
                        </a:ln>
                        <a:solidFill>
                          <a:srgbClr val="000000"/>
                        </a:solidFill>
                        <a:effectLst/>
                        <a:uLnTx/>
                        <a:uFillTx/>
                        <a:latin typeface="Times New Roman"/>
                        <a:ea typeface="+mn-ea"/>
                        <a:cs typeface="+mn-cs"/>
                      </a:rPr>
                      <m:t>odified</m:t>
                    </m:r>
                    <m:r>
                      <m:rPr>
                        <m:nor/>
                      </m:rPr>
                      <a:rPr kumimoji="0" lang="en-IN" sz="2000" b="0" i="0" u="none" strike="noStrike" kern="1200" cap="none" spc="0" normalizeH="0" baseline="0" noProof="0" dirty="0">
                        <a:ln>
                          <a:noFill/>
                        </a:ln>
                        <a:solidFill>
                          <a:srgbClr val="000000"/>
                        </a:solidFill>
                        <a:effectLst/>
                        <a:uLnTx/>
                        <a:uFillTx/>
                        <a:latin typeface="Times New Roman"/>
                        <a:ea typeface="+mn-ea"/>
                        <a:cs typeface="+mn-cs"/>
                      </a:rPr>
                      <m:t> </m:t>
                    </m:r>
                    <m:r>
                      <m:rPr>
                        <m:nor/>
                      </m:rPr>
                      <a:rPr kumimoji="0" lang="en-IN" sz="2000" b="0" i="0" u="none" strike="noStrike" kern="1200" cap="none" spc="0" normalizeH="0" baseline="0" noProof="0" dirty="0">
                        <a:ln>
                          <a:noFill/>
                        </a:ln>
                        <a:solidFill>
                          <a:srgbClr val="000000"/>
                        </a:solidFill>
                        <a:effectLst/>
                        <a:uLnTx/>
                        <a:uFillTx/>
                        <a:latin typeface="Times New Roman"/>
                        <a:ea typeface="+mn-ea"/>
                        <a:cs typeface="+mn-cs"/>
                      </a:rPr>
                      <m:t>Heligman</m:t>
                    </m:r>
                    <m:r>
                      <m:rPr>
                        <m:nor/>
                      </m:rPr>
                      <a:rPr kumimoji="0" lang="en-IN" sz="2000" b="0" i="0" u="none" strike="noStrike" kern="1200" cap="none" spc="0" normalizeH="0" baseline="0" noProof="0" dirty="0">
                        <a:ln>
                          <a:noFill/>
                        </a:ln>
                        <a:solidFill>
                          <a:srgbClr val="000000"/>
                        </a:solidFill>
                        <a:effectLst/>
                        <a:uLnTx/>
                        <a:uFillTx/>
                        <a:latin typeface="Times New Roman"/>
                        <a:ea typeface="+mn-ea"/>
                        <a:cs typeface="+mn-cs"/>
                      </a:rPr>
                      <m:t> </m:t>
                    </m:r>
                    <m:r>
                      <m:rPr>
                        <m:nor/>
                      </m:rPr>
                      <a:rPr kumimoji="0" lang="en-IN" sz="2000" b="0" i="0" u="none" strike="noStrike" kern="1200" cap="none" spc="0" normalizeH="0" baseline="0" noProof="0" dirty="0">
                        <a:ln>
                          <a:noFill/>
                        </a:ln>
                        <a:solidFill>
                          <a:srgbClr val="000000"/>
                        </a:solidFill>
                        <a:effectLst/>
                        <a:uLnTx/>
                        <a:uFillTx/>
                        <a:latin typeface="Times New Roman"/>
                        <a:ea typeface="+mn-ea"/>
                        <a:cs typeface="+mn-cs"/>
                      </a:rPr>
                      <m:t>Pollard</m:t>
                    </m:r>
                    <m:r>
                      <a:rPr kumimoji="0" lang="en-US" sz="20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 </m:t>
                    </m:r>
                    <m:sSub>
                      <m:sSubPr>
                        <m:ctrlP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𝑞</m:t>
                        </m:r>
                      </m:e>
                      <m:sub>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p>
                      <m:sSupPr>
                        <m:ctrlP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𝐴𝐵</m:t>
                        </m:r>
                      </m:e>
                      <m:sup>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p>
                    </m:sSup>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sSup>
                          <m:sSupPr>
                            <m:ctrlP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𝐹𝐺</m:t>
                            </m:r>
                          </m:e>
                          <m:sup>
                            <m:sSup>
                              <m:sSupPr>
                                <m:ctrlP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e>
                              <m:sup>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𝐻</m:t>
                                </m:r>
                              </m:sup>
                            </m:sSup>
                          </m:sup>
                        </m:sSup>
                      </m:num>
                      <m:den>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Sup>
                          <m:sSupPr>
                            <m:ctrlP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𝐹𝐺</m:t>
                            </m:r>
                          </m:e>
                          <m:sup>
                            <m:sSup>
                              <m:sSupPr>
                                <m:ctrlP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e>
                              <m:sup>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𝐻</m:t>
                                </m:r>
                              </m:sup>
                            </m:sSup>
                          </m:sup>
                        </m:sSup>
                      </m:den>
                    </m:f>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p>
                      <m:sSupPr>
                        <m:ctrlP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m:rPr>
                            <m:sty m:val="p"/>
                          </m:rPr>
                          <a:rPr kumimoji="0" lang="en-IN"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Le</m:t>
                        </m:r>
                      </m:e>
                      <m:sup>
                        <m:r>
                          <a:rPr kumimoji="0" lang="en-IN"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𝑥𝑀</m:t>
                        </m:r>
                      </m:sup>
                    </m:sSup>
                  </m:oMath>
                </a14:m>
                <a:r>
                  <a:rPr kumimoji="0" lang="en-IN" sz="2000" b="0" i="0" u="none" strike="noStrike" kern="1200" cap="none" spc="0" normalizeH="0" baseline="0" noProof="0" dirty="0">
                    <a:ln>
                      <a:noFill/>
                    </a:ln>
                    <a:solidFill>
                      <a:srgbClr val="000000"/>
                    </a:solidFill>
                    <a:effectLst/>
                    <a:uLnTx/>
                    <a:uFillTx/>
                    <a:latin typeface="Times New Roman"/>
                    <a:ea typeface="+mn-ea"/>
                    <a:cs typeface="+mn-cs"/>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srgbClr val="000000"/>
                    </a:solidFill>
                    <a:effectLst/>
                    <a:uLnTx/>
                    <a:uFillTx/>
                    <a:latin typeface="Times New Roman"/>
                    <a:ea typeface="+mn-ea"/>
                    <a:cs typeface="+mn-cs"/>
                  </a:rPr>
                  <a:t>Graduated rates generated using above formula</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srgbClr val="000000"/>
                    </a:solidFill>
                    <a:effectLst/>
                    <a:uLnTx/>
                    <a:uFillTx/>
                    <a:latin typeface="Times New Roman"/>
                    <a:ea typeface="+mn-ea"/>
                    <a:cs typeface="+mn-cs"/>
                  </a:rPr>
                  <a:t>Various statistical tests performed for assessing goodness of fit, heterogeneity and smoothness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srgbClr val="000000"/>
                    </a:solidFill>
                    <a:effectLst/>
                    <a:uLnTx/>
                    <a:uFillTx/>
                    <a:latin typeface="Times New Roman"/>
                    <a:ea typeface="+mn-ea"/>
                    <a:cs typeface="+mn-cs"/>
                  </a:rPr>
                  <a:t>Graduation done for deferred all genders, immediate  all genders and combined – male, female, all genders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2" name="TextBox 21">
                <a:extLst>
                  <a:ext uri="{FF2B5EF4-FFF2-40B4-BE49-F238E27FC236}">
                    <a16:creationId xmlns:a16="http://schemas.microsoft.com/office/drawing/2014/main" id="{82C99476-00B0-4094-94F4-428C2459B9D6}"/>
                  </a:ext>
                </a:extLst>
              </p:cNvPr>
              <p:cNvSpPr txBox="1">
                <a:spLocks noRot="1" noChangeAspect="1" noMove="1" noResize="1" noEditPoints="1" noAdjustHandles="1" noChangeArrowheads="1" noChangeShapeType="1" noTextEdit="1"/>
              </p:cNvSpPr>
              <p:nvPr/>
            </p:nvSpPr>
            <p:spPr>
              <a:xfrm>
                <a:off x="1981200" y="1219200"/>
                <a:ext cx="8610600" cy="4913846"/>
              </a:xfrm>
              <a:prstGeom prst="rect">
                <a:avLst/>
              </a:prstGeom>
              <a:blipFill>
                <a:blip r:embed="rId6"/>
                <a:stretch>
                  <a:fillRect l="-637" t="-620" r="-637"/>
                </a:stretch>
              </a:blipFill>
            </p:spPr>
            <p:txBody>
              <a:bodyPr/>
              <a:lstStyle/>
              <a:p>
                <a:r>
                  <a:rPr lang="en-IN">
                    <a:noFill/>
                  </a:rPr>
                  <a:t> </a:t>
                </a:r>
              </a:p>
            </p:txBody>
          </p:sp>
        </mc:Fallback>
      </mc:AlternateContent>
    </p:spTree>
    <p:extLst>
      <p:ext uri="{BB962C8B-B14F-4D97-AF65-F5344CB8AC3E}">
        <p14:creationId xmlns:p14="http://schemas.microsoft.com/office/powerpoint/2010/main" val="55783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Graduated and Crude Rates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6" name="Chart 5">
            <a:extLst>
              <a:ext uri="{FF2B5EF4-FFF2-40B4-BE49-F238E27FC236}">
                <a16:creationId xmlns:a16="http://schemas.microsoft.com/office/drawing/2014/main" id="{C9894C4F-7030-44FB-A12A-67C64860ECE1}"/>
              </a:ext>
            </a:extLst>
          </p:cNvPr>
          <p:cNvGraphicFramePr/>
          <p:nvPr/>
        </p:nvGraphicFramePr>
        <p:xfrm>
          <a:off x="2057400" y="1174652"/>
          <a:ext cx="9677400" cy="3549748"/>
        </p:xfrm>
        <a:graphic>
          <a:graphicData uri="http://schemas.openxmlformats.org/drawingml/2006/chart">
            <c:chart xmlns:c="http://schemas.openxmlformats.org/drawingml/2006/chart" xmlns:r="http://schemas.openxmlformats.org/officeDocument/2006/relationships" r:id="rId6"/>
          </a:graphicData>
        </a:graphic>
      </p:graphicFrame>
      <p:sp>
        <p:nvSpPr>
          <p:cNvPr id="7" name="Content Placeholder 2">
            <a:extLst>
              <a:ext uri="{FF2B5EF4-FFF2-40B4-BE49-F238E27FC236}">
                <a16:creationId xmlns:a16="http://schemas.microsoft.com/office/drawing/2014/main" id="{6A657ACE-E23A-4A71-B5B8-84118A7C0EB8}"/>
              </a:ext>
            </a:extLst>
          </p:cNvPr>
          <p:cNvSpPr txBox="1">
            <a:spLocks/>
          </p:cNvSpPr>
          <p:nvPr/>
        </p:nvSpPr>
        <p:spPr>
          <a:xfrm>
            <a:off x="2057400" y="4887814"/>
            <a:ext cx="9677400" cy="161302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Times New Roman"/>
                <a:ea typeface="+mn-ea"/>
                <a:cs typeface="+mn-cs"/>
              </a:rPr>
              <a:t>Graduation fits well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IN" sz="1800" b="0" i="0" u="none" strike="noStrike" kern="0" cap="none" spc="0" normalizeH="0" baseline="0" noProof="0" dirty="0">
                <a:ln>
                  <a:noFill/>
                </a:ln>
                <a:solidFill>
                  <a:srgbClr val="000000"/>
                </a:solidFill>
                <a:effectLst/>
                <a:uLnTx/>
                <a:uFillTx/>
                <a:latin typeface="Times New Roman"/>
                <a:ea typeface="+mn-ea"/>
                <a:cs typeface="+mn-cs"/>
              </a:rPr>
              <a:t>Increase in mortality rate is gradual from one age to next, from 8% at age 40 to 11.6% at 85</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IN" sz="1800" b="0" i="0" u="none" strike="noStrike" kern="0" cap="none" spc="0" normalizeH="0" baseline="0" noProof="0" dirty="0">
                <a:ln>
                  <a:noFill/>
                </a:ln>
                <a:solidFill>
                  <a:srgbClr val="000000"/>
                </a:solidFill>
                <a:effectLst/>
                <a:uLnTx/>
                <a:uFillTx/>
                <a:latin typeface="Times New Roman"/>
                <a:ea typeface="+mn-ea"/>
                <a:cs typeface="+mn-cs"/>
              </a:rPr>
              <a:t>Rate of increases decreases post age 85</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47700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923546" y="237083"/>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Comparison with old A1996-98</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9" name="Chart 8">
            <a:extLst>
              <a:ext uri="{FF2B5EF4-FFF2-40B4-BE49-F238E27FC236}">
                <a16:creationId xmlns:a16="http://schemas.microsoft.com/office/drawing/2014/main" id="{C08601C4-5ED4-4852-841A-12DF9970D154}"/>
              </a:ext>
            </a:extLst>
          </p:cNvPr>
          <p:cNvGraphicFramePr/>
          <p:nvPr/>
        </p:nvGraphicFramePr>
        <p:xfrm>
          <a:off x="2095499" y="1019721"/>
          <a:ext cx="9067801" cy="415265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DCC8DE62-55BA-42E7-B08F-E55C7283F7AD}"/>
              </a:ext>
            </a:extLst>
          </p:cNvPr>
          <p:cNvSpPr txBox="1"/>
          <p:nvPr/>
        </p:nvSpPr>
        <p:spPr>
          <a:xfrm>
            <a:off x="2391967" y="5105400"/>
            <a:ext cx="8943286" cy="646331"/>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IIAM lighter by 33% on average between ages 40 and 80, an annualized lighter mortality of 2.4%</a:t>
            </a:r>
          </a:p>
        </p:txBody>
      </p:sp>
    </p:spTree>
    <p:extLst>
      <p:ext uri="{BB962C8B-B14F-4D97-AF65-F5344CB8AC3E}">
        <p14:creationId xmlns:p14="http://schemas.microsoft.com/office/powerpoint/2010/main" val="60558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923546" y="237083"/>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Comparison with IALM 2012-14</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7" name="Chart 6">
            <a:extLst>
              <a:ext uri="{FF2B5EF4-FFF2-40B4-BE49-F238E27FC236}">
                <a16:creationId xmlns:a16="http://schemas.microsoft.com/office/drawing/2014/main" id="{1F6A84EB-12E0-421F-872E-AF876B805D2A}"/>
              </a:ext>
            </a:extLst>
          </p:cNvPr>
          <p:cNvGraphicFramePr/>
          <p:nvPr/>
        </p:nvGraphicFramePr>
        <p:xfrm>
          <a:off x="1549205" y="1029660"/>
          <a:ext cx="9614095" cy="5190979"/>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2D4A05C6-9D95-48CB-8459-B8C51D8386CC}"/>
              </a:ext>
            </a:extLst>
          </p:cNvPr>
          <p:cNvSpPr txBox="1"/>
          <p:nvPr/>
        </p:nvSpPr>
        <p:spPr>
          <a:xfrm>
            <a:off x="2441331" y="5851307"/>
            <a:ext cx="9017391" cy="369332"/>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IALM 2012-14 is Male Medical duration 2+; IIAM consistently lighter, on average by 33% </a:t>
            </a:r>
          </a:p>
        </p:txBody>
      </p:sp>
    </p:spTree>
    <p:extLst>
      <p:ext uri="{BB962C8B-B14F-4D97-AF65-F5344CB8AC3E}">
        <p14:creationId xmlns:p14="http://schemas.microsoft.com/office/powerpoint/2010/main" val="721242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Comparison by Life Expectancy</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6" name="Table 5">
            <a:extLst>
              <a:ext uri="{FF2B5EF4-FFF2-40B4-BE49-F238E27FC236}">
                <a16:creationId xmlns:a16="http://schemas.microsoft.com/office/drawing/2014/main" id="{2EFDB750-DAF7-44A5-81A2-343FF4F81690}"/>
              </a:ext>
            </a:extLst>
          </p:cNvPr>
          <p:cNvGraphicFramePr>
            <a:graphicFrameLocks noGrp="1"/>
          </p:cNvGraphicFramePr>
          <p:nvPr>
            <p:extLst>
              <p:ext uri="{D42A27DB-BD31-4B8C-83A1-F6EECF244321}">
                <p14:modId xmlns:p14="http://schemas.microsoft.com/office/powerpoint/2010/main" val="1722417265"/>
              </p:ext>
            </p:extLst>
          </p:nvPr>
        </p:nvGraphicFramePr>
        <p:xfrm>
          <a:off x="2133600" y="1600200"/>
          <a:ext cx="8610600" cy="3657600"/>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val="3986542952"/>
                    </a:ext>
                  </a:extLst>
                </a:gridCol>
                <a:gridCol w="2152650">
                  <a:extLst>
                    <a:ext uri="{9D8B030D-6E8A-4147-A177-3AD203B41FA5}">
                      <a16:colId xmlns:a16="http://schemas.microsoft.com/office/drawing/2014/main" val="1607994888"/>
                    </a:ext>
                  </a:extLst>
                </a:gridCol>
                <a:gridCol w="2152650">
                  <a:extLst>
                    <a:ext uri="{9D8B030D-6E8A-4147-A177-3AD203B41FA5}">
                      <a16:colId xmlns:a16="http://schemas.microsoft.com/office/drawing/2014/main" val="1087870639"/>
                    </a:ext>
                  </a:extLst>
                </a:gridCol>
                <a:gridCol w="2152650">
                  <a:extLst>
                    <a:ext uri="{9D8B030D-6E8A-4147-A177-3AD203B41FA5}">
                      <a16:colId xmlns:a16="http://schemas.microsoft.com/office/drawing/2014/main" val="3884582848"/>
                    </a:ext>
                  </a:extLst>
                </a:gridCol>
              </a:tblGrid>
              <a:tr h="609600">
                <a:tc>
                  <a:txBody>
                    <a:bodyPr/>
                    <a:lstStyle/>
                    <a:p>
                      <a:pPr algn="ctr"/>
                      <a:r>
                        <a:rPr lang="en-US" dirty="0"/>
                        <a:t>Age</a:t>
                      </a:r>
                    </a:p>
                  </a:txBody>
                  <a:tcPr anchor="ctr">
                    <a:solidFill>
                      <a:schemeClr val="accent3">
                        <a:lumMod val="50000"/>
                      </a:schemeClr>
                    </a:solidFill>
                  </a:tcPr>
                </a:tc>
                <a:tc>
                  <a:txBody>
                    <a:bodyPr/>
                    <a:lstStyle/>
                    <a:p>
                      <a:pPr algn="ctr"/>
                      <a:r>
                        <a:rPr lang="en-US" dirty="0"/>
                        <a:t>IIAM 2012-15</a:t>
                      </a:r>
                    </a:p>
                  </a:txBody>
                  <a:tcPr anchor="ctr">
                    <a:solidFill>
                      <a:schemeClr val="accent3">
                        <a:lumMod val="50000"/>
                      </a:schemeClr>
                    </a:solidFill>
                  </a:tcPr>
                </a:tc>
                <a:tc>
                  <a:txBody>
                    <a:bodyPr/>
                    <a:lstStyle/>
                    <a:p>
                      <a:pPr algn="ctr"/>
                      <a:r>
                        <a:rPr lang="en-US" dirty="0"/>
                        <a:t>A 1996-98</a:t>
                      </a:r>
                    </a:p>
                  </a:txBody>
                  <a:tcPr anchor="ctr">
                    <a:solidFill>
                      <a:schemeClr val="accent3">
                        <a:lumMod val="50000"/>
                      </a:schemeClr>
                    </a:solidFill>
                  </a:tcPr>
                </a:tc>
                <a:tc>
                  <a:txBody>
                    <a:bodyPr/>
                    <a:lstStyle/>
                    <a:p>
                      <a:pPr algn="ctr"/>
                      <a:r>
                        <a:rPr lang="en-US" dirty="0"/>
                        <a:t>IALM 2012-14</a:t>
                      </a:r>
                    </a:p>
                  </a:txBody>
                  <a:tcPr anchor="ctr">
                    <a:solidFill>
                      <a:schemeClr val="accent3">
                        <a:lumMod val="50000"/>
                      </a:schemeClr>
                    </a:solidFill>
                  </a:tcPr>
                </a:tc>
                <a:extLst>
                  <a:ext uri="{0D108BD9-81ED-4DB2-BD59-A6C34878D82A}">
                    <a16:rowId xmlns:a16="http://schemas.microsoft.com/office/drawing/2014/main" val="1252505309"/>
                  </a:ext>
                </a:extLst>
              </a:tr>
              <a:tr h="609600">
                <a:tc>
                  <a:txBody>
                    <a:bodyPr/>
                    <a:lstStyle/>
                    <a:p>
                      <a:pPr algn="ctr"/>
                      <a:r>
                        <a:rPr lang="en-US" dirty="0"/>
                        <a:t>40</a:t>
                      </a:r>
                    </a:p>
                  </a:txBody>
                  <a:tcPr anchor="ctr">
                    <a:solidFill>
                      <a:schemeClr val="accent3">
                        <a:lumMod val="75000"/>
                      </a:schemeClr>
                    </a:solidFill>
                  </a:tcPr>
                </a:tc>
                <a:tc>
                  <a:txBody>
                    <a:bodyPr/>
                    <a:lstStyle/>
                    <a:p>
                      <a:pPr algn="ctr"/>
                      <a:r>
                        <a:rPr lang="en-US" dirty="0"/>
                        <a:t>41.7</a:t>
                      </a:r>
                    </a:p>
                  </a:txBody>
                  <a:tcPr anchor="ctr">
                    <a:solidFill>
                      <a:schemeClr val="accent3">
                        <a:lumMod val="75000"/>
                      </a:schemeClr>
                    </a:solidFill>
                  </a:tcPr>
                </a:tc>
                <a:tc>
                  <a:txBody>
                    <a:bodyPr/>
                    <a:lstStyle/>
                    <a:p>
                      <a:pPr algn="ctr"/>
                      <a:r>
                        <a:rPr lang="en-US" dirty="0"/>
                        <a:t>38.6</a:t>
                      </a:r>
                    </a:p>
                  </a:txBody>
                  <a:tcPr anchor="ctr">
                    <a:solidFill>
                      <a:schemeClr val="accent3">
                        <a:lumMod val="75000"/>
                      </a:schemeClr>
                    </a:solidFill>
                  </a:tcPr>
                </a:tc>
                <a:tc>
                  <a:txBody>
                    <a:bodyPr/>
                    <a:lstStyle/>
                    <a:p>
                      <a:pPr algn="ctr"/>
                      <a:r>
                        <a:rPr lang="en-US" dirty="0"/>
                        <a:t>38.2</a:t>
                      </a:r>
                    </a:p>
                  </a:txBody>
                  <a:tcPr anchor="ctr">
                    <a:solidFill>
                      <a:schemeClr val="accent3">
                        <a:lumMod val="75000"/>
                      </a:schemeClr>
                    </a:solidFill>
                  </a:tcPr>
                </a:tc>
                <a:extLst>
                  <a:ext uri="{0D108BD9-81ED-4DB2-BD59-A6C34878D82A}">
                    <a16:rowId xmlns:a16="http://schemas.microsoft.com/office/drawing/2014/main" val="1613293649"/>
                  </a:ext>
                </a:extLst>
              </a:tr>
              <a:tr h="609600">
                <a:tc>
                  <a:txBody>
                    <a:bodyPr/>
                    <a:lstStyle/>
                    <a:p>
                      <a:pPr algn="ctr"/>
                      <a:r>
                        <a:rPr lang="en-US" dirty="0"/>
                        <a:t>50</a:t>
                      </a:r>
                    </a:p>
                  </a:txBody>
                  <a:tcPr anchor="ctr">
                    <a:solidFill>
                      <a:schemeClr val="accent3">
                        <a:lumMod val="95000"/>
                      </a:schemeClr>
                    </a:solidFill>
                  </a:tcPr>
                </a:tc>
                <a:tc>
                  <a:txBody>
                    <a:bodyPr/>
                    <a:lstStyle/>
                    <a:p>
                      <a:pPr algn="ctr"/>
                      <a:r>
                        <a:rPr lang="en-US" dirty="0"/>
                        <a:t>32.4</a:t>
                      </a:r>
                    </a:p>
                  </a:txBody>
                  <a:tcPr anchor="ctr">
                    <a:solidFill>
                      <a:schemeClr val="accent3">
                        <a:lumMod val="95000"/>
                      </a:schemeClr>
                    </a:solidFill>
                  </a:tcPr>
                </a:tc>
                <a:tc>
                  <a:txBody>
                    <a:bodyPr/>
                    <a:lstStyle/>
                    <a:p>
                      <a:pPr algn="ctr"/>
                      <a:r>
                        <a:rPr lang="en-US" dirty="0"/>
                        <a:t>29.4</a:t>
                      </a:r>
                    </a:p>
                  </a:txBody>
                  <a:tcPr anchor="ctr">
                    <a:solidFill>
                      <a:schemeClr val="accent3">
                        <a:lumMod val="95000"/>
                      </a:schemeClr>
                    </a:solidFill>
                  </a:tcPr>
                </a:tc>
                <a:tc>
                  <a:txBody>
                    <a:bodyPr/>
                    <a:lstStyle/>
                    <a:p>
                      <a:pPr algn="ctr"/>
                      <a:r>
                        <a:rPr lang="en-US" dirty="0"/>
                        <a:t>29.0</a:t>
                      </a:r>
                    </a:p>
                  </a:txBody>
                  <a:tcPr anchor="ctr">
                    <a:solidFill>
                      <a:schemeClr val="accent3">
                        <a:lumMod val="95000"/>
                      </a:schemeClr>
                    </a:solidFill>
                  </a:tcPr>
                </a:tc>
                <a:extLst>
                  <a:ext uri="{0D108BD9-81ED-4DB2-BD59-A6C34878D82A}">
                    <a16:rowId xmlns:a16="http://schemas.microsoft.com/office/drawing/2014/main" val="1020491702"/>
                  </a:ext>
                </a:extLst>
              </a:tr>
              <a:tr h="609600">
                <a:tc>
                  <a:txBody>
                    <a:bodyPr/>
                    <a:lstStyle/>
                    <a:p>
                      <a:pPr algn="ctr"/>
                      <a:r>
                        <a:rPr lang="en-US" dirty="0"/>
                        <a:t>60</a:t>
                      </a:r>
                    </a:p>
                  </a:txBody>
                  <a:tcPr anchor="ctr">
                    <a:solidFill>
                      <a:schemeClr val="accent3">
                        <a:lumMod val="75000"/>
                      </a:schemeClr>
                    </a:solidFill>
                  </a:tcPr>
                </a:tc>
                <a:tc>
                  <a:txBody>
                    <a:bodyPr/>
                    <a:lstStyle/>
                    <a:p>
                      <a:pPr algn="ctr"/>
                      <a:r>
                        <a:rPr lang="en-US" dirty="0"/>
                        <a:t>23.5</a:t>
                      </a:r>
                    </a:p>
                  </a:txBody>
                  <a:tcPr anchor="ctr">
                    <a:solidFill>
                      <a:schemeClr val="accent3">
                        <a:lumMod val="75000"/>
                      </a:schemeClr>
                    </a:solidFill>
                  </a:tcPr>
                </a:tc>
                <a:tc>
                  <a:txBody>
                    <a:bodyPr/>
                    <a:lstStyle/>
                    <a:p>
                      <a:pPr algn="ctr"/>
                      <a:r>
                        <a:rPr lang="en-US" dirty="0"/>
                        <a:t>21.1</a:t>
                      </a:r>
                    </a:p>
                  </a:txBody>
                  <a:tcPr anchor="ctr">
                    <a:solidFill>
                      <a:schemeClr val="accent3">
                        <a:lumMod val="75000"/>
                      </a:schemeClr>
                    </a:solidFill>
                  </a:tcPr>
                </a:tc>
                <a:tc>
                  <a:txBody>
                    <a:bodyPr/>
                    <a:lstStyle/>
                    <a:p>
                      <a:pPr algn="ctr"/>
                      <a:r>
                        <a:rPr lang="en-US" dirty="0"/>
                        <a:t>20.8</a:t>
                      </a:r>
                    </a:p>
                  </a:txBody>
                  <a:tcPr anchor="ctr">
                    <a:solidFill>
                      <a:schemeClr val="accent3">
                        <a:lumMod val="75000"/>
                      </a:schemeClr>
                    </a:solidFill>
                  </a:tcPr>
                </a:tc>
                <a:extLst>
                  <a:ext uri="{0D108BD9-81ED-4DB2-BD59-A6C34878D82A}">
                    <a16:rowId xmlns:a16="http://schemas.microsoft.com/office/drawing/2014/main" val="3844647575"/>
                  </a:ext>
                </a:extLst>
              </a:tr>
              <a:tr h="609600">
                <a:tc>
                  <a:txBody>
                    <a:bodyPr/>
                    <a:lstStyle/>
                    <a:p>
                      <a:pPr algn="ctr"/>
                      <a:r>
                        <a:rPr lang="en-US" dirty="0"/>
                        <a:t>70</a:t>
                      </a:r>
                    </a:p>
                  </a:txBody>
                  <a:tcPr anchor="ctr">
                    <a:solidFill>
                      <a:schemeClr val="accent3">
                        <a:lumMod val="95000"/>
                      </a:schemeClr>
                    </a:solidFill>
                  </a:tcPr>
                </a:tc>
                <a:tc>
                  <a:txBody>
                    <a:bodyPr/>
                    <a:lstStyle/>
                    <a:p>
                      <a:pPr algn="ctr"/>
                      <a:r>
                        <a:rPr lang="en-US" dirty="0"/>
                        <a:t>15.4</a:t>
                      </a:r>
                    </a:p>
                  </a:txBody>
                  <a:tcPr anchor="ctr">
                    <a:solidFill>
                      <a:schemeClr val="accent3">
                        <a:lumMod val="95000"/>
                      </a:schemeClr>
                    </a:solidFill>
                  </a:tcPr>
                </a:tc>
                <a:tc>
                  <a:txBody>
                    <a:bodyPr/>
                    <a:lstStyle/>
                    <a:p>
                      <a:pPr algn="ctr"/>
                      <a:r>
                        <a:rPr lang="en-US" dirty="0"/>
                        <a:t>13.7</a:t>
                      </a:r>
                    </a:p>
                  </a:txBody>
                  <a:tcPr anchor="ctr">
                    <a:solidFill>
                      <a:schemeClr val="accent3">
                        <a:lumMod val="95000"/>
                      </a:schemeClr>
                    </a:solidFill>
                  </a:tcPr>
                </a:tc>
                <a:tc>
                  <a:txBody>
                    <a:bodyPr/>
                    <a:lstStyle/>
                    <a:p>
                      <a:pPr algn="ctr"/>
                      <a:r>
                        <a:rPr lang="en-US" dirty="0"/>
                        <a:t>13.6</a:t>
                      </a:r>
                    </a:p>
                  </a:txBody>
                  <a:tcPr anchor="ctr">
                    <a:solidFill>
                      <a:schemeClr val="accent3">
                        <a:lumMod val="95000"/>
                      </a:schemeClr>
                    </a:solidFill>
                  </a:tcPr>
                </a:tc>
                <a:extLst>
                  <a:ext uri="{0D108BD9-81ED-4DB2-BD59-A6C34878D82A}">
                    <a16:rowId xmlns:a16="http://schemas.microsoft.com/office/drawing/2014/main" val="4161303666"/>
                  </a:ext>
                </a:extLst>
              </a:tr>
              <a:tr h="609600">
                <a:tc>
                  <a:txBody>
                    <a:bodyPr/>
                    <a:lstStyle/>
                    <a:p>
                      <a:pPr algn="ctr"/>
                      <a:r>
                        <a:rPr lang="en-US" dirty="0"/>
                        <a:t>80</a:t>
                      </a:r>
                    </a:p>
                  </a:txBody>
                  <a:tcPr anchor="ctr">
                    <a:solidFill>
                      <a:schemeClr val="accent3">
                        <a:lumMod val="75000"/>
                      </a:schemeClr>
                    </a:solidFill>
                  </a:tcPr>
                </a:tc>
                <a:tc>
                  <a:txBody>
                    <a:bodyPr/>
                    <a:lstStyle/>
                    <a:p>
                      <a:pPr algn="ctr"/>
                      <a:r>
                        <a:rPr lang="en-US" dirty="0"/>
                        <a:t>8.7</a:t>
                      </a:r>
                    </a:p>
                  </a:txBody>
                  <a:tcPr anchor="ctr">
                    <a:solidFill>
                      <a:schemeClr val="accent3">
                        <a:lumMod val="75000"/>
                      </a:schemeClr>
                    </a:solidFill>
                  </a:tcPr>
                </a:tc>
                <a:tc>
                  <a:txBody>
                    <a:bodyPr/>
                    <a:lstStyle/>
                    <a:p>
                      <a:pPr algn="ctr"/>
                      <a:r>
                        <a:rPr lang="en-US" dirty="0"/>
                        <a:t>8.1</a:t>
                      </a:r>
                    </a:p>
                  </a:txBody>
                  <a:tcPr anchor="ctr">
                    <a:solidFill>
                      <a:schemeClr val="accent3">
                        <a:lumMod val="75000"/>
                      </a:schemeClr>
                    </a:solidFill>
                  </a:tcPr>
                </a:tc>
                <a:tc>
                  <a:txBody>
                    <a:bodyPr/>
                    <a:lstStyle/>
                    <a:p>
                      <a:pPr algn="ctr"/>
                      <a:r>
                        <a:rPr lang="en-US" dirty="0"/>
                        <a:t>7.6</a:t>
                      </a:r>
                    </a:p>
                  </a:txBody>
                  <a:tcPr anchor="ctr">
                    <a:solidFill>
                      <a:schemeClr val="accent3">
                        <a:lumMod val="75000"/>
                      </a:schemeClr>
                    </a:solidFill>
                  </a:tcPr>
                </a:tc>
                <a:extLst>
                  <a:ext uri="{0D108BD9-81ED-4DB2-BD59-A6C34878D82A}">
                    <a16:rowId xmlns:a16="http://schemas.microsoft.com/office/drawing/2014/main" val="3963660549"/>
                  </a:ext>
                </a:extLst>
              </a:tr>
            </a:tbl>
          </a:graphicData>
        </a:graphic>
      </p:graphicFrame>
    </p:spTree>
    <p:extLst>
      <p:ext uri="{BB962C8B-B14F-4D97-AF65-F5344CB8AC3E}">
        <p14:creationId xmlns:p14="http://schemas.microsoft.com/office/powerpoint/2010/main" val="3495258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Conclusion - Summary</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pSp>
        <p:nvGrpSpPr>
          <p:cNvPr id="35" name="Group 1">
            <a:extLst>
              <a:ext uri="{FF2B5EF4-FFF2-40B4-BE49-F238E27FC236}">
                <a16:creationId xmlns:a16="http://schemas.microsoft.com/office/drawing/2014/main" id="{13C4C2B1-0C08-45A0-8508-C2958F4EC14B}"/>
              </a:ext>
            </a:extLst>
          </p:cNvPr>
          <p:cNvGrpSpPr>
            <a:grpSpLocks/>
          </p:cNvGrpSpPr>
          <p:nvPr/>
        </p:nvGrpSpPr>
        <p:grpSpPr bwMode="auto">
          <a:xfrm>
            <a:off x="2416175" y="620139"/>
            <a:ext cx="8747125" cy="5006975"/>
            <a:chOff x="168034" y="1413765"/>
            <a:chExt cx="8747365" cy="4910835"/>
          </a:xfrm>
        </p:grpSpPr>
        <p:grpSp>
          <p:nvGrpSpPr>
            <p:cNvPr id="36" name="Group 4">
              <a:extLst>
                <a:ext uri="{FF2B5EF4-FFF2-40B4-BE49-F238E27FC236}">
                  <a16:creationId xmlns:a16="http://schemas.microsoft.com/office/drawing/2014/main" id="{E7169AFC-6F4E-47E4-BF68-3D3E6A22E541}"/>
                </a:ext>
              </a:extLst>
            </p:cNvPr>
            <p:cNvGrpSpPr>
              <a:grpSpLocks/>
            </p:cNvGrpSpPr>
            <p:nvPr/>
          </p:nvGrpSpPr>
          <p:grpSpPr bwMode="auto">
            <a:xfrm>
              <a:off x="168034" y="1413765"/>
              <a:ext cx="8747365" cy="4910835"/>
              <a:chOff x="737386" y="2138939"/>
              <a:chExt cx="9217826" cy="4562818"/>
            </a:xfrm>
          </p:grpSpPr>
          <p:sp>
            <p:nvSpPr>
              <p:cNvPr id="39" name="Freeform 156">
                <a:extLst>
                  <a:ext uri="{FF2B5EF4-FFF2-40B4-BE49-F238E27FC236}">
                    <a16:creationId xmlns:a16="http://schemas.microsoft.com/office/drawing/2014/main" id="{7E8EF6D8-8BA8-455B-A001-A48CA9F4C9B6}"/>
                  </a:ext>
                </a:extLst>
              </p:cNvPr>
              <p:cNvSpPr>
                <a:spLocks/>
              </p:cNvSpPr>
              <p:nvPr/>
            </p:nvSpPr>
            <p:spPr bwMode="auto">
              <a:xfrm rot="10800000">
                <a:off x="5864906" y="2138939"/>
                <a:ext cx="4090306" cy="698745"/>
              </a:xfrm>
              <a:custGeom>
                <a:avLst/>
                <a:gdLst>
                  <a:gd name="connsiteX0" fmla="*/ 0 w 10000"/>
                  <a:gd name="connsiteY0" fmla="*/ 0 h 10000"/>
                  <a:gd name="connsiteX1" fmla="*/ 0 w 10000"/>
                  <a:gd name="connsiteY1" fmla="*/ 10000 h 10000"/>
                  <a:gd name="connsiteX2" fmla="*/ 10000 w 10000"/>
                  <a:gd name="connsiteY2" fmla="*/ 10000 h 10000"/>
                  <a:gd name="connsiteX3" fmla="*/ 8704 w 10000"/>
                  <a:gd name="connsiteY3" fmla="*/ 26 h 10000"/>
                  <a:gd name="connsiteX4" fmla="*/ 0 w 10000"/>
                  <a:gd name="connsiteY4" fmla="*/ 0 h 10000"/>
                  <a:gd name="connsiteX5" fmla="*/ 0 w 10000"/>
                  <a:gd name="connsiteY5" fmla="*/ 0 h 10000"/>
                  <a:gd name="connsiteX0" fmla="*/ 0 w 10000"/>
                  <a:gd name="connsiteY0" fmla="*/ 0 h 10000"/>
                  <a:gd name="connsiteX1" fmla="*/ 0 w 10000"/>
                  <a:gd name="connsiteY1" fmla="*/ 10000 h 10000"/>
                  <a:gd name="connsiteX2" fmla="*/ 10000 w 10000"/>
                  <a:gd name="connsiteY2" fmla="*/ 10000 h 10000"/>
                  <a:gd name="connsiteX3" fmla="*/ 8916 w 10000"/>
                  <a:gd name="connsiteY3" fmla="*/ 151 h 10000"/>
                  <a:gd name="connsiteX4" fmla="*/ 0 w 10000"/>
                  <a:gd name="connsiteY4" fmla="*/ 0 h 10000"/>
                  <a:gd name="connsiteX5" fmla="*/ 0 w 10000"/>
                  <a:gd name="connsiteY5" fmla="*/ 0 h 10000"/>
                  <a:gd name="connsiteX0" fmla="*/ 0 w 10000"/>
                  <a:gd name="connsiteY0" fmla="*/ 98 h 10098"/>
                  <a:gd name="connsiteX1" fmla="*/ 0 w 10000"/>
                  <a:gd name="connsiteY1" fmla="*/ 10098 h 10098"/>
                  <a:gd name="connsiteX2" fmla="*/ 10000 w 10000"/>
                  <a:gd name="connsiteY2" fmla="*/ 10098 h 10098"/>
                  <a:gd name="connsiteX3" fmla="*/ 8937 w 10000"/>
                  <a:gd name="connsiteY3" fmla="*/ 0 h 10098"/>
                  <a:gd name="connsiteX4" fmla="*/ 0 w 10000"/>
                  <a:gd name="connsiteY4" fmla="*/ 98 h 10098"/>
                  <a:gd name="connsiteX5" fmla="*/ 0 w 10000"/>
                  <a:gd name="connsiteY5" fmla="*/ 98 h 10098"/>
                  <a:gd name="connsiteX0" fmla="*/ 0 w 10000"/>
                  <a:gd name="connsiteY0" fmla="*/ 98 h 10098"/>
                  <a:gd name="connsiteX1" fmla="*/ 0 w 10000"/>
                  <a:gd name="connsiteY1" fmla="*/ 10098 h 10098"/>
                  <a:gd name="connsiteX2" fmla="*/ 10000 w 10000"/>
                  <a:gd name="connsiteY2" fmla="*/ 10098 h 10098"/>
                  <a:gd name="connsiteX3" fmla="*/ 8980 w 10000"/>
                  <a:gd name="connsiteY3" fmla="*/ 0 h 10098"/>
                  <a:gd name="connsiteX4" fmla="*/ 0 w 10000"/>
                  <a:gd name="connsiteY4" fmla="*/ 98 h 10098"/>
                  <a:gd name="connsiteX5" fmla="*/ 0 w 10000"/>
                  <a:gd name="connsiteY5" fmla="*/ 98 h 10098"/>
                  <a:gd name="connsiteX0" fmla="*/ 0 w 10000"/>
                  <a:gd name="connsiteY0" fmla="*/ 0 h 10000"/>
                  <a:gd name="connsiteX1" fmla="*/ 0 w 10000"/>
                  <a:gd name="connsiteY1" fmla="*/ 10000 h 10000"/>
                  <a:gd name="connsiteX2" fmla="*/ 10000 w 10000"/>
                  <a:gd name="connsiteY2" fmla="*/ 10000 h 10000"/>
                  <a:gd name="connsiteX3" fmla="*/ 9001 w 10000"/>
                  <a:gd name="connsiteY3" fmla="*/ 27 h 10000"/>
                  <a:gd name="connsiteX4" fmla="*/ 0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10000" y="10000"/>
                    </a:lnTo>
                    <a:lnTo>
                      <a:pt x="9001" y="27"/>
                    </a:lnTo>
                    <a:lnTo>
                      <a:pt x="0" y="0"/>
                    </a:lnTo>
                    <a:lnTo>
                      <a:pt x="0" y="0"/>
                    </a:lnTo>
                    <a:close/>
                  </a:path>
                </a:pathLst>
              </a:custGeom>
              <a:noFill/>
              <a:ln w="9525">
                <a:solidFill>
                  <a:schemeClr val="accent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40" name="Freeform 186">
                <a:extLst>
                  <a:ext uri="{FF2B5EF4-FFF2-40B4-BE49-F238E27FC236}">
                    <a16:creationId xmlns:a16="http://schemas.microsoft.com/office/drawing/2014/main" id="{6F717CA1-23DD-4C6C-896D-F563436844DE}"/>
                  </a:ext>
                </a:extLst>
              </p:cNvPr>
              <p:cNvSpPr>
                <a:spLocks/>
              </p:cNvSpPr>
              <p:nvPr/>
            </p:nvSpPr>
            <p:spPr bwMode="auto">
              <a:xfrm rot="10800000">
                <a:off x="7196395" y="4451271"/>
                <a:ext cx="2758817" cy="1458000"/>
              </a:xfrm>
              <a:custGeom>
                <a:avLst/>
                <a:gdLst>
                  <a:gd name="T0" fmla="*/ 0 w 10000"/>
                  <a:gd name="T1" fmla="*/ 0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0 h 10000"/>
                  <a:gd name="T12" fmla="*/ 0 w 10000"/>
                  <a:gd name="T13" fmla="*/ 0 h 10000"/>
                  <a:gd name="T14" fmla="*/ 0 w 10000"/>
                  <a:gd name="T15" fmla="*/ 0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00" h="10000">
                    <a:moveTo>
                      <a:pt x="0" y="0"/>
                    </a:moveTo>
                    <a:lnTo>
                      <a:pt x="0" y="10000"/>
                    </a:lnTo>
                    <a:lnTo>
                      <a:pt x="10000" y="10000"/>
                    </a:lnTo>
                    <a:lnTo>
                      <a:pt x="8416" y="4920"/>
                    </a:lnTo>
                    <a:lnTo>
                      <a:pt x="10000" y="0"/>
                    </a:lnTo>
                    <a:lnTo>
                      <a:pt x="0" y="0"/>
                    </a:lnTo>
                    <a:close/>
                  </a:path>
                </a:pathLst>
              </a:custGeom>
              <a:noFill/>
              <a:ln w="952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1" name="Freeform 186">
                <a:extLst>
                  <a:ext uri="{FF2B5EF4-FFF2-40B4-BE49-F238E27FC236}">
                    <a16:creationId xmlns:a16="http://schemas.microsoft.com/office/drawing/2014/main" id="{2D3069C3-9698-474B-B68E-2E68B9D56B60}"/>
                  </a:ext>
                </a:extLst>
              </p:cNvPr>
              <p:cNvSpPr>
                <a:spLocks/>
              </p:cNvSpPr>
              <p:nvPr/>
            </p:nvSpPr>
            <p:spPr bwMode="auto">
              <a:xfrm rot="10800000">
                <a:off x="7124945" y="2894670"/>
                <a:ext cx="2830267" cy="1475044"/>
              </a:xfrm>
              <a:custGeom>
                <a:avLst/>
                <a:gdLst>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7730 w 10000"/>
                  <a:gd name="connsiteY4" fmla="*/ 5000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03 w 10000"/>
                  <a:gd name="connsiteY4" fmla="*/ 5047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529 w 10000"/>
                  <a:gd name="connsiteY4" fmla="*/ 5047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363 w 10000"/>
                  <a:gd name="connsiteY4" fmla="*/ 5153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89 w 10000"/>
                  <a:gd name="connsiteY4" fmla="*/ 5093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291 w 10000"/>
                  <a:gd name="connsiteY4" fmla="*/ 491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17 w 10000"/>
                  <a:gd name="connsiteY4" fmla="*/ 497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575 w 10000"/>
                  <a:gd name="connsiteY4" fmla="*/ 497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80 w 10000"/>
                  <a:gd name="connsiteY4" fmla="*/ 4860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48 w 10000"/>
                  <a:gd name="connsiteY4" fmla="*/ 515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16 w 10000"/>
                  <a:gd name="connsiteY4" fmla="*/ 4920 h 10000"/>
                  <a:gd name="connsiteX5" fmla="*/ 10000 w 10000"/>
                  <a:gd name="connsiteY5" fmla="*/ 0 h 10000"/>
                  <a:gd name="connsiteX6" fmla="*/ 0 w 10000"/>
                  <a:gd name="connsiteY6" fmla="*/ 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0" y="10000"/>
                    </a:lnTo>
                    <a:lnTo>
                      <a:pt x="10000" y="10000"/>
                    </a:lnTo>
                    <a:lnTo>
                      <a:pt x="10000" y="10000"/>
                    </a:lnTo>
                    <a:lnTo>
                      <a:pt x="8416" y="4920"/>
                    </a:lnTo>
                    <a:lnTo>
                      <a:pt x="10000" y="0"/>
                    </a:lnTo>
                    <a:lnTo>
                      <a:pt x="0" y="0"/>
                    </a:lnTo>
                    <a:lnTo>
                      <a:pt x="0" y="0"/>
                    </a:lnTo>
                    <a:close/>
                  </a:path>
                </a:pathLst>
              </a:custGeom>
              <a:noFill/>
              <a:ln w="9525">
                <a:solidFill>
                  <a:schemeClr val="accent6"/>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42" name="Freeform 28">
                <a:extLst>
                  <a:ext uri="{FF2B5EF4-FFF2-40B4-BE49-F238E27FC236}">
                    <a16:creationId xmlns:a16="http://schemas.microsoft.com/office/drawing/2014/main" id="{E7B96C69-F37E-4BD7-AC82-6CC8549BA5A6}"/>
                  </a:ext>
                </a:extLst>
              </p:cNvPr>
              <p:cNvSpPr>
                <a:spLocks/>
              </p:cNvSpPr>
              <p:nvPr/>
            </p:nvSpPr>
            <p:spPr bwMode="auto">
              <a:xfrm>
                <a:off x="4483068" y="2138939"/>
                <a:ext cx="1711405" cy="1458250"/>
              </a:xfrm>
              <a:custGeom>
                <a:avLst/>
                <a:gdLst/>
                <a:ahLst/>
                <a:cxnLst>
                  <a:cxn ang="0">
                    <a:pos x="545" y="0"/>
                  </a:cxn>
                  <a:cxn ang="0">
                    <a:pos x="181" y="0"/>
                  </a:cxn>
                  <a:cxn ang="0">
                    <a:pos x="0" y="313"/>
                  </a:cxn>
                  <a:cxn ang="0">
                    <a:pos x="181" y="626"/>
                  </a:cxn>
                  <a:cxn ang="0">
                    <a:pos x="545" y="626"/>
                  </a:cxn>
                  <a:cxn ang="0">
                    <a:pos x="726" y="313"/>
                  </a:cxn>
                  <a:cxn ang="0">
                    <a:pos x="545" y="0"/>
                  </a:cxn>
                  <a:cxn ang="0">
                    <a:pos x="545" y="0"/>
                  </a:cxn>
                </a:cxnLst>
                <a:rect l="0" t="0" r="r" b="b"/>
                <a:pathLst>
                  <a:path w="726" h="626">
                    <a:moveTo>
                      <a:pt x="545" y="0"/>
                    </a:moveTo>
                    <a:lnTo>
                      <a:pt x="181" y="0"/>
                    </a:lnTo>
                    <a:lnTo>
                      <a:pt x="0" y="313"/>
                    </a:lnTo>
                    <a:lnTo>
                      <a:pt x="181" y="626"/>
                    </a:lnTo>
                    <a:lnTo>
                      <a:pt x="545" y="626"/>
                    </a:lnTo>
                    <a:lnTo>
                      <a:pt x="726" y="313"/>
                    </a:lnTo>
                    <a:lnTo>
                      <a:pt x="545" y="0"/>
                    </a:lnTo>
                    <a:lnTo>
                      <a:pt x="545" y="0"/>
                    </a:lnTo>
                    <a:close/>
                  </a:path>
                </a:pathLst>
              </a:custGeom>
              <a:solidFill>
                <a:schemeClr val="accent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43" name="Freeform 30">
                <a:extLst>
                  <a:ext uri="{FF2B5EF4-FFF2-40B4-BE49-F238E27FC236}">
                    <a16:creationId xmlns:a16="http://schemas.microsoft.com/office/drawing/2014/main" id="{E5F57706-879F-462E-A5B3-B74B0AAC56EA}"/>
                  </a:ext>
                </a:extLst>
              </p:cNvPr>
              <p:cNvSpPr>
                <a:spLocks/>
              </p:cNvSpPr>
              <p:nvPr/>
            </p:nvSpPr>
            <p:spPr bwMode="auto">
              <a:xfrm>
                <a:off x="5831447" y="2917251"/>
                <a:ext cx="1709731" cy="1459697"/>
              </a:xfrm>
              <a:custGeom>
                <a:avLst/>
                <a:gdLst/>
                <a:ahLst/>
                <a:cxnLst>
                  <a:cxn ang="0">
                    <a:pos x="545" y="0"/>
                  </a:cxn>
                  <a:cxn ang="0">
                    <a:pos x="182" y="0"/>
                  </a:cxn>
                  <a:cxn ang="0">
                    <a:pos x="0" y="313"/>
                  </a:cxn>
                  <a:cxn ang="0">
                    <a:pos x="182" y="628"/>
                  </a:cxn>
                  <a:cxn ang="0">
                    <a:pos x="545" y="628"/>
                  </a:cxn>
                  <a:cxn ang="0">
                    <a:pos x="727" y="313"/>
                  </a:cxn>
                  <a:cxn ang="0">
                    <a:pos x="545" y="0"/>
                  </a:cxn>
                  <a:cxn ang="0">
                    <a:pos x="545" y="0"/>
                  </a:cxn>
                </a:cxnLst>
                <a:rect l="0" t="0" r="r" b="b"/>
                <a:pathLst>
                  <a:path w="727" h="628">
                    <a:moveTo>
                      <a:pt x="545" y="0"/>
                    </a:moveTo>
                    <a:lnTo>
                      <a:pt x="182" y="0"/>
                    </a:lnTo>
                    <a:lnTo>
                      <a:pt x="0" y="313"/>
                    </a:lnTo>
                    <a:lnTo>
                      <a:pt x="182" y="628"/>
                    </a:lnTo>
                    <a:lnTo>
                      <a:pt x="545" y="628"/>
                    </a:lnTo>
                    <a:lnTo>
                      <a:pt x="727" y="313"/>
                    </a:lnTo>
                    <a:lnTo>
                      <a:pt x="545" y="0"/>
                    </a:lnTo>
                    <a:lnTo>
                      <a:pt x="545" y="0"/>
                    </a:lnTo>
                    <a:close/>
                  </a:path>
                </a:pathLst>
              </a:custGeom>
              <a:solidFill>
                <a:schemeClr val="accent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44" name="Freeform 32">
                <a:extLst>
                  <a:ext uri="{FF2B5EF4-FFF2-40B4-BE49-F238E27FC236}">
                    <a16:creationId xmlns:a16="http://schemas.microsoft.com/office/drawing/2014/main" id="{57652A33-2720-497E-892A-940F33977E60}"/>
                  </a:ext>
                </a:extLst>
              </p:cNvPr>
              <p:cNvSpPr>
                <a:spLocks/>
              </p:cNvSpPr>
              <p:nvPr/>
            </p:nvSpPr>
            <p:spPr bwMode="auto">
              <a:xfrm>
                <a:off x="3142022" y="2918245"/>
                <a:ext cx="1710000" cy="1458000"/>
              </a:xfrm>
              <a:custGeom>
                <a:avLst/>
                <a:gdLst>
                  <a:gd name="T0" fmla="*/ 2147483646 w 726"/>
                  <a:gd name="T1" fmla="*/ 0 h 628"/>
                  <a:gd name="T2" fmla="*/ 2147483646 w 726"/>
                  <a:gd name="T3" fmla="*/ 0 h 628"/>
                  <a:gd name="T4" fmla="*/ 0 w 726"/>
                  <a:gd name="T5" fmla="*/ 2147483646 h 628"/>
                  <a:gd name="T6" fmla="*/ 2147483646 w 726"/>
                  <a:gd name="T7" fmla="*/ 2147483646 h 628"/>
                  <a:gd name="T8" fmla="*/ 2147483646 w 726"/>
                  <a:gd name="T9" fmla="*/ 2147483646 h 628"/>
                  <a:gd name="T10" fmla="*/ 2147483646 w 726"/>
                  <a:gd name="T11" fmla="*/ 2147483646 h 628"/>
                  <a:gd name="T12" fmla="*/ 2147483646 w 726"/>
                  <a:gd name="T13" fmla="*/ 0 h 628"/>
                  <a:gd name="T14" fmla="*/ 2147483646 w 726"/>
                  <a:gd name="T15" fmla="*/ 0 h 6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6" h="628">
                    <a:moveTo>
                      <a:pt x="545" y="0"/>
                    </a:moveTo>
                    <a:lnTo>
                      <a:pt x="181" y="0"/>
                    </a:lnTo>
                    <a:lnTo>
                      <a:pt x="0" y="315"/>
                    </a:lnTo>
                    <a:lnTo>
                      <a:pt x="181" y="628"/>
                    </a:lnTo>
                    <a:lnTo>
                      <a:pt x="545" y="628"/>
                    </a:lnTo>
                    <a:lnTo>
                      <a:pt x="726" y="315"/>
                    </a:lnTo>
                    <a:lnTo>
                      <a:pt x="545" y="0"/>
                    </a:lnTo>
                    <a:close/>
                  </a:path>
                </a:pathLst>
              </a:custGeom>
              <a:solidFill>
                <a:srgbClr val="968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5" name="Freeform 34">
                <a:extLst>
                  <a:ext uri="{FF2B5EF4-FFF2-40B4-BE49-F238E27FC236}">
                    <a16:creationId xmlns:a16="http://schemas.microsoft.com/office/drawing/2014/main" id="{841A88BE-FAE0-4169-8734-D443A6286FE4}"/>
                  </a:ext>
                </a:extLst>
              </p:cNvPr>
              <p:cNvSpPr>
                <a:spLocks/>
              </p:cNvSpPr>
              <p:nvPr/>
            </p:nvSpPr>
            <p:spPr bwMode="auto">
              <a:xfrm>
                <a:off x="5832190" y="4457086"/>
                <a:ext cx="1710000" cy="1458000"/>
              </a:xfrm>
              <a:custGeom>
                <a:avLst/>
                <a:gdLst>
                  <a:gd name="T0" fmla="*/ 2147483646 w 728"/>
                  <a:gd name="T1" fmla="*/ 0 h 626"/>
                  <a:gd name="T2" fmla="*/ 2147483646 w 728"/>
                  <a:gd name="T3" fmla="*/ 0 h 626"/>
                  <a:gd name="T4" fmla="*/ 0 w 728"/>
                  <a:gd name="T5" fmla="*/ 2147483646 h 626"/>
                  <a:gd name="T6" fmla="*/ 2147483646 w 728"/>
                  <a:gd name="T7" fmla="*/ 2147483646 h 626"/>
                  <a:gd name="T8" fmla="*/ 2147483646 w 728"/>
                  <a:gd name="T9" fmla="*/ 2147483646 h 626"/>
                  <a:gd name="T10" fmla="*/ 2147483646 w 728"/>
                  <a:gd name="T11" fmla="*/ 2147483646 h 626"/>
                  <a:gd name="T12" fmla="*/ 2147483646 w 728"/>
                  <a:gd name="T13" fmla="*/ 0 h 626"/>
                  <a:gd name="T14" fmla="*/ 2147483646 w 728"/>
                  <a:gd name="T15" fmla="*/ 0 h 6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8" h="626">
                    <a:moveTo>
                      <a:pt x="546" y="0"/>
                    </a:moveTo>
                    <a:lnTo>
                      <a:pt x="182" y="0"/>
                    </a:lnTo>
                    <a:lnTo>
                      <a:pt x="0" y="313"/>
                    </a:lnTo>
                    <a:lnTo>
                      <a:pt x="182" y="626"/>
                    </a:lnTo>
                    <a:lnTo>
                      <a:pt x="546" y="626"/>
                    </a:lnTo>
                    <a:lnTo>
                      <a:pt x="728" y="313"/>
                    </a:lnTo>
                    <a:lnTo>
                      <a:pt x="54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6" name="Freeform 36">
                <a:extLst>
                  <a:ext uri="{FF2B5EF4-FFF2-40B4-BE49-F238E27FC236}">
                    <a16:creationId xmlns:a16="http://schemas.microsoft.com/office/drawing/2014/main" id="{CE40767B-D7F6-479D-85AA-B14046E80876}"/>
                  </a:ext>
                </a:extLst>
              </p:cNvPr>
              <p:cNvSpPr>
                <a:spLocks/>
              </p:cNvSpPr>
              <p:nvPr/>
            </p:nvSpPr>
            <p:spPr bwMode="auto">
              <a:xfrm>
                <a:off x="3141381" y="4456515"/>
                <a:ext cx="1711405" cy="1459697"/>
              </a:xfrm>
              <a:custGeom>
                <a:avLst/>
                <a:gdLst/>
                <a:ahLst/>
                <a:cxnLst>
                  <a:cxn ang="0">
                    <a:pos x="545" y="0"/>
                  </a:cxn>
                  <a:cxn ang="0">
                    <a:pos x="182" y="0"/>
                  </a:cxn>
                  <a:cxn ang="0">
                    <a:pos x="0" y="313"/>
                  </a:cxn>
                  <a:cxn ang="0">
                    <a:pos x="182" y="627"/>
                  </a:cxn>
                  <a:cxn ang="0">
                    <a:pos x="545" y="627"/>
                  </a:cxn>
                  <a:cxn ang="0">
                    <a:pos x="727" y="313"/>
                  </a:cxn>
                  <a:cxn ang="0">
                    <a:pos x="545" y="0"/>
                  </a:cxn>
                  <a:cxn ang="0">
                    <a:pos x="545" y="0"/>
                  </a:cxn>
                </a:cxnLst>
                <a:rect l="0" t="0" r="r" b="b"/>
                <a:pathLst>
                  <a:path w="727" h="627">
                    <a:moveTo>
                      <a:pt x="545" y="0"/>
                    </a:moveTo>
                    <a:lnTo>
                      <a:pt x="182" y="0"/>
                    </a:lnTo>
                    <a:lnTo>
                      <a:pt x="0" y="313"/>
                    </a:lnTo>
                    <a:lnTo>
                      <a:pt x="182" y="627"/>
                    </a:lnTo>
                    <a:lnTo>
                      <a:pt x="545" y="627"/>
                    </a:lnTo>
                    <a:lnTo>
                      <a:pt x="727" y="313"/>
                    </a:lnTo>
                    <a:lnTo>
                      <a:pt x="545" y="0"/>
                    </a:lnTo>
                    <a:lnTo>
                      <a:pt x="545" y="0"/>
                    </a:lnTo>
                    <a:close/>
                  </a:path>
                </a:pathLst>
              </a:custGeom>
              <a:solidFill>
                <a:schemeClr val="accent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47" name="Freeform 38">
                <a:extLst>
                  <a:ext uri="{FF2B5EF4-FFF2-40B4-BE49-F238E27FC236}">
                    <a16:creationId xmlns:a16="http://schemas.microsoft.com/office/drawing/2014/main" id="{D157C811-B1E1-451C-9FE3-FD51D037CF83}"/>
                  </a:ext>
                </a:extLst>
              </p:cNvPr>
              <p:cNvSpPr>
                <a:spLocks/>
              </p:cNvSpPr>
              <p:nvPr/>
            </p:nvSpPr>
            <p:spPr bwMode="auto">
              <a:xfrm>
                <a:off x="4483068" y="5230487"/>
                <a:ext cx="1711405" cy="1458250"/>
              </a:xfrm>
              <a:custGeom>
                <a:avLst/>
                <a:gdLst/>
                <a:ahLst/>
                <a:cxnLst>
                  <a:cxn ang="0">
                    <a:pos x="545" y="0"/>
                  </a:cxn>
                  <a:cxn ang="0">
                    <a:pos x="181" y="0"/>
                  </a:cxn>
                  <a:cxn ang="0">
                    <a:pos x="0" y="315"/>
                  </a:cxn>
                  <a:cxn ang="0">
                    <a:pos x="181" y="628"/>
                  </a:cxn>
                  <a:cxn ang="0">
                    <a:pos x="545" y="628"/>
                  </a:cxn>
                  <a:cxn ang="0">
                    <a:pos x="726" y="315"/>
                  </a:cxn>
                  <a:cxn ang="0">
                    <a:pos x="545" y="0"/>
                  </a:cxn>
                  <a:cxn ang="0">
                    <a:pos x="545" y="0"/>
                  </a:cxn>
                </a:cxnLst>
                <a:rect l="0" t="0" r="r" b="b"/>
                <a:pathLst>
                  <a:path w="726" h="628">
                    <a:moveTo>
                      <a:pt x="545" y="0"/>
                    </a:moveTo>
                    <a:lnTo>
                      <a:pt x="181" y="0"/>
                    </a:lnTo>
                    <a:lnTo>
                      <a:pt x="0" y="315"/>
                    </a:lnTo>
                    <a:lnTo>
                      <a:pt x="181" y="628"/>
                    </a:lnTo>
                    <a:lnTo>
                      <a:pt x="545" y="628"/>
                    </a:lnTo>
                    <a:lnTo>
                      <a:pt x="726" y="315"/>
                    </a:lnTo>
                    <a:lnTo>
                      <a:pt x="545" y="0"/>
                    </a:lnTo>
                    <a:lnTo>
                      <a:pt x="545" y="0"/>
                    </a:lnTo>
                    <a:close/>
                  </a:path>
                </a:pathLst>
              </a:custGeom>
              <a:solidFill>
                <a:schemeClr val="accent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48" name="Freeform 156">
                <a:extLst>
                  <a:ext uri="{FF2B5EF4-FFF2-40B4-BE49-F238E27FC236}">
                    <a16:creationId xmlns:a16="http://schemas.microsoft.com/office/drawing/2014/main" id="{1121413D-FA86-489C-A294-771486AF54C0}"/>
                  </a:ext>
                </a:extLst>
              </p:cNvPr>
              <p:cNvSpPr>
                <a:spLocks/>
              </p:cNvSpPr>
              <p:nvPr/>
            </p:nvSpPr>
            <p:spPr bwMode="auto">
              <a:xfrm>
                <a:off x="737386" y="5989992"/>
                <a:ext cx="4115400" cy="711765"/>
              </a:xfrm>
              <a:custGeom>
                <a:avLst/>
                <a:gdLst>
                  <a:gd name="connsiteX0" fmla="*/ 0 w 10000"/>
                  <a:gd name="connsiteY0" fmla="*/ 0 h 10000"/>
                  <a:gd name="connsiteX1" fmla="*/ 0 w 10000"/>
                  <a:gd name="connsiteY1" fmla="*/ 10000 h 10000"/>
                  <a:gd name="connsiteX2" fmla="*/ 10000 w 10000"/>
                  <a:gd name="connsiteY2" fmla="*/ 10000 h 10000"/>
                  <a:gd name="connsiteX3" fmla="*/ 8704 w 10000"/>
                  <a:gd name="connsiteY3" fmla="*/ 26 h 10000"/>
                  <a:gd name="connsiteX4" fmla="*/ 0 w 10000"/>
                  <a:gd name="connsiteY4" fmla="*/ 0 h 10000"/>
                  <a:gd name="connsiteX5" fmla="*/ 0 w 10000"/>
                  <a:gd name="connsiteY5" fmla="*/ 0 h 10000"/>
                  <a:gd name="connsiteX0" fmla="*/ 0 w 10000"/>
                  <a:gd name="connsiteY0" fmla="*/ 0 h 10000"/>
                  <a:gd name="connsiteX1" fmla="*/ 0 w 10000"/>
                  <a:gd name="connsiteY1" fmla="*/ 10000 h 10000"/>
                  <a:gd name="connsiteX2" fmla="*/ 10000 w 10000"/>
                  <a:gd name="connsiteY2" fmla="*/ 10000 h 10000"/>
                  <a:gd name="connsiteX3" fmla="*/ 8916 w 10000"/>
                  <a:gd name="connsiteY3" fmla="*/ 151 h 10000"/>
                  <a:gd name="connsiteX4" fmla="*/ 0 w 10000"/>
                  <a:gd name="connsiteY4" fmla="*/ 0 h 10000"/>
                  <a:gd name="connsiteX5" fmla="*/ 0 w 10000"/>
                  <a:gd name="connsiteY5" fmla="*/ 0 h 10000"/>
                  <a:gd name="connsiteX0" fmla="*/ 0 w 10000"/>
                  <a:gd name="connsiteY0" fmla="*/ 98 h 10098"/>
                  <a:gd name="connsiteX1" fmla="*/ 0 w 10000"/>
                  <a:gd name="connsiteY1" fmla="*/ 10098 h 10098"/>
                  <a:gd name="connsiteX2" fmla="*/ 10000 w 10000"/>
                  <a:gd name="connsiteY2" fmla="*/ 10098 h 10098"/>
                  <a:gd name="connsiteX3" fmla="*/ 8937 w 10000"/>
                  <a:gd name="connsiteY3" fmla="*/ 0 h 10098"/>
                  <a:gd name="connsiteX4" fmla="*/ 0 w 10000"/>
                  <a:gd name="connsiteY4" fmla="*/ 98 h 10098"/>
                  <a:gd name="connsiteX5" fmla="*/ 0 w 10000"/>
                  <a:gd name="connsiteY5" fmla="*/ 98 h 10098"/>
                  <a:gd name="connsiteX0" fmla="*/ 0 w 10000"/>
                  <a:gd name="connsiteY0" fmla="*/ 98 h 10098"/>
                  <a:gd name="connsiteX1" fmla="*/ 0 w 10000"/>
                  <a:gd name="connsiteY1" fmla="*/ 10098 h 10098"/>
                  <a:gd name="connsiteX2" fmla="*/ 10000 w 10000"/>
                  <a:gd name="connsiteY2" fmla="*/ 10098 h 10098"/>
                  <a:gd name="connsiteX3" fmla="*/ 8980 w 10000"/>
                  <a:gd name="connsiteY3" fmla="*/ 0 h 10098"/>
                  <a:gd name="connsiteX4" fmla="*/ 0 w 10000"/>
                  <a:gd name="connsiteY4" fmla="*/ 98 h 10098"/>
                  <a:gd name="connsiteX5" fmla="*/ 0 w 10000"/>
                  <a:gd name="connsiteY5" fmla="*/ 98 h 10098"/>
                  <a:gd name="connsiteX0" fmla="*/ 0 w 10000"/>
                  <a:gd name="connsiteY0" fmla="*/ 0 h 10000"/>
                  <a:gd name="connsiteX1" fmla="*/ 0 w 10000"/>
                  <a:gd name="connsiteY1" fmla="*/ 10000 h 10000"/>
                  <a:gd name="connsiteX2" fmla="*/ 10000 w 10000"/>
                  <a:gd name="connsiteY2" fmla="*/ 10000 h 10000"/>
                  <a:gd name="connsiteX3" fmla="*/ 9001 w 10000"/>
                  <a:gd name="connsiteY3" fmla="*/ 27 h 10000"/>
                  <a:gd name="connsiteX4" fmla="*/ 0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10000" y="10000"/>
                    </a:lnTo>
                    <a:lnTo>
                      <a:pt x="9001" y="27"/>
                    </a:lnTo>
                    <a:lnTo>
                      <a:pt x="0" y="0"/>
                    </a:lnTo>
                    <a:lnTo>
                      <a:pt x="0" y="0"/>
                    </a:lnTo>
                    <a:close/>
                  </a:path>
                </a:pathLst>
              </a:custGeom>
              <a:noFill/>
              <a:ln w="9525">
                <a:solidFill>
                  <a:schemeClr val="accent5"/>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49" name="Freeform 186">
                <a:extLst>
                  <a:ext uri="{FF2B5EF4-FFF2-40B4-BE49-F238E27FC236}">
                    <a16:creationId xmlns:a16="http://schemas.microsoft.com/office/drawing/2014/main" id="{13E6EA57-1E93-4B1E-93FE-76E87FBC1E02}"/>
                  </a:ext>
                </a:extLst>
              </p:cNvPr>
              <p:cNvSpPr>
                <a:spLocks/>
              </p:cNvSpPr>
              <p:nvPr/>
            </p:nvSpPr>
            <p:spPr bwMode="auto">
              <a:xfrm>
                <a:off x="737386" y="2918245"/>
                <a:ext cx="2758817" cy="1458000"/>
              </a:xfrm>
              <a:custGeom>
                <a:avLst/>
                <a:gdLst>
                  <a:gd name="T0" fmla="*/ 0 w 10000"/>
                  <a:gd name="T1" fmla="*/ 0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0 h 10000"/>
                  <a:gd name="T12" fmla="*/ 0 w 10000"/>
                  <a:gd name="T13" fmla="*/ 0 h 10000"/>
                  <a:gd name="T14" fmla="*/ 0 w 10000"/>
                  <a:gd name="T15" fmla="*/ 0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00" h="10000">
                    <a:moveTo>
                      <a:pt x="0" y="0"/>
                    </a:moveTo>
                    <a:lnTo>
                      <a:pt x="0" y="10000"/>
                    </a:lnTo>
                    <a:lnTo>
                      <a:pt x="10000" y="10000"/>
                    </a:lnTo>
                    <a:lnTo>
                      <a:pt x="8416" y="4920"/>
                    </a:lnTo>
                    <a:lnTo>
                      <a:pt x="10000" y="0"/>
                    </a:lnTo>
                    <a:lnTo>
                      <a:pt x="0" y="0"/>
                    </a:lnTo>
                    <a:close/>
                  </a:path>
                </a:pathLst>
              </a:custGeom>
              <a:noFill/>
              <a:ln w="9525">
                <a:solidFill>
                  <a:srgbClr val="968C6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0" name="Text Box 17">
                <a:extLst>
                  <a:ext uri="{FF2B5EF4-FFF2-40B4-BE49-F238E27FC236}">
                    <a16:creationId xmlns:a16="http://schemas.microsoft.com/office/drawing/2014/main" id="{0712B9D5-71F9-4429-AF5A-B44886E78E17}"/>
                  </a:ext>
                </a:extLst>
              </p:cNvPr>
              <p:cNvSpPr txBox="1">
                <a:spLocks noChangeArrowheads="1"/>
              </p:cNvSpPr>
              <p:nvPr/>
            </p:nvSpPr>
            <p:spPr bwMode="blackWhite">
              <a:xfrm>
                <a:off x="4483757" y="2618827"/>
                <a:ext cx="1728466" cy="68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Data Completeness &amp; Accuracy</a:t>
                </a:r>
              </a:p>
            </p:txBody>
          </p:sp>
          <p:sp>
            <p:nvSpPr>
              <p:cNvPr id="51" name="Text Box 16">
                <a:extLst>
                  <a:ext uri="{FF2B5EF4-FFF2-40B4-BE49-F238E27FC236}">
                    <a16:creationId xmlns:a16="http://schemas.microsoft.com/office/drawing/2014/main" id="{724C9136-4BFD-43D6-B6BA-EDA2C58CB7FB}"/>
                  </a:ext>
                </a:extLst>
              </p:cNvPr>
              <p:cNvSpPr txBox="1">
                <a:spLocks noChangeArrowheads="1"/>
              </p:cNvSpPr>
              <p:nvPr/>
            </p:nvSpPr>
            <p:spPr bwMode="blackWhite">
              <a:xfrm>
                <a:off x="3165382" y="3533540"/>
                <a:ext cx="1718562" cy="22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Results</a:t>
                </a:r>
              </a:p>
            </p:txBody>
          </p:sp>
          <p:sp>
            <p:nvSpPr>
              <p:cNvPr id="52" name="Text Box 18">
                <a:extLst>
                  <a:ext uri="{FF2B5EF4-FFF2-40B4-BE49-F238E27FC236}">
                    <a16:creationId xmlns:a16="http://schemas.microsoft.com/office/drawing/2014/main" id="{B6D1943E-6CE8-44AD-A7CD-190EFAD7BA6B}"/>
                  </a:ext>
                </a:extLst>
              </p:cNvPr>
              <p:cNvSpPr txBox="1">
                <a:spLocks noChangeArrowheads="1"/>
              </p:cNvSpPr>
              <p:nvPr/>
            </p:nvSpPr>
            <p:spPr bwMode="blackWhite">
              <a:xfrm>
                <a:off x="5850756" y="3369806"/>
                <a:ext cx="1710000" cy="45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Period Of Investigation (POI)</a:t>
                </a:r>
              </a:p>
            </p:txBody>
          </p:sp>
          <p:sp>
            <p:nvSpPr>
              <p:cNvPr id="53" name="Text Box 19">
                <a:extLst>
                  <a:ext uri="{FF2B5EF4-FFF2-40B4-BE49-F238E27FC236}">
                    <a16:creationId xmlns:a16="http://schemas.microsoft.com/office/drawing/2014/main" id="{18D54040-1467-4CAA-9E88-5569F38CBC76}"/>
                  </a:ext>
                </a:extLst>
              </p:cNvPr>
              <p:cNvSpPr txBox="1">
                <a:spLocks noChangeArrowheads="1"/>
              </p:cNvSpPr>
              <p:nvPr/>
            </p:nvSpPr>
            <p:spPr bwMode="blackWhite">
              <a:xfrm>
                <a:off x="5969082" y="4944837"/>
                <a:ext cx="1531614" cy="43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Other Critical Parameters</a:t>
                </a:r>
              </a:p>
            </p:txBody>
          </p:sp>
          <p:sp>
            <p:nvSpPr>
              <p:cNvPr id="54" name="Text Box 20">
                <a:extLst>
                  <a:ext uri="{FF2B5EF4-FFF2-40B4-BE49-F238E27FC236}">
                    <a16:creationId xmlns:a16="http://schemas.microsoft.com/office/drawing/2014/main" id="{3E74C237-AAD3-46EA-A617-3B6F0B500A21}"/>
                  </a:ext>
                </a:extLst>
              </p:cNvPr>
              <p:cNvSpPr txBox="1">
                <a:spLocks noChangeArrowheads="1"/>
              </p:cNvSpPr>
              <p:nvPr/>
            </p:nvSpPr>
            <p:spPr bwMode="blackWhite">
              <a:xfrm>
                <a:off x="4482604" y="5868863"/>
                <a:ext cx="1728466" cy="43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Crude Mortality Rates</a:t>
                </a:r>
              </a:p>
            </p:txBody>
          </p:sp>
          <p:sp>
            <p:nvSpPr>
              <p:cNvPr id="55" name="Text Box 21">
                <a:extLst>
                  <a:ext uri="{FF2B5EF4-FFF2-40B4-BE49-F238E27FC236}">
                    <a16:creationId xmlns:a16="http://schemas.microsoft.com/office/drawing/2014/main" id="{7B5F9892-4F4B-473E-8935-0E45585CC992}"/>
                  </a:ext>
                </a:extLst>
              </p:cNvPr>
              <p:cNvSpPr txBox="1">
                <a:spLocks noChangeArrowheads="1"/>
              </p:cNvSpPr>
              <p:nvPr/>
            </p:nvSpPr>
            <p:spPr bwMode="blackWhite">
              <a:xfrm>
                <a:off x="3134198" y="5095437"/>
                <a:ext cx="1705932" cy="21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Graduation</a:t>
                </a:r>
              </a:p>
            </p:txBody>
          </p:sp>
          <p:sp>
            <p:nvSpPr>
              <p:cNvPr id="56" name="Rectangle 6">
                <a:extLst>
                  <a:ext uri="{FF2B5EF4-FFF2-40B4-BE49-F238E27FC236}">
                    <a16:creationId xmlns:a16="http://schemas.microsoft.com/office/drawing/2014/main" id="{E4AF0081-9FAF-4936-B4B3-7042D29C21CC}"/>
                  </a:ext>
                </a:extLst>
              </p:cNvPr>
              <p:cNvSpPr>
                <a:spLocks noChangeArrowheads="1"/>
              </p:cNvSpPr>
              <p:nvPr/>
            </p:nvSpPr>
            <p:spPr bwMode="blackWhite">
              <a:xfrm>
                <a:off x="800957" y="2973672"/>
                <a:ext cx="2348789" cy="1396042"/>
              </a:xfrm>
              <a:prstGeom prst="rect">
                <a:avLst/>
              </a:prstGeom>
              <a:noFill/>
              <a:ln>
                <a:noFill/>
              </a:ln>
            </p:spPr>
            <p:txBody>
              <a:bodyPr lIns="0" tIns="0" rIns="0" bIns="0"/>
              <a:lstStyle/>
              <a:p>
                <a:pPr marL="115888" marR="0" lvl="0" indent="-1158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rgbClr val="000000"/>
                    </a:solidFill>
                    <a:effectLst/>
                    <a:uLnTx/>
                    <a:uFillTx/>
                    <a:latin typeface="Times New Roman"/>
                    <a:ea typeface="+mn-ea"/>
                    <a:cs typeface="+mn-cs"/>
                  </a:rPr>
                  <a:t>Annualised change in mort. of ~2.5% over 1996-98 table</a:t>
                </a:r>
              </a:p>
              <a:p>
                <a:pPr marL="115888" marR="0" lvl="0" indent="-1158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rgbClr val="000000"/>
                    </a:solidFill>
                    <a:effectLst/>
                    <a:uLnTx/>
                    <a:uFillTx/>
                    <a:latin typeface="Times New Roman"/>
                    <a:ea typeface="+mn-ea"/>
                    <a:cs typeface="+mn-cs"/>
                  </a:rPr>
                  <a:t>No direct comparison as the previous investigation was done based on group annuitants</a:t>
                </a:r>
              </a:p>
              <a:p>
                <a:pPr marL="115888" marR="0" lvl="0" indent="-1158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rgbClr val="000000"/>
                    </a:solidFill>
                    <a:effectLst/>
                    <a:uLnTx/>
                    <a:uFillTx/>
                    <a:latin typeface="Times New Roman"/>
                    <a:ea typeface="+mn-ea"/>
                    <a:cs typeface="+mn-cs"/>
                  </a:rPr>
                  <a:t>Recommended for adoption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7" name="Rectangle 56">
                <a:extLst>
                  <a:ext uri="{FF2B5EF4-FFF2-40B4-BE49-F238E27FC236}">
                    <a16:creationId xmlns:a16="http://schemas.microsoft.com/office/drawing/2014/main" id="{05A9306F-9C36-4D83-8CAF-464FEC2A7558}"/>
                  </a:ext>
                </a:extLst>
              </p:cNvPr>
              <p:cNvSpPr>
                <a:spLocks noChangeArrowheads="1"/>
              </p:cNvSpPr>
              <p:nvPr/>
            </p:nvSpPr>
            <p:spPr bwMode="blackWhite">
              <a:xfrm>
                <a:off x="800957" y="4449282"/>
                <a:ext cx="2363845" cy="1459696"/>
              </a:xfrm>
              <a:prstGeom prst="rect">
                <a:avLst/>
              </a:prstGeom>
              <a:noFill/>
              <a:ln>
                <a:solidFill>
                  <a:schemeClr val="accent1">
                    <a:lumMod val="75000"/>
                  </a:schemeClr>
                </a:solidFill>
              </a:ln>
            </p:spPr>
            <p:txBody>
              <a:bodyPr lIns="0" tIns="0" rIns="0" bIns="0"/>
              <a:lstStyle/>
              <a:p>
                <a:pPr marL="115888" marR="0" lvl="0" indent="-115888" algn="l"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Used modified </a:t>
                </a:r>
                <a:r>
                  <a:rPr kumimoji="0" lang="en-IN" sz="1400" b="0" i="0" u="none" strike="noStrike" kern="1200" cap="none" spc="0" normalizeH="0" baseline="0" noProof="0" dirty="0" err="1">
                    <a:ln>
                      <a:noFill/>
                    </a:ln>
                    <a:solidFill>
                      <a:srgbClr val="000000"/>
                    </a:solidFill>
                    <a:effectLst/>
                    <a:uLnTx/>
                    <a:uFillTx/>
                    <a:latin typeface="Times New Roman"/>
                    <a:ea typeface="+mn-ea"/>
                    <a:cs typeface="+mn-cs"/>
                  </a:rPr>
                  <a:t>Heligman</a:t>
                </a:r>
                <a:r>
                  <a:rPr kumimoji="0" lang="en-IN" sz="1400" b="0" i="0" u="none" strike="noStrike" kern="1200" cap="none" spc="0" normalizeH="0" baseline="0" noProof="0" dirty="0">
                    <a:ln>
                      <a:noFill/>
                    </a:ln>
                    <a:solidFill>
                      <a:srgbClr val="000000"/>
                    </a:solidFill>
                    <a:effectLst/>
                    <a:uLnTx/>
                    <a:uFillTx/>
                    <a:latin typeface="Times New Roman"/>
                    <a:ea typeface="+mn-ea"/>
                    <a:cs typeface="+mn-cs"/>
                  </a:rPr>
                  <a:t> Pollard method for graduation</a:t>
                </a:r>
              </a:p>
              <a:p>
                <a:pPr marL="115888" marR="0" lvl="0" indent="-115888" algn="l"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Crude Death rates for ages between 40 and 85 considered for graduation</a:t>
                </a:r>
              </a:p>
              <a:p>
                <a:pPr marL="285750" marR="0" lvl="0" indent="-285750" algn="l" defTabSz="914400" rtl="0" eaLnBrk="1" fontAlgn="auto" latinLnBrk="0" hangingPunct="1">
                  <a:lnSpc>
                    <a:spcPct val="100000"/>
                  </a:lnSpc>
                  <a:spcBef>
                    <a:spcPts val="60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8" name="Rectangle 6">
                <a:extLst>
                  <a:ext uri="{FF2B5EF4-FFF2-40B4-BE49-F238E27FC236}">
                    <a16:creationId xmlns:a16="http://schemas.microsoft.com/office/drawing/2014/main" id="{6E5E17C4-918A-4386-9345-A4F0A2A1852B}"/>
                  </a:ext>
                </a:extLst>
              </p:cNvPr>
              <p:cNvSpPr>
                <a:spLocks noChangeArrowheads="1"/>
              </p:cNvSpPr>
              <p:nvPr/>
            </p:nvSpPr>
            <p:spPr bwMode="blackWhite">
              <a:xfrm>
                <a:off x="801210" y="6038435"/>
                <a:ext cx="3682549" cy="63796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115888" indent="-1158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15888" marR="0" lvl="0" indent="-115888"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Validated the calculation  through sample policies &amp; for selected insurers</a:t>
                </a:r>
                <a:endParaRPr kumimoji="0" lang="en-IN"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9" name="Rectangle 6">
                <a:extLst>
                  <a:ext uri="{FF2B5EF4-FFF2-40B4-BE49-F238E27FC236}">
                    <a16:creationId xmlns:a16="http://schemas.microsoft.com/office/drawing/2014/main" id="{81A5C4E0-A208-45D5-8D67-5508F677C304}"/>
                  </a:ext>
                </a:extLst>
              </p:cNvPr>
              <p:cNvSpPr>
                <a:spLocks noChangeArrowheads="1"/>
              </p:cNvSpPr>
              <p:nvPr/>
            </p:nvSpPr>
            <p:spPr bwMode="blackWhite">
              <a:xfrm>
                <a:off x="6177440" y="2195924"/>
                <a:ext cx="3572470" cy="59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IN"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Extensive work has been done to ensure that data is complete and accurate</a:t>
                </a:r>
              </a:p>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IN"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Only life annuity  with RoC considered</a:t>
                </a:r>
              </a:p>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IN"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0" name="Rectangle 6">
                <a:extLst>
                  <a:ext uri="{FF2B5EF4-FFF2-40B4-BE49-F238E27FC236}">
                    <a16:creationId xmlns:a16="http://schemas.microsoft.com/office/drawing/2014/main" id="{2D94FC59-857C-4FD7-AC50-C6FE101B7775}"/>
                  </a:ext>
                </a:extLst>
              </p:cNvPr>
              <p:cNvSpPr>
                <a:spLocks noChangeArrowheads="1"/>
              </p:cNvSpPr>
              <p:nvPr/>
            </p:nvSpPr>
            <p:spPr bwMode="blackWhite">
              <a:xfrm>
                <a:off x="7564960" y="3055023"/>
                <a:ext cx="2324335" cy="1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IN"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POI  for the current investigation is 1.4.2012 to 31.03.2015; mainly based on the claims reporting lag analysis</a:t>
                </a:r>
              </a:p>
            </p:txBody>
          </p:sp>
          <p:sp>
            <p:nvSpPr>
              <p:cNvPr id="61" name="Rectangle 6">
                <a:extLst>
                  <a:ext uri="{FF2B5EF4-FFF2-40B4-BE49-F238E27FC236}">
                    <a16:creationId xmlns:a16="http://schemas.microsoft.com/office/drawing/2014/main" id="{DD7D669C-D21D-4699-9A14-3EF518003674}"/>
                  </a:ext>
                </a:extLst>
              </p:cNvPr>
              <p:cNvSpPr>
                <a:spLocks noChangeArrowheads="1"/>
              </p:cNvSpPr>
              <p:nvPr/>
            </p:nvSpPr>
            <p:spPr bwMode="blackWhite">
              <a:xfrm>
                <a:off x="7775898" y="4944837"/>
                <a:ext cx="1974013" cy="70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IN"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2" name="Freeform 186">
                <a:extLst>
                  <a:ext uri="{FF2B5EF4-FFF2-40B4-BE49-F238E27FC236}">
                    <a16:creationId xmlns:a16="http://schemas.microsoft.com/office/drawing/2014/main" id="{CEFC4955-D0CF-4CD5-B148-3FE6BCADC1E1}"/>
                  </a:ext>
                </a:extLst>
              </p:cNvPr>
              <p:cNvSpPr>
                <a:spLocks/>
              </p:cNvSpPr>
              <p:nvPr/>
            </p:nvSpPr>
            <p:spPr bwMode="auto">
              <a:xfrm>
                <a:off x="737386" y="4456515"/>
                <a:ext cx="2758656" cy="1459697"/>
              </a:xfrm>
              <a:custGeom>
                <a:avLst/>
                <a:gdLst>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7730 w 10000"/>
                  <a:gd name="connsiteY4" fmla="*/ 5000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03 w 10000"/>
                  <a:gd name="connsiteY4" fmla="*/ 5047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529 w 10000"/>
                  <a:gd name="connsiteY4" fmla="*/ 5047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363 w 10000"/>
                  <a:gd name="connsiteY4" fmla="*/ 5153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89 w 10000"/>
                  <a:gd name="connsiteY4" fmla="*/ 5093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291 w 10000"/>
                  <a:gd name="connsiteY4" fmla="*/ 491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17 w 10000"/>
                  <a:gd name="connsiteY4" fmla="*/ 497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575 w 10000"/>
                  <a:gd name="connsiteY4" fmla="*/ 497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80 w 10000"/>
                  <a:gd name="connsiteY4" fmla="*/ 4860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48 w 10000"/>
                  <a:gd name="connsiteY4" fmla="*/ 515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16 w 10000"/>
                  <a:gd name="connsiteY4" fmla="*/ 4920 h 10000"/>
                  <a:gd name="connsiteX5" fmla="*/ 10000 w 10000"/>
                  <a:gd name="connsiteY5" fmla="*/ 0 h 10000"/>
                  <a:gd name="connsiteX6" fmla="*/ 0 w 10000"/>
                  <a:gd name="connsiteY6" fmla="*/ 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0" y="10000"/>
                    </a:lnTo>
                    <a:lnTo>
                      <a:pt x="10000" y="10000"/>
                    </a:lnTo>
                    <a:lnTo>
                      <a:pt x="10000" y="10000"/>
                    </a:lnTo>
                    <a:lnTo>
                      <a:pt x="8416" y="4920"/>
                    </a:lnTo>
                    <a:lnTo>
                      <a:pt x="10000" y="0"/>
                    </a:lnTo>
                    <a:lnTo>
                      <a:pt x="0" y="0"/>
                    </a:lnTo>
                    <a:lnTo>
                      <a:pt x="0" y="0"/>
                    </a:lnTo>
                    <a:close/>
                  </a:path>
                </a:pathLst>
              </a:custGeom>
              <a:noFill/>
              <a:ln w="9525">
                <a:solidFill>
                  <a:schemeClr val="accent3"/>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imes New Roman"/>
                  <a:ea typeface="+mn-ea"/>
                  <a:cs typeface="+mn-cs"/>
                </a:endParaRPr>
              </a:p>
            </p:txBody>
          </p:sp>
        </p:grpSp>
        <p:sp>
          <p:nvSpPr>
            <p:cNvPr id="37" name="Text Box 24">
              <a:extLst>
                <a:ext uri="{FF2B5EF4-FFF2-40B4-BE49-F238E27FC236}">
                  <a16:creationId xmlns:a16="http://schemas.microsoft.com/office/drawing/2014/main" id="{24674340-65D0-466B-A494-0C1DA4ACF52D}"/>
                </a:ext>
              </a:extLst>
            </p:cNvPr>
            <p:cNvSpPr txBox="1">
              <a:spLocks noChangeArrowheads="1"/>
            </p:cNvSpPr>
            <p:nvPr/>
          </p:nvSpPr>
          <p:spPr bwMode="blackWhite">
            <a:xfrm>
              <a:off x="3960847" y="3226021"/>
              <a:ext cx="1608336" cy="101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India Individual Annuitants Mortality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2012-15</a:t>
              </a:r>
            </a:p>
          </p:txBody>
        </p:sp>
        <p:sp>
          <p:nvSpPr>
            <p:cNvPr id="38" name="Rectangle 6">
              <a:extLst>
                <a:ext uri="{FF2B5EF4-FFF2-40B4-BE49-F238E27FC236}">
                  <a16:creationId xmlns:a16="http://schemas.microsoft.com/office/drawing/2014/main" id="{381BAB52-C27E-4195-B130-A8716D31C8D7}"/>
                </a:ext>
              </a:extLst>
            </p:cNvPr>
            <p:cNvSpPr>
              <a:spLocks noChangeArrowheads="1"/>
            </p:cNvSpPr>
            <p:nvPr/>
          </p:nvSpPr>
          <p:spPr bwMode="blackWhite">
            <a:xfrm>
              <a:off x="6626161" y="3985959"/>
              <a:ext cx="2209861" cy="1622413"/>
            </a:xfrm>
            <a:prstGeom prst="rect">
              <a:avLst/>
            </a:prstGeom>
            <a:noFill/>
            <a:ln>
              <a:noFill/>
            </a:ln>
          </p:spPr>
          <p:txBody>
            <a:bodyPr lIns="0" tIns="0" rIns="0" bIns="0"/>
            <a:lstStyle/>
            <a:p>
              <a:pPr marL="115888" marR="0" lvl="0" indent="-115888" algn="just"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Age definition – age last birthday</a:t>
              </a:r>
            </a:p>
            <a:p>
              <a:pPr marL="115888" marR="0" lvl="0" indent="-115888" algn="just"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Include annuity payments out of both Immediate and Deferred included</a:t>
              </a:r>
            </a:p>
            <a:p>
              <a:pPr marL="115888" marR="0" lvl="0" indent="-115888" algn="just"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Based on number of policies</a:t>
              </a:r>
            </a:p>
            <a:p>
              <a:pPr marL="285750" marR="0" lvl="0" indent="-285750" algn="just" defTabSz="914400" rtl="0" eaLnBrk="1" fontAlgn="auto" latinLnBrk="0" hangingPunct="1">
                <a:lnSpc>
                  <a:spcPct val="100000"/>
                </a:lnSpc>
                <a:spcBef>
                  <a:spcPts val="600"/>
                </a:spcBef>
                <a:spcAft>
                  <a:spcPts val="0"/>
                </a:spcAft>
                <a:buClrTx/>
                <a:buSzTx/>
                <a:buFont typeface="Arial" pitchFamily="34" charset="0"/>
                <a:buChar char="•"/>
                <a:tabLst/>
                <a:defRPr/>
              </a:pPr>
              <a:endParaRPr kumimoji="0" lang="en-IN" sz="1400" b="0" i="0" u="none" strike="noStrike" kern="1200" cap="none" spc="0" normalizeH="0" baseline="0" noProof="0" dirty="0">
                <a:ln>
                  <a:noFill/>
                </a:ln>
                <a:solidFill>
                  <a:srgbClr val="000000"/>
                </a:solidFill>
                <a:effectLst/>
                <a:uLnTx/>
                <a:uFillTx/>
                <a:latin typeface="Times New Roman"/>
                <a:ea typeface="+mn-ea"/>
                <a:cs typeface="+mn-cs"/>
              </a:endParaRPr>
            </a:p>
          </p:txBody>
        </p:sp>
      </p:grpSp>
    </p:spTree>
    <p:extLst>
      <p:ext uri="{BB962C8B-B14F-4D97-AF65-F5344CB8AC3E}">
        <p14:creationId xmlns:p14="http://schemas.microsoft.com/office/powerpoint/2010/main" val="215827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Q&amp;A</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descr="A person wearing glasses and a suit&#10;&#10;Description automatically generated with medium confidence">
            <a:extLst>
              <a:ext uri="{FF2B5EF4-FFF2-40B4-BE49-F238E27FC236}">
                <a16:creationId xmlns:a16="http://schemas.microsoft.com/office/drawing/2014/main" id="{D18D7E9C-99C1-487B-8E4A-47FA660EC0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599" y="2038715"/>
            <a:ext cx="2362199" cy="24772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A picture containing person, indoor, posing&#10;&#10;Description automatically generated">
            <a:extLst>
              <a:ext uri="{FF2B5EF4-FFF2-40B4-BE49-F238E27FC236}">
                <a16:creationId xmlns:a16="http://schemas.microsoft.com/office/drawing/2014/main" id="{8520CDA5-8DC5-4124-8E2C-A7326DF961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4200" y="1987815"/>
            <a:ext cx="2362200" cy="24974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47931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Thank you!</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Rectangle 2">
            <a:extLst>
              <a:ext uri="{FF2B5EF4-FFF2-40B4-BE49-F238E27FC236}">
                <a16:creationId xmlns:a16="http://schemas.microsoft.com/office/drawing/2014/main" id="{204E4481-1CA0-4DF5-BC20-A81510C1559C}"/>
              </a:ext>
            </a:extLst>
          </p:cNvPr>
          <p:cNvSpPr txBox="1">
            <a:spLocks noChangeArrowheads="1"/>
          </p:cNvSpPr>
          <p:nvPr/>
        </p:nvSpPr>
        <p:spPr>
          <a:xfrm>
            <a:off x="1905000" y="27432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CPD Question</a:t>
            </a:r>
          </a:p>
        </p:txBody>
      </p:sp>
    </p:spTree>
    <p:extLst>
      <p:ext uri="{BB962C8B-B14F-4D97-AF65-F5344CB8AC3E}">
        <p14:creationId xmlns:p14="http://schemas.microsoft.com/office/powerpoint/2010/main" val="1728756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6" name="Rectangle 150"/>
          <p:cNvSpPr txBox="1">
            <a:spLocks noChangeArrowheads="1"/>
          </p:cNvSpPr>
          <p:nvPr/>
        </p:nvSpPr>
        <p:spPr>
          <a:xfrm>
            <a:off x="228599" y="1333500"/>
            <a:ext cx="11799291"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p:txBody>
      </p:sp>
      <p:sp>
        <p:nvSpPr>
          <p:cNvPr id="5" name="TextBox 4">
            <a:extLst>
              <a:ext uri="{FF2B5EF4-FFF2-40B4-BE49-F238E27FC236}">
                <a16:creationId xmlns:a16="http://schemas.microsoft.com/office/drawing/2014/main" id="{36A73873-727D-4BD8-81CD-E77B30962568}"/>
              </a:ext>
            </a:extLst>
          </p:cNvPr>
          <p:cNvSpPr txBox="1"/>
          <p:nvPr/>
        </p:nvSpPr>
        <p:spPr>
          <a:xfrm>
            <a:off x="164109" y="3826114"/>
            <a:ext cx="1005840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Overview of Annuities Product Development for the Indian Market</a:t>
            </a:r>
          </a:p>
        </p:txBody>
      </p:sp>
      <p:sp>
        <p:nvSpPr>
          <p:cNvPr id="8" name="TextBox 7">
            <a:extLst>
              <a:ext uri="{FF2B5EF4-FFF2-40B4-BE49-F238E27FC236}">
                <a16:creationId xmlns:a16="http://schemas.microsoft.com/office/drawing/2014/main" id="{01A8536E-2336-4F12-B2EF-F0BF4CE3170C}"/>
              </a:ext>
            </a:extLst>
          </p:cNvPr>
          <p:cNvSpPr txBox="1"/>
          <p:nvPr/>
        </p:nvSpPr>
        <p:spPr>
          <a:xfrm>
            <a:off x="232228" y="5475069"/>
            <a:ext cx="58637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FFFFFF"/>
                </a:solidFill>
                <a:effectLst/>
                <a:uLnTx/>
                <a:uFillTx/>
                <a:latin typeface="Times New Roman"/>
                <a:ea typeface="+mn-ea"/>
                <a:cs typeface="+mn-cs"/>
              </a:rPr>
              <a:t>Dinesh Pant</a:t>
            </a:r>
          </a:p>
        </p:txBody>
      </p:sp>
      <p:sp>
        <p:nvSpPr>
          <p:cNvPr id="10" name="Rectangle 150">
            <a:extLst>
              <a:ext uri="{FF2B5EF4-FFF2-40B4-BE49-F238E27FC236}">
                <a16:creationId xmlns:a16="http://schemas.microsoft.com/office/drawing/2014/main" id="{F328CEDE-90E2-43F8-B13D-45355E7EFFA1}"/>
              </a:ext>
            </a:extLst>
          </p:cNvPr>
          <p:cNvSpPr txBox="1">
            <a:spLocks noChangeArrowheads="1"/>
          </p:cNvSpPr>
          <p:nvPr/>
        </p:nvSpPr>
        <p:spPr>
          <a:xfrm>
            <a:off x="266700" y="762000"/>
            <a:ext cx="11799888" cy="18288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18th Current Issues in Retirement Benefits(CIRB)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2800" b="1" i="0" u="none" strike="noStrike" kern="0" cap="none" spc="0" normalizeH="0" baseline="0" noProof="0" dirty="0">
                <a:ln>
                  <a:noFill/>
                </a:ln>
                <a:solidFill>
                  <a:srgbClr val="FFFFFF"/>
                </a:solidFill>
                <a:effectLst/>
                <a:uLnTx/>
                <a:uFillTx/>
                <a:latin typeface="Arial"/>
                <a:ea typeface="+mj-ea"/>
                <a:cs typeface="+mj-cs"/>
              </a:rPr>
              <a:t>Online Series August 2021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7 August 2021</a:t>
            </a:r>
            <a:endParaRPr kumimoji="0" lang="es-ES" altLang="en-US" sz="3600" b="1" i="0" u="none" strike="noStrike" kern="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3955429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762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Speaker Introductions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4038600" y="419517"/>
            <a:ext cx="7924800" cy="5907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a:ea typeface="+mn-ea"/>
                <a:cs typeface="+mn-cs"/>
              </a:rPr>
              <a:t>  Dinesh Pant</a:t>
            </a:r>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13131"/>
                </a:solidFill>
                <a:effectLst/>
                <a:uLnTx/>
                <a:uFillTx/>
                <a:latin typeface="Times New Roman"/>
                <a:ea typeface="+mn-ea"/>
                <a:cs typeface="+mn-cs"/>
              </a:rPr>
              <a:t>   Appointed Actuary , LIC of India </a:t>
            </a:r>
          </a:p>
          <a:p>
            <a:pPr marL="0" marR="0" algn="just">
              <a:lnSpc>
                <a:spcPct val="115000"/>
              </a:lnSpc>
              <a:spcBef>
                <a:spcPts val="0"/>
              </a:spcBef>
              <a:spcAft>
                <a:spcPts val="0"/>
              </a:spcAft>
            </a:pPr>
            <a:endParaRPr lang="en-US" sz="1600" dirty="0">
              <a:solidFill>
                <a:srgbClr val="313131"/>
              </a:solidFill>
              <a:latin typeface="Times New Roman"/>
            </a:endParaRPr>
          </a:p>
          <a:p>
            <a:pPr marL="285750" marR="0" indent="-285750" algn="just">
              <a:lnSpc>
                <a:spcPct val="115000"/>
              </a:lnSpc>
              <a:spcBef>
                <a:spcPts val="0"/>
              </a:spcBef>
              <a:spcAft>
                <a:spcPts val="0"/>
              </a:spcAft>
              <a:buFont typeface="Arial" panose="020B0604020202020204" pitchFamily="34" charset="0"/>
              <a:buChar char="•"/>
            </a:pPr>
            <a:r>
              <a:rPr lang="en-US" dirty="0">
                <a:solidFill>
                  <a:srgbClr val="313131"/>
                </a:solidFill>
                <a:latin typeface="Times New Roman"/>
              </a:rPr>
              <a:t>Mr Dinesh Pant is the Appointed Actuary &amp; Chief (In-charge) Actuarial of Life Insurance Corporation of India. </a:t>
            </a:r>
          </a:p>
          <a:p>
            <a:pPr marL="285750" marR="0" indent="-285750" algn="just">
              <a:lnSpc>
                <a:spcPct val="115000"/>
              </a:lnSpc>
              <a:spcBef>
                <a:spcPts val="0"/>
              </a:spcBef>
              <a:spcAft>
                <a:spcPts val="0"/>
              </a:spcAft>
              <a:buFont typeface="Arial" panose="020B0604020202020204" pitchFamily="34" charset="0"/>
              <a:buChar char="•"/>
            </a:pPr>
            <a:r>
              <a:rPr lang="en-US" dirty="0">
                <a:solidFill>
                  <a:srgbClr val="313131"/>
                </a:solidFill>
                <a:latin typeface="Times New Roman"/>
              </a:rPr>
              <a:t>He is a qualified Engineering Graduate as well as a qualified Law Graduate.  </a:t>
            </a:r>
          </a:p>
          <a:p>
            <a:pPr marL="285750" marR="0" indent="-285750" algn="just">
              <a:lnSpc>
                <a:spcPct val="115000"/>
              </a:lnSpc>
              <a:spcBef>
                <a:spcPts val="0"/>
              </a:spcBef>
              <a:spcAft>
                <a:spcPts val="0"/>
              </a:spcAft>
              <a:buFont typeface="Arial" panose="020B0604020202020204" pitchFamily="34" charset="0"/>
              <a:buChar char="•"/>
            </a:pPr>
            <a:r>
              <a:rPr lang="en-US" dirty="0">
                <a:solidFill>
                  <a:srgbClr val="313131"/>
                </a:solidFill>
                <a:latin typeface="Times New Roman"/>
              </a:rPr>
              <a:t>He has done his Masters in Business Administration and is a Fellow of the Institute of Actuaries of India as well as the Insurance Institute of India.</a:t>
            </a:r>
            <a:endParaRPr kumimoji="0" lang="en-US" i="0" u="none" strike="noStrike" kern="1200" cap="none" spc="0" normalizeH="0" baseline="0" noProof="0" dirty="0">
              <a:ln>
                <a:noFill/>
              </a:ln>
              <a:solidFill>
                <a:srgbClr val="201F1E"/>
              </a:solidFill>
              <a:effectLst/>
              <a:uLnTx/>
              <a:uFillTx/>
              <a:latin typeface="Times New Roman"/>
              <a:ea typeface="+mn-ea"/>
              <a:cs typeface="+mn-cs"/>
            </a:endParaRPr>
          </a:p>
          <a:p>
            <a:pPr marL="285750" marR="0" lvl="0" indent="-2857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313131"/>
                </a:solidFill>
                <a:latin typeface="Times New Roman"/>
              </a:rPr>
              <a:t>Prior to his current assignment, he has been the Product Actuary and the Actuary for International Operations of LIC of India.  </a:t>
            </a:r>
          </a:p>
          <a:p>
            <a:pPr marL="285750" marR="0" lvl="0" indent="-2857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313131"/>
                </a:solidFill>
                <a:latin typeface="Times New Roman"/>
              </a:rPr>
              <a:t>He also has previous exposure of an overseas assignment for more than five years as the General Manager (Life) for </a:t>
            </a:r>
            <a:r>
              <a:rPr lang="en-US" dirty="0" err="1">
                <a:solidFill>
                  <a:srgbClr val="313131"/>
                </a:solidFill>
                <a:latin typeface="Times New Roman"/>
              </a:rPr>
              <a:t>Kenindia</a:t>
            </a:r>
            <a:r>
              <a:rPr lang="en-US" dirty="0">
                <a:solidFill>
                  <a:srgbClr val="313131"/>
                </a:solidFill>
                <a:latin typeface="Times New Roman"/>
              </a:rPr>
              <a:t> Assurance Company Ltd., Kenya.  The overall experience of Mr Pant in Life Insurance industry spans over a period of 31 years. </a:t>
            </a:r>
            <a:endParaRPr kumimoji="0" lang="en-US" i="0" u="none" strike="noStrike" kern="1200" cap="none" spc="0" normalizeH="0" baseline="0" noProof="0" dirty="0">
              <a:ln>
                <a:noFill/>
              </a:ln>
              <a:solidFill>
                <a:srgbClr val="313131"/>
              </a:solidFill>
              <a:effectLst/>
              <a:uLnTx/>
              <a:uFillTx/>
              <a:latin typeface="Times New Roman"/>
              <a:ea typeface="+mn-ea"/>
              <a:cs typeface="+mn-cs"/>
            </a:endParaRPr>
          </a:p>
          <a:p>
            <a:pPr marL="285750" indent="-285750" algn="just">
              <a:buFont typeface="Arial" panose="020B0604020202020204" pitchFamily="34" charset="0"/>
              <a:buChar char="•"/>
            </a:pPr>
            <a:r>
              <a:rPr lang="en-US" dirty="0">
                <a:solidFill>
                  <a:srgbClr val="313131"/>
                </a:solidFill>
                <a:latin typeface="Times New Roman"/>
              </a:rPr>
              <a:t>Mr. Pant has attended many workshops and seminars in India and abroad and has been speaker in the panel discussion of various seminars.  </a:t>
            </a:r>
          </a:p>
          <a:p>
            <a:pPr marL="285750" indent="-285750" algn="just">
              <a:buFont typeface="Arial" panose="020B0604020202020204" pitchFamily="34" charset="0"/>
              <a:buChar char="•"/>
            </a:pPr>
            <a:r>
              <a:rPr lang="en-US" dirty="0">
                <a:solidFill>
                  <a:srgbClr val="313131"/>
                </a:solidFill>
                <a:latin typeface="Times New Roman"/>
              </a:rPr>
              <a:t>He has also served in the various Committees of professional bodies and regulators such as FICCI, PFRDA and IRDAI.  </a:t>
            </a:r>
          </a:p>
        </p:txBody>
      </p:sp>
      <p:pic>
        <p:nvPicPr>
          <p:cNvPr id="7" name="Image1">
            <a:extLst>
              <a:ext uri="{FF2B5EF4-FFF2-40B4-BE49-F238E27FC236}">
                <a16:creationId xmlns:a16="http://schemas.microsoft.com/office/drawing/2014/main" id="{8BB89759-C038-4602-857E-18966B39A86A}"/>
              </a:ext>
            </a:extLst>
          </p:cNvPr>
          <p:cNvPicPr/>
          <p:nvPr/>
        </p:nvPicPr>
        <p:blipFill>
          <a:blip r:embed="rId6" cstate="print"/>
          <a:srcRect/>
          <a:stretch/>
        </p:blipFill>
        <p:spPr>
          <a:xfrm rot="5400000">
            <a:off x="1723373" y="1005736"/>
            <a:ext cx="234863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2621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chemeClr val="tx1"/>
                </a:solidFill>
                <a:latin typeface="Calibri" panose="020F0502020204030204" pitchFamily="34" charset="0"/>
                <a:cs typeface="Calibri" panose="020F0502020204030204" pitchFamily="34" charset="0"/>
              </a:rPr>
              <a:t>Introduction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grpSp>
        <p:nvGrpSpPr>
          <p:cNvPr id="6" name="Group 5">
            <a:extLst>
              <a:ext uri="{FF2B5EF4-FFF2-40B4-BE49-F238E27FC236}">
                <a16:creationId xmlns:a16="http://schemas.microsoft.com/office/drawing/2014/main" id="{BDEFD83B-A6CA-4FB4-BD24-BA785A6273E2}"/>
              </a:ext>
            </a:extLst>
          </p:cNvPr>
          <p:cNvGrpSpPr/>
          <p:nvPr/>
        </p:nvGrpSpPr>
        <p:grpSpPr>
          <a:xfrm>
            <a:off x="3200400" y="1447800"/>
            <a:ext cx="6725244" cy="3742314"/>
            <a:chOff x="1791525" y="1648973"/>
            <a:chExt cx="6725244" cy="3742314"/>
          </a:xfrm>
        </p:grpSpPr>
        <p:pic>
          <p:nvPicPr>
            <p:cNvPr id="7" name="Graphic 6" descr="Document">
              <a:extLst>
                <a:ext uri="{FF2B5EF4-FFF2-40B4-BE49-F238E27FC236}">
                  <a16:creationId xmlns:a16="http://schemas.microsoft.com/office/drawing/2014/main" id="{EF1BE2D7-512F-4A2E-B5ED-03DD652271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67200" y="3581400"/>
              <a:ext cx="1488475" cy="1488475"/>
            </a:xfrm>
            <a:prstGeom prst="rect">
              <a:avLst/>
            </a:prstGeom>
          </p:spPr>
        </p:pic>
        <p:pic>
          <p:nvPicPr>
            <p:cNvPr id="8" name="Graphic 7" descr="Voice">
              <a:extLst>
                <a:ext uri="{FF2B5EF4-FFF2-40B4-BE49-F238E27FC236}">
                  <a16:creationId xmlns:a16="http://schemas.microsoft.com/office/drawing/2014/main" id="{67FB58FF-CA7B-4D83-B13C-C60390A3C5A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19301" y="3631966"/>
              <a:ext cx="1488476" cy="1488476"/>
            </a:xfrm>
            <a:prstGeom prst="rect">
              <a:avLst/>
            </a:prstGeom>
          </p:spPr>
        </p:pic>
        <p:pic>
          <p:nvPicPr>
            <p:cNvPr id="9" name="Graphic 8" descr="Questions">
              <a:extLst>
                <a:ext uri="{FF2B5EF4-FFF2-40B4-BE49-F238E27FC236}">
                  <a16:creationId xmlns:a16="http://schemas.microsoft.com/office/drawing/2014/main" id="{A16272B1-99D1-4CDC-B16F-75C90C361B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05301" y="1666768"/>
              <a:ext cx="1488478" cy="1488478"/>
            </a:xfrm>
            <a:prstGeom prst="rect">
              <a:avLst/>
            </a:prstGeom>
          </p:spPr>
        </p:pic>
        <p:pic>
          <p:nvPicPr>
            <p:cNvPr id="10" name="Graphic 9" descr="Chat bubble">
              <a:extLst>
                <a:ext uri="{FF2B5EF4-FFF2-40B4-BE49-F238E27FC236}">
                  <a16:creationId xmlns:a16="http://schemas.microsoft.com/office/drawing/2014/main" id="{80F9F11B-624D-49DC-B9E1-F2DE6D55BA3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96019" y="1648973"/>
              <a:ext cx="1488478" cy="1488478"/>
            </a:xfrm>
            <a:prstGeom prst="rect">
              <a:avLst/>
            </a:prstGeom>
          </p:spPr>
        </p:pic>
        <p:pic>
          <p:nvPicPr>
            <p:cNvPr id="11" name="Graphic 10" descr="Speaker phone">
              <a:extLst>
                <a:ext uri="{FF2B5EF4-FFF2-40B4-BE49-F238E27FC236}">
                  <a16:creationId xmlns:a16="http://schemas.microsoft.com/office/drawing/2014/main" id="{5EB2FFB0-99E1-4CF4-949D-3878846F2CBC}"/>
                </a:ext>
              </a:extLst>
            </p:cNvPr>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89680" y="1679593"/>
              <a:ext cx="1488478" cy="1488478"/>
            </a:xfrm>
            <a:prstGeom prst="rect">
              <a:avLst/>
            </a:prstGeom>
          </p:spPr>
        </p:pic>
        <p:sp>
          <p:nvSpPr>
            <p:cNvPr id="12" name="&quot;Not Allowed&quot; Symbol 11">
              <a:extLst>
                <a:ext uri="{FF2B5EF4-FFF2-40B4-BE49-F238E27FC236}">
                  <a16:creationId xmlns:a16="http://schemas.microsoft.com/office/drawing/2014/main" id="{F47636BF-70B2-4462-AAC5-AA02412905E7}"/>
                </a:ext>
              </a:extLst>
            </p:cNvPr>
            <p:cNvSpPr/>
            <p:nvPr/>
          </p:nvSpPr>
          <p:spPr bwMode="auto">
            <a:xfrm>
              <a:off x="2791920" y="2394718"/>
              <a:ext cx="669815" cy="614962"/>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13" name="TextBox 12">
              <a:extLst>
                <a:ext uri="{FF2B5EF4-FFF2-40B4-BE49-F238E27FC236}">
                  <a16:creationId xmlns:a16="http://schemas.microsoft.com/office/drawing/2014/main" id="{AFEAEAC6-1269-46A4-A25B-6650F22ABF06}"/>
                </a:ext>
              </a:extLst>
            </p:cNvPr>
            <p:cNvSpPr txBox="1"/>
            <p:nvPr/>
          </p:nvSpPr>
          <p:spPr>
            <a:xfrm>
              <a:off x="2196339" y="2844645"/>
              <a:ext cx="1027376" cy="400110"/>
            </a:xfrm>
            <a:prstGeom prst="rect">
              <a:avLst/>
            </a:prstGeom>
            <a:noFill/>
          </p:spPr>
          <p:txBody>
            <a:bodyPr wrap="square">
              <a:spAutoFit/>
            </a:bodyPr>
            <a:lstStyle/>
            <a:p>
              <a:r>
                <a:rPr lang="en-US" altLang="en-US" sz="2000" b="1" kern="0" dirty="0">
                  <a:latin typeface="+mj-lt"/>
                </a:rPr>
                <a:t>Mute</a:t>
              </a:r>
              <a:endParaRPr lang="en-GB" sz="2000" b="1" dirty="0">
                <a:latin typeface="+mj-lt"/>
              </a:endParaRPr>
            </a:p>
          </p:txBody>
        </p:sp>
        <p:sp>
          <p:nvSpPr>
            <p:cNvPr id="14" name="TextBox 13">
              <a:extLst>
                <a:ext uri="{FF2B5EF4-FFF2-40B4-BE49-F238E27FC236}">
                  <a16:creationId xmlns:a16="http://schemas.microsoft.com/office/drawing/2014/main" id="{6B23B7AB-54E4-4257-BD3C-7F6B8A37DEB3}"/>
                </a:ext>
              </a:extLst>
            </p:cNvPr>
            <p:cNvSpPr txBox="1"/>
            <p:nvPr/>
          </p:nvSpPr>
          <p:spPr>
            <a:xfrm>
              <a:off x="4444239" y="2844645"/>
              <a:ext cx="1027376" cy="400110"/>
            </a:xfrm>
            <a:prstGeom prst="rect">
              <a:avLst/>
            </a:prstGeom>
            <a:noFill/>
          </p:spPr>
          <p:txBody>
            <a:bodyPr wrap="square">
              <a:spAutoFit/>
            </a:bodyPr>
            <a:lstStyle/>
            <a:p>
              <a:r>
                <a:rPr lang="en-US" altLang="en-US" sz="2000" b="1" kern="0" dirty="0">
                  <a:latin typeface="+mj-lt"/>
                </a:rPr>
                <a:t>Q&amp;A</a:t>
              </a:r>
              <a:endParaRPr lang="en-GB" sz="2000" b="1" dirty="0">
                <a:latin typeface="+mj-lt"/>
              </a:endParaRPr>
            </a:p>
          </p:txBody>
        </p:sp>
        <p:sp>
          <p:nvSpPr>
            <p:cNvPr id="15" name="TextBox 14">
              <a:extLst>
                <a:ext uri="{FF2B5EF4-FFF2-40B4-BE49-F238E27FC236}">
                  <a16:creationId xmlns:a16="http://schemas.microsoft.com/office/drawing/2014/main" id="{A0DE0071-08BF-45FA-908E-83DCDF0DEB13}"/>
                </a:ext>
              </a:extLst>
            </p:cNvPr>
            <p:cNvSpPr txBox="1"/>
            <p:nvPr/>
          </p:nvSpPr>
          <p:spPr>
            <a:xfrm>
              <a:off x="6488932" y="2853359"/>
              <a:ext cx="2027837" cy="400110"/>
            </a:xfrm>
            <a:prstGeom prst="rect">
              <a:avLst/>
            </a:prstGeom>
            <a:noFill/>
          </p:spPr>
          <p:txBody>
            <a:bodyPr wrap="square">
              <a:spAutoFit/>
            </a:bodyPr>
            <a:lstStyle/>
            <a:p>
              <a:r>
                <a:rPr lang="en-US" altLang="en-US" sz="2000" b="1" kern="0" dirty="0">
                  <a:latin typeface="+mj-lt"/>
                </a:rPr>
                <a:t>IAI support</a:t>
              </a:r>
              <a:endParaRPr lang="en-GB" sz="2000" b="1" dirty="0">
                <a:latin typeface="+mj-lt"/>
              </a:endParaRPr>
            </a:p>
          </p:txBody>
        </p:sp>
        <p:sp>
          <p:nvSpPr>
            <p:cNvPr id="16" name="TextBox 15">
              <a:extLst>
                <a:ext uri="{FF2B5EF4-FFF2-40B4-BE49-F238E27FC236}">
                  <a16:creationId xmlns:a16="http://schemas.microsoft.com/office/drawing/2014/main" id="{BD1DFFB4-E36A-4F23-B523-8BDDFE32C182}"/>
                </a:ext>
              </a:extLst>
            </p:cNvPr>
            <p:cNvSpPr txBox="1"/>
            <p:nvPr/>
          </p:nvSpPr>
          <p:spPr>
            <a:xfrm>
              <a:off x="1791525" y="4724398"/>
              <a:ext cx="2081715" cy="400110"/>
            </a:xfrm>
            <a:prstGeom prst="rect">
              <a:avLst/>
            </a:prstGeom>
            <a:noFill/>
          </p:spPr>
          <p:txBody>
            <a:bodyPr wrap="square">
              <a:spAutoFit/>
            </a:bodyPr>
            <a:lstStyle/>
            <a:p>
              <a:r>
                <a:rPr lang="en-US" altLang="en-US" sz="2000" b="1" kern="0" dirty="0">
                  <a:latin typeface="+mj-lt"/>
                </a:rPr>
                <a:t>Recording</a:t>
              </a:r>
              <a:endParaRPr lang="en-GB" sz="2000" b="1" dirty="0">
                <a:latin typeface="+mj-lt"/>
              </a:endParaRPr>
            </a:p>
          </p:txBody>
        </p:sp>
        <p:sp>
          <p:nvSpPr>
            <p:cNvPr id="17" name="TextBox 16">
              <a:extLst>
                <a:ext uri="{FF2B5EF4-FFF2-40B4-BE49-F238E27FC236}">
                  <a16:creationId xmlns:a16="http://schemas.microsoft.com/office/drawing/2014/main" id="{ADE515C8-7EF1-42A4-94B9-13ED29989F69}"/>
                </a:ext>
              </a:extLst>
            </p:cNvPr>
            <p:cNvSpPr txBox="1"/>
            <p:nvPr/>
          </p:nvSpPr>
          <p:spPr>
            <a:xfrm>
              <a:off x="4305301" y="4991177"/>
              <a:ext cx="1785096" cy="400110"/>
            </a:xfrm>
            <a:prstGeom prst="rect">
              <a:avLst/>
            </a:prstGeom>
            <a:noFill/>
          </p:spPr>
          <p:txBody>
            <a:bodyPr wrap="square">
              <a:spAutoFit/>
            </a:bodyPr>
            <a:lstStyle/>
            <a:p>
              <a:r>
                <a:rPr lang="en-US" altLang="en-US" sz="2000" b="1" kern="0" dirty="0">
                  <a:latin typeface="+mj-lt"/>
                </a:rPr>
                <a:t>Feedback</a:t>
              </a:r>
              <a:endParaRPr lang="en-GB" sz="2000" b="1" dirty="0">
                <a:latin typeface="+mj-lt"/>
              </a:endParaRPr>
            </a:p>
          </p:txBody>
        </p:sp>
        <p:grpSp>
          <p:nvGrpSpPr>
            <p:cNvPr id="18" name="Group 17">
              <a:extLst>
                <a:ext uri="{FF2B5EF4-FFF2-40B4-BE49-F238E27FC236}">
                  <a16:creationId xmlns:a16="http://schemas.microsoft.com/office/drawing/2014/main" id="{80BD1FCB-476E-413F-B3F6-01542B643A8F}"/>
                </a:ext>
              </a:extLst>
            </p:cNvPr>
            <p:cNvGrpSpPr/>
            <p:nvPr/>
          </p:nvGrpSpPr>
          <p:grpSpPr>
            <a:xfrm>
              <a:off x="6572769" y="3396929"/>
              <a:ext cx="1809231" cy="1860872"/>
              <a:chOff x="6596404" y="3223495"/>
              <a:chExt cx="1389306" cy="1733968"/>
            </a:xfrm>
          </p:grpSpPr>
          <p:sp>
            <p:nvSpPr>
              <p:cNvPr id="19" name="TextBox 18">
                <a:extLst>
                  <a:ext uri="{FF2B5EF4-FFF2-40B4-BE49-F238E27FC236}">
                    <a16:creationId xmlns:a16="http://schemas.microsoft.com/office/drawing/2014/main" id="{52CC247B-B737-463A-9EF6-F38C07EFE53A}"/>
                  </a:ext>
                </a:extLst>
              </p:cNvPr>
              <p:cNvSpPr txBox="1"/>
              <p:nvPr/>
            </p:nvSpPr>
            <p:spPr>
              <a:xfrm>
                <a:off x="6596404" y="3223495"/>
                <a:ext cx="656870" cy="923330"/>
              </a:xfrm>
              <a:prstGeom prst="rect">
                <a:avLst/>
              </a:prstGeom>
              <a:noFill/>
            </p:spPr>
            <p:txBody>
              <a:bodyPr wrap="square">
                <a:spAutoFit/>
              </a:bodyPr>
              <a:lstStyle/>
              <a:p>
                <a:r>
                  <a:rPr lang="en-US" altLang="en-US" sz="5400" b="1" kern="0" dirty="0">
                    <a:solidFill>
                      <a:srgbClr val="7030A0"/>
                    </a:solidFill>
                    <a:latin typeface="+mj-lt"/>
                  </a:rPr>
                  <a:t>C</a:t>
                </a:r>
                <a:endParaRPr lang="en-GB" sz="2000" b="1" dirty="0">
                  <a:solidFill>
                    <a:srgbClr val="7030A0"/>
                  </a:solidFill>
                  <a:latin typeface="+mj-lt"/>
                </a:endParaRPr>
              </a:p>
            </p:txBody>
          </p:sp>
          <p:sp>
            <p:nvSpPr>
              <p:cNvPr id="20" name="TextBox 19">
                <a:extLst>
                  <a:ext uri="{FF2B5EF4-FFF2-40B4-BE49-F238E27FC236}">
                    <a16:creationId xmlns:a16="http://schemas.microsoft.com/office/drawing/2014/main" id="{79D58813-4B22-43F1-8D71-463CF7194E1B}"/>
                  </a:ext>
                </a:extLst>
              </p:cNvPr>
              <p:cNvSpPr txBox="1"/>
              <p:nvPr/>
            </p:nvSpPr>
            <p:spPr>
              <a:xfrm>
                <a:off x="7014981" y="3623034"/>
                <a:ext cx="656870" cy="923330"/>
              </a:xfrm>
              <a:prstGeom prst="rect">
                <a:avLst/>
              </a:prstGeom>
              <a:noFill/>
            </p:spPr>
            <p:txBody>
              <a:bodyPr wrap="square">
                <a:spAutoFit/>
              </a:bodyPr>
              <a:lstStyle/>
              <a:p>
                <a:r>
                  <a:rPr lang="en-US" sz="5400" b="1" kern="0" dirty="0">
                    <a:solidFill>
                      <a:srgbClr val="7030A0"/>
                    </a:solidFill>
                    <a:latin typeface="+mj-lt"/>
                  </a:rPr>
                  <a:t>P</a:t>
                </a:r>
              </a:p>
            </p:txBody>
          </p:sp>
          <p:sp>
            <p:nvSpPr>
              <p:cNvPr id="21" name="TextBox 20">
                <a:extLst>
                  <a:ext uri="{FF2B5EF4-FFF2-40B4-BE49-F238E27FC236}">
                    <a16:creationId xmlns:a16="http://schemas.microsoft.com/office/drawing/2014/main" id="{BD39B4D3-9D25-4D75-AE9E-6AF668D5E957}"/>
                  </a:ext>
                </a:extLst>
              </p:cNvPr>
              <p:cNvSpPr txBox="1"/>
              <p:nvPr/>
            </p:nvSpPr>
            <p:spPr>
              <a:xfrm>
                <a:off x="7328840" y="4034133"/>
                <a:ext cx="656870" cy="923330"/>
              </a:xfrm>
              <a:prstGeom prst="rect">
                <a:avLst/>
              </a:prstGeom>
              <a:noFill/>
            </p:spPr>
            <p:txBody>
              <a:bodyPr wrap="square">
                <a:spAutoFit/>
              </a:bodyPr>
              <a:lstStyle/>
              <a:p>
                <a:r>
                  <a:rPr lang="en-US" sz="5400" b="1" kern="0" dirty="0">
                    <a:solidFill>
                      <a:srgbClr val="7030A0"/>
                    </a:solidFill>
                    <a:latin typeface="+mj-lt"/>
                  </a:rPr>
                  <a:t>D</a:t>
                </a:r>
              </a:p>
            </p:txBody>
          </p:sp>
        </p:grpSp>
      </p:grpSp>
    </p:spTree>
    <p:extLst>
      <p:ext uri="{BB962C8B-B14F-4D97-AF65-F5344CB8AC3E}">
        <p14:creationId xmlns:p14="http://schemas.microsoft.com/office/powerpoint/2010/main" val="3349987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7D0B-3BFA-4DF8-8D0A-1F2F861639CF}"/>
              </a:ext>
            </a:extLst>
          </p:cNvPr>
          <p:cNvSpPr>
            <a:spLocks noGrp="1"/>
          </p:cNvSpPr>
          <p:nvPr>
            <p:ph type="title"/>
          </p:nvPr>
        </p:nvSpPr>
        <p:spPr>
          <a:xfrm>
            <a:off x="1752600" y="117476"/>
            <a:ext cx="10363200" cy="734809"/>
          </a:xfrm>
        </p:spPr>
        <p:txBody>
          <a:bodyPr>
            <a:normAutofit/>
          </a:bodyPr>
          <a:lstStyle/>
          <a:p>
            <a:pPr algn="ctr"/>
            <a:r>
              <a:rPr lang="en-US" sz="4000" dirty="0">
                <a:latin typeface="Calibri Light" panose="020F0302020204030204" pitchFamily="34" charset="0"/>
                <a:cs typeface="Calibri Light" panose="020F0302020204030204" pitchFamily="34" charset="0"/>
              </a:rPr>
              <a:t>Agenda</a:t>
            </a:r>
            <a:endParaRPr lang="en-IN" sz="4000" dirty="0">
              <a:latin typeface="Calibri Light" panose="020F0302020204030204" pitchFamily="34" charset="0"/>
              <a:cs typeface="Calibri Light" panose="020F0302020204030204" pitchFamily="34" charset="0"/>
            </a:endParaRPr>
          </a:p>
        </p:txBody>
      </p:sp>
      <p:grpSp>
        <p:nvGrpSpPr>
          <p:cNvPr id="3" name="Group 2">
            <a:extLst>
              <a:ext uri="{FF2B5EF4-FFF2-40B4-BE49-F238E27FC236}">
                <a16:creationId xmlns:a16="http://schemas.microsoft.com/office/drawing/2014/main" id="{539337D4-7D54-4C43-81DD-2014D7D56CE1}"/>
              </a:ext>
            </a:extLst>
          </p:cNvPr>
          <p:cNvGrpSpPr/>
          <p:nvPr/>
        </p:nvGrpSpPr>
        <p:grpSpPr>
          <a:xfrm>
            <a:off x="1752600" y="1034847"/>
            <a:ext cx="10363200" cy="4908753"/>
            <a:chOff x="785354" y="917648"/>
            <a:chExt cx="10149178" cy="4233396"/>
          </a:xfrm>
        </p:grpSpPr>
        <p:sp>
          <p:nvSpPr>
            <p:cNvPr id="5" name="Freeform: Shape 4">
              <a:extLst>
                <a:ext uri="{FF2B5EF4-FFF2-40B4-BE49-F238E27FC236}">
                  <a16:creationId xmlns:a16="http://schemas.microsoft.com/office/drawing/2014/main" id="{B9990C43-3B2B-4983-A1E6-B9FEFC98A6B7}"/>
                </a:ext>
              </a:extLst>
            </p:cNvPr>
            <p:cNvSpPr/>
            <p:nvPr/>
          </p:nvSpPr>
          <p:spPr>
            <a:xfrm>
              <a:off x="785354" y="917648"/>
              <a:ext cx="10149178" cy="407746"/>
            </a:xfrm>
            <a:custGeom>
              <a:avLst/>
              <a:gdLst>
                <a:gd name="connsiteX0" fmla="*/ 0 w 10149178"/>
                <a:gd name="connsiteY0" fmla="*/ 67959 h 407745"/>
                <a:gd name="connsiteX1" fmla="*/ 67959 w 10149178"/>
                <a:gd name="connsiteY1" fmla="*/ 0 h 407745"/>
                <a:gd name="connsiteX2" fmla="*/ 10081219 w 10149178"/>
                <a:gd name="connsiteY2" fmla="*/ 0 h 407745"/>
                <a:gd name="connsiteX3" fmla="*/ 10149178 w 10149178"/>
                <a:gd name="connsiteY3" fmla="*/ 67959 h 407745"/>
                <a:gd name="connsiteX4" fmla="*/ 10149178 w 10149178"/>
                <a:gd name="connsiteY4" fmla="*/ 339786 h 407745"/>
                <a:gd name="connsiteX5" fmla="*/ 10081219 w 10149178"/>
                <a:gd name="connsiteY5" fmla="*/ 407745 h 407745"/>
                <a:gd name="connsiteX6" fmla="*/ 67959 w 10149178"/>
                <a:gd name="connsiteY6" fmla="*/ 407745 h 407745"/>
                <a:gd name="connsiteX7" fmla="*/ 0 w 10149178"/>
                <a:gd name="connsiteY7" fmla="*/ 339786 h 407745"/>
                <a:gd name="connsiteX8" fmla="*/ 0 w 10149178"/>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9178" h="407745">
                  <a:moveTo>
                    <a:pt x="0" y="67959"/>
                  </a:moveTo>
                  <a:cubicBezTo>
                    <a:pt x="0" y="30426"/>
                    <a:pt x="30426" y="0"/>
                    <a:pt x="67959" y="0"/>
                  </a:cubicBezTo>
                  <a:lnTo>
                    <a:pt x="10081219" y="0"/>
                  </a:lnTo>
                  <a:cubicBezTo>
                    <a:pt x="10118752" y="0"/>
                    <a:pt x="10149178" y="30426"/>
                    <a:pt x="10149178" y="67959"/>
                  </a:cubicBezTo>
                  <a:lnTo>
                    <a:pt x="10149178" y="339786"/>
                  </a:lnTo>
                  <a:cubicBezTo>
                    <a:pt x="10149178" y="377319"/>
                    <a:pt x="10118752" y="407745"/>
                    <a:pt x="10081219" y="407745"/>
                  </a:cubicBezTo>
                  <a:lnTo>
                    <a:pt x="67959" y="407745"/>
                  </a:lnTo>
                  <a:cubicBezTo>
                    <a:pt x="30426" y="407745"/>
                    <a:pt x="0" y="377319"/>
                    <a:pt x="0" y="339786"/>
                  </a:cubicBezTo>
                  <a:lnTo>
                    <a:pt x="0" y="67959"/>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342900" marR="0" lvl="0" indent="-342900" algn="l" defTabSz="755650" rtl="0" eaLnBrk="1" fontAlgn="auto" latinLnBrk="0" hangingPunct="1">
                <a:lnSpc>
                  <a:spcPct val="90000"/>
                </a:lnSpc>
                <a:spcBef>
                  <a:spcPct val="0"/>
                </a:spcBef>
                <a:spcAft>
                  <a:spcPct val="35000"/>
                </a:spcAft>
                <a:buClrTx/>
                <a:buSzTx/>
                <a:buFontTx/>
                <a:buAutoNum type="arabicPeriod"/>
                <a:tabLst/>
                <a:defRPr/>
              </a:pPr>
              <a:r>
                <a:rPr kumimoji="0" lang="en-IN"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Overview</a:t>
              </a:r>
            </a:p>
          </p:txBody>
        </p:sp>
        <p:sp>
          <p:nvSpPr>
            <p:cNvPr id="9" name="Freeform: Shape 8">
              <a:extLst>
                <a:ext uri="{FF2B5EF4-FFF2-40B4-BE49-F238E27FC236}">
                  <a16:creationId xmlns:a16="http://schemas.microsoft.com/office/drawing/2014/main" id="{D4A411E0-0B00-41E4-B82A-E3D1AC16AA32}"/>
                </a:ext>
              </a:extLst>
            </p:cNvPr>
            <p:cNvSpPr/>
            <p:nvPr/>
          </p:nvSpPr>
          <p:spPr>
            <a:xfrm>
              <a:off x="785354" y="1374354"/>
              <a:ext cx="10149178" cy="407745"/>
            </a:xfrm>
            <a:custGeom>
              <a:avLst/>
              <a:gdLst>
                <a:gd name="connsiteX0" fmla="*/ 0 w 10149178"/>
                <a:gd name="connsiteY0" fmla="*/ 67959 h 407745"/>
                <a:gd name="connsiteX1" fmla="*/ 67959 w 10149178"/>
                <a:gd name="connsiteY1" fmla="*/ 0 h 407745"/>
                <a:gd name="connsiteX2" fmla="*/ 10081219 w 10149178"/>
                <a:gd name="connsiteY2" fmla="*/ 0 h 407745"/>
                <a:gd name="connsiteX3" fmla="*/ 10149178 w 10149178"/>
                <a:gd name="connsiteY3" fmla="*/ 67959 h 407745"/>
                <a:gd name="connsiteX4" fmla="*/ 10149178 w 10149178"/>
                <a:gd name="connsiteY4" fmla="*/ 339786 h 407745"/>
                <a:gd name="connsiteX5" fmla="*/ 10081219 w 10149178"/>
                <a:gd name="connsiteY5" fmla="*/ 407745 h 407745"/>
                <a:gd name="connsiteX6" fmla="*/ 67959 w 10149178"/>
                <a:gd name="connsiteY6" fmla="*/ 407745 h 407745"/>
                <a:gd name="connsiteX7" fmla="*/ 0 w 10149178"/>
                <a:gd name="connsiteY7" fmla="*/ 339786 h 407745"/>
                <a:gd name="connsiteX8" fmla="*/ 0 w 10149178"/>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9178" h="407745">
                  <a:moveTo>
                    <a:pt x="0" y="67959"/>
                  </a:moveTo>
                  <a:cubicBezTo>
                    <a:pt x="0" y="30426"/>
                    <a:pt x="30426" y="0"/>
                    <a:pt x="67959" y="0"/>
                  </a:cubicBezTo>
                  <a:lnTo>
                    <a:pt x="10081219" y="0"/>
                  </a:lnTo>
                  <a:cubicBezTo>
                    <a:pt x="10118752" y="0"/>
                    <a:pt x="10149178" y="30426"/>
                    <a:pt x="10149178" y="67959"/>
                  </a:cubicBezTo>
                  <a:lnTo>
                    <a:pt x="10149178" y="339786"/>
                  </a:lnTo>
                  <a:cubicBezTo>
                    <a:pt x="10149178" y="377319"/>
                    <a:pt x="10118752" y="407745"/>
                    <a:pt x="10081219" y="407745"/>
                  </a:cubicBezTo>
                  <a:lnTo>
                    <a:pt x="67959" y="407745"/>
                  </a:lnTo>
                  <a:cubicBezTo>
                    <a:pt x="30426" y="407745"/>
                    <a:pt x="0" y="377319"/>
                    <a:pt x="0" y="339786"/>
                  </a:cubicBezTo>
                  <a:lnTo>
                    <a:pt x="0" y="67959"/>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2. </a:t>
              </a:r>
              <a:r>
                <a:rPr kumimoji="0" lang="en-US"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Pension coverage in India</a:t>
              </a:r>
            </a:p>
          </p:txBody>
        </p:sp>
        <p:sp>
          <p:nvSpPr>
            <p:cNvPr id="10" name="Freeform: Shape 9">
              <a:extLst>
                <a:ext uri="{FF2B5EF4-FFF2-40B4-BE49-F238E27FC236}">
                  <a16:creationId xmlns:a16="http://schemas.microsoft.com/office/drawing/2014/main" id="{C01ABBE2-4369-400B-B2FC-3564C3232B0C}"/>
                </a:ext>
              </a:extLst>
            </p:cNvPr>
            <p:cNvSpPr/>
            <p:nvPr/>
          </p:nvSpPr>
          <p:spPr>
            <a:xfrm>
              <a:off x="785354" y="1844819"/>
              <a:ext cx="10149178" cy="407745"/>
            </a:xfrm>
            <a:custGeom>
              <a:avLst/>
              <a:gdLst>
                <a:gd name="connsiteX0" fmla="*/ 0 w 10149178"/>
                <a:gd name="connsiteY0" fmla="*/ 67959 h 407745"/>
                <a:gd name="connsiteX1" fmla="*/ 67959 w 10149178"/>
                <a:gd name="connsiteY1" fmla="*/ 0 h 407745"/>
                <a:gd name="connsiteX2" fmla="*/ 10081219 w 10149178"/>
                <a:gd name="connsiteY2" fmla="*/ 0 h 407745"/>
                <a:gd name="connsiteX3" fmla="*/ 10149178 w 10149178"/>
                <a:gd name="connsiteY3" fmla="*/ 67959 h 407745"/>
                <a:gd name="connsiteX4" fmla="*/ 10149178 w 10149178"/>
                <a:gd name="connsiteY4" fmla="*/ 339786 h 407745"/>
                <a:gd name="connsiteX5" fmla="*/ 10081219 w 10149178"/>
                <a:gd name="connsiteY5" fmla="*/ 407745 h 407745"/>
                <a:gd name="connsiteX6" fmla="*/ 67959 w 10149178"/>
                <a:gd name="connsiteY6" fmla="*/ 407745 h 407745"/>
                <a:gd name="connsiteX7" fmla="*/ 0 w 10149178"/>
                <a:gd name="connsiteY7" fmla="*/ 339786 h 407745"/>
                <a:gd name="connsiteX8" fmla="*/ 0 w 10149178"/>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9178" h="407745">
                  <a:moveTo>
                    <a:pt x="0" y="67959"/>
                  </a:moveTo>
                  <a:cubicBezTo>
                    <a:pt x="0" y="30426"/>
                    <a:pt x="30426" y="0"/>
                    <a:pt x="67959" y="0"/>
                  </a:cubicBezTo>
                  <a:lnTo>
                    <a:pt x="10081219" y="0"/>
                  </a:lnTo>
                  <a:cubicBezTo>
                    <a:pt x="10118752" y="0"/>
                    <a:pt x="10149178" y="30426"/>
                    <a:pt x="10149178" y="67959"/>
                  </a:cubicBezTo>
                  <a:lnTo>
                    <a:pt x="10149178" y="339786"/>
                  </a:lnTo>
                  <a:cubicBezTo>
                    <a:pt x="10149178" y="377319"/>
                    <a:pt x="10118752" y="407745"/>
                    <a:pt x="10081219" y="407745"/>
                  </a:cubicBezTo>
                  <a:lnTo>
                    <a:pt x="67959" y="407745"/>
                  </a:lnTo>
                  <a:cubicBezTo>
                    <a:pt x="30426" y="407745"/>
                    <a:pt x="0" y="377319"/>
                    <a:pt x="0" y="339786"/>
                  </a:cubicBezTo>
                  <a:lnTo>
                    <a:pt x="0" y="67959"/>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3. </a:t>
              </a:r>
              <a:r>
                <a:rPr kumimoji="0" lang="en-US"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Government sponsored/ subsidized schemes</a:t>
              </a:r>
              <a:endParaRPr kumimoji="0" lang="en-IN"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12" name="Freeform: Shape 11">
              <a:extLst>
                <a:ext uri="{FF2B5EF4-FFF2-40B4-BE49-F238E27FC236}">
                  <a16:creationId xmlns:a16="http://schemas.microsoft.com/office/drawing/2014/main" id="{B95D7433-5EDF-4012-8AC8-E78E28A02425}"/>
                </a:ext>
              </a:extLst>
            </p:cNvPr>
            <p:cNvSpPr/>
            <p:nvPr/>
          </p:nvSpPr>
          <p:spPr>
            <a:xfrm>
              <a:off x="785354" y="2315284"/>
              <a:ext cx="10149178" cy="407745"/>
            </a:xfrm>
            <a:custGeom>
              <a:avLst/>
              <a:gdLst>
                <a:gd name="connsiteX0" fmla="*/ 0 w 10149178"/>
                <a:gd name="connsiteY0" fmla="*/ 67959 h 407745"/>
                <a:gd name="connsiteX1" fmla="*/ 67959 w 10149178"/>
                <a:gd name="connsiteY1" fmla="*/ 0 h 407745"/>
                <a:gd name="connsiteX2" fmla="*/ 10081219 w 10149178"/>
                <a:gd name="connsiteY2" fmla="*/ 0 h 407745"/>
                <a:gd name="connsiteX3" fmla="*/ 10149178 w 10149178"/>
                <a:gd name="connsiteY3" fmla="*/ 67959 h 407745"/>
                <a:gd name="connsiteX4" fmla="*/ 10149178 w 10149178"/>
                <a:gd name="connsiteY4" fmla="*/ 339786 h 407745"/>
                <a:gd name="connsiteX5" fmla="*/ 10081219 w 10149178"/>
                <a:gd name="connsiteY5" fmla="*/ 407745 h 407745"/>
                <a:gd name="connsiteX6" fmla="*/ 67959 w 10149178"/>
                <a:gd name="connsiteY6" fmla="*/ 407745 h 407745"/>
                <a:gd name="connsiteX7" fmla="*/ 0 w 10149178"/>
                <a:gd name="connsiteY7" fmla="*/ 339786 h 407745"/>
                <a:gd name="connsiteX8" fmla="*/ 0 w 10149178"/>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9178" h="407745">
                  <a:moveTo>
                    <a:pt x="0" y="67959"/>
                  </a:moveTo>
                  <a:cubicBezTo>
                    <a:pt x="0" y="30426"/>
                    <a:pt x="30426" y="0"/>
                    <a:pt x="67959" y="0"/>
                  </a:cubicBezTo>
                  <a:lnTo>
                    <a:pt x="10081219" y="0"/>
                  </a:lnTo>
                  <a:cubicBezTo>
                    <a:pt x="10118752" y="0"/>
                    <a:pt x="10149178" y="30426"/>
                    <a:pt x="10149178" y="67959"/>
                  </a:cubicBezTo>
                  <a:lnTo>
                    <a:pt x="10149178" y="339786"/>
                  </a:lnTo>
                  <a:cubicBezTo>
                    <a:pt x="10149178" y="377319"/>
                    <a:pt x="10118752" y="407745"/>
                    <a:pt x="10081219" y="407745"/>
                  </a:cubicBezTo>
                  <a:lnTo>
                    <a:pt x="67959" y="407745"/>
                  </a:lnTo>
                  <a:cubicBezTo>
                    <a:pt x="30426" y="407745"/>
                    <a:pt x="0" y="377319"/>
                    <a:pt x="0" y="339786"/>
                  </a:cubicBezTo>
                  <a:lnTo>
                    <a:pt x="0" y="67959"/>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4. </a:t>
              </a:r>
              <a:r>
                <a:rPr kumimoji="0" lang="en-US"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IRDAI Regulations</a:t>
              </a:r>
              <a:endParaRPr kumimoji="0" lang="en-IN"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13" name="Freeform: Shape 12">
              <a:extLst>
                <a:ext uri="{FF2B5EF4-FFF2-40B4-BE49-F238E27FC236}">
                  <a16:creationId xmlns:a16="http://schemas.microsoft.com/office/drawing/2014/main" id="{11667070-00FF-47BE-9DC6-FB9022FF9210}"/>
                </a:ext>
              </a:extLst>
            </p:cNvPr>
            <p:cNvSpPr/>
            <p:nvPr/>
          </p:nvSpPr>
          <p:spPr>
            <a:xfrm>
              <a:off x="785354" y="2800887"/>
              <a:ext cx="10149178" cy="407745"/>
            </a:xfrm>
            <a:custGeom>
              <a:avLst/>
              <a:gdLst>
                <a:gd name="connsiteX0" fmla="*/ 0 w 10149178"/>
                <a:gd name="connsiteY0" fmla="*/ 67959 h 407745"/>
                <a:gd name="connsiteX1" fmla="*/ 67959 w 10149178"/>
                <a:gd name="connsiteY1" fmla="*/ 0 h 407745"/>
                <a:gd name="connsiteX2" fmla="*/ 10081219 w 10149178"/>
                <a:gd name="connsiteY2" fmla="*/ 0 h 407745"/>
                <a:gd name="connsiteX3" fmla="*/ 10149178 w 10149178"/>
                <a:gd name="connsiteY3" fmla="*/ 67959 h 407745"/>
                <a:gd name="connsiteX4" fmla="*/ 10149178 w 10149178"/>
                <a:gd name="connsiteY4" fmla="*/ 339786 h 407745"/>
                <a:gd name="connsiteX5" fmla="*/ 10081219 w 10149178"/>
                <a:gd name="connsiteY5" fmla="*/ 407745 h 407745"/>
                <a:gd name="connsiteX6" fmla="*/ 67959 w 10149178"/>
                <a:gd name="connsiteY6" fmla="*/ 407745 h 407745"/>
                <a:gd name="connsiteX7" fmla="*/ 0 w 10149178"/>
                <a:gd name="connsiteY7" fmla="*/ 339786 h 407745"/>
                <a:gd name="connsiteX8" fmla="*/ 0 w 10149178"/>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9178" h="407745">
                  <a:moveTo>
                    <a:pt x="0" y="67959"/>
                  </a:moveTo>
                  <a:cubicBezTo>
                    <a:pt x="0" y="30426"/>
                    <a:pt x="30426" y="0"/>
                    <a:pt x="67959" y="0"/>
                  </a:cubicBezTo>
                  <a:lnTo>
                    <a:pt x="10081219" y="0"/>
                  </a:lnTo>
                  <a:cubicBezTo>
                    <a:pt x="10118752" y="0"/>
                    <a:pt x="10149178" y="30426"/>
                    <a:pt x="10149178" y="67959"/>
                  </a:cubicBezTo>
                  <a:lnTo>
                    <a:pt x="10149178" y="339786"/>
                  </a:lnTo>
                  <a:cubicBezTo>
                    <a:pt x="10149178" y="377319"/>
                    <a:pt x="10118752" y="407745"/>
                    <a:pt x="10081219" y="407745"/>
                  </a:cubicBezTo>
                  <a:lnTo>
                    <a:pt x="67959" y="407745"/>
                  </a:lnTo>
                  <a:cubicBezTo>
                    <a:pt x="30426" y="407745"/>
                    <a:pt x="0" y="377319"/>
                    <a:pt x="0" y="339786"/>
                  </a:cubicBezTo>
                  <a:lnTo>
                    <a:pt x="0" y="67959"/>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5. </a:t>
              </a:r>
              <a:r>
                <a:rPr kumimoji="0" lang="en-US"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Overseas Market</a:t>
              </a:r>
              <a:endParaRPr kumimoji="0" lang="en-IN"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14" name="Freeform: Shape 13">
              <a:extLst>
                <a:ext uri="{FF2B5EF4-FFF2-40B4-BE49-F238E27FC236}">
                  <a16:creationId xmlns:a16="http://schemas.microsoft.com/office/drawing/2014/main" id="{5F913845-C6F0-471B-BD33-BF85C80E80F6}"/>
                </a:ext>
              </a:extLst>
            </p:cNvPr>
            <p:cNvSpPr/>
            <p:nvPr/>
          </p:nvSpPr>
          <p:spPr>
            <a:xfrm>
              <a:off x="785354" y="3286490"/>
              <a:ext cx="10149178" cy="407745"/>
            </a:xfrm>
            <a:custGeom>
              <a:avLst/>
              <a:gdLst>
                <a:gd name="connsiteX0" fmla="*/ 0 w 10149178"/>
                <a:gd name="connsiteY0" fmla="*/ 67959 h 407745"/>
                <a:gd name="connsiteX1" fmla="*/ 67959 w 10149178"/>
                <a:gd name="connsiteY1" fmla="*/ 0 h 407745"/>
                <a:gd name="connsiteX2" fmla="*/ 10081219 w 10149178"/>
                <a:gd name="connsiteY2" fmla="*/ 0 h 407745"/>
                <a:gd name="connsiteX3" fmla="*/ 10149178 w 10149178"/>
                <a:gd name="connsiteY3" fmla="*/ 67959 h 407745"/>
                <a:gd name="connsiteX4" fmla="*/ 10149178 w 10149178"/>
                <a:gd name="connsiteY4" fmla="*/ 339786 h 407745"/>
                <a:gd name="connsiteX5" fmla="*/ 10081219 w 10149178"/>
                <a:gd name="connsiteY5" fmla="*/ 407745 h 407745"/>
                <a:gd name="connsiteX6" fmla="*/ 67959 w 10149178"/>
                <a:gd name="connsiteY6" fmla="*/ 407745 h 407745"/>
                <a:gd name="connsiteX7" fmla="*/ 0 w 10149178"/>
                <a:gd name="connsiteY7" fmla="*/ 339786 h 407745"/>
                <a:gd name="connsiteX8" fmla="*/ 0 w 10149178"/>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9178" h="407745">
                  <a:moveTo>
                    <a:pt x="0" y="67959"/>
                  </a:moveTo>
                  <a:cubicBezTo>
                    <a:pt x="0" y="30426"/>
                    <a:pt x="30426" y="0"/>
                    <a:pt x="67959" y="0"/>
                  </a:cubicBezTo>
                  <a:lnTo>
                    <a:pt x="10081219" y="0"/>
                  </a:lnTo>
                  <a:cubicBezTo>
                    <a:pt x="10118752" y="0"/>
                    <a:pt x="10149178" y="30426"/>
                    <a:pt x="10149178" y="67959"/>
                  </a:cubicBezTo>
                  <a:lnTo>
                    <a:pt x="10149178" y="339786"/>
                  </a:lnTo>
                  <a:cubicBezTo>
                    <a:pt x="10149178" y="377319"/>
                    <a:pt x="10118752" y="407745"/>
                    <a:pt x="10081219" y="407745"/>
                  </a:cubicBezTo>
                  <a:lnTo>
                    <a:pt x="67959" y="407745"/>
                  </a:lnTo>
                  <a:cubicBezTo>
                    <a:pt x="30426" y="407745"/>
                    <a:pt x="0" y="377319"/>
                    <a:pt x="0" y="339786"/>
                  </a:cubicBezTo>
                  <a:lnTo>
                    <a:pt x="0" y="67959"/>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6</a:t>
              </a:r>
              <a:r>
                <a:rPr kumimoji="0" lang="en-US"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Customer Preferences</a:t>
              </a:r>
              <a:endParaRPr kumimoji="0" lang="en-IN"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15" name="Freeform: Shape 14">
              <a:extLst>
                <a:ext uri="{FF2B5EF4-FFF2-40B4-BE49-F238E27FC236}">
                  <a16:creationId xmlns:a16="http://schemas.microsoft.com/office/drawing/2014/main" id="{274CB27C-799C-4306-9F4F-88A57E078DAB}"/>
                </a:ext>
              </a:extLst>
            </p:cNvPr>
            <p:cNvSpPr/>
            <p:nvPr/>
          </p:nvSpPr>
          <p:spPr>
            <a:xfrm>
              <a:off x="785354" y="3772093"/>
              <a:ext cx="10149178" cy="407745"/>
            </a:xfrm>
            <a:custGeom>
              <a:avLst/>
              <a:gdLst>
                <a:gd name="connsiteX0" fmla="*/ 0 w 10149178"/>
                <a:gd name="connsiteY0" fmla="*/ 67959 h 407745"/>
                <a:gd name="connsiteX1" fmla="*/ 67959 w 10149178"/>
                <a:gd name="connsiteY1" fmla="*/ 0 h 407745"/>
                <a:gd name="connsiteX2" fmla="*/ 10081219 w 10149178"/>
                <a:gd name="connsiteY2" fmla="*/ 0 h 407745"/>
                <a:gd name="connsiteX3" fmla="*/ 10149178 w 10149178"/>
                <a:gd name="connsiteY3" fmla="*/ 67959 h 407745"/>
                <a:gd name="connsiteX4" fmla="*/ 10149178 w 10149178"/>
                <a:gd name="connsiteY4" fmla="*/ 339786 h 407745"/>
                <a:gd name="connsiteX5" fmla="*/ 10081219 w 10149178"/>
                <a:gd name="connsiteY5" fmla="*/ 407745 h 407745"/>
                <a:gd name="connsiteX6" fmla="*/ 67959 w 10149178"/>
                <a:gd name="connsiteY6" fmla="*/ 407745 h 407745"/>
                <a:gd name="connsiteX7" fmla="*/ 0 w 10149178"/>
                <a:gd name="connsiteY7" fmla="*/ 339786 h 407745"/>
                <a:gd name="connsiteX8" fmla="*/ 0 w 10149178"/>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9178" h="407745">
                  <a:moveTo>
                    <a:pt x="0" y="67959"/>
                  </a:moveTo>
                  <a:cubicBezTo>
                    <a:pt x="0" y="30426"/>
                    <a:pt x="30426" y="0"/>
                    <a:pt x="67959" y="0"/>
                  </a:cubicBezTo>
                  <a:lnTo>
                    <a:pt x="10081219" y="0"/>
                  </a:lnTo>
                  <a:cubicBezTo>
                    <a:pt x="10118752" y="0"/>
                    <a:pt x="10149178" y="30426"/>
                    <a:pt x="10149178" y="67959"/>
                  </a:cubicBezTo>
                  <a:lnTo>
                    <a:pt x="10149178" y="339786"/>
                  </a:lnTo>
                  <a:cubicBezTo>
                    <a:pt x="10149178" y="377319"/>
                    <a:pt x="10118752" y="407745"/>
                    <a:pt x="10081219" y="407745"/>
                  </a:cubicBezTo>
                  <a:lnTo>
                    <a:pt x="67959" y="407745"/>
                  </a:lnTo>
                  <a:cubicBezTo>
                    <a:pt x="30426" y="407745"/>
                    <a:pt x="0" y="377319"/>
                    <a:pt x="0" y="339786"/>
                  </a:cubicBezTo>
                  <a:lnTo>
                    <a:pt x="0" y="67959"/>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7. </a:t>
              </a:r>
              <a:r>
                <a:rPr kumimoji="0" lang="en-US"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Challenges and Risks</a:t>
              </a:r>
              <a:endParaRPr kumimoji="0" lang="en-IN"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17" name="Freeform: Shape 16">
              <a:extLst>
                <a:ext uri="{FF2B5EF4-FFF2-40B4-BE49-F238E27FC236}">
                  <a16:creationId xmlns:a16="http://schemas.microsoft.com/office/drawing/2014/main" id="{DC3DEC53-F5CC-4AC8-AFA0-D3CB1D365EB5}"/>
                </a:ext>
              </a:extLst>
            </p:cNvPr>
            <p:cNvSpPr/>
            <p:nvPr/>
          </p:nvSpPr>
          <p:spPr>
            <a:xfrm>
              <a:off x="785354" y="4257696"/>
              <a:ext cx="10149178" cy="407745"/>
            </a:xfrm>
            <a:custGeom>
              <a:avLst/>
              <a:gdLst>
                <a:gd name="connsiteX0" fmla="*/ 0 w 10149178"/>
                <a:gd name="connsiteY0" fmla="*/ 67959 h 407745"/>
                <a:gd name="connsiteX1" fmla="*/ 67959 w 10149178"/>
                <a:gd name="connsiteY1" fmla="*/ 0 h 407745"/>
                <a:gd name="connsiteX2" fmla="*/ 10081219 w 10149178"/>
                <a:gd name="connsiteY2" fmla="*/ 0 h 407745"/>
                <a:gd name="connsiteX3" fmla="*/ 10149178 w 10149178"/>
                <a:gd name="connsiteY3" fmla="*/ 67959 h 407745"/>
                <a:gd name="connsiteX4" fmla="*/ 10149178 w 10149178"/>
                <a:gd name="connsiteY4" fmla="*/ 339786 h 407745"/>
                <a:gd name="connsiteX5" fmla="*/ 10081219 w 10149178"/>
                <a:gd name="connsiteY5" fmla="*/ 407745 h 407745"/>
                <a:gd name="connsiteX6" fmla="*/ 67959 w 10149178"/>
                <a:gd name="connsiteY6" fmla="*/ 407745 h 407745"/>
                <a:gd name="connsiteX7" fmla="*/ 0 w 10149178"/>
                <a:gd name="connsiteY7" fmla="*/ 339786 h 407745"/>
                <a:gd name="connsiteX8" fmla="*/ 0 w 10149178"/>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9178" h="407745">
                  <a:moveTo>
                    <a:pt x="0" y="67959"/>
                  </a:moveTo>
                  <a:cubicBezTo>
                    <a:pt x="0" y="30426"/>
                    <a:pt x="30426" y="0"/>
                    <a:pt x="67959" y="0"/>
                  </a:cubicBezTo>
                  <a:lnTo>
                    <a:pt x="10081219" y="0"/>
                  </a:lnTo>
                  <a:cubicBezTo>
                    <a:pt x="10118752" y="0"/>
                    <a:pt x="10149178" y="30426"/>
                    <a:pt x="10149178" y="67959"/>
                  </a:cubicBezTo>
                  <a:lnTo>
                    <a:pt x="10149178" y="339786"/>
                  </a:lnTo>
                  <a:cubicBezTo>
                    <a:pt x="10149178" y="377319"/>
                    <a:pt x="10118752" y="407745"/>
                    <a:pt x="10081219" y="407745"/>
                  </a:cubicBezTo>
                  <a:lnTo>
                    <a:pt x="67959" y="407745"/>
                  </a:lnTo>
                  <a:cubicBezTo>
                    <a:pt x="30426" y="407745"/>
                    <a:pt x="0" y="377319"/>
                    <a:pt x="0" y="339786"/>
                  </a:cubicBezTo>
                  <a:lnTo>
                    <a:pt x="0" y="67959"/>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8</a:t>
              </a:r>
              <a:r>
                <a:rPr kumimoji="0" lang="en-US"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Recommendation of working group on index linked Insurance Product (ILIP)</a:t>
              </a:r>
              <a:endParaRPr kumimoji="0" lang="en-IN"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18" name="Freeform: Shape 17">
              <a:extLst>
                <a:ext uri="{FF2B5EF4-FFF2-40B4-BE49-F238E27FC236}">
                  <a16:creationId xmlns:a16="http://schemas.microsoft.com/office/drawing/2014/main" id="{C7AA7AF9-0AC4-44C6-BBB2-7E9145439561}"/>
                </a:ext>
              </a:extLst>
            </p:cNvPr>
            <p:cNvSpPr/>
            <p:nvPr/>
          </p:nvSpPr>
          <p:spPr>
            <a:xfrm>
              <a:off x="785354" y="4743299"/>
              <a:ext cx="10149178" cy="407745"/>
            </a:xfrm>
            <a:custGeom>
              <a:avLst/>
              <a:gdLst>
                <a:gd name="connsiteX0" fmla="*/ 0 w 10149178"/>
                <a:gd name="connsiteY0" fmla="*/ 67959 h 407745"/>
                <a:gd name="connsiteX1" fmla="*/ 67959 w 10149178"/>
                <a:gd name="connsiteY1" fmla="*/ 0 h 407745"/>
                <a:gd name="connsiteX2" fmla="*/ 10081219 w 10149178"/>
                <a:gd name="connsiteY2" fmla="*/ 0 h 407745"/>
                <a:gd name="connsiteX3" fmla="*/ 10149178 w 10149178"/>
                <a:gd name="connsiteY3" fmla="*/ 67959 h 407745"/>
                <a:gd name="connsiteX4" fmla="*/ 10149178 w 10149178"/>
                <a:gd name="connsiteY4" fmla="*/ 339786 h 407745"/>
                <a:gd name="connsiteX5" fmla="*/ 10081219 w 10149178"/>
                <a:gd name="connsiteY5" fmla="*/ 407745 h 407745"/>
                <a:gd name="connsiteX6" fmla="*/ 67959 w 10149178"/>
                <a:gd name="connsiteY6" fmla="*/ 407745 h 407745"/>
                <a:gd name="connsiteX7" fmla="*/ 0 w 10149178"/>
                <a:gd name="connsiteY7" fmla="*/ 339786 h 407745"/>
                <a:gd name="connsiteX8" fmla="*/ 0 w 10149178"/>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9178" h="407745">
                  <a:moveTo>
                    <a:pt x="0" y="67959"/>
                  </a:moveTo>
                  <a:cubicBezTo>
                    <a:pt x="0" y="30426"/>
                    <a:pt x="30426" y="0"/>
                    <a:pt x="67959" y="0"/>
                  </a:cubicBezTo>
                  <a:lnTo>
                    <a:pt x="10081219" y="0"/>
                  </a:lnTo>
                  <a:cubicBezTo>
                    <a:pt x="10118752" y="0"/>
                    <a:pt x="10149178" y="30426"/>
                    <a:pt x="10149178" y="67959"/>
                  </a:cubicBezTo>
                  <a:lnTo>
                    <a:pt x="10149178" y="339786"/>
                  </a:lnTo>
                  <a:cubicBezTo>
                    <a:pt x="10149178" y="377319"/>
                    <a:pt x="10118752" y="407745"/>
                    <a:pt x="10081219" y="407745"/>
                  </a:cubicBezTo>
                  <a:lnTo>
                    <a:pt x="67959" y="407745"/>
                  </a:lnTo>
                  <a:cubicBezTo>
                    <a:pt x="30426" y="407745"/>
                    <a:pt x="0" y="377319"/>
                    <a:pt x="0" y="339786"/>
                  </a:cubicBezTo>
                  <a:lnTo>
                    <a:pt x="0" y="67959"/>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9. </a:t>
              </a:r>
              <a:r>
                <a:rPr kumimoji="0" lang="en-US"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Way forward</a:t>
              </a:r>
              <a:endParaRPr kumimoji="0" lang="en-IN"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grpSp>
      <p:sp>
        <p:nvSpPr>
          <p:cNvPr id="16" name="Footer Placeholder 4">
            <a:extLst>
              <a:ext uri="{FF2B5EF4-FFF2-40B4-BE49-F238E27FC236}">
                <a16:creationId xmlns:a16="http://schemas.microsoft.com/office/drawing/2014/main" id="{FEBB90F6-6B76-4582-8B9D-F667F2F47213}"/>
              </a:ext>
            </a:extLst>
          </p:cNvPr>
          <p:cNvSpPr txBox="1">
            <a:spLocks/>
          </p:cNvSpPr>
          <p:nvPr/>
        </p:nvSpPr>
        <p:spPr>
          <a:xfrm>
            <a:off x="8763000" y="6375399"/>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1381595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AC02-8B45-4DC7-937F-B301083C2E79}"/>
              </a:ext>
            </a:extLst>
          </p:cNvPr>
          <p:cNvSpPr>
            <a:spLocks noGrp="1"/>
          </p:cNvSpPr>
          <p:nvPr>
            <p:ph type="title"/>
          </p:nvPr>
        </p:nvSpPr>
        <p:spPr>
          <a:xfrm>
            <a:off x="1752599" y="195757"/>
            <a:ext cx="10363200" cy="720918"/>
          </a:xfrm>
        </p:spPr>
        <p:txBody>
          <a:bodyPr>
            <a:normAutofit/>
          </a:bodyPr>
          <a:lstStyle/>
          <a:p>
            <a:pPr algn="ctr"/>
            <a:r>
              <a:rPr lang="en-IN" sz="4000" dirty="0">
                <a:latin typeface="Calibri Light" panose="020F0302020204030204" pitchFamily="34" charset="0"/>
                <a:cs typeface="Calibri Light" panose="020F0302020204030204" pitchFamily="34" charset="0"/>
              </a:rPr>
              <a:t>Overview</a:t>
            </a:r>
          </a:p>
        </p:txBody>
      </p:sp>
      <p:sp>
        <p:nvSpPr>
          <p:cNvPr id="3" name="Content Placeholder 2">
            <a:extLst>
              <a:ext uri="{FF2B5EF4-FFF2-40B4-BE49-F238E27FC236}">
                <a16:creationId xmlns:a16="http://schemas.microsoft.com/office/drawing/2014/main" id="{F1D2B056-933F-4147-9373-B344D9E493BA}"/>
              </a:ext>
            </a:extLst>
          </p:cNvPr>
          <p:cNvSpPr>
            <a:spLocks noGrp="1"/>
          </p:cNvSpPr>
          <p:nvPr>
            <p:ph idx="1"/>
          </p:nvPr>
        </p:nvSpPr>
        <p:spPr>
          <a:xfrm>
            <a:off x="2209800" y="2057400"/>
            <a:ext cx="9067800" cy="4038600"/>
          </a:xfrm>
        </p:spPr>
        <p:txBody>
          <a:bodyPr/>
          <a:lstStyle/>
          <a:p>
            <a:endParaRPr lang="en-IN" dirty="0"/>
          </a:p>
        </p:txBody>
      </p:sp>
      <p:sp>
        <p:nvSpPr>
          <p:cNvPr id="5" name="Rectangle: Rounded Corners 4">
            <a:extLst>
              <a:ext uri="{FF2B5EF4-FFF2-40B4-BE49-F238E27FC236}">
                <a16:creationId xmlns:a16="http://schemas.microsoft.com/office/drawing/2014/main" id="{8D6858B5-1A09-405A-B4E9-E2C55030E936}"/>
              </a:ext>
            </a:extLst>
          </p:cNvPr>
          <p:cNvSpPr/>
          <p:nvPr/>
        </p:nvSpPr>
        <p:spPr>
          <a:xfrm>
            <a:off x="2057400" y="1219200"/>
            <a:ext cx="9753599" cy="4724400"/>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As per the World Economic Forum </a:t>
            </a:r>
            <a:r>
              <a:rPr kumimoji="0" lang="en-IN"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IN"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There will be a shift in the global ageing population from 7 % currently to 20% in the next few decades. </a:t>
            </a: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IN"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This growth will be one of the greatest social, economic, and political transformations of our time, that will impact existing healthcare, government and social systems.</a:t>
            </a: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IN"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IN"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N"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It will force changes in systems, have impact on families and will require new solutions.</a:t>
            </a:r>
          </a:p>
        </p:txBody>
      </p:sp>
      <p:sp>
        <p:nvSpPr>
          <p:cNvPr id="6" name="Footer Placeholder 4">
            <a:extLst>
              <a:ext uri="{FF2B5EF4-FFF2-40B4-BE49-F238E27FC236}">
                <a16:creationId xmlns:a16="http://schemas.microsoft.com/office/drawing/2014/main" id="{BD601670-E5B8-4BD1-B61A-360BC1A1DD1A}"/>
              </a:ext>
            </a:extLst>
          </p:cNvPr>
          <p:cNvSpPr txBox="1">
            <a:spLocks/>
          </p:cNvSpPr>
          <p:nvPr/>
        </p:nvSpPr>
        <p:spPr>
          <a:xfrm>
            <a:off x="8267700" y="65690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27315824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E8952D-226A-45AF-B62F-30E18AADFEDB}"/>
              </a:ext>
            </a:extLst>
          </p:cNvPr>
          <p:cNvSpPr>
            <a:spLocks noGrp="1"/>
          </p:cNvSpPr>
          <p:nvPr>
            <p:ph type="title"/>
          </p:nvPr>
        </p:nvSpPr>
        <p:spPr>
          <a:xfrm>
            <a:off x="1752600" y="284923"/>
            <a:ext cx="10208992" cy="572328"/>
          </a:xfrm>
        </p:spPr>
        <p:txBody>
          <a:bodyPr>
            <a:noAutofit/>
          </a:bodyPr>
          <a:lstStyle/>
          <a:p>
            <a:pPr algn="ctr"/>
            <a:r>
              <a:rPr lang="en-US" sz="4000" dirty="0">
                <a:latin typeface="Calibri Light" panose="020F0302020204030204" pitchFamily="34" charset="0"/>
                <a:cs typeface="Calibri Light" panose="020F0302020204030204" pitchFamily="34" charset="0"/>
              </a:rPr>
              <a:t>Overview</a:t>
            </a:r>
          </a:p>
        </p:txBody>
      </p:sp>
      <p:graphicFrame>
        <p:nvGraphicFramePr>
          <p:cNvPr id="7" name="Content Placeholder 6">
            <a:extLst>
              <a:ext uri="{FF2B5EF4-FFF2-40B4-BE49-F238E27FC236}">
                <a16:creationId xmlns:a16="http://schemas.microsoft.com/office/drawing/2014/main" id="{CC5E49DD-3F6F-4E07-8B9A-32479D60A571}"/>
              </a:ext>
            </a:extLst>
          </p:cNvPr>
          <p:cNvGraphicFramePr>
            <a:graphicFrameLocks noGrp="1"/>
          </p:cNvGraphicFramePr>
          <p:nvPr>
            <p:ph idx="1"/>
          </p:nvPr>
        </p:nvGraphicFramePr>
        <p:xfrm>
          <a:off x="6315724" y="1676401"/>
          <a:ext cx="5645868"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a:extLst>
              <a:ext uri="{FF2B5EF4-FFF2-40B4-BE49-F238E27FC236}">
                <a16:creationId xmlns:a16="http://schemas.microsoft.com/office/drawing/2014/main" id="{C5279604-EC90-4A25-BDC2-07879841166F}"/>
              </a:ext>
            </a:extLst>
          </p:cNvPr>
          <p:cNvSpPr>
            <a:spLocks noGrp="1"/>
          </p:cNvSpPr>
          <p:nvPr>
            <p:ph type="body" sz="half" idx="2"/>
          </p:nvPr>
        </p:nvSpPr>
        <p:spPr>
          <a:xfrm>
            <a:off x="1752600" y="857252"/>
            <a:ext cx="4513740" cy="6000748"/>
          </a:xfrm>
        </p:spPr>
        <p:txBody>
          <a:bodyPr>
            <a:normAutofit/>
          </a:bodyPr>
          <a:lstStyle/>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India is amongst the youngest major economies today. But the demographic dividend is expected to shrink in the next few decades with Improvement in life expectancy and a decline in fertility rates</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India to witness sharp slowdown in population with transition to ageing society by 2030</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By 2050 - would witness a three fold increase in senior citizens from current 100 million to 300million  comprising 20% of population, on par with the current developed market scenario.</a:t>
            </a:r>
          </a:p>
          <a:p>
            <a:pPr marL="285750" indent="-285750">
              <a:buFont typeface="Arial" panose="020B0604020202020204" pitchFamily="34" charset="0"/>
              <a:buChar char="•"/>
            </a:pPr>
            <a:r>
              <a:rPr lang="en-IN" sz="1800" dirty="0">
                <a:latin typeface="Calibri" panose="020F0502020204030204" pitchFamily="34" charset="0"/>
                <a:cs typeface="Calibri" panose="020F0502020204030204" pitchFamily="34" charset="0"/>
              </a:rPr>
              <a:t>The old age dependency ratio- a measure of dependency of old people on the younger generation,  which was 142 i.e. one elder person for every working seven people as at 2011 expected to change to 192 i.e. one elderly person per five person of working age by 2026.</a:t>
            </a:r>
          </a:p>
          <a:p>
            <a:pPr marL="285750" indent="-285750">
              <a:buFont typeface="Arial" panose="020B0604020202020204" pitchFamily="34" charset="0"/>
              <a:buChar char="•"/>
            </a:pPr>
            <a:endParaRPr lang="en-US" sz="1500" dirty="0"/>
          </a:p>
        </p:txBody>
      </p:sp>
      <p:graphicFrame>
        <p:nvGraphicFramePr>
          <p:cNvPr id="8" name="Table 8">
            <a:extLst>
              <a:ext uri="{FF2B5EF4-FFF2-40B4-BE49-F238E27FC236}">
                <a16:creationId xmlns:a16="http://schemas.microsoft.com/office/drawing/2014/main" id="{958CA680-EB48-4CA3-B0F8-322A8B113C40}"/>
              </a:ext>
            </a:extLst>
          </p:cNvPr>
          <p:cNvGraphicFramePr>
            <a:graphicFrameLocks noGrp="1"/>
          </p:cNvGraphicFramePr>
          <p:nvPr/>
        </p:nvGraphicFramePr>
        <p:xfrm>
          <a:off x="6476999" y="985838"/>
          <a:ext cx="5449957" cy="840735"/>
        </p:xfrm>
        <a:graphic>
          <a:graphicData uri="http://schemas.openxmlformats.org/drawingml/2006/table">
            <a:tbl>
              <a:tblPr firstRow="1" bandRow="1">
                <a:tableStyleId>{5C22544A-7EE6-4342-B048-85BDC9FD1C3A}</a:tableStyleId>
              </a:tblPr>
              <a:tblGrid>
                <a:gridCol w="1119698">
                  <a:extLst>
                    <a:ext uri="{9D8B030D-6E8A-4147-A177-3AD203B41FA5}">
                      <a16:colId xmlns:a16="http://schemas.microsoft.com/office/drawing/2014/main" val="1293421476"/>
                    </a:ext>
                  </a:extLst>
                </a:gridCol>
                <a:gridCol w="1188251">
                  <a:extLst>
                    <a:ext uri="{9D8B030D-6E8A-4147-A177-3AD203B41FA5}">
                      <a16:colId xmlns:a16="http://schemas.microsoft.com/office/drawing/2014/main" val="1308616520"/>
                    </a:ext>
                  </a:extLst>
                </a:gridCol>
                <a:gridCol w="902613">
                  <a:extLst>
                    <a:ext uri="{9D8B030D-6E8A-4147-A177-3AD203B41FA5}">
                      <a16:colId xmlns:a16="http://schemas.microsoft.com/office/drawing/2014/main" val="1388325219"/>
                    </a:ext>
                  </a:extLst>
                </a:gridCol>
                <a:gridCol w="1108272">
                  <a:extLst>
                    <a:ext uri="{9D8B030D-6E8A-4147-A177-3AD203B41FA5}">
                      <a16:colId xmlns:a16="http://schemas.microsoft.com/office/drawing/2014/main" val="1717833268"/>
                    </a:ext>
                  </a:extLst>
                </a:gridCol>
                <a:gridCol w="1131123">
                  <a:extLst>
                    <a:ext uri="{9D8B030D-6E8A-4147-A177-3AD203B41FA5}">
                      <a16:colId xmlns:a16="http://schemas.microsoft.com/office/drawing/2014/main" val="2422111373"/>
                    </a:ext>
                  </a:extLst>
                </a:gridCol>
              </a:tblGrid>
              <a:tr h="358146">
                <a:tc>
                  <a:txBody>
                    <a:bodyPr/>
                    <a:lstStyle/>
                    <a:p>
                      <a:endParaRPr lang="en-US" dirty="0"/>
                    </a:p>
                  </a:txBody>
                  <a:tcPr/>
                </a:tc>
                <a:tc>
                  <a:txBody>
                    <a:bodyPr/>
                    <a:lstStyle/>
                    <a:p>
                      <a:pPr algn="ctr"/>
                      <a:r>
                        <a:rPr lang="en-US" dirty="0"/>
                        <a:t>1961</a:t>
                      </a:r>
                    </a:p>
                  </a:txBody>
                  <a:tcPr/>
                </a:tc>
                <a:tc>
                  <a:txBody>
                    <a:bodyPr/>
                    <a:lstStyle/>
                    <a:p>
                      <a:pPr algn="ctr"/>
                      <a:r>
                        <a:rPr lang="en-US" dirty="0"/>
                        <a:t>2011</a:t>
                      </a:r>
                    </a:p>
                  </a:txBody>
                  <a:tcPr/>
                </a:tc>
                <a:tc>
                  <a:txBody>
                    <a:bodyPr/>
                    <a:lstStyle/>
                    <a:p>
                      <a:pPr algn="ctr"/>
                      <a:r>
                        <a:rPr lang="en-US" dirty="0"/>
                        <a:t>2026</a:t>
                      </a:r>
                    </a:p>
                  </a:txBody>
                  <a:tcPr/>
                </a:tc>
                <a:tc>
                  <a:txBody>
                    <a:bodyPr/>
                    <a:lstStyle/>
                    <a:p>
                      <a:pPr algn="ctr"/>
                      <a:r>
                        <a:rPr lang="en-US" dirty="0"/>
                        <a:t>2050</a:t>
                      </a:r>
                    </a:p>
                  </a:txBody>
                  <a:tcPr/>
                </a:tc>
                <a:extLst>
                  <a:ext uri="{0D108BD9-81ED-4DB2-BD59-A6C34878D82A}">
                    <a16:rowId xmlns:a16="http://schemas.microsoft.com/office/drawing/2014/main" val="1246379534"/>
                  </a:ext>
                </a:extLst>
              </a:tr>
              <a:tr h="474975">
                <a:tc>
                  <a:txBody>
                    <a:bodyPr/>
                    <a:lstStyle/>
                    <a:p>
                      <a:pPr algn="ctr"/>
                      <a:r>
                        <a:rPr lang="en-US" dirty="0"/>
                        <a:t>60+ (%)</a:t>
                      </a:r>
                    </a:p>
                  </a:txBody>
                  <a:tcPr/>
                </a:tc>
                <a:tc>
                  <a:txBody>
                    <a:bodyPr/>
                    <a:lstStyle/>
                    <a:p>
                      <a:pPr algn="ctr"/>
                      <a:r>
                        <a:rPr lang="en-US" dirty="0"/>
                        <a:t>5.6%</a:t>
                      </a:r>
                    </a:p>
                  </a:txBody>
                  <a:tcPr/>
                </a:tc>
                <a:tc>
                  <a:txBody>
                    <a:bodyPr/>
                    <a:lstStyle/>
                    <a:p>
                      <a:pPr algn="ctr"/>
                      <a:r>
                        <a:rPr lang="en-US" dirty="0"/>
                        <a:t>8.6%</a:t>
                      </a:r>
                    </a:p>
                  </a:txBody>
                  <a:tcPr/>
                </a:tc>
                <a:tc>
                  <a:txBody>
                    <a:bodyPr/>
                    <a:lstStyle/>
                    <a:p>
                      <a:pPr algn="ctr"/>
                      <a:r>
                        <a:rPr lang="en-US" dirty="0"/>
                        <a:t>12.4%</a:t>
                      </a:r>
                    </a:p>
                  </a:txBody>
                  <a:tcPr/>
                </a:tc>
                <a:tc>
                  <a:txBody>
                    <a:bodyPr/>
                    <a:lstStyle/>
                    <a:p>
                      <a:pPr algn="ctr"/>
                      <a:r>
                        <a:rPr lang="en-US" dirty="0"/>
                        <a:t>20%</a:t>
                      </a:r>
                    </a:p>
                  </a:txBody>
                  <a:tcPr/>
                </a:tc>
                <a:extLst>
                  <a:ext uri="{0D108BD9-81ED-4DB2-BD59-A6C34878D82A}">
                    <a16:rowId xmlns:a16="http://schemas.microsoft.com/office/drawing/2014/main" val="1794081436"/>
                  </a:ext>
                </a:extLst>
              </a:tr>
            </a:tbl>
          </a:graphicData>
        </a:graphic>
      </p:graphicFrame>
      <p:sp>
        <p:nvSpPr>
          <p:cNvPr id="10" name="Footer Placeholder 4">
            <a:extLst>
              <a:ext uri="{FF2B5EF4-FFF2-40B4-BE49-F238E27FC236}">
                <a16:creationId xmlns:a16="http://schemas.microsoft.com/office/drawing/2014/main" id="{4B1D3B5E-7D98-4B63-840E-1F3032B1A4F0}"/>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 name="TextBox 1">
            <a:extLst>
              <a:ext uri="{FF2B5EF4-FFF2-40B4-BE49-F238E27FC236}">
                <a16:creationId xmlns:a16="http://schemas.microsoft.com/office/drawing/2014/main" id="{F27F8CFD-ED65-4FAF-8431-1B830A845183}"/>
              </a:ext>
            </a:extLst>
          </p:cNvPr>
          <p:cNvSpPr txBox="1"/>
          <p:nvPr/>
        </p:nvSpPr>
        <p:spPr>
          <a:xfrm>
            <a:off x="6315724" y="6172200"/>
            <a:ext cx="58000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imes New Roman"/>
                <a:ea typeface="+mn-ea"/>
                <a:cs typeface="+mn-cs"/>
              </a:rPr>
              <a:t>Source:.(SOA-Asia Retirement Series-Spotlight on Retirement-India-2018 ( UN Population Division — 2017, LIMRA International Research) </a:t>
            </a:r>
            <a:endParaRPr kumimoji="0" lang="en-IN" sz="10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961559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E1FF-C648-4AED-8284-409963051DCE}"/>
              </a:ext>
            </a:extLst>
          </p:cNvPr>
          <p:cNvSpPr>
            <a:spLocks noGrp="1"/>
          </p:cNvSpPr>
          <p:nvPr>
            <p:ph type="title"/>
          </p:nvPr>
        </p:nvSpPr>
        <p:spPr>
          <a:xfrm>
            <a:off x="1665027" y="221662"/>
            <a:ext cx="10515600" cy="608798"/>
          </a:xfrm>
        </p:spPr>
        <p:txBody>
          <a:bodyPr>
            <a:normAutofit fontScale="90000"/>
          </a:bodyPr>
          <a:lstStyle/>
          <a:p>
            <a:pPr algn="ctr"/>
            <a:r>
              <a:rPr lang="en-IN" dirty="0">
                <a:latin typeface="Calibri Light" panose="020F0302020204030204" pitchFamily="34" charset="0"/>
                <a:cs typeface="Calibri Light" panose="020F0302020204030204" pitchFamily="34" charset="0"/>
              </a:rPr>
              <a:t>Overview</a:t>
            </a:r>
          </a:p>
        </p:txBody>
      </p:sp>
      <p:pic>
        <p:nvPicPr>
          <p:cNvPr id="4" name="Picture 2" descr="Image result for population pyramid of india 2016">
            <a:extLst>
              <a:ext uri="{FF2B5EF4-FFF2-40B4-BE49-F238E27FC236}">
                <a16:creationId xmlns:a16="http://schemas.microsoft.com/office/drawing/2014/main" id="{E9F2AAC8-19E0-459C-9B97-A5F6C6C46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875143"/>
            <a:ext cx="4359748" cy="5351026"/>
          </a:xfrm>
          <a:prstGeom prst="rect">
            <a:avLst/>
          </a:prstGeom>
          <a:solidFill>
            <a:schemeClr val="tx2"/>
          </a:solidFill>
          <a:ln w="9525">
            <a:noFill/>
            <a:miter lim="800000"/>
            <a:headEnd/>
            <a:tailEnd/>
          </a:ln>
        </p:spPr>
      </p:pic>
      <p:graphicFrame>
        <p:nvGraphicFramePr>
          <p:cNvPr id="5" name="Content Placeholder 5">
            <a:extLst>
              <a:ext uri="{FF2B5EF4-FFF2-40B4-BE49-F238E27FC236}">
                <a16:creationId xmlns:a16="http://schemas.microsoft.com/office/drawing/2014/main" id="{00CB0835-46BD-48FC-B72F-67CE717C557B}"/>
              </a:ext>
            </a:extLst>
          </p:cNvPr>
          <p:cNvGraphicFramePr>
            <a:graphicFrameLocks/>
          </p:cNvGraphicFramePr>
          <p:nvPr/>
        </p:nvGraphicFramePr>
        <p:xfrm>
          <a:off x="7315200" y="1195383"/>
          <a:ext cx="4235057" cy="4062417"/>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4">
            <a:extLst>
              <a:ext uri="{FF2B5EF4-FFF2-40B4-BE49-F238E27FC236}">
                <a16:creationId xmlns:a16="http://schemas.microsoft.com/office/drawing/2014/main" id="{606FCBD9-176C-428E-A7EC-2A8BC53ED292}"/>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8" name="TextBox 7">
            <a:extLst>
              <a:ext uri="{FF2B5EF4-FFF2-40B4-BE49-F238E27FC236}">
                <a16:creationId xmlns:a16="http://schemas.microsoft.com/office/drawing/2014/main" id="{3C6E8CB2-5C86-438A-A27D-A83C6233F4E9}"/>
              </a:ext>
            </a:extLst>
          </p:cNvPr>
          <p:cNvSpPr txBox="1"/>
          <p:nvPr/>
        </p:nvSpPr>
        <p:spPr>
          <a:xfrm>
            <a:off x="6956228" y="5257800"/>
            <a:ext cx="5235772"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Sample Survey: Almost two thirds of the respondents across India considered it their own responsibility to fund their retirement.</a:t>
            </a:r>
            <a:endParaRPr kumimoji="0" lang="en-IN" sz="14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000000"/>
                </a:solidFill>
                <a:effectLst/>
                <a:uLnTx/>
                <a:uFillTx/>
                <a:latin typeface="Times New Roman"/>
                <a:ea typeface="+mn-ea"/>
                <a:cs typeface="+mn-cs"/>
              </a:rPr>
              <a:t>Source: Spotlight on Retirement-India – SOA-Survey-2018</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3097530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A8686-2061-4BAC-91B8-FCF1523B4FEA}"/>
              </a:ext>
            </a:extLst>
          </p:cNvPr>
          <p:cNvSpPr>
            <a:spLocks noGrp="1"/>
          </p:cNvSpPr>
          <p:nvPr>
            <p:ph type="title"/>
          </p:nvPr>
        </p:nvSpPr>
        <p:spPr>
          <a:xfrm>
            <a:off x="1752600" y="152400"/>
            <a:ext cx="10439400" cy="762000"/>
          </a:xfrm>
        </p:spPr>
        <p:txBody>
          <a:bodyPr/>
          <a:lstStyle/>
          <a:p>
            <a:r>
              <a:rPr lang="en-US" sz="4000" dirty="0">
                <a:latin typeface="Calibri Light" panose="020F0302020204030204" pitchFamily="34" charset="0"/>
                <a:cs typeface="Calibri Light" panose="020F0302020204030204" pitchFamily="34" charset="0"/>
              </a:rPr>
              <a:t>Pension Coverage in India</a:t>
            </a:r>
            <a:endParaRPr lang="en-IN" sz="4000" dirty="0"/>
          </a:p>
        </p:txBody>
      </p:sp>
      <p:sp>
        <p:nvSpPr>
          <p:cNvPr id="4" name="Slide Number Placeholder 3">
            <a:extLst>
              <a:ext uri="{FF2B5EF4-FFF2-40B4-BE49-F238E27FC236}">
                <a16:creationId xmlns:a16="http://schemas.microsoft.com/office/drawing/2014/main" id="{F66A556B-FF5C-43C7-81EC-978FFF571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8FD5A-4369-451A-AE4B-9EB0FD82F618}" type="slidenum">
              <a:rPr kumimoji="0" lang="en-GB" sz="1400" b="0" i="0" u="none" strike="noStrike" kern="1200" cap="none" spc="0" normalizeH="0" baseline="0" noProof="0" smtClean="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400" b="0" i="0" u="none" strike="noStrike" kern="1200" cap="none" spc="0" normalizeH="0" baseline="0" noProof="0">
              <a:ln>
                <a:noFill/>
              </a:ln>
              <a:solidFill>
                <a:srgbClr val="000000"/>
              </a:solidFill>
              <a:effectLst/>
              <a:uLnTx/>
              <a:uFillTx/>
              <a:latin typeface="Times New Roman"/>
              <a:ea typeface="+mn-ea"/>
              <a:cs typeface="+mn-cs"/>
            </a:endParaRPr>
          </a:p>
        </p:txBody>
      </p:sp>
      <p:graphicFrame>
        <p:nvGraphicFramePr>
          <p:cNvPr id="5" name="Diagram 4">
            <a:extLst>
              <a:ext uri="{FF2B5EF4-FFF2-40B4-BE49-F238E27FC236}">
                <a16:creationId xmlns:a16="http://schemas.microsoft.com/office/drawing/2014/main" id="{FC285A3A-1DFC-4A9F-A515-CB949E216242}"/>
              </a:ext>
            </a:extLst>
          </p:cNvPr>
          <p:cNvGraphicFramePr/>
          <p:nvPr/>
        </p:nvGraphicFramePr>
        <p:xfrm>
          <a:off x="1752600" y="1600200"/>
          <a:ext cx="10210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F0A9CB4-08A7-45AE-B2FF-FD95FA5FC636}"/>
              </a:ext>
            </a:extLst>
          </p:cNvPr>
          <p:cNvSpPr txBox="1"/>
          <p:nvPr/>
        </p:nvSpPr>
        <p:spPr>
          <a:xfrm>
            <a:off x="2286000" y="1066800"/>
            <a:ext cx="9220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Five Pillar Framework</a:t>
            </a:r>
            <a:endParaRPr kumimoji="0" lang="en-IN" sz="18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6" name="Footer Placeholder 4">
            <a:extLst>
              <a:ext uri="{FF2B5EF4-FFF2-40B4-BE49-F238E27FC236}">
                <a16:creationId xmlns:a16="http://schemas.microsoft.com/office/drawing/2014/main" id="{D742BF24-5492-4497-95BC-67FE04A784E7}"/>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3" name="TextBox 2">
            <a:extLst>
              <a:ext uri="{FF2B5EF4-FFF2-40B4-BE49-F238E27FC236}">
                <a16:creationId xmlns:a16="http://schemas.microsoft.com/office/drawing/2014/main" id="{5DDE025C-F904-4A9D-8582-BC40640A22CF}"/>
              </a:ext>
            </a:extLst>
          </p:cNvPr>
          <p:cNvSpPr txBox="1"/>
          <p:nvPr/>
        </p:nvSpPr>
        <p:spPr>
          <a:xfrm>
            <a:off x="2133600" y="6248400"/>
            <a:ext cx="54483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Source: PFRDA, CRISIL Research</a:t>
            </a:r>
          </a:p>
        </p:txBody>
      </p:sp>
    </p:spTree>
    <p:extLst>
      <p:ext uri="{BB962C8B-B14F-4D97-AF65-F5344CB8AC3E}">
        <p14:creationId xmlns:p14="http://schemas.microsoft.com/office/powerpoint/2010/main" val="38144326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CF9-BAE3-48D1-A895-3F5D8A5274C1}"/>
              </a:ext>
            </a:extLst>
          </p:cNvPr>
          <p:cNvSpPr>
            <a:spLocks noGrp="1"/>
          </p:cNvSpPr>
          <p:nvPr>
            <p:ph type="title"/>
          </p:nvPr>
        </p:nvSpPr>
        <p:spPr>
          <a:xfrm>
            <a:off x="1752599" y="213360"/>
            <a:ext cx="10401642" cy="548640"/>
          </a:xfrm>
        </p:spPr>
        <p:txBody>
          <a:bodyPr>
            <a:normAutofit fontScale="90000"/>
          </a:bodyPr>
          <a:lstStyle/>
          <a:p>
            <a:pPr algn="ctr"/>
            <a:r>
              <a:rPr lang="en-IN" dirty="0">
                <a:latin typeface="Calibri Light" panose="020F0302020204030204" pitchFamily="34" charset="0"/>
                <a:cs typeface="Calibri Light" panose="020F0302020204030204" pitchFamily="34" charset="0"/>
              </a:rPr>
              <a:t>Overview</a:t>
            </a:r>
          </a:p>
        </p:txBody>
      </p:sp>
      <p:pic>
        <p:nvPicPr>
          <p:cNvPr id="27" name="Content Placeholder 26">
            <a:extLst>
              <a:ext uri="{FF2B5EF4-FFF2-40B4-BE49-F238E27FC236}">
                <a16:creationId xmlns:a16="http://schemas.microsoft.com/office/drawing/2014/main" id="{6C7B8BB1-3DC3-466E-AD49-2AB06ED041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87649" y="826113"/>
            <a:ext cx="4047621" cy="5537039"/>
          </a:xfrm>
          <a:prstGeom prst="rect">
            <a:avLst/>
          </a:prstGeom>
        </p:spPr>
      </p:pic>
      <p:sp>
        <p:nvSpPr>
          <p:cNvPr id="7" name="Rectangle: Rounded Corners 6">
            <a:extLst>
              <a:ext uri="{FF2B5EF4-FFF2-40B4-BE49-F238E27FC236}">
                <a16:creationId xmlns:a16="http://schemas.microsoft.com/office/drawing/2014/main" id="{28C44D93-69F2-45B2-8B17-C51D2ADE7D95}"/>
              </a:ext>
            </a:extLst>
          </p:cNvPr>
          <p:cNvSpPr/>
          <p:nvPr/>
        </p:nvSpPr>
        <p:spPr>
          <a:xfrm>
            <a:off x="2322022" y="2618394"/>
            <a:ext cx="2130425" cy="1444463"/>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Pension Coverage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Total Assets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Demography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Public Expenditure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Govt. Debt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Economic Growth</a:t>
            </a:r>
          </a:p>
        </p:txBody>
      </p:sp>
      <p:sp>
        <p:nvSpPr>
          <p:cNvPr id="8" name="Rectangle: Rounded Corners 7">
            <a:extLst>
              <a:ext uri="{FF2B5EF4-FFF2-40B4-BE49-F238E27FC236}">
                <a16:creationId xmlns:a16="http://schemas.microsoft.com/office/drawing/2014/main" id="{28039EC2-2ED3-4D11-B0E2-191C86A0739E}"/>
              </a:ext>
            </a:extLst>
          </p:cNvPr>
          <p:cNvSpPr/>
          <p:nvPr/>
        </p:nvSpPr>
        <p:spPr>
          <a:xfrm>
            <a:off x="2322022" y="4173398"/>
            <a:ext cx="2091191" cy="1444461"/>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Regulation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Governance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Protection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Communication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Operating Costs</a:t>
            </a:r>
          </a:p>
        </p:txBody>
      </p:sp>
      <p:sp>
        <p:nvSpPr>
          <p:cNvPr id="9" name="Rectangle: Rounded Corners 8">
            <a:extLst>
              <a:ext uri="{FF2B5EF4-FFF2-40B4-BE49-F238E27FC236}">
                <a16:creationId xmlns:a16="http://schemas.microsoft.com/office/drawing/2014/main" id="{8E19D5C5-B825-4FA6-A791-53E10F3D9939}"/>
              </a:ext>
            </a:extLst>
          </p:cNvPr>
          <p:cNvSpPr/>
          <p:nvPr/>
        </p:nvSpPr>
        <p:spPr>
          <a:xfrm>
            <a:off x="2322023" y="1106024"/>
            <a:ext cx="2153828" cy="1444463"/>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Benefits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Design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Savings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Govt Support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Home Ownership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Growth Assets</a:t>
            </a:r>
          </a:p>
        </p:txBody>
      </p:sp>
      <p:sp>
        <p:nvSpPr>
          <p:cNvPr id="10" name="Rectangle 9">
            <a:extLst>
              <a:ext uri="{FF2B5EF4-FFF2-40B4-BE49-F238E27FC236}">
                <a16:creationId xmlns:a16="http://schemas.microsoft.com/office/drawing/2014/main" id="{FB566701-492A-4886-9F80-DA8AD4A6A23B}"/>
              </a:ext>
            </a:extLst>
          </p:cNvPr>
          <p:cNvSpPr/>
          <p:nvPr/>
        </p:nvSpPr>
        <p:spPr>
          <a:xfrm>
            <a:off x="4841991" y="1456165"/>
            <a:ext cx="1658789" cy="46275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Times New Roman"/>
                <a:ea typeface="+mn-ea"/>
                <a:cs typeface="+mn-cs"/>
              </a:rPr>
              <a:t>Adequacy</a:t>
            </a:r>
          </a:p>
        </p:txBody>
      </p:sp>
      <p:sp>
        <p:nvSpPr>
          <p:cNvPr id="11" name="Rectangle 10">
            <a:extLst>
              <a:ext uri="{FF2B5EF4-FFF2-40B4-BE49-F238E27FC236}">
                <a16:creationId xmlns:a16="http://schemas.microsoft.com/office/drawing/2014/main" id="{7DE94BA0-B605-436E-9E60-1EAE9358A06F}"/>
              </a:ext>
            </a:extLst>
          </p:cNvPr>
          <p:cNvSpPr/>
          <p:nvPr/>
        </p:nvSpPr>
        <p:spPr>
          <a:xfrm>
            <a:off x="4862560" y="3089664"/>
            <a:ext cx="1703372" cy="462757"/>
          </a:xfrm>
          <a:prstGeom prst="rect">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Times New Roman"/>
                <a:ea typeface="+mn-ea"/>
                <a:cs typeface="+mn-cs"/>
              </a:rPr>
              <a:t>Sustainability</a:t>
            </a:r>
          </a:p>
        </p:txBody>
      </p:sp>
      <p:sp>
        <p:nvSpPr>
          <p:cNvPr id="12" name="Rectangle 11">
            <a:extLst>
              <a:ext uri="{FF2B5EF4-FFF2-40B4-BE49-F238E27FC236}">
                <a16:creationId xmlns:a16="http://schemas.microsoft.com/office/drawing/2014/main" id="{94EA35BE-1ECB-45FE-BAC1-64A9412DAD4E}"/>
              </a:ext>
            </a:extLst>
          </p:cNvPr>
          <p:cNvSpPr/>
          <p:nvPr/>
        </p:nvSpPr>
        <p:spPr>
          <a:xfrm>
            <a:off x="4872685" y="4488910"/>
            <a:ext cx="1743897" cy="47783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Times New Roman"/>
                <a:ea typeface="+mn-ea"/>
                <a:cs typeface="+mn-cs"/>
              </a:rPr>
              <a:t>Integrity</a:t>
            </a:r>
          </a:p>
        </p:txBody>
      </p:sp>
      <p:cxnSp>
        <p:nvCxnSpPr>
          <p:cNvPr id="17" name="Straight Arrow Connector 16">
            <a:extLst>
              <a:ext uri="{FF2B5EF4-FFF2-40B4-BE49-F238E27FC236}">
                <a16:creationId xmlns:a16="http://schemas.microsoft.com/office/drawing/2014/main" id="{93E8F619-D5DA-4E72-AE2D-3A37D3A7CCB1}"/>
              </a:ext>
            </a:extLst>
          </p:cNvPr>
          <p:cNvCxnSpPr>
            <a:cxnSpLocks/>
            <a:endCxn id="10" idx="1"/>
          </p:cNvCxnSpPr>
          <p:nvPr/>
        </p:nvCxnSpPr>
        <p:spPr>
          <a:xfrm flipV="1">
            <a:off x="4475851" y="1687544"/>
            <a:ext cx="366140" cy="271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58AC0B7-9481-4B49-A077-01CED3A0CC86}"/>
              </a:ext>
            </a:extLst>
          </p:cNvPr>
          <p:cNvCxnSpPr>
            <a:cxnSpLocks/>
            <a:endCxn id="11" idx="1"/>
          </p:cNvCxnSpPr>
          <p:nvPr/>
        </p:nvCxnSpPr>
        <p:spPr>
          <a:xfrm flipV="1">
            <a:off x="4452447" y="3321043"/>
            <a:ext cx="410113" cy="231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3A551C8-E544-4EDB-A0F7-B80CD3EB6C69}"/>
              </a:ext>
            </a:extLst>
          </p:cNvPr>
          <p:cNvCxnSpPr>
            <a:cxnSpLocks/>
          </p:cNvCxnSpPr>
          <p:nvPr/>
        </p:nvCxnSpPr>
        <p:spPr>
          <a:xfrm>
            <a:off x="4764054" y="3408895"/>
            <a:ext cx="0" cy="185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0EB99A0-6512-4D9F-A62F-1780BD3403DA}"/>
              </a:ext>
            </a:extLst>
          </p:cNvPr>
          <p:cNvCxnSpPr>
            <a:cxnSpLocks/>
            <a:endCxn id="12" idx="1"/>
          </p:cNvCxnSpPr>
          <p:nvPr/>
        </p:nvCxnSpPr>
        <p:spPr>
          <a:xfrm flipV="1">
            <a:off x="4475851" y="4727828"/>
            <a:ext cx="396834" cy="28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35A406E-E63D-4556-9011-4114B76E409C}"/>
              </a:ext>
            </a:extLst>
          </p:cNvPr>
          <p:cNvSpPr txBox="1"/>
          <p:nvPr/>
        </p:nvSpPr>
        <p:spPr>
          <a:xfrm>
            <a:off x="5397975" y="1968509"/>
            <a:ext cx="735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w="22225">
                  <a:solidFill>
                    <a:srgbClr val="0000FF"/>
                  </a:solidFill>
                  <a:prstDash val="solid"/>
                </a:ln>
                <a:solidFill>
                  <a:srgbClr val="000000"/>
                </a:solidFill>
                <a:effectLst/>
                <a:uLnTx/>
                <a:uFillTx/>
                <a:latin typeface="Arial" panose="020B0604020202020204" pitchFamily="34" charset="0"/>
                <a:ea typeface="+mn-ea"/>
                <a:cs typeface="Arial" panose="020B0604020202020204" pitchFamily="34" charset="0"/>
              </a:rPr>
              <a:t>40%</a:t>
            </a:r>
          </a:p>
        </p:txBody>
      </p:sp>
      <p:sp>
        <p:nvSpPr>
          <p:cNvPr id="59" name="TextBox 58">
            <a:extLst>
              <a:ext uri="{FF2B5EF4-FFF2-40B4-BE49-F238E27FC236}">
                <a16:creationId xmlns:a16="http://schemas.microsoft.com/office/drawing/2014/main" id="{FA6B1811-47BB-4E02-A747-2122D7C47198}"/>
              </a:ext>
            </a:extLst>
          </p:cNvPr>
          <p:cNvSpPr txBox="1"/>
          <p:nvPr/>
        </p:nvSpPr>
        <p:spPr>
          <a:xfrm>
            <a:off x="5406631" y="4955984"/>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w="22225">
                  <a:solidFill>
                    <a:srgbClr val="0000FF"/>
                  </a:solidFill>
                  <a:prstDash val="solid"/>
                </a:ln>
                <a:solidFill>
                  <a:srgbClr val="000000"/>
                </a:solidFill>
                <a:effectLst/>
                <a:uLnTx/>
                <a:uFillTx/>
                <a:latin typeface="Arial" panose="020B0604020202020204" pitchFamily="34" charset="0"/>
                <a:ea typeface="+mn-ea"/>
                <a:cs typeface="Arial" panose="020B0604020202020204" pitchFamily="34" charset="0"/>
              </a:rPr>
              <a:t>25%</a:t>
            </a:r>
          </a:p>
        </p:txBody>
      </p:sp>
      <p:sp>
        <p:nvSpPr>
          <p:cNvPr id="60" name="TextBox 59">
            <a:extLst>
              <a:ext uri="{FF2B5EF4-FFF2-40B4-BE49-F238E27FC236}">
                <a16:creationId xmlns:a16="http://schemas.microsoft.com/office/drawing/2014/main" id="{CE1B9414-7BB0-4814-BA9D-C1D986B72574}"/>
              </a:ext>
            </a:extLst>
          </p:cNvPr>
          <p:cNvSpPr txBox="1"/>
          <p:nvPr/>
        </p:nvSpPr>
        <p:spPr>
          <a:xfrm>
            <a:off x="5421426" y="3547040"/>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w="22225">
                  <a:solidFill>
                    <a:srgbClr val="0000FF"/>
                  </a:solidFill>
                  <a:prstDash val="solid"/>
                </a:ln>
                <a:solidFill>
                  <a:srgbClr val="000000"/>
                </a:solidFill>
                <a:effectLst/>
                <a:uLnTx/>
                <a:uFillTx/>
                <a:latin typeface="Arial" panose="020B0604020202020204" pitchFamily="34" charset="0"/>
                <a:ea typeface="+mn-ea"/>
                <a:cs typeface="Arial" panose="020B0604020202020204" pitchFamily="34" charset="0"/>
              </a:rPr>
              <a:t>35%</a:t>
            </a:r>
          </a:p>
        </p:txBody>
      </p:sp>
      <p:sp>
        <p:nvSpPr>
          <p:cNvPr id="65" name="TextBox 64">
            <a:extLst>
              <a:ext uri="{FF2B5EF4-FFF2-40B4-BE49-F238E27FC236}">
                <a16:creationId xmlns:a16="http://schemas.microsoft.com/office/drawing/2014/main" id="{3ED33841-7843-4673-B7FD-B6B3125FE0F3}"/>
              </a:ext>
            </a:extLst>
          </p:cNvPr>
          <p:cNvSpPr txBox="1"/>
          <p:nvPr/>
        </p:nvSpPr>
        <p:spPr>
          <a:xfrm>
            <a:off x="1752600" y="5974380"/>
            <a:ext cx="6019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Times New Roman"/>
                <a:ea typeface="+mn-ea"/>
                <a:cs typeface="+mn-cs"/>
              </a:rPr>
              <a:t>Source: Mercer CFA Institute Global Pension Index</a:t>
            </a:r>
          </a:p>
        </p:txBody>
      </p:sp>
      <p:sp>
        <p:nvSpPr>
          <p:cNvPr id="16" name="TextBox 15">
            <a:extLst>
              <a:ext uri="{FF2B5EF4-FFF2-40B4-BE49-F238E27FC236}">
                <a16:creationId xmlns:a16="http://schemas.microsoft.com/office/drawing/2014/main" id="{FE21EEDE-96ED-4173-9232-EEBC31509BE9}"/>
              </a:ext>
            </a:extLst>
          </p:cNvPr>
          <p:cNvSpPr txBox="1"/>
          <p:nvPr/>
        </p:nvSpPr>
        <p:spPr>
          <a:xfrm>
            <a:off x="11336320" y="898134"/>
            <a:ext cx="1012138"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0000"/>
                </a:solidFill>
                <a:effectLst/>
                <a:uLnTx/>
                <a:uFillTx/>
                <a:latin typeface="Times New Roman"/>
                <a:ea typeface="+mn-ea"/>
                <a:cs typeface="+mn-cs"/>
              </a:rPr>
              <a:t>Netherlands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srgbClr val="000000"/>
                </a:solidFill>
                <a:effectLst/>
                <a:uLnTx/>
                <a:uFillTx/>
                <a:latin typeface="Times New Roman"/>
                <a:ea typeface="+mn-ea"/>
                <a:cs typeface="+mn-cs"/>
              </a:rPr>
              <a:t>      </a:t>
            </a:r>
            <a:r>
              <a:rPr kumimoji="0" lang="en-IN" sz="1400" b="0" i="0" u="none" strike="noStrike" kern="1200" cap="none" spc="0" normalizeH="0" baseline="0" noProof="0" dirty="0">
                <a:ln>
                  <a:noFill/>
                </a:ln>
                <a:solidFill>
                  <a:srgbClr val="000000"/>
                </a:solidFill>
                <a:effectLst/>
                <a:uLnTx/>
                <a:uFillTx/>
                <a:latin typeface="Times New Roman"/>
                <a:ea typeface="+mn-ea"/>
                <a:cs typeface="+mn-cs"/>
              </a:rPr>
              <a:t>82.6 </a:t>
            </a:r>
            <a:r>
              <a:rPr kumimoji="0" lang="en-IN" sz="900" b="0" i="0" u="none" strike="noStrike" kern="1200" cap="none" spc="0" normalizeH="0" baseline="0" noProof="0" dirty="0">
                <a:ln>
                  <a:noFill/>
                </a:ln>
                <a:solidFill>
                  <a:srgbClr val="000000"/>
                </a:solidFill>
                <a:effectLst/>
                <a:uLnTx/>
                <a:uFillTx/>
                <a:latin typeface="Times New Roman"/>
                <a:ea typeface="+mn-ea"/>
                <a:cs typeface="+mn-cs"/>
              </a:rPr>
              <a:t>      </a:t>
            </a:r>
          </a:p>
        </p:txBody>
      </p:sp>
      <p:cxnSp>
        <p:nvCxnSpPr>
          <p:cNvPr id="19" name="Straight Arrow Connector 18">
            <a:extLst>
              <a:ext uri="{FF2B5EF4-FFF2-40B4-BE49-F238E27FC236}">
                <a16:creationId xmlns:a16="http://schemas.microsoft.com/office/drawing/2014/main" id="{05C1AEE3-4412-40F4-9982-D53B6378DAC4}"/>
              </a:ext>
            </a:extLst>
          </p:cNvPr>
          <p:cNvCxnSpPr>
            <a:cxnSpLocks/>
          </p:cNvCxnSpPr>
          <p:nvPr/>
        </p:nvCxnSpPr>
        <p:spPr>
          <a:xfrm>
            <a:off x="9791700" y="1190969"/>
            <a:ext cx="581025" cy="268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684B90F-7207-4AC1-AABB-283247BBF338}"/>
              </a:ext>
            </a:extLst>
          </p:cNvPr>
          <p:cNvSpPr txBox="1"/>
          <p:nvPr/>
        </p:nvSpPr>
        <p:spPr>
          <a:xfrm>
            <a:off x="11163300" y="5272583"/>
            <a:ext cx="736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India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Times New Roman"/>
                <a:ea typeface="+mn-ea"/>
                <a:cs typeface="+mn-cs"/>
              </a:rPr>
              <a:t>  45.7</a:t>
            </a:r>
          </a:p>
        </p:txBody>
      </p:sp>
      <p:sp>
        <p:nvSpPr>
          <p:cNvPr id="15" name="Arc 14">
            <a:extLst>
              <a:ext uri="{FF2B5EF4-FFF2-40B4-BE49-F238E27FC236}">
                <a16:creationId xmlns:a16="http://schemas.microsoft.com/office/drawing/2014/main" id="{56EA0C3A-F091-4E93-8983-A70BA72D1DE2}"/>
              </a:ext>
            </a:extLst>
          </p:cNvPr>
          <p:cNvSpPr/>
          <p:nvPr/>
        </p:nvSpPr>
        <p:spPr>
          <a:xfrm>
            <a:off x="9242771" y="5721927"/>
            <a:ext cx="969818" cy="478545"/>
          </a:xfrm>
          <a:prstGeom prst="arc">
            <a:avLst>
              <a:gd name="adj1" fmla="val 1297721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21" name="Arc 20">
            <a:extLst>
              <a:ext uri="{FF2B5EF4-FFF2-40B4-BE49-F238E27FC236}">
                <a16:creationId xmlns:a16="http://schemas.microsoft.com/office/drawing/2014/main" id="{61C7DDBE-3E42-4B52-8B3A-A5A2799BE5D5}"/>
              </a:ext>
            </a:extLst>
          </p:cNvPr>
          <p:cNvSpPr/>
          <p:nvPr/>
        </p:nvSpPr>
        <p:spPr>
          <a:xfrm>
            <a:off x="9727680" y="1130654"/>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6" name="TextBox 25">
            <a:extLst>
              <a:ext uri="{FF2B5EF4-FFF2-40B4-BE49-F238E27FC236}">
                <a16:creationId xmlns:a16="http://schemas.microsoft.com/office/drawing/2014/main" id="{F8CFF55D-71E9-4D88-B945-9FD40175B1E2}"/>
              </a:ext>
            </a:extLst>
          </p:cNvPr>
          <p:cNvSpPr txBox="1"/>
          <p:nvPr/>
        </p:nvSpPr>
        <p:spPr>
          <a:xfrm>
            <a:off x="11492708" y="2833904"/>
            <a:ext cx="5459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0000"/>
                </a:solidFill>
                <a:effectLst/>
                <a:uLnTx/>
                <a:uFillTx/>
                <a:latin typeface="Times New Roman"/>
                <a:ea typeface="+mn-ea"/>
                <a:cs typeface="+mn-cs"/>
              </a:rPr>
              <a:t>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0000"/>
                </a:solidFill>
                <a:effectLst/>
                <a:uLnTx/>
                <a:uFillTx/>
                <a:latin typeface="Times New Roman"/>
                <a:ea typeface="+mn-ea"/>
                <a:cs typeface="+mn-cs"/>
              </a:rPr>
              <a:t>64.9</a:t>
            </a:r>
          </a:p>
        </p:txBody>
      </p:sp>
      <p:cxnSp>
        <p:nvCxnSpPr>
          <p:cNvPr id="33" name="Straight Arrow Connector 32">
            <a:extLst>
              <a:ext uri="{FF2B5EF4-FFF2-40B4-BE49-F238E27FC236}">
                <a16:creationId xmlns:a16="http://schemas.microsoft.com/office/drawing/2014/main" id="{57AA3E6F-C70B-4829-939C-129F65C1ABEE}"/>
              </a:ext>
            </a:extLst>
          </p:cNvPr>
          <p:cNvCxnSpPr/>
          <p:nvPr/>
        </p:nvCxnSpPr>
        <p:spPr>
          <a:xfrm>
            <a:off x="9791700" y="3064737"/>
            <a:ext cx="590578" cy="109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Footer Placeholder 4">
            <a:extLst>
              <a:ext uri="{FF2B5EF4-FFF2-40B4-BE49-F238E27FC236}">
                <a16:creationId xmlns:a16="http://schemas.microsoft.com/office/drawing/2014/main" id="{595B3B1A-3162-4370-A4A2-C02D9A50831E}"/>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3" name="TextBox 2">
            <a:extLst>
              <a:ext uri="{FF2B5EF4-FFF2-40B4-BE49-F238E27FC236}">
                <a16:creationId xmlns:a16="http://schemas.microsoft.com/office/drawing/2014/main" id="{7C380B55-0BB5-4803-85DB-89AD4CCE3050}"/>
              </a:ext>
            </a:extLst>
          </p:cNvPr>
          <p:cNvSpPr txBox="1"/>
          <p:nvPr/>
        </p:nvSpPr>
        <p:spPr>
          <a:xfrm>
            <a:off x="2486868" y="675807"/>
            <a:ext cx="4599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Times New Roman"/>
                <a:ea typeface="+mn-ea"/>
                <a:cs typeface="+mn-cs"/>
              </a:rPr>
              <a:t>      Global Pension Index</a:t>
            </a:r>
          </a:p>
        </p:txBody>
      </p:sp>
      <p:cxnSp>
        <p:nvCxnSpPr>
          <p:cNvPr id="5" name="Straight Arrow Connector 4">
            <a:extLst>
              <a:ext uri="{FF2B5EF4-FFF2-40B4-BE49-F238E27FC236}">
                <a16:creationId xmlns:a16="http://schemas.microsoft.com/office/drawing/2014/main" id="{C1262058-F964-4CD2-A8CF-03B90D5C8A35}"/>
              </a:ext>
            </a:extLst>
          </p:cNvPr>
          <p:cNvCxnSpPr>
            <a:endCxn id="26" idx="1"/>
          </p:cNvCxnSpPr>
          <p:nvPr/>
        </p:nvCxnSpPr>
        <p:spPr bwMode="auto">
          <a:xfrm>
            <a:off x="10820400" y="3064737"/>
            <a:ext cx="67230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7D60EC45-37B1-4D51-B666-2140E8A24E92}"/>
              </a:ext>
            </a:extLst>
          </p:cNvPr>
          <p:cNvCxnSpPr>
            <a:cxnSpLocks/>
          </p:cNvCxnSpPr>
          <p:nvPr/>
        </p:nvCxnSpPr>
        <p:spPr bwMode="auto">
          <a:xfrm flipV="1">
            <a:off x="10642080" y="5617859"/>
            <a:ext cx="638915" cy="4917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6F96F080-8EEE-45B5-AF4C-B2AD1A768205}"/>
              </a:ext>
            </a:extLst>
          </p:cNvPr>
          <p:cNvCxnSpPr>
            <a:cxnSpLocks/>
          </p:cNvCxnSpPr>
          <p:nvPr/>
        </p:nvCxnSpPr>
        <p:spPr bwMode="auto">
          <a:xfrm>
            <a:off x="11156554" y="1106024"/>
            <a:ext cx="33615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453685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4D9B-BD59-4AE2-BA4A-4F695441DAD1}"/>
              </a:ext>
            </a:extLst>
          </p:cNvPr>
          <p:cNvSpPr>
            <a:spLocks noGrp="1"/>
          </p:cNvSpPr>
          <p:nvPr>
            <p:ph type="title"/>
          </p:nvPr>
        </p:nvSpPr>
        <p:spPr>
          <a:xfrm>
            <a:off x="1752600" y="76200"/>
            <a:ext cx="10439400" cy="580813"/>
          </a:xfrm>
        </p:spPr>
        <p:txBody>
          <a:bodyPr anchor="ctr">
            <a:normAutofit fontScale="90000"/>
          </a:bodyPr>
          <a:lstStyle/>
          <a:p>
            <a:pPr algn="ctr"/>
            <a:r>
              <a:rPr lang="en-US" sz="4000" dirty="0">
                <a:latin typeface="Calibri Light" panose="020F0302020204030204" pitchFamily="34" charset="0"/>
                <a:cs typeface="Calibri Light" panose="020F0302020204030204" pitchFamily="34" charset="0"/>
              </a:rPr>
              <a:t>Government Sponsored/Subsidised schemes </a:t>
            </a:r>
          </a:p>
        </p:txBody>
      </p:sp>
      <p:graphicFrame>
        <p:nvGraphicFramePr>
          <p:cNvPr id="4" name="Table 4">
            <a:extLst>
              <a:ext uri="{FF2B5EF4-FFF2-40B4-BE49-F238E27FC236}">
                <a16:creationId xmlns:a16="http://schemas.microsoft.com/office/drawing/2014/main" id="{67DAD1E0-DE63-4DBF-8514-E28CF2608432}"/>
              </a:ext>
            </a:extLst>
          </p:cNvPr>
          <p:cNvGraphicFramePr>
            <a:graphicFrameLocks noGrp="1"/>
          </p:cNvGraphicFramePr>
          <p:nvPr>
            <p:ph idx="1"/>
          </p:nvPr>
        </p:nvGraphicFramePr>
        <p:xfrm>
          <a:off x="1752600" y="657013"/>
          <a:ext cx="10439400" cy="4572000"/>
        </p:xfrm>
        <a:graphic>
          <a:graphicData uri="http://schemas.openxmlformats.org/drawingml/2006/table">
            <a:tbl>
              <a:tblPr firstRow="1" bandRow="1">
                <a:tableStyleId>{5C22544A-7EE6-4342-B048-85BDC9FD1C3A}</a:tableStyleId>
              </a:tblPr>
              <a:tblGrid>
                <a:gridCol w="4041346">
                  <a:extLst>
                    <a:ext uri="{9D8B030D-6E8A-4147-A177-3AD203B41FA5}">
                      <a16:colId xmlns:a16="http://schemas.microsoft.com/office/drawing/2014/main" val="4056424141"/>
                    </a:ext>
                  </a:extLst>
                </a:gridCol>
                <a:gridCol w="2243419">
                  <a:extLst>
                    <a:ext uri="{9D8B030D-6E8A-4147-A177-3AD203B41FA5}">
                      <a16:colId xmlns:a16="http://schemas.microsoft.com/office/drawing/2014/main" val="1270476994"/>
                    </a:ext>
                  </a:extLst>
                </a:gridCol>
                <a:gridCol w="4154635">
                  <a:extLst>
                    <a:ext uri="{9D8B030D-6E8A-4147-A177-3AD203B41FA5}">
                      <a16:colId xmlns:a16="http://schemas.microsoft.com/office/drawing/2014/main" val="2236324669"/>
                    </a:ext>
                  </a:extLst>
                </a:gridCol>
              </a:tblGrid>
              <a:tr h="345070">
                <a:tc>
                  <a:txBody>
                    <a:bodyPr/>
                    <a:lstStyle/>
                    <a:p>
                      <a:pPr algn="ctr"/>
                      <a:r>
                        <a:rPr lang="en-US" dirty="0"/>
                        <a:t>Atal Pension Yojana</a:t>
                      </a:r>
                    </a:p>
                  </a:txBody>
                  <a:tcPr>
                    <a:solidFill>
                      <a:schemeClr val="tx1">
                        <a:lumMod val="65000"/>
                        <a:lumOff val="35000"/>
                      </a:schemeClr>
                    </a:solidFill>
                  </a:tcPr>
                </a:tc>
                <a:tc>
                  <a:txBody>
                    <a:bodyPr/>
                    <a:lstStyle/>
                    <a:p>
                      <a:pPr algn="ctr"/>
                      <a:r>
                        <a:rPr lang="en-US" dirty="0"/>
                        <a:t>IGNOAPS</a:t>
                      </a:r>
                    </a:p>
                  </a:txBody>
                  <a:tcPr>
                    <a:solidFill>
                      <a:schemeClr val="bg2">
                        <a:lumMod val="75000"/>
                      </a:schemeClr>
                    </a:solidFill>
                  </a:tcPr>
                </a:tc>
                <a:tc>
                  <a:txBody>
                    <a:bodyPr/>
                    <a:lstStyle/>
                    <a:p>
                      <a:pPr algn="ctr"/>
                      <a:r>
                        <a:rPr lang="en-US" dirty="0"/>
                        <a:t>PMVVY</a:t>
                      </a:r>
                    </a:p>
                  </a:txBody>
                  <a:tcPr>
                    <a:solidFill>
                      <a:schemeClr val="bg2">
                        <a:lumMod val="75000"/>
                      </a:schemeClr>
                    </a:solidFill>
                  </a:tcPr>
                </a:tc>
                <a:extLst>
                  <a:ext uri="{0D108BD9-81ED-4DB2-BD59-A6C34878D82A}">
                    <a16:rowId xmlns:a16="http://schemas.microsoft.com/office/drawing/2014/main" val="2906502240"/>
                  </a:ext>
                </a:extLst>
              </a:tr>
              <a:tr h="3968302">
                <a:tc>
                  <a:txBody>
                    <a:bodyPr/>
                    <a:lstStyle/>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Mainly targeted at unorganized sector</a:t>
                      </a:r>
                    </a:p>
                    <a:p>
                      <a:pPr marL="0" indent="0">
                        <a:buFont typeface="Arial" panose="020B0604020202020204" pitchFamily="34" charset="0"/>
                        <a:buNone/>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Fixed pension ranging from Rs. 1000 to Rs. 5000 from age 60 on vesting and contributing between the age of 18 and 40 years</a:t>
                      </a:r>
                    </a:p>
                    <a:p>
                      <a:pPr marL="0" indent="0">
                        <a:buFont typeface="Arial" panose="020B0604020202020204" pitchFamily="34" charset="0"/>
                        <a:buNone/>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Joint life annuity with 100% spouse pension and ROP on death of the spouse</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Death benefit – Return of accumulated contributions or continue till vesting period and receive pension</a:t>
                      </a:r>
                    </a:p>
                    <a:p>
                      <a:pPr marL="285750" indent="-285750">
                        <a:buFont typeface="Arial" panose="020B0604020202020204" pitchFamily="34" charset="0"/>
                        <a:buChar char="•"/>
                      </a:pPr>
                      <a:endParaRPr lang="en-US" sz="1600" dirty="0"/>
                    </a:p>
                  </a:txBody>
                  <a:tcPr>
                    <a:solidFill>
                      <a:schemeClr val="bg1">
                        <a:lumMod val="85000"/>
                      </a:schemeClr>
                    </a:solidFill>
                  </a:tcPr>
                </a:tc>
                <a:tc>
                  <a:txBody>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Non-contributory old age pension scheme that covers Indians who are 60 years and above and live below the poverty line</a:t>
                      </a:r>
                      <a:r>
                        <a:rPr lang="en-US" sz="1600" dirty="0">
                          <a:latin typeface="+mn-lt"/>
                          <a:cs typeface="Times New Roman" panose="02020603050405020304" pitchFamily="18" charset="0"/>
                        </a:rPr>
                        <a:t>.</a:t>
                      </a:r>
                      <a:endParaRPr lang="en-US" sz="1600" dirty="0">
                        <a:latin typeface="+mn-lt"/>
                      </a:endParaRPr>
                    </a:p>
                  </a:txBody>
                  <a:tcPr>
                    <a:solidFill>
                      <a:schemeClr val="bg1">
                        <a:lumMod val="85000"/>
                      </a:schemeClr>
                    </a:solidFill>
                  </a:tcPr>
                </a:tc>
                <a:tc>
                  <a:txBody>
                    <a:bodyPr/>
                    <a:lstStyle/>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Subsidized by GOI</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Launched in May 2017- retirement cum pension scheme for senior citizens (above the age of 60 years) with a term of 10 years. Alternative to traditional bank deposits.</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Minimum purchase price of Rs 1.5 lakh</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Monthly pension depending upon the interest declared by the GOI from time to time.</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For current FY scheme provides assured pension of 7.4% </a:t>
                      </a:r>
                      <a:r>
                        <a:rPr lang="en-US" sz="1800" dirty="0" err="1">
                          <a:latin typeface="Calibri" panose="020F0502020204030204" pitchFamily="34" charset="0"/>
                          <a:cs typeface="Calibri" panose="020F0502020204030204" pitchFamily="34" charset="0"/>
                        </a:rPr>
                        <a:t>p.a</a:t>
                      </a:r>
                      <a:r>
                        <a:rPr lang="en-US" sz="1800" dirty="0">
                          <a:latin typeface="Calibri" panose="020F0502020204030204" pitchFamily="34" charset="0"/>
                          <a:cs typeface="Calibri" panose="020F0502020204030204" pitchFamily="34" charset="0"/>
                        </a:rPr>
                        <a:t> payable monthly.</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Maximum purchase price Rs.15 lakh</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ROP on death or on maturity</a:t>
                      </a:r>
                      <a:endParaRPr lang="en-US" sz="1600" dirty="0"/>
                    </a:p>
                  </a:txBody>
                  <a:tcPr>
                    <a:solidFill>
                      <a:schemeClr val="bg1">
                        <a:lumMod val="85000"/>
                      </a:schemeClr>
                    </a:solidFill>
                  </a:tcPr>
                </a:tc>
                <a:extLst>
                  <a:ext uri="{0D108BD9-81ED-4DB2-BD59-A6C34878D82A}">
                    <a16:rowId xmlns:a16="http://schemas.microsoft.com/office/drawing/2014/main" val="3167079206"/>
                  </a:ext>
                </a:extLst>
              </a:tr>
            </a:tbl>
          </a:graphicData>
        </a:graphic>
      </p:graphicFrame>
      <p:sp>
        <p:nvSpPr>
          <p:cNvPr id="7" name="TextBox 6">
            <a:extLst>
              <a:ext uri="{FF2B5EF4-FFF2-40B4-BE49-F238E27FC236}">
                <a16:creationId xmlns:a16="http://schemas.microsoft.com/office/drawing/2014/main" id="{0E6B0696-5468-4107-9097-3D61DE7DD433}"/>
              </a:ext>
            </a:extLst>
          </p:cNvPr>
          <p:cNvSpPr txBox="1"/>
          <p:nvPr/>
        </p:nvSpPr>
        <p:spPr>
          <a:xfrm>
            <a:off x="1752600" y="5229013"/>
            <a:ext cx="10439400" cy="1628987"/>
          </a:xfrm>
          <a:prstGeom prst="rect">
            <a:avLst/>
          </a:prstGeom>
          <a:solidFill>
            <a:schemeClr val="bg2">
              <a:lumMod val="60000"/>
              <a:lumOff val="40000"/>
            </a:schemeClr>
          </a:solidFill>
        </p:spPr>
        <p:txBody>
          <a:bodyPr wrap="square" tIns="144000" bIns="0" rtlCol="0">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Pradhan Mantri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kisan Maan Dhan Yojana (PM-KMDY</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Voluntary  contributory pension scheme for small and marginal farmers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Pradhan</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Mantri</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Shram</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Yogi</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Maan</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Dhan</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Yojana (PM-SYM</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providing pension to unorganised workers- street vendors, cobblers, domestic workers, agricultural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Pradhan</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Mantri</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I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Laghu Vyapari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Yogi</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Maan</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Dhan</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Yojana</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(PM-LYM</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providing pension to Laghu vyaparis who are self employed and working as shop owners, retail traders, rice mill owners , owners of small hotels etc.</a:t>
            </a:r>
            <a:endParaRPr kumimoji="0" lang="en-US" sz="2000" b="0" i="0" u="none" strike="noStrike" kern="1200" cap="none" spc="0" normalizeH="0" baseline="0" noProof="0" dirty="0">
              <a:ln>
                <a:noFill/>
              </a:ln>
              <a:solidFill>
                <a:srgbClr val="000000"/>
              </a:solidFill>
              <a:effectLst/>
              <a:uLnTx/>
              <a:uFillTx/>
              <a:latin typeface="Century Schoolbook" panose="020406040505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Schoolbook" panose="020406040505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Times New Roman"/>
                <a:ea typeface="+mn-ea"/>
                <a:cs typeface="+mn-cs"/>
              </a:rPr>
              <a:t> </a:t>
            </a:r>
            <a:endParaRPr kumimoji="0" lang="en-IN"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 name="Footer Placeholder 4">
            <a:extLst>
              <a:ext uri="{FF2B5EF4-FFF2-40B4-BE49-F238E27FC236}">
                <a16:creationId xmlns:a16="http://schemas.microsoft.com/office/drawing/2014/main" id="{FB7247E7-F38E-4807-9B90-79CE75B756D8}"/>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111624249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5897B-96EF-4F22-91CB-B6F0E6790D4D}"/>
              </a:ext>
            </a:extLst>
          </p:cNvPr>
          <p:cNvSpPr>
            <a:spLocks noGrp="1"/>
          </p:cNvSpPr>
          <p:nvPr>
            <p:ph type="title"/>
          </p:nvPr>
        </p:nvSpPr>
        <p:spPr>
          <a:xfrm>
            <a:off x="1713931" y="97309"/>
            <a:ext cx="10439400" cy="707886"/>
          </a:xfrm>
        </p:spPr>
        <p:txBody>
          <a:bodyPr>
            <a:normAutofit/>
          </a:bodyPr>
          <a:lstStyle/>
          <a:p>
            <a:pPr algn="ctr"/>
            <a:r>
              <a:rPr lang="en-US" sz="4000" dirty="0">
                <a:latin typeface="Calibri Light" panose="020F0302020204030204" pitchFamily="34" charset="0"/>
                <a:cs typeface="Calibri Light" panose="020F0302020204030204" pitchFamily="34" charset="0"/>
              </a:rPr>
              <a:t>Pension Reforms - NPS</a:t>
            </a:r>
            <a:endParaRPr lang="en-IN" sz="40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2A2E5FFC-624F-417D-A8DF-ABBACBE1666C}"/>
              </a:ext>
            </a:extLst>
          </p:cNvPr>
          <p:cNvSpPr>
            <a:spLocks noGrp="1"/>
          </p:cNvSpPr>
          <p:nvPr>
            <p:ph sz="half" idx="1"/>
          </p:nvPr>
        </p:nvSpPr>
        <p:spPr>
          <a:xfrm>
            <a:off x="2050883" y="1871663"/>
            <a:ext cx="4714875" cy="4486275"/>
          </a:xfrm>
          <a:solidFill>
            <a:schemeClr val="bg1">
              <a:lumMod val="85000"/>
            </a:schemeClr>
          </a:solidFill>
        </p:spPr>
        <p:txBody>
          <a:bodyPr>
            <a:normAutofit fontScale="47500" lnSpcReduction="20000"/>
          </a:bodyPr>
          <a:lstStyle/>
          <a:p>
            <a:pPr algn="just">
              <a:lnSpc>
                <a:spcPct val="107000"/>
              </a:lnSpc>
              <a:spcAft>
                <a:spcPts val="800"/>
              </a:spcAft>
            </a:pPr>
            <a:r>
              <a:rPr lang="en-US" sz="3800" dirty="0">
                <a:solidFill>
                  <a:schemeClr val="tx1"/>
                </a:solidFill>
                <a:latin typeface="Calibri" panose="020F0502020204030204" pitchFamily="34" charset="0"/>
                <a:cs typeface="Calibri" panose="020F0502020204030204" pitchFamily="34" charset="0"/>
              </a:rPr>
              <a:t>Tax Benefit under Sec 80 CCD within the overall ceiling of Rs. 1.5 lakh under Sec 80 CCE. </a:t>
            </a:r>
          </a:p>
          <a:p>
            <a:pPr algn="just">
              <a:lnSpc>
                <a:spcPct val="107000"/>
              </a:lnSpc>
              <a:spcAft>
                <a:spcPts val="800"/>
              </a:spcAft>
            </a:pPr>
            <a:r>
              <a:rPr lang="en-US" sz="3800" b="1" dirty="0">
                <a:solidFill>
                  <a:srgbClr val="0070C0"/>
                </a:solidFill>
                <a:latin typeface="Calibri" panose="020F0502020204030204" pitchFamily="34" charset="0"/>
                <a:cs typeface="Calibri" panose="020F0502020204030204" pitchFamily="34" charset="0"/>
              </a:rPr>
              <a:t>Exclusive Tax Benefit : An additional deduction for investment up to Rs. 50,000 (Tier I account) under subsection 80CCD (1B). </a:t>
            </a:r>
          </a:p>
          <a:p>
            <a:pPr algn="just">
              <a:lnSpc>
                <a:spcPct val="107000"/>
              </a:lnSpc>
              <a:spcAft>
                <a:spcPts val="800"/>
              </a:spcAft>
            </a:pPr>
            <a:r>
              <a:rPr lang="en-US" sz="3800" dirty="0">
                <a:solidFill>
                  <a:schemeClr val="tx1"/>
                </a:solidFill>
                <a:latin typeface="Calibri" panose="020F0502020204030204" pitchFamily="34" charset="0"/>
                <a:cs typeface="Calibri" panose="020F0502020204030204" pitchFamily="34" charset="0"/>
              </a:rPr>
              <a:t>Tax benefit on lump sum withdrawal:</a:t>
            </a:r>
            <a:br>
              <a:rPr lang="en-US" sz="3800" dirty="0">
                <a:solidFill>
                  <a:schemeClr val="tx1"/>
                </a:solidFill>
                <a:latin typeface="Calibri" panose="020F0502020204030204" pitchFamily="34" charset="0"/>
                <a:cs typeface="Calibri" panose="020F0502020204030204" pitchFamily="34" charset="0"/>
              </a:rPr>
            </a:br>
            <a:r>
              <a:rPr lang="en-US" sz="3800" dirty="0">
                <a:solidFill>
                  <a:schemeClr val="tx1"/>
                </a:solidFill>
                <a:latin typeface="Calibri" panose="020F0502020204030204" pitchFamily="34" charset="0"/>
                <a:cs typeface="Calibri" panose="020F0502020204030204" pitchFamily="34" charset="0"/>
              </a:rPr>
              <a:t>After Subscriber attains the age of 60, up to 60 percent of the total corpus withdrawn in lump sum is exempt from tax.</a:t>
            </a:r>
          </a:p>
          <a:p>
            <a:pPr algn="just">
              <a:lnSpc>
                <a:spcPct val="107000"/>
              </a:lnSpc>
              <a:spcAft>
                <a:spcPts val="800"/>
              </a:spcAft>
            </a:pPr>
            <a:r>
              <a:rPr lang="en-IN" sz="3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No GST levied when subscribers convert 40% corpus into annuity from NPS whereas 1.8% tax is levied on similar products offered by insurance companies</a:t>
            </a:r>
            <a:endParaRPr lang="en-IN" sz="3800" b="1" dirty="0">
              <a:solidFill>
                <a:srgbClr val="0070C0"/>
              </a:solidFill>
              <a:latin typeface="Calibri" panose="020F0502020204030204" pitchFamily="34" charset="0"/>
              <a:cs typeface="Calibri" panose="020F0502020204030204" pitchFamily="34" charset="0"/>
            </a:endParaRPr>
          </a:p>
          <a:p>
            <a:endParaRPr lang="en-IN" dirty="0"/>
          </a:p>
        </p:txBody>
      </p:sp>
      <p:sp>
        <p:nvSpPr>
          <p:cNvPr id="4" name="Content Placeholder 3">
            <a:extLst>
              <a:ext uri="{FF2B5EF4-FFF2-40B4-BE49-F238E27FC236}">
                <a16:creationId xmlns:a16="http://schemas.microsoft.com/office/drawing/2014/main" id="{F6270FF9-8728-4082-8B1D-2571F5B4D294}"/>
              </a:ext>
            </a:extLst>
          </p:cNvPr>
          <p:cNvSpPr>
            <a:spLocks noGrp="1"/>
          </p:cNvSpPr>
          <p:nvPr>
            <p:ph sz="half" idx="2"/>
          </p:nvPr>
        </p:nvSpPr>
        <p:spPr>
          <a:xfrm>
            <a:off x="6781800" y="1693669"/>
            <a:ext cx="5257800" cy="4664269"/>
          </a:xfrm>
        </p:spPr>
        <p:txBody>
          <a:bodyPr>
            <a:noAutofit/>
          </a:bodyPr>
          <a:lstStyle/>
          <a:p>
            <a:pPr>
              <a:buFont typeface="Wingdings" panose="05000000000000000000" pitchFamily="2" charset="2"/>
              <a:buChar char="Ø"/>
            </a:pPr>
            <a:r>
              <a:rPr lang="en-IN" sz="2000" dirty="0">
                <a:latin typeface="Calibri" panose="020F0502020204030204" pitchFamily="34" charset="0"/>
                <a:cs typeface="Calibri" panose="020F0502020204030204" pitchFamily="34" charset="0"/>
              </a:rPr>
              <a:t>Gaining popularity – higher tax benefit and returns vis a vis traditional products</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Subscriber base under the NPS has increased by 23.58% from 346.79 lakh in May 2020 to 428.56 lakh in May 2021 and assets under management stood at Rs 6,07,449 crore in May 2021 with an increase of 35.19% on a YoY basis. </a:t>
            </a:r>
          </a:p>
          <a:p>
            <a:pPr>
              <a:buFont typeface="Wingdings" panose="05000000000000000000" pitchFamily="2" charset="2"/>
              <a:buChar char="Ø"/>
            </a:pPr>
            <a:r>
              <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Government notified a hike in FDI limit in pension fund management to 74% from 49% under the NPS</a:t>
            </a:r>
          </a:p>
          <a:p>
            <a:pPr>
              <a:buFont typeface="Wingdings" panose="05000000000000000000" pitchFamily="2" charset="2"/>
              <a:buChar char="Ø"/>
            </a:pPr>
            <a:r>
              <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Pension Regulator is in discussion with the Union government to double the special Rs 50,000 annual deduction from income allowed for contribution to NPS. </a:t>
            </a:r>
            <a:endParaRPr lang="en-IN" sz="20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25DF677-BF6A-46BC-BE80-C001C39CD563}"/>
              </a:ext>
            </a:extLst>
          </p:cNvPr>
          <p:cNvSpPr txBox="1"/>
          <p:nvPr/>
        </p:nvSpPr>
        <p:spPr>
          <a:xfrm>
            <a:off x="1752600" y="985838"/>
            <a:ext cx="10439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The Central Government introduced the National Pension System (NPS) with effect from January 01, 2004 , regulated by PFRDA.</a:t>
            </a: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 name="Footer Placeholder 4">
            <a:extLst>
              <a:ext uri="{FF2B5EF4-FFF2-40B4-BE49-F238E27FC236}">
                <a16:creationId xmlns:a16="http://schemas.microsoft.com/office/drawing/2014/main" id="{518944FD-D38E-42E9-97F9-82B36804203C}"/>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4121883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6478"/>
            <a:ext cx="10285802" cy="549322"/>
          </a:xfrm>
        </p:spPr>
        <p:txBody>
          <a:bodyPr>
            <a:noAutofit/>
          </a:bodyPr>
          <a:lstStyle/>
          <a:p>
            <a:pPr algn="ctr"/>
            <a:r>
              <a:rPr lang="en-US" sz="4000" dirty="0">
                <a:latin typeface="Calibri Light" panose="020F0302020204030204" pitchFamily="34" charset="0"/>
                <a:cs typeface="Calibri Light" panose="020F0302020204030204" pitchFamily="34" charset="0"/>
              </a:rPr>
              <a:t>NPS/APY</a:t>
            </a:r>
            <a:endParaRPr lang="en-US" sz="4000" b="1" dirty="0">
              <a:latin typeface="Calibri Light" panose="020F0302020204030204" pitchFamily="34" charset="0"/>
              <a:cs typeface="Calibri Light" panose="020F0302020204030204" pitchFamily="34" charset="0"/>
            </a:endParaRPr>
          </a:p>
        </p:txBody>
      </p:sp>
      <p:graphicFrame>
        <p:nvGraphicFramePr>
          <p:cNvPr id="4" name="Table 3"/>
          <p:cNvGraphicFramePr>
            <a:graphicFrameLocks noGrp="1"/>
          </p:cNvGraphicFramePr>
          <p:nvPr/>
        </p:nvGraphicFramePr>
        <p:xfrm>
          <a:off x="8123461" y="1604453"/>
          <a:ext cx="3959358" cy="4300093"/>
        </p:xfrm>
        <a:graphic>
          <a:graphicData uri="http://schemas.openxmlformats.org/drawingml/2006/table">
            <a:tbl>
              <a:tblPr/>
              <a:tblGrid>
                <a:gridCol w="889914">
                  <a:extLst>
                    <a:ext uri="{9D8B030D-6E8A-4147-A177-3AD203B41FA5}">
                      <a16:colId xmlns:a16="http://schemas.microsoft.com/office/drawing/2014/main" val="20001"/>
                    </a:ext>
                  </a:extLst>
                </a:gridCol>
                <a:gridCol w="664501">
                  <a:extLst>
                    <a:ext uri="{9D8B030D-6E8A-4147-A177-3AD203B41FA5}">
                      <a16:colId xmlns:a16="http://schemas.microsoft.com/office/drawing/2014/main" val="20002"/>
                    </a:ext>
                  </a:extLst>
                </a:gridCol>
                <a:gridCol w="725262">
                  <a:extLst>
                    <a:ext uri="{9D8B030D-6E8A-4147-A177-3AD203B41FA5}">
                      <a16:colId xmlns:a16="http://schemas.microsoft.com/office/drawing/2014/main" val="20003"/>
                    </a:ext>
                  </a:extLst>
                </a:gridCol>
                <a:gridCol w="679556">
                  <a:extLst>
                    <a:ext uri="{9D8B030D-6E8A-4147-A177-3AD203B41FA5}">
                      <a16:colId xmlns:a16="http://schemas.microsoft.com/office/drawing/2014/main" val="20004"/>
                    </a:ext>
                  </a:extLst>
                </a:gridCol>
                <a:gridCol w="499706">
                  <a:extLst>
                    <a:ext uri="{9D8B030D-6E8A-4147-A177-3AD203B41FA5}">
                      <a16:colId xmlns:a16="http://schemas.microsoft.com/office/drawing/2014/main" val="20005"/>
                    </a:ext>
                  </a:extLst>
                </a:gridCol>
                <a:gridCol w="500419">
                  <a:extLst>
                    <a:ext uri="{9D8B030D-6E8A-4147-A177-3AD203B41FA5}">
                      <a16:colId xmlns:a16="http://schemas.microsoft.com/office/drawing/2014/main" val="20006"/>
                    </a:ext>
                  </a:extLst>
                </a:gridCol>
              </a:tblGrid>
              <a:tr h="473559">
                <a:tc rowSpan="2">
                  <a:txBody>
                    <a:bodyPr/>
                    <a:lstStyle/>
                    <a:p>
                      <a:pPr algn="ctr" fontAlgn="b"/>
                      <a:r>
                        <a:rPr lang="en-US" sz="1300" b="1" i="0" u="none" strike="noStrike" dirty="0">
                          <a:solidFill>
                            <a:srgbClr val="000000"/>
                          </a:solidFill>
                          <a:latin typeface="Calibri"/>
                        </a:rPr>
                        <a:t>Sector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3">
                  <a:txBody>
                    <a:bodyPr/>
                    <a:lstStyle/>
                    <a:p>
                      <a:pPr algn="ctr" fontAlgn="b"/>
                      <a:r>
                        <a:rPr lang="en-US" sz="1400" b="1" i="0" u="none" strike="noStrike" dirty="0">
                          <a:solidFill>
                            <a:srgbClr val="000000"/>
                          </a:solidFill>
                          <a:latin typeface="Calibri"/>
                        </a:rPr>
                        <a:t>AUM (Rs. In Crore)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dirty="0">
                          <a:solidFill>
                            <a:srgbClr val="000000"/>
                          </a:solidFill>
                          <a:latin typeface="Calibri"/>
                        </a:rPr>
                        <a:t>Growth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rowSpan="2">
                  <a:txBody>
                    <a:bodyPr/>
                    <a:lstStyle/>
                    <a:p>
                      <a:pPr algn="ctr" fontAlgn="b"/>
                      <a:r>
                        <a:rPr lang="en-US" sz="1300" b="1" i="0" u="none" strike="noStrike">
                          <a:solidFill>
                            <a:srgbClr val="000000"/>
                          </a:solidFill>
                          <a:latin typeface="Calibri"/>
                        </a:rPr>
                        <a:t>%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710339">
                <a:tc vMerge="1">
                  <a:txBody>
                    <a:bodyPr/>
                    <a:lstStyle/>
                    <a:p>
                      <a:endParaRPr lang="en-US"/>
                    </a:p>
                  </a:txBody>
                  <a:tcPr/>
                </a:tc>
                <a:tc>
                  <a:txBody>
                    <a:bodyPr/>
                    <a:lstStyle/>
                    <a:p>
                      <a:pPr algn="ctr" fontAlgn="b"/>
                      <a:r>
                        <a:rPr lang="en-US" sz="1300" b="1" i="0" u="none" strike="noStrike" dirty="0">
                          <a:solidFill>
                            <a:srgbClr val="000000"/>
                          </a:solidFill>
                          <a:latin typeface="Calibri"/>
                        </a:rPr>
                        <a:t>31-May-20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300" b="1" i="0" u="none" strike="noStrike" dirty="0">
                          <a:solidFill>
                            <a:srgbClr val="000000"/>
                          </a:solidFill>
                          <a:latin typeface="Calibri"/>
                        </a:rPr>
                        <a:t>31-Mar -21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300" b="1" i="0" u="none" strike="noStrike" dirty="0">
                          <a:solidFill>
                            <a:srgbClr val="000000"/>
                          </a:solidFill>
                          <a:latin typeface="Calibri"/>
                        </a:rPr>
                        <a:t>31-May-21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300" b="1" i="0" u="none" strike="noStrike" dirty="0">
                          <a:solidFill>
                            <a:srgbClr val="000000"/>
                          </a:solidFill>
                          <a:latin typeface="Calibri"/>
                        </a:rPr>
                        <a:t>YOY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vMerge="1">
                  <a:txBody>
                    <a:bodyPr/>
                    <a:lstStyle/>
                    <a:p>
                      <a:endParaRPr lang="en-US"/>
                    </a:p>
                  </a:txBody>
                  <a:tcPr/>
                </a:tc>
                <a:extLst>
                  <a:ext uri="{0D108BD9-81ED-4DB2-BD59-A6C34878D82A}">
                    <a16:rowId xmlns:a16="http://schemas.microsoft.com/office/drawing/2014/main" val="10001"/>
                  </a:ext>
                </a:extLst>
              </a:tr>
              <a:tr h="473559">
                <a:tc>
                  <a:txBody>
                    <a:bodyPr/>
                    <a:lstStyle/>
                    <a:p>
                      <a:pPr algn="ctr" fontAlgn="b"/>
                      <a:r>
                        <a:rPr lang="en-US" sz="1400" b="0" i="0" u="none" strike="noStrike" dirty="0">
                          <a:solidFill>
                            <a:srgbClr val="000000"/>
                          </a:solidFill>
                          <a:latin typeface="Calibri"/>
                        </a:rPr>
                        <a:t>CG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147910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181788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189699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28.25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473559">
                <a:tc>
                  <a:txBody>
                    <a:bodyPr/>
                    <a:lstStyle/>
                    <a:p>
                      <a:pPr algn="ctr" fontAlgn="b"/>
                      <a:r>
                        <a:rPr lang="en-US" sz="1400" b="0" i="0" u="none" strike="noStrike" dirty="0">
                          <a:solidFill>
                            <a:srgbClr val="000000"/>
                          </a:solidFill>
                          <a:latin typeface="Calibri"/>
                        </a:rPr>
                        <a:t>SG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227091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291381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305998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a:solidFill>
                            <a:srgbClr val="000000"/>
                          </a:solidFill>
                          <a:latin typeface="Calibri"/>
                        </a:rPr>
                        <a:t>34.75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a:solidFill>
                            <a:srgbClr val="000000"/>
                          </a:solidFill>
                          <a:latin typeface="Calibri"/>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473559">
                <a:tc>
                  <a:txBody>
                    <a:bodyPr/>
                    <a:lstStyle/>
                    <a:p>
                      <a:pPr algn="ctr" fontAlgn="b"/>
                      <a:r>
                        <a:rPr lang="en-US" sz="1400" b="0" i="0" u="none" strike="noStrike">
                          <a:solidFill>
                            <a:srgbClr val="000000"/>
                          </a:solidFill>
                          <a:latin typeface="Calibri"/>
                        </a:rPr>
                        <a:t>Corporate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a:solidFill>
                            <a:srgbClr val="000000"/>
                          </a:solidFill>
                          <a:latin typeface="Calibri"/>
                        </a:rPr>
                        <a:t>44996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62609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66583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47.98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r h="473559">
                <a:tc>
                  <a:txBody>
                    <a:bodyPr/>
                    <a:lstStyle/>
                    <a:p>
                      <a:pPr algn="ctr" fontAlgn="b"/>
                      <a:r>
                        <a:rPr lang="en-US" sz="1400" b="0" i="0" u="none" strike="noStrike">
                          <a:solidFill>
                            <a:srgbClr val="000000"/>
                          </a:solidFill>
                          <a:latin typeface="Calibri"/>
                        </a:rPr>
                        <a:t>All Citizen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a:solidFill>
                            <a:srgbClr val="000000"/>
                          </a:solidFill>
                          <a:latin typeface="Calibri"/>
                        </a:rPr>
                        <a:t>14250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22206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23990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68.35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6"/>
                  </a:ext>
                </a:extLst>
              </a:tr>
              <a:tr h="263354">
                <a:tc>
                  <a:txBody>
                    <a:bodyPr/>
                    <a:lstStyle/>
                    <a:p>
                      <a:pPr algn="ctr" fontAlgn="b"/>
                      <a:r>
                        <a:rPr lang="en-US" sz="1400" b="0" i="0" u="none" strike="noStrike">
                          <a:solidFill>
                            <a:srgbClr val="000000"/>
                          </a:solidFill>
                          <a:latin typeface="Calibri"/>
                        </a:rPr>
                        <a:t>NPS Lite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a:solidFill>
                            <a:srgbClr val="000000"/>
                          </a:solidFill>
                          <a:latin typeface="Calibri"/>
                        </a:rPr>
                        <a:t>3898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a:solidFill>
                            <a:srgbClr val="000000"/>
                          </a:solidFill>
                          <a:latin typeface="Calibri"/>
                        </a:rPr>
                        <a:t>4354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4459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14.39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263354">
                <a:tc>
                  <a:txBody>
                    <a:bodyPr/>
                    <a:lstStyle/>
                    <a:p>
                      <a:pPr algn="ctr" fontAlgn="b"/>
                      <a:r>
                        <a:rPr lang="en-US" sz="1400" b="0" i="0" u="none" strike="noStrike">
                          <a:solidFill>
                            <a:srgbClr val="000000"/>
                          </a:solidFill>
                          <a:latin typeface="Calibri"/>
                        </a:rPr>
                        <a:t>APY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a:solidFill>
                            <a:srgbClr val="000000"/>
                          </a:solidFill>
                          <a:latin typeface="Calibri"/>
                        </a:rPr>
                        <a:t>11174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a:solidFill>
                            <a:srgbClr val="000000"/>
                          </a:solidFill>
                          <a:latin typeface="Calibri"/>
                        </a:rPr>
                        <a:t>15687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16720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49.63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9"/>
                  </a:ext>
                </a:extLst>
              </a:tr>
              <a:tr h="695251">
                <a:tc>
                  <a:txBody>
                    <a:bodyPr/>
                    <a:lstStyle/>
                    <a:p>
                      <a:pPr algn="ctr" fontAlgn="b"/>
                      <a:r>
                        <a:rPr lang="en-US" sz="1400" b="1" i="0" u="none" strike="noStrike" dirty="0">
                          <a:solidFill>
                            <a:srgbClr val="000000"/>
                          </a:solidFill>
                          <a:latin typeface="Calibri"/>
                        </a:rPr>
                        <a:t>Grand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1" i="0" u="none" strike="noStrike" dirty="0">
                          <a:solidFill>
                            <a:srgbClr val="000000"/>
                          </a:solidFill>
                          <a:latin typeface="Calibri"/>
                        </a:rPr>
                        <a:t>4,49,319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1" i="0" u="none" strike="noStrike" dirty="0">
                          <a:solidFill>
                            <a:srgbClr val="000000"/>
                          </a:solidFill>
                          <a:latin typeface="Calibri"/>
                        </a:rPr>
                        <a:t>5,78,025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1" i="0" u="none" strike="noStrike" dirty="0">
                          <a:solidFill>
                            <a:srgbClr val="000000"/>
                          </a:solidFill>
                          <a:latin typeface="Calibri"/>
                        </a:rPr>
                        <a:t>6,07,449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1" i="0" u="none" strike="noStrike" dirty="0">
                          <a:solidFill>
                            <a:srgbClr val="000000"/>
                          </a:solidFill>
                          <a:latin typeface="Calibri"/>
                        </a:rPr>
                        <a:t>35.19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400" b="1" i="0" u="none" strike="noStrike" dirty="0">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0"/>
                  </a:ext>
                </a:extLst>
              </a:tr>
            </a:tbl>
          </a:graphicData>
        </a:graphic>
      </p:graphicFrame>
      <p:graphicFrame>
        <p:nvGraphicFramePr>
          <p:cNvPr id="6" name="Chart 5">
            <a:extLst>
              <a:ext uri="{FF2B5EF4-FFF2-40B4-BE49-F238E27FC236}">
                <a16:creationId xmlns:a16="http://schemas.microsoft.com/office/drawing/2014/main" id="{74F34F41-0F88-4D86-ABF3-1FE323CFDD18}"/>
              </a:ext>
            </a:extLst>
          </p:cNvPr>
          <p:cNvGraphicFramePr/>
          <p:nvPr/>
        </p:nvGraphicFramePr>
        <p:xfrm>
          <a:off x="109181" y="1055132"/>
          <a:ext cx="7815620" cy="52694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23BE04C-493C-4D4F-B708-32E9F608083B}"/>
              </a:ext>
            </a:extLst>
          </p:cNvPr>
          <p:cNvSpPr txBox="1"/>
          <p:nvPr/>
        </p:nvSpPr>
        <p:spPr>
          <a:xfrm>
            <a:off x="1371600" y="685800"/>
            <a:ext cx="1048830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Assets under Management as at 31</a:t>
            </a:r>
            <a:r>
              <a:rPr kumimoji="0" lang="en-IN" sz="1800" b="0" i="0" u="none" strike="noStrike" kern="1200" cap="none" spc="0" normalizeH="0" baseline="3000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st</a:t>
            </a:r>
            <a:r>
              <a:rPr kumimoji="0" lang="en-IN"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May, 2021 ( Rs in Crores)</a:t>
            </a:r>
          </a:p>
        </p:txBody>
      </p:sp>
      <p:sp>
        <p:nvSpPr>
          <p:cNvPr id="7" name="TextBox 6">
            <a:extLst>
              <a:ext uri="{FF2B5EF4-FFF2-40B4-BE49-F238E27FC236}">
                <a16:creationId xmlns:a16="http://schemas.microsoft.com/office/drawing/2014/main" id="{2A83AA8D-1ACF-4D3F-8C49-6274CC2BE345}"/>
              </a:ext>
            </a:extLst>
          </p:cNvPr>
          <p:cNvSpPr txBox="1"/>
          <p:nvPr/>
        </p:nvSpPr>
        <p:spPr>
          <a:xfrm>
            <a:off x="2354357" y="6260490"/>
            <a:ext cx="579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Times New Roman"/>
                <a:ea typeface="+mn-ea"/>
                <a:cs typeface="+mn-cs"/>
              </a:rPr>
              <a:t>Source: PFRDA Pension Bulletin May 2021</a:t>
            </a:r>
          </a:p>
        </p:txBody>
      </p:sp>
      <p:sp>
        <p:nvSpPr>
          <p:cNvPr id="8" name="Footer Placeholder 4">
            <a:extLst>
              <a:ext uri="{FF2B5EF4-FFF2-40B4-BE49-F238E27FC236}">
                <a16:creationId xmlns:a16="http://schemas.microsoft.com/office/drawing/2014/main" id="{C7059C0B-AC77-45ED-B58A-FC87721B77C6}"/>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2D1F9-8C0A-48CE-A373-9DA7D2A67477}"/>
              </a:ext>
            </a:extLst>
          </p:cNvPr>
          <p:cNvSpPr>
            <a:spLocks noGrp="1"/>
          </p:cNvSpPr>
          <p:nvPr>
            <p:ph type="title"/>
          </p:nvPr>
        </p:nvSpPr>
        <p:spPr>
          <a:xfrm>
            <a:off x="1698039" y="180377"/>
            <a:ext cx="10446224" cy="611374"/>
          </a:xfrm>
        </p:spPr>
        <p:txBody>
          <a:bodyPr>
            <a:noAutofit/>
          </a:bodyPr>
          <a:lstStyle/>
          <a:p>
            <a:pPr algn="ctr"/>
            <a:r>
              <a:rPr lang="en-IN" sz="4000" dirty="0">
                <a:latin typeface="Calibri Light" panose="020F0302020204030204" pitchFamily="34" charset="0"/>
                <a:cs typeface="Calibri Light" panose="020F0302020204030204" pitchFamily="34" charset="0"/>
              </a:rPr>
              <a:t>NPS</a:t>
            </a:r>
          </a:p>
        </p:txBody>
      </p:sp>
      <p:graphicFrame>
        <p:nvGraphicFramePr>
          <p:cNvPr id="21" name="Content Placeholder 5">
            <a:extLst>
              <a:ext uri="{FF2B5EF4-FFF2-40B4-BE49-F238E27FC236}">
                <a16:creationId xmlns:a16="http://schemas.microsoft.com/office/drawing/2014/main" id="{90DA480C-701A-4161-929E-D9B44870B0F4}"/>
              </a:ext>
            </a:extLst>
          </p:cNvPr>
          <p:cNvGraphicFramePr>
            <a:graphicFrameLocks noGrp="1"/>
          </p:cNvGraphicFramePr>
          <p:nvPr>
            <p:ph sz="half" idx="1"/>
          </p:nvPr>
        </p:nvGraphicFramePr>
        <p:xfrm>
          <a:off x="1989804" y="1196961"/>
          <a:ext cx="2627547" cy="26476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5">
            <a:extLst>
              <a:ext uri="{FF2B5EF4-FFF2-40B4-BE49-F238E27FC236}">
                <a16:creationId xmlns:a16="http://schemas.microsoft.com/office/drawing/2014/main" id="{3E0AF396-5456-4F29-AD6F-9DDCE9F89B1F}"/>
              </a:ext>
            </a:extLst>
          </p:cNvPr>
          <p:cNvGraphicFramePr>
            <a:graphicFrameLocks noGrp="1"/>
          </p:cNvGraphicFramePr>
          <p:nvPr>
            <p:ph sz="half" idx="2"/>
          </p:nvPr>
        </p:nvGraphicFramePr>
        <p:xfrm>
          <a:off x="4970761" y="1239630"/>
          <a:ext cx="3368440" cy="2879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5">
            <a:extLst>
              <a:ext uri="{FF2B5EF4-FFF2-40B4-BE49-F238E27FC236}">
                <a16:creationId xmlns:a16="http://schemas.microsoft.com/office/drawing/2014/main" id="{9AAE21AF-0ED7-4958-9191-EBB4DB9A3F23}"/>
              </a:ext>
            </a:extLst>
          </p:cNvPr>
          <p:cNvGraphicFramePr>
            <a:graphicFrameLocks/>
          </p:cNvGraphicFramePr>
          <p:nvPr/>
        </p:nvGraphicFramePr>
        <p:xfrm>
          <a:off x="8289309" y="1239630"/>
          <a:ext cx="3236201" cy="28796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ontent Placeholder 5">
            <a:extLst>
              <a:ext uri="{FF2B5EF4-FFF2-40B4-BE49-F238E27FC236}">
                <a16:creationId xmlns:a16="http://schemas.microsoft.com/office/drawing/2014/main" id="{C7D0A51A-24F1-421E-839E-157C6603E9FF}"/>
              </a:ext>
            </a:extLst>
          </p:cNvPr>
          <p:cNvGraphicFramePr>
            <a:graphicFrameLocks/>
          </p:cNvGraphicFramePr>
          <p:nvPr/>
        </p:nvGraphicFramePr>
        <p:xfrm>
          <a:off x="1993842" y="3851448"/>
          <a:ext cx="2627548" cy="2362319"/>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a:extLst>
              <a:ext uri="{FF2B5EF4-FFF2-40B4-BE49-F238E27FC236}">
                <a16:creationId xmlns:a16="http://schemas.microsoft.com/office/drawing/2014/main" id="{716E8032-DB12-4054-B4C2-2F412E364395}"/>
              </a:ext>
            </a:extLst>
          </p:cNvPr>
          <p:cNvSpPr txBox="1"/>
          <p:nvPr/>
        </p:nvSpPr>
        <p:spPr>
          <a:xfrm>
            <a:off x="1745776" y="820808"/>
            <a:ext cx="33684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Times New Roman"/>
                <a:ea typeface="+mn-ea"/>
                <a:cs typeface="+mn-cs"/>
              </a:rPr>
              <a:t>Active Choice &amp; Auto Choice</a:t>
            </a:r>
          </a:p>
        </p:txBody>
      </p:sp>
      <p:sp>
        <p:nvSpPr>
          <p:cNvPr id="26" name="TextBox 25">
            <a:extLst>
              <a:ext uri="{FF2B5EF4-FFF2-40B4-BE49-F238E27FC236}">
                <a16:creationId xmlns:a16="http://schemas.microsoft.com/office/drawing/2014/main" id="{355B907A-3E90-46A4-84FA-63D06F64D8B6}"/>
              </a:ext>
            </a:extLst>
          </p:cNvPr>
          <p:cNvSpPr txBox="1"/>
          <p:nvPr/>
        </p:nvSpPr>
        <p:spPr>
          <a:xfrm>
            <a:off x="5410200" y="850313"/>
            <a:ext cx="6424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Times New Roman"/>
                <a:ea typeface="+mn-ea"/>
                <a:cs typeface="+mn-cs"/>
              </a:rPr>
              <a:t>Average Asset Allocation by Active Choice members</a:t>
            </a:r>
          </a:p>
        </p:txBody>
      </p:sp>
      <p:sp>
        <p:nvSpPr>
          <p:cNvPr id="29" name="TextBox 28">
            <a:extLst>
              <a:ext uri="{FF2B5EF4-FFF2-40B4-BE49-F238E27FC236}">
                <a16:creationId xmlns:a16="http://schemas.microsoft.com/office/drawing/2014/main" id="{60A1BAE2-EB97-4342-B719-5C5E8EF563F6}"/>
              </a:ext>
            </a:extLst>
          </p:cNvPr>
          <p:cNvSpPr txBox="1"/>
          <p:nvPr/>
        </p:nvSpPr>
        <p:spPr>
          <a:xfrm>
            <a:off x="4743392" y="4092575"/>
            <a:ext cx="7448608"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28% of Subscribers &lt; 60 years and 31% &gt; 60 years had chosen Active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Average Equity Investment in Active Choice: 48% and 38% &lt; 60 </a:t>
            </a:r>
            <a:r>
              <a:rPr kumimoji="0" lang="en-US" sz="1400" b="0" i="0" u="none" strike="noStrike" kern="1200" cap="none" spc="0" normalizeH="0" baseline="0" noProof="0" dirty="0" err="1">
                <a:ln>
                  <a:noFill/>
                </a:ln>
                <a:solidFill>
                  <a:srgbClr val="000000"/>
                </a:solidFill>
                <a:effectLst/>
                <a:uLnTx/>
                <a:uFillTx/>
                <a:latin typeface="Times New Roman"/>
                <a:ea typeface="+mn-ea"/>
                <a:cs typeface="+mn-cs"/>
              </a:rPr>
              <a:t>yrs</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and &gt;60 years resp.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57% of Active Choice Subscribers below the age of 60 had equity exposure 50-75%.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65% above the age of 60 had equity exposure 50%.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71% below age 60 and 81% 60 and above years opt for ‘LC 50 Auto Choice’. (moderate life cycle- caps the equity exposure to 50%.)</a:t>
            </a:r>
            <a:endParaRPr kumimoji="0" lang="en-IN"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30" name="TextBox 29">
            <a:extLst>
              <a:ext uri="{FF2B5EF4-FFF2-40B4-BE49-F238E27FC236}">
                <a16:creationId xmlns:a16="http://schemas.microsoft.com/office/drawing/2014/main" id="{5B8C9ACE-61D6-4619-A071-07C41F6F3E41}"/>
              </a:ext>
            </a:extLst>
          </p:cNvPr>
          <p:cNvSpPr txBox="1"/>
          <p:nvPr/>
        </p:nvSpPr>
        <p:spPr>
          <a:xfrm>
            <a:off x="1745776" y="6328610"/>
            <a:ext cx="104462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0000"/>
                </a:solidFill>
                <a:effectLst/>
                <a:uLnTx/>
                <a:uFillTx/>
                <a:latin typeface="Times New Roman"/>
                <a:ea typeface="+mn-ea"/>
                <a:cs typeface="+mn-cs"/>
              </a:rPr>
              <a:t>Source : PFRDA Pension Bulletin May 2021: Analysis-</a:t>
            </a:r>
            <a:r>
              <a:rPr kumimoji="0" lang="en-US" sz="1200" b="0" i="0" u="none" strike="noStrike" kern="1200" cap="none" spc="0" normalizeH="0" baseline="0" noProof="0" dirty="0">
                <a:ln>
                  <a:noFill/>
                </a:ln>
                <a:solidFill>
                  <a:srgbClr val="000000"/>
                </a:solidFill>
                <a:effectLst/>
                <a:uLnTx/>
                <a:uFillTx/>
                <a:latin typeface="Times New Roman"/>
                <a:ea typeface="+mn-ea"/>
                <a:cs typeface="+mn-cs"/>
              </a:rPr>
              <a:t>Sample size : 13.72 lac All Citizen Model Subscribers who maintain NPS Acct with NSDL CRA.</a:t>
            </a:r>
            <a:r>
              <a:rPr kumimoji="0" lang="en-IN" sz="1200" b="0" i="0" u="none" strike="noStrike" kern="1200" cap="none" spc="0" normalizeH="0" baseline="0" noProof="0" dirty="0">
                <a:ln>
                  <a:noFill/>
                </a:ln>
                <a:solidFill>
                  <a:srgbClr val="000000"/>
                </a:solidFill>
                <a:effectLst/>
                <a:uLnTx/>
                <a:uFillTx/>
                <a:latin typeface="Times New Roman"/>
                <a:ea typeface="+mn-ea"/>
                <a:cs typeface="+mn-cs"/>
              </a:rPr>
              <a:t> </a:t>
            </a:r>
          </a:p>
        </p:txBody>
      </p:sp>
      <p:sp>
        <p:nvSpPr>
          <p:cNvPr id="11" name="Footer Placeholder 4">
            <a:extLst>
              <a:ext uri="{FF2B5EF4-FFF2-40B4-BE49-F238E27FC236}">
                <a16:creationId xmlns:a16="http://schemas.microsoft.com/office/drawing/2014/main" id="{DE4066B4-949D-431B-A831-B2725369BF66}"/>
              </a:ext>
            </a:extLst>
          </p:cNvPr>
          <p:cNvSpPr txBox="1">
            <a:spLocks/>
          </p:cNvSpPr>
          <p:nvPr/>
        </p:nvSpPr>
        <p:spPr>
          <a:xfrm>
            <a:off x="8267700" y="6588963"/>
            <a:ext cx="289560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224892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5" name="TextBox 4">
            <a:extLst>
              <a:ext uri="{FF2B5EF4-FFF2-40B4-BE49-F238E27FC236}">
                <a16:creationId xmlns:a16="http://schemas.microsoft.com/office/drawing/2014/main" id="{36A73873-727D-4BD8-81CD-E77B30962568}"/>
              </a:ext>
            </a:extLst>
          </p:cNvPr>
          <p:cNvSpPr txBox="1"/>
          <p:nvPr/>
        </p:nvSpPr>
        <p:spPr>
          <a:xfrm>
            <a:off x="228599" y="3610670"/>
            <a:ext cx="93726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Analysis of Indian Individual Annuitants Mortality (IIAM) Table 2012-15 </a:t>
            </a:r>
          </a:p>
        </p:txBody>
      </p:sp>
      <p:sp>
        <p:nvSpPr>
          <p:cNvPr id="7" name="TextBox 6">
            <a:extLst>
              <a:ext uri="{FF2B5EF4-FFF2-40B4-BE49-F238E27FC236}">
                <a16:creationId xmlns:a16="http://schemas.microsoft.com/office/drawing/2014/main" id="{0EB83C91-7396-4ECE-B89F-39C74EF37455}"/>
              </a:ext>
            </a:extLst>
          </p:cNvPr>
          <p:cNvSpPr txBox="1"/>
          <p:nvPr/>
        </p:nvSpPr>
        <p:spPr>
          <a:xfrm>
            <a:off x="228598" y="5339834"/>
            <a:ext cx="876300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Times New Roman"/>
                <a:ea typeface="+mn-ea"/>
                <a:cs typeface="+mn-cs"/>
              </a:rPr>
              <a:t>Souvik Jash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err="1">
                <a:ln>
                  <a:noFill/>
                </a:ln>
                <a:solidFill>
                  <a:srgbClr val="FFFFFF"/>
                </a:solidFill>
                <a:effectLst/>
                <a:uLnTx/>
                <a:uFillTx/>
                <a:latin typeface="Times New Roman"/>
                <a:ea typeface="+mn-ea"/>
                <a:cs typeface="+mn-cs"/>
              </a:rPr>
              <a:t>Chithra</a:t>
            </a:r>
            <a:r>
              <a:rPr kumimoji="0" lang="en-US" altLang="en-US" sz="2000" b="1" i="0" u="none" strike="noStrike" kern="1200" cap="none" spc="0" normalizeH="0" baseline="0" noProof="0" dirty="0">
                <a:ln>
                  <a:noFill/>
                </a:ln>
                <a:solidFill>
                  <a:srgbClr val="FFFFFF"/>
                </a:solidFill>
                <a:effectLst/>
                <a:uLnTx/>
                <a:uFillTx/>
                <a:latin typeface="Times New Roman"/>
                <a:ea typeface="+mn-ea"/>
                <a:cs typeface="+mn-cs"/>
              </a:rPr>
              <a:t> Suresh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dirty="0">
              <a:ln>
                <a:noFill/>
              </a:ln>
              <a:solidFill>
                <a:srgbClr val="FFFFFF"/>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Times New Roman"/>
                <a:ea typeface="+mn-ea"/>
                <a:cs typeface="+mn-cs"/>
              </a:rPr>
              <a:t>Members of the Actuarial Oversight and Review Committee (AORC)</a:t>
            </a:r>
          </a:p>
        </p:txBody>
      </p:sp>
      <p:sp>
        <p:nvSpPr>
          <p:cNvPr id="10" name="Rectangle 150">
            <a:extLst>
              <a:ext uri="{FF2B5EF4-FFF2-40B4-BE49-F238E27FC236}">
                <a16:creationId xmlns:a16="http://schemas.microsoft.com/office/drawing/2014/main" id="{C4380E68-89C1-45F5-98DA-6CC04EF8614E}"/>
              </a:ext>
            </a:extLst>
          </p:cNvPr>
          <p:cNvSpPr txBox="1">
            <a:spLocks noChangeArrowheads="1"/>
          </p:cNvSpPr>
          <p:nvPr/>
        </p:nvSpPr>
        <p:spPr>
          <a:xfrm>
            <a:off x="266700" y="762000"/>
            <a:ext cx="11799888" cy="18288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18th Current Issues in Retirement Benefits(CIRB)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2800" b="1" i="0" u="none" strike="noStrike" kern="0" cap="none" spc="0" normalizeH="0" baseline="0" noProof="0" dirty="0">
                <a:ln>
                  <a:noFill/>
                </a:ln>
                <a:solidFill>
                  <a:srgbClr val="FFFFFF"/>
                </a:solidFill>
                <a:effectLst/>
                <a:uLnTx/>
                <a:uFillTx/>
                <a:latin typeface="Arial"/>
                <a:ea typeface="+mj-ea"/>
                <a:cs typeface="+mj-cs"/>
              </a:rPr>
              <a:t>Online Series August 2021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7 August 2021</a:t>
            </a:r>
            <a:endParaRPr kumimoji="0" lang="es-ES" altLang="en-US" sz="3600" b="1" i="0" u="none" strike="noStrike" kern="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3357748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868FF6-C13A-48CA-88F3-E10DCECE0A31}"/>
              </a:ext>
            </a:extLst>
          </p:cNvPr>
          <p:cNvSpPr>
            <a:spLocks noGrp="1"/>
          </p:cNvSpPr>
          <p:nvPr>
            <p:ph type="title"/>
          </p:nvPr>
        </p:nvSpPr>
        <p:spPr>
          <a:xfrm>
            <a:off x="1804226" y="214314"/>
            <a:ext cx="10311574" cy="562928"/>
          </a:xfrm>
        </p:spPr>
        <p:txBody>
          <a:bodyPr>
            <a:normAutofit fontScale="90000"/>
          </a:bodyPr>
          <a:lstStyle/>
          <a:p>
            <a:pPr algn="ctr"/>
            <a:r>
              <a:rPr lang="en-IN" dirty="0">
                <a:latin typeface="Calibri Light" panose="020F0302020204030204" pitchFamily="34" charset="0"/>
                <a:cs typeface="Calibri Light" panose="020F0302020204030204" pitchFamily="34" charset="0"/>
              </a:rPr>
              <a:t>IRDAI</a:t>
            </a:r>
          </a:p>
        </p:txBody>
      </p:sp>
      <p:sp>
        <p:nvSpPr>
          <p:cNvPr id="7" name="Content Placeholder 6">
            <a:extLst>
              <a:ext uri="{FF2B5EF4-FFF2-40B4-BE49-F238E27FC236}">
                <a16:creationId xmlns:a16="http://schemas.microsoft.com/office/drawing/2014/main" id="{03DC5D41-3407-44AB-9476-9562E751E19F}"/>
              </a:ext>
            </a:extLst>
          </p:cNvPr>
          <p:cNvSpPr>
            <a:spLocks noGrp="1"/>
          </p:cNvSpPr>
          <p:nvPr>
            <p:ph sz="half" idx="1"/>
          </p:nvPr>
        </p:nvSpPr>
        <p:spPr>
          <a:xfrm>
            <a:off x="1804226" y="2629526"/>
            <a:ext cx="4771642" cy="3998118"/>
          </a:xfrm>
          <a:solidFill>
            <a:schemeClr val="bg1">
              <a:lumMod val="85000"/>
            </a:schemeClr>
          </a:solidFill>
        </p:spPr>
        <p:txBody>
          <a:bodyPr>
            <a:normAutofit fontScale="32500" lnSpcReduction="20000"/>
          </a:bodyPr>
          <a:lstStyle/>
          <a:p>
            <a:pPr>
              <a:buFont typeface="Wingdings" panose="05000000000000000000" pitchFamily="2" charset="2"/>
              <a:buChar char="Ø"/>
            </a:pPr>
            <a:r>
              <a:rPr lang="en-US" sz="4900" dirty="0">
                <a:latin typeface="Calibri" panose="020F0502020204030204" pitchFamily="34" charset="0"/>
                <a:cs typeface="Calibri" panose="020F0502020204030204" pitchFamily="34" charset="0"/>
              </a:rPr>
              <a:t>IRDAI prescribed an explicitly Defined Assured Benefit to be payable on death/vesting</a:t>
            </a:r>
            <a:endParaRPr lang="en-IN" sz="4900" dirty="0">
              <a:latin typeface="Calibri" panose="020F0502020204030204" pitchFamily="34" charset="0"/>
              <a:cs typeface="Calibri" panose="020F0502020204030204" pitchFamily="34" charset="0"/>
            </a:endParaRPr>
          </a:p>
          <a:p>
            <a:pPr>
              <a:lnSpc>
                <a:spcPct val="115000"/>
              </a:lnSpc>
              <a:spcAft>
                <a:spcPts val="1000"/>
              </a:spcAft>
              <a:buFont typeface="Wingdings" panose="05000000000000000000" pitchFamily="2" charset="2"/>
              <a:buChar char="Ø"/>
            </a:pPr>
            <a:r>
              <a:rPr lang="en-US" sz="4900" dirty="0">
                <a:effectLst/>
                <a:latin typeface="Calibri" panose="020F0502020204030204" pitchFamily="34" charset="0"/>
                <a:ea typeface="Times New Roman" panose="02020603050405020304" pitchFamily="18" charset="0"/>
                <a:cs typeface="Calibri" panose="020F0502020204030204" pitchFamily="34" charset="0"/>
              </a:rPr>
              <a:t>An assured benefit : at least one of the guarantees</a:t>
            </a:r>
          </a:p>
          <a:p>
            <a:pPr marL="0" indent="0">
              <a:lnSpc>
                <a:spcPct val="115000"/>
              </a:lnSpc>
              <a:spcAft>
                <a:spcPts val="1000"/>
              </a:spcAft>
              <a:buNone/>
            </a:pPr>
            <a:r>
              <a:rPr lang="en-US" sz="4900" dirty="0">
                <a:effectLst/>
                <a:latin typeface="Calibri" panose="020F0502020204030204" pitchFamily="34" charset="0"/>
                <a:ea typeface="Times New Roman" panose="02020603050405020304" pitchFamily="18" charset="0"/>
                <a:cs typeface="Calibri" panose="020F0502020204030204" pitchFamily="34" charset="0"/>
              </a:rPr>
              <a:t>(</a:t>
            </a:r>
            <a:r>
              <a:rPr lang="en-US" sz="4900" dirty="0" err="1">
                <a:effectLst/>
                <a:latin typeface="Calibri" panose="020F0502020204030204" pitchFamily="34" charset="0"/>
                <a:ea typeface="Times New Roman" panose="02020603050405020304" pitchFamily="18" charset="0"/>
                <a:cs typeface="Calibri" panose="020F0502020204030204" pitchFamily="34" charset="0"/>
              </a:rPr>
              <a:t>i</a:t>
            </a:r>
            <a:r>
              <a:rPr lang="en-US" sz="4900" dirty="0">
                <a:effectLst/>
                <a:latin typeface="Calibri" panose="020F0502020204030204" pitchFamily="34" charset="0"/>
                <a:ea typeface="Times New Roman" panose="02020603050405020304" pitchFamily="18" charset="0"/>
                <a:cs typeface="Calibri" panose="020F0502020204030204" pitchFamily="34" charset="0"/>
              </a:rPr>
              <a:t>) Non-zero positive rate of return on premiums paid, excluding service tax, from the date of payment to date of vesting or</a:t>
            </a:r>
            <a:endParaRPr lang="en-IN" sz="49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15000"/>
              </a:lnSpc>
              <a:spcAft>
                <a:spcPts val="1000"/>
              </a:spcAft>
              <a:buNone/>
            </a:pPr>
            <a:r>
              <a:rPr lang="en-US" sz="4900" dirty="0">
                <a:effectLst/>
                <a:latin typeface="Calibri" panose="020F0502020204030204" pitchFamily="34" charset="0"/>
                <a:ea typeface="Times New Roman" panose="02020603050405020304" pitchFamily="18" charset="0"/>
                <a:cs typeface="Calibri" panose="020F0502020204030204" pitchFamily="34" charset="0"/>
              </a:rPr>
              <a:t>(ii) An absolute amount to be paid on death or maturity (which shall result in non zero positive return)</a:t>
            </a:r>
          </a:p>
          <a:p>
            <a:pPr marL="0" lvl="0" indent="0">
              <a:lnSpc>
                <a:spcPct val="115000"/>
              </a:lnSpc>
              <a:spcAft>
                <a:spcPts val="1000"/>
              </a:spcAft>
              <a:buNone/>
            </a:pPr>
            <a:r>
              <a:rPr lang="en-US" sz="4900" b="1" dirty="0">
                <a:effectLst/>
                <a:latin typeface="Calibri" panose="020F0502020204030204" pitchFamily="34" charset="0"/>
                <a:ea typeface="Times New Roman" panose="02020603050405020304" pitchFamily="18" charset="0"/>
                <a:cs typeface="Mangal" panose="02040503050203030202" pitchFamily="18" charset="0"/>
              </a:rPr>
              <a:t>Surrender/Vesting</a:t>
            </a:r>
            <a:r>
              <a:rPr lang="en-US" sz="4900" dirty="0">
                <a:effectLst/>
                <a:latin typeface="Calibri" panose="020F0502020204030204" pitchFamily="34" charset="0"/>
                <a:ea typeface="Times New Roman" panose="02020603050405020304" pitchFamily="18" charset="0"/>
                <a:cs typeface="Mangal" panose="02040503050203030202" pitchFamily="18" charset="0"/>
              </a:rPr>
              <a:t>: Commute to the extent allowed under Income Tax Act and to utilize the balance amount to purchase immediate annuity from the </a:t>
            </a:r>
            <a:r>
              <a:rPr lang="en-US" sz="4900" b="1" dirty="0">
                <a:effectLst/>
                <a:latin typeface="Calibri" panose="020F0502020204030204" pitchFamily="34" charset="0"/>
                <a:ea typeface="Times New Roman" panose="02020603050405020304" pitchFamily="18" charset="0"/>
                <a:cs typeface="Mangal" panose="02040503050203030202" pitchFamily="18" charset="0"/>
              </a:rPr>
              <a:t>same insurer</a:t>
            </a:r>
            <a:endParaRPr lang="en-IN" sz="4900" b="1" dirty="0">
              <a:effectLst/>
              <a:latin typeface="Calibri" panose="020F0502020204030204" pitchFamily="34" charset="0"/>
              <a:ea typeface="Times New Roman" panose="02020603050405020304" pitchFamily="18" charset="0"/>
              <a:cs typeface="Calibri" panose="020F0502020204030204" pitchFamily="34" charset="0"/>
            </a:endParaRPr>
          </a:p>
          <a:p>
            <a:endParaRPr lang="en-IN" dirty="0"/>
          </a:p>
        </p:txBody>
      </p:sp>
      <p:sp>
        <p:nvSpPr>
          <p:cNvPr id="8" name="Content Placeholder 7">
            <a:extLst>
              <a:ext uri="{FF2B5EF4-FFF2-40B4-BE49-F238E27FC236}">
                <a16:creationId xmlns:a16="http://schemas.microsoft.com/office/drawing/2014/main" id="{BD3FE5B5-0C66-4EBF-8FA6-CB849F6F3803}"/>
              </a:ext>
            </a:extLst>
          </p:cNvPr>
          <p:cNvSpPr>
            <a:spLocks noGrp="1"/>
          </p:cNvSpPr>
          <p:nvPr>
            <p:ph sz="half" idx="2"/>
          </p:nvPr>
        </p:nvSpPr>
        <p:spPr>
          <a:xfrm>
            <a:off x="6759131" y="2645568"/>
            <a:ext cx="5356669" cy="3998118"/>
          </a:xfrm>
          <a:solidFill>
            <a:schemeClr val="bg1">
              <a:lumMod val="85000"/>
            </a:schemeClr>
          </a:solidFill>
        </p:spPr>
        <p:txBody>
          <a:bodyPr>
            <a:normAutofit fontScale="32500" lnSpcReduction="20000"/>
          </a:bodyPr>
          <a:lstStyle/>
          <a:p>
            <a:pPr indent="0" algn="just">
              <a:lnSpc>
                <a:spcPct val="107000"/>
              </a:lnSpc>
              <a:buNone/>
            </a:pPr>
            <a:r>
              <a:rPr lang="en-US" sz="4900" b="1" dirty="0">
                <a:latin typeface="Calibri" panose="020F0502020204030204" pitchFamily="34" charset="0"/>
                <a:cs typeface="Calibri" panose="020F0502020204030204" pitchFamily="34" charset="0"/>
              </a:rPr>
              <a:t>Surrender/vesting </a:t>
            </a:r>
            <a:r>
              <a:rPr lang="en-US" sz="4900" dirty="0">
                <a:latin typeface="Calibri" panose="020F0502020204030204" pitchFamily="34" charset="0"/>
                <a:cs typeface="Calibri" panose="020F0502020204030204" pitchFamily="34" charset="0"/>
              </a:rPr>
              <a:t>can commute </a:t>
            </a:r>
            <a:r>
              <a:rPr lang="en-US" sz="4900" dirty="0" err="1">
                <a:latin typeface="Calibri" panose="020F0502020204030204" pitchFamily="34" charset="0"/>
                <a:cs typeface="Calibri" panose="020F0502020204030204" pitchFamily="34" charset="0"/>
              </a:rPr>
              <a:t>upto</a:t>
            </a:r>
            <a:r>
              <a:rPr lang="en-US" sz="4900" dirty="0">
                <a:latin typeface="Calibri" panose="020F0502020204030204" pitchFamily="34" charset="0"/>
                <a:cs typeface="Calibri" panose="020F0502020204030204" pitchFamily="34" charset="0"/>
              </a:rPr>
              <a:t> 60% and to utilize the balance amount to purchase immediate/deferred  annuity.</a:t>
            </a:r>
          </a:p>
          <a:p>
            <a:pPr indent="0" algn="just">
              <a:lnSpc>
                <a:spcPct val="107000"/>
              </a:lnSpc>
              <a:buNone/>
            </a:pPr>
            <a:r>
              <a:rPr lang="en-US" sz="4900" dirty="0">
                <a:latin typeface="Calibri" panose="020F0502020204030204" pitchFamily="34" charset="0"/>
                <a:cs typeface="Calibri" panose="020F0502020204030204" pitchFamily="34" charset="0"/>
              </a:rPr>
              <a:t>The 2019 Regulations allowed the </a:t>
            </a:r>
            <a:r>
              <a:rPr lang="en-US" sz="4900" b="1" dirty="0">
                <a:latin typeface="Calibri" panose="020F0502020204030204" pitchFamily="34" charset="0"/>
                <a:cs typeface="Calibri" panose="020F0502020204030204" pitchFamily="34" charset="0"/>
              </a:rPr>
              <a:t>open market option </a:t>
            </a:r>
            <a:r>
              <a:rPr lang="en-US" sz="4900" dirty="0">
                <a:latin typeface="Calibri" panose="020F0502020204030204" pitchFamily="34" charset="0"/>
                <a:cs typeface="Calibri" panose="020F0502020204030204" pitchFamily="34" charset="0"/>
              </a:rPr>
              <a:t>to purchase annuity on surrender/vesting.</a:t>
            </a:r>
          </a:p>
          <a:p>
            <a:pPr marL="0" indent="0" algn="just">
              <a:buNone/>
            </a:pPr>
            <a:endParaRPr lang="en-US" sz="4900" dirty="0">
              <a:latin typeface="Calibri" panose="020F0502020204030204" pitchFamily="34" charset="0"/>
              <a:cs typeface="Calibri" panose="020F0502020204030204" pitchFamily="34" charset="0"/>
            </a:endParaRPr>
          </a:p>
          <a:p>
            <a:pPr marL="0" indent="0" algn="just">
              <a:buNone/>
            </a:pPr>
            <a:r>
              <a:rPr lang="en-US" sz="4900" dirty="0">
                <a:latin typeface="Calibri" panose="020F0502020204030204" pitchFamily="34" charset="0"/>
                <a:cs typeface="Calibri" panose="020F0502020204030204" pitchFamily="34" charset="0"/>
              </a:rPr>
              <a:t>Disclosures in 2019 Regulations: </a:t>
            </a:r>
          </a:p>
          <a:p>
            <a:pPr algn="just">
              <a:buAutoNum type="alphaLcPeriod"/>
            </a:pPr>
            <a:r>
              <a:rPr lang="en-US" sz="4900" dirty="0">
                <a:latin typeface="Calibri" panose="020F0502020204030204" pitchFamily="34" charset="0"/>
                <a:cs typeface="Calibri" panose="020F0502020204030204" pitchFamily="34" charset="0"/>
              </a:rPr>
              <a:t>The current accumulated/available amount;</a:t>
            </a:r>
          </a:p>
          <a:p>
            <a:pPr algn="just">
              <a:buAutoNum type="alphaLcPeriod"/>
            </a:pPr>
            <a:r>
              <a:rPr lang="en-US" sz="4900" dirty="0">
                <a:latin typeface="Calibri" panose="020F0502020204030204" pitchFamily="34" charset="0"/>
                <a:cs typeface="Calibri" panose="020F0502020204030204" pitchFamily="34" charset="0"/>
              </a:rPr>
              <a:t>The expected accumulated/available amount on the date of vesting on the basis of the then prevailing and the likely assumed economic &amp; demographic environment.</a:t>
            </a:r>
          </a:p>
          <a:p>
            <a:pPr algn="just">
              <a:buAutoNum type="alphaLcPeriod"/>
            </a:pPr>
            <a:r>
              <a:rPr lang="en-US" sz="4900" dirty="0">
                <a:latin typeface="Calibri" panose="020F0502020204030204" pitchFamily="34" charset="0"/>
                <a:cs typeface="Calibri" panose="020F0502020204030204" pitchFamily="34" charset="0"/>
              </a:rPr>
              <a:t>Likely annuity amounts based on the then prevailing annuity rates and on assumed interest rates of 4% p.a. and 8% </a:t>
            </a:r>
            <a:r>
              <a:rPr lang="en-US" sz="4900" dirty="0" err="1">
                <a:latin typeface="Calibri" panose="020F0502020204030204" pitchFamily="34" charset="0"/>
                <a:cs typeface="Calibri" panose="020F0502020204030204" pitchFamily="34" charset="0"/>
              </a:rPr>
              <a:t>p.a</a:t>
            </a:r>
            <a:endParaRPr lang="en-IN" sz="4900" dirty="0">
              <a:latin typeface="Calibri" panose="020F0502020204030204" pitchFamily="34" charset="0"/>
              <a:cs typeface="Calibri" panose="020F0502020204030204" pitchFamily="34" charset="0"/>
            </a:endParaRPr>
          </a:p>
          <a:p>
            <a:endParaRPr lang="en-IN" dirty="0"/>
          </a:p>
        </p:txBody>
      </p:sp>
      <p:sp>
        <p:nvSpPr>
          <p:cNvPr id="11" name="TextBox 10">
            <a:extLst>
              <a:ext uri="{FF2B5EF4-FFF2-40B4-BE49-F238E27FC236}">
                <a16:creationId xmlns:a16="http://schemas.microsoft.com/office/drawing/2014/main" id="{F34B7C0D-8383-4632-B772-31B938F080E9}"/>
              </a:ext>
            </a:extLst>
          </p:cNvPr>
          <p:cNvSpPr txBox="1"/>
          <p:nvPr/>
        </p:nvSpPr>
        <p:spPr>
          <a:xfrm>
            <a:off x="1804226" y="928687"/>
            <a:ext cx="10311574"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Pension Products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2010, IRDAI had prescribed a minimum guarantee of 4.5% p.a. on maturity for linked pension products – This clause appeared to be a deterrent for insurance companies to sell pension products.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clause was subsequently done away with in the subsequent product regulations</a:t>
            </a:r>
            <a:endParaRPr kumimoji="0" lang="en-IN" sz="1800" b="0" i="0" u="none" strike="noStrike" kern="1200" cap="none" spc="0" normalizeH="0" baseline="0" noProof="0" dirty="0">
              <a:ln>
                <a:noFill/>
              </a:ln>
              <a:solidFill>
                <a:srgbClr val="000000"/>
              </a:solidFill>
              <a:effectLst/>
              <a:uLnTx/>
              <a:uFillTx/>
              <a:latin typeface="Times New Roman"/>
              <a:ea typeface="+mn-ea"/>
              <a:cs typeface="+mn-cs"/>
            </a:endParaRPr>
          </a:p>
        </p:txBody>
      </p:sp>
      <p:grpSp>
        <p:nvGrpSpPr>
          <p:cNvPr id="12" name="Group 11">
            <a:extLst>
              <a:ext uri="{FF2B5EF4-FFF2-40B4-BE49-F238E27FC236}">
                <a16:creationId xmlns:a16="http://schemas.microsoft.com/office/drawing/2014/main" id="{F704C562-315F-4E19-B69D-9905F3DB6FCD}"/>
              </a:ext>
            </a:extLst>
          </p:cNvPr>
          <p:cNvGrpSpPr/>
          <p:nvPr/>
        </p:nvGrpSpPr>
        <p:grpSpPr>
          <a:xfrm>
            <a:off x="1804226" y="2221349"/>
            <a:ext cx="4771643" cy="411957"/>
            <a:chOff x="3298" y="369315"/>
            <a:chExt cx="3215812" cy="753883"/>
          </a:xfrm>
          <a:solidFill>
            <a:schemeClr val="bg2">
              <a:lumMod val="75000"/>
            </a:schemeClr>
          </a:solidFill>
        </p:grpSpPr>
        <p:sp>
          <p:nvSpPr>
            <p:cNvPr id="13" name="Rectangle 12">
              <a:extLst>
                <a:ext uri="{FF2B5EF4-FFF2-40B4-BE49-F238E27FC236}">
                  <a16:creationId xmlns:a16="http://schemas.microsoft.com/office/drawing/2014/main" id="{D04DA6EF-10D0-4F05-A2A5-02DBA2D0D016}"/>
                </a:ext>
              </a:extLst>
            </p:cNvPr>
            <p:cNvSpPr/>
            <p:nvPr/>
          </p:nvSpPr>
          <p:spPr>
            <a:xfrm>
              <a:off x="3298" y="369315"/>
              <a:ext cx="3215812" cy="753883"/>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598ADD45-5EE6-47EB-BCEE-39634B7C4730}"/>
                </a:ext>
              </a:extLst>
            </p:cNvPr>
            <p:cNvSpPr txBox="1"/>
            <p:nvPr/>
          </p:nvSpPr>
          <p:spPr>
            <a:xfrm>
              <a:off x="3298" y="369315"/>
              <a:ext cx="3215812" cy="7538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9352" tIns="85344" rIns="149352" bIns="85344"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FFFFFF"/>
                  </a:solidFill>
                  <a:effectLst/>
                  <a:uLnTx/>
                  <a:uFillTx/>
                  <a:latin typeface="Times New Roman"/>
                  <a:ea typeface="+mn-ea"/>
                  <a:cs typeface="+mn-cs"/>
                </a:rPr>
                <a:t>2013 product Regulations</a:t>
              </a:r>
            </a:p>
          </p:txBody>
        </p:sp>
      </p:grpSp>
      <p:grpSp>
        <p:nvGrpSpPr>
          <p:cNvPr id="19" name="Group 18">
            <a:extLst>
              <a:ext uri="{FF2B5EF4-FFF2-40B4-BE49-F238E27FC236}">
                <a16:creationId xmlns:a16="http://schemas.microsoft.com/office/drawing/2014/main" id="{D97B1344-C9F4-4F73-8F73-D56B9AD13E81}"/>
              </a:ext>
            </a:extLst>
          </p:cNvPr>
          <p:cNvGrpSpPr/>
          <p:nvPr/>
        </p:nvGrpSpPr>
        <p:grpSpPr>
          <a:xfrm>
            <a:off x="6759130" y="2233611"/>
            <a:ext cx="5356669" cy="411957"/>
            <a:chOff x="3298" y="369315"/>
            <a:chExt cx="3215812" cy="753883"/>
          </a:xfrm>
          <a:solidFill>
            <a:schemeClr val="bg2">
              <a:lumMod val="75000"/>
            </a:schemeClr>
          </a:solidFill>
        </p:grpSpPr>
        <p:sp>
          <p:nvSpPr>
            <p:cNvPr id="20" name="Rectangle 19">
              <a:extLst>
                <a:ext uri="{FF2B5EF4-FFF2-40B4-BE49-F238E27FC236}">
                  <a16:creationId xmlns:a16="http://schemas.microsoft.com/office/drawing/2014/main" id="{0096C72D-47D4-4412-AF38-CAC827DD8DE2}"/>
                </a:ext>
              </a:extLst>
            </p:cNvPr>
            <p:cNvSpPr/>
            <p:nvPr/>
          </p:nvSpPr>
          <p:spPr>
            <a:xfrm>
              <a:off x="3298" y="369315"/>
              <a:ext cx="3215812" cy="753883"/>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2BBF2B39-8B4F-40D9-96D1-3FFDF512537A}"/>
                </a:ext>
              </a:extLst>
            </p:cNvPr>
            <p:cNvSpPr txBox="1"/>
            <p:nvPr/>
          </p:nvSpPr>
          <p:spPr>
            <a:xfrm>
              <a:off x="3298" y="369315"/>
              <a:ext cx="3215812" cy="7538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9352" tIns="85344" rIns="149352" bIns="85344"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FFFFFF"/>
                  </a:solidFill>
                  <a:effectLst/>
                  <a:uLnTx/>
                  <a:uFillTx/>
                  <a:latin typeface="Times New Roman"/>
                  <a:ea typeface="+mn-ea"/>
                  <a:cs typeface="+mn-cs"/>
                </a:rPr>
                <a:t>2019 product Regulations</a:t>
              </a:r>
            </a:p>
          </p:txBody>
        </p:sp>
      </p:grpSp>
      <p:sp>
        <p:nvSpPr>
          <p:cNvPr id="15" name="Footer Placeholder 4">
            <a:extLst>
              <a:ext uri="{FF2B5EF4-FFF2-40B4-BE49-F238E27FC236}">
                <a16:creationId xmlns:a16="http://schemas.microsoft.com/office/drawing/2014/main" id="{17C1832B-DD3F-4426-BC3E-65CAF7E5F213}"/>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3033739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536B5-A0FA-4229-B256-B84721741FDF}"/>
              </a:ext>
            </a:extLst>
          </p:cNvPr>
          <p:cNvSpPr>
            <a:spLocks noGrp="1"/>
          </p:cNvSpPr>
          <p:nvPr>
            <p:ph type="title"/>
          </p:nvPr>
        </p:nvSpPr>
        <p:spPr>
          <a:xfrm>
            <a:off x="1740568" y="129198"/>
            <a:ext cx="10379242" cy="691515"/>
          </a:xfrm>
        </p:spPr>
        <p:txBody>
          <a:bodyPr anchor="ctr">
            <a:noAutofit/>
          </a:bodyPr>
          <a:lstStyle/>
          <a:p>
            <a:pPr algn="ctr"/>
            <a:r>
              <a:rPr lang="en-IN" sz="4000" dirty="0">
                <a:latin typeface="Calibri Light" panose="020F0302020204030204" pitchFamily="34" charset="0"/>
                <a:cs typeface="Calibri Light" panose="020F0302020204030204" pitchFamily="34" charset="0"/>
              </a:rPr>
              <a:t>Products allowed by Insurance Regulator</a:t>
            </a:r>
          </a:p>
        </p:txBody>
      </p:sp>
      <p:sp>
        <p:nvSpPr>
          <p:cNvPr id="3" name="Content Placeholder 2">
            <a:extLst>
              <a:ext uri="{FF2B5EF4-FFF2-40B4-BE49-F238E27FC236}">
                <a16:creationId xmlns:a16="http://schemas.microsoft.com/office/drawing/2014/main" id="{4DFEE14F-70AF-4CB3-89F9-6BA516FD6C9C}"/>
              </a:ext>
            </a:extLst>
          </p:cNvPr>
          <p:cNvSpPr>
            <a:spLocks noGrp="1"/>
          </p:cNvSpPr>
          <p:nvPr>
            <p:ph idx="1"/>
          </p:nvPr>
        </p:nvSpPr>
        <p:spPr>
          <a:xfrm>
            <a:off x="1740568" y="1057275"/>
            <a:ext cx="10125837" cy="5572125"/>
          </a:xfrm>
        </p:spPr>
        <p:txBody>
          <a:bodyPr>
            <a:normAutofit fontScale="77500" lnSpcReduction="20000"/>
          </a:bodyPr>
          <a:lstStyle/>
          <a:p>
            <a:pPr marL="0" indent="0">
              <a:buNone/>
            </a:pPr>
            <a:r>
              <a:rPr lang="en-IN" sz="2400" b="1" dirty="0">
                <a:latin typeface="Calibri Light" panose="020F0302020204030204" pitchFamily="34" charset="0"/>
                <a:cs typeface="Calibri Light" panose="020F0302020204030204" pitchFamily="34" charset="0"/>
              </a:rPr>
              <a:t>Annuity</a:t>
            </a:r>
          </a:p>
          <a:p>
            <a:pPr algn="just">
              <a:buFont typeface="Wingdings" panose="05000000000000000000" pitchFamily="2" charset="2"/>
              <a:buChar char="Ø"/>
            </a:pPr>
            <a:r>
              <a:rPr lang="en-US" sz="2400" dirty="0">
                <a:latin typeface="Calibri" panose="020F0502020204030204" pitchFamily="34" charset="0"/>
                <a:cs typeface="Calibri" panose="020F0502020204030204" pitchFamily="34" charset="0"/>
              </a:rPr>
              <a:t>Under both group and individual deferred annuity products, annuity rates shall be guaranteed at the inception of the contract.</a:t>
            </a:r>
            <a:endParaRPr lang="en-IN" sz="2400"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en-IN" sz="2400" dirty="0">
                <a:latin typeface="Calibri" panose="020F0502020204030204" pitchFamily="34" charset="0"/>
                <a:cs typeface="Calibri" panose="020F0502020204030204" pitchFamily="34" charset="0"/>
              </a:rPr>
              <a:t>Deferred Annuity and I</a:t>
            </a:r>
            <a:r>
              <a:rPr lang="en-US" sz="2400" dirty="0">
                <a:latin typeface="Calibri" panose="020F0502020204030204" pitchFamily="34" charset="0"/>
                <a:cs typeface="Calibri" panose="020F0502020204030204" pitchFamily="34" charset="0"/>
              </a:rPr>
              <a:t>individual pension products during deferment period, the minimum benefit payable on death shall not be less than 105% of all premiums paid </a:t>
            </a:r>
            <a:r>
              <a:rPr lang="en-US" sz="2400" dirty="0" err="1">
                <a:latin typeface="Calibri" panose="020F0502020204030204" pitchFamily="34" charset="0"/>
                <a:cs typeface="Calibri" panose="020F0502020204030204" pitchFamily="34" charset="0"/>
              </a:rPr>
              <a:t>upto</a:t>
            </a:r>
            <a:r>
              <a:rPr lang="en-US" sz="2400" dirty="0">
                <a:latin typeface="Calibri" panose="020F0502020204030204" pitchFamily="34" charset="0"/>
                <a:cs typeface="Calibri" panose="020F0502020204030204" pitchFamily="34" charset="0"/>
              </a:rPr>
              <a:t> date of death.</a:t>
            </a:r>
            <a:endParaRPr lang="en-IN" sz="2400" dirty="0">
              <a:latin typeface="Calibri" panose="020F0502020204030204" pitchFamily="34" charset="0"/>
              <a:cs typeface="Calibri" panose="020F0502020204030204" pitchFamily="34" charset="0"/>
            </a:endParaRPr>
          </a:p>
          <a:p>
            <a:pPr marL="0" indent="0">
              <a:buNone/>
            </a:pPr>
            <a:endParaRPr lang="en-IN" sz="2400" b="1" dirty="0">
              <a:latin typeface="Calibri Light" panose="020F0302020204030204" pitchFamily="34" charset="0"/>
              <a:cs typeface="Calibri Light" panose="020F0302020204030204" pitchFamily="34" charset="0"/>
            </a:endParaRPr>
          </a:p>
          <a:p>
            <a:pPr marL="0" indent="0">
              <a:buNone/>
            </a:pPr>
            <a:r>
              <a:rPr lang="en-IN" sz="2400" b="1" dirty="0">
                <a:latin typeface="Calibri Light" panose="020F0302020204030204" pitchFamily="34" charset="0"/>
                <a:cs typeface="Calibri Light" panose="020F0302020204030204" pitchFamily="34" charset="0"/>
              </a:rPr>
              <a:t>Annuity Options </a:t>
            </a:r>
          </a:p>
          <a:p>
            <a:pPr algn="just">
              <a:buFontTx/>
              <a:buChar char="-"/>
            </a:pPr>
            <a:r>
              <a:rPr lang="en-IN" sz="2400" dirty="0">
                <a:latin typeface="Calibri" panose="020F0502020204030204" pitchFamily="34" charset="0"/>
                <a:cs typeface="Calibri" panose="020F0502020204030204" pitchFamily="34" charset="0"/>
              </a:rPr>
              <a:t>Life Annuity</a:t>
            </a:r>
          </a:p>
          <a:p>
            <a:pPr algn="just">
              <a:buFontTx/>
              <a:buChar char="-"/>
            </a:pPr>
            <a:r>
              <a:rPr lang="en-IN" sz="2400" dirty="0">
                <a:latin typeface="Calibri" panose="020F0502020204030204" pitchFamily="34" charset="0"/>
                <a:cs typeface="Calibri" panose="020F0502020204030204" pitchFamily="34" charset="0"/>
              </a:rPr>
              <a:t>Life Annuity with Return of Purchase Price </a:t>
            </a:r>
          </a:p>
          <a:p>
            <a:pPr algn="just">
              <a:buFontTx/>
              <a:buChar char="-"/>
            </a:pPr>
            <a:r>
              <a:rPr lang="en-IN" sz="2400" dirty="0">
                <a:latin typeface="Calibri" panose="020F0502020204030204" pitchFamily="34" charset="0"/>
                <a:cs typeface="Calibri" panose="020F0502020204030204" pitchFamily="34" charset="0"/>
              </a:rPr>
              <a:t>Annuity Certain for a specific period and Life thereafter</a:t>
            </a:r>
          </a:p>
          <a:p>
            <a:pPr algn="just">
              <a:buFontTx/>
              <a:buChar char="-"/>
            </a:pPr>
            <a:r>
              <a:rPr lang="en-IN" sz="2400" dirty="0">
                <a:latin typeface="Calibri" panose="020F0502020204030204" pitchFamily="34" charset="0"/>
                <a:cs typeface="Calibri" panose="020F0502020204030204" pitchFamily="34" charset="0"/>
              </a:rPr>
              <a:t>Joint Life Annuities with 50 %, 100% or other % as specified to secondary annuitant on death of first annuitant and Return of purchase price on death of last survivor</a:t>
            </a:r>
          </a:p>
          <a:p>
            <a:pPr algn="just">
              <a:buFontTx/>
              <a:buChar char="-"/>
            </a:pPr>
            <a:r>
              <a:rPr lang="en-IN" sz="2400" dirty="0">
                <a:latin typeface="Calibri" panose="020F0502020204030204" pitchFamily="34" charset="0"/>
                <a:cs typeface="Calibri" panose="020F0502020204030204" pitchFamily="34" charset="0"/>
              </a:rPr>
              <a:t>Joint Life Annuities with 50 %, 100% of annuity or other % as specified to secondary annuitant on death of primary annuitant</a:t>
            </a:r>
          </a:p>
          <a:p>
            <a:pPr marL="0" indent="0" algn="just">
              <a:buNone/>
            </a:pPr>
            <a:r>
              <a:rPr lang="en-IN" sz="2400" dirty="0">
                <a:latin typeface="Calibri" panose="020F0502020204030204" pitchFamily="34" charset="0"/>
                <a:cs typeface="Calibri" panose="020F0502020204030204" pitchFamily="34" charset="0"/>
              </a:rPr>
              <a:t> - Any other as approved- increasing annuity say, 3%</a:t>
            </a:r>
          </a:p>
          <a:p>
            <a:pPr marL="0" indent="0" algn="just">
              <a:buNone/>
            </a:pPr>
            <a:endParaRPr lang="en-IN" sz="2400" dirty="0">
              <a:latin typeface="Calibri" panose="020F0502020204030204" pitchFamily="34" charset="0"/>
              <a:cs typeface="Calibri" panose="020F0502020204030204" pitchFamily="34" charset="0"/>
            </a:endParaRPr>
          </a:p>
          <a:p>
            <a:pPr algn="just">
              <a:buFont typeface="Wingdings" panose="05000000000000000000" pitchFamily="2" charset="2"/>
              <a:buChar char="q"/>
            </a:pPr>
            <a:r>
              <a:rPr lang="en-IN" sz="2400" dirty="0">
                <a:latin typeface="Calibri" panose="020F0502020204030204" pitchFamily="34" charset="0"/>
                <a:cs typeface="Calibri" panose="020F0502020204030204" pitchFamily="34" charset="0"/>
              </a:rPr>
              <a:t>However only typical pension and annuities may not be considered as only products catering to the pension markets when even the other financial instruments including pay-outs and withdrawals from insurance products can also be efficiently designed as old age pension solutions</a:t>
            </a:r>
            <a:endParaRPr lang="en-IN" dirty="0"/>
          </a:p>
        </p:txBody>
      </p:sp>
      <p:sp>
        <p:nvSpPr>
          <p:cNvPr id="4" name="Footer Placeholder 4">
            <a:extLst>
              <a:ext uri="{FF2B5EF4-FFF2-40B4-BE49-F238E27FC236}">
                <a16:creationId xmlns:a16="http://schemas.microsoft.com/office/drawing/2014/main" id="{6252338C-50B7-406D-9879-F204D83D4A1D}"/>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28916730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5E40-8DC8-4D63-BED1-77A9F079980A}"/>
              </a:ext>
            </a:extLst>
          </p:cNvPr>
          <p:cNvSpPr>
            <a:spLocks noGrp="1"/>
          </p:cNvSpPr>
          <p:nvPr>
            <p:ph type="title"/>
          </p:nvPr>
        </p:nvSpPr>
        <p:spPr>
          <a:xfrm>
            <a:off x="1704833" y="135747"/>
            <a:ext cx="10358580" cy="714375"/>
          </a:xfrm>
        </p:spPr>
        <p:txBody>
          <a:bodyPr>
            <a:normAutofit/>
          </a:bodyPr>
          <a:lstStyle/>
          <a:p>
            <a:pPr algn="ctr"/>
            <a:r>
              <a:rPr lang="en-IN" sz="3600" dirty="0">
                <a:effectLst/>
                <a:latin typeface="Calibri Light" panose="020F0302020204030204" pitchFamily="34" charset="0"/>
                <a:ea typeface="Calibri" panose="020F0502020204030204" pitchFamily="34" charset="0"/>
                <a:cs typeface="Calibri Light" panose="020F0302020204030204" pitchFamily="34" charset="0"/>
              </a:rPr>
              <a:t>      IRDAI’s </a:t>
            </a:r>
            <a:r>
              <a:rPr lang="en-IN" sz="4000" dirty="0">
                <a:effectLst/>
                <a:latin typeface="Calibri Light" panose="020F0302020204030204" pitchFamily="34" charset="0"/>
                <a:ea typeface="Calibri" panose="020F0502020204030204" pitchFamily="34" charset="0"/>
                <a:cs typeface="Calibri Light" panose="020F0302020204030204" pitchFamily="34" charset="0"/>
              </a:rPr>
              <a:t>Standard</a:t>
            </a:r>
            <a:r>
              <a:rPr lang="en-IN" sz="3600" dirty="0">
                <a:effectLst/>
                <a:latin typeface="Calibri Light" panose="020F0302020204030204" pitchFamily="34" charset="0"/>
                <a:ea typeface="Calibri" panose="020F0502020204030204" pitchFamily="34" charset="0"/>
                <a:cs typeface="Calibri Light" panose="020F0302020204030204" pitchFamily="34" charset="0"/>
              </a:rPr>
              <a:t> Product</a:t>
            </a:r>
            <a:endParaRPr lang="en-IN" sz="36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6912DA69-D5AF-4AF0-8D64-30AB574AD260}"/>
              </a:ext>
            </a:extLst>
          </p:cNvPr>
          <p:cNvSpPr>
            <a:spLocks noGrp="1"/>
          </p:cNvSpPr>
          <p:nvPr>
            <p:ph sz="half" idx="1"/>
          </p:nvPr>
        </p:nvSpPr>
        <p:spPr>
          <a:xfrm>
            <a:off x="1804988" y="2786063"/>
            <a:ext cx="5000625" cy="3929062"/>
          </a:xfrm>
          <a:solidFill>
            <a:schemeClr val="bg1">
              <a:lumMod val="85000"/>
            </a:schemeClr>
          </a:solidFill>
        </p:spPr>
        <p:txBody>
          <a:bodyPr>
            <a:normAutofit fontScale="92500" lnSpcReduction="20000"/>
          </a:bodyPr>
          <a:lstStyle/>
          <a:p>
            <a:pPr marL="0" indent="0" algn="just">
              <a:buNone/>
            </a:pPr>
            <a:r>
              <a:rPr lang="en-US" sz="2200" b="0" i="0" dirty="0">
                <a:solidFill>
                  <a:srgbClr val="000000"/>
                </a:solidFill>
                <a:effectLst/>
                <a:latin typeface="Calibri" panose="020F0502020204030204" pitchFamily="34" charset="0"/>
                <a:cs typeface="Calibri" panose="020F0502020204030204" pitchFamily="34" charset="0"/>
              </a:rPr>
              <a:t>Single Premium, Non-Linked Non-Participating Immediate Annuity Plan</a:t>
            </a:r>
            <a:r>
              <a:rPr lang="en-US" sz="2200" dirty="0">
                <a:solidFill>
                  <a:srgbClr val="000000"/>
                </a:solidFill>
                <a:latin typeface="Calibri" panose="020F0502020204030204" pitchFamily="34" charset="0"/>
                <a:cs typeface="Calibri" panose="020F0502020204030204" pitchFamily="34" charset="0"/>
              </a:rPr>
              <a:t> for ages 40 to 80 years with two options.</a:t>
            </a:r>
            <a:r>
              <a:rPr lang="en-US" sz="1800" b="0" i="0" dirty="0">
                <a:effectLst/>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a:p>
            <a:pPr marL="0" indent="0">
              <a:buNone/>
            </a:pPr>
            <a:r>
              <a:rPr lang="en-US" sz="2100" b="0" i="0" dirty="0">
                <a:effectLst/>
                <a:latin typeface="Calibri" panose="020F0502020204030204" pitchFamily="34" charset="0"/>
                <a:cs typeface="Calibri" panose="020F0502020204030204" pitchFamily="34" charset="0"/>
              </a:rPr>
              <a:t>A) Life Annuity with 100% Return of Purchase price</a:t>
            </a:r>
          </a:p>
          <a:p>
            <a:pPr marL="0" indent="0">
              <a:buNone/>
            </a:pPr>
            <a:r>
              <a:rPr lang="en-US" sz="2100" b="0" i="0" dirty="0">
                <a:effectLst/>
                <a:latin typeface="Calibri" panose="020F0502020204030204" pitchFamily="34" charset="0"/>
                <a:cs typeface="Calibri" panose="020F0502020204030204" pitchFamily="34" charset="0"/>
              </a:rPr>
              <a:t>B) Joint Life Annuity with provision of 100% annuity to secondary annuitant</a:t>
            </a:r>
          </a:p>
          <a:p>
            <a:pPr marL="0" indent="0">
              <a:buNone/>
            </a:pPr>
            <a:r>
              <a:rPr lang="en-US" sz="2100" b="0" i="0" dirty="0">
                <a:effectLst/>
                <a:latin typeface="Calibri" panose="020F0502020204030204" pitchFamily="34" charset="0"/>
                <a:cs typeface="Calibri" panose="020F0502020204030204" pitchFamily="34" charset="0"/>
              </a:rPr>
              <a:t>On death of the primary annuitant with return of 100%  purchase price on death of last survivor.</a:t>
            </a:r>
          </a:p>
          <a:p>
            <a:pPr marL="0" indent="0">
              <a:buNone/>
            </a:pPr>
            <a:r>
              <a:rPr lang="en-US" sz="2100" b="0" i="0" dirty="0">
                <a:effectLst/>
                <a:latin typeface="Calibri" panose="020F0502020204030204" pitchFamily="34" charset="0"/>
                <a:cs typeface="Calibri" panose="020F0502020204030204" pitchFamily="34" charset="0"/>
              </a:rPr>
              <a:t>Minimum annuity - Rs 1,000 per month, Rs 3,000 per quarter, Rs 6,000 half yearly and Rs 12,000 per annum </a:t>
            </a:r>
          </a:p>
          <a:p>
            <a:pPr marL="0" indent="0">
              <a:buNone/>
            </a:pPr>
            <a:r>
              <a:rPr lang="en-US" sz="2100" dirty="0">
                <a:latin typeface="Calibri" panose="020F0502020204030204" pitchFamily="34" charset="0"/>
                <a:cs typeface="Calibri" panose="020F0502020204030204" pitchFamily="34" charset="0"/>
              </a:rPr>
              <a:t>Maximum annuity – No </a:t>
            </a:r>
            <a:r>
              <a:rPr lang="en-US" sz="2100" b="0" i="0" dirty="0">
                <a:effectLst/>
                <a:latin typeface="Calibri" panose="020F0502020204030204" pitchFamily="34" charset="0"/>
                <a:cs typeface="Calibri" panose="020F0502020204030204" pitchFamily="34" charset="0"/>
              </a:rPr>
              <a:t>limit on the maximum annuity.</a:t>
            </a:r>
          </a:p>
          <a:p>
            <a:endParaRPr lang="en-IN" dirty="0"/>
          </a:p>
        </p:txBody>
      </p:sp>
      <p:sp>
        <p:nvSpPr>
          <p:cNvPr id="4" name="Content Placeholder 3">
            <a:extLst>
              <a:ext uri="{FF2B5EF4-FFF2-40B4-BE49-F238E27FC236}">
                <a16:creationId xmlns:a16="http://schemas.microsoft.com/office/drawing/2014/main" id="{CA46F734-F109-4E19-840A-EDAC51EF73DE}"/>
              </a:ext>
            </a:extLst>
          </p:cNvPr>
          <p:cNvSpPr>
            <a:spLocks noGrp="1"/>
          </p:cNvSpPr>
          <p:nvPr>
            <p:ph sz="half" idx="2"/>
          </p:nvPr>
        </p:nvSpPr>
        <p:spPr>
          <a:xfrm>
            <a:off x="6934200" y="2786063"/>
            <a:ext cx="5129213" cy="3929062"/>
          </a:xfrm>
          <a:solidFill>
            <a:schemeClr val="bg1">
              <a:lumMod val="85000"/>
            </a:schemeClr>
          </a:solidFill>
        </p:spPr>
        <p:txBody>
          <a:bodyPr>
            <a:normAutofit fontScale="92500" lnSpcReduction="20000"/>
          </a:bodyPr>
          <a:lstStyle/>
          <a:p>
            <a:endParaRPr lang="en-US" sz="2100" b="0" i="0" dirty="0">
              <a:effectLst/>
              <a:latin typeface="Calibri Light" panose="020F0302020204030204" pitchFamily="34" charset="0"/>
              <a:cs typeface="Calibri Light" panose="020F0302020204030204" pitchFamily="34" charset="0"/>
            </a:endParaRPr>
          </a:p>
          <a:p>
            <a:r>
              <a:rPr lang="en-US" sz="2200" b="0" i="0" dirty="0">
                <a:effectLst/>
                <a:latin typeface="Calibri" panose="020F0502020204030204" pitchFamily="34" charset="0"/>
                <a:cs typeface="Calibri" panose="020F0502020204030204" pitchFamily="34" charset="0"/>
              </a:rPr>
              <a:t>Surrender any time after six months from date of commencement, if the annuitant or the spouse or any of the children of the annuitant is diagnosed with any critical illnesses as specified. </a:t>
            </a:r>
            <a:endParaRPr lang="en-US" sz="2200" dirty="0">
              <a:latin typeface="Calibri" panose="020F0502020204030204" pitchFamily="34" charset="0"/>
              <a:cs typeface="Calibri" panose="020F0502020204030204" pitchFamily="34" charset="0"/>
            </a:endParaRPr>
          </a:p>
          <a:p>
            <a:r>
              <a:rPr lang="en-US" sz="2200" b="0" i="0" dirty="0">
                <a:effectLst/>
                <a:latin typeface="Calibri" panose="020F0502020204030204" pitchFamily="34" charset="0"/>
                <a:cs typeface="Calibri" panose="020F0502020204030204" pitchFamily="34" charset="0"/>
              </a:rPr>
              <a:t>On approval of surrender, 95% of the Purchase Price shall be paid to the annuitant, subject to deduction of outstanding loan amount and loan interest, if any. </a:t>
            </a:r>
          </a:p>
          <a:p>
            <a:r>
              <a:rPr lang="en-US" sz="2200" b="0" i="0" dirty="0">
                <a:effectLst/>
                <a:latin typeface="Calibri" panose="020F0502020204030204" pitchFamily="34" charset="0"/>
                <a:cs typeface="Calibri" panose="020F0502020204030204" pitchFamily="34" charset="0"/>
              </a:rPr>
              <a:t>Loan can be availed any time after six months from the date of commencement of the policy</a:t>
            </a:r>
            <a:r>
              <a:rPr lang="en-US" sz="2100" b="0" i="0" dirty="0">
                <a:effectLst/>
                <a:latin typeface="Calibri" panose="020F0502020204030204" pitchFamily="34" charset="0"/>
                <a:cs typeface="Calibri" panose="020F0502020204030204" pitchFamily="34" charset="0"/>
              </a:rPr>
              <a:t>.</a:t>
            </a:r>
            <a:endParaRPr lang="en-IN" sz="2100" dirty="0">
              <a:latin typeface="Calibri" panose="020F0502020204030204" pitchFamily="34" charset="0"/>
              <a:cs typeface="Calibri" panose="020F0502020204030204" pitchFamily="34" charset="0"/>
            </a:endParaRPr>
          </a:p>
          <a:p>
            <a:endParaRPr lang="en-IN" dirty="0"/>
          </a:p>
        </p:txBody>
      </p:sp>
      <p:sp>
        <p:nvSpPr>
          <p:cNvPr id="6" name="TextBox 5">
            <a:extLst>
              <a:ext uri="{FF2B5EF4-FFF2-40B4-BE49-F238E27FC236}">
                <a16:creationId xmlns:a16="http://schemas.microsoft.com/office/drawing/2014/main" id="{E5410FC6-8108-42EE-814A-FB813BC343CC}"/>
              </a:ext>
            </a:extLst>
          </p:cNvPr>
          <p:cNvSpPr txBox="1"/>
          <p:nvPr/>
        </p:nvSpPr>
        <p:spPr>
          <a:xfrm>
            <a:off x="1804988" y="2324398"/>
            <a:ext cx="10258425" cy="461665"/>
          </a:xfrm>
          <a:prstGeom prst="rect">
            <a:avLst/>
          </a:prstGeom>
          <a:solidFill>
            <a:schemeClr val="tx1">
              <a:lumMod val="50000"/>
              <a:lumOff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Standard Annuity Plan- </a:t>
            </a:r>
            <a:r>
              <a:rPr kumimoji="0" lang="en-IN" sz="2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Saral</a:t>
            </a:r>
            <a:r>
              <a:rPr kumimoji="0" lang="en-IN" sz="2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 Pension</a:t>
            </a:r>
          </a:p>
        </p:txBody>
      </p:sp>
      <p:sp>
        <p:nvSpPr>
          <p:cNvPr id="5" name="TextBox 4">
            <a:extLst>
              <a:ext uri="{FF2B5EF4-FFF2-40B4-BE49-F238E27FC236}">
                <a16:creationId xmlns:a16="http://schemas.microsoft.com/office/drawing/2014/main" id="{C0561C66-0E2F-47DA-BB96-4AD5B8993742}"/>
              </a:ext>
            </a:extLst>
          </p:cNvPr>
          <p:cNvSpPr txBox="1"/>
          <p:nvPr/>
        </p:nvSpPr>
        <p:spPr>
          <a:xfrm>
            <a:off x="1676400" y="1000959"/>
            <a:ext cx="10258425"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Several individual immediate annuity products in market with different features, terms and conditions.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Standard Annuity Plan to enable customers to make an informed decision, reduce mis-selling and potential disputes</a:t>
            </a:r>
          </a:p>
        </p:txBody>
      </p:sp>
      <p:sp>
        <p:nvSpPr>
          <p:cNvPr id="8" name="Footer Placeholder 4">
            <a:extLst>
              <a:ext uri="{FF2B5EF4-FFF2-40B4-BE49-F238E27FC236}">
                <a16:creationId xmlns:a16="http://schemas.microsoft.com/office/drawing/2014/main" id="{A44B0AAA-8DF6-4D5F-801E-220A815EC702}"/>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1113740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6031-E2C7-4C9B-8C41-2081ADA4E502}"/>
              </a:ext>
            </a:extLst>
          </p:cNvPr>
          <p:cNvSpPr>
            <a:spLocks noGrp="1"/>
          </p:cNvSpPr>
          <p:nvPr>
            <p:ph type="title"/>
          </p:nvPr>
        </p:nvSpPr>
        <p:spPr>
          <a:xfrm>
            <a:off x="1729029" y="310756"/>
            <a:ext cx="10425874" cy="479343"/>
          </a:xfrm>
        </p:spPr>
        <p:txBody>
          <a:bodyPr>
            <a:normAutofit fontScale="90000"/>
          </a:bodyPr>
          <a:lstStyle/>
          <a:p>
            <a:pPr algn="ctr"/>
            <a:r>
              <a:rPr lang="en-IN" dirty="0">
                <a:latin typeface="Calibri Light" panose="020F0302020204030204" pitchFamily="34" charset="0"/>
                <a:cs typeface="Calibri Light" panose="020F0302020204030204" pitchFamily="34" charset="0"/>
              </a:rPr>
              <a:t>Overseas Market</a:t>
            </a:r>
          </a:p>
        </p:txBody>
      </p:sp>
      <p:sp>
        <p:nvSpPr>
          <p:cNvPr id="3" name="Content Placeholder 2">
            <a:extLst>
              <a:ext uri="{FF2B5EF4-FFF2-40B4-BE49-F238E27FC236}">
                <a16:creationId xmlns:a16="http://schemas.microsoft.com/office/drawing/2014/main" id="{A9F57908-799C-428A-A30E-71924FA70140}"/>
              </a:ext>
            </a:extLst>
          </p:cNvPr>
          <p:cNvSpPr>
            <a:spLocks noGrp="1"/>
          </p:cNvSpPr>
          <p:nvPr>
            <p:ph sz="half" idx="1"/>
          </p:nvPr>
        </p:nvSpPr>
        <p:spPr>
          <a:xfrm>
            <a:off x="1905000" y="1214436"/>
            <a:ext cx="5104638" cy="5500687"/>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fontScale="85000" lnSpcReduction="20000"/>
          </a:bodyPr>
          <a:lstStyle/>
          <a:p>
            <a:pPr lvl="0">
              <a:lnSpc>
                <a:spcPct val="115000"/>
              </a:lnSpc>
              <a:spcAft>
                <a:spcPts val="1000"/>
              </a:spcAft>
              <a:buFont typeface="Wingdings" panose="05000000000000000000" pitchFamily="2" charset="2"/>
              <a:buChar char="Ø"/>
            </a:pPr>
            <a:r>
              <a:rPr lang="en-IN" sz="2300" dirty="0">
                <a:effectLst/>
                <a:latin typeface="Calibri" panose="020F0502020204030204" pitchFamily="34" charset="0"/>
                <a:ea typeface="Calibri" panose="020F0502020204030204" pitchFamily="34" charset="0"/>
                <a:cs typeface="Calibri" panose="020F0502020204030204" pitchFamily="34" charset="0"/>
              </a:rPr>
              <a:t>Single Premium Deferred Annuity tracking specified indices. </a:t>
            </a:r>
          </a:p>
          <a:p>
            <a:pPr marL="0" lvl="0" indent="0">
              <a:lnSpc>
                <a:spcPct val="115000"/>
              </a:lnSpc>
              <a:spcAft>
                <a:spcPts val="1000"/>
              </a:spcAft>
              <a:buNone/>
            </a:pPr>
            <a:r>
              <a:rPr lang="en-IN" sz="2300" dirty="0">
                <a:effectLst/>
                <a:latin typeface="Calibri" panose="020F0502020204030204" pitchFamily="34" charset="0"/>
                <a:ea typeface="Calibri" panose="020F0502020204030204" pitchFamily="34" charset="0"/>
                <a:cs typeface="Calibri" panose="020F0502020204030204" pitchFamily="34" charset="0"/>
              </a:rPr>
              <a:t>The policy value i.e. premium will accrue by way of the option chosen by the policy holder:</a:t>
            </a:r>
          </a:p>
          <a:p>
            <a:pPr marL="342900" lvl="0" indent="-342900">
              <a:buFont typeface="Times New Roman" panose="02020603050405020304" pitchFamily="18" charset="0"/>
              <a:buAutoNum type="alphaLcParenBoth"/>
            </a:pPr>
            <a:r>
              <a:rPr lang="en-US" sz="2300" dirty="0">
                <a:effectLst/>
                <a:latin typeface="Calibri" panose="020F0502020204030204" pitchFamily="34" charset="0"/>
                <a:ea typeface="Times New Roman" panose="02020603050405020304" pitchFamily="18" charset="0"/>
                <a:cs typeface="Calibri" panose="020F0502020204030204" pitchFamily="34" charset="0"/>
              </a:rPr>
              <a:t>Accrue at Guaranteed rate of interest  or  </a:t>
            </a:r>
            <a:endParaRPr lang="en-IN" sz="23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buNone/>
            </a:pPr>
            <a:r>
              <a:rPr lang="en-US" sz="2300" dirty="0">
                <a:effectLst/>
                <a:latin typeface="Calibri" panose="020F0502020204030204" pitchFamily="34" charset="0"/>
                <a:ea typeface="Times New Roman" panose="02020603050405020304" pitchFamily="18" charset="0"/>
                <a:cs typeface="Calibri" panose="020F0502020204030204" pitchFamily="34" charset="0"/>
              </a:rPr>
              <a:t>(b) Accrue with Non-Guaranteed interest credit linked to </a:t>
            </a:r>
          </a:p>
          <a:p>
            <a:pPr marL="0" lvl="0" indent="0">
              <a:buNone/>
            </a:pPr>
            <a:r>
              <a:rPr lang="en-US" sz="2300" dirty="0">
                <a:latin typeface="Calibri" panose="020F0502020204030204" pitchFamily="34" charset="0"/>
                <a:ea typeface="Times New Roman" panose="02020603050405020304" pitchFamily="18" charset="0"/>
                <a:cs typeface="Calibri" panose="020F0502020204030204" pitchFamily="34" charset="0"/>
              </a:rPr>
              <a:t>  </a:t>
            </a:r>
            <a:r>
              <a:rPr lang="en-US" sz="2300" dirty="0">
                <a:effectLst/>
                <a:latin typeface="Calibri" panose="020F0502020204030204" pitchFamily="34" charset="0"/>
                <a:ea typeface="Times New Roman" panose="02020603050405020304" pitchFamily="18" charset="0"/>
                <a:cs typeface="Calibri" panose="020F0502020204030204" pitchFamily="34" charset="0"/>
              </a:rPr>
              <a:t>   the chosen index such as S &amp; P 500.</a:t>
            </a:r>
            <a:endParaRPr lang="en-IN" sz="23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en-IN" sz="2300" dirty="0">
                <a:effectLst/>
                <a:latin typeface="Calibri" panose="020F0502020204030204" pitchFamily="34" charset="0"/>
                <a:ea typeface="Calibri" panose="020F0502020204030204" pitchFamily="34" charset="0"/>
                <a:cs typeface="Calibri" panose="020F0502020204030204" pitchFamily="34" charset="0"/>
              </a:rPr>
              <a:t>In index Linked credit option, Policy value will not decrease due to the negative performance of the index during the deferred period.</a:t>
            </a:r>
          </a:p>
          <a:p>
            <a:r>
              <a:rPr lang="en-IN" sz="2300" dirty="0">
                <a:effectLst/>
                <a:latin typeface="Calibri" panose="020F0502020204030204" pitchFamily="34" charset="0"/>
                <a:ea typeface="Calibri" panose="020F0502020204030204" pitchFamily="34" charset="0"/>
                <a:cs typeface="Calibri" panose="020F0502020204030204" pitchFamily="34" charset="0"/>
              </a:rPr>
              <a:t>During the deferment period death cover is available, with additional cost.</a:t>
            </a:r>
            <a:br>
              <a:rPr lang="en-IN" sz="23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br>
            <a:endParaRPr lang="en-IN" sz="2300" dirty="0">
              <a:latin typeface="Calibri" panose="020F0502020204030204" pitchFamily="34" charset="0"/>
              <a:cs typeface="Calibri" panose="020F0502020204030204" pitchFamily="34" charset="0"/>
            </a:endParaRPr>
          </a:p>
          <a:p>
            <a:pPr marL="0" indent="0">
              <a:buNone/>
            </a:pPr>
            <a:r>
              <a:rPr lang="en-IN" sz="2300" dirty="0">
                <a:latin typeface="Calibri" panose="020F0502020204030204" pitchFamily="34" charset="0"/>
                <a:ea typeface="Calibri" panose="020F0502020204030204" pitchFamily="34" charset="0"/>
                <a:cs typeface="Calibri" panose="020F0502020204030204" pitchFamily="34" charset="0"/>
              </a:rPr>
              <a:t>These products are available in USA.</a:t>
            </a:r>
          </a:p>
          <a:p>
            <a:endParaRPr lang="en-IN" dirty="0"/>
          </a:p>
        </p:txBody>
      </p:sp>
      <p:sp>
        <p:nvSpPr>
          <p:cNvPr id="4" name="Content Placeholder 3">
            <a:extLst>
              <a:ext uri="{FF2B5EF4-FFF2-40B4-BE49-F238E27FC236}">
                <a16:creationId xmlns:a16="http://schemas.microsoft.com/office/drawing/2014/main" id="{C50F11FA-EFBE-417B-B9C0-17FDF5F40067}"/>
              </a:ext>
            </a:extLst>
          </p:cNvPr>
          <p:cNvSpPr>
            <a:spLocks noGrp="1"/>
          </p:cNvSpPr>
          <p:nvPr>
            <p:ph sz="half" idx="2"/>
          </p:nvPr>
        </p:nvSpPr>
        <p:spPr>
          <a:xfrm>
            <a:off x="7162800" y="1214436"/>
            <a:ext cx="4876800" cy="5500686"/>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fontScale="85000" lnSpcReduction="20000"/>
          </a:bodyPr>
          <a:lstStyle/>
          <a:p>
            <a:pPr lvl="0">
              <a:lnSpc>
                <a:spcPct val="115000"/>
              </a:lnSpc>
              <a:spcAft>
                <a:spcPts val="1000"/>
              </a:spcAft>
              <a:buFont typeface="Wingdings" panose="05000000000000000000" pitchFamily="2" charset="2"/>
              <a:buChar char="Ø"/>
            </a:pPr>
            <a:r>
              <a:rPr lang="en-IN" sz="2300" dirty="0">
                <a:latin typeface="Calibri" panose="020F0502020204030204" pitchFamily="34" charset="0"/>
                <a:cs typeface="Calibri" panose="020F0502020204030204" pitchFamily="34" charset="0"/>
              </a:rPr>
              <a:t>Annuity amount linked with Consumer Price Index (CPI)</a:t>
            </a:r>
          </a:p>
          <a:p>
            <a:pPr marL="0" indent="0" algn="just">
              <a:buNone/>
            </a:pPr>
            <a:r>
              <a:rPr lang="en-US" sz="2300" dirty="0">
                <a:latin typeface="Calibri" panose="020F0502020204030204" pitchFamily="34" charset="0"/>
                <a:cs typeface="Calibri" panose="020F0502020204030204" pitchFamily="34" charset="0"/>
              </a:rPr>
              <a:t>Increase by 50%/75%/100% of CPI Inflation or CPI Inflation plus x % of Increase; x varies from 1% to 5%.</a:t>
            </a:r>
          </a:p>
          <a:p>
            <a:pPr marL="0" indent="0" algn="just">
              <a:buNone/>
            </a:pPr>
            <a:endParaRPr lang="en-IN" sz="2300" dirty="0">
              <a:latin typeface="Calibri" panose="020F0502020204030204" pitchFamily="34" charset="0"/>
              <a:cs typeface="Calibri" panose="020F0502020204030204" pitchFamily="34" charset="0"/>
            </a:endParaRPr>
          </a:p>
          <a:p>
            <a:pPr marL="0" indent="0" algn="just">
              <a:buNone/>
            </a:pPr>
            <a:r>
              <a:rPr lang="en-US" sz="2300" dirty="0">
                <a:latin typeface="Calibri" panose="020F0502020204030204" pitchFamily="34" charset="0"/>
                <a:cs typeface="Calibri" panose="020F0502020204030204" pitchFamily="34" charset="0"/>
              </a:rPr>
              <a:t>The guarantee element in these product is no downward revision of annuity amount in the event of negative percentage change CPI.</a:t>
            </a:r>
          </a:p>
          <a:p>
            <a:pPr marL="0" indent="0" algn="just">
              <a:buNone/>
            </a:pPr>
            <a:endParaRPr lang="en-US" sz="2300" dirty="0">
              <a:latin typeface="Calibri" panose="020F0502020204030204" pitchFamily="34" charset="0"/>
              <a:cs typeface="Calibri" panose="020F0502020204030204" pitchFamily="34" charset="0"/>
            </a:endParaRPr>
          </a:p>
          <a:p>
            <a:pPr>
              <a:lnSpc>
                <a:spcPct val="107000"/>
              </a:lnSpc>
              <a:buFont typeface="Wingdings" panose="05000000000000000000" pitchFamily="2" charset="2"/>
              <a:buChar char="Ø"/>
            </a:pPr>
            <a:r>
              <a:rPr lang="en-IN" sz="2300" dirty="0">
                <a:latin typeface="Calibri" panose="020F0502020204030204" pitchFamily="34" charset="0"/>
                <a:cs typeface="Calibri" panose="020F0502020204030204" pitchFamily="34" charset="0"/>
              </a:rPr>
              <a:t>Inflation Linked Annuities - South Africa</a:t>
            </a:r>
          </a:p>
          <a:p>
            <a:pPr lvl="0">
              <a:lnSpc>
                <a:spcPct val="107000"/>
              </a:lnSpc>
              <a:buFontTx/>
              <a:buChar char="-"/>
            </a:pPr>
            <a:r>
              <a:rPr lang="en-IN" sz="2300" dirty="0">
                <a:latin typeface="Calibri" panose="020F0502020204030204" pitchFamily="34" charset="0"/>
                <a:cs typeface="Calibri" panose="020F0502020204030204" pitchFamily="34" charset="0"/>
              </a:rPr>
              <a:t>Facilitated by availability of Index Linked bonds in South Africa</a:t>
            </a:r>
          </a:p>
          <a:p>
            <a:pPr lvl="0">
              <a:lnSpc>
                <a:spcPct val="107000"/>
              </a:lnSpc>
              <a:buFontTx/>
              <a:buChar char="-"/>
            </a:pPr>
            <a:endParaRPr lang="en-IN" sz="2300" dirty="0">
              <a:latin typeface="Calibri" panose="020F0502020204030204" pitchFamily="34" charset="0"/>
              <a:cs typeface="Calibri" panose="020F0502020204030204" pitchFamily="34" charset="0"/>
            </a:endParaRPr>
          </a:p>
          <a:p>
            <a:pPr marL="0" lvl="0" indent="0">
              <a:lnSpc>
                <a:spcPct val="115000"/>
              </a:lnSpc>
              <a:spcAft>
                <a:spcPts val="1000"/>
              </a:spcAft>
              <a:buNone/>
            </a:pPr>
            <a:r>
              <a:rPr lang="en-US" sz="2300" dirty="0">
                <a:latin typeface="Calibri" panose="020F0502020204030204" pitchFamily="34" charset="0"/>
                <a:cs typeface="Calibri" panose="020F0502020204030204" pitchFamily="34" charset="0"/>
              </a:rPr>
              <a:t>In Indian context, would be a challenge due to lack of index linked assets. </a:t>
            </a:r>
            <a:endParaRPr lang="en-IN" sz="2300" dirty="0">
              <a:latin typeface="Calibri" panose="020F0502020204030204" pitchFamily="34" charset="0"/>
              <a:cs typeface="Calibri" panose="020F0502020204030204" pitchFamily="34" charset="0"/>
            </a:endParaRPr>
          </a:p>
          <a:p>
            <a:endParaRPr lang="en-IN" dirty="0"/>
          </a:p>
        </p:txBody>
      </p:sp>
      <p:sp>
        <p:nvSpPr>
          <p:cNvPr id="5" name="TextBox 4">
            <a:extLst>
              <a:ext uri="{FF2B5EF4-FFF2-40B4-BE49-F238E27FC236}">
                <a16:creationId xmlns:a16="http://schemas.microsoft.com/office/drawing/2014/main" id="{97B079E3-6B10-4C61-9939-1021BF601D1F}"/>
              </a:ext>
            </a:extLst>
          </p:cNvPr>
          <p:cNvSpPr txBox="1"/>
          <p:nvPr/>
        </p:nvSpPr>
        <p:spPr>
          <a:xfrm>
            <a:off x="1981200" y="845104"/>
            <a:ext cx="38004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000000"/>
                </a:solidFill>
                <a:effectLst/>
                <a:uLnTx/>
                <a:uFillTx/>
                <a:latin typeface="Times New Roman"/>
                <a:ea typeface="+mn-ea"/>
                <a:cs typeface="+mn-cs"/>
              </a:rPr>
              <a:t>Some Product options</a:t>
            </a:r>
          </a:p>
        </p:txBody>
      </p:sp>
      <p:sp>
        <p:nvSpPr>
          <p:cNvPr id="8" name="Footer Placeholder 4">
            <a:extLst>
              <a:ext uri="{FF2B5EF4-FFF2-40B4-BE49-F238E27FC236}">
                <a16:creationId xmlns:a16="http://schemas.microsoft.com/office/drawing/2014/main" id="{D79405D4-2521-4DCB-A0CD-BDB8B9C2B273}"/>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2843284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CF4F-6910-4E06-8889-F4882D4FB07E}"/>
              </a:ext>
            </a:extLst>
          </p:cNvPr>
          <p:cNvSpPr>
            <a:spLocks noGrp="1"/>
          </p:cNvSpPr>
          <p:nvPr>
            <p:ph type="title"/>
          </p:nvPr>
        </p:nvSpPr>
        <p:spPr>
          <a:xfrm>
            <a:off x="1760561" y="114653"/>
            <a:ext cx="10431439" cy="897556"/>
          </a:xfrm>
        </p:spPr>
        <p:txBody>
          <a:bodyPr anchor="ctr">
            <a:normAutofit/>
          </a:bodyPr>
          <a:lstStyle/>
          <a:p>
            <a:pPr algn="ctr"/>
            <a:r>
              <a:rPr lang="en-IN" sz="4000" dirty="0">
                <a:latin typeface="Calibri Light" panose="020F0302020204030204" pitchFamily="34" charset="0"/>
                <a:cs typeface="Calibri Light" panose="020F0302020204030204" pitchFamily="34" charset="0"/>
              </a:rPr>
              <a:t>Customer Preferences and Challenges</a:t>
            </a:r>
          </a:p>
        </p:txBody>
      </p:sp>
      <p:sp>
        <p:nvSpPr>
          <p:cNvPr id="3" name="Content Placeholder 2">
            <a:extLst>
              <a:ext uri="{FF2B5EF4-FFF2-40B4-BE49-F238E27FC236}">
                <a16:creationId xmlns:a16="http://schemas.microsoft.com/office/drawing/2014/main" id="{F5FE1790-8DC7-4797-A191-E7BE651F93FF}"/>
              </a:ext>
            </a:extLst>
          </p:cNvPr>
          <p:cNvSpPr>
            <a:spLocks noGrp="1"/>
          </p:cNvSpPr>
          <p:nvPr>
            <p:ph idx="1"/>
          </p:nvPr>
        </p:nvSpPr>
        <p:spPr>
          <a:xfrm>
            <a:off x="1760562" y="1012208"/>
            <a:ext cx="10230548" cy="5662765"/>
          </a:xfrm>
        </p:spPr>
        <p:txBody>
          <a:bodyPr>
            <a:normAutofit lnSpcReduction="10000"/>
          </a:bodyPr>
          <a:lstStyle/>
          <a:p>
            <a:pPr indent="0">
              <a:lnSpc>
                <a:spcPct val="107000"/>
              </a:lnSpc>
              <a:buNone/>
            </a:pPr>
            <a:r>
              <a:rPr lang="en-IN" sz="2400" dirty="0">
                <a:effectLst/>
                <a:latin typeface="Calibri" panose="020F0502020204030204" pitchFamily="34" charset="0"/>
                <a:ea typeface="Calibri" panose="020F0502020204030204" pitchFamily="34" charset="0"/>
                <a:cs typeface="Calibri" panose="020F0502020204030204" pitchFamily="34" charset="0"/>
              </a:rPr>
              <a:t>What customers may prefer</a:t>
            </a:r>
          </a:p>
          <a:p>
            <a:pPr marL="685800">
              <a:lnSpc>
                <a:spcPct val="107000"/>
              </a:lnSpc>
            </a:pPr>
            <a:r>
              <a:rPr lang="en-IN" sz="2400" dirty="0">
                <a:effectLst/>
                <a:latin typeface="Calibri" panose="020F0502020204030204" pitchFamily="34" charset="0"/>
                <a:ea typeface="Calibri" panose="020F0502020204030204" pitchFamily="34" charset="0"/>
                <a:cs typeface="Calibri" panose="020F0502020204030204" pitchFamily="34" charset="0"/>
              </a:rPr>
              <a:t>Transparent Products</a:t>
            </a:r>
          </a:p>
          <a:p>
            <a:pPr marL="617220">
              <a:lnSpc>
                <a:spcPct val="107000"/>
              </a:lnSpc>
            </a:pPr>
            <a:r>
              <a:rPr lang="en-IN" sz="2400" dirty="0">
                <a:effectLst/>
                <a:latin typeface="Calibri" panose="020F0502020204030204" pitchFamily="34" charset="0"/>
                <a:ea typeface="Calibri" panose="020F0502020204030204" pitchFamily="34" charset="0"/>
                <a:cs typeface="Calibri" panose="020F0502020204030204" pitchFamily="34" charset="0"/>
              </a:rPr>
              <a:t>Guaranteed income for lifetime but with matching lifestyle needs</a:t>
            </a:r>
          </a:p>
          <a:p>
            <a:pPr marL="617220">
              <a:lnSpc>
                <a:spcPct val="107000"/>
              </a:lnSpc>
            </a:pPr>
            <a:r>
              <a:rPr lang="en-IN" sz="2400" dirty="0">
                <a:effectLst/>
                <a:latin typeface="Calibri" panose="020F0502020204030204" pitchFamily="34" charset="0"/>
                <a:ea typeface="Calibri" panose="020F0502020204030204" pitchFamily="34" charset="0"/>
                <a:cs typeface="Calibri" panose="020F0502020204030204" pitchFamily="34" charset="0"/>
              </a:rPr>
              <a:t>Tax Beneficial-Inflation Protected- complexities</a:t>
            </a:r>
          </a:p>
          <a:p>
            <a:pPr marL="617220">
              <a:lnSpc>
                <a:spcPct val="107000"/>
              </a:lnSpc>
              <a:spcAft>
                <a:spcPts val="800"/>
              </a:spcAft>
            </a:pPr>
            <a:r>
              <a:rPr lang="en-IN" sz="2400" dirty="0">
                <a:effectLst/>
                <a:latin typeface="Calibri" panose="020F0502020204030204" pitchFamily="34" charset="0"/>
                <a:ea typeface="Calibri" panose="020F0502020204030204" pitchFamily="34" charset="0"/>
                <a:cs typeface="Calibri" panose="020F0502020204030204" pitchFamily="34" charset="0"/>
              </a:rPr>
              <a:t>Confidence and trust in the Financial institution to meet their long term commitments</a:t>
            </a:r>
          </a:p>
          <a:p>
            <a:pPr marL="617220">
              <a:lnSpc>
                <a:spcPct val="107000"/>
              </a:lnSpc>
              <a:spcAft>
                <a:spcPts val="800"/>
              </a:spcAft>
            </a:pPr>
            <a:r>
              <a:rPr lang="en-IN" sz="2400" dirty="0">
                <a:solidFill>
                  <a:srgbClr val="555555"/>
                </a:solidFill>
                <a:latin typeface="Calibri" panose="020F0502020204030204" pitchFamily="34" charset="0"/>
                <a:ea typeface="Times New Roman" panose="02020603050405020304" pitchFamily="18" charset="0"/>
                <a:cs typeface="Calibri" panose="020F0502020204030204" pitchFamily="34" charset="0"/>
              </a:rPr>
              <a:t>In spite of </a:t>
            </a:r>
            <a:r>
              <a:rPr lang="en-IN" sz="2400" dirty="0">
                <a:latin typeface="Calibri" panose="020F0502020204030204" pitchFamily="34" charset="0"/>
                <a:ea typeface="Times New Roman" panose="02020603050405020304" pitchFamily="18" charset="0"/>
                <a:cs typeface="Calibri" panose="020F0502020204030204" pitchFamily="34" charset="0"/>
              </a:rPr>
              <a:t>pensions freedom in UK and many places </a:t>
            </a:r>
            <a:r>
              <a:rPr lang="en-IN" sz="2400" dirty="0">
                <a:solidFill>
                  <a:srgbClr val="555555"/>
                </a:solidFill>
                <a:latin typeface="Calibri" panose="020F0502020204030204" pitchFamily="34" charset="0"/>
                <a:ea typeface="Times New Roman" panose="02020603050405020304" pitchFamily="18" charset="0"/>
                <a:cs typeface="Calibri" panose="020F0502020204030204" pitchFamily="34" charset="0"/>
              </a:rPr>
              <a:t>there has been limited innovation</a:t>
            </a:r>
          </a:p>
          <a:p>
            <a:pPr marL="617220">
              <a:lnSpc>
                <a:spcPct val="107000"/>
              </a:lnSpc>
              <a:spcAft>
                <a:spcPts val="800"/>
              </a:spcAft>
            </a:pPr>
            <a:r>
              <a:rPr lang="en-IN" sz="2400" dirty="0">
                <a:solidFill>
                  <a:srgbClr val="555555"/>
                </a:solidFill>
                <a:latin typeface="Calibri" panose="020F0502020204030204" pitchFamily="34" charset="0"/>
                <a:ea typeface="Times New Roman" panose="02020603050405020304" pitchFamily="18" charset="0"/>
                <a:cs typeface="Calibri" panose="020F0502020204030204" pitchFamily="34" charset="0"/>
              </a:rPr>
              <a:t>Low interest rate  scenario exacerbated by </a:t>
            </a:r>
            <a:r>
              <a:rPr lang="en-IN" sz="2400" dirty="0" err="1">
                <a:solidFill>
                  <a:srgbClr val="555555"/>
                </a:solidFill>
                <a:latin typeface="Calibri" panose="020F0502020204030204" pitchFamily="34" charset="0"/>
                <a:ea typeface="Times New Roman" panose="02020603050405020304" pitchFamily="18" charset="0"/>
                <a:cs typeface="Calibri" panose="020F0502020204030204" pitchFamily="34" charset="0"/>
              </a:rPr>
              <a:t>Covid</a:t>
            </a:r>
            <a:r>
              <a:rPr lang="en-IN" sz="2400" dirty="0">
                <a:solidFill>
                  <a:srgbClr val="555555"/>
                </a:solidFill>
                <a:latin typeface="Calibri" panose="020F0502020204030204" pitchFamily="34" charset="0"/>
                <a:ea typeface="Times New Roman" panose="02020603050405020304" pitchFamily="18" charset="0"/>
                <a:cs typeface="Calibri" panose="020F0502020204030204" pitchFamily="34" charset="0"/>
              </a:rPr>
              <a:t> 19 - reduced attractiveness of annuities ..confusion between longevity and mortality </a:t>
            </a:r>
          </a:p>
          <a:p>
            <a:pPr marL="617220">
              <a:lnSpc>
                <a:spcPct val="107000"/>
              </a:lnSpc>
              <a:spcAft>
                <a:spcPts val="800"/>
              </a:spcAft>
            </a:pPr>
            <a:r>
              <a:rPr lang="en-IN" sz="2400" dirty="0">
                <a:solidFill>
                  <a:srgbClr val="555555"/>
                </a:solidFill>
                <a:latin typeface="Calibri" panose="020F0502020204030204" pitchFamily="34" charset="0"/>
                <a:ea typeface="Times New Roman" panose="02020603050405020304" pitchFamily="18" charset="0"/>
                <a:cs typeface="Calibri" panose="020F0502020204030204" pitchFamily="34" charset="0"/>
              </a:rPr>
              <a:t>Regulation – Solvency II risk margins </a:t>
            </a:r>
            <a:r>
              <a:rPr lang="en-IN" sz="2400" dirty="0">
                <a:latin typeface="Calibri" panose="020F0502020204030204" pitchFamily="34" charset="0"/>
                <a:ea typeface="Times New Roman" panose="02020603050405020304" pitchFamily="18" charset="0"/>
                <a:cs typeface="Calibri" panose="020F0502020204030204" pitchFamily="34" charset="0"/>
              </a:rPr>
              <a:t>( which is a major driver of the cost of capital for longevity risk) and even high margin requirements in India</a:t>
            </a:r>
          </a:p>
          <a:p>
            <a:pPr marL="617220">
              <a:lnSpc>
                <a:spcPct val="107000"/>
              </a:lnSpc>
              <a:spcAft>
                <a:spcPts val="800"/>
              </a:spcAft>
            </a:pP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274320" indent="0">
              <a:lnSpc>
                <a:spcPct val="107000"/>
              </a:lnSpc>
              <a:spcAft>
                <a:spcPts val="800"/>
              </a:spcAft>
              <a:buNone/>
            </a:pP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617220">
              <a:lnSpc>
                <a:spcPct val="107000"/>
              </a:lnSpc>
              <a:spcAft>
                <a:spcPts val="800"/>
              </a:spcAft>
            </a:pP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617220">
              <a:lnSpc>
                <a:spcPct val="107000"/>
              </a:lnSpc>
              <a:spcAft>
                <a:spcPts val="800"/>
              </a:spcAft>
            </a:pPr>
            <a:endParaRPr lang="en-IN" sz="2400" dirty="0">
              <a:latin typeface="Calibri" panose="020F0502020204030204" pitchFamily="34" charset="0"/>
              <a:ea typeface="Calibri" panose="020F0502020204030204" pitchFamily="34" charset="0"/>
              <a:cs typeface="Calibri" panose="020F0502020204030204" pitchFamily="34" charset="0"/>
            </a:endParaRPr>
          </a:p>
          <a:p>
            <a:pPr marL="617220">
              <a:lnSpc>
                <a:spcPct val="107000"/>
              </a:lnSpc>
              <a:spcAft>
                <a:spcPts val="800"/>
              </a:spcAft>
            </a:pPr>
            <a:endParaRPr lang="en-IN" sz="2400" dirty="0">
              <a:effectLst/>
              <a:ea typeface="Calibri" panose="020F0502020204030204" pitchFamily="34" charset="0"/>
              <a:cs typeface="Times New Roman" panose="02020603050405020304" pitchFamily="18" charset="0"/>
            </a:endParaRPr>
          </a:p>
          <a:p>
            <a:pPr marL="617220">
              <a:lnSpc>
                <a:spcPct val="107000"/>
              </a:lnSpc>
              <a:spcAft>
                <a:spcPts val="800"/>
              </a:spcAft>
            </a:pPr>
            <a:endParaRPr lang="en-IN" sz="2400" dirty="0">
              <a:effectLst/>
              <a:ea typeface="Calibri" panose="020F0502020204030204" pitchFamily="34" charset="0"/>
              <a:cs typeface="Times New Roman" panose="02020603050405020304" pitchFamily="18" charset="0"/>
            </a:endParaRPr>
          </a:p>
          <a:p>
            <a:pPr marL="617220">
              <a:lnSpc>
                <a:spcPct val="107000"/>
              </a:lnSpc>
              <a:spcAft>
                <a:spcPts val="800"/>
              </a:spcAft>
            </a:pPr>
            <a:endParaRPr lang="en-IN" sz="2400" dirty="0">
              <a:effectLst/>
              <a:ea typeface="Calibri" panose="020F0502020204030204" pitchFamily="34" charset="0"/>
              <a:cs typeface="Times New Roman" panose="02020603050405020304" pitchFamily="18" charset="0"/>
            </a:endParaRPr>
          </a:p>
          <a:p>
            <a:pPr marL="617220" indent="-342900">
              <a:lnSpc>
                <a:spcPct val="107000"/>
              </a:lnSpc>
              <a:spcAft>
                <a:spcPts val="800"/>
              </a:spcAft>
              <a:buFont typeface="Wingdings" panose="05000000000000000000" pitchFamily="2" charset="2"/>
              <a:buChar char="Ø"/>
            </a:pPr>
            <a:endParaRPr lang="en-IN" sz="2400" dirty="0">
              <a:effectLst/>
              <a:ea typeface="Calibri" panose="020F0502020204030204" pitchFamily="34" charset="0"/>
              <a:cs typeface="Times New Roman" panose="02020603050405020304" pitchFamily="18" charset="0"/>
            </a:endParaRPr>
          </a:p>
          <a:p>
            <a:pPr marL="617220" indent="-342900">
              <a:lnSpc>
                <a:spcPct val="107000"/>
              </a:lnSpc>
              <a:spcAft>
                <a:spcPts val="800"/>
              </a:spcAft>
              <a:buFont typeface="Wingdings" panose="05000000000000000000" pitchFamily="2" charset="2"/>
              <a:buChar char="Ø"/>
            </a:pPr>
            <a:endParaRPr lang="en-IN" sz="2400" dirty="0">
              <a:effectLst/>
              <a:ea typeface="Calibri" panose="020F0502020204030204" pitchFamily="34" charset="0"/>
              <a:cs typeface="Times New Roman" panose="02020603050405020304" pitchFamily="18" charset="0"/>
            </a:endParaRPr>
          </a:p>
          <a:p>
            <a:pPr marL="617220" indent="-342900">
              <a:lnSpc>
                <a:spcPct val="107000"/>
              </a:lnSpc>
              <a:spcAft>
                <a:spcPts val="800"/>
              </a:spcAft>
              <a:buFont typeface="Wingdings" panose="05000000000000000000" pitchFamily="2" charset="2"/>
              <a:buChar char="Ø"/>
            </a:pPr>
            <a:endParaRPr lang="en-IN" sz="2400" dirty="0">
              <a:effectLst/>
              <a:ea typeface="Calibri" panose="020F0502020204030204" pitchFamily="34" charset="0"/>
              <a:cs typeface="Times New Roman" panose="02020603050405020304" pitchFamily="18" charset="0"/>
            </a:endParaRPr>
          </a:p>
          <a:p>
            <a:endParaRPr lang="en-IN" dirty="0"/>
          </a:p>
        </p:txBody>
      </p:sp>
      <p:sp>
        <p:nvSpPr>
          <p:cNvPr id="4" name="Footer Placeholder 4">
            <a:extLst>
              <a:ext uri="{FF2B5EF4-FFF2-40B4-BE49-F238E27FC236}">
                <a16:creationId xmlns:a16="http://schemas.microsoft.com/office/drawing/2014/main" id="{D17F8766-9DFC-4C7E-98F3-A324729B062D}"/>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107563960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0F54-C44B-4ADF-BED6-B671B8F73E0B}"/>
              </a:ext>
            </a:extLst>
          </p:cNvPr>
          <p:cNvSpPr>
            <a:spLocks noGrp="1"/>
          </p:cNvSpPr>
          <p:nvPr>
            <p:ph type="title"/>
          </p:nvPr>
        </p:nvSpPr>
        <p:spPr>
          <a:xfrm>
            <a:off x="1791868" y="106856"/>
            <a:ext cx="10210800" cy="610552"/>
          </a:xfrm>
        </p:spPr>
        <p:txBody>
          <a:bodyPr anchor="ctr">
            <a:noAutofit/>
          </a:bodyPr>
          <a:lstStyle/>
          <a:p>
            <a:pPr algn="ctr"/>
            <a:r>
              <a:rPr lang="en-IN" sz="4000" dirty="0">
                <a:effectLst/>
                <a:latin typeface="Calibri Light" panose="020F0302020204030204" pitchFamily="34" charset="0"/>
                <a:ea typeface="Calibri" panose="020F0502020204030204" pitchFamily="34" charset="0"/>
                <a:cs typeface="Calibri Light" panose="020F0302020204030204" pitchFamily="34" charset="0"/>
              </a:rPr>
              <a:t>Challenges for th</a:t>
            </a:r>
            <a:r>
              <a:rPr lang="en-IN" sz="4000" dirty="0">
                <a:latin typeface="Calibri Light" panose="020F0302020204030204" pitchFamily="34" charset="0"/>
                <a:ea typeface="Calibri" panose="020F0502020204030204" pitchFamily="34" charset="0"/>
                <a:cs typeface="Calibri Light" panose="020F0302020204030204" pitchFamily="34" charset="0"/>
              </a:rPr>
              <a:t>e Indian Market</a:t>
            </a:r>
            <a:endParaRPr lang="en-IN" sz="40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B33F41FE-2B47-4B0D-9D2B-6C253FE44CC0}"/>
              </a:ext>
            </a:extLst>
          </p:cNvPr>
          <p:cNvSpPr>
            <a:spLocks noGrp="1"/>
          </p:cNvSpPr>
          <p:nvPr>
            <p:ph idx="1"/>
          </p:nvPr>
        </p:nvSpPr>
        <p:spPr>
          <a:xfrm>
            <a:off x="1756611" y="838200"/>
            <a:ext cx="10401490" cy="5607668"/>
          </a:xfrm>
        </p:spPr>
        <p:txBody>
          <a:bodyPr>
            <a:normAutofit/>
          </a:bodyPr>
          <a:lstStyle/>
          <a:p>
            <a:pPr marL="0" indent="0">
              <a:lnSpc>
                <a:spcPct val="107000"/>
              </a:lnSpc>
              <a:spcAft>
                <a:spcPts val="800"/>
              </a:spcAft>
              <a:buNone/>
            </a:pPr>
            <a:r>
              <a:rPr lang="en-IN" sz="2300" dirty="0">
                <a:effectLst/>
                <a:latin typeface="Calibri" panose="020F0502020204030204" pitchFamily="34" charset="0"/>
                <a:ea typeface="Calibri" panose="020F0502020204030204" pitchFamily="34" charset="0"/>
                <a:cs typeface="Calibri" panose="020F0502020204030204" pitchFamily="34" charset="0"/>
              </a:rPr>
              <a:t>The proportion of Individual annuity and Pension business forms less than 2 % of the total</a:t>
            </a:r>
            <a:r>
              <a:rPr lang="en-IN" sz="23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IN" sz="2300" dirty="0">
                <a:effectLst/>
                <a:latin typeface="Calibri" panose="020F0502020204030204" pitchFamily="34" charset="0"/>
                <a:ea typeface="Calibri" panose="020F0502020204030204" pitchFamily="34" charset="0"/>
                <a:cs typeface="Calibri" panose="020F0502020204030204" pitchFamily="34" charset="0"/>
              </a:rPr>
              <a:t>business of the Indian Life Insurers with LIC being the major player.</a:t>
            </a:r>
          </a:p>
          <a:p>
            <a:pPr marL="0" indent="0">
              <a:lnSpc>
                <a:spcPct val="107000"/>
              </a:lnSpc>
              <a:spcAft>
                <a:spcPts val="800"/>
              </a:spcAft>
              <a:buNone/>
            </a:pPr>
            <a:r>
              <a:rPr lang="en-IN" sz="2300" dirty="0">
                <a:latin typeface="Calibri" panose="020F0502020204030204" pitchFamily="34" charset="0"/>
                <a:ea typeface="Calibri" panose="020F0502020204030204" pitchFamily="34" charset="0"/>
                <a:cs typeface="Calibri" panose="020F0502020204030204" pitchFamily="34" charset="0"/>
              </a:rPr>
              <a:t>Limitations of Investments</a:t>
            </a:r>
            <a:endParaRPr lang="en-IN" sz="23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2300" dirty="0">
                <a:latin typeface="Calibri" panose="020F0502020204030204" pitchFamily="34" charset="0"/>
                <a:cs typeface="Calibri" panose="020F0502020204030204" pitchFamily="34" charset="0"/>
              </a:rPr>
              <a:t>Non-Availability of appropriate long term investments leading to Asset Liability mismatch</a:t>
            </a:r>
          </a:p>
          <a:p>
            <a:pPr>
              <a:lnSpc>
                <a:spcPct val="107000"/>
              </a:lnSpc>
              <a:spcAft>
                <a:spcPts val="800"/>
              </a:spcAft>
            </a:pPr>
            <a:r>
              <a:rPr lang="en-IN" sz="2300" dirty="0">
                <a:latin typeface="Calibri" panose="020F0502020204030204" pitchFamily="34" charset="0"/>
                <a:cs typeface="Calibri" panose="020F0502020204030204" pitchFamily="34" charset="0"/>
              </a:rPr>
              <a:t>Lack of opportunities for hedging</a:t>
            </a:r>
          </a:p>
          <a:p>
            <a:pPr>
              <a:lnSpc>
                <a:spcPct val="107000"/>
              </a:lnSpc>
              <a:spcAft>
                <a:spcPts val="800"/>
              </a:spcAft>
            </a:pPr>
            <a:r>
              <a:rPr lang="en-IN" sz="2300" dirty="0">
                <a:latin typeface="Calibri" panose="020F0502020204030204" pitchFamily="34" charset="0"/>
                <a:cs typeface="Calibri" panose="020F0502020204030204" pitchFamily="34" charset="0"/>
              </a:rPr>
              <a:t> </a:t>
            </a:r>
            <a:r>
              <a:rPr lang="en-US" sz="2300" dirty="0">
                <a:latin typeface="Calibri" panose="020F0502020204030204" pitchFamily="34" charset="0"/>
                <a:cs typeface="Calibri" panose="020F0502020204030204" pitchFamily="34" charset="0"/>
              </a:rPr>
              <a:t>Investments mostly in debt, compared with global peers, which are strongly invested in equity</a:t>
            </a:r>
            <a:endParaRPr lang="en-IN" sz="2300" dirty="0">
              <a:latin typeface="Calibri" panose="020F0502020204030204" pitchFamily="34" charset="0"/>
              <a:cs typeface="Calibri" panose="020F0502020204030204" pitchFamily="34" charset="0"/>
            </a:endParaRPr>
          </a:p>
          <a:p>
            <a:r>
              <a:rPr lang="en-US" sz="2300" dirty="0">
                <a:latin typeface="Calibri" panose="020F0502020204030204" pitchFamily="34" charset="0"/>
                <a:cs typeface="Calibri" panose="020F0502020204030204" pitchFamily="34" charset="0"/>
              </a:rPr>
              <a:t>Adequate supply of long term bonds, both government and corporate necessary to address asset–liability mismatch issues.</a:t>
            </a:r>
          </a:p>
          <a:p>
            <a:r>
              <a:rPr lang="en-US" sz="2300" dirty="0">
                <a:latin typeface="Calibri" panose="020F0502020204030204" pitchFamily="34" charset="0"/>
                <a:cs typeface="Calibri" panose="020F0502020204030204" pitchFamily="34" charset="0"/>
              </a:rPr>
              <a:t>Southwards interest rates</a:t>
            </a:r>
          </a:p>
          <a:p>
            <a:endParaRPr lang="en-IN" sz="2000" dirty="0"/>
          </a:p>
          <a:p>
            <a:endParaRPr lang="en-IN" sz="2000" dirty="0"/>
          </a:p>
          <a:p>
            <a:endParaRPr lang="en-IN" sz="2200" dirty="0">
              <a:latin typeface="Calibri" panose="020F0502020204030204" pitchFamily="34" charset="0"/>
              <a:cs typeface="Times New Roman" panose="02020603050405020304" pitchFamily="18" charset="0"/>
            </a:endParaRPr>
          </a:p>
          <a:p>
            <a:endParaRPr lang="en-IN" dirty="0"/>
          </a:p>
        </p:txBody>
      </p:sp>
      <p:sp>
        <p:nvSpPr>
          <p:cNvPr id="4" name="Footer Placeholder 4">
            <a:extLst>
              <a:ext uri="{FF2B5EF4-FFF2-40B4-BE49-F238E27FC236}">
                <a16:creationId xmlns:a16="http://schemas.microsoft.com/office/drawing/2014/main" id="{EDA5674C-0E34-4321-8567-673D2D44B357}"/>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401331788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DB8CC8-573F-41B3-85F1-0F9F62D869C0}"/>
              </a:ext>
            </a:extLst>
          </p:cNvPr>
          <p:cNvSpPr>
            <a:spLocks noGrp="1"/>
          </p:cNvSpPr>
          <p:nvPr>
            <p:ph idx="1"/>
          </p:nvPr>
        </p:nvSpPr>
        <p:spPr>
          <a:xfrm>
            <a:off x="1828800" y="823437"/>
            <a:ext cx="10168699" cy="5516402"/>
          </a:xfrm>
        </p:spPr>
        <p:txBody>
          <a:bodyPr>
            <a:normAutofit/>
          </a:bodyPr>
          <a:lstStyle/>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Pricing a challenge - </a:t>
            </a:r>
            <a:r>
              <a:rPr lang="en-AU" altLang="en-US" sz="2400" dirty="0">
                <a:latin typeface="Calibri" panose="020F0502020204030204" pitchFamily="34" charset="0"/>
                <a:cs typeface="Calibri" panose="020F0502020204030204" pitchFamily="34" charset="0"/>
              </a:rPr>
              <a:t>How to assess the price and still keep it viable</a:t>
            </a:r>
          </a:p>
          <a:p>
            <a:pPr marL="0" indent="0">
              <a:buNone/>
            </a:pPr>
            <a:r>
              <a:rPr lang="en-AU" altLang="en-US" sz="2400" dirty="0">
                <a:latin typeface="Calibri" panose="020F0502020204030204" pitchFamily="34" charset="0"/>
                <a:cs typeface="Calibri" panose="020F0502020204030204" pitchFamily="34" charset="0"/>
              </a:rPr>
              <a:t>Risk of short sightedness in long term pricing</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Availability of quality data</a:t>
            </a:r>
          </a:p>
          <a:p>
            <a:r>
              <a:rPr lang="en-US" sz="2400" dirty="0">
                <a:latin typeface="Calibri" panose="020F0502020204030204" pitchFamily="34" charset="0"/>
                <a:cs typeface="Calibri" panose="020F0502020204030204" pitchFamily="34" charset="0"/>
              </a:rPr>
              <a:t>Standardized mortality tables. The standard table  LIC’s a(96-98) Ultimate Mortality Rates –revised recently IIAM (12-15)-revision long overdue. Recalibration may be needed due to COVID impact</a:t>
            </a:r>
          </a:p>
          <a:p>
            <a:r>
              <a:rPr lang="en-AU" altLang="en-US" sz="2400" dirty="0">
                <a:latin typeface="Calibri" panose="020F0502020204030204" pitchFamily="34" charset="0"/>
                <a:cs typeface="Calibri" panose="020F0502020204030204" pitchFamily="34" charset="0"/>
              </a:rPr>
              <a:t>Tax efficient structures</a:t>
            </a:r>
            <a:endParaRPr lang="en-US" sz="2400" dirty="0">
              <a:latin typeface="Calibri" panose="020F0502020204030204" pitchFamily="34" charset="0"/>
              <a:cs typeface="Calibri" panose="020F0502020204030204" pitchFamily="34" charset="0"/>
            </a:endParaRPr>
          </a:p>
          <a:p>
            <a:r>
              <a:rPr lang="en-IN" sz="2400" dirty="0">
                <a:latin typeface="Calibri" panose="020F0502020204030204" pitchFamily="34" charset="0"/>
                <a:cs typeface="Calibri" panose="020F0502020204030204" pitchFamily="34" charset="0"/>
              </a:rPr>
              <a:t>Distribution channels –Individual Agents –key role – but don’t sell much</a:t>
            </a:r>
          </a:p>
          <a:p>
            <a:r>
              <a:rPr lang="en-IN" sz="2400" dirty="0">
                <a:latin typeface="Calibri" panose="020F0502020204030204" pitchFamily="34" charset="0"/>
                <a:cs typeface="Calibri" panose="020F0502020204030204" pitchFamily="34" charset="0"/>
              </a:rPr>
              <a:t>Commission structure </a:t>
            </a:r>
          </a:p>
          <a:p>
            <a:r>
              <a:rPr lang="en-IN" sz="2400" dirty="0">
                <a:latin typeface="Calibri" panose="020F0502020204030204" pitchFamily="34" charset="0"/>
                <a:cs typeface="Calibri" panose="020F0502020204030204" pitchFamily="34" charset="0"/>
              </a:rPr>
              <a:t>Banks emerging as trusted alternative </a:t>
            </a:r>
          </a:p>
        </p:txBody>
      </p:sp>
      <p:sp>
        <p:nvSpPr>
          <p:cNvPr id="4" name="Title 1">
            <a:extLst>
              <a:ext uri="{FF2B5EF4-FFF2-40B4-BE49-F238E27FC236}">
                <a16:creationId xmlns:a16="http://schemas.microsoft.com/office/drawing/2014/main" id="{3D45ADE3-5DB1-4532-8B9D-586CF55BB0CD}"/>
              </a:ext>
            </a:extLst>
          </p:cNvPr>
          <p:cNvSpPr txBox="1">
            <a:spLocks/>
          </p:cNvSpPr>
          <p:nvPr/>
        </p:nvSpPr>
        <p:spPr>
          <a:xfrm>
            <a:off x="1447800" y="212884"/>
            <a:ext cx="10549699" cy="6105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N" sz="4000" b="0" i="0" u="none" strike="noStrike" kern="1200" cap="none" spc="-5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t>Challenges for the Indian Market</a:t>
            </a:r>
            <a:endParaRPr kumimoji="0" lang="en-IN" sz="4000" b="0" i="0" u="none" strike="noStrike" kern="1200" cap="none" spc="-50" normalizeH="0" baseline="0" noProof="0" dirty="0">
              <a:ln>
                <a:noFill/>
              </a:ln>
              <a:solidFill>
                <a:srgbClr val="000000"/>
              </a:solidFill>
              <a:effectLst/>
              <a:uLnTx/>
              <a:uFillTx/>
              <a:latin typeface="Calibri Light" panose="020F0302020204030204" pitchFamily="34" charset="0"/>
              <a:ea typeface="+mj-ea"/>
              <a:cs typeface="Calibri Light" panose="020F0302020204030204" pitchFamily="34" charset="0"/>
            </a:endParaRPr>
          </a:p>
        </p:txBody>
      </p:sp>
      <p:sp>
        <p:nvSpPr>
          <p:cNvPr id="5" name="Footer Placeholder 4">
            <a:extLst>
              <a:ext uri="{FF2B5EF4-FFF2-40B4-BE49-F238E27FC236}">
                <a16:creationId xmlns:a16="http://schemas.microsoft.com/office/drawing/2014/main" id="{9E018B19-FE10-4C00-B875-56EC338DC0F6}"/>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216505086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ECDE1-7679-4653-B565-DDD2312A774A}"/>
              </a:ext>
            </a:extLst>
          </p:cNvPr>
          <p:cNvSpPr>
            <a:spLocks noGrp="1"/>
          </p:cNvSpPr>
          <p:nvPr>
            <p:ph type="title"/>
          </p:nvPr>
        </p:nvSpPr>
        <p:spPr>
          <a:xfrm>
            <a:off x="1762836" y="0"/>
            <a:ext cx="10287000" cy="791528"/>
          </a:xfrm>
        </p:spPr>
        <p:txBody>
          <a:bodyPr anchor="ctr">
            <a:normAutofit/>
          </a:bodyPr>
          <a:lstStyle/>
          <a:p>
            <a:pPr algn="ctr"/>
            <a:r>
              <a:rPr lang="en-IN" sz="4000" dirty="0">
                <a:effectLst/>
                <a:latin typeface="Calibri Light" panose="020F0302020204030204" pitchFamily="34" charset="0"/>
                <a:ea typeface="Calibri" panose="020F0502020204030204" pitchFamily="34" charset="0"/>
                <a:cs typeface="Calibri Light" panose="020F0302020204030204" pitchFamily="34" charset="0"/>
              </a:rPr>
              <a:t>Challenges for th</a:t>
            </a:r>
            <a:r>
              <a:rPr lang="en-IN" sz="4000" dirty="0">
                <a:latin typeface="Calibri Light" panose="020F0302020204030204" pitchFamily="34" charset="0"/>
                <a:ea typeface="Calibri" panose="020F0502020204030204" pitchFamily="34" charset="0"/>
                <a:cs typeface="Calibri Light" panose="020F0302020204030204" pitchFamily="34" charset="0"/>
              </a:rPr>
              <a:t>e Indian Market</a:t>
            </a:r>
            <a:endParaRPr lang="en-IN" sz="40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594BAA00-FCE4-49C0-BEA4-2248204790DA}"/>
              </a:ext>
            </a:extLst>
          </p:cNvPr>
          <p:cNvSpPr>
            <a:spLocks noGrp="1"/>
          </p:cNvSpPr>
          <p:nvPr>
            <p:ph idx="1"/>
          </p:nvPr>
        </p:nvSpPr>
        <p:spPr>
          <a:xfrm>
            <a:off x="1752600" y="914401"/>
            <a:ext cx="10297236" cy="5410200"/>
          </a:xfrm>
        </p:spPr>
        <p:txBody>
          <a:bodyPr>
            <a:normAutofit lnSpcReduction="10000"/>
          </a:bodyPr>
          <a:lstStyle/>
          <a:p>
            <a:pPr marL="0" indent="0">
              <a:buNone/>
            </a:pPr>
            <a:r>
              <a:rPr lang="en-US" sz="2400" b="1" dirty="0">
                <a:latin typeface="Calibri" panose="020F0502020204030204" pitchFamily="34" charset="0"/>
                <a:cs typeface="Calibri" panose="020F0502020204030204" pitchFamily="34" charset="0"/>
              </a:rPr>
              <a:t>Consumers</a:t>
            </a:r>
          </a:p>
          <a:p>
            <a:pPr>
              <a:lnSpc>
                <a:spcPct val="107000"/>
              </a:lnSpc>
              <a:spcAft>
                <a:spcPts val="800"/>
              </a:spcAft>
            </a:pPr>
            <a:r>
              <a:rPr lang="en-IN" sz="2400" dirty="0">
                <a:latin typeface="Calibri" panose="020F0502020204030204" pitchFamily="34" charset="0"/>
                <a:cs typeface="Calibri" panose="020F0502020204030204" pitchFamily="34" charset="0"/>
              </a:rPr>
              <a:t>Erosion in value due to inflation</a:t>
            </a:r>
          </a:p>
          <a:p>
            <a:pPr>
              <a:lnSpc>
                <a:spcPct val="107000"/>
              </a:lnSpc>
              <a:spcAft>
                <a:spcPts val="800"/>
              </a:spcAft>
            </a:pPr>
            <a:r>
              <a:rPr lang="en-US" sz="2400" dirty="0">
                <a:latin typeface="Calibri" panose="020F0502020204030204" pitchFamily="34" charset="0"/>
                <a:cs typeface="Calibri" panose="020F0502020204030204" pitchFamily="34" charset="0"/>
              </a:rPr>
              <a:t>Tough to design the defined benefit products similar to past and with felt need</a:t>
            </a:r>
            <a:endParaRPr lang="en-IN" sz="2400" dirty="0">
              <a:latin typeface="Calibri" panose="020F0502020204030204" pitchFamily="34" charset="0"/>
              <a:cs typeface="Calibri" panose="020F0502020204030204" pitchFamily="34" charset="0"/>
            </a:endParaRPr>
          </a:p>
          <a:p>
            <a:pPr>
              <a:lnSpc>
                <a:spcPct val="107000"/>
              </a:lnSpc>
              <a:spcAft>
                <a:spcPts val="800"/>
              </a:spcAft>
            </a:pPr>
            <a:r>
              <a:rPr lang="en-IN" sz="2400" dirty="0">
                <a:latin typeface="Calibri" panose="020F0502020204030204" pitchFamily="34" charset="0"/>
                <a:cs typeface="Calibri" panose="020F0502020204030204" pitchFamily="34" charset="0"/>
              </a:rPr>
              <a:t>Lack of tax advantages</a:t>
            </a:r>
          </a:p>
          <a:p>
            <a:pPr>
              <a:lnSpc>
                <a:spcPct val="107000"/>
              </a:lnSpc>
              <a:spcAft>
                <a:spcPts val="800"/>
              </a:spcAft>
            </a:pPr>
            <a:r>
              <a:rPr lang="en-IN" sz="2400" dirty="0">
                <a:latin typeface="Calibri" panose="020F0502020204030204" pitchFamily="34" charset="0"/>
                <a:cs typeface="Calibri" panose="020F0502020204030204" pitchFamily="34" charset="0"/>
              </a:rPr>
              <a:t>Hesitancy towards long term parking of funds</a:t>
            </a:r>
          </a:p>
          <a:p>
            <a:r>
              <a:rPr lang="en-US" sz="2400" dirty="0">
                <a:latin typeface="Calibri" panose="020F0502020204030204" pitchFamily="34" charset="0"/>
                <a:cs typeface="Calibri" panose="020F0502020204030204" pitchFamily="34" charset="0"/>
              </a:rPr>
              <a:t>Annuities usually illiquid-no option to liquidate and exit in case of unforeseen expenditures. This inherent inflexibility may act as a deterrent. Though now surrender is allowed but that also works contrary to the need NPS allows cash value </a:t>
            </a:r>
            <a:r>
              <a:rPr lang="en-US" sz="2400" dirty="0" err="1">
                <a:latin typeface="Calibri" panose="020F0502020204030204" pitchFamily="34" charset="0"/>
                <a:cs typeface="Calibri" panose="020F0502020204030204" pitchFamily="34" charset="0"/>
              </a:rPr>
              <a:t>upto</a:t>
            </a:r>
            <a:r>
              <a:rPr lang="en-US" sz="2400" dirty="0">
                <a:latin typeface="Calibri" panose="020F0502020204030204" pitchFamily="34" charset="0"/>
                <a:cs typeface="Calibri" panose="020F0502020204030204" pitchFamily="34" charset="0"/>
              </a:rPr>
              <a:t> 5 lakh of fund now</a:t>
            </a:r>
          </a:p>
          <a:p>
            <a:r>
              <a:rPr lang="en-US" sz="2400" dirty="0">
                <a:latin typeface="Calibri" panose="020F0502020204030204" pitchFamily="34" charset="0"/>
                <a:cs typeface="Calibri" panose="020F0502020204030204" pitchFamily="34" charset="0"/>
              </a:rPr>
              <a:t>ROC appears more attractive to consumers due to specific social needs of leaving behind legacy for the family</a:t>
            </a:r>
          </a:p>
          <a:p>
            <a:r>
              <a:rPr lang="en-US" sz="2400" dirty="0">
                <a:latin typeface="Calibri" panose="020F0502020204030204" pitchFamily="34" charset="0"/>
                <a:cs typeface="Calibri" panose="020F0502020204030204" pitchFamily="34" charset="0"/>
              </a:rPr>
              <a:t>Lack of Customer awareness and education</a:t>
            </a:r>
          </a:p>
          <a:p>
            <a:endParaRPr lang="en-IN" dirty="0"/>
          </a:p>
        </p:txBody>
      </p:sp>
      <p:sp>
        <p:nvSpPr>
          <p:cNvPr id="4" name="Footer Placeholder 4">
            <a:extLst>
              <a:ext uri="{FF2B5EF4-FFF2-40B4-BE49-F238E27FC236}">
                <a16:creationId xmlns:a16="http://schemas.microsoft.com/office/drawing/2014/main" id="{C4B8B263-1832-40F5-B4D2-9C790A7EE13F}"/>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390514943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0CFD-F2FC-4D72-8881-AECC70EEB3E6}"/>
              </a:ext>
            </a:extLst>
          </p:cNvPr>
          <p:cNvSpPr>
            <a:spLocks noGrp="1"/>
          </p:cNvSpPr>
          <p:nvPr>
            <p:ph type="title"/>
          </p:nvPr>
        </p:nvSpPr>
        <p:spPr>
          <a:xfrm>
            <a:off x="1752600" y="125400"/>
            <a:ext cx="10439400" cy="814388"/>
          </a:xfrm>
        </p:spPr>
        <p:txBody>
          <a:bodyPr anchor="ctr">
            <a:normAutofit/>
          </a:bodyPr>
          <a:lstStyle/>
          <a:p>
            <a:pPr algn="ctr"/>
            <a:r>
              <a:rPr lang="en-IN" sz="4000" dirty="0">
                <a:effectLst/>
                <a:latin typeface="Calibri Light" panose="020F0302020204030204" pitchFamily="34" charset="0"/>
                <a:ea typeface="Calibri" panose="020F0502020204030204" pitchFamily="34" charset="0"/>
                <a:cs typeface="Calibri Light" panose="020F0302020204030204" pitchFamily="34" charset="0"/>
              </a:rPr>
              <a:t>Challenges for th</a:t>
            </a:r>
            <a:r>
              <a:rPr lang="en-IN" sz="4000" dirty="0">
                <a:latin typeface="Calibri Light" panose="020F0302020204030204" pitchFamily="34" charset="0"/>
                <a:ea typeface="Calibri" panose="020F0502020204030204" pitchFamily="34" charset="0"/>
                <a:cs typeface="Calibri Light" panose="020F0302020204030204" pitchFamily="34" charset="0"/>
              </a:rPr>
              <a:t>e Indian Market</a:t>
            </a:r>
            <a:endParaRPr lang="en-IN" sz="40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02E9E665-B1BC-4736-90B7-91CF37D644AF}"/>
              </a:ext>
            </a:extLst>
          </p:cNvPr>
          <p:cNvSpPr>
            <a:spLocks noGrp="1"/>
          </p:cNvSpPr>
          <p:nvPr>
            <p:ph idx="1"/>
          </p:nvPr>
        </p:nvSpPr>
        <p:spPr>
          <a:xfrm>
            <a:off x="1905000" y="939788"/>
            <a:ext cx="10134600" cy="5240349"/>
          </a:xfrm>
        </p:spPr>
        <p:txBody>
          <a:bodyPr>
            <a:normAutofit/>
          </a:bodyPr>
          <a:lstStyle/>
          <a:p>
            <a:pPr marL="0" indent="0">
              <a:buNone/>
            </a:pPr>
            <a:endParaRPr lang="en-AU" altLang="en-US" dirty="0"/>
          </a:p>
          <a:p>
            <a:pPr marL="0" indent="0">
              <a:buNone/>
            </a:pPr>
            <a:r>
              <a:rPr lang="en-AU" altLang="en-US" sz="2400" dirty="0">
                <a:latin typeface="Calibri" panose="020F0502020204030204" pitchFamily="34" charset="0"/>
                <a:cs typeface="Calibri" panose="020F0502020204030204" pitchFamily="34" charset="0"/>
              </a:rPr>
              <a:t>Government of India filling the gaps but how….</a:t>
            </a:r>
          </a:p>
          <a:p>
            <a:r>
              <a:rPr lang="en-AU" altLang="en-US" sz="2400" dirty="0">
                <a:latin typeface="Calibri" panose="020F0502020204030204" pitchFamily="34" charset="0"/>
                <a:cs typeface="Calibri" panose="020F0502020204030204" pitchFamily="34" charset="0"/>
              </a:rPr>
              <a:t>PMKMDY , PMSYM,  PMKYM</a:t>
            </a:r>
          </a:p>
          <a:p>
            <a:r>
              <a:rPr lang="en-AU" altLang="en-US" sz="2400" dirty="0">
                <a:latin typeface="Calibri" panose="020F0502020204030204" pitchFamily="34" charset="0"/>
                <a:cs typeface="Calibri" panose="020F0502020204030204" pitchFamily="34" charset="0"/>
              </a:rPr>
              <a:t>Who after all how to manage them in a sustainable manner</a:t>
            </a:r>
          </a:p>
          <a:p>
            <a:r>
              <a:rPr lang="en-AU" altLang="en-US" sz="2400" dirty="0">
                <a:latin typeface="Calibri" panose="020F0502020204030204" pitchFamily="34" charset="0"/>
                <a:cs typeface="Calibri" panose="020F0502020204030204" pitchFamily="34" charset="0"/>
              </a:rPr>
              <a:t>Are the schemes backed by enough professional judgement? How to make them more value added and wider based..</a:t>
            </a:r>
          </a:p>
          <a:p>
            <a:r>
              <a:rPr lang="en-AU" altLang="en-US" sz="2400" dirty="0">
                <a:latin typeface="Calibri" panose="020F0502020204030204" pitchFamily="34" charset="0"/>
                <a:cs typeface="Calibri" panose="020F0502020204030204" pitchFamily="34" charset="0"/>
              </a:rPr>
              <a:t>Long decrement long risks. Do the schemes have the desired traction and flexibility and awareness created for them. Gap analysis to make them more relevant and work for the felt need</a:t>
            </a:r>
          </a:p>
          <a:p>
            <a:r>
              <a:rPr lang="en-AU" altLang="en-US" sz="2400" dirty="0">
                <a:latin typeface="Calibri" panose="020F0502020204030204" pitchFamily="34" charset="0"/>
                <a:cs typeface="Calibri" panose="020F0502020204030204" pitchFamily="34" charset="0"/>
              </a:rPr>
              <a:t>Opportunities and  threats? How to optimise?</a:t>
            </a:r>
          </a:p>
          <a:p>
            <a:r>
              <a:rPr lang="en-AU" altLang="en-US" sz="2400" dirty="0">
                <a:latin typeface="Calibri" panose="020F0502020204030204" pitchFamily="34" charset="0"/>
                <a:cs typeface="Calibri" panose="020F0502020204030204" pitchFamily="34" charset="0"/>
              </a:rPr>
              <a:t>Viable schemes and administration?</a:t>
            </a:r>
            <a:endParaRPr lang="en-IN" sz="24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155A263F-6263-4B58-AAAC-D7A45ABD90D0}"/>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329282764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C07A-CB64-4DEE-9C8C-B61049677F0D}"/>
              </a:ext>
            </a:extLst>
          </p:cNvPr>
          <p:cNvSpPr>
            <a:spLocks noGrp="1"/>
          </p:cNvSpPr>
          <p:nvPr>
            <p:ph type="title"/>
          </p:nvPr>
        </p:nvSpPr>
        <p:spPr>
          <a:xfrm>
            <a:off x="1733551" y="152400"/>
            <a:ext cx="10306049" cy="725857"/>
          </a:xfrm>
        </p:spPr>
        <p:txBody>
          <a:bodyPr anchor="ctr">
            <a:normAutofit/>
          </a:bodyPr>
          <a:lstStyle/>
          <a:p>
            <a:pPr algn="ctr"/>
            <a:r>
              <a:rPr lang="en-IN" sz="4000" dirty="0">
                <a:effectLst/>
                <a:latin typeface="Calibri Light" panose="020F0302020204030204" pitchFamily="34" charset="0"/>
                <a:ea typeface="Calibri" panose="020F0502020204030204" pitchFamily="34" charset="0"/>
                <a:cs typeface="Calibri Light" panose="020F0302020204030204" pitchFamily="34" charset="0"/>
              </a:rPr>
              <a:t>Challenges for th</a:t>
            </a:r>
            <a:r>
              <a:rPr lang="en-IN" sz="4000" dirty="0">
                <a:latin typeface="Calibri Light" panose="020F0302020204030204" pitchFamily="34" charset="0"/>
                <a:ea typeface="Calibri" panose="020F0502020204030204" pitchFamily="34" charset="0"/>
                <a:cs typeface="Calibri Light" panose="020F0302020204030204" pitchFamily="34" charset="0"/>
              </a:rPr>
              <a:t>e Indian Market</a:t>
            </a:r>
            <a:endParaRPr lang="en-IN" sz="40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897E3A44-B131-438E-AF27-7034B83BFE14}"/>
              </a:ext>
            </a:extLst>
          </p:cNvPr>
          <p:cNvSpPr>
            <a:spLocks noGrp="1"/>
          </p:cNvSpPr>
          <p:nvPr>
            <p:ph idx="1"/>
          </p:nvPr>
        </p:nvSpPr>
        <p:spPr>
          <a:xfrm>
            <a:off x="1733551" y="878257"/>
            <a:ext cx="10458449" cy="5621944"/>
          </a:xfrm>
          <a:noFill/>
        </p:spPr>
        <p:txBody>
          <a:bodyPr>
            <a:normAutofit/>
          </a:bodyPr>
          <a:lstStyle/>
          <a:p>
            <a:pPr marL="0" indent="0" algn="just">
              <a:buNone/>
            </a:pPr>
            <a:r>
              <a:rPr lang="en-IN" sz="2200" b="1" dirty="0">
                <a:latin typeface="Calibri" panose="020F0502020204030204" pitchFamily="34" charset="0"/>
                <a:cs typeface="Calibri" panose="020F0502020204030204" pitchFamily="34" charset="0"/>
              </a:rPr>
              <a:t>Taxation</a:t>
            </a:r>
          </a:p>
          <a:p>
            <a:pPr algn="just">
              <a:buFont typeface="Wingdings" panose="05000000000000000000" pitchFamily="2" charset="2"/>
              <a:buChar char="Ø"/>
            </a:pPr>
            <a:r>
              <a:rPr lang="en-US" sz="2200" dirty="0">
                <a:latin typeface="Calibri" panose="020F0502020204030204" pitchFamily="34" charset="0"/>
                <a:cs typeface="Calibri" panose="020F0502020204030204" pitchFamily="34" charset="0"/>
              </a:rPr>
              <a:t>Eligible for tax deductions under Section 80CCC of the Income Tax Act, 1961. </a:t>
            </a:r>
          </a:p>
          <a:p>
            <a:pPr algn="just">
              <a:buFont typeface="Wingdings" panose="05000000000000000000" pitchFamily="2" charset="2"/>
              <a:buChar char="Ø"/>
            </a:pPr>
            <a:r>
              <a:rPr lang="en-US" sz="2200" dirty="0">
                <a:latin typeface="Calibri" panose="020F0502020204030204" pitchFamily="34" charset="0"/>
                <a:cs typeface="Calibri" panose="020F0502020204030204" pitchFamily="34" charset="0"/>
              </a:rPr>
              <a:t>Deduction limit under Section 80CCC is clubbed with Section 80C and 80CCD, which essentially caps the overall limit at Rs 1.5 lakhs. Only exception as add on is NPS.</a:t>
            </a:r>
            <a:endParaRPr lang="en-IN" sz="2200"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annuity payments are considered as salary and taxed accordingly. Even on the already taxed accumulations</a:t>
            </a:r>
          </a:p>
          <a:p>
            <a:pPr algn="just">
              <a:buFont typeface="Wingdings" panose="05000000000000000000" pitchFamily="2" charset="2"/>
              <a:buChar char="Ø"/>
            </a:pPr>
            <a:r>
              <a:rPr lang="en-US" sz="2200" dirty="0">
                <a:latin typeface="Calibri" panose="020F0502020204030204" pitchFamily="34" charset="0"/>
                <a:cs typeface="Calibri" panose="020F0502020204030204" pitchFamily="34" charset="0"/>
              </a:rPr>
              <a:t>Tax disparity with NPS</a:t>
            </a:r>
          </a:p>
          <a:p>
            <a:pPr marL="0" indent="0" algn="just">
              <a:buNone/>
            </a:pPr>
            <a:r>
              <a:rPr lang="en-IN" sz="2200" b="1" dirty="0">
                <a:latin typeface="Calibri" panose="020F0502020204030204" pitchFamily="34" charset="0"/>
                <a:cs typeface="Calibri" panose="020F0502020204030204" pitchFamily="34" charset="0"/>
              </a:rPr>
              <a:t>Regulatory Control</a:t>
            </a:r>
          </a:p>
          <a:p>
            <a:pPr algn="just">
              <a:buFont typeface="Wingdings" panose="05000000000000000000" pitchFamily="2" charset="2"/>
              <a:buChar char="Ø"/>
            </a:pPr>
            <a:r>
              <a:rPr lang="en-IN" sz="2200" dirty="0">
                <a:latin typeface="Calibri" panose="020F0502020204030204" pitchFamily="34" charset="0"/>
                <a:cs typeface="Calibri" panose="020F0502020204030204" pitchFamily="34" charset="0"/>
              </a:rPr>
              <a:t>IRDAI- Insurance Annuity and Pension products ,Group Schemes</a:t>
            </a:r>
          </a:p>
          <a:p>
            <a:pPr algn="just">
              <a:buFont typeface="Wingdings" panose="05000000000000000000" pitchFamily="2" charset="2"/>
              <a:buChar char="Ø"/>
            </a:pPr>
            <a:r>
              <a:rPr lang="en-IN" sz="2200" dirty="0">
                <a:latin typeface="Calibri" panose="020F0502020204030204" pitchFamily="34" charset="0"/>
                <a:cs typeface="Calibri" panose="020F0502020204030204" pitchFamily="34" charset="0"/>
              </a:rPr>
              <a:t>SEBI- Retirement Linked Mutual Fund Plans</a:t>
            </a:r>
          </a:p>
          <a:p>
            <a:pPr algn="just">
              <a:buFont typeface="Wingdings" panose="05000000000000000000" pitchFamily="2" charset="2"/>
              <a:buChar char="Ø"/>
            </a:pPr>
            <a:r>
              <a:rPr lang="en-IN" sz="2200" dirty="0">
                <a:latin typeface="Calibri" panose="020F0502020204030204" pitchFamily="34" charset="0"/>
                <a:cs typeface="Calibri" panose="020F0502020204030204" pitchFamily="34" charset="0"/>
              </a:rPr>
              <a:t>PFRDA </a:t>
            </a:r>
          </a:p>
          <a:p>
            <a:pPr marL="0" indent="0" algn="just">
              <a:buNone/>
            </a:pPr>
            <a:r>
              <a:rPr lang="en-US" sz="2200" dirty="0">
                <a:latin typeface="Calibri" panose="020F0502020204030204" pitchFamily="34" charset="0"/>
                <a:cs typeface="Calibri" panose="020F0502020204030204" pitchFamily="34" charset="0"/>
              </a:rPr>
              <a:t>PFRDA had sought permission from the government to be the sole regulator for all pension products though it now seems to be focusing on the unregulated schemes only.</a:t>
            </a:r>
            <a:endParaRPr lang="en-IN" sz="2200" dirty="0">
              <a:latin typeface="Calibri" panose="020F0502020204030204" pitchFamily="34" charset="0"/>
              <a:cs typeface="Calibri" panose="020F0502020204030204" pitchFamily="34" charset="0"/>
            </a:endParaRPr>
          </a:p>
          <a:p>
            <a:pPr marL="0" indent="0">
              <a:buNone/>
            </a:pPr>
            <a:endParaRPr lang="en-IN" dirty="0"/>
          </a:p>
        </p:txBody>
      </p:sp>
      <p:sp>
        <p:nvSpPr>
          <p:cNvPr id="4" name="Footer Placeholder 4">
            <a:extLst>
              <a:ext uri="{FF2B5EF4-FFF2-40B4-BE49-F238E27FC236}">
                <a16:creationId xmlns:a16="http://schemas.microsoft.com/office/drawing/2014/main" id="{8CC7D5A6-E8A1-4DA6-9A4A-4648084AE07F}"/>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18639779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762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Speaker Introductions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4038600" y="304800"/>
            <a:ext cx="7924800" cy="71711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a:ea typeface="+mn-ea"/>
                <a:cs typeface="+mn-cs"/>
              </a:rPr>
              <a:t>  Souvik Jash </a:t>
            </a:r>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13131"/>
                </a:solidFill>
                <a:effectLst/>
                <a:uLnTx/>
                <a:uFillTx/>
                <a:latin typeface="Times New Roman"/>
                <a:ea typeface="+mn-ea"/>
                <a:cs typeface="+mn-cs"/>
              </a:rPr>
              <a:t>   EVP &amp; Appointed Actuary,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313131"/>
                </a:solidFill>
                <a:latin typeface="Times New Roman"/>
              </a:rPr>
              <a:t>   </a:t>
            </a:r>
            <a:r>
              <a:rPr kumimoji="0" lang="en-US" sz="2400" b="1" i="0" u="none" strike="noStrike" kern="1200" cap="none" spc="0" normalizeH="0" baseline="0" noProof="0" dirty="0">
                <a:ln>
                  <a:noFill/>
                </a:ln>
                <a:solidFill>
                  <a:srgbClr val="313131"/>
                </a:solidFill>
                <a:effectLst/>
                <a:uLnTx/>
                <a:uFillTx/>
                <a:latin typeface="Times New Roman"/>
                <a:ea typeface="+mn-ea"/>
                <a:cs typeface="+mn-cs"/>
              </a:rPr>
              <a:t>Tata AIA  Life Insurance Company Limited</a:t>
            </a:r>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i="0" u="none" strike="noStrike" kern="1200" cap="none" spc="0" normalizeH="0" baseline="0" noProof="0" dirty="0">
              <a:ln>
                <a:noFill/>
              </a:ln>
              <a:solidFill>
                <a:srgbClr val="313131"/>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i="0" u="none" strike="noStrike" kern="1200" cap="none" spc="0" normalizeH="0" baseline="0" noProof="0" dirty="0">
                <a:ln>
                  <a:noFill/>
                </a:ln>
                <a:solidFill>
                  <a:srgbClr val="313131"/>
                </a:solidFill>
                <a:effectLst/>
                <a:uLnTx/>
                <a:uFillTx/>
                <a:latin typeface="Times New Roman"/>
                <a:ea typeface="+mn-ea"/>
                <a:cs typeface="+mn-cs"/>
              </a:rPr>
              <a:t>He is currently working as the EVP &amp; Appointed Actuary of Tata AIA  Life Insurance Company Limited. Previously he was the Appointed Actuary of Aegon Life Insurance Company Limited between 2015 and 2019.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i="0" u="none" strike="noStrike" kern="1200" cap="none" spc="0" normalizeH="0" baseline="0" noProof="0" dirty="0">
                <a:ln>
                  <a:noFill/>
                </a:ln>
                <a:solidFill>
                  <a:srgbClr val="313131"/>
                </a:solidFill>
                <a:effectLst/>
                <a:uLnTx/>
                <a:uFillTx/>
                <a:latin typeface="Times New Roman"/>
                <a:ea typeface="+mn-ea"/>
                <a:cs typeface="+mn-cs"/>
              </a:rPr>
              <a:t>He is a Fellow of Institute of Actuaries of India and a Fellow of Institute and Faculty of Actuaries, UK.</a:t>
            </a:r>
            <a:endParaRPr kumimoji="0" lang="en-US" sz="1700" i="0" u="none" strike="noStrike" kern="1200" cap="none" spc="0" normalizeH="0" baseline="0" noProof="0" dirty="0">
              <a:ln>
                <a:noFill/>
              </a:ln>
              <a:solidFill>
                <a:srgbClr val="201F1E"/>
              </a:solidFill>
              <a:effectLst/>
              <a:uLnTx/>
              <a:uFillTx/>
              <a:latin typeface="Times New Roman"/>
              <a:ea typeface="+mn-ea"/>
              <a:cs typeface="+mn-cs"/>
            </a:endParaRPr>
          </a:p>
          <a:p>
            <a:pPr marL="285750" marR="0" lvl="0" indent="-2857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i="0" u="none" strike="noStrike" kern="1200" cap="none" spc="0" normalizeH="0" baseline="0" noProof="0" dirty="0">
                <a:ln>
                  <a:noFill/>
                </a:ln>
                <a:solidFill>
                  <a:srgbClr val="313131"/>
                </a:solidFill>
                <a:effectLst/>
                <a:uLnTx/>
                <a:uFillTx/>
                <a:latin typeface="Times New Roman"/>
                <a:ea typeface="+mn-ea"/>
                <a:cs typeface="+mn-cs"/>
              </a:rPr>
              <a:t>Mr. Jash has worked in the life insurance industry and in actuarial consulting in a variety of risk and actuarial roles across India and UK. </a:t>
            </a:r>
          </a:p>
          <a:p>
            <a:pPr marL="285750" marR="0" lvl="0" indent="-2857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i="0" u="none" strike="noStrike" kern="1200" cap="none" spc="0" normalizeH="0" baseline="0" noProof="0" dirty="0">
                <a:ln>
                  <a:noFill/>
                </a:ln>
                <a:solidFill>
                  <a:srgbClr val="313131"/>
                </a:solidFill>
                <a:effectLst/>
                <a:uLnTx/>
                <a:uFillTx/>
                <a:latin typeface="Times New Roman"/>
                <a:ea typeface="+mn-ea"/>
                <a:cs typeface="+mn-cs"/>
              </a:rPr>
              <a:t>He has extensive experience in working in areas around statutory and risk capital modelling, local statutory and IFRS reporting, business &amp; product development and pricing. Whilst working in the UK, he was actively involved in Solvency II implementation for UK life insurers.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i="0" u="none" strike="noStrike" kern="1200" cap="none" spc="0" normalizeH="0" baseline="0" noProof="0" dirty="0">
                <a:ln>
                  <a:noFill/>
                </a:ln>
                <a:solidFill>
                  <a:srgbClr val="313131"/>
                </a:solidFill>
                <a:effectLst/>
                <a:uLnTx/>
                <a:uFillTx/>
                <a:latin typeface="Times New Roman"/>
                <a:ea typeface="+mn-ea"/>
                <a:cs typeface="+mn-cs"/>
              </a:rPr>
              <a:t>Mr. </a:t>
            </a:r>
            <a:r>
              <a:rPr kumimoji="0" lang="en-US" sz="1700" i="0" u="none" strike="noStrike" kern="1200" cap="none" spc="0" normalizeH="0" baseline="0" noProof="0" dirty="0" err="1">
                <a:ln>
                  <a:noFill/>
                </a:ln>
                <a:solidFill>
                  <a:srgbClr val="313131"/>
                </a:solidFill>
                <a:effectLst/>
                <a:uLnTx/>
                <a:uFillTx/>
                <a:latin typeface="Times New Roman"/>
                <a:ea typeface="+mn-ea"/>
                <a:cs typeface="+mn-cs"/>
              </a:rPr>
              <a:t>Jash</a:t>
            </a:r>
            <a:r>
              <a:rPr kumimoji="0" lang="en-US" sz="1700" i="0" u="none" strike="noStrike" kern="1200" cap="none" spc="0" normalizeH="0" baseline="0" noProof="0" dirty="0">
                <a:ln>
                  <a:noFill/>
                </a:ln>
                <a:solidFill>
                  <a:srgbClr val="313131"/>
                </a:solidFill>
                <a:effectLst/>
                <a:uLnTx/>
                <a:uFillTx/>
                <a:latin typeface="Times New Roman"/>
                <a:ea typeface="+mn-ea"/>
                <a:cs typeface="+mn-cs"/>
              </a:rPr>
              <a:t> holds a Bachelors and a Masters Degree in Statistics from Indian Statistical Institute, Kolkata. He has also done a post-graduate diploma course in Actuarial Science from Heriot-Watt University, Edinburgh.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i="0" u="none" strike="noStrike" kern="1200" cap="none" spc="0" normalizeH="0" baseline="0" noProof="0" dirty="0">
                <a:ln>
                  <a:noFill/>
                </a:ln>
                <a:solidFill>
                  <a:srgbClr val="313131"/>
                </a:solidFill>
                <a:effectLst/>
                <a:uLnTx/>
                <a:uFillTx/>
                <a:latin typeface="Times New Roman"/>
                <a:ea typeface="+mn-ea"/>
                <a:cs typeface="+mn-cs"/>
              </a:rPr>
              <a:t>He  was a core member of the working party involved in shaping and implementing Curriculum 2019 for the UK and Indian Profession and a member of the Education Committee of </a:t>
            </a:r>
            <a:r>
              <a:rPr kumimoji="0" lang="en-US" sz="1700" i="0" u="none" strike="noStrike" kern="1200" cap="none" spc="0" normalizeH="0" baseline="0" noProof="0" dirty="0" err="1">
                <a:ln>
                  <a:noFill/>
                </a:ln>
                <a:solidFill>
                  <a:srgbClr val="313131"/>
                </a:solidFill>
                <a:effectLst/>
                <a:uLnTx/>
                <a:uFillTx/>
                <a:latin typeface="Times New Roman"/>
                <a:ea typeface="+mn-ea"/>
                <a:cs typeface="+mn-cs"/>
              </a:rPr>
              <a:t>IFoA</a:t>
            </a:r>
            <a:r>
              <a:rPr kumimoji="0" lang="en-US" sz="1700" i="0" u="none" strike="noStrike" kern="1200" cap="none" spc="0" normalizeH="0" baseline="0" noProof="0" dirty="0">
                <a:ln>
                  <a:noFill/>
                </a:ln>
                <a:solidFill>
                  <a:srgbClr val="313131"/>
                </a:solidFill>
                <a:effectLst/>
                <a:uLnTx/>
                <a:uFillTx/>
                <a:latin typeface="Times New Roman"/>
                <a:ea typeface="+mn-ea"/>
                <a:cs typeface="+mn-cs"/>
              </a:rPr>
              <a:t>. He is also the Chair of the advisory group of Examination for IAI.</a:t>
            </a:r>
          </a:p>
          <a:p>
            <a:pPr marR="0" lvl="0" algn="just" defTabSz="914400" rtl="0" eaLnBrk="1" fontAlgn="auto" latinLnBrk="0" hangingPunct="1">
              <a:lnSpc>
                <a:spcPct val="100000"/>
              </a:lnSpc>
              <a:spcBef>
                <a:spcPts val="0"/>
              </a:spcBef>
              <a:spcAft>
                <a:spcPts val="0"/>
              </a:spcAft>
              <a:buClrTx/>
              <a:buSzTx/>
              <a:tabLst/>
              <a:defRPr/>
            </a:pPr>
            <a:br>
              <a:rPr kumimoji="0" lang="en-US" sz="1600" i="0" u="none" strike="noStrike" kern="1200" cap="none" spc="0" normalizeH="0" baseline="0" noProof="0" dirty="0">
                <a:ln>
                  <a:noFill/>
                </a:ln>
                <a:solidFill>
                  <a:srgbClr val="313131"/>
                </a:solidFill>
                <a:effectLst/>
                <a:uLnTx/>
                <a:uFillTx/>
                <a:latin typeface="Times New Roman"/>
                <a:ea typeface="+mn-ea"/>
                <a:cs typeface="+mn-cs"/>
              </a:rPr>
            </a:br>
            <a:endParaRPr kumimoji="0" lang="en-US" sz="1600" i="0" u="none" strike="noStrike" kern="1200" cap="none" spc="0" normalizeH="0" baseline="0" noProof="0" dirty="0">
              <a:ln>
                <a:noFill/>
              </a:ln>
              <a:solidFill>
                <a:srgbClr val="313131"/>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313131"/>
                </a:solidFill>
                <a:effectLst/>
                <a:uLnTx/>
                <a:uFillTx/>
                <a:latin typeface="Times New Roman"/>
                <a:ea typeface="+mn-ea"/>
                <a:cs typeface="+mn-cs"/>
              </a:rPr>
              <a:t> </a:t>
            </a:r>
          </a:p>
        </p:txBody>
      </p:sp>
      <p:pic>
        <p:nvPicPr>
          <p:cNvPr id="9" name="Picture 8" descr="A person wearing glasses and a suit&#10;&#10;Description automatically generated with medium confidence">
            <a:extLst>
              <a:ext uri="{FF2B5EF4-FFF2-40B4-BE49-F238E27FC236}">
                <a16:creationId xmlns:a16="http://schemas.microsoft.com/office/drawing/2014/main" id="{649FF9F0-0C84-4C25-B45B-8CE7CD5790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914400"/>
            <a:ext cx="2209800" cy="24772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11622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544C-4740-48F6-ABDE-CB20AEC58E45}"/>
              </a:ext>
            </a:extLst>
          </p:cNvPr>
          <p:cNvSpPr>
            <a:spLocks noGrp="1"/>
          </p:cNvSpPr>
          <p:nvPr>
            <p:ph type="title"/>
          </p:nvPr>
        </p:nvSpPr>
        <p:spPr>
          <a:xfrm>
            <a:off x="1676400" y="182550"/>
            <a:ext cx="10515600" cy="1066800"/>
          </a:xfrm>
        </p:spPr>
        <p:txBody>
          <a:bodyPr anchor="ctr">
            <a:normAutofit fontScale="90000"/>
          </a:bodyPr>
          <a:lstStyle/>
          <a:p>
            <a:pPr algn="ctr"/>
            <a:r>
              <a:rPr lang="en-IN" sz="2400" dirty="0">
                <a:effectLst/>
                <a:latin typeface="Calibri" panose="020F0502020204030204" pitchFamily="34" charset="0"/>
                <a:ea typeface="Calibri" panose="020F0502020204030204" pitchFamily="34" charset="0"/>
                <a:cs typeface="Times New Roman" panose="02020603050405020304" pitchFamily="18" charset="0"/>
              </a:rPr>
              <a:t>  </a:t>
            </a:r>
            <a:br>
              <a:rPr lang="en-IN" sz="2400" dirty="0">
                <a:effectLst/>
                <a:latin typeface="Calibri" panose="020F0502020204030204" pitchFamily="34" charset="0"/>
                <a:ea typeface="Calibri" panose="020F0502020204030204" pitchFamily="34" charset="0"/>
                <a:cs typeface="Times New Roman" panose="02020603050405020304" pitchFamily="18" charset="0"/>
              </a:rPr>
            </a:br>
            <a:r>
              <a:rPr lang="en-IN" sz="4000" dirty="0">
                <a:effectLst/>
                <a:latin typeface="Calibri Light" panose="020F0302020204030204" pitchFamily="34" charset="0"/>
                <a:ea typeface="Calibri" panose="020F0502020204030204" pitchFamily="34" charset="0"/>
                <a:cs typeface="Calibri Light" panose="020F0302020204030204" pitchFamily="34" charset="0"/>
              </a:rPr>
              <a:t>Recommendations of Working Group on Index Linked Insurance Products (ILIP)</a:t>
            </a:r>
            <a:endParaRPr lang="en-IN" sz="40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8B961D8D-1507-482A-B15B-FD42509CCEC0}"/>
              </a:ext>
            </a:extLst>
          </p:cNvPr>
          <p:cNvSpPr>
            <a:spLocks noGrp="1"/>
          </p:cNvSpPr>
          <p:nvPr>
            <p:ph idx="1"/>
          </p:nvPr>
        </p:nvSpPr>
        <p:spPr>
          <a:xfrm>
            <a:off x="1676400" y="1905000"/>
            <a:ext cx="10225849" cy="4351337"/>
          </a:xfrm>
        </p:spPr>
        <p:txBody>
          <a:bodyPr>
            <a:normAutofit/>
          </a:bodyPr>
          <a:lstStyle/>
          <a:p>
            <a:pPr algn="just">
              <a:lnSpc>
                <a:spcPct val="107000"/>
              </a:lnSpc>
              <a:spcAft>
                <a:spcPts val="800"/>
              </a:spcAft>
              <a:buFont typeface="Wingdings" panose="05000000000000000000" pitchFamily="2" charset="2"/>
              <a:buChar char="Ø"/>
            </a:pPr>
            <a:r>
              <a:rPr lang="en-IN" sz="2400" dirty="0">
                <a:effectLst/>
                <a:latin typeface="Calibri" panose="020F0502020204030204" pitchFamily="34" charset="0"/>
                <a:ea typeface="Calibri" panose="020F0502020204030204" pitchFamily="34" charset="0"/>
                <a:cs typeface="Calibri" panose="020F0502020204030204" pitchFamily="34" charset="0"/>
              </a:rPr>
              <a:t>Aim to address the biggest criticism of annuities  that money is locked for lifetime and also that annuity rates do not change during the payment term so it does not reflect the change in market conditions after the purchase of the plan. </a:t>
            </a:r>
          </a:p>
          <a:p>
            <a:pPr algn="just">
              <a:lnSpc>
                <a:spcPct val="107000"/>
              </a:lnSpc>
              <a:spcAft>
                <a:spcPts val="800"/>
              </a:spcAft>
              <a:buFont typeface="Wingdings" panose="05000000000000000000" pitchFamily="2" charset="2"/>
              <a:buChar char="Ø"/>
            </a:pPr>
            <a:r>
              <a:rPr lang="en-IN" sz="2400" dirty="0">
                <a:effectLst/>
                <a:latin typeface="Calibri" panose="020F0502020204030204" pitchFamily="34" charset="0"/>
                <a:ea typeface="Calibri" panose="020F0502020204030204" pitchFamily="34" charset="0"/>
                <a:cs typeface="Calibri" panose="020F0502020204030204" pitchFamily="34" charset="0"/>
              </a:rPr>
              <a:t>The ILIP designs could address these objections and facilitate achieving right balance between the risks and needs of customers. </a:t>
            </a:r>
          </a:p>
          <a:p>
            <a:pPr algn="just">
              <a:lnSpc>
                <a:spcPct val="107000"/>
              </a:lnSpc>
              <a:spcAft>
                <a:spcPts val="800"/>
              </a:spcAft>
              <a:buFont typeface="Wingdings" panose="05000000000000000000" pitchFamily="2" charset="2"/>
              <a:buChar char="Ø"/>
            </a:pPr>
            <a:r>
              <a:rPr lang="en-US" sz="2400" dirty="0">
                <a:latin typeface="Calibri" panose="020F0502020204030204" pitchFamily="34" charset="0"/>
                <a:cs typeface="Calibri" panose="020F0502020204030204" pitchFamily="34" charset="0"/>
              </a:rPr>
              <a:t>Inflation-indexed benefits address inflation risk by maintaining, partially or fully, the real value of future payouts. </a:t>
            </a:r>
            <a:endParaRPr lang="en-IN" sz="2400" dirty="0">
              <a:effectLst/>
              <a:latin typeface="Calibri" panose="020F0502020204030204" pitchFamily="34" charset="0"/>
              <a:ea typeface="Calibri" panose="020F0502020204030204" pitchFamily="34" charset="0"/>
              <a:cs typeface="Calibri" panose="020F0502020204030204" pitchFamily="34" charset="0"/>
            </a:endParaRPr>
          </a:p>
          <a:p>
            <a:endParaRPr lang="en-IN" dirty="0"/>
          </a:p>
        </p:txBody>
      </p:sp>
      <p:sp>
        <p:nvSpPr>
          <p:cNvPr id="4" name="Footer Placeholder 4">
            <a:extLst>
              <a:ext uri="{FF2B5EF4-FFF2-40B4-BE49-F238E27FC236}">
                <a16:creationId xmlns:a16="http://schemas.microsoft.com/office/drawing/2014/main" id="{C66DEE4D-7B77-498F-8E0D-12EE6CC08DE9}"/>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360092013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99B9-5ED0-473B-BC1D-38074C5F086D}"/>
              </a:ext>
            </a:extLst>
          </p:cNvPr>
          <p:cNvSpPr>
            <a:spLocks noGrp="1"/>
          </p:cNvSpPr>
          <p:nvPr>
            <p:ph type="title"/>
          </p:nvPr>
        </p:nvSpPr>
        <p:spPr>
          <a:xfrm>
            <a:off x="1800726" y="152400"/>
            <a:ext cx="10391274" cy="949473"/>
          </a:xfrm>
        </p:spPr>
        <p:txBody>
          <a:bodyPr>
            <a:noAutofit/>
          </a:bodyPr>
          <a:lstStyle/>
          <a:p>
            <a:pPr algn="ctr"/>
            <a:r>
              <a:rPr lang="en-IN" sz="3600" dirty="0">
                <a:effectLst/>
                <a:latin typeface="Calibri Light" panose="020F0302020204030204" pitchFamily="34" charset="0"/>
                <a:ea typeface="Calibri" panose="020F0502020204030204" pitchFamily="34" charset="0"/>
                <a:cs typeface="Calibri Light" panose="020F0302020204030204" pitchFamily="34" charset="0"/>
              </a:rPr>
              <a:t>Recommendations of Working Group on Index Linked Insurance Products (ILIP)</a:t>
            </a:r>
            <a:endParaRPr lang="en-IN" sz="36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17278C2D-337F-458F-9978-9B8C8501A22B}"/>
              </a:ext>
            </a:extLst>
          </p:cNvPr>
          <p:cNvSpPr>
            <a:spLocks noGrp="1"/>
          </p:cNvSpPr>
          <p:nvPr>
            <p:ph idx="1"/>
          </p:nvPr>
        </p:nvSpPr>
        <p:spPr>
          <a:xfrm>
            <a:off x="1800726" y="1101873"/>
            <a:ext cx="10391274" cy="5398965"/>
          </a:xfrm>
          <a:solidFill>
            <a:schemeClr val="bg1">
              <a:lumMod val="85000"/>
            </a:schemeClr>
          </a:solidFill>
        </p:spPr>
        <p:txBody>
          <a:bodyPr>
            <a:normAutofit fontScale="25000" lnSpcReduction="20000"/>
          </a:bodyPr>
          <a:lstStyle/>
          <a:p>
            <a:pPr marL="0" indent="0">
              <a:lnSpc>
                <a:spcPct val="107000"/>
              </a:lnSpc>
              <a:spcAft>
                <a:spcPts val="800"/>
              </a:spcAft>
              <a:buNone/>
            </a:pPr>
            <a:r>
              <a:rPr lang="en-IN" sz="6400" b="1" dirty="0">
                <a:effectLst/>
                <a:ea typeface="Calibri" panose="020F0502020204030204" pitchFamily="34" charset="0"/>
                <a:cs typeface="Times New Roman" panose="02020603050405020304" pitchFamily="18" charset="0"/>
              </a:rPr>
              <a:t>Product Structure 1</a:t>
            </a:r>
          </a:p>
          <a:p>
            <a:pPr marL="571500" lvl="1" indent="-342900" algn="just">
              <a:lnSpc>
                <a:spcPct val="120000"/>
              </a:lnSpc>
              <a:buFont typeface="Wingdings" panose="05000000000000000000" pitchFamily="2" charset="2"/>
              <a:buChar char="Ø"/>
            </a:pPr>
            <a:r>
              <a:rPr lang="en-IN" sz="8000" dirty="0">
                <a:latin typeface="Calibri" panose="020F0502020204030204" pitchFamily="34" charset="0"/>
                <a:cs typeface="Calibri" panose="020F0502020204030204" pitchFamily="34" charset="0"/>
              </a:rPr>
              <a:t>The annuity rates could be reset at fixed pre defined intervals in line with an index, though </a:t>
            </a:r>
            <a:r>
              <a:rPr lang="en-IN" sz="8000" b="1" dirty="0">
                <a:latin typeface="Calibri" panose="020F0502020204030204" pitchFamily="34" charset="0"/>
                <a:cs typeface="Calibri" panose="020F0502020204030204" pitchFamily="34" charset="0"/>
              </a:rPr>
              <a:t>minimum annuity rates will remain guaranteed</a:t>
            </a:r>
            <a:r>
              <a:rPr lang="en-IN" sz="8000" dirty="0">
                <a:latin typeface="Calibri" panose="020F0502020204030204" pitchFamily="34" charset="0"/>
                <a:cs typeface="Calibri" panose="020F0502020204030204" pitchFamily="34" charset="0"/>
              </a:rPr>
              <a:t>.</a:t>
            </a:r>
          </a:p>
          <a:p>
            <a:pPr marL="571500" lvl="1" indent="-342900" algn="just">
              <a:lnSpc>
                <a:spcPct val="120000"/>
              </a:lnSpc>
              <a:buFont typeface="Wingdings" panose="05000000000000000000" pitchFamily="2" charset="2"/>
              <a:buChar char="Ø"/>
            </a:pPr>
            <a:r>
              <a:rPr lang="en-IN" sz="8000" dirty="0">
                <a:latin typeface="Calibri" panose="020F0502020204030204" pitchFamily="34" charset="0"/>
                <a:cs typeface="Calibri" panose="020F0502020204030204" pitchFamily="34" charset="0"/>
              </a:rPr>
              <a:t>A suitable index for this could be 10 G Sec Yield.</a:t>
            </a:r>
          </a:p>
          <a:p>
            <a:pPr marL="571500" lvl="1" indent="-342900" algn="just">
              <a:lnSpc>
                <a:spcPct val="120000"/>
              </a:lnSpc>
              <a:buFont typeface="Wingdings" panose="05000000000000000000" pitchFamily="2" charset="2"/>
              <a:buChar char="Ø"/>
            </a:pPr>
            <a:r>
              <a:rPr lang="en-IN" sz="8000" dirty="0">
                <a:latin typeface="Calibri" panose="020F0502020204030204" pitchFamily="34" charset="0"/>
                <a:cs typeface="Calibri" panose="020F0502020204030204" pitchFamily="34" charset="0"/>
              </a:rPr>
              <a:t>Spread between G Sec yield and change in annuity rates should be set at outset and approved  in File and Use.</a:t>
            </a:r>
          </a:p>
          <a:p>
            <a:pPr marL="571500" lvl="1" indent="-342900" algn="just">
              <a:lnSpc>
                <a:spcPct val="120000"/>
              </a:lnSpc>
              <a:buFont typeface="Wingdings" panose="05000000000000000000" pitchFamily="2" charset="2"/>
              <a:buChar char="Ø"/>
            </a:pPr>
            <a:r>
              <a:rPr lang="en-IN" sz="8000" dirty="0">
                <a:latin typeface="Calibri" panose="020F0502020204030204" pitchFamily="34" charset="0"/>
                <a:cs typeface="Calibri" panose="020F0502020204030204" pitchFamily="34" charset="0"/>
              </a:rPr>
              <a:t>If Policyholder finds annuity unattractive on reset, he may be allowed to transfer the purchase price to any other option of same Provider or exit and transfer the purchase price to any other Provider.</a:t>
            </a:r>
          </a:p>
          <a:p>
            <a:pPr marL="571500" lvl="1" indent="-342900" algn="just">
              <a:lnSpc>
                <a:spcPct val="120000"/>
              </a:lnSpc>
              <a:buFont typeface="Wingdings" panose="05000000000000000000" pitchFamily="2" charset="2"/>
              <a:buChar char="Ø"/>
            </a:pPr>
            <a:r>
              <a:rPr lang="en-IN" sz="8000" dirty="0">
                <a:latin typeface="Calibri" panose="020F0502020204030204" pitchFamily="34" charset="0"/>
                <a:cs typeface="Calibri" panose="020F0502020204030204" pitchFamily="34" charset="0"/>
              </a:rPr>
              <a:t>Option to delink annuity rates with index at reset date and switch to other annuity at prevailing rates.</a:t>
            </a:r>
          </a:p>
          <a:p>
            <a:pPr marL="571500" lvl="1" indent="-342900" algn="just">
              <a:lnSpc>
                <a:spcPct val="120000"/>
              </a:lnSpc>
              <a:buFont typeface="Wingdings" panose="05000000000000000000" pitchFamily="2" charset="2"/>
              <a:buChar char="Ø"/>
            </a:pPr>
            <a:r>
              <a:rPr lang="en-IN" sz="8000" dirty="0">
                <a:latin typeface="Calibri" panose="020F0502020204030204" pitchFamily="34" charset="0"/>
                <a:cs typeface="Calibri" panose="020F0502020204030204" pitchFamily="34" charset="0"/>
              </a:rPr>
              <a:t>Option to accumulate annuities at some benchmark rate for withdrawal at subsequent dates.</a:t>
            </a:r>
          </a:p>
          <a:p>
            <a:pPr marL="571500" lvl="1" indent="-342900" algn="just">
              <a:lnSpc>
                <a:spcPct val="120000"/>
              </a:lnSpc>
              <a:buFont typeface="Wingdings" panose="05000000000000000000" pitchFamily="2" charset="2"/>
              <a:buChar char="Ø"/>
            </a:pPr>
            <a:r>
              <a:rPr lang="en-IN" sz="8000" dirty="0">
                <a:latin typeface="Calibri" panose="020F0502020204030204" pitchFamily="34" charset="0"/>
                <a:cs typeface="Calibri" panose="020F0502020204030204" pitchFamily="34" charset="0"/>
              </a:rPr>
              <a:t>Option of top up of for increased annuity – takes care of inflation or changing needs</a:t>
            </a:r>
          </a:p>
          <a:p>
            <a:pPr marL="571500" lvl="1" indent="-342900" algn="just">
              <a:lnSpc>
                <a:spcPct val="120000"/>
              </a:lnSpc>
              <a:buFont typeface="Wingdings" panose="05000000000000000000" pitchFamily="2" charset="2"/>
              <a:buChar char="Ø"/>
            </a:pPr>
            <a:r>
              <a:rPr lang="en-IN" sz="8000" b="1" dirty="0">
                <a:latin typeface="Calibri" panose="020F0502020204030204" pitchFamily="34" charset="0"/>
                <a:cs typeface="Calibri" panose="020F0502020204030204" pitchFamily="34" charset="0"/>
              </a:rPr>
              <a:t>ONLY</a:t>
            </a:r>
            <a:r>
              <a:rPr lang="en-IN" sz="8000" dirty="0">
                <a:latin typeface="Calibri" panose="020F0502020204030204" pitchFamily="34" charset="0"/>
                <a:cs typeface="Calibri" panose="020F0502020204030204" pitchFamily="34" charset="0"/>
              </a:rPr>
              <a:t> option allowed is </a:t>
            </a:r>
            <a:r>
              <a:rPr lang="en-IN" sz="8000" b="1" dirty="0">
                <a:latin typeface="Calibri" panose="020F0502020204030204" pitchFamily="34" charset="0"/>
                <a:cs typeface="Calibri" panose="020F0502020204030204" pitchFamily="34" charset="0"/>
              </a:rPr>
              <a:t>annuity with return of purchase price </a:t>
            </a:r>
            <a:r>
              <a:rPr lang="en-IN" sz="8000" dirty="0">
                <a:latin typeface="Calibri" panose="020F0502020204030204" pitchFamily="34" charset="0"/>
                <a:cs typeface="Calibri" panose="020F0502020204030204" pitchFamily="34" charset="0"/>
              </a:rPr>
              <a:t>on death under Individual or Joint Life.</a:t>
            </a:r>
          </a:p>
          <a:p>
            <a:pPr marL="228600" lvl="1" indent="0">
              <a:lnSpc>
                <a:spcPct val="120000"/>
              </a:lnSpc>
              <a:buNone/>
            </a:pPr>
            <a:endParaRPr lang="en-IN" sz="1800" dirty="0">
              <a:latin typeface="Arial" panose="020B0604020202020204" pitchFamily="34" charset="0"/>
              <a:cs typeface="Arial" panose="020B0604020202020204" pitchFamily="34" charset="0"/>
            </a:endParaRPr>
          </a:p>
          <a:p>
            <a:endParaRPr lang="en-IN" dirty="0"/>
          </a:p>
        </p:txBody>
      </p:sp>
      <p:sp>
        <p:nvSpPr>
          <p:cNvPr id="4" name="Footer Placeholder 4">
            <a:extLst>
              <a:ext uri="{FF2B5EF4-FFF2-40B4-BE49-F238E27FC236}">
                <a16:creationId xmlns:a16="http://schemas.microsoft.com/office/drawing/2014/main" id="{E15E4EEC-4CB4-4774-916D-AE26419896AB}"/>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39788743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10226-8FE0-4D63-A868-61AA588FE47B}"/>
              </a:ext>
            </a:extLst>
          </p:cNvPr>
          <p:cNvSpPr>
            <a:spLocks noGrp="1"/>
          </p:cNvSpPr>
          <p:nvPr>
            <p:ph type="title"/>
          </p:nvPr>
        </p:nvSpPr>
        <p:spPr>
          <a:xfrm>
            <a:off x="1676400" y="228600"/>
            <a:ext cx="10515600" cy="1012103"/>
          </a:xfrm>
        </p:spPr>
        <p:txBody>
          <a:bodyPr anchor="ctr">
            <a:noAutofit/>
          </a:bodyPr>
          <a:lstStyle/>
          <a:p>
            <a:pPr algn="ctr"/>
            <a:r>
              <a:rPr lang="en-IN" sz="3600" dirty="0">
                <a:effectLst/>
                <a:latin typeface="Calibri Light" panose="020F0302020204030204" pitchFamily="34" charset="0"/>
                <a:ea typeface="Calibri" panose="020F0502020204030204" pitchFamily="34" charset="0"/>
                <a:cs typeface="Calibri Light" panose="020F0302020204030204" pitchFamily="34" charset="0"/>
              </a:rPr>
              <a:t>Recommendations of Working Group on Index Linked Insurance Products (ILIP)</a:t>
            </a:r>
            <a:endParaRPr lang="en-IN" sz="36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50E10DDE-BD20-416F-93C4-39B89DC18443}"/>
              </a:ext>
            </a:extLst>
          </p:cNvPr>
          <p:cNvSpPr>
            <a:spLocks noGrp="1"/>
          </p:cNvSpPr>
          <p:nvPr>
            <p:ph idx="1"/>
          </p:nvPr>
        </p:nvSpPr>
        <p:spPr>
          <a:xfrm>
            <a:off x="1837563" y="1377863"/>
            <a:ext cx="10354437" cy="5114377"/>
          </a:xfrm>
        </p:spPr>
        <p:txBody>
          <a:bodyPr>
            <a:normAutofit fontScale="25000" lnSpcReduction="20000"/>
          </a:bodyPr>
          <a:lstStyle/>
          <a:p>
            <a:pPr>
              <a:lnSpc>
                <a:spcPct val="107000"/>
              </a:lnSpc>
              <a:spcBef>
                <a:spcPts val="1200"/>
              </a:spcBef>
              <a:spcAft>
                <a:spcPts val="0"/>
              </a:spcAft>
            </a:pPr>
            <a:r>
              <a:rPr lang="en-IN" sz="9600" dirty="0">
                <a:effectLst/>
                <a:latin typeface="Calibri" panose="020F0502020204030204" pitchFamily="34" charset="0"/>
                <a:ea typeface="Calibri" panose="020F0502020204030204" pitchFamily="34" charset="0"/>
                <a:cs typeface="Calibri" panose="020F0502020204030204" pitchFamily="34" charset="0"/>
              </a:rPr>
              <a:t>This resetting mechanism may warrant lesser prudence at the time of pricing annuities and reduces risks for insurers and may also increase customer value. </a:t>
            </a:r>
            <a:endParaRPr lang="en-IN" sz="9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1200"/>
              </a:spcBef>
              <a:spcAft>
                <a:spcPts val="0"/>
              </a:spcAft>
            </a:pPr>
            <a:r>
              <a:rPr lang="en-IN" sz="9600" dirty="0">
                <a:effectLst/>
                <a:latin typeface="Calibri" panose="020F0502020204030204" pitchFamily="34" charset="0"/>
                <a:ea typeface="Calibri" panose="020F0502020204030204" pitchFamily="34" charset="0"/>
                <a:cs typeface="Calibri" panose="020F0502020204030204" pitchFamily="34" charset="0"/>
              </a:rPr>
              <a:t>A certain minimum level of guarantee would ensure that the annuity payments would not fall below a level irrespective of the performance of the index.</a:t>
            </a:r>
          </a:p>
          <a:p>
            <a:pPr>
              <a:lnSpc>
                <a:spcPct val="107000"/>
              </a:lnSpc>
              <a:spcBef>
                <a:spcPts val="1200"/>
              </a:spcBef>
              <a:spcAft>
                <a:spcPts val="0"/>
              </a:spcAft>
            </a:pPr>
            <a:r>
              <a:rPr lang="en-IN" sz="9600" dirty="0">
                <a:effectLst/>
                <a:latin typeface="Calibri" panose="020F0502020204030204" pitchFamily="34" charset="0"/>
                <a:ea typeface="Calibri" panose="020F0502020204030204" pitchFamily="34" charset="0"/>
                <a:cs typeface="Calibri" panose="020F0502020204030204" pitchFamily="34" charset="0"/>
              </a:rPr>
              <a:t>In case policyholder finds the annuity rate unattractive at the reset date, he may exit by transferring the purchase price to any other annuity option of the same provider or other providers at the reset date. </a:t>
            </a:r>
          </a:p>
          <a:p>
            <a:pPr>
              <a:lnSpc>
                <a:spcPct val="107000"/>
              </a:lnSpc>
              <a:spcBef>
                <a:spcPts val="1200"/>
              </a:spcBef>
              <a:spcAft>
                <a:spcPts val="0"/>
              </a:spcAft>
            </a:pPr>
            <a:r>
              <a:rPr lang="en-IN" sz="9600" dirty="0">
                <a:effectLst/>
                <a:latin typeface="Calibri" panose="020F0502020204030204" pitchFamily="34" charset="0"/>
                <a:ea typeface="Calibri" panose="020F0502020204030204" pitchFamily="34" charset="0"/>
                <a:cs typeface="Calibri" panose="020F0502020204030204" pitchFamily="34" charset="0"/>
              </a:rPr>
              <a:t>Also, an option to the policyholders to de-link the annuity rates with the Index at the reset date and switch to other form of annuities at prevailing rates.</a:t>
            </a:r>
          </a:p>
          <a:p>
            <a:pPr>
              <a:lnSpc>
                <a:spcPct val="107000"/>
              </a:lnSpc>
              <a:spcBef>
                <a:spcPts val="1200"/>
              </a:spcBef>
              <a:spcAft>
                <a:spcPts val="0"/>
              </a:spcAft>
            </a:pPr>
            <a:r>
              <a:rPr lang="en-IN" sz="9600" dirty="0">
                <a:effectLst/>
                <a:latin typeface="Calibri" panose="020F0502020204030204" pitchFamily="34" charset="0"/>
                <a:ea typeface="Calibri" panose="020F0502020204030204" pitchFamily="34" charset="0"/>
                <a:cs typeface="Calibri" panose="020F0502020204030204" pitchFamily="34" charset="0"/>
              </a:rPr>
              <a:t>This would make the product more flexible for the customers without any additional risk to insurers. </a:t>
            </a:r>
          </a:p>
          <a:p>
            <a:pPr>
              <a:lnSpc>
                <a:spcPct val="107000"/>
              </a:lnSpc>
              <a:spcBef>
                <a:spcPts val="1200"/>
              </a:spcBef>
              <a:spcAft>
                <a:spcPts val="0"/>
              </a:spcAft>
            </a:pPr>
            <a:r>
              <a:rPr lang="en-IN" sz="9600" dirty="0">
                <a:effectLst/>
                <a:latin typeface="Calibri" panose="020F0502020204030204" pitchFamily="34" charset="0"/>
                <a:ea typeface="Calibri" panose="020F0502020204030204" pitchFamily="34" charset="0"/>
                <a:cs typeface="Calibri" panose="020F0502020204030204" pitchFamily="34" charset="0"/>
              </a:rPr>
              <a:t>Top Ups of annuities can be allowed too to facilitate customers to increase the future amount of annuities in line with the inflation or lifestyle changes and needs. </a:t>
            </a:r>
          </a:p>
          <a:p>
            <a:endParaRPr lang="en-IN" dirty="0"/>
          </a:p>
        </p:txBody>
      </p:sp>
      <p:sp>
        <p:nvSpPr>
          <p:cNvPr id="4" name="Footer Placeholder 4">
            <a:extLst>
              <a:ext uri="{FF2B5EF4-FFF2-40B4-BE49-F238E27FC236}">
                <a16:creationId xmlns:a16="http://schemas.microsoft.com/office/drawing/2014/main" id="{AC7432F8-6BDB-41CC-AD8B-FC2E5492462D}"/>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160227601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1E58C-9D81-4910-932B-3E13502AEB0D}"/>
              </a:ext>
            </a:extLst>
          </p:cNvPr>
          <p:cNvSpPr>
            <a:spLocks noGrp="1"/>
          </p:cNvSpPr>
          <p:nvPr>
            <p:ph type="title"/>
          </p:nvPr>
        </p:nvSpPr>
        <p:spPr>
          <a:xfrm>
            <a:off x="1796716" y="182550"/>
            <a:ext cx="10363200" cy="914400"/>
          </a:xfrm>
        </p:spPr>
        <p:txBody>
          <a:bodyPr>
            <a:noAutofit/>
          </a:bodyPr>
          <a:lstStyle/>
          <a:p>
            <a:pPr algn="ctr"/>
            <a:r>
              <a:rPr lang="en-IN" sz="3600" dirty="0">
                <a:effectLst/>
                <a:latin typeface="Calibri Light" panose="020F0302020204030204" pitchFamily="34" charset="0"/>
                <a:ea typeface="Calibri" panose="020F0502020204030204" pitchFamily="34" charset="0"/>
                <a:cs typeface="Calibri Light" panose="020F0302020204030204" pitchFamily="34" charset="0"/>
              </a:rPr>
              <a:t>Recommendations of Working Group on Index Linked Insurance Products (ILIP</a:t>
            </a:r>
            <a:r>
              <a:rPr lang="en-IN" sz="3600" dirty="0">
                <a:latin typeface="Calibri Light" panose="020F0302020204030204" pitchFamily="34" charset="0"/>
                <a:cs typeface="Calibri Light" panose="020F0302020204030204" pitchFamily="34" charset="0"/>
              </a:rPr>
              <a:t>)</a:t>
            </a:r>
          </a:p>
        </p:txBody>
      </p:sp>
      <p:sp>
        <p:nvSpPr>
          <p:cNvPr id="3" name="Content Placeholder 2">
            <a:extLst>
              <a:ext uri="{FF2B5EF4-FFF2-40B4-BE49-F238E27FC236}">
                <a16:creationId xmlns:a16="http://schemas.microsoft.com/office/drawing/2014/main" id="{AAC8F423-69A2-4B80-AF5C-F1EA3AD7C40B}"/>
              </a:ext>
            </a:extLst>
          </p:cNvPr>
          <p:cNvSpPr>
            <a:spLocks noGrp="1"/>
          </p:cNvSpPr>
          <p:nvPr>
            <p:ph idx="1"/>
          </p:nvPr>
        </p:nvSpPr>
        <p:spPr>
          <a:xfrm>
            <a:off x="1764632" y="1524000"/>
            <a:ext cx="10427368" cy="4579937"/>
          </a:xfrm>
          <a:solidFill>
            <a:schemeClr val="bg1">
              <a:lumMod val="85000"/>
            </a:schemeClr>
          </a:solidFill>
        </p:spPr>
        <p:txBody>
          <a:bodyPr>
            <a:normAutofit lnSpcReduction="10000"/>
          </a:bodyPr>
          <a:lstStyle/>
          <a:p>
            <a:pPr marL="0" indent="0">
              <a:lnSpc>
                <a:spcPct val="107000"/>
              </a:lnSpc>
              <a:spcAft>
                <a:spcPts val="800"/>
              </a:spcAft>
              <a:buNone/>
            </a:pPr>
            <a:r>
              <a:rPr lang="en-IN" sz="2000" b="1" dirty="0">
                <a:effectLst/>
                <a:ea typeface="Calibri" panose="020F0502020204030204" pitchFamily="34" charset="0"/>
                <a:cs typeface="Times New Roman" panose="02020603050405020304" pitchFamily="18" charset="0"/>
              </a:rPr>
              <a:t>Product Structure 2-</a:t>
            </a:r>
          </a:p>
          <a:p>
            <a:pPr marL="571500" lvl="1" indent="-342900">
              <a:lnSpc>
                <a:spcPct val="120000"/>
              </a:lnSpc>
              <a:buFont typeface="Wingdings" panose="05000000000000000000" pitchFamily="2" charset="2"/>
              <a:buChar char="Ø"/>
            </a:pPr>
            <a:r>
              <a:rPr lang="en-IN" sz="2200" dirty="0">
                <a:cs typeface="Arial" panose="020B0604020202020204" pitchFamily="34" charset="0"/>
              </a:rPr>
              <a:t>Annuity rates could be fully variable and change in line with index or a combination of guaranteed and variable.</a:t>
            </a:r>
          </a:p>
          <a:p>
            <a:pPr marL="571500" lvl="1" indent="-342900">
              <a:lnSpc>
                <a:spcPct val="120000"/>
              </a:lnSpc>
              <a:buFont typeface="Wingdings" panose="05000000000000000000" pitchFamily="2" charset="2"/>
              <a:buChar char="Ø"/>
            </a:pPr>
            <a:endParaRPr lang="en-IN" sz="2200" dirty="0">
              <a:cs typeface="Arial" panose="020B0604020202020204" pitchFamily="34" charset="0"/>
            </a:endParaRPr>
          </a:p>
          <a:p>
            <a:pPr marL="571500" lvl="1" indent="-342900">
              <a:lnSpc>
                <a:spcPct val="120000"/>
              </a:lnSpc>
              <a:buFont typeface="Wingdings" panose="05000000000000000000" pitchFamily="2" charset="2"/>
              <a:buChar char="Ø"/>
            </a:pPr>
            <a:r>
              <a:rPr lang="en-IN" sz="2200" dirty="0">
                <a:cs typeface="Arial" panose="020B0604020202020204" pitchFamily="34" charset="0"/>
              </a:rPr>
              <a:t>X % of Purchase price guaranteed and (1-x%) reviewable to be reset in line with index annually.</a:t>
            </a:r>
          </a:p>
          <a:p>
            <a:pPr marL="571500" lvl="1" indent="-342900">
              <a:lnSpc>
                <a:spcPct val="120000"/>
              </a:lnSpc>
              <a:buFont typeface="Wingdings" panose="05000000000000000000" pitchFamily="2" charset="2"/>
              <a:buChar char="Ø"/>
            </a:pPr>
            <a:endParaRPr lang="en-IN" sz="2200" dirty="0">
              <a:cs typeface="Arial" panose="020B0604020202020204" pitchFamily="34" charset="0"/>
            </a:endParaRPr>
          </a:p>
          <a:p>
            <a:pPr marL="571500" lvl="1" indent="-342900">
              <a:lnSpc>
                <a:spcPct val="120000"/>
              </a:lnSpc>
              <a:buFont typeface="Wingdings" panose="05000000000000000000" pitchFamily="2" charset="2"/>
              <a:buChar char="Ø"/>
            </a:pPr>
            <a:r>
              <a:rPr lang="en-IN" sz="2200" dirty="0">
                <a:cs typeface="Arial" panose="020B0604020202020204" pitchFamily="34" charset="0"/>
              </a:rPr>
              <a:t>Single index or combination of indices</a:t>
            </a:r>
          </a:p>
          <a:p>
            <a:pPr marL="571500" lvl="1" indent="-342900">
              <a:lnSpc>
                <a:spcPct val="120000"/>
              </a:lnSpc>
              <a:buFont typeface="Wingdings" panose="05000000000000000000" pitchFamily="2" charset="2"/>
              <a:buChar char="Ø"/>
            </a:pPr>
            <a:endParaRPr lang="en-IN" sz="2200" dirty="0">
              <a:cs typeface="Arial" panose="020B0604020202020204" pitchFamily="34" charset="0"/>
            </a:endParaRPr>
          </a:p>
          <a:p>
            <a:pPr marL="571500" lvl="1" indent="-342900">
              <a:lnSpc>
                <a:spcPct val="120000"/>
              </a:lnSpc>
              <a:buFont typeface="Wingdings" panose="05000000000000000000" pitchFamily="2" charset="2"/>
              <a:buChar char="Ø"/>
            </a:pPr>
            <a:r>
              <a:rPr lang="en-IN" sz="2200" dirty="0">
                <a:cs typeface="Arial" panose="020B0604020202020204" pitchFamily="34" charset="0"/>
              </a:rPr>
              <a:t>Equity index allowed subject to maximum exposure as per Investment Regulations</a:t>
            </a:r>
          </a:p>
          <a:p>
            <a:pPr marL="571500" lvl="1" indent="-342900">
              <a:lnSpc>
                <a:spcPct val="120000"/>
              </a:lnSpc>
              <a:buFont typeface="Wingdings" panose="05000000000000000000" pitchFamily="2" charset="2"/>
              <a:buChar char="Ø"/>
            </a:pPr>
            <a:endParaRPr lang="en-IN" sz="1800" dirty="0">
              <a:latin typeface="Arial" panose="020B0604020202020204" pitchFamily="34" charset="0"/>
              <a:cs typeface="Arial" panose="020B0604020202020204" pitchFamily="34" charset="0"/>
            </a:endParaRPr>
          </a:p>
          <a:p>
            <a:endParaRPr lang="en-IN" dirty="0"/>
          </a:p>
        </p:txBody>
      </p:sp>
      <p:sp>
        <p:nvSpPr>
          <p:cNvPr id="4" name="Footer Placeholder 4">
            <a:extLst>
              <a:ext uri="{FF2B5EF4-FFF2-40B4-BE49-F238E27FC236}">
                <a16:creationId xmlns:a16="http://schemas.microsoft.com/office/drawing/2014/main" id="{54DBA916-FF34-4285-AF0C-0FE556A1A207}"/>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306890320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DB0D-0D84-471D-9F04-7FDB0BBCF8DE}"/>
              </a:ext>
            </a:extLst>
          </p:cNvPr>
          <p:cNvSpPr>
            <a:spLocks noGrp="1"/>
          </p:cNvSpPr>
          <p:nvPr>
            <p:ph type="title"/>
          </p:nvPr>
        </p:nvSpPr>
        <p:spPr>
          <a:xfrm>
            <a:off x="1600200" y="258763"/>
            <a:ext cx="10325862" cy="990600"/>
          </a:xfrm>
        </p:spPr>
        <p:txBody>
          <a:bodyPr anchor="ctr">
            <a:noAutofit/>
          </a:bodyPr>
          <a:lstStyle/>
          <a:p>
            <a:pPr algn="ctr"/>
            <a:r>
              <a:rPr lang="en-IN" sz="3600" dirty="0">
                <a:effectLst/>
                <a:latin typeface="Calibri Light" panose="020F0302020204030204" pitchFamily="34" charset="0"/>
                <a:ea typeface="Calibri" panose="020F0502020204030204" pitchFamily="34" charset="0"/>
                <a:cs typeface="Calibri Light" panose="020F0302020204030204" pitchFamily="34" charset="0"/>
              </a:rPr>
              <a:t>Recommendations of Working Group on Index Linked Insurance Products (ILIP)</a:t>
            </a:r>
            <a:endParaRPr lang="en-IN" sz="36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1913E705-18AE-4F08-96E4-3A48A6A75357}"/>
              </a:ext>
            </a:extLst>
          </p:cNvPr>
          <p:cNvSpPr>
            <a:spLocks noGrp="1"/>
          </p:cNvSpPr>
          <p:nvPr>
            <p:ph idx="1"/>
          </p:nvPr>
        </p:nvSpPr>
        <p:spPr>
          <a:xfrm>
            <a:off x="1828800" y="1447800"/>
            <a:ext cx="10325862" cy="4656137"/>
          </a:xfrm>
        </p:spPr>
        <p:txBody>
          <a:bodyPr>
            <a:normAutofit/>
          </a:bodyPr>
          <a:lstStyle/>
          <a:p>
            <a:pPr>
              <a:lnSpc>
                <a:spcPct val="107000"/>
              </a:lnSpc>
              <a:spcAft>
                <a:spcPts val="800"/>
              </a:spcAft>
            </a:pPr>
            <a:r>
              <a:rPr lang="en-IN" sz="2400" dirty="0">
                <a:latin typeface="Calibri" panose="020F0502020204030204" pitchFamily="34" charset="0"/>
                <a:cs typeface="Calibri" panose="020F0502020204030204" pitchFamily="34" charset="0"/>
              </a:rPr>
              <a:t>Another variant recommended was with both immediate and deferred annuity plans under scope. </a:t>
            </a:r>
          </a:p>
          <a:p>
            <a:pPr>
              <a:lnSpc>
                <a:spcPct val="107000"/>
              </a:lnSpc>
              <a:spcAft>
                <a:spcPts val="800"/>
              </a:spcAft>
            </a:pPr>
            <a:r>
              <a:rPr lang="en-IN" sz="2400" dirty="0">
                <a:latin typeface="Calibri" panose="020F0502020204030204" pitchFamily="34" charset="0"/>
                <a:cs typeface="Calibri" panose="020F0502020204030204" pitchFamily="34" charset="0"/>
              </a:rPr>
              <a:t>Surrender Benefit as per 2019 Product Regulations.</a:t>
            </a:r>
          </a:p>
          <a:p>
            <a:pPr>
              <a:lnSpc>
                <a:spcPct val="107000"/>
              </a:lnSpc>
              <a:spcAft>
                <a:spcPts val="800"/>
              </a:spcAft>
            </a:pPr>
            <a:r>
              <a:rPr lang="en-IN" sz="2400" dirty="0">
                <a:latin typeface="Calibri" panose="020F0502020204030204" pitchFamily="34" charset="0"/>
                <a:cs typeface="Calibri" panose="020F0502020204030204" pitchFamily="34" charset="0"/>
              </a:rPr>
              <a:t>Disclosures vital - Transparently explain how annuity rates are determined and how they would vary with changes in the underlying market index. </a:t>
            </a:r>
          </a:p>
          <a:p>
            <a:pPr>
              <a:lnSpc>
                <a:spcPct val="107000"/>
              </a:lnSpc>
              <a:spcAft>
                <a:spcPts val="800"/>
              </a:spcAft>
            </a:pPr>
            <a:r>
              <a:rPr lang="en-IN" sz="2400" dirty="0">
                <a:latin typeface="Calibri" panose="020F0502020204030204" pitchFamily="34" charset="0"/>
                <a:cs typeface="Calibri" panose="020F0502020204030204" pitchFamily="34" charset="0"/>
              </a:rPr>
              <a:t>Should clearly show the change in annuity rates corresponding to two specified benchmark rates for say up to age of 100 years. </a:t>
            </a:r>
          </a:p>
          <a:p>
            <a:pPr>
              <a:lnSpc>
                <a:spcPct val="107000"/>
              </a:lnSpc>
              <a:spcAft>
                <a:spcPts val="800"/>
              </a:spcAft>
            </a:pPr>
            <a:r>
              <a:rPr lang="en-IN" sz="2400" dirty="0">
                <a:latin typeface="Calibri" panose="020F0502020204030204" pitchFamily="34" charset="0"/>
                <a:cs typeface="Calibri" panose="020F0502020204030204" pitchFamily="34" charset="0"/>
              </a:rPr>
              <a:t>The illustrations should clearly state the options available to the policyholder at the reset date</a:t>
            </a:r>
            <a:r>
              <a:rPr lang="en-IN" sz="2400" dirty="0">
                <a:effectLst/>
                <a:latin typeface="Calibri" panose="020F0502020204030204" pitchFamily="34" charset="0"/>
                <a:ea typeface="Calibri" panose="020F0502020204030204" pitchFamily="34" charset="0"/>
                <a:cs typeface="Calibri" panose="020F0502020204030204" pitchFamily="34" charset="0"/>
              </a:rPr>
              <a:t>.</a:t>
            </a:r>
          </a:p>
          <a:p>
            <a:pPr marL="0" indent="0">
              <a:lnSpc>
                <a:spcPct val="107000"/>
              </a:lnSpc>
              <a:spcAft>
                <a:spcPts val="800"/>
              </a:spcAft>
              <a:buNone/>
            </a:pPr>
            <a:endParaRPr lang="en-IN" dirty="0"/>
          </a:p>
        </p:txBody>
      </p:sp>
      <p:sp>
        <p:nvSpPr>
          <p:cNvPr id="4" name="Footer Placeholder 4">
            <a:extLst>
              <a:ext uri="{FF2B5EF4-FFF2-40B4-BE49-F238E27FC236}">
                <a16:creationId xmlns:a16="http://schemas.microsoft.com/office/drawing/2014/main" id="{A958D83B-A427-4CE7-AB15-A9F5D8320660}"/>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132548518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56410"/>
            <a:ext cx="10312828" cy="422031"/>
          </a:xfrm>
        </p:spPr>
        <p:txBody>
          <a:bodyPr anchor="ctr">
            <a:noAutofit/>
          </a:bodyPr>
          <a:lstStyle/>
          <a:p>
            <a:pPr algn="ctr"/>
            <a:r>
              <a:rPr lang="en-IN" sz="4000" b="1" dirty="0">
                <a:latin typeface="Calibri Light" panose="020F0302020204030204" pitchFamily="34" charset="0"/>
                <a:cs typeface="Calibri Light" panose="020F0302020204030204" pitchFamily="34" charset="0"/>
              </a:rPr>
              <a:t>OECD Pensions outlook 2020</a:t>
            </a:r>
            <a:endParaRPr lang="en-US" sz="4000" b="1" dirty="0">
              <a:latin typeface="Calibri Light" panose="020F0302020204030204" pitchFamily="34" charset="0"/>
              <a:cs typeface="Calibri Light" panose="020F0302020204030204" pitchFamily="34" charset="0"/>
            </a:endParaRPr>
          </a:p>
        </p:txBody>
      </p:sp>
      <p:graphicFrame>
        <p:nvGraphicFramePr>
          <p:cNvPr id="4" name="Content Placeholder 3"/>
          <p:cNvGraphicFramePr>
            <a:graphicFrameLocks noGrp="1"/>
          </p:cNvGraphicFramePr>
          <p:nvPr>
            <p:ph idx="1"/>
          </p:nvPr>
        </p:nvGraphicFramePr>
        <p:xfrm>
          <a:off x="1828800" y="838200"/>
          <a:ext cx="10312828" cy="5921766"/>
        </p:xfrm>
        <a:graphic>
          <a:graphicData uri="http://schemas.openxmlformats.org/drawingml/2006/table">
            <a:tbl>
              <a:tblPr firstRow="1" bandRow="1">
                <a:tableStyleId>{5C22544A-7EE6-4342-B048-85BDC9FD1C3A}</a:tableStyleId>
              </a:tblPr>
              <a:tblGrid>
                <a:gridCol w="5387418">
                  <a:extLst>
                    <a:ext uri="{9D8B030D-6E8A-4147-A177-3AD203B41FA5}">
                      <a16:colId xmlns:a16="http://schemas.microsoft.com/office/drawing/2014/main" val="20000"/>
                    </a:ext>
                  </a:extLst>
                </a:gridCol>
                <a:gridCol w="4925410">
                  <a:extLst>
                    <a:ext uri="{9D8B030D-6E8A-4147-A177-3AD203B41FA5}">
                      <a16:colId xmlns:a16="http://schemas.microsoft.com/office/drawing/2014/main" val="20001"/>
                    </a:ext>
                  </a:extLst>
                </a:gridCol>
              </a:tblGrid>
              <a:tr h="490621">
                <a:tc gridSpan="2">
                  <a:txBody>
                    <a:bodyPr/>
                    <a:lstStyle/>
                    <a:p>
                      <a:pPr algn="ctr"/>
                      <a:r>
                        <a:rPr kumimoji="0" lang="en-US" sz="1800" b="0" i="0" u="none" strike="noStrike" kern="1200" cap="none" spc="0" normalizeH="0" baseline="0" noProof="0" dirty="0">
                          <a:ln>
                            <a:noFill/>
                          </a:ln>
                          <a:solidFill>
                            <a:schemeClr val="bg1"/>
                          </a:solidFill>
                          <a:effectLst/>
                          <a:uLnTx/>
                          <a:uFillTx/>
                          <a:latin typeface="+mn-lt"/>
                          <a:ea typeface="+mn-ea"/>
                          <a:cs typeface="+mn-cs"/>
                        </a:rPr>
                        <a:t>Challenges and responses of Policymakers: retirement savings in the time of COVID-19</a:t>
                      </a:r>
                      <a:endParaRPr lang="en-US" sz="1800" dirty="0">
                        <a:solidFill>
                          <a:schemeClr val="bg1"/>
                        </a:solidFill>
                      </a:endParaRPr>
                    </a:p>
                  </a:txBody>
                  <a:tcPr anchor="ctr">
                    <a:solidFill>
                      <a:schemeClr val="bg2">
                        <a:lumMod val="75000"/>
                      </a:schemeClr>
                    </a:solidFill>
                  </a:tcPr>
                </a:tc>
                <a:tc hMerge="1">
                  <a:txBody>
                    <a:bodyPr/>
                    <a:lstStyle/>
                    <a:p>
                      <a:pPr algn="ctr"/>
                      <a:endParaRPr lang="en-US" dirty="0"/>
                    </a:p>
                  </a:txBody>
                  <a:tcPr/>
                </a:tc>
                <a:extLst>
                  <a:ext uri="{0D108BD9-81ED-4DB2-BD59-A6C34878D82A}">
                    <a16:rowId xmlns:a16="http://schemas.microsoft.com/office/drawing/2014/main" val="10000"/>
                  </a:ext>
                </a:extLst>
              </a:tr>
              <a:tr h="973890">
                <a:tc>
                  <a:txBody>
                    <a:bodyPr/>
                    <a:lstStyle/>
                    <a:p>
                      <a:r>
                        <a:rPr lang="en-US" sz="1600" dirty="0"/>
                        <a:t>Limiting the materialization</a:t>
                      </a:r>
                      <a:r>
                        <a:rPr lang="en-US" sz="1600" baseline="0" dirty="0"/>
                        <a:t> of investment losses</a:t>
                      </a:r>
                    </a:p>
                    <a:p>
                      <a:r>
                        <a:rPr lang="en-US" sz="1600" baseline="0" dirty="0"/>
                        <a:t>(e.g. communicating the consequences of switches and withdrawals)</a:t>
                      </a:r>
                      <a:endParaRPr lang="en-US" sz="1600" dirty="0"/>
                    </a:p>
                  </a:txBody>
                  <a:tcPr>
                    <a:solidFill>
                      <a:schemeClr val="bg1">
                        <a:lumMod val="65000"/>
                      </a:schemeClr>
                    </a:solidFill>
                  </a:tcPr>
                </a:tc>
                <a:tc>
                  <a:txBody>
                    <a:bodyPr/>
                    <a:lstStyle/>
                    <a:p>
                      <a:r>
                        <a:rPr lang="en-US" sz="1600" dirty="0"/>
                        <a:t>Australia, Bulgaria,</a:t>
                      </a:r>
                      <a:r>
                        <a:rPr lang="en-US" sz="1600" baseline="0" dirty="0"/>
                        <a:t> Canada, Chile, Colombia, Germany, Hungary, Latvia, Mexico, New Zealand, Poland, Portugal, Romania, United Kingdom, United States</a:t>
                      </a:r>
                      <a:endParaRPr lang="en-US" sz="1600" dirty="0"/>
                    </a:p>
                  </a:txBody>
                  <a:tcPr>
                    <a:solidFill>
                      <a:schemeClr val="bg1">
                        <a:lumMod val="65000"/>
                      </a:schemeClr>
                    </a:solidFill>
                  </a:tcPr>
                </a:tc>
                <a:extLst>
                  <a:ext uri="{0D108BD9-81ED-4DB2-BD59-A6C34878D82A}">
                    <a16:rowId xmlns:a16="http://schemas.microsoft.com/office/drawing/2014/main" val="10001"/>
                  </a:ext>
                </a:extLst>
              </a:tr>
              <a:tr h="1196494">
                <a:tc>
                  <a:txBody>
                    <a:bodyPr/>
                    <a:lstStyle/>
                    <a:p>
                      <a:r>
                        <a:rPr lang="en-US" sz="1600" dirty="0"/>
                        <a:t>Securing the Solvency of retirement plans and the business of providers</a:t>
                      </a:r>
                    </a:p>
                    <a:p>
                      <a:r>
                        <a:rPr lang="en-US" sz="1600" dirty="0"/>
                        <a:t>(e.g.</a:t>
                      </a:r>
                      <a:r>
                        <a:rPr lang="en-US" sz="1600" baseline="0" dirty="0"/>
                        <a:t> lengthening recovery periods of underfunding DB plans, encouraging pension providers to withhold paying dividends)</a:t>
                      </a:r>
                      <a:endParaRPr lang="en-US" sz="1600" dirty="0"/>
                    </a:p>
                  </a:txBody>
                  <a:tcPr>
                    <a:solidFill>
                      <a:schemeClr val="bg1">
                        <a:lumMod val="85000"/>
                      </a:schemeClr>
                    </a:solidFill>
                  </a:tcPr>
                </a:tc>
                <a:tc>
                  <a:txBody>
                    <a:bodyPr/>
                    <a:lstStyle/>
                    <a:p>
                      <a:r>
                        <a:rPr lang="en-US" sz="1600" dirty="0"/>
                        <a:t>Canada,</a:t>
                      </a:r>
                      <a:r>
                        <a:rPr lang="en-US" sz="1600" baseline="0" dirty="0"/>
                        <a:t> Finland, Germany, United Kingdom, Most European countries</a:t>
                      </a:r>
                      <a:endParaRPr lang="en-US" sz="1600" dirty="0"/>
                    </a:p>
                  </a:txBody>
                  <a:tcPr>
                    <a:solidFill>
                      <a:schemeClr val="bg1">
                        <a:lumMod val="85000"/>
                      </a:schemeClr>
                    </a:solidFill>
                  </a:tcPr>
                </a:tc>
                <a:extLst>
                  <a:ext uri="{0D108BD9-81ED-4DB2-BD59-A6C34878D82A}">
                    <a16:rowId xmlns:a16="http://schemas.microsoft.com/office/drawing/2014/main" val="10002"/>
                  </a:ext>
                </a:extLst>
              </a:tr>
              <a:tr h="751287">
                <a:tc>
                  <a:txBody>
                    <a:bodyPr/>
                    <a:lstStyle/>
                    <a:p>
                      <a:r>
                        <a:rPr lang="en-US" sz="1600" dirty="0"/>
                        <a:t>Subsidising pension contributions</a:t>
                      </a:r>
                    </a:p>
                    <a:p>
                      <a:r>
                        <a:rPr lang="en-US" sz="1600" dirty="0"/>
                        <a:t>(e.g. providing wage subsidies covering </a:t>
                      </a:r>
                      <a:r>
                        <a:rPr lang="en-US" sz="1600" kern="1200" baseline="0" dirty="0">
                          <a:solidFill>
                            <a:schemeClr val="dk1"/>
                          </a:solidFill>
                          <a:latin typeface="+mn-lt"/>
                          <a:ea typeface="+mn-ea"/>
                          <a:cs typeface="+mn-cs"/>
                        </a:rPr>
                        <a:t>pension</a:t>
                      </a:r>
                      <a:r>
                        <a:rPr lang="en-US" sz="1600" dirty="0"/>
                        <a:t> contributions)</a:t>
                      </a:r>
                    </a:p>
                  </a:txBody>
                  <a:tcPr>
                    <a:solidFill>
                      <a:schemeClr val="bg1">
                        <a:lumMod val="65000"/>
                      </a:schemeClr>
                    </a:solidFill>
                  </a:tcPr>
                </a:tc>
                <a:tc>
                  <a:txBody>
                    <a:bodyPr/>
                    <a:lstStyle/>
                    <a:p>
                      <a:r>
                        <a:rPr lang="en-US" sz="1600" dirty="0"/>
                        <a:t>Iceland, Netherlands, New Zealand,</a:t>
                      </a:r>
                      <a:r>
                        <a:rPr lang="en-US" sz="1600" baseline="0" dirty="0"/>
                        <a:t> North Macedonia, Slovak </a:t>
                      </a:r>
                      <a:r>
                        <a:rPr lang="en-US" sz="1600" kern="1200" baseline="0" dirty="0">
                          <a:solidFill>
                            <a:schemeClr val="dk1"/>
                          </a:solidFill>
                          <a:latin typeface="+mn-lt"/>
                          <a:ea typeface="+mn-ea"/>
                          <a:cs typeface="+mn-cs"/>
                        </a:rPr>
                        <a:t>Republic</a:t>
                      </a:r>
                      <a:r>
                        <a:rPr lang="en-US" sz="1600" baseline="0" dirty="0"/>
                        <a:t>, Sweden, Switzerland, United Kingdom</a:t>
                      </a:r>
                      <a:endParaRPr lang="en-US" sz="1600" dirty="0"/>
                    </a:p>
                  </a:txBody>
                  <a:tcPr>
                    <a:solidFill>
                      <a:schemeClr val="bg1">
                        <a:lumMod val="65000"/>
                      </a:schemeClr>
                    </a:solidFill>
                  </a:tcPr>
                </a:tc>
                <a:extLst>
                  <a:ext uri="{0D108BD9-81ED-4DB2-BD59-A6C34878D82A}">
                    <a16:rowId xmlns:a16="http://schemas.microsoft.com/office/drawing/2014/main" val="10003"/>
                  </a:ext>
                </a:extLst>
              </a:tr>
              <a:tr h="564033">
                <a:tc>
                  <a:txBody>
                    <a:bodyPr/>
                    <a:lstStyle/>
                    <a:p>
                      <a:r>
                        <a:rPr lang="en-US" sz="1600" dirty="0"/>
                        <a:t>Addressing</a:t>
                      </a:r>
                      <a:r>
                        <a:rPr lang="en-US" sz="1600" baseline="0" dirty="0"/>
                        <a:t> operational disruptions</a:t>
                      </a:r>
                    </a:p>
                    <a:p>
                      <a:r>
                        <a:rPr lang="en-US" sz="1600" baseline="0" dirty="0"/>
                        <a:t>(e.g. improving online procedures)</a:t>
                      </a:r>
                      <a:endParaRPr lang="en-US" sz="1600" dirty="0"/>
                    </a:p>
                  </a:txBody>
                  <a:tcPr>
                    <a:solidFill>
                      <a:schemeClr val="bg1">
                        <a:lumMod val="85000"/>
                      </a:schemeClr>
                    </a:solidFill>
                  </a:tcPr>
                </a:tc>
                <a:tc>
                  <a:txBody>
                    <a:bodyPr/>
                    <a:lstStyle/>
                    <a:p>
                      <a:r>
                        <a:rPr lang="en-US" sz="1600" dirty="0"/>
                        <a:t>Most countries</a:t>
                      </a:r>
                    </a:p>
                  </a:txBody>
                  <a:tcPr>
                    <a:solidFill>
                      <a:schemeClr val="bg1">
                        <a:lumMod val="85000"/>
                      </a:schemeClr>
                    </a:solidFill>
                  </a:tcPr>
                </a:tc>
                <a:extLst>
                  <a:ext uri="{0D108BD9-81ED-4DB2-BD59-A6C34878D82A}">
                    <a16:rowId xmlns:a16="http://schemas.microsoft.com/office/drawing/2014/main" val="10004"/>
                  </a:ext>
                </a:extLst>
              </a:tr>
              <a:tr h="801520">
                <a:tc>
                  <a:txBody>
                    <a:bodyPr/>
                    <a:lstStyle/>
                    <a:p>
                      <a:r>
                        <a:rPr lang="en-US" sz="1600" dirty="0"/>
                        <a:t>Protecting</a:t>
                      </a:r>
                      <a:r>
                        <a:rPr lang="en-US" sz="1600" baseline="0" dirty="0"/>
                        <a:t> from scams and cyber attacks</a:t>
                      </a:r>
                    </a:p>
                    <a:p>
                      <a:r>
                        <a:rPr lang="en-US" sz="1600" baseline="0" dirty="0"/>
                        <a:t>(e.g. warning plans members and giving them tips to avoid them)</a:t>
                      </a:r>
                      <a:endParaRPr lang="en-US" sz="1600" dirty="0"/>
                    </a:p>
                  </a:txBody>
                  <a:tcPr>
                    <a:solidFill>
                      <a:schemeClr val="bg1">
                        <a:lumMod val="65000"/>
                      </a:schemeClr>
                    </a:solidFill>
                  </a:tcPr>
                </a:tc>
                <a:tc>
                  <a:txBody>
                    <a:bodyPr/>
                    <a:lstStyle/>
                    <a:p>
                      <a:r>
                        <a:rPr lang="en-US" sz="1600" dirty="0"/>
                        <a:t>Australia, Austria,</a:t>
                      </a:r>
                      <a:r>
                        <a:rPr lang="en-US" sz="1600" baseline="0" dirty="0"/>
                        <a:t> Belgium, France, Germany, Luxemburg, New Zealand, Slovenia, Sweden, United Kingdom, Gibraltar, Mauritius</a:t>
                      </a:r>
                      <a:endParaRPr lang="en-US" sz="1600" dirty="0"/>
                    </a:p>
                  </a:txBody>
                  <a:tcPr>
                    <a:solidFill>
                      <a:schemeClr val="bg1">
                        <a:lumMod val="65000"/>
                      </a:schemeClr>
                    </a:solidFill>
                  </a:tcPr>
                </a:tc>
                <a:extLst>
                  <a:ext uri="{0D108BD9-81ED-4DB2-BD59-A6C34878D82A}">
                    <a16:rowId xmlns:a16="http://schemas.microsoft.com/office/drawing/2014/main" val="10005"/>
                  </a:ext>
                </a:extLst>
              </a:tr>
              <a:tr h="1107394">
                <a:tc>
                  <a:txBody>
                    <a:bodyPr/>
                    <a:lstStyle/>
                    <a:p>
                      <a:r>
                        <a:rPr lang="en-US" sz="1600" dirty="0"/>
                        <a:t>Providing</a:t>
                      </a:r>
                      <a:r>
                        <a:rPr lang="en-US" sz="1600" baseline="0" dirty="0"/>
                        <a:t> short term relief with potential long term risks</a:t>
                      </a:r>
                    </a:p>
                    <a:p>
                      <a:r>
                        <a:rPr lang="en-US" sz="1600" baseline="0" dirty="0"/>
                        <a:t>(e.g. facilitating early access to retirement savings)</a:t>
                      </a:r>
                      <a:endParaRPr lang="en-US" sz="1600" dirty="0"/>
                    </a:p>
                  </a:txBody>
                  <a:tcPr>
                    <a:solidFill>
                      <a:schemeClr val="bg1">
                        <a:lumMod val="85000"/>
                      </a:schemeClr>
                    </a:solidFill>
                  </a:tcPr>
                </a:tc>
                <a:tc>
                  <a:txBody>
                    <a:bodyPr/>
                    <a:lstStyle/>
                    <a:p>
                      <a:r>
                        <a:rPr lang="en-US" sz="1600" dirty="0"/>
                        <a:t>Australia, Canada,</a:t>
                      </a:r>
                      <a:r>
                        <a:rPr lang="en-US" sz="1600" baseline="0" dirty="0"/>
                        <a:t> Chile, Colombia, Belgium, Denmark, Finland, France, Greece, Iceland, Israel, Peru, Portugal, Slovak Republic, South Africa, Spain, United Kingdom, United States</a:t>
                      </a:r>
                      <a:endParaRPr lang="en-US" sz="1600" dirty="0"/>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5" name="Footer Placeholder 4">
            <a:extLst>
              <a:ext uri="{FF2B5EF4-FFF2-40B4-BE49-F238E27FC236}">
                <a16:creationId xmlns:a16="http://schemas.microsoft.com/office/drawing/2014/main" id="{FD925B54-27F5-4577-80B7-02A840AF1711}"/>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E0BA-3A23-4C81-83A3-0C2848AF75DA}"/>
              </a:ext>
            </a:extLst>
          </p:cNvPr>
          <p:cNvSpPr>
            <a:spLocks noGrp="1"/>
          </p:cNvSpPr>
          <p:nvPr>
            <p:ph type="title"/>
          </p:nvPr>
        </p:nvSpPr>
        <p:spPr>
          <a:xfrm>
            <a:off x="1706730" y="369771"/>
            <a:ext cx="10325862" cy="462915"/>
          </a:xfrm>
        </p:spPr>
        <p:txBody>
          <a:bodyPr anchor="ctr">
            <a:noAutofit/>
          </a:bodyPr>
          <a:lstStyle/>
          <a:p>
            <a:pPr algn="ctr"/>
            <a:r>
              <a:rPr lang="en-IN" sz="4000" dirty="0">
                <a:latin typeface="Calibri Light" panose="020F0302020204030204" pitchFamily="34" charset="0"/>
                <a:cs typeface="Calibri Light" panose="020F0302020204030204" pitchFamily="34" charset="0"/>
              </a:rPr>
              <a:t>Way Forward</a:t>
            </a:r>
          </a:p>
        </p:txBody>
      </p:sp>
      <p:sp>
        <p:nvSpPr>
          <p:cNvPr id="3" name="Content Placeholder 2">
            <a:extLst>
              <a:ext uri="{FF2B5EF4-FFF2-40B4-BE49-F238E27FC236}">
                <a16:creationId xmlns:a16="http://schemas.microsoft.com/office/drawing/2014/main" id="{427E8263-0042-46B7-9741-D6E72812B7A3}"/>
              </a:ext>
            </a:extLst>
          </p:cNvPr>
          <p:cNvSpPr>
            <a:spLocks noGrp="1"/>
          </p:cNvSpPr>
          <p:nvPr>
            <p:ph idx="1"/>
          </p:nvPr>
        </p:nvSpPr>
        <p:spPr>
          <a:xfrm>
            <a:off x="1706730" y="1086678"/>
            <a:ext cx="10483024" cy="5405562"/>
          </a:xfrm>
        </p:spPr>
        <p:txBody>
          <a:bodyPr>
            <a:normAutofit lnSpcReduction="10000"/>
          </a:bodyPr>
          <a:lstStyle/>
          <a:p>
            <a:pPr algn="just"/>
            <a:r>
              <a:rPr lang="en-IN" sz="2400" dirty="0">
                <a:latin typeface="Calibri" panose="020F0502020204030204" pitchFamily="34" charset="0"/>
                <a:cs typeface="Calibri" panose="020F0502020204030204" pitchFamily="34" charset="0"/>
              </a:rPr>
              <a:t>Innovation &amp; Tapping new markets. Focus on uncovered segments.</a:t>
            </a:r>
          </a:p>
          <a:p>
            <a:pPr algn="just"/>
            <a:r>
              <a:rPr lang="en-IN" sz="2400" dirty="0">
                <a:latin typeface="Calibri" panose="020F0502020204030204" pitchFamily="34" charset="0"/>
                <a:cs typeface="Calibri" panose="020F0502020204030204" pitchFamily="34" charset="0"/>
              </a:rPr>
              <a:t>Compulsory auto-enrolment into pension schemes -payment of salaries partially in the form of investments for old age through tax-efficient mechanism.</a:t>
            </a:r>
          </a:p>
          <a:p>
            <a:pPr algn="just"/>
            <a:r>
              <a:rPr lang="en-IN" sz="2400" dirty="0">
                <a:latin typeface="Calibri" panose="020F0502020204030204" pitchFamily="34" charset="0"/>
                <a:cs typeface="Calibri" panose="020F0502020204030204" pitchFamily="34" charset="0"/>
              </a:rPr>
              <a:t>Using the existing customer base to provide pension products. </a:t>
            </a:r>
          </a:p>
          <a:p>
            <a:pPr algn="just"/>
            <a:r>
              <a:rPr lang="en-IN" sz="2400" dirty="0">
                <a:latin typeface="Calibri" panose="020F0502020204030204" pitchFamily="34" charset="0"/>
                <a:cs typeface="Calibri" panose="020F0502020204030204" pitchFamily="34" charset="0"/>
              </a:rPr>
              <a:t>Tax reliefs - Flexibility for withdrawals linked to old age needs</a:t>
            </a:r>
          </a:p>
          <a:p>
            <a:pPr algn="just"/>
            <a:r>
              <a:rPr lang="en-IN" sz="2400" dirty="0">
                <a:latin typeface="Calibri" panose="020F0502020204030204" pitchFamily="34" charset="0"/>
                <a:cs typeface="Calibri" panose="020F0502020204030204" pitchFamily="34" charset="0"/>
              </a:rPr>
              <a:t>Fairness in pricing - impairment related annuities</a:t>
            </a:r>
          </a:p>
          <a:p>
            <a:pPr algn="just"/>
            <a:r>
              <a:rPr lang="en-IN" sz="2400" dirty="0">
                <a:latin typeface="Calibri" panose="020F0502020204030204" pitchFamily="34" charset="0"/>
                <a:cs typeface="Calibri" panose="020F0502020204030204" pitchFamily="34" charset="0"/>
              </a:rPr>
              <a:t>Equity and mortgage or asset backed release for old age pensions</a:t>
            </a:r>
          </a:p>
          <a:p>
            <a:pPr algn="just"/>
            <a:r>
              <a:rPr lang="en-IN" sz="2400" dirty="0">
                <a:latin typeface="Calibri" panose="020F0502020204030204" pitchFamily="34" charset="0"/>
                <a:cs typeface="Calibri" panose="020F0502020204030204" pitchFamily="34" charset="0"/>
              </a:rPr>
              <a:t>Return of capital version is still dominant in India. Need to educate about how to exercise options which help them in post retirement period</a:t>
            </a:r>
          </a:p>
          <a:p>
            <a:pPr algn="just"/>
            <a:r>
              <a:rPr lang="en-IN" sz="2400" dirty="0">
                <a:latin typeface="Calibri" panose="020F0502020204030204" pitchFamily="34" charset="0"/>
                <a:cs typeface="Calibri" panose="020F0502020204030204" pitchFamily="34" charset="0"/>
              </a:rPr>
              <a:t>The role of public and private partnership in is critical. </a:t>
            </a:r>
          </a:p>
          <a:p>
            <a:pPr algn="just"/>
            <a:r>
              <a:rPr lang="en-IN" sz="2400" dirty="0">
                <a:latin typeface="Calibri" panose="020F0502020204030204" pitchFamily="34" charset="0"/>
                <a:cs typeface="Calibri" panose="020F0502020204030204" pitchFamily="34" charset="0"/>
              </a:rPr>
              <a:t>Value addition for old age savings through possible better values in alternate investment markets or through overseas investments</a:t>
            </a:r>
          </a:p>
          <a:p>
            <a:pPr algn="just"/>
            <a:r>
              <a:rPr lang="en-IN" sz="2400" dirty="0">
                <a:latin typeface="Calibri" panose="020F0502020204030204" pitchFamily="34" charset="0"/>
                <a:cs typeface="Calibri" panose="020F0502020204030204" pitchFamily="34" charset="0"/>
              </a:rPr>
              <a:t>Plausible ease in global transfer of pension funds, for example QROPS</a:t>
            </a:r>
          </a:p>
          <a:p>
            <a:pPr algn="just"/>
            <a:endParaRPr lang="en-IN" sz="2400" dirty="0">
              <a:latin typeface="Calibri" panose="020F0502020204030204" pitchFamily="34" charset="0"/>
              <a:cs typeface="Calibri" panose="020F0502020204030204" pitchFamily="34" charset="0"/>
            </a:endParaRPr>
          </a:p>
          <a:p>
            <a:pPr algn="just"/>
            <a:endParaRPr lang="en-IN" sz="2400" dirty="0">
              <a:latin typeface="Calibri" panose="020F0502020204030204" pitchFamily="34" charset="0"/>
              <a:cs typeface="Calibri" panose="020F0502020204030204" pitchFamily="34" charset="0"/>
            </a:endParaRPr>
          </a:p>
          <a:p>
            <a:pPr algn="just"/>
            <a:endParaRPr lang="en-IN" sz="2400" dirty="0">
              <a:latin typeface="Calibri" panose="020F0502020204030204" pitchFamily="34" charset="0"/>
              <a:cs typeface="Calibri" panose="020F0502020204030204" pitchFamily="34" charset="0"/>
            </a:endParaRPr>
          </a:p>
          <a:p>
            <a:endParaRPr lang="en-IN" dirty="0"/>
          </a:p>
          <a:p>
            <a:endParaRPr lang="en-IN" dirty="0"/>
          </a:p>
          <a:p>
            <a:endParaRPr lang="en-IN" sz="2800" dirty="0"/>
          </a:p>
          <a:p>
            <a:endParaRPr lang="en-IN" dirty="0"/>
          </a:p>
        </p:txBody>
      </p:sp>
      <p:sp>
        <p:nvSpPr>
          <p:cNvPr id="4" name="Footer Placeholder 4">
            <a:extLst>
              <a:ext uri="{FF2B5EF4-FFF2-40B4-BE49-F238E27FC236}">
                <a16:creationId xmlns:a16="http://schemas.microsoft.com/office/drawing/2014/main" id="{59454225-5C96-4E7A-A9D2-3827E29C94DA}"/>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92507724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E093-BD22-4711-823D-DDF286F25949}"/>
              </a:ext>
            </a:extLst>
          </p:cNvPr>
          <p:cNvSpPr>
            <a:spLocks noGrp="1"/>
          </p:cNvSpPr>
          <p:nvPr>
            <p:ph type="title"/>
          </p:nvPr>
        </p:nvSpPr>
        <p:spPr>
          <a:xfrm>
            <a:off x="1822311" y="333677"/>
            <a:ext cx="10197274" cy="662940"/>
          </a:xfrm>
        </p:spPr>
        <p:txBody>
          <a:bodyPr anchor="ctr">
            <a:noAutofit/>
          </a:bodyPr>
          <a:lstStyle/>
          <a:p>
            <a:pPr algn="ctr"/>
            <a:r>
              <a:rPr lang="en-IN" sz="4000" dirty="0">
                <a:latin typeface="Calibri Light" panose="020F0302020204030204" pitchFamily="34" charset="0"/>
                <a:cs typeface="Calibri Light" panose="020F0302020204030204" pitchFamily="34" charset="0"/>
              </a:rPr>
              <a:t>Way Forward</a:t>
            </a:r>
          </a:p>
        </p:txBody>
      </p:sp>
      <p:sp>
        <p:nvSpPr>
          <p:cNvPr id="3" name="Content Placeholder 2">
            <a:extLst>
              <a:ext uri="{FF2B5EF4-FFF2-40B4-BE49-F238E27FC236}">
                <a16:creationId xmlns:a16="http://schemas.microsoft.com/office/drawing/2014/main" id="{758ED0D2-4C04-41BE-A3E6-68ED999E33DA}"/>
              </a:ext>
            </a:extLst>
          </p:cNvPr>
          <p:cNvSpPr>
            <a:spLocks noGrp="1"/>
          </p:cNvSpPr>
          <p:nvPr>
            <p:ph idx="1"/>
          </p:nvPr>
        </p:nvSpPr>
        <p:spPr>
          <a:xfrm>
            <a:off x="1905000" y="1104184"/>
            <a:ext cx="10031896" cy="5420139"/>
          </a:xfrm>
        </p:spPr>
        <p:txBody>
          <a:bodyPr>
            <a:normAutofit lnSpcReduction="10000"/>
          </a:bodyPr>
          <a:lstStyle/>
          <a:p>
            <a:pPr algn="just"/>
            <a:r>
              <a:rPr lang="en-IN" sz="2400" dirty="0">
                <a:latin typeface="Calibri" panose="020F0502020204030204" pitchFamily="34" charset="0"/>
                <a:cs typeface="Calibri" panose="020F0502020204030204" pitchFamily="34" charset="0"/>
              </a:rPr>
              <a:t>Leveraging and adding on the distribution network, lowering the cost of distribution, so that while the uptake can be increased, the same is provided through lower cost models. </a:t>
            </a:r>
          </a:p>
          <a:p>
            <a:pPr algn="just"/>
            <a:r>
              <a:rPr lang="en-IN" sz="2400" dirty="0">
                <a:latin typeface="Calibri" panose="020F0502020204030204" pitchFamily="34" charset="0"/>
                <a:cs typeface="Calibri" panose="020F0502020204030204" pitchFamily="34" charset="0"/>
              </a:rPr>
              <a:t>Insurers would need to focus and improve their risk and capital management skills as well as review the product design &amp; pricing approach to ensure products that fit the customer needs. This is required to reduce the risk of long term guarantees through innovative and alternative risk sharing mechanisms and product designs.</a:t>
            </a:r>
          </a:p>
          <a:p>
            <a:pPr algn="just"/>
            <a:r>
              <a:rPr lang="en-IN" sz="2400" dirty="0">
                <a:latin typeface="Calibri" panose="020F0502020204030204" pitchFamily="34" charset="0"/>
                <a:cs typeface="Calibri" panose="020F0502020204030204" pitchFamily="34" charset="0"/>
              </a:rPr>
              <a:t>Government will definitely have to provide support in that direction by facilitating such long term saving opportunities to encourage insurers to come up with products for those duration avoiding the ALM mismatches</a:t>
            </a:r>
          </a:p>
          <a:p>
            <a:pPr algn="just"/>
            <a:r>
              <a:rPr lang="en-IN" sz="2400" dirty="0">
                <a:latin typeface="Calibri" panose="020F0502020204030204" pitchFamily="34" charset="0"/>
                <a:cs typeface="Calibri" panose="020F0502020204030204" pitchFamily="34" charset="0"/>
              </a:rPr>
              <a:t>Regulators also form the part of Government set up to ensure the orderly growth of pension delivery and will definitely need to encourage the industry to come up with innovative solutions.</a:t>
            </a:r>
          </a:p>
          <a:p>
            <a:pPr marL="0" indent="0" algn="just">
              <a:buNone/>
            </a:pPr>
            <a:endParaRPr lang="en-IN" sz="2400" dirty="0"/>
          </a:p>
          <a:p>
            <a:pPr marL="0" indent="0" algn="just">
              <a:buNone/>
            </a:pPr>
            <a:endParaRPr lang="en-IN" sz="2400" dirty="0"/>
          </a:p>
          <a:p>
            <a:pPr marL="0" indent="0">
              <a:buNone/>
            </a:pPr>
            <a:endParaRPr lang="en-IN" dirty="0"/>
          </a:p>
          <a:p>
            <a:pPr marL="0" indent="0">
              <a:buNone/>
            </a:pPr>
            <a:endParaRPr lang="en-IN" dirty="0"/>
          </a:p>
          <a:p>
            <a:pPr marL="0" indent="0">
              <a:buNone/>
            </a:pPr>
            <a:endParaRPr lang="en-IN" sz="2800" dirty="0"/>
          </a:p>
          <a:p>
            <a:endParaRPr lang="en-IN" dirty="0"/>
          </a:p>
        </p:txBody>
      </p:sp>
      <p:sp>
        <p:nvSpPr>
          <p:cNvPr id="4" name="Footer Placeholder 4">
            <a:extLst>
              <a:ext uri="{FF2B5EF4-FFF2-40B4-BE49-F238E27FC236}">
                <a16:creationId xmlns:a16="http://schemas.microsoft.com/office/drawing/2014/main" id="{04354832-8732-4B51-8817-598107439E41}"/>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5989585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FA385-8360-4A86-B9BC-CA342FB69F4E}"/>
              </a:ext>
            </a:extLst>
          </p:cNvPr>
          <p:cNvSpPr>
            <a:spLocks noGrp="1"/>
          </p:cNvSpPr>
          <p:nvPr>
            <p:ph type="title"/>
          </p:nvPr>
        </p:nvSpPr>
        <p:spPr>
          <a:xfrm>
            <a:off x="1896717" y="88459"/>
            <a:ext cx="10151165" cy="762000"/>
          </a:xfrm>
        </p:spPr>
        <p:txBody>
          <a:bodyPr anchor="ctr">
            <a:normAutofit/>
          </a:bodyPr>
          <a:lstStyle/>
          <a:p>
            <a:pPr algn="ctr"/>
            <a:r>
              <a:rPr lang="en-IN" sz="3600" dirty="0">
                <a:latin typeface="Calibri Light" panose="020F0302020204030204" pitchFamily="34" charset="0"/>
                <a:cs typeface="Calibri Light" panose="020F0302020204030204" pitchFamily="34" charset="0"/>
              </a:rPr>
              <a:t>Way Forward</a:t>
            </a:r>
          </a:p>
        </p:txBody>
      </p:sp>
      <p:sp>
        <p:nvSpPr>
          <p:cNvPr id="3" name="Content Placeholder 2">
            <a:extLst>
              <a:ext uri="{FF2B5EF4-FFF2-40B4-BE49-F238E27FC236}">
                <a16:creationId xmlns:a16="http://schemas.microsoft.com/office/drawing/2014/main" id="{AA693C1F-82D5-42CB-ABA3-23A7696B85C6}"/>
              </a:ext>
            </a:extLst>
          </p:cNvPr>
          <p:cNvSpPr>
            <a:spLocks noGrp="1"/>
          </p:cNvSpPr>
          <p:nvPr>
            <p:ph idx="1"/>
          </p:nvPr>
        </p:nvSpPr>
        <p:spPr>
          <a:xfrm>
            <a:off x="2362200" y="1295400"/>
            <a:ext cx="8319052" cy="5251173"/>
          </a:xfrm>
        </p:spPr>
        <p:txBody>
          <a:bodyPr>
            <a:normAutofit/>
          </a:bodyPr>
          <a:lstStyle/>
          <a:p>
            <a:endParaRPr lang="en-IN" dirty="0"/>
          </a:p>
        </p:txBody>
      </p:sp>
      <p:sp>
        <p:nvSpPr>
          <p:cNvPr id="4" name="Rectangle: Rounded Corners 3">
            <a:extLst>
              <a:ext uri="{FF2B5EF4-FFF2-40B4-BE49-F238E27FC236}">
                <a16:creationId xmlns:a16="http://schemas.microsoft.com/office/drawing/2014/main" id="{33716E1C-5208-4E97-8B1D-30A3B7CAB8C3}"/>
              </a:ext>
            </a:extLst>
          </p:cNvPr>
          <p:cNvSpPr/>
          <p:nvPr/>
        </p:nvSpPr>
        <p:spPr>
          <a:xfrm>
            <a:off x="1752600" y="874644"/>
            <a:ext cx="10439400" cy="5602008"/>
          </a:xfrm>
          <a:prstGeom prst="roundRect">
            <a:avLst>
              <a:gd name="adj" fmla="val 11672"/>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the various reasons and diverse composition of Indian society obviously there is no simple panacea and multiple approaches and platforms through private and public partnership will have to be utilized.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India has shown world the concept of “</a:t>
            </a:r>
            <a:r>
              <a:rPr kumimoji="0" lang="en-IN"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Vasudheva</a:t>
            </a:r>
            <a:r>
              <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IN"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Kutumbakam</a:t>
            </a:r>
            <a:r>
              <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which talked of the universal family which automatically took care of old age challenges but with nuclear families and nearly more than half of the world being in urban areas, associated old age problems have only multiplied.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Even though Indian civilisation taught the world about </a:t>
            </a:r>
            <a:r>
              <a:rPr kumimoji="0" lang="en-IN"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vanprastha</a:t>
            </a:r>
            <a:r>
              <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IN"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sanyaas</a:t>
            </a:r>
            <a:r>
              <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old age even to live a life of purification and solace financial independence is necessary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Insurers are in unique position to facilitate social deliverables through the financial solutions</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Old age related challenges are not a short or medium term but a very near term challenge for all  Governments and Insurers and solutions need to be found to ensure the metamorphic changes taking place occur in an orderly manner.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Continuous innovations , openness and nimble footed approach to adaptions may be essential to match the fast changing life style cycles needs.</a:t>
            </a:r>
            <a:endParaRPr kumimoji="0" lang="en-I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Footer Placeholder 4">
            <a:extLst>
              <a:ext uri="{FF2B5EF4-FFF2-40B4-BE49-F238E27FC236}">
                <a16:creationId xmlns:a16="http://schemas.microsoft.com/office/drawing/2014/main" id="{B65C5204-3E54-4353-8A86-797E8776EB48}"/>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78563699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4"/>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Q&amp;A</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Image1">
            <a:extLst>
              <a:ext uri="{FF2B5EF4-FFF2-40B4-BE49-F238E27FC236}">
                <a16:creationId xmlns:a16="http://schemas.microsoft.com/office/drawing/2014/main" id="{D51DB8DC-8659-46B2-B06C-05D5E2276D5A}"/>
              </a:ext>
            </a:extLst>
          </p:cNvPr>
          <p:cNvPicPr/>
          <p:nvPr/>
        </p:nvPicPr>
        <p:blipFill>
          <a:blip r:embed="rId5" cstate="print"/>
          <a:srcRect/>
          <a:stretch/>
        </p:blipFill>
        <p:spPr>
          <a:xfrm rot="5400000">
            <a:off x="5493185" y="1785636"/>
            <a:ext cx="234863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31960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Speaker Introductions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4495800" y="834438"/>
            <a:ext cx="6934200" cy="5221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srgbClr val="000000"/>
                </a:solidFill>
                <a:latin typeface="Times New Roman"/>
              </a:rPr>
              <a:t>  Chitra Suresh</a:t>
            </a:r>
            <a:r>
              <a:rPr lang="en-US" sz="2400" b="1" dirty="0">
                <a:solidFill>
                  <a:srgbClr val="000000"/>
                </a:solidFill>
                <a:latin typeface="Times New Roman"/>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Times New Roman"/>
              </a:rPr>
              <a:t>   FIAI, LIC OF India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1" dirty="0">
              <a:solidFill>
                <a:srgbClr val="000000"/>
              </a:solidFill>
              <a:latin typeface="Times New Roman"/>
            </a:endParaRPr>
          </a:p>
          <a:p>
            <a:pPr marL="285750" marR="0" indent="-285750">
              <a:lnSpc>
                <a:spcPct val="107000"/>
              </a:lnSpc>
              <a:spcBef>
                <a:spcPts val="0"/>
              </a:spcBef>
              <a:spcAft>
                <a:spcPts val="800"/>
              </a:spcAft>
              <a:buFont typeface="Arial" panose="020B0604020202020204" pitchFamily="34" charset="0"/>
              <a:buChar char="•"/>
            </a:pPr>
            <a:r>
              <a:rPr lang="en-IN" dirty="0" err="1"/>
              <a:t>Chithra</a:t>
            </a:r>
            <a:r>
              <a:rPr lang="en-IN" dirty="0"/>
              <a:t> Suresh is a Fellow of Institute and Faculty of Actuaries in UK and Institute of Actuaries India.</a:t>
            </a:r>
            <a:endParaRPr lang="en-US" dirty="0"/>
          </a:p>
          <a:p>
            <a:pPr marL="285750" marR="0" indent="-285750">
              <a:lnSpc>
                <a:spcPct val="107000"/>
              </a:lnSpc>
              <a:spcBef>
                <a:spcPts val="0"/>
              </a:spcBef>
              <a:spcAft>
                <a:spcPts val="800"/>
              </a:spcAft>
              <a:buFont typeface="Arial" panose="020B0604020202020204" pitchFamily="34" charset="0"/>
              <a:buChar char="•"/>
            </a:pPr>
            <a:r>
              <a:rPr lang="en-IN" dirty="0"/>
              <a:t>She joined LIC of India in the year 1993. Of the 28 years of her service with LIC, she possess about 18 years of experience spread across Core Actuarial functions, comprising 8 years in Pensions covering valuation, re-insurance &amp; Product pricing and 10 years in Individual Business Valuation. </a:t>
            </a:r>
            <a:endParaRPr lang="en-US" dirty="0"/>
          </a:p>
          <a:p>
            <a:pPr marL="285750" marR="0" indent="-285750">
              <a:lnSpc>
                <a:spcPct val="107000"/>
              </a:lnSpc>
              <a:spcBef>
                <a:spcPts val="0"/>
              </a:spcBef>
              <a:spcAft>
                <a:spcPts val="800"/>
              </a:spcAft>
              <a:buFont typeface="Arial" panose="020B0604020202020204" pitchFamily="34" charset="0"/>
              <a:buChar char="•"/>
            </a:pPr>
            <a:r>
              <a:rPr lang="en-IN" dirty="0"/>
              <a:t>She is also Member of Actuarial Oversight Review Committee since October 2018,</a:t>
            </a:r>
            <a:endParaRPr lang="en-US" dirty="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6" name="Picture 5" descr="A picture containing person, indoor, posing&#10;&#10;Description automatically generated">
            <a:extLst>
              <a:ext uri="{FF2B5EF4-FFF2-40B4-BE49-F238E27FC236}">
                <a16:creationId xmlns:a16="http://schemas.microsoft.com/office/drawing/2014/main" id="{E6D241FD-55FC-401D-A935-7ABBF55EC6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1160115"/>
            <a:ext cx="2362200" cy="24974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37544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4"/>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Thank you!</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Rectangle 2">
            <a:extLst>
              <a:ext uri="{FF2B5EF4-FFF2-40B4-BE49-F238E27FC236}">
                <a16:creationId xmlns:a16="http://schemas.microsoft.com/office/drawing/2014/main" id="{BF07A049-26E9-4B3D-BF23-7A13EFC6F534}"/>
              </a:ext>
            </a:extLst>
          </p:cNvPr>
          <p:cNvSpPr txBox="1">
            <a:spLocks noChangeArrowheads="1"/>
          </p:cNvSpPr>
          <p:nvPr/>
        </p:nvSpPr>
        <p:spPr>
          <a:xfrm>
            <a:off x="1905000" y="2646362"/>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CPD Questions</a:t>
            </a:r>
          </a:p>
          <a:p>
            <a:pPr marL="0" marR="0" lvl="0" indent="0" defTabSz="914400" rtl="0" eaLnBrk="0" fontAlgn="base" latinLnBrk="0" hangingPunct="0">
              <a:lnSpc>
                <a:spcPct val="100000"/>
              </a:lnSpc>
              <a:spcBef>
                <a:spcPct val="0"/>
              </a:spcBef>
              <a:spcAft>
                <a:spcPct val="0"/>
              </a:spcAft>
              <a:buClrTx/>
              <a:buSzTx/>
              <a:buFontTx/>
              <a:buNone/>
              <a:tabLst/>
              <a:defRPr/>
            </a:pPr>
            <a:endParaRPr lang="en-US" altLang="en-US" sz="3200" kern="0" dirty="0">
              <a:solidFill>
                <a:srgbClr val="000000"/>
              </a:solidFill>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See you later at 2.30pm </a:t>
            </a:r>
          </a:p>
        </p:txBody>
      </p:sp>
    </p:spTree>
    <p:extLst>
      <p:ext uri="{BB962C8B-B14F-4D97-AF65-F5344CB8AC3E}">
        <p14:creationId xmlns:p14="http://schemas.microsoft.com/office/powerpoint/2010/main" val="3951644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Upcoming Webinars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6" name="Table 5">
            <a:extLst>
              <a:ext uri="{FF2B5EF4-FFF2-40B4-BE49-F238E27FC236}">
                <a16:creationId xmlns:a16="http://schemas.microsoft.com/office/drawing/2014/main" id="{E24C0513-64B9-400C-946C-B17647BDB7FC}"/>
              </a:ext>
            </a:extLst>
          </p:cNvPr>
          <p:cNvGraphicFramePr/>
          <p:nvPr>
            <p:extLst>
              <p:ext uri="{D42A27DB-BD31-4B8C-83A1-F6EECF244321}">
                <p14:modId xmlns:p14="http://schemas.microsoft.com/office/powerpoint/2010/main" val="306095658"/>
              </p:ext>
            </p:extLst>
          </p:nvPr>
        </p:nvGraphicFramePr>
        <p:xfrm>
          <a:off x="2133600" y="1371600"/>
          <a:ext cx="9220200" cy="4724402"/>
        </p:xfrm>
        <a:graphic>
          <a:graphicData uri="http://schemas.openxmlformats.org/drawingml/2006/table">
            <a:tbl>
              <a:tblPr firstRow="1" firstCol="1" bandRow="1">
                <a:tableStyleId>{9DCAF9ED-07DC-4A11-8D7F-57B35C25682E}</a:tableStyleId>
              </a:tblPr>
              <a:tblGrid>
                <a:gridCol w="4648200">
                  <a:extLst>
                    <a:ext uri="{9D8B030D-6E8A-4147-A177-3AD203B41FA5}">
                      <a16:colId xmlns:a16="http://schemas.microsoft.com/office/drawing/2014/main" val="3723128475"/>
                    </a:ext>
                  </a:extLst>
                </a:gridCol>
                <a:gridCol w="2362200">
                  <a:extLst>
                    <a:ext uri="{9D8B030D-6E8A-4147-A177-3AD203B41FA5}">
                      <a16:colId xmlns:a16="http://schemas.microsoft.com/office/drawing/2014/main" val="2053635635"/>
                    </a:ext>
                  </a:extLst>
                </a:gridCol>
                <a:gridCol w="2209800">
                  <a:extLst>
                    <a:ext uri="{9D8B030D-6E8A-4147-A177-3AD203B41FA5}">
                      <a16:colId xmlns:a16="http://schemas.microsoft.com/office/drawing/2014/main" val="607704475"/>
                    </a:ext>
                  </a:extLst>
                </a:gridCol>
              </a:tblGrid>
              <a:tr h="353527">
                <a:tc>
                  <a:txBody>
                    <a:bodyPr/>
                    <a:lstStyle/>
                    <a:p>
                      <a:pPr indent="137160" algn="l" fontAlgn="ctr">
                        <a:spcBef>
                          <a:spcPts val="0"/>
                        </a:spcBef>
                        <a:spcAft>
                          <a:spcPts val="0"/>
                        </a:spcAft>
                      </a:pPr>
                      <a:r>
                        <a:rPr lang="en-GB" sz="1600" b="1" u="none" strike="noStrike" dirty="0">
                          <a:solidFill>
                            <a:srgbClr val="FFFFFF"/>
                          </a:solidFill>
                          <a:effectLst/>
                        </a:rPr>
                        <a:t>Webinar</a:t>
                      </a:r>
                      <a:endParaRPr lang="en-GB" sz="2800" b="0" i="0" u="none" strike="noStrike" dirty="0">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1" u="none" strike="noStrike">
                          <a:solidFill>
                            <a:srgbClr val="FFFFFF"/>
                          </a:solidFill>
                          <a:effectLst/>
                        </a:rPr>
                        <a:t>Date</a:t>
                      </a:r>
                      <a:endParaRPr lang="en-GB" sz="2800" b="0" i="0" u="none" strike="noStrike">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1" u="none" strike="noStrike">
                          <a:solidFill>
                            <a:srgbClr val="FFFFFF"/>
                          </a:solidFill>
                          <a:effectLst/>
                        </a:rPr>
                        <a:t>CPD</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1314247168"/>
                  </a:ext>
                </a:extLst>
              </a:tr>
              <a:tr h="707053">
                <a:tc>
                  <a:txBody>
                    <a:bodyPr/>
                    <a:lstStyle/>
                    <a:p>
                      <a:pPr indent="137160" algn="l" fontAlgn="ctr">
                        <a:spcBef>
                          <a:spcPts val="0"/>
                        </a:spcBef>
                        <a:spcAft>
                          <a:spcPts val="0"/>
                        </a:spcAft>
                      </a:pPr>
                      <a:r>
                        <a:rPr lang="en-US" sz="1600" b="0" u="none" strike="noStrike" dirty="0">
                          <a:solidFill>
                            <a:srgbClr val="000000"/>
                          </a:solidFill>
                          <a:effectLst/>
                        </a:rPr>
                        <a:t>Webinar on Current Issues in</a:t>
                      </a:r>
                      <a:r>
                        <a:rPr lang="en-US" sz="1600" b="1" u="none" strike="noStrike" dirty="0">
                          <a:solidFill>
                            <a:srgbClr val="000000"/>
                          </a:solidFill>
                          <a:effectLst/>
                        </a:rPr>
                        <a:t> Retirement Benefits (CIRB)</a:t>
                      </a:r>
                      <a:endParaRPr lang="en-US" sz="2800" b="0" i="0" u="none" strike="noStrike" dirty="0">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0" u="none" strike="noStrike" dirty="0">
                          <a:solidFill>
                            <a:srgbClr val="000000"/>
                          </a:solidFill>
                          <a:effectLst/>
                        </a:rPr>
                        <a:t>6,7,11 August,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9 hrs (Pension)</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1821886471"/>
                  </a:ext>
                </a:extLst>
              </a:tr>
              <a:tr h="385665">
                <a:tc>
                  <a:txBody>
                    <a:bodyPr/>
                    <a:lstStyle/>
                    <a:p>
                      <a:pPr indent="137160" algn="l" fontAlgn="ctr">
                        <a:spcBef>
                          <a:spcPts val="0"/>
                        </a:spcBef>
                        <a:spcAft>
                          <a:spcPts val="0"/>
                        </a:spcAft>
                      </a:pPr>
                      <a:r>
                        <a:rPr lang="en-GB" sz="1600" b="1" u="none" strike="noStrike">
                          <a:solidFill>
                            <a:srgbClr val="000000"/>
                          </a:solidFill>
                          <a:effectLst/>
                        </a:rPr>
                        <a:t>Actuaries Day </a:t>
                      </a:r>
                      <a:r>
                        <a:rPr lang="en-GB" sz="1600" b="0" u="none" strike="noStrike">
                          <a:solidFill>
                            <a:srgbClr val="000000"/>
                          </a:solidFill>
                          <a:effectLst/>
                        </a:rPr>
                        <a:t>2021</a:t>
                      </a:r>
                      <a:endParaRPr lang="en-GB" sz="2800" b="0" i="0" u="none" strike="noStrike">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0" u="none" strike="noStrike">
                          <a:solidFill>
                            <a:srgbClr val="000000"/>
                          </a:solidFill>
                          <a:effectLst/>
                        </a:rPr>
                        <a:t>21</a:t>
                      </a:r>
                      <a:r>
                        <a:rPr lang="en-GB" sz="1600" b="0" u="none" strike="noStrike" baseline="30000">
                          <a:solidFill>
                            <a:srgbClr val="000000"/>
                          </a:solidFill>
                          <a:effectLst/>
                        </a:rPr>
                        <a:t>st</a:t>
                      </a:r>
                      <a:r>
                        <a:rPr lang="en-GB" sz="1600" b="0" u="none" strike="noStrike">
                          <a:solidFill>
                            <a:srgbClr val="000000"/>
                          </a:solidFill>
                          <a:effectLst/>
                        </a:rPr>
                        <a:t>  August 2021</a:t>
                      </a:r>
                      <a:endParaRPr lang="en-GB" sz="2800" b="0" i="0" u="none" strike="noStrike">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NA</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2875908060"/>
                  </a:ext>
                </a:extLst>
              </a:tr>
              <a:tr h="385665">
                <a:tc>
                  <a:txBody>
                    <a:bodyPr/>
                    <a:lstStyle/>
                    <a:p>
                      <a:pPr indent="137160" algn="l" fontAlgn="ctr">
                        <a:spcBef>
                          <a:spcPts val="0"/>
                        </a:spcBef>
                        <a:spcAft>
                          <a:spcPts val="0"/>
                        </a:spcAft>
                      </a:pPr>
                      <a:r>
                        <a:rPr lang="en-GB" sz="1600" b="0" u="none" strike="noStrike">
                          <a:solidFill>
                            <a:srgbClr val="000000"/>
                          </a:solidFill>
                          <a:effectLst/>
                        </a:rPr>
                        <a:t>Webinar on </a:t>
                      </a:r>
                      <a:r>
                        <a:rPr lang="en-GB" sz="1600" b="1" u="none" strike="noStrike">
                          <a:solidFill>
                            <a:srgbClr val="000000"/>
                          </a:solidFill>
                          <a:effectLst/>
                        </a:rPr>
                        <a:t>General Insurance</a:t>
                      </a:r>
                      <a:endParaRPr lang="en-GB" sz="2800" b="0" i="0" u="none" strike="noStrike">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0" u="none" strike="noStrike" dirty="0">
                          <a:solidFill>
                            <a:srgbClr val="000000"/>
                          </a:solidFill>
                          <a:effectLst/>
                        </a:rPr>
                        <a:t>25</a:t>
                      </a:r>
                      <a:r>
                        <a:rPr lang="en-GB" sz="1600" b="0" u="none" strike="noStrike" baseline="30000" dirty="0">
                          <a:solidFill>
                            <a:srgbClr val="000000"/>
                          </a:solidFill>
                          <a:effectLst/>
                        </a:rPr>
                        <a:t>th</a:t>
                      </a:r>
                      <a:r>
                        <a:rPr lang="en-GB" sz="1600" b="0" u="none" strike="noStrike" dirty="0">
                          <a:solidFill>
                            <a:srgbClr val="000000"/>
                          </a:solidFill>
                          <a:effectLst/>
                        </a:rPr>
                        <a:t> &amp; 26</a:t>
                      </a:r>
                      <a:r>
                        <a:rPr lang="en-GB" sz="1600" b="0" u="none" strike="noStrike" baseline="30000" dirty="0">
                          <a:solidFill>
                            <a:srgbClr val="000000"/>
                          </a:solidFill>
                          <a:effectLst/>
                        </a:rPr>
                        <a:t>th</a:t>
                      </a:r>
                      <a:r>
                        <a:rPr lang="en-GB" sz="1600" b="0" u="none" strike="noStrike" dirty="0">
                          <a:solidFill>
                            <a:srgbClr val="000000"/>
                          </a:solidFill>
                          <a:effectLst/>
                        </a:rPr>
                        <a:t> August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3.5 hrs (GI)</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997813195"/>
                  </a:ext>
                </a:extLst>
              </a:tr>
              <a:tr h="385665">
                <a:tc>
                  <a:txBody>
                    <a:bodyPr/>
                    <a:lstStyle/>
                    <a:p>
                      <a:pPr indent="137160" algn="l" fontAlgn="ctr">
                        <a:spcBef>
                          <a:spcPts val="0"/>
                        </a:spcBef>
                        <a:spcAft>
                          <a:spcPts val="0"/>
                        </a:spcAft>
                      </a:pPr>
                      <a:r>
                        <a:rPr lang="en-US" sz="1600" b="0" u="none" strike="noStrike">
                          <a:solidFill>
                            <a:srgbClr val="000000"/>
                          </a:solidFill>
                          <a:effectLst/>
                        </a:rPr>
                        <a:t>Webinar on </a:t>
                      </a:r>
                      <a:r>
                        <a:rPr lang="en-US" sz="1600" b="1" u="none" strike="noStrike">
                          <a:solidFill>
                            <a:srgbClr val="000000"/>
                          </a:solidFill>
                          <a:effectLst/>
                        </a:rPr>
                        <a:t>Banking, Finance &amp; Investments</a:t>
                      </a:r>
                      <a:endParaRPr lang="en-US" sz="2800" b="0" i="0" u="none" strike="noStrike">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0" u="none" strike="noStrike" dirty="0">
                          <a:solidFill>
                            <a:srgbClr val="000000"/>
                          </a:solidFill>
                          <a:effectLst/>
                        </a:rPr>
                        <a:t>4</a:t>
                      </a:r>
                      <a:r>
                        <a:rPr lang="en-GB" sz="1600" b="0" u="none" strike="noStrike" baseline="30000" dirty="0">
                          <a:solidFill>
                            <a:srgbClr val="000000"/>
                          </a:solidFill>
                          <a:effectLst/>
                        </a:rPr>
                        <a:t>th</a:t>
                      </a:r>
                      <a:r>
                        <a:rPr lang="en-GB" sz="1600" b="0" u="none" strike="noStrike" dirty="0">
                          <a:solidFill>
                            <a:srgbClr val="000000"/>
                          </a:solidFill>
                          <a:effectLst/>
                        </a:rPr>
                        <a:t> September,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1.5 hrs (Any)</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1524645433"/>
                  </a:ext>
                </a:extLst>
              </a:tr>
              <a:tr h="385665">
                <a:tc>
                  <a:txBody>
                    <a:bodyPr/>
                    <a:lstStyle/>
                    <a:p>
                      <a:pPr indent="137160" algn="l" fontAlgn="ctr">
                        <a:spcBef>
                          <a:spcPts val="0"/>
                        </a:spcBef>
                        <a:spcAft>
                          <a:spcPts val="0"/>
                        </a:spcAft>
                      </a:pPr>
                      <a:r>
                        <a:rPr lang="en-US" sz="1600" b="0" u="none" strike="noStrike">
                          <a:solidFill>
                            <a:srgbClr val="000000"/>
                          </a:solidFill>
                          <a:effectLst/>
                        </a:rPr>
                        <a:t>Webinar on </a:t>
                      </a:r>
                      <a:r>
                        <a:rPr lang="en-US" sz="1600" b="1" u="none" strike="noStrike">
                          <a:solidFill>
                            <a:srgbClr val="000000"/>
                          </a:solidFill>
                          <a:effectLst/>
                        </a:rPr>
                        <a:t>Data Science &amp; Analytics</a:t>
                      </a:r>
                      <a:endParaRPr lang="en-US" sz="2800" b="0" i="0" u="none" strike="noStrike">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0" u="none" strike="noStrike" dirty="0">
                          <a:solidFill>
                            <a:srgbClr val="000000"/>
                          </a:solidFill>
                          <a:effectLst/>
                        </a:rPr>
                        <a:t>18</a:t>
                      </a:r>
                      <a:r>
                        <a:rPr lang="en-GB" sz="1600" b="0" u="none" strike="noStrike" baseline="30000" dirty="0">
                          <a:solidFill>
                            <a:srgbClr val="000000"/>
                          </a:solidFill>
                          <a:effectLst/>
                        </a:rPr>
                        <a:t>th</a:t>
                      </a:r>
                      <a:r>
                        <a:rPr lang="en-GB" sz="1600" b="0" u="none" strike="noStrike" dirty="0">
                          <a:solidFill>
                            <a:srgbClr val="000000"/>
                          </a:solidFill>
                          <a:effectLst/>
                        </a:rPr>
                        <a:t> September,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1.5 hrs (Any)</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1050016601"/>
                  </a:ext>
                </a:extLst>
              </a:tr>
              <a:tr h="353527">
                <a:tc>
                  <a:txBody>
                    <a:bodyPr/>
                    <a:lstStyle/>
                    <a:p>
                      <a:pPr indent="137160" algn="l" fontAlgn="ctr">
                        <a:spcBef>
                          <a:spcPts val="0"/>
                        </a:spcBef>
                        <a:spcAft>
                          <a:spcPts val="0"/>
                        </a:spcAft>
                      </a:pPr>
                      <a:r>
                        <a:rPr lang="en-GB" sz="1600" b="0" u="none" strike="noStrike">
                          <a:solidFill>
                            <a:srgbClr val="000000"/>
                          </a:solidFill>
                          <a:effectLst/>
                        </a:rPr>
                        <a:t>Webinar on </a:t>
                      </a:r>
                      <a:r>
                        <a:rPr lang="en-GB" sz="1600" b="1" u="none" strike="noStrike">
                          <a:solidFill>
                            <a:srgbClr val="000000"/>
                          </a:solidFill>
                          <a:effectLst/>
                        </a:rPr>
                        <a:t>Life Insurance</a:t>
                      </a:r>
                      <a:endParaRPr lang="en-GB" sz="2800" b="0" i="0" u="none" strike="noStrike">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0" u="none" strike="noStrike" dirty="0">
                          <a:solidFill>
                            <a:srgbClr val="000000"/>
                          </a:solidFill>
                          <a:effectLst/>
                        </a:rPr>
                        <a:t>22nd September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2 hrs (Life)</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2933649375"/>
                  </a:ext>
                </a:extLst>
              </a:tr>
              <a:tr h="353527">
                <a:tc>
                  <a:txBody>
                    <a:bodyPr/>
                    <a:lstStyle/>
                    <a:p>
                      <a:pPr indent="137160" algn="l" fontAlgn="ctr">
                        <a:spcBef>
                          <a:spcPts val="0"/>
                        </a:spcBef>
                        <a:spcAft>
                          <a:spcPts val="0"/>
                        </a:spcAft>
                      </a:pPr>
                      <a:r>
                        <a:rPr lang="en-US" sz="1600" b="0" u="none" strike="noStrike">
                          <a:solidFill>
                            <a:srgbClr val="000000"/>
                          </a:solidFill>
                          <a:effectLst/>
                        </a:rPr>
                        <a:t>Current Issues in </a:t>
                      </a:r>
                      <a:r>
                        <a:rPr lang="en-US" sz="1600" b="1" u="none" strike="noStrike">
                          <a:solidFill>
                            <a:srgbClr val="000000"/>
                          </a:solidFill>
                          <a:effectLst/>
                        </a:rPr>
                        <a:t>Health Care Insurance</a:t>
                      </a:r>
                      <a:endParaRPr lang="en-US" sz="2800" b="0" i="0" u="none" strike="noStrike">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0" u="none" strike="noStrike" dirty="0">
                          <a:solidFill>
                            <a:srgbClr val="000000"/>
                          </a:solidFill>
                          <a:effectLst/>
                        </a:rPr>
                        <a:t>29th September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4 hrs (HCI)</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786879094"/>
                  </a:ext>
                </a:extLst>
              </a:tr>
              <a:tr h="353527">
                <a:tc>
                  <a:txBody>
                    <a:bodyPr/>
                    <a:lstStyle/>
                    <a:p>
                      <a:pPr indent="137160" algn="l" fontAlgn="b">
                        <a:spcBef>
                          <a:spcPts val="0"/>
                        </a:spcBef>
                        <a:spcAft>
                          <a:spcPts val="0"/>
                        </a:spcAft>
                      </a:pPr>
                      <a:r>
                        <a:rPr lang="en-GB" sz="1600" b="0" u="none" strike="noStrike">
                          <a:solidFill>
                            <a:srgbClr val="000000"/>
                          </a:solidFill>
                          <a:effectLst/>
                        </a:rPr>
                        <a:t>Webinar on </a:t>
                      </a:r>
                      <a:r>
                        <a:rPr lang="en-GB" sz="1600" b="1" u="none" strike="noStrike">
                          <a:solidFill>
                            <a:srgbClr val="000000"/>
                          </a:solidFill>
                          <a:effectLst/>
                        </a:rPr>
                        <a:t>IFRS 17</a:t>
                      </a:r>
                      <a:endParaRPr lang="en-GB" sz="2800" b="0" i="0" u="none" strike="noStrike">
                        <a:effectLst/>
                        <a:latin typeface="Arial" panose="020B0604020202020204" pitchFamily="34" charset="0"/>
                      </a:endParaRPr>
                    </a:p>
                  </a:txBody>
                  <a:tcPr marL="68580" marR="68580" marT="3175" marB="0" anchor="b"/>
                </a:tc>
                <a:tc>
                  <a:txBody>
                    <a:bodyPr/>
                    <a:lstStyle/>
                    <a:p>
                      <a:pPr algn="r" fontAlgn="b">
                        <a:spcBef>
                          <a:spcPts val="0"/>
                        </a:spcBef>
                        <a:spcAft>
                          <a:spcPts val="0"/>
                        </a:spcAft>
                      </a:pPr>
                      <a:r>
                        <a:rPr lang="en-GB" sz="1600" b="0" u="none" strike="noStrike" dirty="0">
                          <a:solidFill>
                            <a:srgbClr val="000000"/>
                          </a:solidFill>
                          <a:effectLst/>
                        </a:rPr>
                        <a:t>08th October 2021</a:t>
                      </a:r>
                      <a:endParaRPr lang="en-GB" sz="2800" b="0" i="0" u="none" strike="noStrike" dirty="0">
                        <a:effectLst/>
                        <a:latin typeface="Arial" panose="020B0604020202020204" pitchFamily="34" charset="0"/>
                      </a:endParaRPr>
                    </a:p>
                  </a:txBody>
                  <a:tcPr marL="68580" marR="68580" marT="3175" marB="0" anchor="b"/>
                </a:tc>
                <a:tc>
                  <a:txBody>
                    <a:bodyPr/>
                    <a:lstStyle/>
                    <a:p>
                      <a:pPr algn="ctr" fontAlgn="b">
                        <a:spcBef>
                          <a:spcPts val="0"/>
                        </a:spcBef>
                        <a:spcAft>
                          <a:spcPts val="0"/>
                        </a:spcAft>
                      </a:pPr>
                      <a:r>
                        <a:rPr lang="en-GB" sz="1600" b="0" u="none" strike="noStrike">
                          <a:solidFill>
                            <a:srgbClr val="000000"/>
                          </a:solidFill>
                          <a:effectLst/>
                        </a:rPr>
                        <a:t>2 hrs (Life)</a:t>
                      </a:r>
                      <a:endParaRPr lang="en-GB" sz="2800" b="0" i="0" u="none" strike="noStrike">
                        <a:effectLst/>
                        <a:latin typeface="Arial" panose="020B0604020202020204" pitchFamily="34" charset="0"/>
                      </a:endParaRPr>
                    </a:p>
                  </a:txBody>
                  <a:tcPr marL="68580" marR="68580" marT="3175" marB="0" anchor="b"/>
                </a:tc>
                <a:extLst>
                  <a:ext uri="{0D108BD9-81ED-4DB2-BD59-A6C34878D82A}">
                    <a16:rowId xmlns:a16="http://schemas.microsoft.com/office/drawing/2014/main" val="1224009409"/>
                  </a:ext>
                </a:extLst>
              </a:tr>
              <a:tr h="353527">
                <a:tc>
                  <a:txBody>
                    <a:bodyPr/>
                    <a:lstStyle/>
                    <a:p>
                      <a:pPr indent="137160" algn="l" fontAlgn="ctr">
                        <a:spcBef>
                          <a:spcPts val="0"/>
                        </a:spcBef>
                        <a:spcAft>
                          <a:spcPts val="0"/>
                        </a:spcAft>
                      </a:pPr>
                      <a:r>
                        <a:rPr lang="en-US" sz="1600" b="0" u="none" strike="noStrike">
                          <a:solidFill>
                            <a:srgbClr val="000000"/>
                          </a:solidFill>
                          <a:effectLst/>
                        </a:rPr>
                        <a:t>Webinar on </a:t>
                      </a:r>
                      <a:r>
                        <a:rPr lang="en-US" sz="1600" b="1" u="none" strike="noStrike">
                          <a:solidFill>
                            <a:srgbClr val="000000"/>
                          </a:solidFill>
                          <a:effectLst/>
                        </a:rPr>
                        <a:t>Data Science &amp; Analytics</a:t>
                      </a:r>
                      <a:endParaRPr lang="en-US" sz="2800" b="0" i="0" u="none" strike="noStrike">
                        <a:effectLst/>
                        <a:latin typeface="Arial" panose="020B0604020202020204" pitchFamily="34" charset="0"/>
                      </a:endParaRPr>
                    </a:p>
                  </a:txBody>
                  <a:tcPr marL="68580" marR="68580" marT="3175" marB="0" anchor="ctr"/>
                </a:tc>
                <a:tc>
                  <a:txBody>
                    <a:bodyPr/>
                    <a:lstStyle/>
                    <a:p>
                      <a:pPr algn="r" fontAlgn="b">
                        <a:spcBef>
                          <a:spcPts val="0"/>
                        </a:spcBef>
                        <a:spcAft>
                          <a:spcPts val="0"/>
                        </a:spcAft>
                      </a:pPr>
                      <a:r>
                        <a:rPr lang="en-GB" sz="1600" b="0" u="none" strike="noStrike" dirty="0">
                          <a:solidFill>
                            <a:srgbClr val="000000"/>
                          </a:solidFill>
                          <a:effectLst/>
                        </a:rPr>
                        <a:t>09th October 2021</a:t>
                      </a:r>
                      <a:endParaRPr lang="en-GB" sz="2800" b="0" i="0" u="none" strike="noStrike" dirty="0">
                        <a:effectLst/>
                        <a:latin typeface="Arial" panose="020B0604020202020204" pitchFamily="34" charset="0"/>
                      </a:endParaRPr>
                    </a:p>
                  </a:txBody>
                  <a:tcPr marL="68580" marR="68580" marT="3175" marB="0" anchor="b"/>
                </a:tc>
                <a:tc>
                  <a:txBody>
                    <a:bodyPr/>
                    <a:lstStyle/>
                    <a:p>
                      <a:pPr algn="ctr" fontAlgn="b">
                        <a:spcBef>
                          <a:spcPts val="0"/>
                        </a:spcBef>
                        <a:spcAft>
                          <a:spcPts val="0"/>
                        </a:spcAft>
                      </a:pPr>
                      <a:r>
                        <a:rPr lang="en-GB" sz="1600" b="0" u="none" strike="noStrike">
                          <a:solidFill>
                            <a:srgbClr val="000000"/>
                          </a:solidFill>
                          <a:effectLst/>
                        </a:rPr>
                        <a:t>2 hrs</a:t>
                      </a:r>
                      <a:endParaRPr lang="en-GB" sz="2800" b="0" i="0" u="none" strike="noStrike">
                        <a:effectLst/>
                        <a:latin typeface="Arial" panose="020B0604020202020204" pitchFamily="34" charset="0"/>
                      </a:endParaRPr>
                    </a:p>
                  </a:txBody>
                  <a:tcPr marL="68580" marR="68580" marT="3175" marB="0" anchor="b"/>
                </a:tc>
                <a:extLst>
                  <a:ext uri="{0D108BD9-81ED-4DB2-BD59-A6C34878D82A}">
                    <a16:rowId xmlns:a16="http://schemas.microsoft.com/office/drawing/2014/main" val="3865718241"/>
                  </a:ext>
                </a:extLst>
              </a:tr>
              <a:tr h="353527">
                <a:tc>
                  <a:txBody>
                    <a:bodyPr/>
                    <a:lstStyle/>
                    <a:p>
                      <a:pPr indent="137160" algn="l" fontAlgn="b">
                        <a:spcBef>
                          <a:spcPts val="0"/>
                        </a:spcBef>
                        <a:spcAft>
                          <a:spcPts val="0"/>
                        </a:spcAft>
                      </a:pPr>
                      <a:r>
                        <a:rPr lang="en-GB" sz="1600" b="0" u="none" strike="noStrike">
                          <a:solidFill>
                            <a:srgbClr val="000000"/>
                          </a:solidFill>
                          <a:effectLst/>
                        </a:rPr>
                        <a:t>Webinar on </a:t>
                      </a:r>
                      <a:r>
                        <a:rPr lang="en-GB" sz="1600" b="1" u="none" strike="noStrike">
                          <a:solidFill>
                            <a:srgbClr val="000000"/>
                          </a:solidFill>
                          <a:effectLst/>
                        </a:rPr>
                        <a:t>Risk management</a:t>
                      </a:r>
                      <a:endParaRPr lang="en-GB" sz="2800" b="0" i="0" u="none" strike="noStrike">
                        <a:effectLst/>
                        <a:latin typeface="Arial" panose="020B0604020202020204" pitchFamily="34" charset="0"/>
                      </a:endParaRPr>
                    </a:p>
                  </a:txBody>
                  <a:tcPr marL="68580" marR="68580" marT="3175" marB="0" anchor="b"/>
                </a:tc>
                <a:tc>
                  <a:txBody>
                    <a:bodyPr/>
                    <a:lstStyle/>
                    <a:p>
                      <a:pPr algn="r" fontAlgn="b">
                        <a:spcBef>
                          <a:spcPts val="0"/>
                        </a:spcBef>
                        <a:spcAft>
                          <a:spcPts val="0"/>
                        </a:spcAft>
                      </a:pPr>
                      <a:r>
                        <a:rPr lang="en-GB" sz="1600" b="0" u="none" strike="noStrike" dirty="0">
                          <a:solidFill>
                            <a:srgbClr val="000000"/>
                          </a:solidFill>
                          <a:effectLst/>
                        </a:rPr>
                        <a:t>15th October 2021</a:t>
                      </a:r>
                      <a:endParaRPr lang="en-GB" sz="2800" b="0" i="0" u="none" strike="noStrike" dirty="0">
                        <a:effectLst/>
                        <a:latin typeface="Arial" panose="020B0604020202020204" pitchFamily="34" charset="0"/>
                      </a:endParaRPr>
                    </a:p>
                  </a:txBody>
                  <a:tcPr marL="68580" marR="68580" marT="3175" marB="0" anchor="b"/>
                </a:tc>
                <a:tc>
                  <a:txBody>
                    <a:bodyPr/>
                    <a:lstStyle/>
                    <a:p>
                      <a:pPr algn="ctr" fontAlgn="b">
                        <a:spcBef>
                          <a:spcPts val="0"/>
                        </a:spcBef>
                        <a:spcAft>
                          <a:spcPts val="0"/>
                        </a:spcAft>
                      </a:pPr>
                      <a:r>
                        <a:rPr lang="en-GB" sz="1600" b="0" u="none" strike="noStrike">
                          <a:solidFill>
                            <a:srgbClr val="000000"/>
                          </a:solidFill>
                          <a:effectLst/>
                        </a:rPr>
                        <a:t>2 hrs</a:t>
                      </a:r>
                      <a:endParaRPr lang="en-GB" sz="2800" b="0" i="0" u="none" strike="noStrike">
                        <a:effectLst/>
                        <a:latin typeface="Arial" panose="020B0604020202020204" pitchFamily="34" charset="0"/>
                      </a:endParaRPr>
                    </a:p>
                  </a:txBody>
                  <a:tcPr marL="68580" marR="68580" marT="3175" marB="0" anchor="b"/>
                </a:tc>
                <a:extLst>
                  <a:ext uri="{0D108BD9-81ED-4DB2-BD59-A6C34878D82A}">
                    <a16:rowId xmlns:a16="http://schemas.microsoft.com/office/drawing/2014/main" val="2369510300"/>
                  </a:ext>
                </a:extLst>
              </a:tr>
              <a:tr h="353527">
                <a:tc>
                  <a:txBody>
                    <a:bodyPr/>
                    <a:lstStyle/>
                    <a:p>
                      <a:pPr indent="137160" algn="l" fontAlgn="ctr">
                        <a:spcBef>
                          <a:spcPts val="0"/>
                        </a:spcBef>
                        <a:spcAft>
                          <a:spcPts val="0"/>
                        </a:spcAft>
                      </a:pPr>
                      <a:r>
                        <a:rPr lang="en-US" sz="1600" b="0" u="none" strike="noStrike">
                          <a:solidFill>
                            <a:srgbClr val="000000"/>
                          </a:solidFill>
                          <a:effectLst/>
                        </a:rPr>
                        <a:t>Webinar Series on </a:t>
                      </a:r>
                      <a:r>
                        <a:rPr lang="en-US" sz="1600" b="1" u="none" strike="noStrike">
                          <a:solidFill>
                            <a:srgbClr val="000000"/>
                          </a:solidFill>
                          <a:effectLst/>
                        </a:rPr>
                        <a:t>General Insurance</a:t>
                      </a:r>
                      <a:endParaRPr lang="en-US" sz="2800" b="0" i="0" u="none" strike="noStrike">
                        <a:effectLst/>
                        <a:latin typeface="Arial" panose="020B0604020202020204" pitchFamily="34" charset="0"/>
                      </a:endParaRPr>
                    </a:p>
                  </a:txBody>
                  <a:tcPr marL="68580" marR="68580" marT="3175" marB="0" anchor="ctr"/>
                </a:tc>
                <a:tc>
                  <a:txBody>
                    <a:bodyPr/>
                    <a:lstStyle/>
                    <a:p>
                      <a:pPr algn="r" fontAlgn="b">
                        <a:spcBef>
                          <a:spcPts val="0"/>
                        </a:spcBef>
                        <a:spcAft>
                          <a:spcPts val="0"/>
                        </a:spcAft>
                      </a:pPr>
                      <a:r>
                        <a:rPr lang="en-GB" sz="1600" b="0" u="none" strike="noStrike" dirty="0">
                          <a:solidFill>
                            <a:srgbClr val="000000"/>
                          </a:solidFill>
                          <a:effectLst/>
                        </a:rPr>
                        <a:t>22,23,29,30 October, 2021</a:t>
                      </a:r>
                      <a:endParaRPr lang="en-GB" sz="2800" b="0" i="0" u="none" strike="noStrike" dirty="0">
                        <a:effectLst/>
                        <a:latin typeface="Arial" panose="020B0604020202020204" pitchFamily="34" charset="0"/>
                      </a:endParaRPr>
                    </a:p>
                  </a:txBody>
                  <a:tcPr marL="68580" marR="68580" marT="3175" marB="0" anchor="b"/>
                </a:tc>
                <a:tc>
                  <a:txBody>
                    <a:bodyPr/>
                    <a:lstStyle/>
                    <a:p>
                      <a:pPr algn="ctr" fontAlgn="b">
                        <a:spcBef>
                          <a:spcPts val="0"/>
                        </a:spcBef>
                        <a:spcAft>
                          <a:spcPts val="0"/>
                        </a:spcAft>
                      </a:pPr>
                      <a:r>
                        <a:rPr lang="en-GB" sz="1600" b="0" u="none" strike="noStrike" dirty="0">
                          <a:solidFill>
                            <a:srgbClr val="000000"/>
                          </a:solidFill>
                          <a:effectLst/>
                        </a:rPr>
                        <a:t>2 hrs</a:t>
                      </a:r>
                      <a:endParaRPr lang="en-GB" sz="2800" b="0" i="0" u="none" strike="noStrike" dirty="0">
                        <a:effectLst/>
                        <a:latin typeface="Arial" panose="020B0604020202020204" pitchFamily="34" charset="0"/>
                      </a:endParaRPr>
                    </a:p>
                  </a:txBody>
                  <a:tcPr marL="68580" marR="68580" marT="3175" marB="0" anchor="b"/>
                </a:tc>
                <a:extLst>
                  <a:ext uri="{0D108BD9-81ED-4DB2-BD59-A6C34878D82A}">
                    <a16:rowId xmlns:a16="http://schemas.microsoft.com/office/drawing/2014/main" val="1373940998"/>
                  </a:ext>
                </a:extLst>
              </a:tr>
            </a:tbl>
          </a:graphicData>
        </a:graphic>
      </p:graphicFrame>
    </p:spTree>
    <p:extLst>
      <p:ext uri="{BB962C8B-B14F-4D97-AF65-F5344CB8AC3E}">
        <p14:creationId xmlns:p14="http://schemas.microsoft.com/office/powerpoint/2010/main" val="346013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Contents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4216539"/>
          </a:xfrm>
          <a:prstGeom prst="rect">
            <a:avLst/>
          </a:prstGeom>
          <a:noFill/>
        </p:spPr>
        <p:txBody>
          <a:bodyPr wrap="square" rtlCol="0">
            <a:spAutoFit/>
          </a:bodyPr>
          <a:lstStyle/>
          <a:p>
            <a:pPr marL="514350" marR="0" lvl="0" indent="-5143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Background</a:t>
            </a:r>
          </a:p>
          <a:p>
            <a:pPr marL="514350" marR="0" lvl="0" indent="-5143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Key Considerations</a:t>
            </a:r>
          </a:p>
          <a:p>
            <a:pPr marL="514350" marR="0" lvl="0" indent="-5143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Summary of Data</a:t>
            </a:r>
          </a:p>
          <a:p>
            <a:pPr marL="514350" marR="0" lvl="0" indent="-5143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Graduation</a:t>
            </a:r>
          </a:p>
          <a:p>
            <a:pPr marL="514350" marR="0" lvl="0" indent="-5143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Graduated and Crude Rates</a:t>
            </a:r>
          </a:p>
          <a:p>
            <a:pPr marL="514350" marR="0" lvl="0" indent="-5143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Comparisons</a:t>
            </a:r>
          </a:p>
          <a:p>
            <a:pPr marL="514350" marR="0" lvl="0" indent="-5143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Conclusion Summary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83016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Background</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5324535"/>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Professional Collaboration Agreement between IIB, Life Insurance Council and IAI enabled industry level mortality and morbidity investigations, with strong support from IRDAI</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AORC (Actuarial Oversight and Review Committee) formed under this Agreement comprises of three actuaries nominated by IAI and two actuaries nominated by Life Insurance Council. The members of the committee are:</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K S Gopalakrishnan - Chairperson</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P K </a:t>
            </a:r>
            <a:r>
              <a:rPr kumimoji="0" lang="en-US" sz="1800" b="0" i="0" u="none" strike="noStrike" kern="1200" cap="none" spc="0" normalizeH="0" baseline="0" noProof="0" dirty="0" err="1">
                <a:ln>
                  <a:noFill/>
                </a:ln>
                <a:solidFill>
                  <a:srgbClr val="000000"/>
                </a:solidFill>
                <a:effectLst/>
                <a:uLnTx/>
                <a:uFillTx/>
                <a:latin typeface="Times New Roman"/>
                <a:ea typeface="+mn-ea"/>
                <a:cs typeface="+mn-cs"/>
              </a:rPr>
              <a:t>Dinakar</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Souvik Jash</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Abhijit Pal</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000000"/>
                </a:solidFill>
                <a:effectLst/>
                <a:uLnTx/>
                <a:uFillTx/>
                <a:latin typeface="Times New Roman"/>
                <a:ea typeface="+mn-ea"/>
                <a:cs typeface="+mn-cs"/>
              </a:rPr>
              <a:t>Chithra</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 Suresh</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The idea of doing a mortality study of individual annuitants came up in Q4 of 2018 back on the experience gained from mortality study of individual assured lives (2006-08, 2012-14)</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The last published mortality study of annuitants covered the period 1996-1998 of lives receiving annuities as members of various Group Schemes under defined benefit and  defined contribution schemes. Life annuity with Return of Capital option and Male lives was considered.</a:t>
            </a:r>
            <a:endParaRPr kumimoji="0" lang="en-IN" sz="18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62914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Key Considerations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6" name="Diagram 2">
            <a:extLst>
              <a:ext uri="{FF2B5EF4-FFF2-40B4-BE49-F238E27FC236}">
                <a16:creationId xmlns:a16="http://schemas.microsoft.com/office/drawing/2014/main" id="{2442EF8F-5747-44BB-A58B-17585BD9F5BD}"/>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2938" y="1070873"/>
            <a:ext cx="10031896" cy="525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34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12072"/>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Summary of Data</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6" name="Content Placeholder 4">
            <a:extLst>
              <a:ext uri="{FF2B5EF4-FFF2-40B4-BE49-F238E27FC236}">
                <a16:creationId xmlns:a16="http://schemas.microsoft.com/office/drawing/2014/main" id="{0D6F43BF-5D43-43EA-9132-2258D9013C7B}"/>
              </a:ext>
            </a:extLst>
          </p:cNvPr>
          <p:cNvGraphicFramePr>
            <a:graphicFrameLocks/>
          </p:cNvGraphicFramePr>
          <p:nvPr/>
        </p:nvGraphicFramePr>
        <p:xfrm>
          <a:off x="4992859" y="855670"/>
          <a:ext cx="6886138" cy="1565372"/>
        </p:xfrm>
        <a:graphic>
          <a:graphicData uri="http://schemas.openxmlformats.org/drawingml/2006/table">
            <a:tbl>
              <a:tblPr firstRow="1" bandRow="1">
                <a:tableStyleId>{5C22544A-7EE6-4342-B048-85BDC9FD1C3A}</a:tableStyleId>
              </a:tblPr>
              <a:tblGrid>
                <a:gridCol w="1967617">
                  <a:extLst>
                    <a:ext uri="{9D8B030D-6E8A-4147-A177-3AD203B41FA5}">
                      <a16:colId xmlns:a16="http://schemas.microsoft.com/office/drawing/2014/main" val="4156194430"/>
                    </a:ext>
                  </a:extLst>
                </a:gridCol>
                <a:gridCol w="1639507">
                  <a:extLst>
                    <a:ext uri="{9D8B030D-6E8A-4147-A177-3AD203B41FA5}">
                      <a16:colId xmlns:a16="http://schemas.microsoft.com/office/drawing/2014/main" val="2676091459"/>
                    </a:ext>
                  </a:extLst>
                </a:gridCol>
                <a:gridCol w="1639507">
                  <a:extLst>
                    <a:ext uri="{9D8B030D-6E8A-4147-A177-3AD203B41FA5}">
                      <a16:colId xmlns:a16="http://schemas.microsoft.com/office/drawing/2014/main" val="3747867698"/>
                    </a:ext>
                  </a:extLst>
                </a:gridCol>
                <a:gridCol w="1639507">
                  <a:extLst>
                    <a:ext uri="{9D8B030D-6E8A-4147-A177-3AD203B41FA5}">
                      <a16:colId xmlns:a16="http://schemas.microsoft.com/office/drawing/2014/main" val="3576111118"/>
                    </a:ext>
                  </a:extLst>
                </a:gridCol>
              </a:tblGrid>
              <a:tr h="608756">
                <a:tc>
                  <a:txBody>
                    <a:bodyPr/>
                    <a:lstStyle/>
                    <a:p>
                      <a:pPr algn="ctr"/>
                      <a:endParaRPr lang="en-US" sz="1600" dirty="0"/>
                    </a:p>
                  </a:txBody>
                  <a:tcPr anchor="ctr"/>
                </a:tc>
                <a:tc>
                  <a:txBody>
                    <a:bodyPr/>
                    <a:lstStyle/>
                    <a:p>
                      <a:pPr algn="ctr"/>
                      <a:r>
                        <a:rPr lang="en-US" sz="1600" dirty="0"/>
                        <a:t>Total</a:t>
                      </a:r>
                    </a:p>
                  </a:txBody>
                  <a:tcPr anchor="ctr"/>
                </a:tc>
                <a:tc>
                  <a:txBody>
                    <a:bodyPr/>
                    <a:lstStyle/>
                    <a:p>
                      <a:pPr algn="ctr" fontAlgn="auto"/>
                      <a:r>
                        <a:rPr lang="en-IN" sz="1600" b="1" kern="1200" dirty="0">
                          <a:solidFill>
                            <a:schemeClr val="lt1"/>
                          </a:solidFill>
                          <a:effectLst/>
                          <a:latin typeface="+mn-lt"/>
                          <a:ea typeface="+mn-ea"/>
                          <a:cs typeface="+mn-cs"/>
                        </a:rPr>
                        <a:t>Life Annuity</a:t>
                      </a:r>
                    </a:p>
                    <a:p>
                      <a:pPr algn="ctr"/>
                      <a:r>
                        <a:rPr lang="en-IN" sz="1600" b="1" kern="1200" dirty="0">
                          <a:solidFill>
                            <a:schemeClr val="lt1"/>
                          </a:solidFill>
                          <a:effectLst/>
                          <a:latin typeface="+mn-lt"/>
                          <a:ea typeface="+mn-ea"/>
                          <a:cs typeface="+mn-cs"/>
                        </a:rPr>
                        <a:t>with </a:t>
                      </a:r>
                      <a:r>
                        <a:rPr lang="en-IN" sz="1600" b="1" kern="1200" dirty="0" err="1">
                          <a:solidFill>
                            <a:schemeClr val="lt1"/>
                          </a:solidFill>
                          <a:effectLst/>
                          <a:latin typeface="+mn-lt"/>
                          <a:ea typeface="+mn-ea"/>
                          <a:cs typeface="+mn-cs"/>
                        </a:rPr>
                        <a:t>RoC</a:t>
                      </a:r>
                      <a:r>
                        <a:rPr lang="en-IN" sz="1600" b="1" kern="1200" dirty="0">
                          <a:solidFill>
                            <a:schemeClr val="lt1"/>
                          </a:solidFill>
                          <a:effectLst/>
                          <a:latin typeface="+mn-lt"/>
                          <a:ea typeface="+mn-ea"/>
                          <a:cs typeface="+mn-cs"/>
                        </a:rPr>
                        <a:t> option</a:t>
                      </a:r>
                      <a:r>
                        <a:rPr lang="en-IN" sz="1600" dirty="0">
                          <a:effectLst/>
                        </a:rPr>
                        <a:t> </a:t>
                      </a:r>
                      <a:endParaRPr lang="en-US" sz="1600" dirty="0"/>
                    </a:p>
                  </a:txBody>
                  <a:tcPr anchor="ctr"/>
                </a:tc>
                <a:tc>
                  <a:txBody>
                    <a:bodyPr/>
                    <a:lstStyle/>
                    <a:p>
                      <a:pPr algn="ctr"/>
                      <a:r>
                        <a:rPr lang="en-US" sz="1600" dirty="0"/>
                        <a:t>ROC %</a:t>
                      </a:r>
                    </a:p>
                  </a:txBody>
                  <a:tcPr anchor="ctr"/>
                </a:tc>
                <a:extLst>
                  <a:ext uri="{0D108BD9-81ED-4DB2-BD59-A6C34878D82A}">
                    <a16:rowId xmlns:a16="http://schemas.microsoft.com/office/drawing/2014/main" val="2742711834"/>
                  </a:ext>
                </a:extLst>
              </a:tr>
              <a:tr h="347860">
                <a:tc>
                  <a:txBody>
                    <a:bodyPr/>
                    <a:lstStyle/>
                    <a:p>
                      <a:pPr marL="0" algn="l" defTabSz="914400" rtl="0" eaLnBrk="1" latinLnBrk="0" hangingPunct="1"/>
                      <a:r>
                        <a:rPr lang="en-IN" sz="1600" kern="1200" dirty="0">
                          <a:solidFill>
                            <a:schemeClr val="dk1"/>
                          </a:solidFill>
                          <a:latin typeface="+mn-lt"/>
                          <a:ea typeface="+mn-ea"/>
                          <a:cs typeface="+mn-cs"/>
                        </a:rPr>
                        <a:t>Deaths </a:t>
                      </a:r>
                      <a:endParaRPr lang="en-US" sz="1600" kern="1200" dirty="0">
                        <a:solidFill>
                          <a:schemeClr val="dk1"/>
                        </a:solidFill>
                        <a:latin typeface="+mn-lt"/>
                        <a:ea typeface="+mn-ea"/>
                        <a:cs typeface="+mn-cs"/>
                      </a:endParaRPr>
                    </a:p>
                  </a:txBody>
                  <a:tcPr anchor="ctr"/>
                </a:tc>
                <a:tc>
                  <a:txBody>
                    <a:bodyPr/>
                    <a:lstStyle/>
                    <a:p>
                      <a:pPr marL="0" algn="ctr" defTabSz="914400" rtl="0" eaLnBrk="1" fontAlgn="auto" latinLnBrk="0" hangingPunct="1">
                        <a:lnSpc>
                          <a:spcPct val="110000"/>
                        </a:lnSpc>
                        <a:spcAft>
                          <a:spcPts val="0"/>
                        </a:spcAft>
                        <a:tabLst>
                          <a:tab pos="5731510" algn="r"/>
                        </a:tabLst>
                      </a:pPr>
                      <a:r>
                        <a:rPr lang="en-IN" sz="1600" kern="1200" dirty="0">
                          <a:solidFill>
                            <a:schemeClr val="dk1"/>
                          </a:solidFill>
                          <a:latin typeface="+mn-lt"/>
                          <a:ea typeface="+mn-ea"/>
                          <a:cs typeface="+mn-cs"/>
                        </a:rPr>
                        <a:t>42,675</a:t>
                      </a:r>
                    </a:p>
                  </a:txBody>
                  <a:tcPr marL="8890" marR="8890" marT="0" marB="0" anchor="ctr"/>
                </a:tc>
                <a:tc>
                  <a:txBody>
                    <a:bodyPr/>
                    <a:lstStyle/>
                    <a:p>
                      <a:pPr algn="ctr" fontAlgn="auto">
                        <a:lnSpc>
                          <a:spcPct val="110000"/>
                        </a:lnSpc>
                        <a:spcAft>
                          <a:spcPts val="0"/>
                        </a:spcAft>
                        <a:tabLst>
                          <a:tab pos="5731510" algn="r"/>
                        </a:tabLst>
                      </a:pPr>
                      <a:r>
                        <a:rPr lang="en-IN" sz="1600" kern="1200" dirty="0">
                          <a:solidFill>
                            <a:schemeClr val="dk1"/>
                          </a:solidFill>
                          <a:latin typeface="+mn-lt"/>
                          <a:ea typeface="+mn-ea"/>
                          <a:cs typeface="+mn-cs"/>
                        </a:rPr>
                        <a:t>41,848</a:t>
                      </a:r>
                    </a:p>
                  </a:txBody>
                  <a:tcPr marL="8890" marR="8890" marT="0" marB="0" anchor="ctr"/>
                </a:tc>
                <a:tc>
                  <a:txBody>
                    <a:bodyPr/>
                    <a:lstStyle/>
                    <a:p>
                      <a:pPr algn="ctr"/>
                      <a:r>
                        <a:rPr lang="en-US" sz="1600" dirty="0"/>
                        <a:t>98%</a:t>
                      </a:r>
                    </a:p>
                  </a:txBody>
                  <a:tcPr anchor="ctr"/>
                </a:tc>
                <a:extLst>
                  <a:ext uri="{0D108BD9-81ED-4DB2-BD59-A6C34878D82A}">
                    <a16:rowId xmlns:a16="http://schemas.microsoft.com/office/drawing/2014/main" val="1205393402"/>
                  </a:ext>
                </a:extLst>
              </a:tr>
              <a:tr h="608756">
                <a:tc>
                  <a:txBody>
                    <a:bodyPr/>
                    <a:lstStyle/>
                    <a:p>
                      <a:pPr algn="l"/>
                      <a:r>
                        <a:rPr lang="en-US" sz="1600" dirty="0"/>
                        <a:t>Exposure (Life Years)</a:t>
                      </a:r>
                    </a:p>
                  </a:txBody>
                  <a:tcPr anchor="ctr"/>
                </a:tc>
                <a:tc>
                  <a:txBody>
                    <a:bodyPr/>
                    <a:lstStyle/>
                    <a:p>
                      <a:pPr marL="0" algn="ctr" defTabSz="914400" rtl="0" eaLnBrk="1" fontAlgn="auto" latinLnBrk="0" hangingPunct="1">
                        <a:lnSpc>
                          <a:spcPct val="110000"/>
                        </a:lnSpc>
                        <a:spcAft>
                          <a:spcPts val="0"/>
                        </a:spcAft>
                        <a:tabLst>
                          <a:tab pos="5731510" algn="r"/>
                        </a:tabLst>
                      </a:pPr>
                      <a:r>
                        <a:rPr lang="en-IN" sz="1600" kern="1200" dirty="0">
                          <a:solidFill>
                            <a:schemeClr val="dk1"/>
                          </a:solidFill>
                          <a:latin typeface="+mn-lt"/>
                          <a:ea typeface="+mn-ea"/>
                          <a:cs typeface="+mn-cs"/>
                        </a:rPr>
                        <a:t>32,53,764</a:t>
                      </a:r>
                    </a:p>
                  </a:txBody>
                  <a:tcPr marL="8890" marR="8890" marT="0" marB="0" anchor="ctr"/>
                </a:tc>
                <a:tc>
                  <a:txBody>
                    <a:bodyPr/>
                    <a:lstStyle/>
                    <a:p>
                      <a:pPr marL="0" algn="ctr" defTabSz="914400" rtl="0" eaLnBrk="1" fontAlgn="auto" latinLnBrk="0" hangingPunct="1">
                        <a:lnSpc>
                          <a:spcPct val="110000"/>
                        </a:lnSpc>
                        <a:spcAft>
                          <a:spcPts val="0"/>
                        </a:spcAft>
                        <a:tabLst>
                          <a:tab pos="5731510" algn="r"/>
                        </a:tabLst>
                      </a:pPr>
                      <a:r>
                        <a:rPr lang="en-IN" sz="1600" kern="1200" dirty="0">
                          <a:solidFill>
                            <a:schemeClr val="dk1"/>
                          </a:solidFill>
                          <a:latin typeface="+mn-lt"/>
                          <a:ea typeface="+mn-ea"/>
                          <a:cs typeface="+mn-cs"/>
                        </a:rPr>
                        <a:t>29,49,332</a:t>
                      </a:r>
                    </a:p>
                  </a:txBody>
                  <a:tcPr marL="8890" marR="8890" marT="0" marB="0" anchor="ctr"/>
                </a:tc>
                <a:tc>
                  <a:txBody>
                    <a:bodyPr/>
                    <a:lstStyle/>
                    <a:p>
                      <a:pPr algn="ctr"/>
                      <a:r>
                        <a:rPr lang="en-US" sz="1600" dirty="0"/>
                        <a:t>91%</a:t>
                      </a:r>
                    </a:p>
                  </a:txBody>
                  <a:tcPr anchor="ctr"/>
                </a:tc>
                <a:extLst>
                  <a:ext uri="{0D108BD9-81ED-4DB2-BD59-A6C34878D82A}">
                    <a16:rowId xmlns:a16="http://schemas.microsoft.com/office/drawing/2014/main" val="3676350089"/>
                  </a:ext>
                </a:extLst>
              </a:tr>
            </a:tbl>
          </a:graphicData>
        </a:graphic>
      </p:graphicFrame>
      <p:graphicFrame>
        <p:nvGraphicFramePr>
          <p:cNvPr id="7" name="Content Placeholder 4">
            <a:extLst>
              <a:ext uri="{FF2B5EF4-FFF2-40B4-BE49-F238E27FC236}">
                <a16:creationId xmlns:a16="http://schemas.microsoft.com/office/drawing/2014/main" id="{9B42FD6B-13C9-43E9-958E-2779A62539BD}"/>
              </a:ext>
            </a:extLst>
          </p:cNvPr>
          <p:cNvGraphicFramePr>
            <a:graphicFrameLocks/>
          </p:cNvGraphicFramePr>
          <p:nvPr/>
        </p:nvGraphicFramePr>
        <p:xfrm>
          <a:off x="5015134" y="2517880"/>
          <a:ext cx="6886138" cy="1691640"/>
        </p:xfrm>
        <a:graphic>
          <a:graphicData uri="http://schemas.openxmlformats.org/drawingml/2006/table">
            <a:tbl>
              <a:tblPr firstRow="1" bandRow="1">
                <a:tableStyleId>{5C22544A-7EE6-4342-B048-85BDC9FD1C3A}</a:tableStyleId>
              </a:tblPr>
              <a:tblGrid>
                <a:gridCol w="1967617">
                  <a:extLst>
                    <a:ext uri="{9D8B030D-6E8A-4147-A177-3AD203B41FA5}">
                      <a16:colId xmlns:a16="http://schemas.microsoft.com/office/drawing/2014/main" val="4156194430"/>
                    </a:ext>
                  </a:extLst>
                </a:gridCol>
                <a:gridCol w="1698210">
                  <a:extLst>
                    <a:ext uri="{9D8B030D-6E8A-4147-A177-3AD203B41FA5}">
                      <a16:colId xmlns:a16="http://schemas.microsoft.com/office/drawing/2014/main" val="2676091459"/>
                    </a:ext>
                  </a:extLst>
                </a:gridCol>
                <a:gridCol w="1622735">
                  <a:extLst>
                    <a:ext uri="{9D8B030D-6E8A-4147-A177-3AD203B41FA5}">
                      <a16:colId xmlns:a16="http://schemas.microsoft.com/office/drawing/2014/main" val="3747867698"/>
                    </a:ext>
                  </a:extLst>
                </a:gridCol>
                <a:gridCol w="1597576">
                  <a:extLst>
                    <a:ext uri="{9D8B030D-6E8A-4147-A177-3AD203B41FA5}">
                      <a16:colId xmlns:a16="http://schemas.microsoft.com/office/drawing/2014/main" val="3576111118"/>
                    </a:ext>
                  </a:extLst>
                </a:gridCol>
              </a:tblGrid>
              <a:tr h="501918">
                <a:tc>
                  <a:txBody>
                    <a:bodyPr/>
                    <a:lstStyle/>
                    <a:p>
                      <a:pPr algn="ctr"/>
                      <a:r>
                        <a:rPr lang="en-US" sz="1600" dirty="0"/>
                        <a:t>ROC data  - Exposure</a:t>
                      </a:r>
                    </a:p>
                  </a:txBody>
                  <a:tcPr anchor="ctr"/>
                </a:tc>
                <a:tc>
                  <a:txBody>
                    <a:bodyPr/>
                    <a:lstStyle/>
                    <a:p>
                      <a:pPr algn="ctr"/>
                      <a:r>
                        <a:rPr lang="en-US" sz="1600" dirty="0"/>
                        <a:t>Male</a:t>
                      </a:r>
                    </a:p>
                  </a:txBody>
                  <a:tcPr anchor="ctr"/>
                </a:tc>
                <a:tc>
                  <a:txBody>
                    <a:bodyPr/>
                    <a:lstStyle/>
                    <a:p>
                      <a:pPr algn="ctr" fontAlgn="auto"/>
                      <a:r>
                        <a:rPr lang="en-IN" sz="1600" b="1" kern="1200" dirty="0">
                          <a:solidFill>
                            <a:schemeClr val="lt1"/>
                          </a:solidFill>
                          <a:effectLst/>
                          <a:latin typeface="+mn-lt"/>
                          <a:ea typeface="+mn-ea"/>
                          <a:cs typeface="+mn-cs"/>
                        </a:rPr>
                        <a:t>Female</a:t>
                      </a:r>
                      <a:endParaRPr lang="en-US" sz="1600" dirty="0"/>
                    </a:p>
                  </a:txBody>
                  <a:tcPr anchor="ctr"/>
                </a:tc>
                <a:tc>
                  <a:txBody>
                    <a:bodyPr/>
                    <a:lstStyle/>
                    <a:p>
                      <a:pPr algn="ctr"/>
                      <a:r>
                        <a:rPr lang="en-US" sz="1600" dirty="0"/>
                        <a:t>Male and Female</a:t>
                      </a:r>
                    </a:p>
                  </a:txBody>
                  <a:tcPr anchor="ctr"/>
                </a:tc>
                <a:extLst>
                  <a:ext uri="{0D108BD9-81ED-4DB2-BD59-A6C34878D82A}">
                    <a16:rowId xmlns:a16="http://schemas.microsoft.com/office/drawing/2014/main" val="2742711834"/>
                  </a:ext>
                </a:extLst>
              </a:tr>
              <a:tr h="370840">
                <a:tc>
                  <a:txBody>
                    <a:bodyPr/>
                    <a:lstStyle/>
                    <a:p>
                      <a:pPr marL="0" algn="l" defTabSz="914400" rtl="0" eaLnBrk="1" latinLnBrk="0" hangingPunct="1"/>
                      <a:r>
                        <a:rPr lang="en-IN" sz="1600" kern="1200" dirty="0">
                          <a:solidFill>
                            <a:schemeClr val="dk1"/>
                          </a:solidFill>
                          <a:latin typeface="+mn-lt"/>
                          <a:ea typeface="+mn-ea"/>
                          <a:cs typeface="+mn-cs"/>
                        </a:rPr>
                        <a:t>Deferred</a:t>
                      </a:r>
                      <a:endParaRPr lang="en-US" sz="1600" kern="1200" dirty="0">
                        <a:solidFill>
                          <a:schemeClr val="dk1"/>
                        </a:solidFill>
                        <a:latin typeface="+mn-lt"/>
                        <a:ea typeface="+mn-ea"/>
                        <a:cs typeface="+mn-cs"/>
                      </a:endParaRPr>
                    </a:p>
                  </a:txBody>
                  <a:tcPr anchor="ctr"/>
                </a:tc>
                <a:tc>
                  <a:txBody>
                    <a:bodyPr/>
                    <a:lstStyle/>
                    <a:p>
                      <a:pPr marL="0" algn="ctr" defTabSz="914400" rtl="0" eaLnBrk="1" fontAlgn="auto" latinLnBrk="0" hangingPunct="1">
                        <a:lnSpc>
                          <a:spcPct val="110000"/>
                        </a:lnSpc>
                        <a:spcAft>
                          <a:spcPts val="0"/>
                        </a:spcAft>
                        <a:tabLst>
                          <a:tab pos="5731510" algn="r"/>
                        </a:tabLst>
                      </a:pPr>
                      <a:r>
                        <a:rPr lang="en-IN" sz="1600" kern="1200" dirty="0">
                          <a:solidFill>
                            <a:schemeClr val="dk1"/>
                          </a:solidFill>
                          <a:latin typeface="+mn-lt"/>
                          <a:ea typeface="+mn-ea"/>
                          <a:cs typeface="+mn-cs"/>
                        </a:rPr>
                        <a:t>59%</a:t>
                      </a:r>
                    </a:p>
                  </a:txBody>
                  <a:tcPr marL="8890" marR="8890" marT="0" marB="0" anchor="ctr"/>
                </a:tc>
                <a:tc>
                  <a:txBody>
                    <a:bodyPr/>
                    <a:lstStyle/>
                    <a:p>
                      <a:pPr algn="ctr" fontAlgn="auto">
                        <a:lnSpc>
                          <a:spcPct val="110000"/>
                        </a:lnSpc>
                        <a:spcAft>
                          <a:spcPts val="0"/>
                        </a:spcAft>
                        <a:tabLst>
                          <a:tab pos="5731510" algn="r"/>
                        </a:tabLst>
                      </a:pPr>
                      <a:r>
                        <a:rPr lang="en-IN" sz="1600" kern="1200" dirty="0">
                          <a:solidFill>
                            <a:schemeClr val="dk1"/>
                          </a:solidFill>
                          <a:latin typeface="+mn-lt"/>
                          <a:ea typeface="+mn-ea"/>
                          <a:cs typeface="+mn-cs"/>
                        </a:rPr>
                        <a:t>15%</a:t>
                      </a:r>
                    </a:p>
                  </a:txBody>
                  <a:tcPr marL="8890" marR="8890" marT="0" marB="0" anchor="ctr"/>
                </a:tc>
                <a:tc>
                  <a:txBody>
                    <a:bodyPr/>
                    <a:lstStyle/>
                    <a:p>
                      <a:pPr algn="ctr"/>
                      <a:r>
                        <a:rPr lang="en-US" sz="1600" dirty="0"/>
                        <a:t>74%</a:t>
                      </a:r>
                    </a:p>
                  </a:txBody>
                  <a:tcPr anchor="ctr"/>
                </a:tc>
                <a:extLst>
                  <a:ext uri="{0D108BD9-81ED-4DB2-BD59-A6C34878D82A}">
                    <a16:rowId xmlns:a16="http://schemas.microsoft.com/office/drawing/2014/main" val="1205393402"/>
                  </a:ext>
                </a:extLst>
              </a:tr>
              <a:tr h="370840">
                <a:tc>
                  <a:txBody>
                    <a:bodyPr/>
                    <a:lstStyle/>
                    <a:p>
                      <a:pPr algn="l"/>
                      <a:r>
                        <a:rPr lang="en-US" sz="1600" dirty="0"/>
                        <a:t>Immediate</a:t>
                      </a:r>
                    </a:p>
                  </a:txBody>
                  <a:tcPr anchor="ctr"/>
                </a:tc>
                <a:tc>
                  <a:txBody>
                    <a:bodyPr/>
                    <a:lstStyle/>
                    <a:p>
                      <a:pPr marL="0" algn="ctr" defTabSz="914400" rtl="0" eaLnBrk="1" fontAlgn="auto" latinLnBrk="0" hangingPunct="1">
                        <a:lnSpc>
                          <a:spcPct val="110000"/>
                        </a:lnSpc>
                        <a:spcAft>
                          <a:spcPts val="0"/>
                        </a:spcAft>
                        <a:tabLst>
                          <a:tab pos="5731510" algn="r"/>
                        </a:tabLst>
                      </a:pPr>
                      <a:r>
                        <a:rPr lang="en-IN" sz="1600" kern="1200" dirty="0">
                          <a:solidFill>
                            <a:schemeClr val="dk1"/>
                          </a:solidFill>
                          <a:latin typeface="+mn-lt"/>
                          <a:ea typeface="+mn-ea"/>
                          <a:cs typeface="+mn-cs"/>
                        </a:rPr>
                        <a:t>16%</a:t>
                      </a:r>
                    </a:p>
                  </a:txBody>
                  <a:tcPr marL="8890" marR="8890" marT="0" marB="0" anchor="ctr"/>
                </a:tc>
                <a:tc>
                  <a:txBody>
                    <a:bodyPr/>
                    <a:lstStyle/>
                    <a:p>
                      <a:pPr marL="0" algn="ctr" defTabSz="914400" rtl="0" eaLnBrk="1" fontAlgn="auto" latinLnBrk="0" hangingPunct="1">
                        <a:lnSpc>
                          <a:spcPct val="110000"/>
                        </a:lnSpc>
                        <a:spcAft>
                          <a:spcPts val="0"/>
                        </a:spcAft>
                        <a:tabLst>
                          <a:tab pos="5731510" algn="r"/>
                        </a:tabLst>
                      </a:pPr>
                      <a:r>
                        <a:rPr lang="en-IN" sz="1600" kern="1200" dirty="0">
                          <a:solidFill>
                            <a:schemeClr val="dk1"/>
                          </a:solidFill>
                          <a:latin typeface="+mn-lt"/>
                          <a:ea typeface="+mn-ea"/>
                          <a:cs typeface="+mn-cs"/>
                        </a:rPr>
                        <a:t>10%</a:t>
                      </a:r>
                    </a:p>
                  </a:txBody>
                  <a:tcPr marL="8890" marR="8890" marT="0" marB="0" anchor="ctr"/>
                </a:tc>
                <a:tc>
                  <a:txBody>
                    <a:bodyPr/>
                    <a:lstStyle/>
                    <a:p>
                      <a:pPr algn="ctr"/>
                      <a:r>
                        <a:rPr lang="en-US" sz="1600" dirty="0"/>
                        <a:t>26%</a:t>
                      </a:r>
                    </a:p>
                  </a:txBody>
                  <a:tcPr anchor="ctr"/>
                </a:tc>
                <a:extLst>
                  <a:ext uri="{0D108BD9-81ED-4DB2-BD59-A6C34878D82A}">
                    <a16:rowId xmlns:a16="http://schemas.microsoft.com/office/drawing/2014/main" val="3676350089"/>
                  </a:ext>
                </a:extLst>
              </a:tr>
              <a:tr h="370840">
                <a:tc>
                  <a:txBody>
                    <a:bodyPr/>
                    <a:lstStyle/>
                    <a:p>
                      <a:pPr algn="l"/>
                      <a:r>
                        <a:rPr lang="en-US" sz="1600" dirty="0"/>
                        <a:t>Total</a:t>
                      </a:r>
                    </a:p>
                  </a:txBody>
                  <a:tcPr anchor="ctr"/>
                </a:tc>
                <a:tc>
                  <a:txBody>
                    <a:bodyPr/>
                    <a:lstStyle/>
                    <a:p>
                      <a:pPr marL="0" algn="ctr" defTabSz="914400" rtl="0" eaLnBrk="1" fontAlgn="auto" latinLnBrk="0" hangingPunct="1">
                        <a:lnSpc>
                          <a:spcPct val="110000"/>
                        </a:lnSpc>
                        <a:spcAft>
                          <a:spcPts val="0"/>
                        </a:spcAft>
                        <a:tabLst>
                          <a:tab pos="5731510" algn="r"/>
                        </a:tabLst>
                      </a:pPr>
                      <a:r>
                        <a:rPr lang="en-IN" sz="1600" kern="1200" dirty="0">
                          <a:solidFill>
                            <a:schemeClr val="dk1"/>
                          </a:solidFill>
                          <a:latin typeface="+mn-lt"/>
                          <a:ea typeface="+mn-ea"/>
                          <a:cs typeface="+mn-cs"/>
                        </a:rPr>
                        <a:t>75%</a:t>
                      </a:r>
                    </a:p>
                  </a:txBody>
                  <a:tcPr marL="8890" marR="8890" marT="0" marB="0" anchor="ctr"/>
                </a:tc>
                <a:tc>
                  <a:txBody>
                    <a:bodyPr/>
                    <a:lstStyle/>
                    <a:p>
                      <a:pPr marL="0" algn="ctr" defTabSz="914400" rtl="0" eaLnBrk="1" fontAlgn="auto" latinLnBrk="0" hangingPunct="1">
                        <a:lnSpc>
                          <a:spcPct val="110000"/>
                        </a:lnSpc>
                        <a:spcAft>
                          <a:spcPts val="0"/>
                        </a:spcAft>
                        <a:tabLst>
                          <a:tab pos="5731510" algn="r"/>
                        </a:tabLst>
                      </a:pPr>
                      <a:r>
                        <a:rPr lang="en-IN" sz="1600" kern="1200" dirty="0">
                          <a:solidFill>
                            <a:schemeClr val="dk1"/>
                          </a:solidFill>
                          <a:latin typeface="+mn-lt"/>
                          <a:ea typeface="+mn-ea"/>
                          <a:cs typeface="+mn-cs"/>
                        </a:rPr>
                        <a:t>25%</a:t>
                      </a:r>
                    </a:p>
                  </a:txBody>
                  <a:tcPr marL="8890" marR="8890" marT="0" marB="0" anchor="ctr"/>
                </a:tc>
                <a:tc>
                  <a:txBody>
                    <a:bodyPr/>
                    <a:lstStyle/>
                    <a:p>
                      <a:pPr algn="ctr"/>
                      <a:r>
                        <a:rPr lang="en-US" sz="1600" dirty="0"/>
                        <a:t>100%</a:t>
                      </a:r>
                    </a:p>
                  </a:txBody>
                  <a:tcPr anchor="ctr"/>
                </a:tc>
                <a:extLst>
                  <a:ext uri="{0D108BD9-81ED-4DB2-BD59-A6C34878D82A}">
                    <a16:rowId xmlns:a16="http://schemas.microsoft.com/office/drawing/2014/main" val="2887646900"/>
                  </a:ext>
                </a:extLst>
              </a:tr>
            </a:tbl>
          </a:graphicData>
        </a:graphic>
      </p:graphicFrame>
      <p:graphicFrame>
        <p:nvGraphicFramePr>
          <p:cNvPr id="8" name="Content Placeholder 4">
            <a:extLst>
              <a:ext uri="{FF2B5EF4-FFF2-40B4-BE49-F238E27FC236}">
                <a16:creationId xmlns:a16="http://schemas.microsoft.com/office/drawing/2014/main" id="{378AA634-4043-4DC2-9B7C-E272F4DEDEDD}"/>
              </a:ext>
            </a:extLst>
          </p:cNvPr>
          <p:cNvGraphicFramePr>
            <a:graphicFrameLocks/>
          </p:cNvGraphicFramePr>
          <p:nvPr/>
        </p:nvGraphicFramePr>
        <p:xfrm>
          <a:off x="5029200" y="4270480"/>
          <a:ext cx="6886138" cy="1691640"/>
        </p:xfrm>
        <a:graphic>
          <a:graphicData uri="http://schemas.openxmlformats.org/drawingml/2006/table">
            <a:tbl>
              <a:tblPr firstRow="1" bandRow="1">
                <a:tableStyleId>{5C22544A-7EE6-4342-B048-85BDC9FD1C3A}</a:tableStyleId>
              </a:tblPr>
              <a:tblGrid>
                <a:gridCol w="1967617">
                  <a:extLst>
                    <a:ext uri="{9D8B030D-6E8A-4147-A177-3AD203B41FA5}">
                      <a16:colId xmlns:a16="http://schemas.microsoft.com/office/drawing/2014/main" val="4156194430"/>
                    </a:ext>
                  </a:extLst>
                </a:gridCol>
                <a:gridCol w="1698210">
                  <a:extLst>
                    <a:ext uri="{9D8B030D-6E8A-4147-A177-3AD203B41FA5}">
                      <a16:colId xmlns:a16="http://schemas.microsoft.com/office/drawing/2014/main" val="2676091459"/>
                    </a:ext>
                  </a:extLst>
                </a:gridCol>
                <a:gridCol w="1622735">
                  <a:extLst>
                    <a:ext uri="{9D8B030D-6E8A-4147-A177-3AD203B41FA5}">
                      <a16:colId xmlns:a16="http://schemas.microsoft.com/office/drawing/2014/main" val="3747867698"/>
                    </a:ext>
                  </a:extLst>
                </a:gridCol>
                <a:gridCol w="1597576">
                  <a:extLst>
                    <a:ext uri="{9D8B030D-6E8A-4147-A177-3AD203B41FA5}">
                      <a16:colId xmlns:a16="http://schemas.microsoft.com/office/drawing/2014/main" val="3576111118"/>
                    </a:ext>
                  </a:extLst>
                </a:gridCol>
              </a:tblGrid>
              <a:tr h="501918">
                <a:tc>
                  <a:txBody>
                    <a:bodyPr/>
                    <a:lstStyle/>
                    <a:p>
                      <a:pPr algn="ctr"/>
                      <a:r>
                        <a:rPr lang="en-US" sz="1600" dirty="0"/>
                        <a:t>ROC data  - Deaths</a:t>
                      </a:r>
                    </a:p>
                  </a:txBody>
                  <a:tcPr anchor="ctr"/>
                </a:tc>
                <a:tc>
                  <a:txBody>
                    <a:bodyPr/>
                    <a:lstStyle/>
                    <a:p>
                      <a:pPr algn="ctr"/>
                      <a:r>
                        <a:rPr lang="en-US" sz="1600" dirty="0"/>
                        <a:t>Male</a:t>
                      </a:r>
                    </a:p>
                  </a:txBody>
                  <a:tcPr anchor="ctr"/>
                </a:tc>
                <a:tc>
                  <a:txBody>
                    <a:bodyPr/>
                    <a:lstStyle/>
                    <a:p>
                      <a:pPr algn="ctr" fontAlgn="auto"/>
                      <a:r>
                        <a:rPr lang="en-IN" sz="1600" b="1" kern="1200" dirty="0">
                          <a:solidFill>
                            <a:schemeClr val="lt1"/>
                          </a:solidFill>
                          <a:effectLst/>
                          <a:latin typeface="+mn-lt"/>
                          <a:ea typeface="+mn-ea"/>
                          <a:cs typeface="+mn-cs"/>
                        </a:rPr>
                        <a:t>Female</a:t>
                      </a:r>
                      <a:endParaRPr lang="en-US" sz="1600" dirty="0"/>
                    </a:p>
                  </a:txBody>
                  <a:tcPr anchor="ctr"/>
                </a:tc>
                <a:tc>
                  <a:txBody>
                    <a:bodyPr/>
                    <a:lstStyle/>
                    <a:p>
                      <a:pPr algn="ctr"/>
                      <a:r>
                        <a:rPr lang="en-US" sz="1600" dirty="0"/>
                        <a:t>Male and Female</a:t>
                      </a:r>
                    </a:p>
                  </a:txBody>
                  <a:tcPr anchor="ctr"/>
                </a:tc>
                <a:extLst>
                  <a:ext uri="{0D108BD9-81ED-4DB2-BD59-A6C34878D82A}">
                    <a16:rowId xmlns:a16="http://schemas.microsoft.com/office/drawing/2014/main" val="2742711834"/>
                  </a:ext>
                </a:extLst>
              </a:tr>
              <a:tr h="370840">
                <a:tc>
                  <a:txBody>
                    <a:bodyPr/>
                    <a:lstStyle/>
                    <a:p>
                      <a:pPr marL="0" algn="l" defTabSz="914400" rtl="0" eaLnBrk="1" latinLnBrk="0" hangingPunct="1"/>
                      <a:r>
                        <a:rPr lang="en-IN" sz="1600" kern="1200" dirty="0">
                          <a:solidFill>
                            <a:schemeClr val="dk1"/>
                          </a:solidFill>
                          <a:latin typeface="+mn-lt"/>
                          <a:ea typeface="+mn-ea"/>
                          <a:cs typeface="+mn-cs"/>
                        </a:rPr>
                        <a:t>Deferred</a:t>
                      </a:r>
                      <a:endParaRPr lang="en-US" sz="1600" kern="1200" dirty="0">
                        <a:solidFill>
                          <a:schemeClr val="dk1"/>
                        </a:solidFill>
                        <a:latin typeface="+mn-lt"/>
                        <a:ea typeface="+mn-ea"/>
                        <a:cs typeface="+mn-cs"/>
                      </a:endParaRPr>
                    </a:p>
                  </a:txBody>
                  <a:tcPr anchor="ctr"/>
                </a:tc>
                <a:tc>
                  <a:txBody>
                    <a:bodyPr/>
                    <a:lstStyle/>
                    <a:p>
                      <a:pPr marL="0" algn="ctr" defTabSz="914400" rtl="0" eaLnBrk="1" fontAlgn="auto" latinLnBrk="0" hangingPunct="1">
                        <a:lnSpc>
                          <a:spcPct val="110000"/>
                        </a:lnSpc>
                        <a:spcAft>
                          <a:spcPts val="0"/>
                        </a:spcAft>
                        <a:tabLst>
                          <a:tab pos="5731510" algn="r"/>
                        </a:tabLst>
                      </a:pPr>
                      <a:r>
                        <a:rPr lang="en-IN" sz="1600" kern="1200" dirty="0">
                          <a:solidFill>
                            <a:schemeClr val="dk1"/>
                          </a:solidFill>
                          <a:latin typeface="+mn-lt"/>
                          <a:ea typeface="+mn-ea"/>
                          <a:cs typeface="+mn-cs"/>
                        </a:rPr>
                        <a:t>42%</a:t>
                      </a:r>
                    </a:p>
                  </a:txBody>
                  <a:tcPr marL="8890" marR="8890" marT="0" marB="0" anchor="ctr"/>
                </a:tc>
                <a:tc>
                  <a:txBody>
                    <a:bodyPr/>
                    <a:lstStyle/>
                    <a:p>
                      <a:pPr algn="ctr" fontAlgn="auto">
                        <a:lnSpc>
                          <a:spcPct val="110000"/>
                        </a:lnSpc>
                        <a:spcAft>
                          <a:spcPts val="0"/>
                        </a:spcAft>
                        <a:tabLst>
                          <a:tab pos="5731510" algn="r"/>
                        </a:tabLst>
                      </a:pPr>
                      <a:r>
                        <a:rPr lang="en-IN" sz="1600" kern="1200" dirty="0">
                          <a:solidFill>
                            <a:schemeClr val="dk1"/>
                          </a:solidFill>
                          <a:latin typeface="+mn-lt"/>
                          <a:ea typeface="+mn-ea"/>
                          <a:cs typeface="+mn-cs"/>
                        </a:rPr>
                        <a:t>7%</a:t>
                      </a:r>
                    </a:p>
                  </a:txBody>
                  <a:tcPr marL="8890" marR="8890" marT="0" marB="0" anchor="ctr"/>
                </a:tc>
                <a:tc>
                  <a:txBody>
                    <a:bodyPr/>
                    <a:lstStyle/>
                    <a:p>
                      <a:pPr algn="ctr"/>
                      <a:r>
                        <a:rPr lang="en-US" sz="1600" dirty="0"/>
                        <a:t>49%</a:t>
                      </a:r>
                    </a:p>
                  </a:txBody>
                  <a:tcPr anchor="ctr"/>
                </a:tc>
                <a:extLst>
                  <a:ext uri="{0D108BD9-81ED-4DB2-BD59-A6C34878D82A}">
                    <a16:rowId xmlns:a16="http://schemas.microsoft.com/office/drawing/2014/main" val="1205393402"/>
                  </a:ext>
                </a:extLst>
              </a:tr>
              <a:tr h="370840">
                <a:tc>
                  <a:txBody>
                    <a:bodyPr/>
                    <a:lstStyle/>
                    <a:p>
                      <a:pPr algn="l"/>
                      <a:r>
                        <a:rPr lang="en-US" sz="1600" dirty="0"/>
                        <a:t>Immediate</a:t>
                      </a:r>
                    </a:p>
                  </a:txBody>
                  <a:tcPr anchor="ctr"/>
                </a:tc>
                <a:tc>
                  <a:txBody>
                    <a:bodyPr/>
                    <a:lstStyle/>
                    <a:p>
                      <a:pPr marL="0" algn="ctr" defTabSz="914400" rtl="0" eaLnBrk="1" fontAlgn="auto" latinLnBrk="0" hangingPunct="1">
                        <a:lnSpc>
                          <a:spcPct val="110000"/>
                        </a:lnSpc>
                        <a:spcAft>
                          <a:spcPts val="0"/>
                        </a:spcAft>
                        <a:tabLst>
                          <a:tab pos="5731510" algn="r"/>
                        </a:tabLst>
                      </a:pPr>
                      <a:r>
                        <a:rPr lang="en-IN" sz="1600" kern="1200" dirty="0">
                          <a:solidFill>
                            <a:schemeClr val="dk1"/>
                          </a:solidFill>
                          <a:latin typeface="+mn-lt"/>
                          <a:ea typeface="+mn-ea"/>
                          <a:cs typeface="+mn-cs"/>
                        </a:rPr>
                        <a:t>35%</a:t>
                      </a:r>
                    </a:p>
                  </a:txBody>
                  <a:tcPr marL="8890" marR="8890" marT="0" marB="0" anchor="ctr"/>
                </a:tc>
                <a:tc>
                  <a:txBody>
                    <a:bodyPr/>
                    <a:lstStyle/>
                    <a:p>
                      <a:pPr marL="0" algn="ctr" defTabSz="914400" rtl="0" eaLnBrk="1" fontAlgn="auto" latinLnBrk="0" hangingPunct="1">
                        <a:lnSpc>
                          <a:spcPct val="110000"/>
                        </a:lnSpc>
                        <a:spcAft>
                          <a:spcPts val="0"/>
                        </a:spcAft>
                        <a:tabLst>
                          <a:tab pos="5731510" algn="r"/>
                        </a:tabLst>
                      </a:pPr>
                      <a:r>
                        <a:rPr lang="en-IN" sz="1600" kern="1200" dirty="0">
                          <a:solidFill>
                            <a:schemeClr val="dk1"/>
                          </a:solidFill>
                          <a:latin typeface="+mn-lt"/>
                          <a:ea typeface="+mn-ea"/>
                          <a:cs typeface="+mn-cs"/>
                        </a:rPr>
                        <a:t>16%</a:t>
                      </a:r>
                    </a:p>
                  </a:txBody>
                  <a:tcPr marL="8890" marR="8890" marT="0" marB="0" anchor="ctr"/>
                </a:tc>
                <a:tc>
                  <a:txBody>
                    <a:bodyPr/>
                    <a:lstStyle/>
                    <a:p>
                      <a:pPr algn="ctr"/>
                      <a:r>
                        <a:rPr lang="en-US" sz="1600" dirty="0"/>
                        <a:t>51%</a:t>
                      </a:r>
                    </a:p>
                  </a:txBody>
                  <a:tcPr anchor="ctr"/>
                </a:tc>
                <a:extLst>
                  <a:ext uri="{0D108BD9-81ED-4DB2-BD59-A6C34878D82A}">
                    <a16:rowId xmlns:a16="http://schemas.microsoft.com/office/drawing/2014/main" val="3676350089"/>
                  </a:ext>
                </a:extLst>
              </a:tr>
              <a:tr h="370840">
                <a:tc>
                  <a:txBody>
                    <a:bodyPr/>
                    <a:lstStyle/>
                    <a:p>
                      <a:pPr algn="l"/>
                      <a:r>
                        <a:rPr lang="en-US" sz="1600" dirty="0"/>
                        <a:t>Total</a:t>
                      </a:r>
                    </a:p>
                  </a:txBody>
                  <a:tcPr anchor="ctr"/>
                </a:tc>
                <a:tc>
                  <a:txBody>
                    <a:bodyPr/>
                    <a:lstStyle/>
                    <a:p>
                      <a:pPr marL="0" algn="ctr" defTabSz="914400" rtl="0" eaLnBrk="1" fontAlgn="auto" latinLnBrk="0" hangingPunct="1">
                        <a:lnSpc>
                          <a:spcPct val="110000"/>
                        </a:lnSpc>
                        <a:spcAft>
                          <a:spcPts val="0"/>
                        </a:spcAft>
                        <a:tabLst>
                          <a:tab pos="5731510" algn="r"/>
                        </a:tabLst>
                      </a:pPr>
                      <a:r>
                        <a:rPr lang="en-IN" sz="1600" kern="1200" dirty="0">
                          <a:solidFill>
                            <a:schemeClr val="dk1"/>
                          </a:solidFill>
                          <a:latin typeface="+mn-lt"/>
                          <a:ea typeface="+mn-ea"/>
                          <a:cs typeface="+mn-cs"/>
                        </a:rPr>
                        <a:t>77%</a:t>
                      </a:r>
                    </a:p>
                  </a:txBody>
                  <a:tcPr marL="8890" marR="8890" marT="0" marB="0" anchor="ctr"/>
                </a:tc>
                <a:tc>
                  <a:txBody>
                    <a:bodyPr/>
                    <a:lstStyle/>
                    <a:p>
                      <a:pPr marL="0" algn="ctr" defTabSz="914400" rtl="0" eaLnBrk="1" fontAlgn="auto" latinLnBrk="0" hangingPunct="1">
                        <a:lnSpc>
                          <a:spcPct val="110000"/>
                        </a:lnSpc>
                        <a:spcAft>
                          <a:spcPts val="0"/>
                        </a:spcAft>
                        <a:tabLst>
                          <a:tab pos="5731510" algn="r"/>
                        </a:tabLst>
                      </a:pPr>
                      <a:r>
                        <a:rPr lang="en-IN" sz="1600" kern="1200" dirty="0">
                          <a:solidFill>
                            <a:schemeClr val="dk1"/>
                          </a:solidFill>
                          <a:latin typeface="+mn-lt"/>
                          <a:ea typeface="+mn-ea"/>
                          <a:cs typeface="+mn-cs"/>
                        </a:rPr>
                        <a:t>23%</a:t>
                      </a:r>
                    </a:p>
                  </a:txBody>
                  <a:tcPr marL="8890" marR="8890" marT="0" marB="0" anchor="ctr"/>
                </a:tc>
                <a:tc>
                  <a:txBody>
                    <a:bodyPr/>
                    <a:lstStyle/>
                    <a:p>
                      <a:pPr algn="ctr"/>
                      <a:r>
                        <a:rPr lang="en-US" sz="1600" dirty="0"/>
                        <a:t>100%</a:t>
                      </a:r>
                    </a:p>
                  </a:txBody>
                  <a:tcPr anchor="ctr"/>
                </a:tc>
                <a:extLst>
                  <a:ext uri="{0D108BD9-81ED-4DB2-BD59-A6C34878D82A}">
                    <a16:rowId xmlns:a16="http://schemas.microsoft.com/office/drawing/2014/main" val="2887646900"/>
                  </a:ext>
                </a:extLst>
              </a:tr>
            </a:tbl>
          </a:graphicData>
        </a:graphic>
      </p:graphicFrame>
      <p:sp>
        <p:nvSpPr>
          <p:cNvPr id="9" name="TextBox 8">
            <a:extLst>
              <a:ext uri="{FF2B5EF4-FFF2-40B4-BE49-F238E27FC236}">
                <a16:creationId xmlns:a16="http://schemas.microsoft.com/office/drawing/2014/main" id="{9FD7CD0A-3DDF-47D8-8678-63EC9E4CADBE}"/>
              </a:ext>
            </a:extLst>
          </p:cNvPr>
          <p:cNvSpPr txBox="1"/>
          <p:nvPr/>
        </p:nvSpPr>
        <p:spPr>
          <a:xfrm>
            <a:off x="1978857" y="855670"/>
            <a:ext cx="2776025" cy="156966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Annuity with Return of Capital dominated the data. Volume of data for other annuity options very less. Hence, </a:t>
            </a:r>
            <a:r>
              <a:rPr kumimoji="0" lang="en-US" sz="1600" b="0" i="0" u="none" strike="noStrike" kern="1200" cap="none" spc="0" normalizeH="0" baseline="0" noProof="0" dirty="0" err="1">
                <a:ln>
                  <a:noFill/>
                </a:ln>
                <a:solidFill>
                  <a:srgbClr val="000000"/>
                </a:solidFill>
                <a:effectLst/>
                <a:uLnTx/>
                <a:uFillTx/>
                <a:latin typeface="Times New Roman"/>
                <a:ea typeface="+mn-ea"/>
                <a:cs typeface="+mn-cs"/>
              </a:rPr>
              <a:t>RoC</a:t>
            </a:r>
            <a:r>
              <a:rPr kumimoji="0" lang="en-US" sz="1600" b="0" i="0" u="none" strike="noStrike" kern="1200" cap="none" spc="0" normalizeH="0" baseline="0" noProof="0" dirty="0">
                <a:ln>
                  <a:noFill/>
                </a:ln>
                <a:solidFill>
                  <a:srgbClr val="000000"/>
                </a:solidFill>
                <a:effectLst/>
                <a:uLnTx/>
                <a:uFillTx/>
                <a:latin typeface="Times New Roman"/>
                <a:ea typeface="+mn-ea"/>
                <a:cs typeface="+mn-cs"/>
              </a:rPr>
              <a:t> was chosen for studying mortality experience.</a:t>
            </a:r>
          </a:p>
        </p:txBody>
      </p:sp>
      <p:sp>
        <p:nvSpPr>
          <p:cNvPr id="10" name="TextBox 9">
            <a:extLst>
              <a:ext uri="{FF2B5EF4-FFF2-40B4-BE49-F238E27FC236}">
                <a16:creationId xmlns:a16="http://schemas.microsoft.com/office/drawing/2014/main" id="{EE84601E-D8EF-42E2-AC82-19FDD0FD3917}"/>
              </a:ext>
            </a:extLst>
          </p:cNvPr>
          <p:cNvSpPr txBox="1"/>
          <p:nvPr/>
        </p:nvSpPr>
        <p:spPr>
          <a:xfrm>
            <a:off x="1992923" y="2546931"/>
            <a:ext cx="2776025" cy="156966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Completeness and correctness of data satisfied via reconciliations with different data sources and tests for accuracy and reasonableness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1" name="TextBox 10">
            <a:extLst>
              <a:ext uri="{FF2B5EF4-FFF2-40B4-BE49-F238E27FC236}">
                <a16:creationId xmlns:a16="http://schemas.microsoft.com/office/drawing/2014/main" id="{F6AAF3F8-CF14-433D-86F1-297DD0F53304}"/>
              </a:ext>
            </a:extLst>
          </p:cNvPr>
          <p:cNvSpPr txBox="1"/>
          <p:nvPr/>
        </p:nvSpPr>
        <p:spPr>
          <a:xfrm>
            <a:off x="1978856" y="4278999"/>
            <a:ext cx="2776025" cy="156966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Immediate means Immediate Annuities.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Deferred means annuities vested after deferment period in Deferred Annuities.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2" name="TextBox 10">
            <a:extLst>
              <a:ext uri="{FF2B5EF4-FFF2-40B4-BE49-F238E27FC236}">
                <a16:creationId xmlns:a16="http://schemas.microsoft.com/office/drawing/2014/main" id="{19B569BC-EA3F-4727-88BD-004F32D83D4A}"/>
              </a:ext>
            </a:extLst>
          </p:cNvPr>
          <p:cNvSpPr txBox="1">
            <a:spLocks noChangeArrowheads="1"/>
          </p:cNvSpPr>
          <p:nvPr/>
        </p:nvSpPr>
        <p:spPr bwMode="auto">
          <a:xfrm>
            <a:off x="1978856" y="6020973"/>
            <a:ext cx="8516937" cy="584775"/>
          </a:xfrm>
          <a:prstGeom prst="rect">
            <a:avLst/>
          </a:prstGeom>
          <a:noFill/>
          <a:ln w="9525">
            <a:solidFill>
              <a:schemeClr val="accent1"/>
            </a:solidFill>
            <a:miter lim="800000"/>
            <a:headEnd/>
            <a:tailEnd/>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All 24 life insurers submitted the data</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Multiple round of iterations carried out to ensure that the data used is error free</a:t>
            </a:r>
          </a:p>
        </p:txBody>
      </p:sp>
    </p:spTree>
    <p:extLst>
      <p:ext uri="{BB962C8B-B14F-4D97-AF65-F5344CB8AC3E}">
        <p14:creationId xmlns:p14="http://schemas.microsoft.com/office/powerpoint/2010/main" val="41995406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9.8|27.3|47"/>
</p:tagLst>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TotalTime>
  <Words>5805</Words>
  <Application>Microsoft Office PowerPoint</Application>
  <PresentationFormat>Widescreen</PresentationFormat>
  <Paragraphs>763</Paragraphs>
  <Slides>51</Slides>
  <Notes>21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51</vt:i4>
      </vt:variant>
    </vt:vector>
  </HeadingPairs>
  <TitlesOfParts>
    <vt:vector size="65" baseType="lpstr">
      <vt:lpstr>Arial</vt:lpstr>
      <vt:lpstr>Arial Nova</vt:lpstr>
      <vt:lpstr>Bahamas</vt:lpstr>
      <vt:lpstr>Calibri</vt:lpstr>
      <vt:lpstr>Calibri Light</vt:lpstr>
      <vt:lpstr>Cambria Math</vt:lpstr>
      <vt:lpstr>Century Schoolbook</vt:lpstr>
      <vt:lpstr>Garamond</vt:lpstr>
      <vt:lpstr>Times New Roman</vt:lpstr>
      <vt:lpstr>Trebuchet MS</vt:lpstr>
      <vt:lpstr>Wingdings</vt:lpstr>
      <vt:lpstr>LifeConvBirm02</vt:lpstr>
      <vt:lpstr>1_LifeConvBirm02</vt:lpstr>
      <vt:lpstr>2_LifeConvBirm02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Overview</vt:lpstr>
      <vt:lpstr>Overview</vt:lpstr>
      <vt:lpstr>Overview</vt:lpstr>
      <vt:lpstr>Pension Coverage in India</vt:lpstr>
      <vt:lpstr>Overview</vt:lpstr>
      <vt:lpstr>Government Sponsored/Subsidised schemes </vt:lpstr>
      <vt:lpstr>Pension Reforms - NPS</vt:lpstr>
      <vt:lpstr>NPS/APY</vt:lpstr>
      <vt:lpstr>NPS</vt:lpstr>
      <vt:lpstr>IRDAI</vt:lpstr>
      <vt:lpstr>Products allowed by Insurance Regulator</vt:lpstr>
      <vt:lpstr>      IRDAI’s Standard Product</vt:lpstr>
      <vt:lpstr>Overseas Market</vt:lpstr>
      <vt:lpstr>Customer Preferences and Challenges</vt:lpstr>
      <vt:lpstr>Challenges for the Indian Market</vt:lpstr>
      <vt:lpstr>PowerPoint Presentation</vt:lpstr>
      <vt:lpstr>Challenges for the Indian Market</vt:lpstr>
      <vt:lpstr>Challenges for the Indian Market</vt:lpstr>
      <vt:lpstr>Challenges for the Indian Market</vt:lpstr>
      <vt:lpstr>   Recommendations of Working Group on Index Linked Insurance Products (ILIP)</vt:lpstr>
      <vt:lpstr>Recommendations of Working Group on Index Linked Insurance Products (ILIP)</vt:lpstr>
      <vt:lpstr>Recommendations of Working Group on Index Linked Insurance Products (ILIP)</vt:lpstr>
      <vt:lpstr>Recommendations of Working Group on Index Linked Insurance Products (ILIP)</vt:lpstr>
      <vt:lpstr>Recommendations of Working Group on Index Linked Insurance Products (ILIP)</vt:lpstr>
      <vt:lpstr>OECD Pensions outlook 2020</vt:lpstr>
      <vt:lpstr>Way Forward</vt:lpstr>
      <vt:lpstr>Way Forward</vt:lpstr>
      <vt:lpstr>Way Forward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Chitra Jayasimha</cp:lastModifiedBy>
  <cp:revision>141</cp:revision>
  <dcterms:created xsi:type="dcterms:W3CDTF">2011-07-20T12:11:57Z</dcterms:created>
  <dcterms:modified xsi:type="dcterms:W3CDTF">2021-08-06T16:39:28Z</dcterms:modified>
</cp:coreProperties>
</file>