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6" r:id="rId2"/>
  </p:sldMasterIdLst>
  <p:notesMasterIdLst>
    <p:notesMasterId r:id="rId33"/>
  </p:notesMasterIdLst>
  <p:sldIdLst>
    <p:sldId id="256" r:id="rId3"/>
    <p:sldId id="257" r:id="rId4"/>
    <p:sldId id="281" r:id="rId5"/>
    <p:sldId id="282" r:id="rId6"/>
    <p:sldId id="280" r:id="rId7"/>
    <p:sldId id="258" r:id="rId8"/>
    <p:sldId id="259" r:id="rId9"/>
    <p:sldId id="283" r:id="rId10"/>
    <p:sldId id="261" r:id="rId11"/>
    <p:sldId id="262" r:id="rId12"/>
    <p:sldId id="263" r:id="rId13"/>
    <p:sldId id="260" r:id="rId14"/>
    <p:sldId id="284" r:id="rId15"/>
    <p:sldId id="264" r:id="rId16"/>
    <p:sldId id="265" r:id="rId17"/>
    <p:sldId id="266" r:id="rId18"/>
    <p:sldId id="267" r:id="rId19"/>
    <p:sldId id="268" r:id="rId20"/>
    <p:sldId id="285" r:id="rId21"/>
    <p:sldId id="279" r:id="rId22"/>
    <p:sldId id="269" r:id="rId23"/>
    <p:sldId id="270" r:id="rId24"/>
    <p:sldId id="271" r:id="rId25"/>
    <p:sldId id="286" r:id="rId26"/>
    <p:sldId id="272" r:id="rId27"/>
    <p:sldId id="273" r:id="rId28"/>
    <p:sldId id="274" r:id="rId29"/>
    <p:sldId id="276" r:id="rId30"/>
    <p:sldId id="277" r:id="rId31"/>
    <p:sldId id="278" r:id="rId32"/>
  </p:sldIdLst>
  <p:sldSz cx="12192000" cy="6858000"/>
  <p:notesSz cx="7019925" cy="9305925"/>
  <p:embeddedFontLst>
    <p:embeddedFont>
      <p:font typeface="Montserrat Medium" panose="020B0604020202020204" charset="0"/>
      <p:regular r:id="rId34"/>
      <p:bold r:id="rId35"/>
      <p:italic r:id="rId36"/>
      <p:boldItalic r:id="rId37"/>
    </p:embeddedFont>
    <p:embeddedFont>
      <p:font typeface="Montserrat" panose="020B0604020202020204" charset="0"/>
      <p:regular r:id="rId38"/>
      <p:bold r:id="rId39"/>
      <p:italic r:id="rId40"/>
      <p:boldItalic r:id="rId41"/>
    </p:embeddedFont>
    <p:embeddedFont>
      <p:font typeface="Roboto"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Montserrat Black" panose="020B0604020202020204" charset="0"/>
      <p:bold r:id="rId50"/>
      <p:boldItalic r:id="rId51"/>
    </p:embeddedFont>
    <p:embeddedFont>
      <p:font typeface="Garamond" panose="02020404030301010803" pitchFamily="18" charset="0"/>
      <p:regular r:id="rId52"/>
      <p:bold r:id="rId53"/>
      <p:italic r:id="rId54"/>
      <p:boldItalic r:id="rId55"/>
    </p:embeddedFont>
    <p:embeddedFont>
      <p:font typeface="Montserrat SemiBold"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F6EDB01-90A4-4DC4-B3FF-06406C71CE1A}">
          <p14:sldIdLst>
            <p14:sldId id="256"/>
            <p14:sldId id="257"/>
            <p14:sldId id="281"/>
            <p14:sldId id="282"/>
            <p14:sldId id="280"/>
            <p14:sldId id="258"/>
            <p14:sldId id="259"/>
            <p14:sldId id="283"/>
            <p14:sldId id="261"/>
            <p14:sldId id="262"/>
            <p14:sldId id="263"/>
            <p14:sldId id="260"/>
            <p14:sldId id="284"/>
            <p14:sldId id="264"/>
            <p14:sldId id="265"/>
            <p14:sldId id="266"/>
            <p14:sldId id="267"/>
            <p14:sldId id="268"/>
            <p14:sldId id="285"/>
            <p14:sldId id="279"/>
            <p14:sldId id="269"/>
            <p14:sldId id="270"/>
            <p14:sldId id="271"/>
            <p14:sldId id="286"/>
            <p14:sldId id="272"/>
            <p14:sldId id="273"/>
            <p14:sldId id="274"/>
            <p14:sldId id="276"/>
            <p14:sldId id="277"/>
            <p14:sldId id="27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ggbttAPvgY5ur/eXjT3dvr6Yv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14EEC1-E094-4C44-B2B7-51163E8A82CB}">
  <a:tblStyle styleId="{A314EEC1-E094-4C44-B2B7-51163E8A82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font" Target="fonts/font19.fntdata"/><Relationship Id="rId60"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1968" cy="465296"/>
          </a:xfrm>
          <a:prstGeom prst="rect">
            <a:avLst/>
          </a:prstGeom>
          <a:noFill/>
          <a:ln>
            <a:noFill/>
          </a:ln>
        </p:spPr>
        <p:txBody>
          <a:bodyPr spcFirstLastPara="1" wrap="square" lIns="93272" tIns="46623" rIns="93272" bIns="46623"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6333" y="0"/>
            <a:ext cx="3041968" cy="465296"/>
          </a:xfrm>
          <a:prstGeom prst="rect">
            <a:avLst/>
          </a:prstGeom>
          <a:noFill/>
          <a:ln>
            <a:noFill/>
          </a:ln>
        </p:spPr>
        <p:txBody>
          <a:bodyPr spcFirstLastPara="1" wrap="square" lIns="93272" tIns="46623" rIns="93272" bIns="46623"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93" name="Google Shape;93;p1: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3: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3: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169" name="Google Shape;169;p13: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10</a:t>
            </a:fld>
            <a:endParaRPr/>
          </a:p>
        </p:txBody>
      </p:sp>
      <p:sp>
        <p:nvSpPr>
          <p:cNvPr id="170" name="Google Shape;170;p13: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2508f7472_2_54: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e2508f7472_2_54: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181" name="Google Shape;181;ge2508f7472_2_54: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11</a:t>
            </a:fld>
            <a:endParaRPr/>
          </a:p>
        </p:txBody>
      </p:sp>
      <p:sp>
        <p:nvSpPr>
          <p:cNvPr id="182" name="Google Shape;182;ge2508f7472_2_54: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14b0e9554_1_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e14b0e9554_1_0: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143" name="Google Shape;143;ge14b0e9554_1_0: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12</a:t>
            </a:fld>
            <a:endParaRPr/>
          </a:p>
        </p:txBody>
      </p:sp>
      <p:sp>
        <p:nvSpPr>
          <p:cNvPr id="144" name="Google Shape;144;ge14b0e9554_1_0: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93" name="Google Shape;93;p1: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3669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2508f7472_2_64: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e2508f7472_2_64: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193" name="Google Shape;193;ge2508f7472_2_64: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14</a:t>
            </a:fld>
            <a:endParaRPr/>
          </a:p>
        </p:txBody>
      </p:sp>
      <p:sp>
        <p:nvSpPr>
          <p:cNvPr id="194" name="Google Shape;194;ge2508f7472_2_64: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2508f7472_2_74: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e2508f7472_2_74: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204" name="Google Shape;204;ge2508f7472_2_74: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15</a:t>
            </a:fld>
            <a:endParaRPr/>
          </a:p>
        </p:txBody>
      </p:sp>
      <p:sp>
        <p:nvSpPr>
          <p:cNvPr id="205" name="Google Shape;205;ge2508f7472_2_74: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4: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215" name="Google Shape;215;p14: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16</a:t>
            </a:fld>
            <a:endParaRPr/>
          </a:p>
        </p:txBody>
      </p:sp>
      <p:sp>
        <p:nvSpPr>
          <p:cNvPr id="216" name="Google Shape;216;p14: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2508f7472_2_84: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e2508f7472_2_84: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226" name="Google Shape;226;ge2508f7472_2_84: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17</a:t>
            </a:fld>
            <a:endParaRPr/>
          </a:p>
        </p:txBody>
      </p:sp>
      <p:sp>
        <p:nvSpPr>
          <p:cNvPr id="227" name="Google Shape;227;ge2508f7472_2_84: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1: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237" name="Google Shape;237;p11: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18</a:t>
            </a:fld>
            <a:endParaRPr/>
          </a:p>
        </p:txBody>
      </p:sp>
      <p:sp>
        <p:nvSpPr>
          <p:cNvPr id="238" name="Google Shape;238;p11: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93" name="Google Shape;93;p1: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338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rmAutofit/>
          </a:bodyPr>
          <a:lstStyle/>
          <a:p>
            <a:pPr marL="0" indent="0"/>
            <a:endParaRPr/>
          </a:p>
        </p:txBody>
      </p:sp>
      <p:sp>
        <p:nvSpPr>
          <p:cNvPr id="102" name="Google Shape;102;p2: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2</a:t>
            </a:fld>
            <a:endParaRPr/>
          </a:p>
        </p:txBody>
      </p:sp>
      <p:sp>
        <p:nvSpPr>
          <p:cNvPr id="103" name="Google Shape;103;p2: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2508f7472_7_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e2508f7472_7_0: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248" name="Google Shape;248;ge2508f7472_7_0: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20</a:t>
            </a:fld>
            <a:endParaRPr/>
          </a:p>
        </p:txBody>
      </p:sp>
      <p:sp>
        <p:nvSpPr>
          <p:cNvPr id="249" name="Google Shape;249;ge2508f7472_7_0: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extLst>
      <p:ext uri="{BB962C8B-B14F-4D97-AF65-F5344CB8AC3E}">
        <p14:creationId xmlns:p14="http://schemas.microsoft.com/office/powerpoint/2010/main" val="2989777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2508f7472_7_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e2508f7472_7_0: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248" name="Google Shape;248;ge2508f7472_7_0: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21</a:t>
            </a:fld>
            <a:endParaRPr/>
          </a:p>
        </p:txBody>
      </p:sp>
      <p:sp>
        <p:nvSpPr>
          <p:cNvPr id="249" name="Google Shape;249;ge2508f7472_7_0: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276a3d37e_0_13: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e276a3d37e_0_13: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259" name="Google Shape;259;ge276a3d37e_0_13: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22</a:t>
            </a:fld>
            <a:endParaRPr/>
          </a:p>
        </p:txBody>
      </p:sp>
      <p:sp>
        <p:nvSpPr>
          <p:cNvPr id="260" name="Google Shape;260;ge276a3d37e_0_13: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e276a3d37e_0_22: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e276a3d37e_0_22: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270" name="Google Shape;270;ge276a3d37e_0_22: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23</a:t>
            </a:fld>
            <a:endParaRPr/>
          </a:p>
        </p:txBody>
      </p:sp>
      <p:sp>
        <p:nvSpPr>
          <p:cNvPr id="271" name="Google Shape;271;ge276a3d37e_0_22: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93" name="Google Shape;93;p1: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5746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5: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281" name="Google Shape;281;p15: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25</a:t>
            </a:fld>
            <a:endParaRPr/>
          </a:p>
        </p:txBody>
      </p:sp>
      <p:sp>
        <p:nvSpPr>
          <p:cNvPr id="282" name="Google Shape;282;p15: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6: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292" name="Google Shape;292;p16: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26</a:t>
            </a:fld>
            <a:endParaRPr/>
          </a:p>
        </p:txBody>
      </p:sp>
      <p:sp>
        <p:nvSpPr>
          <p:cNvPr id="293" name="Google Shape;293;p16: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7: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303" name="Google Shape;303;p17: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27</a:t>
            </a:fld>
            <a:endParaRPr/>
          </a:p>
        </p:txBody>
      </p:sp>
      <p:sp>
        <p:nvSpPr>
          <p:cNvPr id="304" name="Google Shape;304;p17: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376d7b2b5_0_106: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e376d7b2b5_0_106: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325" name="Google Shape;325;ge376d7b2b5_0_106: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28</a:t>
            </a:fld>
            <a:endParaRPr/>
          </a:p>
        </p:txBody>
      </p:sp>
      <p:sp>
        <p:nvSpPr>
          <p:cNvPr id="326" name="Google Shape;326;ge376d7b2b5_0_106: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0: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336" name="Google Shape;336;p20: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29</a:t>
            </a:fld>
            <a:endParaRPr/>
          </a:p>
        </p:txBody>
      </p:sp>
      <p:sp>
        <p:nvSpPr>
          <p:cNvPr id="337" name="Google Shape;337;p20: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rmAutofit/>
          </a:bodyPr>
          <a:lstStyle/>
          <a:p>
            <a:pPr marL="0" indent="0"/>
            <a:endParaRPr/>
          </a:p>
        </p:txBody>
      </p:sp>
      <p:sp>
        <p:nvSpPr>
          <p:cNvPr id="102" name="Google Shape;102;p2: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3</a:t>
            </a:fld>
            <a:endParaRPr/>
          </a:p>
        </p:txBody>
      </p:sp>
      <p:sp>
        <p:nvSpPr>
          <p:cNvPr id="103" name="Google Shape;103;p2: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extLst>
      <p:ext uri="{BB962C8B-B14F-4D97-AF65-F5344CB8AC3E}">
        <p14:creationId xmlns:p14="http://schemas.microsoft.com/office/powerpoint/2010/main" val="3980939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1: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347" name="Google Shape;347;p21: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30</a:t>
            </a:fld>
            <a:endParaRPr/>
          </a:p>
        </p:txBody>
      </p:sp>
      <p:sp>
        <p:nvSpPr>
          <p:cNvPr id="348" name="Google Shape;348;p21: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93" name="Google Shape;93;p1: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8963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rmAutofit/>
          </a:bodyPr>
          <a:lstStyle/>
          <a:p>
            <a:pPr marL="0" indent="0"/>
            <a:endParaRPr/>
          </a:p>
        </p:txBody>
      </p:sp>
      <p:sp>
        <p:nvSpPr>
          <p:cNvPr id="102" name="Google Shape;102;p2: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5</a:t>
            </a:fld>
            <a:endParaRPr/>
          </a:p>
        </p:txBody>
      </p:sp>
      <p:sp>
        <p:nvSpPr>
          <p:cNvPr id="103" name="Google Shape;103;p2: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extLst>
      <p:ext uri="{BB962C8B-B14F-4D97-AF65-F5344CB8AC3E}">
        <p14:creationId xmlns:p14="http://schemas.microsoft.com/office/powerpoint/2010/main" val="199076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14b0e9554_0_3: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e14b0e9554_0_3: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116" name="Google Shape;116;ge14b0e9554_0_3: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6</a:t>
            </a:fld>
            <a:endParaRPr/>
          </a:p>
        </p:txBody>
      </p:sp>
      <p:sp>
        <p:nvSpPr>
          <p:cNvPr id="117" name="Google Shape;117;ge14b0e9554_0_3: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14b0e9554_0_15: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e14b0e9554_0_15: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130" name="Google Shape;130;ge14b0e9554_0_15: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7</a:t>
            </a:fld>
            <a:endParaRPr/>
          </a:p>
        </p:txBody>
      </p:sp>
      <p:sp>
        <p:nvSpPr>
          <p:cNvPr id="131" name="Google Shape;131;ge14b0e9554_0_15: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93" name="Google Shape;93;p1: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860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2508f7472_2_43: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e2508f7472_2_43:notes"/>
          <p:cNvSpPr txBox="1">
            <a:spLocks noGrp="1"/>
          </p:cNvSpPr>
          <p:nvPr>
            <p:ph type="body" idx="1"/>
          </p:nvPr>
        </p:nvSpPr>
        <p:spPr>
          <a:xfrm>
            <a:off x="701993" y="4420315"/>
            <a:ext cx="5615940" cy="4187666"/>
          </a:xfrm>
          <a:prstGeom prst="rect">
            <a:avLst/>
          </a:prstGeom>
          <a:noFill/>
          <a:ln>
            <a:noFill/>
          </a:ln>
        </p:spPr>
        <p:txBody>
          <a:bodyPr spcFirstLastPara="1" wrap="square" lIns="93272" tIns="46623" rIns="93272" bIns="46623" anchor="t" anchorCtr="0">
            <a:noAutofit/>
          </a:bodyPr>
          <a:lstStyle/>
          <a:p>
            <a:pPr marL="0" indent="0"/>
            <a:endParaRPr/>
          </a:p>
        </p:txBody>
      </p:sp>
      <p:sp>
        <p:nvSpPr>
          <p:cNvPr id="157" name="Google Shape;157;ge2508f7472_2_43:notes"/>
          <p:cNvSpPr txBox="1">
            <a:spLocks noGrp="1"/>
          </p:cNvSpPr>
          <p:nvPr>
            <p:ph type="sldNum" idx="12"/>
          </p:nvPr>
        </p:nvSpPr>
        <p:spPr>
          <a:xfrm>
            <a:off x="3976333" y="8839014"/>
            <a:ext cx="3041968" cy="465296"/>
          </a:xfrm>
          <a:prstGeom prst="rect">
            <a:avLst/>
          </a:prstGeom>
          <a:noFill/>
          <a:ln>
            <a:noFill/>
          </a:ln>
        </p:spPr>
        <p:txBody>
          <a:bodyPr spcFirstLastPara="1" wrap="square" lIns="93272" tIns="46623" rIns="93272" bIns="46623" anchor="b" anchorCtr="0">
            <a:noAutofit/>
          </a:bodyPr>
          <a:lstStyle/>
          <a:p>
            <a:pPr algn="r">
              <a:buSzPts val="1400"/>
            </a:pPr>
            <a:fld id="{00000000-1234-1234-1234-123412341234}" type="slidenum">
              <a:rPr lang="en-US"/>
              <a:pPr algn="r">
                <a:buSzPts val="1400"/>
              </a:pPr>
              <a:t>9</a:t>
            </a:fld>
            <a:endParaRPr/>
          </a:p>
        </p:txBody>
      </p:sp>
      <p:sp>
        <p:nvSpPr>
          <p:cNvPr id="158" name="Google Shape;158;ge2508f7472_2_43:notes"/>
          <p:cNvSpPr txBox="1">
            <a:spLocks noGrp="1"/>
          </p:cNvSpPr>
          <p:nvPr>
            <p:ph type="ftr" idx="11"/>
          </p:nvPr>
        </p:nvSpPr>
        <p:spPr>
          <a:xfrm>
            <a:off x="0" y="8839014"/>
            <a:ext cx="3041968" cy="465296"/>
          </a:xfrm>
          <a:prstGeom prst="rect">
            <a:avLst/>
          </a:prstGeom>
          <a:noFill/>
          <a:ln>
            <a:noFill/>
          </a:ln>
        </p:spPr>
        <p:txBody>
          <a:bodyPr spcFirstLastPara="1" wrap="square" lIns="93272" tIns="46623" rIns="93272" bIns="46623" anchor="b" anchorCtr="0">
            <a:noAutofit/>
          </a:bodyPr>
          <a:lstStyle/>
          <a:p>
            <a:r>
              <a:rPr lang="en-US"/>
              <a:t>1</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ge2508f7472_2_19"/>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ge2508f7472_2_1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70" name="Google Shape;70;ge2508f7472_2_1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e2508f7472_2_1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e2508f7472_2_1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3"/>
        <p:cNvGrpSpPr/>
        <p:nvPr/>
      </p:nvGrpSpPr>
      <p:grpSpPr>
        <a:xfrm>
          <a:off x="0" y="0"/>
          <a:ext cx="0" cy="0"/>
          <a:chOff x="0" y="0"/>
          <a:chExt cx="0" cy="0"/>
        </a:xfrm>
      </p:grpSpPr>
      <p:sp>
        <p:nvSpPr>
          <p:cNvPr id="74" name="Google Shape;74;ge2508f7472_2_25"/>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e2508f7472_2_25"/>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e2508f7472_2_25"/>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grpSp>
        <p:nvGrpSpPr>
          <p:cNvPr id="77" name="Google Shape;77;ge2508f7472_2_25"/>
          <p:cNvGrpSpPr/>
          <p:nvPr/>
        </p:nvGrpSpPr>
        <p:grpSpPr>
          <a:xfrm>
            <a:off x="359371" y="228600"/>
            <a:ext cx="11832629" cy="1284827"/>
            <a:chOff x="269528" y="5496973"/>
            <a:chExt cx="8874472" cy="1284827"/>
          </a:xfrm>
        </p:grpSpPr>
        <p:pic>
          <p:nvPicPr>
            <p:cNvPr id="78" name="Google Shape;78;ge2508f7472_2_25"/>
            <p:cNvPicPr preferRelativeResize="0"/>
            <p:nvPr/>
          </p:nvPicPr>
          <p:blipFill rotWithShape="1">
            <a:blip r:embed="rId2">
              <a:alphaModFix/>
            </a:blip>
            <a:srcRect/>
            <a:stretch/>
          </p:blipFill>
          <p:spPr>
            <a:xfrm>
              <a:off x="269528" y="5496973"/>
              <a:ext cx="1483072" cy="1284827"/>
            </a:xfrm>
            <a:prstGeom prst="rect">
              <a:avLst/>
            </a:prstGeom>
            <a:noFill/>
            <a:ln>
              <a:noFill/>
            </a:ln>
          </p:spPr>
        </p:pic>
        <p:sp>
          <p:nvSpPr>
            <p:cNvPr id="79" name="Google Shape;79;ge2508f7472_2_25"/>
            <p:cNvSpPr/>
            <p:nvPr/>
          </p:nvSpPr>
          <p:spPr>
            <a:xfrm flipH="1">
              <a:off x="1752600" y="5820488"/>
              <a:ext cx="7391400" cy="70788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F497D"/>
                </a:buClr>
                <a:buSzPts val="4000"/>
                <a:buFont typeface="Arial"/>
                <a:buNone/>
              </a:pPr>
              <a:r>
                <a:rPr lang="en-US" sz="4000" b="1" i="0" u="none" strike="noStrike" cap="none">
                  <a:solidFill>
                    <a:srgbClr val="1F497D"/>
                  </a:solidFill>
                  <a:latin typeface="Arial"/>
                  <a:ea typeface="Arial"/>
                  <a:cs typeface="Arial"/>
                  <a:sym typeface="Arial"/>
                </a:rPr>
                <a:t>Institute of Actuaries of India</a:t>
              </a:r>
              <a:endParaRPr sz="4000" b="1" i="0" u="none" strike="noStrike" cap="none">
                <a:solidFill>
                  <a:schemeClr val="dk1"/>
                </a:solidFill>
                <a:latin typeface="Arial"/>
                <a:ea typeface="Arial"/>
                <a:cs typeface="Arial"/>
                <a:sym typeface="Arial"/>
              </a:endParaRPr>
            </a:p>
          </p:txBody>
        </p:sp>
      </p:grpSp>
      <p:sp>
        <p:nvSpPr>
          <p:cNvPr id="80" name="Google Shape;80;ge2508f7472_2_25"/>
          <p:cNvSpPr/>
          <p:nvPr/>
        </p:nvSpPr>
        <p:spPr>
          <a:xfrm>
            <a:off x="0" y="2743201"/>
            <a:ext cx="121920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800"/>
              <a:buFont typeface="Garamond"/>
              <a:buNone/>
            </a:pPr>
            <a:r>
              <a:rPr lang="en-US" sz="4800" b="1" i="0" u="none" strike="noStrike" cap="none">
                <a:solidFill>
                  <a:schemeClr val="dk1"/>
                </a:solidFill>
                <a:latin typeface="Garamond"/>
                <a:ea typeface="Garamond"/>
                <a:cs typeface="Garamond"/>
                <a:sym typeface="Garamond"/>
              </a:rPr>
              <a:t>Title</a:t>
            </a:r>
            <a:endParaRPr sz="1400" b="0" i="0" u="none" strike="noStrike" cap="none">
              <a:solidFill>
                <a:srgbClr val="000000"/>
              </a:solidFill>
              <a:latin typeface="Arial"/>
              <a:ea typeface="Arial"/>
              <a:cs typeface="Arial"/>
              <a:sym typeface="Arial"/>
            </a:endParaRPr>
          </a:p>
        </p:txBody>
      </p:sp>
      <p:sp>
        <p:nvSpPr>
          <p:cNvPr id="81" name="Google Shape;81;ge2508f7472_2_25"/>
          <p:cNvSpPr/>
          <p:nvPr/>
        </p:nvSpPr>
        <p:spPr>
          <a:xfrm>
            <a:off x="0" y="3733800"/>
            <a:ext cx="121920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800"/>
              <a:buFont typeface="Garamond"/>
              <a:buNone/>
            </a:pPr>
            <a:r>
              <a:rPr lang="en-US" sz="4800" b="1" i="0" u="none" strike="noStrike" cap="none">
                <a:solidFill>
                  <a:schemeClr val="dk1"/>
                </a:solidFill>
                <a:latin typeface="Garamond"/>
                <a:ea typeface="Garamond"/>
                <a:cs typeface="Garamond"/>
                <a:sym typeface="Garamond"/>
              </a:rPr>
              <a:t>By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ge2508f7472_2_34"/>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4" name="Google Shape;84;ge2508f7472_2_34"/>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ge2508f7472_2_34"/>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e2508f7472_2_34"/>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ge2508f7472_2_3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ge2508f7472_2_3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e2508f7472_2_3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20" name="Google Shape;20;p5"/>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6"/>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2" name="Google Shape;32;p7"/>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8"/>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grpSp>
        <p:nvGrpSpPr>
          <p:cNvPr id="39" name="Google Shape;39;p8"/>
          <p:cNvGrpSpPr/>
          <p:nvPr/>
        </p:nvGrpSpPr>
        <p:grpSpPr>
          <a:xfrm>
            <a:off x="359371" y="228600"/>
            <a:ext cx="11832629" cy="1284827"/>
            <a:chOff x="269528" y="5496973"/>
            <a:chExt cx="8874472" cy="1284827"/>
          </a:xfrm>
        </p:grpSpPr>
        <p:pic>
          <p:nvPicPr>
            <p:cNvPr id="40" name="Google Shape;40;p8"/>
            <p:cNvPicPr preferRelativeResize="0"/>
            <p:nvPr/>
          </p:nvPicPr>
          <p:blipFill rotWithShape="1">
            <a:blip r:embed="rId2">
              <a:alphaModFix/>
            </a:blip>
            <a:srcRect/>
            <a:stretch/>
          </p:blipFill>
          <p:spPr>
            <a:xfrm>
              <a:off x="269528" y="5496973"/>
              <a:ext cx="1483072" cy="1284827"/>
            </a:xfrm>
            <a:prstGeom prst="rect">
              <a:avLst/>
            </a:prstGeom>
            <a:noFill/>
            <a:ln>
              <a:noFill/>
            </a:ln>
          </p:spPr>
        </p:pic>
        <p:sp>
          <p:nvSpPr>
            <p:cNvPr id="41" name="Google Shape;41;p8"/>
            <p:cNvSpPr/>
            <p:nvPr/>
          </p:nvSpPr>
          <p:spPr>
            <a:xfrm flipH="1">
              <a:off x="1752600" y="5820488"/>
              <a:ext cx="7391400" cy="70788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1F497D"/>
                </a:buClr>
                <a:buSzPts val="4000"/>
                <a:buFont typeface="Arial"/>
                <a:buNone/>
              </a:pPr>
              <a:r>
                <a:rPr lang="en-US" sz="4000" b="1" i="0" u="none" strike="noStrike" cap="none">
                  <a:solidFill>
                    <a:srgbClr val="1F497D"/>
                  </a:solidFill>
                  <a:latin typeface="Arial"/>
                  <a:ea typeface="Arial"/>
                  <a:cs typeface="Arial"/>
                  <a:sym typeface="Arial"/>
                </a:rPr>
                <a:t>Institute of Actuaries of India</a:t>
              </a:r>
              <a:endParaRPr sz="4000" b="1" i="0" u="none" strike="noStrike" cap="none">
                <a:solidFill>
                  <a:schemeClr val="dk1"/>
                </a:solidFill>
                <a:latin typeface="Arial"/>
                <a:ea typeface="Arial"/>
                <a:cs typeface="Arial"/>
                <a:sym typeface="Arial"/>
              </a:endParaRPr>
            </a:p>
          </p:txBody>
        </p:sp>
      </p:grpSp>
      <p:sp>
        <p:nvSpPr>
          <p:cNvPr id="42" name="Google Shape;42;p8"/>
          <p:cNvSpPr/>
          <p:nvPr/>
        </p:nvSpPr>
        <p:spPr>
          <a:xfrm>
            <a:off x="0" y="2743201"/>
            <a:ext cx="121920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800"/>
              <a:buFont typeface="Garamond"/>
              <a:buNone/>
            </a:pPr>
            <a:r>
              <a:rPr lang="en-US" sz="4800" b="1" i="0" u="none" strike="noStrike" cap="none">
                <a:solidFill>
                  <a:schemeClr val="dk1"/>
                </a:solidFill>
                <a:latin typeface="Garamond"/>
                <a:ea typeface="Garamond"/>
                <a:cs typeface="Garamond"/>
                <a:sym typeface="Garamond"/>
              </a:rPr>
              <a:t>Title</a:t>
            </a:r>
            <a:endParaRPr sz="1400" b="0" i="0" u="none" strike="noStrike" cap="none">
              <a:solidFill>
                <a:srgbClr val="000000"/>
              </a:solidFill>
              <a:latin typeface="Arial"/>
              <a:ea typeface="Arial"/>
              <a:cs typeface="Arial"/>
              <a:sym typeface="Arial"/>
            </a:endParaRPr>
          </a:p>
        </p:txBody>
      </p:sp>
      <p:sp>
        <p:nvSpPr>
          <p:cNvPr id="43" name="Google Shape;43;p8"/>
          <p:cNvSpPr/>
          <p:nvPr/>
        </p:nvSpPr>
        <p:spPr>
          <a:xfrm>
            <a:off x="0" y="3733800"/>
            <a:ext cx="121920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800"/>
              <a:buFont typeface="Garamond"/>
              <a:buNone/>
            </a:pPr>
            <a:r>
              <a:rPr lang="en-US" sz="4800" b="1" i="0" u="none" strike="noStrike" cap="none">
                <a:solidFill>
                  <a:schemeClr val="dk1"/>
                </a:solidFill>
                <a:latin typeface="Garamond"/>
                <a:ea typeface="Garamond"/>
                <a:cs typeface="Garamond"/>
                <a:sym typeface="Garamond"/>
              </a:rPr>
              <a:t>By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0"/>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9"/>
        <p:cNvGrpSpPr/>
        <p:nvPr/>
      </p:nvGrpSpPr>
      <p:grpSpPr>
        <a:xfrm>
          <a:off x="0" y="0"/>
          <a:ext cx="0" cy="0"/>
          <a:chOff x="0" y="0"/>
          <a:chExt cx="0" cy="0"/>
        </a:xfrm>
      </p:grpSpPr>
      <p:sp>
        <p:nvSpPr>
          <p:cNvPr id="60" name="Google Shape;60;ge2508f7472_2_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ge2508f7472_2_13"/>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ge2508f7472_2_13"/>
          <p:cNvSpPr txBox="1">
            <a:spLocks noGrp="1"/>
          </p:cNvSpPr>
          <p:nvPr>
            <p:ph type="body" idx="1"/>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 name="Google Shape;64;ge2508f7472_2_13"/>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e2508f7472_2_13"/>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e2508f7472_2_13"/>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3"/>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3"/>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3"/>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Google Shape;54;ge2508f7472_2_0"/>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55" name="Google Shape;55;ge2508f7472_2_0"/>
          <p:cNvSpPr txBox="1">
            <a:spLocks noGrp="1"/>
          </p:cNvSpPr>
          <p:nvPr>
            <p:ph type="body" idx="1"/>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6" name="Google Shape;56;ge2508f7472_2_0"/>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7" name="Google Shape;57;ge2508f7472_2_0"/>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8" name="Google Shape;58;ge2508f7472_2_0"/>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pic>
        <p:nvPicPr>
          <p:cNvPr id="95" name="Google Shape;95;p1"/>
          <p:cNvPicPr preferRelativeResize="0"/>
          <p:nvPr/>
        </p:nvPicPr>
        <p:blipFill rotWithShape="1">
          <a:blip r:embed="rId4">
            <a:alphaModFix/>
          </a:blip>
          <a:srcRect/>
          <a:stretch/>
        </p:blipFill>
        <p:spPr>
          <a:xfrm>
            <a:off x="10287000" y="3479017"/>
            <a:ext cx="1588491" cy="1600200"/>
          </a:xfrm>
          <a:prstGeom prst="rect">
            <a:avLst/>
          </a:prstGeom>
          <a:noFill/>
          <a:ln>
            <a:noFill/>
          </a:ln>
        </p:spPr>
      </p:pic>
      <p:sp>
        <p:nvSpPr>
          <p:cNvPr id="96" name="Google Shape;96;p1"/>
          <p:cNvSpPr txBox="1"/>
          <p:nvPr/>
        </p:nvSpPr>
        <p:spPr>
          <a:xfrm>
            <a:off x="577350" y="2000325"/>
            <a:ext cx="11037300" cy="1120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chemeClr val="lt1"/>
                </a:solidFill>
                <a:latin typeface="Montserrat Black"/>
                <a:ea typeface="Montserrat Black"/>
                <a:cs typeface="Montserrat Black"/>
                <a:sym typeface="Montserrat Black"/>
              </a:rPr>
              <a:t>Life Insurance (Professional): Case Study </a:t>
            </a:r>
            <a:r>
              <a:rPr lang="en-US" sz="3600" b="0" i="0" u="none" strike="noStrike" cap="none" dirty="0" smtClean="0">
                <a:solidFill>
                  <a:schemeClr val="lt1"/>
                </a:solidFill>
                <a:latin typeface="Montserrat Black"/>
                <a:ea typeface="Montserrat Black"/>
                <a:cs typeface="Montserrat Black"/>
                <a:sym typeface="Montserrat Black"/>
              </a:rPr>
              <a:t>6 </a:t>
            </a:r>
            <a:r>
              <a:rPr lang="en-US" sz="2800" b="0" i="1" u="none" strike="noStrike" cap="none" dirty="0" err="1" smtClean="0">
                <a:solidFill>
                  <a:schemeClr val="lt1"/>
                </a:solidFill>
                <a:latin typeface="Montserrat Black"/>
                <a:ea typeface="Montserrat Black"/>
                <a:cs typeface="Montserrat Black"/>
                <a:sym typeface="Montserrat Black"/>
              </a:rPr>
              <a:t>Bura</a:t>
            </a:r>
            <a:r>
              <a:rPr lang="en-US" sz="2800" b="0" i="1" u="none" strike="noStrike" cap="none" dirty="0" smtClean="0">
                <a:solidFill>
                  <a:schemeClr val="lt1"/>
                </a:solidFill>
                <a:latin typeface="Montserrat Black"/>
                <a:ea typeface="Montserrat Black"/>
                <a:cs typeface="Montserrat Black"/>
                <a:sym typeface="Montserrat Black"/>
              </a:rPr>
              <a:t> Jo </a:t>
            </a:r>
            <a:r>
              <a:rPr lang="en-US" sz="2800" b="0" i="1" u="none" strike="noStrike" cap="none" dirty="0" err="1" smtClean="0">
                <a:solidFill>
                  <a:schemeClr val="lt1"/>
                </a:solidFill>
                <a:latin typeface="Montserrat Black"/>
                <a:ea typeface="Montserrat Black"/>
                <a:cs typeface="Montserrat Black"/>
                <a:sym typeface="Montserrat Black"/>
              </a:rPr>
              <a:t>Dekha</a:t>
            </a:r>
            <a:r>
              <a:rPr lang="en-US" sz="2800" i="1" dirty="0" err="1" smtClean="0">
                <a:solidFill>
                  <a:schemeClr val="lt1"/>
                </a:solidFill>
                <a:latin typeface="Montserrat Black"/>
                <a:ea typeface="Montserrat Black"/>
                <a:cs typeface="Montserrat Black"/>
                <a:sym typeface="Montserrat Black"/>
              </a:rPr>
              <a:t>n</a:t>
            </a:r>
            <a:r>
              <a:rPr lang="en-US" sz="2800" i="1" dirty="0" smtClean="0">
                <a:solidFill>
                  <a:schemeClr val="lt1"/>
                </a:solidFill>
                <a:latin typeface="Montserrat Black"/>
                <a:ea typeface="Montserrat Black"/>
                <a:cs typeface="Montserrat Black"/>
                <a:sym typeface="Montserrat Black"/>
              </a:rPr>
              <a:t> Main </a:t>
            </a:r>
            <a:r>
              <a:rPr lang="en-US" sz="2800" i="1" dirty="0" err="1" smtClean="0">
                <a:solidFill>
                  <a:schemeClr val="lt1"/>
                </a:solidFill>
                <a:latin typeface="Montserrat Black"/>
                <a:ea typeface="Montserrat Black"/>
                <a:cs typeface="Montserrat Black"/>
                <a:sym typeface="Montserrat Black"/>
              </a:rPr>
              <a:t>Chala</a:t>
            </a:r>
            <a:endParaRPr sz="2800" b="1" i="1" u="none" strike="noStrike" cap="none" dirty="0">
              <a:solidFill>
                <a:schemeClr val="lt1"/>
              </a:solidFill>
              <a:latin typeface="Montserrat"/>
              <a:ea typeface="Montserrat"/>
              <a:cs typeface="Montserrat"/>
              <a:sym typeface="Montserrat"/>
            </a:endParaRPr>
          </a:p>
        </p:txBody>
      </p:sp>
      <p:sp>
        <p:nvSpPr>
          <p:cNvPr id="97" name="Google Shape;97;p1"/>
          <p:cNvSpPr/>
          <p:nvPr/>
        </p:nvSpPr>
        <p:spPr>
          <a:xfrm>
            <a:off x="577350" y="3252325"/>
            <a:ext cx="5184900" cy="203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Montserrat"/>
                <a:ea typeface="Montserrat"/>
                <a:cs typeface="Montserrat"/>
                <a:sym typeface="Montserrat"/>
              </a:rPr>
              <a:t>Guide: Richard Holloway </a:t>
            </a:r>
            <a:endParaRPr sz="14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Montserrat"/>
                <a:ea typeface="Montserrat"/>
                <a:cs typeface="Montserrat"/>
                <a:sym typeface="Montserrat"/>
              </a:rPr>
              <a:t>Presented By : </a:t>
            </a:r>
            <a:endParaRPr sz="1800" b="1" i="0" u="none" strike="noStrike" cap="none">
              <a:solidFill>
                <a:schemeClr val="dk1"/>
              </a:solidFill>
              <a:latin typeface="Montserrat"/>
              <a:ea typeface="Montserrat"/>
              <a:cs typeface="Montserrat"/>
              <a:sym typeface="Montserrat"/>
            </a:endParaRPr>
          </a:p>
          <a:p>
            <a:pPr marL="457200" marR="0" lvl="0" indent="-342900" algn="l" rtl="0">
              <a:lnSpc>
                <a:spcPct val="100000"/>
              </a:lnSpc>
              <a:spcBef>
                <a:spcPts val="0"/>
              </a:spcBef>
              <a:spcAft>
                <a:spcPts val="0"/>
              </a:spcAft>
              <a:buClr>
                <a:schemeClr val="dk1"/>
              </a:buClr>
              <a:buSzPts val="1800"/>
              <a:buFont typeface="Montserrat"/>
              <a:buAutoNum type="arabicPeriod"/>
            </a:pPr>
            <a:r>
              <a:rPr lang="en-US" sz="1800" b="1" i="0" u="none" strike="noStrike" cap="none">
                <a:solidFill>
                  <a:schemeClr val="dk1"/>
                </a:solidFill>
                <a:latin typeface="Montserrat"/>
                <a:ea typeface="Montserrat"/>
                <a:cs typeface="Montserrat"/>
                <a:sym typeface="Montserrat"/>
              </a:rPr>
              <a:t>Vishwajeet Saharan</a:t>
            </a:r>
            <a:endParaRPr sz="1800" b="1" i="0" u="none" strike="noStrike" cap="none">
              <a:solidFill>
                <a:schemeClr val="dk1"/>
              </a:solidFill>
              <a:latin typeface="Montserrat"/>
              <a:ea typeface="Montserrat"/>
              <a:cs typeface="Montserrat"/>
              <a:sym typeface="Montserrat"/>
            </a:endParaRPr>
          </a:p>
          <a:p>
            <a:pPr marL="457200" marR="0" lvl="0" indent="-342900" algn="l" rtl="0">
              <a:lnSpc>
                <a:spcPct val="100000"/>
              </a:lnSpc>
              <a:spcBef>
                <a:spcPts val="0"/>
              </a:spcBef>
              <a:spcAft>
                <a:spcPts val="0"/>
              </a:spcAft>
              <a:buClr>
                <a:schemeClr val="dk1"/>
              </a:buClr>
              <a:buSzPts val="1800"/>
              <a:buFont typeface="Montserrat"/>
              <a:buAutoNum type="arabicPeriod"/>
            </a:pPr>
            <a:r>
              <a:rPr lang="en-US" sz="1800" b="1" i="0" u="none" strike="noStrike" cap="none">
                <a:solidFill>
                  <a:schemeClr val="dk1"/>
                </a:solidFill>
                <a:latin typeface="Montserrat"/>
                <a:ea typeface="Montserrat"/>
                <a:cs typeface="Montserrat"/>
                <a:sym typeface="Montserrat"/>
              </a:rPr>
              <a:t>Rajesh Kumar</a:t>
            </a:r>
            <a:endParaRPr sz="1800" b="1" i="0" u="none" strike="noStrike" cap="none">
              <a:solidFill>
                <a:schemeClr val="dk1"/>
              </a:solidFill>
              <a:latin typeface="Montserrat"/>
              <a:ea typeface="Montserrat"/>
              <a:cs typeface="Montserrat"/>
              <a:sym typeface="Montserrat"/>
            </a:endParaRPr>
          </a:p>
          <a:p>
            <a:pPr marL="457200" marR="0" lvl="0" indent="-342900" algn="l" rtl="0">
              <a:lnSpc>
                <a:spcPct val="100000"/>
              </a:lnSpc>
              <a:spcBef>
                <a:spcPts val="0"/>
              </a:spcBef>
              <a:spcAft>
                <a:spcPts val="0"/>
              </a:spcAft>
              <a:buClr>
                <a:schemeClr val="dk1"/>
              </a:buClr>
              <a:buSzPts val="1800"/>
              <a:buFont typeface="Montserrat"/>
              <a:buAutoNum type="arabicPeriod"/>
            </a:pPr>
            <a:r>
              <a:rPr lang="en-US" sz="1800" b="1" i="0" u="none" strike="noStrike" cap="none">
                <a:solidFill>
                  <a:schemeClr val="dk1"/>
                </a:solidFill>
                <a:latin typeface="Montserrat"/>
                <a:ea typeface="Montserrat"/>
                <a:cs typeface="Montserrat"/>
                <a:sym typeface="Montserrat"/>
              </a:rPr>
              <a:t>Kaustav Sen</a:t>
            </a:r>
            <a:endParaRPr sz="1400" b="0" i="0" u="none" strike="noStrike" cap="none">
              <a:solidFill>
                <a:srgbClr val="000000"/>
              </a:solidFill>
              <a:latin typeface="Montserrat"/>
              <a:ea typeface="Montserrat"/>
              <a:cs typeface="Montserrat"/>
              <a:sym typeface="Montserrat"/>
            </a:endParaRPr>
          </a:p>
        </p:txBody>
      </p:sp>
      <p:sp>
        <p:nvSpPr>
          <p:cNvPr id="98" name="Google Shape;98;p1"/>
          <p:cNvSpPr txBox="1"/>
          <p:nvPr/>
        </p:nvSpPr>
        <p:spPr>
          <a:xfrm>
            <a:off x="577350" y="533400"/>
            <a:ext cx="9198000" cy="1120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000" b="1" i="0" u="none" strike="noStrike" cap="none" dirty="0">
                <a:solidFill>
                  <a:schemeClr val="lt1"/>
                </a:solidFill>
                <a:latin typeface="Montserrat"/>
                <a:ea typeface="Montserrat"/>
                <a:cs typeface="Montserrat"/>
                <a:sym typeface="Montserrat"/>
              </a:rPr>
              <a:t>35th India Fellowship Webinar</a:t>
            </a:r>
            <a:endParaRPr sz="3000" b="1" i="0" u="none" strike="noStrike" cap="none" dirty="0">
              <a:solidFill>
                <a:schemeClr val="l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500"/>
              <a:buFont typeface="Arial"/>
              <a:buNone/>
            </a:pPr>
            <a:r>
              <a:rPr lang="en-US" sz="2400" b="1" i="0" u="none" strike="noStrike" cap="none" dirty="0">
                <a:solidFill>
                  <a:schemeClr val="lt1"/>
                </a:solidFill>
                <a:latin typeface="Montserrat"/>
                <a:ea typeface="Montserrat"/>
                <a:cs typeface="Montserrat"/>
                <a:sym typeface="Montserrat"/>
              </a:rPr>
              <a:t>Date: </a:t>
            </a:r>
            <a:r>
              <a:rPr lang="en-US" sz="2400" b="1" i="0" u="none" strike="noStrike" cap="none" dirty="0" smtClean="0">
                <a:solidFill>
                  <a:schemeClr val="lt1"/>
                </a:solidFill>
                <a:latin typeface="Montserrat"/>
                <a:ea typeface="Montserrat"/>
                <a:cs typeface="Montserrat"/>
                <a:sym typeface="Montserrat"/>
              </a:rPr>
              <a:t>17</a:t>
            </a:r>
            <a:r>
              <a:rPr lang="en-US" sz="2400" b="1" i="0" u="none" strike="noStrike" cap="none" baseline="30000" dirty="0" smtClean="0">
                <a:solidFill>
                  <a:schemeClr val="lt1"/>
                </a:solidFill>
                <a:latin typeface="Montserrat"/>
                <a:ea typeface="Montserrat"/>
                <a:cs typeface="Montserrat"/>
                <a:sym typeface="Montserrat"/>
              </a:rPr>
              <a:t>th</a:t>
            </a:r>
            <a:r>
              <a:rPr lang="en-US" sz="2400" b="1" i="0" u="none" strike="noStrike" cap="none" dirty="0" smtClean="0">
                <a:solidFill>
                  <a:schemeClr val="lt1"/>
                </a:solidFill>
                <a:latin typeface="Montserrat"/>
                <a:ea typeface="Montserrat"/>
                <a:cs typeface="Montserrat"/>
                <a:sym typeface="Montserrat"/>
              </a:rPr>
              <a:t> </a:t>
            </a:r>
            <a:r>
              <a:rPr lang="en-US" sz="2400" b="1" i="0" u="none" strike="noStrike" cap="none" dirty="0">
                <a:solidFill>
                  <a:schemeClr val="lt1"/>
                </a:solidFill>
                <a:latin typeface="Montserrat"/>
                <a:ea typeface="Montserrat"/>
                <a:cs typeface="Montserrat"/>
                <a:sym typeface="Montserrat"/>
              </a:rPr>
              <a:t>July 2021</a:t>
            </a:r>
            <a:endParaRPr sz="2400" b="1" i="0" u="none" strike="noStrike" cap="none" dirty="0">
              <a:solidFill>
                <a:schemeClr val="lt1"/>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pic>
        <p:nvPicPr>
          <p:cNvPr id="172" name="Google Shape;172;p13"/>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73" name="Google Shape;173;p13"/>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174" name="Google Shape;174;p13"/>
          <p:cNvSpPr txBox="1"/>
          <p:nvPr/>
        </p:nvSpPr>
        <p:spPr>
          <a:xfrm>
            <a:off x="2022300" y="214386"/>
            <a:ext cx="876930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000" b="0" i="0" u="none" strike="noStrike" cap="none" dirty="0" smtClean="0">
                <a:solidFill>
                  <a:srgbClr val="000000"/>
                </a:solidFill>
                <a:latin typeface="Montserrat Black"/>
                <a:ea typeface="Montserrat Black"/>
                <a:cs typeface="Montserrat Black"/>
                <a:sym typeface="Montserrat Black"/>
              </a:rPr>
              <a:t>2…Professional </a:t>
            </a:r>
            <a:r>
              <a:rPr lang="en-US" sz="3000" b="0" i="0" u="none" strike="noStrike" cap="none" dirty="0">
                <a:solidFill>
                  <a:srgbClr val="000000"/>
                </a:solidFill>
                <a:latin typeface="Montserrat Black"/>
                <a:ea typeface="Montserrat Black"/>
                <a:cs typeface="Montserrat Black"/>
                <a:sym typeface="Montserrat Black"/>
              </a:rPr>
              <a:t>Conduct Standards (PCS)</a:t>
            </a:r>
            <a:endParaRPr sz="3000" b="0" i="0" u="none" strike="noStrike" cap="none" dirty="0">
              <a:solidFill>
                <a:srgbClr val="000000"/>
              </a:solidFill>
              <a:latin typeface="Montserrat Black"/>
              <a:ea typeface="Montserrat Black"/>
              <a:cs typeface="Montserrat Black"/>
              <a:sym typeface="Montserrat Black"/>
            </a:endParaRPr>
          </a:p>
        </p:txBody>
      </p:sp>
      <p:sp>
        <p:nvSpPr>
          <p:cNvPr id="175" name="Google Shape;175;p13"/>
          <p:cNvSpPr txBox="1"/>
          <p:nvPr/>
        </p:nvSpPr>
        <p:spPr>
          <a:xfrm>
            <a:off x="1990182" y="871310"/>
            <a:ext cx="8801400" cy="677100"/>
          </a:xfrm>
          <a:prstGeom prst="rect">
            <a:avLst/>
          </a:prstGeom>
          <a:noFill/>
          <a:ln>
            <a:noFill/>
          </a:ln>
        </p:spPr>
        <p:txBody>
          <a:bodyPr spcFirstLastPara="1" wrap="square" lIns="91425" tIns="91425" rIns="91425" bIns="91425" anchor="t" anchorCtr="0">
            <a:spAutoFit/>
          </a:bodyPr>
          <a:lstStyle/>
          <a:p>
            <a:pPr marL="76200" marR="0" lvl="6"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Montserrat"/>
                <a:ea typeface="Montserrat"/>
                <a:cs typeface="Montserrat"/>
                <a:sym typeface="Montserrat"/>
              </a:rPr>
              <a:t>The details of relevant sections from the PCS are provided in the table below:</a:t>
            </a:r>
            <a:endParaRPr sz="1600" b="0" i="0" u="none" strike="noStrike" cap="none">
              <a:solidFill>
                <a:srgbClr val="000000"/>
              </a:solidFill>
              <a:latin typeface="Montserrat"/>
              <a:ea typeface="Montserrat"/>
              <a:cs typeface="Montserrat"/>
              <a:sym typeface="Montserrat"/>
            </a:endParaRPr>
          </a:p>
          <a:p>
            <a:pPr marL="76200" marR="0" lvl="6"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76" name="Google Shape;176;p13"/>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10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graphicFrame>
        <p:nvGraphicFramePr>
          <p:cNvPr id="177" name="Google Shape;177;p13"/>
          <p:cNvGraphicFramePr/>
          <p:nvPr/>
        </p:nvGraphicFramePr>
        <p:xfrm>
          <a:off x="2052500" y="1474350"/>
          <a:ext cx="9837300" cy="3901290"/>
        </p:xfrm>
        <a:graphic>
          <a:graphicData uri="http://schemas.openxmlformats.org/drawingml/2006/table">
            <a:tbl>
              <a:tblPr>
                <a:noFill/>
                <a:tableStyleId>{A314EEC1-E094-4C44-B2B7-51163E8A82CB}</a:tableStyleId>
              </a:tblPr>
              <a:tblGrid>
                <a:gridCol w="2300725">
                  <a:extLst>
                    <a:ext uri="{9D8B030D-6E8A-4147-A177-3AD203B41FA5}">
                      <a16:colId xmlns:a16="http://schemas.microsoft.com/office/drawing/2014/main" val="20000"/>
                    </a:ext>
                  </a:extLst>
                </a:gridCol>
                <a:gridCol w="753657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US" b="1">
                          <a:solidFill>
                            <a:schemeClr val="lt1"/>
                          </a:solidFill>
                          <a:latin typeface="Montserrat"/>
                          <a:ea typeface="Montserrat"/>
                          <a:cs typeface="Montserrat"/>
                          <a:sym typeface="Montserrat"/>
                        </a:rPr>
                        <a:t>Section Number</a:t>
                      </a:r>
                      <a:endParaRPr b="1">
                        <a:solidFill>
                          <a:schemeClr val="lt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US" b="1">
                          <a:solidFill>
                            <a:schemeClr val="lt1"/>
                          </a:solidFill>
                          <a:latin typeface="Montserrat"/>
                          <a:ea typeface="Montserrat"/>
                          <a:cs typeface="Montserrat"/>
                          <a:sym typeface="Montserrat"/>
                        </a:rPr>
                        <a:t>Details</a:t>
                      </a:r>
                      <a:endParaRPr b="1">
                        <a:solidFill>
                          <a:schemeClr val="lt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b="1">
                          <a:latin typeface="Montserrat"/>
                          <a:ea typeface="Montserrat"/>
                          <a:cs typeface="Montserrat"/>
                          <a:sym typeface="Montserrat"/>
                        </a:rPr>
                        <a:t>8</a:t>
                      </a:r>
                      <a:endParaRPr b="1">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b="1">
                          <a:solidFill>
                            <a:schemeClr val="dk1"/>
                          </a:solidFill>
                          <a:latin typeface="Montserrat"/>
                          <a:ea typeface="Montserrat"/>
                          <a:cs typeface="Montserrat"/>
                          <a:sym typeface="Montserrat"/>
                        </a:rPr>
                        <a:t>Relations with other members</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a:latin typeface="Montserrat"/>
                          <a:ea typeface="Montserrat"/>
                          <a:cs typeface="Montserrat"/>
                          <a:sym typeface="Montserrat"/>
                        </a:rPr>
                        <a:t>8.1</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dirty="0">
                          <a:solidFill>
                            <a:schemeClr val="dk1"/>
                          </a:solidFill>
                          <a:latin typeface="Montserrat"/>
                          <a:ea typeface="Montserrat"/>
                          <a:cs typeface="Montserrat"/>
                          <a:sym typeface="Montserrat"/>
                        </a:rPr>
                        <a:t>Members must avoid any action that would unfairly injure the professional reputation of any other member. Criticism of one member’s work by another member is acceptable, provided that the criticism is properly reasoned and believed to be justified.</a:t>
                      </a:r>
                      <a:endParaRPr dirty="0">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a:latin typeface="Montserrat"/>
                          <a:ea typeface="Montserrat"/>
                          <a:cs typeface="Montserrat"/>
                          <a:sym typeface="Montserrat"/>
                        </a:rPr>
                        <a:t>8.2</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dirty="0">
                          <a:solidFill>
                            <a:schemeClr val="dk1"/>
                          </a:solidFill>
                          <a:latin typeface="Montserrat"/>
                          <a:ea typeface="Montserrat"/>
                          <a:cs typeface="Montserrat"/>
                          <a:sym typeface="Montserrat"/>
                        </a:rPr>
                        <a:t>A member must appreciate that statements which could be made with complete propriety where there is an opportunity for reply could well be inappropriate in the context of any form of publicity.</a:t>
                      </a:r>
                      <a:endParaRPr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US">
                          <a:latin typeface="Montserrat"/>
                          <a:ea typeface="Montserrat"/>
                          <a:cs typeface="Montserrat"/>
                          <a:sym typeface="Montserrat"/>
                        </a:rPr>
                        <a:t>8.3</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dirty="0">
                          <a:solidFill>
                            <a:schemeClr val="dk1"/>
                          </a:solidFill>
                          <a:latin typeface="Montserrat"/>
                          <a:ea typeface="Montserrat"/>
                          <a:cs typeface="Montserrat"/>
                          <a:sym typeface="Montserrat"/>
                        </a:rPr>
                        <a:t>Where criticism of another member’s work is made in the context of any form of publicity and whether in relation to specific instances or in general, care must be taken to acknowledge that other members may quite properly hold different professional opinions and that special circumstances may exist in any particular case.</a:t>
                      </a:r>
                      <a:endParaRPr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pic>
        <p:nvPicPr>
          <p:cNvPr id="184" name="Google Shape;184;ge2508f7472_2_54"/>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85" name="Google Shape;185;ge2508f7472_2_54"/>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186" name="Google Shape;186;ge2508f7472_2_54"/>
          <p:cNvSpPr txBox="1"/>
          <p:nvPr/>
        </p:nvSpPr>
        <p:spPr>
          <a:xfrm>
            <a:off x="2022300" y="214386"/>
            <a:ext cx="8769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000" b="0" i="0" u="none" strike="noStrike" cap="none" dirty="0" smtClean="0">
                <a:solidFill>
                  <a:srgbClr val="000000"/>
                </a:solidFill>
                <a:latin typeface="Montserrat Black"/>
                <a:ea typeface="Montserrat Black"/>
                <a:cs typeface="Montserrat Black"/>
                <a:sym typeface="Montserrat Black"/>
              </a:rPr>
              <a:t>2… </a:t>
            </a:r>
            <a:r>
              <a:rPr lang="en-US" sz="3000" b="0" i="0" u="none" strike="noStrike" cap="none" dirty="0">
                <a:solidFill>
                  <a:srgbClr val="000000"/>
                </a:solidFill>
                <a:latin typeface="Montserrat Black"/>
                <a:ea typeface="Montserrat Black"/>
                <a:cs typeface="Montserrat Black"/>
                <a:sym typeface="Montserrat Black"/>
              </a:rPr>
              <a:t>Actuaries Act 2006</a:t>
            </a:r>
            <a:endParaRPr sz="3000" b="0" i="0" u="none" strike="noStrike" cap="none" dirty="0">
              <a:solidFill>
                <a:srgbClr val="000000"/>
              </a:solidFill>
              <a:latin typeface="Montserrat Black"/>
              <a:ea typeface="Montserrat Black"/>
              <a:cs typeface="Montserrat Black"/>
              <a:sym typeface="Montserrat Black"/>
            </a:endParaRPr>
          </a:p>
        </p:txBody>
      </p:sp>
      <p:sp>
        <p:nvSpPr>
          <p:cNvPr id="187" name="Google Shape;187;ge2508f7472_2_54"/>
          <p:cNvSpPr txBox="1"/>
          <p:nvPr/>
        </p:nvSpPr>
        <p:spPr>
          <a:xfrm>
            <a:off x="1990170" y="861310"/>
            <a:ext cx="8801400" cy="923400"/>
          </a:xfrm>
          <a:prstGeom prst="rect">
            <a:avLst/>
          </a:prstGeom>
          <a:noFill/>
          <a:ln>
            <a:noFill/>
          </a:ln>
        </p:spPr>
        <p:txBody>
          <a:bodyPr spcFirstLastPara="1" wrap="square" lIns="91425" tIns="91425" rIns="91425" bIns="91425" anchor="t" anchorCtr="0">
            <a:spAutoFit/>
          </a:bodyPr>
          <a:lstStyle/>
          <a:p>
            <a:pPr marL="76200" marR="0" lvl="6"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Montserrat"/>
                <a:ea typeface="Montserrat"/>
                <a:cs typeface="Montserrat"/>
                <a:sym typeface="Montserrat"/>
              </a:rPr>
              <a:t>The details of relevant sections from the Actuaries Act are provided in the table below:</a:t>
            </a:r>
            <a:endParaRPr sz="1600" b="0" i="0" u="none" strike="noStrike" cap="none">
              <a:solidFill>
                <a:srgbClr val="000000"/>
              </a:solidFill>
              <a:latin typeface="Montserrat"/>
              <a:ea typeface="Montserrat"/>
              <a:cs typeface="Montserrat"/>
              <a:sym typeface="Montserrat"/>
            </a:endParaRPr>
          </a:p>
          <a:p>
            <a:pPr marL="76200" marR="0" lvl="6"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88" name="Google Shape;188;ge2508f7472_2_54"/>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11 of 30</a:t>
            </a:r>
            <a:endParaRPr dirty="0">
              <a:solidFill>
                <a:schemeClr val="lt1"/>
              </a:solidFill>
              <a:latin typeface="Montserrat Black"/>
              <a:ea typeface="Montserrat Black"/>
              <a:cs typeface="Montserrat Black"/>
              <a:sym typeface="Montserrat Black"/>
            </a:endParaRPr>
          </a:p>
        </p:txBody>
      </p:sp>
      <p:graphicFrame>
        <p:nvGraphicFramePr>
          <p:cNvPr id="189" name="Google Shape;189;ge2508f7472_2_54"/>
          <p:cNvGraphicFramePr/>
          <p:nvPr>
            <p:extLst>
              <p:ext uri="{D42A27DB-BD31-4B8C-83A1-F6EECF244321}">
                <p14:modId xmlns:p14="http://schemas.microsoft.com/office/powerpoint/2010/main" val="427670980"/>
              </p:ext>
            </p:extLst>
          </p:nvPr>
        </p:nvGraphicFramePr>
        <p:xfrm>
          <a:off x="2066375" y="1697653"/>
          <a:ext cx="9989875" cy="4068985"/>
        </p:xfrm>
        <a:graphic>
          <a:graphicData uri="http://schemas.openxmlformats.org/drawingml/2006/table">
            <a:tbl>
              <a:tblPr>
                <a:noFill/>
                <a:tableStyleId>{A314EEC1-E094-4C44-B2B7-51163E8A82CB}</a:tableStyleId>
              </a:tblPr>
              <a:tblGrid>
                <a:gridCol w="2234275">
                  <a:extLst>
                    <a:ext uri="{9D8B030D-6E8A-4147-A177-3AD203B41FA5}">
                      <a16:colId xmlns:a16="http://schemas.microsoft.com/office/drawing/2014/main" val="20000"/>
                    </a:ext>
                  </a:extLst>
                </a:gridCol>
                <a:gridCol w="775560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US" b="1">
                          <a:solidFill>
                            <a:schemeClr val="lt1"/>
                          </a:solidFill>
                          <a:latin typeface="Montserrat"/>
                          <a:ea typeface="Montserrat"/>
                          <a:cs typeface="Montserrat"/>
                          <a:sym typeface="Montserrat"/>
                        </a:rPr>
                        <a:t>Section Number</a:t>
                      </a:r>
                      <a:endParaRPr b="1">
                        <a:solidFill>
                          <a:schemeClr val="lt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US" b="1">
                          <a:solidFill>
                            <a:schemeClr val="lt1"/>
                          </a:solidFill>
                          <a:latin typeface="Montserrat"/>
                          <a:ea typeface="Montserrat"/>
                          <a:cs typeface="Montserrat"/>
                          <a:sym typeface="Montserrat"/>
                        </a:rPr>
                        <a:t>Details</a:t>
                      </a:r>
                      <a:endParaRPr b="1">
                        <a:solidFill>
                          <a:schemeClr val="lt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2316450">
                <a:tc>
                  <a:txBody>
                    <a:bodyPr/>
                    <a:lstStyle/>
                    <a:p>
                      <a:pPr marL="0" lvl="0" indent="0" algn="ctr" rtl="0">
                        <a:spcBef>
                          <a:spcPts val="0"/>
                        </a:spcBef>
                        <a:spcAft>
                          <a:spcPts val="0"/>
                        </a:spcAft>
                        <a:buNone/>
                      </a:pPr>
                      <a:r>
                        <a:rPr lang="en-US">
                          <a:latin typeface="Montserrat"/>
                          <a:ea typeface="Montserrat"/>
                          <a:cs typeface="Montserrat"/>
                          <a:sym typeface="Montserrat"/>
                        </a:rPr>
                        <a:t>Part I</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US" dirty="0">
                          <a:solidFill>
                            <a:schemeClr val="dk1"/>
                          </a:solidFill>
                          <a:latin typeface="Montserrat"/>
                          <a:ea typeface="Montserrat"/>
                          <a:cs typeface="Montserrat"/>
                          <a:sym typeface="Montserrat"/>
                        </a:rPr>
                        <a:t>An Actuary in practice shall be deemed to be guilty of professional misconduct, if he:</a:t>
                      </a:r>
                      <a:endParaRPr dirty="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US" dirty="0">
                          <a:solidFill>
                            <a:schemeClr val="dk1"/>
                          </a:solidFill>
                          <a:latin typeface="Montserrat"/>
                          <a:ea typeface="Montserrat"/>
                          <a:cs typeface="Montserrat"/>
                          <a:sym typeface="Montserrat"/>
                        </a:rPr>
                        <a:t>(5) accepts an assignment as Actuary previously held by another Actuary without first communicating with him in writing; or</a:t>
                      </a:r>
                      <a:endParaRPr dirty="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US" dirty="0">
                          <a:solidFill>
                            <a:schemeClr val="dk1"/>
                          </a:solidFill>
                          <a:latin typeface="Montserrat"/>
                          <a:ea typeface="Montserrat"/>
                          <a:cs typeface="Montserrat"/>
                          <a:sym typeface="Montserrat"/>
                        </a:rPr>
                        <a:t>(15) is grossly negligent in the conduct of his professional duties; or</a:t>
                      </a:r>
                      <a:endParaRPr dirty="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US" dirty="0">
                          <a:solidFill>
                            <a:schemeClr val="dk1"/>
                          </a:solidFill>
                          <a:latin typeface="Montserrat"/>
                          <a:ea typeface="Montserrat"/>
                          <a:cs typeface="Montserrat"/>
                          <a:sym typeface="Montserrat"/>
                        </a:rPr>
                        <a:t>(16) fails to obtain sufficient information to warrant the formation of an opinion in regard to any matter contained in any valuation report or financial statement prepared by him or on his behalf;</a:t>
                      </a:r>
                      <a:endParaRPr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56325">
                <a:tc>
                  <a:txBody>
                    <a:bodyPr/>
                    <a:lstStyle/>
                    <a:p>
                      <a:pPr marL="0" lvl="0" indent="0" algn="ctr" rtl="0">
                        <a:spcBef>
                          <a:spcPts val="0"/>
                        </a:spcBef>
                        <a:spcAft>
                          <a:spcPts val="0"/>
                        </a:spcAft>
                        <a:buNone/>
                      </a:pPr>
                      <a:r>
                        <a:rPr lang="en-US">
                          <a:latin typeface="Montserrat"/>
                          <a:ea typeface="Montserrat"/>
                          <a:cs typeface="Montserrat"/>
                          <a:sym typeface="Montserrat"/>
                        </a:rPr>
                        <a:t>Part IV</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US" dirty="0">
                          <a:solidFill>
                            <a:schemeClr val="dk1"/>
                          </a:solidFill>
                          <a:latin typeface="Montserrat"/>
                          <a:ea typeface="Montserrat"/>
                          <a:cs typeface="Montserrat"/>
                          <a:sym typeface="Montserrat"/>
                        </a:rPr>
                        <a:t>A member of the Institute, whether in practice or not, shall be deemed to be guilty of other misconduct, if:</a:t>
                      </a:r>
                      <a:endParaRPr dirty="0">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en-US" dirty="0">
                          <a:solidFill>
                            <a:schemeClr val="dk1"/>
                          </a:solidFill>
                          <a:latin typeface="Montserrat"/>
                          <a:ea typeface="Montserrat"/>
                          <a:cs typeface="Montserrat"/>
                          <a:sym typeface="Montserrat"/>
                        </a:rPr>
                        <a:t> (2) in the opinion of the Council, he brings disrepute to the profession or the Institute as result of his action whether or not related to his professional work;</a:t>
                      </a:r>
                      <a:endParaRPr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pic>
        <p:nvPicPr>
          <p:cNvPr id="146" name="Google Shape;146;ge14b0e9554_1_0"/>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47" name="Google Shape;147;ge14b0e9554_1_0"/>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grpSp>
        <p:nvGrpSpPr>
          <p:cNvPr id="149" name="Google Shape;149;ge14b0e9554_1_0"/>
          <p:cNvGrpSpPr/>
          <p:nvPr/>
        </p:nvGrpSpPr>
        <p:grpSpPr>
          <a:xfrm>
            <a:off x="2096850" y="219300"/>
            <a:ext cx="9035830" cy="5386684"/>
            <a:chOff x="2096850" y="-592075"/>
            <a:chExt cx="9035830" cy="5386684"/>
          </a:xfrm>
        </p:grpSpPr>
        <p:sp>
          <p:nvSpPr>
            <p:cNvPr id="150" name="Google Shape;150;ge14b0e9554_1_0"/>
            <p:cNvSpPr txBox="1"/>
            <p:nvPr/>
          </p:nvSpPr>
          <p:spPr>
            <a:xfrm>
              <a:off x="2096850" y="-592075"/>
              <a:ext cx="7998300" cy="646500"/>
            </a:xfrm>
            <a:prstGeom prst="rect">
              <a:avLst/>
            </a:prstGeom>
            <a:noFill/>
            <a:ln>
              <a:noFill/>
            </a:ln>
          </p:spPr>
          <p:txBody>
            <a:bodyPr spcFirstLastPara="1" wrap="square" lIns="91425" tIns="91425" rIns="91425" bIns="91425" anchor="t" anchorCtr="0">
              <a:spAutoFit/>
            </a:bodyPr>
            <a:lstStyle/>
            <a:p>
              <a:pPr>
                <a:buSzPts val="3200"/>
              </a:pPr>
              <a:r>
                <a:rPr lang="en-US" sz="3000" dirty="0" smtClean="0">
                  <a:latin typeface="Montserrat Black"/>
                  <a:ea typeface="Montserrat Black"/>
                  <a:cs typeface="Montserrat Black"/>
                  <a:sym typeface="Montserrat SemiBold"/>
                </a:rPr>
                <a:t>2…Evaluating </a:t>
              </a:r>
              <a:r>
                <a:rPr lang="en-US" sz="3000" dirty="0">
                  <a:latin typeface="Montserrat Black"/>
                  <a:ea typeface="Montserrat Black"/>
                  <a:cs typeface="Montserrat Black"/>
                  <a:sym typeface="Montserrat SemiBold"/>
                </a:rPr>
                <a:t>the case</a:t>
              </a:r>
              <a:endParaRPr sz="3000" dirty="0">
                <a:latin typeface="Montserrat Black"/>
                <a:ea typeface="Montserrat Black"/>
                <a:cs typeface="Montserrat Black"/>
                <a:sym typeface="Montserrat SemiBold"/>
              </a:endParaRPr>
            </a:p>
          </p:txBody>
        </p:sp>
        <p:sp>
          <p:nvSpPr>
            <p:cNvPr id="151" name="Google Shape;151;ge14b0e9554_1_0"/>
            <p:cNvSpPr txBox="1"/>
            <p:nvPr/>
          </p:nvSpPr>
          <p:spPr>
            <a:xfrm>
              <a:off x="2331280" y="778155"/>
              <a:ext cx="8801400" cy="4016454"/>
            </a:xfrm>
            <a:prstGeom prst="rect">
              <a:avLst/>
            </a:prstGeom>
            <a:noFill/>
            <a:ln>
              <a:noFill/>
            </a:ln>
          </p:spPr>
          <p:txBody>
            <a:bodyPr spcFirstLastPara="1" wrap="square" lIns="91425" tIns="91425" rIns="91425" bIns="91425" anchor="t" anchorCtr="0">
              <a:spAutoFit/>
            </a:bodyPr>
            <a:lstStyle/>
            <a:p>
              <a:pPr marL="533400" marR="0" lvl="0" indent="-457200" algn="l" rtl="0">
                <a:lnSpc>
                  <a:spcPct val="200000"/>
                </a:lnSpc>
                <a:spcBef>
                  <a:spcPts val="0"/>
                </a:spcBef>
                <a:spcAft>
                  <a:spcPts val="0"/>
                </a:spcAft>
                <a:buClr>
                  <a:srgbClr val="000000"/>
                </a:buClr>
                <a:buSzPts val="2400"/>
                <a:buFont typeface="Arial" panose="020B0604020202020204" pitchFamily="34" charset="0"/>
                <a:buChar char="•"/>
              </a:pPr>
              <a:r>
                <a:rPr lang="en-US" sz="2800" b="0" i="0" u="none" strike="noStrike" cap="none" dirty="0">
                  <a:solidFill>
                    <a:srgbClr val="000000"/>
                  </a:solidFill>
                  <a:latin typeface="Montserrat Medium"/>
                  <a:ea typeface="Montserrat Medium"/>
                  <a:cs typeface="Montserrat Medium"/>
                  <a:sym typeface="Montserrat Medium"/>
                </a:rPr>
                <a:t>What are the professionalism issues involved in this case?</a:t>
              </a:r>
              <a:endParaRPr sz="2800" b="0" i="0" u="none" strike="noStrike" cap="none" dirty="0">
                <a:solidFill>
                  <a:srgbClr val="000000"/>
                </a:solidFill>
                <a:latin typeface="Montserrat Medium"/>
                <a:ea typeface="Montserrat Medium"/>
                <a:cs typeface="Montserrat Medium"/>
                <a:sym typeface="Montserrat Medium"/>
              </a:endParaRPr>
            </a:p>
            <a:p>
              <a:pPr marL="533400" marR="0" lvl="0" indent="-457200" algn="l" rtl="0">
                <a:lnSpc>
                  <a:spcPct val="200000"/>
                </a:lnSpc>
                <a:spcBef>
                  <a:spcPts val="1000"/>
                </a:spcBef>
                <a:spcAft>
                  <a:spcPts val="0"/>
                </a:spcAft>
                <a:buClr>
                  <a:srgbClr val="000000"/>
                </a:buClr>
                <a:buSzPts val="2400"/>
                <a:buFont typeface="Arial" panose="020B0604020202020204" pitchFamily="34" charset="0"/>
                <a:buChar char="•"/>
              </a:pPr>
              <a:r>
                <a:rPr lang="en-US" sz="2800" b="0" i="0" u="none" strike="noStrike" cap="none" dirty="0">
                  <a:solidFill>
                    <a:srgbClr val="000000"/>
                  </a:solidFill>
                  <a:latin typeface="Montserrat Medium"/>
                  <a:ea typeface="Montserrat Medium"/>
                  <a:cs typeface="Montserrat Medium"/>
                  <a:sym typeface="Montserrat Medium"/>
                </a:rPr>
                <a:t>What could Ram have done differently?</a:t>
              </a:r>
              <a:endParaRPr sz="2800" b="0" i="0" u="none" strike="noStrike" cap="none" dirty="0">
                <a:solidFill>
                  <a:srgbClr val="000000"/>
                </a:solidFill>
                <a:latin typeface="Montserrat Medium"/>
                <a:ea typeface="Montserrat Medium"/>
                <a:cs typeface="Montserrat Medium"/>
                <a:sym typeface="Montserrat Medium"/>
              </a:endParaRPr>
            </a:p>
            <a:p>
              <a:pPr marL="533400" marR="0" lvl="0" indent="-457200" algn="l" rtl="0">
                <a:lnSpc>
                  <a:spcPct val="200000"/>
                </a:lnSpc>
                <a:spcBef>
                  <a:spcPts val="1000"/>
                </a:spcBef>
                <a:spcAft>
                  <a:spcPts val="1000"/>
                </a:spcAft>
                <a:buClr>
                  <a:srgbClr val="000000"/>
                </a:buClr>
                <a:buSzPts val="2400"/>
                <a:buFont typeface="Arial" panose="020B0604020202020204" pitchFamily="34" charset="0"/>
                <a:buChar char="•"/>
              </a:pPr>
              <a:r>
                <a:rPr lang="en-US" sz="2800" b="0" i="0" u="none" strike="noStrike" cap="none" dirty="0">
                  <a:solidFill>
                    <a:srgbClr val="000000"/>
                  </a:solidFill>
                  <a:latin typeface="Montserrat Medium"/>
                  <a:ea typeface="Montserrat Medium"/>
                  <a:cs typeface="Montserrat Medium"/>
                  <a:sym typeface="Montserrat Medium"/>
                </a:rPr>
                <a:t>What options does Ram have now?</a:t>
              </a:r>
              <a:endParaRPr sz="2800" b="0" i="0" u="none" strike="noStrike" cap="none" dirty="0">
                <a:solidFill>
                  <a:srgbClr val="000000"/>
                </a:solidFill>
                <a:latin typeface="Montserrat Medium"/>
                <a:ea typeface="Montserrat Medium"/>
                <a:cs typeface="Montserrat Medium"/>
                <a:sym typeface="Montserrat Medium"/>
              </a:endParaRPr>
            </a:p>
          </p:txBody>
        </p:sp>
      </p:grpSp>
      <p:sp>
        <p:nvSpPr>
          <p:cNvPr id="152" name="Google Shape;152;ge14b0e9554_1_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3" name="Google Shape;153;ge14b0e9554_1_0"/>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12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
        <p:nvSpPr>
          <p:cNvPr id="2" name="Rectangle 1"/>
          <p:cNvSpPr/>
          <p:nvPr/>
        </p:nvSpPr>
        <p:spPr>
          <a:xfrm>
            <a:off x="10095150" y="6050280"/>
            <a:ext cx="1566050" cy="40749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i="1" dirty="0" smtClean="0"/>
              <a:t>Next Section </a:t>
            </a:r>
            <a:r>
              <a:rPr lang="en-US" i="1" dirty="0" smtClean="0">
                <a:sym typeface="Wingdings" panose="05000000000000000000" pitchFamily="2" charset="2"/>
              </a:rPr>
              <a:t> </a:t>
            </a:r>
            <a:endParaRPr lang="en-US"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7" name="Google Shape;97;p1"/>
          <p:cNvSpPr/>
          <p:nvPr/>
        </p:nvSpPr>
        <p:spPr>
          <a:xfrm>
            <a:off x="577350" y="3252325"/>
            <a:ext cx="10700250" cy="203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3200" b="1" i="1" u="none" strike="noStrike" cap="none" dirty="0" smtClean="0">
                <a:solidFill>
                  <a:schemeClr val="dk1"/>
                </a:solidFill>
                <a:latin typeface="Montserrat"/>
                <a:ea typeface="Montserrat"/>
                <a:cs typeface="Montserrat"/>
                <a:sym typeface="Montserrat"/>
              </a:rPr>
              <a:t>3. Professionalism Issues in this Case</a:t>
            </a:r>
            <a:endParaRPr sz="3200" b="0" i="1" u="none" strike="noStrike" cap="none" dirty="0">
              <a:solidFill>
                <a:srgbClr val="000000"/>
              </a:solidFill>
              <a:latin typeface="Montserrat"/>
              <a:ea typeface="Montserrat"/>
              <a:cs typeface="Montserrat"/>
              <a:sym typeface="Montserrat"/>
            </a:endParaRPr>
          </a:p>
        </p:txBody>
      </p:sp>
      <p:sp>
        <p:nvSpPr>
          <p:cNvPr id="3" name="Google Shape;112;p2"/>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13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Tree>
    <p:extLst>
      <p:ext uri="{BB962C8B-B14F-4D97-AF65-F5344CB8AC3E}">
        <p14:creationId xmlns:p14="http://schemas.microsoft.com/office/powerpoint/2010/main" val="1541237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pic>
        <p:nvPicPr>
          <p:cNvPr id="196" name="Google Shape;196;ge2508f7472_2_64"/>
          <p:cNvPicPr preferRelativeResize="0"/>
          <p:nvPr/>
        </p:nvPicPr>
        <p:blipFill rotWithShape="1">
          <a:blip r:embed="rId4">
            <a:alphaModFix/>
          </a:blip>
          <a:srcRect/>
          <a:stretch/>
        </p:blipFill>
        <p:spPr>
          <a:xfrm>
            <a:off x="10972800" y="-45720"/>
            <a:ext cx="1085347" cy="1001077"/>
          </a:xfrm>
          <a:prstGeom prst="rect">
            <a:avLst/>
          </a:prstGeom>
          <a:blipFill rotWithShape="1">
            <a:blip r:embed="rId5">
              <a:alphaModFix/>
            </a:blip>
            <a:stretch>
              <a:fillRect/>
            </a:stretch>
          </a:blipFill>
          <a:ln>
            <a:noFill/>
          </a:ln>
        </p:spPr>
      </p:pic>
      <p:sp>
        <p:nvSpPr>
          <p:cNvPr id="197" name="Google Shape;197;ge2508f7472_2_64"/>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198" name="Google Shape;198;ge2508f7472_2_64"/>
          <p:cNvSpPr txBox="1"/>
          <p:nvPr/>
        </p:nvSpPr>
        <p:spPr>
          <a:xfrm>
            <a:off x="1946100" y="61986"/>
            <a:ext cx="8769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000" b="0" i="0" u="none" strike="noStrike" cap="none" dirty="0" smtClean="0">
                <a:solidFill>
                  <a:srgbClr val="000000"/>
                </a:solidFill>
                <a:latin typeface="Montserrat Black"/>
                <a:ea typeface="Montserrat Black"/>
                <a:cs typeface="Montserrat Black"/>
                <a:sym typeface="Montserrat Black"/>
              </a:rPr>
              <a:t>3. </a:t>
            </a:r>
            <a:r>
              <a:rPr lang="en-US" sz="3000" b="0" i="0" u="none" strike="noStrike" cap="none" dirty="0">
                <a:solidFill>
                  <a:srgbClr val="000000"/>
                </a:solidFill>
                <a:latin typeface="Montserrat Black"/>
                <a:ea typeface="Montserrat Black"/>
                <a:cs typeface="Montserrat Black"/>
                <a:sym typeface="Montserrat Black"/>
              </a:rPr>
              <a:t>Professionalism Issues in this Case</a:t>
            </a:r>
            <a:endParaRPr sz="3000" b="0" i="0" u="none" strike="noStrike" cap="none" dirty="0">
              <a:solidFill>
                <a:srgbClr val="000000"/>
              </a:solidFill>
              <a:latin typeface="Montserrat Black"/>
              <a:ea typeface="Montserrat Black"/>
              <a:cs typeface="Montserrat Black"/>
              <a:sym typeface="Montserrat Black"/>
            </a:endParaRPr>
          </a:p>
        </p:txBody>
      </p:sp>
      <p:sp>
        <p:nvSpPr>
          <p:cNvPr id="199" name="Google Shape;199;ge2508f7472_2_64"/>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14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graphicFrame>
        <p:nvGraphicFramePr>
          <p:cNvPr id="200" name="Google Shape;200;ge2508f7472_2_64"/>
          <p:cNvGraphicFramePr/>
          <p:nvPr>
            <p:extLst>
              <p:ext uri="{D42A27DB-BD31-4B8C-83A1-F6EECF244321}">
                <p14:modId xmlns:p14="http://schemas.microsoft.com/office/powerpoint/2010/main" val="1505462782"/>
              </p:ext>
            </p:extLst>
          </p:nvPr>
        </p:nvGraphicFramePr>
        <p:xfrm>
          <a:off x="2071310" y="1029263"/>
          <a:ext cx="9860450" cy="5303430"/>
        </p:xfrm>
        <a:graphic>
          <a:graphicData uri="http://schemas.openxmlformats.org/drawingml/2006/table">
            <a:tbl>
              <a:tblPr>
                <a:noFill/>
                <a:tableStyleId>{A314EEC1-E094-4C44-B2B7-51163E8A82CB}</a:tableStyleId>
              </a:tblPr>
              <a:tblGrid>
                <a:gridCol w="2394700">
                  <a:extLst>
                    <a:ext uri="{9D8B030D-6E8A-4147-A177-3AD203B41FA5}">
                      <a16:colId xmlns:a16="http://schemas.microsoft.com/office/drawing/2014/main" val="20000"/>
                    </a:ext>
                  </a:extLst>
                </a:gridCol>
                <a:gridCol w="7465750">
                  <a:extLst>
                    <a:ext uri="{9D8B030D-6E8A-4147-A177-3AD203B41FA5}">
                      <a16:colId xmlns:a16="http://schemas.microsoft.com/office/drawing/2014/main" val="20001"/>
                    </a:ext>
                  </a:extLst>
                </a:gridCol>
              </a:tblGrid>
              <a:tr h="229283">
                <a:tc>
                  <a:txBody>
                    <a:bodyPr/>
                    <a:lstStyle/>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Professionalism Issue</a:t>
                      </a:r>
                      <a:endParaRPr sz="1200" b="1">
                        <a:solidFill>
                          <a:schemeClr val="lt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What could Ram have done differently?</a:t>
                      </a:r>
                      <a:endParaRPr sz="1200" b="1">
                        <a:solidFill>
                          <a:schemeClr val="lt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883141">
                <a:tc>
                  <a:txBody>
                    <a:bodyPr/>
                    <a:lstStyle/>
                    <a:p>
                      <a:pPr marL="0" lvl="0" indent="0" algn="l" rtl="0">
                        <a:spcBef>
                          <a:spcPts val="0"/>
                        </a:spcBef>
                        <a:spcAft>
                          <a:spcPts val="0"/>
                        </a:spcAft>
                        <a:buNone/>
                      </a:pPr>
                      <a:r>
                        <a:rPr lang="en-US" sz="1200">
                          <a:solidFill>
                            <a:schemeClr val="dk1"/>
                          </a:solidFill>
                          <a:latin typeface="Montserrat"/>
                          <a:ea typeface="Montserrat"/>
                          <a:cs typeface="Montserrat"/>
                          <a:sym typeface="Montserrat"/>
                        </a:rPr>
                        <a:t>Ram never leaves a chance to prove that he is right, and another person is wrong.</a:t>
                      </a:r>
                      <a:endParaRPr sz="1200">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dirty="0">
                          <a:solidFill>
                            <a:schemeClr val="dk1"/>
                          </a:solidFill>
                          <a:latin typeface="Montserrat"/>
                          <a:ea typeface="Montserrat"/>
                          <a:cs typeface="Montserrat"/>
                          <a:sym typeface="Montserrat"/>
                        </a:rPr>
                        <a:t>Ram’s attitude of proving oneself right and others wrong should be avoided. He should be polite and professional in his interactions with fellow colleagues and other members.</a:t>
                      </a:r>
                      <a:endParaRPr sz="1200" dirty="0">
                        <a:solidFill>
                          <a:schemeClr val="dk1"/>
                        </a:solidFill>
                      </a:endParaRPr>
                    </a:p>
                    <a:p>
                      <a:pPr marL="0" lvl="0" indent="0" algn="l" rtl="0">
                        <a:spcBef>
                          <a:spcPts val="0"/>
                        </a:spcBef>
                        <a:spcAft>
                          <a:spcPts val="0"/>
                        </a:spcAft>
                        <a:buNone/>
                      </a:pPr>
                      <a:endParaRPr sz="1200" i="1" dirty="0">
                        <a:solidFill>
                          <a:srgbClr val="434343"/>
                        </a:solidFill>
                        <a:latin typeface="Montserrat"/>
                        <a:ea typeface="Montserrat"/>
                        <a:cs typeface="Montserrat"/>
                        <a:sym typeface="Montserrat"/>
                      </a:endParaRPr>
                    </a:p>
                    <a:p>
                      <a:pPr marL="0" lvl="0" indent="0" algn="l" rtl="0">
                        <a:spcBef>
                          <a:spcPts val="0"/>
                        </a:spcBef>
                        <a:spcAft>
                          <a:spcPts val="0"/>
                        </a:spcAft>
                        <a:buNone/>
                      </a:pPr>
                      <a:r>
                        <a:rPr lang="en-US" sz="1200" i="1" dirty="0">
                          <a:solidFill>
                            <a:srgbClr val="434343"/>
                          </a:solidFill>
                          <a:latin typeface="Montserrat"/>
                          <a:ea typeface="Montserrat"/>
                          <a:cs typeface="Montserrat"/>
                          <a:sym typeface="Montserrat"/>
                        </a:rPr>
                        <a:t>“Individually members must maintain and observe the highest standards of conduct.” </a:t>
                      </a:r>
                      <a:endParaRPr sz="1200" dirty="0">
                        <a:solidFill>
                          <a:schemeClr val="dk1"/>
                        </a:solidFill>
                      </a:endParaRPr>
                    </a:p>
                    <a:p>
                      <a:pPr marL="0" lvl="0" indent="0" algn="l" rtl="0">
                        <a:spcBef>
                          <a:spcPts val="0"/>
                        </a:spcBef>
                        <a:spcAft>
                          <a:spcPts val="0"/>
                        </a:spcAft>
                        <a:buNone/>
                      </a:pPr>
                      <a:r>
                        <a:rPr lang="en-US" sz="1200" b="1" dirty="0">
                          <a:solidFill>
                            <a:schemeClr val="dk1"/>
                          </a:solidFill>
                          <a:latin typeface="Montserrat"/>
                          <a:ea typeface="Montserrat"/>
                          <a:cs typeface="Montserrat"/>
                          <a:sym typeface="Montserrat"/>
                        </a:rPr>
                        <a:t>Sec. 2.1 of PCS</a:t>
                      </a:r>
                      <a:endParaRPr sz="1200"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568112">
                <a:tc>
                  <a:txBody>
                    <a:bodyPr/>
                    <a:lstStyle/>
                    <a:p>
                      <a:pPr marL="0" lvl="0" indent="0" algn="l" rtl="0">
                        <a:spcBef>
                          <a:spcPts val="0"/>
                        </a:spcBef>
                        <a:spcAft>
                          <a:spcPts val="0"/>
                        </a:spcAft>
                        <a:buNone/>
                      </a:pPr>
                      <a:r>
                        <a:rPr lang="en-US" sz="1200" dirty="0">
                          <a:solidFill>
                            <a:schemeClr val="dk1"/>
                          </a:solidFill>
                          <a:latin typeface="Montserrat"/>
                          <a:ea typeface="Montserrat"/>
                          <a:cs typeface="Montserrat"/>
                          <a:sym typeface="Montserrat"/>
                        </a:rPr>
                        <a:t>Ram knew that he would struggle to meet the tight deadline. The client also does not negotiate on fees and nor relents on timelines.</a:t>
                      </a:r>
                      <a:endParaRPr sz="120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200" dirty="0">
                          <a:solidFill>
                            <a:schemeClr val="dk1"/>
                          </a:solidFill>
                          <a:latin typeface="Montserrat"/>
                          <a:ea typeface="Montserrat"/>
                          <a:cs typeface="Montserrat"/>
                          <a:sym typeface="Montserrat"/>
                        </a:rPr>
                        <a:t>Despite these apprehensions Ram accepted the assignment.</a:t>
                      </a:r>
                      <a:endParaRPr sz="1200" dirty="0">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lt1"/>
                    </a:solidFill>
                  </a:tcPr>
                </a:tc>
                <a:tc>
                  <a:txBody>
                    <a:bodyPr/>
                    <a:lstStyle/>
                    <a:p>
                      <a:pPr marL="457200" lvl="0" indent="-304800" algn="l" rtl="0">
                        <a:spcBef>
                          <a:spcPts val="0"/>
                        </a:spcBef>
                        <a:spcAft>
                          <a:spcPts val="0"/>
                        </a:spcAft>
                        <a:buClr>
                          <a:schemeClr val="dk1"/>
                        </a:buClr>
                        <a:buSzPts val="1200"/>
                        <a:buFont typeface="Montserrat"/>
                        <a:buChar char="●"/>
                      </a:pPr>
                      <a:r>
                        <a:rPr lang="en-US" sz="1200" dirty="0">
                          <a:solidFill>
                            <a:schemeClr val="dk1"/>
                          </a:solidFill>
                          <a:latin typeface="Montserrat"/>
                          <a:ea typeface="Montserrat"/>
                          <a:cs typeface="Montserrat"/>
                          <a:sym typeface="Montserrat"/>
                        </a:rPr>
                        <a:t>Ram should have clearly agreed on the Scope of Work with </a:t>
                      </a:r>
                      <a:r>
                        <a:rPr lang="en-US" sz="1200" dirty="0" err="1">
                          <a:solidFill>
                            <a:schemeClr val="dk1"/>
                          </a:solidFill>
                          <a:latin typeface="Montserrat"/>
                          <a:ea typeface="Montserrat"/>
                          <a:cs typeface="Montserrat"/>
                          <a:sym typeface="Montserrat"/>
                        </a:rPr>
                        <a:t>Jatin</a:t>
                      </a:r>
                      <a:r>
                        <a:rPr lang="en-US" sz="1200" dirty="0">
                          <a:solidFill>
                            <a:schemeClr val="dk1"/>
                          </a:solidFill>
                          <a:latin typeface="Montserrat"/>
                          <a:ea typeface="Montserrat"/>
                          <a:cs typeface="Montserrat"/>
                          <a:sym typeface="Montserrat"/>
                        </a:rPr>
                        <a:t> before starting the assignment.</a:t>
                      </a:r>
                      <a:endParaRPr sz="1200" dirty="0">
                        <a:solidFill>
                          <a:schemeClr val="dk1"/>
                        </a:solidFill>
                      </a:endParaRPr>
                    </a:p>
                    <a:p>
                      <a:pPr marL="457200" lvl="0" indent="-304800" algn="l" rtl="0">
                        <a:spcBef>
                          <a:spcPts val="0"/>
                        </a:spcBef>
                        <a:spcAft>
                          <a:spcPts val="0"/>
                        </a:spcAft>
                        <a:buClr>
                          <a:schemeClr val="dk1"/>
                        </a:buClr>
                        <a:buSzPts val="1200"/>
                        <a:buFont typeface="Montserrat"/>
                        <a:buChar char="●"/>
                      </a:pPr>
                      <a:r>
                        <a:rPr lang="en-US" sz="1200" dirty="0">
                          <a:solidFill>
                            <a:schemeClr val="dk1"/>
                          </a:solidFill>
                          <a:latin typeface="Montserrat"/>
                          <a:ea typeface="Montserrat"/>
                          <a:cs typeface="Montserrat"/>
                          <a:sym typeface="Montserrat"/>
                        </a:rPr>
                        <a:t>Given that the assignment is for 2 weeks, Ram should have properly communicated to </a:t>
                      </a:r>
                      <a:r>
                        <a:rPr lang="en-US" sz="1200" dirty="0" err="1">
                          <a:solidFill>
                            <a:schemeClr val="dk1"/>
                          </a:solidFill>
                          <a:latin typeface="Montserrat"/>
                          <a:ea typeface="Montserrat"/>
                          <a:cs typeface="Montserrat"/>
                          <a:sym typeface="Montserrat"/>
                        </a:rPr>
                        <a:t>Jatin</a:t>
                      </a:r>
                      <a:r>
                        <a:rPr lang="en-US" sz="1200" dirty="0">
                          <a:solidFill>
                            <a:schemeClr val="dk1"/>
                          </a:solidFill>
                          <a:latin typeface="Montserrat"/>
                          <a:ea typeface="Montserrat"/>
                          <a:cs typeface="Montserrat"/>
                          <a:sym typeface="Montserrat"/>
                        </a:rPr>
                        <a:t> that only a high-level review would be possible given the time frame.</a:t>
                      </a:r>
                      <a:endParaRPr sz="1200" dirty="0">
                        <a:solidFill>
                          <a:schemeClr val="dk1"/>
                        </a:solidFill>
                      </a:endParaRPr>
                    </a:p>
                    <a:p>
                      <a:pPr marL="457200" lvl="0" indent="-304800" algn="l" rtl="0">
                        <a:spcBef>
                          <a:spcPts val="0"/>
                        </a:spcBef>
                        <a:spcAft>
                          <a:spcPts val="0"/>
                        </a:spcAft>
                        <a:buClr>
                          <a:schemeClr val="dk1"/>
                        </a:buClr>
                        <a:buSzPts val="1200"/>
                        <a:buFont typeface="Montserrat"/>
                        <a:buChar char="●"/>
                      </a:pPr>
                      <a:r>
                        <a:rPr lang="en-US" sz="1200" dirty="0">
                          <a:solidFill>
                            <a:schemeClr val="dk1"/>
                          </a:solidFill>
                          <a:latin typeface="Montserrat"/>
                          <a:ea typeface="Montserrat"/>
                          <a:cs typeface="Montserrat"/>
                          <a:sym typeface="Montserrat"/>
                        </a:rPr>
                        <a:t>Even though </a:t>
                      </a:r>
                      <a:r>
                        <a:rPr lang="en-US" sz="1200" dirty="0" err="1">
                          <a:solidFill>
                            <a:schemeClr val="dk1"/>
                          </a:solidFill>
                          <a:latin typeface="Montserrat"/>
                          <a:ea typeface="Montserrat"/>
                          <a:cs typeface="Montserrat"/>
                          <a:sym typeface="Montserrat"/>
                        </a:rPr>
                        <a:t>Jatin</a:t>
                      </a:r>
                      <a:r>
                        <a:rPr lang="en-US" sz="1200" dirty="0">
                          <a:solidFill>
                            <a:schemeClr val="dk1"/>
                          </a:solidFill>
                          <a:latin typeface="Montserrat"/>
                          <a:ea typeface="Montserrat"/>
                          <a:cs typeface="Montserrat"/>
                          <a:sym typeface="Montserrat"/>
                        </a:rPr>
                        <a:t> does not negotiate on time and fees, Ram should have discussed that in order to perform a full Due Diligence, more time would be required. </a:t>
                      </a:r>
                      <a:endParaRPr sz="1200" dirty="0">
                        <a:solidFill>
                          <a:schemeClr val="dk1"/>
                        </a:solidFill>
                      </a:endParaRPr>
                    </a:p>
                    <a:p>
                      <a:pPr marL="0" lvl="0" indent="0" algn="l" rtl="0">
                        <a:spcBef>
                          <a:spcPts val="0"/>
                        </a:spcBef>
                        <a:spcAft>
                          <a:spcPts val="0"/>
                        </a:spcAft>
                        <a:buNone/>
                      </a:pPr>
                      <a:endParaRPr sz="1200" i="1" dirty="0">
                        <a:solidFill>
                          <a:srgbClr val="434343"/>
                        </a:solidFill>
                        <a:latin typeface="Montserrat"/>
                        <a:ea typeface="Montserrat"/>
                        <a:cs typeface="Montserrat"/>
                        <a:sym typeface="Montserrat"/>
                      </a:endParaRPr>
                    </a:p>
                    <a:p>
                      <a:pPr marL="0" lvl="0" indent="0" algn="l" rtl="0">
                        <a:spcBef>
                          <a:spcPts val="0"/>
                        </a:spcBef>
                        <a:spcAft>
                          <a:spcPts val="0"/>
                        </a:spcAft>
                        <a:buNone/>
                      </a:pPr>
                      <a:r>
                        <a:rPr lang="en-US" sz="1200" i="1" dirty="0">
                          <a:solidFill>
                            <a:srgbClr val="434343"/>
                          </a:solidFill>
                          <a:latin typeface="Montserrat"/>
                          <a:ea typeface="Montserrat"/>
                          <a:cs typeface="Montserrat"/>
                          <a:sym typeface="Montserrat"/>
                        </a:rPr>
                        <a:t>“If work which an actuary considers necessary is precluded by cost or time constraints the actuary should normally either decline to act or qualify the advice given.” </a:t>
                      </a:r>
                      <a:r>
                        <a:rPr lang="en-US" sz="1200" b="1" dirty="0">
                          <a:solidFill>
                            <a:schemeClr val="dk1"/>
                          </a:solidFill>
                          <a:latin typeface="Montserrat"/>
                          <a:ea typeface="Montserrat"/>
                          <a:cs typeface="Montserrat"/>
                          <a:sym typeface="Montserrat"/>
                        </a:rPr>
                        <a:t> Sec. 2.3 of PCS</a:t>
                      </a:r>
                      <a:endParaRPr sz="1200" b="1"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200" i="1" dirty="0">
                          <a:solidFill>
                            <a:srgbClr val="434343"/>
                          </a:solidFill>
                          <a:latin typeface="Montserrat"/>
                          <a:ea typeface="Montserrat"/>
                          <a:cs typeface="Montserrat"/>
                          <a:sym typeface="Montserrat"/>
                        </a:rPr>
                        <a:t>“Clients are entitled to assume that advice given by an actuary is unaffected by interests other than those of the client, taking account of any identifiable professional or legal duty of care of the client in respect of a third party.”</a:t>
                      </a:r>
                      <a:r>
                        <a:rPr lang="en-US" sz="1200" dirty="0">
                          <a:solidFill>
                            <a:schemeClr val="dk1"/>
                          </a:solidFill>
                          <a:latin typeface="Montserrat"/>
                          <a:ea typeface="Montserrat"/>
                          <a:cs typeface="Montserrat"/>
                          <a:sym typeface="Montserrat"/>
                        </a:rPr>
                        <a:t>  </a:t>
                      </a:r>
                      <a:r>
                        <a:rPr lang="en-US" sz="1200" b="1" dirty="0">
                          <a:solidFill>
                            <a:schemeClr val="dk1"/>
                          </a:solidFill>
                          <a:latin typeface="Montserrat"/>
                          <a:ea typeface="Montserrat"/>
                          <a:cs typeface="Montserrat"/>
                          <a:sym typeface="Montserrat"/>
                        </a:rPr>
                        <a:t>Sec 5.1 of PCS on Conflict on Interest</a:t>
                      </a:r>
                      <a:endParaRPr sz="1200" b="1"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200" i="1" dirty="0">
                          <a:solidFill>
                            <a:srgbClr val="434343"/>
                          </a:solidFill>
                          <a:latin typeface="Montserrat"/>
                          <a:ea typeface="Montserrat"/>
                          <a:cs typeface="Montserrat"/>
                          <a:sym typeface="Montserrat"/>
                        </a:rPr>
                        <a:t>“Financial rewards which are large in relation to the professional time spent, including success related or contingency fees, can threaten objectivity and thus contravene the general requirements of the PCS. Accordingly, actuaries are advised to exercise extreme care in determining whether to accept such rewards or fees and must ensure that they are appropriate in the circumstances of the advice given and that there is no conflict with the requirements for professional objectivity.” </a:t>
                      </a:r>
                      <a:r>
                        <a:rPr lang="en-US" sz="1200" b="1" dirty="0">
                          <a:solidFill>
                            <a:schemeClr val="dk1"/>
                          </a:solidFill>
                          <a:latin typeface="Montserrat"/>
                          <a:ea typeface="Montserrat"/>
                          <a:cs typeface="Montserrat"/>
                          <a:sym typeface="Montserrat"/>
                        </a:rPr>
                        <a:t>Sec 6.3 of PCS on Financial Interest</a:t>
                      </a:r>
                      <a:endParaRPr sz="1200"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pic>
        <p:nvPicPr>
          <p:cNvPr id="207" name="Google Shape;207;ge2508f7472_2_74"/>
          <p:cNvPicPr preferRelativeResize="0"/>
          <p:nvPr/>
        </p:nvPicPr>
        <p:blipFill rotWithShape="1">
          <a:blip r:embed="rId4">
            <a:alphaModFix/>
          </a:blip>
          <a:srcRect/>
          <a:stretch/>
        </p:blipFill>
        <p:spPr>
          <a:xfrm>
            <a:off x="10972800" y="0"/>
            <a:ext cx="1085347" cy="1017147"/>
          </a:xfrm>
          <a:prstGeom prst="rect">
            <a:avLst/>
          </a:prstGeom>
          <a:blipFill rotWithShape="1">
            <a:blip r:embed="rId5">
              <a:alphaModFix/>
            </a:blip>
            <a:stretch>
              <a:fillRect/>
            </a:stretch>
          </a:blipFill>
          <a:ln>
            <a:noFill/>
          </a:ln>
        </p:spPr>
      </p:pic>
      <p:sp>
        <p:nvSpPr>
          <p:cNvPr id="208" name="Google Shape;208;ge2508f7472_2_74"/>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209" name="Google Shape;209;ge2508f7472_2_74"/>
          <p:cNvSpPr txBox="1"/>
          <p:nvPr/>
        </p:nvSpPr>
        <p:spPr>
          <a:xfrm>
            <a:off x="2022300" y="61986"/>
            <a:ext cx="8769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000" b="0" i="0" u="none" strike="noStrike" cap="none" dirty="0" smtClean="0">
                <a:solidFill>
                  <a:srgbClr val="000000"/>
                </a:solidFill>
                <a:latin typeface="Montserrat Black"/>
                <a:ea typeface="Montserrat Black"/>
                <a:cs typeface="Montserrat Black"/>
                <a:sym typeface="Montserrat Black"/>
              </a:rPr>
              <a:t>3… </a:t>
            </a:r>
            <a:r>
              <a:rPr lang="en-US" sz="3000" b="0" i="0" u="none" strike="noStrike" cap="none" dirty="0">
                <a:solidFill>
                  <a:srgbClr val="000000"/>
                </a:solidFill>
                <a:latin typeface="Montserrat Black"/>
                <a:ea typeface="Montserrat Black"/>
                <a:cs typeface="Montserrat Black"/>
                <a:sym typeface="Montserrat Black"/>
              </a:rPr>
              <a:t>Professionalism issues in this Case</a:t>
            </a:r>
            <a:endParaRPr sz="3000" b="0" i="0" u="none" strike="noStrike" cap="none" dirty="0">
              <a:solidFill>
                <a:srgbClr val="000000"/>
              </a:solidFill>
              <a:latin typeface="Montserrat Black"/>
              <a:ea typeface="Montserrat Black"/>
              <a:cs typeface="Montserrat Black"/>
              <a:sym typeface="Montserrat Black"/>
            </a:endParaRPr>
          </a:p>
        </p:txBody>
      </p:sp>
      <p:sp>
        <p:nvSpPr>
          <p:cNvPr id="210" name="Google Shape;210;ge2508f7472_2_74"/>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15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graphicFrame>
        <p:nvGraphicFramePr>
          <p:cNvPr id="211" name="Google Shape;211;ge2508f7472_2_74"/>
          <p:cNvGraphicFramePr/>
          <p:nvPr>
            <p:extLst>
              <p:ext uri="{D42A27DB-BD31-4B8C-83A1-F6EECF244321}">
                <p14:modId xmlns:p14="http://schemas.microsoft.com/office/powerpoint/2010/main" val="33834323"/>
              </p:ext>
            </p:extLst>
          </p:nvPr>
        </p:nvGraphicFramePr>
        <p:xfrm>
          <a:off x="1889760" y="1082039"/>
          <a:ext cx="10168387" cy="5410847"/>
        </p:xfrm>
        <a:graphic>
          <a:graphicData uri="http://schemas.openxmlformats.org/drawingml/2006/table">
            <a:tbl>
              <a:tblPr>
                <a:noFill/>
                <a:tableStyleId>{A314EEC1-E094-4C44-B2B7-51163E8A82CB}</a:tableStyleId>
              </a:tblPr>
              <a:tblGrid>
                <a:gridCol w="2469485">
                  <a:extLst>
                    <a:ext uri="{9D8B030D-6E8A-4147-A177-3AD203B41FA5}">
                      <a16:colId xmlns:a16="http://schemas.microsoft.com/office/drawing/2014/main" val="20000"/>
                    </a:ext>
                  </a:extLst>
                </a:gridCol>
                <a:gridCol w="7698902">
                  <a:extLst>
                    <a:ext uri="{9D8B030D-6E8A-4147-A177-3AD203B41FA5}">
                      <a16:colId xmlns:a16="http://schemas.microsoft.com/office/drawing/2014/main" val="20001"/>
                    </a:ext>
                  </a:extLst>
                </a:gridCol>
              </a:tblGrid>
              <a:tr h="385089">
                <a:tc>
                  <a:txBody>
                    <a:bodyPr/>
                    <a:lstStyle/>
                    <a:p>
                      <a:pPr marL="0" lvl="0" indent="0" algn="ctr" rtl="0">
                        <a:spcBef>
                          <a:spcPts val="0"/>
                        </a:spcBef>
                        <a:spcAft>
                          <a:spcPts val="0"/>
                        </a:spcAft>
                        <a:buNone/>
                      </a:pPr>
                      <a:r>
                        <a:rPr lang="en-US" sz="1250" b="1" dirty="0">
                          <a:solidFill>
                            <a:schemeClr val="lt1"/>
                          </a:solidFill>
                          <a:latin typeface="Montserrat"/>
                          <a:ea typeface="Montserrat"/>
                          <a:cs typeface="Montserrat"/>
                          <a:sym typeface="Montserrat"/>
                        </a:rPr>
                        <a:t>Professionalism Issue</a:t>
                      </a:r>
                      <a:endParaRPr sz="1250" b="1" dirty="0">
                        <a:solidFill>
                          <a:schemeClr val="lt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US" sz="1250" b="1">
                          <a:solidFill>
                            <a:schemeClr val="lt1"/>
                          </a:solidFill>
                          <a:latin typeface="Montserrat"/>
                          <a:ea typeface="Montserrat"/>
                          <a:cs typeface="Montserrat"/>
                          <a:sym typeface="Montserrat"/>
                        </a:rPr>
                        <a:t>What could Ram have done differently?</a:t>
                      </a:r>
                      <a:endParaRPr sz="1250" b="1">
                        <a:solidFill>
                          <a:schemeClr val="lt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2291435">
                <a:tc>
                  <a:txBody>
                    <a:bodyPr/>
                    <a:lstStyle/>
                    <a:p>
                      <a:pPr marL="0" lvl="0" indent="0" algn="l" rtl="0">
                        <a:spcBef>
                          <a:spcPts val="0"/>
                        </a:spcBef>
                        <a:spcAft>
                          <a:spcPts val="0"/>
                        </a:spcAft>
                        <a:buNone/>
                      </a:pPr>
                      <a:r>
                        <a:rPr lang="en-US" sz="1250" dirty="0">
                          <a:solidFill>
                            <a:schemeClr val="dk1"/>
                          </a:solidFill>
                          <a:latin typeface="Montserrat"/>
                          <a:ea typeface="Montserrat"/>
                          <a:cs typeface="Montserrat"/>
                          <a:sym typeface="Montserrat"/>
                        </a:rPr>
                        <a:t>Ram’s team expresses that they will be unable to prepare the standard document for the case. </a:t>
                      </a:r>
                      <a:endParaRPr sz="125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1250"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250" dirty="0">
                          <a:solidFill>
                            <a:schemeClr val="dk1"/>
                          </a:solidFill>
                          <a:latin typeface="Montserrat"/>
                          <a:ea typeface="Montserrat"/>
                          <a:cs typeface="Montserrat"/>
                          <a:sym typeface="Montserrat"/>
                        </a:rPr>
                        <a:t>Ram decides to focus on selective areas - risk on new business and investment guarantees and ALM.</a:t>
                      </a:r>
                      <a:endParaRPr sz="1250"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457200" lvl="0" indent="-304800" algn="l" rtl="0">
                        <a:lnSpc>
                          <a:spcPct val="115000"/>
                        </a:lnSpc>
                        <a:spcBef>
                          <a:spcPts val="0"/>
                        </a:spcBef>
                        <a:spcAft>
                          <a:spcPts val="0"/>
                        </a:spcAft>
                        <a:buClr>
                          <a:schemeClr val="dk1"/>
                        </a:buClr>
                        <a:buSzPts val="1200"/>
                        <a:buFont typeface="Montserrat"/>
                        <a:buChar char="●"/>
                      </a:pPr>
                      <a:r>
                        <a:rPr lang="en-US" sz="1250" dirty="0">
                          <a:solidFill>
                            <a:schemeClr val="dk1"/>
                          </a:solidFill>
                          <a:latin typeface="Montserrat"/>
                          <a:ea typeface="Montserrat"/>
                          <a:cs typeface="Montserrat"/>
                          <a:sym typeface="Montserrat"/>
                        </a:rPr>
                        <a:t>Define and communicate the scope of the work in advance to the client. </a:t>
                      </a:r>
                      <a:endParaRPr sz="1250" dirty="0">
                        <a:solidFill>
                          <a:schemeClr val="dk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dk1"/>
                        </a:buClr>
                        <a:buSzPts val="1200"/>
                        <a:buFont typeface="Montserrat"/>
                        <a:buChar char="●"/>
                      </a:pPr>
                      <a:r>
                        <a:rPr lang="en-US" sz="1250" dirty="0">
                          <a:solidFill>
                            <a:schemeClr val="dk1"/>
                          </a:solidFill>
                          <a:latin typeface="Montserrat"/>
                          <a:ea typeface="Montserrat"/>
                          <a:cs typeface="Montserrat"/>
                          <a:sym typeface="Montserrat"/>
                        </a:rPr>
                        <a:t>Ram focused on selective areas to save time; client should be aware of the same. The areas selected are likely</a:t>
                      </a:r>
                      <a:r>
                        <a:rPr lang="en-US" sz="1250" baseline="0" dirty="0">
                          <a:solidFill>
                            <a:schemeClr val="dk1"/>
                          </a:solidFill>
                          <a:latin typeface="Montserrat"/>
                          <a:ea typeface="Montserrat"/>
                          <a:cs typeface="Montserrat"/>
                          <a:sym typeface="Montserrat"/>
                        </a:rPr>
                        <a:t> the key concern areas as per his past experience. They may not be applicable in this case as all companies are different and may have different issues. </a:t>
                      </a:r>
                      <a:endParaRPr sz="1250" dirty="0">
                        <a:solidFill>
                          <a:schemeClr val="dk1"/>
                        </a:solidFill>
                      </a:endParaRPr>
                    </a:p>
                    <a:p>
                      <a:pPr marL="457200" lvl="0" indent="-304800" algn="l" rtl="0">
                        <a:lnSpc>
                          <a:spcPct val="115000"/>
                        </a:lnSpc>
                        <a:spcBef>
                          <a:spcPts val="0"/>
                        </a:spcBef>
                        <a:spcAft>
                          <a:spcPts val="0"/>
                        </a:spcAft>
                        <a:buClr>
                          <a:schemeClr val="dk1"/>
                        </a:buClr>
                        <a:buSzPts val="1200"/>
                        <a:buFont typeface="Montserrat"/>
                        <a:buChar char="●"/>
                      </a:pPr>
                      <a:r>
                        <a:rPr lang="en-US" sz="1250" dirty="0">
                          <a:solidFill>
                            <a:schemeClr val="dk1"/>
                          </a:solidFill>
                          <a:latin typeface="Montserrat"/>
                          <a:ea typeface="Montserrat"/>
                          <a:cs typeface="Montserrat"/>
                          <a:sym typeface="Montserrat"/>
                        </a:rPr>
                        <a:t>Set client's expectation right by communicating what can be done (high level review) and what cannot be done (detailed review).</a:t>
                      </a:r>
                      <a:endParaRPr sz="1250" dirty="0">
                        <a:solidFill>
                          <a:schemeClr val="dk1"/>
                        </a:solidFill>
                      </a:endParaRPr>
                    </a:p>
                    <a:p>
                      <a:pPr marL="0" lvl="0" indent="0" algn="l" rtl="0">
                        <a:spcBef>
                          <a:spcPts val="0"/>
                        </a:spcBef>
                        <a:spcAft>
                          <a:spcPts val="0"/>
                        </a:spcAft>
                        <a:buNone/>
                      </a:pPr>
                      <a:endParaRPr sz="1250" i="1" dirty="0">
                        <a:solidFill>
                          <a:srgbClr val="434343"/>
                        </a:solidFill>
                        <a:latin typeface="Montserrat"/>
                        <a:ea typeface="Montserrat"/>
                        <a:cs typeface="Montserrat"/>
                        <a:sym typeface="Montserrat"/>
                      </a:endParaRPr>
                    </a:p>
                    <a:p>
                      <a:pPr marL="0" lvl="0" indent="0" algn="l" rtl="0">
                        <a:spcBef>
                          <a:spcPts val="0"/>
                        </a:spcBef>
                        <a:spcAft>
                          <a:spcPts val="0"/>
                        </a:spcAft>
                        <a:buNone/>
                      </a:pPr>
                      <a:r>
                        <a:rPr lang="en-US" sz="1250" i="1" dirty="0">
                          <a:solidFill>
                            <a:srgbClr val="434343"/>
                          </a:solidFill>
                          <a:latin typeface="Montserrat"/>
                          <a:ea typeface="Montserrat"/>
                          <a:cs typeface="Montserrat"/>
                          <a:sym typeface="Montserrat"/>
                        </a:rPr>
                        <a:t>“If work which an actuary considers necessary is precluded by cost or</a:t>
                      </a:r>
                      <a:endParaRPr sz="1250" i="1" dirty="0">
                        <a:solidFill>
                          <a:srgbClr val="434343"/>
                        </a:solidFill>
                        <a:latin typeface="Montserrat"/>
                        <a:ea typeface="Montserrat"/>
                        <a:cs typeface="Montserrat"/>
                        <a:sym typeface="Montserrat"/>
                      </a:endParaRPr>
                    </a:p>
                    <a:p>
                      <a:pPr marL="0" lvl="0" indent="0" algn="l" rtl="0">
                        <a:spcBef>
                          <a:spcPts val="0"/>
                        </a:spcBef>
                        <a:spcAft>
                          <a:spcPts val="0"/>
                        </a:spcAft>
                        <a:buNone/>
                      </a:pPr>
                      <a:r>
                        <a:rPr lang="en-US" sz="1250" i="1" dirty="0">
                          <a:solidFill>
                            <a:srgbClr val="434343"/>
                          </a:solidFill>
                          <a:latin typeface="Montserrat"/>
                          <a:ea typeface="Montserrat"/>
                          <a:cs typeface="Montserrat"/>
                          <a:sym typeface="Montserrat"/>
                        </a:rPr>
                        <a:t>time constraints the actuary should normally either decline to act or qualify the advice given.”  </a:t>
                      </a:r>
                      <a:r>
                        <a:rPr lang="en-US" sz="1250" b="1" dirty="0">
                          <a:solidFill>
                            <a:schemeClr val="dk1"/>
                          </a:solidFill>
                          <a:latin typeface="Montserrat"/>
                          <a:ea typeface="Montserrat"/>
                          <a:cs typeface="Montserrat"/>
                          <a:sym typeface="Montserrat"/>
                        </a:rPr>
                        <a:t>Sec. 2.3 of PCS</a:t>
                      </a:r>
                      <a:endParaRPr sz="1250"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734323">
                <a:tc>
                  <a:txBody>
                    <a:bodyPr/>
                    <a:lstStyle/>
                    <a:p>
                      <a:pPr marL="0" lvl="0" indent="0" algn="l" rtl="0">
                        <a:spcBef>
                          <a:spcPts val="0"/>
                        </a:spcBef>
                        <a:spcAft>
                          <a:spcPts val="0"/>
                        </a:spcAft>
                        <a:buNone/>
                      </a:pPr>
                      <a:r>
                        <a:rPr lang="en-US" sz="1250" dirty="0">
                          <a:solidFill>
                            <a:schemeClr val="dk1"/>
                          </a:solidFill>
                          <a:latin typeface="Montserrat"/>
                          <a:ea typeface="Montserrat"/>
                          <a:cs typeface="Montserrat"/>
                          <a:sym typeface="Montserrat"/>
                        </a:rPr>
                        <a:t>Ram wasn’t prepared in the meeting with client. </a:t>
                      </a:r>
                      <a:endParaRPr sz="1250" dirty="0">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lt1"/>
                    </a:solidFill>
                  </a:tcPr>
                </a:tc>
                <a:tc>
                  <a:txBody>
                    <a:bodyPr/>
                    <a:lstStyle/>
                    <a:p>
                      <a:pPr marL="457200" lvl="0" indent="-304800" algn="l" rtl="0">
                        <a:lnSpc>
                          <a:spcPct val="115000"/>
                        </a:lnSpc>
                        <a:spcBef>
                          <a:spcPts val="0"/>
                        </a:spcBef>
                        <a:spcAft>
                          <a:spcPts val="0"/>
                        </a:spcAft>
                        <a:buClr>
                          <a:schemeClr val="dk1"/>
                        </a:buClr>
                        <a:buSzPts val="1200"/>
                        <a:buFont typeface="Montserrat"/>
                        <a:buChar char="●"/>
                      </a:pPr>
                      <a:r>
                        <a:rPr lang="en-US" sz="1250" dirty="0">
                          <a:solidFill>
                            <a:schemeClr val="dk1"/>
                          </a:solidFill>
                          <a:latin typeface="Montserrat"/>
                          <a:ea typeface="Montserrat"/>
                          <a:cs typeface="Montserrat"/>
                          <a:sym typeface="Montserrat"/>
                        </a:rPr>
                        <a:t>Ram was too ambitious in trying to complete a thorough due diligence in 2 week which generally takes more than 5-6 weeks.</a:t>
                      </a:r>
                      <a:endParaRPr sz="1250" dirty="0">
                        <a:solidFill>
                          <a:schemeClr val="dk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dk1"/>
                        </a:buClr>
                        <a:buSzPts val="1200"/>
                        <a:buFont typeface="Montserrat"/>
                        <a:buChar char="●"/>
                      </a:pPr>
                      <a:r>
                        <a:rPr lang="en-US" sz="1250" dirty="0">
                          <a:solidFill>
                            <a:schemeClr val="dk1"/>
                          </a:solidFill>
                          <a:latin typeface="Montserrat"/>
                          <a:ea typeface="Montserrat"/>
                          <a:cs typeface="Montserrat"/>
                          <a:sym typeface="Montserrat"/>
                        </a:rPr>
                        <a:t>So, he gave an unrealistic expectation to the client and so seemed underprepared during the first meeting.</a:t>
                      </a:r>
                      <a:endParaRPr sz="1250" dirty="0">
                        <a:solidFill>
                          <a:schemeClr val="dk1"/>
                        </a:solidFill>
                      </a:endParaRPr>
                    </a:p>
                    <a:p>
                      <a:pPr marL="457200" lvl="0" indent="-304800" algn="l" rtl="0">
                        <a:lnSpc>
                          <a:spcPct val="115000"/>
                        </a:lnSpc>
                        <a:spcBef>
                          <a:spcPts val="0"/>
                        </a:spcBef>
                        <a:spcAft>
                          <a:spcPts val="0"/>
                        </a:spcAft>
                        <a:buClr>
                          <a:schemeClr val="dk1"/>
                        </a:buClr>
                        <a:buSzPts val="1200"/>
                        <a:buFont typeface="Montserrat"/>
                        <a:buChar char="●"/>
                      </a:pPr>
                      <a:r>
                        <a:rPr lang="en-US" sz="1250" dirty="0">
                          <a:solidFill>
                            <a:schemeClr val="dk1"/>
                          </a:solidFill>
                          <a:latin typeface="Montserrat"/>
                          <a:ea typeface="Montserrat"/>
                          <a:cs typeface="Montserrat"/>
                          <a:sym typeface="Montserrat"/>
                        </a:rPr>
                        <a:t>As part of the initial negotiations, Ram should have clearly communicated to </a:t>
                      </a:r>
                      <a:r>
                        <a:rPr lang="en-US" sz="1250" dirty="0" err="1">
                          <a:solidFill>
                            <a:schemeClr val="dk1"/>
                          </a:solidFill>
                          <a:latin typeface="Montserrat"/>
                          <a:ea typeface="Montserrat"/>
                          <a:cs typeface="Montserrat"/>
                          <a:sym typeface="Montserrat"/>
                        </a:rPr>
                        <a:t>Jatin</a:t>
                      </a:r>
                      <a:r>
                        <a:rPr lang="en-US" sz="1250" dirty="0">
                          <a:solidFill>
                            <a:schemeClr val="dk1"/>
                          </a:solidFill>
                          <a:latin typeface="Montserrat"/>
                          <a:ea typeface="Montserrat"/>
                          <a:cs typeface="Montserrat"/>
                          <a:sym typeface="Montserrat"/>
                        </a:rPr>
                        <a:t> that only a high-level review would be possible in the 2 weeks time frame.</a:t>
                      </a:r>
                      <a:endParaRPr sz="1250" dirty="0">
                        <a:solidFill>
                          <a:schemeClr val="dk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dk1"/>
                        </a:buClr>
                        <a:buSzPts val="1200"/>
                        <a:buFont typeface="Montserrat"/>
                        <a:buChar char="●"/>
                      </a:pPr>
                      <a:r>
                        <a:rPr lang="en-US" sz="1250" dirty="0">
                          <a:solidFill>
                            <a:schemeClr val="dk1"/>
                          </a:solidFill>
                          <a:latin typeface="Montserrat"/>
                          <a:ea typeface="Montserrat"/>
                          <a:cs typeface="Montserrat"/>
                          <a:sym typeface="Montserrat"/>
                        </a:rPr>
                        <a:t>In such a scenario, asking high level questions around the most important aspects of the Due Diligence would have been in-line with the client’s expectations.</a:t>
                      </a:r>
                      <a:endParaRPr sz="125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1250" i="1" dirty="0">
                        <a:solidFill>
                          <a:srgbClr val="434343"/>
                        </a:solidFill>
                        <a:latin typeface="Montserrat"/>
                        <a:ea typeface="Montserrat"/>
                        <a:cs typeface="Montserrat"/>
                        <a:sym typeface="Montserrat"/>
                      </a:endParaRPr>
                    </a:p>
                    <a:p>
                      <a:pPr marL="0" lvl="0" indent="0" algn="l" rtl="0">
                        <a:spcBef>
                          <a:spcPts val="0"/>
                        </a:spcBef>
                        <a:spcAft>
                          <a:spcPts val="0"/>
                        </a:spcAft>
                        <a:buNone/>
                      </a:pPr>
                      <a:r>
                        <a:rPr lang="en-US" sz="1250" i="1" dirty="0">
                          <a:solidFill>
                            <a:srgbClr val="434343"/>
                          </a:solidFill>
                          <a:latin typeface="Montserrat"/>
                          <a:ea typeface="Montserrat"/>
                          <a:cs typeface="Montserrat"/>
                          <a:sym typeface="Montserrat"/>
                        </a:rPr>
                        <a:t>“An actuary is expected to use best judgment in formulating advice, whilst paying proper regard to any relevant professional guidance or other guidance. He must keep himself abreast with updated professional guidance and adhere to that.” </a:t>
                      </a:r>
                      <a:r>
                        <a:rPr lang="en-US" sz="1250" b="1" dirty="0">
                          <a:solidFill>
                            <a:schemeClr val="dk1"/>
                          </a:solidFill>
                          <a:latin typeface="Montserrat"/>
                          <a:ea typeface="Montserrat"/>
                          <a:cs typeface="Montserrat"/>
                          <a:sym typeface="Montserrat"/>
                        </a:rPr>
                        <a:t>Sec. 3.1 of PCS</a:t>
                      </a:r>
                      <a:endParaRPr sz="1250"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pic>
        <p:nvPicPr>
          <p:cNvPr id="218" name="Google Shape;218;p14"/>
          <p:cNvPicPr preferRelativeResize="0"/>
          <p:nvPr/>
        </p:nvPicPr>
        <p:blipFill rotWithShape="1">
          <a:blip r:embed="rId4">
            <a:alphaModFix/>
          </a:blip>
          <a:srcRect/>
          <a:stretch/>
        </p:blipFill>
        <p:spPr>
          <a:xfrm>
            <a:off x="10972800" y="0"/>
            <a:ext cx="1085347" cy="1017147"/>
          </a:xfrm>
          <a:prstGeom prst="rect">
            <a:avLst/>
          </a:prstGeom>
          <a:blipFill rotWithShape="1">
            <a:blip r:embed="rId5">
              <a:alphaModFix/>
            </a:blip>
            <a:stretch>
              <a:fillRect/>
            </a:stretch>
          </a:blipFill>
          <a:ln>
            <a:noFill/>
          </a:ln>
        </p:spPr>
      </p:pic>
      <p:sp>
        <p:nvSpPr>
          <p:cNvPr id="219" name="Google Shape;219;p14"/>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220" name="Google Shape;220;p14"/>
          <p:cNvSpPr txBox="1"/>
          <p:nvPr/>
        </p:nvSpPr>
        <p:spPr>
          <a:xfrm>
            <a:off x="2022300" y="61986"/>
            <a:ext cx="8769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000" b="0" i="0" u="none" strike="noStrike" cap="none" dirty="0" smtClean="0">
                <a:solidFill>
                  <a:srgbClr val="000000"/>
                </a:solidFill>
                <a:latin typeface="Montserrat Black"/>
                <a:ea typeface="Montserrat Black"/>
                <a:cs typeface="Montserrat Black"/>
                <a:sym typeface="Montserrat Black"/>
              </a:rPr>
              <a:t>3… </a:t>
            </a:r>
            <a:r>
              <a:rPr lang="en-US" sz="3000" b="0" i="0" u="none" strike="noStrike" cap="none" dirty="0">
                <a:solidFill>
                  <a:srgbClr val="000000"/>
                </a:solidFill>
                <a:latin typeface="Montserrat Black"/>
                <a:ea typeface="Montserrat Black"/>
                <a:cs typeface="Montserrat Black"/>
                <a:sym typeface="Montserrat Black"/>
              </a:rPr>
              <a:t>Professionalism issues in this Case</a:t>
            </a:r>
            <a:endParaRPr sz="3000" b="0" i="0" u="none" strike="noStrike" cap="none" dirty="0">
              <a:solidFill>
                <a:srgbClr val="000000"/>
              </a:solidFill>
              <a:latin typeface="Montserrat Black"/>
              <a:ea typeface="Montserrat Black"/>
              <a:cs typeface="Montserrat Black"/>
              <a:sym typeface="Montserrat Black"/>
            </a:endParaRPr>
          </a:p>
        </p:txBody>
      </p:sp>
      <p:sp>
        <p:nvSpPr>
          <p:cNvPr id="221" name="Google Shape;221;p14"/>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16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graphicFrame>
        <p:nvGraphicFramePr>
          <p:cNvPr id="222" name="Google Shape;222;p14"/>
          <p:cNvGraphicFramePr/>
          <p:nvPr>
            <p:extLst>
              <p:ext uri="{D42A27DB-BD31-4B8C-83A1-F6EECF244321}">
                <p14:modId xmlns:p14="http://schemas.microsoft.com/office/powerpoint/2010/main" val="1100394594"/>
              </p:ext>
            </p:extLst>
          </p:nvPr>
        </p:nvGraphicFramePr>
        <p:xfrm>
          <a:off x="1920239" y="1047627"/>
          <a:ext cx="10198867" cy="5547270"/>
        </p:xfrm>
        <a:graphic>
          <a:graphicData uri="http://schemas.openxmlformats.org/drawingml/2006/table">
            <a:tbl>
              <a:tblPr>
                <a:noFill/>
                <a:tableStyleId>{A314EEC1-E094-4C44-B2B7-51163E8A82CB}</a:tableStyleId>
              </a:tblPr>
              <a:tblGrid>
                <a:gridCol w="1786003">
                  <a:extLst>
                    <a:ext uri="{9D8B030D-6E8A-4147-A177-3AD203B41FA5}">
                      <a16:colId xmlns:a16="http://schemas.microsoft.com/office/drawing/2014/main" val="20000"/>
                    </a:ext>
                  </a:extLst>
                </a:gridCol>
                <a:gridCol w="8412864">
                  <a:extLst>
                    <a:ext uri="{9D8B030D-6E8A-4147-A177-3AD203B41FA5}">
                      <a16:colId xmlns:a16="http://schemas.microsoft.com/office/drawing/2014/main" val="20001"/>
                    </a:ext>
                  </a:extLst>
                </a:gridCol>
              </a:tblGrid>
              <a:tr h="491174">
                <a:tc>
                  <a:txBody>
                    <a:bodyPr/>
                    <a:lstStyle/>
                    <a:p>
                      <a:pPr marL="0" lvl="0" indent="0" algn="ctr" rtl="0">
                        <a:spcBef>
                          <a:spcPts val="0"/>
                        </a:spcBef>
                        <a:spcAft>
                          <a:spcPts val="0"/>
                        </a:spcAft>
                        <a:buNone/>
                      </a:pPr>
                      <a:r>
                        <a:rPr lang="en-US" sz="1200" b="1" dirty="0">
                          <a:solidFill>
                            <a:schemeClr val="lt1"/>
                          </a:solidFill>
                          <a:latin typeface="Montserrat"/>
                          <a:ea typeface="Montserrat"/>
                          <a:cs typeface="Montserrat"/>
                          <a:sym typeface="Montserrat"/>
                        </a:rPr>
                        <a:t>Professionalism Issue</a:t>
                      </a:r>
                      <a:endParaRPr sz="1200" b="1" dirty="0">
                        <a:solidFill>
                          <a:schemeClr val="lt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US" sz="1200" b="1" dirty="0">
                          <a:solidFill>
                            <a:schemeClr val="lt1"/>
                          </a:solidFill>
                          <a:latin typeface="Montserrat"/>
                          <a:ea typeface="Montserrat"/>
                          <a:cs typeface="Montserrat"/>
                          <a:sym typeface="Montserrat"/>
                        </a:rPr>
                        <a:t>What could Ram have done differently?</a:t>
                      </a:r>
                      <a:endParaRPr sz="1200" b="1" dirty="0">
                        <a:solidFill>
                          <a:schemeClr val="lt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2677018">
                <a:tc>
                  <a:txBody>
                    <a:bodyPr/>
                    <a:lstStyle/>
                    <a:p>
                      <a:pPr marL="0" lvl="0" indent="0" algn="l" rtl="0">
                        <a:spcBef>
                          <a:spcPts val="0"/>
                        </a:spcBef>
                        <a:spcAft>
                          <a:spcPts val="0"/>
                        </a:spcAft>
                        <a:buNone/>
                      </a:pPr>
                      <a:r>
                        <a:rPr lang="en-US" sz="1200" dirty="0">
                          <a:solidFill>
                            <a:schemeClr val="dk1"/>
                          </a:solidFill>
                          <a:latin typeface="Montserrat"/>
                          <a:ea typeface="Montserrat"/>
                          <a:cs typeface="Montserrat"/>
                          <a:sym typeface="Montserrat"/>
                        </a:rPr>
                        <a:t>Ram increased the capacity by outsourcing his work to other consultants</a:t>
                      </a:r>
                      <a:endParaRPr sz="1200"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tc>
                  <a:txBody>
                    <a:bodyPr/>
                    <a:lstStyle/>
                    <a:p>
                      <a:pPr marL="457200" lvl="0" indent="-304800" algn="l" rtl="0">
                        <a:lnSpc>
                          <a:spcPct val="115000"/>
                        </a:lnSpc>
                        <a:spcBef>
                          <a:spcPts val="0"/>
                        </a:spcBef>
                        <a:spcAft>
                          <a:spcPts val="0"/>
                        </a:spcAft>
                        <a:buClr>
                          <a:schemeClr val="dk1"/>
                        </a:buClr>
                        <a:buSzPts val="1200"/>
                        <a:buFont typeface="Montserrat"/>
                        <a:buChar char="●"/>
                      </a:pPr>
                      <a:r>
                        <a:rPr lang="en-US" sz="1200" dirty="0">
                          <a:solidFill>
                            <a:schemeClr val="dk1"/>
                          </a:solidFill>
                          <a:latin typeface="Montserrat"/>
                          <a:ea typeface="Montserrat"/>
                          <a:cs typeface="Montserrat"/>
                          <a:sym typeface="Montserrat"/>
                        </a:rPr>
                        <a:t>In our opinion, we feel that Ram did the right thing by outsourcing some of the work. The increased capacity through outsourcing ensures that a quality review can be completed even within the tight time</a:t>
                      </a:r>
                      <a:r>
                        <a:rPr lang="en-US" sz="1200" baseline="0" dirty="0">
                          <a:solidFill>
                            <a:schemeClr val="dk1"/>
                          </a:solidFill>
                          <a:latin typeface="Montserrat"/>
                          <a:ea typeface="Montserrat"/>
                          <a:cs typeface="Montserrat"/>
                          <a:sym typeface="Montserrat"/>
                        </a:rPr>
                        <a:t> frame</a:t>
                      </a:r>
                      <a:r>
                        <a:rPr lang="en-US" sz="1200" dirty="0">
                          <a:solidFill>
                            <a:schemeClr val="dk1"/>
                          </a:solidFill>
                          <a:latin typeface="Montserrat"/>
                          <a:ea typeface="Montserrat"/>
                          <a:cs typeface="Montserrat"/>
                          <a:sym typeface="Montserrat"/>
                        </a:rPr>
                        <a:t>.</a:t>
                      </a:r>
                      <a:endParaRPr sz="1200" dirty="0">
                        <a:solidFill>
                          <a:schemeClr val="dk1"/>
                        </a:solidFill>
                      </a:endParaRPr>
                    </a:p>
                    <a:p>
                      <a:pPr marL="457200" lvl="0" indent="-304800" algn="l" rtl="0">
                        <a:lnSpc>
                          <a:spcPct val="115000"/>
                        </a:lnSpc>
                        <a:spcBef>
                          <a:spcPts val="0"/>
                        </a:spcBef>
                        <a:spcAft>
                          <a:spcPts val="0"/>
                        </a:spcAft>
                        <a:buClr>
                          <a:schemeClr val="dk1"/>
                        </a:buClr>
                        <a:buSzPts val="1200"/>
                        <a:buFont typeface="Montserrat"/>
                        <a:buChar char="●"/>
                      </a:pPr>
                      <a:r>
                        <a:rPr lang="en-US" sz="1200" dirty="0">
                          <a:solidFill>
                            <a:schemeClr val="dk1"/>
                          </a:solidFill>
                          <a:latin typeface="Montserrat"/>
                          <a:ea typeface="Montserrat"/>
                          <a:cs typeface="Montserrat"/>
                          <a:sym typeface="Montserrat"/>
                        </a:rPr>
                        <a:t>However, we feel that Ram should have communicated the same to </a:t>
                      </a:r>
                      <a:r>
                        <a:rPr lang="en-US" sz="1200" dirty="0" err="1">
                          <a:solidFill>
                            <a:schemeClr val="dk1"/>
                          </a:solidFill>
                          <a:latin typeface="Montserrat"/>
                          <a:ea typeface="Montserrat"/>
                          <a:cs typeface="Montserrat"/>
                          <a:sym typeface="Montserrat"/>
                        </a:rPr>
                        <a:t>Jatin</a:t>
                      </a:r>
                      <a:r>
                        <a:rPr lang="en-US" sz="1200" dirty="0">
                          <a:solidFill>
                            <a:schemeClr val="dk1"/>
                          </a:solidFill>
                          <a:latin typeface="Montserrat"/>
                          <a:ea typeface="Montserrat"/>
                          <a:cs typeface="Montserrat"/>
                          <a:sym typeface="Montserrat"/>
                        </a:rPr>
                        <a:t> and taken his consent before outsourcing work to external consultants.</a:t>
                      </a:r>
                      <a:endParaRPr sz="1200" dirty="0">
                        <a:solidFill>
                          <a:schemeClr val="dk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dk1"/>
                        </a:buClr>
                        <a:buSzPts val="1200"/>
                        <a:buFont typeface="Montserrat"/>
                        <a:buChar char="●"/>
                      </a:pPr>
                      <a:r>
                        <a:rPr lang="en-US" sz="1200" dirty="0">
                          <a:solidFill>
                            <a:schemeClr val="dk1"/>
                          </a:solidFill>
                          <a:latin typeface="Montserrat"/>
                          <a:ea typeface="Montserrat"/>
                          <a:cs typeface="Montserrat"/>
                          <a:sym typeface="Montserrat"/>
                        </a:rPr>
                        <a:t>Given the confidential nature of the project, Ram should ensure that proper legal arrangement are made with the outsourcers.</a:t>
                      </a:r>
                      <a:endParaRPr sz="1200" dirty="0">
                        <a:solidFill>
                          <a:schemeClr val="dk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dk1"/>
                        </a:buClr>
                        <a:buSzPts val="1200"/>
                        <a:buFont typeface="Montserrat"/>
                        <a:buChar char="●"/>
                      </a:pPr>
                      <a:r>
                        <a:rPr lang="en-US" sz="1200" dirty="0">
                          <a:solidFill>
                            <a:schemeClr val="dk1"/>
                          </a:solidFill>
                          <a:latin typeface="Montserrat"/>
                          <a:ea typeface="Montserrat"/>
                          <a:cs typeface="Montserrat"/>
                          <a:sym typeface="Montserrat"/>
                        </a:rPr>
                        <a:t>Further, proper checks and controls should be in place to ensure quality, error-free work is delivered to the client.</a:t>
                      </a:r>
                      <a:endParaRPr sz="120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600" i="1" dirty="0">
                        <a:solidFill>
                          <a:srgbClr val="434343"/>
                        </a:solidFill>
                        <a:latin typeface="Montserrat"/>
                        <a:ea typeface="Montserrat"/>
                        <a:cs typeface="Montserrat"/>
                        <a:sym typeface="Montserrat"/>
                      </a:endParaRPr>
                    </a:p>
                    <a:p>
                      <a:pPr marL="0" lvl="0" indent="0" algn="l" rtl="0">
                        <a:spcBef>
                          <a:spcPts val="0"/>
                        </a:spcBef>
                        <a:spcAft>
                          <a:spcPts val="0"/>
                        </a:spcAft>
                        <a:buNone/>
                      </a:pPr>
                      <a:r>
                        <a:rPr lang="en-US" sz="1200" i="1" dirty="0">
                          <a:solidFill>
                            <a:srgbClr val="434343"/>
                          </a:solidFill>
                          <a:latin typeface="Montserrat"/>
                          <a:ea typeface="Montserrat"/>
                          <a:cs typeface="Montserrat"/>
                          <a:sym typeface="Montserrat"/>
                        </a:rPr>
                        <a:t>“As a matter of law, information acquired by an actuary in the course of professional work is frequently confidential to the actuary’s client or the actuary’s firm. As such, it should not normally be disclosed unless consent has been obtained from the actuary’s client or the actuary’s firm, as the case may be.” </a:t>
                      </a:r>
                      <a:r>
                        <a:rPr lang="en-US" sz="1200" b="1" dirty="0">
                          <a:solidFill>
                            <a:schemeClr val="dk1"/>
                          </a:solidFill>
                          <a:latin typeface="Montserrat"/>
                          <a:ea typeface="Montserrat"/>
                          <a:cs typeface="Montserrat"/>
                          <a:sym typeface="Montserrat"/>
                        </a:rPr>
                        <a:t>Sec 2.5.1 of PCS</a:t>
                      </a:r>
                      <a:endParaRPr sz="1200"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880182">
                <a:tc>
                  <a:txBody>
                    <a:bodyPr/>
                    <a:lstStyle/>
                    <a:p>
                      <a:pPr marL="0" lvl="0" indent="0" algn="l" rtl="0">
                        <a:spcBef>
                          <a:spcPts val="0"/>
                        </a:spcBef>
                        <a:spcAft>
                          <a:spcPts val="0"/>
                        </a:spcAft>
                        <a:buNone/>
                      </a:pPr>
                      <a:r>
                        <a:rPr lang="en-US" sz="1200" dirty="0">
                          <a:solidFill>
                            <a:schemeClr val="dk1"/>
                          </a:solidFill>
                          <a:latin typeface="Montserrat"/>
                          <a:ea typeface="Montserrat"/>
                          <a:cs typeface="Montserrat"/>
                          <a:sym typeface="Montserrat"/>
                        </a:rPr>
                        <a:t>Ram did not meet the target company’s AA before starting the assignment. </a:t>
                      </a:r>
                      <a:endParaRPr sz="1200" dirty="0">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lt1"/>
                    </a:solidFill>
                  </a:tcPr>
                </a:tc>
                <a:tc>
                  <a:txBody>
                    <a:bodyPr/>
                    <a:lstStyle/>
                    <a:p>
                      <a:pPr marL="457200" lvl="0" indent="-304800" algn="l" rtl="0">
                        <a:lnSpc>
                          <a:spcPct val="115000"/>
                        </a:lnSpc>
                        <a:spcBef>
                          <a:spcPts val="0"/>
                        </a:spcBef>
                        <a:spcAft>
                          <a:spcPts val="0"/>
                        </a:spcAft>
                        <a:buClr>
                          <a:schemeClr val="dk1"/>
                        </a:buClr>
                        <a:buSzPts val="1200"/>
                        <a:buFont typeface="Montserrat"/>
                        <a:buChar char="●"/>
                      </a:pPr>
                      <a:r>
                        <a:rPr lang="en-US" sz="1200" dirty="0">
                          <a:solidFill>
                            <a:schemeClr val="dk1"/>
                          </a:solidFill>
                          <a:latin typeface="Montserrat"/>
                          <a:ea typeface="Montserrat"/>
                          <a:cs typeface="Montserrat"/>
                          <a:sym typeface="Montserrat"/>
                        </a:rPr>
                        <a:t>The target company’s AA in her complaint to the Disciplinary Committee has referred to Part I (5) of Actuaries Act as per which Ram should have communicated with the AA prior to accepting the project. </a:t>
                      </a:r>
                      <a:endParaRPr sz="1200" dirty="0">
                        <a:solidFill>
                          <a:schemeClr val="dk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dk1"/>
                        </a:buClr>
                        <a:buSzPts val="1200"/>
                        <a:buFont typeface="Montserrat"/>
                        <a:buChar char="●"/>
                      </a:pPr>
                      <a:r>
                        <a:rPr lang="en-US" sz="1200" dirty="0">
                          <a:solidFill>
                            <a:schemeClr val="dk1"/>
                          </a:solidFill>
                          <a:latin typeface="Montserrat"/>
                          <a:ea typeface="Montserrat"/>
                          <a:cs typeface="Montserrat"/>
                          <a:sym typeface="Montserrat"/>
                        </a:rPr>
                        <a:t>However, in our opinion we feel that the AA is not right in this scenario.</a:t>
                      </a:r>
                      <a:r>
                        <a:rPr lang="en-US" sz="1200" dirty="0">
                          <a:solidFill>
                            <a:schemeClr val="dk1"/>
                          </a:solidFill>
                        </a:rPr>
                        <a:t>  The </a:t>
                      </a:r>
                      <a:r>
                        <a:rPr lang="en-US" sz="1200" dirty="0">
                          <a:solidFill>
                            <a:schemeClr val="dk1"/>
                          </a:solidFill>
                          <a:latin typeface="Montserrat"/>
                          <a:ea typeface="Montserrat"/>
                          <a:cs typeface="Montserrat"/>
                          <a:sym typeface="Montserrat"/>
                        </a:rPr>
                        <a:t>purpose of the DD is to perform an independent review of the target company and highlight any issues which may have an impact on the valuation of the company. Hence Part 1 (5) of Actuaries Act does not apply here.</a:t>
                      </a:r>
                      <a:endParaRPr sz="120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700" i="1" dirty="0">
                        <a:solidFill>
                          <a:srgbClr val="434343"/>
                        </a:solidFill>
                        <a:latin typeface="Montserrat"/>
                        <a:ea typeface="Montserrat"/>
                        <a:cs typeface="Montserrat"/>
                        <a:sym typeface="Montserrat"/>
                      </a:endParaRPr>
                    </a:p>
                    <a:p>
                      <a:pPr marL="0" lvl="0" indent="0" algn="l" rtl="0">
                        <a:spcBef>
                          <a:spcPts val="0"/>
                        </a:spcBef>
                        <a:spcAft>
                          <a:spcPts val="0"/>
                        </a:spcAft>
                        <a:buNone/>
                      </a:pPr>
                      <a:r>
                        <a:rPr lang="en-US" sz="1200" i="1" dirty="0">
                          <a:solidFill>
                            <a:srgbClr val="434343"/>
                          </a:solidFill>
                          <a:latin typeface="Montserrat"/>
                          <a:ea typeface="Montserrat"/>
                          <a:cs typeface="Montserrat"/>
                          <a:sym typeface="Montserrat"/>
                        </a:rPr>
                        <a:t>“Accepts an assignment as Actuary previously held by another Actuary without first communicating with him in writing“</a:t>
                      </a:r>
                      <a:endParaRPr sz="1200" i="1" dirty="0">
                        <a:solidFill>
                          <a:srgbClr val="434343"/>
                        </a:solidFill>
                        <a:latin typeface="Montserrat"/>
                        <a:ea typeface="Montserrat"/>
                        <a:cs typeface="Montserrat"/>
                        <a:sym typeface="Montserrat"/>
                      </a:endParaRPr>
                    </a:p>
                    <a:p>
                      <a:pPr marL="0" lvl="0" indent="0" algn="l" rtl="0">
                        <a:spcBef>
                          <a:spcPts val="0"/>
                        </a:spcBef>
                        <a:spcAft>
                          <a:spcPts val="0"/>
                        </a:spcAft>
                        <a:buNone/>
                      </a:pPr>
                      <a:r>
                        <a:rPr lang="en-US" sz="1200" b="1" dirty="0">
                          <a:solidFill>
                            <a:schemeClr val="dk1"/>
                          </a:solidFill>
                          <a:latin typeface="Montserrat"/>
                          <a:ea typeface="Montserrat"/>
                          <a:cs typeface="Montserrat"/>
                          <a:sym typeface="Montserrat"/>
                        </a:rPr>
                        <a:t>Part I (5) of Actuaries Act</a:t>
                      </a:r>
                      <a:endParaRPr sz="1200"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pic>
        <p:nvPicPr>
          <p:cNvPr id="229" name="Google Shape;229;ge2508f7472_2_84"/>
          <p:cNvPicPr preferRelativeResize="0"/>
          <p:nvPr/>
        </p:nvPicPr>
        <p:blipFill rotWithShape="1">
          <a:blip r:embed="rId4">
            <a:alphaModFix/>
          </a:blip>
          <a:srcRect/>
          <a:stretch/>
        </p:blipFill>
        <p:spPr>
          <a:xfrm>
            <a:off x="10972800" y="-15240"/>
            <a:ext cx="1085347" cy="1093347"/>
          </a:xfrm>
          <a:prstGeom prst="rect">
            <a:avLst/>
          </a:prstGeom>
          <a:blipFill rotWithShape="1">
            <a:blip r:embed="rId5">
              <a:alphaModFix/>
            </a:blip>
            <a:stretch>
              <a:fillRect/>
            </a:stretch>
          </a:blipFill>
          <a:ln>
            <a:noFill/>
          </a:ln>
        </p:spPr>
      </p:pic>
      <p:sp>
        <p:nvSpPr>
          <p:cNvPr id="230" name="Google Shape;230;ge2508f7472_2_84"/>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231" name="Google Shape;231;ge2508f7472_2_84"/>
          <p:cNvSpPr txBox="1"/>
          <p:nvPr/>
        </p:nvSpPr>
        <p:spPr>
          <a:xfrm>
            <a:off x="2022300" y="-14214"/>
            <a:ext cx="8769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000" b="0" i="0" u="none" strike="noStrike" cap="none" dirty="0" smtClean="0">
                <a:solidFill>
                  <a:srgbClr val="000000"/>
                </a:solidFill>
                <a:latin typeface="Montserrat Black"/>
                <a:ea typeface="Montserrat Black"/>
                <a:cs typeface="Montserrat Black"/>
                <a:sym typeface="Montserrat Black"/>
              </a:rPr>
              <a:t>3… </a:t>
            </a:r>
            <a:r>
              <a:rPr lang="en-US" sz="3000" b="0" i="0" u="none" strike="noStrike" cap="none" dirty="0">
                <a:solidFill>
                  <a:srgbClr val="000000"/>
                </a:solidFill>
                <a:latin typeface="Montserrat Black"/>
                <a:ea typeface="Montserrat Black"/>
                <a:cs typeface="Montserrat Black"/>
                <a:sym typeface="Montserrat Black"/>
              </a:rPr>
              <a:t>Professionalism Issues in this Case</a:t>
            </a:r>
            <a:endParaRPr sz="3000" b="0" i="0" u="none" strike="noStrike" cap="none" dirty="0">
              <a:solidFill>
                <a:srgbClr val="000000"/>
              </a:solidFill>
              <a:latin typeface="Montserrat Black"/>
              <a:ea typeface="Montserrat Black"/>
              <a:cs typeface="Montserrat Black"/>
              <a:sym typeface="Montserrat Black"/>
            </a:endParaRPr>
          </a:p>
        </p:txBody>
      </p:sp>
      <p:sp>
        <p:nvSpPr>
          <p:cNvPr id="232" name="Google Shape;232;ge2508f7472_2_84"/>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17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graphicFrame>
        <p:nvGraphicFramePr>
          <p:cNvPr id="233" name="Google Shape;233;ge2508f7472_2_84"/>
          <p:cNvGraphicFramePr/>
          <p:nvPr>
            <p:extLst>
              <p:ext uri="{D42A27DB-BD31-4B8C-83A1-F6EECF244321}">
                <p14:modId xmlns:p14="http://schemas.microsoft.com/office/powerpoint/2010/main" val="2310052561"/>
              </p:ext>
            </p:extLst>
          </p:nvPr>
        </p:nvGraphicFramePr>
        <p:xfrm>
          <a:off x="2003975" y="1203388"/>
          <a:ext cx="9860450" cy="5006280"/>
        </p:xfrm>
        <a:graphic>
          <a:graphicData uri="http://schemas.openxmlformats.org/drawingml/2006/table">
            <a:tbl>
              <a:tblPr>
                <a:noFill/>
                <a:tableStyleId>{A314EEC1-E094-4C44-B2B7-51163E8A82CB}</a:tableStyleId>
              </a:tblPr>
              <a:tblGrid>
                <a:gridCol w="2394700">
                  <a:extLst>
                    <a:ext uri="{9D8B030D-6E8A-4147-A177-3AD203B41FA5}">
                      <a16:colId xmlns:a16="http://schemas.microsoft.com/office/drawing/2014/main" val="20000"/>
                    </a:ext>
                  </a:extLst>
                </a:gridCol>
                <a:gridCol w="7465750">
                  <a:extLst>
                    <a:ext uri="{9D8B030D-6E8A-4147-A177-3AD203B41FA5}">
                      <a16:colId xmlns:a16="http://schemas.microsoft.com/office/drawing/2014/main" val="20001"/>
                    </a:ext>
                  </a:extLst>
                </a:gridCol>
              </a:tblGrid>
              <a:tr h="293900">
                <a:tc>
                  <a:txBody>
                    <a:bodyPr/>
                    <a:lstStyle/>
                    <a:p>
                      <a:pPr marL="0" lvl="0" indent="0" algn="ctr" rtl="0">
                        <a:spcBef>
                          <a:spcPts val="0"/>
                        </a:spcBef>
                        <a:spcAft>
                          <a:spcPts val="0"/>
                        </a:spcAft>
                        <a:buNone/>
                      </a:pPr>
                      <a:r>
                        <a:rPr lang="en-US" sz="1400" b="1" dirty="0">
                          <a:solidFill>
                            <a:schemeClr val="lt1"/>
                          </a:solidFill>
                          <a:latin typeface="Montserrat"/>
                          <a:ea typeface="Montserrat"/>
                          <a:cs typeface="Montserrat"/>
                          <a:sym typeface="Montserrat"/>
                        </a:rPr>
                        <a:t>Professionalism Issue</a:t>
                      </a:r>
                      <a:endParaRPr sz="1400" b="1" dirty="0">
                        <a:solidFill>
                          <a:schemeClr val="lt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US" sz="1400" b="1">
                          <a:solidFill>
                            <a:schemeClr val="lt1"/>
                          </a:solidFill>
                          <a:latin typeface="Montserrat"/>
                          <a:ea typeface="Montserrat"/>
                          <a:cs typeface="Montserrat"/>
                          <a:sym typeface="Montserrat"/>
                        </a:rPr>
                        <a:t>What could Ram have done differently?</a:t>
                      </a:r>
                      <a:endParaRPr sz="1400" b="1">
                        <a:solidFill>
                          <a:schemeClr val="lt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2166050">
                <a:tc>
                  <a:txBody>
                    <a:bodyPr/>
                    <a:lstStyle/>
                    <a:p>
                      <a:pPr marL="0" lvl="0" indent="0" algn="l" rtl="0">
                        <a:spcBef>
                          <a:spcPts val="0"/>
                        </a:spcBef>
                        <a:spcAft>
                          <a:spcPts val="0"/>
                        </a:spcAft>
                        <a:buNone/>
                      </a:pPr>
                      <a:r>
                        <a:rPr lang="en-US" sz="1400" dirty="0">
                          <a:solidFill>
                            <a:schemeClr val="dk1"/>
                          </a:solidFill>
                          <a:latin typeface="Montserrat"/>
                          <a:ea typeface="Montserrat"/>
                          <a:cs typeface="Montserrat"/>
                          <a:sym typeface="Montserrat"/>
                        </a:rPr>
                        <a:t>Ram met AA and accused her of regulatory violations</a:t>
                      </a:r>
                      <a:endParaRPr sz="1400"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chemeClr val="lt1"/>
                    </a:solidFill>
                  </a:tcPr>
                </a:tc>
                <a:tc>
                  <a:txBody>
                    <a:bodyPr/>
                    <a:lstStyle/>
                    <a:p>
                      <a:pPr marL="457200" lvl="0" indent="-304800" algn="l" rtl="0">
                        <a:lnSpc>
                          <a:spcPct val="115000"/>
                        </a:lnSpc>
                        <a:spcBef>
                          <a:spcPts val="0"/>
                        </a:spcBef>
                        <a:spcAft>
                          <a:spcPts val="0"/>
                        </a:spcAft>
                        <a:buClr>
                          <a:schemeClr val="dk1"/>
                        </a:buClr>
                        <a:buSzPts val="1200"/>
                        <a:buFont typeface="Montserrat"/>
                        <a:buChar char="●"/>
                      </a:pPr>
                      <a:r>
                        <a:rPr lang="en-US" sz="1400" dirty="0">
                          <a:solidFill>
                            <a:schemeClr val="dk1"/>
                          </a:solidFill>
                          <a:latin typeface="Montserrat"/>
                          <a:ea typeface="Montserrat"/>
                          <a:cs typeface="Montserrat"/>
                          <a:sym typeface="Montserrat"/>
                        </a:rPr>
                        <a:t>The target company’s AA has referred to section 4.3.4 and 4.3.5 of PCS in her complaint to committee. </a:t>
                      </a:r>
                      <a:endParaRPr sz="1400" dirty="0">
                        <a:solidFill>
                          <a:schemeClr val="dk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dk1"/>
                        </a:buClr>
                        <a:buSzPts val="1200"/>
                        <a:buFont typeface="Montserrat"/>
                        <a:buChar char="●"/>
                      </a:pPr>
                      <a:r>
                        <a:rPr lang="en-US" sz="1400" dirty="0">
                          <a:solidFill>
                            <a:schemeClr val="dk1"/>
                          </a:solidFill>
                          <a:latin typeface="Montserrat"/>
                          <a:ea typeface="Montserrat"/>
                          <a:cs typeface="Montserrat"/>
                          <a:sym typeface="Montserrat"/>
                        </a:rPr>
                        <a:t>We feel that Ram was wrong in challenging and accusing the AA.</a:t>
                      </a:r>
                      <a:endParaRPr sz="1400" dirty="0">
                        <a:solidFill>
                          <a:schemeClr val="dk1"/>
                        </a:solidFill>
                      </a:endParaRPr>
                    </a:p>
                    <a:p>
                      <a:pPr marL="457200" lvl="0" indent="-304800" algn="l" rtl="0">
                        <a:lnSpc>
                          <a:spcPct val="115000"/>
                        </a:lnSpc>
                        <a:spcBef>
                          <a:spcPts val="0"/>
                        </a:spcBef>
                        <a:spcAft>
                          <a:spcPts val="0"/>
                        </a:spcAft>
                        <a:buClr>
                          <a:schemeClr val="dk1"/>
                        </a:buClr>
                        <a:buSzPts val="1200"/>
                        <a:buFont typeface="Montserrat"/>
                        <a:buChar char="●"/>
                      </a:pPr>
                      <a:r>
                        <a:rPr lang="en-US" sz="1400" dirty="0">
                          <a:solidFill>
                            <a:schemeClr val="dk1"/>
                          </a:solidFill>
                          <a:latin typeface="Montserrat"/>
                          <a:ea typeface="Montserrat"/>
                          <a:cs typeface="Montserrat"/>
                          <a:sym typeface="Montserrat"/>
                        </a:rPr>
                        <a:t>Ram should have used the meeting simply as an opportunity to discuss his concerns with AA seeking more information about the matter. </a:t>
                      </a:r>
                      <a:endParaRPr sz="1400" dirty="0">
                        <a:solidFill>
                          <a:schemeClr val="dk1"/>
                        </a:solidFill>
                      </a:endParaRPr>
                    </a:p>
                    <a:p>
                      <a:pPr marL="0" lvl="0" indent="0" algn="l" rtl="0">
                        <a:spcBef>
                          <a:spcPts val="0"/>
                        </a:spcBef>
                        <a:spcAft>
                          <a:spcPts val="0"/>
                        </a:spcAft>
                        <a:buNone/>
                      </a:pPr>
                      <a:endParaRPr sz="1400" i="1" dirty="0">
                        <a:solidFill>
                          <a:srgbClr val="434343"/>
                        </a:solidFill>
                        <a:latin typeface="Montserrat"/>
                        <a:ea typeface="Montserrat"/>
                        <a:cs typeface="Montserrat"/>
                        <a:sym typeface="Montserrat"/>
                      </a:endParaRPr>
                    </a:p>
                    <a:p>
                      <a:pPr marL="0" lvl="0" indent="0" algn="l" rtl="0">
                        <a:spcBef>
                          <a:spcPts val="0"/>
                        </a:spcBef>
                        <a:spcAft>
                          <a:spcPts val="0"/>
                        </a:spcAft>
                        <a:buNone/>
                      </a:pPr>
                      <a:r>
                        <a:rPr lang="en-US" sz="1400" i="1" dirty="0">
                          <a:solidFill>
                            <a:srgbClr val="434343"/>
                          </a:solidFill>
                          <a:latin typeface="Montserrat"/>
                          <a:ea typeface="Montserrat"/>
                          <a:cs typeface="Montserrat"/>
                          <a:sym typeface="Montserrat"/>
                        </a:rPr>
                        <a:t>“If the member decides that the nature of the breach is such that action is called for, the member must, in the first instance, consider discussing the apparent breach with the other member. Possible objectives of having such a discussion include:</a:t>
                      </a:r>
                      <a:endParaRPr sz="1400" i="1" dirty="0">
                        <a:solidFill>
                          <a:srgbClr val="434343"/>
                        </a:solidFill>
                        <a:latin typeface="Montserrat"/>
                        <a:ea typeface="Montserrat"/>
                        <a:cs typeface="Montserrat"/>
                        <a:sym typeface="Montserrat"/>
                      </a:endParaRPr>
                    </a:p>
                    <a:p>
                      <a:pPr marL="457200" lvl="0" indent="-304800" algn="l" rtl="0">
                        <a:spcBef>
                          <a:spcPts val="0"/>
                        </a:spcBef>
                        <a:spcAft>
                          <a:spcPts val="0"/>
                        </a:spcAft>
                        <a:buClr>
                          <a:srgbClr val="434343"/>
                        </a:buClr>
                        <a:buSzPts val="1200"/>
                        <a:buFont typeface="Montserrat"/>
                        <a:buChar char="⁻"/>
                      </a:pPr>
                      <a:r>
                        <a:rPr lang="en-US" sz="1400" i="1" dirty="0">
                          <a:solidFill>
                            <a:srgbClr val="434343"/>
                          </a:solidFill>
                          <a:latin typeface="Montserrat"/>
                          <a:ea typeface="Montserrat"/>
                          <a:cs typeface="Montserrat"/>
                          <a:sym typeface="Montserrat"/>
                        </a:rPr>
                        <a:t>seeking more information about the matter, so as to form a view whether there has actually been a material breach; and/or</a:t>
                      </a:r>
                      <a:endParaRPr sz="1400" i="1" dirty="0">
                        <a:solidFill>
                          <a:srgbClr val="434343"/>
                        </a:solidFill>
                        <a:latin typeface="Montserrat"/>
                        <a:ea typeface="Montserrat"/>
                        <a:cs typeface="Montserrat"/>
                        <a:sym typeface="Montserrat"/>
                      </a:endParaRPr>
                    </a:p>
                    <a:p>
                      <a:pPr marL="457200" lvl="0" indent="-304800" algn="l" rtl="0">
                        <a:spcBef>
                          <a:spcPts val="0"/>
                        </a:spcBef>
                        <a:spcAft>
                          <a:spcPts val="0"/>
                        </a:spcAft>
                        <a:buClr>
                          <a:srgbClr val="434343"/>
                        </a:buClr>
                        <a:buSzPts val="1200"/>
                        <a:buFont typeface="Montserrat"/>
                        <a:buChar char="⁻"/>
                      </a:pPr>
                      <a:r>
                        <a:rPr lang="en-US" sz="1400" i="1" dirty="0">
                          <a:solidFill>
                            <a:srgbClr val="434343"/>
                          </a:solidFill>
                          <a:latin typeface="Montserrat"/>
                          <a:ea typeface="Montserrat"/>
                          <a:cs typeface="Montserrat"/>
                          <a:sym typeface="Montserrat"/>
                        </a:rPr>
                        <a:t>to explore whether the matter is one where the breach can either be mitigated or be rectified entirely by the other member taking remedial action.”</a:t>
                      </a:r>
                      <a:endParaRPr sz="1400" dirty="0">
                        <a:solidFill>
                          <a:srgbClr val="434343"/>
                        </a:solidFill>
                      </a:endParaRPr>
                    </a:p>
                    <a:p>
                      <a:pPr marL="0" lvl="0" indent="0" algn="l" rtl="0">
                        <a:spcBef>
                          <a:spcPts val="0"/>
                        </a:spcBef>
                        <a:spcAft>
                          <a:spcPts val="0"/>
                        </a:spcAft>
                        <a:buNone/>
                      </a:pPr>
                      <a:r>
                        <a:rPr lang="en-US" sz="1400" b="1" dirty="0">
                          <a:solidFill>
                            <a:schemeClr val="dk1"/>
                          </a:solidFill>
                          <a:latin typeface="Montserrat"/>
                          <a:ea typeface="Montserrat"/>
                          <a:cs typeface="Montserrat"/>
                          <a:sym typeface="Montserrat"/>
                        </a:rPr>
                        <a:t>Sec. 4.3.4 of PCS</a:t>
                      </a:r>
                      <a:endParaRPr sz="1400" dirty="0">
                        <a:solidFill>
                          <a:schemeClr val="dk1"/>
                        </a:solidFill>
                      </a:endParaRPr>
                    </a:p>
                    <a:p>
                      <a:pPr marL="0" lvl="0" indent="0" algn="l" rtl="0">
                        <a:spcBef>
                          <a:spcPts val="0"/>
                        </a:spcBef>
                        <a:spcAft>
                          <a:spcPts val="0"/>
                        </a:spcAft>
                        <a:buNone/>
                      </a:pPr>
                      <a:endParaRPr sz="1400" i="1" dirty="0">
                        <a:solidFill>
                          <a:srgbClr val="FF0000"/>
                        </a:solidFill>
                        <a:latin typeface="Montserrat"/>
                        <a:ea typeface="Montserrat"/>
                        <a:cs typeface="Montserrat"/>
                        <a:sym typeface="Montserrat"/>
                      </a:endParaRPr>
                    </a:p>
                    <a:p>
                      <a:pPr marL="0" lvl="0" indent="0" algn="l" rtl="0">
                        <a:spcBef>
                          <a:spcPts val="0"/>
                        </a:spcBef>
                        <a:spcAft>
                          <a:spcPts val="0"/>
                        </a:spcAft>
                        <a:buNone/>
                      </a:pPr>
                      <a:r>
                        <a:rPr lang="en-US" sz="1400" i="1" dirty="0">
                          <a:solidFill>
                            <a:srgbClr val="434343"/>
                          </a:solidFill>
                          <a:latin typeface="Montserrat"/>
                          <a:ea typeface="Montserrat"/>
                          <a:cs typeface="Montserrat"/>
                          <a:sym typeface="Montserrat"/>
                        </a:rPr>
                        <a:t>“If the member does not consider a discussion to be appropriate, or if the matter is not resolved as a result of such discussions, then, subject to paragraph 4.3.2, the member must refer the matter to the professional body.” </a:t>
                      </a:r>
                      <a:r>
                        <a:rPr lang="en-US" sz="1400" b="1" dirty="0">
                          <a:solidFill>
                            <a:schemeClr val="dk1"/>
                          </a:solidFill>
                          <a:latin typeface="Montserrat"/>
                          <a:ea typeface="Montserrat"/>
                          <a:cs typeface="Montserrat"/>
                          <a:sym typeface="Montserrat"/>
                        </a:rPr>
                        <a:t>Sec. 4.3.5 of PCS</a:t>
                      </a:r>
                      <a:endParaRPr sz="1400"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pic>
        <p:nvPicPr>
          <p:cNvPr id="240" name="Google Shape;240;p11"/>
          <p:cNvPicPr preferRelativeResize="0"/>
          <p:nvPr/>
        </p:nvPicPr>
        <p:blipFill rotWithShape="1">
          <a:blip r:embed="rId4">
            <a:alphaModFix/>
          </a:blip>
          <a:srcRect/>
          <a:stretch/>
        </p:blipFill>
        <p:spPr>
          <a:xfrm>
            <a:off x="10972800" y="15240"/>
            <a:ext cx="1085347" cy="1093347"/>
          </a:xfrm>
          <a:prstGeom prst="rect">
            <a:avLst/>
          </a:prstGeom>
          <a:blipFill rotWithShape="1">
            <a:blip r:embed="rId5">
              <a:alphaModFix/>
            </a:blip>
            <a:stretch>
              <a:fillRect/>
            </a:stretch>
          </a:blipFill>
          <a:ln>
            <a:noFill/>
          </a:ln>
        </p:spPr>
      </p:pic>
      <p:sp>
        <p:nvSpPr>
          <p:cNvPr id="241" name="Google Shape;241;p11"/>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242" name="Google Shape;242;p11"/>
          <p:cNvSpPr txBox="1"/>
          <p:nvPr/>
        </p:nvSpPr>
        <p:spPr>
          <a:xfrm>
            <a:off x="2022300" y="-14214"/>
            <a:ext cx="87693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smtClean="0">
                <a:solidFill>
                  <a:srgbClr val="000000"/>
                </a:solidFill>
                <a:latin typeface="Montserrat Black"/>
                <a:ea typeface="Montserrat Black"/>
                <a:cs typeface="Montserrat Black"/>
                <a:sym typeface="Montserrat Black"/>
              </a:rPr>
              <a:t>3… </a:t>
            </a:r>
            <a:r>
              <a:rPr lang="en-US" sz="3200" b="0" i="0" u="none" strike="noStrike" cap="none" dirty="0">
                <a:solidFill>
                  <a:srgbClr val="000000"/>
                </a:solidFill>
                <a:latin typeface="Montserrat Black"/>
                <a:ea typeface="Montserrat Black"/>
                <a:cs typeface="Montserrat Black"/>
                <a:sym typeface="Montserrat Black"/>
              </a:rPr>
              <a:t>Professionalism Issues in this Case</a:t>
            </a:r>
            <a:endParaRPr sz="3200" b="0" i="0" u="none" strike="noStrike" cap="none" dirty="0">
              <a:solidFill>
                <a:srgbClr val="000000"/>
              </a:solidFill>
              <a:latin typeface="Montserrat Black"/>
              <a:ea typeface="Montserrat Black"/>
              <a:cs typeface="Montserrat Black"/>
              <a:sym typeface="Montserrat Black"/>
            </a:endParaRPr>
          </a:p>
        </p:txBody>
      </p:sp>
      <p:sp>
        <p:nvSpPr>
          <p:cNvPr id="243" name="Google Shape;243;p11"/>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18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graphicFrame>
        <p:nvGraphicFramePr>
          <p:cNvPr id="244" name="Google Shape;244;p11"/>
          <p:cNvGraphicFramePr/>
          <p:nvPr>
            <p:extLst>
              <p:ext uri="{D42A27DB-BD31-4B8C-83A1-F6EECF244321}">
                <p14:modId xmlns:p14="http://schemas.microsoft.com/office/powerpoint/2010/main" val="1479404385"/>
              </p:ext>
            </p:extLst>
          </p:nvPr>
        </p:nvGraphicFramePr>
        <p:xfrm>
          <a:off x="2080175" y="1279588"/>
          <a:ext cx="9860450" cy="4587812"/>
        </p:xfrm>
        <a:graphic>
          <a:graphicData uri="http://schemas.openxmlformats.org/drawingml/2006/table">
            <a:tbl>
              <a:tblPr>
                <a:noFill/>
                <a:tableStyleId>{A314EEC1-E094-4C44-B2B7-51163E8A82CB}</a:tableStyleId>
              </a:tblPr>
              <a:tblGrid>
                <a:gridCol w="2394700">
                  <a:extLst>
                    <a:ext uri="{9D8B030D-6E8A-4147-A177-3AD203B41FA5}">
                      <a16:colId xmlns:a16="http://schemas.microsoft.com/office/drawing/2014/main" val="20000"/>
                    </a:ext>
                  </a:extLst>
                </a:gridCol>
                <a:gridCol w="7465750">
                  <a:extLst>
                    <a:ext uri="{9D8B030D-6E8A-4147-A177-3AD203B41FA5}">
                      <a16:colId xmlns:a16="http://schemas.microsoft.com/office/drawing/2014/main" val="20001"/>
                    </a:ext>
                  </a:extLst>
                </a:gridCol>
              </a:tblGrid>
              <a:tr h="512572">
                <a:tc>
                  <a:txBody>
                    <a:bodyPr/>
                    <a:lstStyle/>
                    <a:p>
                      <a:pPr marL="0" lvl="0" indent="0" algn="ctr" rtl="0">
                        <a:spcBef>
                          <a:spcPts val="0"/>
                        </a:spcBef>
                        <a:spcAft>
                          <a:spcPts val="0"/>
                        </a:spcAft>
                        <a:buNone/>
                      </a:pPr>
                      <a:r>
                        <a:rPr lang="en-US" sz="1400" b="1" dirty="0">
                          <a:solidFill>
                            <a:schemeClr val="lt1"/>
                          </a:solidFill>
                          <a:latin typeface="Montserrat"/>
                          <a:ea typeface="Montserrat"/>
                          <a:cs typeface="Montserrat"/>
                          <a:sym typeface="Montserrat"/>
                        </a:rPr>
                        <a:t>Professionalism Issue</a:t>
                      </a:r>
                      <a:endParaRPr sz="1400" b="1" dirty="0">
                        <a:solidFill>
                          <a:schemeClr val="lt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US" sz="1400" b="1" dirty="0">
                          <a:solidFill>
                            <a:schemeClr val="lt1"/>
                          </a:solidFill>
                          <a:latin typeface="Montserrat"/>
                          <a:ea typeface="Montserrat"/>
                          <a:cs typeface="Montserrat"/>
                          <a:sym typeface="Montserrat"/>
                        </a:rPr>
                        <a:t>What could Ram have done differently?</a:t>
                      </a:r>
                      <a:endParaRPr sz="1400" b="1" dirty="0">
                        <a:solidFill>
                          <a:schemeClr val="lt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4075240">
                <a:tc>
                  <a:txBody>
                    <a:bodyPr/>
                    <a:lstStyle/>
                    <a:p>
                      <a:pPr marL="0" lvl="0" indent="0" algn="l" rtl="0">
                        <a:spcBef>
                          <a:spcPts val="0"/>
                        </a:spcBef>
                        <a:spcAft>
                          <a:spcPts val="0"/>
                        </a:spcAft>
                        <a:buNone/>
                      </a:pPr>
                      <a:r>
                        <a:rPr lang="en-US" sz="1400" dirty="0">
                          <a:solidFill>
                            <a:schemeClr val="dk1"/>
                          </a:solidFill>
                          <a:latin typeface="Montserrat"/>
                          <a:ea typeface="Montserrat"/>
                          <a:cs typeface="Montserrat"/>
                          <a:sym typeface="Montserrat"/>
                        </a:rPr>
                        <a:t>During the meeting with the AA to discuss his finding, he kept accusing her of regulatory violations.</a:t>
                      </a:r>
                      <a:endParaRPr sz="140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1400"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400" dirty="0">
                          <a:solidFill>
                            <a:schemeClr val="dk1"/>
                          </a:solidFill>
                          <a:latin typeface="Montserrat"/>
                          <a:ea typeface="Montserrat"/>
                          <a:cs typeface="Montserrat"/>
                          <a:sym typeface="Montserrat"/>
                        </a:rPr>
                        <a:t>Ram refuses to take into considerations the AA’s inputs.</a:t>
                      </a:r>
                      <a:endParaRPr sz="1400"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chemeClr val="lt1"/>
                    </a:solidFill>
                  </a:tcPr>
                </a:tc>
                <a:tc>
                  <a:txBody>
                    <a:bodyPr/>
                    <a:lstStyle/>
                    <a:p>
                      <a:pPr marL="457200" lvl="0" indent="-304800" algn="l" rtl="0">
                        <a:lnSpc>
                          <a:spcPct val="115000"/>
                        </a:lnSpc>
                        <a:spcBef>
                          <a:spcPts val="0"/>
                        </a:spcBef>
                        <a:spcAft>
                          <a:spcPts val="0"/>
                        </a:spcAft>
                        <a:buClr>
                          <a:schemeClr val="dk1"/>
                        </a:buClr>
                        <a:buSzPts val="1200"/>
                        <a:buFont typeface="Montserrat"/>
                        <a:buChar char="●"/>
                      </a:pPr>
                      <a:r>
                        <a:rPr lang="en-US" sz="1400" dirty="0">
                          <a:solidFill>
                            <a:schemeClr val="dk1"/>
                          </a:solidFill>
                          <a:latin typeface="Montserrat"/>
                          <a:ea typeface="Montserrat"/>
                          <a:cs typeface="Montserrat"/>
                          <a:sym typeface="Montserrat"/>
                        </a:rPr>
                        <a:t>Ideally, Ram should have used the meeting as an opportunity to understand the AA’s views and rationale for setting the assumptions. </a:t>
                      </a:r>
                      <a:endParaRPr sz="1400" dirty="0">
                        <a:solidFill>
                          <a:schemeClr val="dk1"/>
                        </a:solidFill>
                      </a:endParaRPr>
                    </a:p>
                    <a:p>
                      <a:pPr marL="457200" lvl="0" indent="-304800" algn="l" rtl="0">
                        <a:lnSpc>
                          <a:spcPct val="115000"/>
                        </a:lnSpc>
                        <a:spcBef>
                          <a:spcPts val="0"/>
                        </a:spcBef>
                        <a:spcAft>
                          <a:spcPts val="0"/>
                        </a:spcAft>
                        <a:buClr>
                          <a:schemeClr val="dk1"/>
                        </a:buClr>
                        <a:buSzPts val="1200"/>
                        <a:buFont typeface="Montserrat"/>
                        <a:buChar char="●"/>
                      </a:pPr>
                      <a:r>
                        <a:rPr lang="en-US" sz="1400" dirty="0">
                          <a:solidFill>
                            <a:schemeClr val="dk1"/>
                          </a:solidFill>
                          <a:latin typeface="Montserrat"/>
                          <a:ea typeface="Montserrat"/>
                          <a:cs typeface="Montserrat"/>
                          <a:sym typeface="Montserrat"/>
                        </a:rPr>
                        <a:t>Any issues found during the review should be mentioned in the DD report rather than accusing the AA an informing</a:t>
                      </a:r>
                      <a:r>
                        <a:rPr lang="en-US" sz="1400" baseline="0" dirty="0">
                          <a:solidFill>
                            <a:schemeClr val="dk1"/>
                          </a:solidFill>
                          <a:latin typeface="Montserrat"/>
                          <a:ea typeface="Montserrat"/>
                          <a:cs typeface="Montserrat"/>
                          <a:sym typeface="Montserrat"/>
                        </a:rPr>
                        <a:t> her about the issues</a:t>
                      </a:r>
                      <a:r>
                        <a:rPr lang="en-US" sz="1400" dirty="0">
                          <a:solidFill>
                            <a:schemeClr val="dk1"/>
                          </a:solidFill>
                          <a:latin typeface="Montserrat"/>
                          <a:ea typeface="Montserrat"/>
                          <a:cs typeface="Montserrat"/>
                          <a:sym typeface="Montserrat"/>
                        </a:rPr>
                        <a:t>. </a:t>
                      </a:r>
                    </a:p>
                    <a:p>
                      <a:pPr marL="457200" lvl="0" indent="-304800" algn="l" rtl="0">
                        <a:lnSpc>
                          <a:spcPct val="115000"/>
                        </a:lnSpc>
                        <a:spcBef>
                          <a:spcPts val="0"/>
                        </a:spcBef>
                        <a:spcAft>
                          <a:spcPts val="0"/>
                        </a:spcAft>
                        <a:buClr>
                          <a:schemeClr val="dk1"/>
                        </a:buClr>
                        <a:buSzPts val="1200"/>
                        <a:buFont typeface="Montserrat"/>
                        <a:buChar char="●"/>
                      </a:pPr>
                      <a:r>
                        <a:rPr lang="en-US" sz="1400" dirty="0">
                          <a:solidFill>
                            <a:schemeClr val="dk1"/>
                          </a:solidFill>
                          <a:latin typeface="Montserrat"/>
                          <a:ea typeface="Montserrat"/>
                          <a:cs typeface="Montserrat"/>
                          <a:sym typeface="Montserrat"/>
                        </a:rPr>
                        <a:t>Ram</a:t>
                      </a:r>
                      <a:r>
                        <a:rPr lang="en-US" sz="1400" baseline="0" dirty="0">
                          <a:solidFill>
                            <a:schemeClr val="dk1"/>
                          </a:solidFill>
                          <a:latin typeface="Montserrat"/>
                          <a:ea typeface="Montserrat"/>
                          <a:cs typeface="Montserrat"/>
                          <a:sym typeface="Montserrat"/>
                        </a:rPr>
                        <a:t> is entitled to have different opinion</a:t>
                      </a:r>
                      <a:r>
                        <a:rPr lang="en-US" sz="1400" dirty="0">
                          <a:solidFill>
                            <a:schemeClr val="dk1"/>
                          </a:solidFill>
                          <a:latin typeface="Montserrat"/>
                          <a:ea typeface="Montserrat"/>
                          <a:cs typeface="Montserrat"/>
                          <a:sym typeface="Montserrat"/>
                        </a:rPr>
                        <a:t>. At the same time, he  should acknowledge the fact that the  AA may quite properly hold different professional opinions. </a:t>
                      </a:r>
                      <a:endParaRPr sz="1400"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1400" i="1" dirty="0">
                        <a:solidFill>
                          <a:srgbClr val="434343"/>
                        </a:solidFill>
                        <a:latin typeface="Montserrat"/>
                        <a:ea typeface="Montserrat"/>
                        <a:cs typeface="Montserrat"/>
                        <a:sym typeface="Montserrat"/>
                      </a:endParaRPr>
                    </a:p>
                    <a:p>
                      <a:pPr marL="0" lvl="0" indent="0" algn="l" rtl="0">
                        <a:spcBef>
                          <a:spcPts val="0"/>
                        </a:spcBef>
                        <a:spcAft>
                          <a:spcPts val="0"/>
                        </a:spcAft>
                        <a:buNone/>
                      </a:pPr>
                      <a:r>
                        <a:rPr lang="en-US" sz="1400" i="1" dirty="0">
                          <a:solidFill>
                            <a:srgbClr val="434343"/>
                          </a:solidFill>
                          <a:latin typeface="Montserrat"/>
                          <a:ea typeface="Montserrat"/>
                          <a:cs typeface="Montserrat"/>
                          <a:sym typeface="Montserrat"/>
                        </a:rPr>
                        <a:t>“Fails to obtain sufficient information to warrant the formation of an opinion in regard to any matter contained in any valuation report or financial statement prepared by him or on his behalf“ </a:t>
                      </a:r>
                      <a:r>
                        <a:rPr lang="en-US" sz="1400" b="1" dirty="0">
                          <a:solidFill>
                            <a:schemeClr val="dk1"/>
                          </a:solidFill>
                          <a:latin typeface="Montserrat"/>
                          <a:ea typeface="Montserrat"/>
                          <a:cs typeface="Montserrat"/>
                          <a:sym typeface="Montserrat"/>
                        </a:rPr>
                        <a:t>Part 1 (15) of Actuaries Act 2006</a:t>
                      </a:r>
                      <a:endParaRPr sz="1400" b="1" dirty="0">
                        <a:solidFill>
                          <a:schemeClr val="dk1"/>
                        </a:solidFill>
                        <a:latin typeface="Montserrat"/>
                        <a:ea typeface="Montserrat"/>
                        <a:cs typeface="Montserrat"/>
                        <a:sym typeface="Montserrat"/>
                      </a:endParaRPr>
                    </a:p>
                    <a:p>
                      <a:pPr marL="0" lvl="0" indent="0" algn="l" rtl="0">
                        <a:spcBef>
                          <a:spcPts val="0"/>
                        </a:spcBef>
                        <a:spcAft>
                          <a:spcPts val="0"/>
                        </a:spcAft>
                        <a:buNone/>
                      </a:pPr>
                      <a:endParaRPr sz="14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400" i="1" dirty="0">
                          <a:solidFill>
                            <a:srgbClr val="434343"/>
                          </a:solidFill>
                          <a:latin typeface="Montserrat"/>
                          <a:ea typeface="Montserrat"/>
                          <a:cs typeface="Montserrat"/>
                          <a:sym typeface="Montserrat"/>
                        </a:rPr>
                        <a:t>“Members must avoid any action that would unfairly injure the professional reputation of any other member. Criticism of one member’s work by another member is acceptable, provided that the criticism is properly reasoned and believed to be justified.” </a:t>
                      </a:r>
                      <a:r>
                        <a:rPr lang="en-US" sz="1400" b="1" dirty="0">
                          <a:solidFill>
                            <a:schemeClr val="dk1"/>
                          </a:solidFill>
                          <a:latin typeface="Montserrat"/>
                          <a:ea typeface="Montserrat"/>
                          <a:cs typeface="Montserrat"/>
                          <a:sym typeface="Montserrat"/>
                        </a:rPr>
                        <a:t>Sec. 8.1 of PCS</a:t>
                      </a:r>
                      <a:endParaRPr sz="1400"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7" name="Rectangle 6"/>
          <p:cNvSpPr/>
          <p:nvPr/>
        </p:nvSpPr>
        <p:spPr>
          <a:xfrm>
            <a:off x="10095150" y="6050280"/>
            <a:ext cx="1566050" cy="40749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i="1" dirty="0" smtClean="0"/>
              <a:t>Next Section </a:t>
            </a:r>
            <a:r>
              <a:rPr lang="en-US" i="1" dirty="0" smtClean="0">
                <a:sym typeface="Wingdings" panose="05000000000000000000" pitchFamily="2" charset="2"/>
              </a:rPr>
              <a:t> </a:t>
            </a:r>
            <a:endParaRPr lang="en-US"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7" name="Google Shape;97;p1"/>
          <p:cNvSpPr/>
          <p:nvPr/>
        </p:nvSpPr>
        <p:spPr>
          <a:xfrm>
            <a:off x="577350" y="3252325"/>
            <a:ext cx="10700250" cy="203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3200" b="1" i="1" u="none" strike="noStrike" cap="none" dirty="0" smtClean="0">
                <a:solidFill>
                  <a:schemeClr val="dk1"/>
                </a:solidFill>
                <a:latin typeface="Montserrat"/>
                <a:ea typeface="Montserrat"/>
                <a:cs typeface="Montserrat"/>
                <a:sym typeface="Montserrat"/>
              </a:rPr>
              <a:t>4. The Disciplinary Procedure</a:t>
            </a:r>
            <a:endParaRPr sz="3200" b="0" i="1" u="none" strike="noStrike" cap="none" dirty="0">
              <a:solidFill>
                <a:srgbClr val="000000"/>
              </a:solidFill>
              <a:latin typeface="Montserrat"/>
              <a:ea typeface="Montserrat"/>
              <a:cs typeface="Montserrat"/>
              <a:sym typeface="Montserrat"/>
            </a:endParaRPr>
          </a:p>
        </p:txBody>
      </p:sp>
      <p:sp>
        <p:nvSpPr>
          <p:cNvPr id="3" name="Google Shape;112;p2"/>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19 of 30</a:t>
            </a:r>
            <a:endParaRPr dirty="0">
              <a:solidFill>
                <a:schemeClr val="lt1"/>
              </a:solidFill>
              <a:latin typeface="Montserrat Black"/>
              <a:ea typeface="Montserrat Black"/>
              <a:cs typeface="Montserrat Black"/>
              <a:sym typeface="Montserrat Black"/>
            </a:endParaRPr>
          </a:p>
        </p:txBody>
      </p:sp>
    </p:spTree>
    <p:extLst>
      <p:ext uri="{BB962C8B-B14F-4D97-AF65-F5344CB8AC3E}">
        <p14:creationId xmlns:p14="http://schemas.microsoft.com/office/powerpoint/2010/main" val="424317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pic>
        <p:nvPicPr>
          <p:cNvPr id="105" name="Google Shape;105;p2"/>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06" name="Google Shape;106;p2"/>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107" name="Google Shape;107;p2"/>
          <p:cNvSpPr txBox="1"/>
          <p:nvPr/>
        </p:nvSpPr>
        <p:spPr>
          <a:xfrm>
            <a:off x="2081610" y="188165"/>
            <a:ext cx="79983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0000"/>
                </a:solidFill>
                <a:latin typeface="Montserrat Black"/>
                <a:ea typeface="Montserrat Black"/>
                <a:cs typeface="Montserrat Black"/>
                <a:sym typeface="Montserrat Black"/>
              </a:rPr>
              <a:t>Introduction of the Guide</a:t>
            </a:r>
            <a:endParaRPr sz="3600" b="0" i="0" u="none" strike="noStrike" cap="none" dirty="0">
              <a:solidFill>
                <a:srgbClr val="000000"/>
              </a:solidFill>
              <a:latin typeface="Montserrat Black"/>
              <a:ea typeface="Montserrat Black"/>
              <a:cs typeface="Montserrat Black"/>
              <a:sym typeface="Montserrat Black"/>
            </a:endParaRPr>
          </a:p>
        </p:txBody>
      </p:sp>
      <p:sp>
        <p:nvSpPr>
          <p:cNvPr id="110" name="Google Shape;110;p2"/>
          <p:cNvSpPr txBox="1"/>
          <p:nvPr/>
        </p:nvSpPr>
        <p:spPr>
          <a:xfrm>
            <a:off x="1974929" y="1197452"/>
            <a:ext cx="10083217" cy="5786169"/>
          </a:xfrm>
          <a:prstGeom prst="rect">
            <a:avLst/>
          </a:prstGeom>
          <a:noFill/>
          <a:ln>
            <a:noFill/>
          </a:ln>
        </p:spPr>
        <p:txBody>
          <a:bodyPr spcFirstLastPara="1" wrap="square" lIns="91425" tIns="91425" rIns="91425" bIns="91425" anchor="t" anchorCtr="0">
            <a:spAutoFit/>
          </a:bodyPr>
          <a:lstStyle/>
          <a:p>
            <a:pPr marL="76200" marR="0" lvl="0" algn="l" rtl="0">
              <a:lnSpc>
                <a:spcPct val="100000"/>
              </a:lnSpc>
              <a:spcBef>
                <a:spcPts val="0"/>
              </a:spcBef>
              <a:spcAft>
                <a:spcPts val="0"/>
              </a:spcAft>
              <a:buClr>
                <a:srgbClr val="000000"/>
              </a:buClr>
              <a:buSzPts val="2400"/>
            </a:pPr>
            <a:r>
              <a:rPr lang="en-US" sz="2000" b="0" i="0" u="none" strike="noStrike" cap="none" dirty="0" smtClean="0">
                <a:solidFill>
                  <a:srgbClr val="000000"/>
                </a:solidFill>
                <a:latin typeface="Montserrat Medium"/>
                <a:ea typeface="Montserrat Medium"/>
                <a:cs typeface="Montserrat Medium"/>
                <a:sym typeface="Montserrat Medium"/>
              </a:rPr>
              <a:t>Our Guide for this presentation is </a:t>
            </a:r>
            <a:r>
              <a:rPr lang="en-US" sz="2000" b="1" i="0" u="none" strike="noStrike" cap="none" dirty="0" smtClean="0">
                <a:solidFill>
                  <a:srgbClr val="000000"/>
                </a:solidFill>
                <a:latin typeface="Montserrat Medium"/>
                <a:ea typeface="Montserrat Medium"/>
                <a:cs typeface="Montserrat Medium"/>
                <a:sym typeface="Montserrat Medium"/>
              </a:rPr>
              <a:t>Mr. Richard W. Holloway </a:t>
            </a:r>
            <a:r>
              <a:rPr lang="en-US" sz="2000" i="0" u="none" strike="noStrike" cap="none" dirty="0" smtClean="0">
                <a:solidFill>
                  <a:srgbClr val="000000"/>
                </a:solidFill>
                <a:latin typeface="Montserrat Medium"/>
                <a:ea typeface="Montserrat Medium"/>
                <a:cs typeface="Montserrat Medium"/>
                <a:sym typeface="Montserrat Medium"/>
              </a:rPr>
              <a:t>FIA, FSAS, FIAI, FASM</a:t>
            </a:r>
          </a:p>
          <a:p>
            <a:pPr marL="76200" marR="0" lvl="0" algn="l" rtl="0">
              <a:lnSpc>
                <a:spcPct val="100000"/>
              </a:lnSpc>
              <a:spcBef>
                <a:spcPts val="0"/>
              </a:spcBef>
              <a:spcAft>
                <a:spcPts val="0"/>
              </a:spcAft>
              <a:buClr>
                <a:srgbClr val="000000"/>
              </a:buClr>
              <a:buSzPts val="2400"/>
            </a:pPr>
            <a:endParaRPr lang="en-US" sz="2000" b="0" i="0" u="none" strike="noStrike" cap="none" dirty="0" smtClean="0">
              <a:solidFill>
                <a:srgbClr val="000000"/>
              </a:solidFill>
              <a:latin typeface="Montserrat Medium"/>
              <a:ea typeface="Montserrat Medium"/>
              <a:cs typeface="Montserrat Medium"/>
              <a:sym typeface="Montserrat Medium"/>
            </a:endParaRPr>
          </a:p>
          <a:p>
            <a:pPr marL="76200" marR="0" lvl="0" algn="l" rtl="0">
              <a:lnSpc>
                <a:spcPct val="100000"/>
              </a:lnSpc>
              <a:spcBef>
                <a:spcPts val="0"/>
              </a:spcBef>
              <a:spcAft>
                <a:spcPts val="0"/>
              </a:spcAft>
              <a:buClr>
                <a:srgbClr val="000000"/>
              </a:buClr>
              <a:buSzPts val="2400"/>
            </a:pPr>
            <a:r>
              <a:rPr lang="en-US" sz="2000" dirty="0" smtClean="0">
                <a:latin typeface="Montserrat Medium"/>
                <a:ea typeface="Montserrat Medium"/>
                <a:cs typeface="Montserrat Medium"/>
                <a:sym typeface="Montserrat Medium"/>
              </a:rPr>
              <a:t>Richard is the </a:t>
            </a:r>
            <a:r>
              <a:rPr lang="en-US" sz="2000" b="1" dirty="0" smtClean="0">
                <a:latin typeface="Montserrat Medium"/>
                <a:ea typeface="Montserrat Medium"/>
                <a:cs typeface="Montserrat Medium"/>
                <a:sym typeface="Montserrat Medium"/>
              </a:rPr>
              <a:t>managing director</a:t>
            </a:r>
            <a:r>
              <a:rPr lang="en-US" sz="2000" dirty="0" smtClean="0">
                <a:latin typeface="Montserrat Medium"/>
                <a:ea typeface="Montserrat Medium"/>
                <a:cs typeface="Montserrat Medium"/>
                <a:sym typeface="Montserrat Medium"/>
              </a:rPr>
              <a:t> of </a:t>
            </a:r>
            <a:r>
              <a:rPr lang="en-US" sz="2000" b="1" dirty="0" err="1" smtClean="0">
                <a:latin typeface="Montserrat Medium"/>
                <a:ea typeface="Montserrat Medium"/>
                <a:cs typeface="Montserrat Medium"/>
                <a:sym typeface="Montserrat Medium"/>
              </a:rPr>
              <a:t>Milliman’s</a:t>
            </a:r>
            <a:r>
              <a:rPr lang="en-US" sz="2000" dirty="0" smtClean="0">
                <a:latin typeface="Montserrat Medium"/>
                <a:ea typeface="Montserrat Medium"/>
                <a:cs typeface="Montserrat Medium"/>
                <a:sym typeface="Montserrat Medium"/>
              </a:rPr>
              <a:t> South East Asia and India life </a:t>
            </a:r>
            <a:r>
              <a:rPr lang="en-US" sz="2000" b="1" dirty="0" smtClean="0">
                <a:latin typeface="Montserrat Medium"/>
                <a:ea typeface="Montserrat Medium"/>
                <a:cs typeface="Montserrat Medium"/>
                <a:sym typeface="Montserrat Medium"/>
              </a:rPr>
              <a:t>consulting</a:t>
            </a:r>
            <a:r>
              <a:rPr lang="en-US" sz="2000" dirty="0" smtClean="0">
                <a:latin typeface="Montserrat Medium"/>
                <a:ea typeface="Montserrat Medium"/>
                <a:cs typeface="Montserrat Medium"/>
                <a:sym typeface="Montserrat Medium"/>
              </a:rPr>
              <a:t> businesses, </a:t>
            </a:r>
            <a:r>
              <a:rPr lang="en-US" sz="2000" b="1" dirty="0" smtClean="0">
                <a:latin typeface="Montserrat Medium"/>
                <a:ea typeface="Montserrat Medium"/>
                <a:cs typeface="Montserrat Medium"/>
                <a:sym typeface="Montserrat Medium"/>
              </a:rPr>
              <a:t>based on Singapore</a:t>
            </a:r>
          </a:p>
          <a:p>
            <a:pPr marL="76200" marR="0" lvl="0" algn="l" rtl="0">
              <a:lnSpc>
                <a:spcPct val="100000"/>
              </a:lnSpc>
              <a:spcBef>
                <a:spcPts val="0"/>
              </a:spcBef>
              <a:spcAft>
                <a:spcPts val="0"/>
              </a:spcAft>
              <a:buClr>
                <a:srgbClr val="000000"/>
              </a:buClr>
              <a:buSzPts val="2400"/>
            </a:pPr>
            <a:endParaRPr lang="en-US" sz="2000" b="1" i="0" u="none" strike="noStrike" cap="none" dirty="0" smtClean="0">
              <a:solidFill>
                <a:srgbClr val="000000"/>
              </a:solidFill>
              <a:latin typeface="Montserrat Medium"/>
              <a:ea typeface="Montserrat Medium"/>
              <a:cs typeface="Montserrat Medium"/>
              <a:sym typeface="Montserrat Medium"/>
            </a:endParaRPr>
          </a:p>
          <a:p>
            <a:pPr marL="76200" lvl="0">
              <a:buSzPts val="2400"/>
            </a:pPr>
            <a:r>
              <a:rPr lang="en-US" sz="2000" dirty="0" smtClean="0">
                <a:latin typeface="Montserrat Medium"/>
                <a:ea typeface="Montserrat Medium"/>
                <a:cs typeface="Montserrat Medium"/>
                <a:sym typeface="Montserrat Medium"/>
              </a:rPr>
              <a:t>Richard is working as a consultant in the region </a:t>
            </a:r>
            <a:r>
              <a:rPr lang="en-US" sz="2000" b="1" dirty="0" smtClean="0">
                <a:latin typeface="Montserrat Medium"/>
                <a:ea typeface="Montserrat Medium"/>
                <a:cs typeface="Montserrat Medium"/>
                <a:sym typeface="Montserrat Medium"/>
              </a:rPr>
              <a:t>since </a:t>
            </a:r>
            <a:r>
              <a:rPr lang="en-US" sz="2000" b="1" dirty="0">
                <a:latin typeface="Montserrat Medium"/>
                <a:ea typeface="Montserrat Medium"/>
                <a:cs typeface="Montserrat Medium"/>
                <a:sym typeface="Montserrat Medium"/>
              </a:rPr>
              <a:t>1995. </a:t>
            </a:r>
            <a:r>
              <a:rPr lang="en-US" sz="2000" dirty="0" smtClean="0">
                <a:latin typeface="Montserrat Medium"/>
                <a:ea typeface="Montserrat Medium"/>
                <a:cs typeface="Montserrat Medium"/>
                <a:sym typeface="Montserrat Medium"/>
              </a:rPr>
              <a:t>He </a:t>
            </a:r>
            <a:r>
              <a:rPr lang="en-US" sz="2000" dirty="0">
                <a:latin typeface="Montserrat Medium"/>
                <a:ea typeface="Montserrat Medium"/>
                <a:cs typeface="Montserrat Medium"/>
                <a:sym typeface="Montserrat Medium"/>
              </a:rPr>
              <a:t>is well known for his role in pioneering the </a:t>
            </a:r>
            <a:r>
              <a:rPr lang="en-US" sz="2000" b="1" dirty="0">
                <a:latin typeface="Montserrat Medium"/>
                <a:ea typeface="Montserrat Medium"/>
                <a:cs typeface="Montserrat Medium"/>
                <a:sym typeface="Montserrat Medium"/>
              </a:rPr>
              <a:t>insurance consulting</a:t>
            </a:r>
            <a:r>
              <a:rPr lang="en-US" sz="2000" dirty="0">
                <a:latin typeface="Montserrat Medium"/>
                <a:ea typeface="Montserrat Medium"/>
                <a:cs typeface="Montserrat Medium"/>
                <a:sym typeface="Montserrat Medium"/>
              </a:rPr>
              <a:t> market in India working on over </a:t>
            </a:r>
            <a:r>
              <a:rPr lang="en-US" sz="2000" b="1" dirty="0">
                <a:latin typeface="Montserrat Medium"/>
                <a:ea typeface="Montserrat Medium"/>
                <a:cs typeface="Montserrat Medium"/>
                <a:sym typeface="Montserrat Medium"/>
              </a:rPr>
              <a:t>350 assignments </a:t>
            </a:r>
            <a:r>
              <a:rPr lang="en-US" sz="2000" dirty="0">
                <a:latin typeface="Montserrat Medium"/>
                <a:ea typeface="Montserrat Medium"/>
                <a:cs typeface="Montserrat Medium"/>
                <a:sym typeface="Montserrat Medium"/>
              </a:rPr>
              <a:t>in </a:t>
            </a:r>
            <a:r>
              <a:rPr lang="en-US" sz="2000" dirty="0" smtClean="0">
                <a:latin typeface="Montserrat Medium"/>
                <a:ea typeface="Montserrat Medium"/>
                <a:cs typeface="Montserrat Medium"/>
                <a:sym typeface="Montserrat Medium"/>
              </a:rPr>
              <a:t>this market.</a:t>
            </a:r>
          </a:p>
          <a:p>
            <a:pPr marL="76200" lvl="0">
              <a:buSzPts val="2400"/>
            </a:pPr>
            <a:endParaRPr lang="en-US" sz="2000" b="1" dirty="0" smtClean="0">
              <a:latin typeface="Montserrat Medium"/>
              <a:ea typeface="Montserrat Medium"/>
              <a:cs typeface="Montserrat Medium"/>
              <a:sym typeface="Montserrat Medium"/>
            </a:endParaRPr>
          </a:p>
          <a:p>
            <a:pPr marL="76200" lvl="0">
              <a:buSzPts val="2400"/>
            </a:pPr>
            <a:r>
              <a:rPr lang="en-US" sz="2000" dirty="0" smtClean="0">
                <a:latin typeface="Montserrat Medium"/>
                <a:ea typeface="Montserrat Medium"/>
                <a:cs typeface="Montserrat Medium"/>
                <a:sym typeface="Montserrat Medium"/>
              </a:rPr>
              <a:t>Prior </a:t>
            </a:r>
            <a:r>
              <a:rPr lang="en-US" sz="2000" dirty="0">
                <a:latin typeface="Montserrat Medium"/>
                <a:ea typeface="Montserrat Medium"/>
                <a:cs typeface="Montserrat Medium"/>
                <a:sym typeface="Montserrat Medium"/>
              </a:rPr>
              <a:t>to </a:t>
            </a:r>
            <a:r>
              <a:rPr lang="en-US" sz="2000" dirty="0" err="1">
                <a:latin typeface="Montserrat Medium"/>
                <a:ea typeface="Montserrat Medium"/>
                <a:cs typeface="Montserrat Medium"/>
                <a:sym typeface="Montserrat Medium"/>
              </a:rPr>
              <a:t>Milliman</a:t>
            </a:r>
            <a:r>
              <a:rPr lang="en-US" sz="2000" dirty="0">
                <a:latin typeface="Montserrat Medium"/>
                <a:ea typeface="Montserrat Medium"/>
                <a:cs typeface="Montserrat Medium"/>
                <a:sym typeface="Montserrat Medium"/>
              </a:rPr>
              <a:t>, Richard spent </a:t>
            </a:r>
            <a:r>
              <a:rPr lang="en-US" sz="2000" b="1" dirty="0">
                <a:latin typeface="Montserrat Medium"/>
                <a:ea typeface="Montserrat Medium"/>
                <a:cs typeface="Montserrat Medium"/>
                <a:sym typeface="Montserrat Medium"/>
              </a:rPr>
              <a:t>23 years </a:t>
            </a:r>
            <a:r>
              <a:rPr lang="en-US" sz="2000" dirty="0">
                <a:latin typeface="Montserrat Medium"/>
                <a:ea typeface="Montserrat Medium"/>
                <a:cs typeface="Montserrat Medium"/>
                <a:sym typeface="Montserrat Medium"/>
              </a:rPr>
              <a:t>with </a:t>
            </a:r>
            <a:r>
              <a:rPr lang="en-US" sz="2000" b="1" dirty="0">
                <a:latin typeface="Montserrat Medium"/>
                <a:ea typeface="Montserrat Medium"/>
                <a:cs typeface="Montserrat Medium"/>
                <a:sym typeface="Montserrat Medium"/>
              </a:rPr>
              <a:t>Watson Wyatt </a:t>
            </a:r>
            <a:r>
              <a:rPr lang="en-US" sz="2000" dirty="0">
                <a:latin typeface="Montserrat Medium"/>
                <a:ea typeface="Montserrat Medium"/>
                <a:cs typeface="Montserrat Medium"/>
                <a:sym typeface="Montserrat Medium"/>
              </a:rPr>
              <a:t>the last 16 of which were in Asia Pacific</a:t>
            </a:r>
            <a:r>
              <a:rPr lang="en-US" sz="2000" dirty="0" smtClean="0">
                <a:latin typeface="Montserrat Medium"/>
                <a:ea typeface="Montserrat Medium"/>
                <a:cs typeface="Montserrat Medium"/>
                <a:sym typeface="Montserrat Medium"/>
              </a:rPr>
              <a:t>.</a:t>
            </a:r>
          </a:p>
          <a:p>
            <a:pPr marL="76200" lvl="0">
              <a:buSzPts val="2400"/>
            </a:pPr>
            <a:endParaRPr lang="en-US" sz="2000" dirty="0" smtClean="0">
              <a:latin typeface="Montserrat Medium"/>
              <a:ea typeface="Montserrat Medium"/>
              <a:cs typeface="Montserrat Medium"/>
              <a:sym typeface="Montserrat Medium"/>
            </a:endParaRPr>
          </a:p>
          <a:p>
            <a:pPr marL="76200" lvl="0">
              <a:buSzPts val="2400"/>
            </a:pPr>
            <a:r>
              <a:rPr lang="en-US" sz="2000" dirty="0" smtClean="0">
                <a:latin typeface="Montserrat Medium"/>
                <a:ea typeface="Montserrat Medium"/>
                <a:cs typeface="Montserrat Medium"/>
                <a:sym typeface="Montserrat Medium"/>
              </a:rPr>
              <a:t>Currently</a:t>
            </a:r>
            <a:r>
              <a:rPr lang="en-US" sz="2000" dirty="0">
                <a:latin typeface="Montserrat Medium"/>
                <a:ea typeface="Montserrat Medium"/>
                <a:cs typeface="Montserrat Medium"/>
                <a:sym typeface="Montserrat Medium"/>
              </a:rPr>
              <a:t>, Richard is </a:t>
            </a:r>
            <a:r>
              <a:rPr lang="en-US" sz="2000" b="1" dirty="0">
                <a:latin typeface="Montserrat Medium"/>
                <a:ea typeface="Montserrat Medium"/>
                <a:cs typeface="Montserrat Medium"/>
                <a:sym typeface="Montserrat Medium"/>
              </a:rPr>
              <a:t>Appointed Actuary </a:t>
            </a:r>
            <a:r>
              <a:rPr lang="en-US" sz="2000" dirty="0">
                <a:latin typeface="Montserrat Medium"/>
                <a:ea typeface="Montserrat Medium"/>
                <a:cs typeface="Montserrat Medium"/>
                <a:sym typeface="Montserrat Medium"/>
              </a:rPr>
              <a:t>to three international insurers with life insurance operations in Singapore: Zurich International Life, Royal Skandia and Standard </a:t>
            </a:r>
            <a:r>
              <a:rPr lang="en-US" sz="2000" dirty="0" smtClean="0">
                <a:latin typeface="Montserrat Medium"/>
                <a:ea typeface="Montserrat Medium"/>
                <a:cs typeface="Montserrat Medium"/>
                <a:sym typeface="Montserrat Medium"/>
              </a:rPr>
              <a:t>Life.</a:t>
            </a:r>
            <a:endParaRPr lang="en-US" sz="2200" dirty="0">
              <a:latin typeface="Montserrat Medium"/>
              <a:ea typeface="Montserrat Medium"/>
              <a:cs typeface="Montserrat Medium"/>
              <a:sym typeface="Montserrat Medium"/>
            </a:endParaRPr>
          </a:p>
          <a:p>
            <a:pPr marL="76200" lvl="0">
              <a:buSzPts val="2400"/>
            </a:pPr>
            <a:endParaRPr lang="en-US" sz="2200" dirty="0" smtClean="0">
              <a:latin typeface="Montserrat Medium"/>
              <a:ea typeface="Montserrat Medium"/>
              <a:cs typeface="Montserrat Medium"/>
              <a:sym typeface="Montserrat Medium"/>
            </a:endParaRPr>
          </a:p>
          <a:p>
            <a:pPr marL="76200" marR="0" lvl="0" algn="l" rtl="0">
              <a:lnSpc>
                <a:spcPct val="100000"/>
              </a:lnSpc>
              <a:spcBef>
                <a:spcPts val="0"/>
              </a:spcBef>
              <a:spcAft>
                <a:spcPts val="0"/>
              </a:spcAft>
              <a:buClr>
                <a:srgbClr val="000000"/>
              </a:buClr>
              <a:buSzPts val="2400"/>
            </a:pPr>
            <a:endParaRPr lang="en-US" sz="2200" b="1" dirty="0" smtClean="0">
              <a:latin typeface="Montserrat Medium"/>
              <a:ea typeface="Montserrat Medium"/>
              <a:cs typeface="Montserrat Medium"/>
              <a:sym typeface="Montserrat Medium"/>
            </a:endParaRPr>
          </a:p>
        </p:txBody>
      </p:sp>
      <p:sp>
        <p:nvSpPr>
          <p:cNvPr id="6" name="Google Shape;112;p2"/>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2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
        <p:cNvGrpSpPr/>
        <p:nvPr/>
      </p:nvGrpSpPr>
      <p:grpSpPr>
        <a:xfrm>
          <a:off x="0" y="0"/>
          <a:ext cx="0" cy="0"/>
          <a:chOff x="0" y="0"/>
          <a:chExt cx="0" cy="0"/>
        </a:xfrm>
      </p:grpSpPr>
      <p:sp>
        <p:nvSpPr>
          <p:cNvPr id="5" name="Arrow: Right 4">
            <a:extLst>
              <a:ext uri="{FF2B5EF4-FFF2-40B4-BE49-F238E27FC236}">
                <a16:creationId xmlns:a16="http://schemas.microsoft.com/office/drawing/2014/main" id="{048C4E33-9C9E-47F6-8DCB-ACADE1A36F5F}"/>
              </a:ext>
            </a:extLst>
          </p:cNvPr>
          <p:cNvSpPr/>
          <p:nvPr/>
        </p:nvSpPr>
        <p:spPr>
          <a:xfrm>
            <a:off x="4399982" y="1819553"/>
            <a:ext cx="921431" cy="36816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1" name="Google Shape;251;ge2508f7472_7_0"/>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52" name="Google Shape;252;ge2508f7472_7_0"/>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253" name="Google Shape;253;ge2508f7472_7_0"/>
          <p:cNvSpPr txBox="1"/>
          <p:nvPr/>
        </p:nvSpPr>
        <p:spPr>
          <a:xfrm>
            <a:off x="2096850" y="401525"/>
            <a:ext cx="79983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b="0" i="0" u="none" strike="noStrike" cap="none" dirty="0" smtClean="0">
                <a:solidFill>
                  <a:srgbClr val="000000"/>
                </a:solidFill>
                <a:latin typeface="Montserrat Black"/>
                <a:ea typeface="Montserrat Black"/>
                <a:cs typeface="Montserrat Black"/>
                <a:sym typeface="Montserrat Black"/>
              </a:rPr>
              <a:t>4. </a:t>
            </a:r>
            <a:r>
              <a:rPr lang="en-US" sz="3200" b="0" i="0" u="none" strike="noStrike" cap="none" dirty="0">
                <a:solidFill>
                  <a:srgbClr val="000000"/>
                </a:solidFill>
                <a:latin typeface="Montserrat Black"/>
                <a:ea typeface="Montserrat Black"/>
                <a:cs typeface="Montserrat Black"/>
                <a:sym typeface="Montserrat Black"/>
              </a:rPr>
              <a:t>The Disciplinary Procedure</a:t>
            </a:r>
            <a:endParaRPr sz="3200" b="0" i="0" u="none" strike="noStrike" cap="none" dirty="0">
              <a:solidFill>
                <a:srgbClr val="000000"/>
              </a:solidFill>
              <a:latin typeface="Montserrat Black"/>
              <a:ea typeface="Montserrat Black"/>
              <a:cs typeface="Montserrat Black"/>
              <a:sym typeface="Montserrat Black"/>
            </a:endParaRPr>
          </a:p>
        </p:txBody>
      </p:sp>
      <p:sp>
        <p:nvSpPr>
          <p:cNvPr id="255" name="Google Shape;255;ge2508f7472_7_0"/>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20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
        <p:nvSpPr>
          <p:cNvPr id="2" name="Rectangle: Rounded Corners 1">
            <a:extLst>
              <a:ext uri="{FF2B5EF4-FFF2-40B4-BE49-F238E27FC236}">
                <a16:creationId xmlns:a16="http://schemas.microsoft.com/office/drawing/2014/main" id="{0FD637B9-AB0A-4CAC-AB50-B99D3470CD3C}"/>
              </a:ext>
            </a:extLst>
          </p:cNvPr>
          <p:cNvSpPr/>
          <p:nvPr/>
        </p:nvSpPr>
        <p:spPr>
          <a:xfrm>
            <a:off x="2096850" y="1417114"/>
            <a:ext cx="2307102" cy="11957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ontserrat" panose="00000500000000000000" pitchFamily="2" charset="0"/>
              </a:rPr>
              <a:t>Complainant files complaint with the Disciplinary Committee</a:t>
            </a:r>
            <a:endParaRPr lang="en-GB" sz="1600" dirty="0">
              <a:solidFill>
                <a:schemeClr val="tx1"/>
              </a:solidFill>
              <a:latin typeface="Montserrat" panose="00000500000000000000" pitchFamily="2" charset="0"/>
            </a:endParaRPr>
          </a:p>
        </p:txBody>
      </p:sp>
      <p:sp>
        <p:nvSpPr>
          <p:cNvPr id="8" name="Rectangle: Rounded Corners 7">
            <a:extLst>
              <a:ext uri="{FF2B5EF4-FFF2-40B4-BE49-F238E27FC236}">
                <a16:creationId xmlns:a16="http://schemas.microsoft.com/office/drawing/2014/main" id="{1E4BD359-A734-4502-AF0D-907E088A6D9D}"/>
              </a:ext>
            </a:extLst>
          </p:cNvPr>
          <p:cNvSpPr/>
          <p:nvPr/>
        </p:nvSpPr>
        <p:spPr>
          <a:xfrm>
            <a:off x="5325383" y="1417114"/>
            <a:ext cx="3328437" cy="11957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ontserrat" panose="00000500000000000000" pitchFamily="2" charset="0"/>
              </a:rPr>
              <a:t>The Committee evaluates case and if deemed fit passes to Prosecution Director for further  investigation</a:t>
            </a:r>
            <a:endParaRPr lang="en-GB" sz="1600" dirty="0">
              <a:solidFill>
                <a:schemeClr val="tx1"/>
              </a:solidFill>
              <a:latin typeface="Montserrat" panose="00000500000000000000" pitchFamily="2" charset="0"/>
            </a:endParaRPr>
          </a:p>
        </p:txBody>
      </p:sp>
      <p:sp>
        <p:nvSpPr>
          <p:cNvPr id="12" name="Rectangle: Rounded Corners 11">
            <a:extLst>
              <a:ext uri="{FF2B5EF4-FFF2-40B4-BE49-F238E27FC236}">
                <a16:creationId xmlns:a16="http://schemas.microsoft.com/office/drawing/2014/main" id="{217FD034-042B-411D-BBEE-E1F643EC9A74}"/>
              </a:ext>
            </a:extLst>
          </p:cNvPr>
          <p:cNvSpPr/>
          <p:nvPr/>
        </p:nvSpPr>
        <p:spPr>
          <a:xfrm>
            <a:off x="9571281" y="1417114"/>
            <a:ext cx="2232075" cy="11957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ontserrat" panose="00000500000000000000" pitchFamily="2" charset="0"/>
              </a:rPr>
              <a:t>PD starts investigation and forwards details of case to defendant.</a:t>
            </a:r>
            <a:endParaRPr lang="en-GB" sz="1600" dirty="0">
              <a:solidFill>
                <a:schemeClr val="tx1"/>
              </a:solidFill>
              <a:latin typeface="Montserrat" panose="00000500000000000000" pitchFamily="2" charset="0"/>
            </a:endParaRPr>
          </a:p>
        </p:txBody>
      </p:sp>
      <p:sp>
        <p:nvSpPr>
          <p:cNvPr id="13" name="Arrow: Right 12">
            <a:extLst>
              <a:ext uri="{FF2B5EF4-FFF2-40B4-BE49-F238E27FC236}">
                <a16:creationId xmlns:a16="http://schemas.microsoft.com/office/drawing/2014/main" id="{132AB15E-F18F-44A3-AF5E-D6E223CC1DC2}"/>
              </a:ext>
            </a:extLst>
          </p:cNvPr>
          <p:cNvSpPr/>
          <p:nvPr/>
        </p:nvSpPr>
        <p:spPr>
          <a:xfrm>
            <a:off x="8649850" y="1819554"/>
            <a:ext cx="921431" cy="36816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9F6E2EEB-0E0C-4674-A291-3D94C53CAC4F}"/>
              </a:ext>
            </a:extLst>
          </p:cNvPr>
          <p:cNvSpPr/>
          <p:nvPr/>
        </p:nvSpPr>
        <p:spPr>
          <a:xfrm rot="5400000">
            <a:off x="10455587" y="2761911"/>
            <a:ext cx="666255" cy="36816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D2FDAF54-CFFF-4F50-8648-43FC65FFAE22}"/>
              </a:ext>
            </a:extLst>
          </p:cNvPr>
          <p:cNvSpPr/>
          <p:nvPr/>
        </p:nvSpPr>
        <p:spPr>
          <a:xfrm>
            <a:off x="9637428" y="3285772"/>
            <a:ext cx="2232075" cy="11957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ontserrat" panose="00000500000000000000" pitchFamily="2" charset="0"/>
              </a:rPr>
              <a:t>Defendant has 21 days to submit written report to PD</a:t>
            </a:r>
            <a:endParaRPr lang="en-GB" sz="1600" dirty="0">
              <a:solidFill>
                <a:schemeClr val="tx1"/>
              </a:solidFill>
              <a:latin typeface="Montserrat" panose="00000500000000000000" pitchFamily="2" charset="0"/>
            </a:endParaRPr>
          </a:p>
        </p:txBody>
      </p:sp>
      <p:sp>
        <p:nvSpPr>
          <p:cNvPr id="16" name="Arrow: Right 15">
            <a:extLst>
              <a:ext uri="{FF2B5EF4-FFF2-40B4-BE49-F238E27FC236}">
                <a16:creationId xmlns:a16="http://schemas.microsoft.com/office/drawing/2014/main" id="{D35516E7-5D53-4D80-B0D1-399CCB3533A2}"/>
              </a:ext>
            </a:extLst>
          </p:cNvPr>
          <p:cNvSpPr/>
          <p:nvPr/>
        </p:nvSpPr>
        <p:spPr>
          <a:xfrm rot="10800000">
            <a:off x="8715997" y="3699564"/>
            <a:ext cx="921431" cy="36816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9287BF2C-D8CF-40AE-8EAB-5FD225A42BD3}"/>
              </a:ext>
            </a:extLst>
          </p:cNvPr>
          <p:cNvSpPr/>
          <p:nvPr/>
        </p:nvSpPr>
        <p:spPr>
          <a:xfrm>
            <a:off x="6408894" y="2964074"/>
            <a:ext cx="2307102" cy="184602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ontserrat" panose="00000500000000000000" pitchFamily="2" charset="0"/>
              </a:rPr>
              <a:t>PD completes investigation and submits findings to Disciplinary Committee</a:t>
            </a:r>
            <a:endParaRPr lang="en-GB" sz="1600" dirty="0">
              <a:solidFill>
                <a:schemeClr val="tx1"/>
              </a:solidFill>
              <a:latin typeface="Montserrat" panose="00000500000000000000" pitchFamily="2" charset="0"/>
            </a:endParaRPr>
          </a:p>
        </p:txBody>
      </p:sp>
      <p:sp>
        <p:nvSpPr>
          <p:cNvPr id="18" name="Arrow: Right 17">
            <a:extLst>
              <a:ext uri="{FF2B5EF4-FFF2-40B4-BE49-F238E27FC236}">
                <a16:creationId xmlns:a16="http://schemas.microsoft.com/office/drawing/2014/main" id="{622D24C8-B892-425E-BC0A-83D39D815ACA}"/>
              </a:ext>
            </a:extLst>
          </p:cNvPr>
          <p:cNvSpPr/>
          <p:nvPr/>
        </p:nvSpPr>
        <p:spPr>
          <a:xfrm rot="10800000">
            <a:off x="5512888" y="3699564"/>
            <a:ext cx="921431" cy="36816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7D3252F9-4ECD-4171-9974-474E9946061A}"/>
              </a:ext>
            </a:extLst>
          </p:cNvPr>
          <p:cNvSpPr/>
          <p:nvPr/>
        </p:nvSpPr>
        <p:spPr>
          <a:xfrm>
            <a:off x="3205785" y="3015307"/>
            <a:ext cx="2307102" cy="169711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ontserrat" panose="00000500000000000000" pitchFamily="2" charset="0"/>
              </a:rPr>
              <a:t>Disciplinary Committee submits report to the Council of the Institute for closure</a:t>
            </a:r>
            <a:endParaRPr lang="en-GB" sz="1600" dirty="0">
              <a:solidFill>
                <a:schemeClr val="tx1"/>
              </a:solidFill>
              <a:latin typeface="Montserrat" panose="00000500000000000000" pitchFamily="2" charset="0"/>
            </a:endParaRPr>
          </a:p>
        </p:txBody>
      </p:sp>
      <p:sp>
        <p:nvSpPr>
          <p:cNvPr id="20" name="Arrow: Right 19">
            <a:extLst>
              <a:ext uri="{FF2B5EF4-FFF2-40B4-BE49-F238E27FC236}">
                <a16:creationId xmlns:a16="http://schemas.microsoft.com/office/drawing/2014/main" id="{B6ED5B95-E75A-4BB0-8F8A-257525C2DF1F}"/>
              </a:ext>
            </a:extLst>
          </p:cNvPr>
          <p:cNvSpPr/>
          <p:nvPr/>
        </p:nvSpPr>
        <p:spPr>
          <a:xfrm rot="5400000">
            <a:off x="4003048" y="4878613"/>
            <a:ext cx="666255" cy="36816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080FC99F-4C5B-4BAC-B41D-45696A23DA74}"/>
              </a:ext>
            </a:extLst>
          </p:cNvPr>
          <p:cNvSpPr/>
          <p:nvPr/>
        </p:nvSpPr>
        <p:spPr>
          <a:xfrm>
            <a:off x="3182624" y="5408542"/>
            <a:ext cx="2500724" cy="108434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ontserrat" panose="00000500000000000000" pitchFamily="2" charset="0"/>
              </a:rPr>
              <a:t>Before final judgement, defendant may also request for a hearing</a:t>
            </a:r>
            <a:endParaRPr lang="en-GB" sz="160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3916330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
        <p:cNvGrpSpPr/>
        <p:nvPr/>
      </p:nvGrpSpPr>
      <p:grpSpPr>
        <a:xfrm>
          <a:off x="0" y="0"/>
          <a:ext cx="0" cy="0"/>
          <a:chOff x="0" y="0"/>
          <a:chExt cx="0" cy="0"/>
        </a:xfrm>
      </p:grpSpPr>
      <p:pic>
        <p:nvPicPr>
          <p:cNvPr id="251" name="Google Shape;251;ge2508f7472_7_0"/>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52" name="Google Shape;252;ge2508f7472_7_0"/>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253" name="Google Shape;253;ge2508f7472_7_0"/>
          <p:cNvSpPr txBox="1"/>
          <p:nvPr/>
        </p:nvSpPr>
        <p:spPr>
          <a:xfrm>
            <a:off x="2096850" y="401525"/>
            <a:ext cx="79983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b="0" i="0" u="none" strike="noStrike" cap="none" dirty="0" smtClean="0">
                <a:solidFill>
                  <a:srgbClr val="000000"/>
                </a:solidFill>
                <a:latin typeface="Montserrat Black"/>
                <a:ea typeface="Montserrat Black"/>
                <a:cs typeface="Montserrat Black"/>
                <a:sym typeface="Montserrat Black"/>
              </a:rPr>
              <a:t>4… </a:t>
            </a:r>
            <a:r>
              <a:rPr lang="en-US" sz="3200" b="0" i="0" u="none" strike="noStrike" cap="none" dirty="0">
                <a:solidFill>
                  <a:srgbClr val="000000"/>
                </a:solidFill>
                <a:latin typeface="Montserrat Black"/>
                <a:ea typeface="Montserrat Black"/>
                <a:cs typeface="Montserrat Black"/>
                <a:sym typeface="Montserrat Black"/>
              </a:rPr>
              <a:t>The Disciplinary Procedure</a:t>
            </a:r>
            <a:endParaRPr sz="3200" b="0" i="0" u="none" strike="noStrike" cap="none" dirty="0">
              <a:solidFill>
                <a:srgbClr val="000000"/>
              </a:solidFill>
              <a:latin typeface="Montserrat Black"/>
              <a:ea typeface="Montserrat Black"/>
              <a:cs typeface="Montserrat Black"/>
              <a:sym typeface="Montserrat Black"/>
            </a:endParaRPr>
          </a:p>
        </p:txBody>
      </p:sp>
      <p:sp>
        <p:nvSpPr>
          <p:cNvPr id="254" name="Google Shape;254;ge2508f7472_7_0"/>
          <p:cNvSpPr txBox="1"/>
          <p:nvPr/>
        </p:nvSpPr>
        <p:spPr>
          <a:xfrm>
            <a:off x="2096850" y="1793913"/>
            <a:ext cx="9772200" cy="4278064"/>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000000"/>
              </a:buClr>
              <a:buSzPts val="2400"/>
              <a:buFont typeface="Montserrat"/>
              <a:buChar char="●"/>
            </a:pPr>
            <a:r>
              <a:rPr lang="en-US" sz="2400" b="0" i="0" u="none" strike="noStrike" cap="none" dirty="0">
                <a:solidFill>
                  <a:srgbClr val="000000"/>
                </a:solidFill>
                <a:latin typeface="Montserrat"/>
                <a:ea typeface="Montserrat"/>
                <a:cs typeface="Montserrat"/>
                <a:sym typeface="Montserrat"/>
              </a:rPr>
              <a:t>The </a:t>
            </a:r>
            <a:r>
              <a:rPr lang="en-US" sz="2400" b="1" i="0" u="none" strike="noStrike" cap="none" dirty="0">
                <a:solidFill>
                  <a:srgbClr val="000000"/>
                </a:solidFill>
                <a:latin typeface="Montserrat"/>
                <a:ea typeface="Montserrat"/>
                <a:cs typeface="Montserrat"/>
                <a:sym typeface="Montserrat"/>
              </a:rPr>
              <a:t>Disciplinary Committee</a:t>
            </a:r>
            <a:r>
              <a:rPr lang="en-US" sz="2400" b="0" i="0" u="none" strike="noStrike" cap="none" dirty="0">
                <a:solidFill>
                  <a:srgbClr val="000000"/>
                </a:solidFill>
                <a:latin typeface="Montserrat"/>
                <a:ea typeface="Montserrat"/>
                <a:cs typeface="Montserrat"/>
                <a:sym typeface="Montserrat"/>
              </a:rPr>
              <a:t> is part of the Council of the Institute to look into </a:t>
            </a:r>
            <a:r>
              <a:rPr lang="en-US" sz="2400" b="1" i="0" u="none" strike="noStrike" cap="none" dirty="0">
                <a:solidFill>
                  <a:srgbClr val="000000"/>
                </a:solidFill>
                <a:latin typeface="Montserrat"/>
                <a:ea typeface="Montserrat"/>
                <a:cs typeface="Montserrat"/>
                <a:sym typeface="Montserrat"/>
              </a:rPr>
              <a:t>cases of professional misconduct</a:t>
            </a:r>
            <a:r>
              <a:rPr lang="en-US" sz="2400" b="0" i="0" u="none" strike="noStrike" cap="none" dirty="0">
                <a:solidFill>
                  <a:srgbClr val="000000"/>
                </a:solidFill>
                <a:latin typeface="Montserrat"/>
                <a:ea typeface="Montserrat"/>
                <a:cs typeface="Montserrat"/>
                <a:sym typeface="Montserrat"/>
              </a:rPr>
              <a:t>.</a:t>
            </a:r>
            <a:endParaRPr sz="2400" b="0" i="0" u="none" strike="noStrike" cap="none" dirty="0">
              <a:solidFill>
                <a:srgbClr val="000000"/>
              </a:solidFill>
              <a:latin typeface="Montserrat"/>
              <a:ea typeface="Montserrat"/>
              <a:cs typeface="Montserrat"/>
              <a:sym typeface="Montserrat"/>
            </a:endParaRPr>
          </a:p>
          <a:p>
            <a:pPr marL="457200" marR="0" lvl="0" indent="-381000" algn="l" rtl="0">
              <a:lnSpc>
                <a:spcPct val="100000"/>
              </a:lnSpc>
              <a:spcBef>
                <a:spcPts val="1000"/>
              </a:spcBef>
              <a:spcAft>
                <a:spcPts val="0"/>
              </a:spcAft>
              <a:buClr>
                <a:srgbClr val="000000"/>
              </a:buClr>
              <a:buSzPts val="2400"/>
              <a:buFont typeface="Montserrat"/>
              <a:buChar char="●"/>
            </a:pPr>
            <a:r>
              <a:rPr lang="en-US" sz="2400" b="0" i="0" u="none" strike="noStrike" cap="none" dirty="0">
                <a:solidFill>
                  <a:srgbClr val="000000"/>
                </a:solidFill>
                <a:latin typeface="Montserrat"/>
                <a:ea typeface="Montserrat"/>
                <a:cs typeface="Montserrat"/>
                <a:sym typeface="Montserrat"/>
              </a:rPr>
              <a:t>It consists of the following members:</a:t>
            </a:r>
            <a:endParaRPr sz="2400" b="0" i="0" u="none" strike="noStrike" cap="none" dirty="0">
              <a:solidFill>
                <a:srgbClr val="000000"/>
              </a:solidFill>
              <a:latin typeface="Montserrat"/>
              <a:ea typeface="Montserrat"/>
              <a:cs typeface="Montserrat"/>
              <a:sym typeface="Montserrat"/>
            </a:endParaRPr>
          </a:p>
          <a:p>
            <a:pPr marL="914400" marR="0" lvl="1" indent="-381000" algn="l" rtl="0">
              <a:lnSpc>
                <a:spcPct val="100000"/>
              </a:lnSpc>
              <a:spcBef>
                <a:spcPts val="1000"/>
              </a:spcBef>
              <a:spcAft>
                <a:spcPts val="0"/>
              </a:spcAft>
              <a:buClr>
                <a:srgbClr val="000000"/>
              </a:buClr>
              <a:buSzPts val="2400"/>
              <a:buFont typeface="Montserrat"/>
              <a:buChar char="○"/>
            </a:pPr>
            <a:r>
              <a:rPr lang="en-US" sz="2400" b="0" i="0" u="none" strike="noStrike" cap="none" dirty="0">
                <a:solidFill>
                  <a:srgbClr val="000000"/>
                </a:solidFill>
                <a:latin typeface="Montserrat"/>
                <a:ea typeface="Montserrat"/>
                <a:cs typeface="Montserrat"/>
                <a:sym typeface="Montserrat"/>
              </a:rPr>
              <a:t>President or Vice-President of the Council acting as the Presiding Officer.</a:t>
            </a:r>
            <a:endParaRPr sz="2400" b="0" i="0" u="none" strike="noStrike" cap="none" dirty="0">
              <a:solidFill>
                <a:srgbClr val="000000"/>
              </a:solidFill>
              <a:latin typeface="Montserrat"/>
              <a:ea typeface="Montserrat"/>
              <a:cs typeface="Montserrat"/>
              <a:sym typeface="Montserrat"/>
            </a:endParaRPr>
          </a:p>
          <a:p>
            <a:pPr marL="914400" marR="0" lvl="1" indent="-381000" algn="l" rtl="0">
              <a:lnSpc>
                <a:spcPct val="100000"/>
              </a:lnSpc>
              <a:spcBef>
                <a:spcPts val="1000"/>
              </a:spcBef>
              <a:spcAft>
                <a:spcPts val="0"/>
              </a:spcAft>
              <a:buClr>
                <a:srgbClr val="000000"/>
              </a:buClr>
              <a:buSzPts val="2400"/>
              <a:buFont typeface="Montserrat"/>
              <a:buChar char="○"/>
            </a:pPr>
            <a:r>
              <a:rPr lang="en-US" sz="2400" b="0" i="0" u="none" strike="noStrike" cap="none" dirty="0">
                <a:solidFill>
                  <a:srgbClr val="000000"/>
                </a:solidFill>
                <a:latin typeface="Montserrat"/>
                <a:ea typeface="Montserrat"/>
                <a:cs typeface="Montserrat"/>
                <a:sym typeface="Montserrat"/>
              </a:rPr>
              <a:t>Two members of the Council elected by the Council.</a:t>
            </a:r>
            <a:endParaRPr sz="2400" b="0" i="0" u="none" strike="noStrike" cap="none" dirty="0">
              <a:solidFill>
                <a:srgbClr val="000000"/>
              </a:solidFill>
              <a:latin typeface="Montserrat"/>
              <a:ea typeface="Montserrat"/>
              <a:cs typeface="Montserrat"/>
              <a:sym typeface="Montserrat"/>
            </a:endParaRPr>
          </a:p>
          <a:p>
            <a:pPr marL="914400" marR="0" lvl="1" indent="-381000" algn="l" rtl="0">
              <a:lnSpc>
                <a:spcPct val="100000"/>
              </a:lnSpc>
              <a:spcBef>
                <a:spcPts val="1000"/>
              </a:spcBef>
              <a:spcAft>
                <a:spcPts val="0"/>
              </a:spcAft>
              <a:buClr>
                <a:srgbClr val="000000"/>
              </a:buClr>
              <a:buSzPts val="2400"/>
              <a:buFont typeface="Montserrat"/>
              <a:buChar char="○"/>
            </a:pPr>
            <a:r>
              <a:rPr lang="en-US" sz="2400" b="0" i="0" u="none" strike="noStrike" cap="none" dirty="0">
                <a:solidFill>
                  <a:srgbClr val="000000"/>
                </a:solidFill>
                <a:latin typeface="Montserrat"/>
                <a:ea typeface="Montserrat"/>
                <a:cs typeface="Montserrat"/>
                <a:sym typeface="Montserrat"/>
              </a:rPr>
              <a:t>Two members nominated by the Central Government.</a:t>
            </a:r>
            <a:endParaRPr sz="2400" b="0" i="0" u="none" strike="noStrike" cap="none" dirty="0">
              <a:solidFill>
                <a:srgbClr val="000000"/>
              </a:solidFill>
              <a:latin typeface="Montserrat"/>
              <a:ea typeface="Montserrat"/>
              <a:cs typeface="Montserrat"/>
              <a:sym typeface="Montserrat"/>
            </a:endParaRPr>
          </a:p>
          <a:p>
            <a:pPr marL="457200" marR="0" lvl="0" indent="-381000" algn="l" rtl="0">
              <a:lnSpc>
                <a:spcPct val="100000"/>
              </a:lnSpc>
              <a:spcBef>
                <a:spcPts val="1000"/>
              </a:spcBef>
              <a:spcAft>
                <a:spcPts val="1000"/>
              </a:spcAft>
              <a:buClr>
                <a:srgbClr val="000000"/>
              </a:buClr>
              <a:buSzPts val="2400"/>
              <a:buFont typeface="Montserrat"/>
              <a:buChar char="●"/>
            </a:pPr>
            <a:r>
              <a:rPr lang="en-US" sz="2400" b="0" i="0" u="none" strike="noStrike" cap="none" dirty="0">
                <a:solidFill>
                  <a:srgbClr val="000000"/>
                </a:solidFill>
                <a:latin typeface="Montserrat"/>
                <a:ea typeface="Montserrat"/>
                <a:cs typeface="Montserrat"/>
                <a:sym typeface="Montserrat"/>
              </a:rPr>
              <a:t>The Council may also appoint a </a:t>
            </a:r>
            <a:r>
              <a:rPr lang="en-US" sz="2400" b="1" i="0" u="none" strike="noStrike" cap="none" dirty="0">
                <a:solidFill>
                  <a:srgbClr val="000000"/>
                </a:solidFill>
                <a:latin typeface="Montserrat"/>
                <a:ea typeface="Montserrat"/>
                <a:cs typeface="Montserrat"/>
                <a:sym typeface="Montserrat"/>
              </a:rPr>
              <a:t>Prosecution Director</a:t>
            </a:r>
            <a:r>
              <a:rPr lang="en-US" sz="2400" b="0" i="0" u="none" strike="noStrike" cap="none" dirty="0">
                <a:solidFill>
                  <a:srgbClr val="000000"/>
                </a:solidFill>
                <a:latin typeface="Montserrat"/>
                <a:ea typeface="Montserrat"/>
                <a:cs typeface="Montserrat"/>
                <a:sym typeface="Montserrat"/>
              </a:rPr>
              <a:t> to assist the Disciplinary Committee.</a:t>
            </a:r>
            <a:endParaRPr sz="2400" b="0" i="1" u="none" strike="noStrike" cap="none" dirty="0">
              <a:solidFill>
                <a:srgbClr val="FF0000"/>
              </a:solidFill>
              <a:latin typeface="Montserrat"/>
              <a:ea typeface="Montserrat"/>
              <a:cs typeface="Montserrat"/>
              <a:sym typeface="Montserrat"/>
            </a:endParaRPr>
          </a:p>
        </p:txBody>
      </p:sp>
      <p:sp>
        <p:nvSpPr>
          <p:cNvPr id="255" name="Google Shape;255;ge2508f7472_7_0"/>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21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pic>
        <p:nvPicPr>
          <p:cNvPr id="262" name="Google Shape;262;ge276a3d37e_0_13"/>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63" name="Google Shape;263;ge276a3d37e_0_13"/>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264" name="Google Shape;264;ge276a3d37e_0_13"/>
          <p:cNvSpPr txBox="1"/>
          <p:nvPr/>
        </p:nvSpPr>
        <p:spPr>
          <a:xfrm>
            <a:off x="2096850" y="401525"/>
            <a:ext cx="79983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b="0" i="0" u="none" strike="noStrike" cap="none" dirty="0" smtClean="0">
                <a:solidFill>
                  <a:srgbClr val="000000"/>
                </a:solidFill>
                <a:latin typeface="Montserrat Black"/>
                <a:ea typeface="Montserrat Black"/>
                <a:cs typeface="Montserrat Black"/>
                <a:sym typeface="Montserrat Black"/>
              </a:rPr>
              <a:t>4… </a:t>
            </a:r>
            <a:r>
              <a:rPr lang="en-US" sz="3200" b="0" i="0" u="none" strike="noStrike" cap="none" dirty="0">
                <a:solidFill>
                  <a:srgbClr val="000000"/>
                </a:solidFill>
                <a:latin typeface="Montserrat Black"/>
                <a:ea typeface="Montserrat Black"/>
                <a:cs typeface="Montserrat Black"/>
                <a:sym typeface="Montserrat Black"/>
              </a:rPr>
              <a:t>The Disciplinary Procedure</a:t>
            </a:r>
            <a:endParaRPr sz="3200" b="0" i="0" u="none" strike="noStrike" cap="none" dirty="0">
              <a:solidFill>
                <a:srgbClr val="000000"/>
              </a:solidFill>
              <a:latin typeface="Montserrat Black"/>
              <a:ea typeface="Montserrat Black"/>
              <a:cs typeface="Montserrat Black"/>
              <a:sym typeface="Montserrat Black"/>
            </a:endParaRPr>
          </a:p>
        </p:txBody>
      </p:sp>
      <p:sp>
        <p:nvSpPr>
          <p:cNvPr id="265" name="Google Shape;265;ge276a3d37e_0_13"/>
          <p:cNvSpPr txBox="1"/>
          <p:nvPr/>
        </p:nvSpPr>
        <p:spPr>
          <a:xfrm>
            <a:off x="2096850" y="1793913"/>
            <a:ext cx="9772200" cy="45201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000000"/>
              </a:buClr>
              <a:buSzPts val="2400"/>
              <a:buFont typeface="Montserrat"/>
              <a:buChar char="●"/>
            </a:pPr>
            <a:r>
              <a:rPr lang="en-US" sz="2400" b="0" i="0" u="none" strike="noStrike" cap="none">
                <a:solidFill>
                  <a:srgbClr val="000000"/>
                </a:solidFill>
                <a:latin typeface="Montserrat"/>
                <a:ea typeface="Montserrat"/>
                <a:cs typeface="Montserrat"/>
                <a:sym typeface="Montserrat"/>
              </a:rPr>
              <a:t>The Council, Disciplinary Committee and the Prosecution Director have </a:t>
            </a:r>
            <a:r>
              <a:rPr lang="en-US" sz="2400" b="1" i="0" u="none" strike="noStrike" cap="none">
                <a:solidFill>
                  <a:srgbClr val="000000"/>
                </a:solidFill>
                <a:latin typeface="Montserrat"/>
                <a:ea typeface="Montserrat"/>
                <a:cs typeface="Montserrat"/>
                <a:sym typeface="Montserrat"/>
              </a:rPr>
              <a:t>powers of civil court</a:t>
            </a:r>
            <a:r>
              <a:rPr lang="en-US" sz="2400" b="0" i="0" u="none" strike="noStrike" cap="none">
                <a:solidFill>
                  <a:srgbClr val="000000"/>
                </a:solidFill>
                <a:latin typeface="Montserrat"/>
                <a:ea typeface="Montserrat"/>
                <a:cs typeface="Montserrat"/>
                <a:sym typeface="Montserrat"/>
              </a:rPr>
              <a:t>.</a:t>
            </a:r>
            <a:endParaRPr sz="2400" b="0" i="0" u="none" strike="noStrike" cap="none">
              <a:solidFill>
                <a:srgbClr val="000000"/>
              </a:solidFill>
              <a:latin typeface="Montserrat"/>
              <a:ea typeface="Montserrat"/>
              <a:cs typeface="Montserrat"/>
              <a:sym typeface="Montserrat"/>
            </a:endParaRPr>
          </a:p>
          <a:p>
            <a:pPr marL="457200" marR="0" lvl="0" indent="-381000" algn="l" rtl="0">
              <a:lnSpc>
                <a:spcPct val="100000"/>
              </a:lnSpc>
              <a:spcBef>
                <a:spcPts val="1000"/>
              </a:spcBef>
              <a:spcAft>
                <a:spcPts val="0"/>
              </a:spcAft>
              <a:buClr>
                <a:srgbClr val="000000"/>
              </a:buClr>
              <a:buSzPts val="2400"/>
              <a:buFont typeface="Montserrat"/>
              <a:buChar char="●"/>
            </a:pPr>
            <a:r>
              <a:rPr lang="en-US" sz="2400" b="0" i="0" u="none" strike="noStrike" cap="none">
                <a:solidFill>
                  <a:srgbClr val="000000"/>
                </a:solidFill>
                <a:latin typeface="Montserrat"/>
                <a:ea typeface="Montserrat"/>
                <a:cs typeface="Montserrat"/>
                <a:sym typeface="Montserrat"/>
              </a:rPr>
              <a:t>After thoroughly investigating all evidence, the Disciplinary Committee is required to </a:t>
            </a:r>
            <a:r>
              <a:rPr lang="en-US" sz="2400" b="1" i="0" u="none" strike="noStrike" cap="none">
                <a:solidFill>
                  <a:srgbClr val="000000"/>
                </a:solidFill>
                <a:latin typeface="Montserrat"/>
                <a:ea typeface="Montserrat"/>
                <a:cs typeface="Montserrat"/>
                <a:sym typeface="Montserrat"/>
              </a:rPr>
              <a:t>submit a report to the Council</a:t>
            </a:r>
            <a:r>
              <a:rPr lang="en-US" sz="2400" b="0" i="0" u="none" strike="noStrike" cap="none">
                <a:solidFill>
                  <a:srgbClr val="000000"/>
                </a:solidFill>
                <a:latin typeface="Montserrat"/>
                <a:ea typeface="Montserrat"/>
                <a:cs typeface="Montserrat"/>
                <a:sym typeface="Montserrat"/>
              </a:rPr>
              <a:t>. </a:t>
            </a:r>
            <a:endParaRPr sz="2400" b="0" i="0" u="none" strike="noStrike" cap="none">
              <a:solidFill>
                <a:srgbClr val="000000"/>
              </a:solidFill>
              <a:latin typeface="Montserrat"/>
              <a:ea typeface="Montserrat"/>
              <a:cs typeface="Montserrat"/>
              <a:sym typeface="Montserrat"/>
            </a:endParaRPr>
          </a:p>
          <a:p>
            <a:pPr marL="457200" marR="0" lvl="0" indent="-381000" algn="l" rtl="0">
              <a:lnSpc>
                <a:spcPct val="100000"/>
              </a:lnSpc>
              <a:spcBef>
                <a:spcPts val="1000"/>
              </a:spcBef>
              <a:spcAft>
                <a:spcPts val="0"/>
              </a:spcAft>
              <a:buClr>
                <a:srgbClr val="000000"/>
              </a:buClr>
              <a:buSzPts val="2400"/>
              <a:buFont typeface="Montserrat"/>
              <a:buChar char="●"/>
            </a:pPr>
            <a:r>
              <a:rPr lang="en-US" sz="2400" b="0" i="0" u="none" strike="noStrike" cap="none">
                <a:solidFill>
                  <a:srgbClr val="000000"/>
                </a:solidFill>
                <a:latin typeface="Montserrat"/>
                <a:ea typeface="Montserrat"/>
                <a:cs typeface="Montserrat"/>
                <a:sym typeface="Montserrat"/>
              </a:rPr>
              <a:t>Based on the Disciplinary Committee’s report, if the Council is satisfied that the </a:t>
            </a:r>
            <a:r>
              <a:rPr lang="en-US" sz="2400" b="1" i="0" u="none" strike="noStrike" cap="none">
                <a:solidFill>
                  <a:srgbClr val="000000"/>
                </a:solidFill>
                <a:latin typeface="Montserrat"/>
                <a:ea typeface="Montserrat"/>
                <a:cs typeface="Montserrat"/>
                <a:sym typeface="Montserrat"/>
              </a:rPr>
              <a:t>member is guilty</a:t>
            </a:r>
            <a:r>
              <a:rPr lang="en-US" sz="2400" b="0" i="0" u="none" strike="noStrike" cap="none">
                <a:solidFill>
                  <a:srgbClr val="000000"/>
                </a:solidFill>
                <a:latin typeface="Montserrat"/>
                <a:ea typeface="Montserrat"/>
                <a:cs typeface="Montserrat"/>
                <a:sym typeface="Montserrat"/>
              </a:rPr>
              <a:t>, they may take any one or more of the following actions:</a:t>
            </a:r>
            <a:endParaRPr sz="2400" b="0" i="0" u="none" strike="noStrike" cap="none">
              <a:solidFill>
                <a:srgbClr val="000000"/>
              </a:solidFill>
              <a:latin typeface="Montserrat"/>
              <a:ea typeface="Montserrat"/>
              <a:cs typeface="Montserrat"/>
              <a:sym typeface="Montserrat"/>
            </a:endParaRPr>
          </a:p>
          <a:p>
            <a:pPr marL="914400" marR="0" lvl="1" indent="-381000" algn="l" rtl="0">
              <a:lnSpc>
                <a:spcPct val="100000"/>
              </a:lnSpc>
              <a:spcBef>
                <a:spcPts val="1000"/>
              </a:spcBef>
              <a:spcAft>
                <a:spcPts val="0"/>
              </a:spcAft>
              <a:buClr>
                <a:srgbClr val="000000"/>
              </a:buClr>
              <a:buSzPts val="2400"/>
              <a:buFont typeface="Montserrat"/>
              <a:buChar char="○"/>
            </a:pPr>
            <a:r>
              <a:rPr lang="en-US" sz="2400" b="0" i="0" u="none" strike="noStrike" cap="none">
                <a:solidFill>
                  <a:srgbClr val="000000"/>
                </a:solidFill>
                <a:latin typeface="Montserrat"/>
                <a:ea typeface="Montserrat"/>
                <a:cs typeface="Montserrat"/>
                <a:sym typeface="Montserrat"/>
              </a:rPr>
              <a:t>reprimand the member</a:t>
            </a:r>
            <a:endParaRPr sz="2400" b="0" i="0" u="none" strike="noStrike" cap="none">
              <a:solidFill>
                <a:srgbClr val="000000"/>
              </a:solidFill>
              <a:latin typeface="Montserrat"/>
              <a:ea typeface="Montserrat"/>
              <a:cs typeface="Montserrat"/>
              <a:sym typeface="Montserrat"/>
            </a:endParaRPr>
          </a:p>
          <a:p>
            <a:pPr marL="914400" marR="0" lvl="1" indent="-381000" algn="l" rtl="0">
              <a:lnSpc>
                <a:spcPct val="100000"/>
              </a:lnSpc>
              <a:spcBef>
                <a:spcPts val="1000"/>
              </a:spcBef>
              <a:spcAft>
                <a:spcPts val="0"/>
              </a:spcAft>
              <a:buClr>
                <a:srgbClr val="000000"/>
              </a:buClr>
              <a:buSzPts val="2400"/>
              <a:buFont typeface="Montserrat"/>
              <a:buChar char="○"/>
            </a:pPr>
            <a:r>
              <a:rPr lang="en-US" sz="2400" b="0" i="0" u="none" strike="noStrike" cap="none">
                <a:solidFill>
                  <a:srgbClr val="000000"/>
                </a:solidFill>
                <a:latin typeface="Montserrat"/>
                <a:ea typeface="Montserrat"/>
                <a:cs typeface="Montserrat"/>
                <a:sym typeface="Montserrat"/>
              </a:rPr>
              <a:t>remove name of the member from the register</a:t>
            </a:r>
            <a:endParaRPr sz="2400" b="0" i="0" u="none" strike="noStrike" cap="none">
              <a:solidFill>
                <a:srgbClr val="000000"/>
              </a:solidFill>
              <a:latin typeface="Montserrat"/>
              <a:ea typeface="Montserrat"/>
              <a:cs typeface="Montserrat"/>
              <a:sym typeface="Montserrat"/>
            </a:endParaRPr>
          </a:p>
          <a:p>
            <a:pPr marL="914400" marR="0" lvl="1" indent="-381000" algn="l" rtl="0">
              <a:lnSpc>
                <a:spcPct val="100000"/>
              </a:lnSpc>
              <a:spcBef>
                <a:spcPts val="1000"/>
              </a:spcBef>
              <a:spcAft>
                <a:spcPts val="1000"/>
              </a:spcAft>
              <a:buClr>
                <a:srgbClr val="000000"/>
              </a:buClr>
              <a:buSzPts val="2400"/>
              <a:buFont typeface="Montserrat"/>
              <a:buChar char="○"/>
            </a:pPr>
            <a:r>
              <a:rPr lang="en-US" sz="2400" b="0" i="0" u="none" strike="noStrike" cap="none">
                <a:solidFill>
                  <a:srgbClr val="000000"/>
                </a:solidFill>
                <a:latin typeface="Montserrat"/>
                <a:ea typeface="Montserrat"/>
                <a:cs typeface="Montserrat"/>
                <a:sym typeface="Montserrat"/>
              </a:rPr>
              <a:t>impose a fine of upto five lakh rupees.</a:t>
            </a:r>
            <a:endParaRPr sz="2400" b="0" i="0" u="none" strike="noStrike" cap="none">
              <a:solidFill>
                <a:srgbClr val="000000"/>
              </a:solidFill>
              <a:latin typeface="Montserrat"/>
              <a:ea typeface="Montserrat"/>
              <a:cs typeface="Montserrat"/>
              <a:sym typeface="Montserrat"/>
            </a:endParaRPr>
          </a:p>
        </p:txBody>
      </p:sp>
      <p:sp>
        <p:nvSpPr>
          <p:cNvPr id="266" name="Google Shape;266;ge276a3d37e_0_13"/>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22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pic>
        <p:nvPicPr>
          <p:cNvPr id="273" name="Google Shape;273;ge276a3d37e_0_22"/>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74" name="Google Shape;274;ge276a3d37e_0_22"/>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275" name="Google Shape;275;ge276a3d37e_0_22"/>
          <p:cNvSpPr txBox="1"/>
          <p:nvPr/>
        </p:nvSpPr>
        <p:spPr>
          <a:xfrm>
            <a:off x="2096850" y="401525"/>
            <a:ext cx="79983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b="0" i="0" u="none" strike="noStrike" cap="none" dirty="0" smtClean="0">
                <a:solidFill>
                  <a:srgbClr val="000000"/>
                </a:solidFill>
                <a:latin typeface="Montserrat Black"/>
                <a:ea typeface="Montserrat Black"/>
                <a:cs typeface="Montserrat Black"/>
                <a:sym typeface="Montserrat Black"/>
              </a:rPr>
              <a:t>4… </a:t>
            </a:r>
            <a:r>
              <a:rPr lang="en-US" sz="3200" b="0" i="0" u="none" strike="noStrike" cap="none" dirty="0">
                <a:solidFill>
                  <a:srgbClr val="000000"/>
                </a:solidFill>
                <a:latin typeface="Montserrat Black"/>
                <a:ea typeface="Montserrat Black"/>
                <a:cs typeface="Montserrat Black"/>
                <a:sym typeface="Montserrat Black"/>
              </a:rPr>
              <a:t>The Disciplinary Procedure</a:t>
            </a:r>
            <a:endParaRPr sz="3200" b="0" i="0" u="none" strike="noStrike" cap="none" dirty="0">
              <a:solidFill>
                <a:srgbClr val="000000"/>
              </a:solidFill>
              <a:latin typeface="Montserrat Black"/>
              <a:ea typeface="Montserrat Black"/>
              <a:cs typeface="Montserrat Black"/>
              <a:sym typeface="Montserrat Black"/>
            </a:endParaRPr>
          </a:p>
        </p:txBody>
      </p:sp>
      <p:sp>
        <p:nvSpPr>
          <p:cNvPr id="276" name="Google Shape;276;ge276a3d37e_0_22"/>
          <p:cNvSpPr txBox="1"/>
          <p:nvPr/>
        </p:nvSpPr>
        <p:spPr>
          <a:xfrm>
            <a:off x="2096850" y="1793913"/>
            <a:ext cx="9772200" cy="28989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000000"/>
              </a:buClr>
              <a:buSzPts val="2400"/>
              <a:buFont typeface="Montserrat"/>
              <a:buChar char="●"/>
            </a:pPr>
            <a:r>
              <a:rPr lang="en-US" sz="2400" b="0" i="0" u="none" strike="noStrike" cap="none">
                <a:solidFill>
                  <a:srgbClr val="000000"/>
                </a:solidFill>
                <a:latin typeface="Montserrat"/>
                <a:ea typeface="Montserrat"/>
                <a:cs typeface="Montserrat"/>
                <a:sym typeface="Montserrat"/>
              </a:rPr>
              <a:t>If the Council is </a:t>
            </a:r>
            <a:r>
              <a:rPr lang="en-US" sz="2400" b="1" i="0" u="none" strike="noStrike" cap="none">
                <a:solidFill>
                  <a:srgbClr val="000000"/>
                </a:solidFill>
                <a:latin typeface="Montserrat"/>
                <a:ea typeface="Montserrat"/>
                <a:cs typeface="Montserrat"/>
                <a:sym typeface="Montserrat"/>
              </a:rPr>
              <a:t>not satisfied</a:t>
            </a:r>
            <a:r>
              <a:rPr lang="en-US" sz="2400" b="0" i="0" u="none" strike="noStrike" cap="none">
                <a:solidFill>
                  <a:srgbClr val="000000"/>
                </a:solidFill>
                <a:latin typeface="Montserrat"/>
                <a:ea typeface="Montserrat"/>
                <a:cs typeface="Montserrat"/>
                <a:sym typeface="Montserrat"/>
              </a:rPr>
              <a:t> with the Disciplinary Committee’s report, they may refer it back to the committee for further inquiry.</a:t>
            </a:r>
            <a:endParaRPr sz="2400" b="0" i="0" u="none" strike="noStrike" cap="none">
              <a:solidFill>
                <a:srgbClr val="000000"/>
              </a:solidFill>
              <a:latin typeface="Montserrat"/>
              <a:ea typeface="Montserrat"/>
              <a:cs typeface="Montserrat"/>
              <a:sym typeface="Montserrat"/>
            </a:endParaRPr>
          </a:p>
          <a:p>
            <a:pPr marL="457200" marR="0" lvl="0" indent="-381000" algn="l" rtl="0">
              <a:lnSpc>
                <a:spcPct val="100000"/>
              </a:lnSpc>
              <a:spcBef>
                <a:spcPts val="1000"/>
              </a:spcBef>
              <a:spcAft>
                <a:spcPts val="1000"/>
              </a:spcAft>
              <a:buClr>
                <a:srgbClr val="000000"/>
              </a:buClr>
              <a:buSzPts val="2400"/>
              <a:buFont typeface="Montserrat"/>
              <a:buChar char="●"/>
            </a:pPr>
            <a:r>
              <a:rPr lang="en-US" sz="2400" b="0" i="0" u="none" strike="noStrike" cap="none">
                <a:solidFill>
                  <a:srgbClr val="000000"/>
                </a:solidFill>
                <a:latin typeface="Montserrat"/>
                <a:ea typeface="Montserrat"/>
                <a:cs typeface="Montserrat"/>
                <a:sym typeface="Montserrat"/>
              </a:rPr>
              <a:t>If the Council </a:t>
            </a:r>
            <a:r>
              <a:rPr lang="en-US" sz="2400" b="1" i="0" u="none" strike="noStrike" cap="none">
                <a:solidFill>
                  <a:srgbClr val="000000"/>
                </a:solidFill>
                <a:latin typeface="Montserrat"/>
                <a:ea typeface="Montserrat"/>
                <a:cs typeface="Montserrat"/>
                <a:sym typeface="Montserrat"/>
              </a:rPr>
              <a:t>disagrees with the findings</a:t>
            </a:r>
            <a:r>
              <a:rPr lang="en-US" sz="2400" b="0" i="0" u="none" strike="noStrike" cap="none">
                <a:solidFill>
                  <a:srgbClr val="000000"/>
                </a:solidFill>
                <a:latin typeface="Montserrat"/>
                <a:ea typeface="Montserrat"/>
                <a:cs typeface="Montserrat"/>
                <a:sym typeface="Montserrat"/>
              </a:rPr>
              <a:t> of the Disciplinary Committee, it may direct the Prosecution Director or itself to make an appeal to the </a:t>
            </a:r>
            <a:r>
              <a:rPr lang="en-US" sz="2400" b="1" i="0" u="none" strike="noStrike" cap="none">
                <a:solidFill>
                  <a:srgbClr val="000000"/>
                </a:solidFill>
                <a:latin typeface="Montserrat"/>
                <a:ea typeface="Montserrat"/>
                <a:cs typeface="Montserrat"/>
                <a:sym typeface="Montserrat"/>
              </a:rPr>
              <a:t>Appellate Authority</a:t>
            </a:r>
            <a:r>
              <a:rPr lang="en-US" sz="2400" b="0" i="0" u="none" strike="noStrike" cap="none">
                <a:solidFill>
                  <a:srgbClr val="000000"/>
                </a:solidFill>
                <a:latin typeface="Montserrat"/>
                <a:ea typeface="Montserrat"/>
                <a:cs typeface="Montserrat"/>
                <a:sym typeface="Montserrat"/>
              </a:rPr>
              <a:t>.</a:t>
            </a:r>
            <a:endParaRPr sz="2400" b="0" i="0" u="none" strike="noStrike" cap="none">
              <a:solidFill>
                <a:srgbClr val="000000"/>
              </a:solidFill>
              <a:latin typeface="Montserrat"/>
              <a:ea typeface="Montserrat"/>
              <a:cs typeface="Montserrat"/>
              <a:sym typeface="Montserrat"/>
            </a:endParaRPr>
          </a:p>
        </p:txBody>
      </p:sp>
      <p:sp>
        <p:nvSpPr>
          <p:cNvPr id="277" name="Google Shape;277;ge276a3d37e_0_22"/>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23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
        <p:nvSpPr>
          <p:cNvPr id="7" name="Rectangle 6"/>
          <p:cNvSpPr/>
          <p:nvPr/>
        </p:nvSpPr>
        <p:spPr>
          <a:xfrm>
            <a:off x="10095150" y="6050280"/>
            <a:ext cx="1566050" cy="40749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i="1" dirty="0" smtClean="0"/>
              <a:t>Next Section </a:t>
            </a:r>
            <a:r>
              <a:rPr lang="en-US" i="1" dirty="0" smtClean="0">
                <a:sym typeface="Wingdings" panose="05000000000000000000" pitchFamily="2" charset="2"/>
              </a:rPr>
              <a:t> </a:t>
            </a:r>
            <a:endParaRPr lang="en-US"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7" name="Google Shape;97;p1"/>
          <p:cNvSpPr/>
          <p:nvPr/>
        </p:nvSpPr>
        <p:spPr>
          <a:xfrm>
            <a:off x="577350" y="3252325"/>
            <a:ext cx="10700250" cy="203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3200" b="1" i="1" u="none" strike="noStrike" cap="none" dirty="0" smtClean="0">
                <a:solidFill>
                  <a:schemeClr val="dk1"/>
                </a:solidFill>
                <a:latin typeface="Montserrat"/>
                <a:ea typeface="Montserrat"/>
                <a:cs typeface="Montserrat"/>
                <a:sym typeface="Montserrat"/>
              </a:rPr>
              <a:t>5. What Option does Ram have now?</a:t>
            </a:r>
            <a:endParaRPr sz="3200" b="0" i="1" u="none" strike="noStrike" cap="none" dirty="0">
              <a:solidFill>
                <a:srgbClr val="000000"/>
              </a:solidFill>
              <a:latin typeface="Montserrat"/>
              <a:ea typeface="Montserrat"/>
              <a:cs typeface="Montserrat"/>
              <a:sym typeface="Montserrat"/>
            </a:endParaRPr>
          </a:p>
        </p:txBody>
      </p:sp>
      <p:sp>
        <p:nvSpPr>
          <p:cNvPr id="3" name="Google Shape;112;p2"/>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24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Tree>
    <p:extLst>
      <p:ext uri="{BB962C8B-B14F-4D97-AF65-F5344CB8AC3E}">
        <p14:creationId xmlns:p14="http://schemas.microsoft.com/office/powerpoint/2010/main" val="1624635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pic>
        <p:nvPicPr>
          <p:cNvPr id="284" name="Google Shape;284;p15"/>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85" name="Google Shape;285;p15"/>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286" name="Google Shape;286;p15"/>
          <p:cNvSpPr txBox="1"/>
          <p:nvPr/>
        </p:nvSpPr>
        <p:spPr>
          <a:xfrm>
            <a:off x="2096850" y="401525"/>
            <a:ext cx="90816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b="0" i="0" u="none" strike="noStrike" cap="none" dirty="0" smtClean="0">
                <a:solidFill>
                  <a:srgbClr val="000000"/>
                </a:solidFill>
                <a:latin typeface="Montserrat Black"/>
                <a:ea typeface="Montserrat Black"/>
                <a:cs typeface="Montserrat Black"/>
                <a:sym typeface="Montserrat Black"/>
              </a:rPr>
              <a:t>5. </a:t>
            </a:r>
            <a:r>
              <a:rPr lang="en-US" sz="3200" b="0" i="0" u="none" strike="noStrike" cap="none" dirty="0">
                <a:solidFill>
                  <a:srgbClr val="000000"/>
                </a:solidFill>
                <a:latin typeface="Montserrat Black"/>
                <a:ea typeface="Montserrat Black"/>
                <a:cs typeface="Montserrat Black"/>
                <a:sym typeface="Montserrat Black"/>
              </a:rPr>
              <a:t>What </a:t>
            </a:r>
            <a:r>
              <a:rPr lang="en-US" sz="3200" dirty="0">
                <a:latin typeface="Montserrat Black"/>
                <a:ea typeface="Montserrat Black"/>
                <a:cs typeface="Montserrat Black"/>
                <a:sym typeface="Montserrat Black"/>
              </a:rPr>
              <a:t>o</a:t>
            </a:r>
            <a:r>
              <a:rPr lang="en-US" sz="3200" b="0" i="0" u="none" strike="noStrike" cap="none" dirty="0">
                <a:solidFill>
                  <a:srgbClr val="000000"/>
                </a:solidFill>
                <a:latin typeface="Montserrat Black"/>
                <a:ea typeface="Montserrat Black"/>
                <a:cs typeface="Montserrat Black"/>
                <a:sym typeface="Montserrat Black"/>
              </a:rPr>
              <a:t>ptions does Ram </a:t>
            </a:r>
            <a:r>
              <a:rPr lang="en-US" sz="3200" dirty="0">
                <a:latin typeface="Montserrat Black"/>
                <a:ea typeface="Montserrat Black"/>
                <a:cs typeface="Montserrat Black"/>
                <a:sym typeface="Montserrat Black"/>
              </a:rPr>
              <a:t>have now?</a:t>
            </a:r>
            <a:endParaRPr sz="3200" b="0" i="0" u="none" strike="noStrike" cap="none" dirty="0">
              <a:solidFill>
                <a:srgbClr val="000000"/>
              </a:solidFill>
              <a:latin typeface="Montserrat Black"/>
              <a:ea typeface="Montserrat Black"/>
              <a:cs typeface="Montserrat Black"/>
              <a:sym typeface="Montserrat Black"/>
            </a:endParaRPr>
          </a:p>
        </p:txBody>
      </p:sp>
      <p:sp>
        <p:nvSpPr>
          <p:cNvPr id="287" name="Google Shape;287;p15"/>
          <p:cNvSpPr txBox="1"/>
          <p:nvPr/>
        </p:nvSpPr>
        <p:spPr>
          <a:xfrm>
            <a:off x="2096850" y="1793913"/>
            <a:ext cx="9772200" cy="4136487"/>
          </a:xfrm>
          <a:prstGeom prst="rect">
            <a:avLst/>
          </a:prstGeom>
          <a:noFill/>
          <a:ln>
            <a:noFill/>
          </a:ln>
        </p:spPr>
        <p:txBody>
          <a:bodyPr spcFirstLastPara="1" wrap="square" lIns="91425" tIns="91425" rIns="91425" bIns="91425" anchor="t" anchorCtr="0">
            <a:spAutoFit/>
          </a:bodyPr>
          <a:lstStyle/>
          <a:p>
            <a:pPr marL="457200" marR="0" lvl="0" indent="-381000" algn="l" rtl="0">
              <a:lnSpc>
                <a:spcPct val="115000"/>
              </a:lnSpc>
              <a:spcBef>
                <a:spcPts val="0"/>
              </a:spcBef>
              <a:spcAft>
                <a:spcPts val="0"/>
              </a:spcAft>
              <a:buClr>
                <a:srgbClr val="000000"/>
              </a:buClr>
              <a:buSzPts val="2400"/>
              <a:buFont typeface="Montserrat"/>
              <a:buChar char="●"/>
            </a:pPr>
            <a:r>
              <a:rPr lang="en-US" sz="2400" dirty="0">
                <a:latin typeface="Montserrat"/>
                <a:ea typeface="Montserrat"/>
                <a:cs typeface="Montserrat"/>
                <a:sym typeface="Montserrat"/>
              </a:rPr>
              <a:t>The complaint has already reached the Prosecution Director (PD). </a:t>
            </a:r>
            <a:endParaRPr sz="2400" dirty="0">
              <a:latin typeface="Montserrat"/>
              <a:ea typeface="Montserrat"/>
              <a:cs typeface="Montserrat"/>
              <a:sym typeface="Montserrat"/>
            </a:endParaRPr>
          </a:p>
          <a:p>
            <a:pPr marL="457200" marR="0" lvl="0" indent="-381000" algn="l" rtl="0">
              <a:lnSpc>
                <a:spcPct val="115000"/>
              </a:lnSpc>
              <a:spcBef>
                <a:spcPts val="0"/>
              </a:spcBef>
              <a:spcAft>
                <a:spcPts val="0"/>
              </a:spcAft>
              <a:buSzPts val="2400"/>
              <a:buFont typeface="Montserrat"/>
              <a:buChar char="●"/>
            </a:pPr>
            <a:r>
              <a:rPr lang="en-US" sz="2400" dirty="0">
                <a:latin typeface="Montserrat"/>
                <a:ea typeface="Montserrat"/>
                <a:cs typeface="Montserrat"/>
                <a:sym typeface="Montserrat"/>
              </a:rPr>
              <a:t>PD will now have an obligation to investigate the case and form a view </a:t>
            </a:r>
            <a:r>
              <a:rPr lang="en-US" sz="2400" b="1" dirty="0">
                <a:latin typeface="Montserrat"/>
                <a:ea typeface="Montserrat"/>
                <a:cs typeface="Montserrat"/>
                <a:sym typeface="Montserrat"/>
              </a:rPr>
              <a:t>whether Ram is guilty or not</a:t>
            </a:r>
            <a:r>
              <a:rPr lang="en-US" sz="2400" dirty="0">
                <a:latin typeface="Montserrat"/>
                <a:ea typeface="Montserrat"/>
                <a:cs typeface="Montserrat"/>
                <a:sym typeface="Montserrat"/>
              </a:rPr>
              <a:t>.</a:t>
            </a:r>
          </a:p>
          <a:p>
            <a:pPr marL="457200" marR="0" lvl="0" indent="-381000" algn="l" rtl="0">
              <a:lnSpc>
                <a:spcPct val="115000"/>
              </a:lnSpc>
              <a:spcBef>
                <a:spcPts val="0"/>
              </a:spcBef>
              <a:spcAft>
                <a:spcPts val="0"/>
              </a:spcAft>
              <a:buSzPts val="2400"/>
              <a:buFont typeface="Montserrat"/>
              <a:buChar char="●"/>
            </a:pPr>
            <a:r>
              <a:rPr lang="en-US" sz="2400" dirty="0">
                <a:latin typeface="Montserrat"/>
                <a:ea typeface="Montserrat"/>
                <a:cs typeface="Montserrat"/>
                <a:sym typeface="Montserrat"/>
              </a:rPr>
              <a:t>Ram will be given 21 days time to submit a written statement to defend himself.</a:t>
            </a:r>
            <a:endParaRPr sz="2400" dirty="0">
              <a:latin typeface="Montserrat"/>
              <a:ea typeface="Montserrat"/>
              <a:cs typeface="Montserrat"/>
              <a:sym typeface="Montserrat"/>
            </a:endParaRPr>
          </a:p>
          <a:p>
            <a:pPr marL="457200" lvl="0" indent="-381000" algn="l" rtl="0">
              <a:lnSpc>
                <a:spcPct val="115000"/>
              </a:lnSpc>
              <a:spcBef>
                <a:spcPts val="0"/>
              </a:spcBef>
              <a:spcAft>
                <a:spcPts val="0"/>
              </a:spcAft>
              <a:buSzPts val="2400"/>
              <a:buFont typeface="Montserrat"/>
              <a:buChar char="●"/>
            </a:pPr>
            <a:r>
              <a:rPr lang="en-US" sz="2400" dirty="0">
                <a:solidFill>
                  <a:schemeClr val="dk1"/>
                </a:solidFill>
                <a:latin typeface="Montserrat"/>
                <a:ea typeface="Montserrat"/>
                <a:cs typeface="Montserrat"/>
                <a:sym typeface="Montserrat"/>
              </a:rPr>
              <a:t>In case of professional misconduct, it is very </a:t>
            </a:r>
            <a:r>
              <a:rPr lang="en-US" sz="2400" b="1" dirty="0">
                <a:solidFill>
                  <a:schemeClr val="dk1"/>
                </a:solidFill>
                <a:latin typeface="Montserrat"/>
                <a:ea typeface="Montserrat"/>
                <a:cs typeface="Montserrat"/>
                <a:sym typeface="Montserrat"/>
              </a:rPr>
              <a:t>difficult for someone to defend himself. </a:t>
            </a:r>
            <a:endParaRPr sz="2400" b="0" i="0" u="none" strike="noStrike" cap="none" dirty="0">
              <a:solidFill>
                <a:srgbClr val="000000"/>
              </a:solidFill>
              <a:latin typeface="Montserrat"/>
              <a:ea typeface="Montserrat"/>
              <a:cs typeface="Montserrat"/>
              <a:sym typeface="Montserrat"/>
            </a:endParaRPr>
          </a:p>
          <a:p>
            <a:pPr marL="457200" marR="0" lvl="0" indent="-228600" algn="l" rtl="0">
              <a:lnSpc>
                <a:spcPct val="150000"/>
              </a:lnSpc>
              <a:spcBef>
                <a:spcPts val="0"/>
              </a:spcBef>
              <a:spcAft>
                <a:spcPts val="0"/>
              </a:spcAft>
              <a:buClr>
                <a:srgbClr val="000000"/>
              </a:buClr>
              <a:buSzPts val="2400"/>
              <a:buFont typeface="Montserrat"/>
              <a:buNone/>
            </a:pPr>
            <a:endParaRPr sz="2400" b="0" i="0" u="none" strike="noStrike" cap="none" dirty="0">
              <a:solidFill>
                <a:srgbClr val="000000"/>
              </a:solidFill>
              <a:latin typeface="Montserrat"/>
              <a:ea typeface="Montserrat"/>
              <a:cs typeface="Montserrat"/>
              <a:sym typeface="Montserrat"/>
            </a:endParaRPr>
          </a:p>
        </p:txBody>
      </p:sp>
      <p:sp>
        <p:nvSpPr>
          <p:cNvPr id="288" name="Google Shape;288;p15"/>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25 of 30</a:t>
            </a:r>
            <a:endParaRPr dirty="0">
              <a:solidFill>
                <a:schemeClr val="lt1"/>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4"/>
        <p:cNvGrpSpPr/>
        <p:nvPr/>
      </p:nvGrpSpPr>
      <p:grpSpPr>
        <a:xfrm>
          <a:off x="0" y="0"/>
          <a:ext cx="0" cy="0"/>
          <a:chOff x="0" y="0"/>
          <a:chExt cx="0" cy="0"/>
        </a:xfrm>
      </p:grpSpPr>
      <p:pic>
        <p:nvPicPr>
          <p:cNvPr id="295" name="Google Shape;295;p16"/>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96" name="Google Shape;296;p16"/>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297" name="Google Shape;297;p16"/>
          <p:cNvSpPr txBox="1"/>
          <p:nvPr/>
        </p:nvSpPr>
        <p:spPr>
          <a:xfrm>
            <a:off x="2096850" y="401525"/>
            <a:ext cx="8969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3600"/>
              <a:buFont typeface="Arial"/>
              <a:buNone/>
            </a:pPr>
            <a:r>
              <a:rPr lang="en-US" sz="3200" dirty="0" smtClean="0">
                <a:solidFill>
                  <a:schemeClr val="dk1"/>
                </a:solidFill>
                <a:latin typeface="Montserrat Black"/>
                <a:ea typeface="Montserrat Black"/>
                <a:cs typeface="Montserrat Black"/>
                <a:sym typeface="Montserrat Black"/>
              </a:rPr>
              <a:t>5… </a:t>
            </a:r>
            <a:r>
              <a:rPr lang="en-US" sz="3200" dirty="0">
                <a:solidFill>
                  <a:schemeClr val="dk1"/>
                </a:solidFill>
                <a:latin typeface="Montserrat Black"/>
                <a:ea typeface="Montserrat Black"/>
                <a:cs typeface="Montserrat Black"/>
                <a:sym typeface="Montserrat Black"/>
              </a:rPr>
              <a:t>What options does Ram have now?</a:t>
            </a:r>
            <a:endParaRPr sz="3200" dirty="0">
              <a:solidFill>
                <a:schemeClr val="dk1"/>
              </a:solidFill>
              <a:latin typeface="Montserrat Black"/>
              <a:ea typeface="Montserrat Black"/>
              <a:cs typeface="Montserrat Black"/>
              <a:sym typeface="Montserrat Black"/>
            </a:endParaRPr>
          </a:p>
          <a:p>
            <a:pPr marL="0" marR="0" lvl="0" indent="0" algn="l" rtl="0">
              <a:lnSpc>
                <a:spcPct val="100000"/>
              </a:lnSpc>
              <a:spcBef>
                <a:spcPts val="0"/>
              </a:spcBef>
              <a:spcAft>
                <a:spcPts val="0"/>
              </a:spcAft>
              <a:buClr>
                <a:srgbClr val="000000"/>
              </a:buClr>
              <a:buSzPts val="3600"/>
              <a:buFont typeface="Arial"/>
              <a:buNone/>
            </a:pPr>
            <a:endParaRPr sz="2800" dirty="0">
              <a:latin typeface="Montserrat Black"/>
              <a:ea typeface="Montserrat Black"/>
              <a:cs typeface="Montserrat Black"/>
              <a:sym typeface="Montserrat Black"/>
            </a:endParaRPr>
          </a:p>
        </p:txBody>
      </p:sp>
      <p:sp>
        <p:nvSpPr>
          <p:cNvPr id="298" name="Google Shape;298;p16"/>
          <p:cNvSpPr txBox="1"/>
          <p:nvPr/>
        </p:nvSpPr>
        <p:spPr>
          <a:xfrm>
            <a:off x="2096850" y="1489113"/>
            <a:ext cx="9772200" cy="5426071"/>
          </a:xfrm>
          <a:prstGeom prst="rect">
            <a:avLst/>
          </a:prstGeom>
          <a:noFill/>
          <a:ln>
            <a:noFill/>
          </a:ln>
        </p:spPr>
        <p:txBody>
          <a:bodyPr spcFirstLastPara="1" wrap="square" lIns="91425" tIns="91425" rIns="91425" bIns="91425" anchor="t" anchorCtr="0">
            <a:spAutoFit/>
          </a:bodyPr>
          <a:lstStyle/>
          <a:p>
            <a:pPr marL="457200" marR="0" lvl="0" indent="-381000" algn="l" rtl="0">
              <a:lnSpc>
                <a:spcPct val="115000"/>
              </a:lnSpc>
              <a:spcBef>
                <a:spcPts val="0"/>
              </a:spcBef>
              <a:spcAft>
                <a:spcPts val="0"/>
              </a:spcAft>
              <a:buClr>
                <a:srgbClr val="000000"/>
              </a:buClr>
              <a:buSzPts val="2400"/>
              <a:buFont typeface="Montserrat"/>
              <a:buChar char="●"/>
            </a:pPr>
            <a:r>
              <a:rPr lang="en-US" sz="2400" b="0" i="0" u="none" strike="noStrike" cap="none" dirty="0">
                <a:solidFill>
                  <a:srgbClr val="000000"/>
                </a:solidFill>
                <a:latin typeface="Montserrat"/>
                <a:ea typeface="Montserrat"/>
                <a:cs typeface="Montserrat"/>
                <a:sym typeface="Montserrat"/>
              </a:rPr>
              <a:t>Ram may </a:t>
            </a:r>
            <a:r>
              <a:rPr lang="en-US" sz="2400" b="1" i="0" u="none" strike="noStrike" cap="none" dirty="0">
                <a:solidFill>
                  <a:srgbClr val="000000"/>
                </a:solidFill>
                <a:latin typeface="Montserrat"/>
                <a:ea typeface="Montserrat"/>
                <a:cs typeface="Montserrat"/>
                <a:sym typeface="Montserrat"/>
              </a:rPr>
              <a:t>apologize to AA</a:t>
            </a:r>
            <a:r>
              <a:rPr lang="en-US" sz="2400" b="0" i="0" u="none" strike="noStrike" cap="none" dirty="0">
                <a:solidFill>
                  <a:srgbClr val="000000"/>
                </a:solidFill>
                <a:latin typeface="Montserrat"/>
                <a:ea typeface="Montserrat"/>
                <a:cs typeface="Montserrat"/>
                <a:sym typeface="Montserrat"/>
              </a:rPr>
              <a:t>, but i</a:t>
            </a:r>
            <a:r>
              <a:rPr lang="en-US" sz="2400" dirty="0">
                <a:latin typeface="Montserrat"/>
                <a:ea typeface="Montserrat"/>
                <a:cs typeface="Montserrat"/>
                <a:sym typeface="Montserrat"/>
              </a:rPr>
              <a:t>n our opinion, it </a:t>
            </a:r>
            <a:r>
              <a:rPr lang="en-US" sz="2400" b="1" dirty="0">
                <a:latin typeface="Montserrat"/>
                <a:ea typeface="Montserrat"/>
                <a:cs typeface="Montserrat"/>
                <a:sym typeface="Montserrat"/>
              </a:rPr>
              <a:t>seems too late</a:t>
            </a:r>
            <a:r>
              <a:rPr lang="en-US" sz="2400" dirty="0">
                <a:latin typeface="Montserrat"/>
                <a:ea typeface="Montserrat"/>
                <a:cs typeface="Montserrat"/>
                <a:sym typeface="Montserrat"/>
              </a:rPr>
              <a:t> since the investigation has already begun</a:t>
            </a:r>
            <a:r>
              <a:rPr lang="en-US" sz="2400" b="0" i="0" u="none" strike="noStrike" cap="none" dirty="0">
                <a:solidFill>
                  <a:srgbClr val="000000"/>
                </a:solidFill>
                <a:latin typeface="Montserrat"/>
                <a:ea typeface="Montserrat"/>
                <a:cs typeface="Montserrat"/>
                <a:sym typeface="Montserrat"/>
              </a:rPr>
              <a:t>. </a:t>
            </a:r>
          </a:p>
          <a:p>
            <a:pPr marL="457200" marR="0" lvl="0" indent="-381000" algn="l" rtl="0">
              <a:lnSpc>
                <a:spcPct val="115000"/>
              </a:lnSpc>
              <a:spcBef>
                <a:spcPts val="0"/>
              </a:spcBef>
              <a:spcAft>
                <a:spcPts val="0"/>
              </a:spcAft>
              <a:buClr>
                <a:srgbClr val="000000"/>
              </a:buClr>
              <a:buSzPts val="2400"/>
              <a:buFont typeface="Montserrat"/>
              <a:buChar char="●"/>
            </a:pPr>
            <a:endParaRPr lang="en-US" sz="2400" i="1" dirty="0">
              <a:solidFill>
                <a:srgbClr val="FF0000"/>
              </a:solidFill>
              <a:latin typeface="Montserrat"/>
              <a:ea typeface="Montserrat"/>
              <a:cs typeface="Montserrat"/>
              <a:sym typeface="Montserrat"/>
            </a:endParaRPr>
          </a:p>
          <a:p>
            <a:pPr marL="457200" marR="0" lvl="0" indent="-381000" algn="l" rtl="0">
              <a:lnSpc>
                <a:spcPct val="115000"/>
              </a:lnSpc>
              <a:spcBef>
                <a:spcPts val="0"/>
              </a:spcBef>
              <a:spcAft>
                <a:spcPts val="0"/>
              </a:spcAft>
              <a:buClr>
                <a:srgbClr val="000000"/>
              </a:buClr>
              <a:buSzPts val="2400"/>
              <a:buFont typeface="Montserrat"/>
              <a:buChar char="●"/>
            </a:pPr>
            <a:r>
              <a:rPr lang="en-US" sz="2400" b="0" u="none" strike="noStrike" cap="none" dirty="0">
                <a:solidFill>
                  <a:schemeClr val="tx1"/>
                </a:solidFill>
                <a:latin typeface="Montserrat"/>
                <a:ea typeface="Montserrat"/>
                <a:cs typeface="Montserrat"/>
                <a:sym typeface="Montserrat"/>
              </a:rPr>
              <a:t>Ram may </a:t>
            </a:r>
            <a:r>
              <a:rPr lang="en-US" sz="2400" b="1" u="none" strike="noStrike" cap="none" dirty="0">
                <a:solidFill>
                  <a:schemeClr val="tx1"/>
                </a:solidFill>
                <a:latin typeface="Montserrat"/>
                <a:ea typeface="Montserrat"/>
                <a:cs typeface="Montserrat"/>
                <a:sym typeface="Montserrat"/>
              </a:rPr>
              <a:t>hire legal advisor/lawyer</a:t>
            </a:r>
            <a:r>
              <a:rPr lang="en-US" sz="2400" b="0" u="none" strike="noStrike" cap="none" dirty="0">
                <a:solidFill>
                  <a:schemeClr val="tx1"/>
                </a:solidFill>
                <a:latin typeface="Montserrat"/>
                <a:ea typeface="Montserrat"/>
                <a:cs typeface="Montserrat"/>
                <a:sym typeface="Montserrat"/>
              </a:rPr>
              <a:t> to guide him. </a:t>
            </a:r>
            <a:r>
              <a:rPr lang="en-US" sz="2400" b="0" i="1" u="none" strike="noStrike" cap="none" dirty="0">
                <a:solidFill>
                  <a:srgbClr val="FF0000"/>
                </a:solidFill>
                <a:latin typeface="Montserrat"/>
                <a:ea typeface="Montserrat"/>
                <a:cs typeface="Montserrat"/>
                <a:sym typeface="Montserrat"/>
              </a:rPr>
              <a:t/>
            </a:r>
            <a:br>
              <a:rPr lang="en-US" sz="2400" b="0" i="1" u="none" strike="noStrike" cap="none" dirty="0">
                <a:solidFill>
                  <a:srgbClr val="FF0000"/>
                </a:solidFill>
                <a:latin typeface="Montserrat"/>
                <a:ea typeface="Montserrat"/>
                <a:cs typeface="Montserrat"/>
                <a:sym typeface="Montserrat"/>
              </a:rPr>
            </a:br>
            <a:endParaRPr i="1" dirty="0">
              <a:solidFill>
                <a:srgbClr val="FF0000"/>
              </a:solidFill>
            </a:endParaRPr>
          </a:p>
          <a:p>
            <a:pPr marL="457200" marR="0" lvl="0" indent="-381000" algn="l" rtl="0">
              <a:lnSpc>
                <a:spcPct val="115000"/>
              </a:lnSpc>
              <a:spcBef>
                <a:spcPts val="0"/>
              </a:spcBef>
              <a:spcAft>
                <a:spcPts val="0"/>
              </a:spcAft>
              <a:buClr>
                <a:srgbClr val="000000"/>
              </a:buClr>
              <a:buSzPts val="2400"/>
              <a:buFont typeface="Montserrat"/>
              <a:buChar char="●"/>
            </a:pPr>
            <a:r>
              <a:rPr lang="en-US" sz="2400" b="0" i="0" u="none" strike="noStrike" cap="none" dirty="0">
                <a:solidFill>
                  <a:srgbClr val="000000"/>
                </a:solidFill>
                <a:latin typeface="Montserrat"/>
                <a:ea typeface="Montserrat"/>
                <a:cs typeface="Montserrat"/>
                <a:sym typeface="Montserrat"/>
              </a:rPr>
              <a:t>After PD </a:t>
            </a:r>
            <a:r>
              <a:rPr lang="en-US" sz="2400" dirty="0">
                <a:latin typeface="Montserrat"/>
                <a:ea typeface="Montserrat"/>
                <a:cs typeface="Montserrat"/>
                <a:sym typeface="Montserrat"/>
              </a:rPr>
              <a:t>concludes the</a:t>
            </a:r>
            <a:r>
              <a:rPr lang="en-US" sz="2400" b="0" i="0" u="none" strike="noStrike" cap="none" dirty="0">
                <a:solidFill>
                  <a:srgbClr val="000000"/>
                </a:solidFill>
                <a:latin typeface="Montserrat"/>
                <a:ea typeface="Montserrat"/>
                <a:cs typeface="Montserrat"/>
                <a:sym typeface="Montserrat"/>
              </a:rPr>
              <a:t> investigation, Ram will be given a chance to </a:t>
            </a:r>
            <a:r>
              <a:rPr lang="en-US" sz="2400" b="1" i="0" u="none" strike="noStrike" cap="none" dirty="0">
                <a:solidFill>
                  <a:srgbClr val="000000"/>
                </a:solidFill>
                <a:latin typeface="Montserrat"/>
                <a:ea typeface="Montserrat"/>
                <a:cs typeface="Montserrat"/>
                <a:sym typeface="Montserrat"/>
              </a:rPr>
              <a:t>comment at a hearing</a:t>
            </a:r>
            <a:r>
              <a:rPr lang="en-US" sz="2400" b="0" i="0" u="none" strike="noStrike" cap="none" dirty="0">
                <a:solidFill>
                  <a:srgbClr val="000000"/>
                </a:solidFill>
                <a:latin typeface="Montserrat"/>
                <a:ea typeface="Montserrat"/>
                <a:cs typeface="Montserrat"/>
                <a:sym typeface="Montserrat"/>
              </a:rPr>
              <a:t> with the disciplinary committee. </a:t>
            </a:r>
            <a:endParaRPr lang="en-US" sz="2400" dirty="0">
              <a:latin typeface="Montserrat"/>
              <a:ea typeface="Montserrat"/>
              <a:cs typeface="Montserrat"/>
              <a:sym typeface="Montserrat"/>
            </a:endParaRPr>
          </a:p>
          <a:p>
            <a:pPr marL="457200" marR="0" lvl="0" indent="-381000" algn="l" rtl="0">
              <a:lnSpc>
                <a:spcPct val="115000"/>
              </a:lnSpc>
              <a:spcBef>
                <a:spcPts val="0"/>
              </a:spcBef>
              <a:spcAft>
                <a:spcPts val="0"/>
              </a:spcAft>
              <a:buClr>
                <a:srgbClr val="000000"/>
              </a:buClr>
              <a:buSzPts val="2400"/>
              <a:buFont typeface="Montserrat"/>
              <a:buChar char="●"/>
            </a:pPr>
            <a:endParaRPr i="1" dirty="0">
              <a:solidFill>
                <a:srgbClr val="FF0000"/>
              </a:solidFill>
            </a:endParaRPr>
          </a:p>
          <a:p>
            <a:pPr marL="457200" marR="0" lvl="0" indent="-381000" algn="l" rtl="0">
              <a:lnSpc>
                <a:spcPct val="115000"/>
              </a:lnSpc>
              <a:spcBef>
                <a:spcPts val="0"/>
              </a:spcBef>
              <a:spcAft>
                <a:spcPts val="0"/>
              </a:spcAft>
              <a:buClr>
                <a:srgbClr val="000000"/>
              </a:buClr>
              <a:buSzPts val="2400"/>
              <a:buFont typeface="Montserrat"/>
              <a:buChar char="●"/>
            </a:pPr>
            <a:r>
              <a:rPr lang="en-US" sz="2400" b="0" i="0" u="none" strike="noStrike" cap="none" dirty="0">
                <a:solidFill>
                  <a:srgbClr val="000000"/>
                </a:solidFill>
                <a:latin typeface="Montserrat"/>
                <a:ea typeface="Montserrat"/>
                <a:cs typeface="Montserrat"/>
                <a:sym typeface="Montserrat"/>
              </a:rPr>
              <a:t>Ram should </a:t>
            </a:r>
            <a:r>
              <a:rPr lang="en-US" sz="2400" b="1" i="0" u="none" strike="noStrike" cap="none" dirty="0">
                <a:solidFill>
                  <a:srgbClr val="000000"/>
                </a:solidFill>
                <a:latin typeface="Montserrat"/>
                <a:ea typeface="Montserrat"/>
                <a:cs typeface="Montserrat"/>
                <a:sym typeface="Montserrat"/>
              </a:rPr>
              <a:t>provide more information</a:t>
            </a:r>
            <a:r>
              <a:rPr lang="en-US" sz="2400" b="0" i="0" u="none" strike="noStrike" cap="none" dirty="0">
                <a:solidFill>
                  <a:srgbClr val="000000"/>
                </a:solidFill>
                <a:latin typeface="Montserrat"/>
                <a:ea typeface="Montserrat"/>
                <a:cs typeface="Montserrat"/>
                <a:sym typeface="Montserrat"/>
              </a:rPr>
              <a:t> </a:t>
            </a:r>
            <a:r>
              <a:rPr lang="en-US" sz="2400" b="1" i="0" u="none" strike="noStrike" cap="none" dirty="0">
                <a:solidFill>
                  <a:srgbClr val="000000"/>
                </a:solidFill>
                <a:latin typeface="Montserrat"/>
                <a:ea typeface="Montserrat"/>
                <a:cs typeface="Montserrat"/>
                <a:sym typeface="Montserrat"/>
              </a:rPr>
              <a:t>to strengthen his case.</a:t>
            </a:r>
            <a:endParaRPr b="1" dirty="0"/>
          </a:p>
          <a:p>
            <a:pPr marL="457200" marR="0" lvl="0" indent="-228600" algn="l" rtl="0">
              <a:lnSpc>
                <a:spcPct val="150000"/>
              </a:lnSpc>
              <a:spcBef>
                <a:spcPts val="0"/>
              </a:spcBef>
              <a:spcAft>
                <a:spcPts val="0"/>
              </a:spcAft>
              <a:buClr>
                <a:srgbClr val="000000"/>
              </a:buClr>
              <a:buSzPts val="2400"/>
              <a:buFont typeface="Montserrat"/>
              <a:buNone/>
            </a:pPr>
            <a:endParaRPr sz="2400" b="0" i="0" u="none" strike="noStrike" cap="none" dirty="0">
              <a:solidFill>
                <a:srgbClr val="000000"/>
              </a:solidFill>
              <a:latin typeface="Montserrat"/>
              <a:ea typeface="Montserrat"/>
              <a:cs typeface="Montserrat"/>
              <a:sym typeface="Montserrat"/>
            </a:endParaRPr>
          </a:p>
          <a:p>
            <a:pPr marL="457200" marR="0" lvl="0" indent="-228600" algn="l" rtl="0">
              <a:lnSpc>
                <a:spcPct val="100000"/>
              </a:lnSpc>
              <a:spcBef>
                <a:spcPts val="0"/>
              </a:spcBef>
              <a:spcAft>
                <a:spcPts val="0"/>
              </a:spcAft>
              <a:buClr>
                <a:srgbClr val="000000"/>
              </a:buClr>
              <a:buSzPts val="2400"/>
              <a:buFont typeface="Montserrat"/>
              <a:buNone/>
            </a:pPr>
            <a:endParaRPr sz="2400" b="0" i="0" u="none" strike="noStrike" cap="none" dirty="0">
              <a:solidFill>
                <a:srgbClr val="000000"/>
              </a:solidFill>
              <a:latin typeface="Montserrat"/>
              <a:ea typeface="Montserrat"/>
              <a:cs typeface="Montserrat"/>
              <a:sym typeface="Montserrat"/>
            </a:endParaRPr>
          </a:p>
        </p:txBody>
      </p:sp>
      <p:sp>
        <p:nvSpPr>
          <p:cNvPr id="299" name="Google Shape;299;p16"/>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26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5"/>
        <p:cNvGrpSpPr/>
        <p:nvPr/>
      </p:nvGrpSpPr>
      <p:grpSpPr>
        <a:xfrm>
          <a:off x="0" y="0"/>
          <a:ext cx="0" cy="0"/>
          <a:chOff x="0" y="0"/>
          <a:chExt cx="0" cy="0"/>
        </a:xfrm>
      </p:grpSpPr>
      <p:pic>
        <p:nvPicPr>
          <p:cNvPr id="306" name="Google Shape;306;p17"/>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307" name="Google Shape;307;p17"/>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308" name="Google Shape;308;p17"/>
          <p:cNvSpPr txBox="1"/>
          <p:nvPr/>
        </p:nvSpPr>
        <p:spPr>
          <a:xfrm>
            <a:off x="2096850" y="401525"/>
            <a:ext cx="9564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3600"/>
              <a:buFont typeface="Arial"/>
              <a:buNone/>
            </a:pPr>
            <a:r>
              <a:rPr lang="en-US" sz="3200" dirty="0" smtClean="0">
                <a:solidFill>
                  <a:schemeClr val="dk1"/>
                </a:solidFill>
                <a:latin typeface="Montserrat Black"/>
                <a:ea typeface="Montserrat Black"/>
                <a:cs typeface="Montserrat Black"/>
                <a:sym typeface="Montserrat Black"/>
              </a:rPr>
              <a:t>5… </a:t>
            </a:r>
            <a:r>
              <a:rPr lang="en-US" sz="3200" dirty="0">
                <a:solidFill>
                  <a:schemeClr val="dk1"/>
                </a:solidFill>
                <a:latin typeface="Montserrat Black"/>
                <a:ea typeface="Montserrat Black"/>
                <a:cs typeface="Montserrat Black"/>
                <a:sym typeface="Montserrat Black"/>
              </a:rPr>
              <a:t>What options does Ram have now?</a:t>
            </a:r>
            <a:endParaRPr sz="3200" dirty="0">
              <a:solidFill>
                <a:schemeClr val="dk1"/>
              </a:solidFill>
              <a:latin typeface="Montserrat Black"/>
              <a:ea typeface="Montserrat Black"/>
              <a:cs typeface="Montserrat Black"/>
              <a:sym typeface="Montserrat Black"/>
            </a:endParaRPr>
          </a:p>
          <a:p>
            <a:pPr marL="0" marR="0" lvl="0" indent="0" algn="l" rtl="0">
              <a:lnSpc>
                <a:spcPct val="100000"/>
              </a:lnSpc>
              <a:spcBef>
                <a:spcPts val="0"/>
              </a:spcBef>
              <a:spcAft>
                <a:spcPts val="0"/>
              </a:spcAft>
              <a:buClr>
                <a:srgbClr val="000000"/>
              </a:buClr>
              <a:buSzPts val="3600"/>
              <a:buFont typeface="Arial"/>
              <a:buNone/>
            </a:pPr>
            <a:endParaRPr sz="2800" dirty="0">
              <a:latin typeface="Montserrat Black"/>
              <a:ea typeface="Montserrat Black"/>
              <a:cs typeface="Montserrat Black"/>
              <a:sym typeface="Montserrat Black"/>
            </a:endParaRPr>
          </a:p>
        </p:txBody>
      </p:sp>
      <p:sp>
        <p:nvSpPr>
          <p:cNvPr id="309" name="Google Shape;309;p17"/>
          <p:cNvSpPr txBox="1"/>
          <p:nvPr/>
        </p:nvSpPr>
        <p:spPr>
          <a:xfrm>
            <a:off x="2096850" y="1397673"/>
            <a:ext cx="9772200" cy="6020079"/>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US" sz="2400" dirty="0">
                <a:latin typeface="Montserrat"/>
                <a:ea typeface="Montserrat"/>
                <a:cs typeface="Montserrat"/>
                <a:sym typeface="Montserrat"/>
              </a:rPr>
              <a:t>If the complaint is on technical aspects, Ram can provide the following points during the hearing in order to justify his stand: </a:t>
            </a:r>
          </a:p>
          <a:p>
            <a:pPr marL="0" marR="0" lvl="0" indent="0" algn="l" rtl="0">
              <a:lnSpc>
                <a:spcPct val="115000"/>
              </a:lnSpc>
              <a:spcBef>
                <a:spcPts val="0"/>
              </a:spcBef>
              <a:spcAft>
                <a:spcPts val="0"/>
              </a:spcAft>
              <a:buNone/>
            </a:pPr>
            <a:r>
              <a:rPr lang="en-US" sz="2400" dirty="0">
                <a:latin typeface="Montserrat"/>
                <a:ea typeface="Montserrat"/>
                <a:cs typeface="Montserrat"/>
                <a:sym typeface="Montserrat"/>
              </a:rPr>
              <a:t>He</a:t>
            </a:r>
            <a:r>
              <a:rPr lang="en-US" sz="2400" i="0" u="none" strike="noStrike" cap="none" dirty="0">
                <a:solidFill>
                  <a:srgbClr val="000000"/>
                </a:solidFill>
                <a:latin typeface="Montserrat"/>
                <a:ea typeface="Montserrat"/>
                <a:cs typeface="Montserrat"/>
                <a:sym typeface="Montserrat"/>
              </a:rPr>
              <a:t> can argue that </a:t>
            </a:r>
            <a:r>
              <a:rPr lang="en-US" sz="2400" dirty="0">
                <a:latin typeface="Montserrat"/>
                <a:ea typeface="Montserrat"/>
                <a:cs typeface="Montserrat"/>
                <a:sym typeface="Montserrat"/>
              </a:rPr>
              <a:t>his</a:t>
            </a:r>
            <a:r>
              <a:rPr lang="en-US" sz="2400" i="0" u="none" strike="noStrike" cap="none" dirty="0">
                <a:solidFill>
                  <a:srgbClr val="000000"/>
                </a:solidFill>
                <a:latin typeface="Montserrat"/>
                <a:ea typeface="Montserrat"/>
                <a:cs typeface="Montserrat"/>
                <a:sym typeface="Montserrat"/>
              </a:rPr>
              <a:t> comments to the AA are justified by pointing technical issues such a:</a:t>
            </a:r>
            <a:endParaRPr i="1" dirty="0">
              <a:solidFill>
                <a:srgbClr val="FF0000"/>
              </a:solidFill>
              <a:latin typeface="Montserrat"/>
              <a:ea typeface="Montserrat"/>
              <a:cs typeface="Montserrat"/>
              <a:sym typeface="Montserrat"/>
            </a:endParaRPr>
          </a:p>
          <a:p>
            <a:pPr marL="914400" marR="0" lvl="1" indent="-381000" algn="l" rtl="0">
              <a:lnSpc>
                <a:spcPct val="115000"/>
              </a:lnSpc>
              <a:spcBef>
                <a:spcPts val="0"/>
              </a:spcBef>
              <a:spcAft>
                <a:spcPts val="0"/>
              </a:spcAft>
              <a:buClr>
                <a:srgbClr val="000000"/>
              </a:buClr>
              <a:buSzPts val="2400"/>
              <a:buFont typeface="Montserrat"/>
              <a:buChar char="○"/>
            </a:pPr>
            <a:r>
              <a:rPr lang="en-US" sz="2400" b="1" u="none" strike="noStrike" cap="none" dirty="0">
                <a:solidFill>
                  <a:srgbClr val="000000"/>
                </a:solidFill>
                <a:latin typeface="Montserrat"/>
                <a:ea typeface="Montserrat"/>
                <a:cs typeface="Montserrat"/>
                <a:sym typeface="Montserrat"/>
              </a:rPr>
              <a:t>15% equity holding</a:t>
            </a:r>
            <a:r>
              <a:rPr lang="en-US" sz="2400" u="none" strike="noStrike" cap="none" dirty="0">
                <a:solidFill>
                  <a:srgbClr val="000000"/>
                </a:solidFill>
                <a:latin typeface="Montserrat"/>
                <a:ea typeface="Montserrat"/>
                <a:cs typeface="Montserrat"/>
                <a:sym typeface="Montserrat"/>
              </a:rPr>
              <a:t> in a non-participating portfolio seems high</a:t>
            </a:r>
            <a:r>
              <a:rPr lang="en-US" sz="2400" dirty="0">
                <a:latin typeface="Montserrat"/>
                <a:ea typeface="Montserrat"/>
                <a:cs typeface="Montserrat"/>
                <a:sym typeface="Montserrat"/>
              </a:rPr>
              <a:t> by industry standards. </a:t>
            </a:r>
            <a:endParaRPr sz="2400" dirty="0">
              <a:latin typeface="Montserrat"/>
              <a:ea typeface="Montserrat"/>
              <a:cs typeface="Montserrat"/>
              <a:sym typeface="Montserrat"/>
            </a:endParaRPr>
          </a:p>
          <a:p>
            <a:pPr marL="914400" marR="0" lvl="1" indent="-381000" algn="l" rtl="0">
              <a:lnSpc>
                <a:spcPct val="115000"/>
              </a:lnSpc>
              <a:spcBef>
                <a:spcPts val="0"/>
              </a:spcBef>
              <a:spcAft>
                <a:spcPts val="0"/>
              </a:spcAft>
              <a:buClr>
                <a:srgbClr val="000000"/>
              </a:buClr>
              <a:buSzPts val="2400"/>
              <a:buFont typeface="Montserrat"/>
              <a:buChar char="○"/>
            </a:pPr>
            <a:r>
              <a:rPr lang="en-US" sz="2400" u="none" strike="noStrike" cap="none" dirty="0">
                <a:solidFill>
                  <a:srgbClr val="000000"/>
                </a:solidFill>
                <a:latin typeface="Montserrat"/>
                <a:ea typeface="Montserrat"/>
                <a:cs typeface="Montserrat"/>
                <a:sym typeface="Montserrat"/>
              </a:rPr>
              <a:t>Setting </a:t>
            </a:r>
            <a:r>
              <a:rPr lang="en-US" sz="2400" dirty="0">
                <a:latin typeface="Montserrat"/>
                <a:ea typeface="Montserrat"/>
                <a:cs typeface="Montserrat"/>
                <a:sym typeface="Montserrat"/>
              </a:rPr>
              <a:t>a</a:t>
            </a:r>
            <a:r>
              <a:rPr lang="en-US" sz="2400" u="none" strike="noStrike" cap="none" dirty="0">
                <a:solidFill>
                  <a:srgbClr val="000000"/>
                </a:solidFill>
                <a:latin typeface="Montserrat"/>
                <a:ea typeface="Montserrat"/>
                <a:cs typeface="Montserrat"/>
                <a:sym typeface="Montserrat"/>
              </a:rPr>
              <a:t> </a:t>
            </a:r>
            <a:r>
              <a:rPr lang="en-US" sz="2400" dirty="0">
                <a:latin typeface="Montserrat"/>
                <a:ea typeface="Montserrat"/>
                <a:cs typeface="Montserrat"/>
                <a:sym typeface="Montserrat"/>
              </a:rPr>
              <a:t>“</a:t>
            </a:r>
            <a:r>
              <a:rPr lang="en-US" sz="2400" u="none" strike="noStrike" cap="none" dirty="0">
                <a:solidFill>
                  <a:srgbClr val="000000"/>
                </a:solidFill>
                <a:latin typeface="Montserrat"/>
                <a:ea typeface="Montserrat"/>
                <a:cs typeface="Montserrat"/>
                <a:sym typeface="Montserrat"/>
              </a:rPr>
              <a:t>best estimate</a:t>
            </a:r>
            <a:r>
              <a:rPr lang="en-US" sz="2400" dirty="0">
                <a:latin typeface="Montserrat"/>
                <a:ea typeface="Montserrat"/>
                <a:cs typeface="Montserrat"/>
                <a:sym typeface="Montserrat"/>
              </a:rPr>
              <a:t>”</a:t>
            </a:r>
            <a:r>
              <a:rPr lang="en-US" sz="2400" u="none" strike="noStrike" cap="none" dirty="0">
                <a:solidFill>
                  <a:srgbClr val="000000"/>
                </a:solidFill>
                <a:latin typeface="Montserrat"/>
                <a:ea typeface="Montserrat"/>
                <a:cs typeface="Montserrat"/>
                <a:sym typeface="Montserrat"/>
              </a:rPr>
              <a:t> investment return </a:t>
            </a:r>
            <a:r>
              <a:rPr lang="en-US" sz="2400" dirty="0">
                <a:latin typeface="Montserrat"/>
                <a:ea typeface="Montserrat"/>
                <a:cs typeface="Montserrat"/>
                <a:sym typeface="Montserrat"/>
              </a:rPr>
              <a:t>assumption with</a:t>
            </a:r>
            <a:r>
              <a:rPr lang="en-US" sz="2400" u="none" strike="noStrike" cap="none" dirty="0">
                <a:solidFill>
                  <a:srgbClr val="000000"/>
                </a:solidFill>
                <a:latin typeface="Montserrat"/>
                <a:ea typeface="Montserrat"/>
                <a:cs typeface="Montserrat"/>
                <a:sym typeface="Montserrat"/>
              </a:rPr>
              <a:t> </a:t>
            </a:r>
            <a:r>
              <a:rPr lang="en-US" sz="2400" b="1" u="none" strike="noStrike" cap="none" dirty="0">
                <a:solidFill>
                  <a:srgbClr val="000000"/>
                </a:solidFill>
                <a:latin typeface="Montserrat"/>
                <a:ea typeface="Montserrat"/>
                <a:cs typeface="Montserrat"/>
                <a:sym typeface="Montserrat"/>
              </a:rPr>
              <a:t>16% </a:t>
            </a:r>
            <a:r>
              <a:rPr lang="en-US" sz="2400" b="1" dirty="0">
                <a:latin typeface="Montserrat"/>
                <a:ea typeface="Montserrat"/>
                <a:cs typeface="Montserrat"/>
                <a:sym typeface="Montserrat"/>
              </a:rPr>
              <a:t>on</a:t>
            </a:r>
            <a:r>
              <a:rPr lang="en-US" sz="2400" b="1" u="none" strike="noStrike" cap="none" dirty="0">
                <a:solidFill>
                  <a:srgbClr val="000000"/>
                </a:solidFill>
                <a:latin typeface="Montserrat"/>
                <a:ea typeface="Montserrat"/>
                <a:cs typeface="Montserrat"/>
                <a:sym typeface="Montserrat"/>
              </a:rPr>
              <a:t> equity holding</a:t>
            </a:r>
            <a:r>
              <a:rPr lang="en-US" sz="2400" b="1" dirty="0">
                <a:latin typeface="Montserrat"/>
                <a:ea typeface="Montserrat"/>
                <a:cs typeface="Montserrat"/>
                <a:sym typeface="Montserrat"/>
              </a:rPr>
              <a:t>s seem over-optimistic</a:t>
            </a:r>
            <a:r>
              <a:rPr lang="en-US" sz="2400" u="none" strike="noStrike" cap="none" dirty="0">
                <a:solidFill>
                  <a:srgbClr val="000000"/>
                </a:solidFill>
                <a:latin typeface="Montserrat"/>
                <a:ea typeface="Montserrat"/>
                <a:cs typeface="Montserrat"/>
                <a:sym typeface="Montserrat"/>
              </a:rPr>
              <a:t>.</a:t>
            </a:r>
            <a:endParaRPr sz="2400" dirty="0">
              <a:latin typeface="Montserrat"/>
              <a:ea typeface="Montserrat"/>
              <a:cs typeface="Montserrat"/>
              <a:sym typeface="Montserrat"/>
            </a:endParaRPr>
          </a:p>
          <a:p>
            <a:pPr marL="914400" marR="0" lvl="1" indent="-381000" algn="l" rtl="0">
              <a:lnSpc>
                <a:spcPct val="115000"/>
              </a:lnSpc>
              <a:spcBef>
                <a:spcPts val="0"/>
              </a:spcBef>
              <a:spcAft>
                <a:spcPts val="0"/>
              </a:spcAft>
              <a:buClr>
                <a:srgbClr val="000000"/>
              </a:buClr>
              <a:buSzPts val="2400"/>
              <a:buFont typeface="Montserrat SemiBold"/>
              <a:buChar char="○"/>
            </a:pPr>
            <a:r>
              <a:rPr lang="en-US" sz="2400" u="none" strike="noStrike" cap="none" dirty="0">
                <a:solidFill>
                  <a:srgbClr val="000000"/>
                </a:solidFill>
                <a:latin typeface="Montserrat"/>
                <a:ea typeface="Montserrat"/>
                <a:cs typeface="Montserrat"/>
                <a:sym typeface="Montserrat"/>
              </a:rPr>
              <a:t>His </a:t>
            </a:r>
            <a:r>
              <a:rPr lang="en-US" sz="2400" dirty="0">
                <a:latin typeface="Montserrat"/>
                <a:ea typeface="Montserrat"/>
                <a:cs typeface="Montserrat"/>
                <a:sym typeface="Montserrat"/>
              </a:rPr>
              <a:t>a</a:t>
            </a:r>
            <a:r>
              <a:rPr lang="en-US" sz="2400" u="none" strike="noStrike" cap="none" dirty="0">
                <a:solidFill>
                  <a:srgbClr val="000000"/>
                </a:solidFill>
                <a:latin typeface="Montserrat"/>
                <a:ea typeface="Montserrat"/>
                <a:cs typeface="Montserrat"/>
                <a:sym typeface="Montserrat"/>
              </a:rPr>
              <a:t>nalysis shows an increase in reserves and capital strain resulting in a</a:t>
            </a:r>
            <a:r>
              <a:rPr lang="en-US" sz="2400" dirty="0">
                <a:latin typeface="Montserrat"/>
                <a:ea typeface="Montserrat"/>
                <a:cs typeface="Montserrat"/>
                <a:sym typeface="Montserrat"/>
              </a:rPr>
              <a:t> </a:t>
            </a:r>
            <a:r>
              <a:rPr lang="en-US" sz="2400" b="1" dirty="0">
                <a:latin typeface="Montserrat"/>
                <a:ea typeface="Montserrat"/>
                <a:cs typeface="Montserrat"/>
                <a:sym typeface="Montserrat"/>
              </a:rPr>
              <a:t>need for additional capital contribution</a:t>
            </a:r>
            <a:r>
              <a:rPr lang="en-US" sz="2400" u="none" strike="noStrike" cap="none" dirty="0">
                <a:solidFill>
                  <a:srgbClr val="000000"/>
                </a:solidFill>
                <a:latin typeface="Montserrat"/>
                <a:ea typeface="Montserrat"/>
                <a:cs typeface="Montserrat"/>
                <a:sym typeface="Montserrat"/>
              </a:rPr>
              <a:t>. </a:t>
            </a:r>
            <a:endParaRPr sz="2400" i="1" u="none" strike="noStrike" cap="none" dirty="0">
              <a:solidFill>
                <a:srgbClr val="FF0000"/>
              </a:solidFill>
              <a:latin typeface="Montserrat"/>
              <a:ea typeface="Montserrat"/>
              <a:cs typeface="Montserrat"/>
              <a:sym typeface="Montserrat"/>
            </a:endParaRPr>
          </a:p>
          <a:p>
            <a:pPr marL="76200" marR="0" lvl="0" indent="0" algn="l" rtl="0">
              <a:lnSpc>
                <a:spcPct val="100000"/>
              </a:lnSpc>
              <a:spcBef>
                <a:spcPts val="0"/>
              </a:spcBef>
              <a:spcAft>
                <a:spcPts val="0"/>
              </a:spcAft>
              <a:buNone/>
            </a:pPr>
            <a:endParaRPr sz="2400" b="0" i="0" u="none" strike="noStrike" cap="none" dirty="0">
              <a:solidFill>
                <a:srgbClr val="000000"/>
              </a:solidFill>
              <a:latin typeface="Montserrat"/>
              <a:ea typeface="Montserrat"/>
              <a:cs typeface="Montserrat"/>
              <a:sym typeface="Montserrat"/>
            </a:endParaRPr>
          </a:p>
          <a:p>
            <a:pPr marL="457200" marR="0" lvl="0" indent="-228600" algn="l" rtl="0">
              <a:lnSpc>
                <a:spcPct val="100000"/>
              </a:lnSpc>
              <a:spcBef>
                <a:spcPts val="0"/>
              </a:spcBef>
              <a:spcAft>
                <a:spcPts val="0"/>
              </a:spcAft>
              <a:buClr>
                <a:srgbClr val="000000"/>
              </a:buClr>
              <a:buSzPts val="2400"/>
              <a:buFont typeface="Montserrat"/>
              <a:buNone/>
            </a:pPr>
            <a:endParaRPr sz="2400" b="0" i="0" u="none" strike="noStrike" cap="none" dirty="0">
              <a:solidFill>
                <a:srgbClr val="000000"/>
              </a:solidFill>
              <a:latin typeface="Montserrat"/>
              <a:ea typeface="Montserrat"/>
              <a:cs typeface="Montserrat"/>
              <a:sym typeface="Montserrat"/>
            </a:endParaRPr>
          </a:p>
        </p:txBody>
      </p:sp>
      <p:sp>
        <p:nvSpPr>
          <p:cNvPr id="310" name="Google Shape;310;p17"/>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27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7"/>
        <p:cNvGrpSpPr/>
        <p:nvPr/>
      </p:nvGrpSpPr>
      <p:grpSpPr>
        <a:xfrm>
          <a:off x="0" y="0"/>
          <a:ext cx="0" cy="0"/>
          <a:chOff x="0" y="0"/>
          <a:chExt cx="0" cy="0"/>
        </a:xfrm>
      </p:grpSpPr>
      <p:pic>
        <p:nvPicPr>
          <p:cNvPr id="328" name="Google Shape;328;ge376d7b2b5_0_106"/>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329" name="Google Shape;329;ge376d7b2b5_0_106"/>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330" name="Google Shape;330;ge376d7b2b5_0_106"/>
          <p:cNvSpPr txBox="1"/>
          <p:nvPr/>
        </p:nvSpPr>
        <p:spPr>
          <a:xfrm>
            <a:off x="2096850" y="401525"/>
            <a:ext cx="9564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3600"/>
              <a:buFont typeface="Arial"/>
              <a:buNone/>
            </a:pPr>
            <a:r>
              <a:rPr lang="en-US" sz="3200" dirty="0" smtClean="0">
                <a:solidFill>
                  <a:schemeClr val="dk1"/>
                </a:solidFill>
                <a:latin typeface="Montserrat Black"/>
                <a:ea typeface="Montserrat Black"/>
                <a:cs typeface="Montserrat Black"/>
                <a:sym typeface="Montserrat Black"/>
              </a:rPr>
              <a:t>5… </a:t>
            </a:r>
            <a:r>
              <a:rPr lang="en-US" sz="3200" dirty="0">
                <a:solidFill>
                  <a:schemeClr val="dk1"/>
                </a:solidFill>
                <a:latin typeface="Montserrat Black"/>
                <a:ea typeface="Montserrat Black"/>
                <a:cs typeface="Montserrat Black"/>
                <a:sym typeface="Montserrat Black"/>
              </a:rPr>
              <a:t>What options does Ram have now?</a:t>
            </a:r>
            <a:endParaRPr sz="3200" dirty="0">
              <a:solidFill>
                <a:schemeClr val="dk1"/>
              </a:solidFill>
              <a:latin typeface="Montserrat Black"/>
              <a:ea typeface="Montserrat Black"/>
              <a:cs typeface="Montserrat Black"/>
              <a:sym typeface="Montserrat Black"/>
            </a:endParaRPr>
          </a:p>
          <a:p>
            <a:pPr marL="0" marR="0" lvl="0" indent="0" algn="l" rtl="0">
              <a:lnSpc>
                <a:spcPct val="100000"/>
              </a:lnSpc>
              <a:spcBef>
                <a:spcPts val="0"/>
              </a:spcBef>
              <a:spcAft>
                <a:spcPts val="0"/>
              </a:spcAft>
              <a:buClr>
                <a:srgbClr val="000000"/>
              </a:buClr>
              <a:buSzPts val="3600"/>
              <a:buFont typeface="Arial"/>
              <a:buNone/>
            </a:pPr>
            <a:endParaRPr sz="2800" dirty="0">
              <a:latin typeface="Montserrat Black"/>
              <a:ea typeface="Montserrat Black"/>
              <a:cs typeface="Montserrat Black"/>
              <a:sym typeface="Montserrat Black"/>
            </a:endParaRPr>
          </a:p>
        </p:txBody>
      </p:sp>
      <p:sp>
        <p:nvSpPr>
          <p:cNvPr id="331" name="Google Shape;331;ge376d7b2b5_0_106"/>
          <p:cNvSpPr txBox="1"/>
          <p:nvPr/>
        </p:nvSpPr>
        <p:spPr>
          <a:xfrm>
            <a:off x="2096850" y="1905521"/>
            <a:ext cx="9772200" cy="304695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dirty="0">
                <a:solidFill>
                  <a:schemeClr val="dk1"/>
                </a:solidFill>
                <a:latin typeface="Montserrat"/>
                <a:ea typeface="Montserrat"/>
                <a:cs typeface="Montserrat"/>
                <a:sym typeface="Montserrat"/>
              </a:rPr>
              <a:t>However, from the case study it is evident that the complaint </a:t>
            </a:r>
            <a:r>
              <a:rPr lang="en-US" sz="2400" dirty="0">
                <a:solidFill>
                  <a:schemeClr val="tx1"/>
                </a:solidFill>
                <a:latin typeface="Montserrat"/>
                <a:ea typeface="Montserrat"/>
                <a:cs typeface="Montserrat"/>
                <a:sym typeface="Montserrat"/>
              </a:rPr>
              <a:t>may also cover </a:t>
            </a:r>
            <a:r>
              <a:rPr lang="en-US" sz="2400" b="1" dirty="0">
                <a:solidFill>
                  <a:schemeClr val="dk1"/>
                </a:solidFill>
                <a:latin typeface="Montserrat"/>
                <a:ea typeface="Montserrat"/>
                <a:cs typeface="Montserrat"/>
                <a:sym typeface="Montserrat"/>
              </a:rPr>
              <a:t>the way he delivered his message to the AA.</a:t>
            </a:r>
            <a:r>
              <a:rPr lang="en-US" sz="2400" dirty="0">
                <a:solidFill>
                  <a:schemeClr val="dk1"/>
                </a:solidFill>
                <a:latin typeface="Montserrat"/>
                <a:ea typeface="Montserrat"/>
                <a:cs typeface="Montserrat"/>
                <a:sym typeface="Montserrat"/>
              </a:rPr>
              <a:t> </a:t>
            </a:r>
            <a:endParaRPr sz="24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2400" dirty="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en-US" sz="2400" dirty="0">
                <a:solidFill>
                  <a:schemeClr val="dk1"/>
                </a:solidFill>
                <a:latin typeface="Montserrat"/>
                <a:ea typeface="Montserrat"/>
                <a:cs typeface="Montserrat"/>
                <a:sym typeface="Montserrat"/>
              </a:rPr>
              <a:t>His </a:t>
            </a:r>
            <a:r>
              <a:rPr lang="en-US" sz="2400" b="1" dirty="0">
                <a:solidFill>
                  <a:schemeClr val="dk1"/>
                </a:solidFill>
                <a:latin typeface="Montserrat"/>
                <a:ea typeface="Montserrat"/>
                <a:cs typeface="Montserrat"/>
                <a:sym typeface="Montserrat"/>
              </a:rPr>
              <a:t>style and conduct</a:t>
            </a:r>
            <a:r>
              <a:rPr lang="en-US" sz="2400" dirty="0">
                <a:solidFill>
                  <a:schemeClr val="dk1"/>
                </a:solidFill>
                <a:latin typeface="Montserrat"/>
                <a:ea typeface="Montserrat"/>
                <a:cs typeface="Montserrat"/>
                <a:sym typeface="Montserrat"/>
              </a:rPr>
              <a:t> </a:t>
            </a:r>
            <a:r>
              <a:rPr lang="en-US" sz="2400" dirty="0">
                <a:solidFill>
                  <a:schemeClr val="tx1"/>
                </a:solidFill>
                <a:latin typeface="Montserrat"/>
                <a:ea typeface="Montserrat"/>
                <a:cs typeface="Montserrat"/>
                <a:sym typeface="Montserrat"/>
              </a:rPr>
              <a:t>may have been considered to be </a:t>
            </a:r>
            <a:r>
              <a:rPr lang="en-US" sz="2400" b="1" dirty="0">
                <a:solidFill>
                  <a:schemeClr val="tx1"/>
                </a:solidFill>
                <a:latin typeface="Montserrat"/>
                <a:ea typeface="Montserrat"/>
                <a:cs typeface="Montserrat"/>
                <a:sym typeface="Montserrat"/>
              </a:rPr>
              <a:t>unprofessional</a:t>
            </a:r>
            <a:r>
              <a:rPr lang="en-US" sz="2400" dirty="0">
                <a:solidFill>
                  <a:schemeClr val="tx1"/>
                </a:solidFill>
                <a:latin typeface="Montserrat"/>
                <a:ea typeface="Montserrat"/>
                <a:cs typeface="Montserrat"/>
                <a:sym typeface="Montserrat"/>
              </a:rPr>
              <a:t> and this may be </a:t>
            </a:r>
            <a:r>
              <a:rPr lang="en-US" sz="2400" b="1" dirty="0">
                <a:solidFill>
                  <a:schemeClr val="tx1"/>
                </a:solidFill>
                <a:latin typeface="Montserrat"/>
                <a:ea typeface="Montserrat"/>
                <a:cs typeface="Montserrat"/>
                <a:sym typeface="Montserrat"/>
              </a:rPr>
              <a:t>hard to defend</a:t>
            </a:r>
            <a:r>
              <a:rPr lang="en-US" sz="2400" dirty="0">
                <a:solidFill>
                  <a:schemeClr val="tx1"/>
                </a:solidFill>
                <a:latin typeface="Montserrat"/>
                <a:ea typeface="Montserrat"/>
                <a:cs typeface="Montserrat"/>
                <a:sym typeface="Montserrat"/>
              </a:rPr>
              <a:t>.</a:t>
            </a:r>
            <a:endParaRPr sz="2400" dirty="0">
              <a:solidFill>
                <a:schemeClr val="tx1"/>
              </a:solidFill>
              <a:latin typeface="Montserrat"/>
              <a:ea typeface="Montserrat"/>
              <a:cs typeface="Montserrat"/>
              <a:sym typeface="Montserrat"/>
            </a:endParaRPr>
          </a:p>
          <a:p>
            <a:pPr marL="76200" marR="0" lvl="0" indent="0" algn="l" rtl="0">
              <a:lnSpc>
                <a:spcPct val="100000"/>
              </a:lnSpc>
              <a:spcBef>
                <a:spcPts val="0"/>
              </a:spcBef>
              <a:spcAft>
                <a:spcPts val="0"/>
              </a:spcAft>
              <a:buNone/>
            </a:pPr>
            <a:endParaRPr sz="2400" b="0" i="0" u="none" strike="noStrike" cap="none" dirty="0">
              <a:solidFill>
                <a:schemeClr val="tx1"/>
              </a:solidFill>
              <a:latin typeface="Montserrat"/>
              <a:ea typeface="Montserrat"/>
              <a:cs typeface="Montserrat"/>
              <a:sym typeface="Montserrat"/>
            </a:endParaRPr>
          </a:p>
          <a:p>
            <a:pPr marL="457200" marR="0" lvl="0" indent="-228600" algn="l" rtl="0">
              <a:lnSpc>
                <a:spcPct val="100000"/>
              </a:lnSpc>
              <a:spcBef>
                <a:spcPts val="0"/>
              </a:spcBef>
              <a:spcAft>
                <a:spcPts val="0"/>
              </a:spcAft>
              <a:buClr>
                <a:srgbClr val="000000"/>
              </a:buClr>
              <a:buSzPts val="2400"/>
              <a:buFont typeface="Montserrat"/>
              <a:buNone/>
            </a:pPr>
            <a:endParaRPr sz="2400" b="0" i="0" u="none" strike="noStrike" cap="none" dirty="0">
              <a:solidFill>
                <a:srgbClr val="000000"/>
              </a:solidFill>
              <a:latin typeface="Montserrat"/>
              <a:ea typeface="Montserrat"/>
              <a:cs typeface="Montserrat"/>
              <a:sym typeface="Montserrat"/>
            </a:endParaRPr>
          </a:p>
        </p:txBody>
      </p:sp>
      <p:sp>
        <p:nvSpPr>
          <p:cNvPr id="332" name="Google Shape;332;ge376d7b2b5_0_106"/>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28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8"/>
        <p:cNvGrpSpPr/>
        <p:nvPr/>
      </p:nvGrpSpPr>
      <p:grpSpPr>
        <a:xfrm>
          <a:off x="0" y="0"/>
          <a:ext cx="0" cy="0"/>
          <a:chOff x="0" y="0"/>
          <a:chExt cx="0" cy="0"/>
        </a:xfrm>
      </p:grpSpPr>
      <p:pic>
        <p:nvPicPr>
          <p:cNvPr id="339" name="Google Shape;339;p20"/>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340" name="Google Shape;340;p20"/>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341" name="Google Shape;341;p20"/>
          <p:cNvSpPr txBox="1"/>
          <p:nvPr/>
        </p:nvSpPr>
        <p:spPr>
          <a:xfrm>
            <a:off x="2096850" y="401525"/>
            <a:ext cx="94026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3600"/>
              <a:buFont typeface="Arial"/>
              <a:buNone/>
            </a:pPr>
            <a:r>
              <a:rPr lang="en-US" sz="3200" dirty="0" smtClean="0">
                <a:solidFill>
                  <a:schemeClr val="dk1"/>
                </a:solidFill>
                <a:latin typeface="Montserrat Black"/>
                <a:ea typeface="Montserrat Black"/>
                <a:cs typeface="Montserrat Black"/>
                <a:sym typeface="Montserrat Black"/>
              </a:rPr>
              <a:t>5… </a:t>
            </a:r>
            <a:r>
              <a:rPr lang="en-US" sz="3200" dirty="0">
                <a:solidFill>
                  <a:schemeClr val="dk1"/>
                </a:solidFill>
                <a:latin typeface="Montserrat Black"/>
                <a:ea typeface="Montserrat Black"/>
                <a:cs typeface="Montserrat Black"/>
                <a:sym typeface="Montserrat Black"/>
              </a:rPr>
              <a:t>What options does Ram have now?</a:t>
            </a:r>
            <a:endParaRPr sz="3200" dirty="0">
              <a:solidFill>
                <a:schemeClr val="dk1"/>
              </a:solidFill>
              <a:latin typeface="Montserrat Black"/>
              <a:ea typeface="Montserrat Black"/>
              <a:cs typeface="Montserrat Black"/>
              <a:sym typeface="Montserrat Black"/>
            </a:endParaRPr>
          </a:p>
          <a:p>
            <a:pPr marL="0" marR="0" lvl="0" indent="0" algn="l" rtl="0">
              <a:lnSpc>
                <a:spcPct val="100000"/>
              </a:lnSpc>
              <a:spcBef>
                <a:spcPts val="0"/>
              </a:spcBef>
              <a:spcAft>
                <a:spcPts val="0"/>
              </a:spcAft>
              <a:buClr>
                <a:srgbClr val="000000"/>
              </a:buClr>
              <a:buSzPts val="3600"/>
              <a:buFont typeface="Arial"/>
              <a:buNone/>
            </a:pPr>
            <a:endParaRPr sz="2800" dirty="0">
              <a:latin typeface="Montserrat Black"/>
              <a:ea typeface="Montserrat Black"/>
              <a:cs typeface="Montserrat Black"/>
              <a:sym typeface="Montserrat Black"/>
            </a:endParaRPr>
          </a:p>
        </p:txBody>
      </p:sp>
      <p:sp>
        <p:nvSpPr>
          <p:cNvPr id="342" name="Google Shape;342;p20"/>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29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
        <p:nvSpPr>
          <p:cNvPr id="343" name="Google Shape;343;p20"/>
          <p:cNvSpPr txBox="1"/>
          <p:nvPr/>
        </p:nvSpPr>
        <p:spPr>
          <a:xfrm>
            <a:off x="2096850" y="1260522"/>
            <a:ext cx="9772200" cy="45069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None/>
            </a:pPr>
            <a:r>
              <a:rPr lang="en-US" sz="2400" b="1" dirty="0">
                <a:latin typeface="Montserrat"/>
                <a:ea typeface="Montserrat"/>
                <a:cs typeface="Montserrat"/>
                <a:sym typeface="Montserrat"/>
              </a:rPr>
              <a:t>Concluding Remarks: </a:t>
            </a:r>
            <a:endParaRPr sz="2400" b="1" dirty="0">
              <a:latin typeface="Montserrat"/>
              <a:ea typeface="Montserrat"/>
              <a:cs typeface="Montserrat"/>
              <a:sym typeface="Montserrat"/>
            </a:endParaRPr>
          </a:p>
          <a:p>
            <a:pPr marL="457200" marR="0" lvl="0" indent="-381000" algn="l" rtl="0">
              <a:lnSpc>
                <a:spcPct val="115000"/>
              </a:lnSpc>
              <a:spcBef>
                <a:spcPts val="0"/>
              </a:spcBef>
              <a:spcAft>
                <a:spcPts val="0"/>
              </a:spcAft>
              <a:buClr>
                <a:srgbClr val="000000"/>
              </a:buClr>
              <a:buSzPts val="2400"/>
              <a:buFont typeface="Montserrat"/>
              <a:buChar char="●"/>
            </a:pPr>
            <a:r>
              <a:rPr lang="en-US" sz="2400" dirty="0">
                <a:latin typeface="Montserrat"/>
                <a:ea typeface="Montserrat"/>
                <a:cs typeface="Montserrat"/>
                <a:sym typeface="Montserrat"/>
              </a:rPr>
              <a:t>The disciplinary process is very </a:t>
            </a:r>
            <a:r>
              <a:rPr lang="en-US" sz="2400" b="1" dirty="0">
                <a:latin typeface="Montserrat"/>
                <a:ea typeface="Montserrat"/>
                <a:cs typeface="Montserrat"/>
                <a:sym typeface="Montserrat"/>
              </a:rPr>
              <a:t>formal and serious</a:t>
            </a:r>
            <a:r>
              <a:rPr lang="en-US" sz="2400" dirty="0">
                <a:latin typeface="Montserrat"/>
                <a:ea typeface="Montserrat"/>
                <a:cs typeface="Montserrat"/>
                <a:sym typeface="Montserrat"/>
              </a:rPr>
              <a:t> </a:t>
            </a:r>
            <a:r>
              <a:rPr lang="en-US" sz="2400" dirty="0">
                <a:solidFill>
                  <a:schemeClr val="dk1"/>
                </a:solidFill>
                <a:latin typeface="Montserrat"/>
                <a:ea typeface="Montserrat"/>
                <a:cs typeface="Montserrat"/>
                <a:sym typeface="Montserrat"/>
              </a:rPr>
              <a:t>–</a:t>
            </a:r>
            <a:r>
              <a:rPr lang="en-US" sz="2400" dirty="0">
                <a:latin typeface="Montserrat"/>
                <a:ea typeface="Montserrat"/>
                <a:cs typeface="Montserrat"/>
                <a:sym typeface="Montserrat"/>
              </a:rPr>
              <a:t> similar to a court of law.</a:t>
            </a:r>
            <a:r>
              <a:rPr lang="en-US" sz="2400" b="0" i="0" u="none" strike="noStrike" cap="none" dirty="0">
                <a:solidFill>
                  <a:srgbClr val="000000"/>
                </a:solidFill>
                <a:latin typeface="Montserrat"/>
                <a:ea typeface="Montserrat"/>
                <a:cs typeface="Montserrat"/>
                <a:sym typeface="Montserrat"/>
              </a:rPr>
              <a:t> </a:t>
            </a:r>
            <a:r>
              <a:rPr lang="en-US" sz="2400" dirty="0">
                <a:latin typeface="Montserrat"/>
                <a:ea typeface="Montserrat"/>
                <a:cs typeface="Montserrat"/>
                <a:sym typeface="Montserrat"/>
              </a:rPr>
              <a:t/>
            </a:r>
            <a:br>
              <a:rPr lang="en-US" sz="2400" dirty="0">
                <a:latin typeface="Montserrat"/>
                <a:ea typeface="Montserrat"/>
                <a:cs typeface="Montserrat"/>
                <a:sym typeface="Montserrat"/>
              </a:rPr>
            </a:br>
            <a:endParaRPr sz="2400" b="0" i="0" u="none" strike="noStrike" cap="none" dirty="0">
              <a:solidFill>
                <a:srgbClr val="000000"/>
              </a:solidFill>
              <a:latin typeface="Montserrat"/>
              <a:ea typeface="Montserrat"/>
              <a:cs typeface="Montserrat"/>
              <a:sym typeface="Montserrat"/>
            </a:endParaRPr>
          </a:p>
          <a:p>
            <a:pPr marL="457200" marR="0" lvl="0" indent="-381000" algn="l" rtl="0">
              <a:lnSpc>
                <a:spcPct val="115000"/>
              </a:lnSpc>
              <a:spcBef>
                <a:spcPts val="0"/>
              </a:spcBef>
              <a:spcAft>
                <a:spcPts val="0"/>
              </a:spcAft>
              <a:buClr>
                <a:srgbClr val="000000"/>
              </a:buClr>
              <a:buSzPts val="2400"/>
              <a:buFont typeface="Montserrat"/>
              <a:buChar char="●"/>
            </a:pPr>
            <a:r>
              <a:rPr lang="en-US" sz="2400" b="0" i="0" u="none" strike="noStrike" cap="none" dirty="0">
                <a:solidFill>
                  <a:srgbClr val="000000"/>
                </a:solidFill>
                <a:latin typeface="Montserrat"/>
                <a:ea typeface="Montserrat"/>
                <a:cs typeface="Montserrat"/>
                <a:sym typeface="Montserrat"/>
              </a:rPr>
              <a:t>Members </a:t>
            </a:r>
            <a:r>
              <a:rPr lang="en-US" sz="2400" b="1" i="0" u="none" strike="noStrike" cap="none" dirty="0">
                <a:solidFill>
                  <a:srgbClr val="000000"/>
                </a:solidFill>
                <a:latin typeface="Montserrat"/>
                <a:ea typeface="Montserrat"/>
                <a:cs typeface="Montserrat"/>
                <a:sym typeface="Montserrat"/>
              </a:rPr>
              <a:t>should avoid any unprofessional behavior</a:t>
            </a:r>
            <a:r>
              <a:rPr lang="en-US" sz="2400" b="0" i="0" u="none" strike="noStrike" cap="none" dirty="0">
                <a:solidFill>
                  <a:srgbClr val="000000"/>
                </a:solidFill>
                <a:latin typeface="Montserrat"/>
                <a:ea typeface="Montserrat"/>
                <a:cs typeface="Montserrat"/>
                <a:sym typeface="Montserrat"/>
              </a:rPr>
              <a:t> and avoid being exposed to the </a:t>
            </a:r>
            <a:r>
              <a:rPr lang="en-US" sz="2400" dirty="0">
                <a:latin typeface="Montserrat"/>
                <a:ea typeface="Montserrat"/>
                <a:cs typeface="Montserrat"/>
                <a:sym typeface="Montserrat"/>
              </a:rPr>
              <a:t>disciplinary committee</a:t>
            </a:r>
            <a:r>
              <a:rPr lang="en-US" sz="2400" b="0" i="0" u="none" strike="noStrike" cap="none" dirty="0">
                <a:solidFill>
                  <a:srgbClr val="000000"/>
                </a:solidFill>
                <a:latin typeface="Montserrat"/>
                <a:ea typeface="Montserrat"/>
                <a:cs typeface="Montserrat"/>
                <a:sym typeface="Montserrat"/>
              </a:rPr>
              <a:t> in any circumstance!</a:t>
            </a:r>
            <a:br>
              <a:rPr lang="en-US" sz="2400" b="0" i="0" u="none" strike="noStrike" cap="none" dirty="0">
                <a:solidFill>
                  <a:srgbClr val="000000"/>
                </a:solidFill>
                <a:latin typeface="Montserrat"/>
                <a:ea typeface="Montserrat"/>
                <a:cs typeface="Montserrat"/>
                <a:sym typeface="Montserrat"/>
              </a:rPr>
            </a:br>
            <a:endParaRPr sz="2400" b="0" i="0" u="none" strike="noStrike" cap="none" dirty="0">
              <a:solidFill>
                <a:srgbClr val="000000"/>
              </a:solidFill>
              <a:latin typeface="Montserrat"/>
              <a:ea typeface="Montserrat"/>
              <a:cs typeface="Montserrat"/>
              <a:sym typeface="Montserrat"/>
            </a:endParaRPr>
          </a:p>
          <a:p>
            <a:pPr marL="457200" marR="0" lvl="0" indent="-381000" algn="l" rtl="0">
              <a:lnSpc>
                <a:spcPct val="115000"/>
              </a:lnSpc>
              <a:spcBef>
                <a:spcPts val="0"/>
              </a:spcBef>
              <a:spcAft>
                <a:spcPts val="0"/>
              </a:spcAft>
              <a:buSzPts val="2400"/>
              <a:buFont typeface="Montserrat"/>
              <a:buChar char="●"/>
            </a:pPr>
            <a:r>
              <a:rPr lang="en-US" sz="2400" dirty="0">
                <a:latin typeface="Montserrat"/>
                <a:ea typeface="Montserrat"/>
                <a:cs typeface="Montserrat"/>
                <a:sym typeface="Montserrat"/>
              </a:rPr>
              <a:t>Finally, if found guilty, Ram can also appeal to the Appellate Authority.</a:t>
            </a:r>
            <a:endParaRPr sz="2400" b="0" i="0" u="none" strike="noStrike" cap="none" dirty="0">
              <a:solidFill>
                <a:srgbClr val="000000"/>
              </a:solidFill>
              <a:latin typeface="Montserrat"/>
              <a:ea typeface="Montserrat"/>
              <a:cs typeface="Montserrat"/>
              <a:sym typeface="Montserrat"/>
            </a:endParaRPr>
          </a:p>
        </p:txBody>
      </p:sp>
      <p:sp>
        <p:nvSpPr>
          <p:cNvPr id="7" name="Rectangle 6"/>
          <p:cNvSpPr/>
          <p:nvPr/>
        </p:nvSpPr>
        <p:spPr>
          <a:xfrm>
            <a:off x="10095150" y="6050280"/>
            <a:ext cx="1566050" cy="40749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i="1" dirty="0" smtClean="0"/>
              <a:t>Questions</a:t>
            </a:r>
            <a:r>
              <a:rPr lang="en-US" i="1" dirty="0" smtClean="0">
                <a:sym typeface="Wingdings" panose="05000000000000000000" pitchFamily="2" charset="2"/>
              </a:rPr>
              <a:t></a:t>
            </a:r>
            <a:endParaRPr lang="en-US"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pic>
        <p:nvPicPr>
          <p:cNvPr id="105" name="Google Shape;105;p2"/>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06" name="Google Shape;106;p2"/>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110" name="Google Shape;110;p2"/>
          <p:cNvSpPr txBox="1"/>
          <p:nvPr/>
        </p:nvSpPr>
        <p:spPr>
          <a:xfrm>
            <a:off x="1974929" y="1197452"/>
            <a:ext cx="10083217" cy="5663058"/>
          </a:xfrm>
          <a:prstGeom prst="rect">
            <a:avLst/>
          </a:prstGeom>
          <a:noFill/>
          <a:ln>
            <a:noFill/>
          </a:ln>
        </p:spPr>
        <p:txBody>
          <a:bodyPr spcFirstLastPara="1" wrap="square" lIns="91425" tIns="91425" rIns="91425" bIns="91425" anchor="t" anchorCtr="0">
            <a:spAutoFit/>
          </a:bodyPr>
          <a:lstStyle/>
          <a:p>
            <a:pPr marL="76200" marR="0" lvl="0" algn="l" rtl="0">
              <a:lnSpc>
                <a:spcPct val="200000"/>
              </a:lnSpc>
              <a:spcBef>
                <a:spcPts val="0"/>
              </a:spcBef>
              <a:spcAft>
                <a:spcPts val="0"/>
              </a:spcAft>
              <a:buClr>
                <a:srgbClr val="000000"/>
              </a:buClr>
              <a:buSzPts val="2400"/>
            </a:pPr>
            <a:r>
              <a:rPr lang="en-US" sz="2400" b="0" i="0" u="none" strike="noStrike" cap="none" dirty="0" smtClean="0">
                <a:solidFill>
                  <a:srgbClr val="000000"/>
                </a:solidFill>
                <a:latin typeface="Montserrat Medium"/>
                <a:ea typeface="Montserrat Medium"/>
                <a:cs typeface="Montserrat Medium"/>
                <a:sym typeface="Montserrat Medium"/>
              </a:rPr>
              <a:t>The presentation is divided in the following sections:</a:t>
            </a:r>
            <a:endParaRPr lang="en-US" sz="2400" i="0" u="none" strike="noStrike" cap="none" dirty="0" smtClean="0">
              <a:solidFill>
                <a:srgbClr val="000000"/>
              </a:solidFill>
              <a:latin typeface="Montserrat Medium"/>
              <a:ea typeface="Montserrat Medium"/>
              <a:cs typeface="Montserrat Medium"/>
              <a:sym typeface="Montserrat Medium"/>
            </a:endParaRPr>
          </a:p>
          <a:p>
            <a:pPr marL="533400" marR="0" lvl="0" indent="-457200" algn="l" rtl="0">
              <a:lnSpc>
                <a:spcPct val="200000"/>
              </a:lnSpc>
              <a:spcBef>
                <a:spcPts val="0"/>
              </a:spcBef>
              <a:spcAft>
                <a:spcPts val="0"/>
              </a:spcAft>
              <a:buClr>
                <a:srgbClr val="000000"/>
              </a:buClr>
              <a:buSzPts val="2400"/>
              <a:buFont typeface="+mj-lt"/>
              <a:buAutoNum type="arabicPeriod"/>
            </a:pPr>
            <a:r>
              <a:rPr lang="en-US" sz="2400" b="1" dirty="0" smtClean="0">
                <a:latin typeface="Montserrat Medium"/>
                <a:ea typeface="Montserrat Medium"/>
                <a:cs typeface="Montserrat Medium"/>
                <a:sym typeface="Montserrat Medium"/>
              </a:rPr>
              <a:t>Summary</a:t>
            </a:r>
            <a:r>
              <a:rPr lang="en-US" sz="2400" dirty="0" smtClean="0">
                <a:latin typeface="Montserrat Medium"/>
                <a:ea typeface="Montserrat Medium"/>
                <a:cs typeface="Montserrat Medium"/>
                <a:sym typeface="Montserrat Medium"/>
              </a:rPr>
              <a:t> of the Case Study</a:t>
            </a:r>
            <a:endParaRPr lang="en-US" sz="2400" b="1" dirty="0" smtClean="0">
              <a:latin typeface="Montserrat Medium"/>
              <a:ea typeface="Montserrat Medium"/>
              <a:cs typeface="Montserrat Medium"/>
              <a:sym typeface="Montserrat Medium"/>
            </a:endParaRPr>
          </a:p>
          <a:p>
            <a:pPr marL="533400" lvl="0" indent="-457200">
              <a:lnSpc>
                <a:spcPct val="200000"/>
              </a:lnSpc>
              <a:buSzPts val="2400"/>
              <a:buFont typeface="+mj-lt"/>
              <a:buAutoNum type="arabicPeriod"/>
            </a:pPr>
            <a:r>
              <a:rPr lang="en-US" sz="2400" b="1" dirty="0" smtClean="0">
                <a:latin typeface="Montserrat Medium"/>
                <a:ea typeface="Montserrat Medium"/>
                <a:cs typeface="Montserrat Medium"/>
                <a:sym typeface="Montserrat Medium"/>
              </a:rPr>
              <a:t>Relevant Sections </a:t>
            </a:r>
            <a:r>
              <a:rPr lang="en-US" sz="2400" dirty="0" smtClean="0">
                <a:latin typeface="Montserrat Medium"/>
                <a:ea typeface="Montserrat Medium"/>
                <a:cs typeface="Montserrat Medium"/>
                <a:sym typeface="Montserrat Medium"/>
              </a:rPr>
              <a:t>of PCS and Actuaries Act</a:t>
            </a:r>
            <a:endParaRPr lang="en-US" sz="2400" dirty="0" smtClean="0">
              <a:latin typeface="Montserrat Medium"/>
              <a:ea typeface="Montserrat Medium"/>
              <a:cs typeface="Montserrat Medium"/>
              <a:sym typeface="Montserrat Medium"/>
            </a:endParaRPr>
          </a:p>
          <a:p>
            <a:pPr marL="533400" lvl="0" indent="-457200">
              <a:lnSpc>
                <a:spcPct val="200000"/>
              </a:lnSpc>
              <a:buSzPts val="2400"/>
              <a:buFont typeface="+mj-lt"/>
              <a:buAutoNum type="arabicPeriod"/>
            </a:pPr>
            <a:r>
              <a:rPr lang="en-US" sz="2400" b="1" dirty="0" smtClean="0">
                <a:latin typeface="Montserrat Medium"/>
                <a:ea typeface="Montserrat Medium"/>
                <a:cs typeface="Montserrat Medium"/>
                <a:sym typeface="Montserrat Medium"/>
              </a:rPr>
              <a:t>Professional Issues </a:t>
            </a:r>
            <a:r>
              <a:rPr lang="en-US" sz="2400" dirty="0" smtClean="0">
                <a:latin typeface="Montserrat Medium"/>
                <a:ea typeface="Montserrat Medium"/>
                <a:cs typeface="Montserrat Medium"/>
                <a:sym typeface="Montserrat Medium"/>
              </a:rPr>
              <a:t>in this case</a:t>
            </a:r>
          </a:p>
          <a:p>
            <a:pPr marL="533400" lvl="0" indent="-457200">
              <a:lnSpc>
                <a:spcPct val="200000"/>
              </a:lnSpc>
              <a:buSzPts val="2400"/>
              <a:buFont typeface="+mj-lt"/>
              <a:buAutoNum type="arabicPeriod"/>
            </a:pPr>
            <a:r>
              <a:rPr lang="en-US" sz="2400" b="1" dirty="0" smtClean="0">
                <a:latin typeface="Montserrat Medium"/>
                <a:ea typeface="Montserrat Medium"/>
                <a:cs typeface="Montserrat Medium"/>
                <a:sym typeface="Montserrat Medium"/>
              </a:rPr>
              <a:t>Disciplinary</a:t>
            </a:r>
            <a:r>
              <a:rPr lang="en-US" sz="2400" dirty="0" smtClean="0">
                <a:latin typeface="Montserrat Medium"/>
                <a:ea typeface="Montserrat Medium"/>
                <a:cs typeface="Montserrat Medium"/>
                <a:sym typeface="Montserrat Medium"/>
              </a:rPr>
              <a:t> Procedure </a:t>
            </a:r>
          </a:p>
          <a:p>
            <a:pPr marL="533400" lvl="0" indent="-457200">
              <a:lnSpc>
                <a:spcPct val="200000"/>
              </a:lnSpc>
              <a:buSzPts val="2400"/>
              <a:buFont typeface="+mj-lt"/>
              <a:buAutoNum type="arabicPeriod"/>
            </a:pPr>
            <a:r>
              <a:rPr lang="en-US" sz="2400" b="1" dirty="0" smtClean="0">
                <a:latin typeface="Montserrat Medium"/>
                <a:ea typeface="Montserrat Medium"/>
                <a:cs typeface="Montserrat Medium"/>
                <a:sym typeface="Montserrat Medium"/>
              </a:rPr>
              <a:t>What Options </a:t>
            </a:r>
            <a:r>
              <a:rPr lang="en-US" sz="2400" dirty="0" smtClean="0">
                <a:latin typeface="Montserrat Medium"/>
                <a:ea typeface="Montserrat Medium"/>
                <a:cs typeface="Montserrat Medium"/>
                <a:sym typeface="Montserrat Medium"/>
              </a:rPr>
              <a:t>does Ram have now?</a:t>
            </a:r>
          </a:p>
          <a:p>
            <a:pPr marL="533400" lvl="0" indent="-457200">
              <a:buSzPts val="2400"/>
              <a:buFont typeface="+mj-lt"/>
              <a:buAutoNum type="arabicPeriod"/>
            </a:pPr>
            <a:endParaRPr lang="en-US" sz="2400" dirty="0" smtClean="0">
              <a:latin typeface="Montserrat Medium"/>
              <a:ea typeface="Montserrat Medium"/>
              <a:cs typeface="Montserrat Medium"/>
              <a:sym typeface="Montserrat Medium"/>
            </a:endParaRPr>
          </a:p>
          <a:p>
            <a:pPr marL="76200" lvl="0">
              <a:buSzPts val="2400"/>
            </a:pPr>
            <a:endParaRPr lang="en-US" sz="2200" dirty="0" smtClean="0">
              <a:latin typeface="Montserrat Medium"/>
              <a:ea typeface="Montserrat Medium"/>
              <a:cs typeface="Montserrat Medium"/>
              <a:sym typeface="Montserrat Medium"/>
            </a:endParaRPr>
          </a:p>
          <a:p>
            <a:pPr marL="76200" marR="0" lvl="0" algn="l" rtl="0">
              <a:lnSpc>
                <a:spcPct val="100000"/>
              </a:lnSpc>
              <a:spcBef>
                <a:spcPts val="0"/>
              </a:spcBef>
              <a:spcAft>
                <a:spcPts val="0"/>
              </a:spcAft>
              <a:buClr>
                <a:srgbClr val="000000"/>
              </a:buClr>
              <a:buSzPts val="2400"/>
            </a:pPr>
            <a:endParaRPr lang="en-US" sz="2200" b="1" dirty="0" smtClean="0">
              <a:latin typeface="Montserrat Medium"/>
              <a:ea typeface="Montserrat Medium"/>
              <a:cs typeface="Montserrat Medium"/>
              <a:sym typeface="Montserrat Medium"/>
            </a:endParaRPr>
          </a:p>
        </p:txBody>
      </p:sp>
      <p:sp>
        <p:nvSpPr>
          <p:cNvPr id="6" name="Google Shape;112;p2"/>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3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Tree>
    <p:extLst>
      <p:ext uri="{BB962C8B-B14F-4D97-AF65-F5344CB8AC3E}">
        <p14:creationId xmlns:p14="http://schemas.microsoft.com/office/powerpoint/2010/main" val="3878478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pic>
        <p:nvPicPr>
          <p:cNvPr id="350" name="Google Shape;350;p21"/>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351" name="Google Shape;351;p21"/>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352" name="Google Shape;352;p21"/>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30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grpSp>
        <p:nvGrpSpPr>
          <p:cNvPr id="353" name="Google Shape;353;p21"/>
          <p:cNvGrpSpPr/>
          <p:nvPr/>
        </p:nvGrpSpPr>
        <p:grpSpPr>
          <a:xfrm>
            <a:off x="2955200" y="2335500"/>
            <a:ext cx="7468500" cy="2187000"/>
            <a:chOff x="2955200" y="2112175"/>
            <a:chExt cx="7468500" cy="2187000"/>
          </a:xfrm>
        </p:grpSpPr>
        <p:sp>
          <p:nvSpPr>
            <p:cNvPr id="354" name="Google Shape;354;p21"/>
            <p:cNvSpPr txBox="1"/>
            <p:nvPr/>
          </p:nvSpPr>
          <p:spPr>
            <a:xfrm>
              <a:off x="2955200" y="2112175"/>
              <a:ext cx="7468500" cy="109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6000">
                  <a:latin typeface="Montserrat Black"/>
                  <a:ea typeface="Montserrat Black"/>
                  <a:cs typeface="Montserrat Black"/>
                  <a:sym typeface="Montserrat Black"/>
                </a:rPr>
                <a:t>Questions</a:t>
              </a:r>
              <a:r>
                <a:rPr lang="en-US" sz="6000" i="0" u="none" strike="noStrike" cap="none">
                  <a:solidFill>
                    <a:srgbClr val="000000"/>
                  </a:solidFill>
                  <a:latin typeface="Montserrat Black"/>
                  <a:ea typeface="Montserrat Black"/>
                  <a:cs typeface="Montserrat Black"/>
                  <a:sym typeface="Montserrat Black"/>
                </a:rPr>
                <a:t>?</a:t>
              </a:r>
              <a:r>
                <a:rPr lang="en-US" sz="7200" b="1" i="0" u="none" strike="noStrike" cap="none">
                  <a:solidFill>
                    <a:srgbClr val="000000"/>
                  </a:solidFill>
                  <a:latin typeface="Montserrat SemiBold"/>
                  <a:ea typeface="Montserrat SemiBold"/>
                  <a:cs typeface="Montserrat SemiBold"/>
                  <a:sym typeface="Montserrat SemiBold"/>
                </a:rPr>
                <a:t> </a:t>
              </a:r>
              <a:endParaRPr sz="3000" b="0" i="0" u="none" strike="noStrike" cap="none">
                <a:solidFill>
                  <a:srgbClr val="000000"/>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Montserrat SemiBold"/>
                <a:ea typeface="Montserrat SemiBold"/>
                <a:cs typeface="Montserrat SemiBold"/>
                <a:sym typeface="Montserrat SemiBold"/>
              </a:endParaRPr>
            </a:p>
          </p:txBody>
        </p:sp>
        <p:sp>
          <p:nvSpPr>
            <p:cNvPr id="355" name="Google Shape;355;p21"/>
            <p:cNvSpPr txBox="1"/>
            <p:nvPr/>
          </p:nvSpPr>
          <p:spPr>
            <a:xfrm>
              <a:off x="4344500" y="3205675"/>
              <a:ext cx="4689900" cy="109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4800">
                  <a:solidFill>
                    <a:srgbClr val="999999"/>
                  </a:solidFill>
                  <a:latin typeface="Montserrat Black"/>
                  <a:ea typeface="Montserrat Black"/>
                  <a:cs typeface="Montserrat Black"/>
                  <a:sym typeface="Montserrat Black"/>
                </a:rPr>
                <a:t>Thank you</a:t>
              </a:r>
              <a:endParaRPr sz="4800" b="0" i="0" u="none" strike="noStrike" cap="none">
                <a:solidFill>
                  <a:srgbClr val="999999"/>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Montserrat SemiBold"/>
                <a:ea typeface="Montserrat SemiBold"/>
                <a:cs typeface="Montserrat SemiBold"/>
                <a:sym typeface="Montserrat SemiBold"/>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7" name="Google Shape;97;p1"/>
          <p:cNvSpPr/>
          <p:nvPr/>
        </p:nvSpPr>
        <p:spPr>
          <a:xfrm>
            <a:off x="577350" y="3252325"/>
            <a:ext cx="10700250" cy="203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3200" b="1" i="1" u="none" strike="noStrike" cap="none" dirty="0" smtClean="0">
                <a:solidFill>
                  <a:schemeClr val="dk1"/>
                </a:solidFill>
                <a:latin typeface="Montserrat"/>
                <a:ea typeface="Montserrat"/>
                <a:cs typeface="Montserrat"/>
                <a:sym typeface="Montserrat"/>
              </a:rPr>
              <a:t>1. Summary of the Case Study</a:t>
            </a:r>
            <a:endParaRPr sz="3200" b="0" i="1" u="none" strike="noStrike" cap="none" dirty="0">
              <a:solidFill>
                <a:srgbClr val="000000"/>
              </a:solidFill>
              <a:latin typeface="Montserrat"/>
              <a:ea typeface="Montserrat"/>
              <a:cs typeface="Montserrat"/>
              <a:sym typeface="Montserrat"/>
            </a:endParaRPr>
          </a:p>
        </p:txBody>
      </p:sp>
      <p:sp>
        <p:nvSpPr>
          <p:cNvPr id="6" name="Google Shape;112;p2"/>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4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Tree>
    <p:extLst>
      <p:ext uri="{BB962C8B-B14F-4D97-AF65-F5344CB8AC3E}">
        <p14:creationId xmlns:p14="http://schemas.microsoft.com/office/powerpoint/2010/main" val="2864124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pic>
        <p:nvPicPr>
          <p:cNvPr id="105" name="Google Shape;105;p2"/>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06" name="Google Shape;106;p2"/>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107" name="Google Shape;107;p2"/>
          <p:cNvSpPr txBox="1"/>
          <p:nvPr/>
        </p:nvSpPr>
        <p:spPr>
          <a:xfrm>
            <a:off x="2096850" y="188165"/>
            <a:ext cx="79983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0000"/>
                </a:solidFill>
                <a:latin typeface="Montserrat Black"/>
                <a:ea typeface="Montserrat Black"/>
                <a:cs typeface="Montserrat Black"/>
                <a:sym typeface="Montserrat Black"/>
              </a:rPr>
              <a:t>1. Summary </a:t>
            </a:r>
            <a:r>
              <a:rPr lang="en-US" sz="3600" b="0" i="0" u="none" strike="noStrike" cap="none" dirty="0">
                <a:solidFill>
                  <a:srgbClr val="000000"/>
                </a:solidFill>
                <a:latin typeface="Montserrat Black"/>
                <a:ea typeface="Montserrat Black"/>
                <a:cs typeface="Montserrat Black"/>
                <a:sym typeface="Montserrat Black"/>
              </a:rPr>
              <a:t>of the Case Study</a:t>
            </a:r>
            <a:endParaRPr sz="3600" b="0" i="0" u="none" strike="noStrike" cap="none" dirty="0">
              <a:solidFill>
                <a:srgbClr val="000000"/>
              </a:solidFill>
              <a:latin typeface="Montserrat Black"/>
              <a:ea typeface="Montserrat Black"/>
              <a:cs typeface="Montserrat Black"/>
              <a:sym typeface="Montserrat Black"/>
            </a:endParaRPr>
          </a:p>
        </p:txBody>
      </p:sp>
      <p:grpSp>
        <p:nvGrpSpPr>
          <p:cNvPr id="108" name="Google Shape;108;p2"/>
          <p:cNvGrpSpPr/>
          <p:nvPr/>
        </p:nvGrpSpPr>
        <p:grpSpPr>
          <a:xfrm>
            <a:off x="2096850" y="957000"/>
            <a:ext cx="9081550" cy="3741900"/>
            <a:chOff x="2096850" y="1549825"/>
            <a:chExt cx="9081550" cy="3741900"/>
          </a:xfrm>
        </p:grpSpPr>
        <p:sp>
          <p:nvSpPr>
            <p:cNvPr id="109" name="Google Shape;109;p2"/>
            <p:cNvSpPr txBox="1"/>
            <p:nvPr/>
          </p:nvSpPr>
          <p:spPr>
            <a:xfrm>
              <a:off x="2096850" y="1549825"/>
              <a:ext cx="7998300" cy="6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Montserrat SemiBold"/>
                  <a:ea typeface="Montserrat SemiBold"/>
                  <a:cs typeface="Montserrat SemiBold"/>
                  <a:sym typeface="Montserrat SemiBold"/>
                </a:rPr>
                <a:t>Nature of the protagonists</a:t>
              </a:r>
              <a:endParaRPr sz="3000" b="0" i="0" u="none" strike="noStrike" cap="none">
                <a:solidFill>
                  <a:srgbClr val="000000"/>
                </a:solidFill>
                <a:latin typeface="Montserrat SemiBold"/>
                <a:ea typeface="Montserrat SemiBold"/>
                <a:cs typeface="Montserrat SemiBold"/>
                <a:sym typeface="Montserrat SemiBold"/>
              </a:endParaRPr>
            </a:p>
          </p:txBody>
        </p:sp>
        <p:sp>
          <p:nvSpPr>
            <p:cNvPr id="110" name="Google Shape;110;p2"/>
            <p:cNvSpPr txBox="1"/>
            <p:nvPr/>
          </p:nvSpPr>
          <p:spPr>
            <a:xfrm>
              <a:off x="2377000" y="2264725"/>
              <a:ext cx="8801400" cy="30270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000000"/>
                </a:buClr>
                <a:buSzPts val="2400"/>
                <a:buFont typeface="Montserrat Medium"/>
                <a:buChar char="●"/>
              </a:pPr>
              <a:r>
                <a:rPr lang="en-US" sz="2400" b="0" i="0" u="none" strike="noStrike" cap="none" dirty="0">
                  <a:solidFill>
                    <a:srgbClr val="000000"/>
                  </a:solidFill>
                  <a:latin typeface="Montserrat Medium"/>
                  <a:ea typeface="Montserrat Medium"/>
                  <a:cs typeface="Montserrat Medium"/>
                  <a:sym typeface="Montserrat Medium"/>
                </a:rPr>
                <a:t>Ram is a </a:t>
              </a:r>
              <a:r>
                <a:rPr lang="en-US" sz="2400" b="1" i="0" u="none" strike="noStrike" cap="none" dirty="0">
                  <a:solidFill>
                    <a:srgbClr val="000000"/>
                  </a:solidFill>
                  <a:latin typeface="Montserrat"/>
                  <a:ea typeface="Montserrat"/>
                  <a:cs typeface="Montserrat"/>
                  <a:sym typeface="Montserrat"/>
                </a:rPr>
                <a:t>consulting actuary</a:t>
              </a:r>
              <a:r>
                <a:rPr lang="en-US" sz="2400" b="0" i="0" u="none" strike="noStrike" cap="none" dirty="0">
                  <a:solidFill>
                    <a:srgbClr val="000000"/>
                  </a:solidFill>
                  <a:latin typeface="Montserrat Medium"/>
                  <a:ea typeface="Montserrat Medium"/>
                  <a:cs typeface="Montserrat Medium"/>
                  <a:sym typeface="Montserrat Medium"/>
                </a:rPr>
                <a:t> and </a:t>
              </a:r>
              <a:r>
                <a:rPr lang="en-US" sz="2400" b="1" i="0" u="none" strike="noStrike" cap="none" dirty="0">
                  <a:solidFill>
                    <a:srgbClr val="000000"/>
                  </a:solidFill>
                  <a:latin typeface="Montserrat"/>
                  <a:ea typeface="Montserrat"/>
                  <a:cs typeface="Montserrat"/>
                  <a:sym typeface="Montserrat"/>
                </a:rPr>
                <a:t>well known</a:t>
              </a:r>
              <a:r>
                <a:rPr lang="en-US" sz="2400" b="0" i="0" u="none" strike="noStrike" cap="none" dirty="0">
                  <a:solidFill>
                    <a:srgbClr val="000000"/>
                  </a:solidFill>
                  <a:latin typeface="Montserrat Medium"/>
                  <a:ea typeface="Montserrat Medium"/>
                  <a:cs typeface="Montserrat Medium"/>
                  <a:sym typeface="Montserrat Medium"/>
                </a:rPr>
                <a:t> in the insurance sector.</a:t>
              </a:r>
              <a:endParaRPr sz="2400" b="0" i="0" u="none" strike="noStrike" cap="none" dirty="0">
                <a:solidFill>
                  <a:srgbClr val="000000"/>
                </a:solidFill>
                <a:latin typeface="Montserrat Medium"/>
                <a:ea typeface="Montserrat Medium"/>
                <a:cs typeface="Montserrat Medium"/>
                <a:sym typeface="Montserrat Medium"/>
              </a:endParaRPr>
            </a:p>
            <a:p>
              <a:pPr marL="457200" marR="0" lvl="0" indent="-381000" algn="l" rtl="0">
                <a:lnSpc>
                  <a:spcPct val="100000"/>
                </a:lnSpc>
                <a:spcBef>
                  <a:spcPts val="1000"/>
                </a:spcBef>
                <a:spcAft>
                  <a:spcPts val="0"/>
                </a:spcAft>
                <a:buClr>
                  <a:srgbClr val="000000"/>
                </a:buClr>
                <a:buSzPts val="2400"/>
                <a:buFont typeface="Montserrat Medium"/>
                <a:buChar char="●"/>
              </a:pPr>
              <a:r>
                <a:rPr lang="en-US" sz="2400" b="0" i="0" u="none" strike="noStrike" cap="none" dirty="0">
                  <a:solidFill>
                    <a:srgbClr val="000000"/>
                  </a:solidFill>
                  <a:latin typeface="Montserrat Medium"/>
                  <a:ea typeface="Montserrat Medium"/>
                  <a:cs typeface="Montserrat Medium"/>
                  <a:sym typeface="Montserrat Medium"/>
                </a:rPr>
                <a:t>However, he is </a:t>
              </a:r>
              <a:r>
                <a:rPr lang="en-US" sz="2400" b="1" i="0" u="none" strike="noStrike" cap="none" dirty="0">
                  <a:solidFill>
                    <a:srgbClr val="000000"/>
                  </a:solidFill>
                  <a:latin typeface="Montserrat"/>
                  <a:ea typeface="Montserrat"/>
                  <a:cs typeface="Montserrat"/>
                  <a:sym typeface="Montserrat"/>
                </a:rPr>
                <a:t>highly critical</a:t>
              </a:r>
              <a:r>
                <a:rPr lang="en-US" sz="2400" b="0" i="0" u="none" strike="noStrike" cap="none" dirty="0">
                  <a:solidFill>
                    <a:srgbClr val="000000"/>
                  </a:solidFill>
                  <a:latin typeface="Montserrat Medium"/>
                  <a:ea typeface="Montserrat Medium"/>
                  <a:cs typeface="Montserrat Medium"/>
                  <a:sym typeface="Montserrat Medium"/>
                </a:rPr>
                <a:t> in nature. Always on the lookout for proving others wrong.</a:t>
              </a:r>
              <a:endParaRPr sz="2400" b="0" i="0" u="none" strike="noStrike" cap="none" dirty="0">
                <a:solidFill>
                  <a:srgbClr val="000000"/>
                </a:solidFill>
                <a:latin typeface="Montserrat Medium"/>
                <a:ea typeface="Montserrat Medium"/>
                <a:cs typeface="Montserrat Medium"/>
                <a:sym typeface="Montserrat Medium"/>
              </a:endParaRPr>
            </a:p>
            <a:p>
              <a:pPr marL="457200" marR="0" lvl="0" indent="-381000" algn="l" rtl="0">
                <a:lnSpc>
                  <a:spcPct val="100000"/>
                </a:lnSpc>
                <a:spcBef>
                  <a:spcPts val="1000"/>
                </a:spcBef>
                <a:spcAft>
                  <a:spcPts val="1000"/>
                </a:spcAft>
                <a:buClr>
                  <a:srgbClr val="000000"/>
                </a:buClr>
                <a:buSzPts val="2400"/>
                <a:buFont typeface="Montserrat Medium"/>
                <a:buChar char="●"/>
              </a:pPr>
              <a:r>
                <a:rPr lang="en-US" sz="2400" b="0" i="0" u="none" strike="noStrike" cap="none" dirty="0" err="1">
                  <a:solidFill>
                    <a:srgbClr val="000000"/>
                  </a:solidFill>
                  <a:latin typeface="Montserrat Medium"/>
                  <a:ea typeface="Montserrat Medium"/>
                  <a:cs typeface="Montserrat Medium"/>
                  <a:sym typeface="Montserrat Medium"/>
                </a:rPr>
                <a:t>Jatin</a:t>
              </a:r>
              <a:r>
                <a:rPr lang="en-US" sz="2400" b="0" i="0" u="none" strike="noStrike" cap="none" dirty="0">
                  <a:solidFill>
                    <a:srgbClr val="000000"/>
                  </a:solidFill>
                  <a:latin typeface="Montserrat Medium"/>
                  <a:ea typeface="Montserrat Medium"/>
                  <a:cs typeface="Montserrat Medium"/>
                  <a:sym typeface="Montserrat Medium"/>
                </a:rPr>
                <a:t> is the </a:t>
              </a:r>
              <a:r>
                <a:rPr lang="en-US" sz="2400" b="1" i="0" u="none" strike="noStrike" cap="none" dirty="0">
                  <a:solidFill>
                    <a:srgbClr val="000000"/>
                  </a:solidFill>
                  <a:latin typeface="Montserrat"/>
                  <a:ea typeface="Montserrat"/>
                  <a:cs typeface="Montserrat"/>
                  <a:sym typeface="Montserrat"/>
                </a:rPr>
                <a:t>investment manager</a:t>
              </a:r>
              <a:r>
                <a:rPr lang="en-US" sz="2400" b="0" i="0" u="none" strike="noStrike" cap="none" dirty="0">
                  <a:solidFill>
                    <a:srgbClr val="000000"/>
                  </a:solidFill>
                  <a:latin typeface="Montserrat Medium"/>
                  <a:ea typeface="Montserrat Medium"/>
                  <a:cs typeface="Montserrat Medium"/>
                  <a:sym typeface="Montserrat Medium"/>
                </a:rPr>
                <a:t> at the </a:t>
              </a:r>
              <a:r>
                <a:rPr lang="en-US" sz="2400" b="1" i="0" u="none" strike="noStrike" cap="none" dirty="0">
                  <a:solidFill>
                    <a:srgbClr val="000000"/>
                  </a:solidFill>
                  <a:latin typeface="Montserrat Medium"/>
                  <a:ea typeface="Montserrat Medium"/>
                  <a:cs typeface="Montserrat Medium"/>
                  <a:sym typeface="Montserrat Medium"/>
                </a:rPr>
                <a:t>private equity </a:t>
              </a:r>
              <a:r>
                <a:rPr lang="en-US" sz="2400" b="0" i="0" u="none" strike="noStrike" cap="none" dirty="0">
                  <a:solidFill>
                    <a:srgbClr val="000000"/>
                  </a:solidFill>
                  <a:latin typeface="Montserrat Medium"/>
                  <a:ea typeface="Montserrat Medium"/>
                  <a:cs typeface="Montserrat Medium"/>
                  <a:sym typeface="Montserrat Medium"/>
                </a:rPr>
                <a:t>firm. He is </a:t>
              </a:r>
              <a:r>
                <a:rPr lang="en-US" sz="2400" b="1" i="0" u="none" strike="noStrike" cap="none" dirty="0">
                  <a:solidFill>
                    <a:srgbClr val="000000"/>
                  </a:solidFill>
                  <a:latin typeface="Montserrat"/>
                  <a:ea typeface="Montserrat"/>
                  <a:cs typeface="Montserrat"/>
                  <a:sym typeface="Montserrat"/>
                </a:rPr>
                <a:t>always in a hurry</a:t>
              </a:r>
              <a:r>
                <a:rPr lang="en-US" sz="2400" b="0" i="0" u="none" strike="noStrike" cap="none" dirty="0">
                  <a:solidFill>
                    <a:srgbClr val="000000"/>
                  </a:solidFill>
                  <a:latin typeface="Montserrat Medium"/>
                  <a:ea typeface="Montserrat Medium"/>
                  <a:cs typeface="Montserrat Medium"/>
                  <a:sym typeface="Montserrat Medium"/>
                </a:rPr>
                <a:t> and wants to </a:t>
              </a:r>
              <a:r>
                <a:rPr lang="en-US" sz="2400" b="1" i="0" u="none" strike="noStrike" cap="none" dirty="0">
                  <a:solidFill>
                    <a:srgbClr val="000000"/>
                  </a:solidFill>
                  <a:latin typeface="Montserrat"/>
                  <a:ea typeface="Montserrat"/>
                  <a:cs typeface="Montserrat"/>
                  <a:sym typeface="Montserrat"/>
                </a:rPr>
                <a:t>move fast</a:t>
              </a:r>
              <a:r>
                <a:rPr lang="en-US" sz="2400" b="0" i="0" u="none" strike="noStrike" cap="none" dirty="0">
                  <a:solidFill>
                    <a:srgbClr val="000000"/>
                  </a:solidFill>
                  <a:latin typeface="Montserrat Medium"/>
                  <a:ea typeface="Montserrat Medium"/>
                  <a:cs typeface="Montserrat Medium"/>
                  <a:sym typeface="Montserrat Medium"/>
                </a:rPr>
                <a:t> irrespective whether it is right or wrong.</a:t>
              </a:r>
              <a:endParaRPr sz="2400" b="0" i="0" u="none" strike="noStrike" cap="none" dirty="0">
                <a:solidFill>
                  <a:srgbClr val="000000"/>
                </a:solidFill>
                <a:latin typeface="Montserrat Medium"/>
                <a:ea typeface="Montserrat Medium"/>
                <a:cs typeface="Montserrat Medium"/>
                <a:sym typeface="Montserrat Medium"/>
              </a:endParaRPr>
            </a:p>
          </p:txBody>
        </p:sp>
      </p:grpSp>
      <p:sp>
        <p:nvSpPr>
          <p:cNvPr id="111" name="Google Shape;111;p2"/>
          <p:cNvSpPr txBox="1"/>
          <p:nvPr/>
        </p:nvSpPr>
        <p:spPr>
          <a:xfrm>
            <a:off x="2377000" y="5626475"/>
            <a:ext cx="8801400" cy="831300"/>
          </a:xfrm>
          <a:prstGeom prst="rect">
            <a:avLst/>
          </a:prstGeom>
          <a:solidFill>
            <a:schemeClr val="lt1"/>
          </a:solidFill>
          <a:ln w="25400" cap="flat" cmpd="sng">
            <a:solidFill>
              <a:srgbClr val="66666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a:solidFill>
                  <a:schemeClr val="dk1"/>
                </a:solidFill>
                <a:latin typeface="Montserrat"/>
                <a:ea typeface="Montserrat"/>
                <a:cs typeface="Montserrat"/>
                <a:sym typeface="Montserrat"/>
              </a:rPr>
              <a:t>A </a:t>
            </a:r>
            <a:r>
              <a:rPr lang="en-US" b="1">
                <a:solidFill>
                  <a:schemeClr val="dk1"/>
                </a:solidFill>
                <a:latin typeface="Montserrat"/>
                <a:ea typeface="Montserrat"/>
                <a:cs typeface="Montserrat"/>
                <a:sym typeface="Montserrat"/>
              </a:rPr>
              <a:t>Private Equity Firm</a:t>
            </a:r>
            <a:r>
              <a:rPr lang="en-US">
                <a:solidFill>
                  <a:schemeClr val="dk1"/>
                </a:solidFill>
                <a:latin typeface="Montserrat"/>
                <a:ea typeface="Montserrat"/>
                <a:cs typeface="Montserrat"/>
                <a:sym typeface="Montserrat"/>
              </a:rPr>
              <a:t> is an investment management company that provides financial backing and makes investments in the private equity of other companies.</a:t>
            </a:r>
            <a:endParaRPr>
              <a:solidFill>
                <a:schemeClr val="dk1"/>
              </a:solidFill>
              <a:latin typeface="Montserrat"/>
              <a:ea typeface="Montserrat"/>
              <a:cs typeface="Montserrat"/>
              <a:sym typeface="Montserrat"/>
            </a:endParaRPr>
          </a:p>
          <a:p>
            <a:pPr marL="457200" marR="0" lvl="0" indent="-317500" algn="l" rtl="0">
              <a:lnSpc>
                <a:spcPct val="100000"/>
              </a:lnSpc>
              <a:spcBef>
                <a:spcPts val="0"/>
              </a:spcBef>
              <a:spcAft>
                <a:spcPts val="0"/>
              </a:spcAft>
              <a:buClr>
                <a:schemeClr val="dk1"/>
              </a:buClr>
              <a:buSzPts val="1400"/>
              <a:buFont typeface="Montserrat"/>
              <a:buChar char="-"/>
            </a:pPr>
            <a:r>
              <a:rPr lang="en-US" i="1">
                <a:solidFill>
                  <a:schemeClr val="dk1"/>
                </a:solidFill>
                <a:latin typeface="Montserrat"/>
                <a:ea typeface="Montserrat"/>
                <a:cs typeface="Montserrat"/>
                <a:sym typeface="Montserrat"/>
              </a:rPr>
              <a:t>Wikipedia</a:t>
            </a:r>
            <a:endParaRPr>
              <a:latin typeface="Montserrat"/>
              <a:ea typeface="Montserrat"/>
              <a:cs typeface="Montserrat"/>
              <a:sym typeface="Montserrat"/>
            </a:endParaRPr>
          </a:p>
        </p:txBody>
      </p:sp>
      <p:sp>
        <p:nvSpPr>
          <p:cNvPr id="112" name="Google Shape;112;p2"/>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5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Tree>
    <p:extLst>
      <p:ext uri="{BB962C8B-B14F-4D97-AF65-F5344CB8AC3E}">
        <p14:creationId xmlns:p14="http://schemas.microsoft.com/office/powerpoint/2010/main" val="1036753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pic>
        <p:nvPicPr>
          <p:cNvPr id="119" name="Google Shape;119;ge14b0e9554_0_3"/>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20" name="Google Shape;120;ge14b0e9554_0_3"/>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121" name="Google Shape;121;ge14b0e9554_0_3"/>
          <p:cNvSpPr txBox="1"/>
          <p:nvPr/>
        </p:nvSpPr>
        <p:spPr>
          <a:xfrm>
            <a:off x="2096850" y="51005"/>
            <a:ext cx="79983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0000"/>
                </a:solidFill>
                <a:latin typeface="Montserrat Black"/>
                <a:ea typeface="Montserrat Black"/>
                <a:cs typeface="Montserrat Black"/>
                <a:sym typeface="Montserrat Black"/>
              </a:rPr>
              <a:t>1… Summary </a:t>
            </a:r>
            <a:r>
              <a:rPr lang="en-US" sz="3600" b="0" i="0" u="none" strike="noStrike" cap="none" dirty="0">
                <a:solidFill>
                  <a:srgbClr val="000000"/>
                </a:solidFill>
                <a:latin typeface="Montserrat Black"/>
                <a:ea typeface="Montserrat Black"/>
                <a:cs typeface="Montserrat Black"/>
                <a:sym typeface="Montserrat Black"/>
              </a:rPr>
              <a:t>of the Case Study</a:t>
            </a:r>
            <a:endParaRPr sz="3600" b="0" i="0" u="none" strike="noStrike" cap="none" dirty="0">
              <a:solidFill>
                <a:srgbClr val="000000"/>
              </a:solidFill>
              <a:latin typeface="Montserrat Black"/>
              <a:ea typeface="Montserrat Black"/>
              <a:cs typeface="Montserrat Black"/>
              <a:sym typeface="Montserrat Black"/>
            </a:endParaRPr>
          </a:p>
        </p:txBody>
      </p:sp>
      <p:grpSp>
        <p:nvGrpSpPr>
          <p:cNvPr id="122" name="Google Shape;122;ge14b0e9554_0_3"/>
          <p:cNvGrpSpPr/>
          <p:nvPr/>
        </p:nvGrpSpPr>
        <p:grpSpPr>
          <a:xfrm>
            <a:off x="2177150" y="622265"/>
            <a:ext cx="9081550" cy="4999879"/>
            <a:chOff x="2096850" y="1145235"/>
            <a:chExt cx="9081550" cy="4999879"/>
          </a:xfrm>
        </p:grpSpPr>
        <p:sp>
          <p:nvSpPr>
            <p:cNvPr id="123" name="Google Shape;123;ge14b0e9554_0_3"/>
            <p:cNvSpPr txBox="1"/>
            <p:nvPr/>
          </p:nvSpPr>
          <p:spPr>
            <a:xfrm>
              <a:off x="2096850" y="1145235"/>
              <a:ext cx="79983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2800" b="0" i="0" u="none" strike="noStrike" cap="none">
                  <a:solidFill>
                    <a:srgbClr val="000000"/>
                  </a:solidFill>
                  <a:latin typeface="Montserrat SemiBold"/>
                  <a:ea typeface="Montserrat SemiBold"/>
                  <a:cs typeface="Montserrat SemiBold"/>
                  <a:sym typeface="Montserrat SemiBold"/>
                </a:rPr>
                <a:t>Background of the case</a:t>
              </a:r>
              <a:endParaRPr sz="2800" b="0" i="0" u="none" strike="noStrike" cap="none">
                <a:solidFill>
                  <a:srgbClr val="000000"/>
                </a:solidFill>
                <a:latin typeface="Montserrat SemiBold"/>
                <a:ea typeface="Montserrat SemiBold"/>
                <a:cs typeface="Montserrat SemiBold"/>
                <a:sym typeface="Montserrat SemiBold"/>
              </a:endParaRPr>
            </a:p>
          </p:txBody>
        </p:sp>
        <p:sp>
          <p:nvSpPr>
            <p:cNvPr id="124" name="Google Shape;124;ge14b0e9554_0_3"/>
            <p:cNvSpPr txBox="1"/>
            <p:nvPr/>
          </p:nvSpPr>
          <p:spPr>
            <a:xfrm>
              <a:off x="2377000" y="1677255"/>
              <a:ext cx="8801400" cy="4467859"/>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000000"/>
                </a:buClr>
                <a:buSzPts val="2400"/>
                <a:buFont typeface="Montserrat Medium"/>
                <a:buChar char="●"/>
              </a:pPr>
              <a:r>
                <a:rPr lang="en-US" sz="2200" b="0" i="0" u="none" strike="noStrike" cap="none" dirty="0">
                  <a:solidFill>
                    <a:srgbClr val="000000"/>
                  </a:solidFill>
                  <a:latin typeface="Montserrat Medium"/>
                  <a:ea typeface="Montserrat Medium"/>
                  <a:cs typeface="Montserrat Medium"/>
                  <a:sym typeface="Montserrat Medium"/>
                </a:rPr>
                <a:t>Ram approached by </a:t>
              </a:r>
              <a:r>
                <a:rPr lang="en-US" sz="2200" b="0" i="0" u="none" strike="noStrike" cap="none" dirty="0" err="1">
                  <a:solidFill>
                    <a:srgbClr val="000000"/>
                  </a:solidFill>
                  <a:latin typeface="Montserrat Medium"/>
                  <a:ea typeface="Montserrat Medium"/>
                  <a:cs typeface="Montserrat Medium"/>
                  <a:sym typeface="Montserrat Medium"/>
                </a:rPr>
                <a:t>Jatin</a:t>
              </a:r>
              <a:r>
                <a:rPr lang="en-US" sz="2200" b="0" i="0" u="none" strike="noStrike" cap="none" dirty="0">
                  <a:solidFill>
                    <a:srgbClr val="000000"/>
                  </a:solidFill>
                  <a:latin typeface="Montserrat Medium"/>
                  <a:ea typeface="Montserrat Medium"/>
                  <a:cs typeface="Montserrat Medium"/>
                  <a:sym typeface="Montserrat Medium"/>
                </a:rPr>
                <a:t> from the private equity firm to perform </a:t>
              </a:r>
              <a:r>
                <a:rPr lang="en-US" sz="2200" b="1" i="0" u="none" strike="noStrike" cap="none" dirty="0">
                  <a:solidFill>
                    <a:srgbClr val="000000"/>
                  </a:solidFill>
                  <a:latin typeface="Montserrat"/>
                  <a:ea typeface="Montserrat"/>
                  <a:cs typeface="Montserrat"/>
                  <a:sym typeface="Montserrat"/>
                </a:rPr>
                <a:t>Due Diligence</a:t>
              </a:r>
              <a:r>
                <a:rPr lang="en-US" sz="2200" b="0" i="0" u="none" strike="noStrike" cap="none" dirty="0">
                  <a:solidFill>
                    <a:srgbClr val="000000"/>
                  </a:solidFill>
                  <a:latin typeface="Montserrat Medium"/>
                  <a:ea typeface="Montserrat Medium"/>
                  <a:cs typeface="Montserrat Medium"/>
                  <a:sym typeface="Montserrat Medium"/>
                </a:rPr>
                <a:t> for an M&amp;A transaction.</a:t>
              </a:r>
              <a:endParaRPr sz="2200" b="0" i="0" u="none" strike="noStrike" cap="none" dirty="0">
                <a:solidFill>
                  <a:srgbClr val="000000"/>
                </a:solidFill>
                <a:latin typeface="Montserrat Medium"/>
                <a:ea typeface="Montserrat Medium"/>
                <a:cs typeface="Montserrat Medium"/>
                <a:sym typeface="Montserrat Medium"/>
              </a:endParaRPr>
            </a:p>
            <a:p>
              <a:pPr marL="457200" marR="0" lvl="0" indent="-381000" algn="l" rtl="0">
                <a:lnSpc>
                  <a:spcPct val="100000"/>
                </a:lnSpc>
                <a:spcBef>
                  <a:spcPts val="1000"/>
                </a:spcBef>
                <a:spcAft>
                  <a:spcPts val="0"/>
                </a:spcAft>
                <a:buClr>
                  <a:srgbClr val="000000"/>
                </a:buClr>
                <a:buSzPts val="2400"/>
                <a:buFont typeface="Montserrat Medium"/>
                <a:buChar char="●"/>
              </a:pPr>
              <a:r>
                <a:rPr lang="en-US" sz="2200" b="1" i="0" u="none" strike="noStrike" cap="none" dirty="0">
                  <a:solidFill>
                    <a:srgbClr val="000000"/>
                  </a:solidFill>
                  <a:latin typeface="Montserrat"/>
                  <a:ea typeface="Montserrat"/>
                  <a:cs typeface="Montserrat"/>
                  <a:sym typeface="Montserrat"/>
                </a:rPr>
                <a:t>Timelines unrealistic</a:t>
              </a:r>
              <a:r>
                <a:rPr lang="en-US" sz="2200" b="0" i="0" u="none" strike="noStrike" cap="none" dirty="0">
                  <a:solidFill>
                    <a:srgbClr val="000000"/>
                  </a:solidFill>
                  <a:latin typeface="Montserrat Medium"/>
                  <a:ea typeface="Montserrat Medium"/>
                  <a:cs typeface="Montserrat Medium"/>
                  <a:sym typeface="Montserrat Medium"/>
                </a:rPr>
                <a:t> </a:t>
              </a:r>
              <a:endParaRPr sz="2200" b="0" i="0" u="none" strike="noStrike" cap="none" dirty="0">
                <a:solidFill>
                  <a:srgbClr val="000000"/>
                </a:solidFill>
                <a:latin typeface="Montserrat Medium"/>
                <a:ea typeface="Montserrat Medium"/>
                <a:cs typeface="Montserrat Medium"/>
                <a:sym typeface="Montserrat Medium"/>
              </a:endParaRPr>
            </a:p>
            <a:p>
              <a:pPr marL="914400" marR="0" lvl="1" indent="-381000" algn="l" rtl="0">
                <a:lnSpc>
                  <a:spcPct val="100000"/>
                </a:lnSpc>
                <a:spcBef>
                  <a:spcPts val="1000"/>
                </a:spcBef>
                <a:spcAft>
                  <a:spcPts val="0"/>
                </a:spcAft>
                <a:buClr>
                  <a:srgbClr val="000000"/>
                </a:buClr>
                <a:buSzPts val="2400"/>
                <a:buFont typeface="Montserrat Medium"/>
                <a:buChar char="○"/>
              </a:pPr>
              <a:r>
                <a:rPr lang="en-US" sz="2200" b="0" i="0" u="none" strike="noStrike" cap="none" dirty="0">
                  <a:solidFill>
                    <a:srgbClr val="000000"/>
                  </a:solidFill>
                  <a:latin typeface="Montserrat Medium"/>
                  <a:ea typeface="Montserrat Medium"/>
                  <a:cs typeface="Montserrat Medium"/>
                  <a:sym typeface="Montserrat Medium"/>
                </a:rPr>
                <a:t>Client wants project to be completed in </a:t>
              </a:r>
              <a:r>
                <a:rPr lang="en-US" sz="2200" b="1" i="0" u="none" strike="noStrike" cap="none" dirty="0">
                  <a:solidFill>
                    <a:srgbClr val="000000"/>
                  </a:solidFill>
                  <a:latin typeface="Montserrat"/>
                  <a:ea typeface="Montserrat"/>
                  <a:cs typeface="Montserrat"/>
                  <a:sym typeface="Montserrat"/>
                </a:rPr>
                <a:t>2 weeks</a:t>
              </a:r>
              <a:r>
                <a:rPr lang="en-US" sz="2200" b="0" i="0" u="none" strike="noStrike" cap="none" dirty="0">
                  <a:solidFill>
                    <a:srgbClr val="000000"/>
                  </a:solidFill>
                  <a:latin typeface="Montserrat Medium"/>
                  <a:ea typeface="Montserrat Medium"/>
                  <a:cs typeface="Montserrat Medium"/>
                  <a:sym typeface="Montserrat Medium"/>
                </a:rPr>
                <a:t>.</a:t>
              </a:r>
              <a:endParaRPr sz="2200" b="0" i="0" u="none" strike="noStrike" cap="none" dirty="0">
                <a:solidFill>
                  <a:srgbClr val="000000"/>
                </a:solidFill>
                <a:latin typeface="Montserrat Medium"/>
                <a:ea typeface="Montserrat Medium"/>
                <a:cs typeface="Montserrat Medium"/>
                <a:sym typeface="Montserrat Medium"/>
              </a:endParaRPr>
            </a:p>
            <a:p>
              <a:pPr marL="914400" marR="0" lvl="1" indent="-381000" algn="l" rtl="0">
                <a:lnSpc>
                  <a:spcPct val="100000"/>
                </a:lnSpc>
                <a:spcBef>
                  <a:spcPts val="1000"/>
                </a:spcBef>
                <a:spcAft>
                  <a:spcPts val="0"/>
                </a:spcAft>
                <a:buClr>
                  <a:srgbClr val="000000"/>
                </a:buClr>
                <a:buSzPts val="2400"/>
                <a:buFont typeface="Montserrat Medium"/>
                <a:buChar char="○"/>
              </a:pPr>
              <a:r>
                <a:rPr lang="en-US" sz="2200" b="0" i="0" u="none" strike="noStrike" cap="none" dirty="0">
                  <a:solidFill>
                    <a:srgbClr val="000000"/>
                  </a:solidFill>
                  <a:latin typeface="Montserrat Medium"/>
                  <a:ea typeface="Montserrat Medium"/>
                  <a:cs typeface="Montserrat Medium"/>
                  <a:sym typeface="Montserrat Medium"/>
                </a:rPr>
                <a:t>Generally takes </a:t>
              </a:r>
              <a:r>
                <a:rPr lang="en-US" sz="2200" b="1" i="0" u="none" strike="noStrike" cap="none" dirty="0">
                  <a:solidFill>
                    <a:srgbClr val="000000"/>
                  </a:solidFill>
                  <a:latin typeface="Montserrat"/>
                  <a:ea typeface="Montserrat"/>
                  <a:cs typeface="Montserrat"/>
                  <a:sym typeface="Montserrat"/>
                </a:rPr>
                <a:t>more than 5-6 weeks</a:t>
              </a:r>
              <a:r>
                <a:rPr lang="en-US" sz="2200" b="0" i="0" u="none" strike="noStrike" cap="none" dirty="0">
                  <a:solidFill>
                    <a:srgbClr val="000000"/>
                  </a:solidFill>
                  <a:latin typeface="Montserrat Medium"/>
                  <a:ea typeface="Montserrat Medium"/>
                  <a:cs typeface="Montserrat Medium"/>
                  <a:sym typeface="Montserrat Medium"/>
                </a:rPr>
                <a:t> to wrap up such a project.</a:t>
              </a:r>
              <a:endParaRPr sz="2200" b="0" i="0" u="none" strike="noStrike" cap="none" dirty="0">
                <a:solidFill>
                  <a:srgbClr val="000000"/>
                </a:solidFill>
                <a:latin typeface="Montserrat Medium"/>
                <a:ea typeface="Montserrat Medium"/>
                <a:cs typeface="Montserrat Medium"/>
                <a:sym typeface="Montserrat Medium"/>
              </a:endParaRPr>
            </a:p>
            <a:p>
              <a:pPr marL="457200" marR="0" lvl="0" indent="-381000" algn="l" rtl="0">
                <a:lnSpc>
                  <a:spcPct val="100000"/>
                </a:lnSpc>
                <a:spcBef>
                  <a:spcPts val="1000"/>
                </a:spcBef>
                <a:spcAft>
                  <a:spcPts val="0"/>
                </a:spcAft>
                <a:buClr>
                  <a:srgbClr val="000000"/>
                </a:buClr>
                <a:buSzPts val="2400"/>
                <a:buFont typeface="Montserrat Medium"/>
                <a:buChar char="●"/>
              </a:pPr>
              <a:r>
                <a:rPr lang="en-US" sz="2200" b="1" i="0" u="none" strike="noStrike" cap="none" dirty="0">
                  <a:solidFill>
                    <a:srgbClr val="000000"/>
                  </a:solidFill>
                  <a:latin typeface="Montserrat"/>
                  <a:ea typeface="Montserrat"/>
                  <a:cs typeface="Montserrat"/>
                  <a:sym typeface="Montserrat"/>
                </a:rPr>
                <a:t>Outsourcing to meeting deadlines</a:t>
              </a:r>
              <a:endParaRPr sz="2200" b="0" i="0" u="none" strike="noStrike" cap="none" dirty="0">
                <a:solidFill>
                  <a:srgbClr val="000000"/>
                </a:solidFill>
                <a:latin typeface="Montserrat Medium"/>
                <a:ea typeface="Montserrat Medium"/>
                <a:cs typeface="Montserrat Medium"/>
                <a:sym typeface="Montserrat Medium"/>
              </a:endParaRPr>
            </a:p>
            <a:p>
              <a:pPr marL="914400" marR="0" lvl="1" indent="-381000" algn="l" rtl="0">
                <a:lnSpc>
                  <a:spcPct val="100000"/>
                </a:lnSpc>
                <a:spcBef>
                  <a:spcPts val="1000"/>
                </a:spcBef>
                <a:spcAft>
                  <a:spcPts val="0"/>
                </a:spcAft>
                <a:buClr>
                  <a:srgbClr val="000000"/>
                </a:buClr>
                <a:buSzPts val="2400"/>
                <a:buFont typeface="Montserrat Medium"/>
                <a:buChar char="○"/>
              </a:pPr>
              <a:r>
                <a:rPr lang="en-US" sz="2200" b="0" i="0" u="none" strike="noStrike" cap="none" dirty="0">
                  <a:solidFill>
                    <a:srgbClr val="000000"/>
                  </a:solidFill>
                  <a:latin typeface="Montserrat Medium"/>
                  <a:ea typeface="Montserrat Medium"/>
                  <a:cs typeface="Montserrat Medium"/>
                  <a:sym typeface="Montserrat Medium"/>
                </a:rPr>
                <a:t>Client </a:t>
              </a:r>
              <a:r>
                <a:rPr lang="en-US" sz="2200" b="1" i="0" u="none" strike="noStrike" cap="none" dirty="0">
                  <a:solidFill>
                    <a:srgbClr val="000000"/>
                  </a:solidFill>
                  <a:latin typeface="Montserrat"/>
                  <a:ea typeface="Montserrat"/>
                  <a:cs typeface="Montserrat"/>
                  <a:sym typeface="Montserrat"/>
                </a:rPr>
                <a:t>not satisfied</a:t>
              </a:r>
              <a:r>
                <a:rPr lang="en-US" sz="2200" b="0" i="0" u="none" strike="noStrike" cap="none" dirty="0">
                  <a:solidFill>
                    <a:srgbClr val="000000"/>
                  </a:solidFill>
                  <a:latin typeface="Montserrat Medium"/>
                  <a:ea typeface="Montserrat Medium"/>
                  <a:cs typeface="Montserrat Medium"/>
                  <a:sym typeface="Montserrat Medium"/>
                </a:rPr>
                <a:t> with Ram’s initial work.</a:t>
              </a:r>
              <a:endParaRPr sz="2200" b="0" i="0" u="none" strike="noStrike" cap="none" dirty="0">
                <a:solidFill>
                  <a:srgbClr val="000000"/>
                </a:solidFill>
                <a:latin typeface="Montserrat Medium"/>
                <a:ea typeface="Montserrat Medium"/>
                <a:cs typeface="Montserrat Medium"/>
                <a:sym typeface="Montserrat Medium"/>
              </a:endParaRPr>
            </a:p>
            <a:p>
              <a:pPr marL="914400" marR="0" lvl="1" indent="-381000" algn="l" rtl="0">
                <a:lnSpc>
                  <a:spcPct val="100000"/>
                </a:lnSpc>
                <a:spcBef>
                  <a:spcPts val="1000"/>
                </a:spcBef>
                <a:spcAft>
                  <a:spcPts val="1000"/>
                </a:spcAft>
                <a:buClr>
                  <a:srgbClr val="000000"/>
                </a:buClr>
                <a:buSzPts val="2400"/>
                <a:buFont typeface="Montserrat Medium"/>
                <a:buChar char="○"/>
              </a:pPr>
              <a:r>
                <a:rPr lang="en-US" sz="2200" b="0" i="0" u="none" strike="noStrike" cap="none" dirty="0">
                  <a:solidFill>
                    <a:srgbClr val="000000"/>
                  </a:solidFill>
                  <a:latin typeface="Montserrat Medium"/>
                  <a:ea typeface="Montserrat Medium"/>
                  <a:cs typeface="Montserrat Medium"/>
                  <a:sym typeface="Montserrat Medium"/>
                </a:rPr>
                <a:t>Ram </a:t>
              </a:r>
              <a:r>
                <a:rPr lang="en-US" sz="2200" b="1" i="0" u="none" strike="noStrike" cap="none" dirty="0">
                  <a:solidFill>
                    <a:srgbClr val="000000"/>
                  </a:solidFill>
                  <a:latin typeface="Montserrat"/>
                  <a:ea typeface="Montserrat"/>
                  <a:cs typeface="Montserrat"/>
                  <a:sym typeface="Montserrat"/>
                </a:rPr>
                <a:t>outsources work</a:t>
              </a:r>
              <a:r>
                <a:rPr lang="en-US" sz="2200" b="0" i="0" u="none" strike="noStrike" cap="none" dirty="0">
                  <a:solidFill>
                    <a:srgbClr val="000000"/>
                  </a:solidFill>
                  <a:latin typeface="Montserrat Medium"/>
                  <a:ea typeface="Montserrat Medium"/>
                  <a:cs typeface="Montserrat Medium"/>
                  <a:sym typeface="Montserrat Medium"/>
                </a:rPr>
                <a:t> to other consultants to meet timelines.     </a:t>
              </a:r>
              <a:endParaRPr sz="2200" b="0" i="0" u="none" strike="noStrike" cap="none" dirty="0">
                <a:solidFill>
                  <a:srgbClr val="000000"/>
                </a:solidFill>
                <a:latin typeface="Montserrat Medium"/>
                <a:ea typeface="Montserrat Medium"/>
                <a:cs typeface="Montserrat Medium"/>
                <a:sym typeface="Montserrat Medium"/>
              </a:endParaRPr>
            </a:p>
          </p:txBody>
        </p:sp>
      </p:grpSp>
      <p:sp>
        <p:nvSpPr>
          <p:cNvPr id="125" name="Google Shape;125;ge14b0e9554_0_3"/>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6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
        <p:nvSpPr>
          <p:cNvPr id="126" name="Google Shape;126;ge14b0e9554_0_3"/>
          <p:cNvSpPr txBox="1"/>
          <p:nvPr/>
        </p:nvSpPr>
        <p:spPr>
          <a:xfrm>
            <a:off x="2457300" y="5513695"/>
            <a:ext cx="8801400" cy="1046700"/>
          </a:xfrm>
          <a:prstGeom prst="rect">
            <a:avLst/>
          </a:prstGeom>
          <a:solidFill>
            <a:schemeClr val="lt1"/>
          </a:solidFill>
          <a:ln w="25400" cap="flat" cmpd="sng">
            <a:solidFill>
              <a:srgbClr val="666666"/>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b="1" dirty="0">
                <a:solidFill>
                  <a:schemeClr val="dk1"/>
                </a:solidFill>
                <a:latin typeface="Montserrat"/>
                <a:ea typeface="Montserrat"/>
                <a:cs typeface="Montserrat"/>
                <a:sym typeface="Montserrat"/>
              </a:rPr>
              <a:t>Due diligence</a:t>
            </a:r>
            <a:r>
              <a:rPr lang="en-US" dirty="0">
                <a:solidFill>
                  <a:schemeClr val="dk1"/>
                </a:solidFill>
                <a:latin typeface="Montserrat"/>
                <a:ea typeface="Montserrat"/>
                <a:cs typeface="Montserrat"/>
                <a:sym typeface="Montserrat"/>
              </a:rPr>
              <a:t> is the investigation or exercise of care that a reasonable business or person is normally expected to take before entering into an agreement or contract with another party or an act with a certain standard of care.</a:t>
            </a:r>
            <a:endParaRPr dirty="0">
              <a:solidFill>
                <a:schemeClr val="dk1"/>
              </a:solidFill>
              <a:latin typeface="Montserrat"/>
              <a:ea typeface="Montserrat"/>
              <a:cs typeface="Montserrat"/>
              <a:sym typeface="Montserrat"/>
            </a:endParaRPr>
          </a:p>
          <a:p>
            <a:pPr marL="457200" marR="0" lvl="0" indent="-317500" algn="l" rtl="0">
              <a:lnSpc>
                <a:spcPct val="100000"/>
              </a:lnSpc>
              <a:spcBef>
                <a:spcPts val="0"/>
              </a:spcBef>
              <a:spcAft>
                <a:spcPts val="0"/>
              </a:spcAft>
              <a:buClr>
                <a:schemeClr val="dk1"/>
              </a:buClr>
              <a:buSzPts val="1400"/>
              <a:buFont typeface="Montserrat"/>
              <a:buChar char="-"/>
            </a:pPr>
            <a:r>
              <a:rPr lang="en-US" i="1" dirty="0">
                <a:solidFill>
                  <a:schemeClr val="dk1"/>
                </a:solidFill>
                <a:latin typeface="Montserrat"/>
                <a:ea typeface="Montserrat"/>
                <a:cs typeface="Montserrat"/>
                <a:sym typeface="Montserrat"/>
              </a:rPr>
              <a:t>Wikipedia</a:t>
            </a:r>
            <a:endParaRPr dirty="0">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pic>
        <p:nvPicPr>
          <p:cNvPr id="133" name="Google Shape;133;ge14b0e9554_0_15"/>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34" name="Google Shape;134;ge14b0e9554_0_15"/>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135" name="Google Shape;135;ge14b0e9554_0_15"/>
          <p:cNvSpPr txBox="1"/>
          <p:nvPr/>
        </p:nvSpPr>
        <p:spPr>
          <a:xfrm>
            <a:off x="2096850" y="294845"/>
            <a:ext cx="79983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smtClean="0">
                <a:solidFill>
                  <a:srgbClr val="000000"/>
                </a:solidFill>
                <a:latin typeface="Montserrat Black"/>
                <a:ea typeface="Montserrat Black"/>
                <a:cs typeface="Montserrat Black"/>
                <a:sym typeface="Montserrat Black"/>
              </a:rPr>
              <a:t>1… Summary </a:t>
            </a:r>
            <a:r>
              <a:rPr lang="en-US" sz="3600" b="0" i="0" u="none" strike="noStrike" cap="none" dirty="0">
                <a:solidFill>
                  <a:srgbClr val="000000"/>
                </a:solidFill>
                <a:latin typeface="Montserrat Black"/>
                <a:ea typeface="Montserrat Black"/>
                <a:cs typeface="Montserrat Black"/>
                <a:sym typeface="Montserrat Black"/>
              </a:rPr>
              <a:t>of the Case Study</a:t>
            </a:r>
            <a:endParaRPr sz="3600" b="0" i="0" u="none" strike="noStrike" cap="none" dirty="0">
              <a:solidFill>
                <a:srgbClr val="000000"/>
              </a:solidFill>
              <a:latin typeface="Montserrat Black"/>
              <a:ea typeface="Montserrat Black"/>
              <a:cs typeface="Montserrat Black"/>
              <a:sym typeface="Montserrat Black"/>
            </a:endParaRPr>
          </a:p>
        </p:txBody>
      </p:sp>
      <p:grpSp>
        <p:nvGrpSpPr>
          <p:cNvPr id="136" name="Google Shape;136;ge14b0e9554_0_15"/>
          <p:cNvGrpSpPr/>
          <p:nvPr/>
        </p:nvGrpSpPr>
        <p:grpSpPr>
          <a:xfrm>
            <a:off x="2177150" y="1140425"/>
            <a:ext cx="9081550" cy="5414700"/>
            <a:chOff x="2096850" y="1389075"/>
            <a:chExt cx="9081550" cy="5414700"/>
          </a:xfrm>
        </p:grpSpPr>
        <p:sp>
          <p:nvSpPr>
            <p:cNvPr id="137" name="Google Shape;137;ge14b0e9554_0_15"/>
            <p:cNvSpPr txBox="1"/>
            <p:nvPr/>
          </p:nvSpPr>
          <p:spPr>
            <a:xfrm>
              <a:off x="2096850" y="1389075"/>
              <a:ext cx="7998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Montserrat SemiBold"/>
                  <a:ea typeface="Montserrat SemiBold"/>
                  <a:cs typeface="Montserrat SemiBold"/>
                  <a:sym typeface="Montserrat SemiBold"/>
                </a:rPr>
                <a:t>Background of the case</a:t>
              </a:r>
              <a:endParaRPr sz="3000" b="0" i="0" u="none" strike="noStrike" cap="none">
                <a:solidFill>
                  <a:srgbClr val="000000"/>
                </a:solidFill>
                <a:latin typeface="Montserrat SemiBold"/>
                <a:ea typeface="Montserrat SemiBold"/>
                <a:cs typeface="Montserrat SemiBold"/>
                <a:sym typeface="Montserrat SemiBold"/>
              </a:endParaRPr>
            </a:p>
          </p:txBody>
        </p:sp>
        <p:sp>
          <p:nvSpPr>
            <p:cNvPr id="138" name="Google Shape;138;ge14b0e9554_0_15"/>
            <p:cNvSpPr txBox="1"/>
            <p:nvPr/>
          </p:nvSpPr>
          <p:spPr>
            <a:xfrm>
              <a:off x="2377000" y="2103975"/>
              <a:ext cx="8801400" cy="46998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000000"/>
                </a:buClr>
                <a:buSzPts val="2400"/>
                <a:buFont typeface="Montserrat Medium"/>
                <a:buChar char="●"/>
              </a:pPr>
              <a:r>
                <a:rPr lang="en-US" sz="2400" b="1" i="0" u="none" strike="noStrike" cap="none" dirty="0">
                  <a:solidFill>
                    <a:srgbClr val="000000"/>
                  </a:solidFill>
                  <a:latin typeface="Montserrat"/>
                  <a:ea typeface="Montserrat"/>
                  <a:cs typeface="Montserrat"/>
                  <a:sym typeface="Montserrat"/>
                </a:rPr>
                <a:t>Ram’s Meeting with target company’s AA</a:t>
              </a:r>
              <a:r>
                <a:rPr lang="en-US" sz="2400" b="0" i="0" u="none" strike="noStrike" cap="none" dirty="0">
                  <a:solidFill>
                    <a:srgbClr val="000000"/>
                  </a:solidFill>
                  <a:latin typeface="Montserrat Medium"/>
                  <a:ea typeface="Montserrat Medium"/>
                  <a:cs typeface="Montserrat Medium"/>
                  <a:sym typeface="Montserrat Medium"/>
                </a:rPr>
                <a:t> </a:t>
              </a:r>
              <a:endParaRPr sz="2400" b="0" i="0" u="none" strike="noStrike" cap="none" dirty="0">
                <a:solidFill>
                  <a:srgbClr val="000000"/>
                </a:solidFill>
                <a:latin typeface="Montserrat Medium"/>
                <a:ea typeface="Montserrat Medium"/>
                <a:cs typeface="Montserrat Medium"/>
                <a:sym typeface="Montserrat Medium"/>
              </a:endParaRPr>
            </a:p>
            <a:p>
              <a:pPr marL="914400" marR="0" lvl="1" indent="-381000" algn="l" rtl="0">
                <a:lnSpc>
                  <a:spcPct val="100000"/>
                </a:lnSpc>
                <a:spcBef>
                  <a:spcPts val="1000"/>
                </a:spcBef>
                <a:spcAft>
                  <a:spcPts val="0"/>
                </a:spcAft>
                <a:buClr>
                  <a:srgbClr val="000000"/>
                </a:buClr>
                <a:buSzPts val="2400"/>
                <a:buFont typeface="Montserrat Medium"/>
                <a:buChar char="○"/>
              </a:pPr>
              <a:r>
                <a:rPr lang="en-US" sz="2000" b="0" i="0" u="none" strike="noStrike" cap="none" dirty="0">
                  <a:solidFill>
                    <a:srgbClr val="000000"/>
                  </a:solidFill>
                  <a:latin typeface="Montserrat Medium"/>
                  <a:ea typeface="Montserrat Medium"/>
                  <a:cs typeface="Montserrat Medium"/>
                  <a:sym typeface="Montserrat Medium"/>
                </a:rPr>
                <a:t>Ram finds some issues with the investment mix of Non-Par (</a:t>
              </a:r>
              <a:r>
                <a:rPr lang="en-US" sz="2000" b="1" i="0" u="none" strike="noStrike" cap="none" dirty="0">
                  <a:solidFill>
                    <a:srgbClr val="000000"/>
                  </a:solidFill>
                  <a:latin typeface="Montserrat"/>
                  <a:ea typeface="Montserrat"/>
                  <a:cs typeface="Montserrat"/>
                  <a:sym typeface="Montserrat"/>
                </a:rPr>
                <a:t>15% equity holdings</a:t>
              </a:r>
              <a:r>
                <a:rPr lang="en-US" sz="2000" b="0" i="0" u="none" strike="noStrike" cap="none" dirty="0">
                  <a:solidFill>
                    <a:srgbClr val="000000"/>
                  </a:solidFill>
                  <a:latin typeface="Montserrat Medium"/>
                  <a:ea typeface="Montserrat Medium"/>
                  <a:cs typeface="Montserrat Medium"/>
                  <a:sym typeface="Montserrat Medium"/>
                </a:rPr>
                <a:t> with a </a:t>
              </a:r>
              <a:r>
                <a:rPr lang="en-US" sz="2000" b="1" i="0" u="none" strike="noStrike" cap="none" dirty="0">
                  <a:solidFill>
                    <a:srgbClr val="000000"/>
                  </a:solidFill>
                  <a:latin typeface="Montserrat"/>
                  <a:ea typeface="Montserrat"/>
                  <a:cs typeface="Montserrat"/>
                  <a:sym typeface="Montserrat"/>
                </a:rPr>
                <a:t>return assumption of 16% </a:t>
              </a:r>
              <a:r>
                <a:rPr lang="en-US" sz="2000" i="0" u="none" strike="noStrike" cap="none" dirty="0">
                  <a:solidFill>
                    <a:srgbClr val="000000"/>
                  </a:solidFill>
                  <a:latin typeface="Montserrat"/>
                  <a:ea typeface="Montserrat"/>
                  <a:cs typeface="Montserrat"/>
                  <a:sym typeface="Montserrat"/>
                </a:rPr>
                <a:t>to </a:t>
              </a:r>
              <a:r>
                <a:rPr lang="en-US" sz="2000" dirty="0">
                  <a:latin typeface="Montserrat"/>
                  <a:ea typeface="Montserrat"/>
                  <a:cs typeface="Montserrat"/>
                  <a:sym typeface="Montserrat"/>
                </a:rPr>
                <a:t>derive the BE rate</a:t>
              </a:r>
              <a:r>
                <a:rPr lang="en-US" sz="2000" b="0" i="0" u="none" strike="noStrike" cap="none" dirty="0">
                  <a:solidFill>
                    <a:srgbClr val="000000"/>
                  </a:solidFill>
                  <a:latin typeface="Montserrat Medium"/>
                  <a:ea typeface="Montserrat Medium"/>
                  <a:cs typeface="Montserrat Medium"/>
                  <a:sym typeface="Montserrat Medium"/>
                </a:rPr>
                <a:t>).</a:t>
              </a:r>
              <a:endParaRPr sz="2000" b="0" i="0" u="none" strike="noStrike" cap="none" dirty="0">
                <a:solidFill>
                  <a:srgbClr val="000000"/>
                </a:solidFill>
                <a:latin typeface="Montserrat Medium"/>
                <a:ea typeface="Montserrat Medium"/>
                <a:cs typeface="Montserrat Medium"/>
                <a:sym typeface="Montserrat Medium"/>
              </a:endParaRPr>
            </a:p>
            <a:p>
              <a:pPr marL="914400" marR="0" lvl="1" indent="-381000" algn="l" rtl="0">
                <a:lnSpc>
                  <a:spcPct val="100000"/>
                </a:lnSpc>
                <a:spcBef>
                  <a:spcPts val="1000"/>
                </a:spcBef>
                <a:spcAft>
                  <a:spcPts val="0"/>
                </a:spcAft>
                <a:buClr>
                  <a:srgbClr val="000000"/>
                </a:buClr>
                <a:buSzPts val="2400"/>
                <a:buFont typeface="Montserrat Medium"/>
                <a:buChar char="○"/>
              </a:pPr>
              <a:r>
                <a:rPr lang="en-US" sz="2000" b="0" i="0" u="none" strike="noStrike" cap="none" dirty="0">
                  <a:solidFill>
                    <a:srgbClr val="000000"/>
                  </a:solidFill>
                  <a:latin typeface="Montserrat Medium"/>
                  <a:ea typeface="Montserrat Medium"/>
                  <a:cs typeface="Montserrat Medium"/>
                  <a:sym typeface="Montserrat Medium"/>
                </a:rPr>
                <a:t>Assuming no equity investments and allowing for credit risk and investment expense - </a:t>
              </a:r>
              <a:r>
                <a:rPr lang="en-US" sz="2000" b="1" i="0" u="none" strike="noStrike" cap="none" dirty="0">
                  <a:solidFill>
                    <a:srgbClr val="000000"/>
                  </a:solidFill>
                  <a:latin typeface="Montserrat"/>
                  <a:ea typeface="Montserrat"/>
                  <a:cs typeface="Montserrat"/>
                  <a:sym typeface="Montserrat"/>
                </a:rPr>
                <a:t>calls for additional capital contribution</a:t>
              </a:r>
              <a:r>
                <a:rPr lang="en-US" sz="2000" b="0" i="0" u="none" strike="noStrike" cap="none" dirty="0">
                  <a:solidFill>
                    <a:srgbClr val="000000"/>
                  </a:solidFill>
                  <a:latin typeface="Montserrat Medium"/>
                  <a:ea typeface="Montserrat Medium"/>
                  <a:cs typeface="Montserrat Medium"/>
                  <a:sym typeface="Montserrat Medium"/>
                </a:rPr>
                <a:t>.</a:t>
              </a:r>
              <a:endParaRPr sz="2000" b="0" i="0" u="none" strike="noStrike" cap="none" dirty="0">
                <a:solidFill>
                  <a:srgbClr val="000000"/>
                </a:solidFill>
                <a:latin typeface="Montserrat Medium"/>
                <a:ea typeface="Montserrat Medium"/>
                <a:cs typeface="Montserrat Medium"/>
                <a:sym typeface="Montserrat Medium"/>
              </a:endParaRPr>
            </a:p>
            <a:p>
              <a:pPr marL="914400" marR="0" lvl="1" indent="-381000" algn="l" rtl="0">
                <a:lnSpc>
                  <a:spcPct val="100000"/>
                </a:lnSpc>
                <a:spcBef>
                  <a:spcPts val="1000"/>
                </a:spcBef>
                <a:spcAft>
                  <a:spcPts val="0"/>
                </a:spcAft>
                <a:buClr>
                  <a:srgbClr val="000000"/>
                </a:buClr>
                <a:buSzPts val="2400"/>
                <a:buFont typeface="Montserrat Medium"/>
                <a:buChar char="○"/>
              </a:pPr>
              <a:r>
                <a:rPr lang="en-US" sz="2000" b="0" i="0" u="none" strike="noStrike" cap="none" dirty="0">
                  <a:solidFill>
                    <a:srgbClr val="000000"/>
                  </a:solidFill>
                  <a:latin typeface="Montserrat Medium"/>
                  <a:ea typeface="Montserrat Medium"/>
                  <a:cs typeface="Montserrat Medium"/>
                  <a:sym typeface="Montserrat Medium"/>
                </a:rPr>
                <a:t>Ram </a:t>
              </a:r>
              <a:r>
                <a:rPr lang="en-US" sz="2000" b="1" i="0" u="none" strike="noStrike" cap="none" dirty="0">
                  <a:solidFill>
                    <a:srgbClr val="000000"/>
                  </a:solidFill>
                  <a:latin typeface="Montserrat"/>
                  <a:ea typeface="Montserrat"/>
                  <a:cs typeface="Montserrat"/>
                  <a:sym typeface="Montserrat"/>
                </a:rPr>
                <a:t>accuses</a:t>
              </a:r>
              <a:r>
                <a:rPr lang="en-US" sz="2000" b="0" i="0" u="none" strike="noStrike" cap="none" dirty="0">
                  <a:solidFill>
                    <a:srgbClr val="000000"/>
                  </a:solidFill>
                  <a:latin typeface="Montserrat Medium"/>
                  <a:ea typeface="Montserrat Medium"/>
                  <a:cs typeface="Montserrat Medium"/>
                  <a:sym typeface="Montserrat Medium"/>
                </a:rPr>
                <a:t> target company’s AA for “violating regulations” and refuses to hear her view.</a:t>
              </a:r>
              <a:endParaRPr sz="2000" b="0" i="0" u="none" strike="noStrike" cap="none" dirty="0">
                <a:solidFill>
                  <a:srgbClr val="000000"/>
                </a:solidFill>
                <a:latin typeface="Montserrat Medium"/>
                <a:ea typeface="Montserrat Medium"/>
                <a:cs typeface="Montserrat Medium"/>
                <a:sym typeface="Montserrat Medium"/>
              </a:endParaRPr>
            </a:p>
            <a:p>
              <a:pPr marL="914400" marR="0" lvl="1" indent="-381000" algn="l" rtl="0">
                <a:lnSpc>
                  <a:spcPct val="100000"/>
                </a:lnSpc>
                <a:spcBef>
                  <a:spcPts val="1000"/>
                </a:spcBef>
                <a:spcAft>
                  <a:spcPts val="1000"/>
                </a:spcAft>
                <a:buClr>
                  <a:schemeClr val="dk1"/>
                </a:buClr>
                <a:buSzPts val="2400"/>
                <a:buFont typeface="Montserrat Medium"/>
                <a:buChar char="○"/>
              </a:pPr>
              <a:r>
                <a:rPr lang="en-US" sz="2000" b="0" i="0" u="none" strike="noStrike" cap="none" dirty="0">
                  <a:solidFill>
                    <a:schemeClr val="dk1"/>
                  </a:solidFill>
                  <a:latin typeface="Montserrat Medium"/>
                  <a:ea typeface="Montserrat Medium"/>
                  <a:cs typeface="Montserrat Medium"/>
                  <a:sym typeface="Montserrat Medium"/>
                </a:rPr>
                <a:t>Target company’s AA files </a:t>
              </a:r>
              <a:r>
                <a:rPr lang="en-US" sz="2000" b="1" i="0" u="none" strike="noStrike" cap="none" dirty="0">
                  <a:solidFill>
                    <a:schemeClr val="dk1"/>
                  </a:solidFill>
                  <a:latin typeface="Montserrat"/>
                  <a:ea typeface="Montserrat"/>
                  <a:cs typeface="Montserrat"/>
                  <a:sym typeface="Montserrat"/>
                </a:rPr>
                <a:t>disciplinary case against Ram </a:t>
              </a:r>
              <a:r>
                <a:rPr lang="en-US" sz="2000" b="0" i="0" u="none" strike="noStrike" cap="none" dirty="0">
                  <a:solidFill>
                    <a:schemeClr val="dk1"/>
                  </a:solidFill>
                  <a:latin typeface="Montserrat"/>
                  <a:ea typeface="Montserrat"/>
                  <a:cs typeface="Montserrat"/>
                  <a:sym typeface="Montserrat"/>
                </a:rPr>
                <a:t>for violation of</a:t>
              </a:r>
              <a:r>
                <a:rPr lang="en-US" sz="2000" b="1" i="0" u="none" strike="noStrike" cap="none" dirty="0">
                  <a:solidFill>
                    <a:schemeClr val="dk1"/>
                  </a:solidFill>
                  <a:latin typeface="Montserrat"/>
                  <a:ea typeface="Montserrat"/>
                  <a:cs typeface="Montserrat"/>
                  <a:sym typeface="Montserrat"/>
                </a:rPr>
                <a:t> sections 4.3 and 8 of PCS, Part 1 (5), (15), (16), Part IV (2) of Actuaries Act </a:t>
              </a:r>
              <a:r>
                <a:rPr lang="en-US" sz="2000" b="0" i="0" u="none" strike="noStrike" cap="none" dirty="0">
                  <a:solidFill>
                    <a:schemeClr val="dk1"/>
                  </a:solidFill>
                  <a:latin typeface="Montserrat Medium"/>
                  <a:ea typeface="Montserrat Medium"/>
                  <a:cs typeface="Montserrat Medium"/>
                  <a:sym typeface="Montserrat Medium"/>
                </a:rPr>
                <a:t>with the Institute. </a:t>
              </a:r>
              <a:endParaRPr sz="2000" b="0" i="0" u="none" strike="noStrike" cap="none" dirty="0">
                <a:solidFill>
                  <a:schemeClr val="dk1"/>
                </a:solidFill>
                <a:latin typeface="Montserrat Medium"/>
                <a:ea typeface="Montserrat Medium"/>
                <a:cs typeface="Montserrat Medium"/>
                <a:sym typeface="Montserrat Medium"/>
              </a:endParaRPr>
            </a:p>
          </p:txBody>
        </p:sp>
      </p:grpSp>
      <p:sp>
        <p:nvSpPr>
          <p:cNvPr id="139" name="Google Shape;139;ge14b0e9554_0_15"/>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a:t>
            </a:r>
            <a:r>
              <a:rPr lang="en-US" dirty="0" smtClean="0">
                <a:solidFill>
                  <a:schemeClr val="lt1"/>
                </a:solidFill>
                <a:latin typeface="Montserrat Black"/>
                <a:ea typeface="Montserrat Black"/>
                <a:cs typeface="Montserrat Black"/>
                <a:sym typeface="Montserrat Black"/>
              </a:rPr>
              <a:t>7 of 30</a:t>
            </a:r>
            <a:endParaRPr dirty="0">
              <a:solidFill>
                <a:schemeClr val="lt1"/>
              </a:solidFill>
              <a:latin typeface="Montserrat Black"/>
              <a:ea typeface="Montserrat Black"/>
              <a:cs typeface="Montserrat Black"/>
              <a:sym typeface="Montserrat Black"/>
            </a:endParaRPr>
          </a:p>
        </p:txBody>
      </p:sp>
      <p:sp>
        <p:nvSpPr>
          <p:cNvPr id="9" name="Rectangle 8"/>
          <p:cNvSpPr/>
          <p:nvPr/>
        </p:nvSpPr>
        <p:spPr>
          <a:xfrm>
            <a:off x="10095150" y="6050280"/>
            <a:ext cx="1566050" cy="40749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i="1" dirty="0" smtClean="0"/>
              <a:t>Next Section </a:t>
            </a:r>
            <a:r>
              <a:rPr lang="en-US" i="1" dirty="0" smtClean="0">
                <a:sym typeface="Wingdings" panose="05000000000000000000" pitchFamily="2" charset="2"/>
              </a:rPr>
              <a:t> </a:t>
            </a:r>
            <a:endParaRPr lang="en-U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7" name="Google Shape;97;p1"/>
          <p:cNvSpPr/>
          <p:nvPr/>
        </p:nvSpPr>
        <p:spPr>
          <a:xfrm>
            <a:off x="577350" y="3252325"/>
            <a:ext cx="10700250" cy="2031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3200" b="1" i="1" u="none" strike="noStrike" cap="none" dirty="0" smtClean="0">
                <a:solidFill>
                  <a:schemeClr val="dk1"/>
                </a:solidFill>
                <a:latin typeface="Montserrat"/>
                <a:ea typeface="Montserrat"/>
                <a:cs typeface="Montserrat"/>
                <a:sym typeface="Montserrat"/>
              </a:rPr>
              <a:t>2. Relevant sections </a:t>
            </a:r>
            <a:r>
              <a:rPr lang="en-US" sz="1800" b="1" i="1" u="none" strike="noStrike" cap="none" dirty="0" smtClean="0">
                <a:solidFill>
                  <a:schemeClr val="dk1"/>
                </a:solidFill>
                <a:latin typeface="Montserrat"/>
                <a:ea typeface="Montserrat"/>
                <a:cs typeface="Montserrat"/>
                <a:sym typeface="Montserrat"/>
              </a:rPr>
              <a:t>(of PCS and Actuaries Act)</a:t>
            </a:r>
            <a:endParaRPr sz="1800" b="0" i="1" u="none" strike="noStrike" cap="none" dirty="0">
              <a:solidFill>
                <a:srgbClr val="000000"/>
              </a:solidFill>
              <a:latin typeface="Montserrat"/>
              <a:ea typeface="Montserrat"/>
              <a:cs typeface="Montserrat"/>
              <a:sym typeface="Montserrat"/>
            </a:endParaRPr>
          </a:p>
        </p:txBody>
      </p:sp>
      <p:sp>
        <p:nvSpPr>
          <p:cNvPr id="3" name="Google Shape;112;p2"/>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8</a:t>
            </a:r>
            <a:r>
              <a:rPr lang="en-US" dirty="0" smtClean="0">
                <a:solidFill>
                  <a:schemeClr val="lt1"/>
                </a:solidFill>
                <a:latin typeface="Montserrat Black"/>
                <a:ea typeface="Montserrat Black"/>
                <a:cs typeface="Montserrat Black"/>
                <a:sym typeface="Montserrat Black"/>
              </a:rPr>
              <a:t>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spTree>
    <p:extLst>
      <p:ext uri="{BB962C8B-B14F-4D97-AF65-F5344CB8AC3E}">
        <p14:creationId xmlns:p14="http://schemas.microsoft.com/office/powerpoint/2010/main" val="2215294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pic>
        <p:nvPicPr>
          <p:cNvPr id="160" name="Google Shape;160;ge2508f7472_2_43"/>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61" name="Google Shape;161;ge2508f7472_2_43"/>
          <p:cNvSpPr txBox="1"/>
          <p:nvPr/>
        </p:nvSpPr>
        <p:spPr>
          <a:xfrm>
            <a:off x="8765600" y="6492887"/>
            <a:ext cx="2895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www.actuariesindia.org</a:t>
            </a:r>
            <a:endParaRPr sz="1400" b="0" i="0" u="none" strike="noStrike" cap="none">
              <a:solidFill>
                <a:srgbClr val="000000"/>
              </a:solidFill>
              <a:latin typeface="Roboto"/>
              <a:ea typeface="Roboto"/>
              <a:cs typeface="Roboto"/>
              <a:sym typeface="Roboto"/>
            </a:endParaRPr>
          </a:p>
        </p:txBody>
      </p:sp>
      <p:sp>
        <p:nvSpPr>
          <p:cNvPr id="162" name="Google Shape;162;ge2508f7472_2_43"/>
          <p:cNvSpPr txBox="1"/>
          <p:nvPr/>
        </p:nvSpPr>
        <p:spPr>
          <a:xfrm>
            <a:off x="2022300" y="214386"/>
            <a:ext cx="87693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000" b="0" i="0" u="none" strike="noStrike" cap="none" dirty="0" smtClean="0">
                <a:solidFill>
                  <a:srgbClr val="000000"/>
                </a:solidFill>
                <a:latin typeface="Montserrat Black"/>
                <a:ea typeface="Montserrat Black"/>
                <a:cs typeface="Montserrat Black"/>
                <a:sym typeface="Montserrat Black"/>
              </a:rPr>
              <a:t>2. </a:t>
            </a:r>
            <a:r>
              <a:rPr lang="en-US" sz="3000" b="0" i="0" u="none" strike="noStrike" cap="none" dirty="0">
                <a:solidFill>
                  <a:srgbClr val="000000"/>
                </a:solidFill>
                <a:latin typeface="Montserrat Black"/>
                <a:ea typeface="Montserrat Black"/>
                <a:cs typeface="Montserrat Black"/>
                <a:sym typeface="Montserrat Black"/>
              </a:rPr>
              <a:t>Professional Conduct Standards (PCS)</a:t>
            </a:r>
            <a:endParaRPr sz="3000" b="0" i="0" u="none" strike="noStrike" cap="none" dirty="0">
              <a:solidFill>
                <a:srgbClr val="000000"/>
              </a:solidFill>
              <a:latin typeface="Montserrat Black"/>
              <a:ea typeface="Montserrat Black"/>
              <a:cs typeface="Montserrat Black"/>
              <a:sym typeface="Montserrat Black"/>
            </a:endParaRPr>
          </a:p>
        </p:txBody>
      </p:sp>
      <p:sp>
        <p:nvSpPr>
          <p:cNvPr id="163" name="Google Shape;163;ge2508f7472_2_43"/>
          <p:cNvSpPr txBox="1"/>
          <p:nvPr/>
        </p:nvSpPr>
        <p:spPr>
          <a:xfrm>
            <a:off x="1990182" y="795110"/>
            <a:ext cx="8801400" cy="677100"/>
          </a:xfrm>
          <a:prstGeom prst="rect">
            <a:avLst/>
          </a:prstGeom>
          <a:noFill/>
          <a:ln>
            <a:noFill/>
          </a:ln>
        </p:spPr>
        <p:txBody>
          <a:bodyPr spcFirstLastPara="1" wrap="square" lIns="91425" tIns="91425" rIns="91425" bIns="91425" anchor="t" anchorCtr="0">
            <a:spAutoFit/>
          </a:bodyPr>
          <a:lstStyle/>
          <a:p>
            <a:pPr marL="76200" marR="0" lvl="6"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Montserrat"/>
                <a:ea typeface="Montserrat"/>
                <a:cs typeface="Montserrat"/>
                <a:sym typeface="Montserrat"/>
              </a:rPr>
              <a:t>The details of relevant sections from the PCS are provided in the table below:</a:t>
            </a:r>
            <a:endParaRPr sz="1600" b="0" i="0" u="none" strike="noStrike" cap="none">
              <a:solidFill>
                <a:srgbClr val="000000"/>
              </a:solidFill>
              <a:latin typeface="Montserrat"/>
              <a:ea typeface="Montserrat"/>
              <a:cs typeface="Montserrat"/>
              <a:sym typeface="Montserrat"/>
            </a:endParaRPr>
          </a:p>
          <a:p>
            <a:pPr marL="76200" marR="0" lvl="6"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64" name="Google Shape;164;ge2508f7472_2_43"/>
          <p:cNvSpPr txBox="1"/>
          <p:nvPr/>
        </p:nvSpPr>
        <p:spPr>
          <a:xfrm>
            <a:off x="0" y="6457775"/>
            <a:ext cx="12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Montserrat Black"/>
                <a:ea typeface="Montserrat Black"/>
                <a:cs typeface="Montserrat Black"/>
                <a:sym typeface="Montserrat Black"/>
              </a:rPr>
              <a:t> 9</a:t>
            </a:r>
            <a:r>
              <a:rPr lang="en-US" dirty="0" smtClean="0">
                <a:solidFill>
                  <a:schemeClr val="lt1"/>
                </a:solidFill>
                <a:latin typeface="Montserrat Black"/>
                <a:ea typeface="Montserrat Black"/>
                <a:cs typeface="Montserrat Black"/>
                <a:sym typeface="Montserrat Black"/>
              </a:rPr>
              <a:t> </a:t>
            </a:r>
            <a:r>
              <a:rPr lang="en-US" dirty="0">
                <a:solidFill>
                  <a:schemeClr val="lt1"/>
                </a:solidFill>
                <a:latin typeface="Montserrat Black"/>
                <a:ea typeface="Montserrat Black"/>
                <a:cs typeface="Montserrat Black"/>
                <a:sym typeface="Montserrat Black"/>
              </a:rPr>
              <a:t>of </a:t>
            </a:r>
            <a:r>
              <a:rPr lang="en-US" dirty="0" smtClean="0">
                <a:solidFill>
                  <a:schemeClr val="lt1"/>
                </a:solidFill>
                <a:latin typeface="Montserrat Black"/>
                <a:ea typeface="Montserrat Black"/>
                <a:cs typeface="Montserrat Black"/>
                <a:sym typeface="Montserrat Black"/>
              </a:rPr>
              <a:t>30</a:t>
            </a:r>
            <a:endParaRPr dirty="0">
              <a:solidFill>
                <a:schemeClr val="lt1"/>
              </a:solidFill>
              <a:latin typeface="Montserrat Black"/>
              <a:ea typeface="Montserrat Black"/>
              <a:cs typeface="Montserrat Black"/>
              <a:sym typeface="Montserrat Black"/>
            </a:endParaRPr>
          </a:p>
        </p:txBody>
      </p:sp>
      <p:graphicFrame>
        <p:nvGraphicFramePr>
          <p:cNvPr id="165" name="Google Shape;165;ge2508f7472_2_43"/>
          <p:cNvGraphicFramePr/>
          <p:nvPr/>
        </p:nvGraphicFramePr>
        <p:xfrm>
          <a:off x="2057400" y="1463088"/>
          <a:ext cx="9756200" cy="3931800"/>
        </p:xfrm>
        <a:graphic>
          <a:graphicData uri="http://schemas.openxmlformats.org/drawingml/2006/table">
            <a:tbl>
              <a:tblPr>
                <a:noFill/>
                <a:tableStyleId>{A314EEC1-E094-4C44-B2B7-51163E8A82CB}</a:tableStyleId>
              </a:tblPr>
              <a:tblGrid>
                <a:gridCol w="2182000">
                  <a:extLst>
                    <a:ext uri="{9D8B030D-6E8A-4147-A177-3AD203B41FA5}">
                      <a16:colId xmlns:a16="http://schemas.microsoft.com/office/drawing/2014/main" val="20000"/>
                    </a:ext>
                  </a:extLst>
                </a:gridCol>
                <a:gridCol w="7574200">
                  <a:extLst>
                    <a:ext uri="{9D8B030D-6E8A-4147-A177-3AD203B41FA5}">
                      <a16:colId xmlns:a16="http://schemas.microsoft.com/office/drawing/2014/main" val="20001"/>
                    </a:ext>
                  </a:extLst>
                </a:gridCol>
              </a:tblGrid>
              <a:tr h="396200">
                <a:tc>
                  <a:txBody>
                    <a:bodyPr/>
                    <a:lstStyle/>
                    <a:p>
                      <a:pPr marL="0" lvl="0" indent="0" algn="ctr" rtl="0">
                        <a:spcBef>
                          <a:spcPts val="0"/>
                        </a:spcBef>
                        <a:spcAft>
                          <a:spcPts val="0"/>
                        </a:spcAft>
                        <a:buNone/>
                      </a:pPr>
                      <a:r>
                        <a:rPr lang="en-US" b="1">
                          <a:solidFill>
                            <a:schemeClr val="lt1"/>
                          </a:solidFill>
                          <a:latin typeface="Montserrat"/>
                          <a:ea typeface="Montserrat"/>
                          <a:cs typeface="Montserrat"/>
                          <a:sym typeface="Montserrat"/>
                        </a:rPr>
                        <a:t>Section Number</a:t>
                      </a:r>
                      <a:endParaRPr b="1">
                        <a:solidFill>
                          <a:schemeClr val="lt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tc>
                  <a:txBody>
                    <a:bodyPr/>
                    <a:lstStyle/>
                    <a:p>
                      <a:pPr marL="0" lvl="0" indent="0" algn="ctr" rtl="0">
                        <a:spcBef>
                          <a:spcPts val="0"/>
                        </a:spcBef>
                        <a:spcAft>
                          <a:spcPts val="0"/>
                        </a:spcAft>
                        <a:buNone/>
                      </a:pPr>
                      <a:r>
                        <a:rPr lang="en-US" b="1">
                          <a:solidFill>
                            <a:schemeClr val="lt1"/>
                          </a:solidFill>
                          <a:latin typeface="Montserrat"/>
                          <a:ea typeface="Montserrat"/>
                          <a:cs typeface="Montserrat"/>
                          <a:sym typeface="Montserrat"/>
                        </a:rPr>
                        <a:t>Details</a:t>
                      </a:r>
                      <a:endParaRPr b="1">
                        <a:solidFill>
                          <a:schemeClr val="lt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US" b="1">
                          <a:latin typeface="Montserrat"/>
                          <a:ea typeface="Montserrat"/>
                          <a:cs typeface="Montserrat"/>
                          <a:sym typeface="Montserrat"/>
                        </a:rPr>
                        <a:t>4.3</a:t>
                      </a:r>
                      <a:endParaRPr b="1">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b="1">
                          <a:solidFill>
                            <a:schemeClr val="dk1"/>
                          </a:solidFill>
                          <a:latin typeface="Montserrat"/>
                          <a:ea typeface="Montserrat"/>
                          <a:cs typeface="Montserrat"/>
                          <a:sym typeface="Montserrat"/>
                        </a:rPr>
                        <a:t>Action to be taken on discovering a breach of guidance by another member</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103075">
                <a:tc>
                  <a:txBody>
                    <a:bodyPr/>
                    <a:lstStyle/>
                    <a:p>
                      <a:pPr marL="0" lvl="0" indent="0" algn="ctr" rtl="0">
                        <a:spcBef>
                          <a:spcPts val="0"/>
                        </a:spcBef>
                        <a:spcAft>
                          <a:spcPts val="0"/>
                        </a:spcAft>
                        <a:buNone/>
                      </a:pPr>
                      <a:r>
                        <a:rPr lang="en-US">
                          <a:latin typeface="Montserrat"/>
                          <a:ea typeface="Montserrat"/>
                          <a:cs typeface="Montserrat"/>
                          <a:sym typeface="Montserrat"/>
                        </a:rPr>
                        <a:t>4.3.4</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dirty="0">
                          <a:solidFill>
                            <a:schemeClr val="dk1"/>
                          </a:solidFill>
                          <a:latin typeface="Montserrat"/>
                          <a:ea typeface="Montserrat"/>
                          <a:cs typeface="Montserrat"/>
                          <a:sym typeface="Montserrat"/>
                        </a:rPr>
                        <a:t>If the member decides that the nature of the breach is such that action is called for, the member must, in the first instance, consider discussing the apparent breach with the other member. Possible objectives of having such a discussion include:</a:t>
                      </a:r>
                      <a:endParaRPr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i="1" dirty="0">
                          <a:solidFill>
                            <a:schemeClr val="dk1"/>
                          </a:solidFill>
                          <a:latin typeface="Montserrat"/>
                          <a:ea typeface="Montserrat"/>
                          <a:cs typeface="Montserrat"/>
                          <a:sym typeface="Montserrat"/>
                        </a:rPr>
                        <a:t/>
                      </a:r>
                      <a:br>
                        <a:rPr lang="en-US" i="1" dirty="0">
                          <a:solidFill>
                            <a:schemeClr val="dk1"/>
                          </a:solidFill>
                          <a:latin typeface="Montserrat"/>
                          <a:ea typeface="Montserrat"/>
                          <a:cs typeface="Montserrat"/>
                          <a:sym typeface="Montserrat"/>
                        </a:rPr>
                      </a:br>
                      <a:r>
                        <a:rPr lang="en-US" i="1" dirty="0">
                          <a:solidFill>
                            <a:schemeClr val="dk1"/>
                          </a:solidFill>
                          <a:latin typeface="Montserrat"/>
                          <a:ea typeface="Montserrat"/>
                          <a:cs typeface="Montserrat"/>
                          <a:sym typeface="Montserrat"/>
                        </a:rPr>
                        <a:t>- seeking more information about the matter, so as to form a view whether there has actually been a material breach; and/or</a:t>
                      </a:r>
                      <a:br>
                        <a:rPr lang="en-US" i="1" dirty="0">
                          <a:solidFill>
                            <a:schemeClr val="dk1"/>
                          </a:solidFill>
                          <a:latin typeface="Montserrat"/>
                          <a:ea typeface="Montserrat"/>
                          <a:cs typeface="Montserrat"/>
                          <a:sym typeface="Montserrat"/>
                        </a:rPr>
                      </a:br>
                      <a:endParaRPr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i="1" dirty="0">
                          <a:solidFill>
                            <a:schemeClr val="dk1"/>
                          </a:solidFill>
                          <a:latin typeface="Montserrat"/>
                          <a:ea typeface="Montserrat"/>
                          <a:cs typeface="Montserrat"/>
                          <a:sym typeface="Montserrat"/>
                        </a:rPr>
                        <a:t>- to explore whether the matter is one where the breach can either be mitigated or be rectified entirely by the other member taking remedial action.</a:t>
                      </a:r>
                      <a:endParaRPr dirty="0">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22925">
                <a:tc>
                  <a:txBody>
                    <a:bodyPr/>
                    <a:lstStyle/>
                    <a:p>
                      <a:pPr marL="0" lvl="0" indent="0" algn="ctr" rtl="0">
                        <a:spcBef>
                          <a:spcPts val="0"/>
                        </a:spcBef>
                        <a:spcAft>
                          <a:spcPts val="0"/>
                        </a:spcAft>
                        <a:buNone/>
                      </a:pPr>
                      <a:r>
                        <a:rPr lang="en-US">
                          <a:latin typeface="Montserrat"/>
                          <a:ea typeface="Montserrat"/>
                          <a:cs typeface="Montserrat"/>
                          <a:sym typeface="Montserrat"/>
                        </a:rPr>
                        <a:t>4.3.5</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US" dirty="0">
                          <a:solidFill>
                            <a:schemeClr val="dk1"/>
                          </a:solidFill>
                          <a:latin typeface="Montserrat"/>
                          <a:ea typeface="Montserrat"/>
                          <a:cs typeface="Montserrat"/>
                          <a:sym typeface="Montserrat"/>
                        </a:rPr>
                        <a:t>If the member does not consider a discussion to be appropriate, or if the matter is not resolved as a result of such discussions, then, subject to paragraph 4.3.2, the member must refer the matter to the professional body.</a:t>
                      </a:r>
                      <a:endParaRPr dirty="0">
                        <a:solidFill>
                          <a:schemeClr val="dk1"/>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3461</Words>
  <Application>Microsoft Office PowerPoint</Application>
  <PresentationFormat>Widescreen</PresentationFormat>
  <Paragraphs>338</Paragraphs>
  <Slides>30</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Montserrat Medium</vt:lpstr>
      <vt:lpstr>Montserrat</vt:lpstr>
      <vt:lpstr>Roboto</vt:lpstr>
      <vt:lpstr>Calibri</vt:lpstr>
      <vt:lpstr>Arial</vt:lpstr>
      <vt:lpstr>Wingdings</vt:lpstr>
      <vt:lpstr>Times New Roman</vt:lpstr>
      <vt:lpstr>Montserrat Black</vt:lpstr>
      <vt:lpstr>Garamond</vt:lpstr>
      <vt:lpstr>Montserrat SemiBold</vt:lpstr>
      <vt:lpstr>LifeConvBirm02</vt:lpstr>
      <vt:lpstr>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Aparajita Mitra</dc:creator>
  <cp:lastModifiedBy>Vishwajeet Saharan (Gurugram HO - Products &amp; Channel Management)</cp:lastModifiedBy>
  <cp:revision>33</cp:revision>
  <cp:lastPrinted>2021-07-06T03:31:12Z</cp:lastPrinted>
  <dcterms:created xsi:type="dcterms:W3CDTF">2011-07-20T12:11:57Z</dcterms:created>
  <dcterms:modified xsi:type="dcterms:W3CDTF">2021-07-12T14:20:27Z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47b247-e90e-43a3-9d7b-004f14ae6873_Enabled">
    <vt:lpwstr>true</vt:lpwstr>
  </property>
  <property fmtid="{D5CDD505-2E9C-101B-9397-08002B2CF9AE}" pid="3" name="MSIP_Label_d347b247-e90e-43a3-9d7b-004f14ae6873_SetDate">
    <vt:lpwstr>2021-07-05T16:11:54Z</vt:lpwstr>
  </property>
  <property fmtid="{D5CDD505-2E9C-101B-9397-08002B2CF9AE}" pid="4" name="MSIP_Label_d347b247-e90e-43a3-9d7b-004f14ae6873_Method">
    <vt:lpwstr>Standard</vt:lpwstr>
  </property>
  <property fmtid="{D5CDD505-2E9C-101B-9397-08002B2CF9AE}" pid="5" name="MSIP_Label_d347b247-e90e-43a3-9d7b-004f14ae6873_Name">
    <vt:lpwstr>d347b247-e90e-43a3-9d7b-004f14ae6873</vt:lpwstr>
  </property>
  <property fmtid="{D5CDD505-2E9C-101B-9397-08002B2CF9AE}" pid="6" name="MSIP_Label_d347b247-e90e-43a3-9d7b-004f14ae6873_SiteId">
    <vt:lpwstr>76e3921f-489b-4b7e-9547-9ea297add9b5</vt:lpwstr>
  </property>
  <property fmtid="{D5CDD505-2E9C-101B-9397-08002B2CF9AE}" pid="7" name="MSIP_Label_d347b247-e90e-43a3-9d7b-004f14ae6873_ActionId">
    <vt:lpwstr>cd0cf61d-b5e7-4e51-8df2-05650e7dde79</vt:lpwstr>
  </property>
  <property fmtid="{D5CDD505-2E9C-101B-9397-08002B2CF9AE}" pid="8" name="MSIP_Label_d347b247-e90e-43a3-9d7b-004f14ae6873_ContentBits">
    <vt:lpwstr>0</vt:lpwstr>
  </property>
</Properties>
</file>