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6.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7.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9" r:id="rId2"/>
    <p:sldMasterId id="2147483697" r:id="rId3"/>
    <p:sldMasterId id="2147483705" r:id="rId4"/>
    <p:sldMasterId id="2147483713" r:id="rId5"/>
    <p:sldMasterId id="2147483721" r:id="rId6"/>
    <p:sldMasterId id="2147483729" r:id="rId7"/>
    <p:sldMasterId id="2147483737" r:id="rId8"/>
  </p:sldMasterIdLst>
  <p:notesMasterIdLst>
    <p:notesMasterId r:id="rId45"/>
  </p:notesMasterIdLst>
  <p:handoutMasterIdLst>
    <p:handoutMasterId r:id="rId46"/>
  </p:handoutMasterIdLst>
  <p:sldIdLst>
    <p:sldId id="333" r:id="rId9"/>
    <p:sldId id="335" r:id="rId10"/>
    <p:sldId id="334" r:id="rId11"/>
    <p:sldId id="293" r:id="rId12"/>
    <p:sldId id="294" r:id="rId13"/>
    <p:sldId id="265" r:id="rId14"/>
    <p:sldId id="274" r:id="rId15"/>
    <p:sldId id="264" r:id="rId16"/>
    <p:sldId id="327" r:id="rId17"/>
    <p:sldId id="267" r:id="rId18"/>
    <p:sldId id="287" r:id="rId19"/>
    <p:sldId id="268" r:id="rId20"/>
    <p:sldId id="269" r:id="rId21"/>
    <p:sldId id="296" r:id="rId22"/>
    <p:sldId id="297" r:id="rId23"/>
    <p:sldId id="275" r:id="rId24"/>
    <p:sldId id="290" r:id="rId25"/>
    <p:sldId id="328" r:id="rId26"/>
    <p:sldId id="329" r:id="rId27"/>
    <p:sldId id="330" r:id="rId28"/>
    <p:sldId id="331" r:id="rId29"/>
    <p:sldId id="310" r:id="rId30"/>
    <p:sldId id="311" r:id="rId31"/>
    <p:sldId id="312" r:id="rId32"/>
    <p:sldId id="313" r:id="rId33"/>
    <p:sldId id="314" r:id="rId34"/>
    <p:sldId id="315" r:id="rId35"/>
    <p:sldId id="316" r:id="rId36"/>
    <p:sldId id="317" r:id="rId37"/>
    <p:sldId id="318" r:id="rId38"/>
    <p:sldId id="319" r:id="rId39"/>
    <p:sldId id="320" r:id="rId40"/>
    <p:sldId id="321" r:id="rId41"/>
    <p:sldId id="324" r:id="rId42"/>
    <p:sldId id="325" r:id="rId43"/>
    <p:sldId id="326"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714" y="7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viewProps" Target="viewProp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handoutMaster" Target="handoutMasters/handoutMaster1.xml"/><Relationship Id="rId20" Type="http://schemas.openxmlformats.org/officeDocument/2006/relationships/slide" Target="slides/slide12.xml"/><Relationship Id="rId41" Type="http://schemas.openxmlformats.org/officeDocument/2006/relationships/slide" Target="slides/slide33.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t>07-07-2021</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a:t>1</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t>‹#›</a:t>
            </a:fld>
            <a:endParaRPr lang="en-IN"/>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7/7/2021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3</a:t>
            </a:fld>
            <a:endParaRPr lang="en-US">
              <a:solidFill>
                <a:prstClr val="black"/>
              </a:solidFill>
            </a:endParaRPr>
          </a:p>
        </p:txBody>
      </p:sp>
      <p:sp>
        <p:nvSpPr>
          <p:cNvPr id="5" name="Footer Placeholder 4"/>
          <p:cNvSpPr>
            <a:spLocks noGrp="1"/>
          </p:cNvSpPr>
          <p:nvPr>
            <p:ph type="ftr" sz="quarter" idx="11"/>
          </p:nvPr>
        </p:nvSpPr>
        <p:spPr/>
        <p:txBody>
          <a:bodyPr/>
          <a:lstStyle/>
          <a:p>
            <a:r>
              <a:rPr lang="en-US">
                <a:solidFill>
                  <a:prstClr val="black"/>
                </a:solidFill>
              </a:rPr>
              <a:t>1</a:t>
            </a:r>
          </a:p>
        </p:txBody>
      </p:sp>
    </p:spTree>
    <p:extLst>
      <p:ext uri="{BB962C8B-B14F-4D97-AF65-F5344CB8AC3E}">
        <p14:creationId xmlns:p14="http://schemas.microsoft.com/office/powerpoint/2010/main" val="3428349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16</a:t>
            </a:fld>
            <a:endParaRPr lang="en-US">
              <a:solidFill>
                <a:prstClr val="black"/>
              </a:solidFill>
            </a:endParaRPr>
          </a:p>
        </p:txBody>
      </p:sp>
      <p:sp>
        <p:nvSpPr>
          <p:cNvPr id="5" name="Footer Placeholder 4"/>
          <p:cNvSpPr>
            <a:spLocks noGrp="1"/>
          </p:cNvSpPr>
          <p:nvPr>
            <p:ph type="ftr" sz="quarter" idx="11"/>
          </p:nvPr>
        </p:nvSpPr>
        <p:spPr/>
        <p:txBody>
          <a:bodyPr/>
          <a:lstStyle/>
          <a:p>
            <a:r>
              <a:rPr lang="en-US">
                <a:solidFill>
                  <a:prstClr val="black"/>
                </a:solidFill>
              </a:rPr>
              <a:t>1</a:t>
            </a:r>
          </a:p>
        </p:txBody>
      </p:sp>
    </p:spTree>
    <p:extLst>
      <p:ext uri="{BB962C8B-B14F-4D97-AF65-F5344CB8AC3E}">
        <p14:creationId xmlns:p14="http://schemas.microsoft.com/office/powerpoint/2010/main" val="3428349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17</a:t>
            </a:fld>
            <a:endParaRPr lang="en-US">
              <a:solidFill>
                <a:prstClr val="black"/>
              </a:solidFill>
            </a:endParaRPr>
          </a:p>
        </p:txBody>
      </p:sp>
      <p:sp>
        <p:nvSpPr>
          <p:cNvPr id="5" name="Footer Placeholder 4"/>
          <p:cNvSpPr>
            <a:spLocks noGrp="1"/>
          </p:cNvSpPr>
          <p:nvPr>
            <p:ph type="ftr" sz="quarter" idx="11"/>
          </p:nvPr>
        </p:nvSpPr>
        <p:spPr/>
        <p:txBody>
          <a:bodyPr/>
          <a:lstStyle/>
          <a:p>
            <a:r>
              <a:rPr lang="en-US">
                <a:solidFill>
                  <a:prstClr val="black"/>
                </a:solidFill>
              </a:rPr>
              <a:t>1</a:t>
            </a:r>
          </a:p>
        </p:txBody>
      </p:sp>
    </p:spTree>
    <p:extLst>
      <p:ext uri="{BB962C8B-B14F-4D97-AF65-F5344CB8AC3E}">
        <p14:creationId xmlns:p14="http://schemas.microsoft.com/office/powerpoint/2010/main" val="34283493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18</a:t>
            </a:fld>
            <a:endParaRPr lang="en-US">
              <a:solidFill>
                <a:prstClr val="black"/>
              </a:solidFill>
            </a:endParaRPr>
          </a:p>
        </p:txBody>
      </p:sp>
      <p:sp>
        <p:nvSpPr>
          <p:cNvPr id="5" name="Footer Placeholder 4"/>
          <p:cNvSpPr>
            <a:spLocks noGrp="1"/>
          </p:cNvSpPr>
          <p:nvPr>
            <p:ph type="ftr" sz="quarter" idx="11"/>
          </p:nvPr>
        </p:nvSpPr>
        <p:spPr/>
        <p:txBody>
          <a:bodyPr/>
          <a:lstStyle/>
          <a:p>
            <a:r>
              <a:rPr lang="en-US">
                <a:solidFill>
                  <a:prstClr val="black"/>
                </a:solidFill>
              </a:rPr>
              <a:t>1</a:t>
            </a:r>
          </a:p>
        </p:txBody>
      </p:sp>
    </p:spTree>
    <p:extLst>
      <p:ext uri="{BB962C8B-B14F-4D97-AF65-F5344CB8AC3E}">
        <p14:creationId xmlns:p14="http://schemas.microsoft.com/office/powerpoint/2010/main" val="34283493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19</a:t>
            </a:fld>
            <a:endParaRPr lang="en-US">
              <a:solidFill>
                <a:prstClr val="black"/>
              </a:solidFill>
            </a:endParaRPr>
          </a:p>
        </p:txBody>
      </p:sp>
      <p:sp>
        <p:nvSpPr>
          <p:cNvPr id="5" name="Footer Placeholder 4"/>
          <p:cNvSpPr>
            <a:spLocks noGrp="1"/>
          </p:cNvSpPr>
          <p:nvPr>
            <p:ph type="ftr" sz="quarter" idx="11"/>
          </p:nvPr>
        </p:nvSpPr>
        <p:spPr/>
        <p:txBody>
          <a:bodyPr/>
          <a:lstStyle/>
          <a:p>
            <a:r>
              <a:rPr lang="en-US">
                <a:solidFill>
                  <a:prstClr val="black"/>
                </a:solidFill>
              </a:rPr>
              <a:t>1</a:t>
            </a:r>
          </a:p>
        </p:txBody>
      </p:sp>
    </p:spTree>
    <p:extLst>
      <p:ext uri="{BB962C8B-B14F-4D97-AF65-F5344CB8AC3E}">
        <p14:creationId xmlns:p14="http://schemas.microsoft.com/office/powerpoint/2010/main" val="3428349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20</a:t>
            </a:fld>
            <a:endParaRPr lang="en-US">
              <a:solidFill>
                <a:prstClr val="black"/>
              </a:solidFill>
            </a:endParaRPr>
          </a:p>
        </p:txBody>
      </p:sp>
      <p:sp>
        <p:nvSpPr>
          <p:cNvPr id="5" name="Footer Placeholder 4"/>
          <p:cNvSpPr>
            <a:spLocks noGrp="1"/>
          </p:cNvSpPr>
          <p:nvPr>
            <p:ph type="ftr" sz="quarter" idx="11"/>
          </p:nvPr>
        </p:nvSpPr>
        <p:spPr/>
        <p:txBody>
          <a:bodyPr/>
          <a:lstStyle/>
          <a:p>
            <a:r>
              <a:rPr lang="en-US">
                <a:solidFill>
                  <a:prstClr val="black"/>
                </a:solidFill>
              </a:rPr>
              <a:t>1</a:t>
            </a:r>
          </a:p>
        </p:txBody>
      </p:sp>
    </p:spTree>
    <p:extLst>
      <p:ext uri="{BB962C8B-B14F-4D97-AF65-F5344CB8AC3E}">
        <p14:creationId xmlns:p14="http://schemas.microsoft.com/office/powerpoint/2010/main" val="34283493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21</a:t>
            </a:fld>
            <a:endParaRPr lang="en-US">
              <a:solidFill>
                <a:prstClr val="black"/>
              </a:solidFill>
            </a:endParaRPr>
          </a:p>
        </p:txBody>
      </p:sp>
      <p:sp>
        <p:nvSpPr>
          <p:cNvPr id="5" name="Footer Placeholder 4"/>
          <p:cNvSpPr>
            <a:spLocks noGrp="1"/>
          </p:cNvSpPr>
          <p:nvPr>
            <p:ph type="ftr" sz="quarter" idx="11"/>
          </p:nvPr>
        </p:nvSpPr>
        <p:spPr/>
        <p:txBody>
          <a:bodyPr/>
          <a:lstStyle/>
          <a:p>
            <a:r>
              <a:rPr lang="en-US">
                <a:solidFill>
                  <a:prstClr val="black"/>
                </a:solidFill>
              </a:rPr>
              <a:t>1</a:t>
            </a:r>
          </a:p>
        </p:txBody>
      </p:sp>
    </p:spTree>
    <p:extLst>
      <p:ext uri="{BB962C8B-B14F-4D97-AF65-F5344CB8AC3E}">
        <p14:creationId xmlns:p14="http://schemas.microsoft.com/office/powerpoint/2010/main" val="3428349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22</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1</a:t>
            </a:r>
            <a:endParaRPr lang="en-US">
              <a:solidFill>
                <a:prstClr val="black"/>
              </a:solidFill>
            </a:endParaRPr>
          </a:p>
        </p:txBody>
      </p:sp>
    </p:spTree>
    <p:extLst>
      <p:ext uri="{BB962C8B-B14F-4D97-AF65-F5344CB8AC3E}">
        <p14:creationId xmlns:p14="http://schemas.microsoft.com/office/powerpoint/2010/main" val="34283493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23</a:t>
            </a:fld>
            <a:endParaRPr lang="en-US">
              <a:solidFill>
                <a:prstClr val="black"/>
              </a:solidFill>
            </a:endParaRPr>
          </a:p>
        </p:txBody>
      </p:sp>
      <p:sp>
        <p:nvSpPr>
          <p:cNvPr id="5" name="Footer Placeholder 4"/>
          <p:cNvSpPr>
            <a:spLocks noGrp="1"/>
          </p:cNvSpPr>
          <p:nvPr>
            <p:ph type="ftr" sz="quarter" idx="11"/>
          </p:nvPr>
        </p:nvSpPr>
        <p:spPr/>
        <p:txBody>
          <a:bodyPr/>
          <a:lstStyle/>
          <a:p>
            <a:r>
              <a:rPr lang="en-US">
                <a:solidFill>
                  <a:prstClr val="black"/>
                </a:solidFill>
              </a:rPr>
              <a:t>1</a:t>
            </a:r>
          </a:p>
        </p:txBody>
      </p:sp>
    </p:spTree>
    <p:extLst>
      <p:ext uri="{BB962C8B-B14F-4D97-AF65-F5344CB8AC3E}">
        <p14:creationId xmlns:p14="http://schemas.microsoft.com/office/powerpoint/2010/main" val="34283493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24</a:t>
            </a:fld>
            <a:endParaRPr lang="en-US">
              <a:solidFill>
                <a:prstClr val="black"/>
              </a:solidFill>
            </a:endParaRPr>
          </a:p>
        </p:txBody>
      </p:sp>
      <p:sp>
        <p:nvSpPr>
          <p:cNvPr id="5" name="Footer Placeholder 4"/>
          <p:cNvSpPr>
            <a:spLocks noGrp="1"/>
          </p:cNvSpPr>
          <p:nvPr>
            <p:ph type="ftr" sz="quarter" idx="11"/>
          </p:nvPr>
        </p:nvSpPr>
        <p:spPr/>
        <p:txBody>
          <a:bodyPr/>
          <a:lstStyle/>
          <a:p>
            <a:r>
              <a:rPr lang="en-US">
                <a:solidFill>
                  <a:prstClr val="black"/>
                </a:solidFill>
              </a:rPr>
              <a:t>1</a:t>
            </a:r>
          </a:p>
        </p:txBody>
      </p:sp>
    </p:spTree>
    <p:extLst>
      <p:ext uri="{BB962C8B-B14F-4D97-AF65-F5344CB8AC3E}">
        <p14:creationId xmlns:p14="http://schemas.microsoft.com/office/powerpoint/2010/main" val="34283493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25</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1</a:t>
            </a:r>
            <a:endParaRPr lang="en-US">
              <a:solidFill>
                <a:prstClr val="black"/>
              </a:solidFill>
            </a:endParaRPr>
          </a:p>
        </p:txBody>
      </p:sp>
    </p:spTree>
    <p:extLst>
      <p:ext uri="{BB962C8B-B14F-4D97-AF65-F5344CB8AC3E}">
        <p14:creationId xmlns:p14="http://schemas.microsoft.com/office/powerpoint/2010/main" val="34283493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26</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1</a:t>
            </a:r>
            <a:endParaRPr lang="en-US">
              <a:solidFill>
                <a:prstClr val="black"/>
              </a:solidFill>
            </a:endParaRPr>
          </a:p>
        </p:txBody>
      </p:sp>
    </p:spTree>
    <p:extLst>
      <p:ext uri="{BB962C8B-B14F-4D97-AF65-F5344CB8AC3E}">
        <p14:creationId xmlns:p14="http://schemas.microsoft.com/office/powerpoint/2010/main" val="34283493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27</a:t>
            </a:fld>
            <a:endParaRPr lang="en-US">
              <a:solidFill>
                <a:prstClr val="black"/>
              </a:solidFill>
            </a:endParaRPr>
          </a:p>
        </p:txBody>
      </p:sp>
      <p:sp>
        <p:nvSpPr>
          <p:cNvPr id="5" name="Footer Placeholder 4"/>
          <p:cNvSpPr>
            <a:spLocks noGrp="1"/>
          </p:cNvSpPr>
          <p:nvPr>
            <p:ph type="ftr" sz="quarter" idx="11"/>
          </p:nvPr>
        </p:nvSpPr>
        <p:spPr/>
        <p:txBody>
          <a:bodyPr/>
          <a:lstStyle/>
          <a:p>
            <a:r>
              <a:rPr lang="en-US">
                <a:solidFill>
                  <a:prstClr val="black"/>
                </a:solidFill>
              </a:rPr>
              <a:t>1</a:t>
            </a:r>
          </a:p>
        </p:txBody>
      </p:sp>
    </p:spTree>
    <p:extLst>
      <p:ext uri="{BB962C8B-B14F-4D97-AF65-F5344CB8AC3E}">
        <p14:creationId xmlns:p14="http://schemas.microsoft.com/office/powerpoint/2010/main" val="32442159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28</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1</a:t>
            </a:r>
            <a:endParaRPr lang="en-US">
              <a:solidFill>
                <a:prstClr val="black"/>
              </a:solidFill>
            </a:endParaRPr>
          </a:p>
        </p:txBody>
      </p:sp>
    </p:spTree>
    <p:extLst>
      <p:ext uri="{BB962C8B-B14F-4D97-AF65-F5344CB8AC3E}">
        <p14:creationId xmlns:p14="http://schemas.microsoft.com/office/powerpoint/2010/main" val="34283493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29</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1</a:t>
            </a:r>
            <a:endParaRPr lang="en-US">
              <a:solidFill>
                <a:prstClr val="black"/>
              </a:solidFill>
            </a:endParaRPr>
          </a:p>
        </p:txBody>
      </p:sp>
    </p:spTree>
    <p:extLst>
      <p:ext uri="{BB962C8B-B14F-4D97-AF65-F5344CB8AC3E}">
        <p14:creationId xmlns:p14="http://schemas.microsoft.com/office/powerpoint/2010/main" val="34283493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30</a:t>
            </a:fld>
            <a:endParaRPr lang="en-US">
              <a:solidFill>
                <a:prstClr val="black"/>
              </a:solidFill>
            </a:endParaRPr>
          </a:p>
        </p:txBody>
      </p:sp>
      <p:sp>
        <p:nvSpPr>
          <p:cNvPr id="5" name="Footer Placeholder 4"/>
          <p:cNvSpPr>
            <a:spLocks noGrp="1"/>
          </p:cNvSpPr>
          <p:nvPr>
            <p:ph type="ftr" sz="quarter" idx="11"/>
          </p:nvPr>
        </p:nvSpPr>
        <p:spPr/>
        <p:txBody>
          <a:bodyPr/>
          <a:lstStyle/>
          <a:p>
            <a:r>
              <a:rPr lang="en-US">
                <a:solidFill>
                  <a:prstClr val="black"/>
                </a:solidFill>
              </a:rPr>
              <a:t>1</a:t>
            </a:r>
          </a:p>
        </p:txBody>
      </p:sp>
    </p:spTree>
    <p:extLst>
      <p:ext uri="{BB962C8B-B14F-4D97-AF65-F5344CB8AC3E}">
        <p14:creationId xmlns:p14="http://schemas.microsoft.com/office/powerpoint/2010/main" val="42608239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31</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1</a:t>
            </a:r>
            <a:endParaRPr lang="en-US">
              <a:solidFill>
                <a:prstClr val="black"/>
              </a:solidFill>
            </a:endParaRPr>
          </a:p>
        </p:txBody>
      </p:sp>
    </p:spTree>
    <p:extLst>
      <p:ext uri="{BB962C8B-B14F-4D97-AF65-F5344CB8AC3E}">
        <p14:creationId xmlns:p14="http://schemas.microsoft.com/office/powerpoint/2010/main" val="3428349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32</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1</a:t>
            </a:r>
            <a:endParaRPr lang="en-US">
              <a:solidFill>
                <a:prstClr val="black"/>
              </a:solidFill>
            </a:endParaRPr>
          </a:p>
        </p:txBody>
      </p:sp>
    </p:spTree>
    <p:extLst>
      <p:ext uri="{BB962C8B-B14F-4D97-AF65-F5344CB8AC3E}">
        <p14:creationId xmlns:p14="http://schemas.microsoft.com/office/powerpoint/2010/main" val="34283493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33</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1</a:t>
            </a:r>
            <a:endParaRPr lang="en-US">
              <a:solidFill>
                <a:prstClr val="black"/>
              </a:solidFill>
            </a:endParaRPr>
          </a:p>
        </p:txBody>
      </p:sp>
    </p:spTree>
    <p:extLst>
      <p:ext uri="{BB962C8B-B14F-4D97-AF65-F5344CB8AC3E}">
        <p14:creationId xmlns:p14="http://schemas.microsoft.com/office/powerpoint/2010/main" val="34283493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34</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1</a:t>
            </a:r>
            <a:endParaRPr lang="en-US">
              <a:solidFill>
                <a:prstClr val="black"/>
              </a:solidFill>
            </a:endParaRPr>
          </a:p>
        </p:txBody>
      </p:sp>
    </p:spTree>
    <p:extLst>
      <p:ext uri="{BB962C8B-B14F-4D97-AF65-F5344CB8AC3E}">
        <p14:creationId xmlns:p14="http://schemas.microsoft.com/office/powerpoint/2010/main" val="34283493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35</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1</a:t>
            </a:r>
            <a:endParaRPr lang="en-US">
              <a:solidFill>
                <a:prstClr val="black"/>
              </a:solidFill>
            </a:endParaRPr>
          </a:p>
        </p:txBody>
      </p:sp>
    </p:spTree>
    <p:extLst>
      <p:ext uri="{BB962C8B-B14F-4D97-AF65-F5344CB8AC3E}">
        <p14:creationId xmlns:p14="http://schemas.microsoft.com/office/powerpoint/2010/main" val="3428349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6</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7</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8</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9</a:t>
            </a:fld>
            <a:endParaRPr lang="en-US">
              <a:solidFill>
                <a:prstClr val="black"/>
              </a:solidFill>
            </a:endParaRPr>
          </a:p>
        </p:txBody>
      </p:sp>
      <p:sp>
        <p:nvSpPr>
          <p:cNvPr id="5" name="Footer Placeholder 4"/>
          <p:cNvSpPr>
            <a:spLocks noGrp="1"/>
          </p:cNvSpPr>
          <p:nvPr>
            <p:ph type="ftr" sz="quarter" idx="11"/>
          </p:nvPr>
        </p:nvSpPr>
        <p:spPr/>
        <p:txBody>
          <a:bodyPr/>
          <a:lstStyle/>
          <a:p>
            <a:r>
              <a:rPr lang="en-US">
                <a:solidFill>
                  <a:prstClr val="black"/>
                </a:solidFill>
              </a:rPr>
              <a:t>1</a:t>
            </a:r>
          </a:p>
        </p:txBody>
      </p:sp>
    </p:spTree>
    <p:extLst>
      <p:ext uri="{BB962C8B-B14F-4D97-AF65-F5344CB8AC3E}">
        <p14:creationId xmlns:p14="http://schemas.microsoft.com/office/powerpoint/2010/main" val="3428349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4787488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solidFill>
                  <a:srgbClr val="000000"/>
                </a:solidFill>
              </a:rPr>
              <a:pPr>
                <a:defRPr/>
              </a:pPr>
              <a:t>‹#›</a:t>
            </a:fld>
            <a:endParaRPr lang="en-GB" dirty="0">
              <a:solidFill>
                <a:srgbClr val="000000"/>
              </a:solidFill>
            </a:endParaRPr>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4000" b="1" dirty="0">
                  <a:solidFill>
                    <a:srgbClr val="1F497D"/>
                  </a:solidFill>
                  <a:latin typeface="Bahamas" pitchFamily="34" charset="0"/>
                  <a:cs typeface="Times New Roman" pitchFamily="18" charset="0"/>
                </a:rPr>
                <a:t>Institute of Actuaries of India</a:t>
              </a:r>
              <a:endParaRPr lang="en-US" sz="4000" b="1" dirty="0">
                <a:solidFill>
                  <a:srgbClr val="000000"/>
                </a:solidFill>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r>
              <a:rPr lang="en-US" sz="4800" b="1" dirty="0">
                <a:solidFill>
                  <a:srgbClr val="000000"/>
                </a:solidFill>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r>
              <a:rPr lang="en-US" sz="4800" b="1" dirty="0">
                <a:solidFill>
                  <a:srgbClr val="000000"/>
                </a:solidFill>
                <a:latin typeface="Garamond" pitchFamily="18" charset="0"/>
                <a:ea typeface="Verdana" pitchFamily="34" charset="0"/>
                <a:cs typeface="Verdana" pitchFamily="34" charset="0"/>
              </a:rPr>
              <a:t>By</a:t>
            </a:r>
          </a:p>
        </p:txBody>
      </p:sp>
    </p:spTree>
    <p:extLst>
      <p:ext uri="{BB962C8B-B14F-4D97-AF65-F5344CB8AC3E}">
        <p14:creationId xmlns:p14="http://schemas.microsoft.com/office/powerpoint/2010/main" val="267728635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5581573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541649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84726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68018220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94769756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63097979"/>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solidFill>
                  <a:srgbClr val="000000"/>
                </a:solidFill>
              </a:rPr>
              <a:pPr>
                <a:defRPr/>
              </a:pPr>
              <a:t>‹#›</a:t>
            </a:fld>
            <a:endParaRPr lang="en-GB" dirty="0">
              <a:solidFill>
                <a:srgbClr val="000000"/>
              </a:solidFill>
            </a:endParaRPr>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4000" b="1" dirty="0" smtClean="0">
                  <a:solidFill>
                    <a:srgbClr val="1F497D"/>
                  </a:solidFill>
                  <a:latin typeface="Bahamas" pitchFamily="34" charset="0"/>
                  <a:cs typeface="Times New Roman" pitchFamily="18" charset="0"/>
                </a:rPr>
                <a:t>Institute of Actuaries of India</a:t>
              </a:r>
              <a:endParaRPr lang="en-US" sz="4000" b="1" dirty="0" smtClean="0">
                <a:solidFill>
                  <a:srgbClr val="000000"/>
                </a:solidFill>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r>
              <a:rPr lang="en-US" sz="4800" b="1" dirty="0" smtClean="0">
                <a:solidFill>
                  <a:srgbClr val="000000"/>
                </a:solidFill>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r>
              <a:rPr lang="en-US" sz="4800" b="1" dirty="0" smtClean="0">
                <a:solidFill>
                  <a:srgbClr val="000000"/>
                </a:solidFill>
                <a:latin typeface="Garamond" pitchFamily="18" charset="0"/>
                <a:ea typeface="Verdana" pitchFamily="34" charset="0"/>
                <a:cs typeface="Verdana" pitchFamily="34" charset="0"/>
              </a:rPr>
              <a:t>By</a:t>
            </a:r>
          </a:p>
        </p:txBody>
      </p:sp>
    </p:spTree>
    <p:extLst>
      <p:ext uri="{BB962C8B-B14F-4D97-AF65-F5344CB8AC3E}">
        <p14:creationId xmlns:p14="http://schemas.microsoft.com/office/powerpoint/2010/main" val="3115738212"/>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6198704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303653308"/>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11848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97238431"/>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58369099"/>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0194148"/>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solidFill>
                  <a:srgbClr val="000000"/>
                </a:solidFill>
              </a:rPr>
              <a:pPr>
                <a:defRPr/>
              </a:pPr>
              <a:t>‹#›</a:t>
            </a:fld>
            <a:endParaRPr lang="en-GB" dirty="0">
              <a:solidFill>
                <a:srgbClr val="000000"/>
              </a:solidFill>
            </a:endParaRPr>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4000" b="1" dirty="0">
                  <a:solidFill>
                    <a:srgbClr val="1F497D"/>
                  </a:solidFill>
                  <a:latin typeface="Bahamas" pitchFamily="34" charset="0"/>
                  <a:cs typeface="Times New Roman" pitchFamily="18" charset="0"/>
                </a:rPr>
                <a:t>Institute of Actuaries of India</a:t>
              </a:r>
              <a:endParaRPr lang="en-US" sz="4000" b="1" dirty="0">
                <a:solidFill>
                  <a:srgbClr val="000000"/>
                </a:solidFill>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r>
              <a:rPr lang="en-US" sz="4800" b="1" dirty="0">
                <a:solidFill>
                  <a:srgbClr val="000000"/>
                </a:solidFill>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r>
              <a:rPr lang="en-US" sz="4800" b="1" dirty="0">
                <a:solidFill>
                  <a:srgbClr val="000000"/>
                </a:solidFill>
                <a:latin typeface="Garamond" pitchFamily="18" charset="0"/>
                <a:ea typeface="Verdana" pitchFamily="34" charset="0"/>
                <a:cs typeface="Verdana" pitchFamily="34" charset="0"/>
              </a:rPr>
              <a:t>By</a:t>
            </a:r>
          </a:p>
        </p:txBody>
      </p:sp>
    </p:spTree>
    <p:extLst>
      <p:ext uri="{BB962C8B-B14F-4D97-AF65-F5344CB8AC3E}">
        <p14:creationId xmlns:p14="http://schemas.microsoft.com/office/powerpoint/2010/main" val="2712279151"/>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312724036"/>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35606059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72602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9089376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257348889"/>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86917756"/>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solidFill>
                  <a:srgbClr val="000000"/>
                </a:solidFill>
              </a:rPr>
              <a:pPr>
                <a:defRPr/>
              </a:pPr>
              <a:t>‹#›</a:t>
            </a:fld>
            <a:endParaRPr lang="en-GB" dirty="0">
              <a:solidFill>
                <a:srgbClr val="000000"/>
              </a:solidFill>
            </a:endParaRPr>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4000" b="1" dirty="0">
                  <a:solidFill>
                    <a:srgbClr val="1F497D"/>
                  </a:solidFill>
                  <a:latin typeface="Bahamas" pitchFamily="34" charset="0"/>
                  <a:cs typeface="Times New Roman" pitchFamily="18" charset="0"/>
                </a:rPr>
                <a:t>Institute of Actuaries of India</a:t>
              </a:r>
              <a:endParaRPr lang="en-US" sz="4000" b="1" dirty="0">
                <a:solidFill>
                  <a:srgbClr val="000000"/>
                </a:solidFill>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r>
              <a:rPr lang="en-US" sz="4800" b="1" dirty="0">
                <a:solidFill>
                  <a:srgbClr val="000000"/>
                </a:solidFill>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r>
              <a:rPr lang="en-US" sz="4800" b="1" dirty="0">
                <a:solidFill>
                  <a:srgbClr val="000000"/>
                </a:solidFill>
                <a:latin typeface="Garamond" pitchFamily="18" charset="0"/>
                <a:ea typeface="Verdana" pitchFamily="34" charset="0"/>
                <a:cs typeface="Verdana" pitchFamily="34" charset="0"/>
              </a:rPr>
              <a:t>By</a:t>
            </a:r>
          </a:p>
        </p:txBody>
      </p:sp>
    </p:spTree>
    <p:extLst>
      <p:ext uri="{BB962C8B-B14F-4D97-AF65-F5344CB8AC3E}">
        <p14:creationId xmlns:p14="http://schemas.microsoft.com/office/powerpoint/2010/main" val="445749650"/>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555230909"/>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2155999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3957651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89477860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4108728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299610469"/>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solidFill>
                  <a:srgbClr val="000000"/>
                </a:solidFill>
              </a:rPr>
              <a:pPr>
                <a:defRPr/>
              </a:pPr>
              <a:t>‹#›</a:t>
            </a:fld>
            <a:endParaRPr lang="en-GB" dirty="0">
              <a:solidFill>
                <a:srgbClr val="000000"/>
              </a:solidFill>
            </a:endParaRPr>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4000" b="1" dirty="0">
                  <a:solidFill>
                    <a:srgbClr val="1F497D"/>
                  </a:solidFill>
                  <a:latin typeface="Bahamas" pitchFamily="34" charset="0"/>
                  <a:cs typeface="Times New Roman" pitchFamily="18" charset="0"/>
                </a:rPr>
                <a:t>Institute of Actuaries of India</a:t>
              </a:r>
              <a:endParaRPr lang="en-US" sz="4000" b="1" dirty="0">
                <a:solidFill>
                  <a:srgbClr val="000000"/>
                </a:solidFill>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r>
              <a:rPr lang="en-US" sz="4800" b="1" dirty="0">
                <a:solidFill>
                  <a:srgbClr val="000000"/>
                </a:solidFill>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r>
              <a:rPr lang="en-US" sz="4800" b="1" dirty="0">
                <a:solidFill>
                  <a:srgbClr val="000000"/>
                </a:solidFill>
                <a:latin typeface="Garamond" pitchFamily="18" charset="0"/>
                <a:ea typeface="Verdana" pitchFamily="34" charset="0"/>
                <a:cs typeface="Verdana" pitchFamily="34" charset="0"/>
              </a:rPr>
              <a:t>By</a:t>
            </a:r>
          </a:p>
        </p:txBody>
      </p:sp>
    </p:spTree>
    <p:extLst>
      <p:ext uri="{BB962C8B-B14F-4D97-AF65-F5344CB8AC3E}">
        <p14:creationId xmlns:p14="http://schemas.microsoft.com/office/powerpoint/2010/main" val="33417209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171923"/>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791811783"/>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583729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591867534"/>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40932114"/>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278833047"/>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solidFill>
                  <a:srgbClr val="000000"/>
                </a:solidFill>
              </a:rPr>
              <a:pPr>
                <a:defRPr/>
              </a:pPr>
              <a:t>‹#›</a:t>
            </a:fld>
            <a:endParaRPr lang="en-GB" dirty="0">
              <a:solidFill>
                <a:srgbClr val="000000"/>
              </a:solidFill>
            </a:endParaRPr>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4000" b="1" dirty="0">
                  <a:solidFill>
                    <a:srgbClr val="1F497D"/>
                  </a:solidFill>
                  <a:latin typeface="Bahamas" pitchFamily="34" charset="0"/>
                  <a:cs typeface="Times New Roman" pitchFamily="18" charset="0"/>
                </a:rPr>
                <a:t>Institute of Actuaries of India</a:t>
              </a:r>
              <a:endParaRPr lang="en-US" sz="4000" b="1" dirty="0">
                <a:solidFill>
                  <a:srgbClr val="000000"/>
                </a:solidFill>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r>
              <a:rPr lang="en-US" sz="4800" b="1" dirty="0">
                <a:solidFill>
                  <a:srgbClr val="000000"/>
                </a:solidFill>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r>
              <a:rPr lang="en-US" sz="4800" b="1" dirty="0">
                <a:solidFill>
                  <a:srgbClr val="000000"/>
                </a:solidFill>
                <a:latin typeface="Garamond" pitchFamily="18" charset="0"/>
                <a:ea typeface="Verdana" pitchFamily="34" charset="0"/>
                <a:cs typeface="Verdana" pitchFamily="34" charset="0"/>
              </a:rPr>
              <a:t>By</a:t>
            </a:r>
          </a:p>
        </p:txBody>
      </p:sp>
    </p:spTree>
    <p:extLst>
      <p:ext uri="{BB962C8B-B14F-4D97-AF65-F5344CB8AC3E}">
        <p14:creationId xmlns:p14="http://schemas.microsoft.com/office/powerpoint/2010/main" val="821299393"/>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39036108"/>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30580593"/>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8763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221534324"/>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567727220"/>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986804360"/>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solidFill>
                  <a:srgbClr val="000000"/>
                </a:solidFill>
              </a:rPr>
              <a:pPr>
                <a:defRPr/>
              </a:pPr>
              <a:t>‹#›</a:t>
            </a:fld>
            <a:endParaRPr lang="en-GB" dirty="0">
              <a:solidFill>
                <a:srgbClr val="000000"/>
              </a:solidFill>
            </a:endParaRPr>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4000" b="1" dirty="0">
                  <a:solidFill>
                    <a:srgbClr val="1F497D"/>
                  </a:solidFill>
                  <a:latin typeface="Bahamas" pitchFamily="34" charset="0"/>
                  <a:cs typeface="Times New Roman" pitchFamily="18" charset="0"/>
                </a:rPr>
                <a:t>Institute of Actuaries of India</a:t>
              </a:r>
              <a:endParaRPr lang="en-US" sz="4000" b="1" dirty="0">
                <a:solidFill>
                  <a:srgbClr val="000000"/>
                </a:solidFill>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r>
              <a:rPr lang="en-US" sz="4800" b="1" dirty="0">
                <a:solidFill>
                  <a:srgbClr val="000000"/>
                </a:solidFill>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r>
              <a:rPr lang="en-US" sz="4800" b="1" dirty="0">
                <a:solidFill>
                  <a:srgbClr val="000000"/>
                </a:solidFill>
                <a:latin typeface="Garamond" pitchFamily="18" charset="0"/>
                <a:ea typeface="Verdana" pitchFamily="34" charset="0"/>
                <a:cs typeface="Verdana" pitchFamily="34" charset="0"/>
              </a:rPr>
              <a:t>By</a:t>
            </a:r>
          </a:p>
        </p:txBody>
      </p:sp>
    </p:spTree>
    <p:extLst>
      <p:ext uri="{BB962C8B-B14F-4D97-AF65-F5344CB8AC3E}">
        <p14:creationId xmlns:p14="http://schemas.microsoft.com/office/powerpoint/2010/main" val="1353963426"/>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33524476"/>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03652536"/>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0561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542272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438210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1.xml"/><Relationship Id="rId7" Type="http://schemas.openxmlformats.org/officeDocument/2006/relationships/slideLayout" Target="../slideLayouts/slideLayout3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5" Type="http://schemas.openxmlformats.org/officeDocument/2006/relationships/slideLayout" Target="../slideLayouts/slideLayout33.xml"/><Relationship Id="rId4" Type="http://schemas.openxmlformats.org/officeDocument/2006/relationships/slideLayout" Target="../slideLayouts/slideLayout32.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38.xml"/><Relationship Id="rId7" Type="http://schemas.openxmlformats.org/officeDocument/2006/relationships/slideLayout" Target="../slideLayouts/slideLayout42.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5" Type="http://schemas.openxmlformats.org/officeDocument/2006/relationships/slideLayout" Target="../slideLayouts/slideLayout40.xml"/><Relationship Id="rId4" Type="http://schemas.openxmlformats.org/officeDocument/2006/relationships/slideLayout" Target="../slideLayouts/slideLayout39.xml"/></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3" Type="http://schemas.openxmlformats.org/officeDocument/2006/relationships/slideLayout" Target="../slideLayouts/slideLayout45.xml"/><Relationship Id="rId7" Type="http://schemas.openxmlformats.org/officeDocument/2006/relationships/slideLayout" Target="../slideLayouts/slideLayout49.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5" Type="http://schemas.openxmlformats.org/officeDocument/2006/relationships/slideLayout" Target="../slideLayouts/slideLayout47.xml"/><Relationship Id="rId4" Type="http://schemas.openxmlformats.org/officeDocument/2006/relationships/slideLayout" Target="../slideLayouts/slideLayout46.xml"/></Relationships>
</file>

<file path=ppt/slideMasters/_rels/slideMaster8.xml.rels><?xml version="1.0" encoding="UTF-8" standalone="yes"?>
<Relationships xmlns="http://schemas.openxmlformats.org/package/2006/relationships"><Relationship Id="rId8" Type="http://schemas.openxmlformats.org/officeDocument/2006/relationships/theme" Target="../theme/theme8.xml"/><Relationship Id="rId3" Type="http://schemas.openxmlformats.org/officeDocument/2006/relationships/slideLayout" Target="../slideLayouts/slideLayout52.xml"/><Relationship Id="rId7" Type="http://schemas.openxmlformats.org/officeDocument/2006/relationships/slideLayout" Target="../slideLayouts/slideLayout56.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5" Type="http://schemas.openxmlformats.org/officeDocument/2006/relationships/slideLayout" Target="../slideLayouts/slideLayout54.xml"/><Relationship Id="rId4"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56546504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mtClean="0"/>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6298868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38603323"/>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78702192"/>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636051658"/>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953265570"/>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282118508"/>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56.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14.xml"/><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6.xml"/><Relationship Id="rId1" Type="http://schemas.openxmlformats.org/officeDocument/2006/relationships/slideLayout" Target="../slideLayouts/slideLayout35.xml"/><Relationship Id="rId5" Type="http://schemas.openxmlformats.org/officeDocument/2006/relationships/image" Target="../media/image7.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9.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42.xml"/><Relationship Id="rId5" Type="http://schemas.openxmlformats.org/officeDocument/2006/relationships/image" Target="../media/image7.pn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1.xml"/><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2.xml"/><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3.xml"/><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4.xml"/><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6.xml"/><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7.xml"/><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56.xml"/><Relationship Id="rId5" Type="http://schemas.openxmlformats.org/officeDocument/2006/relationships/image" Target="../media/image7.png"/><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8.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0.xml"/><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1.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3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2.xml"/><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3.xml"/><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6.pn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8.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838200" y="2019371"/>
            <a:ext cx="8077200"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err="1">
                <a:solidFill>
                  <a:srgbClr val="FFFFFF"/>
                </a:solidFill>
                <a:latin typeface="Trebuchet MS" pitchFamily="34" charset="0"/>
              </a:rPr>
              <a:t>Professionalism</a:t>
            </a:r>
            <a:r>
              <a:rPr lang="es-UY" altLang="en-US" sz="3600" b="1" kern="0" dirty="0">
                <a:solidFill>
                  <a:srgbClr val="FFFFFF"/>
                </a:solidFill>
                <a:latin typeface="Trebuchet MS" pitchFamily="34" charset="0"/>
              </a:rPr>
              <a:t> Case </a:t>
            </a:r>
            <a:r>
              <a:rPr lang="es-UY" altLang="en-US" sz="3600" b="1" kern="0" dirty="0" err="1">
                <a:solidFill>
                  <a:srgbClr val="FFFFFF"/>
                </a:solidFill>
                <a:latin typeface="Trebuchet MS" pitchFamily="34" charset="0"/>
              </a:rPr>
              <a:t>Study</a:t>
            </a:r>
            <a:r>
              <a:rPr lang="es-UY" altLang="en-US" sz="3600" b="1" kern="0" dirty="0">
                <a:solidFill>
                  <a:srgbClr val="FFFFFF"/>
                </a:solidFill>
                <a:latin typeface="Trebuchet MS" pitchFamily="34" charset="0"/>
              </a:rPr>
              <a:t> 5</a:t>
            </a:r>
            <a:endParaRPr lang="es-ES" altLang="en-US" sz="3600" b="1" kern="0" dirty="0">
              <a:solidFill>
                <a:srgbClr val="FFFFFF"/>
              </a:solidFill>
              <a:latin typeface="Trebuchet MS" pitchFamily="34" charset="0"/>
            </a:endParaRPr>
          </a:p>
        </p:txBody>
      </p:sp>
      <p:sp>
        <p:nvSpPr>
          <p:cNvPr id="5" name="Rectangle 168"/>
          <p:cNvSpPr>
            <a:spLocks noChangeArrowheads="1"/>
          </p:cNvSpPr>
          <p:nvPr/>
        </p:nvSpPr>
        <p:spPr bwMode="auto">
          <a:xfrm>
            <a:off x="152400" y="3467243"/>
            <a:ext cx="51847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US" altLang="en-US" sz="1800" b="1" dirty="0">
                <a:solidFill>
                  <a:srgbClr val="000000"/>
                </a:solidFill>
                <a:latin typeface="Trebuchet MS" pitchFamily="34" charset="0"/>
              </a:rPr>
              <a:t>Guide : </a:t>
            </a:r>
            <a:r>
              <a:rPr lang="en-US" altLang="en-US" sz="1800" b="1" dirty="0" err="1">
                <a:solidFill>
                  <a:srgbClr val="000000"/>
                </a:solidFill>
                <a:latin typeface="Trebuchet MS" pitchFamily="34" charset="0"/>
              </a:rPr>
              <a:t>Anand</a:t>
            </a:r>
            <a:r>
              <a:rPr lang="en-US" altLang="en-US" sz="1800" b="1" dirty="0">
                <a:solidFill>
                  <a:srgbClr val="000000"/>
                </a:solidFill>
                <a:latin typeface="Trebuchet MS" pitchFamily="34" charset="0"/>
              </a:rPr>
              <a:t> </a:t>
            </a:r>
            <a:r>
              <a:rPr lang="en-US" altLang="en-US" sz="1800" b="1" dirty="0" err="1">
                <a:solidFill>
                  <a:srgbClr val="000000"/>
                </a:solidFill>
                <a:latin typeface="Trebuchet MS" pitchFamily="34" charset="0"/>
              </a:rPr>
              <a:t>Prakash</a:t>
            </a:r>
            <a:endParaRPr lang="en-US" altLang="en-US" sz="1800" b="1" dirty="0">
              <a:solidFill>
                <a:srgbClr val="000000"/>
              </a:solidFill>
              <a:latin typeface="Trebuchet MS" pitchFamily="34" charset="0"/>
            </a:endParaRPr>
          </a:p>
          <a:p>
            <a:pPr algn="l"/>
            <a:r>
              <a:rPr lang="en-US" altLang="en-US" sz="1800" b="1" dirty="0">
                <a:solidFill>
                  <a:srgbClr val="000000"/>
                </a:solidFill>
                <a:latin typeface="Trebuchet MS" pitchFamily="34" charset="0"/>
              </a:rPr>
              <a:t>Presented By : </a:t>
            </a:r>
          </a:p>
          <a:p>
            <a:pPr algn="l"/>
            <a:r>
              <a:rPr lang="en-US" altLang="en-US" sz="1800" b="1" dirty="0">
                <a:solidFill>
                  <a:srgbClr val="000000"/>
                </a:solidFill>
                <a:latin typeface="Trebuchet MS" pitchFamily="34" charset="0"/>
              </a:rPr>
              <a:t>1.Seema Mali</a:t>
            </a:r>
          </a:p>
          <a:p>
            <a:pPr algn="l"/>
            <a:r>
              <a:rPr lang="en-US" altLang="en-US" sz="1800" b="1" dirty="0">
                <a:solidFill>
                  <a:srgbClr val="000000"/>
                </a:solidFill>
                <a:latin typeface="Trebuchet MS" pitchFamily="34" charset="0"/>
              </a:rPr>
              <a:t>2.Tanvi </a:t>
            </a:r>
            <a:r>
              <a:rPr lang="en-US" altLang="en-US" sz="1800" b="1" dirty="0" err="1">
                <a:solidFill>
                  <a:srgbClr val="000000"/>
                </a:solidFill>
                <a:latin typeface="Trebuchet MS" pitchFamily="34" charset="0"/>
              </a:rPr>
              <a:t>Doshi</a:t>
            </a:r>
            <a:endParaRPr lang="en-US" altLang="en-US" sz="1800" b="1" dirty="0">
              <a:solidFill>
                <a:srgbClr val="000000"/>
              </a:solidFill>
              <a:latin typeface="Trebuchet MS" pitchFamily="34" charset="0"/>
            </a:endParaRPr>
          </a:p>
          <a:p>
            <a:pPr algn="l"/>
            <a:r>
              <a:rPr lang="en-US" altLang="en-US" sz="1800" b="1" dirty="0">
                <a:solidFill>
                  <a:srgbClr val="000000"/>
                </a:solidFill>
                <a:latin typeface="Trebuchet MS" pitchFamily="34" charset="0"/>
              </a:rPr>
              <a:t>3. </a:t>
            </a:r>
            <a:r>
              <a:rPr lang="en-US" altLang="en-US" sz="1800" b="1" dirty="0" err="1">
                <a:solidFill>
                  <a:srgbClr val="000000"/>
                </a:solidFill>
                <a:latin typeface="Trebuchet MS" pitchFamily="34" charset="0"/>
              </a:rPr>
              <a:t>Umang</a:t>
            </a:r>
            <a:r>
              <a:rPr lang="en-US" altLang="en-US" sz="1800" b="1" dirty="0">
                <a:solidFill>
                  <a:srgbClr val="000000"/>
                </a:solidFill>
                <a:latin typeface="Trebuchet MS" pitchFamily="34" charset="0"/>
              </a:rPr>
              <a:t> </a:t>
            </a:r>
            <a:r>
              <a:rPr lang="en-US" altLang="en-US" sz="1800" b="1" dirty="0" err="1">
                <a:solidFill>
                  <a:srgbClr val="000000"/>
                </a:solidFill>
                <a:latin typeface="Trebuchet MS" pitchFamily="34" charset="0"/>
              </a:rPr>
              <a:t>Doshi</a:t>
            </a:r>
            <a:endParaRPr lang="en-US" altLang="en-US" sz="1800" b="1" dirty="0">
              <a:solidFill>
                <a:srgbClr val="000000"/>
              </a:solidFill>
              <a:latin typeface="Trebuchet MS" pitchFamily="34" charset="0"/>
            </a:endParaRPr>
          </a:p>
          <a:p>
            <a:pPr algn="l"/>
            <a:r>
              <a:rPr lang="en-US" altLang="en-US" sz="1800" b="1" dirty="0">
                <a:solidFill>
                  <a:srgbClr val="000000"/>
                </a:solidFill>
                <a:latin typeface="Trebuchet MS" pitchFamily="34" charset="0"/>
              </a:rPr>
              <a:t>4. </a:t>
            </a:r>
            <a:r>
              <a:rPr lang="en-US" altLang="en-US" sz="1800" b="1" dirty="0" err="1">
                <a:solidFill>
                  <a:srgbClr val="000000"/>
                </a:solidFill>
                <a:latin typeface="Trebuchet MS" pitchFamily="34" charset="0"/>
              </a:rPr>
              <a:t>Prakhar</a:t>
            </a:r>
            <a:r>
              <a:rPr lang="en-US" altLang="en-US" sz="1800" b="1" dirty="0">
                <a:solidFill>
                  <a:srgbClr val="000000"/>
                </a:solidFill>
                <a:latin typeface="Trebuchet MS" pitchFamily="34" charset="0"/>
              </a:rPr>
              <a:t> </a:t>
            </a:r>
            <a:r>
              <a:rPr lang="en-US" altLang="en-US" sz="1800" b="1" dirty="0" err="1">
                <a:solidFill>
                  <a:srgbClr val="000000"/>
                </a:solidFill>
                <a:latin typeface="Trebuchet MS" pitchFamily="34" charset="0"/>
              </a:rPr>
              <a:t>Hirawat</a:t>
            </a:r>
            <a:endParaRPr lang="es-ES" altLang="en-US" sz="1800" b="1" dirty="0">
              <a:solidFill>
                <a:srgbClr val="000000"/>
              </a:solidFill>
              <a:latin typeface="Trebuchet MS" pitchFamily="34" charset="0"/>
            </a:endParaRPr>
          </a:p>
        </p:txBody>
      </p:sp>
      <p:sp>
        <p:nvSpPr>
          <p:cNvPr id="6" name="Rectangle 150"/>
          <p:cNvSpPr txBox="1">
            <a:spLocks noChangeArrowheads="1"/>
          </p:cNvSpPr>
          <p:nvPr/>
        </p:nvSpPr>
        <p:spPr>
          <a:xfrm>
            <a:off x="838200" y="5334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a:solidFill>
                  <a:srgbClr val="FFFFFF"/>
                </a:solidFill>
                <a:latin typeface="Trebuchet MS" panose="020B0603020202020204" pitchFamily="34" charset="0"/>
              </a:rPr>
              <a:t>35th India </a:t>
            </a:r>
            <a:r>
              <a:rPr lang="es-UY" altLang="en-US" sz="3600" b="1" kern="0" dirty="0" err="1">
                <a:solidFill>
                  <a:srgbClr val="FFFFFF"/>
                </a:solidFill>
                <a:latin typeface="Trebuchet MS" panose="020B0603020202020204" pitchFamily="34" charset="0"/>
              </a:rPr>
              <a:t>Fellowship</a:t>
            </a:r>
            <a:r>
              <a:rPr lang="es-UY" altLang="en-US" sz="3600" b="1" kern="0" dirty="0">
                <a:solidFill>
                  <a:srgbClr val="FFFFFF"/>
                </a:solidFill>
                <a:latin typeface="Trebuchet MS" panose="020B0603020202020204" pitchFamily="34" charset="0"/>
              </a:rPr>
              <a:t> </a:t>
            </a:r>
            <a:r>
              <a:rPr lang="es-UY" altLang="en-US" sz="3600" b="1" kern="0" dirty="0" err="1">
                <a:solidFill>
                  <a:srgbClr val="FFFFFF"/>
                </a:solidFill>
                <a:latin typeface="Trebuchet MS" panose="020B0603020202020204" pitchFamily="34" charset="0"/>
              </a:rPr>
              <a:t>Webinar</a:t>
            </a:r>
            <a:endParaRPr lang="es-UY" altLang="en-US" sz="2500" b="1" kern="0" dirty="0">
              <a:solidFill>
                <a:srgbClr val="FFFFFF"/>
              </a:solidFill>
              <a:latin typeface="Trebuchet MS" panose="020B0603020202020204" pitchFamily="34" charset="0"/>
            </a:endParaRPr>
          </a:p>
          <a:p>
            <a:pPr algn="l"/>
            <a:r>
              <a:rPr lang="es-UY" altLang="en-US" sz="2500" b="1" kern="0" dirty="0">
                <a:solidFill>
                  <a:srgbClr val="FFFFFF"/>
                </a:solidFill>
                <a:latin typeface="Trebuchet MS" panose="020B0603020202020204" pitchFamily="34" charset="0"/>
              </a:rPr>
              <a:t>Date: 9th-10th, 16th-17th </a:t>
            </a:r>
            <a:r>
              <a:rPr lang="es-UY" altLang="en-US" sz="2500" b="1" kern="0" dirty="0" err="1">
                <a:solidFill>
                  <a:srgbClr val="FFFFFF"/>
                </a:solidFill>
                <a:latin typeface="Trebuchet MS" panose="020B0603020202020204" pitchFamily="34" charset="0"/>
              </a:rPr>
              <a:t>July</a:t>
            </a:r>
            <a:r>
              <a:rPr lang="es-UY" altLang="en-US" sz="2500" b="1" kern="0" dirty="0">
                <a:solidFill>
                  <a:srgbClr val="FFFFFF"/>
                </a:solidFill>
                <a:latin typeface="Trebuchet MS" panose="020B0603020202020204" pitchFamily="34" charset="0"/>
              </a:rPr>
              <a:t>, 2021</a:t>
            </a:r>
            <a:endParaRPr lang="es-ES" altLang="en-US" sz="2500" b="1" kern="0" dirty="0">
              <a:solidFill>
                <a:srgbClr val="FFFFFF"/>
              </a:solidFill>
              <a:latin typeface="Trebuchet MS" panose="020B0603020202020204" pitchFamily="34" charset="0"/>
            </a:endParaRPr>
          </a:p>
        </p:txBody>
      </p:sp>
      <p:sp>
        <p:nvSpPr>
          <p:cNvPr id="2" name="TextBox 1"/>
          <p:cNvSpPr txBox="1"/>
          <p:nvPr/>
        </p:nvSpPr>
        <p:spPr>
          <a:xfrm>
            <a:off x="152400" y="6378246"/>
            <a:ext cx="2971800" cy="276999"/>
          </a:xfrm>
          <a:prstGeom prst="rect">
            <a:avLst/>
          </a:prstGeom>
          <a:noFill/>
        </p:spPr>
        <p:txBody>
          <a:bodyPr wrap="square" rtlCol="0">
            <a:spAutoFit/>
          </a:bodyPr>
          <a:lstStyle/>
          <a:p>
            <a:r>
              <a:rPr lang="en-US" sz="1200" dirty="0" smtClean="0">
                <a:latin typeface="Trebuchet MS" pitchFamily="34" charset="0"/>
              </a:rPr>
              <a:t>1</a:t>
            </a:r>
            <a:endParaRPr lang="en-US" sz="1200" dirty="0">
              <a:latin typeface="Trebuchet MS" pitchFamily="34" charset="0"/>
            </a:endParaRPr>
          </a:p>
        </p:txBody>
      </p:sp>
    </p:spTree>
    <p:extLst>
      <p:ext uri="{BB962C8B-B14F-4D97-AF65-F5344CB8AC3E}">
        <p14:creationId xmlns:p14="http://schemas.microsoft.com/office/powerpoint/2010/main" val="31927395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7990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smtClean="0">
                <a:solidFill>
                  <a:schemeClr val="tx1"/>
                </a:solidFill>
                <a:latin typeface="Trebuchet MS" pitchFamily="34" charset="0"/>
              </a:rPr>
              <a:t>Professionalism </a:t>
            </a:r>
            <a:r>
              <a:rPr lang="en-US" altLang="en-US" kern="0" dirty="0">
                <a:solidFill>
                  <a:schemeClr val="tx1"/>
                </a:solidFill>
                <a:latin typeface="Trebuchet MS" pitchFamily="34" charset="0"/>
              </a:rPr>
              <a:t>Issues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4" name="Table 3"/>
          <p:cNvGraphicFramePr>
            <a:graphicFrameLocks noGrp="1"/>
          </p:cNvGraphicFramePr>
          <p:nvPr>
            <p:extLst>
              <p:ext uri="{D42A27DB-BD31-4B8C-83A1-F6EECF244321}">
                <p14:modId xmlns:p14="http://schemas.microsoft.com/office/powerpoint/2010/main" val="3982028699"/>
              </p:ext>
            </p:extLst>
          </p:nvPr>
        </p:nvGraphicFramePr>
        <p:xfrm>
          <a:off x="1992086" y="3342437"/>
          <a:ext cx="8817428" cy="2692603"/>
        </p:xfrm>
        <a:graphic>
          <a:graphicData uri="http://schemas.openxmlformats.org/drawingml/2006/table">
            <a:tbl>
              <a:tblPr firstRow="1" bandRow="1">
                <a:tableStyleId>{21E4AEA4-8DFA-4A89-87EB-49C32662AFE0}</a:tableStyleId>
              </a:tblPr>
              <a:tblGrid>
                <a:gridCol w="8817428">
                  <a:extLst>
                    <a:ext uri="{9D8B030D-6E8A-4147-A177-3AD203B41FA5}">
                      <a16:colId xmlns:a16="http://schemas.microsoft.com/office/drawing/2014/main" xmlns="" val="20000"/>
                    </a:ext>
                  </a:extLst>
                </a:gridCol>
              </a:tblGrid>
              <a:tr h="467563">
                <a:tc>
                  <a:txBody>
                    <a:bodyPr/>
                    <a:lstStyle/>
                    <a:p>
                      <a:pPr algn="just"/>
                      <a:r>
                        <a:rPr lang="en-US" sz="2400" dirty="0">
                          <a:latin typeface="Trebuchet MS" pitchFamily="34" charset="0"/>
                        </a:rPr>
                        <a:t>Professional Conduct Standards Section 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3366FF"/>
                    </a:solidFill>
                  </a:tcPr>
                </a:tc>
                <a:extLst>
                  <a:ext uri="{0D108BD9-81ED-4DB2-BD59-A6C34878D82A}">
                    <a16:rowId xmlns:a16="http://schemas.microsoft.com/office/drawing/2014/main" xmlns="" val="10000"/>
                  </a:ext>
                </a:extLst>
              </a:tr>
              <a:tr h="1440000">
                <a:tc>
                  <a:txBody>
                    <a:bodyPr/>
                    <a:lstStyle/>
                    <a:p>
                      <a:pPr algn="just"/>
                      <a:r>
                        <a:rPr lang="en-US" sz="2000" i="1" dirty="0">
                          <a:latin typeface="Trebuchet MS" pitchFamily="34" charset="0"/>
                        </a:rPr>
                        <a:t>“If an actuary invited to give actuarial advice to a client, knows or has reason to suspect that another actuary is acting or has recently provided advice on the same or a related matter, the actuary should contact the other actuary at as early a stage as possible to ask whether, he is aware of any professional reasons to be considered in accepting the appointment or any particular considerations which ought to be borne in mind before giving advice”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957055098"/>
              </p:ext>
            </p:extLst>
          </p:nvPr>
        </p:nvGraphicFramePr>
        <p:xfrm>
          <a:off x="1992086" y="1245747"/>
          <a:ext cx="8675914" cy="457200"/>
        </p:xfrm>
        <a:graphic>
          <a:graphicData uri="http://schemas.openxmlformats.org/drawingml/2006/table">
            <a:tbl>
              <a:tblPr firstRow="1" bandRow="1">
                <a:tableStyleId>{21E4AEA4-8DFA-4A89-87EB-49C32662AFE0}</a:tableStyleId>
              </a:tblPr>
              <a:tblGrid>
                <a:gridCol w="8675914">
                  <a:extLst>
                    <a:ext uri="{9D8B030D-6E8A-4147-A177-3AD203B41FA5}">
                      <a16:colId xmlns:a16="http://schemas.microsoft.com/office/drawing/2014/main" xmlns="" val="20000"/>
                    </a:ext>
                  </a:extLst>
                </a:gridCol>
              </a:tblGrid>
              <a:tr h="354453">
                <a:tc>
                  <a:txBody>
                    <a:bodyPr/>
                    <a:lstStyle/>
                    <a:p>
                      <a:r>
                        <a:rPr lang="en-US" sz="2400" dirty="0">
                          <a:latin typeface="Trebuchet MS" pitchFamily="34" charset="0"/>
                        </a:rPr>
                        <a:t>Discussion and clearance from the P</a:t>
                      </a:r>
                      <a:r>
                        <a:rPr lang="en-US" sz="2400" baseline="0" dirty="0">
                          <a:latin typeface="Trebuchet MS" pitchFamily="34" charset="0"/>
                        </a:rPr>
                        <a:t>redecessor (</a:t>
                      </a:r>
                      <a:r>
                        <a:rPr lang="en-US" sz="2400" baseline="0" dirty="0" err="1" smtClean="0">
                          <a:latin typeface="Trebuchet MS" pitchFamily="34" charset="0"/>
                        </a:rPr>
                        <a:t>Hasrat</a:t>
                      </a:r>
                      <a:r>
                        <a:rPr lang="en-US" sz="2400" baseline="0" dirty="0">
                          <a:latin typeface="Trebuchet MS" pitchFamily="34" charset="0"/>
                        </a:rPr>
                        <a:t>)</a:t>
                      </a:r>
                      <a:endParaRPr lang="en-US" sz="2400" dirty="0">
                        <a:latin typeface="Trebuchet MS"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366FF"/>
                    </a:solidFill>
                  </a:tcPr>
                </a:tc>
                <a:extLst>
                  <a:ext uri="{0D108BD9-81ED-4DB2-BD59-A6C34878D82A}">
                    <a16:rowId xmlns:a16="http://schemas.microsoft.com/office/drawing/2014/main" xmlns="" val="10000"/>
                  </a:ext>
                </a:extLst>
              </a:tr>
            </a:tbl>
          </a:graphicData>
        </a:graphic>
      </p:graphicFrame>
      <p:sp>
        <p:nvSpPr>
          <p:cNvPr id="9" name="Rectangle 3"/>
          <p:cNvSpPr txBox="1">
            <a:spLocks noChangeArrowheads="1"/>
          </p:cNvSpPr>
          <p:nvPr/>
        </p:nvSpPr>
        <p:spPr>
          <a:xfrm>
            <a:off x="1992086" y="1752600"/>
            <a:ext cx="8675914" cy="1524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a:latin typeface="Trebuchet MS" pitchFamily="34" charset="0"/>
              </a:rPr>
              <a:t>Ram to discuss the grounds of resignation with </a:t>
            </a:r>
            <a:r>
              <a:rPr lang="en-US" sz="2200" dirty="0" err="1" smtClean="0">
                <a:latin typeface="Trebuchet MS" pitchFamily="34" charset="0"/>
              </a:rPr>
              <a:t>Hasrat</a:t>
            </a:r>
            <a:r>
              <a:rPr lang="en-US" sz="2200" dirty="0">
                <a:latin typeface="Trebuchet MS" pitchFamily="34" charset="0"/>
              </a:rPr>
              <a:t>, to summarize any conflicts that are associated with the appointment.</a:t>
            </a:r>
          </a:p>
          <a:p>
            <a:pPr algn="just"/>
            <a:r>
              <a:rPr lang="en-US" sz="2200" dirty="0" smtClean="0">
                <a:latin typeface="Trebuchet MS" pitchFamily="34" charset="0"/>
              </a:rPr>
              <a:t>If need arises, should </a:t>
            </a:r>
            <a:r>
              <a:rPr lang="en-US" sz="2200" dirty="0">
                <a:latin typeface="Trebuchet MS" pitchFamily="34" charset="0"/>
              </a:rPr>
              <a:t>approach the IAI or </a:t>
            </a:r>
            <a:r>
              <a:rPr lang="en-US" sz="2200" dirty="0" smtClean="0">
                <a:latin typeface="Trebuchet MS" pitchFamily="34" charset="0"/>
              </a:rPr>
              <a:t>IRDAI </a:t>
            </a:r>
            <a:r>
              <a:rPr lang="en-US" sz="2200" dirty="0">
                <a:latin typeface="Trebuchet MS" pitchFamily="34" charset="0"/>
              </a:rPr>
              <a:t>for guidance.</a:t>
            </a:r>
          </a:p>
          <a:p>
            <a:pPr marL="0" indent="0" algn="just">
              <a:buNone/>
            </a:pPr>
            <a:endParaRPr lang="en-US" sz="2200" dirty="0">
              <a:latin typeface="Trebuchet MS" pitchFamily="34" charset="0"/>
            </a:endParaRPr>
          </a:p>
        </p:txBody>
      </p:sp>
      <p:sp>
        <p:nvSpPr>
          <p:cNvPr id="8" name="TextBox 7"/>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9</a:t>
            </a:r>
            <a:endParaRPr lang="en-US" sz="1200" dirty="0">
              <a:latin typeface="Trebuchet MS" pitchFamily="34" charset="0"/>
            </a:endParaRPr>
          </a:p>
        </p:txBody>
      </p:sp>
    </p:spTree>
    <p:extLst>
      <p:ext uri="{BB962C8B-B14F-4D97-AF65-F5344CB8AC3E}">
        <p14:creationId xmlns:p14="http://schemas.microsoft.com/office/powerpoint/2010/main" val="41574862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7990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latin typeface="Trebuchet MS" pitchFamily="34" charset="0"/>
              </a:rPr>
              <a:t>Professionalism Issues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4" name="Table 3"/>
          <p:cNvGraphicFramePr>
            <a:graphicFrameLocks noGrp="1"/>
          </p:cNvGraphicFramePr>
          <p:nvPr>
            <p:extLst>
              <p:ext uri="{D42A27DB-BD31-4B8C-83A1-F6EECF244321}">
                <p14:modId xmlns:p14="http://schemas.microsoft.com/office/powerpoint/2010/main" val="669702012"/>
              </p:ext>
            </p:extLst>
          </p:nvPr>
        </p:nvGraphicFramePr>
        <p:xfrm>
          <a:off x="1992086" y="3342437"/>
          <a:ext cx="8817428" cy="2692603"/>
        </p:xfrm>
        <a:graphic>
          <a:graphicData uri="http://schemas.openxmlformats.org/drawingml/2006/table">
            <a:tbl>
              <a:tblPr firstRow="1" bandRow="1">
                <a:tableStyleId>{21E4AEA4-8DFA-4A89-87EB-49C32662AFE0}</a:tableStyleId>
              </a:tblPr>
              <a:tblGrid>
                <a:gridCol w="8817428">
                  <a:extLst>
                    <a:ext uri="{9D8B030D-6E8A-4147-A177-3AD203B41FA5}">
                      <a16:colId xmlns:a16="http://schemas.microsoft.com/office/drawing/2014/main" xmlns="" val="20000"/>
                    </a:ext>
                  </a:extLst>
                </a:gridCol>
              </a:tblGrid>
              <a:tr h="467563">
                <a:tc>
                  <a:txBody>
                    <a:bodyPr/>
                    <a:lstStyle/>
                    <a:p>
                      <a:pPr algn="just"/>
                      <a:r>
                        <a:rPr lang="en-US" sz="2400" dirty="0">
                          <a:latin typeface="Trebuchet MS" pitchFamily="34" charset="0"/>
                        </a:rPr>
                        <a:t>Professional Conduct Standards Section 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3366FF"/>
                    </a:solidFill>
                  </a:tcPr>
                </a:tc>
                <a:extLst>
                  <a:ext uri="{0D108BD9-81ED-4DB2-BD59-A6C34878D82A}">
                    <a16:rowId xmlns:a16="http://schemas.microsoft.com/office/drawing/2014/main" xmlns="" val="10000"/>
                  </a:ext>
                </a:extLst>
              </a:tr>
              <a:tr h="1440000">
                <a:tc>
                  <a:txBody>
                    <a:bodyPr/>
                    <a:lstStyle/>
                    <a:p>
                      <a:pPr algn="just"/>
                      <a:r>
                        <a:rPr lang="en-US" sz="2000" i="1" dirty="0">
                          <a:latin typeface="Trebuchet MS" pitchFamily="34" charset="0"/>
                        </a:rPr>
                        <a:t>“A member who has any doubt about the interpretation of professional guidance or its application in particular circumstances should normally seek advice from an actuary who has relevant experience in the first instance. If this would be inappropriate or if, having consulted such an actuary, the member has residual doubts about the course of action to be taken, the member is advised to seek guidance from the professional body”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156494455"/>
              </p:ext>
            </p:extLst>
          </p:nvPr>
        </p:nvGraphicFramePr>
        <p:xfrm>
          <a:off x="1992086" y="1245747"/>
          <a:ext cx="8675914" cy="457200"/>
        </p:xfrm>
        <a:graphic>
          <a:graphicData uri="http://schemas.openxmlformats.org/drawingml/2006/table">
            <a:tbl>
              <a:tblPr firstRow="1" bandRow="1">
                <a:tableStyleId>{21E4AEA4-8DFA-4A89-87EB-49C32662AFE0}</a:tableStyleId>
              </a:tblPr>
              <a:tblGrid>
                <a:gridCol w="8675914">
                  <a:extLst>
                    <a:ext uri="{9D8B030D-6E8A-4147-A177-3AD203B41FA5}">
                      <a16:colId xmlns:a16="http://schemas.microsoft.com/office/drawing/2014/main" xmlns="" val="20000"/>
                    </a:ext>
                  </a:extLst>
                </a:gridCol>
              </a:tblGrid>
              <a:tr h="354453">
                <a:tc>
                  <a:txBody>
                    <a:bodyPr/>
                    <a:lstStyle/>
                    <a:p>
                      <a:r>
                        <a:rPr lang="en-US" sz="2400" dirty="0">
                          <a:latin typeface="Trebuchet MS" pitchFamily="34" charset="0"/>
                        </a:rPr>
                        <a:t>Inability to understand PCS requirement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366FF"/>
                    </a:solidFill>
                  </a:tcPr>
                </a:tc>
                <a:extLst>
                  <a:ext uri="{0D108BD9-81ED-4DB2-BD59-A6C34878D82A}">
                    <a16:rowId xmlns:a16="http://schemas.microsoft.com/office/drawing/2014/main" xmlns="" val="10000"/>
                  </a:ext>
                </a:extLst>
              </a:tr>
            </a:tbl>
          </a:graphicData>
        </a:graphic>
      </p:graphicFrame>
      <p:sp>
        <p:nvSpPr>
          <p:cNvPr id="9" name="Rectangle 3"/>
          <p:cNvSpPr txBox="1">
            <a:spLocks noChangeArrowheads="1"/>
          </p:cNvSpPr>
          <p:nvPr/>
        </p:nvSpPr>
        <p:spPr>
          <a:xfrm>
            <a:off x="1992086" y="1752600"/>
            <a:ext cx="8675914" cy="1524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a:latin typeface="Trebuchet MS" pitchFamily="34" charset="0"/>
              </a:rPr>
              <a:t>Ram did not comprehend the significance of the PCS requirement (as advised by his mentor)</a:t>
            </a:r>
          </a:p>
          <a:p>
            <a:pPr algn="just"/>
            <a:r>
              <a:rPr lang="en-US" sz="2200" dirty="0">
                <a:latin typeface="Trebuchet MS" pitchFamily="34" charset="0"/>
              </a:rPr>
              <a:t>Discussed with CS to gain comfort on his appointment</a:t>
            </a:r>
            <a:r>
              <a:rPr lang="en-US" sz="2200" dirty="0" smtClean="0">
                <a:latin typeface="Trebuchet MS" pitchFamily="34" charset="0"/>
              </a:rPr>
              <a:t>.</a:t>
            </a:r>
            <a:endParaRPr lang="en-US" sz="2200" dirty="0">
              <a:latin typeface="Trebuchet MS" pitchFamily="34" charset="0"/>
            </a:endParaRPr>
          </a:p>
        </p:txBody>
      </p:sp>
      <p:sp>
        <p:nvSpPr>
          <p:cNvPr id="8" name="TextBox 7"/>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10</a:t>
            </a:r>
            <a:endParaRPr lang="en-US" sz="1200" dirty="0">
              <a:latin typeface="Trebuchet MS" pitchFamily="34" charset="0"/>
            </a:endParaRPr>
          </a:p>
        </p:txBody>
      </p:sp>
    </p:spTree>
    <p:extLst>
      <p:ext uri="{BB962C8B-B14F-4D97-AF65-F5344CB8AC3E}">
        <p14:creationId xmlns:p14="http://schemas.microsoft.com/office/powerpoint/2010/main" val="13319086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7990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latin typeface="Trebuchet MS" pitchFamily="34" charset="0"/>
              </a:rPr>
              <a:t>Professionalism Issues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4" name="Table 3"/>
          <p:cNvGraphicFramePr>
            <a:graphicFrameLocks noGrp="1"/>
          </p:cNvGraphicFramePr>
          <p:nvPr>
            <p:extLst>
              <p:ext uri="{D42A27DB-BD31-4B8C-83A1-F6EECF244321}">
                <p14:modId xmlns:p14="http://schemas.microsoft.com/office/powerpoint/2010/main" val="1284136103"/>
              </p:ext>
            </p:extLst>
          </p:nvPr>
        </p:nvGraphicFramePr>
        <p:xfrm>
          <a:off x="1992086" y="4316853"/>
          <a:ext cx="8817428" cy="1743579"/>
        </p:xfrm>
        <a:graphic>
          <a:graphicData uri="http://schemas.openxmlformats.org/drawingml/2006/table">
            <a:tbl>
              <a:tblPr firstRow="1" bandRow="1">
                <a:tableStyleId>{21E4AEA4-8DFA-4A89-87EB-49C32662AFE0}</a:tableStyleId>
              </a:tblPr>
              <a:tblGrid>
                <a:gridCol w="8817428">
                  <a:extLst>
                    <a:ext uri="{9D8B030D-6E8A-4147-A177-3AD203B41FA5}">
                      <a16:colId xmlns:a16="http://schemas.microsoft.com/office/drawing/2014/main" xmlns="" val="20000"/>
                    </a:ext>
                  </a:extLst>
                </a:gridCol>
              </a:tblGrid>
              <a:tr h="512013">
                <a:tc>
                  <a:txBody>
                    <a:bodyPr/>
                    <a:lstStyle/>
                    <a:p>
                      <a:pPr algn="just"/>
                      <a:r>
                        <a:rPr lang="en-US" sz="2400" dirty="0">
                          <a:latin typeface="Trebuchet MS" pitchFamily="34" charset="0"/>
                        </a:rPr>
                        <a:t>Professional Conduct Standards Section 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3366FF"/>
                    </a:solidFill>
                  </a:tcPr>
                </a:tc>
                <a:extLst>
                  <a:ext uri="{0D108BD9-81ED-4DB2-BD59-A6C34878D82A}">
                    <a16:rowId xmlns:a16="http://schemas.microsoft.com/office/drawing/2014/main" xmlns="" val="10000"/>
                  </a:ext>
                </a:extLst>
              </a:tr>
              <a:tr h="1231566">
                <a:tc>
                  <a:txBody>
                    <a:bodyPr/>
                    <a:lstStyle/>
                    <a:p>
                      <a:pPr algn="just"/>
                      <a:r>
                        <a:rPr lang="en-US" sz="2000" i="1" dirty="0">
                          <a:latin typeface="Trebuchet MS" pitchFamily="34" charset="0"/>
                        </a:rPr>
                        <a:t>“An actuary must consider the extent to which it is appropriate to carry out investigations to assess the accuracy and reasonableness of any data being used”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5845375"/>
              </p:ext>
            </p:extLst>
          </p:nvPr>
        </p:nvGraphicFramePr>
        <p:xfrm>
          <a:off x="1992086" y="1245747"/>
          <a:ext cx="8675914" cy="457200"/>
        </p:xfrm>
        <a:graphic>
          <a:graphicData uri="http://schemas.openxmlformats.org/drawingml/2006/table">
            <a:tbl>
              <a:tblPr firstRow="1" bandRow="1">
                <a:tableStyleId>{21E4AEA4-8DFA-4A89-87EB-49C32662AFE0}</a:tableStyleId>
              </a:tblPr>
              <a:tblGrid>
                <a:gridCol w="8675914">
                  <a:extLst>
                    <a:ext uri="{9D8B030D-6E8A-4147-A177-3AD203B41FA5}">
                      <a16:colId xmlns:a16="http://schemas.microsoft.com/office/drawing/2014/main" xmlns="" val="20000"/>
                    </a:ext>
                  </a:extLst>
                </a:gridCol>
              </a:tblGrid>
              <a:tr h="354453">
                <a:tc>
                  <a:txBody>
                    <a:bodyPr/>
                    <a:lstStyle/>
                    <a:p>
                      <a:r>
                        <a:rPr lang="en-US" sz="2400" dirty="0">
                          <a:latin typeface="Trebuchet MS" pitchFamily="34" charset="0"/>
                        </a:rPr>
                        <a:t>Past Reports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366FF"/>
                    </a:solidFill>
                  </a:tcPr>
                </a:tc>
                <a:extLst>
                  <a:ext uri="{0D108BD9-81ED-4DB2-BD59-A6C34878D82A}">
                    <a16:rowId xmlns:a16="http://schemas.microsoft.com/office/drawing/2014/main" xmlns="" val="10000"/>
                  </a:ext>
                </a:extLst>
              </a:tr>
            </a:tbl>
          </a:graphicData>
        </a:graphic>
      </p:graphicFrame>
      <p:sp>
        <p:nvSpPr>
          <p:cNvPr id="9" name="Rectangle 3"/>
          <p:cNvSpPr txBox="1">
            <a:spLocks noChangeArrowheads="1"/>
          </p:cNvSpPr>
          <p:nvPr/>
        </p:nvSpPr>
        <p:spPr>
          <a:xfrm>
            <a:off x="1992086" y="1752600"/>
            <a:ext cx="8675914" cy="2514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a:latin typeface="Trebuchet MS" pitchFamily="34" charset="0"/>
              </a:rPr>
              <a:t>Where there is smoke there </a:t>
            </a:r>
            <a:r>
              <a:rPr lang="en-US" sz="2200" dirty="0" smtClean="0">
                <a:latin typeface="Trebuchet MS" pitchFamily="34" charset="0"/>
              </a:rPr>
              <a:t>is </a:t>
            </a:r>
            <a:r>
              <a:rPr lang="en-US" sz="2200" dirty="0">
                <a:latin typeface="Trebuchet MS" pitchFamily="34" charset="0"/>
              </a:rPr>
              <a:t>fire.</a:t>
            </a:r>
          </a:p>
          <a:p>
            <a:pPr algn="just"/>
            <a:r>
              <a:rPr lang="en-US" sz="2200" dirty="0">
                <a:latin typeface="Trebuchet MS" pitchFamily="34" charset="0"/>
              </a:rPr>
              <a:t>Did Ram investigate the allegations/</a:t>
            </a:r>
            <a:r>
              <a:rPr lang="en-US" sz="2200" dirty="0" err="1">
                <a:latin typeface="Trebuchet MS" pitchFamily="34" charset="0"/>
              </a:rPr>
              <a:t>rumours</a:t>
            </a:r>
            <a:r>
              <a:rPr lang="en-US" sz="2200" dirty="0">
                <a:latin typeface="Trebuchet MS" pitchFamily="34" charset="0"/>
              </a:rPr>
              <a:t> against </a:t>
            </a:r>
            <a:r>
              <a:rPr lang="en-US" sz="2200" dirty="0" err="1">
                <a:latin typeface="Trebuchet MS" pitchFamily="34" charset="0"/>
              </a:rPr>
              <a:t>Fatafat</a:t>
            </a:r>
            <a:r>
              <a:rPr lang="en-US" sz="2200" dirty="0">
                <a:latin typeface="Trebuchet MS" pitchFamily="34" charset="0"/>
              </a:rPr>
              <a:t>?</a:t>
            </a:r>
          </a:p>
          <a:p>
            <a:pPr algn="just"/>
            <a:r>
              <a:rPr lang="en-US" sz="2200" dirty="0">
                <a:latin typeface="Trebuchet MS" pitchFamily="34" charset="0"/>
              </a:rPr>
              <a:t>Were adequate historical reports reviewed to obtain reasonable assurance on the smooth functioning of </a:t>
            </a:r>
            <a:r>
              <a:rPr lang="en-US" sz="2200" dirty="0" err="1">
                <a:latin typeface="Trebuchet MS" pitchFamily="34" charset="0"/>
              </a:rPr>
              <a:t>Fatafat</a:t>
            </a:r>
            <a:r>
              <a:rPr lang="en-US" sz="2200" dirty="0">
                <a:latin typeface="Trebuchet MS" pitchFamily="34" charset="0"/>
              </a:rPr>
              <a:t>?</a:t>
            </a:r>
          </a:p>
          <a:p>
            <a:pPr algn="just"/>
            <a:r>
              <a:rPr lang="en-US" sz="2200" dirty="0">
                <a:latin typeface="Trebuchet MS" pitchFamily="34" charset="0"/>
              </a:rPr>
              <a:t>Were unbiased reports sought from the Regulator?</a:t>
            </a:r>
          </a:p>
          <a:p>
            <a:pPr algn="just"/>
            <a:r>
              <a:rPr lang="en-IN" sz="2200" dirty="0">
                <a:effectLst/>
                <a:latin typeface="Trebuchet MS" panose="020B0603020202020204" pitchFamily="34" charset="0"/>
                <a:ea typeface="Calibri" panose="020F0502020204030204" pitchFamily="34" charset="0"/>
                <a:cs typeface="Kokila" panose="020B0604020202020204" pitchFamily="34" charset="0"/>
              </a:rPr>
              <a:t>ARA, AAAR and FCR…Is that all?</a:t>
            </a:r>
            <a:endParaRPr lang="en-US" sz="2200" dirty="0">
              <a:latin typeface="Trebuchet MS" pitchFamily="34" charset="0"/>
            </a:endParaRPr>
          </a:p>
        </p:txBody>
      </p:sp>
      <p:sp>
        <p:nvSpPr>
          <p:cNvPr id="8" name="TextBox 7"/>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11</a:t>
            </a:r>
            <a:endParaRPr lang="en-US" sz="1200" dirty="0">
              <a:latin typeface="Trebuchet MS" pitchFamily="34" charset="0"/>
            </a:endParaRPr>
          </a:p>
        </p:txBody>
      </p:sp>
    </p:spTree>
    <p:extLst>
      <p:ext uri="{BB962C8B-B14F-4D97-AF65-F5344CB8AC3E}">
        <p14:creationId xmlns:p14="http://schemas.microsoft.com/office/powerpoint/2010/main" val="3428867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7990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latin typeface="Trebuchet MS" pitchFamily="34" charset="0"/>
              </a:rPr>
              <a:t>Professionalism Issues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4" name="Table 3"/>
          <p:cNvGraphicFramePr>
            <a:graphicFrameLocks noGrp="1"/>
          </p:cNvGraphicFramePr>
          <p:nvPr>
            <p:extLst>
              <p:ext uri="{D42A27DB-BD31-4B8C-83A1-F6EECF244321}">
                <p14:modId xmlns:p14="http://schemas.microsoft.com/office/powerpoint/2010/main" val="417144261"/>
              </p:ext>
            </p:extLst>
          </p:nvPr>
        </p:nvGraphicFramePr>
        <p:xfrm>
          <a:off x="1981200" y="2743200"/>
          <a:ext cx="8817428" cy="3291840"/>
        </p:xfrm>
        <a:graphic>
          <a:graphicData uri="http://schemas.openxmlformats.org/drawingml/2006/table">
            <a:tbl>
              <a:tblPr firstRow="1" bandRow="1">
                <a:tableStyleId>{21E4AEA4-8DFA-4A89-87EB-49C32662AFE0}</a:tableStyleId>
              </a:tblPr>
              <a:tblGrid>
                <a:gridCol w="8817428">
                  <a:extLst>
                    <a:ext uri="{9D8B030D-6E8A-4147-A177-3AD203B41FA5}">
                      <a16:colId xmlns:a16="http://schemas.microsoft.com/office/drawing/2014/main" xmlns="" val="20000"/>
                    </a:ext>
                  </a:extLst>
                </a:gridCol>
              </a:tblGrid>
              <a:tr h="425508">
                <a:tc>
                  <a:txBody>
                    <a:bodyPr/>
                    <a:lstStyle/>
                    <a:p>
                      <a:pPr algn="just"/>
                      <a:r>
                        <a:rPr lang="en-US" sz="2400" dirty="0" smtClean="0">
                          <a:latin typeface="Trebuchet MS" pitchFamily="34" charset="0"/>
                        </a:rPr>
                        <a:t>Professional Conduct Standards Section 4.1</a:t>
                      </a:r>
                      <a:endParaRPr lang="en-US" sz="2400" dirty="0">
                        <a:latin typeface="Trebuchet MS"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3366FF"/>
                    </a:solidFill>
                  </a:tcPr>
                </a:tc>
                <a:extLst>
                  <a:ext uri="{0D108BD9-81ED-4DB2-BD59-A6C34878D82A}">
                    <a16:rowId xmlns:a16="http://schemas.microsoft.com/office/drawing/2014/main" xmlns="" val="10000"/>
                  </a:ext>
                </a:extLst>
              </a:tr>
              <a:tr h="1185055">
                <a:tc>
                  <a:txBody>
                    <a:bodyPr/>
                    <a:lstStyle/>
                    <a:p>
                      <a:pPr algn="just"/>
                      <a:r>
                        <a:rPr lang="en-US" sz="2000" i="1" dirty="0" smtClean="0">
                          <a:latin typeface="Trebuchet MS" pitchFamily="34" charset="0"/>
                        </a:rPr>
                        <a:t>“A material breach of the PCS or of a Guidance Note classified as Practice Standard or of the Act and Rules and Regulations made there under or Other Guidance, is of itself a ground for complaint under the disciplinary procedures and would amount to strong prima facie evidence of misconduct.”</a:t>
                      </a:r>
                    </a:p>
                    <a:p>
                      <a:pPr algn="just"/>
                      <a:endParaRPr lang="en-US" sz="2000" dirty="0">
                        <a:latin typeface="Trebuchet MS" pitchFamily="34" charset="0"/>
                      </a:endParaRPr>
                    </a:p>
                    <a:p>
                      <a:pPr algn="just"/>
                      <a:r>
                        <a:rPr lang="en-US" sz="2000" b="1" dirty="0">
                          <a:latin typeface="Trebuchet MS" pitchFamily="34" charset="0"/>
                        </a:rPr>
                        <a:t>Appointed Actuary</a:t>
                      </a:r>
                      <a:r>
                        <a:rPr lang="en-US" sz="2000" b="1" baseline="0" dirty="0">
                          <a:latin typeface="Trebuchet MS" pitchFamily="34" charset="0"/>
                        </a:rPr>
                        <a:t> </a:t>
                      </a:r>
                      <a:r>
                        <a:rPr lang="en-US" sz="2000" b="1" baseline="0" dirty="0" smtClean="0">
                          <a:latin typeface="Trebuchet MS" pitchFamily="34" charset="0"/>
                        </a:rPr>
                        <a:t>Regulations, </a:t>
                      </a:r>
                      <a:r>
                        <a:rPr lang="en-US" sz="2000" b="1" baseline="0" dirty="0">
                          <a:latin typeface="Trebuchet MS" pitchFamily="34" charset="0"/>
                        </a:rPr>
                        <a:t>2017 Section 8.C</a:t>
                      </a:r>
                    </a:p>
                    <a:p>
                      <a:pPr algn="just"/>
                      <a:r>
                        <a:rPr lang="en-US" sz="2000" i="1" dirty="0" smtClean="0">
                          <a:latin typeface="Trebuchet MS" pitchFamily="34" charset="0"/>
                        </a:rPr>
                        <a:t>“The </a:t>
                      </a:r>
                      <a:r>
                        <a:rPr lang="en-US" sz="2000" i="1" dirty="0">
                          <a:latin typeface="Trebuchet MS" pitchFamily="34" charset="0"/>
                        </a:rPr>
                        <a:t>Appointed Actuary shall be entitled</a:t>
                      </a:r>
                      <a:r>
                        <a:rPr lang="en-US" sz="2000" i="1" baseline="0" dirty="0">
                          <a:latin typeface="Trebuchet MS" pitchFamily="34" charset="0"/>
                        </a:rPr>
                        <a:t> </a:t>
                      </a:r>
                      <a:r>
                        <a:rPr lang="en-US" sz="2000" i="1" dirty="0">
                          <a:latin typeface="Trebuchet MS" pitchFamily="34" charset="0"/>
                        </a:rPr>
                        <a:t>to attend all meetings of the management including meeting of the directors of the insurer</a:t>
                      </a:r>
                      <a:r>
                        <a:rPr lang="en-US" sz="2000" i="1" dirty="0" smtClean="0">
                          <a:latin typeface="Trebuchet MS" pitchFamily="34" charset="0"/>
                        </a:rPr>
                        <a:t>.”</a:t>
                      </a:r>
                      <a:endParaRPr lang="en-US" sz="2200" dirty="0">
                        <a:latin typeface="Trebuchet MS"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96849918"/>
              </p:ext>
            </p:extLst>
          </p:nvPr>
        </p:nvGraphicFramePr>
        <p:xfrm>
          <a:off x="1992086" y="1245747"/>
          <a:ext cx="8675914" cy="457200"/>
        </p:xfrm>
        <a:graphic>
          <a:graphicData uri="http://schemas.openxmlformats.org/drawingml/2006/table">
            <a:tbl>
              <a:tblPr firstRow="1" bandRow="1">
                <a:tableStyleId>{21E4AEA4-8DFA-4A89-87EB-49C32662AFE0}</a:tableStyleId>
              </a:tblPr>
              <a:tblGrid>
                <a:gridCol w="8675914">
                  <a:extLst>
                    <a:ext uri="{9D8B030D-6E8A-4147-A177-3AD203B41FA5}">
                      <a16:colId xmlns:a16="http://schemas.microsoft.com/office/drawing/2014/main" xmlns="" val="20000"/>
                    </a:ext>
                  </a:extLst>
                </a:gridCol>
              </a:tblGrid>
              <a:tr h="354453">
                <a:tc>
                  <a:txBody>
                    <a:bodyPr/>
                    <a:lstStyle/>
                    <a:p>
                      <a:r>
                        <a:rPr lang="en-US" sz="2400" dirty="0">
                          <a:latin typeface="Trebuchet MS" pitchFamily="34" charset="0"/>
                        </a:rPr>
                        <a:t>Powers of Appointed Actuary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366FF"/>
                    </a:solidFill>
                  </a:tcPr>
                </a:tc>
                <a:extLst>
                  <a:ext uri="{0D108BD9-81ED-4DB2-BD59-A6C34878D82A}">
                    <a16:rowId xmlns:a16="http://schemas.microsoft.com/office/drawing/2014/main" xmlns="" val="10000"/>
                  </a:ext>
                </a:extLst>
              </a:tr>
            </a:tbl>
          </a:graphicData>
        </a:graphic>
      </p:graphicFrame>
      <p:sp>
        <p:nvSpPr>
          <p:cNvPr id="9" name="Rectangle 3"/>
          <p:cNvSpPr txBox="1">
            <a:spLocks noChangeArrowheads="1"/>
          </p:cNvSpPr>
          <p:nvPr/>
        </p:nvSpPr>
        <p:spPr>
          <a:xfrm>
            <a:off x="1992086" y="1752600"/>
            <a:ext cx="8675914" cy="12954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a:latin typeface="Trebuchet MS" pitchFamily="34" charset="0"/>
              </a:rPr>
              <a:t>Ram has the right to attend all Board Meetings</a:t>
            </a:r>
            <a:r>
              <a:rPr lang="en-US" sz="2200" dirty="0" smtClean="0">
                <a:latin typeface="Trebuchet MS" pitchFamily="34" charset="0"/>
              </a:rPr>
              <a:t>. </a:t>
            </a:r>
            <a:endParaRPr lang="en-US" sz="2200" dirty="0">
              <a:latin typeface="Trebuchet MS" pitchFamily="34" charset="0"/>
            </a:endParaRPr>
          </a:p>
          <a:p>
            <a:pPr algn="just"/>
            <a:endParaRPr lang="en-US" sz="2200" dirty="0">
              <a:latin typeface="Trebuchet MS" pitchFamily="34" charset="0"/>
            </a:endParaRPr>
          </a:p>
        </p:txBody>
      </p:sp>
      <p:sp>
        <p:nvSpPr>
          <p:cNvPr id="8" name="TextBox 7"/>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12</a:t>
            </a:r>
            <a:endParaRPr lang="en-US" sz="1200" dirty="0">
              <a:latin typeface="Trebuchet MS" pitchFamily="34" charset="0"/>
            </a:endParaRPr>
          </a:p>
        </p:txBody>
      </p:sp>
    </p:spTree>
    <p:extLst>
      <p:ext uri="{BB962C8B-B14F-4D97-AF65-F5344CB8AC3E}">
        <p14:creationId xmlns:p14="http://schemas.microsoft.com/office/powerpoint/2010/main" val="41561230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7990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latin typeface="Trebuchet MS" pitchFamily="34" charset="0"/>
              </a:rPr>
              <a:t>Professionalism Issues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4" name="Table 3"/>
          <p:cNvGraphicFramePr>
            <a:graphicFrameLocks noGrp="1"/>
          </p:cNvGraphicFramePr>
          <p:nvPr>
            <p:extLst>
              <p:ext uri="{D42A27DB-BD31-4B8C-83A1-F6EECF244321}">
                <p14:modId xmlns:p14="http://schemas.microsoft.com/office/powerpoint/2010/main" val="4174468901"/>
              </p:ext>
            </p:extLst>
          </p:nvPr>
        </p:nvGraphicFramePr>
        <p:xfrm>
          <a:off x="1981200" y="3429000"/>
          <a:ext cx="8817428" cy="1642255"/>
        </p:xfrm>
        <a:graphic>
          <a:graphicData uri="http://schemas.openxmlformats.org/drawingml/2006/table">
            <a:tbl>
              <a:tblPr firstRow="1" bandRow="1">
                <a:tableStyleId>{21E4AEA4-8DFA-4A89-87EB-49C32662AFE0}</a:tableStyleId>
              </a:tblPr>
              <a:tblGrid>
                <a:gridCol w="8817428">
                  <a:extLst>
                    <a:ext uri="{9D8B030D-6E8A-4147-A177-3AD203B41FA5}">
                      <a16:colId xmlns:a16="http://schemas.microsoft.com/office/drawing/2014/main" xmlns="" val="20000"/>
                    </a:ext>
                  </a:extLst>
                </a:gridCol>
              </a:tblGrid>
              <a:tr h="425508">
                <a:tc>
                  <a:txBody>
                    <a:bodyPr/>
                    <a:lstStyle/>
                    <a:p>
                      <a:pPr algn="just"/>
                      <a:r>
                        <a:rPr lang="en-US" sz="2400" dirty="0">
                          <a:latin typeface="Trebuchet MS" pitchFamily="34" charset="0"/>
                        </a:rPr>
                        <a:t>Professional Conduct Standards Section 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3366FF"/>
                    </a:solidFill>
                  </a:tcPr>
                </a:tc>
                <a:extLst>
                  <a:ext uri="{0D108BD9-81ED-4DB2-BD59-A6C34878D82A}">
                    <a16:rowId xmlns:a16="http://schemas.microsoft.com/office/drawing/2014/main" xmlns="" val="10000"/>
                  </a:ext>
                </a:extLst>
              </a:tr>
              <a:tr h="1185055">
                <a:tc>
                  <a:txBody>
                    <a:bodyPr/>
                    <a:lstStyle/>
                    <a:p>
                      <a:pPr algn="just"/>
                      <a:r>
                        <a:rPr lang="en-US" sz="2000" i="1" kern="1200" dirty="0" smtClean="0">
                          <a:solidFill>
                            <a:schemeClr val="dk1"/>
                          </a:solidFill>
                          <a:latin typeface="Trebuchet MS" pitchFamily="34" charset="0"/>
                          <a:ea typeface="+mn-ea"/>
                          <a:cs typeface="+mn-cs"/>
                        </a:rPr>
                        <a:t>“If </a:t>
                      </a:r>
                      <a:r>
                        <a:rPr lang="en-US" sz="2000" i="1" dirty="0">
                          <a:latin typeface="Trebuchet MS" pitchFamily="34" charset="0"/>
                        </a:rPr>
                        <a:t>work which an actuary considers necessary is precluded by cost or time constraints the actuary should normally either decline to act or qualify the advice given</a:t>
                      </a:r>
                      <a:r>
                        <a:rPr lang="en-US" sz="2000" i="1" dirty="0" smtClean="0">
                          <a:latin typeface="Trebuchet MS" pitchFamily="34" charset="0"/>
                        </a:rPr>
                        <a:t>.” </a:t>
                      </a:r>
                      <a:endParaRPr lang="en-US" sz="2000" i="1" dirty="0">
                        <a:latin typeface="Trebuchet MS"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413960257"/>
              </p:ext>
            </p:extLst>
          </p:nvPr>
        </p:nvGraphicFramePr>
        <p:xfrm>
          <a:off x="1992086" y="1245747"/>
          <a:ext cx="8675914" cy="457200"/>
        </p:xfrm>
        <a:graphic>
          <a:graphicData uri="http://schemas.openxmlformats.org/drawingml/2006/table">
            <a:tbl>
              <a:tblPr firstRow="1" bandRow="1">
                <a:tableStyleId>{21E4AEA4-8DFA-4A89-87EB-49C32662AFE0}</a:tableStyleId>
              </a:tblPr>
              <a:tblGrid>
                <a:gridCol w="8675914">
                  <a:extLst>
                    <a:ext uri="{9D8B030D-6E8A-4147-A177-3AD203B41FA5}">
                      <a16:colId xmlns:a16="http://schemas.microsoft.com/office/drawing/2014/main" xmlns="" val="20000"/>
                    </a:ext>
                  </a:extLst>
                </a:gridCol>
              </a:tblGrid>
              <a:tr h="354453">
                <a:tc>
                  <a:txBody>
                    <a:bodyPr/>
                    <a:lstStyle/>
                    <a:p>
                      <a:r>
                        <a:rPr lang="en-US" sz="2400" dirty="0">
                          <a:latin typeface="Trebuchet MS" pitchFamily="34" charset="0"/>
                        </a:rPr>
                        <a:t>Time Constraint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366FF"/>
                    </a:solidFill>
                  </a:tcPr>
                </a:tc>
                <a:extLst>
                  <a:ext uri="{0D108BD9-81ED-4DB2-BD59-A6C34878D82A}">
                    <a16:rowId xmlns:a16="http://schemas.microsoft.com/office/drawing/2014/main" xmlns="" val="10000"/>
                  </a:ext>
                </a:extLst>
              </a:tr>
            </a:tbl>
          </a:graphicData>
        </a:graphic>
      </p:graphicFrame>
      <p:sp>
        <p:nvSpPr>
          <p:cNvPr id="9" name="Rectangle 3"/>
          <p:cNvSpPr txBox="1">
            <a:spLocks noChangeArrowheads="1"/>
          </p:cNvSpPr>
          <p:nvPr/>
        </p:nvSpPr>
        <p:spPr>
          <a:xfrm>
            <a:off x="1992086" y="1752600"/>
            <a:ext cx="8675914" cy="12954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a:latin typeface="Trebuchet MS" pitchFamily="34" charset="0"/>
              </a:rPr>
              <a:t>Ram signed papers pertaining to routine </a:t>
            </a:r>
            <a:r>
              <a:rPr lang="en-US" sz="2200" dirty="0" smtClean="0">
                <a:latin typeface="Trebuchet MS" pitchFamily="34" charset="0"/>
              </a:rPr>
              <a:t>matters without </a:t>
            </a:r>
            <a:r>
              <a:rPr lang="en-US" sz="2200" dirty="0">
                <a:latin typeface="Trebuchet MS" pitchFamily="34" charset="0"/>
              </a:rPr>
              <a:t>a second thought </a:t>
            </a:r>
            <a:r>
              <a:rPr lang="en-US" sz="2200" dirty="0" smtClean="0">
                <a:latin typeface="Trebuchet MS" pitchFamily="34" charset="0"/>
              </a:rPr>
              <a:t>fearing that </a:t>
            </a:r>
            <a:r>
              <a:rPr lang="en-US" sz="2200" dirty="0">
                <a:latin typeface="Trebuchet MS" pitchFamily="34" charset="0"/>
              </a:rPr>
              <a:t>late submission will attract regulatory penalty.</a:t>
            </a:r>
          </a:p>
          <a:p>
            <a:pPr algn="just"/>
            <a:endParaRPr lang="en-US" sz="2200" dirty="0">
              <a:latin typeface="Trebuchet MS" pitchFamily="34" charset="0"/>
            </a:endParaRPr>
          </a:p>
        </p:txBody>
      </p:sp>
      <p:sp>
        <p:nvSpPr>
          <p:cNvPr id="8" name="TextBox 7"/>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13</a:t>
            </a:r>
            <a:endParaRPr lang="en-US" sz="1200" dirty="0">
              <a:latin typeface="Trebuchet MS" pitchFamily="34" charset="0"/>
            </a:endParaRPr>
          </a:p>
        </p:txBody>
      </p:sp>
    </p:spTree>
    <p:extLst>
      <p:ext uri="{BB962C8B-B14F-4D97-AF65-F5344CB8AC3E}">
        <p14:creationId xmlns:p14="http://schemas.microsoft.com/office/powerpoint/2010/main" val="8049183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7990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latin typeface="Trebuchet MS" pitchFamily="34" charset="0"/>
              </a:rPr>
              <a:t>Professionalism Issues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4" name="Table 3"/>
          <p:cNvGraphicFramePr>
            <a:graphicFrameLocks noGrp="1"/>
          </p:cNvGraphicFramePr>
          <p:nvPr>
            <p:extLst>
              <p:ext uri="{D42A27DB-BD31-4B8C-83A1-F6EECF244321}">
                <p14:modId xmlns:p14="http://schemas.microsoft.com/office/powerpoint/2010/main" val="1945265647"/>
              </p:ext>
            </p:extLst>
          </p:nvPr>
        </p:nvGraphicFramePr>
        <p:xfrm>
          <a:off x="1981200" y="2819400"/>
          <a:ext cx="8817428" cy="2987040"/>
        </p:xfrm>
        <a:graphic>
          <a:graphicData uri="http://schemas.openxmlformats.org/drawingml/2006/table">
            <a:tbl>
              <a:tblPr firstRow="1" bandRow="1">
                <a:tableStyleId>{21E4AEA4-8DFA-4A89-87EB-49C32662AFE0}</a:tableStyleId>
              </a:tblPr>
              <a:tblGrid>
                <a:gridCol w="8817428">
                  <a:extLst>
                    <a:ext uri="{9D8B030D-6E8A-4147-A177-3AD203B41FA5}">
                      <a16:colId xmlns:a16="http://schemas.microsoft.com/office/drawing/2014/main" xmlns="" val="20000"/>
                    </a:ext>
                  </a:extLst>
                </a:gridCol>
              </a:tblGrid>
              <a:tr h="425508">
                <a:tc>
                  <a:txBody>
                    <a:bodyPr/>
                    <a:lstStyle/>
                    <a:p>
                      <a:pPr algn="just"/>
                      <a:r>
                        <a:rPr lang="en-US" sz="2400" dirty="0">
                          <a:latin typeface="Trebuchet MS" pitchFamily="34" charset="0"/>
                        </a:rPr>
                        <a:t>Professional Conduct Standards Section 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3366FF"/>
                    </a:solidFill>
                  </a:tcPr>
                </a:tc>
                <a:extLst>
                  <a:ext uri="{0D108BD9-81ED-4DB2-BD59-A6C34878D82A}">
                    <a16:rowId xmlns:a16="http://schemas.microsoft.com/office/drawing/2014/main" xmlns="" val="10000"/>
                  </a:ext>
                </a:extLst>
              </a:tr>
              <a:tr h="1185055">
                <a:tc>
                  <a:txBody>
                    <a:bodyPr/>
                    <a:lstStyle/>
                    <a:p>
                      <a:pPr algn="just"/>
                      <a:r>
                        <a:rPr lang="en-US" sz="2000" i="1" dirty="0" smtClean="0">
                          <a:latin typeface="Trebuchet MS" pitchFamily="34" charset="0"/>
                        </a:rPr>
                        <a:t>“Many </a:t>
                      </a:r>
                      <a:r>
                        <a:rPr lang="en-US" sz="2000" i="1" dirty="0">
                          <a:latin typeface="Trebuchet MS" pitchFamily="34" charset="0"/>
                        </a:rPr>
                        <a:t>assignments offered to actuaries require considerable knowledge and experience for proper completion. Requisite knowledge includes methodology, relevant legislation and, in respect of work outside India local conditions and any professional code of practice in the country concerned. Actuaries must not give advice, unless: a) satisfied of personal competence in the relevant matters, or b) acting in co-operation with, or with the guidance of, someone (not necessarily an actuary) with the requisite knowledge and experience</a:t>
                      </a:r>
                      <a:r>
                        <a:rPr lang="en-US" sz="2000" i="1" dirty="0" smtClean="0">
                          <a:latin typeface="Trebuchet MS" pitchFamily="34" charset="0"/>
                        </a:rPr>
                        <a:t>.” </a:t>
                      </a:r>
                      <a:endParaRPr lang="en-US" sz="2000" i="1" dirty="0">
                        <a:latin typeface="Trebuchet MS"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109859629"/>
              </p:ext>
            </p:extLst>
          </p:nvPr>
        </p:nvGraphicFramePr>
        <p:xfrm>
          <a:off x="1992086" y="1245747"/>
          <a:ext cx="8675914" cy="457200"/>
        </p:xfrm>
        <a:graphic>
          <a:graphicData uri="http://schemas.openxmlformats.org/drawingml/2006/table">
            <a:tbl>
              <a:tblPr firstRow="1" bandRow="1">
                <a:tableStyleId>{21E4AEA4-8DFA-4A89-87EB-49C32662AFE0}</a:tableStyleId>
              </a:tblPr>
              <a:tblGrid>
                <a:gridCol w="8675914">
                  <a:extLst>
                    <a:ext uri="{9D8B030D-6E8A-4147-A177-3AD203B41FA5}">
                      <a16:colId xmlns:a16="http://schemas.microsoft.com/office/drawing/2014/main" xmlns="" val="20000"/>
                    </a:ext>
                  </a:extLst>
                </a:gridCol>
              </a:tblGrid>
              <a:tr h="354453">
                <a:tc>
                  <a:txBody>
                    <a:bodyPr/>
                    <a:lstStyle/>
                    <a:p>
                      <a:r>
                        <a:rPr lang="en-US" sz="2400" dirty="0">
                          <a:latin typeface="Trebuchet MS" pitchFamily="34" charset="0"/>
                        </a:rPr>
                        <a:t>Signing of Investment in </a:t>
                      </a:r>
                      <a:r>
                        <a:rPr lang="en-US" sz="2400" dirty="0" err="1">
                          <a:latin typeface="Trebuchet MS" pitchFamily="34" charset="0"/>
                        </a:rPr>
                        <a:t>Turant</a:t>
                      </a:r>
                      <a:endParaRPr lang="en-US" sz="2400" dirty="0">
                        <a:latin typeface="Trebuchet MS"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366FF"/>
                    </a:solidFill>
                  </a:tcPr>
                </a:tc>
                <a:extLst>
                  <a:ext uri="{0D108BD9-81ED-4DB2-BD59-A6C34878D82A}">
                    <a16:rowId xmlns:a16="http://schemas.microsoft.com/office/drawing/2014/main" xmlns="" val="10000"/>
                  </a:ext>
                </a:extLst>
              </a:tr>
            </a:tbl>
          </a:graphicData>
        </a:graphic>
      </p:graphicFrame>
      <p:sp>
        <p:nvSpPr>
          <p:cNvPr id="9" name="Rectangle 3"/>
          <p:cNvSpPr txBox="1">
            <a:spLocks noChangeArrowheads="1"/>
          </p:cNvSpPr>
          <p:nvPr/>
        </p:nvSpPr>
        <p:spPr>
          <a:xfrm>
            <a:off x="1992086" y="1752600"/>
            <a:ext cx="8675914" cy="12954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a:latin typeface="Trebuchet MS" pitchFamily="34" charset="0"/>
              </a:rPr>
              <a:t>Ram signed up an investment in </a:t>
            </a:r>
            <a:r>
              <a:rPr lang="en-US" sz="2200" dirty="0" err="1">
                <a:latin typeface="Trebuchet MS" pitchFamily="34" charset="0"/>
              </a:rPr>
              <a:t>Turant</a:t>
            </a:r>
            <a:r>
              <a:rPr lang="en-US" sz="2200" dirty="0">
                <a:latin typeface="Trebuchet MS" pitchFamily="34" charset="0"/>
              </a:rPr>
              <a:t> </a:t>
            </a:r>
            <a:r>
              <a:rPr lang="en-US" sz="2200" dirty="0" smtClean="0">
                <a:latin typeface="Trebuchet MS" pitchFamily="34" charset="0"/>
              </a:rPr>
              <a:t>probably without </a:t>
            </a:r>
            <a:r>
              <a:rPr lang="en-US" sz="2200" dirty="0">
                <a:latin typeface="Trebuchet MS" pitchFamily="34" charset="0"/>
              </a:rPr>
              <a:t>thorough research and analysis.</a:t>
            </a:r>
          </a:p>
        </p:txBody>
      </p:sp>
      <p:sp>
        <p:nvSpPr>
          <p:cNvPr id="8" name="TextBox 7"/>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14</a:t>
            </a:r>
            <a:endParaRPr lang="en-US" sz="1200" dirty="0">
              <a:latin typeface="Trebuchet MS" pitchFamily="34" charset="0"/>
            </a:endParaRPr>
          </a:p>
        </p:txBody>
      </p:sp>
    </p:spTree>
    <p:extLst>
      <p:ext uri="{BB962C8B-B14F-4D97-AF65-F5344CB8AC3E}">
        <p14:creationId xmlns:p14="http://schemas.microsoft.com/office/powerpoint/2010/main" val="2583703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57400" y="447247"/>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rgbClr val="000000"/>
                </a:solidFill>
                <a:latin typeface="Trebuchet MS" pitchFamily="34" charset="0"/>
              </a:rPr>
              <a:t>Agenda</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sp>
        <p:nvSpPr>
          <p:cNvPr id="6" name="Rectangle 5"/>
          <p:cNvSpPr/>
          <p:nvPr/>
        </p:nvSpPr>
        <p:spPr bwMode="auto">
          <a:xfrm>
            <a:off x="2024742" y="1828801"/>
            <a:ext cx="8458200" cy="4572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solidFill>
                <a:srgbClr val="000000"/>
              </a:solidFill>
              <a:latin typeface="Arial" pitchFamily="34" charset="0"/>
            </a:endParaRPr>
          </a:p>
        </p:txBody>
      </p:sp>
      <p:sp>
        <p:nvSpPr>
          <p:cNvPr id="7" name="Rounded Rectangle 6"/>
          <p:cNvSpPr/>
          <p:nvPr/>
        </p:nvSpPr>
        <p:spPr bwMode="auto">
          <a:xfrm>
            <a:off x="2368617" y="1524001"/>
            <a:ext cx="7101954" cy="5715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altLang="en-US" sz="2400" kern="0" dirty="0">
                <a:latin typeface="Trebuchet MS" pitchFamily="34" charset="0"/>
              </a:rPr>
              <a:t>Professionalism Issues</a:t>
            </a:r>
            <a:endParaRPr lang="en-US" sz="2400" dirty="0">
              <a:latin typeface="Arial" pitchFamily="34" charset="0"/>
            </a:endParaRPr>
          </a:p>
        </p:txBody>
      </p:sp>
      <p:sp>
        <p:nvSpPr>
          <p:cNvPr id="8" name="Rectangle 7"/>
          <p:cNvSpPr/>
          <p:nvPr/>
        </p:nvSpPr>
        <p:spPr bwMode="auto">
          <a:xfrm>
            <a:off x="2024742" y="2710543"/>
            <a:ext cx="8458200" cy="794657"/>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solidFill>
                <a:srgbClr val="000000"/>
              </a:solidFill>
              <a:latin typeface="Arial" pitchFamily="34" charset="0"/>
            </a:endParaRPr>
          </a:p>
        </p:txBody>
      </p:sp>
      <p:sp>
        <p:nvSpPr>
          <p:cNvPr id="9" name="Rounded Rectangle 8"/>
          <p:cNvSpPr/>
          <p:nvPr/>
        </p:nvSpPr>
        <p:spPr bwMode="auto">
          <a:xfrm>
            <a:off x="2368617" y="2405743"/>
            <a:ext cx="7101954" cy="870857"/>
          </a:xfrm>
          <a:prstGeom prst="round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en-US" sz="2400" kern="0" dirty="0">
                <a:solidFill>
                  <a:schemeClr val="bg1"/>
                </a:solidFill>
                <a:latin typeface="Trebuchet MS" pitchFamily="34" charset="0"/>
              </a:rPr>
              <a:t>Where did Ram go Wrong? What could he have done differently?</a:t>
            </a:r>
          </a:p>
        </p:txBody>
      </p:sp>
      <p:sp>
        <p:nvSpPr>
          <p:cNvPr id="14" name="Rectangle 13"/>
          <p:cNvSpPr/>
          <p:nvPr/>
        </p:nvSpPr>
        <p:spPr bwMode="auto">
          <a:xfrm>
            <a:off x="2002971" y="3962400"/>
            <a:ext cx="8458200" cy="4572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solidFill>
                <a:srgbClr val="000000"/>
              </a:solidFill>
              <a:latin typeface="Arial" pitchFamily="34" charset="0"/>
            </a:endParaRPr>
          </a:p>
        </p:txBody>
      </p:sp>
      <p:sp>
        <p:nvSpPr>
          <p:cNvPr id="15" name="Rounded Rectangle 14"/>
          <p:cNvSpPr/>
          <p:nvPr/>
        </p:nvSpPr>
        <p:spPr bwMode="auto">
          <a:xfrm>
            <a:off x="2346846" y="3657600"/>
            <a:ext cx="7101954" cy="5715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en-US" sz="2400" kern="0" dirty="0">
                <a:solidFill>
                  <a:srgbClr val="000000"/>
                </a:solidFill>
                <a:latin typeface="Trebuchet MS" pitchFamily="34" charset="0"/>
              </a:rPr>
              <a:t>Alternatives available</a:t>
            </a:r>
          </a:p>
        </p:txBody>
      </p:sp>
      <p:sp>
        <p:nvSpPr>
          <p:cNvPr id="16" name="Rectangle 15"/>
          <p:cNvSpPr/>
          <p:nvPr/>
        </p:nvSpPr>
        <p:spPr bwMode="auto">
          <a:xfrm>
            <a:off x="1981200" y="4857750"/>
            <a:ext cx="8458200" cy="4572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solidFill>
                <a:srgbClr val="000000"/>
              </a:solidFill>
              <a:latin typeface="Arial" pitchFamily="34" charset="0"/>
            </a:endParaRPr>
          </a:p>
        </p:txBody>
      </p:sp>
      <p:sp>
        <p:nvSpPr>
          <p:cNvPr id="17" name="Rounded Rectangle 16"/>
          <p:cNvSpPr/>
          <p:nvPr/>
        </p:nvSpPr>
        <p:spPr bwMode="auto">
          <a:xfrm>
            <a:off x="2325075" y="4552950"/>
            <a:ext cx="7101954" cy="5715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en-US" sz="2400" kern="0" dirty="0">
                <a:solidFill>
                  <a:srgbClr val="000000"/>
                </a:solidFill>
                <a:latin typeface="Trebuchet MS" pitchFamily="34" charset="0"/>
              </a:rPr>
              <a:t>What should be done?</a:t>
            </a:r>
          </a:p>
        </p:txBody>
      </p:sp>
      <p:sp>
        <p:nvSpPr>
          <p:cNvPr id="13" name="Rectangle 12"/>
          <p:cNvSpPr/>
          <p:nvPr/>
        </p:nvSpPr>
        <p:spPr bwMode="auto">
          <a:xfrm>
            <a:off x="1959429" y="5791200"/>
            <a:ext cx="8458200" cy="4572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p:txBody>
      </p:sp>
      <p:sp>
        <p:nvSpPr>
          <p:cNvPr id="18" name="Rounded Rectangle 17"/>
          <p:cNvSpPr/>
          <p:nvPr/>
        </p:nvSpPr>
        <p:spPr bwMode="auto">
          <a:xfrm>
            <a:off x="2303304" y="5486400"/>
            <a:ext cx="7101954" cy="5715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en-US" sz="2400" kern="0" dirty="0">
                <a:latin typeface="Trebuchet MS" pitchFamily="34" charset="0"/>
              </a:rPr>
              <a:t>Conclusion</a:t>
            </a:r>
          </a:p>
        </p:txBody>
      </p:sp>
      <p:sp>
        <p:nvSpPr>
          <p:cNvPr id="19" name="TextBox 18"/>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15</a:t>
            </a:r>
            <a:endParaRPr lang="en-US" sz="1200" dirty="0">
              <a:latin typeface="Trebuchet MS" pitchFamily="34" charset="0"/>
            </a:endParaRPr>
          </a:p>
        </p:txBody>
      </p:sp>
    </p:spTree>
    <p:extLst>
      <p:ext uri="{BB962C8B-B14F-4D97-AF65-F5344CB8AC3E}">
        <p14:creationId xmlns:p14="http://schemas.microsoft.com/office/powerpoint/2010/main" val="19024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7990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latin typeface="Trebuchet MS" pitchFamily="34" charset="0"/>
              </a:rPr>
              <a:t>Where did Ram go Wrong?</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graphicFrame>
        <p:nvGraphicFramePr>
          <p:cNvPr id="4" name="Table 3"/>
          <p:cNvGraphicFramePr>
            <a:graphicFrameLocks noGrp="1"/>
          </p:cNvGraphicFramePr>
          <p:nvPr>
            <p:extLst>
              <p:ext uri="{D42A27DB-BD31-4B8C-83A1-F6EECF244321}">
                <p14:modId xmlns:p14="http://schemas.microsoft.com/office/powerpoint/2010/main" val="3866534230"/>
              </p:ext>
            </p:extLst>
          </p:nvPr>
        </p:nvGraphicFramePr>
        <p:xfrm>
          <a:off x="1981200" y="3309257"/>
          <a:ext cx="8817428" cy="1889760"/>
        </p:xfrm>
        <a:graphic>
          <a:graphicData uri="http://schemas.openxmlformats.org/drawingml/2006/table">
            <a:tbl>
              <a:tblPr firstRow="1" bandRow="1">
                <a:tableStyleId>{21E4AEA4-8DFA-4A89-87EB-49C32662AFE0}</a:tableStyleId>
              </a:tblPr>
              <a:tblGrid>
                <a:gridCol w="8817428">
                  <a:extLst>
                    <a:ext uri="{9D8B030D-6E8A-4147-A177-3AD203B41FA5}">
                      <a16:colId xmlns:a16="http://schemas.microsoft.com/office/drawing/2014/main" xmlns="" val="20000"/>
                    </a:ext>
                  </a:extLst>
                </a:gridCol>
              </a:tblGrid>
              <a:tr h="425508">
                <a:tc>
                  <a:txBody>
                    <a:bodyPr/>
                    <a:lstStyle/>
                    <a:p>
                      <a:pPr algn="just"/>
                      <a:r>
                        <a:rPr lang="en-US" sz="2400" dirty="0">
                          <a:solidFill>
                            <a:schemeClr val="bg1"/>
                          </a:solidFill>
                          <a:latin typeface="Trebuchet MS" pitchFamily="34" charset="0"/>
                        </a:rPr>
                        <a:t>What</a:t>
                      </a:r>
                      <a:r>
                        <a:rPr lang="en-US" sz="2400" baseline="0" dirty="0">
                          <a:solidFill>
                            <a:schemeClr val="bg1"/>
                          </a:solidFill>
                          <a:latin typeface="Trebuchet MS" pitchFamily="34" charset="0"/>
                        </a:rPr>
                        <a:t> could he have done differently?</a:t>
                      </a:r>
                      <a:endParaRPr lang="en-US" sz="2400" dirty="0">
                        <a:solidFill>
                          <a:schemeClr val="bg1"/>
                        </a:solidFill>
                        <a:latin typeface="Trebuchet MS"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3366FF"/>
                    </a:solidFill>
                  </a:tcPr>
                </a:tc>
                <a:extLst>
                  <a:ext uri="{0D108BD9-81ED-4DB2-BD59-A6C34878D82A}">
                    <a16:rowId xmlns:a16="http://schemas.microsoft.com/office/drawing/2014/main" xmlns="" val="10000"/>
                  </a:ext>
                </a:extLst>
              </a:tr>
              <a:tr h="1185055">
                <a:tc>
                  <a:txBody>
                    <a:bodyPr/>
                    <a:lstStyle/>
                    <a:p>
                      <a:pPr marL="342900" indent="-342900" algn="just">
                        <a:buFont typeface="Arial" pitchFamily="34" charset="0"/>
                        <a:buChar char="•"/>
                      </a:pPr>
                      <a:r>
                        <a:rPr lang="en-US" sz="2200" baseline="0" dirty="0">
                          <a:latin typeface="Trebuchet MS" pitchFamily="34" charset="0"/>
                        </a:rPr>
                        <a:t>As per Section 7C </a:t>
                      </a:r>
                      <a:r>
                        <a:rPr lang="en-US" sz="2200" kern="1200" baseline="0" dirty="0">
                          <a:solidFill>
                            <a:schemeClr val="dk1"/>
                          </a:solidFill>
                          <a:latin typeface="Trebuchet MS" pitchFamily="34" charset="0"/>
                          <a:ea typeface="+mn-ea"/>
                          <a:cs typeface="+mn-cs"/>
                        </a:rPr>
                        <a:t>of Appointed Actuary Regulations, 2017, the </a:t>
                      </a:r>
                      <a:r>
                        <a:rPr lang="en-US" sz="2200" kern="1200" baseline="0" dirty="0" smtClean="0">
                          <a:solidFill>
                            <a:schemeClr val="dk1"/>
                          </a:solidFill>
                          <a:latin typeface="Trebuchet MS" pitchFamily="34" charset="0"/>
                          <a:ea typeface="+mn-ea"/>
                          <a:cs typeface="+mn-cs"/>
                        </a:rPr>
                        <a:t>Authority has to be intimated about </a:t>
                      </a:r>
                      <a:r>
                        <a:rPr lang="en-US" sz="2200" kern="1200" baseline="0" dirty="0">
                          <a:solidFill>
                            <a:schemeClr val="dk1"/>
                          </a:solidFill>
                          <a:latin typeface="Trebuchet MS" pitchFamily="34" charset="0"/>
                          <a:ea typeface="+mn-ea"/>
                          <a:cs typeface="+mn-cs"/>
                        </a:rPr>
                        <a:t>the </a:t>
                      </a:r>
                      <a:r>
                        <a:rPr lang="en-US" sz="2200" kern="1200" baseline="0" dirty="0" smtClean="0">
                          <a:solidFill>
                            <a:schemeClr val="dk1"/>
                          </a:solidFill>
                          <a:latin typeface="Trebuchet MS" pitchFamily="34" charset="0"/>
                          <a:ea typeface="+mn-ea"/>
                          <a:cs typeface="+mn-cs"/>
                        </a:rPr>
                        <a:t>reason </a:t>
                      </a:r>
                      <a:r>
                        <a:rPr lang="en-US" sz="2200" kern="1200" baseline="0" dirty="0">
                          <a:solidFill>
                            <a:schemeClr val="dk1"/>
                          </a:solidFill>
                          <a:latin typeface="Trebuchet MS" pitchFamily="34" charset="0"/>
                          <a:ea typeface="+mn-ea"/>
                          <a:cs typeface="+mn-cs"/>
                        </a:rPr>
                        <a:t>for cessation of the </a:t>
                      </a:r>
                      <a:r>
                        <a:rPr lang="en-US" sz="2200" kern="1200" baseline="0" dirty="0" smtClean="0">
                          <a:solidFill>
                            <a:schemeClr val="dk1"/>
                          </a:solidFill>
                          <a:latin typeface="Trebuchet MS" pitchFamily="34" charset="0"/>
                          <a:ea typeface="+mn-ea"/>
                          <a:cs typeface="+mn-cs"/>
                        </a:rPr>
                        <a:t>AA’s post</a:t>
                      </a:r>
                      <a:r>
                        <a:rPr lang="en-US" sz="2200" kern="1200" baseline="0" dirty="0">
                          <a:solidFill>
                            <a:schemeClr val="dk1"/>
                          </a:solidFill>
                          <a:latin typeface="Trebuchet MS" pitchFamily="34" charset="0"/>
                          <a:ea typeface="+mn-ea"/>
                          <a:cs typeface="+mn-cs"/>
                        </a:rPr>
                        <a:t>.</a:t>
                      </a:r>
                    </a:p>
                    <a:p>
                      <a:pPr marL="342900" indent="-342900" algn="just">
                        <a:buFont typeface="Arial" pitchFamily="34" charset="0"/>
                        <a:buChar char="•"/>
                      </a:pPr>
                      <a:r>
                        <a:rPr lang="en-US" sz="2200" baseline="0" dirty="0" smtClean="0">
                          <a:latin typeface="Trebuchet MS" pitchFamily="34" charset="0"/>
                        </a:rPr>
                        <a:t>Ram should </a:t>
                      </a:r>
                      <a:r>
                        <a:rPr lang="en-US" sz="2200" baseline="0" dirty="0">
                          <a:latin typeface="Trebuchet MS" pitchFamily="34" charset="0"/>
                        </a:rPr>
                        <a:t>have consulted the </a:t>
                      </a:r>
                      <a:r>
                        <a:rPr lang="en-US" sz="2200" baseline="0" dirty="0" smtClean="0">
                          <a:latin typeface="Trebuchet MS" pitchFamily="34" charset="0"/>
                        </a:rPr>
                        <a:t>Authority.</a:t>
                      </a:r>
                      <a:endParaRPr lang="en-US" sz="2200" kern="1200" baseline="0" dirty="0">
                        <a:solidFill>
                          <a:schemeClr val="dk1"/>
                        </a:solidFill>
                        <a:latin typeface="Trebuchet MS"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678943571"/>
              </p:ext>
            </p:extLst>
          </p:nvPr>
        </p:nvGraphicFramePr>
        <p:xfrm>
          <a:off x="1992086" y="1245747"/>
          <a:ext cx="8675914" cy="457200"/>
        </p:xfrm>
        <a:graphic>
          <a:graphicData uri="http://schemas.openxmlformats.org/drawingml/2006/table">
            <a:tbl>
              <a:tblPr firstRow="1" bandRow="1">
                <a:tableStyleId>{21E4AEA4-8DFA-4A89-87EB-49C32662AFE0}</a:tableStyleId>
              </a:tblPr>
              <a:tblGrid>
                <a:gridCol w="8675914">
                  <a:extLst>
                    <a:ext uri="{9D8B030D-6E8A-4147-A177-3AD203B41FA5}">
                      <a16:colId xmlns:a16="http://schemas.microsoft.com/office/drawing/2014/main" xmlns="" val="20000"/>
                    </a:ext>
                  </a:extLst>
                </a:gridCol>
              </a:tblGrid>
              <a:tr h="354453">
                <a:tc>
                  <a:txBody>
                    <a:bodyPr/>
                    <a:lstStyle/>
                    <a:p>
                      <a:r>
                        <a:rPr lang="en-US" sz="2400" dirty="0">
                          <a:latin typeface="Trebuchet MS" pitchFamily="34" charset="0"/>
                        </a:rPr>
                        <a:t>No further</a:t>
                      </a:r>
                      <a:r>
                        <a:rPr lang="en-US" sz="2400" baseline="0" dirty="0">
                          <a:latin typeface="Trebuchet MS" pitchFamily="34" charset="0"/>
                        </a:rPr>
                        <a:t> investigation in the </a:t>
                      </a:r>
                      <a:r>
                        <a:rPr lang="en-US" sz="2400" baseline="0" dirty="0" err="1">
                          <a:latin typeface="Trebuchet MS" pitchFamily="34" charset="0"/>
                        </a:rPr>
                        <a:t>rumour</a:t>
                      </a:r>
                      <a:endParaRPr lang="en-US" sz="2400" dirty="0">
                        <a:latin typeface="Trebuchet MS"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366FF"/>
                    </a:solidFill>
                  </a:tcPr>
                </a:tc>
                <a:extLst>
                  <a:ext uri="{0D108BD9-81ED-4DB2-BD59-A6C34878D82A}">
                    <a16:rowId xmlns:a16="http://schemas.microsoft.com/office/drawing/2014/main" xmlns="" val="10000"/>
                  </a:ext>
                </a:extLst>
              </a:tr>
            </a:tbl>
          </a:graphicData>
        </a:graphic>
      </p:graphicFrame>
      <p:sp>
        <p:nvSpPr>
          <p:cNvPr id="9" name="Rectangle 3"/>
          <p:cNvSpPr txBox="1">
            <a:spLocks noChangeArrowheads="1"/>
          </p:cNvSpPr>
          <p:nvPr/>
        </p:nvSpPr>
        <p:spPr>
          <a:xfrm>
            <a:off x="1992086" y="1752600"/>
            <a:ext cx="8675914" cy="1524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smtClean="0">
                <a:latin typeface="Trebuchet MS" pitchFamily="34" charset="0"/>
              </a:rPr>
              <a:t>Ignored </a:t>
            </a:r>
            <a:r>
              <a:rPr lang="en-US" sz="2200" dirty="0">
                <a:latin typeface="Trebuchet MS" pitchFamily="34" charset="0"/>
              </a:rPr>
              <a:t>the </a:t>
            </a:r>
            <a:r>
              <a:rPr lang="en-US" sz="2200" dirty="0" err="1">
                <a:latin typeface="Trebuchet MS" pitchFamily="34" charset="0"/>
              </a:rPr>
              <a:t>rumour</a:t>
            </a:r>
            <a:r>
              <a:rPr lang="en-US" sz="2200" dirty="0">
                <a:latin typeface="Trebuchet MS" pitchFamily="34" charset="0"/>
              </a:rPr>
              <a:t> of Mr. </a:t>
            </a:r>
            <a:r>
              <a:rPr lang="en-US" sz="2200" dirty="0" err="1">
                <a:latin typeface="Trebuchet MS" pitchFamily="34" charset="0"/>
              </a:rPr>
              <a:t>Hasrat’s</a:t>
            </a:r>
            <a:r>
              <a:rPr lang="en-US" sz="2200" dirty="0">
                <a:latin typeface="Trebuchet MS" pitchFamily="34" charset="0"/>
              </a:rPr>
              <a:t> </a:t>
            </a:r>
            <a:r>
              <a:rPr lang="en-US" sz="2200" dirty="0" smtClean="0">
                <a:latin typeface="Trebuchet MS" pitchFamily="34" charset="0"/>
              </a:rPr>
              <a:t>resignation.</a:t>
            </a:r>
            <a:endParaRPr lang="en-US" sz="2200" dirty="0">
              <a:latin typeface="Trebuchet MS" pitchFamily="34" charset="0"/>
            </a:endParaRPr>
          </a:p>
          <a:p>
            <a:pPr algn="just"/>
            <a:r>
              <a:rPr lang="en-US" sz="2200" dirty="0" smtClean="0">
                <a:latin typeface="Trebuchet MS" pitchFamily="34" charset="0"/>
              </a:rPr>
              <a:t>Trusted </a:t>
            </a:r>
            <a:r>
              <a:rPr lang="en-US" sz="2200" dirty="0">
                <a:latin typeface="Trebuchet MS" pitchFamily="34" charset="0"/>
              </a:rPr>
              <a:t>the company </a:t>
            </a:r>
            <a:r>
              <a:rPr lang="en-US" sz="2200" dirty="0" smtClean="0">
                <a:latin typeface="Trebuchet MS" pitchFamily="34" charset="0"/>
              </a:rPr>
              <a:t>and </a:t>
            </a:r>
            <a:r>
              <a:rPr lang="en-US" sz="2200" dirty="0">
                <a:latin typeface="Trebuchet MS" pitchFamily="34" charset="0"/>
              </a:rPr>
              <a:t>didn’t investigate </a:t>
            </a:r>
            <a:r>
              <a:rPr lang="en-US" sz="2200" dirty="0" smtClean="0">
                <a:latin typeface="Trebuchet MS" pitchFamily="34" charset="0"/>
              </a:rPr>
              <a:t>the matter further.</a:t>
            </a:r>
            <a:endParaRPr lang="en-US" sz="2200" dirty="0">
              <a:latin typeface="Trebuchet MS" pitchFamily="34" charset="0"/>
            </a:endParaRPr>
          </a:p>
          <a:p>
            <a:pPr algn="just"/>
            <a:endParaRPr lang="en-US" sz="2200" dirty="0">
              <a:latin typeface="Trebuchet MS" pitchFamily="34" charset="0"/>
            </a:endParaRPr>
          </a:p>
        </p:txBody>
      </p:sp>
      <p:sp>
        <p:nvSpPr>
          <p:cNvPr id="8" name="TextBox 7"/>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16</a:t>
            </a:r>
            <a:endParaRPr lang="en-US" sz="1200" dirty="0">
              <a:latin typeface="Trebuchet MS" pitchFamily="34" charset="0"/>
            </a:endParaRPr>
          </a:p>
        </p:txBody>
      </p:sp>
    </p:spTree>
    <p:extLst>
      <p:ext uri="{BB962C8B-B14F-4D97-AF65-F5344CB8AC3E}">
        <p14:creationId xmlns:p14="http://schemas.microsoft.com/office/powerpoint/2010/main" val="10047005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7990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rgbClr val="000000"/>
                </a:solidFill>
                <a:latin typeface="Trebuchet MS" pitchFamily="34" charset="0"/>
              </a:rPr>
              <a:t>Where did Ram go Wrong?</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graphicFrame>
        <p:nvGraphicFramePr>
          <p:cNvPr id="4" name="Table 3"/>
          <p:cNvGraphicFramePr>
            <a:graphicFrameLocks noGrp="1"/>
          </p:cNvGraphicFramePr>
          <p:nvPr>
            <p:extLst>
              <p:ext uri="{D42A27DB-BD31-4B8C-83A1-F6EECF244321}">
                <p14:modId xmlns:p14="http://schemas.microsoft.com/office/powerpoint/2010/main" val="3411116475"/>
              </p:ext>
            </p:extLst>
          </p:nvPr>
        </p:nvGraphicFramePr>
        <p:xfrm>
          <a:off x="1981200" y="3309257"/>
          <a:ext cx="8817428" cy="1889760"/>
        </p:xfrm>
        <a:graphic>
          <a:graphicData uri="http://schemas.openxmlformats.org/drawingml/2006/table">
            <a:tbl>
              <a:tblPr firstRow="1" bandRow="1">
                <a:tableStyleId>{21E4AEA4-8DFA-4A89-87EB-49C32662AFE0}</a:tableStyleId>
              </a:tblPr>
              <a:tblGrid>
                <a:gridCol w="8817428">
                  <a:extLst>
                    <a:ext uri="{9D8B030D-6E8A-4147-A177-3AD203B41FA5}">
                      <a16:colId xmlns:a16="http://schemas.microsoft.com/office/drawing/2014/main" xmlns="" val="20000"/>
                    </a:ext>
                  </a:extLst>
                </a:gridCol>
              </a:tblGrid>
              <a:tr h="425508">
                <a:tc>
                  <a:txBody>
                    <a:bodyPr/>
                    <a:lstStyle/>
                    <a:p>
                      <a:pPr algn="just"/>
                      <a:r>
                        <a:rPr lang="en-US" sz="2400" dirty="0">
                          <a:solidFill>
                            <a:schemeClr val="bg1"/>
                          </a:solidFill>
                          <a:latin typeface="Trebuchet MS" pitchFamily="34" charset="0"/>
                        </a:rPr>
                        <a:t>What</a:t>
                      </a:r>
                      <a:r>
                        <a:rPr lang="en-US" sz="2400" baseline="0" dirty="0">
                          <a:solidFill>
                            <a:schemeClr val="bg1"/>
                          </a:solidFill>
                          <a:latin typeface="Trebuchet MS" pitchFamily="34" charset="0"/>
                        </a:rPr>
                        <a:t> could he have done differently?</a:t>
                      </a:r>
                      <a:endParaRPr lang="en-US" sz="2400" dirty="0">
                        <a:solidFill>
                          <a:schemeClr val="bg1"/>
                        </a:solidFill>
                        <a:latin typeface="Trebuchet MS"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3366FF"/>
                    </a:solidFill>
                  </a:tcPr>
                </a:tc>
                <a:extLst>
                  <a:ext uri="{0D108BD9-81ED-4DB2-BD59-A6C34878D82A}">
                    <a16:rowId xmlns:a16="http://schemas.microsoft.com/office/drawing/2014/main" xmlns="" val="10000"/>
                  </a:ext>
                </a:extLst>
              </a:tr>
              <a:tr h="1185055">
                <a:tc>
                  <a:txBody>
                    <a:bodyPr/>
                    <a:lstStyle/>
                    <a:p>
                      <a:pPr marL="342900" indent="-342900" algn="just">
                        <a:buFont typeface="Arial" pitchFamily="34" charset="0"/>
                        <a:buChar char="•"/>
                      </a:pPr>
                      <a:r>
                        <a:rPr lang="en-US" sz="2200" dirty="0" smtClean="0">
                          <a:latin typeface="Trebuchet MS" pitchFamily="34" charset="0"/>
                        </a:rPr>
                        <a:t>As per Section 1.3 of the PCS, Ram should have sought advice from an Actuary with relevant experience. </a:t>
                      </a:r>
                    </a:p>
                    <a:p>
                      <a:pPr marL="342900" indent="-342900" algn="just">
                        <a:buFont typeface="Arial" pitchFamily="34" charset="0"/>
                        <a:buChar char="•"/>
                      </a:pPr>
                      <a:r>
                        <a:rPr lang="en-US" sz="2200" dirty="0" smtClean="0">
                          <a:latin typeface="Trebuchet MS" pitchFamily="34" charset="0"/>
                        </a:rPr>
                        <a:t>In case of further</a:t>
                      </a:r>
                      <a:r>
                        <a:rPr lang="en-US" sz="2200" baseline="0" dirty="0" smtClean="0">
                          <a:latin typeface="Trebuchet MS" pitchFamily="34" charset="0"/>
                        </a:rPr>
                        <a:t> doubts</a:t>
                      </a:r>
                      <a:r>
                        <a:rPr lang="en-US" sz="2200" dirty="0" smtClean="0">
                          <a:latin typeface="Trebuchet MS" pitchFamily="34" charset="0"/>
                        </a:rPr>
                        <a:t>, he should have sought guidance from the professional body.</a:t>
                      </a:r>
                      <a:endParaRPr lang="en-US" sz="2200" dirty="0">
                        <a:latin typeface="Trebuchet MS"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002182399"/>
              </p:ext>
            </p:extLst>
          </p:nvPr>
        </p:nvGraphicFramePr>
        <p:xfrm>
          <a:off x="1992086" y="1245747"/>
          <a:ext cx="8675914" cy="457200"/>
        </p:xfrm>
        <a:graphic>
          <a:graphicData uri="http://schemas.openxmlformats.org/drawingml/2006/table">
            <a:tbl>
              <a:tblPr firstRow="1" bandRow="1">
                <a:tableStyleId>{21E4AEA4-8DFA-4A89-87EB-49C32662AFE0}</a:tableStyleId>
              </a:tblPr>
              <a:tblGrid>
                <a:gridCol w="8675914">
                  <a:extLst>
                    <a:ext uri="{9D8B030D-6E8A-4147-A177-3AD203B41FA5}">
                      <a16:colId xmlns:a16="http://schemas.microsoft.com/office/drawing/2014/main" xmlns="" val="20000"/>
                    </a:ext>
                  </a:extLst>
                </a:gridCol>
              </a:tblGrid>
              <a:tr h="354453">
                <a:tc>
                  <a:txBody>
                    <a:bodyPr/>
                    <a:lstStyle/>
                    <a:p>
                      <a:r>
                        <a:rPr lang="en-US" sz="2400" dirty="0" smtClean="0">
                          <a:latin typeface="Trebuchet MS" pitchFamily="34" charset="0"/>
                        </a:rPr>
                        <a:t>Sought advise from Company Secretary</a:t>
                      </a:r>
                      <a:endParaRPr lang="en-US" sz="2400" dirty="0">
                        <a:latin typeface="Trebuchet MS"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366FF"/>
                    </a:solidFill>
                  </a:tcPr>
                </a:tc>
                <a:extLst>
                  <a:ext uri="{0D108BD9-81ED-4DB2-BD59-A6C34878D82A}">
                    <a16:rowId xmlns:a16="http://schemas.microsoft.com/office/drawing/2014/main" xmlns="" val="10000"/>
                  </a:ext>
                </a:extLst>
              </a:tr>
            </a:tbl>
          </a:graphicData>
        </a:graphic>
      </p:graphicFrame>
      <p:sp>
        <p:nvSpPr>
          <p:cNvPr id="9" name="Rectangle 3"/>
          <p:cNvSpPr txBox="1">
            <a:spLocks noChangeArrowheads="1"/>
          </p:cNvSpPr>
          <p:nvPr/>
        </p:nvSpPr>
        <p:spPr>
          <a:xfrm>
            <a:off x="1992086" y="1752600"/>
            <a:ext cx="8675914" cy="1524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a:latin typeface="Trebuchet MS" pitchFamily="34" charset="0"/>
              </a:rPr>
              <a:t>Consulted the Company Secretary for the PCS requirement.</a:t>
            </a:r>
          </a:p>
          <a:p>
            <a:pPr algn="just"/>
            <a:r>
              <a:rPr lang="en-US" sz="2200" dirty="0">
                <a:latin typeface="Trebuchet MS" pitchFamily="34" charset="0"/>
              </a:rPr>
              <a:t>He trusted </a:t>
            </a:r>
            <a:r>
              <a:rPr lang="en-US" sz="2200" dirty="0" err="1">
                <a:latin typeface="Trebuchet MS" pitchFamily="34" charset="0"/>
              </a:rPr>
              <a:t>Disha</a:t>
            </a:r>
            <a:r>
              <a:rPr lang="en-US" sz="2200" dirty="0">
                <a:latin typeface="Trebuchet MS" pitchFamily="34" charset="0"/>
              </a:rPr>
              <a:t> and let her take care of it</a:t>
            </a:r>
            <a:r>
              <a:rPr lang="en-US" sz="2200" dirty="0" smtClean="0">
                <a:latin typeface="Trebuchet MS" pitchFamily="34" charset="0"/>
              </a:rPr>
              <a:t>.</a:t>
            </a:r>
            <a:endParaRPr lang="en-US" sz="2200" dirty="0">
              <a:latin typeface="Trebuchet MS" pitchFamily="34" charset="0"/>
            </a:endParaRPr>
          </a:p>
        </p:txBody>
      </p:sp>
      <p:sp>
        <p:nvSpPr>
          <p:cNvPr id="8" name="TextBox 7"/>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17</a:t>
            </a:r>
            <a:endParaRPr lang="en-US" sz="1200" dirty="0">
              <a:latin typeface="Trebuchet MS" pitchFamily="34" charset="0"/>
            </a:endParaRPr>
          </a:p>
        </p:txBody>
      </p:sp>
    </p:spTree>
    <p:extLst>
      <p:ext uri="{BB962C8B-B14F-4D97-AF65-F5344CB8AC3E}">
        <p14:creationId xmlns:p14="http://schemas.microsoft.com/office/powerpoint/2010/main" val="23817477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7990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rgbClr val="000000"/>
                </a:solidFill>
                <a:latin typeface="Trebuchet MS" pitchFamily="34" charset="0"/>
              </a:rPr>
              <a:t>Where did Ram go Wrong?</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graphicFrame>
        <p:nvGraphicFramePr>
          <p:cNvPr id="4" name="Table 3"/>
          <p:cNvGraphicFramePr>
            <a:graphicFrameLocks noGrp="1"/>
          </p:cNvGraphicFramePr>
          <p:nvPr>
            <p:extLst>
              <p:ext uri="{D42A27DB-BD31-4B8C-83A1-F6EECF244321}">
                <p14:modId xmlns:p14="http://schemas.microsoft.com/office/powerpoint/2010/main" val="4119420642"/>
              </p:ext>
            </p:extLst>
          </p:nvPr>
        </p:nvGraphicFramePr>
        <p:xfrm>
          <a:off x="1981200" y="3309257"/>
          <a:ext cx="8817428" cy="1642255"/>
        </p:xfrm>
        <a:graphic>
          <a:graphicData uri="http://schemas.openxmlformats.org/drawingml/2006/table">
            <a:tbl>
              <a:tblPr firstRow="1" bandRow="1">
                <a:tableStyleId>{21E4AEA4-8DFA-4A89-87EB-49C32662AFE0}</a:tableStyleId>
              </a:tblPr>
              <a:tblGrid>
                <a:gridCol w="8817428">
                  <a:extLst>
                    <a:ext uri="{9D8B030D-6E8A-4147-A177-3AD203B41FA5}">
                      <a16:colId xmlns:a16="http://schemas.microsoft.com/office/drawing/2014/main" xmlns="" val="20000"/>
                    </a:ext>
                  </a:extLst>
                </a:gridCol>
              </a:tblGrid>
              <a:tr h="425508">
                <a:tc>
                  <a:txBody>
                    <a:bodyPr/>
                    <a:lstStyle/>
                    <a:p>
                      <a:pPr algn="just"/>
                      <a:r>
                        <a:rPr lang="en-US" sz="2400" dirty="0">
                          <a:solidFill>
                            <a:schemeClr val="bg1"/>
                          </a:solidFill>
                          <a:latin typeface="Trebuchet MS" pitchFamily="34" charset="0"/>
                        </a:rPr>
                        <a:t>What</a:t>
                      </a:r>
                      <a:r>
                        <a:rPr lang="en-US" sz="2400" baseline="0" dirty="0">
                          <a:solidFill>
                            <a:schemeClr val="bg1"/>
                          </a:solidFill>
                          <a:latin typeface="Trebuchet MS" pitchFamily="34" charset="0"/>
                        </a:rPr>
                        <a:t> could he have done differently?</a:t>
                      </a:r>
                      <a:endParaRPr lang="en-US" sz="2400" dirty="0">
                        <a:solidFill>
                          <a:schemeClr val="bg1"/>
                        </a:solidFill>
                        <a:latin typeface="Trebuchet MS"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3366FF"/>
                    </a:solidFill>
                  </a:tcPr>
                </a:tc>
                <a:extLst>
                  <a:ext uri="{0D108BD9-81ED-4DB2-BD59-A6C34878D82A}">
                    <a16:rowId xmlns:a16="http://schemas.microsoft.com/office/drawing/2014/main" xmlns="" val="10000"/>
                  </a:ext>
                </a:extLst>
              </a:tr>
              <a:tr h="1185055">
                <a:tc>
                  <a:txBody>
                    <a:bodyPr/>
                    <a:lstStyle/>
                    <a:p>
                      <a:pPr marL="342900" indent="-342900" algn="just">
                        <a:buFont typeface="Arial" pitchFamily="34" charset="0"/>
                        <a:buChar char="•"/>
                      </a:pPr>
                      <a:r>
                        <a:rPr lang="en-US" sz="2200" dirty="0" smtClean="0">
                          <a:solidFill>
                            <a:schemeClr val="tx1"/>
                          </a:solidFill>
                          <a:latin typeface="Trebuchet MS" pitchFamily="34" charset="0"/>
                        </a:rPr>
                        <a:t>As per Section 4 of the PCS, any breach in the PCS is considered a ground for complaint under disciplinary procedures.</a:t>
                      </a:r>
                      <a:endParaRPr lang="en-US" sz="2200" baseline="0" dirty="0" smtClean="0">
                        <a:solidFill>
                          <a:schemeClr val="tx1"/>
                        </a:solidFill>
                        <a:latin typeface="Trebuchet MS" pitchFamily="34" charset="0"/>
                      </a:endParaRPr>
                    </a:p>
                    <a:p>
                      <a:pPr marL="342900" indent="-342900" algn="just">
                        <a:buFont typeface="Arial" pitchFamily="34" charset="0"/>
                        <a:buChar char="•"/>
                      </a:pPr>
                      <a:r>
                        <a:rPr lang="en-US" sz="2200" baseline="0" dirty="0" smtClean="0">
                          <a:solidFill>
                            <a:schemeClr val="tx1"/>
                          </a:solidFill>
                          <a:latin typeface="Trebuchet MS" pitchFamily="34" charset="0"/>
                        </a:rPr>
                        <a:t>Ram should have investigated the nature of clearance in depth.</a:t>
                      </a:r>
                      <a:endParaRPr lang="en-US" sz="2200" dirty="0">
                        <a:latin typeface="Trebuchet MS"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72425738"/>
              </p:ext>
            </p:extLst>
          </p:nvPr>
        </p:nvGraphicFramePr>
        <p:xfrm>
          <a:off x="1992086" y="1245747"/>
          <a:ext cx="8675914" cy="457200"/>
        </p:xfrm>
        <a:graphic>
          <a:graphicData uri="http://schemas.openxmlformats.org/drawingml/2006/table">
            <a:tbl>
              <a:tblPr firstRow="1" bandRow="1">
                <a:tableStyleId>{21E4AEA4-8DFA-4A89-87EB-49C32662AFE0}</a:tableStyleId>
              </a:tblPr>
              <a:tblGrid>
                <a:gridCol w="8675914">
                  <a:extLst>
                    <a:ext uri="{9D8B030D-6E8A-4147-A177-3AD203B41FA5}">
                      <a16:colId xmlns:a16="http://schemas.microsoft.com/office/drawing/2014/main" xmlns="" val="20000"/>
                    </a:ext>
                  </a:extLst>
                </a:gridCol>
              </a:tblGrid>
              <a:tr h="354453">
                <a:tc>
                  <a:txBody>
                    <a:bodyPr/>
                    <a:lstStyle/>
                    <a:p>
                      <a:r>
                        <a:rPr lang="en-US" sz="2400" dirty="0" smtClean="0">
                          <a:latin typeface="Trebuchet MS" pitchFamily="34" charset="0"/>
                        </a:rPr>
                        <a:t>Nature of clearance by CS</a:t>
                      </a:r>
                      <a:endParaRPr lang="en-US" sz="2400" dirty="0">
                        <a:latin typeface="Trebuchet MS"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366FF"/>
                    </a:solidFill>
                  </a:tcPr>
                </a:tc>
                <a:extLst>
                  <a:ext uri="{0D108BD9-81ED-4DB2-BD59-A6C34878D82A}">
                    <a16:rowId xmlns:a16="http://schemas.microsoft.com/office/drawing/2014/main" xmlns="" val="10000"/>
                  </a:ext>
                </a:extLst>
              </a:tr>
            </a:tbl>
          </a:graphicData>
        </a:graphic>
      </p:graphicFrame>
      <p:sp>
        <p:nvSpPr>
          <p:cNvPr id="9" name="Rectangle 3"/>
          <p:cNvSpPr txBox="1">
            <a:spLocks noChangeArrowheads="1"/>
          </p:cNvSpPr>
          <p:nvPr/>
        </p:nvSpPr>
        <p:spPr>
          <a:xfrm>
            <a:off x="1992086" y="1752600"/>
            <a:ext cx="8752114" cy="1524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smtClean="0">
                <a:latin typeface="Trebuchet MS" pitchFamily="34" charset="0"/>
              </a:rPr>
              <a:t>Did </a:t>
            </a:r>
            <a:r>
              <a:rPr lang="en-US" sz="2200" dirty="0">
                <a:latin typeface="Trebuchet MS" pitchFamily="34" charset="0"/>
              </a:rPr>
              <a:t>not investigate how the </a:t>
            </a:r>
            <a:r>
              <a:rPr lang="en-US" sz="2200" dirty="0" smtClean="0">
                <a:latin typeface="Trebuchet MS" pitchFamily="34" charset="0"/>
              </a:rPr>
              <a:t>CS took care of the PCS requirement.</a:t>
            </a:r>
            <a:endParaRPr lang="en-US" sz="2200" dirty="0">
              <a:latin typeface="Trebuchet MS" pitchFamily="34" charset="0"/>
            </a:endParaRPr>
          </a:p>
          <a:p>
            <a:pPr algn="just"/>
            <a:r>
              <a:rPr lang="en-US" sz="2200" dirty="0" smtClean="0">
                <a:latin typeface="Trebuchet MS" pitchFamily="34" charset="0"/>
              </a:rPr>
              <a:t>Did </a:t>
            </a:r>
            <a:r>
              <a:rPr lang="en-US" sz="2200" dirty="0">
                <a:latin typeface="Trebuchet MS" pitchFamily="34" charset="0"/>
              </a:rPr>
              <a:t>not </a:t>
            </a:r>
            <a:r>
              <a:rPr lang="en-US" sz="2200" dirty="0" smtClean="0">
                <a:latin typeface="Trebuchet MS" pitchFamily="34" charset="0"/>
              </a:rPr>
              <a:t>get </a:t>
            </a:r>
            <a:r>
              <a:rPr lang="en-US" sz="2200" dirty="0">
                <a:latin typeface="Trebuchet MS" pitchFamily="34" charset="0"/>
              </a:rPr>
              <a:t>the details from the CS </a:t>
            </a:r>
            <a:r>
              <a:rPr lang="en-US" sz="2200" dirty="0" smtClean="0">
                <a:latin typeface="Trebuchet MS" pitchFamily="34" charset="0"/>
              </a:rPr>
              <a:t>and failed to check </a:t>
            </a:r>
            <a:r>
              <a:rPr lang="en-US" sz="2200" dirty="0">
                <a:latin typeface="Trebuchet MS" pitchFamily="34" charset="0"/>
              </a:rPr>
              <a:t>whether the clearance breached </a:t>
            </a:r>
            <a:r>
              <a:rPr lang="en-US" sz="2200" dirty="0" smtClean="0">
                <a:latin typeface="Trebuchet MS" pitchFamily="34" charset="0"/>
              </a:rPr>
              <a:t>the </a:t>
            </a:r>
            <a:r>
              <a:rPr lang="en-US" sz="2200" dirty="0">
                <a:latin typeface="Trebuchet MS" pitchFamily="34" charset="0"/>
              </a:rPr>
              <a:t>PCS.</a:t>
            </a:r>
          </a:p>
          <a:p>
            <a:pPr algn="just"/>
            <a:endParaRPr lang="en-US" sz="2200" dirty="0">
              <a:latin typeface="Trebuchet MS" pitchFamily="34" charset="0"/>
            </a:endParaRPr>
          </a:p>
        </p:txBody>
      </p:sp>
      <p:sp>
        <p:nvSpPr>
          <p:cNvPr id="8" name="TextBox 7"/>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18</a:t>
            </a:r>
            <a:endParaRPr lang="en-US" sz="1200" dirty="0">
              <a:latin typeface="Trebuchet MS" pitchFamily="34" charset="0"/>
            </a:endParaRPr>
          </a:p>
        </p:txBody>
      </p:sp>
    </p:spTree>
    <p:extLst>
      <p:ext uri="{BB962C8B-B14F-4D97-AF65-F5344CB8AC3E}">
        <p14:creationId xmlns:p14="http://schemas.microsoft.com/office/powerpoint/2010/main" val="1686369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12192000" cy="6858001"/>
          </a:xfrm>
          <a:prstGeom prst="rect">
            <a:avLst/>
          </a:prstGeom>
        </p:spPr>
      </p:pic>
    </p:spTree>
    <p:extLst>
      <p:ext uri="{BB962C8B-B14F-4D97-AF65-F5344CB8AC3E}">
        <p14:creationId xmlns:p14="http://schemas.microsoft.com/office/powerpoint/2010/main" val="4254854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7990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rgbClr val="000000"/>
                </a:solidFill>
                <a:latin typeface="Trebuchet MS" pitchFamily="34" charset="0"/>
              </a:rPr>
              <a:t>Where did Ram go Wrong?</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graphicFrame>
        <p:nvGraphicFramePr>
          <p:cNvPr id="4" name="Table 3"/>
          <p:cNvGraphicFramePr>
            <a:graphicFrameLocks noGrp="1"/>
          </p:cNvGraphicFramePr>
          <p:nvPr>
            <p:extLst>
              <p:ext uri="{D42A27DB-BD31-4B8C-83A1-F6EECF244321}">
                <p14:modId xmlns:p14="http://schemas.microsoft.com/office/powerpoint/2010/main" val="449204239"/>
              </p:ext>
            </p:extLst>
          </p:nvPr>
        </p:nvGraphicFramePr>
        <p:xfrm>
          <a:off x="1981200" y="3309257"/>
          <a:ext cx="8817428" cy="2225040"/>
        </p:xfrm>
        <a:graphic>
          <a:graphicData uri="http://schemas.openxmlformats.org/drawingml/2006/table">
            <a:tbl>
              <a:tblPr firstRow="1" bandRow="1">
                <a:tableStyleId>{21E4AEA4-8DFA-4A89-87EB-49C32662AFE0}</a:tableStyleId>
              </a:tblPr>
              <a:tblGrid>
                <a:gridCol w="8817428">
                  <a:extLst>
                    <a:ext uri="{9D8B030D-6E8A-4147-A177-3AD203B41FA5}">
                      <a16:colId xmlns:a16="http://schemas.microsoft.com/office/drawing/2014/main" xmlns="" val="20000"/>
                    </a:ext>
                  </a:extLst>
                </a:gridCol>
              </a:tblGrid>
              <a:tr h="425508">
                <a:tc>
                  <a:txBody>
                    <a:bodyPr/>
                    <a:lstStyle/>
                    <a:p>
                      <a:pPr algn="just"/>
                      <a:r>
                        <a:rPr lang="en-US" sz="2400" dirty="0">
                          <a:solidFill>
                            <a:schemeClr val="bg1"/>
                          </a:solidFill>
                          <a:latin typeface="Trebuchet MS" pitchFamily="34" charset="0"/>
                        </a:rPr>
                        <a:t>What</a:t>
                      </a:r>
                      <a:r>
                        <a:rPr lang="en-US" sz="2400" baseline="0" dirty="0">
                          <a:solidFill>
                            <a:schemeClr val="bg1"/>
                          </a:solidFill>
                          <a:latin typeface="Trebuchet MS" pitchFamily="34" charset="0"/>
                        </a:rPr>
                        <a:t> could he have done differently?</a:t>
                      </a:r>
                      <a:endParaRPr lang="en-US" sz="2400" dirty="0">
                        <a:solidFill>
                          <a:schemeClr val="bg1"/>
                        </a:solidFill>
                        <a:latin typeface="Trebuchet MS"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3366FF"/>
                    </a:solidFill>
                  </a:tcPr>
                </a:tc>
                <a:extLst>
                  <a:ext uri="{0D108BD9-81ED-4DB2-BD59-A6C34878D82A}">
                    <a16:rowId xmlns:a16="http://schemas.microsoft.com/office/drawing/2014/main" xmlns="" val="10000"/>
                  </a:ext>
                </a:extLst>
              </a:tr>
              <a:tr h="1185055">
                <a:tc>
                  <a:txBody>
                    <a:bodyPr/>
                    <a:lstStyle/>
                    <a:p>
                      <a:pPr marL="342900" indent="-342900" algn="just">
                        <a:buFont typeface="Arial" pitchFamily="34" charset="0"/>
                        <a:buChar char="•"/>
                      </a:pPr>
                      <a:r>
                        <a:rPr lang="en-US" sz="2200" dirty="0" smtClean="0">
                          <a:latin typeface="Trebuchet MS" pitchFamily="34" charset="0"/>
                        </a:rPr>
                        <a:t>As per Section 3.4 of the PCS, Ram should have considered the extent to which it was appropriate to carry out investigations to assess the accuracy and reasonableness of any data being used. </a:t>
                      </a:r>
                      <a:endParaRPr lang="en-US" sz="2200" baseline="0" dirty="0" smtClean="0">
                        <a:latin typeface="Trebuchet MS" pitchFamily="34" charset="0"/>
                      </a:endParaRPr>
                    </a:p>
                    <a:p>
                      <a:pPr marL="342900" indent="-342900" algn="just">
                        <a:buFont typeface="Arial" pitchFamily="34" charset="0"/>
                        <a:buChar char="•"/>
                      </a:pPr>
                      <a:r>
                        <a:rPr lang="en-US" sz="2200" baseline="0" dirty="0" smtClean="0">
                          <a:latin typeface="Trebuchet MS" pitchFamily="34" charset="0"/>
                        </a:rPr>
                        <a:t>As suggested by APS1, Ram should have discussed the necessary matters with the Independent Actuary.</a:t>
                      </a:r>
                      <a:endParaRPr lang="en-US" sz="2200" dirty="0">
                        <a:latin typeface="Trebuchet MS"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28720710"/>
              </p:ext>
            </p:extLst>
          </p:nvPr>
        </p:nvGraphicFramePr>
        <p:xfrm>
          <a:off x="1992086" y="1245747"/>
          <a:ext cx="8675914" cy="457200"/>
        </p:xfrm>
        <a:graphic>
          <a:graphicData uri="http://schemas.openxmlformats.org/drawingml/2006/table">
            <a:tbl>
              <a:tblPr firstRow="1" bandRow="1">
                <a:tableStyleId>{21E4AEA4-8DFA-4A89-87EB-49C32662AFE0}</a:tableStyleId>
              </a:tblPr>
              <a:tblGrid>
                <a:gridCol w="8675914">
                  <a:extLst>
                    <a:ext uri="{9D8B030D-6E8A-4147-A177-3AD203B41FA5}">
                      <a16:colId xmlns:a16="http://schemas.microsoft.com/office/drawing/2014/main" xmlns="" val="20000"/>
                    </a:ext>
                  </a:extLst>
                </a:gridCol>
              </a:tblGrid>
              <a:tr h="354453">
                <a:tc>
                  <a:txBody>
                    <a:bodyPr/>
                    <a:lstStyle/>
                    <a:p>
                      <a:r>
                        <a:rPr lang="en-US" sz="2400" dirty="0" smtClean="0">
                          <a:latin typeface="Trebuchet MS" pitchFamily="34" charset="0"/>
                        </a:rPr>
                        <a:t>Past Reports</a:t>
                      </a:r>
                      <a:endParaRPr lang="en-US" sz="2400" dirty="0">
                        <a:latin typeface="Trebuchet MS"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366FF"/>
                    </a:solidFill>
                  </a:tcPr>
                </a:tc>
                <a:extLst>
                  <a:ext uri="{0D108BD9-81ED-4DB2-BD59-A6C34878D82A}">
                    <a16:rowId xmlns:a16="http://schemas.microsoft.com/office/drawing/2014/main" xmlns="" val="10000"/>
                  </a:ext>
                </a:extLst>
              </a:tr>
            </a:tbl>
          </a:graphicData>
        </a:graphic>
      </p:graphicFrame>
      <p:sp>
        <p:nvSpPr>
          <p:cNvPr id="9" name="Rectangle 3"/>
          <p:cNvSpPr txBox="1">
            <a:spLocks noChangeArrowheads="1"/>
          </p:cNvSpPr>
          <p:nvPr/>
        </p:nvSpPr>
        <p:spPr>
          <a:xfrm>
            <a:off x="1992086" y="1752600"/>
            <a:ext cx="8828314" cy="1524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smtClean="0">
                <a:solidFill>
                  <a:srgbClr val="000000"/>
                </a:solidFill>
                <a:latin typeface="Trebuchet MS" pitchFamily="34" charset="0"/>
              </a:rPr>
              <a:t>Referred past </a:t>
            </a:r>
            <a:r>
              <a:rPr lang="en-US" sz="2200" dirty="0">
                <a:solidFill>
                  <a:srgbClr val="000000"/>
                </a:solidFill>
                <a:latin typeface="Trebuchet MS" pitchFamily="34" charset="0"/>
              </a:rPr>
              <a:t>2 </a:t>
            </a:r>
            <a:r>
              <a:rPr lang="en-US" sz="2200" dirty="0" smtClean="0">
                <a:solidFill>
                  <a:srgbClr val="000000"/>
                </a:solidFill>
                <a:latin typeface="Trebuchet MS" pitchFamily="34" charset="0"/>
              </a:rPr>
              <a:t>years </a:t>
            </a:r>
            <a:r>
              <a:rPr lang="en-US" sz="2200" dirty="0">
                <a:solidFill>
                  <a:srgbClr val="000000"/>
                </a:solidFill>
                <a:latin typeface="Trebuchet MS" pitchFamily="34" charset="0"/>
              </a:rPr>
              <a:t>reports </a:t>
            </a:r>
            <a:r>
              <a:rPr lang="en-US" sz="2200" dirty="0" smtClean="0">
                <a:solidFill>
                  <a:srgbClr val="000000"/>
                </a:solidFill>
                <a:latin typeface="Trebuchet MS" pitchFamily="34" charset="0"/>
              </a:rPr>
              <a:t>and </a:t>
            </a:r>
            <a:r>
              <a:rPr lang="en-US" sz="2200" dirty="0">
                <a:solidFill>
                  <a:srgbClr val="000000"/>
                </a:solidFill>
                <a:latin typeface="Trebuchet MS" pitchFamily="34" charset="0"/>
              </a:rPr>
              <a:t>concluded </a:t>
            </a:r>
            <a:r>
              <a:rPr lang="en-US" sz="2200" dirty="0" smtClean="0">
                <a:solidFill>
                  <a:srgbClr val="000000"/>
                </a:solidFill>
                <a:latin typeface="Trebuchet MS" pitchFamily="34" charset="0"/>
              </a:rPr>
              <a:t>on </a:t>
            </a:r>
            <a:r>
              <a:rPr lang="en-US" sz="2200" dirty="0">
                <a:solidFill>
                  <a:srgbClr val="000000"/>
                </a:solidFill>
                <a:latin typeface="Trebuchet MS" pitchFamily="34" charset="0"/>
              </a:rPr>
              <a:t>no major issues and ignored minor ones.</a:t>
            </a:r>
          </a:p>
          <a:p>
            <a:pPr algn="just"/>
            <a:r>
              <a:rPr lang="en-US" sz="2200" dirty="0" smtClean="0">
                <a:solidFill>
                  <a:srgbClr val="000000"/>
                </a:solidFill>
                <a:latin typeface="Trebuchet MS" pitchFamily="34" charset="0"/>
              </a:rPr>
              <a:t>Did </a:t>
            </a:r>
            <a:r>
              <a:rPr lang="en-US" sz="2200" dirty="0">
                <a:solidFill>
                  <a:srgbClr val="000000"/>
                </a:solidFill>
                <a:latin typeface="Trebuchet MS" pitchFamily="34" charset="0"/>
              </a:rPr>
              <a:t>not </a:t>
            </a:r>
            <a:r>
              <a:rPr lang="en-US" sz="2200" dirty="0" smtClean="0">
                <a:solidFill>
                  <a:srgbClr val="000000"/>
                </a:solidFill>
                <a:latin typeface="Trebuchet MS" pitchFamily="34" charset="0"/>
              </a:rPr>
              <a:t>discuss </a:t>
            </a:r>
            <a:r>
              <a:rPr lang="en-US" sz="2200" dirty="0">
                <a:solidFill>
                  <a:srgbClr val="000000"/>
                </a:solidFill>
                <a:latin typeface="Trebuchet MS" pitchFamily="34" charset="0"/>
              </a:rPr>
              <a:t>with the Independent Actuary </a:t>
            </a:r>
            <a:r>
              <a:rPr lang="en-US" sz="2200" dirty="0" smtClean="0">
                <a:solidFill>
                  <a:srgbClr val="000000"/>
                </a:solidFill>
                <a:latin typeface="Trebuchet MS" pitchFamily="34" charset="0"/>
              </a:rPr>
              <a:t>on the </a:t>
            </a:r>
            <a:r>
              <a:rPr lang="en-US" sz="2200" dirty="0">
                <a:solidFill>
                  <a:srgbClr val="000000"/>
                </a:solidFill>
                <a:latin typeface="Trebuchet MS" pitchFamily="34" charset="0"/>
              </a:rPr>
              <a:t>clean report.</a:t>
            </a:r>
          </a:p>
          <a:p>
            <a:pPr algn="just"/>
            <a:endParaRPr lang="en-US" sz="2200" dirty="0">
              <a:solidFill>
                <a:srgbClr val="000000"/>
              </a:solidFill>
              <a:latin typeface="Trebuchet MS" pitchFamily="34" charset="0"/>
            </a:endParaRPr>
          </a:p>
        </p:txBody>
      </p:sp>
      <p:sp>
        <p:nvSpPr>
          <p:cNvPr id="8" name="TextBox 7"/>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19</a:t>
            </a:r>
            <a:endParaRPr lang="en-US" sz="1200" dirty="0">
              <a:latin typeface="Trebuchet MS" pitchFamily="34" charset="0"/>
            </a:endParaRPr>
          </a:p>
        </p:txBody>
      </p:sp>
    </p:spTree>
    <p:extLst>
      <p:ext uri="{BB962C8B-B14F-4D97-AF65-F5344CB8AC3E}">
        <p14:creationId xmlns:p14="http://schemas.microsoft.com/office/powerpoint/2010/main" val="27369610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7990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rgbClr val="000000"/>
                </a:solidFill>
                <a:latin typeface="Trebuchet MS" pitchFamily="34" charset="0"/>
              </a:rPr>
              <a:t>Where did Ram go Wrong?</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graphicFrame>
        <p:nvGraphicFramePr>
          <p:cNvPr id="4" name="Table 3"/>
          <p:cNvGraphicFramePr>
            <a:graphicFrameLocks noGrp="1"/>
          </p:cNvGraphicFramePr>
          <p:nvPr>
            <p:extLst>
              <p:ext uri="{D42A27DB-BD31-4B8C-83A1-F6EECF244321}">
                <p14:modId xmlns:p14="http://schemas.microsoft.com/office/powerpoint/2010/main" val="3691325301"/>
              </p:ext>
            </p:extLst>
          </p:nvPr>
        </p:nvGraphicFramePr>
        <p:xfrm>
          <a:off x="1981200" y="3309257"/>
          <a:ext cx="8817428" cy="2225040"/>
        </p:xfrm>
        <a:graphic>
          <a:graphicData uri="http://schemas.openxmlformats.org/drawingml/2006/table">
            <a:tbl>
              <a:tblPr firstRow="1" bandRow="1">
                <a:tableStyleId>{21E4AEA4-8DFA-4A89-87EB-49C32662AFE0}</a:tableStyleId>
              </a:tblPr>
              <a:tblGrid>
                <a:gridCol w="8817428">
                  <a:extLst>
                    <a:ext uri="{9D8B030D-6E8A-4147-A177-3AD203B41FA5}">
                      <a16:colId xmlns:a16="http://schemas.microsoft.com/office/drawing/2014/main" xmlns="" val="20000"/>
                    </a:ext>
                  </a:extLst>
                </a:gridCol>
              </a:tblGrid>
              <a:tr h="425508">
                <a:tc>
                  <a:txBody>
                    <a:bodyPr/>
                    <a:lstStyle/>
                    <a:p>
                      <a:pPr algn="just"/>
                      <a:r>
                        <a:rPr lang="en-US" sz="2400" dirty="0">
                          <a:solidFill>
                            <a:schemeClr val="bg1"/>
                          </a:solidFill>
                          <a:latin typeface="Trebuchet MS" pitchFamily="34" charset="0"/>
                        </a:rPr>
                        <a:t>What</a:t>
                      </a:r>
                      <a:r>
                        <a:rPr lang="en-US" sz="2400" baseline="0" dirty="0">
                          <a:solidFill>
                            <a:schemeClr val="bg1"/>
                          </a:solidFill>
                          <a:latin typeface="Trebuchet MS" pitchFamily="34" charset="0"/>
                        </a:rPr>
                        <a:t> could he have done differently?</a:t>
                      </a:r>
                      <a:endParaRPr lang="en-US" sz="2400" dirty="0">
                        <a:solidFill>
                          <a:schemeClr val="bg1"/>
                        </a:solidFill>
                        <a:latin typeface="Trebuchet MS"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3366FF"/>
                    </a:solidFill>
                  </a:tcPr>
                </a:tc>
                <a:extLst>
                  <a:ext uri="{0D108BD9-81ED-4DB2-BD59-A6C34878D82A}">
                    <a16:rowId xmlns:a16="http://schemas.microsoft.com/office/drawing/2014/main" xmlns="" val="10000"/>
                  </a:ext>
                </a:extLst>
              </a:tr>
              <a:tr h="1185055">
                <a:tc>
                  <a:txBody>
                    <a:bodyPr/>
                    <a:lstStyle/>
                    <a:p>
                      <a:pPr marL="342900" indent="-342900" algn="just">
                        <a:buFont typeface="Arial" pitchFamily="34" charset="0"/>
                        <a:buChar char="•"/>
                      </a:pPr>
                      <a:r>
                        <a:rPr lang="en-US" sz="2200" b="0" dirty="0" smtClean="0">
                          <a:latin typeface="Trebuchet MS" pitchFamily="34" charset="0"/>
                        </a:rPr>
                        <a:t>As per Section 8.C of Appointed Actuary</a:t>
                      </a:r>
                      <a:r>
                        <a:rPr lang="en-US" sz="2200" b="0" baseline="0" dirty="0" smtClean="0">
                          <a:latin typeface="Trebuchet MS" pitchFamily="34" charset="0"/>
                        </a:rPr>
                        <a:t> Regulation, 2017, t</a:t>
                      </a:r>
                      <a:r>
                        <a:rPr lang="en-US" sz="2200" dirty="0" smtClean="0">
                          <a:latin typeface="Trebuchet MS" pitchFamily="34" charset="0"/>
                        </a:rPr>
                        <a:t>he Appointed Actuary is entitled</a:t>
                      </a:r>
                      <a:r>
                        <a:rPr lang="en-US" sz="2200" baseline="0" dirty="0" smtClean="0">
                          <a:latin typeface="Trebuchet MS" pitchFamily="34" charset="0"/>
                        </a:rPr>
                        <a:t> to </a:t>
                      </a:r>
                      <a:r>
                        <a:rPr lang="en-US" sz="2200" dirty="0" smtClean="0">
                          <a:latin typeface="Trebuchet MS" pitchFamily="34" charset="0"/>
                        </a:rPr>
                        <a:t>meetings of the directors of the insurer. </a:t>
                      </a:r>
                    </a:p>
                    <a:p>
                      <a:pPr marL="342900" indent="-342900" algn="just">
                        <a:buFont typeface="Arial" pitchFamily="34" charset="0"/>
                        <a:buChar char="•"/>
                      </a:pPr>
                      <a:r>
                        <a:rPr lang="en-US" sz="2200" b="0" baseline="0" dirty="0" smtClean="0">
                          <a:latin typeface="Trebuchet MS" pitchFamily="34" charset="0"/>
                        </a:rPr>
                        <a:t>He should have also checked the minutes of the meeting if any decision was taken post he left.</a:t>
                      </a:r>
                      <a:endParaRPr lang="en-US" sz="2200" b="0" baseline="0" dirty="0">
                        <a:latin typeface="Trebuchet MS"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819634368"/>
              </p:ext>
            </p:extLst>
          </p:nvPr>
        </p:nvGraphicFramePr>
        <p:xfrm>
          <a:off x="1992086" y="1245747"/>
          <a:ext cx="8675914" cy="457200"/>
        </p:xfrm>
        <a:graphic>
          <a:graphicData uri="http://schemas.openxmlformats.org/drawingml/2006/table">
            <a:tbl>
              <a:tblPr firstRow="1" bandRow="1">
                <a:tableStyleId>{21E4AEA4-8DFA-4A89-87EB-49C32662AFE0}</a:tableStyleId>
              </a:tblPr>
              <a:tblGrid>
                <a:gridCol w="8675914">
                  <a:extLst>
                    <a:ext uri="{9D8B030D-6E8A-4147-A177-3AD203B41FA5}">
                      <a16:colId xmlns:a16="http://schemas.microsoft.com/office/drawing/2014/main" xmlns="" val="20000"/>
                    </a:ext>
                  </a:extLst>
                </a:gridCol>
              </a:tblGrid>
              <a:tr h="354453">
                <a:tc>
                  <a:txBody>
                    <a:bodyPr/>
                    <a:lstStyle/>
                    <a:p>
                      <a:r>
                        <a:rPr lang="en-US" sz="2400" dirty="0" smtClean="0">
                          <a:latin typeface="Trebuchet MS" pitchFamily="34" charset="0"/>
                        </a:rPr>
                        <a:t>Failure to know Board Meeting discussions</a:t>
                      </a:r>
                      <a:endParaRPr lang="en-US" sz="2400" dirty="0">
                        <a:latin typeface="Trebuchet MS"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366FF"/>
                    </a:solidFill>
                  </a:tcPr>
                </a:tc>
                <a:extLst>
                  <a:ext uri="{0D108BD9-81ED-4DB2-BD59-A6C34878D82A}">
                    <a16:rowId xmlns:a16="http://schemas.microsoft.com/office/drawing/2014/main" xmlns="" val="10000"/>
                  </a:ext>
                </a:extLst>
              </a:tr>
            </a:tbl>
          </a:graphicData>
        </a:graphic>
      </p:graphicFrame>
      <p:sp>
        <p:nvSpPr>
          <p:cNvPr id="9" name="Rectangle 3"/>
          <p:cNvSpPr txBox="1">
            <a:spLocks noChangeArrowheads="1"/>
          </p:cNvSpPr>
          <p:nvPr/>
        </p:nvSpPr>
        <p:spPr>
          <a:xfrm>
            <a:off x="1992086" y="1752600"/>
            <a:ext cx="8828314" cy="1524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smtClean="0">
                <a:solidFill>
                  <a:srgbClr val="000000"/>
                </a:solidFill>
                <a:latin typeface="Trebuchet MS" pitchFamily="34" charset="0"/>
              </a:rPr>
              <a:t>Left </a:t>
            </a:r>
            <a:r>
              <a:rPr lang="en-US" sz="2200" dirty="0">
                <a:solidFill>
                  <a:srgbClr val="000000"/>
                </a:solidFill>
                <a:latin typeface="Trebuchet MS" pitchFamily="34" charset="0"/>
              </a:rPr>
              <a:t>the board meeting upon request by Directors.</a:t>
            </a:r>
          </a:p>
          <a:p>
            <a:pPr algn="just"/>
            <a:r>
              <a:rPr lang="en-US" sz="2200" dirty="0" smtClean="0">
                <a:solidFill>
                  <a:srgbClr val="000000"/>
                </a:solidFill>
                <a:latin typeface="Trebuchet MS" pitchFamily="34" charset="0"/>
              </a:rPr>
              <a:t>Did </a:t>
            </a:r>
            <a:r>
              <a:rPr lang="en-US" sz="2200" dirty="0">
                <a:solidFill>
                  <a:srgbClr val="000000"/>
                </a:solidFill>
                <a:latin typeface="Trebuchet MS" pitchFamily="34" charset="0"/>
              </a:rPr>
              <a:t>not </a:t>
            </a:r>
            <a:r>
              <a:rPr lang="en-US" sz="2200" dirty="0" smtClean="0">
                <a:solidFill>
                  <a:srgbClr val="000000"/>
                </a:solidFill>
                <a:latin typeface="Trebuchet MS" pitchFamily="34" charset="0"/>
              </a:rPr>
              <a:t>check the </a:t>
            </a:r>
            <a:r>
              <a:rPr lang="en-US" sz="2200" dirty="0">
                <a:solidFill>
                  <a:srgbClr val="000000"/>
                </a:solidFill>
                <a:latin typeface="Trebuchet MS" pitchFamily="34" charset="0"/>
              </a:rPr>
              <a:t>Board Meeting </a:t>
            </a:r>
            <a:r>
              <a:rPr lang="en-US" sz="2200" dirty="0" smtClean="0">
                <a:solidFill>
                  <a:srgbClr val="000000"/>
                </a:solidFill>
                <a:latin typeface="Trebuchet MS" pitchFamily="34" charset="0"/>
              </a:rPr>
              <a:t>discussions in </a:t>
            </a:r>
            <a:r>
              <a:rPr lang="en-US" sz="2200" dirty="0">
                <a:solidFill>
                  <a:srgbClr val="000000"/>
                </a:solidFill>
                <a:latin typeface="Trebuchet MS" pitchFamily="34" charset="0"/>
              </a:rPr>
              <a:t>his absence.</a:t>
            </a:r>
          </a:p>
        </p:txBody>
      </p:sp>
      <p:sp>
        <p:nvSpPr>
          <p:cNvPr id="8" name="TextBox 7"/>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20</a:t>
            </a:r>
            <a:endParaRPr lang="en-US" sz="1200" dirty="0">
              <a:latin typeface="Trebuchet MS" pitchFamily="34" charset="0"/>
            </a:endParaRPr>
          </a:p>
        </p:txBody>
      </p:sp>
    </p:spTree>
    <p:extLst>
      <p:ext uri="{BB962C8B-B14F-4D97-AF65-F5344CB8AC3E}">
        <p14:creationId xmlns:p14="http://schemas.microsoft.com/office/powerpoint/2010/main" val="38050160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7990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smtClean="0">
                <a:solidFill>
                  <a:srgbClr val="000000"/>
                </a:solidFill>
                <a:latin typeface="Trebuchet MS" pitchFamily="34" charset="0"/>
              </a:rPr>
              <a:t>Where did Ram go Wrong?</a:t>
            </a:r>
            <a:endParaRPr lang="en-US" altLang="en-US" kern="0" dirty="0">
              <a:solidFill>
                <a:srgbClr val="000000"/>
              </a:solidFill>
              <a:latin typeface="Trebuchet MS"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graphicFrame>
        <p:nvGraphicFramePr>
          <p:cNvPr id="4" name="Table 3"/>
          <p:cNvGraphicFramePr>
            <a:graphicFrameLocks noGrp="1"/>
          </p:cNvGraphicFramePr>
          <p:nvPr>
            <p:extLst>
              <p:ext uri="{D42A27DB-BD31-4B8C-83A1-F6EECF244321}">
                <p14:modId xmlns:p14="http://schemas.microsoft.com/office/powerpoint/2010/main" val="1379274365"/>
              </p:ext>
            </p:extLst>
          </p:nvPr>
        </p:nvGraphicFramePr>
        <p:xfrm>
          <a:off x="2004786" y="3352800"/>
          <a:ext cx="8817428" cy="1642255"/>
        </p:xfrm>
        <a:graphic>
          <a:graphicData uri="http://schemas.openxmlformats.org/drawingml/2006/table">
            <a:tbl>
              <a:tblPr firstRow="1" bandRow="1">
                <a:tableStyleId>{21E4AEA4-8DFA-4A89-87EB-49C32662AFE0}</a:tableStyleId>
              </a:tblPr>
              <a:tblGrid>
                <a:gridCol w="8817428"/>
              </a:tblGrid>
              <a:tr h="425508">
                <a:tc>
                  <a:txBody>
                    <a:bodyPr/>
                    <a:lstStyle/>
                    <a:p>
                      <a:pPr algn="just"/>
                      <a:r>
                        <a:rPr lang="en-US" sz="2400" dirty="0" smtClean="0">
                          <a:latin typeface="Trebuchet MS" pitchFamily="34" charset="0"/>
                        </a:rPr>
                        <a:t>What</a:t>
                      </a:r>
                      <a:r>
                        <a:rPr lang="en-US" sz="2400" baseline="0" dirty="0" smtClean="0">
                          <a:latin typeface="Trebuchet MS" pitchFamily="34" charset="0"/>
                        </a:rPr>
                        <a:t> could he have done differently?</a:t>
                      </a:r>
                      <a:endParaRPr lang="en-US" sz="2400" dirty="0">
                        <a:latin typeface="Trebuchet MS"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3366FF"/>
                    </a:solidFill>
                  </a:tcPr>
                </a:tc>
              </a:tr>
              <a:tr h="1185055">
                <a:tc>
                  <a:txBody>
                    <a:bodyPr/>
                    <a:lstStyle/>
                    <a:p>
                      <a:pPr marL="342900" indent="-342900" algn="just">
                        <a:buFont typeface="Arial" pitchFamily="34" charset="0"/>
                        <a:buChar char="•"/>
                      </a:pPr>
                      <a:r>
                        <a:rPr lang="en-US" sz="2200" b="0" dirty="0" smtClean="0">
                          <a:latin typeface="Trebuchet MS" pitchFamily="34" charset="0"/>
                        </a:rPr>
                        <a:t>As per Section 2.3 of PCS</a:t>
                      </a:r>
                      <a:r>
                        <a:rPr lang="en-US" sz="2200" b="0" baseline="0" dirty="0" smtClean="0">
                          <a:latin typeface="Trebuchet MS" pitchFamily="34" charset="0"/>
                        </a:rPr>
                        <a:t>,</a:t>
                      </a:r>
                      <a:r>
                        <a:rPr lang="en-US" sz="2200" b="0" kern="1200" baseline="0" dirty="0" smtClean="0">
                          <a:solidFill>
                            <a:schemeClr val="dk1"/>
                          </a:solidFill>
                          <a:latin typeface="Trebuchet MS" pitchFamily="34" charset="0"/>
                          <a:ea typeface="+mn-ea"/>
                          <a:cs typeface="+mn-cs"/>
                        </a:rPr>
                        <a:t> Ram should have either asked for appropriate time to review them or declined to provide a sign-off on those papers.</a:t>
                      </a:r>
                      <a:endParaRPr lang="en-US" sz="2200" b="0" baseline="0" dirty="0">
                        <a:latin typeface="Trebuchet MS"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38980109"/>
              </p:ext>
            </p:extLst>
          </p:nvPr>
        </p:nvGraphicFramePr>
        <p:xfrm>
          <a:off x="1992086" y="1245747"/>
          <a:ext cx="8675914" cy="457200"/>
        </p:xfrm>
        <a:graphic>
          <a:graphicData uri="http://schemas.openxmlformats.org/drawingml/2006/table">
            <a:tbl>
              <a:tblPr firstRow="1" bandRow="1">
                <a:tableStyleId>{21E4AEA4-8DFA-4A89-87EB-49C32662AFE0}</a:tableStyleId>
              </a:tblPr>
              <a:tblGrid>
                <a:gridCol w="8675914"/>
              </a:tblGrid>
              <a:tr h="354453">
                <a:tc>
                  <a:txBody>
                    <a:bodyPr/>
                    <a:lstStyle/>
                    <a:p>
                      <a:r>
                        <a:rPr lang="en-US" sz="2400" dirty="0" smtClean="0">
                          <a:latin typeface="Trebuchet MS" pitchFamily="34" charset="0"/>
                        </a:rPr>
                        <a:t>Not giving</a:t>
                      </a:r>
                      <a:r>
                        <a:rPr lang="en-US" sz="2400" baseline="0" dirty="0" smtClean="0">
                          <a:latin typeface="Trebuchet MS" pitchFamily="34" charset="0"/>
                        </a:rPr>
                        <a:t> sufficient attention to important matters</a:t>
                      </a:r>
                      <a:endParaRPr lang="en-US" sz="2400" dirty="0">
                        <a:latin typeface="Trebuchet MS"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366FF"/>
                    </a:solidFill>
                  </a:tcPr>
                </a:tc>
              </a:tr>
            </a:tbl>
          </a:graphicData>
        </a:graphic>
      </p:graphicFrame>
      <p:sp>
        <p:nvSpPr>
          <p:cNvPr id="9" name="Rectangle 3"/>
          <p:cNvSpPr txBox="1">
            <a:spLocks noChangeArrowheads="1"/>
          </p:cNvSpPr>
          <p:nvPr/>
        </p:nvSpPr>
        <p:spPr>
          <a:xfrm>
            <a:off x="1992086" y="1752600"/>
            <a:ext cx="8599714" cy="1752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smtClean="0">
                <a:solidFill>
                  <a:srgbClr val="000000"/>
                </a:solidFill>
                <a:latin typeface="Trebuchet MS" pitchFamily="34" charset="0"/>
              </a:rPr>
              <a:t>Did </a:t>
            </a:r>
            <a:r>
              <a:rPr lang="en-US" sz="2200" dirty="0">
                <a:solidFill>
                  <a:srgbClr val="000000"/>
                </a:solidFill>
                <a:latin typeface="Trebuchet MS" pitchFamily="34" charset="0"/>
              </a:rPr>
              <a:t>not pay </a:t>
            </a:r>
            <a:r>
              <a:rPr lang="en-US" sz="2200" dirty="0" smtClean="0">
                <a:solidFill>
                  <a:srgbClr val="000000"/>
                </a:solidFill>
                <a:latin typeface="Trebuchet MS" pitchFamily="34" charset="0"/>
              </a:rPr>
              <a:t>attention </a:t>
            </a:r>
            <a:r>
              <a:rPr lang="en-US" sz="2200" dirty="0">
                <a:solidFill>
                  <a:srgbClr val="000000"/>
                </a:solidFill>
                <a:latin typeface="Trebuchet MS" pitchFamily="34" charset="0"/>
              </a:rPr>
              <a:t>to </a:t>
            </a:r>
            <a:r>
              <a:rPr lang="en-US" sz="2200" dirty="0" smtClean="0">
                <a:solidFill>
                  <a:srgbClr val="000000"/>
                </a:solidFill>
                <a:latin typeface="Trebuchet MS" pitchFamily="34" charset="0"/>
              </a:rPr>
              <a:t>emails received</a:t>
            </a:r>
            <a:r>
              <a:rPr lang="en-US" sz="2200" dirty="0">
                <a:solidFill>
                  <a:srgbClr val="000000"/>
                </a:solidFill>
                <a:latin typeface="Trebuchet MS" pitchFamily="34" charset="0"/>
              </a:rPr>
              <a:t>. </a:t>
            </a:r>
          </a:p>
          <a:p>
            <a:pPr algn="just"/>
            <a:r>
              <a:rPr lang="en-US" sz="2200" dirty="0" smtClean="0">
                <a:solidFill>
                  <a:srgbClr val="000000"/>
                </a:solidFill>
                <a:latin typeface="Trebuchet MS" pitchFamily="34" charset="0"/>
              </a:rPr>
              <a:t>Signed regulatory documents without appropriate review.</a:t>
            </a:r>
            <a:endParaRPr lang="en-IN" sz="2200" dirty="0">
              <a:solidFill>
                <a:srgbClr val="000000"/>
              </a:solidFill>
              <a:latin typeface="Trebuchet MS" pitchFamily="34" charset="0"/>
            </a:endParaRPr>
          </a:p>
          <a:p>
            <a:pPr algn="just"/>
            <a:endParaRPr lang="en-US" sz="2200" dirty="0">
              <a:solidFill>
                <a:srgbClr val="000000"/>
              </a:solidFill>
              <a:latin typeface="Trebuchet MS" pitchFamily="34" charset="0"/>
            </a:endParaRPr>
          </a:p>
        </p:txBody>
      </p:sp>
      <p:sp>
        <p:nvSpPr>
          <p:cNvPr id="8" name="TextBox 7"/>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21</a:t>
            </a:r>
            <a:endParaRPr lang="en-US" sz="1200" dirty="0">
              <a:latin typeface="Trebuchet MS" pitchFamily="34" charset="0"/>
            </a:endParaRPr>
          </a:p>
        </p:txBody>
      </p:sp>
    </p:spTree>
    <p:extLst>
      <p:ext uri="{BB962C8B-B14F-4D97-AF65-F5344CB8AC3E}">
        <p14:creationId xmlns:p14="http://schemas.microsoft.com/office/powerpoint/2010/main" val="18285464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7990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rgbClr val="000000"/>
                </a:solidFill>
                <a:latin typeface="Trebuchet MS" pitchFamily="34" charset="0"/>
              </a:rPr>
              <a:t>Where did Ram go Wrong?</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graphicFrame>
        <p:nvGraphicFramePr>
          <p:cNvPr id="4" name="Table 3"/>
          <p:cNvGraphicFramePr>
            <a:graphicFrameLocks noGrp="1"/>
          </p:cNvGraphicFramePr>
          <p:nvPr>
            <p:extLst>
              <p:ext uri="{D42A27DB-BD31-4B8C-83A1-F6EECF244321}">
                <p14:modId xmlns:p14="http://schemas.microsoft.com/office/powerpoint/2010/main" val="4237463621"/>
              </p:ext>
            </p:extLst>
          </p:nvPr>
        </p:nvGraphicFramePr>
        <p:xfrm>
          <a:off x="1981200" y="3048000"/>
          <a:ext cx="8817428" cy="2560320"/>
        </p:xfrm>
        <a:graphic>
          <a:graphicData uri="http://schemas.openxmlformats.org/drawingml/2006/table">
            <a:tbl>
              <a:tblPr firstRow="1" bandRow="1">
                <a:tableStyleId>{21E4AEA4-8DFA-4A89-87EB-49C32662AFE0}</a:tableStyleId>
              </a:tblPr>
              <a:tblGrid>
                <a:gridCol w="8817428">
                  <a:extLst>
                    <a:ext uri="{9D8B030D-6E8A-4147-A177-3AD203B41FA5}">
                      <a16:colId xmlns:a16="http://schemas.microsoft.com/office/drawing/2014/main" xmlns="" val="20000"/>
                    </a:ext>
                  </a:extLst>
                </a:gridCol>
              </a:tblGrid>
              <a:tr h="381000">
                <a:tc>
                  <a:txBody>
                    <a:bodyPr/>
                    <a:lstStyle/>
                    <a:p>
                      <a:pPr algn="just"/>
                      <a:r>
                        <a:rPr lang="en-US" sz="2400" dirty="0">
                          <a:latin typeface="Trebuchet MS" pitchFamily="34" charset="0"/>
                        </a:rPr>
                        <a:t>What</a:t>
                      </a:r>
                      <a:r>
                        <a:rPr lang="en-US" sz="2400" baseline="0" dirty="0">
                          <a:latin typeface="Trebuchet MS" pitchFamily="34" charset="0"/>
                        </a:rPr>
                        <a:t> could he have done differently?</a:t>
                      </a:r>
                      <a:endParaRPr lang="en-US" sz="2400" dirty="0">
                        <a:latin typeface="Trebuchet MS"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3366FF"/>
                    </a:solidFill>
                  </a:tcPr>
                </a:tc>
                <a:extLst>
                  <a:ext uri="{0D108BD9-81ED-4DB2-BD59-A6C34878D82A}">
                    <a16:rowId xmlns:a16="http://schemas.microsoft.com/office/drawing/2014/main" xmlns="" val="10000"/>
                  </a:ext>
                </a:extLst>
              </a:tr>
              <a:tr h="1185055">
                <a:tc>
                  <a:txBody>
                    <a:bodyPr/>
                    <a:lstStyle/>
                    <a:p>
                      <a:pPr marL="342900" indent="-342900" algn="just">
                        <a:buFont typeface="Arial" pitchFamily="34" charset="0"/>
                        <a:buChar char="•"/>
                      </a:pPr>
                      <a:r>
                        <a:rPr lang="en-US" sz="2200" dirty="0" smtClean="0">
                          <a:latin typeface="Trebuchet MS" pitchFamily="34" charset="0"/>
                        </a:rPr>
                        <a:t>Section 8.7 </a:t>
                      </a:r>
                      <a:r>
                        <a:rPr lang="en-US" sz="2200" dirty="0">
                          <a:latin typeface="Trebuchet MS" pitchFamily="34" charset="0"/>
                        </a:rPr>
                        <a:t>of </a:t>
                      </a:r>
                      <a:r>
                        <a:rPr lang="en-US" sz="2200" dirty="0" smtClean="0">
                          <a:latin typeface="Trebuchet MS" pitchFamily="34" charset="0"/>
                        </a:rPr>
                        <a:t>APS1</a:t>
                      </a:r>
                      <a:r>
                        <a:rPr lang="en-US" sz="2200" baseline="0" dirty="0" smtClean="0">
                          <a:latin typeface="Trebuchet MS" pitchFamily="34" charset="0"/>
                        </a:rPr>
                        <a:t> states that </a:t>
                      </a:r>
                      <a:r>
                        <a:rPr lang="en-US" sz="2200" dirty="0" smtClean="0">
                          <a:latin typeface="Trebuchet MS" pitchFamily="34" charset="0"/>
                        </a:rPr>
                        <a:t>the investment policy </a:t>
                      </a:r>
                      <a:r>
                        <a:rPr lang="en-IN" sz="2200" kern="1200" dirty="0" smtClean="0">
                          <a:solidFill>
                            <a:schemeClr val="dk1"/>
                          </a:solidFill>
                          <a:latin typeface="Trebuchet MS" pitchFamily="34" charset="0"/>
                          <a:ea typeface="+mn-ea"/>
                          <a:cs typeface="+mn-cs"/>
                        </a:rPr>
                        <a:t>and the value placed on the investments </a:t>
                      </a:r>
                      <a:r>
                        <a:rPr lang="en-US" sz="2200" dirty="0" smtClean="0">
                          <a:latin typeface="Trebuchet MS" pitchFamily="34" charset="0"/>
                        </a:rPr>
                        <a:t>is the responsibility of the </a:t>
                      </a:r>
                      <a:r>
                        <a:rPr lang="en-US" sz="2200" dirty="0" err="1" smtClean="0">
                          <a:latin typeface="Trebuchet MS" pitchFamily="34" charset="0"/>
                        </a:rPr>
                        <a:t>BoD</a:t>
                      </a:r>
                      <a:endParaRPr lang="en-IN" sz="2200" kern="1200" dirty="0" smtClean="0">
                        <a:solidFill>
                          <a:schemeClr val="dk1"/>
                        </a:solidFill>
                        <a:latin typeface="Trebuchet MS" pitchFamily="34" charset="0"/>
                        <a:ea typeface="+mn-ea"/>
                        <a:cs typeface="+mn-cs"/>
                      </a:endParaRPr>
                    </a:p>
                    <a:p>
                      <a:pPr marL="342900" indent="-342900" algn="just">
                        <a:buFont typeface="Arial" pitchFamily="34" charset="0"/>
                        <a:buChar char="•"/>
                      </a:pPr>
                      <a:r>
                        <a:rPr lang="en-IN" sz="2200" kern="1200" dirty="0" smtClean="0">
                          <a:solidFill>
                            <a:schemeClr val="dk1"/>
                          </a:solidFill>
                          <a:latin typeface="Trebuchet MS" pitchFamily="34" charset="0"/>
                          <a:ea typeface="+mn-ea"/>
                          <a:cs typeface="+mn-cs"/>
                        </a:rPr>
                        <a:t>However, the AA</a:t>
                      </a:r>
                      <a:r>
                        <a:rPr lang="en-US" sz="2200" kern="1200" dirty="0" smtClean="0">
                          <a:solidFill>
                            <a:schemeClr val="dk1"/>
                          </a:solidFill>
                          <a:latin typeface="Trebuchet MS" pitchFamily="34" charset="0"/>
                          <a:ea typeface="+mn-ea"/>
                          <a:cs typeface="+mn-cs"/>
                        </a:rPr>
                        <a:t> must have regard to all aspects likely to affect the financial condition of the company particularly for the existing and continuing investment policy of the company</a:t>
                      </a:r>
                      <a:r>
                        <a:rPr lang="en-IN" sz="2200" kern="1200" dirty="0" smtClean="0">
                          <a:solidFill>
                            <a:schemeClr val="dk1"/>
                          </a:solidFill>
                          <a:latin typeface="Trebuchet MS" pitchFamily="34" charset="0"/>
                          <a:ea typeface="+mn-ea"/>
                          <a:cs typeface="+mn-cs"/>
                        </a:rPr>
                        <a:t> (as per Section 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032872073"/>
              </p:ext>
            </p:extLst>
          </p:nvPr>
        </p:nvGraphicFramePr>
        <p:xfrm>
          <a:off x="1992086" y="1245747"/>
          <a:ext cx="8675914" cy="457200"/>
        </p:xfrm>
        <a:graphic>
          <a:graphicData uri="http://schemas.openxmlformats.org/drawingml/2006/table">
            <a:tbl>
              <a:tblPr firstRow="1" bandRow="1">
                <a:tableStyleId>{21E4AEA4-8DFA-4A89-87EB-49C32662AFE0}</a:tableStyleId>
              </a:tblPr>
              <a:tblGrid>
                <a:gridCol w="8675914">
                  <a:extLst>
                    <a:ext uri="{9D8B030D-6E8A-4147-A177-3AD203B41FA5}">
                      <a16:colId xmlns:a16="http://schemas.microsoft.com/office/drawing/2014/main" xmlns="" val="20000"/>
                    </a:ext>
                  </a:extLst>
                </a:gridCol>
              </a:tblGrid>
              <a:tr h="354453">
                <a:tc>
                  <a:txBody>
                    <a:bodyPr/>
                    <a:lstStyle/>
                    <a:p>
                      <a:r>
                        <a:rPr lang="en-US" sz="2400" dirty="0" smtClean="0">
                          <a:latin typeface="Trebuchet MS" pitchFamily="34" charset="0"/>
                        </a:rPr>
                        <a:t>Investments of the company</a:t>
                      </a:r>
                      <a:endParaRPr lang="en-US" sz="2400" dirty="0">
                        <a:latin typeface="Trebuchet MS"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366FF"/>
                    </a:solidFill>
                  </a:tcPr>
                </a:tc>
                <a:extLst>
                  <a:ext uri="{0D108BD9-81ED-4DB2-BD59-A6C34878D82A}">
                    <a16:rowId xmlns:a16="http://schemas.microsoft.com/office/drawing/2014/main" xmlns="" val="10000"/>
                  </a:ext>
                </a:extLst>
              </a:tr>
            </a:tbl>
          </a:graphicData>
        </a:graphic>
      </p:graphicFrame>
      <p:sp>
        <p:nvSpPr>
          <p:cNvPr id="9" name="Rectangle 3"/>
          <p:cNvSpPr txBox="1">
            <a:spLocks noChangeArrowheads="1"/>
          </p:cNvSpPr>
          <p:nvPr/>
        </p:nvSpPr>
        <p:spPr>
          <a:xfrm>
            <a:off x="1992086" y="1752600"/>
            <a:ext cx="8675914" cy="1524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smtClean="0">
                <a:solidFill>
                  <a:srgbClr val="000000"/>
                </a:solidFill>
                <a:latin typeface="Trebuchet MS" pitchFamily="34" charset="0"/>
              </a:rPr>
              <a:t>Investments for </a:t>
            </a:r>
            <a:r>
              <a:rPr lang="en-US" sz="2200" dirty="0" err="1" smtClean="0">
                <a:solidFill>
                  <a:srgbClr val="000000"/>
                </a:solidFill>
                <a:latin typeface="Trebuchet MS" pitchFamily="34" charset="0"/>
              </a:rPr>
              <a:t>Turant</a:t>
            </a:r>
            <a:r>
              <a:rPr lang="en-US" sz="2200" dirty="0" smtClean="0">
                <a:solidFill>
                  <a:srgbClr val="000000"/>
                </a:solidFill>
                <a:latin typeface="Trebuchet MS" pitchFamily="34" charset="0"/>
              </a:rPr>
              <a:t> Power signed off without self evaluation.</a:t>
            </a:r>
          </a:p>
        </p:txBody>
      </p:sp>
      <p:sp>
        <p:nvSpPr>
          <p:cNvPr id="8" name="TextBox 7"/>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22</a:t>
            </a:r>
            <a:endParaRPr lang="en-US" sz="1200" dirty="0">
              <a:latin typeface="Trebuchet MS" pitchFamily="34" charset="0"/>
            </a:endParaRPr>
          </a:p>
        </p:txBody>
      </p:sp>
    </p:spTree>
    <p:extLst>
      <p:ext uri="{BB962C8B-B14F-4D97-AF65-F5344CB8AC3E}">
        <p14:creationId xmlns:p14="http://schemas.microsoft.com/office/powerpoint/2010/main" val="14875658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7990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rgbClr val="000000"/>
                </a:solidFill>
                <a:latin typeface="Trebuchet MS" pitchFamily="34" charset="0"/>
              </a:rPr>
              <a:t>Where did Ram go Wrong?</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graphicFrame>
        <p:nvGraphicFramePr>
          <p:cNvPr id="4" name="Table 3"/>
          <p:cNvGraphicFramePr>
            <a:graphicFrameLocks noGrp="1"/>
          </p:cNvGraphicFramePr>
          <p:nvPr>
            <p:extLst>
              <p:ext uri="{D42A27DB-BD31-4B8C-83A1-F6EECF244321}">
                <p14:modId xmlns:p14="http://schemas.microsoft.com/office/powerpoint/2010/main" val="3433135526"/>
              </p:ext>
            </p:extLst>
          </p:nvPr>
        </p:nvGraphicFramePr>
        <p:xfrm>
          <a:off x="1992086" y="3260298"/>
          <a:ext cx="8817428" cy="2225040"/>
        </p:xfrm>
        <a:graphic>
          <a:graphicData uri="http://schemas.openxmlformats.org/drawingml/2006/table">
            <a:tbl>
              <a:tblPr firstRow="1" bandRow="1">
                <a:tableStyleId>{21E4AEA4-8DFA-4A89-87EB-49C32662AFE0}</a:tableStyleId>
              </a:tblPr>
              <a:tblGrid>
                <a:gridCol w="8817428">
                  <a:extLst>
                    <a:ext uri="{9D8B030D-6E8A-4147-A177-3AD203B41FA5}">
                      <a16:colId xmlns:a16="http://schemas.microsoft.com/office/drawing/2014/main" xmlns="" val="20000"/>
                    </a:ext>
                  </a:extLst>
                </a:gridCol>
              </a:tblGrid>
              <a:tr h="425508">
                <a:tc>
                  <a:txBody>
                    <a:bodyPr/>
                    <a:lstStyle/>
                    <a:p>
                      <a:pPr algn="just"/>
                      <a:r>
                        <a:rPr lang="en-US" sz="2400" dirty="0">
                          <a:latin typeface="Trebuchet MS" pitchFamily="34" charset="0"/>
                        </a:rPr>
                        <a:t>What</a:t>
                      </a:r>
                      <a:r>
                        <a:rPr lang="en-US" sz="2400" baseline="0" dirty="0">
                          <a:latin typeface="Trebuchet MS" pitchFamily="34" charset="0"/>
                        </a:rPr>
                        <a:t> could he have done differently?</a:t>
                      </a:r>
                      <a:endParaRPr lang="en-US" sz="2400" dirty="0">
                        <a:latin typeface="Trebuchet MS"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3366FF"/>
                    </a:solidFill>
                  </a:tcPr>
                </a:tc>
                <a:extLst>
                  <a:ext uri="{0D108BD9-81ED-4DB2-BD59-A6C34878D82A}">
                    <a16:rowId xmlns:a16="http://schemas.microsoft.com/office/drawing/2014/main" xmlns="" val="10000"/>
                  </a:ext>
                </a:extLst>
              </a:tr>
              <a:tr h="1185055">
                <a:tc>
                  <a:txBody>
                    <a:bodyPr/>
                    <a:lstStyle/>
                    <a:p>
                      <a:pPr marL="342900" indent="-342900" algn="just">
                        <a:buFont typeface="Arial" pitchFamily="34" charset="0"/>
                        <a:buChar char="•"/>
                      </a:pPr>
                      <a:r>
                        <a:rPr lang="en-US" sz="2200" dirty="0" smtClean="0">
                          <a:latin typeface="Trebuchet MS" pitchFamily="34" charset="0"/>
                        </a:rPr>
                        <a:t>As per Section 4.3</a:t>
                      </a:r>
                      <a:r>
                        <a:rPr lang="en-US" sz="2200" baseline="0" dirty="0" smtClean="0">
                          <a:latin typeface="Trebuchet MS" pitchFamily="34" charset="0"/>
                        </a:rPr>
                        <a:t> of the PCS, Ram should have investigated the matter, sought more information if he thought the breach is material and taken appropriate action.</a:t>
                      </a:r>
                    </a:p>
                    <a:p>
                      <a:pPr marL="342900" indent="-342900" algn="just">
                        <a:buFont typeface="Arial" pitchFamily="34" charset="0"/>
                        <a:buChar char="•"/>
                      </a:pPr>
                      <a:r>
                        <a:rPr lang="en-US" sz="2200" baseline="0" dirty="0" smtClean="0">
                          <a:latin typeface="Trebuchet MS" pitchFamily="34" charset="0"/>
                        </a:rPr>
                        <a:t>Should have first spoken to </a:t>
                      </a:r>
                      <a:r>
                        <a:rPr lang="en-US" sz="2200" baseline="0" dirty="0" err="1" smtClean="0">
                          <a:latin typeface="Trebuchet MS" pitchFamily="34" charset="0"/>
                        </a:rPr>
                        <a:t>Hasrat</a:t>
                      </a:r>
                      <a:r>
                        <a:rPr lang="en-US" sz="2200" baseline="0" dirty="0" smtClean="0">
                          <a:latin typeface="Trebuchet MS" pitchFamily="34" charset="0"/>
                        </a:rPr>
                        <a:t> and then to the professional body.</a:t>
                      </a:r>
                      <a:endParaRPr lang="en-US" sz="2200" dirty="0">
                        <a:latin typeface="Trebuchet MS"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562991852"/>
              </p:ext>
            </p:extLst>
          </p:nvPr>
        </p:nvGraphicFramePr>
        <p:xfrm>
          <a:off x="1992086" y="1245747"/>
          <a:ext cx="8675914" cy="457200"/>
        </p:xfrm>
        <a:graphic>
          <a:graphicData uri="http://schemas.openxmlformats.org/drawingml/2006/table">
            <a:tbl>
              <a:tblPr firstRow="1" bandRow="1">
                <a:tableStyleId>{21E4AEA4-8DFA-4A89-87EB-49C32662AFE0}</a:tableStyleId>
              </a:tblPr>
              <a:tblGrid>
                <a:gridCol w="8675914">
                  <a:extLst>
                    <a:ext uri="{9D8B030D-6E8A-4147-A177-3AD203B41FA5}">
                      <a16:colId xmlns:a16="http://schemas.microsoft.com/office/drawing/2014/main" xmlns="" val="20000"/>
                    </a:ext>
                  </a:extLst>
                </a:gridCol>
              </a:tblGrid>
              <a:tr h="354453">
                <a:tc>
                  <a:txBody>
                    <a:bodyPr/>
                    <a:lstStyle/>
                    <a:p>
                      <a:r>
                        <a:rPr lang="en-US" sz="2400" dirty="0" smtClean="0">
                          <a:latin typeface="Trebuchet MS" pitchFamily="34" charset="0"/>
                        </a:rPr>
                        <a:t>Suspected Breach by </a:t>
                      </a:r>
                      <a:r>
                        <a:rPr lang="en-US" sz="2400" dirty="0" err="1" smtClean="0">
                          <a:latin typeface="Trebuchet MS" pitchFamily="34" charset="0"/>
                        </a:rPr>
                        <a:t>Hasrat</a:t>
                      </a:r>
                      <a:endParaRPr lang="en-US" sz="2400" dirty="0">
                        <a:latin typeface="Trebuchet MS"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366FF"/>
                    </a:solidFill>
                  </a:tcPr>
                </a:tc>
                <a:extLst>
                  <a:ext uri="{0D108BD9-81ED-4DB2-BD59-A6C34878D82A}">
                    <a16:rowId xmlns:a16="http://schemas.microsoft.com/office/drawing/2014/main" xmlns="" val="10000"/>
                  </a:ext>
                </a:extLst>
              </a:tr>
            </a:tbl>
          </a:graphicData>
        </a:graphic>
      </p:graphicFrame>
      <p:sp>
        <p:nvSpPr>
          <p:cNvPr id="9" name="Rectangle 3"/>
          <p:cNvSpPr txBox="1">
            <a:spLocks noChangeArrowheads="1"/>
          </p:cNvSpPr>
          <p:nvPr/>
        </p:nvSpPr>
        <p:spPr>
          <a:xfrm>
            <a:off x="1992086" y="1752600"/>
            <a:ext cx="8675914" cy="1524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smtClean="0">
                <a:solidFill>
                  <a:srgbClr val="000000"/>
                </a:solidFill>
                <a:latin typeface="Trebuchet MS" pitchFamily="34" charset="0"/>
              </a:rPr>
              <a:t>Doubted that </a:t>
            </a:r>
            <a:r>
              <a:rPr lang="en-US" sz="2200" dirty="0" err="1" smtClean="0">
                <a:solidFill>
                  <a:srgbClr val="000000"/>
                </a:solidFill>
                <a:latin typeface="Trebuchet MS" pitchFamily="34" charset="0"/>
              </a:rPr>
              <a:t>Hasrat</a:t>
            </a:r>
            <a:r>
              <a:rPr lang="en-US" sz="2200" dirty="0" smtClean="0">
                <a:solidFill>
                  <a:srgbClr val="000000"/>
                </a:solidFill>
                <a:latin typeface="Trebuchet MS" pitchFamily="34" charset="0"/>
              </a:rPr>
              <a:t> was aware of the poor investments of </a:t>
            </a:r>
            <a:r>
              <a:rPr lang="en-US" sz="2200" dirty="0" err="1" smtClean="0">
                <a:solidFill>
                  <a:srgbClr val="000000"/>
                </a:solidFill>
                <a:latin typeface="Trebuchet MS" pitchFamily="34" charset="0"/>
              </a:rPr>
              <a:t>Fatafat</a:t>
            </a:r>
            <a:r>
              <a:rPr lang="en-US" sz="2200" dirty="0" smtClean="0">
                <a:solidFill>
                  <a:srgbClr val="000000"/>
                </a:solidFill>
                <a:latin typeface="Trebuchet MS" pitchFamily="34" charset="0"/>
              </a:rPr>
              <a:t>.</a:t>
            </a:r>
          </a:p>
          <a:p>
            <a:pPr algn="just"/>
            <a:r>
              <a:rPr lang="en-US" sz="2200" dirty="0" smtClean="0">
                <a:solidFill>
                  <a:srgbClr val="000000"/>
                </a:solidFill>
                <a:latin typeface="Trebuchet MS" pitchFamily="34" charset="0"/>
              </a:rPr>
              <a:t>However, did not take any further action to investigate.</a:t>
            </a:r>
            <a:endParaRPr lang="en-US" sz="2200" dirty="0">
              <a:solidFill>
                <a:srgbClr val="000000"/>
              </a:solidFill>
              <a:latin typeface="Trebuchet MS" pitchFamily="34" charset="0"/>
            </a:endParaRPr>
          </a:p>
        </p:txBody>
      </p:sp>
      <p:sp>
        <p:nvSpPr>
          <p:cNvPr id="8" name="TextBox 7"/>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23</a:t>
            </a:r>
            <a:endParaRPr lang="en-US" sz="1200" dirty="0">
              <a:latin typeface="Trebuchet MS" pitchFamily="34" charset="0"/>
            </a:endParaRPr>
          </a:p>
        </p:txBody>
      </p:sp>
    </p:spTree>
    <p:extLst>
      <p:ext uri="{BB962C8B-B14F-4D97-AF65-F5344CB8AC3E}">
        <p14:creationId xmlns:p14="http://schemas.microsoft.com/office/powerpoint/2010/main" val="38739241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57400" y="447247"/>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smtClean="0">
                <a:solidFill>
                  <a:srgbClr val="000000"/>
                </a:solidFill>
                <a:latin typeface="Trebuchet MS" pitchFamily="34" charset="0"/>
              </a:rPr>
              <a:t>Agenda</a:t>
            </a:r>
            <a:endParaRPr lang="en-US" altLang="en-US" kern="0" dirty="0">
              <a:solidFill>
                <a:srgbClr val="000000"/>
              </a:solidFill>
              <a:latin typeface="Trebuchet MS"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sp>
        <p:nvSpPr>
          <p:cNvPr id="6" name="Rectangle 5"/>
          <p:cNvSpPr/>
          <p:nvPr/>
        </p:nvSpPr>
        <p:spPr bwMode="auto">
          <a:xfrm>
            <a:off x="2024742" y="1828801"/>
            <a:ext cx="8458200" cy="4572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smtClean="0">
              <a:solidFill>
                <a:srgbClr val="000000"/>
              </a:solidFill>
              <a:latin typeface="Arial" pitchFamily="34" charset="0"/>
            </a:endParaRPr>
          </a:p>
        </p:txBody>
      </p:sp>
      <p:sp>
        <p:nvSpPr>
          <p:cNvPr id="7" name="Rounded Rectangle 6"/>
          <p:cNvSpPr/>
          <p:nvPr/>
        </p:nvSpPr>
        <p:spPr bwMode="auto">
          <a:xfrm>
            <a:off x="2368617" y="1524001"/>
            <a:ext cx="7101954" cy="5715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altLang="en-US" sz="2400" kern="0" dirty="0">
                <a:solidFill>
                  <a:srgbClr val="000000"/>
                </a:solidFill>
                <a:latin typeface="Trebuchet MS" pitchFamily="34" charset="0"/>
              </a:rPr>
              <a:t>Professionalism Issues</a:t>
            </a:r>
            <a:endParaRPr lang="en-US" sz="2400" dirty="0" smtClean="0">
              <a:solidFill>
                <a:srgbClr val="000000"/>
              </a:solidFill>
              <a:latin typeface="Arial" pitchFamily="34" charset="0"/>
            </a:endParaRPr>
          </a:p>
        </p:txBody>
      </p:sp>
      <p:sp>
        <p:nvSpPr>
          <p:cNvPr id="8" name="Rectangle 7"/>
          <p:cNvSpPr/>
          <p:nvPr/>
        </p:nvSpPr>
        <p:spPr bwMode="auto">
          <a:xfrm>
            <a:off x="2024742" y="2710543"/>
            <a:ext cx="8458200" cy="794657"/>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smtClean="0">
              <a:solidFill>
                <a:srgbClr val="000000"/>
              </a:solidFill>
              <a:latin typeface="Arial" pitchFamily="34" charset="0"/>
            </a:endParaRPr>
          </a:p>
        </p:txBody>
      </p:sp>
      <p:sp>
        <p:nvSpPr>
          <p:cNvPr id="9" name="Rounded Rectangle 8"/>
          <p:cNvSpPr/>
          <p:nvPr/>
        </p:nvSpPr>
        <p:spPr bwMode="auto">
          <a:xfrm>
            <a:off x="2368617" y="2405743"/>
            <a:ext cx="7101954" cy="870857"/>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en-US" sz="2400" kern="0" dirty="0">
                <a:solidFill>
                  <a:srgbClr val="000000"/>
                </a:solidFill>
                <a:latin typeface="Trebuchet MS" pitchFamily="34" charset="0"/>
              </a:rPr>
              <a:t>Where did Ram go Wrong</a:t>
            </a:r>
            <a:r>
              <a:rPr lang="en-US" altLang="en-US" sz="2400" kern="0" dirty="0" smtClean="0">
                <a:solidFill>
                  <a:srgbClr val="000000"/>
                </a:solidFill>
                <a:latin typeface="Trebuchet MS" pitchFamily="34" charset="0"/>
              </a:rPr>
              <a:t>? What could he have done differently?</a:t>
            </a:r>
            <a:endParaRPr lang="en-US" altLang="en-US" sz="2400" kern="0" dirty="0">
              <a:solidFill>
                <a:srgbClr val="000000"/>
              </a:solidFill>
              <a:latin typeface="Trebuchet MS" pitchFamily="34" charset="0"/>
            </a:endParaRPr>
          </a:p>
        </p:txBody>
      </p:sp>
      <p:sp>
        <p:nvSpPr>
          <p:cNvPr id="14" name="Rectangle 13"/>
          <p:cNvSpPr/>
          <p:nvPr/>
        </p:nvSpPr>
        <p:spPr bwMode="auto">
          <a:xfrm>
            <a:off x="2002971" y="3962400"/>
            <a:ext cx="8458200" cy="4572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smtClean="0">
              <a:solidFill>
                <a:srgbClr val="000000"/>
              </a:solidFill>
              <a:latin typeface="Arial" pitchFamily="34" charset="0"/>
            </a:endParaRPr>
          </a:p>
        </p:txBody>
      </p:sp>
      <p:sp>
        <p:nvSpPr>
          <p:cNvPr id="15" name="Rounded Rectangle 14"/>
          <p:cNvSpPr/>
          <p:nvPr/>
        </p:nvSpPr>
        <p:spPr bwMode="auto">
          <a:xfrm>
            <a:off x="2346846" y="3657600"/>
            <a:ext cx="7101954" cy="571500"/>
          </a:xfrm>
          <a:prstGeom prst="round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en-US" sz="2400" kern="0" dirty="0">
                <a:solidFill>
                  <a:srgbClr val="FFFFFF"/>
                </a:solidFill>
                <a:latin typeface="Trebuchet MS" pitchFamily="34" charset="0"/>
              </a:rPr>
              <a:t>Alternatives </a:t>
            </a:r>
            <a:r>
              <a:rPr lang="en-US" altLang="en-US" sz="2400" kern="0" dirty="0" smtClean="0">
                <a:solidFill>
                  <a:srgbClr val="FFFFFF"/>
                </a:solidFill>
                <a:latin typeface="Trebuchet MS" pitchFamily="34" charset="0"/>
              </a:rPr>
              <a:t>available</a:t>
            </a:r>
            <a:endParaRPr lang="en-US" altLang="en-US" sz="2400" kern="0" dirty="0">
              <a:solidFill>
                <a:srgbClr val="FFFFFF"/>
              </a:solidFill>
              <a:latin typeface="Trebuchet MS" pitchFamily="34" charset="0"/>
            </a:endParaRPr>
          </a:p>
        </p:txBody>
      </p:sp>
      <p:sp>
        <p:nvSpPr>
          <p:cNvPr id="16" name="Rectangle 15"/>
          <p:cNvSpPr/>
          <p:nvPr/>
        </p:nvSpPr>
        <p:spPr bwMode="auto">
          <a:xfrm>
            <a:off x="1981200" y="4857750"/>
            <a:ext cx="8458200" cy="4572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smtClean="0">
              <a:solidFill>
                <a:srgbClr val="000000"/>
              </a:solidFill>
              <a:latin typeface="Arial" pitchFamily="34" charset="0"/>
            </a:endParaRPr>
          </a:p>
        </p:txBody>
      </p:sp>
      <p:sp>
        <p:nvSpPr>
          <p:cNvPr id="17" name="Rounded Rectangle 16"/>
          <p:cNvSpPr/>
          <p:nvPr/>
        </p:nvSpPr>
        <p:spPr bwMode="auto">
          <a:xfrm>
            <a:off x="2325075" y="4552950"/>
            <a:ext cx="7101954" cy="5715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en-US" sz="2400" kern="0" dirty="0">
                <a:solidFill>
                  <a:srgbClr val="000000"/>
                </a:solidFill>
                <a:latin typeface="Trebuchet MS" pitchFamily="34" charset="0"/>
              </a:rPr>
              <a:t>What should be done</a:t>
            </a:r>
            <a:r>
              <a:rPr lang="en-US" altLang="en-US" sz="2400" kern="0" dirty="0" smtClean="0">
                <a:solidFill>
                  <a:srgbClr val="000000"/>
                </a:solidFill>
                <a:latin typeface="Trebuchet MS" pitchFamily="34" charset="0"/>
              </a:rPr>
              <a:t>?</a:t>
            </a:r>
            <a:endParaRPr lang="en-US" altLang="en-US" sz="2400" kern="0" dirty="0">
              <a:solidFill>
                <a:srgbClr val="000000"/>
              </a:solidFill>
              <a:latin typeface="Trebuchet MS" pitchFamily="34" charset="0"/>
            </a:endParaRPr>
          </a:p>
        </p:txBody>
      </p:sp>
      <p:sp>
        <p:nvSpPr>
          <p:cNvPr id="13" name="Rectangle 12"/>
          <p:cNvSpPr/>
          <p:nvPr/>
        </p:nvSpPr>
        <p:spPr bwMode="auto">
          <a:xfrm>
            <a:off x="1959429" y="5791200"/>
            <a:ext cx="8458200" cy="4572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smtClean="0">
              <a:solidFill>
                <a:srgbClr val="000000"/>
              </a:solidFill>
              <a:latin typeface="Arial" pitchFamily="34" charset="0"/>
            </a:endParaRPr>
          </a:p>
        </p:txBody>
      </p:sp>
      <p:sp>
        <p:nvSpPr>
          <p:cNvPr id="18" name="Rounded Rectangle 17"/>
          <p:cNvSpPr/>
          <p:nvPr/>
        </p:nvSpPr>
        <p:spPr bwMode="auto">
          <a:xfrm>
            <a:off x="2303304" y="5486400"/>
            <a:ext cx="7101954" cy="5715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en-US" sz="2400" kern="0" dirty="0" smtClean="0">
                <a:solidFill>
                  <a:srgbClr val="000000"/>
                </a:solidFill>
                <a:latin typeface="Trebuchet MS" pitchFamily="34" charset="0"/>
              </a:rPr>
              <a:t>Conclusion</a:t>
            </a:r>
            <a:endParaRPr lang="en-US" altLang="en-US" sz="2400" kern="0" dirty="0">
              <a:solidFill>
                <a:srgbClr val="000000"/>
              </a:solidFill>
              <a:latin typeface="Trebuchet MS" pitchFamily="34" charset="0"/>
            </a:endParaRPr>
          </a:p>
        </p:txBody>
      </p:sp>
      <p:sp>
        <p:nvSpPr>
          <p:cNvPr id="19" name="TextBox 18"/>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24</a:t>
            </a:r>
            <a:endParaRPr lang="en-US" sz="1200" dirty="0">
              <a:latin typeface="Trebuchet MS" pitchFamily="34" charset="0"/>
            </a:endParaRPr>
          </a:p>
        </p:txBody>
      </p:sp>
    </p:spTree>
    <p:extLst>
      <p:ext uri="{BB962C8B-B14F-4D97-AF65-F5344CB8AC3E}">
        <p14:creationId xmlns:p14="http://schemas.microsoft.com/office/powerpoint/2010/main" val="26220567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7990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smtClean="0">
                <a:solidFill>
                  <a:srgbClr val="000000"/>
                </a:solidFill>
                <a:latin typeface="Trebuchet MS" pitchFamily="34" charset="0"/>
              </a:rPr>
              <a:t>Alternatives Available</a:t>
            </a:r>
            <a:endParaRPr lang="en-US" altLang="en-US" kern="0" dirty="0">
              <a:solidFill>
                <a:srgbClr val="000000"/>
              </a:solidFill>
              <a:latin typeface="Trebuchet MS"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graphicFrame>
        <p:nvGraphicFramePr>
          <p:cNvPr id="7" name="Table 6"/>
          <p:cNvGraphicFramePr>
            <a:graphicFrameLocks noGrp="1"/>
          </p:cNvGraphicFramePr>
          <p:nvPr>
            <p:extLst>
              <p:ext uri="{D42A27DB-BD31-4B8C-83A1-F6EECF244321}">
                <p14:modId xmlns:p14="http://schemas.microsoft.com/office/powerpoint/2010/main" val="2023438708"/>
              </p:ext>
            </p:extLst>
          </p:nvPr>
        </p:nvGraphicFramePr>
        <p:xfrm>
          <a:off x="1992086" y="1245747"/>
          <a:ext cx="8675914" cy="457200"/>
        </p:xfrm>
        <a:graphic>
          <a:graphicData uri="http://schemas.openxmlformats.org/drawingml/2006/table">
            <a:tbl>
              <a:tblPr firstRow="1" bandRow="1">
                <a:tableStyleId>{21E4AEA4-8DFA-4A89-87EB-49C32662AFE0}</a:tableStyleId>
              </a:tblPr>
              <a:tblGrid>
                <a:gridCol w="8675914"/>
              </a:tblGrid>
              <a:tr h="354453">
                <a:tc>
                  <a:txBody>
                    <a:bodyPr/>
                    <a:lstStyle/>
                    <a:p>
                      <a:r>
                        <a:rPr lang="en-US" sz="2400" dirty="0" smtClean="0">
                          <a:latin typeface="Trebuchet MS" pitchFamily="34" charset="0"/>
                        </a:rPr>
                        <a:t>Continue</a:t>
                      </a:r>
                      <a:r>
                        <a:rPr lang="en-US" sz="2400" baseline="0" dirty="0" smtClean="0">
                          <a:latin typeface="Trebuchet MS" pitchFamily="34" charset="0"/>
                        </a:rPr>
                        <a:t> as it is, negotiate to increase the salary</a:t>
                      </a:r>
                      <a:endParaRPr lang="en-US" sz="2400" dirty="0">
                        <a:latin typeface="Trebuchet MS"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366FF"/>
                    </a:solidFill>
                  </a:tcPr>
                </a:tc>
              </a:tr>
            </a:tbl>
          </a:graphicData>
        </a:graphic>
      </p:graphicFrame>
      <p:sp>
        <p:nvSpPr>
          <p:cNvPr id="9" name="Rectangle 3"/>
          <p:cNvSpPr txBox="1">
            <a:spLocks noChangeArrowheads="1"/>
          </p:cNvSpPr>
          <p:nvPr/>
        </p:nvSpPr>
        <p:spPr>
          <a:xfrm>
            <a:off x="1992086" y="1752600"/>
            <a:ext cx="8675914" cy="4419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smtClean="0">
                <a:solidFill>
                  <a:srgbClr val="000000"/>
                </a:solidFill>
                <a:latin typeface="Trebuchet MS" pitchFamily="34" charset="0"/>
              </a:rPr>
              <a:t>Section 2.1 of the PCS states that </a:t>
            </a:r>
            <a:r>
              <a:rPr lang="en-US" sz="2000" i="1" dirty="0" smtClean="0">
                <a:solidFill>
                  <a:srgbClr val="000000"/>
                </a:solidFill>
                <a:latin typeface="Trebuchet MS" pitchFamily="34" charset="0"/>
              </a:rPr>
              <a:t>“The Actuarial Profession has an obligation to serve the public interest.”</a:t>
            </a:r>
          </a:p>
          <a:p>
            <a:pPr marL="0" indent="0" algn="just">
              <a:buNone/>
            </a:pPr>
            <a:endParaRPr lang="en-US" sz="500" i="1" dirty="0" smtClean="0">
              <a:solidFill>
                <a:srgbClr val="000000"/>
              </a:solidFill>
              <a:latin typeface="Trebuchet MS" pitchFamily="34" charset="0"/>
            </a:endParaRPr>
          </a:p>
          <a:p>
            <a:pPr algn="just"/>
            <a:r>
              <a:rPr lang="en-US" sz="2200" dirty="0">
                <a:solidFill>
                  <a:srgbClr val="000000"/>
                </a:solidFill>
                <a:latin typeface="Trebuchet MS" pitchFamily="34" charset="0"/>
              </a:rPr>
              <a:t>Section </a:t>
            </a:r>
            <a:r>
              <a:rPr lang="en-US" sz="2200" dirty="0" smtClean="0">
                <a:solidFill>
                  <a:srgbClr val="000000"/>
                </a:solidFill>
                <a:latin typeface="Trebuchet MS" pitchFamily="34" charset="0"/>
              </a:rPr>
              <a:t>2.2 </a:t>
            </a:r>
            <a:r>
              <a:rPr lang="en-US" sz="2200" dirty="0">
                <a:solidFill>
                  <a:srgbClr val="000000"/>
                </a:solidFill>
                <a:latin typeface="Trebuchet MS" pitchFamily="34" charset="0"/>
              </a:rPr>
              <a:t>of the PCS states </a:t>
            </a:r>
            <a:r>
              <a:rPr lang="en-US" sz="2200" dirty="0" smtClean="0">
                <a:solidFill>
                  <a:srgbClr val="000000"/>
                </a:solidFill>
                <a:latin typeface="Trebuchet MS" pitchFamily="34" charset="0"/>
              </a:rPr>
              <a:t>that </a:t>
            </a:r>
            <a:r>
              <a:rPr lang="en-US" sz="2000" i="1" dirty="0" smtClean="0">
                <a:solidFill>
                  <a:srgbClr val="000000"/>
                </a:solidFill>
                <a:latin typeface="Trebuchet MS" pitchFamily="34" charset="0"/>
              </a:rPr>
              <a:t>“A member has a duty to the profession and must </a:t>
            </a:r>
            <a:r>
              <a:rPr lang="en-US" sz="2000" i="1" dirty="0">
                <a:solidFill>
                  <a:srgbClr val="000000"/>
                </a:solidFill>
                <a:latin typeface="Trebuchet MS" pitchFamily="34" charset="0"/>
              </a:rPr>
              <a:t>not act in a manner, which denigrates its reputation or impugns its integrity</a:t>
            </a:r>
            <a:r>
              <a:rPr lang="en-US" sz="2000" i="1" dirty="0" smtClean="0">
                <a:solidFill>
                  <a:srgbClr val="000000"/>
                </a:solidFill>
                <a:latin typeface="Trebuchet MS" pitchFamily="34" charset="0"/>
              </a:rPr>
              <a:t>.”</a:t>
            </a:r>
          </a:p>
          <a:p>
            <a:pPr marL="0" indent="0" algn="just">
              <a:buNone/>
            </a:pPr>
            <a:endParaRPr lang="en-US" sz="500" i="1" dirty="0">
              <a:solidFill>
                <a:srgbClr val="000000"/>
              </a:solidFill>
              <a:latin typeface="Trebuchet MS" pitchFamily="34" charset="0"/>
            </a:endParaRPr>
          </a:p>
          <a:p>
            <a:pPr algn="just"/>
            <a:r>
              <a:rPr lang="en-US" sz="2200" dirty="0" smtClean="0">
                <a:solidFill>
                  <a:srgbClr val="000000"/>
                </a:solidFill>
                <a:latin typeface="Trebuchet MS" pitchFamily="34" charset="0"/>
              </a:rPr>
              <a:t>Section 6.3 of the PCS states </a:t>
            </a:r>
            <a:r>
              <a:rPr lang="en-US" sz="2000" i="1" dirty="0" smtClean="0">
                <a:solidFill>
                  <a:srgbClr val="000000"/>
                </a:solidFill>
                <a:latin typeface="Trebuchet MS" pitchFamily="34" charset="0"/>
              </a:rPr>
              <a:t>“Financial </a:t>
            </a:r>
            <a:r>
              <a:rPr lang="en-US" sz="2000" i="1" dirty="0">
                <a:solidFill>
                  <a:srgbClr val="000000"/>
                </a:solidFill>
                <a:latin typeface="Trebuchet MS" pitchFamily="34" charset="0"/>
              </a:rPr>
              <a:t>rewards which are large in relation to the professional time spent </a:t>
            </a:r>
            <a:r>
              <a:rPr lang="en-US" sz="2000" i="1" dirty="0" smtClean="0">
                <a:solidFill>
                  <a:srgbClr val="000000"/>
                </a:solidFill>
                <a:latin typeface="Trebuchet MS" pitchFamily="34" charset="0"/>
              </a:rPr>
              <a:t>including success related or contingency fees, can </a:t>
            </a:r>
            <a:r>
              <a:rPr lang="en-US" sz="2000" i="1" dirty="0">
                <a:solidFill>
                  <a:srgbClr val="000000"/>
                </a:solidFill>
                <a:latin typeface="Trebuchet MS" pitchFamily="34" charset="0"/>
              </a:rPr>
              <a:t>threaten </a:t>
            </a:r>
            <a:r>
              <a:rPr lang="en-US" sz="2000" i="1" dirty="0" smtClean="0">
                <a:solidFill>
                  <a:srgbClr val="000000"/>
                </a:solidFill>
                <a:latin typeface="Trebuchet MS" pitchFamily="34" charset="0"/>
              </a:rPr>
              <a:t>objectivity. Accordingly, actuaries </a:t>
            </a:r>
            <a:r>
              <a:rPr lang="en-US" sz="2000" i="1" dirty="0">
                <a:solidFill>
                  <a:srgbClr val="000000"/>
                </a:solidFill>
                <a:latin typeface="Trebuchet MS" pitchFamily="34" charset="0"/>
              </a:rPr>
              <a:t>are advised to exercise extreme care in determining whether to accept such rewards or fees and must ensure that they are appropriate in the circumstances of the advice given and that there is no conflict with the requirements for professional objectivity</a:t>
            </a:r>
            <a:r>
              <a:rPr lang="en-US" sz="2000" i="1" dirty="0" smtClean="0">
                <a:solidFill>
                  <a:srgbClr val="000000"/>
                </a:solidFill>
                <a:latin typeface="Trebuchet MS" pitchFamily="34" charset="0"/>
              </a:rPr>
              <a:t>.”</a:t>
            </a:r>
            <a:r>
              <a:rPr lang="en-US" sz="2000" dirty="0" smtClean="0">
                <a:solidFill>
                  <a:srgbClr val="000000"/>
                </a:solidFill>
                <a:latin typeface="Trebuchet MS" pitchFamily="34" charset="0"/>
              </a:rPr>
              <a:t> </a:t>
            </a:r>
            <a:endParaRPr lang="en-US" sz="2200" dirty="0" smtClean="0">
              <a:solidFill>
                <a:srgbClr val="000000"/>
              </a:solidFill>
              <a:latin typeface="Trebuchet MS" pitchFamily="34" charset="0"/>
            </a:endParaRPr>
          </a:p>
          <a:p>
            <a:pPr algn="just"/>
            <a:endParaRPr lang="en-US" sz="2200" dirty="0">
              <a:solidFill>
                <a:srgbClr val="000000"/>
              </a:solidFill>
              <a:latin typeface="Trebuchet MS" pitchFamily="34" charset="0"/>
            </a:endParaRPr>
          </a:p>
          <a:p>
            <a:pPr algn="just"/>
            <a:endParaRPr lang="en-US" sz="2200" dirty="0">
              <a:solidFill>
                <a:srgbClr val="000000"/>
              </a:solidFill>
              <a:latin typeface="Trebuchet MS" pitchFamily="34" charset="0"/>
            </a:endParaRPr>
          </a:p>
        </p:txBody>
      </p:sp>
      <p:sp>
        <p:nvSpPr>
          <p:cNvPr id="8" name="TextBox 7"/>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25</a:t>
            </a:r>
            <a:endParaRPr lang="en-US" sz="1200" dirty="0">
              <a:latin typeface="Trebuchet MS" pitchFamily="34" charset="0"/>
            </a:endParaRPr>
          </a:p>
        </p:txBody>
      </p:sp>
    </p:spTree>
    <p:extLst>
      <p:ext uri="{BB962C8B-B14F-4D97-AF65-F5344CB8AC3E}">
        <p14:creationId xmlns:p14="http://schemas.microsoft.com/office/powerpoint/2010/main" val="27928300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7990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rgbClr val="000000"/>
                </a:solidFill>
                <a:latin typeface="Trebuchet MS" pitchFamily="34" charset="0"/>
              </a:rPr>
              <a:t>Alternatives Available</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graphicFrame>
        <p:nvGraphicFramePr>
          <p:cNvPr id="7" name="Table 6"/>
          <p:cNvGraphicFramePr>
            <a:graphicFrameLocks noGrp="1"/>
          </p:cNvGraphicFramePr>
          <p:nvPr>
            <p:extLst/>
          </p:nvPr>
        </p:nvGraphicFramePr>
        <p:xfrm>
          <a:off x="1992086" y="1245747"/>
          <a:ext cx="8675914" cy="457200"/>
        </p:xfrm>
        <a:graphic>
          <a:graphicData uri="http://schemas.openxmlformats.org/drawingml/2006/table">
            <a:tbl>
              <a:tblPr firstRow="1" bandRow="1">
                <a:tableStyleId>{21E4AEA4-8DFA-4A89-87EB-49C32662AFE0}</a:tableStyleId>
              </a:tblPr>
              <a:tblGrid>
                <a:gridCol w="8675914">
                  <a:extLst>
                    <a:ext uri="{9D8B030D-6E8A-4147-A177-3AD203B41FA5}">
                      <a16:colId xmlns:a16="http://schemas.microsoft.com/office/drawing/2014/main" xmlns="" val="20000"/>
                    </a:ext>
                  </a:extLst>
                </a:gridCol>
              </a:tblGrid>
              <a:tr h="354453">
                <a:tc>
                  <a:txBody>
                    <a:bodyPr/>
                    <a:lstStyle/>
                    <a:p>
                      <a:r>
                        <a:rPr lang="en-US" sz="2400" dirty="0">
                          <a:latin typeface="Trebuchet MS" pitchFamily="34" charset="0"/>
                        </a:rPr>
                        <a:t>Continue</a:t>
                      </a:r>
                      <a:r>
                        <a:rPr lang="en-US" sz="2400" baseline="0" dirty="0">
                          <a:latin typeface="Trebuchet MS" pitchFamily="34" charset="0"/>
                        </a:rPr>
                        <a:t> as it is, negotiate to increase the salary</a:t>
                      </a:r>
                      <a:endParaRPr lang="en-US" sz="2400" dirty="0">
                        <a:latin typeface="Trebuchet MS"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366FF"/>
                    </a:solidFill>
                  </a:tcPr>
                </a:tc>
                <a:extLst>
                  <a:ext uri="{0D108BD9-81ED-4DB2-BD59-A6C34878D82A}">
                    <a16:rowId xmlns:a16="http://schemas.microsoft.com/office/drawing/2014/main" xmlns="" val="10000"/>
                  </a:ext>
                </a:extLst>
              </a:tr>
            </a:tbl>
          </a:graphicData>
        </a:graphic>
      </p:graphicFrame>
      <p:sp>
        <p:nvSpPr>
          <p:cNvPr id="9" name="Rectangle 3"/>
          <p:cNvSpPr txBox="1">
            <a:spLocks noChangeArrowheads="1"/>
          </p:cNvSpPr>
          <p:nvPr/>
        </p:nvSpPr>
        <p:spPr>
          <a:xfrm>
            <a:off x="1992086" y="1752600"/>
            <a:ext cx="8675914" cy="4419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a:solidFill>
                  <a:srgbClr val="000000"/>
                </a:solidFill>
                <a:latin typeface="Trebuchet MS" pitchFamily="34" charset="0"/>
              </a:rPr>
              <a:t>Section 2 of APS 1 states that </a:t>
            </a:r>
            <a:r>
              <a:rPr lang="en-US" sz="2000" i="1" dirty="0" smtClean="0">
                <a:solidFill>
                  <a:srgbClr val="000000"/>
                </a:solidFill>
                <a:latin typeface="Trebuchet MS" pitchFamily="34" charset="0"/>
              </a:rPr>
              <a:t>“T</a:t>
            </a:r>
            <a:r>
              <a:rPr lang="en-US" sz="2000" i="1" dirty="0" smtClean="0">
                <a:latin typeface="Trebuchet MS" pitchFamily="34" charset="0"/>
              </a:rPr>
              <a:t>he </a:t>
            </a:r>
            <a:r>
              <a:rPr lang="en-US" sz="2000" i="1" dirty="0">
                <a:latin typeface="Trebuchet MS" pitchFamily="34" charset="0"/>
              </a:rPr>
              <a:t>responsibilities of an actuary who is appointed under the AA Regulations, are central to the financial soundness of the life insurance company to which he is so appointed</a:t>
            </a:r>
            <a:r>
              <a:rPr lang="en-US" sz="2000" i="1" dirty="0" smtClean="0">
                <a:latin typeface="Trebuchet MS" pitchFamily="34" charset="0"/>
              </a:rPr>
              <a:t>.”</a:t>
            </a:r>
          </a:p>
          <a:p>
            <a:pPr marL="0" indent="0" algn="just">
              <a:buNone/>
            </a:pPr>
            <a:endParaRPr lang="en-US" sz="500" i="1" dirty="0">
              <a:solidFill>
                <a:srgbClr val="000000"/>
              </a:solidFill>
              <a:latin typeface="Trebuchet MS" pitchFamily="34" charset="0"/>
            </a:endParaRPr>
          </a:p>
          <a:p>
            <a:pPr algn="just"/>
            <a:r>
              <a:rPr lang="en-US" sz="2200" dirty="0">
                <a:solidFill>
                  <a:srgbClr val="000000"/>
                </a:solidFill>
                <a:latin typeface="Trebuchet MS" pitchFamily="34" charset="0"/>
              </a:rPr>
              <a:t>Section 3.6 of APS 1 states that </a:t>
            </a:r>
            <a:r>
              <a:rPr lang="en-US" sz="2000" i="1" dirty="0">
                <a:solidFill>
                  <a:srgbClr val="000000"/>
                </a:solidFill>
                <a:latin typeface="Trebuchet MS" pitchFamily="34" charset="0"/>
              </a:rPr>
              <a:t>where an actuary’s financial interests </a:t>
            </a:r>
            <a:r>
              <a:rPr lang="en-US" sz="2000" i="1" dirty="0" smtClean="0">
                <a:solidFill>
                  <a:srgbClr val="000000"/>
                </a:solidFill>
                <a:latin typeface="Trebuchet MS" pitchFamily="34" charset="0"/>
              </a:rPr>
              <a:t>lead </a:t>
            </a:r>
            <a:r>
              <a:rPr lang="en-US" sz="2000" i="1" dirty="0">
                <a:solidFill>
                  <a:srgbClr val="000000"/>
                </a:solidFill>
                <a:latin typeface="Trebuchet MS" pitchFamily="34" charset="0"/>
              </a:rPr>
              <a:t>to conflict of interest, the actuary should not continue in the position</a:t>
            </a:r>
            <a:r>
              <a:rPr lang="en-US" sz="2000" i="1" dirty="0" smtClean="0">
                <a:solidFill>
                  <a:srgbClr val="000000"/>
                </a:solidFill>
                <a:latin typeface="Trebuchet MS" pitchFamily="34" charset="0"/>
              </a:rPr>
              <a:t>.</a:t>
            </a:r>
          </a:p>
          <a:p>
            <a:pPr algn="just"/>
            <a:endParaRPr lang="en-US" sz="500" i="1" dirty="0">
              <a:solidFill>
                <a:srgbClr val="000000"/>
              </a:solidFill>
              <a:latin typeface="Trebuchet MS" pitchFamily="34" charset="0"/>
            </a:endParaRPr>
          </a:p>
          <a:p>
            <a:pPr algn="just"/>
            <a:r>
              <a:rPr lang="en-US" sz="2200" dirty="0">
                <a:solidFill>
                  <a:srgbClr val="000000"/>
                </a:solidFill>
                <a:latin typeface="Trebuchet MS" pitchFamily="34" charset="0"/>
              </a:rPr>
              <a:t>Section 11 of AA Regulations 2017 states that </a:t>
            </a:r>
            <a:r>
              <a:rPr lang="en-US" sz="2000" i="1" dirty="0" smtClean="0">
                <a:solidFill>
                  <a:srgbClr val="000000"/>
                </a:solidFill>
                <a:latin typeface="Trebuchet MS" pitchFamily="34" charset="0"/>
              </a:rPr>
              <a:t>“The Appointed Actuary shall </a:t>
            </a:r>
            <a:r>
              <a:rPr lang="en-US" sz="2000" i="1" dirty="0">
                <a:solidFill>
                  <a:srgbClr val="000000"/>
                </a:solidFill>
                <a:latin typeface="Trebuchet MS" pitchFamily="34" charset="0"/>
              </a:rPr>
              <a:t>not function in any capacity </a:t>
            </a:r>
            <a:r>
              <a:rPr lang="en-US" sz="2000" i="1" dirty="0" smtClean="0">
                <a:solidFill>
                  <a:srgbClr val="000000"/>
                </a:solidFill>
                <a:latin typeface="Trebuchet MS" pitchFamily="34" charset="0"/>
              </a:rPr>
              <a:t>which </a:t>
            </a:r>
            <a:r>
              <a:rPr lang="en-US" sz="2000" i="1" dirty="0">
                <a:solidFill>
                  <a:srgbClr val="000000"/>
                </a:solidFill>
                <a:latin typeface="Trebuchet MS" pitchFamily="34" charset="0"/>
              </a:rPr>
              <a:t>could result in conflict of interest in accordance with the Regulations</a:t>
            </a:r>
            <a:r>
              <a:rPr lang="en-US" sz="2000" i="1" dirty="0" smtClean="0">
                <a:solidFill>
                  <a:srgbClr val="000000"/>
                </a:solidFill>
                <a:latin typeface="Trebuchet MS" pitchFamily="34" charset="0"/>
              </a:rPr>
              <a:t>.”</a:t>
            </a:r>
          </a:p>
          <a:p>
            <a:pPr algn="just"/>
            <a:endParaRPr lang="en-US" sz="500" i="1" dirty="0" smtClean="0">
              <a:solidFill>
                <a:srgbClr val="000000"/>
              </a:solidFill>
              <a:latin typeface="Trebuchet MS" pitchFamily="34" charset="0"/>
            </a:endParaRPr>
          </a:p>
          <a:p>
            <a:pPr algn="just"/>
            <a:r>
              <a:rPr lang="en-US" sz="2200" dirty="0">
                <a:solidFill>
                  <a:srgbClr val="000000"/>
                </a:solidFill>
                <a:latin typeface="Trebuchet MS" pitchFamily="34" charset="0"/>
              </a:rPr>
              <a:t>Various professional attributes at risk including Integrity, Compliance</a:t>
            </a:r>
            <a:r>
              <a:rPr lang="en-US" sz="2200" dirty="0" smtClean="0">
                <a:solidFill>
                  <a:srgbClr val="000000"/>
                </a:solidFill>
                <a:latin typeface="Trebuchet MS" pitchFamily="34" charset="0"/>
              </a:rPr>
              <a:t>. </a:t>
            </a:r>
            <a:endParaRPr lang="en-US" sz="2200" dirty="0">
              <a:solidFill>
                <a:srgbClr val="000000"/>
              </a:solidFill>
              <a:latin typeface="Trebuchet MS" pitchFamily="34" charset="0"/>
            </a:endParaRPr>
          </a:p>
        </p:txBody>
      </p:sp>
      <p:sp>
        <p:nvSpPr>
          <p:cNvPr id="8" name="TextBox 7"/>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26</a:t>
            </a:r>
            <a:endParaRPr lang="en-US" sz="1200" dirty="0">
              <a:latin typeface="Trebuchet MS" pitchFamily="34" charset="0"/>
            </a:endParaRPr>
          </a:p>
        </p:txBody>
      </p:sp>
    </p:spTree>
    <p:extLst>
      <p:ext uri="{BB962C8B-B14F-4D97-AF65-F5344CB8AC3E}">
        <p14:creationId xmlns:p14="http://schemas.microsoft.com/office/powerpoint/2010/main" val="840754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7990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smtClean="0">
                <a:solidFill>
                  <a:srgbClr val="000000"/>
                </a:solidFill>
                <a:latin typeface="Trebuchet MS" pitchFamily="34" charset="0"/>
              </a:rPr>
              <a:t>Alternatives Available</a:t>
            </a:r>
            <a:endParaRPr lang="en-US" altLang="en-US" kern="0" dirty="0">
              <a:solidFill>
                <a:srgbClr val="000000"/>
              </a:solidFill>
              <a:latin typeface="Trebuchet MS"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graphicFrame>
        <p:nvGraphicFramePr>
          <p:cNvPr id="7" name="Table 6"/>
          <p:cNvGraphicFramePr>
            <a:graphicFrameLocks noGrp="1"/>
          </p:cNvGraphicFramePr>
          <p:nvPr>
            <p:extLst>
              <p:ext uri="{D42A27DB-BD31-4B8C-83A1-F6EECF244321}">
                <p14:modId xmlns:p14="http://schemas.microsoft.com/office/powerpoint/2010/main" val="2482678978"/>
              </p:ext>
            </p:extLst>
          </p:nvPr>
        </p:nvGraphicFramePr>
        <p:xfrm>
          <a:off x="1992086" y="1245747"/>
          <a:ext cx="8675914" cy="457200"/>
        </p:xfrm>
        <a:graphic>
          <a:graphicData uri="http://schemas.openxmlformats.org/drawingml/2006/table">
            <a:tbl>
              <a:tblPr firstRow="1" bandRow="1">
                <a:tableStyleId>{21E4AEA4-8DFA-4A89-87EB-49C32662AFE0}</a:tableStyleId>
              </a:tblPr>
              <a:tblGrid>
                <a:gridCol w="8675914"/>
              </a:tblGrid>
              <a:tr h="354453">
                <a:tc>
                  <a:txBody>
                    <a:bodyPr/>
                    <a:lstStyle/>
                    <a:p>
                      <a:r>
                        <a:rPr lang="en-US" sz="2400" dirty="0" smtClean="0">
                          <a:latin typeface="Trebuchet MS" pitchFamily="34" charset="0"/>
                        </a:rPr>
                        <a:t>Resign and find a new job outside the country</a:t>
                      </a:r>
                      <a:endParaRPr lang="en-US" sz="2400" dirty="0">
                        <a:latin typeface="Trebuchet MS"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366FF"/>
                    </a:solidFill>
                  </a:tcPr>
                </a:tc>
              </a:tr>
            </a:tbl>
          </a:graphicData>
        </a:graphic>
      </p:graphicFrame>
      <p:sp>
        <p:nvSpPr>
          <p:cNvPr id="9" name="Rectangle 3"/>
          <p:cNvSpPr txBox="1">
            <a:spLocks noChangeArrowheads="1"/>
          </p:cNvSpPr>
          <p:nvPr/>
        </p:nvSpPr>
        <p:spPr>
          <a:xfrm>
            <a:off x="1992086" y="1752600"/>
            <a:ext cx="8675914" cy="4419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smtClean="0">
                <a:solidFill>
                  <a:srgbClr val="000000"/>
                </a:solidFill>
                <a:latin typeface="Trebuchet MS" pitchFamily="34" charset="0"/>
              </a:rPr>
              <a:t>Breaches the Professional Conduct Standards.</a:t>
            </a:r>
          </a:p>
          <a:p>
            <a:pPr algn="just"/>
            <a:endParaRPr lang="en-US" sz="500" dirty="0" smtClean="0">
              <a:solidFill>
                <a:srgbClr val="000000"/>
              </a:solidFill>
              <a:latin typeface="Trebuchet MS" pitchFamily="34" charset="0"/>
            </a:endParaRPr>
          </a:p>
          <a:p>
            <a:pPr algn="just"/>
            <a:r>
              <a:rPr lang="en-US" sz="2200" dirty="0" smtClean="0">
                <a:solidFill>
                  <a:srgbClr val="000000"/>
                </a:solidFill>
                <a:latin typeface="Trebuchet MS" pitchFamily="34" charset="0"/>
              </a:rPr>
              <a:t>Section 2.1 of the PCS states that </a:t>
            </a:r>
            <a:r>
              <a:rPr lang="en-US" sz="2000" i="1" dirty="0" smtClean="0">
                <a:solidFill>
                  <a:srgbClr val="000000"/>
                </a:solidFill>
                <a:latin typeface="Trebuchet MS" pitchFamily="34" charset="0"/>
              </a:rPr>
              <a:t>“The Actuarial Profession has an obligation to serve the public interest. Individually </a:t>
            </a:r>
            <a:r>
              <a:rPr lang="en-US" sz="2000" i="1" dirty="0">
                <a:solidFill>
                  <a:srgbClr val="000000"/>
                </a:solidFill>
                <a:latin typeface="Trebuchet MS" pitchFamily="34" charset="0"/>
              </a:rPr>
              <a:t>members must maintain and observe the highest standards of conduct</a:t>
            </a:r>
            <a:r>
              <a:rPr lang="en-US" sz="2000" i="1" dirty="0" smtClean="0">
                <a:solidFill>
                  <a:srgbClr val="000000"/>
                </a:solidFill>
                <a:latin typeface="Trebuchet MS" pitchFamily="34" charset="0"/>
              </a:rPr>
              <a:t>. </a:t>
            </a:r>
            <a:r>
              <a:rPr lang="en-US" sz="2000" i="1" dirty="0">
                <a:solidFill>
                  <a:srgbClr val="000000"/>
                </a:solidFill>
                <a:latin typeface="Trebuchet MS" pitchFamily="34" charset="0"/>
              </a:rPr>
              <a:t>The standing of the profession depends on the judgment of individual </a:t>
            </a:r>
            <a:r>
              <a:rPr lang="en-US" sz="2000" i="1" dirty="0" smtClean="0">
                <a:solidFill>
                  <a:srgbClr val="000000"/>
                </a:solidFill>
                <a:latin typeface="Trebuchet MS" pitchFamily="34" charset="0"/>
              </a:rPr>
              <a:t>members.”</a:t>
            </a:r>
          </a:p>
          <a:p>
            <a:pPr algn="just"/>
            <a:endParaRPr lang="en-US" sz="500" i="1" dirty="0" smtClean="0">
              <a:solidFill>
                <a:srgbClr val="000000"/>
              </a:solidFill>
              <a:latin typeface="Trebuchet MS" pitchFamily="34" charset="0"/>
            </a:endParaRPr>
          </a:p>
          <a:p>
            <a:pPr algn="just"/>
            <a:r>
              <a:rPr lang="en-US" sz="2200" dirty="0">
                <a:solidFill>
                  <a:srgbClr val="000000"/>
                </a:solidFill>
                <a:latin typeface="Trebuchet MS" pitchFamily="34" charset="0"/>
              </a:rPr>
              <a:t>Section 7 of AA Regulations 2017 states that </a:t>
            </a:r>
            <a:r>
              <a:rPr lang="en-US" sz="2000" i="1" dirty="0">
                <a:solidFill>
                  <a:srgbClr val="000000"/>
                </a:solidFill>
                <a:latin typeface="Trebuchet MS" pitchFamily="34" charset="0"/>
              </a:rPr>
              <a:t>the </a:t>
            </a:r>
            <a:r>
              <a:rPr lang="en-US" sz="2000" i="1" dirty="0" smtClean="0">
                <a:solidFill>
                  <a:srgbClr val="000000"/>
                </a:solidFill>
                <a:latin typeface="Trebuchet MS" pitchFamily="34" charset="0"/>
              </a:rPr>
              <a:t>insurer and the AA </a:t>
            </a:r>
            <a:r>
              <a:rPr lang="en-US" sz="2000" i="1" dirty="0">
                <a:solidFill>
                  <a:srgbClr val="000000"/>
                </a:solidFill>
                <a:latin typeface="Trebuchet MS" pitchFamily="34" charset="0"/>
              </a:rPr>
              <a:t>must inform the Authority the reasons for </a:t>
            </a:r>
            <a:r>
              <a:rPr lang="en-US" sz="2000" i="1" dirty="0" smtClean="0">
                <a:solidFill>
                  <a:srgbClr val="000000"/>
                </a:solidFill>
                <a:latin typeface="Trebuchet MS" pitchFamily="34" charset="0"/>
              </a:rPr>
              <a:t>cessation of the post</a:t>
            </a:r>
            <a:r>
              <a:rPr lang="en-US" sz="2200" dirty="0" smtClean="0">
                <a:solidFill>
                  <a:srgbClr val="000000"/>
                </a:solidFill>
                <a:latin typeface="Trebuchet MS" pitchFamily="34" charset="0"/>
              </a:rPr>
              <a:t>.</a:t>
            </a:r>
          </a:p>
          <a:p>
            <a:pPr algn="just"/>
            <a:endParaRPr lang="en-US" sz="500" dirty="0" smtClean="0">
              <a:solidFill>
                <a:srgbClr val="000000"/>
              </a:solidFill>
              <a:latin typeface="Trebuchet MS" pitchFamily="34" charset="0"/>
            </a:endParaRPr>
          </a:p>
          <a:p>
            <a:pPr algn="just"/>
            <a:r>
              <a:rPr lang="en-US" sz="2200" dirty="0">
                <a:solidFill>
                  <a:srgbClr val="000000"/>
                </a:solidFill>
                <a:latin typeface="Trebuchet MS" pitchFamily="34" charset="0"/>
              </a:rPr>
              <a:t>Various professional attributes at risk including </a:t>
            </a:r>
            <a:r>
              <a:rPr lang="en-US" sz="2200" dirty="0" smtClean="0">
                <a:solidFill>
                  <a:srgbClr val="000000"/>
                </a:solidFill>
                <a:latin typeface="Trebuchet MS" pitchFamily="34" charset="0"/>
              </a:rPr>
              <a:t>Speaking up/ Whistle Blowing.</a:t>
            </a:r>
            <a:endParaRPr lang="en-US" sz="2200" dirty="0">
              <a:solidFill>
                <a:srgbClr val="000000"/>
              </a:solidFill>
              <a:latin typeface="Trebuchet MS" pitchFamily="34" charset="0"/>
            </a:endParaRPr>
          </a:p>
          <a:p>
            <a:pPr algn="just"/>
            <a:endParaRPr lang="en-US" sz="2200" dirty="0" smtClean="0">
              <a:solidFill>
                <a:srgbClr val="000000"/>
              </a:solidFill>
              <a:latin typeface="Trebuchet MS" pitchFamily="34" charset="0"/>
            </a:endParaRPr>
          </a:p>
          <a:p>
            <a:pPr algn="just"/>
            <a:endParaRPr lang="en-US" sz="2200" dirty="0">
              <a:solidFill>
                <a:srgbClr val="000000"/>
              </a:solidFill>
              <a:latin typeface="Trebuchet MS" pitchFamily="34" charset="0"/>
            </a:endParaRPr>
          </a:p>
          <a:p>
            <a:pPr algn="just"/>
            <a:endParaRPr lang="en-US" sz="2200" dirty="0">
              <a:solidFill>
                <a:srgbClr val="000000"/>
              </a:solidFill>
              <a:latin typeface="Trebuchet MS" pitchFamily="34" charset="0"/>
            </a:endParaRPr>
          </a:p>
          <a:p>
            <a:pPr algn="just"/>
            <a:endParaRPr lang="en-US" sz="2200" dirty="0">
              <a:solidFill>
                <a:srgbClr val="000000"/>
              </a:solidFill>
              <a:latin typeface="Trebuchet MS" pitchFamily="34" charset="0"/>
            </a:endParaRPr>
          </a:p>
        </p:txBody>
      </p:sp>
      <p:sp>
        <p:nvSpPr>
          <p:cNvPr id="8" name="TextBox 7"/>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27</a:t>
            </a:r>
            <a:endParaRPr lang="en-US" sz="1200" dirty="0">
              <a:latin typeface="Trebuchet MS" pitchFamily="34" charset="0"/>
            </a:endParaRPr>
          </a:p>
        </p:txBody>
      </p:sp>
    </p:spTree>
    <p:extLst>
      <p:ext uri="{BB962C8B-B14F-4D97-AF65-F5344CB8AC3E}">
        <p14:creationId xmlns:p14="http://schemas.microsoft.com/office/powerpoint/2010/main" val="17885852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7990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smtClean="0">
                <a:solidFill>
                  <a:srgbClr val="000000"/>
                </a:solidFill>
                <a:latin typeface="Trebuchet MS" pitchFamily="34" charset="0"/>
              </a:rPr>
              <a:t>Alternatives Available</a:t>
            </a:r>
            <a:endParaRPr lang="en-US" altLang="en-US" kern="0" dirty="0">
              <a:solidFill>
                <a:srgbClr val="000000"/>
              </a:solidFill>
              <a:latin typeface="Trebuchet MS"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graphicFrame>
        <p:nvGraphicFramePr>
          <p:cNvPr id="7" name="Table 6"/>
          <p:cNvGraphicFramePr>
            <a:graphicFrameLocks noGrp="1"/>
          </p:cNvGraphicFramePr>
          <p:nvPr>
            <p:extLst>
              <p:ext uri="{D42A27DB-BD31-4B8C-83A1-F6EECF244321}">
                <p14:modId xmlns:p14="http://schemas.microsoft.com/office/powerpoint/2010/main" val="570957882"/>
              </p:ext>
            </p:extLst>
          </p:nvPr>
        </p:nvGraphicFramePr>
        <p:xfrm>
          <a:off x="1992086" y="1245747"/>
          <a:ext cx="8675914" cy="457200"/>
        </p:xfrm>
        <a:graphic>
          <a:graphicData uri="http://schemas.openxmlformats.org/drawingml/2006/table">
            <a:tbl>
              <a:tblPr firstRow="1" bandRow="1">
                <a:tableStyleId>{21E4AEA4-8DFA-4A89-87EB-49C32662AFE0}</a:tableStyleId>
              </a:tblPr>
              <a:tblGrid>
                <a:gridCol w="8675914"/>
              </a:tblGrid>
              <a:tr h="354453">
                <a:tc>
                  <a:txBody>
                    <a:bodyPr/>
                    <a:lstStyle/>
                    <a:p>
                      <a:r>
                        <a:rPr lang="en-US" sz="2400" dirty="0" smtClean="0">
                          <a:latin typeface="Trebuchet MS" pitchFamily="34" charset="0"/>
                        </a:rPr>
                        <a:t>Act now and let the regulator know</a:t>
                      </a:r>
                      <a:endParaRPr lang="en-US" sz="2400" dirty="0">
                        <a:latin typeface="Trebuchet MS"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366FF"/>
                    </a:solidFill>
                  </a:tcPr>
                </a:tc>
              </a:tr>
            </a:tbl>
          </a:graphicData>
        </a:graphic>
      </p:graphicFrame>
      <p:sp>
        <p:nvSpPr>
          <p:cNvPr id="9" name="Rectangle 3"/>
          <p:cNvSpPr txBox="1">
            <a:spLocks noChangeArrowheads="1"/>
          </p:cNvSpPr>
          <p:nvPr/>
        </p:nvSpPr>
        <p:spPr>
          <a:xfrm>
            <a:off x="1992086" y="1752600"/>
            <a:ext cx="8675914" cy="4419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a:solidFill>
                  <a:srgbClr val="000000"/>
                </a:solidFill>
                <a:latin typeface="Trebuchet MS" pitchFamily="34" charset="0"/>
              </a:rPr>
              <a:t>Section 1.4 of the PCS states that </a:t>
            </a:r>
            <a:r>
              <a:rPr lang="en-US" sz="2000" i="1" dirty="0" smtClean="0">
                <a:solidFill>
                  <a:srgbClr val="000000"/>
                </a:solidFill>
                <a:latin typeface="Trebuchet MS" pitchFamily="34" charset="0"/>
              </a:rPr>
              <a:t>“The </a:t>
            </a:r>
            <a:r>
              <a:rPr lang="en-US" sz="2000" i="1" dirty="0">
                <a:solidFill>
                  <a:srgbClr val="000000"/>
                </a:solidFill>
                <a:latin typeface="Trebuchet MS" pitchFamily="34" charset="0"/>
              </a:rPr>
              <a:t>profession regulates individual members, not members’ firms. </a:t>
            </a:r>
            <a:r>
              <a:rPr lang="en-US" sz="2000" i="1" dirty="0" smtClean="0">
                <a:solidFill>
                  <a:srgbClr val="000000"/>
                </a:solidFill>
                <a:latin typeface="Trebuchet MS" pitchFamily="34" charset="0"/>
              </a:rPr>
              <a:t>where </a:t>
            </a:r>
            <a:r>
              <a:rPr lang="en-US" sz="2000" i="1" dirty="0">
                <a:solidFill>
                  <a:srgbClr val="000000"/>
                </a:solidFill>
                <a:latin typeface="Trebuchet MS" pitchFamily="34" charset="0"/>
              </a:rPr>
              <a:t>a member becomes aware that the member’s firm intends to act, or has already acted, in a way which would put the member (or any other member employed by the firm) in breach of professional guidance, the member must take appropriate preventative or corrective </a:t>
            </a:r>
            <a:r>
              <a:rPr lang="en-US" sz="2000" i="1" dirty="0" smtClean="0">
                <a:solidFill>
                  <a:srgbClr val="000000"/>
                </a:solidFill>
                <a:latin typeface="Trebuchet MS" pitchFamily="34" charset="0"/>
              </a:rPr>
              <a:t>action.”</a:t>
            </a:r>
          </a:p>
          <a:p>
            <a:pPr algn="just"/>
            <a:endParaRPr lang="en-US" sz="500" i="1" dirty="0">
              <a:solidFill>
                <a:srgbClr val="000000"/>
              </a:solidFill>
              <a:latin typeface="Trebuchet MS" pitchFamily="34" charset="0"/>
            </a:endParaRPr>
          </a:p>
          <a:p>
            <a:pPr algn="just"/>
            <a:r>
              <a:rPr lang="en-US" sz="2200" dirty="0" smtClean="0">
                <a:solidFill>
                  <a:srgbClr val="000000"/>
                </a:solidFill>
                <a:latin typeface="Trebuchet MS" pitchFamily="34" charset="0"/>
              </a:rPr>
              <a:t>Section 2 of APS 1 states that </a:t>
            </a:r>
            <a:r>
              <a:rPr lang="en-US" sz="2000" i="1" dirty="0" smtClean="0">
                <a:solidFill>
                  <a:srgbClr val="000000"/>
                </a:solidFill>
                <a:latin typeface="Trebuchet MS" pitchFamily="34" charset="0"/>
              </a:rPr>
              <a:t>“</a:t>
            </a:r>
            <a:r>
              <a:rPr lang="en-US" sz="2000" i="1" dirty="0" smtClean="0">
                <a:latin typeface="Trebuchet MS" pitchFamily="34" charset="0"/>
              </a:rPr>
              <a:t>An </a:t>
            </a:r>
            <a:r>
              <a:rPr lang="en-US" sz="2000" i="1" dirty="0">
                <a:latin typeface="Trebuchet MS" pitchFamily="34" charset="0"/>
              </a:rPr>
              <a:t>Appointed Actuary should ensure, so far as is within his/her authority, that the life insurance business of the company is conducted on sound financial lines and that he/she has regard to Policyholders’ Reasonable Expectations (PRE</a:t>
            </a:r>
            <a:r>
              <a:rPr lang="en-US" sz="2000" i="1" dirty="0" smtClean="0">
                <a:latin typeface="Trebuchet MS" pitchFamily="34" charset="0"/>
              </a:rPr>
              <a:t>).</a:t>
            </a:r>
            <a:r>
              <a:rPr lang="en-US" sz="2000" i="1" dirty="0" smtClean="0">
                <a:solidFill>
                  <a:srgbClr val="000000"/>
                </a:solidFill>
                <a:latin typeface="Trebuchet MS" pitchFamily="34" charset="0"/>
              </a:rPr>
              <a:t>”</a:t>
            </a:r>
          </a:p>
          <a:p>
            <a:pPr algn="just"/>
            <a:endParaRPr lang="en-US" sz="500" i="1" dirty="0" smtClean="0">
              <a:solidFill>
                <a:srgbClr val="000000"/>
              </a:solidFill>
              <a:latin typeface="Trebuchet MS" pitchFamily="34" charset="0"/>
            </a:endParaRPr>
          </a:p>
          <a:p>
            <a:pPr algn="just"/>
            <a:r>
              <a:rPr lang="en-US" sz="2200" dirty="0" smtClean="0">
                <a:solidFill>
                  <a:srgbClr val="000000"/>
                </a:solidFill>
                <a:latin typeface="Trebuchet MS" pitchFamily="34" charset="0"/>
              </a:rPr>
              <a:t>Section 10.1 of APS 1 suggests the AA to </a:t>
            </a:r>
            <a:r>
              <a:rPr lang="en-US" sz="2000" i="1" dirty="0" smtClean="0">
                <a:solidFill>
                  <a:srgbClr val="000000"/>
                </a:solidFill>
                <a:latin typeface="Trebuchet MS" pitchFamily="34" charset="0"/>
              </a:rPr>
              <a:t>apply rigorous standards if company’s solvency is involved.</a:t>
            </a:r>
          </a:p>
          <a:p>
            <a:pPr algn="just"/>
            <a:endParaRPr lang="en-US" sz="2200" dirty="0">
              <a:solidFill>
                <a:srgbClr val="000000"/>
              </a:solidFill>
              <a:latin typeface="Trebuchet MS" pitchFamily="34" charset="0"/>
            </a:endParaRPr>
          </a:p>
          <a:p>
            <a:pPr algn="just"/>
            <a:endParaRPr lang="en-US" sz="2200" dirty="0">
              <a:solidFill>
                <a:srgbClr val="000000"/>
              </a:solidFill>
              <a:latin typeface="Trebuchet MS" pitchFamily="34" charset="0"/>
            </a:endParaRPr>
          </a:p>
          <a:p>
            <a:pPr algn="just"/>
            <a:endParaRPr lang="en-US" sz="2200" dirty="0">
              <a:solidFill>
                <a:srgbClr val="000000"/>
              </a:solidFill>
              <a:latin typeface="Trebuchet MS" pitchFamily="34" charset="0"/>
            </a:endParaRPr>
          </a:p>
        </p:txBody>
      </p:sp>
      <p:sp>
        <p:nvSpPr>
          <p:cNvPr id="8" name="TextBox 7"/>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28</a:t>
            </a:r>
            <a:endParaRPr lang="en-US" sz="1200" dirty="0">
              <a:latin typeface="Trebuchet MS" pitchFamily="34" charset="0"/>
            </a:endParaRPr>
          </a:p>
        </p:txBody>
      </p:sp>
    </p:spTree>
    <p:extLst>
      <p:ext uri="{BB962C8B-B14F-4D97-AF65-F5344CB8AC3E}">
        <p14:creationId xmlns:p14="http://schemas.microsoft.com/office/powerpoint/2010/main" val="4108477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57400"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rgbClr val="000000"/>
                </a:solidFill>
                <a:latin typeface="Trebuchet MS" pitchFamily="34" charset="0"/>
              </a:rPr>
              <a:t>Case Study</a:t>
            </a:r>
          </a:p>
        </p:txBody>
      </p:sp>
      <p:sp>
        <p:nvSpPr>
          <p:cNvPr id="4" name="Rectangle 3"/>
          <p:cNvSpPr txBox="1">
            <a:spLocks noChangeArrowheads="1"/>
          </p:cNvSpPr>
          <p:nvPr/>
        </p:nvSpPr>
        <p:spPr>
          <a:xfrm>
            <a:off x="2068286" y="1447800"/>
            <a:ext cx="9742714"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a:solidFill>
                  <a:srgbClr val="000000"/>
                </a:solidFill>
                <a:latin typeface="Trebuchet MS" pitchFamily="34" charset="0"/>
              </a:rPr>
              <a:t>Ram offered job at </a:t>
            </a:r>
            <a:r>
              <a:rPr lang="en-US" sz="2200" dirty="0" err="1">
                <a:solidFill>
                  <a:srgbClr val="000000"/>
                </a:solidFill>
                <a:latin typeface="Trebuchet MS" pitchFamily="34" charset="0"/>
              </a:rPr>
              <a:t>Fatafat</a:t>
            </a:r>
            <a:r>
              <a:rPr lang="en-US" sz="2200" dirty="0">
                <a:solidFill>
                  <a:srgbClr val="000000"/>
                </a:solidFill>
                <a:latin typeface="Trebuchet MS" pitchFamily="34" charset="0"/>
              </a:rPr>
              <a:t> Life Insurance Company </a:t>
            </a:r>
            <a:r>
              <a:rPr lang="en-US" sz="2200" dirty="0" smtClean="0">
                <a:solidFill>
                  <a:srgbClr val="000000"/>
                </a:solidFill>
                <a:latin typeface="Trebuchet MS" pitchFamily="34" charset="0"/>
              </a:rPr>
              <a:t>for the post of AA.</a:t>
            </a:r>
            <a:endParaRPr lang="en-US" sz="2200" dirty="0">
              <a:solidFill>
                <a:srgbClr val="000000"/>
              </a:solidFill>
              <a:latin typeface="Trebuchet MS" pitchFamily="34" charset="0"/>
            </a:endParaRPr>
          </a:p>
          <a:p>
            <a:pPr algn="just"/>
            <a:r>
              <a:rPr lang="en-US" sz="2200" dirty="0" err="1" smtClean="0">
                <a:solidFill>
                  <a:srgbClr val="000000"/>
                </a:solidFill>
                <a:latin typeface="Trebuchet MS" pitchFamily="34" charset="0"/>
              </a:rPr>
              <a:t>Rumours</a:t>
            </a:r>
            <a:r>
              <a:rPr lang="en-US" sz="2200" dirty="0" smtClean="0">
                <a:solidFill>
                  <a:srgbClr val="000000"/>
                </a:solidFill>
                <a:latin typeface="Trebuchet MS" pitchFamily="34" charset="0"/>
              </a:rPr>
              <a:t> say the previous </a:t>
            </a:r>
            <a:r>
              <a:rPr lang="en-US" sz="2200" dirty="0">
                <a:solidFill>
                  <a:srgbClr val="000000"/>
                </a:solidFill>
                <a:latin typeface="Trebuchet MS" pitchFamily="34" charset="0"/>
              </a:rPr>
              <a:t>Appointed Actuary Mr. Hasrat has </a:t>
            </a:r>
            <a:r>
              <a:rPr lang="en-US" sz="2200" u="sng" dirty="0">
                <a:solidFill>
                  <a:srgbClr val="000000"/>
                </a:solidFill>
                <a:latin typeface="Trebuchet MS" pitchFamily="34" charset="0"/>
              </a:rPr>
              <a:t>quit</a:t>
            </a:r>
            <a:r>
              <a:rPr lang="en-US" sz="2200" dirty="0">
                <a:solidFill>
                  <a:srgbClr val="000000"/>
                </a:solidFill>
                <a:latin typeface="Trebuchet MS" pitchFamily="34" charset="0"/>
              </a:rPr>
              <a:t> due to differences with the CEO, </a:t>
            </a:r>
            <a:r>
              <a:rPr lang="en-US" sz="2200" dirty="0" err="1">
                <a:solidFill>
                  <a:srgbClr val="000000"/>
                </a:solidFill>
                <a:latin typeface="Trebuchet MS" pitchFamily="34" charset="0"/>
              </a:rPr>
              <a:t>Mr</a:t>
            </a:r>
            <a:r>
              <a:rPr lang="en-US" sz="2200" dirty="0">
                <a:solidFill>
                  <a:srgbClr val="000000"/>
                </a:solidFill>
                <a:latin typeface="Trebuchet MS" pitchFamily="34" charset="0"/>
              </a:rPr>
              <a:t> </a:t>
            </a:r>
            <a:r>
              <a:rPr lang="en-US" sz="2200" dirty="0" err="1" smtClean="0">
                <a:solidFill>
                  <a:srgbClr val="000000"/>
                </a:solidFill>
                <a:latin typeface="Trebuchet MS" pitchFamily="34" charset="0"/>
              </a:rPr>
              <a:t>Vetal</a:t>
            </a:r>
            <a:r>
              <a:rPr lang="en-US" sz="2200" dirty="0" smtClean="0">
                <a:solidFill>
                  <a:srgbClr val="000000"/>
                </a:solidFill>
                <a:latin typeface="Trebuchet MS" pitchFamily="34" charset="0"/>
              </a:rPr>
              <a:t>. </a:t>
            </a:r>
            <a:endParaRPr lang="en-US" sz="2200" dirty="0">
              <a:solidFill>
                <a:srgbClr val="000000"/>
              </a:solidFill>
              <a:latin typeface="Trebuchet MS" pitchFamily="34" charset="0"/>
            </a:endParaRPr>
          </a:p>
          <a:p>
            <a:pPr algn="just"/>
            <a:r>
              <a:rPr lang="en-US" sz="2200" dirty="0">
                <a:solidFill>
                  <a:srgbClr val="000000"/>
                </a:solidFill>
                <a:latin typeface="Trebuchet MS" pitchFamily="34" charset="0"/>
              </a:rPr>
              <a:t>Ram accepts the offer and posts </a:t>
            </a:r>
            <a:r>
              <a:rPr lang="en-US" sz="2200" dirty="0" smtClean="0">
                <a:solidFill>
                  <a:srgbClr val="000000"/>
                </a:solidFill>
                <a:latin typeface="Trebuchet MS" pitchFamily="34" charset="0"/>
              </a:rPr>
              <a:t>about his offer </a:t>
            </a:r>
            <a:r>
              <a:rPr lang="en-US" sz="2200" dirty="0">
                <a:solidFill>
                  <a:srgbClr val="000000"/>
                </a:solidFill>
                <a:latin typeface="Trebuchet MS" pitchFamily="34" charset="0"/>
              </a:rPr>
              <a:t>on Social Media where he receives many </a:t>
            </a:r>
            <a:r>
              <a:rPr lang="en-IN" sz="2200" dirty="0">
                <a:solidFill>
                  <a:srgbClr val="000000"/>
                </a:solidFill>
                <a:latin typeface="Trebuchet MS" pitchFamily="34" charset="0"/>
              </a:rPr>
              <a:t>congratulatory messages, one of which </a:t>
            </a:r>
            <a:r>
              <a:rPr lang="en-IN" sz="2200" dirty="0" smtClean="0">
                <a:solidFill>
                  <a:srgbClr val="000000"/>
                </a:solidFill>
                <a:latin typeface="Trebuchet MS" pitchFamily="34" charset="0"/>
              </a:rPr>
              <a:t>was from </a:t>
            </a:r>
            <a:r>
              <a:rPr lang="en-IN" sz="2200" dirty="0">
                <a:solidFill>
                  <a:srgbClr val="000000"/>
                </a:solidFill>
                <a:latin typeface="Trebuchet MS" pitchFamily="34" charset="0"/>
              </a:rPr>
              <a:t>his mentor that </a:t>
            </a:r>
            <a:r>
              <a:rPr lang="en-IN" sz="2200" dirty="0" smtClean="0">
                <a:solidFill>
                  <a:srgbClr val="000000"/>
                </a:solidFill>
                <a:latin typeface="Trebuchet MS" pitchFamily="34" charset="0"/>
              </a:rPr>
              <a:t>highlighted </a:t>
            </a:r>
            <a:r>
              <a:rPr lang="en-IN" sz="2200" dirty="0">
                <a:solidFill>
                  <a:srgbClr val="000000"/>
                </a:solidFill>
                <a:latin typeface="Trebuchet MS" pitchFamily="34" charset="0"/>
              </a:rPr>
              <a:t>a </a:t>
            </a:r>
            <a:r>
              <a:rPr lang="en-IN" sz="2200" u="sng" dirty="0">
                <a:solidFill>
                  <a:srgbClr val="000000"/>
                </a:solidFill>
                <a:latin typeface="Trebuchet MS" pitchFamily="34" charset="0"/>
              </a:rPr>
              <a:t>PCS</a:t>
            </a:r>
            <a:r>
              <a:rPr lang="en-IN" sz="2200" dirty="0">
                <a:solidFill>
                  <a:srgbClr val="000000"/>
                </a:solidFill>
                <a:latin typeface="Trebuchet MS" pitchFamily="34" charset="0"/>
              </a:rPr>
              <a:t> requirement that he needs to meet (Ram doesn’t comply as required</a:t>
            </a:r>
            <a:r>
              <a:rPr lang="en-IN" sz="2200" dirty="0" smtClean="0">
                <a:solidFill>
                  <a:srgbClr val="000000"/>
                </a:solidFill>
                <a:latin typeface="Trebuchet MS" pitchFamily="34" charset="0"/>
              </a:rPr>
              <a:t>).</a:t>
            </a:r>
            <a:endParaRPr lang="en-IN" sz="2200" dirty="0">
              <a:solidFill>
                <a:srgbClr val="000000"/>
              </a:solidFill>
              <a:latin typeface="Trebuchet MS" pitchFamily="34" charset="0"/>
            </a:endParaRPr>
          </a:p>
          <a:p>
            <a:pPr algn="just"/>
            <a:r>
              <a:rPr lang="en-IN" sz="2200" dirty="0">
                <a:solidFill>
                  <a:srgbClr val="000000"/>
                </a:solidFill>
                <a:latin typeface="Trebuchet MS" pitchFamily="34" charset="0"/>
              </a:rPr>
              <a:t>Ram </a:t>
            </a:r>
            <a:r>
              <a:rPr lang="en-IN" sz="2200" dirty="0" smtClean="0">
                <a:solidFill>
                  <a:srgbClr val="000000"/>
                </a:solidFill>
                <a:latin typeface="Trebuchet MS" pitchFamily="34" charset="0"/>
              </a:rPr>
              <a:t>consults </a:t>
            </a:r>
            <a:r>
              <a:rPr lang="en-IN" sz="2200" u="sng" dirty="0">
                <a:solidFill>
                  <a:srgbClr val="000000"/>
                </a:solidFill>
                <a:latin typeface="Trebuchet MS" pitchFamily="34" charset="0"/>
              </a:rPr>
              <a:t>Disha</a:t>
            </a:r>
            <a:r>
              <a:rPr lang="en-IN" sz="2200" dirty="0">
                <a:solidFill>
                  <a:srgbClr val="000000"/>
                </a:solidFill>
                <a:latin typeface="Trebuchet MS" pitchFamily="34" charset="0"/>
              </a:rPr>
              <a:t>, the CS of </a:t>
            </a:r>
            <a:r>
              <a:rPr lang="en-IN" sz="2200" dirty="0" err="1">
                <a:solidFill>
                  <a:srgbClr val="000000"/>
                </a:solidFill>
                <a:latin typeface="Trebuchet MS" pitchFamily="34" charset="0"/>
              </a:rPr>
              <a:t>Fatafat</a:t>
            </a:r>
            <a:r>
              <a:rPr lang="en-IN" sz="2200" dirty="0">
                <a:solidFill>
                  <a:srgbClr val="000000"/>
                </a:solidFill>
                <a:latin typeface="Trebuchet MS" pitchFamily="34" charset="0"/>
              </a:rPr>
              <a:t> </a:t>
            </a:r>
            <a:r>
              <a:rPr lang="en-IN" sz="2200" dirty="0" smtClean="0">
                <a:solidFill>
                  <a:srgbClr val="000000"/>
                </a:solidFill>
                <a:latin typeface="Trebuchet MS" pitchFamily="34" charset="0"/>
              </a:rPr>
              <a:t>who </a:t>
            </a:r>
            <a:r>
              <a:rPr lang="en-IN" sz="2200" dirty="0">
                <a:solidFill>
                  <a:srgbClr val="000000"/>
                </a:solidFill>
                <a:latin typeface="Trebuchet MS" pitchFamily="34" charset="0"/>
              </a:rPr>
              <a:t>assures </a:t>
            </a:r>
            <a:r>
              <a:rPr lang="en-IN" sz="2200" dirty="0" smtClean="0">
                <a:solidFill>
                  <a:srgbClr val="000000"/>
                </a:solidFill>
                <a:latin typeface="Trebuchet MS" pitchFamily="34" charset="0"/>
              </a:rPr>
              <a:t>an </a:t>
            </a:r>
            <a:r>
              <a:rPr lang="en-IN" sz="2200" u="sng" dirty="0">
                <a:solidFill>
                  <a:srgbClr val="000000"/>
                </a:solidFill>
                <a:latin typeface="Trebuchet MS" pitchFamily="34" charset="0"/>
              </a:rPr>
              <a:t>NOC</a:t>
            </a:r>
            <a:r>
              <a:rPr lang="en-IN" sz="2200" dirty="0">
                <a:solidFill>
                  <a:srgbClr val="000000"/>
                </a:solidFill>
                <a:latin typeface="Trebuchet MS" pitchFamily="34" charset="0"/>
              </a:rPr>
              <a:t> from the </a:t>
            </a:r>
            <a:r>
              <a:rPr lang="en-IN" sz="2200" u="sng" dirty="0">
                <a:solidFill>
                  <a:srgbClr val="000000"/>
                </a:solidFill>
                <a:latin typeface="Trebuchet MS" pitchFamily="34" charset="0"/>
              </a:rPr>
              <a:t>ex </a:t>
            </a:r>
            <a:r>
              <a:rPr lang="en-IN" sz="2200" u="sng" dirty="0" smtClean="0">
                <a:solidFill>
                  <a:srgbClr val="000000"/>
                </a:solidFill>
                <a:latin typeface="Trebuchet MS" pitchFamily="34" charset="0"/>
              </a:rPr>
              <a:t>AA, </a:t>
            </a:r>
            <a:r>
              <a:rPr lang="en-IN" sz="2200" u="sng" dirty="0">
                <a:solidFill>
                  <a:srgbClr val="000000"/>
                </a:solidFill>
                <a:latin typeface="Trebuchet MS" pitchFamily="34" charset="0"/>
              </a:rPr>
              <a:t>Hasrat</a:t>
            </a:r>
            <a:r>
              <a:rPr lang="en-IN" sz="2200" dirty="0">
                <a:solidFill>
                  <a:srgbClr val="000000"/>
                </a:solidFill>
                <a:latin typeface="Trebuchet MS" pitchFamily="34" charset="0"/>
              </a:rPr>
              <a:t>.</a:t>
            </a:r>
          </a:p>
          <a:p>
            <a:pPr algn="just"/>
            <a:r>
              <a:rPr lang="en-US" sz="2200" dirty="0">
                <a:solidFill>
                  <a:srgbClr val="000000"/>
                </a:solidFill>
                <a:latin typeface="Trebuchet MS" pitchFamily="34" charset="0"/>
              </a:rPr>
              <a:t>Hasrat provides </a:t>
            </a:r>
            <a:r>
              <a:rPr lang="en-US" sz="2200" dirty="0" smtClean="0">
                <a:solidFill>
                  <a:srgbClr val="000000"/>
                </a:solidFill>
                <a:latin typeface="Trebuchet MS" pitchFamily="34" charset="0"/>
              </a:rPr>
              <a:t>an NOC </a:t>
            </a:r>
            <a:r>
              <a:rPr lang="en-US" sz="2200" dirty="0">
                <a:solidFill>
                  <a:srgbClr val="000000"/>
                </a:solidFill>
                <a:latin typeface="Trebuchet MS" pitchFamily="34" charset="0"/>
              </a:rPr>
              <a:t>since he is promised </a:t>
            </a:r>
            <a:r>
              <a:rPr lang="en-US" sz="2200" u="sng" dirty="0">
                <a:solidFill>
                  <a:srgbClr val="000000"/>
                </a:solidFill>
                <a:latin typeface="Trebuchet MS" pitchFamily="34" charset="0"/>
              </a:rPr>
              <a:t>stock options</a:t>
            </a:r>
            <a:r>
              <a:rPr lang="en-US" sz="2200" dirty="0">
                <a:solidFill>
                  <a:srgbClr val="000000"/>
                </a:solidFill>
                <a:latin typeface="Trebuchet MS" pitchFamily="34" charset="0"/>
              </a:rPr>
              <a:t> by </a:t>
            </a:r>
            <a:r>
              <a:rPr lang="en-US" sz="2200" dirty="0" smtClean="0">
                <a:solidFill>
                  <a:srgbClr val="000000"/>
                </a:solidFill>
                <a:latin typeface="Trebuchet MS" pitchFamily="34" charset="0"/>
              </a:rPr>
              <a:t>the CEO </a:t>
            </a:r>
            <a:r>
              <a:rPr lang="en-US" sz="2200" dirty="0">
                <a:solidFill>
                  <a:srgbClr val="000000"/>
                </a:solidFill>
                <a:latin typeface="Trebuchet MS" pitchFamily="34" charset="0"/>
              </a:rPr>
              <a:t>(though not eligible</a:t>
            </a:r>
            <a:r>
              <a:rPr lang="en-US" sz="2200" dirty="0" smtClean="0">
                <a:solidFill>
                  <a:srgbClr val="000000"/>
                </a:solidFill>
                <a:latin typeface="Trebuchet MS" pitchFamily="34" charset="0"/>
              </a:rPr>
              <a:t>). </a:t>
            </a:r>
            <a:endParaRPr lang="en-US" sz="2200" dirty="0">
              <a:solidFill>
                <a:srgbClr val="000000"/>
              </a:solidFill>
              <a:latin typeface="Trebuchet MS" pitchFamily="34" charset="0"/>
            </a:endParaRPr>
          </a:p>
          <a:p>
            <a:pPr algn="just"/>
            <a:r>
              <a:rPr lang="en-IN" sz="2200" dirty="0">
                <a:solidFill>
                  <a:srgbClr val="000000"/>
                </a:solidFill>
                <a:latin typeface="Trebuchet MS" pitchFamily="34" charset="0"/>
              </a:rPr>
              <a:t>Without any further </a:t>
            </a:r>
            <a:r>
              <a:rPr lang="en-IN" sz="2200" u="sng" dirty="0">
                <a:solidFill>
                  <a:srgbClr val="000000"/>
                </a:solidFill>
                <a:latin typeface="Trebuchet MS" pitchFamily="34" charset="0"/>
              </a:rPr>
              <a:t>due </a:t>
            </a:r>
            <a:r>
              <a:rPr lang="en-IN" sz="2200" u="sng" dirty="0" smtClean="0">
                <a:solidFill>
                  <a:srgbClr val="000000"/>
                </a:solidFill>
                <a:latin typeface="Trebuchet MS" pitchFamily="34" charset="0"/>
              </a:rPr>
              <a:t>diligence,</a:t>
            </a:r>
            <a:r>
              <a:rPr lang="en-IN" sz="2200" dirty="0" smtClean="0">
                <a:solidFill>
                  <a:srgbClr val="000000"/>
                </a:solidFill>
                <a:latin typeface="Trebuchet MS" pitchFamily="34" charset="0"/>
              </a:rPr>
              <a:t> </a:t>
            </a:r>
            <a:r>
              <a:rPr lang="en-IN" sz="2200" dirty="0">
                <a:solidFill>
                  <a:srgbClr val="000000"/>
                </a:solidFill>
                <a:latin typeface="Trebuchet MS" pitchFamily="34" charset="0"/>
              </a:rPr>
              <a:t>Ram accepts the </a:t>
            </a:r>
            <a:r>
              <a:rPr lang="en-IN" sz="2200" dirty="0" smtClean="0">
                <a:solidFill>
                  <a:srgbClr val="000000"/>
                </a:solidFill>
                <a:latin typeface="Trebuchet MS" pitchFamily="34" charset="0"/>
              </a:rPr>
              <a:t>offer.</a:t>
            </a:r>
            <a:endParaRPr lang="en-US" sz="2200" dirty="0">
              <a:solidFill>
                <a:srgbClr val="000000"/>
              </a:solidFill>
              <a:latin typeface="Trebuchet MS" pitchFamily="34" charset="0"/>
            </a:endParaRPr>
          </a:p>
          <a:p>
            <a:pPr algn="just"/>
            <a:endParaRPr lang="en-IN" sz="2200" dirty="0">
              <a:solidFill>
                <a:srgbClr val="000000"/>
              </a:solidFill>
              <a:latin typeface="Trebuchet MS" pitchFamily="34" charset="0"/>
            </a:endParaRPr>
          </a:p>
          <a:p>
            <a:pPr algn="just"/>
            <a:endParaRPr lang="en-IN" sz="2200" dirty="0">
              <a:solidFill>
                <a:srgbClr val="000000"/>
              </a:solidFill>
              <a:latin typeface="Trebuchet MS" pitchFamily="34" charset="0"/>
            </a:endParaRPr>
          </a:p>
          <a:p>
            <a:pPr algn="just"/>
            <a:endParaRPr lang="en-IN" sz="2200" dirty="0">
              <a:solidFill>
                <a:srgbClr val="000000"/>
              </a:solidFill>
              <a:latin typeface="Trebuchet MS" pitchFamily="34" charset="0"/>
            </a:endParaRPr>
          </a:p>
          <a:p>
            <a:pPr algn="just"/>
            <a:endParaRPr lang="en-US" altLang="en-US" sz="2200" kern="0" dirty="0">
              <a:solidFill>
                <a:srgbClr val="000000"/>
              </a:solidFill>
              <a:latin typeface="Trebuchet MS"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sp>
        <p:nvSpPr>
          <p:cNvPr id="7" name="TextBox 6"/>
          <p:cNvSpPr txBox="1"/>
          <p:nvPr/>
        </p:nvSpPr>
        <p:spPr>
          <a:xfrm>
            <a:off x="1828800" y="6406400"/>
            <a:ext cx="2971800" cy="276999"/>
          </a:xfrm>
          <a:prstGeom prst="rect">
            <a:avLst/>
          </a:prstGeom>
          <a:noFill/>
        </p:spPr>
        <p:txBody>
          <a:bodyPr wrap="square" rtlCol="0">
            <a:spAutoFit/>
          </a:bodyPr>
          <a:lstStyle/>
          <a:p>
            <a:r>
              <a:rPr lang="en-US" sz="1200" dirty="0">
                <a:latin typeface="Trebuchet MS" pitchFamily="34" charset="0"/>
              </a:rPr>
              <a:t>2</a:t>
            </a:r>
          </a:p>
        </p:txBody>
      </p:sp>
    </p:spTree>
    <p:extLst>
      <p:ext uri="{BB962C8B-B14F-4D97-AF65-F5344CB8AC3E}">
        <p14:creationId xmlns:p14="http://schemas.microsoft.com/office/powerpoint/2010/main" val="16813568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7990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rgbClr val="000000"/>
                </a:solidFill>
                <a:latin typeface="Trebuchet MS" pitchFamily="34" charset="0"/>
              </a:rPr>
              <a:t>Alternatives Available</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graphicFrame>
        <p:nvGraphicFramePr>
          <p:cNvPr id="7" name="Table 6"/>
          <p:cNvGraphicFramePr>
            <a:graphicFrameLocks noGrp="1"/>
          </p:cNvGraphicFramePr>
          <p:nvPr>
            <p:extLst/>
          </p:nvPr>
        </p:nvGraphicFramePr>
        <p:xfrm>
          <a:off x="1992086" y="1245747"/>
          <a:ext cx="8675914" cy="457200"/>
        </p:xfrm>
        <a:graphic>
          <a:graphicData uri="http://schemas.openxmlformats.org/drawingml/2006/table">
            <a:tbl>
              <a:tblPr firstRow="1" bandRow="1">
                <a:tableStyleId>{21E4AEA4-8DFA-4A89-87EB-49C32662AFE0}</a:tableStyleId>
              </a:tblPr>
              <a:tblGrid>
                <a:gridCol w="8675914">
                  <a:extLst>
                    <a:ext uri="{9D8B030D-6E8A-4147-A177-3AD203B41FA5}">
                      <a16:colId xmlns:a16="http://schemas.microsoft.com/office/drawing/2014/main" xmlns="" val="20000"/>
                    </a:ext>
                  </a:extLst>
                </a:gridCol>
              </a:tblGrid>
              <a:tr h="354453">
                <a:tc>
                  <a:txBody>
                    <a:bodyPr/>
                    <a:lstStyle/>
                    <a:p>
                      <a:r>
                        <a:rPr lang="en-US" sz="2400" dirty="0">
                          <a:latin typeface="Trebuchet MS" pitchFamily="34" charset="0"/>
                        </a:rPr>
                        <a:t>Act now and let the regulator know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366FF"/>
                    </a:solidFill>
                  </a:tcPr>
                </a:tc>
                <a:extLst>
                  <a:ext uri="{0D108BD9-81ED-4DB2-BD59-A6C34878D82A}">
                    <a16:rowId xmlns:a16="http://schemas.microsoft.com/office/drawing/2014/main" xmlns="" val="10000"/>
                  </a:ext>
                </a:extLst>
              </a:tr>
            </a:tbl>
          </a:graphicData>
        </a:graphic>
      </p:graphicFrame>
      <p:sp>
        <p:nvSpPr>
          <p:cNvPr id="9" name="Rectangle 3"/>
          <p:cNvSpPr txBox="1">
            <a:spLocks noChangeArrowheads="1"/>
          </p:cNvSpPr>
          <p:nvPr/>
        </p:nvSpPr>
        <p:spPr>
          <a:xfrm>
            <a:off x="1992086" y="1752600"/>
            <a:ext cx="8675914" cy="4419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smtClean="0">
                <a:solidFill>
                  <a:srgbClr val="000000"/>
                </a:solidFill>
                <a:latin typeface="Trebuchet MS" pitchFamily="34" charset="0"/>
              </a:rPr>
              <a:t>Section </a:t>
            </a:r>
            <a:r>
              <a:rPr lang="en-US" sz="2200" dirty="0">
                <a:solidFill>
                  <a:srgbClr val="000000"/>
                </a:solidFill>
                <a:latin typeface="Trebuchet MS" pitchFamily="34" charset="0"/>
              </a:rPr>
              <a:t>10.2 of APS 1 suggests </a:t>
            </a:r>
            <a:r>
              <a:rPr lang="en-US" sz="2000" i="1" dirty="0">
                <a:solidFill>
                  <a:srgbClr val="000000"/>
                </a:solidFill>
                <a:latin typeface="Trebuchet MS" pitchFamily="34" charset="0"/>
              </a:rPr>
              <a:t>while fearing insolvency, the AA must advise the company how it must act and why. The AA must take appropriate action necessary, including that of communicating to IRDAI after due deliberation with the Board</a:t>
            </a:r>
            <a:r>
              <a:rPr lang="en-US" sz="2000" i="1" dirty="0" smtClean="0">
                <a:solidFill>
                  <a:srgbClr val="000000"/>
                </a:solidFill>
                <a:latin typeface="Trebuchet MS" pitchFamily="34" charset="0"/>
              </a:rPr>
              <a:t>.</a:t>
            </a:r>
          </a:p>
          <a:p>
            <a:pPr algn="just"/>
            <a:endParaRPr lang="en-US" sz="500" i="1" dirty="0">
              <a:solidFill>
                <a:srgbClr val="000000"/>
              </a:solidFill>
              <a:latin typeface="Trebuchet MS" pitchFamily="34" charset="0"/>
            </a:endParaRPr>
          </a:p>
          <a:p>
            <a:pPr algn="just"/>
            <a:r>
              <a:rPr lang="en-US" sz="2200" dirty="0">
                <a:solidFill>
                  <a:srgbClr val="000000"/>
                </a:solidFill>
                <a:latin typeface="Trebuchet MS" pitchFamily="34" charset="0"/>
              </a:rPr>
              <a:t>Section 6 of APS 2 suggests that </a:t>
            </a:r>
            <a:r>
              <a:rPr lang="en-US" sz="2000" i="1" dirty="0">
                <a:solidFill>
                  <a:srgbClr val="000000"/>
                </a:solidFill>
                <a:latin typeface="Trebuchet MS" pitchFamily="34" charset="0"/>
              </a:rPr>
              <a:t>the AA should advise the Directors to ensure solvency requirements are met</a:t>
            </a:r>
            <a:r>
              <a:rPr lang="en-US" sz="2000" i="1" dirty="0" smtClean="0">
                <a:solidFill>
                  <a:srgbClr val="000000"/>
                </a:solidFill>
                <a:latin typeface="Trebuchet MS" pitchFamily="34" charset="0"/>
              </a:rPr>
              <a:t>.</a:t>
            </a:r>
          </a:p>
          <a:p>
            <a:pPr algn="just"/>
            <a:endParaRPr lang="en-US" sz="500" i="1" dirty="0" smtClean="0">
              <a:solidFill>
                <a:srgbClr val="000000"/>
              </a:solidFill>
              <a:latin typeface="Trebuchet MS" pitchFamily="34" charset="0"/>
            </a:endParaRPr>
          </a:p>
          <a:p>
            <a:pPr algn="just"/>
            <a:r>
              <a:rPr lang="en-US" sz="2200" dirty="0" smtClean="0">
                <a:solidFill>
                  <a:srgbClr val="000000"/>
                </a:solidFill>
                <a:latin typeface="Trebuchet MS" pitchFamily="34" charset="0"/>
              </a:rPr>
              <a:t>Section </a:t>
            </a:r>
            <a:r>
              <a:rPr lang="en-US" sz="2200" dirty="0">
                <a:solidFill>
                  <a:srgbClr val="000000"/>
                </a:solidFill>
                <a:latin typeface="Trebuchet MS" pitchFamily="34" charset="0"/>
              </a:rPr>
              <a:t>9.14 of AA Regulations 2017 states that </a:t>
            </a:r>
            <a:r>
              <a:rPr lang="en-US" sz="2000" i="1" dirty="0">
                <a:solidFill>
                  <a:srgbClr val="000000"/>
                </a:solidFill>
                <a:latin typeface="Trebuchet MS" pitchFamily="34" charset="0"/>
              </a:rPr>
              <a:t>the AA must inform the Authority in case of any breach by the insurer and failure by the management to take any action</a:t>
            </a:r>
            <a:r>
              <a:rPr lang="en-US" sz="2000" i="1" dirty="0" smtClean="0">
                <a:solidFill>
                  <a:srgbClr val="000000"/>
                </a:solidFill>
                <a:latin typeface="Trebuchet MS" pitchFamily="34" charset="0"/>
              </a:rPr>
              <a:t>.</a:t>
            </a:r>
            <a:endParaRPr lang="en-US" sz="2000" i="1" dirty="0">
              <a:solidFill>
                <a:srgbClr val="000000"/>
              </a:solidFill>
              <a:latin typeface="Trebuchet MS" pitchFamily="34" charset="0"/>
            </a:endParaRPr>
          </a:p>
        </p:txBody>
      </p:sp>
      <p:sp>
        <p:nvSpPr>
          <p:cNvPr id="8" name="TextBox 7"/>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29</a:t>
            </a:r>
            <a:endParaRPr lang="en-US" sz="1200" dirty="0">
              <a:latin typeface="Trebuchet MS" pitchFamily="34" charset="0"/>
            </a:endParaRPr>
          </a:p>
        </p:txBody>
      </p:sp>
    </p:spTree>
    <p:extLst>
      <p:ext uri="{BB962C8B-B14F-4D97-AF65-F5344CB8AC3E}">
        <p14:creationId xmlns:p14="http://schemas.microsoft.com/office/powerpoint/2010/main" val="38806503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57400" y="447247"/>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smtClean="0">
                <a:solidFill>
                  <a:srgbClr val="000000"/>
                </a:solidFill>
                <a:latin typeface="Trebuchet MS" pitchFamily="34" charset="0"/>
              </a:rPr>
              <a:t>Agenda</a:t>
            </a:r>
            <a:endParaRPr lang="en-US" altLang="en-US" kern="0" dirty="0">
              <a:solidFill>
                <a:srgbClr val="000000"/>
              </a:solidFill>
              <a:latin typeface="Trebuchet MS"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sp>
        <p:nvSpPr>
          <p:cNvPr id="6" name="Rectangle 5"/>
          <p:cNvSpPr/>
          <p:nvPr/>
        </p:nvSpPr>
        <p:spPr bwMode="auto">
          <a:xfrm>
            <a:off x="2024742" y="1828801"/>
            <a:ext cx="8458200" cy="4572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smtClean="0">
              <a:solidFill>
                <a:srgbClr val="000000"/>
              </a:solidFill>
              <a:latin typeface="Arial" pitchFamily="34" charset="0"/>
            </a:endParaRPr>
          </a:p>
        </p:txBody>
      </p:sp>
      <p:sp>
        <p:nvSpPr>
          <p:cNvPr id="7" name="Rounded Rectangle 6"/>
          <p:cNvSpPr/>
          <p:nvPr/>
        </p:nvSpPr>
        <p:spPr bwMode="auto">
          <a:xfrm>
            <a:off x="2368617" y="1524001"/>
            <a:ext cx="7101954" cy="5715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altLang="en-US" sz="2400" kern="0" dirty="0">
                <a:solidFill>
                  <a:srgbClr val="000000"/>
                </a:solidFill>
                <a:latin typeface="Trebuchet MS" pitchFamily="34" charset="0"/>
              </a:rPr>
              <a:t>Professionalism Issues</a:t>
            </a:r>
            <a:endParaRPr lang="en-US" sz="2400" dirty="0" smtClean="0">
              <a:solidFill>
                <a:srgbClr val="000000"/>
              </a:solidFill>
              <a:latin typeface="Arial" pitchFamily="34" charset="0"/>
            </a:endParaRPr>
          </a:p>
        </p:txBody>
      </p:sp>
      <p:sp>
        <p:nvSpPr>
          <p:cNvPr id="8" name="Rectangle 7"/>
          <p:cNvSpPr/>
          <p:nvPr/>
        </p:nvSpPr>
        <p:spPr bwMode="auto">
          <a:xfrm>
            <a:off x="2024742" y="2710543"/>
            <a:ext cx="8458200" cy="794657"/>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smtClean="0">
              <a:solidFill>
                <a:srgbClr val="000000"/>
              </a:solidFill>
              <a:latin typeface="Arial" pitchFamily="34" charset="0"/>
            </a:endParaRPr>
          </a:p>
        </p:txBody>
      </p:sp>
      <p:sp>
        <p:nvSpPr>
          <p:cNvPr id="9" name="Rounded Rectangle 8"/>
          <p:cNvSpPr/>
          <p:nvPr/>
        </p:nvSpPr>
        <p:spPr bwMode="auto">
          <a:xfrm>
            <a:off x="2368617" y="2405743"/>
            <a:ext cx="7101954" cy="870857"/>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en-US" sz="2400" kern="0" dirty="0">
                <a:solidFill>
                  <a:srgbClr val="000000"/>
                </a:solidFill>
                <a:latin typeface="Trebuchet MS" pitchFamily="34" charset="0"/>
              </a:rPr>
              <a:t>Where did Ram go Wrong</a:t>
            </a:r>
            <a:r>
              <a:rPr lang="en-US" altLang="en-US" sz="2400" kern="0" dirty="0" smtClean="0">
                <a:solidFill>
                  <a:srgbClr val="000000"/>
                </a:solidFill>
                <a:latin typeface="Trebuchet MS" pitchFamily="34" charset="0"/>
              </a:rPr>
              <a:t>? What could he have done differently?</a:t>
            </a:r>
            <a:endParaRPr lang="en-US" altLang="en-US" sz="2400" kern="0" dirty="0">
              <a:solidFill>
                <a:srgbClr val="000000"/>
              </a:solidFill>
              <a:latin typeface="Trebuchet MS" pitchFamily="34" charset="0"/>
            </a:endParaRPr>
          </a:p>
        </p:txBody>
      </p:sp>
      <p:sp>
        <p:nvSpPr>
          <p:cNvPr id="14" name="Rectangle 13"/>
          <p:cNvSpPr/>
          <p:nvPr/>
        </p:nvSpPr>
        <p:spPr bwMode="auto">
          <a:xfrm>
            <a:off x="2002971" y="3962400"/>
            <a:ext cx="8458200" cy="4572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smtClean="0">
              <a:solidFill>
                <a:srgbClr val="000000"/>
              </a:solidFill>
              <a:latin typeface="Arial" pitchFamily="34" charset="0"/>
            </a:endParaRPr>
          </a:p>
        </p:txBody>
      </p:sp>
      <p:sp>
        <p:nvSpPr>
          <p:cNvPr id="15" name="Rounded Rectangle 14"/>
          <p:cNvSpPr/>
          <p:nvPr/>
        </p:nvSpPr>
        <p:spPr bwMode="auto">
          <a:xfrm>
            <a:off x="2346846" y="3657600"/>
            <a:ext cx="7101954" cy="5715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en-US" sz="2400" kern="0" dirty="0">
                <a:solidFill>
                  <a:srgbClr val="000000"/>
                </a:solidFill>
                <a:latin typeface="Trebuchet MS" pitchFamily="34" charset="0"/>
              </a:rPr>
              <a:t>Alternatives </a:t>
            </a:r>
            <a:r>
              <a:rPr lang="en-US" altLang="en-US" sz="2400" kern="0" dirty="0" smtClean="0">
                <a:solidFill>
                  <a:srgbClr val="000000"/>
                </a:solidFill>
                <a:latin typeface="Trebuchet MS" pitchFamily="34" charset="0"/>
              </a:rPr>
              <a:t>available</a:t>
            </a:r>
            <a:endParaRPr lang="en-US" altLang="en-US" sz="2400" kern="0" dirty="0">
              <a:solidFill>
                <a:srgbClr val="000000"/>
              </a:solidFill>
              <a:latin typeface="Trebuchet MS" pitchFamily="34" charset="0"/>
            </a:endParaRPr>
          </a:p>
        </p:txBody>
      </p:sp>
      <p:sp>
        <p:nvSpPr>
          <p:cNvPr id="16" name="Rectangle 15"/>
          <p:cNvSpPr/>
          <p:nvPr/>
        </p:nvSpPr>
        <p:spPr bwMode="auto">
          <a:xfrm>
            <a:off x="1981200" y="4857750"/>
            <a:ext cx="8458200" cy="4572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smtClean="0">
              <a:solidFill>
                <a:srgbClr val="000000"/>
              </a:solidFill>
              <a:latin typeface="Arial" pitchFamily="34" charset="0"/>
            </a:endParaRPr>
          </a:p>
        </p:txBody>
      </p:sp>
      <p:sp>
        <p:nvSpPr>
          <p:cNvPr id="17" name="Rounded Rectangle 16"/>
          <p:cNvSpPr/>
          <p:nvPr/>
        </p:nvSpPr>
        <p:spPr bwMode="auto">
          <a:xfrm>
            <a:off x="2325075" y="4552950"/>
            <a:ext cx="7101954" cy="571500"/>
          </a:xfrm>
          <a:prstGeom prst="round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en-US" sz="2400" kern="0" dirty="0">
                <a:solidFill>
                  <a:srgbClr val="FFFFFF"/>
                </a:solidFill>
                <a:latin typeface="Trebuchet MS" pitchFamily="34" charset="0"/>
              </a:rPr>
              <a:t>What should be done</a:t>
            </a:r>
            <a:r>
              <a:rPr lang="en-US" altLang="en-US" sz="2400" kern="0" dirty="0" smtClean="0">
                <a:solidFill>
                  <a:srgbClr val="FFFFFF"/>
                </a:solidFill>
                <a:latin typeface="Trebuchet MS" pitchFamily="34" charset="0"/>
              </a:rPr>
              <a:t>?</a:t>
            </a:r>
            <a:endParaRPr lang="en-US" altLang="en-US" sz="2400" kern="0" dirty="0">
              <a:solidFill>
                <a:srgbClr val="FFFFFF"/>
              </a:solidFill>
              <a:latin typeface="Trebuchet MS" pitchFamily="34" charset="0"/>
            </a:endParaRPr>
          </a:p>
        </p:txBody>
      </p:sp>
      <p:sp>
        <p:nvSpPr>
          <p:cNvPr id="13" name="Rectangle 12"/>
          <p:cNvSpPr/>
          <p:nvPr/>
        </p:nvSpPr>
        <p:spPr bwMode="auto">
          <a:xfrm>
            <a:off x="1959429" y="5791200"/>
            <a:ext cx="8458200" cy="4572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smtClean="0">
              <a:solidFill>
                <a:srgbClr val="000000"/>
              </a:solidFill>
              <a:latin typeface="Arial" pitchFamily="34" charset="0"/>
            </a:endParaRPr>
          </a:p>
        </p:txBody>
      </p:sp>
      <p:sp>
        <p:nvSpPr>
          <p:cNvPr id="18" name="Rounded Rectangle 17"/>
          <p:cNvSpPr/>
          <p:nvPr/>
        </p:nvSpPr>
        <p:spPr bwMode="auto">
          <a:xfrm>
            <a:off x="2303304" y="5486400"/>
            <a:ext cx="7101954" cy="5715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en-US" sz="2400" kern="0" dirty="0" smtClean="0">
                <a:solidFill>
                  <a:srgbClr val="000000"/>
                </a:solidFill>
                <a:latin typeface="Trebuchet MS" pitchFamily="34" charset="0"/>
              </a:rPr>
              <a:t>Conclusion</a:t>
            </a:r>
            <a:endParaRPr lang="en-US" altLang="en-US" sz="2400" kern="0" dirty="0">
              <a:solidFill>
                <a:srgbClr val="000000"/>
              </a:solidFill>
              <a:latin typeface="Trebuchet MS" pitchFamily="34" charset="0"/>
            </a:endParaRPr>
          </a:p>
        </p:txBody>
      </p:sp>
      <p:sp>
        <p:nvSpPr>
          <p:cNvPr id="19" name="TextBox 18"/>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30</a:t>
            </a:r>
            <a:endParaRPr lang="en-US" sz="1200" dirty="0">
              <a:latin typeface="Trebuchet MS" pitchFamily="34" charset="0"/>
            </a:endParaRPr>
          </a:p>
        </p:txBody>
      </p:sp>
    </p:spTree>
    <p:extLst>
      <p:ext uri="{BB962C8B-B14F-4D97-AF65-F5344CB8AC3E}">
        <p14:creationId xmlns:p14="http://schemas.microsoft.com/office/powerpoint/2010/main" val="23955029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7990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smtClean="0">
                <a:solidFill>
                  <a:srgbClr val="000000"/>
                </a:solidFill>
                <a:latin typeface="Trebuchet MS" pitchFamily="34" charset="0"/>
              </a:rPr>
              <a:t>What should be done?</a:t>
            </a:r>
            <a:endParaRPr lang="en-US" altLang="en-US" kern="0" dirty="0">
              <a:solidFill>
                <a:srgbClr val="000000"/>
              </a:solidFill>
              <a:latin typeface="Trebuchet MS"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graphicFrame>
        <p:nvGraphicFramePr>
          <p:cNvPr id="7" name="Table 6"/>
          <p:cNvGraphicFramePr>
            <a:graphicFrameLocks noGrp="1"/>
          </p:cNvGraphicFramePr>
          <p:nvPr>
            <p:extLst>
              <p:ext uri="{D42A27DB-BD31-4B8C-83A1-F6EECF244321}">
                <p14:modId xmlns:p14="http://schemas.microsoft.com/office/powerpoint/2010/main" val="4135357539"/>
              </p:ext>
            </p:extLst>
          </p:nvPr>
        </p:nvGraphicFramePr>
        <p:xfrm>
          <a:off x="1992086" y="1245747"/>
          <a:ext cx="8675914" cy="457200"/>
        </p:xfrm>
        <a:graphic>
          <a:graphicData uri="http://schemas.openxmlformats.org/drawingml/2006/table">
            <a:tbl>
              <a:tblPr firstRow="1" bandRow="1">
                <a:tableStyleId>{21E4AEA4-8DFA-4A89-87EB-49C32662AFE0}</a:tableStyleId>
              </a:tblPr>
              <a:tblGrid>
                <a:gridCol w="8675914"/>
              </a:tblGrid>
              <a:tr h="354453">
                <a:tc>
                  <a:txBody>
                    <a:bodyPr/>
                    <a:lstStyle/>
                    <a:p>
                      <a:r>
                        <a:rPr lang="en-US" sz="2400" dirty="0" smtClean="0">
                          <a:latin typeface="Trebuchet MS" pitchFamily="34" charset="0"/>
                        </a:rPr>
                        <a:t>Conversation with </a:t>
                      </a:r>
                      <a:r>
                        <a:rPr lang="en-US" sz="2400" dirty="0" err="1" smtClean="0">
                          <a:latin typeface="Trebuchet MS" pitchFamily="34" charset="0"/>
                        </a:rPr>
                        <a:t>Hasrat</a:t>
                      </a:r>
                      <a:endParaRPr lang="en-US" sz="2400" dirty="0">
                        <a:latin typeface="Trebuchet MS"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366FF"/>
                    </a:solidFill>
                  </a:tcPr>
                </a:tc>
              </a:tr>
            </a:tbl>
          </a:graphicData>
        </a:graphic>
      </p:graphicFrame>
      <p:sp>
        <p:nvSpPr>
          <p:cNvPr id="9" name="Rectangle 3"/>
          <p:cNvSpPr txBox="1">
            <a:spLocks noChangeArrowheads="1"/>
          </p:cNvSpPr>
          <p:nvPr/>
        </p:nvSpPr>
        <p:spPr>
          <a:xfrm>
            <a:off x="1992086" y="1752600"/>
            <a:ext cx="8675914" cy="4419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smtClean="0">
                <a:solidFill>
                  <a:srgbClr val="000000"/>
                </a:solidFill>
                <a:latin typeface="Trebuchet MS" pitchFamily="34" charset="0"/>
              </a:rPr>
              <a:t>Speak to </a:t>
            </a:r>
            <a:r>
              <a:rPr lang="en-US" sz="2200" dirty="0" err="1" smtClean="0">
                <a:solidFill>
                  <a:srgbClr val="000000"/>
                </a:solidFill>
                <a:latin typeface="Trebuchet MS" pitchFamily="34" charset="0"/>
              </a:rPr>
              <a:t>Hasrat</a:t>
            </a:r>
            <a:r>
              <a:rPr lang="en-US" sz="2200" dirty="0" smtClean="0">
                <a:solidFill>
                  <a:srgbClr val="000000"/>
                </a:solidFill>
                <a:latin typeface="Trebuchet MS" pitchFamily="34" charset="0"/>
              </a:rPr>
              <a:t> to get more information on the issue and to check if he was aware of the wrong doings in the company.</a:t>
            </a:r>
          </a:p>
          <a:p>
            <a:pPr algn="just"/>
            <a:r>
              <a:rPr lang="en-US" sz="2200" dirty="0" smtClean="0">
                <a:solidFill>
                  <a:srgbClr val="000000"/>
                </a:solidFill>
                <a:latin typeface="Trebuchet MS" pitchFamily="34" charset="0"/>
              </a:rPr>
              <a:t>Explore whether the matter can be mitigated or rectified by taking remedial action.</a:t>
            </a:r>
          </a:p>
          <a:p>
            <a:pPr algn="just"/>
            <a:r>
              <a:rPr lang="en-US" sz="2200" dirty="0" smtClean="0">
                <a:solidFill>
                  <a:srgbClr val="000000"/>
                </a:solidFill>
                <a:latin typeface="Trebuchet MS" pitchFamily="34" charset="0"/>
              </a:rPr>
              <a:t>If Ram thinks </a:t>
            </a:r>
            <a:r>
              <a:rPr lang="en-US" sz="2200" dirty="0" err="1" smtClean="0">
                <a:solidFill>
                  <a:srgbClr val="000000"/>
                </a:solidFill>
                <a:latin typeface="Trebuchet MS" pitchFamily="34" charset="0"/>
              </a:rPr>
              <a:t>Hasrat</a:t>
            </a:r>
            <a:r>
              <a:rPr lang="en-US" sz="2200" dirty="0" smtClean="0">
                <a:solidFill>
                  <a:srgbClr val="000000"/>
                </a:solidFill>
                <a:latin typeface="Trebuchet MS" pitchFamily="34" charset="0"/>
              </a:rPr>
              <a:t> has committed a material breach of the professional guidance, Ram should refer the matter to the professional body.</a:t>
            </a:r>
          </a:p>
          <a:p>
            <a:pPr algn="just"/>
            <a:endParaRPr lang="en-US" sz="2200" dirty="0" smtClean="0">
              <a:solidFill>
                <a:srgbClr val="000000"/>
              </a:solidFill>
              <a:latin typeface="Trebuchet MS" pitchFamily="34" charset="0"/>
            </a:endParaRPr>
          </a:p>
          <a:p>
            <a:pPr algn="just"/>
            <a:endParaRPr lang="en-US" sz="2200" dirty="0" smtClean="0">
              <a:solidFill>
                <a:srgbClr val="000000"/>
              </a:solidFill>
              <a:latin typeface="Trebuchet MS" pitchFamily="34" charset="0"/>
            </a:endParaRPr>
          </a:p>
          <a:p>
            <a:pPr algn="just"/>
            <a:endParaRPr lang="en-US" sz="2200" dirty="0" smtClean="0">
              <a:solidFill>
                <a:srgbClr val="000000"/>
              </a:solidFill>
              <a:latin typeface="Trebuchet MS" pitchFamily="34" charset="0"/>
            </a:endParaRPr>
          </a:p>
          <a:p>
            <a:pPr marL="0" indent="0" algn="just">
              <a:buFontTx/>
              <a:buNone/>
            </a:pPr>
            <a:endParaRPr lang="en-US" sz="2200" dirty="0" smtClean="0">
              <a:solidFill>
                <a:srgbClr val="000000"/>
              </a:solidFill>
              <a:latin typeface="Trebuchet MS" pitchFamily="34" charset="0"/>
            </a:endParaRPr>
          </a:p>
          <a:p>
            <a:pPr algn="just"/>
            <a:endParaRPr lang="en-US" sz="2200" dirty="0">
              <a:solidFill>
                <a:srgbClr val="000000"/>
              </a:solidFill>
              <a:latin typeface="Trebuchet MS" pitchFamily="34" charset="0"/>
            </a:endParaRPr>
          </a:p>
        </p:txBody>
      </p:sp>
      <p:sp>
        <p:nvSpPr>
          <p:cNvPr id="8" name="TextBox 7"/>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31</a:t>
            </a:r>
            <a:endParaRPr lang="en-US" sz="1200" dirty="0">
              <a:latin typeface="Trebuchet MS"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461327964"/>
              </p:ext>
            </p:extLst>
          </p:nvPr>
        </p:nvGraphicFramePr>
        <p:xfrm>
          <a:off x="2015123" y="4572000"/>
          <a:ext cx="8675914" cy="457200"/>
        </p:xfrm>
        <a:graphic>
          <a:graphicData uri="http://schemas.openxmlformats.org/drawingml/2006/table">
            <a:tbl>
              <a:tblPr firstRow="1" bandRow="1">
                <a:tableStyleId>{21E4AEA4-8DFA-4A89-87EB-49C32662AFE0}</a:tableStyleId>
              </a:tblPr>
              <a:tblGrid>
                <a:gridCol w="8675914"/>
              </a:tblGrid>
              <a:tr h="354453">
                <a:tc>
                  <a:txBody>
                    <a:bodyPr/>
                    <a:lstStyle/>
                    <a:p>
                      <a:r>
                        <a:rPr lang="en-US" sz="2400" dirty="0" smtClean="0">
                          <a:latin typeface="Trebuchet MS" pitchFamily="34" charset="0"/>
                        </a:rPr>
                        <a:t>Communicate to the senior Management</a:t>
                      </a:r>
                      <a:endParaRPr lang="en-US" sz="2400" dirty="0">
                        <a:latin typeface="Trebuchet MS"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366FF"/>
                    </a:solidFill>
                  </a:tcPr>
                </a:tc>
              </a:tr>
            </a:tbl>
          </a:graphicData>
        </a:graphic>
      </p:graphicFrame>
      <p:sp>
        <p:nvSpPr>
          <p:cNvPr id="11" name="Rectangle 3"/>
          <p:cNvSpPr txBox="1">
            <a:spLocks noChangeArrowheads="1"/>
          </p:cNvSpPr>
          <p:nvPr/>
        </p:nvSpPr>
        <p:spPr>
          <a:xfrm>
            <a:off x="2015123" y="5078853"/>
            <a:ext cx="8675914" cy="4419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smtClean="0">
                <a:solidFill>
                  <a:srgbClr val="000000"/>
                </a:solidFill>
                <a:latin typeface="Trebuchet MS" pitchFamily="34" charset="0"/>
              </a:rPr>
              <a:t>Speak up and inform the board about the risk of insolvency the company is facing.</a:t>
            </a:r>
          </a:p>
          <a:p>
            <a:pPr algn="just"/>
            <a:r>
              <a:rPr lang="en-US" sz="2200" dirty="0" smtClean="0">
                <a:solidFill>
                  <a:srgbClr val="000000"/>
                </a:solidFill>
                <a:latin typeface="Trebuchet MS" pitchFamily="34" charset="0"/>
              </a:rPr>
              <a:t>Suggest steps to correct the situation.</a:t>
            </a:r>
          </a:p>
          <a:p>
            <a:pPr marL="0" indent="0" algn="just">
              <a:buFontTx/>
              <a:buNone/>
            </a:pPr>
            <a:endParaRPr lang="en-US" sz="2200" dirty="0" smtClean="0">
              <a:solidFill>
                <a:srgbClr val="000000"/>
              </a:solidFill>
              <a:latin typeface="Trebuchet MS" pitchFamily="34" charset="0"/>
            </a:endParaRPr>
          </a:p>
          <a:p>
            <a:pPr algn="just"/>
            <a:endParaRPr lang="en-US" sz="2200" dirty="0">
              <a:solidFill>
                <a:srgbClr val="000000"/>
              </a:solidFill>
              <a:latin typeface="Trebuchet MS" pitchFamily="34" charset="0"/>
            </a:endParaRPr>
          </a:p>
        </p:txBody>
      </p:sp>
    </p:spTree>
    <p:extLst>
      <p:ext uri="{BB962C8B-B14F-4D97-AF65-F5344CB8AC3E}">
        <p14:creationId xmlns:p14="http://schemas.microsoft.com/office/powerpoint/2010/main" val="13752340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7990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smtClean="0">
                <a:solidFill>
                  <a:srgbClr val="000000"/>
                </a:solidFill>
                <a:latin typeface="Trebuchet MS" pitchFamily="34" charset="0"/>
              </a:rPr>
              <a:t>What should be done?</a:t>
            </a:r>
            <a:endParaRPr lang="en-US" altLang="en-US" kern="0" dirty="0">
              <a:solidFill>
                <a:srgbClr val="000000"/>
              </a:solidFill>
              <a:latin typeface="Trebuchet MS"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sp>
        <p:nvSpPr>
          <p:cNvPr id="11" name="TextBox 10"/>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32</a:t>
            </a:r>
            <a:endParaRPr lang="en-US" sz="1200" dirty="0">
              <a:latin typeface="Trebuchet MS"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4140154816"/>
              </p:ext>
            </p:extLst>
          </p:nvPr>
        </p:nvGraphicFramePr>
        <p:xfrm>
          <a:off x="2057400" y="1295400"/>
          <a:ext cx="8675914" cy="457200"/>
        </p:xfrm>
        <a:graphic>
          <a:graphicData uri="http://schemas.openxmlformats.org/drawingml/2006/table">
            <a:tbl>
              <a:tblPr firstRow="1" bandRow="1">
                <a:tableStyleId>{21E4AEA4-8DFA-4A89-87EB-49C32662AFE0}</a:tableStyleId>
              </a:tblPr>
              <a:tblGrid>
                <a:gridCol w="8675914"/>
              </a:tblGrid>
              <a:tr h="354453">
                <a:tc>
                  <a:txBody>
                    <a:bodyPr/>
                    <a:lstStyle/>
                    <a:p>
                      <a:r>
                        <a:rPr lang="en-US" sz="2400" dirty="0" smtClean="0">
                          <a:latin typeface="Trebuchet MS" pitchFamily="34" charset="0"/>
                        </a:rPr>
                        <a:t>Inform</a:t>
                      </a:r>
                      <a:r>
                        <a:rPr lang="en-US" sz="2400" baseline="0" dirty="0" smtClean="0">
                          <a:latin typeface="Trebuchet MS" pitchFamily="34" charset="0"/>
                        </a:rPr>
                        <a:t> the Authority</a:t>
                      </a:r>
                      <a:endParaRPr lang="en-US" sz="2400" dirty="0">
                        <a:latin typeface="Trebuchet MS"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366FF"/>
                    </a:solidFill>
                  </a:tcPr>
                </a:tc>
              </a:tr>
            </a:tbl>
          </a:graphicData>
        </a:graphic>
      </p:graphicFrame>
      <p:sp>
        <p:nvSpPr>
          <p:cNvPr id="13" name="Rectangle 3"/>
          <p:cNvSpPr txBox="1">
            <a:spLocks noChangeArrowheads="1"/>
          </p:cNvSpPr>
          <p:nvPr/>
        </p:nvSpPr>
        <p:spPr>
          <a:xfrm>
            <a:off x="2057400" y="1802253"/>
            <a:ext cx="8675914" cy="4419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smtClean="0">
                <a:solidFill>
                  <a:srgbClr val="000000"/>
                </a:solidFill>
                <a:latin typeface="Trebuchet MS" pitchFamily="34" charset="0"/>
              </a:rPr>
              <a:t>Post consultation with the senior Management, should inform the Authority that the company is on the verge of bankruptcy and is not meeting the solvency requirements.</a:t>
            </a:r>
          </a:p>
          <a:p>
            <a:pPr algn="just"/>
            <a:r>
              <a:rPr lang="en-US" sz="2200" dirty="0" smtClean="0">
                <a:solidFill>
                  <a:srgbClr val="000000"/>
                </a:solidFill>
                <a:latin typeface="Trebuchet MS" pitchFamily="34" charset="0"/>
              </a:rPr>
              <a:t>Suggest further steps to the company in consultation with the Authority.</a:t>
            </a:r>
          </a:p>
          <a:p>
            <a:pPr marL="0" indent="0" algn="just">
              <a:buFontTx/>
              <a:buNone/>
            </a:pPr>
            <a:endParaRPr lang="en-US" sz="2200" dirty="0" smtClean="0">
              <a:solidFill>
                <a:srgbClr val="000000"/>
              </a:solidFill>
              <a:latin typeface="Trebuchet MS" pitchFamily="34" charset="0"/>
            </a:endParaRPr>
          </a:p>
          <a:p>
            <a:pPr algn="just"/>
            <a:endParaRPr lang="en-US" sz="2200" dirty="0">
              <a:solidFill>
                <a:srgbClr val="000000"/>
              </a:solidFill>
              <a:latin typeface="Trebuchet MS"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1385338109"/>
              </p:ext>
            </p:extLst>
          </p:nvPr>
        </p:nvGraphicFramePr>
        <p:xfrm>
          <a:off x="2002972" y="3836547"/>
          <a:ext cx="8675914" cy="457200"/>
        </p:xfrm>
        <a:graphic>
          <a:graphicData uri="http://schemas.openxmlformats.org/drawingml/2006/table">
            <a:tbl>
              <a:tblPr firstRow="1" bandRow="1">
                <a:tableStyleId>{21E4AEA4-8DFA-4A89-87EB-49C32662AFE0}</a:tableStyleId>
              </a:tblPr>
              <a:tblGrid>
                <a:gridCol w="8675914"/>
              </a:tblGrid>
              <a:tr h="354453">
                <a:tc>
                  <a:txBody>
                    <a:bodyPr/>
                    <a:lstStyle/>
                    <a:p>
                      <a:r>
                        <a:rPr lang="en-US" sz="2400" dirty="0" smtClean="0">
                          <a:latin typeface="Trebuchet MS" pitchFamily="34" charset="0"/>
                        </a:rPr>
                        <a:t>Seek Advice</a:t>
                      </a:r>
                      <a:endParaRPr lang="en-US" sz="2400" dirty="0">
                        <a:latin typeface="Trebuchet MS"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366FF"/>
                    </a:solidFill>
                  </a:tcPr>
                </a:tc>
              </a:tr>
            </a:tbl>
          </a:graphicData>
        </a:graphic>
      </p:graphicFrame>
      <p:sp>
        <p:nvSpPr>
          <p:cNvPr id="15" name="Rectangle 3"/>
          <p:cNvSpPr txBox="1">
            <a:spLocks noChangeArrowheads="1"/>
          </p:cNvSpPr>
          <p:nvPr/>
        </p:nvSpPr>
        <p:spPr>
          <a:xfrm>
            <a:off x="2002972" y="4343400"/>
            <a:ext cx="8675914" cy="1752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smtClean="0">
                <a:solidFill>
                  <a:srgbClr val="000000"/>
                </a:solidFill>
                <a:latin typeface="Trebuchet MS" pitchFamily="34" charset="0"/>
              </a:rPr>
              <a:t>Respecting confidentiality, take advice from an experienced member or the regulator.</a:t>
            </a:r>
            <a:endParaRPr lang="en-US" sz="2200" dirty="0">
              <a:solidFill>
                <a:srgbClr val="000000"/>
              </a:solidFill>
              <a:latin typeface="Trebuchet MS" pitchFamily="34" charset="0"/>
            </a:endParaRPr>
          </a:p>
        </p:txBody>
      </p:sp>
    </p:spTree>
    <p:extLst>
      <p:ext uri="{BB962C8B-B14F-4D97-AF65-F5344CB8AC3E}">
        <p14:creationId xmlns:p14="http://schemas.microsoft.com/office/powerpoint/2010/main" val="26261826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57400" y="447247"/>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smtClean="0">
                <a:solidFill>
                  <a:srgbClr val="000000"/>
                </a:solidFill>
                <a:latin typeface="Trebuchet MS" pitchFamily="34" charset="0"/>
              </a:rPr>
              <a:t>Agenda</a:t>
            </a:r>
            <a:endParaRPr lang="en-US" altLang="en-US" kern="0" dirty="0">
              <a:solidFill>
                <a:srgbClr val="000000"/>
              </a:solidFill>
              <a:latin typeface="Trebuchet MS"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sp>
        <p:nvSpPr>
          <p:cNvPr id="6" name="Rectangle 5"/>
          <p:cNvSpPr/>
          <p:nvPr/>
        </p:nvSpPr>
        <p:spPr bwMode="auto">
          <a:xfrm>
            <a:off x="2024742" y="1828801"/>
            <a:ext cx="8458200" cy="4572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smtClean="0">
              <a:solidFill>
                <a:srgbClr val="000000"/>
              </a:solidFill>
              <a:latin typeface="Arial" pitchFamily="34" charset="0"/>
            </a:endParaRPr>
          </a:p>
        </p:txBody>
      </p:sp>
      <p:sp>
        <p:nvSpPr>
          <p:cNvPr id="7" name="Rounded Rectangle 6"/>
          <p:cNvSpPr/>
          <p:nvPr/>
        </p:nvSpPr>
        <p:spPr bwMode="auto">
          <a:xfrm>
            <a:off x="2368617" y="1524001"/>
            <a:ext cx="7101954" cy="5715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altLang="en-US" sz="2400" kern="0" dirty="0">
                <a:solidFill>
                  <a:srgbClr val="000000"/>
                </a:solidFill>
                <a:latin typeface="Trebuchet MS" pitchFamily="34" charset="0"/>
              </a:rPr>
              <a:t>Professionalism Issues</a:t>
            </a:r>
            <a:endParaRPr lang="en-US" sz="2400" dirty="0" smtClean="0">
              <a:solidFill>
                <a:srgbClr val="000000"/>
              </a:solidFill>
              <a:latin typeface="Arial" pitchFamily="34" charset="0"/>
            </a:endParaRPr>
          </a:p>
        </p:txBody>
      </p:sp>
      <p:sp>
        <p:nvSpPr>
          <p:cNvPr id="8" name="Rectangle 7"/>
          <p:cNvSpPr/>
          <p:nvPr/>
        </p:nvSpPr>
        <p:spPr bwMode="auto">
          <a:xfrm>
            <a:off x="2024742" y="2710543"/>
            <a:ext cx="8458200" cy="794657"/>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smtClean="0">
              <a:solidFill>
                <a:srgbClr val="000000"/>
              </a:solidFill>
              <a:latin typeface="Arial" pitchFamily="34" charset="0"/>
            </a:endParaRPr>
          </a:p>
        </p:txBody>
      </p:sp>
      <p:sp>
        <p:nvSpPr>
          <p:cNvPr id="9" name="Rounded Rectangle 8"/>
          <p:cNvSpPr/>
          <p:nvPr/>
        </p:nvSpPr>
        <p:spPr bwMode="auto">
          <a:xfrm>
            <a:off x="2368617" y="2405743"/>
            <a:ext cx="7101954" cy="870857"/>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en-US" sz="2400" kern="0" dirty="0">
                <a:solidFill>
                  <a:srgbClr val="000000"/>
                </a:solidFill>
                <a:latin typeface="Trebuchet MS" pitchFamily="34" charset="0"/>
              </a:rPr>
              <a:t>Where did Ram go Wrong</a:t>
            </a:r>
            <a:r>
              <a:rPr lang="en-US" altLang="en-US" sz="2400" kern="0" dirty="0" smtClean="0">
                <a:solidFill>
                  <a:srgbClr val="000000"/>
                </a:solidFill>
                <a:latin typeface="Trebuchet MS" pitchFamily="34" charset="0"/>
              </a:rPr>
              <a:t>? What could he have done differently?</a:t>
            </a:r>
            <a:endParaRPr lang="en-US" altLang="en-US" sz="2400" kern="0" dirty="0">
              <a:solidFill>
                <a:srgbClr val="000000"/>
              </a:solidFill>
              <a:latin typeface="Trebuchet MS" pitchFamily="34" charset="0"/>
            </a:endParaRPr>
          </a:p>
        </p:txBody>
      </p:sp>
      <p:sp>
        <p:nvSpPr>
          <p:cNvPr id="14" name="Rectangle 13"/>
          <p:cNvSpPr/>
          <p:nvPr/>
        </p:nvSpPr>
        <p:spPr bwMode="auto">
          <a:xfrm>
            <a:off x="2002971" y="3962400"/>
            <a:ext cx="8458200" cy="4572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smtClean="0">
              <a:solidFill>
                <a:srgbClr val="000000"/>
              </a:solidFill>
              <a:latin typeface="Arial" pitchFamily="34" charset="0"/>
            </a:endParaRPr>
          </a:p>
        </p:txBody>
      </p:sp>
      <p:sp>
        <p:nvSpPr>
          <p:cNvPr id="15" name="Rounded Rectangle 14"/>
          <p:cNvSpPr/>
          <p:nvPr/>
        </p:nvSpPr>
        <p:spPr bwMode="auto">
          <a:xfrm>
            <a:off x="2346846" y="3657600"/>
            <a:ext cx="7101954" cy="5715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en-US" sz="2400" kern="0" dirty="0">
                <a:solidFill>
                  <a:srgbClr val="000000"/>
                </a:solidFill>
                <a:latin typeface="Trebuchet MS" pitchFamily="34" charset="0"/>
              </a:rPr>
              <a:t>Alternatives </a:t>
            </a:r>
            <a:r>
              <a:rPr lang="en-US" altLang="en-US" sz="2400" kern="0" dirty="0" smtClean="0">
                <a:solidFill>
                  <a:srgbClr val="000000"/>
                </a:solidFill>
                <a:latin typeface="Trebuchet MS" pitchFamily="34" charset="0"/>
              </a:rPr>
              <a:t>available</a:t>
            </a:r>
            <a:endParaRPr lang="en-US" altLang="en-US" sz="2400" kern="0" dirty="0">
              <a:solidFill>
                <a:srgbClr val="000000"/>
              </a:solidFill>
              <a:latin typeface="Trebuchet MS" pitchFamily="34" charset="0"/>
            </a:endParaRPr>
          </a:p>
        </p:txBody>
      </p:sp>
      <p:sp>
        <p:nvSpPr>
          <p:cNvPr id="16" name="Rectangle 15"/>
          <p:cNvSpPr/>
          <p:nvPr/>
        </p:nvSpPr>
        <p:spPr bwMode="auto">
          <a:xfrm>
            <a:off x="1981200" y="4857750"/>
            <a:ext cx="8458200" cy="4572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smtClean="0">
              <a:solidFill>
                <a:srgbClr val="000000"/>
              </a:solidFill>
              <a:latin typeface="Arial" pitchFamily="34" charset="0"/>
            </a:endParaRPr>
          </a:p>
        </p:txBody>
      </p:sp>
      <p:sp>
        <p:nvSpPr>
          <p:cNvPr id="17" name="Rounded Rectangle 16"/>
          <p:cNvSpPr/>
          <p:nvPr/>
        </p:nvSpPr>
        <p:spPr bwMode="auto">
          <a:xfrm>
            <a:off x="2325075" y="4552950"/>
            <a:ext cx="7101954" cy="5715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en-US" sz="2400" kern="0" dirty="0">
                <a:solidFill>
                  <a:srgbClr val="000000"/>
                </a:solidFill>
                <a:latin typeface="Trebuchet MS" pitchFamily="34" charset="0"/>
              </a:rPr>
              <a:t>What should be done</a:t>
            </a:r>
            <a:r>
              <a:rPr lang="en-US" altLang="en-US" sz="2400" kern="0" dirty="0" smtClean="0">
                <a:solidFill>
                  <a:srgbClr val="000000"/>
                </a:solidFill>
                <a:latin typeface="Trebuchet MS" pitchFamily="34" charset="0"/>
              </a:rPr>
              <a:t>?</a:t>
            </a:r>
            <a:endParaRPr lang="en-US" altLang="en-US" sz="2400" kern="0" dirty="0">
              <a:solidFill>
                <a:srgbClr val="000000"/>
              </a:solidFill>
              <a:latin typeface="Trebuchet MS" pitchFamily="34" charset="0"/>
            </a:endParaRPr>
          </a:p>
        </p:txBody>
      </p:sp>
      <p:sp>
        <p:nvSpPr>
          <p:cNvPr id="13" name="Rectangle 12"/>
          <p:cNvSpPr/>
          <p:nvPr/>
        </p:nvSpPr>
        <p:spPr bwMode="auto">
          <a:xfrm>
            <a:off x="1959429" y="5791200"/>
            <a:ext cx="8458200" cy="4572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smtClean="0">
              <a:solidFill>
                <a:srgbClr val="000000"/>
              </a:solidFill>
              <a:latin typeface="Arial" pitchFamily="34" charset="0"/>
            </a:endParaRPr>
          </a:p>
        </p:txBody>
      </p:sp>
      <p:sp>
        <p:nvSpPr>
          <p:cNvPr id="18" name="Rounded Rectangle 17"/>
          <p:cNvSpPr/>
          <p:nvPr/>
        </p:nvSpPr>
        <p:spPr bwMode="auto">
          <a:xfrm>
            <a:off x="2303304" y="5486400"/>
            <a:ext cx="7101954" cy="571500"/>
          </a:xfrm>
          <a:prstGeom prst="round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en-US" sz="2400" kern="0" dirty="0" smtClean="0">
                <a:solidFill>
                  <a:srgbClr val="FFFFFF"/>
                </a:solidFill>
                <a:latin typeface="Trebuchet MS" pitchFamily="34" charset="0"/>
              </a:rPr>
              <a:t>Conclusion</a:t>
            </a:r>
            <a:endParaRPr lang="en-US" altLang="en-US" sz="2400" kern="0" dirty="0">
              <a:solidFill>
                <a:srgbClr val="FFFFFF"/>
              </a:solidFill>
              <a:latin typeface="Trebuchet MS" pitchFamily="34" charset="0"/>
            </a:endParaRPr>
          </a:p>
        </p:txBody>
      </p:sp>
      <p:sp>
        <p:nvSpPr>
          <p:cNvPr id="19" name="TextBox 18"/>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33</a:t>
            </a:r>
            <a:endParaRPr lang="en-US" sz="1200" dirty="0">
              <a:latin typeface="Trebuchet MS" pitchFamily="34" charset="0"/>
            </a:endParaRPr>
          </a:p>
        </p:txBody>
      </p:sp>
    </p:spTree>
    <p:extLst>
      <p:ext uri="{BB962C8B-B14F-4D97-AF65-F5344CB8AC3E}">
        <p14:creationId xmlns:p14="http://schemas.microsoft.com/office/powerpoint/2010/main" val="4215844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7990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smtClean="0">
                <a:solidFill>
                  <a:srgbClr val="000000"/>
                </a:solidFill>
                <a:latin typeface="Trebuchet MS" pitchFamily="34" charset="0"/>
              </a:rPr>
              <a:t>Conclusion</a:t>
            </a:r>
            <a:endParaRPr lang="en-US" altLang="en-US" kern="0" dirty="0">
              <a:solidFill>
                <a:srgbClr val="000000"/>
              </a:solidFill>
              <a:latin typeface="Trebuchet MS"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sp>
        <p:nvSpPr>
          <p:cNvPr id="9" name="Rectangle 3"/>
          <p:cNvSpPr txBox="1">
            <a:spLocks noChangeArrowheads="1"/>
          </p:cNvSpPr>
          <p:nvPr/>
        </p:nvSpPr>
        <p:spPr>
          <a:xfrm>
            <a:off x="1981200" y="1447800"/>
            <a:ext cx="8675914" cy="4191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200" dirty="0" smtClean="0">
                <a:solidFill>
                  <a:srgbClr val="000000"/>
                </a:solidFill>
                <a:latin typeface="Trebuchet MS" pitchFamily="34" charset="0"/>
              </a:rPr>
              <a:t>Members should conform to the professional conduct standards in both the spirit and the letter and always maintain professional integrity.</a:t>
            </a:r>
          </a:p>
          <a:p>
            <a:pPr algn="just"/>
            <a:r>
              <a:rPr lang="en-US" sz="2200" dirty="0" smtClean="0">
                <a:solidFill>
                  <a:srgbClr val="000000"/>
                </a:solidFill>
                <a:latin typeface="Trebuchet MS" pitchFamily="34" charset="0"/>
              </a:rPr>
              <a:t>Members should speak up for their responsibilities and powers.</a:t>
            </a:r>
          </a:p>
          <a:p>
            <a:pPr algn="just"/>
            <a:r>
              <a:rPr lang="en-US" sz="2200" dirty="0" smtClean="0">
                <a:solidFill>
                  <a:srgbClr val="000000"/>
                </a:solidFill>
                <a:latin typeface="Trebuchet MS" pitchFamily="34" charset="0"/>
              </a:rPr>
              <a:t>Members should whistle blow against wrong doings when required if it is in the public interest.</a:t>
            </a:r>
          </a:p>
          <a:p>
            <a:pPr algn="just"/>
            <a:r>
              <a:rPr lang="en-US" sz="2200" dirty="0" smtClean="0">
                <a:solidFill>
                  <a:srgbClr val="000000"/>
                </a:solidFill>
                <a:latin typeface="Trebuchet MS" pitchFamily="34" charset="0"/>
              </a:rPr>
              <a:t>Members should seek guidance from experienced members and the professional body when required while respecting confidentiality.</a:t>
            </a:r>
          </a:p>
          <a:p>
            <a:pPr algn="just"/>
            <a:endParaRPr lang="en-US" sz="2200" dirty="0" smtClean="0">
              <a:solidFill>
                <a:srgbClr val="000000"/>
              </a:solidFill>
              <a:latin typeface="Trebuchet MS" pitchFamily="34" charset="0"/>
            </a:endParaRPr>
          </a:p>
          <a:p>
            <a:pPr algn="just"/>
            <a:endParaRPr lang="en-US" sz="2200" dirty="0" smtClean="0">
              <a:solidFill>
                <a:srgbClr val="000000"/>
              </a:solidFill>
              <a:latin typeface="Trebuchet MS" pitchFamily="34" charset="0"/>
            </a:endParaRPr>
          </a:p>
          <a:p>
            <a:pPr algn="just"/>
            <a:endParaRPr lang="en-US" sz="2200" dirty="0" smtClean="0">
              <a:solidFill>
                <a:srgbClr val="000000"/>
              </a:solidFill>
              <a:latin typeface="Trebuchet MS" pitchFamily="34" charset="0"/>
            </a:endParaRPr>
          </a:p>
          <a:p>
            <a:pPr algn="just"/>
            <a:endParaRPr lang="en-US" sz="2200" dirty="0" smtClean="0">
              <a:solidFill>
                <a:srgbClr val="000000"/>
              </a:solidFill>
              <a:latin typeface="Trebuchet MS" pitchFamily="34" charset="0"/>
            </a:endParaRPr>
          </a:p>
          <a:p>
            <a:pPr algn="just"/>
            <a:endParaRPr lang="en-US" sz="2200" dirty="0">
              <a:solidFill>
                <a:srgbClr val="000000"/>
              </a:solidFill>
              <a:latin typeface="Trebuchet MS" pitchFamily="34" charset="0"/>
            </a:endParaRPr>
          </a:p>
        </p:txBody>
      </p:sp>
      <p:sp>
        <p:nvSpPr>
          <p:cNvPr id="6" name="TextBox 5"/>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34</a:t>
            </a:r>
            <a:endParaRPr lang="en-US" sz="1200" dirty="0">
              <a:latin typeface="Trebuchet MS" pitchFamily="34" charset="0"/>
            </a:endParaRPr>
          </a:p>
        </p:txBody>
      </p:sp>
    </p:spTree>
    <p:extLst>
      <p:ext uri="{BB962C8B-B14F-4D97-AF65-F5344CB8AC3E}">
        <p14:creationId xmlns:p14="http://schemas.microsoft.com/office/powerpoint/2010/main" val="17444961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381000" y="1219200"/>
            <a:ext cx="8077200"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7000" b="1" kern="0" dirty="0" err="1" smtClean="0">
                <a:solidFill>
                  <a:srgbClr val="FFFFFF"/>
                </a:solidFill>
                <a:latin typeface="Trebuchet MS" pitchFamily="34" charset="0"/>
              </a:rPr>
              <a:t>Questions</a:t>
            </a:r>
            <a:endParaRPr lang="es-ES" altLang="en-US" sz="7000" b="1" kern="0" dirty="0">
              <a:solidFill>
                <a:srgbClr val="FFFFFF"/>
              </a:solidFill>
              <a:latin typeface="Trebuchet MS" pitchFamily="34" charset="0"/>
            </a:endParaRPr>
          </a:p>
        </p:txBody>
      </p:sp>
      <p:sp>
        <p:nvSpPr>
          <p:cNvPr id="5" name="Rectangle 168"/>
          <p:cNvSpPr>
            <a:spLocks noChangeArrowheads="1"/>
          </p:cNvSpPr>
          <p:nvPr/>
        </p:nvSpPr>
        <p:spPr bwMode="auto">
          <a:xfrm>
            <a:off x="206829" y="3467243"/>
            <a:ext cx="51847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US" altLang="en-US" sz="4000" b="1" dirty="0" smtClean="0">
                <a:solidFill>
                  <a:srgbClr val="000000"/>
                </a:solidFill>
                <a:latin typeface="Trebuchet MS" pitchFamily="34" charset="0"/>
              </a:rPr>
              <a:t>Thank you</a:t>
            </a:r>
            <a:endParaRPr lang="es-ES" altLang="en-US" sz="4000" b="1" dirty="0">
              <a:solidFill>
                <a:srgbClr val="000000"/>
              </a:solidFill>
              <a:latin typeface="Trebuchet MS" pitchFamily="34" charset="0"/>
            </a:endParaRPr>
          </a:p>
        </p:txBody>
      </p:sp>
      <p:sp>
        <p:nvSpPr>
          <p:cNvPr id="7" name="TextBox 6"/>
          <p:cNvSpPr txBox="1"/>
          <p:nvPr/>
        </p:nvSpPr>
        <p:spPr>
          <a:xfrm>
            <a:off x="152400" y="6378246"/>
            <a:ext cx="2971800" cy="276999"/>
          </a:xfrm>
          <a:prstGeom prst="rect">
            <a:avLst/>
          </a:prstGeom>
          <a:noFill/>
        </p:spPr>
        <p:txBody>
          <a:bodyPr wrap="square" rtlCol="0">
            <a:spAutoFit/>
          </a:bodyPr>
          <a:lstStyle/>
          <a:p>
            <a:r>
              <a:rPr lang="en-US" sz="1200" dirty="0" smtClean="0">
                <a:latin typeface="Trebuchet MS" pitchFamily="34" charset="0"/>
              </a:rPr>
              <a:t>35</a:t>
            </a:r>
            <a:endParaRPr lang="en-US" sz="1200" dirty="0">
              <a:latin typeface="Trebuchet MS" pitchFamily="34" charset="0"/>
            </a:endParaRPr>
          </a:p>
        </p:txBody>
      </p:sp>
    </p:spTree>
    <p:extLst>
      <p:ext uri="{BB962C8B-B14F-4D97-AF65-F5344CB8AC3E}">
        <p14:creationId xmlns:p14="http://schemas.microsoft.com/office/powerpoint/2010/main" val="3645550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57400"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latin typeface="Trebuchet MS" pitchFamily="34" charset="0"/>
              </a:rPr>
              <a:t>Case Study</a:t>
            </a:r>
          </a:p>
        </p:txBody>
      </p:sp>
      <p:sp>
        <p:nvSpPr>
          <p:cNvPr id="4" name="Rectangle 3"/>
          <p:cNvSpPr txBox="1">
            <a:spLocks noChangeArrowheads="1"/>
          </p:cNvSpPr>
          <p:nvPr/>
        </p:nvSpPr>
        <p:spPr>
          <a:xfrm>
            <a:off x="2068286" y="1447800"/>
            <a:ext cx="9742714"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altLang="en-US" sz="2200" kern="0" dirty="0" smtClean="0">
                <a:latin typeface="Trebuchet MS" pitchFamily="34" charset="0"/>
              </a:rPr>
              <a:t>The CEO </a:t>
            </a:r>
            <a:r>
              <a:rPr lang="en-US" altLang="en-US" sz="2200" kern="0" dirty="0">
                <a:latin typeface="Trebuchet MS" pitchFamily="34" charset="0"/>
              </a:rPr>
              <a:t>appoints an independent Actuary to address Ram’s concerns and gets him a </a:t>
            </a:r>
            <a:r>
              <a:rPr lang="en-US" altLang="en-US" sz="2200" u="sng" kern="0" dirty="0">
                <a:latin typeface="Trebuchet MS" pitchFamily="34" charset="0"/>
              </a:rPr>
              <a:t>clean report</a:t>
            </a:r>
            <a:r>
              <a:rPr lang="en-US" altLang="en-US" sz="2200" kern="0" dirty="0">
                <a:latin typeface="Trebuchet MS" pitchFamily="34" charset="0"/>
              </a:rPr>
              <a:t>.</a:t>
            </a:r>
          </a:p>
          <a:p>
            <a:pPr algn="just"/>
            <a:r>
              <a:rPr lang="en-US" altLang="en-US" sz="2200" kern="0" dirty="0">
                <a:latin typeface="Trebuchet MS" pitchFamily="34" charset="0"/>
              </a:rPr>
              <a:t>Review of </a:t>
            </a:r>
            <a:r>
              <a:rPr lang="en-US" altLang="en-US" sz="2200" u="sng" kern="0" dirty="0">
                <a:latin typeface="Trebuchet MS" pitchFamily="34" charset="0"/>
              </a:rPr>
              <a:t>ARA, AAAR and FCR</a:t>
            </a:r>
            <a:r>
              <a:rPr lang="en-US" altLang="en-US" sz="2200" kern="0" dirty="0">
                <a:latin typeface="Trebuchet MS" pitchFamily="34" charset="0"/>
              </a:rPr>
              <a:t> of the last 2 years by Ram </a:t>
            </a:r>
            <a:r>
              <a:rPr lang="en-US" altLang="en-US" sz="2200" kern="0" dirty="0" smtClean="0">
                <a:latin typeface="Trebuchet MS" pitchFamily="34" charset="0"/>
              </a:rPr>
              <a:t>doesn’t flag any major </a:t>
            </a:r>
            <a:r>
              <a:rPr lang="en-US" altLang="en-US" sz="2200" kern="0" dirty="0">
                <a:latin typeface="Trebuchet MS" pitchFamily="34" charset="0"/>
              </a:rPr>
              <a:t>concerns.</a:t>
            </a:r>
          </a:p>
          <a:p>
            <a:pPr algn="just"/>
            <a:r>
              <a:rPr lang="en-US" altLang="en-US" sz="2200" kern="0" dirty="0">
                <a:latin typeface="Trebuchet MS" pitchFamily="34" charset="0"/>
              </a:rPr>
              <a:t>Ram is given a </a:t>
            </a:r>
            <a:r>
              <a:rPr lang="en-US" altLang="en-US" sz="2200" u="sng" kern="0" dirty="0">
                <a:latin typeface="Trebuchet MS" pitchFamily="34" charset="0"/>
              </a:rPr>
              <a:t>free hand</a:t>
            </a:r>
            <a:r>
              <a:rPr lang="en-US" altLang="en-US" sz="2200" kern="0" dirty="0">
                <a:latin typeface="Trebuchet MS" pitchFamily="34" charset="0"/>
              </a:rPr>
              <a:t> to build his team and attends his first board meeting wherein </a:t>
            </a:r>
            <a:r>
              <a:rPr lang="en-US" altLang="en-US" sz="2200" kern="0" dirty="0" smtClean="0">
                <a:latin typeface="Trebuchet MS" pitchFamily="34" charset="0"/>
              </a:rPr>
              <a:t>he is </a:t>
            </a:r>
            <a:r>
              <a:rPr lang="en-US" altLang="en-US" sz="2200" kern="0" dirty="0">
                <a:latin typeface="Trebuchet MS" pitchFamily="34" charset="0"/>
              </a:rPr>
              <a:t>appreciated by the BOD.</a:t>
            </a:r>
          </a:p>
          <a:p>
            <a:pPr algn="just"/>
            <a:r>
              <a:rPr lang="en-US" altLang="en-US" sz="2200" kern="0" dirty="0" smtClean="0">
                <a:latin typeface="Trebuchet MS" pitchFamily="34" charset="0"/>
              </a:rPr>
              <a:t>Board wants to have a private </a:t>
            </a:r>
            <a:r>
              <a:rPr lang="en-US" altLang="en-US" sz="2200" kern="0" dirty="0">
                <a:latin typeface="Trebuchet MS" pitchFamily="34" charset="0"/>
              </a:rPr>
              <a:t>discussion with </a:t>
            </a:r>
            <a:r>
              <a:rPr lang="en-US" altLang="en-US" sz="2200" kern="0" dirty="0" smtClean="0">
                <a:latin typeface="Trebuchet MS" pitchFamily="34" charset="0"/>
              </a:rPr>
              <a:t>the CEO </a:t>
            </a:r>
            <a:r>
              <a:rPr lang="en-US" altLang="en-US" sz="2200" kern="0" dirty="0">
                <a:latin typeface="Trebuchet MS" pitchFamily="34" charset="0"/>
              </a:rPr>
              <a:t>and </a:t>
            </a:r>
            <a:r>
              <a:rPr lang="en-US" altLang="en-US" sz="2200" kern="0" dirty="0" smtClean="0">
                <a:latin typeface="Trebuchet MS" pitchFamily="34" charset="0"/>
              </a:rPr>
              <a:t>Ram </a:t>
            </a:r>
            <a:r>
              <a:rPr lang="en-US" altLang="en-US" sz="2200" kern="0" dirty="0">
                <a:latin typeface="Trebuchet MS" pitchFamily="34" charset="0"/>
              </a:rPr>
              <a:t>is asked to </a:t>
            </a:r>
            <a:r>
              <a:rPr lang="en-US" altLang="en-US" sz="2200" u="sng" kern="0" dirty="0">
                <a:latin typeface="Trebuchet MS" pitchFamily="34" charset="0"/>
              </a:rPr>
              <a:t>leave the </a:t>
            </a:r>
            <a:r>
              <a:rPr lang="en-US" altLang="en-US" sz="2200" u="sng" kern="0" dirty="0" smtClean="0">
                <a:latin typeface="Trebuchet MS" pitchFamily="34" charset="0"/>
              </a:rPr>
              <a:t>meeting.</a:t>
            </a:r>
            <a:endParaRPr lang="en-US" altLang="en-US" sz="2200" u="sng" kern="0" dirty="0">
              <a:latin typeface="Trebuchet MS" pitchFamily="34" charset="0"/>
            </a:endParaRPr>
          </a:p>
          <a:p>
            <a:pPr algn="just"/>
            <a:r>
              <a:rPr lang="en-US" altLang="en-US" sz="2200" kern="0" dirty="0">
                <a:latin typeface="Trebuchet MS" pitchFamily="34" charset="0"/>
              </a:rPr>
              <a:t>Upon follow up, </a:t>
            </a:r>
            <a:r>
              <a:rPr lang="en-US" altLang="en-US" sz="2200" kern="0" dirty="0" smtClean="0">
                <a:latin typeface="Trebuchet MS" pitchFamily="34" charset="0"/>
              </a:rPr>
              <a:t>the CEO </a:t>
            </a:r>
            <a:r>
              <a:rPr lang="en-US" altLang="en-US" sz="2200" kern="0" dirty="0">
                <a:latin typeface="Trebuchet MS" pitchFamily="34" charset="0"/>
              </a:rPr>
              <a:t>brushes it off, as a </a:t>
            </a:r>
            <a:r>
              <a:rPr lang="en-US" altLang="en-US" sz="2200" kern="0" dirty="0" smtClean="0">
                <a:latin typeface="Trebuchet MS" pitchFamily="34" charset="0"/>
              </a:rPr>
              <a:t>trivial </a:t>
            </a:r>
            <a:r>
              <a:rPr lang="en-US" altLang="en-US" sz="2200" kern="0" dirty="0">
                <a:latin typeface="Trebuchet MS" pitchFamily="34" charset="0"/>
              </a:rPr>
              <a:t>matter which </a:t>
            </a:r>
            <a:r>
              <a:rPr lang="en-US" altLang="en-US" sz="2200" u="sng" kern="0" dirty="0">
                <a:latin typeface="Trebuchet MS" pitchFamily="34" charset="0"/>
              </a:rPr>
              <a:t>doesn’t concern</a:t>
            </a:r>
            <a:r>
              <a:rPr lang="en-US" altLang="en-US" sz="2200" kern="0" dirty="0">
                <a:latin typeface="Trebuchet MS" pitchFamily="34" charset="0"/>
              </a:rPr>
              <a:t> him.</a:t>
            </a:r>
          </a:p>
          <a:p>
            <a:pPr algn="just"/>
            <a:r>
              <a:rPr lang="en-US" altLang="en-US" sz="2200" kern="0" dirty="0" smtClean="0">
                <a:latin typeface="Trebuchet MS" pitchFamily="34" charset="0"/>
              </a:rPr>
              <a:t>Out of hundreds </a:t>
            </a:r>
            <a:r>
              <a:rPr lang="en-US" altLang="en-US" sz="2200" kern="0" dirty="0">
                <a:latin typeface="Trebuchet MS" pitchFamily="34" charset="0"/>
              </a:rPr>
              <a:t>of emails </a:t>
            </a:r>
            <a:r>
              <a:rPr lang="en-US" altLang="en-US" sz="2200" kern="0" dirty="0" smtClean="0">
                <a:latin typeface="Trebuchet MS" pitchFamily="34" charset="0"/>
              </a:rPr>
              <a:t>received by Ram relating </a:t>
            </a:r>
            <a:r>
              <a:rPr lang="en-US" altLang="en-US" sz="2200" kern="0" dirty="0">
                <a:latin typeface="Trebuchet MS" pitchFamily="34" charset="0"/>
              </a:rPr>
              <a:t>to </a:t>
            </a:r>
            <a:r>
              <a:rPr lang="en-US" altLang="en-US" sz="2200" kern="0" dirty="0" smtClean="0">
                <a:latin typeface="Trebuchet MS" pitchFamily="34" charset="0"/>
              </a:rPr>
              <a:t>claims </a:t>
            </a:r>
            <a:r>
              <a:rPr lang="en-US" altLang="en-US" sz="2200" kern="0" dirty="0">
                <a:latin typeface="Trebuchet MS" pitchFamily="34" charset="0"/>
              </a:rPr>
              <a:t>rejections</a:t>
            </a:r>
            <a:r>
              <a:rPr lang="en-US" altLang="en-US" sz="2200" kern="0" dirty="0" smtClean="0">
                <a:latin typeface="Trebuchet MS" pitchFamily="34" charset="0"/>
              </a:rPr>
              <a:t>, complaints, </a:t>
            </a:r>
            <a:r>
              <a:rPr lang="en-US" altLang="en-US" sz="2200" kern="0" dirty="0">
                <a:latin typeface="Trebuchet MS" pitchFamily="34" charset="0"/>
              </a:rPr>
              <a:t>investment </a:t>
            </a:r>
            <a:r>
              <a:rPr lang="en-US" altLang="en-US" sz="2200" kern="0" dirty="0" smtClean="0">
                <a:latin typeface="Trebuchet MS" pitchFamily="34" charset="0"/>
              </a:rPr>
              <a:t>decisions etc., he </a:t>
            </a:r>
            <a:r>
              <a:rPr lang="en-US" altLang="en-US" sz="2200" u="sng" kern="0" dirty="0" smtClean="0">
                <a:latin typeface="Trebuchet MS" pitchFamily="34" charset="0"/>
              </a:rPr>
              <a:t>reads </a:t>
            </a:r>
            <a:r>
              <a:rPr lang="en-US" altLang="en-US" sz="2200" u="sng" kern="0" dirty="0">
                <a:latin typeface="Trebuchet MS" pitchFamily="34" charset="0"/>
              </a:rPr>
              <a:t>only</a:t>
            </a:r>
            <a:r>
              <a:rPr lang="en-US" altLang="en-US" sz="2200" kern="0" dirty="0">
                <a:latin typeface="Trebuchet MS" pitchFamily="34" charset="0"/>
              </a:rPr>
              <a:t> those that have been </a:t>
            </a:r>
            <a:r>
              <a:rPr lang="en-US" altLang="en-US" sz="2200" kern="0" dirty="0" smtClean="0">
                <a:latin typeface="Trebuchet MS" pitchFamily="34" charset="0"/>
              </a:rPr>
              <a:t>highlighted </a:t>
            </a:r>
            <a:r>
              <a:rPr lang="en-US" altLang="en-US" sz="2200" kern="0" dirty="0">
                <a:latin typeface="Trebuchet MS" pitchFamily="34" charset="0"/>
              </a:rPr>
              <a:t>to him </a:t>
            </a:r>
            <a:r>
              <a:rPr lang="en-US" altLang="en-US" sz="2200" kern="0" dirty="0" smtClean="0">
                <a:latin typeface="Trebuchet MS" pitchFamily="34" charset="0"/>
              </a:rPr>
              <a:t>or pertains to the CEO or his team. </a:t>
            </a:r>
            <a:endParaRPr lang="en-US" altLang="en-US" sz="2200" kern="0" dirty="0">
              <a:latin typeface="Trebuchet MS" pitchFamily="34" charset="0"/>
            </a:endParaRPr>
          </a:p>
          <a:p>
            <a:pPr algn="just"/>
            <a:endParaRPr lang="en-US" altLang="en-US" sz="2200" kern="0" dirty="0">
              <a:latin typeface="Trebuchet MS"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TextBox 5"/>
          <p:cNvSpPr txBox="1"/>
          <p:nvPr/>
        </p:nvSpPr>
        <p:spPr>
          <a:xfrm>
            <a:off x="1828800" y="6406400"/>
            <a:ext cx="2971800" cy="276999"/>
          </a:xfrm>
          <a:prstGeom prst="rect">
            <a:avLst/>
          </a:prstGeom>
          <a:noFill/>
        </p:spPr>
        <p:txBody>
          <a:bodyPr wrap="square" rtlCol="0">
            <a:spAutoFit/>
          </a:bodyPr>
          <a:lstStyle/>
          <a:p>
            <a:r>
              <a:rPr lang="en-US" sz="1200" dirty="0">
                <a:latin typeface="Trebuchet MS" pitchFamily="34" charset="0"/>
              </a:rPr>
              <a:t>3</a:t>
            </a:r>
          </a:p>
        </p:txBody>
      </p:sp>
    </p:spTree>
    <p:extLst>
      <p:ext uri="{BB962C8B-B14F-4D97-AF65-F5344CB8AC3E}">
        <p14:creationId xmlns:p14="http://schemas.microsoft.com/office/powerpoint/2010/main" val="3544498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57400"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latin typeface="Trebuchet MS" pitchFamily="34" charset="0"/>
              </a:rPr>
              <a:t>Case Study</a:t>
            </a:r>
          </a:p>
        </p:txBody>
      </p:sp>
      <p:sp>
        <p:nvSpPr>
          <p:cNvPr id="4" name="Rectangle 3"/>
          <p:cNvSpPr txBox="1">
            <a:spLocks noChangeArrowheads="1"/>
          </p:cNvSpPr>
          <p:nvPr/>
        </p:nvSpPr>
        <p:spPr>
          <a:xfrm>
            <a:off x="2068286" y="1447800"/>
            <a:ext cx="9742714"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altLang="en-US" sz="2200" kern="0" dirty="0">
                <a:latin typeface="Trebuchet MS" pitchFamily="34" charset="0"/>
              </a:rPr>
              <a:t>Ram routinely </a:t>
            </a:r>
            <a:r>
              <a:rPr lang="en-US" altLang="en-US" sz="2200" kern="0" dirty="0" smtClean="0">
                <a:latin typeface="Trebuchet MS" pitchFamily="34" charset="0"/>
              </a:rPr>
              <a:t>signs advertisements</a:t>
            </a:r>
            <a:r>
              <a:rPr lang="en-US" altLang="en-US" sz="2200" kern="0" dirty="0">
                <a:latin typeface="Trebuchet MS" pitchFamily="34" charset="0"/>
              </a:rPr>
              <a:t>, investments, complaints </a:t>
            </a:r>
            <a:r>
              <a:rPr lang="en-US" altLang="en-US" sz="2200" kern="0" dirty="0" err="1">
                <a:latin typeface="Trebuchet MS" pitchFamily="34" charset="0"/>
              </a:rPr>
              <a:t>etc</a:t>
            </a:r>
            <a:r>
              <a:rPr lang="en-US" altLang="en-US" sz="2200" kern="0" dirty="0">
                <a:latin typeface="Trebuchet MS" pitchFamily="34" charset="0"/>
              </a:rPr>
              <a:t>, </a:t>
            </a:r>
            <a:r>
              <a:rPr lang="en-US" altLang="en-US" sz="2200" kern="0" dirty="0" smtClean="0">
                <a:latin typeface="Trebuchet MS" pitchFamily="34" charset="0"/>
              </a:rPr>
              <a:t>without </a:t>
            </a:r>
            <a:r>
              <a:rPr lang="en-US" altLang="en-US" sz="2200" kern="0" dirty="0">
                <a:latin typeface="Trebuchet MS" pitchFamily="34" charset="0"/>
              </a:rPr>
              <a:t>a </a:t>
            </a:r>
            <a:r>
              <a:rPr lang="en-US" altLang="en-US" sz="2200" u="sng" kern="0" dirty="0">
                <a:latin typeface="Trebuchet MS" pitchFamily="34" charset="0"/>
              </a:rPr>
              <a:t>proper understanding </a:t>
            </a:r>
            <a:r>
              <a:rPr lang="en-US" altLang="en-US" sz="2200" kern="0" dirty="0">
                <a:latin typeface="Trebuchet MS" pitchFamily="34" charset="0"/>
              </a:rPr>
              <a:t>to avoid regulatory penalty due to delays. Many of these affairs were </a:t>
            </a:r>
            <a:r>
              <a:rPr lang="en-US" altLang="en-US" sz="2200" u="sng" kern="0" dirty="0">
                <a:latin typeface="Trebuchet MS" pitchFamily="34" charset="0"/>
              </a:rPr>
              <a:t>intimated</a:t>
            </a:r>
            <a:r>
              <a:rPr lang="en-US" altLang="en-US" sz="2200" kern="0" dirty="0">
                <a:latin typeface="Trebuchet MS" pitchFamily="34" charset="0"/>
              </a:rPr>
              <a:t> in </a:t>
            </a:r>
            <a:r>
              <a:rPr lang="en-US" altLang="en-US" sz="2200" u="sng" kern="0" dirty="0">
                <a:latin typeface="Trebuchet MS" pitchFamily="34" charset="0"/>
              </a:rPr>
              <a:t>advance</a:t>
            </a:r>
            <a:r>
              <a:rPr lang="en-US" altLang="en-US" sz="2200" kern="0" dirty="0">
                <a:latin typeface="Trebuchet MS" pitchFamily="34" charset="0"/>
              </a:rPr>
              <a:t> to him, though</a:t>
            </a:r>
            <a:r>
              <a:rPr lang="en-US" altLang="en-US" sz="2200" kern="0" dirty="0" smtClean="0">
                <a:latin typeface="Trebuchet MS" pitchFamily="34" charset="0"/>
              </a:rPr>
              <a:t>.</a:t>
            </a:r>
          </a:p>
          <a:p>
            <a:pPr algn="just"/>
            <a:r>
              <a:rPr lang="en-US" altLang="en-US" sz="2200" kern="0" dirty="0">
                <a:latin typeface="Trebuchet MS" pitchFamily="34" charset="0"/>
              </a:rPr>
              <a:t>Disturbing </a:t>
            </a:r>
            <a:r>
              <a:rPr lang="en-US" altLang="en-US" sz="2200" u="sng" kern="0" dirty="0">
                <a:latin typeface="Trebuchet MS" pitchFamily="34" charset="0"/>
              </a:rPr>
              <a:t>news emerge</a:t>
            </a:r>
            <a:r>
              <a:rPr lang="en-US" altLang="en-US" sz="2200" kern="0" dirty="0">
                <a:latin typeface="Trebuchet MS" pitchFamily="34" charset="0"/>
              </a:rPr>
              <a:t> on </a:t>
            </a:r>
            <a:r>
              <a:rPr lang="en-US" altLang="en-US" sz="2200" kern="0" dirty="0" err="1">
                <a:latin typeface="Trebuchet MS" pitchFamily="34" charset="0"/>
              </a:rPr>
              <a:t>Turant</a:t>
            </a:r>
            <a:r>
              <a:rPr lang="en-US" altLang="en-US" sz="2200" kern="0" dirty="0">
                <a:latin typeface="Trebuchet MS" pitchFamily="34" charset="0"/>
              </a:rPr>
              <a:t> Power (a recent investment in a </a:t>
            </a:r>
            <a:r>
              <a:rPr lang="en-US" altLang="en-US" sz="2200" u="sng" kern="0" dirty="0">
                <a:latin typeface="Trebuchet MS" pitchFamily="34" charset="0"/>
              </a:rPr>
              <a:t>related party </a:t>
            </a:r>
            <a:r>
              <a:rPr lang="en-US" altLang="en-US" sz="2200" kern="0" dirty="0">
                <a:latin typeface="Trebuchet MS" pitchFamily="34" charset="0"/>
              </a:rPr>
              <a:t>approved by Ram</a:t>
            </a:r>
            <a:r>
              <a:rPr lang="en-US" altLang="en-US" sz="2200" kern="0" dirty="0" smtClean="0">
                <a:latin typeface="Trebuchet MS" pitchFamily="34" charset="0"/>
              </a:rPr>
              <a:t>).</a:t>
            </a:r>
            <a:endParaRPr lang="en-US" altLang="en-US" sz="2200" kern="0" dirty="0">
              <a:latin typeface="Trebuchet MS" pitchFamily="34" charset="0"/>
            </a:endParaRPr>
          </a:p>
          <a:p>
            <a:pPr algn="just"/>
            <a:r>
              <a:rPr lang="en-US" altLang="en-US" sz="2200" kern="0" dirty="0">
                <a:latin typeface="Trebuchet MS" pitchFamily="34" charset="0"/>
              </a:rPr>
              <a:t>Investment in </a:t>
            </a:r>
            <a:r>
              <a:rPr lang="en-US" altLang="en-US" sz="2200" kern="0" dirty="0" err="1">
                <a:latin typeface="Trebuchet MS" pitchFamily="34" charset="0"/>
              </a:rPr>
              <a:t>Turant</a:t>
            </a:r>
            <a:r>
              <a:rPr lang="en-US" altLang="en-US" sz="2200" kern="0" dirty="0">
                <a:latin typeface="Trebuchet MS" pitchFamily="34" charset="0"/>
              </a:rPr>
              <a:t> Power looks </a:t>
            </a:r>
            <a:r>
              <a:rPr lang="en-US" altLang="en-US" sz="2200" u="sng" kern="0" dirty="0">
                <a:latin typeface="Trebuchet MS" pitchFamily="34" charset="0"/>
              </a:rPr>
              <a:t>impaired</a:t>
            </a:r>
            <a:r>
              <a:rPr lang="en-US" altLang="en-US" sz="2200" kern="0" dirty="0">
                <a:latin typeface="Trebuchet MS" pitchFamily="34" charset="0"/>
              </a:rPr>
              <a:t>, and ratings start getting </a:t>
            </a:r>
            <a:r>
              <a:rPr lang="en-US" altLang="en-US" sz="2200" u="sng" kern="0" dirty="0">
                <a:latin typeface="Trebuchet MS" pitchFamily="34" charset="0"/>
              </a:rPr>
              <a:t>downgraded</a:t>
            </a:r>
            <a:r>
              <a:rPr lang="en-US" altLang="en-US" sz="2200" kern="0" dirty="0">
                <a:latin typeface="Trebuchet MS" pitchFamily="34" charset="0"/>
              </a:rPr>
              <a:t>.</a:t>
            </a:r>
          </a:p>
          <a:p>
            <a:pPr algn="just"/>
            <a:r>
              <a:rPr lang="en-US" altLang="en-US" sz="2200" kern="0" dirty="0" smtClean="0">
                <a:latin typeface="Trebuchet MS" pitchFamily="34" charset="0"/>
              </a:rPr>
              <a:t>The CEO convinces Ram </a:t>
            </a:r>
            <a:r>
              <a:rPr lang="en-US" altLang="en-US" sz="2200" kern="0" dirty="0">
                <a:latin typeface="Trebuchet MS" pitchFamily="34" charset="0"/>
              </a:rPr>
              <a:t>that </a:t>
            </a:r>
            <a:r>
              <a:rPr lang="en-US" altLang="en-US" sz="2200" kern="0" dirty="0" smtClean="0">
                <a:latin typeface="Trebuchet MS" pitchFamily="34" charset="0"/>
              </a:rPr>
              <a:t>it is </a:t>
            </a:r>
            <a:r>
              <a:rPr lang="en-US" altLang="en-US" sz="2200" kern="0" dirty="0">
                <a:latin typeface="Trebuchet MS" pitchFamily="34" charset="0"/>
              </a:rPr>
              <a:t>the tough economic </a:t>
            </a:r>
            <a:r>
              <a:rPr lang="en-US" altLang="en-US" sz="2200" kern="0" dirty="0" smtClean="0">
                <a:latin typeface="Trebuchet MS" pitchFamily="34" charset="0"/>
              </a:rPr>
              <a:t>condition that is to be blamed </a:t>
            </a:r>
            <a:r>
              <a:rPr lang="en-US" altLang="en-US" sz="2200" kern="0" dirty="0">
                <a:latin typeface="Trebuchet MS" pitchFamily="34" charset="0"/>
              </a:rPr>
              <a:t>and the situation will improve. Flagging this now will reduce the stakeholders confidence and eventually lead to bankruptcy.</a:t>
            </a:r>
          </a:p>
          <a:p>
            <a:pPr algn="just"/>
            <a:r>
              <a:rPr lang="en-US" altLang="en-US" sz="2200" kern="0" dirty="0">
                <a:latin typeface="Trebuchet MS" pitchFamily="34" charset="0"/>
              </a:rPr>
              <a:t>Ram is worried if the </a:t>
            </a:r>
            <a:r>
              <a:rPr lang="en-US" altLang="en-US" sz="2200" u="sng" kern="0" dirty="0">
                <a:latin typeface="Trebuchet MS" pitchFamily="34" charset="0"/>
              </a:rPr>
              <a:t>regulator detects</a:t>
            </a:r>
            <a:r>
              <a:rPr lang="en-US" altLang="en-US" sz="2200" kern="0" dirty="0">
                <a:latin typeface="Trebuchet MS" pitchFamily="34" charset="0"/>
              </a:rPr>
              <a:t> this.</a:t>
            </a:r>
          </a:p>
          <a:p>
            <a:pPr algn="just"/>
            <a:r>
              <a:rPr lang="en-US" altLang="en-US" sz="2200" kern="0" dirty="0">
                <a:latin typeface="Trebuchet MS" pitchFamily="34" charset="0"/>
              </a:rPr>
              <a:t>CEO </a:t>
            </a:r>
            <a:r>
              <a:rPr lang="en-US" altLang="en-US" sz="2200" kern="0" dirty="0" smtClean="0">
                <a:latin typeface="Trebuchet MS" pitchFamily="34" charset="0"/>
              </a:rPr>
              <a:t>advises </a:t>
            </a:r>
            <a:r>
              <a:rPr lang="en-US" altLang="en-US" sz="2200" kern="0" dirty="0">
                <a:latin typeface="Trebuchet MS" pitchFamily="34" charset="0"/>
              </a:rPr>
              <a:t>Ram to </a:t>
            </a:r>
            <a:r>
              <a:rPr lang="en-US" altLang="en-US" sz="2200" u="sng" kern="0" dirty="0">
                <a:latin typeface="Trebuchet MS" pitchFamily="34" charset="0"/>
              </a:rPr>
              <a:t>remain silent</a:t>
            </a:r>
            <a:r>
              <a:rPr lang="en-US" altLang="en-US" sz="2200" kern="0" dirty="0">
                <a:latin typeface="Trebuchet MS" pitchFamily="34" charset="0"/>
              </a:rPr>
              <a:t> for a year or </a:t>
            </a:r>
            <a:r>
              <a:rPr lang="en-US" altLang="en-US" sz="2200" kern="0" dirty="0" smtClean="0">
                <a:latin typeface="Trebuchet MS" pitchFamily="34" charset="0"/>
              </a:rPr>
              <a:t>he will </a:t>
            </a:r>
            <a:r>
              <a:rPr lang="en-US" altLang="en-US" sz="2200" kern="0" dirty="0">
                <a:latin typeface="Trebuchet MS" pitchFamily="34" charset="0"/>
              </a:rPr>
              <a:t>be declared as an accomplice and </a:t>
            </a:r>
            <a:r>
              <a:rPr lang="en-US" altLang="en-US" sz="2200" kern="0" dirty="0" smtClean="0">
                <a:latin typeface="Trebuchet MS" pitchFamily="34" charset="0"/>
              </a:rPr>
              <a:t>may </a:t>
            </a:r>
            <a:r>
              <a:rPr lang="en-US" altLang="en-US" sz="2200" u="sng" kern="0" dirty="0" smtClean="0">
                <a:latin typeface="Trebuchet MS" pitchFamily="34" charset="0"/>
              </a:rPr>
              <a:t>face </a:t>
            </a:r>
            <a:r>
              <a:rPr lang="en-US" altLang="en-US" sz="2200" u="sng" kern="0" dirty="0">
                <a:latin typeface="Trebuchet MS" pitchFamily="34" charset="0"/>
              </a:rPr>
              <a:t>imprisonment</a:t>
            </a:r>
            <a:r>
              <a:rPr lang="en-US" altLang="en-US" sz="2200" kern="0" dirty="0">
                <a:latin typeface="Trebuchet MS" pitchFamily="34" charset="0"/>
              </a:rPr>
              <a:t>.</a:t>
            </a:r>
          </a:p>
          <a:p>
            <a:pPr algn="just"/>
            <a:r>
              <a:rPr lang="en-US" altLang="en-US" sz="2200" kern="0" dirty="0">
                <a:latin typeface="Trebuchet MS" pitchFamily="34" charset="0"/>
              </a:rPr>
              <a:t>Ram </a:t>
            </a:r>
            <a:r>
              <a:rPr lang="en-US" altLang="en-US" sz="2200" kern="0" dirty="0" smtClean="0">
                <a:latin typeface="Trebuchet MS" pitchFamily="34" charset="0"/>
              </a:rPr>
              <a:t>is in </a:t>
            </a:r>
            <a:r>
              <a:rPr lang="en-US" altLang="en-US" sz="2200" kern="0" dirty="0">
                <a:latin typeface="Trebuchet MS" pitchFamily="34" charset="0"/>
              </a:rPr>
              <a:t>a dilemma….What to do now??</a:t>
            </a:r>
          </a:p>
          <a:p>
            <a:pPr algn="just"/>
            <a:endParaRPr lang="en-US" altLang="en-US" sz="2200" kern="0" dirty="0">
              <a:latin typeface="Trebuchet MS" pitchFamily="34" charset="0"/>
            </a:endParaRPr>
          </a:p>
          <a:p>
            <a:pPr algn="just"/>
            <a:endParaRPr lang="en-US" altLang="en-US" sz="2200" kern="0" dirty="0">
              <a:latin typeface="Trebuchet MS" pitchFamily="34" charset="0"/>
            </a:endParaRPr>
          </a:p>
          <a:p>
            <a:pPr algn="just"/>
            <a:endParaRPr lang="en-US" altLang="en-US" sz="2200" kern="0" dirty="0">
              <a:latin typeface="Trebuchet MS"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TextBox 5"/>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4</a:t>
            </a:r>
            <a:endParaRPr lang="en-US" sz="1200" dirty="0">
              <a:latin typeface="Trebuchet MS" pitchFamily="34" charset="0"/>
            </a:endParaRPr>
          </a:p>
        </p:txBody>
      </p:sp>
    </p:spTree>
    <p:extLst>
      <p:ext uri="{BB962C8B-B14F-4D97-AF65-F5344CB8AC3E}">
        <p14:creationId xmlns:p14="http://schemas.microsoft.com/office/powerpoint/2010/main" val="3346049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57400" y="447247"/>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latin typeface="Trebuchet MS" pitchFamily="34" charset="0"/>
              </a:rPr>
              <a:t>Agenda</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5"/>
          <p:cNvSpPr/>
          <p:nvPr/>
        </p:nvSpPr>
        <p:spPr bwMode="auto">
          <a:xfrm>
            <a:off x="2024742" y="1828801"/>
            <a:ext cx="8458200" cy="4572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p:txBody>
      </p:sp>
      <p:sp>
        <p:nvSpPr>
          <p:cNvPr id="7" name="Rounded Rectangle 6"/>
          <p:cNvSpPr/>
          <p:nvPr/>
        </p:nvSpPr>
        <p:spPr bwMode="auto">
          <a:xfrm>
            <a:off x="2368617" y="1524001"/>
            <a:ext cx="7101954" cy="5715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altLang="en-US" sz="2400" kern="0" dirty="0" smtClean="0">
                <a:latin typeface="Trebuchet MS" pitchFamily="34" charset="0"/>
              </a:rPr>
              <a:t>Professionalism </a:t>
            </a:r>
            <a:r>
              <a:rPr lang="en-US" altLang="en-US" sz="2400" kern="0" dirty="0">
                <a:latin typeface="Trebuchet MS" pitchFamily="34" charset="0"/>
              </a:rPr>
              <a:t>Issues</a:t>
            </a:r>
            <a:endParaRPr kumimoji="0" lang="en-US" sz="2400" b="0" i="0" u="none" strike="noStrike" cap="none" normalizeH="0" baseline="0" dirty="0">
              <a:ln>
                <a:noFill/>
              </a:ln>
              <a:solidFill>
                <a:schemeClr val="tx1"/>
              </a:solidFill>
              <a:effectLst/>
              <a:latin typeface="Arial" pitchFamily="34" charset="0"/>
            </a:endParaRPr>
          </a:p>
        </p:txBody>
      </p:sp>
      <p:sp>
        <p:nvSpPr>
          <p:cNvPr id="8" name="Rectangle 7"/>
          <p:cNvSpPr/>
          <p:nvPr/>
        </p:nvSpPr>
        <p:spPr bwMode="auto">
          <a:xfrm>
            <a:off x="2024742" y="2710543"/>
            <a:ext cx="8458200" cy="794657"/>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p:txBody>
      </p:sp>
      <p:sp>
        <p:nvSpPr>
          <p:cNvPr id="9" name="Rounded Rectangle 8"/>
          <p:cNvSpPr/>
          <p:nvPr/>
        </p:nvSpPr>
        <p:spPr bwMode="auto">
          <a:xfrm>
            <a:off x="2368617" y="2405743"/>
            <a:ext cx="7101954" cy="870857"/>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en-US" sz="2400" kern="0" dirty="0">
                <a:latin typeface="Trebuchet MS" pitchFamily="34" charset="0"/>
              </a:rPr>
              <a:t>Where did Ram go Wrong? What could he have done differently?</a:t>
            </a:r>
          </a:p>
        </p:txBody>
      </p:sp>
      <p:sp>
        <p:nvSpPr>
          <p:cNvPr id="14" name="Rectangle 13"/>
          <p:cNvSpPr/>
          <p:nvPr/>
        </p:nvSpPr>
        <p:spPr bwMode="auto">
          <a:xfrm>
            <a:off x="2002971" y="3962400"/>
            <a:ext cx="8458200" cy="4572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p:txBody>
      </p:sp>
      <p:sp>
        <p:nvSpPr>
          <p:cNvPr id="15" name="Rounded Rectangle 14"/>
          <p:cNvSpPr/>
          <p:nvPr/>
        </p:nvSpPr>
        <p:spPr bwMode="auto">
          <a:xfrm>
            <a:off x="2346846" y="3657600"/>
            <a:ext cx="7101954" cy="5715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en-US" sz="2400" kern="0" dirty="0">
                <a:latin typeface="Trebuchet MS" pitchFamily="34" charset="0"/>
              </a:rPr>
              <a:t>Alternatives available</a:t>
            </a:r>
          </a:p>
        </p:txBody>
      </p:sp>
      <p:sp>
        <p:nvSpPr>
          <p:cNvPr id="16" name="Rectangle 15"/>
          <p:cNvSpPr/>
          <p:nvPr/>
        </p:nvSpPr>
        <p:spPr bwMode="auto">
          <a:xfrm>
            <a:off x="1981200" y="4857750"/>
            <a:ext cx="8458200" cy="4572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p:txBody>
      </p:sp>
      <p:sp>
        <p:nvSpPr>
          <p:cNvPr id="17" name="Rounded Rectangle 16"/>
          <p:cNvSpPr/>
          <p:nvPr/>
        </p:nvSpPr>
        <p:spPr bwMode="auto">
          <a:xfrm>
            <a:off x="2325075" y="4552950"/>
            <a:ext cx="7101954" cy="5715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en-US" sz="2400" kern="0" dirty="0">
                <a:latin typeface="Trebuchet MS" pitchFamily="34" charset="0"/>
              </a:rPr>
              <a:t>What can be done now</a:t>
            </a:r>
            <a:r>
              <a:rPr lang="en-US" altLang="en-US" sz="2400" kern="0" dirty="0" smtClean="0">
                <a:latin typeface="Trebuchet MS" pitchFamily="34" charset="0"/>
              </a:rPr>
              <a:t>?</a:t>
            </a:r>
            <a:endParaRPr lang="en-US" altLang="en-US" sz="2400" kern="0" dirty="0">
              <a:latin typeface="Trebuchet MS" pitchFamily="34" charset="0"/>
            </a:endParaRPr>
          </a:p>
        </p:txBody>
      </p:sp>
      <p:sp>
        <p:nvSpPr>
          <p:cNvPr id="18" name="Rectangle 17"/>
          <p:cNvSpPr/>
          <p:nvPr/>
        </p:nvSpPr>
        <p:spPr bwMode="auto">
          <a:xfrm>
            <a:off x="1959429" y="5791200"/>
            <a:ext cx="8458200" cy="4572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p:txBody>
      </p:sp>
      <p:sp>
        <p:nvSpPr>
          <p:cNvPr id="19" name="Rounded Rectangle 18"/>
          <p:cNvSpPr/>
          <p:nvPr/>
        </p:nvSpPr>
        <p:spPr bwMode="auto">
          <a:xfrm>
            <a:off x="2303304" y="5486400"/>
            <a:ext cx="7101954" cy="5715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en-US" sz="2400" kern="0" dirty="0">
                <a:latin typeface="Trebuchet MS" pitchFamily="34" charset="0"/>
              </a:rPr>
              <a:t>Conclusion</a:t>
            </a:r>
          </a:p>
        </p:txBody>
      </p:sp>
      <p:sp>
        <p:nvSpPr>
          <p:cNvPr id="22" name="TextBox 21"/>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5</a:t>
            </a:r>
            <a:endParaRPr lang="en-US" sz="1200" dirty="0">
              <a:latin typeface="Trebuchet MS" pitchFamily="34" charset="0"/>
            </a:endParaRPr>
          </a:p>
        </p:txBody>
      </p:sp>
    </p:spTree>
    <p:extLst>
      <p:ext uri="{BB962C8B-B14F-4D97-AF65-F5344CB8AC3E}">
        <p14:creationId xmlns:p14="http://schemas.microsoft.com/office/powerpoint/2010/main" val="33307600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57400" y="447247"/>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latin typeface="Trebuchet MS" pitchFamily="34" charset="0"/>
              </a:rPr>
              <a:t>Agenda</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5"/>
          <p:cNvSpPr/>
          <p:nvPr/>
        </p:nvSpPr>
        <p:spPr bwMode="auto">
          <a:xfrm>
            <a:off x="2024742" y="1828801"/>
            <a:ext cx="8458200" cy="4572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p:txBody>
      </p:sp>
      <p:sp>
        <p:nvSpPr>
          <p:cNvPr id="7" name="Rounded Rectangle 6"/>
          <p:cNvSpPr/>
          <p:nvPr/>
        </p:nvSpPr>
        <p:spPr bwMode="auto">
          <a:xfrm>
            <a:off x="2368617" y="1524001"/>
            <a:ext cx="7101954" cy="571500"/>
          </a:xfrm>
          <a:prstGeom prst="round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altLang="en-US" sz="2400" kern="0" dirty="0">
                <a:solidFill>
                  <a:schemeClr val="bg1"/>
                </a:solidFill>
                <a:latin typeface="Trebuchet MS" pitchFamily="34" charset="0"/>
              </a:rPr>
              <a:t>Professionalism Issues</a:t>
            </a:r>
            <a:endParaRPr kumimoji="0" lang="en-US" sz="2400" b="0" i="0" u="none" strike="noStrike" cap="none" normalizeH="0" baseline="0" dirty="0">
              <a:ln>
                <a:noFill/>
              </a:ln>
              <a:solidFill>
                <a:schemeClr val="bg1"/>
              </a:solidFill>
              <a:effectLst/>
              <a:latin typeface="Arial" pitchFamily="34" charset="0"/>
            </a:endParaRPr>
          </a:p>
        </p:txBody>
      </p:sp>
      <p:sp>
        <p:nvSpPr>
          <p:cNvPr id="8" name="Rectangle 7"/>
          <p:cNvSpPr/>
          <p:nvPr/>
        </p:nvSpPr>
        <p:spPr bwMode="auto">
          <a:xfrm>
            <a:off x="2024742" y="2710543"/>
            <a:ext cx="8458200" cy="794657"/>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p:txBody>
      </p:sp>
      <p:sp>
        <p:nvSpPr>
          <p:cNvPr id="9" name="Rounded Rectangle 8"/>
          <p:cNvSpPr/>
          <p:nvPr/>
        </p:nvSpPr>
        <p:spPr bwMode="auto">
          <a:xfrm>
            <a:off x="2368617" y="2405743"/>
            <a:ext cx="7101954" cy="870857"/>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en-US" sz="2400" kern="0" dirty="0">
                <a:latin typeface="Trebuchet MS" pitchFamily="34" charset="0"/>
              </a:rPr>
              <a:t>Where did Ram go Wrong? What could he have done differently?</a:t>
            </a:r>
          </a:p>
        </p:txBody>
      </p:sp>
      <p:sp>
        <p:nvSpPr>
          <p:cNvPr id="14" name="Rectangle 13"/>
          <p:cNvSpPr/>
          <p:nvPr/>
        </p:nvSpPr>
        <p:spPr bwMode="auto">
          <a:xfrm>
            <a:off x="2002971" y="3962400"/>
            <a:ext cx="8458200" cy="4572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p:txBody>
      </p:sp>
      <p:sp>
        <p:nvSpPr>
          <p:cNvPr id="15" name="Rounded Rectangle 14"/>
          <p:cNvSpPr/>
          <p:nvPr/>
        </p:nvSpPr>
        <p:spPr bwMode="auto">
          <a:xfrm>
            <a:off x="2346846" y="3657600"/>
            <a:ext cx="7101954" cy="5715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en-US" sz="2400" kern="0" dirty="0">
                <a:latin typeface="Trebuchet MS" pitchFamily="34" charset="0"/>
              </a:rPr>
              <a:t>Alternatives available</a:t>
            </a:r>
          </a:p>
        </p:txBody>
      </p:sp>
      <p:sp>
        <p:nvSpPr>
          <p:cNvPr id="16" name="Rectangle 15"/>
          <p:cNvSpPr/>
          <p:nvPr/>
        </p:nvSpPr>
        <p:spPr bwMode="auto">
          <a:xfrm>
            <a:off x="1981200" y="4857750"/>
            <a:ext cx="8458200" cy="4572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p:txBody>
      </p:sp>
      <p:sp>
        <p:nvSpPr>
          <p:cNvPr id="17" name="Rounded Rectangle 16"/>
          <p:cNvSpPr/>
          <p:nvPr/>
        </p:nvSpPr>
        <p:spPr bwMode="auto">
          <a:xfrm>
            <a:off x="2325075" y="4552950"/>
            <a:ext cx="7101954" cy="5715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en-US" sz="2400" kern="0" dirty="0">
                <a:latin typeface="Trebuchet MS" pitchFamily="34" charset="0"/>
              </a:rPr>
              <a:t>What should be done?</a:t>
            </a:r>
          </a:p>
        </p:txBody>
      </p:sp>
      <p:sp>
        <p:nvSpPr>
          <p:cNvPr id="13" name="Rectangle 12"/>
          <p:cNvSpPr/>
          <p:nvPr/>
        </p:nvSpPr>
        <p:spPr bwMode="auto">
          <a:xfrm>
            <a:off x="1959429" y="5791200"/>
            <a:ext cx="8458200" cy="4572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p:txBody>
      </p:sp>
      <p:sp>
        <p:nvSpPr>
          <p:cNvPr id="18" name="Rounded Rectangle 17"/>
          <p:cNvSpPr/>
          <p:nvPr/>
        </p:nvSpPr>
        <p:spPr bwMode="auto">
          <a:xfrm>
            <a:off x="2303304" y="5486400"/>
            <a:ext cx="7101954" cy="5715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en-US" sz="2400" kern="0" dirty="0" smtClean="0">
                <a:latin typeface="Trebuchet MS" pitchFamily="34" charset="0"/>
              </a:rPr>
              <a:t>Conclusion</a:t>
            </a:r>
            <a:endParaRPr lang="en-US" altLang="en-US" sz="2400" kern="0" dirty="0">
              <a:latin typeface="Trebuchet MS" pitchFamily="34" charset="0"/>
            </a:endParaRPr>
          </a:p>
        </p:txBody>
      </p:sp>
      <p:sp>
        <p:nvSpPr>
          <p:cNvPr id="19" name="TextBox 18"/>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6</a:t>
            </a:r>
            <a:endParaRPr lang="en-US" sz="1200" dirty="0">
              <a:latin typeface="Trebuchet MS" pitchFamily="34" charset="0"/>
            </a:endParaRPr>
          </a:p>
        </p:txBody>
      </p:sp>
    </p:spTree>
    <p:extLst>
      <p:ext uri="{BB962C8B-B14F-4D97-AF65-F5344CB8AC3E}">
        <p14:creationId xmlns:p14="http://schemas.microsoft.com/office/powerpoint/2010/main" val="1789463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7990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latin typeface="Trebuchet MS" pitchFamily="34" charset="0"/>
              </a:rPr>
              <a:t>Professional Conduct Standards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3"/>
          <p:cNvSpPr txBox="1">
            <a:spLocks noChangeArrowheads="1"/>
          </p:cNvSpPr>
          <p:nvPr/>
        </p:nvSpPr>
        <p:spPr>
          <a:xfrm>
            <a:off x="1981200" y="1371600"/>
            <a:ext cx="9699171" cy="223250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r>
              <a:rPr lang="en-US" sz="2200" dirty="0">
                <a:latin typeface="Trebuchet MS" pitchFamily="34" charset="0"/>
              </a:rPr>
              <a:t>PCS gives guidance on professional conduct in addition to the Actuaries Act, 2006 and Rules &amp; </a:t>
            </a:r>
            <a:r>
              <a:rPr lang="en-US" sz="2200" dirty="0" smtClean="0">
                <a:latin typeface="Trebuchet MS" pitchFamily="34" charset="0"/>
              </a:rPr>
              <a:t>Regulations </a:t>
            </a:r>
            <a:r>
              <a:rPr lang="en-US" sz="2200" dirty="0">
                <a:latin typeface="Trebuchet MS" pitchFamily="34" charset="0"/>
              </a:rPr>
              <a:t>and Other Related Guidance. All members shall conform in both the spirit and the letter. </a:t>
            </a:r>
          </a:p>
          <a:p>
            <a:pPr marL="0" indent="0" algn="ctr">
              <a:buNone/>
            </a:pPr>
            <a:endParaRPr lang="en-US" sz="1200" dirty="0">
              <a:latin typeface="Trebuchet MS" pitchFamily="34" charset="0"/>
            </a:endParaRPr>
          </a:p>
          <a:p>
            <a:pPr marL="0" indent="0" algn="just">
              <a:buNone/>
            </a:pPr>
            <a:endParaRPr lang="en-US" sz="2200" dirty="0">
              <a:latin typeface="Trebuchet MS" pitchFamily="34" charset="0"/>
            </a:endParaRPr>
          </a:p>
        </p:txBody>
      </p:sp>
      <p:sp>
        <p:nvSpPr>
          <p:cNvPr id="11" name="Rectangle 2"/>
          <p:cNvSpPr txBox="1">
            <a:spLocks noChangeArrowheads="1"/>
          </p:cNvSpPr>
          <p:nvPr/>
        </p:nvSpPr>
        <p:spPr>
          <a:xfrm>
            <a:off x="1981200" y="360410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latin typeface="Trebuchet MS" pitchFamily="34" charset="0"/>
              </a:rPr>
              <a:t>Actuarial Practice Standards</a:t>
            </a:r>
          </a:p>
        </p:txBody>
      </p:sp>
      <p:sp>
        <p:nvSpPr>
          <p:cNvPr id="12" name="Rectangle 3"/>
          <p:cNvSpPr txBox="1">
            <a:spLocks noChangeArrowheads="1"/>
          </p:cNvSpPr>
          <p:nvPr/>
        </p:nvSpPr>
        <p:spPr>
          <a:xfrm>
            <a:off x="1981200" y="4495800"/>
            <a:ext cx="9699171" cy="1524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r>
              <a:rPr lang="en-US" sz="2200" dirty="0">
                <a:latin typeface="Trebuchet MS" pitchFamily="34" charset="0"/>
                <a:ea typeface="Microsoft Sans Serif" panose="020B0604020202020204" pitchFamily="34" charset="0"/>
                <a:cs typeface="Microsoft Sans Serif" panose="020B0604020202020204" pitchFamily="34" charset="0"/>
              </a:rPr>
              <a:t>Objectives are </a:t>
            </a:r>
            <a:r>
              <a:rPr lang="en-US" sz="2200" dirty="0">
                <a:latin typeface="Trebuchet MS" pitchFamily="34" charset="0"/>
                <a:ea typeface="Microsoft Sans Serif" panose="020B0604020202020204" pitchFamily="34" charset="0"/>
              </a:rPr>
              <a:t>to assist Appointed</a:t>
            </a:r>
            <a:r>
              <a:rPr lang="en-US" sz="2200" spc="5" dirty="0">
                <a:latin typeface="Trebuchet MS" pitchFamily="34" charset="0"/>
                <a:ea typeface="Microsoft Sans Serif" panose="020B0604020202020204" pitchFamily="34" charset="0"/>
              </a:rPr>
              <a:t> </a:t>
            </a:r>
            <a:r>
              <a:rPr lang="en-US" sz="2200" dirty="0">
                <a:latin typeface="Trebuchet MS" pitchFamily="34" charset="0"/>
                <a:ea typeface="Microsoft Sans Serif" panose="020B0604020202020204" pitchFamily="34" charset="0"/>
              </a:rPr>
              <a:t>Actuaries in</a:t>
            </a:r>
            <a:r>
              <a:rPr lang="en-US" sz="2200" spc="5" dirty="0">
                <a:latin typeface="Trebuchet MS" pitchFamily="34" charset="0"/>
                <a:ea typeface="Microsoft Sans Serif" panose="020B0604020202020204" pitchFamily="34" charset="0"/>
              </a:rPr>
              <a:t> </a:t>
            </a:r>
            <a:r>
              <a:rPr lang="en-US" sz="2200" dirty="0">
                <a:latin typeface="Trebuchet MS" pitchFamily="34" charset="0"/>
                <a:ea typeface="Microsoft Sans Serif" panose="020B0604020202020204" pitchFamily="34" charset="0"/>
              </a:rPr>
              <a:t>self-evaluating</a:t>
            </a:r>
            <a:r>
              <a:rPr lang="en-US" sz="2200" spc="5" dirty="0">
                <a:latin typeface="Trebuchet MS" pitchFamily="34" charset="0"/>
                <a:ea typeface="Microsoft Sans Serif" panose="020B0604020202020204" pitchFamily="34" charset="0"/>
              </a:rPr>
              <a:t> towards </a:t>
            </a:r>
            <a:r>
              <a:rPr lang="en-US" sz="2200" dirty="0">
                <a:latin typeface="Trebuchet MS" pitchFamily="34" charset="0"/>
                <a:ea typeface="Microsoft Sans Serif" panose="020B0604020202020204" pitchFamily="34" charset="0"/>
              </a:rPr>
              <a:t>compliance and be of assistance to IAI to aid monitor compliance through</a:t>
            </a:r>
            <a:r>
              <a:rPr lang="en-US" sz="2200" spc="-265" dirty="0">
                <a:latin typeface="Trebuchet MS" pitchFamily="34" charset="0"/>
                <a:ea typeface="Microsoft Sans Serif" panose="020B0604020202020204" pitchFamily="34" charset="0"/>
              </a:rPr>
              <a:t> </a:t>
            </a:r>
            <a:r>
              <a:rPr lang="en-US" sz="2200" dirty="0">
                <a:latin typeface="Trebuchet MS" pitchFamily="34" charset="0"/>
                <a:ea typeface="Microsoft Sans Serif" panose="020B0604020202020204" pitchFamily="34" charset="0"/>
              </a:rPr>
              <a:t>Life Insurance Board.</a:t>
            </a:r>
            <a:endParaRPr lang="en-US" sz="2200" dirty="0">
              <a:latin typeface="Trebuchet MS" pitchFamily="34" charset="0"/>
            </a:endParaRPr>
          </a:p>
        </p:txBody>
      </p:sp>
      <p:sp>
        <p:nvSpPr>
          <p:cNvPr id="8" name="TextBox 7"/>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7</a:t>
            </a:r>
            <a:endParaRPr lang="en-US" sz="1200" dirty="0">
              <a:latin typeface="Trebuchet MS" pitchFamily="34" charset="0"/>
            </a:endParaRPr>
          </a:p>
        </p:txBody>
      </p:sp>
    </p:spTree>
    <p:extLst>
      <p:ext uri="{BB962C8B-B14F-4D97-AF65-F5344CB8AC3E}">
        <p14:creationId xmlns:p14="http://schemas.microsoft.com/office/powerpoint/2010/main" val="2971448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199" y="479904"/>
            <a:ext cx="8991601"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smtClean="0">
                <a:solidFill>
                  <a:schemeClr val="tx1"/>
                </a:solidFill>
                <a:latin typeface="Trebuchet MS" pitchFamily="34" charset="0"/>
              </a:rPr>
              <a:t>IRDAI </a:t>
            </a:r>
            <a:r>
              <a:rPr lang="en-US" altLang="en-US" kern="0" dirty="0">
                <a:solidFill>
                  <a:schemeClr val="tx1"/>
                </a:solidFill>
                <a:latin typeface="Trebuchet MS" pitchFamily="34" charset="0"/>
              </a:rPr>
              <a:t>Appointed Actuary Regulations, 2017</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sp>
        <p:nvSpPr>
          <p:cNvPr id="6" name="Rectangle 3"/>
          <p:cNvSpPr txBox="1">
            <a:spLocks noChangeArrowheads="1"/>
          </p:cNvSpPr>
          <p:nvPr/>
        </p:nvSpPr>
        <p:spPr>
          <a:xfrm>
            <a:off x="1981200" y="2019300"/>
            <a:ext cx="9699171" cy="12954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r>
              <a:rPr lang="en-US" sz="2200" dirty="0" smtClean="0">
                <a:latin typeface="Trebuchet MS" pitchFamily="34" charset="0"/>
              </a:rPr>
              <a:t>The Appointed </a:t>
            </a:r>
            <a:r>
              <a:rPr lang="en-US" sz="2200" dirty="0">
                <a:latin typeface="Trebuchet MS" pitchFamily="34" charset="0"/>
              </a:rPr>
              <a:t>Actuary Regulations, 2017 lays down the eligibility, powers, duties &amp; obligations of the Appointed </a:t>
            </a:r>
            <a:r>
              <a:rPr lang="en-US" sz="2200" dirty="0" smtClean="0">
                <a:latin typeface="Trebuchet MS" pitchFamily="34" charset="0"/>
              </a:rPr>
              <a:t>Actuary.</a:t>
            </a:r>
            <a:endParaRPr lang="en-US" sz="2200" dirty="0">
              <a:latin typeface="Trebuchet MS" pitchFamily="34" charset="0"/>
            </a:endParaRPr>
          </a:p>
        </p:txBody>
      </p:sp>
      <p:sp>
        <p:nvSpPr>
          <p:cNvPr id="11" name="Rectangle 2"/>
          <p:cNvSpPr txBox="1">
            <a:spLocks noChangeArrowheads="1"/>
          </p:cNvSpPr>
          <p:nvPr/>
        </p:nvSpPr>
        <p:spPr>
          <a:xfrm>
            <a:off x="1981199" y="3299304"/>
            <a:ext cx="9982201"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latin typeface="Trebuchet MS" pitchFamily="34" charset="0"/>
              </a:rPr>
              <a:t>Corporate Governance Guidelines,2016</a:t>
            </a:r>
          </a:p>
        </p:txBody>
      </p:sp>
      <p:sp>
        <p:nvSpPr>
          <p:cNvPr id="12" name="Rectangle 3"/>
          <p:cNvSpPr txBox="1">
            <a:spLocks noChangeArrowheads="1"/>
          </p:cNvSpPr>
          <p:nvPr/>
        </p:nvSpPr>
        <p:spPr>
          <a:xfrm>
            <a:off x="1981200" y="4191000"/>
            <a:ext cx="9699171" cy="1524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r>
              <a:rPr lang="en-US" sz="2200" dirty="0">
                <a:latin typeface="Trebuchet MS" pitchFamily="34" charset="0"/>
                <a:ea typeface="Microsoft Sans Serif" panose="020B0604020202020204" pitchFamily="34" charset="0"/>
                <a:cs typeface="Microsoft Sans Serif" panose="020B0604020202020204" pitchFamily="34" charset="0"/>
              </a:rPr>
              <a:t>Formulate a policy for related party transactions. The insurer should carry due diligence while making payments/ investments to group entities  out of policyholders funds. </a:t>
            </a:r>
          </a:p>
          <a:p>
            <a:pPr marL="0" indent="0" algn="just">
              <a:buNone/>
            </a:pPr>
            <a:r>
              <a:rPr lang="en-US" sz="2200" dirty="0">
                <a:latin typeface="Trebuchet MS" pitchFamily="34" charset="0"/>
                <a:ea typeface="Microsoft Sans Serif" panose="020B0604020202020204" pitchFamily="34" charset="0"/>
                <a:cs typeface="Microsoft Sans Serif" panose="020B0604020202020204" pitchFamily="34" charset="0"/>
              </a:rPr>
              <a:t>The insurer has to disclose related party transactions in financial statements. </a:t>
            </a:r>
          </a:p>
          <a:p>
            <a:pPr marL="0" indent="0" algn="just">
              <a:buNone/>
            </a:pPr>
            <a:r>
              <a:rPr lang="en-US" sz="2200" dirty="0">
                <a:latin typeface="Trebuchet MS" pitchFamily="34" charset="0"/>
                <a:ea typeface="Microsoft Sans Serif" panose="020B0604020202020204" pitchFamily="34" charset="0"/>
                <a:cs typeface="Microsoft Sans Serif" panose="020B0604020202020204" pitchFamily="34" charset="0"/>
              </a:rPr>
              <a:t>The Insurer should keep in place group wide risk management </a:t>
            </a:r>
            <a:r>
              <a:rPr lang="en-US" sz="2200" dirty="0" smtClean="0">
                <a:latin typeface="Trebuchet MS" pitchFamily="34" charset="0"/>
                <a:ea typeface="Microsoft Sans Serif" panose="020B0604020202020204" pitchFamily="34" charset="0"/>
                <a:cs typeface="Microsoft Sans Serif" panose="020B0604020202020204" pitchFamily="34" charset="0"/>
              </a:rPr>
              <a:t>framework. </a:t>
            </a:r>
            <a:endParaRPr lang="en-US" sz="2200" dirty="0">
              <a:latin typeface="Trebuchet MS" pitchFamily="34" charset="0"/>
              <a:ea typeface="Microsoft Sans Serif" panose="020B0604020202020204" pitchFamily="34" charset="0"/>
              <a:cs typeface="Microsoft Sans Serif" panose="020B0604020202020204" pitchFamily="34" charset="0"/>
            </a:endParaRPr>
          </a:p>
          <a:p>
            <a:pPr marL="0" indent="0" algn="just">
              <a:buNone/>
            </a:pPr>
            <a:endParaRPr lang="en-US" sz="2200" dirty="0">
              <a:highlight>
                <a:srgbClr val="FFFF00"/>
              </a:highlight>
              <a:latin typeface="Trebuchet MS" pitchFamily="34" charset="0"/>
            </a:endParaRPr>
          </a:p>
        </p:txBody>
      </p:sp>
      <p:sp>
        <p:nvSpPr>
          <p:cNvPr id="8" name="TextBox 7"/>
          <p:cNvSpPr txBox="1"/>
          <p:nvPr/>
        </p:nvSpPr>
        <p:spPr>
          <a:xfrm>
            <a:off x="1828800" y="6406400"/>
            <a:ext cx="2971800" cy="276999"/>
          </a:xfrm>
          <a:prstGeom prst="rect">
            <a:avLst/>
          </a:prstGeom>
          <a:noFill/>
        </p:spPr>
        <p:txBody>
          <a:bodyPr wrap="square" rtlCol="0">
            <a:spAutoFit/>
          </a:bodyPr>
          <a:lstStyle/>
          <a:p>
            <a:r>
              <a:rPr lang="en-US" sz="1200" dirty="0" smtClean="0">
                <a:latin typeface="Trebuchet MS" pitchFamily="34" charset="0"/>
              </a:rPr>
              <a:t>8</a:t>
            </a:r>
            <a:endParaRPr lang="en-US" sz="1200" dirty="0">
              <a:latin typeface="Trebuchet MS" pitchFamily="34" charset="0"/>
            </a:endParaRPr>
          </a:p>
        </p:txBody>
      </p:sp>
    </p:spTree>
    <p:extLst>
      <p:ext uri="{BB962C8B-B14F-4D97-AF65-F5344CB8AC3E}">
        <p14:creationId xmlns:p14="http://schemas.microsoft.com/office/powerpoint/2010/main" val="2127376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800</TotalTime>
  <Words>2965</Words>
  <Application>Microsoft Office PowerPoint</Application>
  <PresentationFormat>Widescreen</PresentationFormat>
  <Paragraphs>376</Paragraphs>
  <Slides>36</Slides>
  <Notes>33</Notes>
  <HiddenSlides>0</HiddenSlides>
  <MMClips>0</MMClips>
  <ScaleCrop>false</ScaleCrop>
  <HeadingPairs>
    <vt:vector size="6" baseType="variant">
      <vt:variant>
        <vt:lpstr>Fonts Used</vt:lpstr>
      </vt:variant>
      <vt:variant>
        <vt:i4>9</vt:i4>
      </vt:variant>
      <vt:variant>
        <vt:lpstr>Theme</vt:lpstr>
      </vt:variant>
      <vt:variant>
        <vt:i4>8</vt:i4>
      </vt:variant>
      <vt:variant>
        <vt:lpstr>Slide Titles</vt:lpstr>
      </vt:variant>
      <vt:variant>
        <vt:i4>36</vt:i4>
      </vt:variant>
    </vt:vector>
  </HeadingPairs>
  <TitlesOfParts>
    <vt:vector size="53" baseType="lpstr">
      <vt:lpstr>Arial</vt:lpstr>
      <vt:lpstr>Bahamas</vt:lpstr>
      <vt:lpstr>Calibri</vt:lpstr>
      <vt:lpstr>Garamond</vt:lpstr>
      <vt:lpstr>Kokila</vt:lpstr>
      <vt:lpstr>Microsoft Sans Serif</vt:lpstr>
      <vt:lpstr>Times New Roman</vt:lpstr>
      <vt:lpstr>Trebuchet MS</vt:lpstr>
      <vt:lpstr>Verdana</vt:lpstr>
      <vt:lpstr>LifeConvBirm02</vt:lpstr>
      <vt:lpstr>3_LifeConvBirm02</vt:lpstr>
      <vt:lpstr>1_LifeConvBirm02</vt:lpstr>
      <vt:lpstr>4_LifeConvBirm02</vt:lpstr>
      <vt:lpstr>5_LifeConvBirm02</vt:lpstr>
      <vt:lpstr>6_LifeConvBirm02</vt:lpstr>
      <vt:lpstr>2_LifeConvBirm02</vt:lpstr>
      <vt:lpstr>7_LifeConvBirm02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Yogesh Pandit</cp:lastModifiedBy>
  <cp:revision>337</cp:revision>
  <dcterms:created xsi:type="dcterms:W3CDTF">2011-07-20T12:11:57Z</dcterms:created>
  <dcterms:modified xsi:type="dcterms:W3CDTF">2021-07-07T16:03:02Z</dcterms:modified>
</cp:coreProperties>
</file>