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5"/>
  </p:notesMasterIdLst>
  <p:handoutMasterIdLst>
    <p:handoutMasterId r:id="rId36"/>
  </p:handoutMasterIdLst>
  <p:sldIdLst>
    <p:sldId id="261" r:id="rId5"/>
    <p:sldId id="349" r:id="rId6"/>
    <p:sldId id="262" r:id="rId7"/>
    <p:sldId id="304" r:id="rId8"/>
    <p:sldId id="288" r:id="rId9"/>
    <p:sldId id="289" r:id="rId10"/>
    <p:sldId id="290" r:id="rId11"/>
    <p:sldId id="291" r:id="rId12"/>
    <p:sldId id="295" r:id="rId13"/>
    <p:sldId id="296" r:id="rId14"/>
    <p:sldId id="297" r:id="rId15"/>
    <p:sldId id="292" r:id="rId16"/>
    <p:sldId id="293" r:id="rId17"/>
    <p:sldId id="294" r:id="rId18"/>
    <p:sldId id="298" r:id="rId19"/>
    <p:sldId id="299" r:id="rId20"/>
    <p:sldId id="300" r:id="rId21"/>
    <p:sldId id="301" r:id="rId22"/>
    <p:sldId id="320" r:id="rId23"/>
    <p:sldId id="331" r:id="rId24"/>
    <p:sldId id="343" r:id="rId25"/>
    <p:sldId id="345" r:id="rId26"/>
    <p:sldId id="335" r:id="rId27"/>
    <p:sldId id="336" r:id="rId28"/>
    <p:sldId id="341" r:id="rId29"/>
    <p:sldId id="339" r:id="rId30"/>
    <p:sldId id="340" r:id="rId31"/>
    <p:sldId id="346" r:id="rId32"/>
    <p:sldId id="348" r:id="rId33"/>
    <p:sldId id="34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9110" autoAdjust="0"/>
  </p:normalViewPr>
  <p:slideViewPr>
    <p:cSldViewPr>
      <p:cViewPr>
        <p:scale>
          <a:sx n="50" d="100"/>
          <a:sy n="50" d="100"/>
        </p:scale>
        <p:origin x="-1380" y="-504"/>
      </p:cViewPr>
      <p:guideLst>
        <p:guide orient="horz" pos="2160"/>
        <p:guide pos="3840"/>
      </p:guideLst>
    </p:cSldViewPr>
  </p:slideViewPr>
  <p:notesTextViewPr>
    <p:cViewPr>
      <p:scale>
        <a:sx n="100" d="100"/>
        <a:sy n="100" d="100"/>
      </p:scale>
      <p:origin x="0" y="0"/>
    </p:cViewPr>
  </p:notesTextViewPr>
  <p:sorterViewPr>
    <p:cViewPr>
      <p:scale>
        <a:sx n="66" d="100"/>
        <a:sy n="66" d="100"/>
      </p:scale>
      <p:origin x="0" y="19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chit Maini" userId="21f8202f-66b2-4281-ae32-e1ace86b79e0" providerId="ADAL" clId="{D7866E8A-37B7-4570-9CF6-41586829C3D2}"/>
    <pc:docChg chg="custSel modSld">
      <pc:chgData name="Sanchit Maini" userId="21f8202f-66b2-4281-ae32-e1ace86b79e0" providerId="ADAL" clId="{D7866E8A-37B7-4570-9CF6-41586829C3D2}" dt="2021-07-07T04:01:51.784" v="669" actId="20577"/>
      <pc:docMkLst>
        <pc:docMk/>
      </pc:docMkLst>
      <pc:sldChg chg="modSp">
        <pc:chgData name="Sanchit Maini" userId="21f8202f-66b2-4281-ae32-e1ace86b79e0" providerId="ADAL" clId="{D7866E8A-37B7-4570-9CF6-41586829C3D2}" dt="2021-07-07T03:56:23.515" v="148" actId="20577"/>
        <pc:sldMkLst>
          <pc:docMk/>
          <pc:sldMk cId="1179418443" sldId="335"/>
        </pc:sldMkLst>
        <pc:spChg chg="mod">
          <ac:chgData name="Sanchit Maini" userId="21f8202f-66b2-4281-ae32-e1ace86b79e0" providerId="ADAL" clId="{D7866E8A-37B7-4570-9CF6-41586829C3D2}" dt="2021-07-07T03:56:23.515" v="148" actId="20577"/>
          <ac:spMkLst>
            <pc:docMk/>
            <pc:sldMk cId="1179418443" sldId="335"/>
            <ac:spMk id="7" creationId="{00000000-0000-0000-0000-000000000000}"/>
          </ac:spMkLst>
        </pc:spChg>
      </pc:sldChg>
      <pc:sldChg chg="modSp">
        <pc:chgData name="Sanchit Maini" userId="21f8202f-66b2-4281-ae32-e1ace86b79e0" providerId="ADAL" clId="{D7866E8A-37B7-4570-9CF6-41586829C3D2}" dt="2021-07-07T03:57:54.918" v="327" actId="20577"/>
        <pc:sldMkLst>
          <pc:docMk/>
          <pc:sldMk cId="4018086098" sldId="339"/>
        </pc:sldMkLst>
        <pc:spChg chg="mod">
          <ac:chgData name="Sanchit Maini" userId="21f8202f-66b2-4281-ae32-e1ace86b79e0" providerId="ADAL" clId="{D7866E8A-37B7-4570-9CF6-41586829C3D2}" dt="2021-07-07T03:57:54.918" v="327" actId="20577"/>
          <ac:spMkLst>
            <pc:docMk/>
            <pc:sldMk cId="4018086098" sldId="339"/>
            <ac:spMk id="7" creationId="{00000000-0000-0000-0000-000000000000}"/>
          </ac:spMkLst>
        </pc:spChg>
      </pc:sldChg>
      <pc:sldChg chg="modSp">
        <pc:chgData name="Sanchit Maini" userId="21f8202f-66b2-4281-ae32-e1ace86b79e0" providerId="ADAL" clId="{D7866E8A-37B7-4570-9CF6-41586829C3D2}" dt="2021-07-07T03:59:07.134" v="465" actId="20577"/>
        <pc:sldMkLst>
          <pc:docMk/>
          <pc:sldMk cId="4029698025" sldId="340"/>
        </pc:sldMkLst>
        <pc:spChg chg="mod">
          <ac:chgData name="Sanchit Maini" userId="21f8202f-66b2-4281-ae32-e1ace86b79e0" providerId="ADAL" clId="{D7866E8A-37B7-4570-9CF6-41586829C3D2}" dt="2021-07-07T03:59:07.134" v="465" actId="20577"/>
          <ac:spMkLst>
            <pc:docMk/>
            <pc:sldMk cId="4029698025" sldId="340"/>
            <ac:spMk id="7" creationId="{00000000-0000-0000-0000-000000000000}"/>
          </ac:spMkLst>
        </pc:spChg>
      </pc:sldChg>
      <pc:sldChg chg="modSp">
        <pc:chgData name="Sanchit Maini" userId="21f8202f-66b2-4281-ae32-e1ace86b79e0" providerId="ADAL" clId="{D7866E8A-37B7-4570-9CF6-41586829C3D2}" dt="2021-07-07T03:56:55.015" v="172" actId="20577"/>
        <pc:sldMkLst>
          <pc:docMk/>
          <pc:sldMk cId="1357619074" sldId="341"/>
        </pc:sldMkLst>
        <pc:spChg chg="mod">
          <ac:chgData name="Sanchit Maini" userId="21f8202f-66b2-4281-ae32-e1ace86b79e0" providerId="ADAL" clId="{D7866E8A-37B7-4570-9CF6-41586829C3D2}" dt="2021-07-07T03:56:55.015" v="172" actId="20577"/>
          <ac:spMkLst>
            <pc:docMk/>
            <pc:sldMk cId="1357619074" sldId="341"/>
            <ac:spMk id="7" creationId="{00000000-0000-0000-0000-000000000000}"/>
          </ac:spMkLst>
        </pc:spChg>
      </pc:sldChg>
      <pc:sldChg chg="modSp">
        <pc:chgData name="Sanchit Maini" userId="21f8202f-66b2-4281-ae32-e1ace86b79e0" providerId="ADAL" clId="{D7866E8A-37B7-4570-9CF6-41586829C3D2}" dt="2021-07-07T03:55:27.141" v="76" actId="20577"/>
        <pc:sldMkLst>
          <pc:docMk/>
          <pc:sldMk cId="2914854" sldId="343"/>
        </pc:sldMkLst>
        <pc:spChg chg="mod">
          <ac:chgData name="Sanchit Maini" userId="21f8202f-66b2-4281-ae32-e1ace86b79e0" providerId="ADAL" clId="{D7866E8A-37B7-4570-9CF6-41586829C3D2}" dt="2021-07-07T03:55:27.141" v="76" actId="20577"/>
          <ac:spMkLst>
            <pc:docMk/>
            <pc:sldMk cId="2914854" sldId="343"/>
            <ac:spMk id="7" creationId="{00000000-0000-0000-0000-000000000000}"/>
          </ac:spMkLst>
        </pc:spChg>
      </pc:sldChg>
      <pc:sldChg chg="modSp">
        <pc:chgData name="Sanchit Maini" userId="21f8202f-66b2-4281-ae32-e1ace86b79e0" providerId="ADAL" clId="{D7866E8A-37B7-4570-9CF6-41586829C3D2}" dt="2021-07-07T03:56:07.419" v="112" actId="6549"/>
        <pc:sldMkLst>
          <pc:docMk/>
          <pc:sldMk cId="2152297627" sldId="345"/>
        </pc:sldMkLst>
        <pc:spChg chg="mod">
          <ac:chgData name="Sanchit Maini" userId="21f8202f-66b2-4281-ae32-e1ace86b79e0" providerId="ADAL" clId="{D7866E8A-37B7-4570-9CF6-41586829C3D2}" dt="2021-07-07T03:56:07.419" v="112" actId="6549"/>
          <ac:spMkLst>
            <pc:docMk/>
            <pc:sldMk cId="2152297627" sldId="345"/>
            <ac:spMk id="7" creationId="{00000000-0000-0000-0000-000000000000}"/>
          </ac:spMkLst>
        </pc:spChg>
      </pc:sldChg>
      <pc:sldChg chg="modSp">
        <pc:chgData name="Sanchit Maini" userId="21f8202f-66b2-4281-ae32-e1ace86b79e0" providerId="ADAL" clId="{D7866E8A-37B7-4570-9CF6-41586829C3D2}" dt="2021-07-07T04:01:34.282" v="666" actId="255"/>
        <pc:sldMkLst>
          <pc:docMk/>
          <pc:sldMk cId="1205298435" sldId="346"/>
        </pc:sldMkLst>
        <pc:spChg chg="mod">
          <ac:chgData name="Sanchit Maini" userId="21f8202f-66b2-4281-ae32-e1ace86b79e0" providerId="ADAL" clId="{D7866E8A-37B7-4570-9CF6-41586829C3D2}" dt="2021-07-07T04:01:34.282" v="666" actId="255"/>
          <ac:spMkLst>
            <pc:docMk/>
            <pc:sldMk cId="1205298435" sldId="346"/>
            <ac:spMk id="10" creationId="{00000000-0000-0000-0000-000000000000}"/>
          </ac:spMkLst>
        </pc:spChg>
      </pc:sldChg>
      <pc:sldChg chg="modSp">
        <pc:chgData name="Sanchit Maini" userId="21f8202f-66b2-4281-ae32-e1ace86b79e0" providerId="ADAL" clId="{D7866E8A-37B7-4570-9CF6-41586829C3D2}" dt="2021-07-07T04:01:51.784" v="669" actId="20577"/>
        <pc:sldMkLst>
          <pc:docMk/>
          <pc:sldMk cId="3006554633" sldId="348"/>
        </pc:sldMkLst>
        <pc:spChg chg="mod">
          <ac:chgData name="Sanchit Maini" userId="21f8202f-66b2-4281-ae32-e1ace86b79e0" providerId="ADAL" clId="{D7866E8A-37B7-4570-9CF6-41586829C3D2}" dt="2021-07-07T04:01:51.784" v="669" actId="20577"/>
          <ac:spMkLst>
            <pc:docMk/>
            <pc:sldMk cId="3006554633" sldId="348"/>
            <ac:spMk id="10"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C1CCD1-4D80-4BD3-96BF-ACB501D5170B}" type="doc">
      <dgm:prSet loTypeId="urn:microsoft.com/office/officeart/2009/3/layout/PlusandMinus" loCatId="relationship" qsTypeId="urn:microsoft.com/office/officeart/2005/8/quickstyle/simple1" qsCatId="simple" csTypeId="urn:microsoft.com/office/officeart/2005/8/colors/accent2_2" csCatId="accent2" phldr="1"/>
      <dgm:spPr/>
      <dgm:t>
        <a:bodyPr/>
        <a:lstStyle/>
        <a:p>
          <a:endParaRPr lang="en-IN"/>
        </a:p>
      </dgm:t>
    </dgm:pt>
    <dgm:pt modelId="{CD5EEC3E-6FF1-4F7C-933D-F2E242B014D9}">
      <dgm:prSet phldrT="[Text]" custT="1"/>
      <dgm:spPr/>
      <dgm:t>
        <a:bodyPr/>
        <a:lstStyle/>
        <a:p>
          <a:pPr algn="just"/>
          <a:r>
            <a:rPr lang="en-US" sz="2400" dirty="0"/>
            <a:t>  Premium income</a:t>
          </a:r>
        </a:p>
        <a:p>
          <a:pPr algn="just"/>
          <a:r>
            <a:rPr lang="en-US" sz="2400" dirty="0"/>
            <a:t>  Investment income</a:t>
          </a:r>
        </a:p>
        <a:p>
          <a:pPr marL="173038" indent="-173038" algn="just"/>
          <a:r>
            <a:rPr lang="en-US" sz="2400" dirty="0"/>
            <a:t>  Allocated Misc.  Profit / (Loss) </a:t>
          </a:r>
          <a:endParaRPr lang="en-IN" sz="2400" dirty="0"/>
        </a:p>
      </dgm:t>
    </dgm:pt>
    <dgm:pt modelId="{4A30675B-B061-4C25-92EB-0FD501C53C37}" type="parTrans" cxnId="{9EC0599F-A713-40D7-84BE-A24F5F7D6C8E}">
      <dgm:prSet/>
      <dgm:spPr/>
      <dgm:t>
        <a:bodyPr/>
        <a:lstStyle/>
        <a:p>
          <a:endParaRPr lang="en-IN"/>
        </a:p>
      </dgm:t>
    </dgm:pt>
    <dgm:pt modelId="{0C0E5669-B65B-4881-BE9F-0C8FB352C5B2}" type="sibTrans" cxnId="{9EC0599F-A713-40D7-84BE-A24F5F7D6C8E}">
      <dgm:prSet/>
      <dgm:spPr/>
      <dgm:t>
        <a:bodyPr/>
        <a:lstStyle/>
        <a:p>
          <a:endParaRPr lang="en-IN"/>
        </a:p>
      </dgm:t>
    </dgm:pt>
    <dgm:pt modelId="{D38833B8-F14F-4AD0-BA48-6B7AC8467E99}">
      <dgm:prSet phldrT="[Text]" custT="1"/>
      <dgm:spPr/>
      <dgm:t>
        <a:bodyPr/>
        <a:lstStyle/>
        <a:p>
          <a:pPr algn="just"/>
          <a:r>
            <a:rPr lang="en-US" sz="2800" dirty="0"/>
            <a:t>  </a:t>
          </a:r>
          <a:r>
            <a:rPr lang="en-US" sz="2400" dirty="0"/>
            <a:t>Expenses</a:t>
          </a:r>
        </a:p>
        <a:p>
          <a:pPr algn="just"/>
          <a:r>
            <a:rPr lang="en-US" sz="2400" dirty="0"/>
            <a:t>  Commission</a:t>
          </a:r>
        </a:p>
        <a:p>
          <a:pPr algn="just"/>
          <a:r>
            <a:rPr lang="en-US" sz="2400" dirty="0"/>
            <a:t>  Cost of benefits</a:t>
          </a:r>
        </a:p>
        <a:p>
          <a:pPr algn="just"/>
          <a:r>
            <a:rPr lang="en-US" sz="2400" dirty="0"/>
            <a:t>  Shareholder transfers</a:t>
          </a:r>
        </a:p>
        <a:p>
          <a:pPr marL="119063" indent="-119063" algn="just"/>
          <a:r>
            <a:rPr lang="en-US" sz="2400" dirty="0"/>
            <a:t>  Cost of capital and guarantees</a:t>
          </a:r>
        </a:p>
        <a:p>
          <a:pPr algn="just"/>
          <a:r>
            <a:rPr lang="en-US" sz="2400" dirty="0"/>
            <a:t>  Tax</a:t>
          </a:r>
        </a:p>
        <a:p>
          <a:pPr algn="l"/>
          <a:endParaRPr lang="en-IN" sz="3200" dirty="0"/>
        </a:p>
      </dgm:t>
    </dgm:pt>
    <dgm:pt modelId="{7497975F-0F88-4932-A199-6F3EA1B6309B}" type="parTrans" cxnId="{157738DC-6ECA-4C16-AF01-5663A761B320}">
      <dgm:prSet/>
      <dgm:spPr/>
      <dgm:t>
        <a:bodyPr/>
        <a:lstStyle/>
        <a:p>
          <a:endParaRPr lang="en-IN"/>
        </a:p>
      </dgm:t>
    </dgm:pt>
    <dgm:pt modelId="{2040DB61-7061-483D-8ABF-E18FF0A983F7}" type="sibTrans" cxnId="{157738DC-6ECA-4C16-AF01-5663A761B320}">
      <dgm:prSet/>
      <dgm:spPr/>
      <dgm:t>
        <a:bodyPr/>
        <a:lstStyle/>
        <a:p>
          <a:endParaRPr lang="en-IN"/>
        </a:p>
      </dgm:t>
    </dgm:pt>
    <dgm:pt modelId="{0521ADB1-111B-400B-9C41-9AB8E2E7A5EA}" type="pres">
      <dgm:prSet presAssocID="{F5C1CCD1-4D80-4BD3-96BF-ACB501D5170B}" presName="Name0" presStyleCnt="0">
        <dgm:presLayoutVars>
          <dgm:chMax val="2"/>
          <dgm:chPref val="2"/>
          <dgm:dir/>
          <dgm:animOne/>
          <dgm:resizeHandles val="exact"/>
        </dgm:presLayoutVars>
      </dgm:prSet>
      <dgm:spPr/>
      <dgm:t>
        <a:bodyPr/>
        <a:lstStyle/>
        <a:p>
          <a:endParaRPr lang="en-US"/>
        </a:p>
      </dgm:t>
    </dgm:pt>
    <dgm:pt modelId="{A226796C-F847-48C7-A5CB-2ABC7B333385}" type="pres">
      <dgm:prSet presAssocID="{F5C1CCD1-4D80-4BD3-96BF-ACB501D5170B}" presName="Background" presStyleLbl="bgImgPlace1" presStyleIdx="0" presStyleCnt="1"/>
      <dgm:spPr/>
    </dgm:pt>
    <dgm:pt modelId="{BB5E3B1F-E84C-42A6-9839-4982F6DA5A43}" type="pres">
      <dgm:prSet presAssocID="{F5C1CCD1-4D80-4BD3-96BF-ACB501D5170B}" presName="ParentText1" presStyleLbl="revTx" presStyleIdx="0" presStyleCnt="2" custScaleX="100186" custLinFactNeighborX="-3126" custLinFactNeighborY="-26">
        <dgm:presLayoutVars>
          <dgm:chMax val="0"/>
          <dgm:chPref val="0"/>
          <dgm:bulletEnabled val="1"/>
        </dgm:presLayoutVars>
      </dgm:prSet>
      <dgm:spPr/>
      <dgm:t>
        <a:bodyPr/>
        <a:lstStyle/>
        <a:p>
          <a:endParaRPr lang="en-US"/>
        </a:p>
      </dgm:t>
    </dgm:pt>
    <dgm:pt modelId="{991AB8AB-CD9D-4C43-959E-F077B8E1048D}" type="pres">
      <dgm:prSet presAssocID="{F5C1CCD1-4D80-4BD3-96BF-ACB501D5170B}" presName="ParentText2" presStyleLbl="revTx" presStyleIdx="1" presStyleCnt="2">
        <dgm:presLayoutVars>
          <dgm:chMax val="0"/>
          <dgm:chPref val="0"/>
          <dgm:bulletEnabled val="1"/>
        </dgm:presLayoutVars>
      </dgm:prSet>
      <dgm:spPr/>
      <dgm:t>
        <a:bodyPr/>
        <a:lstStyle/>
        <a:p>
          <a:endParaRPr lang="en-US"/>
        </a:p>
      </dgm:t>
    </dgm:pt>
    <dgm:pt modelId="{BE4516CC-0F40-4AE2-BA44-140B6B8FE998}" type="pres">
      <dgm:prSet presAssocID="{F5C1CCD1-4D80-4BD3-96BF-ACB501D5170B}" presName="Plus" presStyleLbl="alignNode1" presStyleIdx="0" presStyleCnt="2"/>
      <dgm:spPr/>
    </dgm:pt>
    <dgm:pt modelId="{A6262521-8A45-4122-AED7-9DC1B102F1BD}" type="pres">
      <dgm:prSet presAssocID="{F5C1CCD1-4D80-4BD3-96BF-ACB501D5170B}" presName="Minus" presStyleLbl="alignNode1" presStyleIdx="1" presStyleCnt="2"/>
      <dgm:spPr/>
    </dgm:pt>
    <dgm:pt modelId="{24B9E52F-E6E1-408D-B0F2-036A9889EA35}" type="pres">
      <dgm:prSet presAssocID="{F5C1CCD1-4D80-4BD3-96BF-ACB501D5170B}" presName="Divider" presStyleLbl="parChTrans1D1" presStyleIdx="0" presStyleCnt="1"/>
      <dgm:spPr/>
    </dgm:pt>
  </dgm:ptLst>
  <dgm:cxnLst>
    <dgm:cxn modelId="{9EC0599F-A713-40D7-84BE-A24F5F7D6C8E}" srcId="{F5C1CCD1-4D80-4BD3-96BF-ACB501D5170B}" destId="{CD5EEC3E-6FF1-4F7C-933D-F2E242B014D9}" srcOrd="0" destOrd="0" parTransId="{4A30675B-B061-4C25-92EB-0FD501C53C37}" sibTransId="{0C0E5669-B65B-4881-BE9F-0C8FB352C5B2}"/>
    <dgm:cxn modelId="{46897EA9-620A-450F-B8E1-123DC5427A7A}" type="presOf" srcId="{CD5EEC3E-6FF1-4F7C-933D-F2E242B014D9}" destId="{BB5E3B1F-E84C-42A6-9839-4982F6DA5A43}" srcOrd="0" destOrd="0" presId="urn:microsoft.com/office/officeart/2009/3/layout/PlusandMinus"/>
    <dgm:cxn modelId="{FB93D7B4-4C5E-4819-9652-F40492177C53}" type="presOf" srcId="{F5C1CCD1-4D80-4BD3-96BF-ACB501D5170B}" destId="{0521ADB1-111B-400B-9C41-9AB8E2E7A5EA}" srcOrd="0" destOrd="0" presId="urn:microsoft.com/office/officeart/2009/3/layout/PlusandMinus"/>
    <dgm:cxn modelId="{157738DC-6ECA-4C16-AF01-5663A761B320}" srcId="{F5C1CCD1-4D80-4BD3-96BF-ACB501D5170B}" destId="{D38833B8-F14F-4AD0-BA48-6B7AC8467E99}" srcOrd="1" destOrd="0" parTransId="{7497975F-0F88-4932-A199-6F3EA1B6309B}" sibTransId="{2040DB61-7061-483D-8ABF-E18FF0A983F7}"/>
    <dgm:cxn modelId="{F48543BA-BE30-4205-BC4A-37CE60BA1DCD}" type="presOf" srcId="{D38833B8-F14F-4AD0-BA48-6B7AC8467E99}" destId="{991AB8AB-CD9D-4C43-959E-F077B8E1048D}" srcOrd="0" destOrd="0" presId="urn:microsoft.com/office/officeart/2009/3/layout/PlusandMinus"/>
    <dgm:cxn modelId="{D8E81960-3930-4D56-8A90-01AB18A673C9}" type="presParOf" srcId="{0521ADB1-111B-400B-9C41-9AB8E2E7A5EA}" destId="{A226796C-F847-48C7-A5CB-2ABC7B333385}" srcOrd="0" destOrd="0" presId="urn:microsoft.com/office/officeart/2009/3/layout/PlusandMinus"/>
    <dgm:cxn modelId="{B99F900A-1D07-4002-B936-5C5680E105DB}" type="presParOf" srcId="{0521ADB1-111B-400B-9C41-9AB8E2E7A5EA}" destId="{BB5E3B1F-E84C-42A6-9839-4982F6DA5A43}" srcOrd="1" destOrd="0" presId="urn:microsoft.com/office/officeart/2009/3/layout/PlusandMinus"/>
    <dgm:cxn modelId="{2AFEE1F7-7670-470D-AC0A-466C202A9DF1}" type="presParOf" srcId="{0521ADB1-111B-400B-9C41-9AB8E2E7A5EA}" destId="{991AB8AB-CD9D-4C43-959E-F077B8E1048D}" srcOrd="2" destOrd="0" presId="urn:microsoft.com/office/officeart/2009/3/layout/PlusandMinus"/>
    <dgm:cxn modelId="{915E74C2-B70E-4595-9BF5-3F2662557AD8}" type="presParOf" srcId="{0521ADB1-111B-400B-9C41-9AB8E2E7A5EA}" destId="{BE4516CC-0F40-4AE2-BA44-140B6B8FE998}" srcOrd="3" destOrd="0" presId="urn:microsoft.com/office/officeart/2009/3/layout/PlusandMinus"/>
    <dgm:cxn modelId="{23C910BC-923D-4681-86AA-378047038D2F}" type="presParOf" srcId="{0521ADB1-111B-400B-9C41-9AB8E2E7A5EA}" destId="{A6262521-8A45-4122-AED7-9DC1B102F1BD}" srcOrd="4" destOrd="0" presId="urn:microsoft.com/office/officeart/2009/3/layout/PlusandMinus"/>
    <dgm:cxn modelId="{3357093A-FC6F-4F95-89F2-963F9CCCE191}" type="presParOf" srcId="{0521ADB1-111B-400B-9C41-9AB8E2E7A5EA}" destId="{24B9E52F-E6E1-408D-B0F2-036A9889EA35}" srcOrd="5" destOrd="0" presId="urn:microsoft.com/office/officeart/2009/3/layout/PlusandMinus"/>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26796C-F847-48C7-A5CB-2ABC7B333385}">
      <dsp:nvSpPr>
        <dsp:cNvPr id="0" name=""/>
        <dsp:cNvSpPr/>
      </dsp:nvSpPr>
      <dsp:spPr>
        <a:xfrm>
          <a:off x="1645048" y="780785"/>
          <a:ext cx="7200682" cy="3721269"/>
        </a:xfrm>
        <a:prstGeom prst="rect">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5E3B1F-E84C-42A6-9839-4982F6DA5A43}">
      <dsp:nvSpPr>
        <dsp:cNvPr id="0" name=""/>
        <dsp:cNvSpPr/>
      </dsp:nvSpPr>
      <dsp:spPr>
        <a:xfrm>
          <a:off x="1752605" y="1215165"/>
          <a:ext cx="3349984" cy="3183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just" defTabSz="1066800">
            <a:lnSpc>
              <a:spcPct val="90000"/>
            </a:lnSpc>
            <a:spcBef>
              <a:spcPct val="0"/>
            </a:spcBef>
            <a:spcAft>
              <a:spcPct val="35000"/>
            </a:spcAft>
          </a:pPr>
          <a:r>
            <a:rPr lang="en-US" sz="2400" kern="1200" dirty="0"/>
            <a:t>  Premium income</a:t>
          </a:r>
        </a:p>
        <a:p>
          <a:pPr lvl="0" algn="just" defTabSz="1066800">
            <a:lnSpc>
              <a:spcPct val="90000"/>
            </a:lnSpc>
            <a:spcBef>
              <a:spcPct val="0"/>
            </a:spcBef>
            <a:spcAft>
              <a:spcPct val="35000"/>
            </a:spcAft>
          </a:pPr>
          <a:r>
            <a:rPr lang="en-US" sz="2400" kern="1200" dirty="0"/>
            <a:t>  Investment income</a:t>
          </a:r>
        </a:p>
        <a:p>
          <a:pPr marL="173038" lvl="0" indent="-173038" algn="just" defTabSz="1066800">
            <a:lnSpc>
              <a:spcPct val="90000"/>
            </a:lnSpc>
            <a:spcBef>
              <a:spcPct val="0"/>
            </a:spcBef>
            <a:spcAft>
              <a:spcPct val="35000"/>
            </a:spcAft>
          </a:pPr>
          <a:r>
            <a:rPr lang="en-US" sz="2400" kern="1200" dirty="0"/>
            <a:t>  Allocated Misc.  Profit / (Loss) </a:t>
          </a:r>
          <a:endParaRPr lang="en-IN" sz="2400" kern="1200" dirty="0"/>
        </a:p>
      </dsp:txBody>
      <dsp:txXfrm>
        <a:off x="1752605" y="1215165"/>
        <a:ext cx="3349984" cy="3183500"/>
      </dsp:txXfrm>
    </dsp:sp>
    <dsp:sp modelId="{991AB8AB-CD9D-4C43-959E-F077B8E1048D}">
      <dsp:nvSpPr>
        <dsp:cNvPr id="0" name=""/>
        <dsp:cNvSpPr/>
      </dsp:nvSpPr>
      <dsp:spPr>
        <a:xfrm>
          <a:off x="5278496" y="1215992"/>
          <a:ext cx="3343765" cy="3183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just" defTabSz="1244600">
            <a:lnSpc>
              <a:spcPct val="90000"/>
            </a:lnSpc>
            <a:spcBef>
              <a:spcPct val="0"/>
            </a:spcBef>
            <a:spcAft>
              <a:spcPct val="35000"/>
            </a:spcAft>
          </a:pPr>
          <a:r>
            <a:rPr lang="en-US" sz="2800" kern="1200" dirty="0"/>
            <a:t>  </a:t>
          </a:r>
          <a:r>
            <a:rPr lang="en-US" sz="2400" kern="1200" dirty="0"/>
            <a:t>Expenses</a:t>
          </a:r>
        </a:p>
        <a:p>
          <a:pPr lvl="0" algn="just" defTabSz="1244600">
            <a:lnSpc>
              <a:spcPct val="90000"/>
            </a:lnSpc>
            <a:spcBef>
              <a:spcPct val="0"/>
            </a:spcBef>
            <a:spcAft>
              <a:spcPct val="35000"/>
            </a:spcAft>
          </a:pPr>
          <a:r>
            <a:rPr lang="en-US" sz="2400" kern="1200" dirty="0"/>
            <a:t>  Commission</a:t>
          </a:r>
        </a:p>
        <a:p>
          <a:pPr lvl="0" algn="just" defTabSz="1244600">
            <a:lnSpc>
              <a:spcPct val="90000"/>
            </a:lnSpc>
            <a:spcBef>
              <a:spcPct val="0"/>
            </a:spcBef>
            <a:spcAft>
              <a:spcPct val="35000"/>
            </a:spcAft>
          </a:pPr>
          <a:r>
            <a:rPr lang="en-US" sz="2400" kern="1200" dirty="0"/>
            <a:t>  Cost of benefits</a:t>
          </a:r>
        </a:p>
        <a:p>
          <a:pPr lvl="0" algn="just" defTabSz="1244600">
            <a:lnSpc>
              <a:spcPct val="90000"/>
            </a:lnSpc>
            <a:spcBef>
              <a:spcPct val="0"/>
            </a:spcBef>
            <a:spcAft>
              <a:spcPct val="35000"/>
            </a:spcAft>
          </a:pPr>
          <a:r>
            <a:rPr lang="en-US" sz="2400" kern="1200" dirty="0"/>
            <a:t>  Shareholder transfers</a:t>
          </a:r>
        </a:p>
        <a:p>
          <a:pPr marL="119063" lvl="0" indent="-119063" algn="just" defTabSz="1244600">
            <a:lnSpc>
              <a:spcPct val="90000"/>
            </a:lnSpc>
            <a:spcBef>
              <a:spcPct val="0"/>
            </a:spcBef>
            <a:spcAft>
              <a:spcPct val="35000"/>
            </a:spcAft>
          </a:pPr>
          <a:r>
            <a:rPr lang="en-US" sz="2400" kern="1200" dirty="0"/>
            <a:t>  Cost of capital and guarantees</a:t>
          </a:r>
        </a:p>
        <a:p>
          <a:pPr lvl="0" algn="just" defTabSz="1244600">
            <a:lnSpc>
              <a:spcPct val="90000"/>
            </a:lnSpc>
            <a:spcBef>
              <a:spcPct val="0"/>
            </a:spcBef>
            <a:spcAft>
              <a:spcPct val="35000"/>
            </a:spcAft>
          </a:pPr>
          <a:r>
            <a:rPr lang="en-US" sz="2400" kern="1200" dirty="0"/>
            <a:t>  Tax</a:t>
          </a:r>
        </a:p>
        <a:p>
          <a:pPr lvl="0" algn="l" defTabSz="1244600">
            <a:lnSpc>
              <a:spcPct val="90000"/>
            </a:lnSpc>
            <a:spcBef>
              <a:spcPct val="0"/>
            </a:spcBef>
            <a:spcAft>
              <a:spcPct val="35000"/>
            </a:spcAft>
          </a:pPr>
          <a:endParaRPr lang="en-IN" sz="3200" kern="1200" dirty="0"/>
        </a:p>
      </dsp:txBody>
      <dsp:txXfrm>
        <a:off x="5278496" y="1215992"/>
        <a:ext cx="3343765" cy="3183500"/>
      </dsp:txXfrm>
    </dsp:sp>
    <dsp:sp modelId="{BE4516CC-0F40-4AE2-BA44-140B6B8FE998}">
      <dsp:nvSpPr>
        <dsp:cNvPr id="0" name=""/>
        <dsp:cNvSpPr/>
      </dsp:nvSpPr>
      <dsp:spPr>
        <a:xfrm>
          <a:off x="900150" y="36078"/>
          <a:ext cx="1407029" cy="1407029"/>
        </a:xfrm>
        <a:prstGeom prst="plus">
          <a:avLst>
            <a:gd name="adj" fmla="val 328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262521-8A45-4122-AED7-9DC1B102F1BD}">
      <dsp:nvSpPr>
        <dsp:cNvPr id="0" name=""/>
        <dsp:cNvSpPr/>
      </dsp:nvSpPr>
      <dsp:spPr>
        <a:xfrm>
          <a:off x="7852533" y="542079"/>
          <a:ext cx="1324263" cy="453813"/>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B9E52F-E6E1-408D-B0F2-036A9889EA35}">
      <dsp:nvSpPr>
        <dsp:cNvPr id="0" name=""/>
        <dsp:cNvSpPr/>
      </dsp:nvSpPr>
      <dsp:spPr>
        <a:xfrm>
          <a:off x="5245389" y="1222799"/>
          <a:ext cx="827" cy="3040549"/>
        </a:xfrm>
        <a:prstGeom prst="line">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t>07-07-2021</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7/7/2021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005109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24384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810310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974707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1043235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2029755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848606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467830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2426709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430569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430569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4305693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4766117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2283265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2664917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515749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5518303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662098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662098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66209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549833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839422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815804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873407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56311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179749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4.jpg"/><Relationship Id="rId7" Type="http://schemas.openxmlformats.org/officeDocument/2006/relationships/diagramLayout" Target="../diagrams/layout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Data" Target="../diagrams/data1.xml"/><Relationship Id="rId5" Type="http://schemas.openxmlformats.org/officeDocument/2006/relationships/image" Target="../media/image6.png"/><Relationship Id="rId10" Type="http://schemas.microsoft.com/office/2007/relationships/diagramDrawing" Target="../diagrams/drawing1.xml"/><Relationship Id="rId4" Type="http://schemas.openxmlformats.org/officeDocument/2006/relationships/image" Target="../media/image5.png"/><Relationship Id="rId9" Type="http://schemas.openxmlformats.org/officeDocument/2006/relationships/diagramColors" Target="../diagrams/colors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838200" y="2019371"/>
            <a:ext cx="10896600"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a:solidFill>
                  <a:schemeClr val="bg1"/>
                </a:solidFill>
              </a:rPr>
              <a:t>Issues in Participating Fund Management</a:t>
            </a:r>
            <a:endParaRPr lang="es-ES" altLang="en-US" sz="3600" b="1" kern="0" dirty="0">
              <a:solidFill>
                <a:schemeClr val="bg1"/>
              </a:solidFill>
            </a:endParaRPr>
          </a:p>
        </p:txBody>
      </p:sp>
      <p:sp>
        <p:nvSpPr>
          <p:cNvPr id="5" name="Rectangle 168"/>
          <p:cNvSpPr>
            <a:spLocks noChangeArrowheads="1"/>
          </p:cNvSpPr>
          <p:nvPr/>
        </p:nvSpPr>
        <p:spPr bwMode="auto">
          <a:xfrm>
            <a:off x="835025" y="3467243"/>
            <a:ext cx="51847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1800" b="1" dirty="0">
                <a:solidFill>
                  <a:schemeClr val="tx1"/>
                </a:solidFill>
              </a:rPr>
              <a:t>Guide : Sanchit Maini</a:t>
            </a:r>
          </a:p>
          <a:p>
            <a:pPr algn="l"/>
            <a:r>
              <a:rPr lang="en-US" altLang="en-US" sz="1800" b="1" dirty="0">
                <a:solidFill>
                  <a:schemeClr val="tx1"/>
                </a:solidFill>
              </a:rPr>
              <a:t>Presented By : </a:t>
            </a:r>
          </a:p>
          <a:p>
            <a:pPr algn="l"/>
            <a:r>
              <a:rPr lang="en-US" altLang="en-US" sz="1800" b="1" dirty="0">
                <a:solidFill>
                  <a:schemeClr val="tx1"/>
                </a:solidFill>
              </a:rPr>
              <a:t>1. Anurag Goyal</a:t>
            </a:r>
          </a:p>
          <a:p>
            <a:pPr algn="l"/>
            <a:r>
              <a:rPr lang="en-US" altLang="en-US" sz="1800" b="1" dirty="0">
                <a:solidFill>
                  <a:schemeClr val="tx1"/>
                </a:solidFill>
              </a:rPr>
              <a:t>2. Nitin Agarwal</a:t>
            </a:r>
          </a:p>
          <a:p>
            <a:pPr algn="l"/>
            <a:r>
              <a:rPr lang="en-US" altLang="en-US" sz="1800" b="1" dirty="0">
                <a:solidFill>
                  <a:schemeClr val="tx1"/>
                </a:solidFill>
              </a:rPr>
              <a:t>3. Sumit Dutta</a:t>
            </a:r>
          </a:p>
          <a:p>
            <a:pPr algn="l"/>
            <a:r>
              <a:rPr lang="en-US" altLang="en-US" sz="1800" b="1" dirty="0">
                <a:solidFill>
                  <a:schemeClr val="tx1"/>
                </a:solidFill>
              </a:rPr>
              <a:t>4. Tablesh Pandey</a:t>
            </a:r>
            <a:endParaRPr lang="es-ES" altLang="en-US" sz="1800" b="1" dirty="0">
              <a:solidFill>
                <a:schemeClr val="tx1"/>
              </a:solidFill>
            </a:endParaRP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a:solidFill>
                  <a:schemeClr val="bg1"/>
                </a:solidFill>
                <a:latin typeface="Trebuchet MS" panose="020B0603020202020204" pitchFamily="34" charset="0"/>
              </a:rPr>
              <a:t>35th India Fellowship Webinar</a:t>
            </a:r>
            <a:endParaRPr lang="es-UY" altLang="en-US" sz="2500" b="1" kern="0" dirty="0">
              <a:solidFill>
                <a:schemeClr val="bg1"/>
              </a:solidFill>
              <a:latin typeface="Trebuchet MS" panose="020B0603020202020204" pitchFamily="34" charset="0"/>
            </a:endParaRPr>
          </a:p>
          <a:p>
            <a:pPr algn="l"/>
            <a:r>
              <a:rPr lang="es-UY" altLang="en-US" sz="2500" b="1" kern="0" dirty="0">
                <a:solidFill>
                  <a:schemeClr val="bg1"/>
                </a:solidFill>
                <a:latin typeface="Trebuchet MS" panose="020B0603020202020204" pitchFamily="34" charset="0"/>
              </a:rPr>
              <a:t>Date: 16 July 2021</a:t>
            </a:r>
            <a:endParaRPr lang="es-ES" altLang="en-US" sz="2500" b="1" kern="0" dirty="0">
              <a:solidFill>
                <a:srgbClr val="FF0000"/>
              </a:solidFill>
              <a:latin typeface="Trebuchet MS" panose="020B0603020202020204" pitchFamily="34" charset="0"/>
            </a:endParaRPr>
          </a:p>
        </p:txBody>
      </p:sp>
    </p:spTree>
    <p:extLst>
      <p:ext uri="{BB962C8B-B14F-4D97-AF65-F5344CB8AC3E}">
        <p14:creationId xmlns:p14="http://schemas.microsoft.com/office/powerpoint/2010/main" val="2430438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6" name="Rectangle 2"/>
          <p:cNvSpPr txBox="1">
            <a:spLocks noChangeArrowheads="1"/>
          </p:cNvSpPr>
          <p:nvPr/>
        </p:nvSpPr>
        <p:spPr>
          <a:xfrm>
            <a:off x="1828799" y="463109"/>
            <a:ext cx="10076947"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kern="0" dirty="0">
                <a:solidFill>
                  <a:schemeClr val="tx1"/>
                </a:solidFill>
              </a:rPr>
              <a:t>Applicable Regulations</a:t>
            </a:r>
          </a:p>
        </p:txBody>
      </p:sp>
      <p:sp>
        <p:nvSpPr>
          <p:cNvPr id="7" name="Rectangle 3"/>
          <p:cNvSpPr txBox="1">
            <a:spLocks noChangeArrowheads="1"/>
          </p:cNvSpPr>
          <p:nvPr/>
        </p:nvSpPr>
        <p:spPr>
          <a:xfrm>
            <a:off x="1828800" y="1358436"/>
            <a:ext cx="10076947"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spcBef>
                <a:spcPts val="600"/>
              </a:spcBef>
              <a:spcAft>
                <a:spcPts val="600"/>
              </a:spcAft>
            </a:pPr>
            <a:r>
              <a:rPr lang="en-US" altLang="en-US" sz="2800" kern="0" dirty="0"/>
              <a:t>Clause 34(v) of Non Linked Product Regulations, 2019</a:t>
            </a:r>
          </a:p>
          <a:p>
            <a:pPr lvl="1" algn="just">
              <a:spcBef>
                <a:spcPts val="600"/>
              </a:spcBef>
              <a:spcAft>
                <a:spcPts val="600"/>
              </a:spcAft>
              <a:buFont typeface="Wingdings" pitchFamily="2" charset="2"/>
              <a:buChar char="Ø"/>
            </a:pPr>
            <a:r>
              <a:rPr lang="en-IN" sz="2400" dirty="0"/>
              <a:t>The With Profit committee report shall at least cover …</a:t>
            </a:r>
          </a:p>
          <a:p>
            <a:pPr marL="457200" lvl="1" indent="0" algn="just">
              <a:spcBef>
                <a:spcPts val="600"/>
              </a:spcBef>
              <a:spcAft>
                <a:spcPts val="600"/>
              </a:spcAft>
              <a:buNone/>
            </a:pPr>
            <a:r>
              <a:rPr lang="en-IN" sz="2400" dirty="0"/>
              <a:t>…Appropriateness of the Methodology and basis used in calculation of asset shares, and </a:t>
            </a:r>
            <a:r>
              <a:rPr lang="en-US" sz="2400" dirty="0"/>
              <a:t>justification for any change.</a:t>
            </a:r>
            <a:endParaRPr lang="en-US" altLang="en-US" sz="2400" dirty="0"/>
          </a:p>
          <a:p>
            <a:pPr>
              <a:spcAft>
                <a:spcPts val="1200"/>
              </a:spcAft>
            </a:pPr>
            <a:r>
              <a:rPr lang="en-US" altLang="en-US" sz="2800" kern="0" dirty="0"/>
              <a:t>Clause 21 of Non Linked Product Regulations, 2019</a:t>
            </a:r>
          </a:p>
          <a:p>
            <a:pPr lvl="1" algn="just">
              <a:spcAft>
                <a:spcPts val="1200"/>
              </a:spcAft>
              <a:buFont typeface="Wingdings" pitchFamily="2" charset="2"/>
              <a:buChar char="Ø"/>
            </a:pPr>
            <a:r>
              <a:rPr lang="en-IN" sz="2400" dirty="0"/>
              <a:t>The special surrender value shall represent the asset share in case of the par policies, where the asset share shall be determined in accordance with the guidance or practice standards issued by the Institute of Actuaries of India.</a:t>
            </a:r>
            <a:endParaRPr lang="en-US" altLang="en-US" sz="2400" kern="0" dirty="0"/>
          </a:p>
          <a:p>
            <a:endParaRPr lang="en-US" altLang="en-US" kern="0" dirty="0"/>
          </a:p>
        </p:txBody>
      </p:sp>
      <p:sp>
        <p:nvSpPr>
          <p:cNvPr id="8"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1009541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6" name="Rectangle 2"/>
          <p:cNvSpPr txBox="1">
            <a:spLocks noChangeArrowheads="1"/>
          </p:cNvSpPr>
          <p:nvPr/>
        </p:nvSpPr>
        <p:spPr>
          <a:xfrm>
            <a:off x="1828799" y="463109"/>
            <a:ext cx="10076947"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kern="0" dirty="0">
                <a:solidFill>
                  <a:schemeClr val="tx1"/>
                </a:solidFill>
              </a:rPr>
              <a:t>Professional Guidance – Guidance Note 6</a:t>
            </a:r>
          </a:p>
        </p:txBody>
      </p:sp>
      <p:sp>
        <p:nvSpPr>
          <p:cNvPr id="7" name="Rectangle 3"/>
          <p:cNvSpPr txBox="1">
            <a:spLocks noChangeArrowheads="1"/>
          </p:cNvSpPr>
          <p:nvPr/>
        </p:nvSpPr>
        <p:spPr>
          <a:xfrm>
            <a:off x="1828800" y="1295400"/>
            <a:ext cx="10076947"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spcAft>
                <a:spcPts val="600"/>
              </a:spcAft>
            </a:pPr>
            <a:r>
              <a:rPr lang="en-US" altLang="en-US" sz="2800" kern="0" dirty="0"/>
              <a:t>AA to consider the following while computing Asset Share</a:t>
            </a:r>
          </a:p>
          <a:p>
            <a:pPr lvl="1" indent="-396875" algn="just">
              <a:spcAft>
                <a:spcPts val="600"/>
              </a:spcAft>
              <a:buFont typeface="Wingdings" pitchFamily="2" charset="2"/>
              <a:buChar char="Ø"/>
            </a:pPr>
            <a:r>
              <a:rPr lang="en-US" sz="2400" dirty="0"/>
              <a:t>Whether appropriate to group policies  </a:t>
            </a:r>
          </a:p>
          <a:p>
            <a:pPr lvl="1" indent="-396875" algn="just">
              <a:spcAft>
                <a:spcPts val="600"/>
              </a:spcAft>
              <a:buFont typeface="Wingdings" pitchFamily="2" charset="2"/>
              <a:buChar char="Ø"/>
            </a:pPr>
            <a:r>
              <a:rPr lang="en-US" altLang="en-US" sz="2400" kern="0" dirty="0"/>
              <a:t>Various sources of surplus &amp; their treatment in Asset Share or Estate</a:t>
            </a:r>
          </a:p>
          <a:p>
            <a:pPr lvl="1" indent="-396875" algn="just">
              <a:spcAft>
                <a:spcPts val="600"/>
              </a:spcAft>
              <a:buFont typeface="Wingdings" pitchFamily="2" charset="2"/>
              <a:buChar char="Ø"/>
            </a:pPr>
            <a:r>
              <a:rPr lang="en-US" sz="2400" dirty="0"/>
              <a:t>Whether to consider miscellaneous profits (such as surrender profits / losses) to Asset Share or Estate</a:t>
            </a:r>
          </a:p>
          <a:p>
            <a:pPr lvl="1" indent="-396875" algn="just">
              <a:spcAft>
                <a:spcPts val="600"/>
              </a:spcAft>
              <a:buFont typeface="Wingdings" pitchFamily="2" charset="2"/>
              <a:buChar char="Ø"/>
            </a:pPr>
            <a:r>
              <a:rPr lang="en-US" sz="2400" dirty="0"/>
              <a:t>Whether an explicit allowance for cost of guarantees in Asset Share…</a:t>
            </a:r>
          </a:p>
          <a:p>
            <a:pPr algn="just">
              <a:spcAft>
                <a:spcPts val="600"/>
              </a:spcAft>
            </a:pPr>
            <a:r>
              <a:rPr lang="en-US" altLang="en-US" sz="2800" kern="0" dirty="0"/>
              <a:t>AA to consider </a:t>
            </a:r>
          </a:p>
          <a:p>
            <a:pPr lvl="1" indent="-349250" algn="just">
              <a:spcAft>
                <a:spcPts val="600"/>
              </a:spcAft>
              <a:buFont typeface="Wingdings" pitchFamily="2" charset="2"/>
              <a:buChar char="Ø"/>
            </a:pPr>
            <a:r>
              <a:rPr lang="en-US" altLang="en-US" sz="2400" kern="0" dirty="0"/>
              <a:t>Fairness and appropriateness of approach adopted </a:t>
            </a:r>
          </a:p>
          <a:p>
            <a:pPr lvl="1" indent="-349250" algn="just">
              <a:spcAft>
                <a:spcPts val="600"/>
              </a:spcAft>
              <a:buFont typeface="Wingdings" pitchFamily="2" charset="2"/>
              <a:buChar char="Ø"/>
            </a:pPr>
            <a:r>
              <a:rPr lang="en-US" altLang="en-US" sz="2400" kern="0" dirty="0"/>
              <a:t>Documenting and sharing the same with the Board and Regulator</a:t>
            </a:r>
          </a:p>
        </p:txBody>
      </p:sp>
      <p:sp>
        <p:nvSpPr>
          <p:cNvPr id="8"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2804001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6" name="Rectangle 2"/>
          <p:cNvSpPr txBox="1">
            <a:spLocks noChangeArrowheads="1"/>
          </p:cNvSpPr>
          <p:nvPr/>
        </p:nvSpPr>
        <p:spPr>
          <a:xfrm>
            <a:off x="1828800" y="304800"/>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kern="0" dirty="0">
                <a:solidFill>
                  <a:schemeClr val="tx1"/>
                </a:solidFill>
              </a:rPr>
              <a:t>Estate – Definition and Calculation </a:t>
            </a:r>
          </a:p>
        </p:txBody>
      </p:sp>
      <p:sp>
        <p:nvSpPr>
          <p:cNvPr id="7" name="Rectangle 3"/>
          <p:cNvSpPr txBox="1">
            <a:spLocks noChangeArrowheads="1"/>
          </p:cNvSpPr>
          <p:nvPr/>
        </p:nvSpPr>
        <p:spPr>
          <a:xfrm>
            <a:off x="1828799" y="1434636"/>
            <a:ext cx="5114673" cy="44327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spcBef>
                <a:spcPts val="1200"/>
              </a:spcBef>
              <a:spcAft>
                <a:spcPts val="600"/>
              </a:spcAft>
            </a:pPr>
            <a:r>
              <a:rPr lang="en-US" altLang="en-US" sz="2400" kern="0" dirty="0"/>
              <a:t>Estate is a term used for the excess realistic assets over the realistic liabilities within the par fund</a:t>
            </a:r>
          </a:p>
          <a:p>
            <a:pPr algn="just">
              <a:spcBef>
                <a:spcPts val="1200"/>
              </a:spcBef>
              <a:spcAft>
                <a:spcPts val="600"/>
              </a:spcAft>
            </a:pPr>
            <a:r>
              <a:rPr lang="en-US" altLang="en-US" sz="2400" kern="0" dirty="0"/>
              <a:t>It can also be seen as the amount of assets in the par fund in excess of the Asset share</a:t>
            </a:r>
          </a:p>
          <a:p>
            <a:pPr algn="just">
              <a:spcBef>
                <a:spcPts val="1200"/>
              </a:spcBef>
              <a:spcAft>
                <a:spcPts val="600"/>
              </a:spcAft>
            </a:pPr>
            <a:r>
              <a:rPr lang="en-IN" sz="2400" dirty="0"/>
              <a:t>Estate can be thought as the amount of assets in the Par Fund over which there is no reasonable expectations from any cohort of policyholders</a:t>
            </a:r>
          </a:p>
        </p:txBody>
      </p:sp>
      <p:sp>
        <p:nvSpPr>
          <p:cNvPr id="8" name="Footer Placeholder 4"/>
          <p:cNvSpPr txBox="1">
            <a:spLocks/>
          </p:cNvSpPr>
          <p:nvPr/>
        </p:nvSpPr>
        <p:spPr>
          <a:xfrm>
            <a:off x="92964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9" name="Rectangle 8"/>
          <p:cNvSpPr/>
          <p:nvPr/>
        </p:nvSpPr>
        <p:spPr>
          <a:xfrm>
            <a:off x="9525000" y="2819400"/>
            <a:ext cx="1752600" cy="2743200"/>
          </a:xfrm>
          <a:prstGeom prst="rect">
            <a:avLst/>
          </a:prstGeom>
          <a:solidFill>
            <a:srgbClr val="9BBB59"/>
          </a:solidFill>
          <a:ln w="25400" cap="flat" cmpd="sng" algn="ctr">
            <a:solidFill>
              <a:srgbClr val="9BBB59">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 lastClr="FFFFFF"/>
                </a:solidFill>
                <a:effectLst/>
                <a:uLnTx/>
                <a:uFillTx/>
                <a:latin typeface="Calibri"/>
                <a:ea typeface="+mn-ea"/>
                <a:cs typeface="+mn-cs"/>
              </a:rPr>
              <a:t>Realistic Liabilities</a:t>
            </a:r>
          </a:p>
        </p:txBody>
      </p:sp>
      <p:sp>
        <p:nvSpPr>
          <p:cNvPr id="10" name="Rectangle 9"/>
          <p:cNvSpPr/>
          <p:nvPr/>
        </p:nvSpPr>
        <p:spPr>
          <a:xfrm>
            <a:off x="9525000" y="1752600"/>
            <a:ext cx="1752600" cy="1066800"/>
          </a:xfrm>
          <a:prstGeom prst="rect">
            <a:avLst/>
          </a:prstGeom>
          <a:solidFill>
            <a:srgbClr val="C0504D"/>
          </a:solidFill>
          <a:ln w="25400" cap="flat" cmpd="sng" algn="ctr">
            <a:solidFill>
              <a:srgbClr val="C0504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 lastClr="FFFFFF"/>
                </a:solidFill>
                <a:effectLst/>
                <a:uLnTx/>
                <a:uFillTx/>
                <a:latin typeface="Calibri"/>
                <a:ea typeface="+mn-ea"/>
                <a:cs typeface="+mn-cs"/>
              </a:rPr>
              <a:t>Estate</a:t>
            </a:r>
          </a:p>
        </p:txBody>
      </p:sp>
      <p:sp>
        <p:nvSpPr>
          <p:cNvPr id="11" name="Rectangle 10"/>
          <p:cNvSpPr/>
          <p:nvPr/>
        </p:nvSpPr>
        <p:spPr>
          <a:xfrm>
            <a:off x="7467600" y="1752600"/>
            <a:ext cx="1752600" cy="38100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 lastClr="FFFFFF"/>
                </a:solidFill>
                <a:effectLst/>
                <a:uLnTx/>
                <a:uFillTx/>
                <a:latin typeface="Calibri"/>
                <a:ea typeface="+mn-ea"/>
                <a:cs typeface="+mn-cs"/>
              </a:rPr>
              <a:t>Realistic Assets</a:t>
            </a:r>
          </a:p>
        </p:txBody>
      </p:sp>
      <p:sp>
        <p:nvSpPr>
          <p:cNvPr id="13" name="Rectangle 12"/>
          <p:cNvSpPr/>
          <p:nvPr/>
        </p:nvSpPr>
        <p:spPr>
          <a:xfrm>
            <a:off x="7194332" y="1460936"/>
            <a:ext cx="4343400" cy="4406464"/>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Tree>
    <p:extLst>
      <p:ext uri="{BB962C8B-B14F-4D97-AF65-F5344CB8AC3E}">
        <p14:creationId xmlns:p14="http://schemas.microsoft.com/office/powerpoint/2010/main" val="3460260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6" name="Rectangle 2"/>
          <p:cNvSpPr txBox="1">
            <a:spLocks noChangeArrowheads="1"/>
          </p:cNvSpPr>
          <p:nvPr/>
        </p:nvSpPr>
        <p:spPr>
          <a:xfrm>
            <a:off x="1828800" y="304800"/>
            <a:ext cx="8610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Estate – Sources of surplus</a:t>
            </a:r>
          </a:p>
        </p:txBody>
      </p:sp>
      <p:sp>
        <p:nvSpPr>
          <p:cNvPr id="7" name="Rectangle 3"/>
          <p:cNvSpPr txBox="1">
            <a:spLocks noChangeArrowheads="1"/>
          </p:cNvSpPr>
          <p:nvPr/>
        </p:nvSpPr>
        <p:spPr>
          <a:xfrm>
            <a:off x="1828799" y="1295400"/>
            <a:ext cx="9982201" cy="51185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57150" indent="0" algn="just">
              <a:spcBef>
                <a:spcPts val="600"/>
              </a:spcBef>
              <a:spcAft>
                <a:spcPts val="600"/>
              </a:spcAft>
              <a:buNone/>
            </a:pPr>
            <a:r>
              <a:rPr lang="en-US" altLang="en-US" kern="0" dirty="0"/>
              <a:t>Drivers of Estate build up include </a:t>
            </a:r>
          </a:p>
          <a:p>
            <a:pPr marL="850900" lvl="2" indent="-393700" algn="just">
              <a:spcBef>
                <a:spcPts val="600"/>
              </a:spcBef>
              <a:spcAft>
                <a:spcPts val="600"/>
              </a:spcAft>
              <a:buFont typeface="Wingdings" panose="05000000000000000000" pitchFamily="2" charset="2"/>
              <a:buChar char="Ø"/>
            </a:pPr>
            <a:r>
              <a:rPr lang="en-US" altLang="en-US" kern="0" dirty="0"/>
              <a:t>S/H capital injections to fund New Business Strain, expense over-runs, solvency in initial years</a:t>
            </a:r>
          </a:p>
          <a:p>
            <a:pPr marL="850900" lvl="2" indent="-393700" algn="just">
              <a:spcBef>
                <a:spcPts val="600"/>
              </a:spcBef>
              <a:spcAft>
                <a:spcPts val="600"/>
              </a:spcAft>
              <a:buFont typeface="Wingdings" panose="05000000000000000000" pitchFamily="2" charset="2"/>
              <a:buChar char="Ø"/>
            </a:pPr>
            <a:r>
              <a:rPr lang="en-US" altLang="en-US" kern="0" dirty="0"/>
              <a:t>Sources of surplus not attributed to asset shares (e.g. Surrender profits, tax recoveries) </a:t>
            </a:r>
          </a:p>
          <a:p>
            <a:pPr marL="850900" lvl="2" indent="-393700" algn="just">
              <a:spcBef>
                <a:spcPts val="600"/>
              </a:spcBef>
              <a:spcAft>
                <a:spcPts val="600"/>
              </a:spcAft>
              <a:buFont typeface="Wingdings" panose="05000000000000000000" pitchFamily="2" charset="2"/>
              <a:buChar char="Ø"/>
            </a:pPr>
            <a:r>
              <a:rPr lang="en-US" altLang="en-US" kern="0" dirty="0"/>
              <a:t>Charges such as cost of capital and cost of guarantees </a:t>
            </a:r>
          </a:p>
          <a:p>
            <a:pPr marL="850900" lvl="2" indent="-393700" algn="just">
              <a:spcBef>
                <a:spcPts val="600"/>
              </a:spcBef>
              <a:spcAft>
                <a:spcPts val="600"/>
              </a:spcAft>
              <a:buFont typeface="Wingdings" panose="05000000000000000000" pitchFamily="2" charset="2"/>
              <a:buChar char="Ø"/>
            </a:pPr>
            <a:r>
              <a:rPr lang="en-US" altLang="en-US" kern="0" dirty="0"/>
              <a:t>Inherited estate </a:t>
            </a:r>
          </a:p>
          <a:p>
            <a:pPr marL="1368425" lvl="3" indent="-342900" algn="just">
              <a:spcBef>
                <a:spcPts val="600"/>
              </a:spcBef>
              <a:spcAft>
                <a:spcPts val="600"/>
              </a:spcAft>
              <a:buFont typeface="Wingdings" pitchFamily="2" charset="2"/>
              <a:buChar char="q"/>
            </a:pPr>
            <a:r>
              <a:rPr lang="en-US" altLang="en-US" sz="2400" kern="0" dirty="0"/>
              <a:t>Resulting from under-distribution in respect of past generations of with-profit policyholders </a:t>
            </a:r>
            <a:r>
              <a:rPr lang="en-IN" sz="2400" dirty="0"/>
              <a:t>and that there is no policyholder from that past generation remaining with the company</a:t>
            </a:r>
            <a:endParaRPr lang="en-US" altLang="en-US" sz="2400" kern="0" dirty="0"/>
          </a:p>
          <a:p>
            <a:pPr marL="1368425" lvl="3" indent="-342900" algn="just">
              <a:spcBef>
                <a:spcPts val="600"/>
              </a:spcBef>
              <a:spcAft>
                <a:spcPts val="600"/>
              </a:spcAft>
              <a:buFont typeface="Wingdings" pitchFamily="2" charset="2"/>
              <a:buChar char="q"/>
            </a:pPr>
            <a:r>
              <a:rPr lang="en-US" altLang="en-US" sz="2400" kern="0" dirty="0"/>
              <a:t>Acquired as part of merger or acquisition from the past</a:t>
            </a:r>
            <a:r>
              <a:rPr lang="en-US" altLang="en-US" sz="1800" kern="0" dirty="0"/>
              <a:t> </a:t>
            </a:r>
          </a:p>
        </p:txBody>
      </p:sp>
      <p:sp>
        <p:nvSpPr>
          <p:cNvPr id="8" name="Footer Placeholder 4"/>
          <p:cNvSpPr txBox="1">
            <a:spLocks/>
          </p:cNvSpPr>
          <p:nvPr/>
        </p:nvSpPr>
        <p:spPr>
          <a:xfrm>
            <a:off x="92964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2325885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6" name="Rectangle 2"/>
          <p:cNvSpPr txBox="1">
            <a:spLocks noChangeArrowheads="1"/>
          </p:cNvSpPr>
          <p:nvPr/>
        </p:nvSpPr>
        <p:spPr>
          <a:xfrm>
            <a:off x="1828800" y="436562"/>
            <a:ext cx="8610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Estate – Uses</a:t>
            </a:r>
          </a:p>
        </p:txBody>
      </p:sp>
      <p:sp>
        <p:nvSpPr>
          <p:cNvPr id="7" name="Rectangle 3"/>
          <p:cNvSpPr txBox="1">
            <a:spLocks noChangeArrowheads="1"/>
          </p:cNvSpPr>
          <p:nvPr/>
        </p:nvSpPr>
        <p:spPr>
          <a:xfrm>
            <a:off x="1828801" y="989668"/>
            <a:ext cx="10058400" cy="48777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57150" indent="0" algn="just">
              <a:spcBef>
                <a:spcPts val="600"/>
              </a:spcBef>
              <a:spcAft>
                <a:spcPts val="600"/>
              </a:spcAft>
              <a:buNone/>
            </a:pPr>
            <a:endParaRPr lang="en-US" altLang="en-US" sz="2800" kern="0" dirty="0"/>
          </a:p>
          <a:p>
            <a:pPr marL="234950" indent="-234950" algn="just">
              <a:spcBef>
                <a:spcPts val="600"/>
              </a:spcBef>
              <a:spcAft>
                <a:spcPts val="600"/>
              </a:spcAft>
              <a:buFont typeface="Arial" pitchFamily="34" charset="0"/>
              <a:buChar char="•"/>
            </a:pPr>
            <a:r>
              <a:rPr lang="en-IN" sz="2800" dirty="0"/>
              <a:t>The estate can be used by the company to demonstrate the on-going solvency requirement of with-profits business and other lines of businesses</a:t>
            </a:r>
          </a:p>
          <a:p>
            <a:pPr marL="234950" indent="-234950" algn="just">
              <a:spcBef>
                <a:spcPts val="600"/>
              </a:spcBef>
              <a:spcAft>
                <a:spcPts val="600"/>
              </a:spcAft>
              <a:buFont typeface="Arial" pitchFamily="34" charset="0"/>
              <a:buChar char="•"/>
            </a:pPr>
            <a:r>
              <a:rPr lang="en-IN" sz="2800" dirty="0"/>
              <a:t>It also provides investment flexibility by enabling a higher proportion of investment in higher risk assets (equity, property etc.) with potentially higher returns in the long run</a:t>
            </a:r>
          </a:p>
          <a:p>
            <a:pPr marL="234950" indent="-234950" algn="just">
              <a:spcBef>
                <a:spcPts val="600"/>
              </a:spcBef>
              <a:spcAft>
                <a:spcPts val="600"/>
              </a:spcAft>
              <a:buFont typeface="Arial" pitchFamily="34" charset="0"/>
              <a:buChar char="•"/>
            </a:pPr>
            <a:r>
              <a:rPr lang="en-IN" sz="2800" dirty="0"/>
              <a:t>It also helps in supporting the new business strain arising out of sale of future with-profits policies in the par fund</a:t>
            </a:r>
          </a:p>
          <a:p>
            <a:pPr marL="1036637" lvl="2" indent="-342900" algn="just">
              <a:spcBef>
                <a:spcPts val="600"/>
              </a:spcBef>
              <a:spcAft>
                <a:spcPts val="600"/>
              </a:spcAft>
              <a:buFont typeface="Wingdings" panose="05000000000000000000" pitchFamily="2" charset="2"/>
              <a:buChar char="Ø"/>
            </a:pPr>
            <a:endParaRPr lang="en-US" altLang="en-US" kern="0" dirty="0"/>
          </a:p>
        </p:txBody>
      </p:sp>
      <p:sp>
        <p:nvSpPr>
          <p:cNvPr id="8" name="Footer Placeholder 4"/>
          <p:cNvSpPr txBox="1">
            <a:spLocks/>
          </p:cNvSpPr>
          <p:nvPr/>
        </p:nvSpPr>
        <p:spPr>
          <a:xfrm>
            <a:off x="92964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1567668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6" name="Rectangle 2"/>
          <p:cNvSpPr txBox="1">
            <a:spLocks noChangeArrowheads="1"/>
          </p:cNvSpPr>
          <p:nvPr/>
        </p:nvSpPr>
        <p:spPr>
          <a:xfrm>
            <a:off x="1828800" y="304800"/>
            <a:ext cx="10229347"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kern="0" dirty="0">
                <a:solidFill>
                  <a:schemeClr val="tx1"/>
                </a:solidFill>
              </a:rPr>
              <a:t>Estate &amp; Funds for Future Appropriation</a:t>
            </a:r>
          </a:p>
        </p:txBody>
      </p:sp>
      <p:sp>
        <p:nvSpPr>
          <p:cNvPr id="7" name="Rectangle 6"/>
          <p:cNvSpPr/>
          <p:nvPr/>
        </p:nvSpPr>
        <p:spPr>
          <a:xfrm>
            <a:off x="4412673" y="3124200"/>
            <a:ext cx="1752600" cy="2286000"/>
          </a:xfrm>
          <a:prstGeom prst="rect">
            <a:avLst/>
          </a:prstGeom>
          <a:solidFill>
            <a:srgbClr val="F79646"/>
          </a:solidFill>
          <a:ln w="25400" cap="flat" cmpd="sng" algn="ctr">
            <a:solidFill>
              <a:srgbClr val="F7964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 lastClr="FFFFFF"/>
                </a:solidFill>
                <a:effectLst/>
                <a:uLnTx/>
                <a:uFillTx/>
                <a:latin typeface="Calibri"/>
                <a:ea typeface="+mn-ea"/>
                <a:cs typeface="+mn-cs"/>
              </a:rPr>
              <a:t>Statutory Liabilities</a:t>
            </a:r>
          </a:p>
        </p:txBody>
      </p:sp>
      <p:sp>
        <p:nvSpPr>
          <p:cNvPr id="8" name="Rectangle 7"/>
          <p:cNvSpPr/>
          <p:nvPr/>
        </p:nvSpPr>
        <p:spPr>
          <a:xfrm>
            <a:off x="4412673" y="2133600"/>
            <a:ext cx="1752600" cy="990600"/>
          </a:xfrm>
          <a:prstGeom prst="rect">
            <a:avLst/>
          </a:prstGeom>
          <a:solidFill>
            <a:srgbClr val="C0504D"/>
          </a:solidFill>
          <a:ln w="25400" cap="flat" cmpd="sng" algn="ctr">
            <a:solidFill>
              <a:srgbClr val="C0504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 lastClr="FFFFFF"/>
                </a:solidFill>
                <a:effectLst/>
                <a:uLnTx/>
                <a:uFillTx/>
                <a:latin typeface="Calibri"/>
                <a:ea typeface="+mn-ea"/>
                <a:cs typeface="+mn-cs"/>
              </a:rPr>
              <a:t>FFA</a:t>
            </a:r>
          </a:p>
        </p:txBody>
      </p:sp>
      <p:sp>
        <p:nvSpPr>
          <p:cNvPr id="9" name="Rectangle 8"/>
          <p:cNvSpPr/>
          <p:nvPr/>
        </p:nvSpPr>
        <p:spPr>
          <a:xfrm>
            <a:off x="2286000" y="2133600"/>
            <a:ext cx="1752600" cy="32766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 lastClr="FFFFFF"/>
                </a:solidFill>
                <a:effectLst/>
                <a:uLnTx/>
                <a:uFillTx/>
                <a:latin typeface="Calibri"/>
                <a:ea typeface="+mn-ea"/>
                <a:cs typeface="+mn-cs"/>
              </a:rPr>
              <a:t>Statutory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 lastClr="FFFFFF"/>
                </a:solidFill>
                <a:effectLst/>
                <a:uLnTx/>
                <a:uFillTx/>
                <a:latin typeface="Calibri"/>
                <a:ea typeface="+mn-ea"/>
                <a:cs typeface="+mn-cs"/>
              </a:rPr>
              <a:t>Assets</a:t>
            </a:r>
          </a:p>
        </p:txBody>
      </p:sp>
      <p:sp>
        <p:nvSpPr>
          <p:cNvPr id="10" name="TextBox 9"/>
          <p:cNvSpPr txBox="1"/>
          <p:nvPr/>
        </p:nvSpPr>
        <p:spPr>
          <a:xfrm>
            <a:off x="2213264" y="1374230"/>
            <a:ext cx="3879273"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rPr>
              <a:t>Statutory Balance Sheet Items</a:t>
            </a:r>
          </a:p>
        </p:txBody>
      </p:sp>
      <p:sp>
        <p:nvSpPr>
          <p:cNvPr id="11" name="Rectangle 10"/>
          <p:cNvSpPr/>
          <p:nvPr/>
        </p:nvSpPr>
        <p:spPr>
          <a:xfrm>
            <a:off x="9372600" y="2895600"/>
            <a:ext cx="1752600" cy="2743200"/>
          </a:xfrm>
          <a:prstGeom prst="rect">
            <a:avLst/>
          </a:prstGeom>
          <a:solidFill>
            <a:srgbClr val="9BBB59"/>
          </a:solidFill>
          <a:ln w="25400" cap="flat" cmpd="sng" algn="ctr">
            <a:solidFill>
              <a:srgbClr val="9BBB59">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 lastClr="FFFFFF"/>
                </a:solidFill>
                <a:effectLst/>
                <a:uLnTx/>
                <a:uFillTx/>
                <a:latin typeface="Calibri"/>
                <a:ea typeface="+mn-ea"/>
                <a:cs typeface="+mn-cs"/>
              </a:rPr>
              <a:t>Realistic Liabilities</a:t>
            </a:r>
          </a:p>
        </p:txBody>
      </p:sp>
      <p:sp>
        <p:nvSpPr>
          <p:cNvPr id="12" name="Rectangle 11"/>
          <p:cNvSpPr/>
          <p:nvPr/>
        </p:nvSpPr>
        <p:spPr>
          <a:xfrm>
            <a:off x="9372600" y="1740932"/>
            <a:ext cx="1752600" cy="1154668"/>
          </a:xfrm>
          <a:prstGeom prst="rect">
            <a:avLst/>
          </a:prstGeom>
          <a:solidFill>
            <a:srgbClr val="C0504D"/>
          </a:solidFill>
          <a:ln w="25400" cap="flat" cmpd="sng" algn="ctr">
            <a:solidFill>
              <a:srgbClr val="C0504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 lastClr="FFFFFF"/>
                </a:solidFill>
                <a:effectLst/>
                <a:uLnTx/>
                <a:uFillTx/>
                <a:latin typeface="Calibri"/>
                <a:ea typeface="+mn-ea"/>
                <a:cs typeface="+mn-cs"/>
              </a:rPr>
              <a:t>Estate</a:t>
            </a:r>
          </a:p>
        </p:txBody>
      </p:sp>
      <p:sp>
        <p:nvSpPr>
          <p:cNvPr id="13" name="Rectangle 12"/>
          <p:cNvSpPr/>
          <p:nvPr/>
        </p:nvSpPr>
        <p:spPr>
          <a:xfrm>
            <a:off x="1905000" y="1060891"/>
            <a:ext cx="4800600" cy="5181600"/>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4" name="Rectangle 13"/>
          <p:cNvSpPr/>
          <p:nvPr/>
        </p:nvSpPr>
        <p:spPr>
          <a:xfrm>
            <a:off x="7315200" y="1740932"/>
            <a:ext cx="1752600" cy="3897868"/>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 lastClr="FFFFFF"/>
                </a:solidFill>
                <a:effectLst/>
                <a:uLnTx/>
                <a:uFillTx/>
                <a:latin typeface="Calibri"/>
                <a:ea typeface="+mn-ea"/>
                <a:cs typeface="+mn-cs"/>
              </a:rPr>
              <a:t>Realistic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 lastClr="FFFFFF"/>
                </a:solidFill>
                <a:effectLst/>
                <a:uLnTx/>
                <a:uFillTx/>
                <a:latin typeface="Calibri"/>
                <a:ea typeface="+mn-ea"/>
                <a:cs typeface="+mn-cs"/>
              </a:rPr>
              <a:t>Assets</a:t>
            </a:r>
          </a:p>
        </p:txBody>
      </p:sp>
      <p:sp>
        <p:nvSpPr>
          <p:cNvPr id="15" name="TextBox 14"/>
          <p:cNvSpPr txBox="1"/>
          <p:nvPr/>
        </p:nvSpPr>
        <p:spPr>
          <a:xfrm>
            <a:off x="7245927" y="1307068"/>
            <a:ext cx="3879273"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effectLst/>
                <a:uLnTx/>
                <a:uFillTx/>
              </a:rPr>
              <a:t>Estate Computation</a:t>
            </a:r>
          </a:p>
        </p:txBody>
      </p:sp>
      <p:sp>
        <p:nvSpPr>
          <p:cNvPr id="16" name="Rectangle 15"/>
          <p:cNvSpPr/>
          <p:nvPr/>
        </p:nvSpPr>
        <p:spPr>
          <a:xfrm>
            <a:off x="6943473" y="1060891"/>
            <a:ext cx="4867526" cy="5181600"/>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7" name="TextBox 16"/>
          <p:cNvSpPr txBox="1"/>
          <p:nvPr/>
        </p:nvSpPr>
        <p:spPr>
          <a:xfrm>
            <a:off x="2362200" y="5715000"/>
            <a:ext cx="387317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FFA* = Assets less Statutory Liabilities</a:t>
            </a:r>
          </a:p>
        </p:txBody>
      </p:sp>
      <p:sp>
        <p:nvSpPr>
          <p:cNvPr id="18" name="TextBox 17"/>
          <p:cNvSpPr txBox="1"/>
          <p:nvPr/>
        </p:nvSpPr>
        <p:spPr>
          <a:xfrm>
            <a:off x="7085026" y="5720759"/>
            <a:ext cx="4725974"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Estate = Realistic Assets less Realistic Liabilities</a:t>
            </a:r>
          </a:p>
        </p:txBody>
      </p:sp>
      <p:sp>
        <p:nvSpPr>
          <p:cNvPr id="19" name="Footer Placeholder 4"/>
          <p:cNvSpPr txBox="1">
            <a:spLocks/>
          </p:cNvSpPr>
          <p:nvPr/>
        </p:nvSpPr>
        <p:spPr>
          <a:xfrm>
            <a:off x="1904999" y="6248400"/>
            <a:ext cx="10153147" cy="38896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a:t>
            </a:r>
            <a:r>
              <a:rPr lang="en-US" sz="1600" b="1" dirty="0"/>
              <a:t>In IRDAI (Preparation of Financial Statements and Auditor’s Report of Insurance Companies) </a:t>
            </a:r>
            <a:endParaRPr lang="en-US" b="1" dirty="0"/>
          </a:p>
          <a:p>
            <a:r>
              <a:rPr lang="en-US" sz="1200" i="1" dirty="0">
                <a:solidFill>
                  <a:srgbClr val="000000">
                    <a:lumMod val="75000"/>
                  </a:srgbClr>
                </a:solidFill>
                <a:latin typeface="Trebuchet MS" panose="020B0603020202020204" pitchFamily="34" charset="0"/>
                <a:cs typeface="Arial" panose="020B0604020202020204" pitchFamily="34" charset="0"/>
              </a:rPr>
              <a:t>FFA shall represent all funds, the allocation of which, either to the policyholders or to the shareholders, has not been determined by FY end.</a:t>
            </a:r>
            <a:endParaRPr lang="en-US" dirty="0"/>
          </a:p>
        </p:txBody>
      </p:sp>
    </p:spTree>
    <p:extLst>
      <p:ext uri="{BB962C8B-B14F-4D97-AF65-F5344CB8AC3E}">
        <p14:creationId xmlns:p14="http://schemas.microsoft.com/office/powerpoint/2010/main" val="2176456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28799" y="463109"/>
            <a:ext cx="10076947"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kern="0" dirty="0">
                <a:solidFill>
                  <a:schemeClr val="tx1"/>
                </a:solidFill>
              </a:rPr>
              <a:t>FFA &amp; Estate – Key Similarities</a:t>
            </a:r>
          </a:p>
        </p:txBody>
      </p:sp>
      <p:sp>
        <p:nvSpPr>
          <p:cNvPr id="4" name="Rectangle 3"/>
          <p:cNvSpPr txBox="1">
            <a:spLocks noChangeArrowheads="1"/>
          </p:cNvSpPr>
          <p:nvPr/>
        </p:nvSpPr>
        <p:spPr>
          <a:xfrm>
            <a:off x="1828800" y="1295400"/>
            <a:ext cx="10076947"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spcAft>
                <a:spcPts val="1200"/>
              </a:spcAft>
            </a:pPr>
            <a:r>
              <a:rPr lang="en-US" altLang="en-US" sz="2800" kern="0" dirty="0"/>
              <a:t>FFA and Estate, even though not being the same, are often used interchangeably since:  </a:t>
            </a:r>
          </a:p>
          <a:p>
            <a:pPr lvl="1" algn="just">
              <a:spcAft>
                <a:spcPts val="1200"/>
              </a:spcAft>
              <a:buFont typeface="Wingdings" pitchFamily="2" charset="2"/>
              <a:buChar char="Ø"/>
            </a:pPr>
            <a:r>
              <a:rPr lang="en-US" sz="2400" dirty="0"/>
              <a:t>They are both considered to be assets in excess of the policyholder liabilities</a:t>
            </a:r>
          </a:p>
          <a:p>
            <a:pPr lvl="1" algn="just">
              <a:spcAft>
                <a:spcPts val="1200"/>
              </a:spcAft>
              <a:buFont typeface="Wingdings" pitchFamily="2" charset="2"/>
              <a:buChar char="Ø"/>
            </a:pPr>
            <a:r>
              <a:rPr lang="en-US" sz="2400" dirty="0"/>
              <a:t>These are considered as additional assets that may be distributed to the shareholders through policyholder bonuses through 90:10 gate. However, estate reattribution may be carried out to effectively transfer the Estate to shareholders, potentially up-to 100% </a:t>
            </a:r>
            <a:r>
              <a:rPr lang="en-IN" sz="2400" dirty="0"/>
              <a:t>after appropriate legal, external actuarial advice with a Court process to adjudicate such a transfer.</a:t>
            </a:r>
            <a:r>
              <a:rPr lang="en-US" sz="2400" dirty="0">
                <a:solidFill>
                  <a:srgbClr val="FF0000"/>
                </a:solidFill>
              </a:rPr>
              <a:t> </a:t>
            </a:r>
          </a:p>
          <a:p>
            <a:pPr lvl="1" algn="just">
              <a:spcAft>
                <a:spcPts val="1200"/>
              </a:spcAft>
              <a:buFont typeface="Wingdings" pitchFamily="2" charset="2"/>
              <a:buChar char="Ø"/>
            </a:pPr>
            <a:r>
              <a:rPr lang="en-US" sz="2400" dirty="0"/>
              <a:t>They both serve similar purposes such as providing solvency support for the par fund and business, additional investment freedom, smoothening of bonuses, writing more new business, etc. </a:t>
            </a:r>
          </a:p>
          <a:p>
            <a:pPr lvl="1" algn="just">
              <a:spcAft>
                <a:spcPts val="600"/>
              </a:spcAft>
            </a:pPr>
            <a:endParaRPr lang="en-US" sz="240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3291675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2"/>
          <p:cNvSpPr txBox="1">
            <a:spLocks noChangeArrowheads="1"/>
          </p:cNvSpPr>
          <p:nvPr/>
        </p:nvSpPr>
        <p:spPr>
          <a:xfrm>
            <a:off x="1810253" y="152400"/>
            <a:ext cx="10229347"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kern="0" dirty="0">
                <a:solidFill>
                  <a:schemeClr val="tx1"/>
                </a:solidFill>
              </a:rPr>
              <a:t>Estate &amp; FFA – Key Differences</a:t>
            </a:r>
          </a:p>
        </p:txBody>
      </p:sp>
      <p:graphicFrame>
        <p:nvGraphicFramePr>
          <p:cNvPr id="5" name="Table 4"/>
          <p:cNvGraphicFramePr>
            <a:graphicFrameLocks noGrp="1"/>
          </p:cNvGraphicFramePr>
          <p:nvPr>
            <p:extLst>
              <p:ext uri="{D42A27DB-BD31-4B8C-83A1-F6EECF244321}">
                <p14:modId xmlns:p14="http://schemas.microsoft.com/office/powerpoint/2010/main" val="2912329082"/>
              </p:ext>
            </p:extLst>
          </p:nvPr>
        </p:nvGraphicFramePr>
        <p:xfrm>
          <a:off x="1828800" y="762000"/>
          <a:ext cx="9829802" cy="5638800"/>
        </p:xfrm>
        <a:graphic>
          <a:graphicData uri="http://schemas.openxmlformats.org/drawingml/2006/table">
            <a:tbl>
              <a:tblPr firstRow="1" bandRow="1">
                <a:tableStyleId>{BC89EF96-8CEA-46FF-86C4-4CE0E7609802}</a:tableStyleId>
              </a:tblPr>
              <a:tblGrid>
                <a:gridCol w="4914901">
                  <a:extLst>
                    <a:ext uri="{9D8B030D-6E8A-4147-A177-3AD203B41FA5}">
                      <a16:colId xmlns:a16="http://schemas.microsoft.com/office/drawing/2014/main" xmlns="" val="54860592"/>
                    </a:ext>
                  </a:extLst>
                </a:gridCol>
                <a:gridCol w="4914901">
                  <a:extLst>
                    <a:ext uri="{9D8B030D-6E8A-4147-A177-3AD203B41FA5}">
                      <a16:colId xmlns:a16="http://schemas.microsoft.com/office/drawing/2014/main" xmlns="" val="1517090218"/>
                    </a:ext>
                  </a:extLst>
                </a:gridCol>
              </a:tblGrid>
              <a:tr h="4689566">
                <a:tc>
                  <a:txBody>
                    <a:bodyPr/>
                    <a:lstStyle/>
                    <a:p>
                      <a:pPr algn="ctr"/>
                      <a:r>
                        <a:rPr lang="en-US" sz="2000" u="sng" baseline="0" dirty="0"/>
                        <a:t>Funds for Future Appropriation</a:t>
                      </a:r>
                    </a:p>
                    <a:p>
                      <a:pPr marL="0" indent="0" algn="l">
                        <a:buFont typeface="Arial" panose="020B0604020202020204" pitchFamily="34" charset="0"/>
                        <a:buNone/>
                      </a:pPr>
                      <a:endParaRPr lang="en-US" sz="2000" b="0" u="none" baseline="0" dirty="0"/>
                    </a:p>
                    <a:p>
                      <a:pPr marL="285750" indent="-285750" algn="just">
                        <a:buFont typeface="Arial" panose="020B0604020202020204" pitchFamily="34" charset="0"/>
                        <a:buChar char="•"/>
                      </a:pPr>
                      <a:r>
                        <a:rPr lang="en-US" sz="1800" b="0" u="none" kern="1200" baseline="0" dirty="0">
                          <a:solidFill>
                            <a:schemeClr val="tx1"/>
                          </a:solidFill>
                          <a:latin typeface="+mn-lt"/>
                          <a:ea typeface="+mn-ea"/>
                          <a:cs typeface="+mn-cs"/>
                        </a:rPr>
                        <a:t>FFA can be seen and calculated from the Statutory Balance Sheet</a:t>
                      </a:r>
                    </a:p>
                    <a:p>
                      <a:pPr marL="285750" indent="-285750" algn="just">
                        <a:buFont typeface="Arial" panose="020B0604020202020204" pitchFamily="34" charset="0"/>
                        <a:buChar char="•"/>
                      </a:pPr>
                      <a:endParaRPr lang="en-US" sz="1800" b="0" u="none" kern="1200" baseline="0" dirty="0">
                        <a:solidFill>
                          <a:schemeClr val="tx1"/>
                        </a:solidFill>
                        <a:latin typeface="+mn-lt"/>
                        <a:ea typeface="+mn-ea"/>
                        <a:cs typeface="+mn-cs"/>
                      </a:endParaRPr>
                    </a:p>
                    <a:p>
                      <a:pPr marL="285750" indent="-285750" algn="just">
                        <a:buFont typeface="Arial" panose="020B0604020202020204" pitchFamily="34" charset="0"/>
                        <a:buChar char="•"/>
                      </a:pPr>
                      <a:endParaRPr lang="en-US" sz="1800" b="0" u="none" kern="1200" baseline="0" dirty="0">
                        <a:solidFill>
                          <a:schemeClr val="tx1"/>
                        </a:solidFill>
                        <a:latin typeface="+mn-lt"/>
                        <a:ea typeface="+mn-ea"/>
                        <a:cs typeface="+mn-cs"/>
                      </a:endParaRPr>
                    </a:p>
                    <a:p>
                      <a:pPr marL="285750" indent="-285750" algn="just">
                        <a:buFont typeface="Arial" panose="020B0604020202020204" pitchFamily="34" charset="0"/>
                        <a:buChar char="•"/>
                      </a:pPr>
                      <a:r>
                        <a:rPr lang="en-US" sz="1800" b="0" u="none" kern="1200" baseline="0" dirty="0">
                          <a:solidFill>
                            <a:schemeClr val="tx1"/>
                          </a:solidFill>
                          <a:latin typeface="+mn-lt"/>
                          <a:ea typeface="+mn-ea"/>
                          <a:cs typeface="+mn-cs"/>
                        </a:rPr>
                        <a:t>FFA includes surplus which might not be a part of the statutory reserves, but some part of it is expected to be utilized for policyholder payments and thus will form part of  PRE</a:t>
                      </a:r>
                    </a:p>
                    <a:p>
                      <a:pPr marL="285750" indent="-285750" algn="just">
                        <a:buFont typeface="Arial" panose="020B0604020202020204" pitchFamily="34" charset="0"/>
                        <a:buChar char="•"/>
                      </a:pPr>
                      <a:endParaRPr lang="en-US" sz="1800" b="0" u="none" kern="1200" baseline="0" dirty="0">
                        <a:solidFill>
                          <a:schemeClr val="tx1"/>
                        </a:solidFill>
                        <a:latin typeface="+mn-lt"/>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u="none" kern="1200" baseline="0" dirty="0">
                          <a:solidFill>
                            <a:schemeClr val="tx1"/>
                          </a:solidFill>
                          <a:latin typeface="+mn-lt"/>
                          <a:ea typeface="+mn-ea"/>
                          <a:cs typeface="+mn-cs"/>
                        </a:rPr>
                        <a:t>Company may look to distribute benefits reflecting policy’s / policy grouping’s Asset Share and may use part of FFA (i.e. Asset Share less Reserves) as the basis to determine the distribution</a:t>
                      </a:r>
                      <a:endParaRPr lang="en-US" altLang="en-US" sz="1800" b="0" u="none" kern="1200" baseline="0" dirty="0">
                        <a:solidFill>
                          <a:schemeClr val="tx1"/>
                        </a:solidFill>
                        <a:latin typeface="+mn-lt"/>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b="0" u="none" kern="1200" baseline="0" dirty="0">
                        <a:solidFill>
                          <a:schemeClr val="tx1"/>
                        </a:solidFill>
                        <a:latin typeface="+mn-lt"/>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u="none" kern="1200" baseline="0" dirty="0">
                          <a:solidFill>
                            <a:schemeClr val="tx1"/>
                          </a:solidFill>
                          <a:latin typeface="+mn-lt"/>
                          <a:ea typeface="+mn-ea"/>
                          <a:cs typeface="+mn-cs"/>
                        </a:rPr>
                        <a:t>The valuation methodology defined in IRDAI regulations drives the calculation of FFA.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b="0" u="none"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u="sng" dirty="0"/>
                        <a:t>Estate</a:t>
                      </a:r>
                      <a:endParaRPr lang="en-US" sz="2000" u="sng" baseline="0" dirty="0"/>
                    </a:p>
                    <a:p>
                      <a:pPr marL="0" indent="0" algn="ctr">
                        <a:buFont typeface="Arial" panose="020B0604020202020204" pitchFamily="34" charset="0"/>
                        <a:buNone/>
                      </a:pPr>
                      <a:endParaRPr lang="en-US" sz="2000" b="0" u="none" baseline="0" dirty="0"/>
                    </a:p>
                    <a:p>
                      <a:pPr marL="285750" indent="-285750" algn="just" defTabSz="914400" rtl="0" eaLnBrk="1" latinLnBrk="0" hangingPunct="1">
                        <a:buFont typeface="Arial" panose="020B0604020202020204" pitchFamily="34" charset="0"/>
                        <a:buChar char="•"/>
                      </a:pPr>
                      <a:r>
                        <a:rPr lang="en-US" sz="1800" b="0" u="none" kern="1200" baseline="0" dirty="0">
                          <a:solidFill>
                            <a:schemeClr val="tx1"/>
                          </a:solidFill>
                          <a:latin typeface="+mn-lt"/>
                          <a:ea typeface="+mn-ea"/>
                          <a:cs typeface="+mn-cs"/>
                        </a:rPr>
                        <a:t>The calculation of estate will be more internal to the Company and cannot be seen from the Statutory Balance Sheet</a:t>
                      </a:r>
                    </a:p>
                    <a:p>
                      <a:pPr marL="285750" indent="-285750" algn="just" defTabSz="914400" rtl="0" eaLnBrk="1" latinLnBrk="0" hangingPunct="1">
                        <a:buFont typeface="Arial" panose="020B0604020202020204" pitchFamily="34" charset="0"/>
                        <a:buChar char="•"/>
                      </a:pPr>
                      <a:endParaRPr lang="en-US" sz="1800" b="0" u="none" kern="1200" baseline="0" dirty="0">
                        <a:solidFill>
                          <a:schemeClr val="tx1"/>
                        </a:solidFill>
                        <a:latin typeface="+mn-lt"/>
                        <a:ea typeface="+mn-ea"/>
                        <a:cs typeface="+mn-cs"/>
                      </a:endParaRPr>
                    </a:p>
                    <a:p>
                      <a:pPr marL="285750" indent="-285750" algn="just" defTabSz="914400" rtl="0" eaLnBrk="1" latinLnBrk="0" hangingPunct="1">
                        <a:buFont typeface="Arial" panose="020B0604020202020204" pitchFamily="34" charset="0"/>
                        <a:buChar char="•"/>
                      </a:pPr>
                      <a:r>
                        <a:rPr lang="en-US" sz="1800" b="0" u="none" kern="1200" baseline="0" dirty="0">
                          <a:solidFill>
                            <a:schemeClr val="tx1"/>
                          </a:solidFill>
                          <a:latin typeface="+mn-lt"/>
                          <a:ea typeface="+mn-ea"/>
                          <a:cs typeface="+mn-cs"/>
                        </a:rPr>
                        <a:t>Estate will typically not form part of PRE  </a:t>
                      </a:r>
                    </a:p>
                    <a:p>
                      <a:pPr marL="285750" indent="-285750" algn="just" defTabSz="914400" rtl="0" eaLnBrk="1" latinLnBrk="0" hangingPunct="1">
                        <a:buFont typeface="Arial" panose="020B0604020202020204" pitchFamily="34" charset="0"/>
                        <a:buChar char="•"/>
                      </a:pPr>
                      <a:endParaRPr lang="en-US" sz="1800" b="0" u="none" kern="1200" baseline="0" dirty="0">
                        <a:solidFill>
                          <a:schemeClr val="tx1"/>
                        </a:solidFill>
                        <a:latin typeface="+mn-lt"/>
                        <a:ea typeface="+mn-ea"/>
                        <a:cs typeface="+mn-cs"/>
                      </a:endParaRPr>
                    </a:p>
                    <a:p>
                      <a:pPr marL="285750" indent="-285750" algn="just" defTabSz="914400" rtl="0" eaLnBrk="1" latinLnBrk="0" hangingPunct="1">
                        <a:buFont typeface="Arial" panose="020B0604020202020204" pitchFamily="34" charset="0"/>
                        <a:buChar char="•"/>
                      </a:pPr>
                      <a:endParaRPr lang="en-US" sz="1800" b="0" u="none" kern="1200" baseline="0" dirty="0">
                        <a:solidFill>
                          <a:schemeClr val="tx1"/>
                        </a:solidFill>
                        <a:latin typeface="+mn-lt"/>
                        <a:ea typeface="+mn-ea"/>
                        <a:cs typeface="+mn-cs"/>
                      </a:endParaRPr>
                    </a:p>
                    <a:p>
                      <a:pPr marL="285750" indent="-285750" algn="just" defTabSz="914400" rtl="0" eaLnBrk="1" latinLnBrk="0" hangingPunct="1">
                        <a:buFont typeface="Arial" panose="020B0604020202020204" pitchFamily="34" charset="0"/>
                        <a:buChar char="•"/>
                      </a:pPr>
                      <a:endParaRPr lang="en-US" sz="1800" b="0" u="none" kern="1200" baseline="0" dirty="0">
                        <a:solidFill>
                          <a:schemeClr val="tx1"/>
                        </a:solidFill>
                        <a:latin typeface="+mn-lt"/>
                        <a:ea typeface="+mn-ea"/>
                        <a:cs typeface="+mn-cs"/>
                      </a:endParaRPr>
                    </a:p>
                    <a:p>
                      <a:pPr marL="285750" indent="-285750" algn="just" defTabSz="914400" rtl="0" eaLnBrk="1" latinLnBrk="0" hangingPunct="1">
                        <a:buFont typeface="Arial" panose="020B0604020202020204" pitchFamily="34" charset="0"/>
                        <a:buChar char="•"/>
                      </a:pPr>
                      <a:endParaRPr lang="en-US" sz="1800" b="0" u="none" kern="1200" baseline="0" dirty="0">
                        <a:solidFill>
                          <a:schemeClr val="tx1"/>
                        </a:solidFill>
                        <a:latin typeface="+mn-lt"/>
                        <a:ea typeface="+mn-ea"/>
                        <a:cs typeface="+mn-cs"/>
                      </a:endParaRPr>
                    </a:p>
                    <a:p>
                      <a:pPr marL="285750" indent="-285750" algn="just" defTabSz="914400" rtl="0" eaLnBrk="1" latinLnBrk="0" hangingPunct="1">
                        <a:buFont typeface="Arial" panose="020B0604020202020204" pitchFamily="34" charset="0"/>
                        <a:buChar char="•"/>
                      </a:pPr>
                      <a:r>
                        <a:rPr lang="en-US" sz="1800" b="0" u="none" kern="1200" baseline="0" dirty="0">
                          <a:solidFill>
                            <a:schemeClr val="tx1"/>
                          </a:solidFill>
                          <a:latin typeface="+mn-lt"/>
                          <a:ea typeface="+mn-ea"/>
                          <a:cs typeface="+mn-cs"/>
                        </a:rPr>
                        <a:t>Company is not expected to distribute the estate to participating policyholders but may make alternate uses, e.g. investment income on estate may be used for smoothening of bonuses</a:t>
                      </a:r>
                    </a:p>
                    <a:p>
                      <a:pPr marL="285750" indent="-285750" algn="just" defTabSz="914400" rtl="0" eaLnBrk="1" latinLnBrk="0" hangingPunct="1">
                        <a:buFont typeface="Arial" panose="020B0604020202020204" pitchFamily="34" charset="0"/>
                        <a:buChar char="•"/>
                      </a:pPr>
                      <a:endParaRPr lang="en-US" sz="1800" b="0" u="none" kern="1200" baseline="0" dirty="0">
                        <a:solidFill>
                          <a:schemeClr val="tx1"/>
                        </a:solidFill>
                        <a:latin typeface="+mn-lt"/>
                        <a:ea typeface="+mn-ea"/>
                        <a:cs typeface="+mn-cs"/>
                      </a:endParaRPr>
                    </a:p>
                    <a:p>
                      <a:pPr marL="285750" indent="-285750" algn="just" defTabSz="914400" rtl="0" eaLnBrk="1" latinLnBrk="0" hangingPunct="1">
                        <a:buFont typeface="Arial" panose="020B0604020202020204" pitchFamily="34" charset="0"/>
                        <a:buChar char="•"/>
                      </a:pPr>
                      <a:endParaRPr lang="en-US" sz="1800" b="0" u="none" kern="1200" baseline="0" dirty="0">
                        <a:solidFill>
                          <a:schemeClr val="tx1"/>
                        </a:solidFill>
                        <a:latin typeface="+mn-lt"/>
                        <a:ea typeface="+mn-ea"/>
                        <a:cs typeface="+mn-cs"/>
                      </a:endParaRPr>
                    </a:p>
                    <a:p>
                      <a:pPr marL="285750" indent="-285750" algn="just" defTabSz="914400" rtl="0" eaLnBrk="1" latinLnBrk="0" hangingPunct="1">
                        <a:buFont typeface="Arial" panose="020B0604020202020204" pitchFamily="34" charset="0"/>
                        <a:buChar char="•"/>
                      </a:pPr>
                      <a:r>
                        <a:rPr lang="en-US" sz="1800" b="0" u="none" kern="1200" baseline="0" dirty="0">
                          <a:solidFill>
                            <a:schemeClr val="tx1"/>
                          </a:solidFill>
                          <a:latin typeface="+mn-lt"/>
                          <a:ea typeface="+mn-ea"/>
                          <a:cs typeface="+mn-cs"/>
                        </a:rPr>
                        <a:t>For estate computations, Assets may be valued on a market value basis to ascertain available funds on a realistic basis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84934275"/>
                  </a:ext>
                </a:extLst>
              </a:tr>
            </a:tbl>
          </a:graphicData>
        </a:graphic>
      </p:graphicFrame>
      <p:sp>
        <p:nvSpPr>
          <p:cNvPr id="7"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25906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2"/>
          <p:cNvSpPr txBox="1">
            <a:spLocks noChangeArrowheads="1"/>
          </p:cNvSpPr>
          <p:nvPr/>
        </p:nvSpPr>
        <p:spPr>
          <a:xfrm>
            <a:off x="1810253" y="152400"/>
            <a:ext cx="10229347"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kern="0" dirty="0">
                <a:solidFill>
                  <a:schemeClr val="tx1"/>
                </a:solidFill>
              </a:rPr>
              <a:t>Estate &amp; FFA – Sources of Surplus</a:t>
            </a:r>
          </a:p>
        </p:txBody>
      </p:sp>
      <p:graphicFrame>
        <p:nvGraphicFramePr>
          <p:cNvPr id="5" name="Table 4"/>
          <p:cNvGraphicFramePr>
            <a:graphicFrameLocks noGrp="1"/>
          </p:cNvGraphicFramePr>
          <p:nvPr>
            <p:extLst>
              <p:ext uri="{D42A27DB-BD31-4B8C-83A1-F6EECF244321}">
                <p14:modId xmlns:p14="http://schemas.microsoft.com/office/powerpoint/2010/main" val="2593440433"/>
              </p:ext>
            </p:extLst>
          </p:nvPr>
        </p:nvGraphicFramePr>
        <p:xfrm>
          <a:off x="2057398" y="990600"/>
          <a:ext cx="9829802" cy="5410200"/>
        </p:xfrm>
        <a:graphic>
          <a:graphicData uri="http://schemas.openxmlformats.org/drawingml/2006/table">
            <a:tbl>
              <a:tblPr firstRow="1" bandRow="1">
                <a:tableStyleId>{BC89EF96-8CEA-46FF-86C4-4CE0E7609802}</a:tableStyleId>
              </a:tblPr>
              <a:tblGrid>
                <a:gridCol w="4914901">
                  <a:extLst>
                    <a:ext uri="{9D8B030D-6E8A-4147-A177-3AD203B41FA5}">
                      <a16:colId xmlns:a16="http://schemas.microsoft.com/office/drawing/2014/main" xmlns="" val="54860592"/>
                    </a:ext>
                  </a:extLst>
                </a:gridCol>
                <a:gridCol w="4914901">
                  <a:extLst>
                    <a:ext uri="{9D8B030D-6E8A-4147-A177-3AD203B41FA5}">
                      <a16:colId xmlns:a16="http://schemas.microsoft.com/office/drawing/2014/main" xmlns="" val="1517090218"/>
                    </a:ext>
                  </a:extLst>
                </a:gridCol>
              </a:tblGrid>
              <a:tr h="4689566">
                <a:tc>
                  <a:txBody>
                    <a:bodyPr/>
                    <a:lstStyle/>
                    <a:p>
                      <a:pPr algn="ctr"/>
                      <a:r>
                        <a:rPr lang="en-US" u="sng" baseline="0" dirty="0"/>
                        <a:t>Funds for Future Appropriation</a:t>
                      </a:r>
                    </a:p>
                    <a:p>
                      <a:pPr marL="0" indent="0" algn="l">
                        <a:buFont typeface="Arial" panose="020B0604020202020204" pitchFamily="34" charset="0"/>
                        <a:buNone/>
                      </a:pPr>
                      <a:endParaRPr lang="en-US" b="0" u="none" baseline="0" dirty="0"/>
                    </a:p>
                    <a:p>
                      <a:pPr marL="285750" lvl="1" indent="-285750" algn="just" defTabSz="914400" rtl="0" eaLnBrk="1" latinLnBrk="0" hangingPunct="1">
                        <a:spcBef>
                          <a:spcPts val="0"/>
                        </a:spcBef>
                        <a:spcAft>
                          <a:spcPts val="600"/>
                        </a:spcAft>
                        <a:buFont typeface="Arial" panose="020B0604020202020204" pitchFamily="34" charset="0"/>
                        <a:buChar char="•"/>
                      </a:pPr>
                      <a:r>
                        <a:rPr lang="en-US" altLang="en-US" sz="1800" b="0" u="none" kern="1200" baseline="0" dirty="0">
                          <a:solidFill>
                            <a:schemeClr val="tx1"/>
                          </a:solidFill>
                          <a:latin typeface="+mn-lt"/>
                          <a:ea typeface="+mn-ea"/>
                          <a:cs typeface="+mn-cs"/>
                        </a:rPr>
                        <a:t>Experience variances such as investment, mortality, persistency, expense overrun, etc.</a:t>
                      </a:r>
                    </a:p>
                    <a:p>
                      <a:pPr marL="285750" lvl="1" indent="-285750" algn="just" defTabSz="914400" rtl="0" eaLnBrk="1" latinLnBrk="0" hangingPunct="1">
                        <a:spcBef>
                          <a:spcPts val="0"/>
                        </a:spcBef>
                        <a:spcAft>
                          <a:spcPts val="600"/>
                        </a:spcAft>
                        <a:buFont typeface="Arial" panose="020B0604020202020204" pitchFamily="34" charset="0"/>
                        <a:buChar char="•"/>
                      </a:pPr>
                      <a:endParaRPr lang="en-US" altLang="en-US" sz="1800" b="0" u="none" kern="1200" baseline="0" dirty="0">
                        <a:solidFill>
                          <a:schemeClr val="tx1"/>
                        </a:solidFill>
                        <a:latin typeface="+mn-lt"/>
                        <a:ea typeface="+mn-ea"/>
                        <a:cs typeface="+mn-cs"/>
                      </a:endParaRPr>
                    </a:p>
                    <a:p>
                      <a:pPr marL="285750" lvl="1" indent="-285750" algn="just" defTabSz="914400" rtl="0" eaLnBrk="1" latinLnBrk="0" hangingPunct="1">
                        <a:spcBef>
                          <a:spcPts val="0"/>
                        </a:spcBef>
                        <a:spcAft>
                          <a:spcPts val="600"/>
                        </a:spcAft>
                        <a:buFont typeface="Arial" panose="020B0604020202020204" pitchFamily="34" charset="0"/>
                        <a:buChar char="•"/>
                      </a:pPr>
                      <a:r>
                        <a:rPr lang="en-US" altLang="en-US" sz="1800" b="0" u="none" kern="1200" baseline="0" dirty="0">
                          <a:solidFill>
                            <a:schemeClr val="tx1"/>
                          </a:solidFill>
                          <a:latin typeface="+mn-lt"/>
                          <a:ea typeface="+mn-ea"/>
                          <a:cs typeface="+mn-cs"/>
                        </a:rPr>
                        <a:t>Shareholder injections to the par fund to either fund new business, support solvency, support bonuses or expenses of management regulations</a:t>
                      </a:r>
                    </a:p>
                    <a:p>
                      <a:pPr marL="285750" lvl="1" indent="-285750" algn="just" defTabSz="914400" rtl="0" eaLnBrk="1" latinLnBrk="0" hangingPunct="1">
                        <a:spcBef>
                          <a:spcPts val="0"/>
                        </a:spcBef>
                        <a:spcAft>
                          <a:spcPts val="600"/>
                        </a:spcAft>
                        <a:buFont typeface="Arial" panose="020B0604020202020204" pitchFamily="34" charset="0"/>
                        <a:buChar char="•"/>
                      </a:pPr>
                      <a:endParaRPr lang="en-US" altLang="en-US" sz="1800" b="0" u="none" kern="1200" baseline="0" dirty="0">
                        <a:solidFill>
                          <a:schemeClr val="tx1"/>
                        </a:solidFill>
                        <a:latin typeface="+mn-lt"/>
                        <a:ea typeface="+mn-ea"/>
                        <a:cs typeface="+mn-cs"/>
                      </a:endParaRPr>
                    </a:p>
                    <a:p>
                      <a:pPr marL="285750" lvl="1" indent="-285750" algn="just" defTabSz="914400" rtl="0" eaLnBrk="1" latinLnBrk="0" hangingPunct="1">
                        <a:spcBef>
                          <a:spcPts val="0"/>
                        </a:spcBef>
                        <a:spcAft>
                          <a:spcPts val="600"/>
                        </a:spcAft>
                        <a:buFont typeface="Arial" panose="020B0604020202020204" pitchFamily="34" charset="0"/>
                        <a:buChar char="•"/>
                      </a:pPr>
                      <a:r>
                        <a:rPr lang="en-US" altLang="en-US" sz="1800" b="0" u="none" kern="1200" baseline="0" dirty="0">
                          <a:solidFill>
                            <a:schemeClr val="tx1"/>
                          </a:solidFill>
                          <a:latin typeface="+mn-lt"/>
                          <a:ea typeface="+mn-ea"/>
                          <a:cs typeface="+mn-cs"/>
                        </a:rPr>
                        <a:t>Taxation surplus on account of losses from other funds of the Company</a:t>
                      </a:r>
                    </a:p>
                    <a:p>
                      <a:pPr marL="285750" lvl="1" indent="-285750" algn="just" defTabSz="914400" rtl="0" eaLnBrk="1" latinLnBrk="0" hangingPunct="1">
                        <a:spcBef>
                          <a:spcPts val="0"/>
                        </a:spcBef>
                        <a:spcAft>
                          <a:spcPts val="600"/>
                        </a:spcAft>
                        <a:buFont typeface="Arial" panose="020B0604020202020204" pitchFamily="34" charset="0"/>
                        <a:buChar char="•"/>
                      </a:pPr>
                      <a:endParaRPr lang="en-US" altLang="en-US" sz="1800" b="0" u="none" kern="1200" baseline="0" dirty="0">
                        <a:solidFill>
                          <a:schemeClr val="tx1"/>
                        </a:solidFill>
                        <a:latin typeface="+mn-lt"/>
                        <a:ea typeface="+mn-ea"/>
                        <a:cs typeface="+mn-cs"/>
                      </a:endParaRPr>
                    </a:p>
                    <a:p>
                      <a:pPr marL="285750" lvl="1" indent="-285750" algn="just" defTabSz="914400" rtl="0" eaLnBrk="1" latinLnBrk="0" hangingPunct="1">
                        <a:spcBef>
                          <a:spcPts val="0"/>
                        </a:spcBef>
                        <a:spcAft>
                          <a:spcPts val="600"/>
                        </a:spcAft>
                        <a:buFont typeface="Arial" panose="020B0604020202020204" pitchFamily="34" charset="0"/>
                        <a:buChar char="•"/>
                      </a:pPr>
                      <a:r>
                        <a:rPr lang="en-US" altLang="en-US" sz="1800" b="0" u="none" kern="1200" baseline="0" dirty="0">
                          <a:solidFill>
                            <a:schemeClr val="tx1"/>
                          </a:solidFill>
                          <a:latin typeface="+mn-lt"/>
                          <a:ea typeface="+mn-ea"/>
                          <a:cs typeface="+mn-cs"/>
                        </a:rPr>
                        <a:t>Investment income on the shareholder injections</a:t>
                      </a:r>
                    </a:p>
                    <a:p>
                      <a:pPr marL="285750" lvl="1" indent="-285750" algn="just" defTabSz="914400" rtl="0" eaLnBrk="1" latinLnBrk="0" hangingPunct="1">
                        <a:spcBef>
                          <a:spcPts val="0"/>
                        </a:spcBef>
                        <a:spcAft>
                          <a:spcPts val="600"/>
                        </a:spcAft>
                        <a:buFont typeface="Arial" panose="020B0604020202020204" pitchFamily="34" charset="0"/>
                        <a:buChar char="•"/>
                      </a:pPr>
                      <a:endParaRPr lang="en-US" altLang="en-US" sz="1800" b="0" u="none" kern="1200" baseline="0" dirty="0">
                        <a:solidFill>
                          <a:schemeClr val="tx1"/>
                        </a:solidFill>
                        <a:latin typeface="+mn-lt"/>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b="0" u="none"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u="sng" dirty="0"/>
                        <a:t>Estate</a:t>
                      </a:r>
                      <a:endParaRPr lang="en-US" u="sng" baseline="0" dirty="0"/>
                    </a:p>
                    <a:p>
                      <a:pPr marL="0" indent="0" algn="ctr">
                        <a:buFont typeface="Arial" panose="020B0604020202020204" pitchFamily="34" charset="0"/>
                        <a:buNone/>
                      </a:pPr>
                      <a:endParaRPr lang="en-US" b="0" u="none" baseline="0" dirty="0"/>
                    </a:p>
                    <a:p>
                      <a:pPr marL="285750" indent="-285750" algn="just" defTabSz="914400" rtl="0" eaLnBrk="1" latinLnBrk="0" hangingPunct="1">
                        <a:spcAft>
                          <a:spcPts val="600"/>
                        </a:spcAft>
                        <a:buFont typeface="Arial" panose="020B0604020202020204" pitchFamily="34" charset="0"/>
                        <a:buChar char="•"/>
                      </a:pPr>
                      <a:r>
                        <a:rPr lang="en-US" sz="1800" b="0" u="none" kern="1200" baseline="0" dirty="0">
                          <a:solidFill>
                            <a:schemeClr val="tx1"/>
                          </a:solidFill>
                          <a:latin typeface="+mn-lt"/>
                          <a:ea typeface="+mn-ea"/>
                          <a:cs typeface="+mn-cs"/>
                        </a:rPr>
                        <a:t>Some part of the lapse / surrender profits, particularly if the initial expenses were funded by shareholder injections</a:t>
                      </a:r>
                    </a:p>
                    <a:p>
                      <a:pPr marL="285750" indent="-285750" algn="just" defTabSz="914400" rtl="0" eaLnBrk="1" latinLnBrk="0" hangingPunct="1">
                        <a:spcBef>
                          <a:spcPts val="600"/>
                        </a:spcBef>
                        <a:spcAft>
                          <a:spcPts val="600"/>
                        </a:spcAft>
                        <a:buFont typeface="Arial" panose="020B0604020202020204" pitchFamily="34" charset="0"/>
                        <a:buChar char="•"/>
                      </a:pPr>
                      <a:r>
                        <a:rPr lang="en-US" sz="1800" b="0" u="none" kern="1200" baseline="0" dirty="0">
                          <a:solidFill>
                            <a:schemeClr val="tx1"/>
                          </a:solidFill>
                          <a:latin typeface="+mn-lt"/>
                          <a:ea typeface="+mn-ea"/>
                          <a:cs typeface="+mn-cs"/>
                        </a:rPr>
                        <a:t>Some part of these shareholder injections can be considered as a part of estate </a:t>
                      </a:r>
                    </a:p>
                    <a:p>
                      <a:pPr marL="285750" indent="-285750" algn="just" defTabSz="914400" rtl="0" eaLnBrk="1" latinLnBrk="0" hangingPunct="1">
                        <a:spcAft>
                          <a:spcPts val="600"/>
                        </a:spcAft>
                        <a:buFont typeface="Arial" panose="020B0604020202020204" pitchFamily="34" charset="0"/>
                        <a:buChar char="•"/>
                      </a:pPr>
                      <a:endParaRPr lang="en-US" sz="1800" b="0" u="none" kern="1200" baseline="0" dirty="0">
                        <a:solidFill>
                          <a:schemeClr val="tx1"/>
                        </a:solidFill>
                        <a:latin typeface="+mn-lt"/>
                        <a:ea typeface="+mn-ea"/>
                        <a:cs typeface="+mn-cs"/>
                      </a:endParaRPr>
                    </a:p>
                    <a:p>
                      <a:pPr marL="285750" indent="-285750" algn="just" defTabSz="914400" rtl="0" eaLnBrk="1" latinLnBrk="0" hangingPunct="1">
                        <a:spcAft>
                          <a:spcPts val="600"/>
                        </a:spcAft>
                        <a:buFont typeface="Arial" panose="020B0604020202020204" pitchFamily="34" charset="0"/>
                        <a:buChar char="•"/>
                      </a:pPr>
                      <a:endParaRPr lang="en-US" sz="1800" b="0" u="none" kern="1200" baseline="0" dirty="0">
                        <a:solidFill>
                          <a:schemeClr val="tx1"/>
                        </a:solidFill>
                        <a:latin typeface="+mn-lt"/>
                        <a:ea typeface="+mn-ea"/>
                        <a:cs typeface="+mn-cs"/>
                      </a:endParaRPr>
                    </a:p>
                    <a:p>
                      <a:pPr marL="285750" indent="-285750" algn="just" defTabSz="914400" rtl="0" eaLnBrk="1" latinLnBrk="0" hangingPunct="1">
                        <a:spcBef>
                          <a:spcPts val="0"/>
                        </a:spcBef>
                        <a:spcAft>
                          <a:spcPts val="600"/>
                        </a:spcAft>
                        <a:buFont typeface="Arial" panose="020B0604020202020204" pitchFamily="34" charset="0"/>
                        <a:buChar char="•"/>
                      </a:pPr>
                      <a:r>
                        <a:rPr lang="en-US" sz="1800" b="0" u="none" kern="1200" baseline="0" dirty="0">
                          <a:solidFill>
                            <a:schemeClr val="tx1"/>
                          </a:solidFill>
                          <a:latin typeface="+mn-lt"/>
                          <a:ea typeface="+mn-ea"/>
                          <a:cs typeface="+mn-cs"/>
                        </a:rPr>
                        <a:t>Some part of the taxation surplus can also be considered as estate, particularly if this has resulted due to other lines of business</a:t>
                      </a:r>
                    </a:p>
                    <a:p>
                      <a:pPr marL="285750" indent="-285750" algn="just" defTabSz="914400" rtl="0" eaLnBrk="1" latinLnBrk="0" hangingPunct="1">
                        <a:spcAft>
                          <a:spcPts val="600"/>
                        </a:spcAft>
                        <a:buFont typeface="Arial" panose="020B0604020202020204" pitchFamily="34" charset="0"/>
                        <a:buChar char="•"/>
                      </a:pPr>
                      <a:r>
                        <a:rPr lang="en-US" sz="1800" b="0" u="none" kern="1200" baseline="0" dirty="0">
                          <a:solidFill>
                            <a:schemeClr val="tx1"/>
                          </a:solidFill>
                          <a:latin typeface="+mn-lt"/>
                          <a:ea typeface="+mn-ea"/>
                          <a:cs typeface="+mn-cs"/>
                        </a:rPr>
                        <a:t>Some part of the same can be considered in the estate</a:t>
                      </a:r>
                    </a:p>
                    <a:p>
                      <a:pPr marL="285750" indent="-285750" algn="just" defTabSz="914400" rtl="0" eaLnBrk="1" latinLnBrk="0" hangingPunct="1">
                        <a:spcBef>
                          <a:spcPts val="600"/>
                        </a:spcBef>
                        <a:spcAft>
                          <a:spcPts val="600"/>
                        </a:spcAft>
                        <a:buFont typeface="Arial" panose="020B0604020202020204" pitchFamily="34" charset="0"/>
                        <a:buChar char="•"/>
                      </a:pPr>
                      <a:r>
                        <a:rPr lang="en-US" sz="1800" b="0" u="none" strike="noStrike" kern="1200" baseline="0" dirty="0">
                          <a:solidFill>
                            <a:schemeClr val="tx1"/>
                          </a:solidFill>
                          <a:latin typeface="+mn-lt"/>
                          <a:ea typeface="+mn-ea"/>
                          <a:cs typeface="+mn-cs"/>
                        </a:rPr>
                        <a:t>Inherited estate on account of some Merger &amp; Acquisition of another par fund in the past</a:t>
                      </a:r>
                    </a:p>
                    <a:p>
                      <a:pPr marL="285750" indent="-285750" algn="just" defTabSz="914400" rtl="0" eaLnBrk="1" latinLnBrk="0" hangingPunct="1">
                        <a:buFont typeface="Arial" panose="020B0604020202020204" pitchFamily="34" charset="0"/>
                        <a:buChar char="•"/>
                      </a:pPr>
                      <a:endParaRPr lang="en-US" sz="1600" b="0" u="none" kern="1200" baseline="0" dirty="0">
                        <a:solidFill>
                          <a:schemeClr val="tx1"/>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84934275"/>
                  </a:ext>
                </a:extLst>
              </a:tr>
            </a:tbl>
          </a:graphicData>
        </a:graphic>
      </p:graphicFrame>
      <p:sp>
        <p:nvSpPr>
          <p:cNvPr id="6" name="Footer Placeholder 4"/>
          <p:cNvSpPr txBox="1">
            <a:spLocks/>
          </p:cNvSpPr>
          <p:nvPr/>
        </p:nvSpPr>
        <p:spPr>
          <a:xfrm>
            <a:off x="8267700" y="6477000"/>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862727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8"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9" name="Rectangle 2"/>
          <p:cNvSpPr txBox="1">
            <a:spLocks noChangeArrowheads="1"/>
          </p:cNvSpPr>
          <p:nvPr/>
        </p:nvSpPr>
        <p:spPr>
          <a:xfrm>
            <a:off x="1828800" y="463109"/>
            <a:ext cx="91440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Alternatives to manage the situation</a:t>
            </a:r>
          </a:p>
        </p:txBody>
      </p:sp>
      <p:sp>
        <p:nvSpPr>
          <p:cNvPr id="10" name="Rectangle 3"/>
          <p:cNvSpPr txBox="1">
            <a:spLocks noChangeArrowheads="1"/>
          </p:cNvSpPr>
          <p:nvPr/>
        </p:nvSpPr>
        <p:spPr>
          <a:xfrm>
            <a:off x="1828800" y="1182199"/>
            <a:ext cx="10134600" cy="552340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spcBef>
                <a:spcPts val="600"/>
              </a:spcBef>
              <a:spcAft>
                <a:spcPts val="600"/>
              </a:spcAft>
              <a:buNone/>
            </a:pPr>
            <a:r>
              <a:rPr lang="en-US" altLang="en-US" sz="2800" kern="0" dirty="0"/>
              <a:t>The following alternatives can be considered and deployed in isolation or in combination to manage the situation</a:t>
            </a:r>
          </a:p>
          <a:p>
            <a:pPr marL="514350" indent="-514350" algn="just">
              <a:spcBef>
                <a:spcPts val="600"/>
              </a:spcBef>
              <a:spcAft>
                <a:spcPts val="600"/>
              </a:spcAft>
              <a:buFont typeface="+mj-lt"/>
              <a:buAutoNum type="arabicPeriod"/>
            </a:pPr>
            <a:r>
              <a:rPr lang="en-US" altLang="en-US" sz="2800" kern="0" dirty="0"/>
              <a:t>Change in NB Strategy</a:t>
            </a:r>
          </a:p>
          <a:p>
            <a:pPr marL="914400" lvl="1" indent="-514350" algn="just">
              <a:spcBef>
                <a:spcPts val="600"/>
              </a:spcBef>
              <a:spcAft>
                <a:spcPts val="600"/>
              </a:spcAft>
            </a:pPr>
            <a:r>
              <a:rPr lang="en-US" altLang="en-US" sz="2400" kern="0" dirty="0"/>
              <a:t>Introduce new par product</a:t>
            </a:r>
          </a:p>
          <a:p>
            <a:pPr marL="914400" lvl="1" indent="-514350" algn="just">
              <a:spcBef>
                <a:spcPts val="600"/>
              </a:spcBef>
              <a:spcAft>
                <a:spcPts val="600"/>
              </a:spcAft>
            </a:pPr>
            <a:r>
              <a:rPr lang="en-US" altLang="en-US" sz="2400" kern="0" dirty="0"/>
              <a:t>Increase par product new business mix</a:t>
            </a:r>
          </a:p>
          <a:p>
            <a:pPr marL="514350" indent="-514350" algn="just">
              <a:spcBef>
                <a:spcPts val="600"/>
              </a:spcBef>
              <a:spcAft>
                <a:spcPts val="600"/>
              </a:spcAft>
              <a:buFont typeface="+mj-lt"/>
              <a:buAutoNum type="arabicPeriod"/>
            </a:pPr>
            <a:r>
              <a:rPr lang="en-US" altLang="en-US" sz="2800" kern="0" dirty="0"/>
              <a:t>Existing Business Management</a:t>
            </a:r>
          </a:p>
          <a:p>
            <a:pPr marL="914400" lvl="1" indent="-514350" algn="just">
              <a:spcBef>
                <a:spcPts val="600"/>
              </a:spcBef>
              <a:spcAft>
                <a:spcPts val="600"/>
              </a:spcAft>
            </a:pPr>
            <a:r>
              <a:rPr lang="en-US" altLang="en-US" sz="2400" kern="0" dirty="0"/>
              <a:t>Review par fund management strategy to improve bonus </a:t>
            </a:r>
          </a:p>
          <a:p>
            <a:pPr marL="914400" lvl="1" indent="-514350" algn="just">
              <a:spcBef>
                <a:spcPts val="600"/>
              </a:spcBef>
              <a:spcAft>
                <a:spcPts val="600"/>
              </a:spcAft>
            </a:pPr>
            <a:r>
              <a:rPr lang="en-US" altLang="en-US" sz="2400" kern="0" dirty="0"/>
              <a:t>Expense management</a:t>
            </a:r>
          </a:p>
          <a:p>
            <a:pPr marL="514350" indent="-514350" algn="just">
              <a:spcBef>
                <a:spcPts val="600"/>
              </a:spcBef>
              <a:spcAft>
                <a:spcPts val="600"/>
              </a:spcAft>
              <a:buFont typeface="+mj-lt"/>
              <a:buAutoNum type="arabicPeriod"/>
            </a:pPr>
            <a:r>
              <a:rPr lang="en-US" altLang="en-US" sz="2800" kern="0" dirty="0"/>
              <a:t>Review investment strategy to improve par fund yield </a:t>
            </a:r>
          </a:p>
          <a:p>
            <a:pPr marL="514350" indent="-514350" algn="just">
              <a:spcBef>
                <a:spcPts val="600"/>
              </a:spcBef>
              <a:spcAft>
                <a:spcPts val="600"/>
              </a:spcAft>
              <a:buFont typeface="+mj-lt"/>
              <a:buAutoNum type="arabicPeriod"/>
            </a:pPr>
            <a:r>
              <a:rPr lang="en-US" altLang="en-US" sz="2800" kern="0" dirty="0"/>
              <a:t>Risk </a:t>
            </a:r>
            <a:r>
              <a:rPr lang="en-US" altLang="en-US" sz="2800" kern="0" dirty="0" smtClean="0"/>
              <a:t>Management</a:t>
            </a:r>
            <a:endParaRPr lang="en-US" altLang="en-US" sz="2800" kern="0" dirty="0"/>
          </a:p>
        </p:txBody>
      </p:sp>
    </p:spTree>
    <p:extLst>
      <p:ext uri="{BB962C8B-B14F-4D97-AF65-F5344CB8AC3E}">
        <p14:creationId xmlns:p14="http://schemas.microsoft.com/office/powerpoint/2010/main" val="3689625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2"/>
          <p:cNvSpPr txBox="1">
            <a:spLocks noChangeArrowheads="1"/>
          </p:cNvSpPr>
          <p:nvPr/>
        </p:nvSpPr>
        <p:spPr>
          <a:xfrm>
            <a:off x="1828799" y="463109"/>
            <a:ext cx="9686673"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Introduction of Guide: Sanchit Maini</a:t>
            </a:r>
          </a:p>
        </p:txBody>
      </p:sp>
      <p:sp>
        <p:nvSpPr>
          <p:cNvPr id="7" name="Rectangle 3"/>
          <p:cNvSpPr txBox="1">
            <a:spLocks noChangeArrowheads="1"/>
          </p:cNvSpPr>
          <p:nvPr/>
        </p:nvSpPr>
        <p:spPr>
          <a:xfrm>
            <a:off x="1828800" y="1295399"/>
            <a:ext cx="9982200" cy="538799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300" dirty="0"/>
              <a:t>Sanchit is an actuary and risk manager having worked in the insurance industry for over 20 years across various firms and actuarial consulting. His experience covers risk management, financial management and reporting, product development and propositions, business planning and market entry. His work experience spans various markets across Asia, the UK, US and France. </a:t>
            </a:r>
            <a:endParaRPr lang="en-HK" sz="2300" dirty="0"/>
          </a:p>
          <a:p>
            <a:pPr algn="just"/>
            <a:r>
              <a:rPr lang="en-US" sz="2300" dirty="0"/>
              <a:t>Sanchit is currently Chief Financial and Operational Risk Officer covering risk management for Prudential’s Asia and Africa businesses.  </a:t>
            </a:r>
            <a:endParaRPr lang="en-HK" sz="2300" dirty="0"/>
          </a:p>
          <a:p>
            <a:pPr algn="just"/>
            <a:r>
              <a:rPr lang="en-US" sz="2300" dirty="0"/>
              <a:t>Sanchit is a Fellow of the Institute of Actuaries of Australia, India and Singapore (FIAA, FIAI, FSAS) and a Chartered Enterprise Risk Actuary (CERA).  </a:t>
            </a:r>
            <a:endParaRPr lang="en-HK" sz="2300" dirty="0"/>
          </a:p>
          <a:p>
            <a:pPr algn="just">
              <a:lnSpc>
                <a:spcPct val="150000"/>
              </a:lnSpc>
            </a:pPr>
            <a:endParaRPr lang="en-US" altLang="en-US" sz="2300" kern="0" dirty="0"/>
          </a:p>
        </p:txBody>
      </p:sp>
    </p:spTree>
    <p:extLst>
      <p:ext uri="{BB962C8B-B14F-4D97-AF65-F5344CB8AC3E}">
        <p14:creationId xmlns:p14="http://schemas.microsoft.com/office/powerpoint/2010/main" val="1418584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11"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13" name="Rectangle 2"/>
          <p:cNvSpPr txBox="1">
            <a:spLocks noChangeArrowheads="1"/>
          </p:cNvSpPr>
          <p:nvPr/>
        </p:nvSpPr>
        <p:spPr>
          <a:xfrm>
            <a:off x="1752600" y="463109"/>
            <a:ext cx="10363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800" kern="0" dirty="0">
                <a:solidFill>
                  <a:schemeClr val="tx1"/>
                </a:solidFill>
              </a:rPr>
              <a:t>Change in New Business Strategy (I)</a:t>
            </a:r>
          </a:p>
        </p:txBody>
      </p:sp>
      <p:sp>
        <p:nvSpPr>
          <p:cNvPr id="7" name="Rectangle 3"/>
          <p:cNvSpPr txBox="1">
            <a:spLocks noChangeArrowheads="1"/>
          </p:cNvSpPr>
          <p:nvPr/>
        </p:nvSpPr>
        <p:spPr>
          <a:xfrm>
            <a:off x="1828800" y="1182199"/>
            <a:ext cx="10134600" cy="552340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r>
              <a:rPr lang="en-US" sz="2800" b="1" dirty="0"/>
              <a:t>Introduction of new par products</a:t>
            </a:r>
          </a:p>
          <a:p>
            <a:pPr algn="just">
              <a:buFont typeface="Arial" pitchFamily="34" charset="0"/>
              <a:buChar char="•"/>
            </a:pPr>
            <a:r>
              <a:rPr lang="en-US" sz="2800" dirty="0"/>
              <a:t>Targeted to specific customer needs; </a:t>
            </a:r>
            <a:r>
              <a:rPr lang="en-US" sz="2800" dirty="0" err="1"/>
              <a:t>eg</a:t>
            </a:r>
            <a:r>
              <a:rPr lang="en-US" sz="2800" dirty="0"/>
              <a:t> child education, retirement, legacy planning, wealth transfer, etc.</a:t>
            </a:r>
          </a:p>
          <a:p>
            <a:pPr algn="just">
              <a:buFont typeface="Arial" pitchFamily="34" charset="0"/>
              <a:buChar char="•"/>
            </a:pPr>
            <a:r>
              <a:rPr lang="en-US" sz="2800" dirty="0"/>
              <a:t>Offer higher </a:t>
            </a:r>
            <a:r>
              <a:rPr lang="en-US" sz="2800" dirty="0" smtClean="0"/>
              <a:t>returns </a:t>
            </a:r>
            <a:r>
              <a:rPr lang="en-US" sz="2800" dirty="0"/>
              <a:t>to appeal to customers looking for higher total returns through non-par traditional plans</a:t>
            </a:r>
          </a:p>
          <a:p>
            <a:pPr algn="just">
              <a:buFont typeface="Arial" pitchFamily="34" charset="0"/>
              <a:buChar char="•"/>
            </a:pPr>
            <a:r>
              <a:rPr lang="en-US" sz="2800" dirty="0"/>
              <a:t>Benefit design may be defined backed by well researched customer needs to compete well against competition</a:t>
            </a:r>
          </a:p>
          <a:p>
            <a:pPr marL="0" indent="0" algn="just">
              <a:buNone/>
            </a:pPr>
            <a:r>
              <a:rPr lang="en-IN" sz="2800" u="sng" dirty="0"/>
              <a:t>Limitations</a:t>
            </a:r>
            <a:endParaRPr lang="en-US" sz="2400" u="sng" dirty="0"/>
          </a:p>
          <a:p>
            <a:pPr lvl="1" indent="-342900" algn="just">
              <a:buFont typeface="Times New Roman" pitchFamily="18" charset="0"/>
              <a:buChar char="−"/>
            </a:pPr>
            <a:r>
              <a:rPr lang="en-US" sz="2400" dirty="0"/>
              <a:t>May reduce non-par product mix, resulting in overall reduction in profit margin</a:t>
            </a:r>
          </a:p>
          <a:p>
            <a:pPr lvl="1" indent="-342900" algn="just">
              <a:buFont typeface="Times New Roman" pitchFamily="18" charset="0"/>
              <a:buChar char="−"/>
            </a:pPr>
            <a:r>
              <a:rPr lang="en-US" sz="2400" dirty="0"/>
              <a:t>May take longer to launch, not an immediate solution</a:t>
            </a:r>
            <a:endParaRPr lang="en-IN" sz="2400" dirty="0"/>
          </a:p>
          <a:p>
            <a:pPr lvl="1" algn="just">
              <a:spcBef>
                <a:spcPts val="600"/>
              </a:spcBef>
              <a:spcAft>
                <a:spcPts val="600"/>
              </a:spcAft>
              <a:buFont typeface="Wingdings" panose="05000000000000000000" pitchFamily="2" charset="2"/>
              <a:buChar char="§"/>
            </a:pPr>
            <a:endParaRPr lang="en-US" altLang="en-US" sz="2400" kern="0" dirty="0"/>
          </a:p>
        </p:txBody>
      </p:sp>
    </p:spTree>
    <p:extLst>
      <p:ext uri="{BB962C8B-B14F-4D97-AF65-F5344CB8AC3E}">
        <p14:creationId xmlns:p14="http://schemas.microsoft.com/office/powerpoint/2010/main" val="2798685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11"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13" name="Rectangle 2"/>
          <p:cNvSpPr txBox="1">
            <a:spLocks noChangeArrowheads="1"/>
          </p:cNvSpPr>
          <p:nvPr/>
        </p:nvSpPr>
        <p:spPr>
          <a:xfrm>
            <a:off x="1752600" y="463109"/>
            <a:ext cx="10363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800" kern="0" dirty="0">
                <a:solidFill>
                  <a:schemeClr val="tx1"/>
                </a:solidFill>
              </a:rPr>
              <a:t>Change in New Business Strategy (II)</a:t>
            </a:r>
          </a:p>
        </p:txBody>
      </p:sp>
      <p:sp>
        <p:nvSpPr>
          <p:cNvPr id="7" name="Rectangle 3"/>
          <p:cNvSpPr txBox="1">
            <a:spLocks noChangeArrowheads="1"/>
          </p:cNvSpPr>
          <p:nvPr/>
        </p:nvSpPr>
        <p:spPr>
          <a:xfrm>
            <a:off x="1828800" y="1182199"/>
            <a:ext cx="10134600" cy="552340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buFont typeface="Arial" pitchFamily="34" charset="0"/>
              <a:buChar char="•"/>
            </a:pPr>
            <a:r>
              <a:rPr lang="en-IN" dirty="0"/>
              <a:t>Explore new bonus approaches </a:t>
            </a:r>
          </a:p>
          <a:p>
            <a:pPr lvl="1" algn="just" eaLnBrk="1" fontAlgn="auto" hangingPunct="1">
              <a:spcBef>
                <a:spcPts val="0"/>
              </a:spcBef>
              <a:spcAft>
                <a:spcPts val="0"/>
              </a:spcAft>
              <a:buFont typeface="Wingdings" panose="05000000000000000000" pitchFamily="2" charset="2"/>
              <a:buChar char="§"/>
              <a:defRPr/>
            </a:pPr>
            <a:r>
              <a:rPr lang="en-US" dirty="0"/>
              <a:t>Introduce new bonus option like cash bonus (US style dividends) or flexibility to surrender the RB creating liquidity</a:t>
            </a:r>
          </a:p>
          <a:p>
            <a:pPr lvl="1" algn="just" eaLnBrk="1" fontAlgn="auto" hangingPunct="1">
              <a:spcBef>
                <a:spcPts val="0"/>
              </a:spcBef>
              <a:spcAft>
                <a:spcPts val="0"/>
              </a:spcAft>
              <a:buFont typeface="Wingdings" panose="05000000000000000000" pitchFamily="2" charset="2"/>
              <a:buChar char="§"/>
              <a:defRPr/>
            </a:pPr>
            <a:r>
              <a:rPr lang="en-US" dirty="0"/>
              <a:t>Review shape of bonuses, for instance with lower bonus in first 2-3 years and higher thereafter</a:t>
            </a:r>
          </a:p>
          <a:p>
            <a:pPr lvl="1" algn="just" eaLnBrk="1" fontAlgn="auto" hangingPunct="1">
              <a:spcBef>
                <a:spcPts val="0"/>
              </a:spcBef>
              <a:spcAft>
                <a:spcPts val="0"/>
              </a:spcAft>
              <a:buFont typeface="Wingdings" panose="05000000000000000000" pitchFamily="2" charset="2"/>
              <a:buChar char="§"/>
              <a:defRPr/>
            </a:pPr>
            <a:r>
              <a:rPr lang="en-IN" dirty="0"/>
              <a:t>Higher levels of RB than existing products (higher guarantees) to increase product attractiveness</a:t>
            </a:r>
          </a:p>
          <a:p>
            <a:pPr lvl="1" algn="just" eaLnBrk="1" fontAlgn="auto" hangingPunct="1">
              <a:spcBef>
                <a:spcPts val="0"/>
              </a:spcBef>
              <a:spcAft>
                <a:spcPts val="0"/>
              </a:spcAft>
              <a:buFont typeface="Wingdings" panose="05000000000000000000" pitchFamily="2" charset="2"/>
              <a:buChar char="§"/>
              <a:defRPr/>
            </a:pPr>
            <a:r>
              <a:rPr lang="en-IN" dirty="0"/>
              <a:t>Higher level of TB while reducing RB to reduce NB strain, reserves and guarantees</a:t>
            </a:r>
            <a:endParaRPr lang="en-US" dirty="0"/>
          </a:p>
          <a:p>
            <a:pPr marL="0" indent="0" algn="just">
              <a:buNone/>
            </a:pPr>
            <a:r>
              <a:rPr lang="en-IN" sz="2800" u="sng" dirty="0"/>
              <a:t>Limitations/ Further Considerations</a:t>
            </a:r>
            <a:endParaRPr lang="en-US" sz="2400" u="sng" dirty="0"/>
          </a:p>
          <a:p>
            <a:pPr lvl="1" indent="-342900" algn="just">
              <a:buFont typeface="Times New Roman" pitchFamily="18" charset="0"/>
              <a:buChar char="−"/>
            </a:pPr>
            <a:r>
              <a:rPr lang="en-US" sz="2400" dirty="0"/>
              <a:t>Setting and managing Policyholder Reasonable Expectation for new generation of products</a:t>
            </a:r>
          </a:p>
        </p:txBody>
      </p:sp>
    </p:spTree>
    <p:extLst>
      <p:ext uri="{BB962C8B-B14F-4D97-AF65-F5344CB8AC3E}">
        <p14:creationId xmlns:p14="http://schemas.microsoft.com/office/powerpoint/2010/main" val="2914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11"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13" name="Rectangle 2"/>
          <p:cNvSpPr txBox="1">
            <a:spLocks noChangeArrowheads="1"/>
          </p:cNvSpPr>
          <p:nvPr/>
        </p:nvSpPr>
        <p:spPr>
          <a:xfrm>
            <a:off x="1752600" y="463109"/>
            <a:ext cx="10363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800" kern="0" dirty="0">
                <a:solidFill>
                  <a:schemeClr val="tx1"/>
                </a:solidFill>
              </a:rPr>
              <a:t>Change in New Business Strategy (III)</a:t>
            </a:r>
          </a:p>
        </p:txBody>
      </p:sp>
      <p:sp>
        <p:nvSpPr>
          <p:cNvPr id="7" name="Rectangle 3"/>
          <p:cNvSpPr txBox="1">
            <a:spLocks noChangeArrowheads="1"/>
          </p:cNvSpPr>
          <p:nvPr/>
        </p:nvSpPr>
        <p:spPr>
          <a:xfrm>
            <a:off x="1828800" y="1219200"/>
            <a:ext cx="10229347" cy="552340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buFont typeface="Arial" pitchFamily="34" charset="0"/>
              <a:buChar char="•"/>
            </a:pPr>
            <a:r>
              <a:rPr lang="en-US" sz="2800" dirty="0"/>
              <a:t>Move business from products with similar margins into par</a:t>
            </a:r>
            <a:endParaRPr lang="en-IN" sz="2800" dirty="0"/>
          </a:p>
          <a:p>
            <a:pPr lvl="1" algn="just" eaLnBrk="1" fontAlgn="auto" hangingPunct="1">
              <a:spcBef>
                <a:spcPts val="0"/>
              </a:spcBef>
              <a:spcAft>
                <a:spcPts val="0"/>
              </a:spcAft>
              <a:buFont typeface="Wingdings" panose="05000000000000000000" pitchFamily="2" charset="2"/>
              <a:buChar char="§"/>
              <a:defRPr/>
            </a:pPr>
            <a:r>
              <a:rPr lang="en-IN" sz="2400" dirty="0"/>
              <a:t>Business from ULIP segment may be moved to par</a:t>
            </a:r>
            <a:endParaRPr lang="en-IN" dirty="0"/>
          </a:p>
          <a:p>
            <a:pPr algn="just" eaLnBrk="1" fontAlgn="auto" hangingPunct="1">
              <a:spcBef>
                <a:spcPts val="0"/>
              </a:spcBef>
              <a:spcAft>
                <a:spcPts val="0"/>
              </a:spcAft>
              <a:buFont typeface="Arial" pitchFamily="34" charset="0"/>
              <a:buChar char="•"/>
              <a:defRPr/>
            </a:pPr>
            <a:endParaRPr lang="en-IN" sz="2800" dirty="0"/>
          </a:p>
          <a:p>
            <a:pPr algn="just" eaLnBrk="1" fontAlgn="auto" hangingPunct="1">
              <a:spcBef>
                <a:spcPts val="0"/>
              </a:spcBef>
              <a:spcAft>
                <a:spcPts val="0"/>
              </a:spcAft>
              <a:buFont typeface="Arial" pitchFamily="34" charset="0"/>
              <a:buChar char="•"/>
              <a:defRPr/>
            </a:pPr>
            <a:r>
              <a:rPr lang="en-IN" sz="2800" dirty="0"/>
              <a:t>Distribution remuneration </a:t>
            </a:r>
            <a:r>
              <a:rPr lang="en-US" sz="2800" dirty="0"/>
              <a:t>may be aligned to incentivize par</a:t>
            </a:r>
            <a:endParaRPr lang="en-IN" sz="2800" dirty="0"/>
          </a:p>
          <a:p>
            <a:pPr lvl="1" algn="just" eaLnBrk="1" fontAlgn="auto" hangingPunct="1">
              <a:spcBef>
                <a:spcPts val="0"/>
              </a:spcBef>
              <a:spcAft>
                <a:spcPts val="0"/>
              </a:spcAft>
              <a:buFont typeface="Wingdings" panose="05000000000000000000" pitchFamily="2" charset="2"/>
              <a:buChar char="§"/>
              <a:defRPr/>
            </a:pPr>
            <a:r>
              <a:rPr lang="en-US" sz="2400" dirty="0"/>
              <a:t>Offer higher commission to par compared to non-par</a:t>
            </a:r>
          </a:p>
          <a:p>
            <a:pPr lvl="1" algn="just" eaLnBrk="1" fontAlgn="auto" hangingPunct="1">
              <a:spcBef>
                <a:spcPts val="0"/>
              </a:spcBef>
              <a:spcAft>
                <a:spcPts val="0"/>
              </a:spcAft>
              <a:buFont typeface="Wingdings" panose="05000000000000000000" pitchFamily="2" charset="2"/>
              <a:buChar char="§"/>
              <a:defRPr/>
            </a:pPr>
            <a:r>
              <a:rPr lang="en-IN" sz="2400" dirty="0"/>
              <a:t>Business moved from ULIP could enable higher commissions in par</a:t>
            </a:r>
            <a:endParaRPr lang="en-US" dirty="0"/>
          </a:p>
          <a:p>
            <a:pPr lvl="0" algn="just" eaLnBrk="1" fontAlgn="auto" hangingPunct="1">
              <a:spcBef>
                <a:spcPts val="0"/>
              </a:spcBef>
              <a:spcAft>
                <a:spcPts val="0"/>
              </a:spcAft>
              <a:buFont typeface="Arial" pitchFamily="34" charset="0"/>
              <a:buChar char="•"/>
              <a:defRPr/>
            </a:pPr>
            <a:endParaRPr lang="en-US" sz="2800" dirty="0"/>
          </a:p>
          <a:p>
            <a:pPr lvl="0" algn="just" eaLnBrk="1" fontAlgn="auto" hangingPunct="1">
              <a:spcBef>
                <a:spcPts val="0"/>
              </a:spcBef>
              <a:spcAft>
                <a:spcPts val="0"/>
              </a:spcAft>
              <a:buFont typeface="Arial" pitchFamily="34" charset="0"/>
              <a:buChar char="•"/>
              <a:defRPr/>
            </a:pPr>
            <a:r>
              <a:rPr lang="en-US" sz="2800" dirty="0"/>
              <a:t>Increase sale of higher PPT products, higher case size etc. </a:t>
            </a:r>
            <a:endParaRPr lang="en-US" sz="2800" dirty="0">
              <a:solidFill>
                <a:srgbClr val="0070C0"/>
              </a:solidFill>
            </a:endParaRPr>
          </a:p>
          <a:p>
            <a:pPr marL="0" indent="0" algn="just">
              <a:buNone/>
            </a:pPr>
            <a:r>
              <a:rPr lang="en-IN" sz="2800" u="sng" dirty="0"/>
              <a:t>Limitations/ Further Considerations</a:t>
            </a:r>
            <a:endParaRPr lang="en-US" sz="2800" u="sng" dirty="0"/>
          </a:p>
          <a:p>
            <a:pPr lvl="1" indent="-342900" algn="just">
              <a:buFont typeface="Times New Roman" pitchFamily="18" charset="0"/>
              <a:buChar char="−"/>
            </a:pPr>
            <a:r>
              <a:rPr lang="en-US" sz="2400" dirty="0"/>
              <a:t>ULIP has a natural customer pull which may make mix movement to par difficult</a:t>
            </a:r>
          </a:p>
          <a:p>
            <a:pPr lvl="1" indent="-342900" algn="just">
              <a:buFont typeface="Times New Roman" pitchFamily="18" charset="0"/>
              <a:buChar char="−"/>
            </a:pPr>
            <a:r>
              <a:rPr lang="en-IN" sz="2400" dirty="0"/>
              <a:t>Increased solvency cost when business moved from ULIP</a:t>
            </a:r>
            <a:endParaRPr lang="en-US" sz="2400" dirty="0"/>
          </a:p>
        </p:txBody>
      </p:sp>
    </p:spTree>
    <p:extLst>
      <p:ext uri="{BB962C8B-B14F-4D97-AF65-F5344CB8AC3E}">
        <p14:creationId xmlns:p14="http://schemas.microsoft.com/office/powerpoint/2010/main" val="2152297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11"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13" name="Rectangle 2"/>
          <p:cNvSpPr txBox="1">
            <a:spLocks noChangeArrowheads="1"/>
          </p:cNvSpPr>
          <p:nvPr/>
        </p:nvSpPr>
        <p:spPr>
          <a:xfrm>
            <a:off x="1752600" y="463109"/>
            <a:ext cx="10363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kern="0" dirty="0"/>
              <a:t>Existing Business Management (I)</a:t>
            </a:r>
            <a:endParaRPr lang="en-US" altLang="en-US" sz="4000" kern="0" dirty="0">
              <a:solidFill>
                <a:schemeClr val="tx1"/>
              </a:solidFill>
            </a:endParaRPr>
          </a:p>
        </p:txBody>
      </p:sp>
      <p:sp>
        <p:nvSpPr>
          <p:cNvPr id="7" name="Rectangle 3"/>
          <p:cNvSpPr txBox="1">
            <a:spLocks noChangeArrowheads="1"/>
          </p:cNvSpPr>
          <p:nvPr/>
        </p:nvSpPr>
        <p:spPr>
          <a:xfrm>
            <a:off x="1828800" y="1182199"/>
            <a:ext cx="10134600" cy="552340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sz="2800" dirty="0"/>
              <a:t>Review (improve) bonus distribution strategy and use it to increase new business in par </a:t>
            </a:r>
          </a:p>
          <a:p>
            <a:pPr marL="273050" indent="-273050">
              <a:buFont typeface="Wingdings" panose="05000000000000000000" pitchFamily="2" charset="2"/>
              <a:buChar char="§"/>
            </a:pPr>
            <a:r>
              <a:rPr lang="en-US" sz="2800" dirty="0"/>
              <a:t>Align bonus and exit payouts (surrender/death/maturity) with asset share</a:t>
            </a:r>
          </a:p>
          <a:p>
            <a:pPr marL="273050" indent="-273050">
              <a:buFont typeface="Wingdings" panose="05000000000000000000" pitchFamily="2" charset="2"/>
              <a:buChar char="§"/>
            </a:pPr>
            <a:r>
              <a:rPr lang="en-US" sz="2800" dirty="0"/>
              <a:t>Asset share to liability ratio target in a range of ~90% to ~110% </a:t>
            </a:r>
          </a:p>
          <a:p>
            <a:pPr marL="273050" indent="-273050">
              <a:buFont typeface="Wingdings" panose="05000000000000000000" pitchFamily="2" charset="2"/>
              <a:buChar char="§"/>
            </a:pPr>
            <a:r>
              <a:rPr lang="en-US" sz="2800" dirty="0"/>
              <a:t>Re-target Free Asset Ratio in a range to guide bonus declaration </a:t>
            </a:r>
          </a:p>
          <a:p>
            <a:pPr marL="273050" indent="-273050">
              <a:buFont typeface="Wingdings" panose="05000000000000000000" pitchFamily="2" charset="2"/>
              <a:buChar char="§"/>
            </a:pPr>
            <a:r>
              <a:rPr lang="en-US" sz="2800" dirty="0"/>
              <a:t>Bonus distribution granular enough by product types/cohorts</a:t>
            </a:r>
          </a:p>
          <a:p>
            <a:pPr marL="0" indent="0">
              <a:buNone/>
            </a:pPr>
            <a:r>
              <a:rPr lang="en-IN" sz="2800" u="sng" dirty="0"/>
              <a:t>Limitations/ Further Considerations</a:t>
            </a:r>
            <a:endParaRPr lang="en-US" sz="2400" u="sng" dirty="0"/>
          </a:p>
          <a:p>
            <a:pPr lvl="1" indent="-342900">
              <a:buFont typeface="Times New Roman" pitchFamily="18" charset="0"/>
              <a:buChar char="−"/>
            </a:pPr>
            <a:r>
              <a:rPr lang="en-US" sz="2400" dirty="0"/>
              <a:t>Might reduce estate growth or even shrink it</a:t>
            </a:r>
          </a:p>
          <a:p>
            <a:pPr lvl="1" indent="-342900">
              <a:buFont typeface="Times New Roman" pitchFamily="18" charset="0"/>
              <a:buChar char="−"/>
            </a:pPr>
            <a:r>
              <a:rPr lang="en-US" sz="2400" dirty="0"/>
              <a:t>Parity between policyholders from different cohorts</a:t>
            </a:r>
          </a:p>
        </p:txBody>
      </p:sp>
    </p:spTree>
    <p:extLst>
      <p:ext uri="{BB962C8B-B14F-4D97-AF65-F5344CB8AC3E}">
        <p14:creationId xmlns:p14="http://schemas.microsoft.com/office/powerpoint/2010/main" val="11794184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11"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13" name="Rectangle 2"/>
          <p:cNvSpPr txBox="1">
            <a:spLocks noChangeArrowheads="1"/>
          </p:cNvSpPr>
          <p:nvPr/>
        </p:nvSpPr>
        <p:spPr>
          <a:xfrm>
            <a:off x="1752600" y="463109"/>
            <a:ext cx="10363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kern="0" dirty="0"/>
              <a:t>Existing Business Management (II)</a:t>
            </a:r>
            <a:endParaRPr lang="en-US" altLang="en-US" sz="4000" kern="0" dirty="0">
              <a:solidFill>
                <a:schemeClr val="tx1"/>
              </a:solidFill>
            </a:endParaRPr>
          </a:p>
        </p:txBody>
      </p:sp>
      <p:sp>
        <p:nvSpPr>
          <p:cNvPr id="7" name="Rectangle 3"/>
          <p:cNvSpPr txBox="1">
            <a:spLocks noChangeArrowheads="1"/>
          </p:cNvSpPr>
          <p:nvPr/>
        </p:nvSpPr>
        <p:spPr>
          <a:xfrm>
            <a:off x="1828800" y="1182199"/>
            <a:ext cx="10134600" cy="552340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0" algn="just" eaLnBrk="1" fontAlgn="auto" hangingPunct="1">
              <a:spcBef>
                <a:spcPts val="0"/>
              </a:spcBef>
              <a:spcAft>
                <a:spcPts val="0"/>
              </a:spcAft>
              <a:buFont typeface="Wingdings" panose="05000000000000000000" pitchFamily="2" charset="2"/>
              <a:buChar char="§"/>
              <a:defRPr/>
            </a:pPr>
            <a:r>
              <a:rPr lang="en-US" sz="2800" dirty="0"/>
              <a:t>Asset shares: Include all sources of surplus in asset share on actual experience, like surplus from surrender, riders, RPU conversion to improve policyholder benefits through higher asset shares</a:t>
            </a:r>
            <a:endParaRPr lang="en-US" sz="2800" dirty="0">
              <a:solidFill>
                <a:srgbClr val="C00000"/>
              </a:solidFill>
            </a:endParaRPr>
          </a:p>
          <a:p>
            <a:pPr algn="just">
              <a:spcBef>
                <a:spcPts val="600"/>
              </a:spcBef>
              <a:spcAft>
                <a:spcPts val="600"/>
              </a:spcAft>
              <a:buFont typeface="Wingdings" panose="05000000000000000000" pitchFamily="2" charset="2"/>
              <a:buChar char="§"/>
            </a:pPr>
            <a:r>
              <a:rPr lang="en-US" sz="2800" dirty="0"/>
              <a:t>Improve RB and/or TB on existing products open to new business</a:t>
            </a:r>
          </a:p>
          <a:p>
            <a:pPr algn="just">
              <a:spcBef>
                <a:spcPts val="600"/>
              </a:spcBef>
              <a:spcAft>
                <a:spcPts val="600"/>
              </a:spcAft>
              <a:buFont typeface="Wingdings" panose="05000000000000000000" pitchFamily="2" charset="2"/>
              <a:buChar char="§"/>
            </a:pPr>
            <a:r>
              <a:rPr lang="en-US" sz="2800" dirty="0"/>
              <a:t>Improve persistency of the in-force policies for higher expense allowable</a:t>
            </a:r>
          </a:p>
          <a:p>
            <a:pPr marL="0" lvl="0" indent="0" algn="just" eaLnBrk="1" fontAlgn="auto" hangingPunct="1">
              <a:spcBef>
                <a:spcPts val="0"/>
              </a:spcBef>
              <a:spcAft>
                <a:spcPts val="0"/>
              </a:spcAft>
              <a:buNone/>
            </a:pPr>
            <a:r>
              <a:rPr lang="en-IN" u="sng" dirty="0">
                <a:solidFill>
                  <a:srgbClr val="000000"/>
                </a:solidFill>
              </a:rPr>
              <a:t>Limitations</a:t>
            </a:r>
            <a:endParaRPr lang="en-US" sz="2400" u="sng" dirty="0">
              <a:solidFill>
                <a:srgbClr val="000000"/>
              </a:solidFill>
            </a:endParaRPr>
          </a:p>
          <a:p>
            <a:pPr lvl="1" indent="-342900" algn="just">
              <a:buFont typeface="Times New Roman" pitchFamily="18" charset="0"/>
              <a:buChar char="−"/>
            </a:pPr>
            <a:r>
              <a:rPr lang="en-US" sz="2400" dirty="0"/>
              <a:t>Higher RB will impact the reserves</a:t>
            </a:r>
          </a:p>
          <a:p>
            <a:pPr lvl="1" algn="just">
              <a:spcBef>
                <a:spcPts val="600"/>
              </a:spcBef>
              <a:spcAft>
                <a:spcPts val="600"/>
              </a:spcAft>
              <a:buFont typeface="Wingdings" panose="05000000000000000000" pitchFamily="2" charset="2"/>
              <a:buChar char="ü"/>
            </a:pPr>
            <a:endParaRPr lang="en-IN" dirty="0">
              <a:solidFill>
                <a:srgbClr val="0070C0"/>
              </a:solidFill>
            </a:endParaRPr>
          </a:p>
          <a:p>
            <a:pPr lvl="1" algn="just">
              <a:spcBef>
                <a:spcPts val="600"/>
              </a:spcBef>
              <a:spcAft>
                <a:spcPts val="600"/>
              </a:spcAft>
              <a:buFont typeface="Wingdings" panose="05000000000000000000" pitchFamily="2" charset="2"/>
              <a:buChar char="§"/>
            </a:pPr>
            <a:endParaRPr lang="en-US" altLang="en-US" kern="0" dirty="0"/>
          </a:p>
        </p:txBody>
      </p:sp>
    </p:spTree>
    <p:extLst>
      <p:ext uri="{BB962C8B-B14F-4D97-AF65-F5344CB8AC3E}">
        <p14:creationId xmlns:p14="http://schemas.microsoft.com/office/powerpoint/2010/main" val="4197726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11"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13" name="Rectangle 2"/>
          <p:cNvSpPr txBox="1">
            <a:spLocks noChangeArrowheads="1"/>
          </p:cNvSpPr>
          <p:nvPr/>
        </p:nvSpPr>
        <p:spPr>
          <a:xfrm>
            <a:off x="1752600" y="463109"/>
            <a:ext cx="10363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kern="0" dirty="0"/>
              <a:t>Existing Business Management (III)</a:t>
            </a:r>
            <a:endParaRPr lang="en-US" altLang="en-US" sz="4000" kern="0" dirty="0">
              <a:solidFill>
                <a:schemeClr val="tx1"/>
              </a:solidFill>
            </a:endParaRPr>
          </a:p>
        </p:txBody>
      </p:sp>
      <p:sp>
        <p:nvSpPr>
          <p:cNvPr id="7" name="Rectangle 3"/>
          <p:cNvSpPr txBox="1">
            <a:spLocks noChangeArrowheads="1"/>
          </p:cNvSpPr>
          <p:nvPr/>
        </p:nvSpPr>
        <p:spPr>
          <a:xfrm>
            <a:off x="1828800" y="1182199"/>
            <a:ext cx="10134600" cy="552340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lvl="0" indent="0" algn="just" eaLnBrk="1" fontAlgn="auto" hangingPunct="1">
              <a:spcBef>
                <a:spcPts val="0"/>
              </a:spcBef>
              <a:spcAft>
                <a:spcPts val="0"/>
              </a:spcAft>
              <a:buNone/>
              <a:defRPr/>
            </a:pPr>
            <a:r>
              <a:rPr lang="en-IN" sz="2800" b="1" dirty="0"/>
              <a:t>Expense Management</a:t>
            </a:r>
            <a:endParaRPr lang="en-US" sz="2800" b="1" dirty="0"/>
          </a:p>
          <a:p>
            <a:pPr lvl="0" algn="just" eaLnBrk="1" fontAlgn="auto" hangingPunct="1">
              <a:spcBef>
                <a:spcPts val="0"/>
              </a:spcBef>
              <a:spcAft>
                <a:spcPts val="0"/>
              </a:spcAft>
              <a:buFont typeface="Arial" pitchFamily="34" charset="0"/>
              <a:buChar char="•"/>
              <a:defRPr/>
            </a:pPr>
            <a:r>
              <a:rPr lang="en-IN" sz="2800" dirty="0"/>
              <a:t>Explore outsourcing of activities as permitted by regulations to control overall costs</a:t>
            </a:r>
            <a:endParaRPr lang="en-US" sz="2800" dirty="0"/>
          </a:p>
          <a:p>
            <a:pPr lvl="0" algn="just" eaLnBrk="1" fontAlgn="auto" hangingPunct="1">
              <a:spcBef>
                <a:spcPts val="0"/>
              </a:spcBef>
              <a:spcAft>
                <a:spcPts val="0"/>
              </a:spcAft>
              <a:buFont typeface="Arial" pitchFamily="34" charset="0"/>
              <a:buChar char="•"/>
              <a:defRPr/>
            </a:pPr>
            <a:r>
              <a:rPr lang="en-US" sz="2800" dirty="0"/>
              <a:t>With changes in business mix, expense unitizations would change from previous years – may lead to expense savings in par book</a:t>
            </a:r>
            <a:endParaRPr lang="en-US" sz="2400" dirty="0">
              <a:solidFill>
                <a:srgbClr val="C00000"/>
              </a:solidFill>
            </a:endParaRPr>
          </a:p>
          <a:p>
            <a:pPr algn="just">
              <a:buFont typeface="Arial" pitchFamily="34" charset="0"/>
              <a:buChar char="•"/>
            </a:pPr>
            <a:r>
              <a:rPr lang="en-US" sz="2800" dirty="0"/>
              <a:t>Target lower overall total costs</a:t>
            </a:r>
          </a:p>
          <a:p>
            <a:pPr marL="685800" lvl="1" algn="just">
              <a:buFont typeface="Wingdings" panose="05000000000000000000" pitchFamily="2" charset="2"/>
              <a:buChar char="§"/>
            </a:pPr>
            <a:r>
              <a:rPr lang="en-US" sz="2400" dirty="0"/>
              <a:t>Office space</a:t>
            </a:r>
          </a:p>
          <a:p>
            <a:pPr marL="685800" lvl="1" algn="just">
              <a:buFont typeface="Wingdings" panose="05000000000000000000" pitchFamily="2" charset="2"/>
              <a:buChar char="§"/>
            </a:pPr>
            <a:r>
              <a:rPr lang="en-US" sz="2400" dirty="0"/>
              <a:t>Expense like travel, entertainment etc.</a:t>
            </a:r>
          </a:p>
          <a:p>
            <a:pPr marL="685800" lvl="1" algn="just">
              <a:buFont typeface="Wingdings" panose="05000000000000000000" pitchFamily="2" charset="2"/>
              <a:buChar char="§"/>
            </a:pPr>
            <a:r>
              <a:rPr lang="en-US" sz="2400" dirty="0"/>
              <a:t>People cost related</a:t>
            </a:r>
          </a:p>
          <a:p>
            <a:pPr marL="685800" lvl="1" algn="just">
              <a:buFont typeface="Wingdings" panose="05000000000000000000" pitchFamily="2" charset="2"/>
              <a:buChar char="§"/>
            </a:pPr>
            <a:r>
              <a:rPr lang="en-US" sz="2400" dirty="0"/>
              <a:t>Greater digital and automation adoption</a:t>
            </a:r>
          </a:p>
          <a:p>
            <a:pPr marL="0" lvl="0" indent="0" algn="just" eaLnBrk="1" fontAlgn="auto" hangingPunct="1">
              <a:spcBef>
                <a:spcPts val="0"/>
              </a:spcBef>
              <a:spcAft>
                <a:spcPts val="0"/>
              </a:spcAft>
              <a:buNone/>
            </a:pPr>
            <a:r>
              <a:rPr lang="en-IN" u="sng" dirty="0">
                <a:solidFill>
                  <a:srgbClr val="000000"/>
                </a:solidFill>
              </a:rPr>
              <a:t>Limitations/ Further Considerations</a:t>
            </a:r>
            <a:endParaRPr lang="en-US" sz="2800" u="sng" dirty="0">
              <a:solidFill>
                <a:srgbClr val="000000"/>
              </a:solidFill>
            </a:endParaRPr>
          </a:p>
          <a:p>
            <a:pPr lvl="1" indent="-342900" algn="just">
              <a:buFont typeface="Times New Roman" pitchFamily="18" charset="0"/>
              <a:buChar char="−"/>
            </a:pPr>
            <a:r>
              <a:rPr lang="en-IN" sz="2400" dirty="0"/>
              <a:t>Putting expense controls may be mired in execution challenges</a:t>
            </a:r>
            <a:endParaRPr lang="en-IN" sz="2000" dirty="0">
              <a:solidFill>
                <a:srgbClr val="0070C0"/>
              </a:solidFill>
            </a:endParaRPr>
          </a:p>
          <a:p>
            <a:pPr lvl="1" algn="just">
              <a:spcBef>
                <a:spcPts val="600"/>
              </a:spcBef>
              <a:spcAft>
                <a:spcPts val="600"/>
              </a:spcAft>
              <a:buFont typeface="Wingdings" panose="05000000000000000000" pitchFamily="2" charset="2"/>
              <a:buChar char="§"/>
            </a:pPr>
            <a:endParaRPr lang="en-US" altLang="en-US" sz="2400" kern="0" dirty="0"/>
          </a:p>
        </p:txBody>
      </p:sp>
    </p:spTree>
    <p:extLst>
      <p:ext uri="{BB962C8B-B14F-4D97-AF65-F5344CB8AC3E}">
        <p14:creationId xmlns:p14="http://schemas.microsoft.com/office/powerpoint/2010/main" val="1357619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11"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13" name="Rectangle 2"/>
          <p:cNvSpPr txBox="1">
            <a:spLocks noChangeArrowheads="1"/>
          </p:cNvSpPr>
          <p:nvPr/>
        </p:nvSpPr>
        <p:spPr>
          <a:xfrm>
            <a:off x="1752600" y="463109"/>
            <a:ext cx="10363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kern="0" dirty="0"/>
              <a:t>Investment Strategy</a:t>
            </a:r>
            <a:endParaRPr lang="en-US" altLang="en-US" sz="4000" kern="0" dirty="0">
              <a:solidFill>
                <a:schemeClr val="tx1"/>
              </a:solidFill>
            </a:endParaRPr>
          </a:p>
        </p:txBody>
      </p:sp>
      <p:sp>
        <p:nvSpPr>
          <p:cNvPr id="7" name="Rectangle 3"/>
          <p:cNvSpPr txBox="1">
            <a:spLocks noChangeArrowheads="1"/>
          </p:cNvSpPr>
          <p:nvPr/>
        </p:nvSpPr>
        <p:spPr>
          <a:xfrm>
            <a:off x="1828800" y="1182199"/>
            <a:ext cx="10134600" cy="552340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0" algn="just" eaLnBrk="1" fontAlgn="auto" hangingPunct="1">
              <a:spcBef>
                <a:spcPts val="0"/>
              </a:spcBef>
              <a:spcAft>
                <a:spcPts val="0"/>
              </a:spcAft>
              <a:buFont typeface="Arial" pitchFamily="34" charset="0"/>
              <a:buChar char="•"/>
              <a:defRPr/>
            </a:pPr>
            <a:r>
              <a:rPr lang="en-US" sz="2800" dirty="0"/>
              <a:t>Consider increasing strategic asset allocation to higher risk assets such as equities, property to enhance long term returns in the par fund </a:t>
            </a:r>
          </a:p>
          <a:p>
            <a:pPr lvl="0" algn="just" eaLnBrk="1" fontAlgn="auto" hangingPunct="1">
              <a:spcBef>
                <a:spcPts val="0"/>
              </a:spcBef>
              <a:spcAft>
                <a:spcPts val="0"/>
              </a:spcAft>
              <a:buFont typeface="Arial" pitchFamily="34" charset="0"/>
              <a:buChar char="•"/>
              <a:defRPr/>
            </a:pPr>
            <a:r>
              <a:rPr lang="en-US" sz="2800" dirty="0"/>
              <a:t>Expand asset classes – Such as alternate investment funds, REITS / </a:t>
            </a:r>
            <a:r>
              <a:rPr lang="en-US" sz="2800" dirty="0" err="1"/>
              <a:t>InvITs</a:t>
            </a:r>
            <a:endParaRPr lang="en-US" sz="2800" dirty="0"/>
          </a:p>
          <a:p>
            <a:pPr lvl="0" algn="just" eaLnBrk="1" fontAlgn="auto" hangingPunct="1">
              <a:spcBef>
                <a:spcPts val="0"/>
              </a:spcBef>
              <a:spcAft>
                <a:spcPts val="0"/>
              </a:spcAft>
              <a:buFont typeface="Arial" pitchFamily="34" charset="0"/>
              <a:buChar char="•"/>
              <a:defRPr/>
            </a:pPr>
            <a:r>
              <a:rPr lang="en-IN" sz="2800" dirty="0"/>
              <a:t>This will provide opportunities to improve returns to both policyholders and shareholders through increased bonuses</a:t>
            </a:r>
            <a:endParaRPr lang="en-US" sz="2800" dirty="0"/>
          </a:p>
          <a:p>
            <a:pPr marL="0" lvl="0" indent="0" algn="just" eaLnBrk="1" fontAlgn="auto" hangingPunct="1">
              <a:spcBef>
                <a:spcPts val="0"/>
              </a:spcBef>
              <a:spcAft>
                <a:spcPts val="0"/>
              </a:spcAft>
              <a:buNone/>
            </a:pPr>
            <a:endParaRPr lang="en-IN" u="sng" dirty="0">
              <a:solidFill>
                <a:srgbClr val="000000"/>
              </a:solidFill>
            </a:endParaRPr>
          </a:p>
          <a:p>
            <a:pPr marL="0" lvl="0" indent="0" algn="just" eaLnBrk="1" fontAlgn="auto" hangingPunct="1">
              <a:spcBef>
                <a:spcPts val="0"/>
              </a:spcBef>
              <a:spcAft>
                <a:spcPts val="0"/>
              </a:spcAft>
              <a:buNone/>
            </a:pPr>
            <a:r>
              <a:rPr lang="en-IN" sz="2800" u="sng" dirty="0">
                <a:solidFill>
                  <a:srgbClr val="000000"/>
                </a:solidFill>
              </a:rPr>
              <a:t>Limitations</a:t>
            </a:r>
            <a:endParaRPr lang="en-US" sz="2800" u="sng" dirty="0"/>
          </a:p>
          <a:p>
            <a:pPr lvl="1" indent="-342900" algn="just">
              <a:buFont typeface="Times New Roman" pitchFamily="18" charset="0"/>
              <a:buChar char="−"/>
            </a:pPr>
            <a:r>
              <a:rPr lang="en-US" sz="2400" dirty="0"/>
              <a:t>Increased volatility of surpluses in the short / medium term and therefore the SAA exercise would need to establish the optimal risk/ reward trade-off</a:t>
            </a:r>
            <a:endParaRPr lang="en-IN" sz="2400" dirty="0"/>
          </a:p>
          <a:p>
            <a:pPr lvl="1" algn="just">
              <a:spcBef>
                <a:spcPts val="600"/>
              </a:spcBef>
              <a:spcAft>
                <a:spcPts val="600"/>
              </a:spcAft>
              <a:buFont typeface="Wingdings" panose="05000000000000000000" pitchFamily="2" charset="2"/>
              <a:buChar char="§"/>
            </a:pPr>
            <a:endParaRPr lang="en-US" altLang="en-US" sz="2400" kern="0" dirty="0"/>
          </a:p>
        </p:txBody>
      </p:sp>
    </p:spTree>
    <p:extLst>
      <p:ext uri="{BB962C8B-B14F-4D97-AF65-F5344CB8AC3E}">
        <p14:creationId xmlns:p14="http://schemas.microsoft.com/office/powerpoint/2010/main" val="40180860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11"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13" name="Rectangle 2"/>
          <p:cNvSpPr txBox="1">
            <a:spLocks noChangeArrowheads="1"/>
          </p:cNvSpPr>
          <p:nvPr/>
        </p:nvSpPr>
        <p:spPr>
          <a:xfrm>
            <a:off x="1752600" y="463109"/>
            <a:ext cx="10363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kern="0" dirty="0">
                <a:solidFill>
                  <a:schemeClr val="tx1"/>
                </a:solidFill>
              </a:rPr>
              <a:t>Risk Management</a:t>
            </a:r>
          </a:p>
        </p:txBody>
      </p:sp>
      <p:sp>
        <p:nvSpPr>
          <p:cNvPr id="7" name="Rectangle 3"/>
          <p:cNvSpPr txBox="1">
            <a:spLocks noChangeArrowheads="1"/>
          </p:cNvSpPr>
          <p:nvPr/>
        </p:nvSpPr>
        <p:spPr>
          <a:xfrm>
            <a:off x="1828800" y="1334600"/>
            <a:ext cx="10134600" cy="516623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0" algn="just" eaLnBrk="1" fontAlgn="auto" hangingPunct="1">
              <a:spcBef>
                <a:spcPts val="0"/>
              </a:spcBef>
              <a:spcAft>
                <a:spcPts val="0"/>
              </a:spcAft>
              <a:buFont typeface="Arial" pitchFamily="34" charset="0"/>
              <a:buChar char="•"/>
              <a:defRPr/>
            </a:pPr>
            <a:r>
              <a:rPr lang="en-IN" sz="2800" dirty="0"/>
              <a:t>Non Par Savings as a category has higher volatility of profit margins from shareholder’s perspective for instance under falling interest rate economic environment</a:t>
            </a:r>
          </a:p>
          <a:p>
            <a:pPr lvl="0" algn="just" eaLnBrk="1" fontAlgn="auto" hangingPunct="1">
              <a:spcBef>
                <a:spcPts val="0"/>
              </a:spcBef>
              <a:spcAft>
                <a:spcPts val="0"/>
              </a:spcAft>
              <a:buFont typeface="Arial" pitchFamily="34" charset="0"/>
              <a:buChar char="•"/>
              <a:defRPr/>
            </a:pPr>
            <a:endParaRPr lang="en-IN" sz="2800" dirty="0"/>
          </a:p>
          <a:p>
            <a:pPr lvl="0" algn="just" eaLnBrk="1" fontAlgn="auto" hangingPunct="1">
              <a:spcBef>
                <a:spcPts val="0"/>
              </a:spcBef>
              <a:spcAft>
                <a:spcPts val="0"/>
              </a:spcAft>
              <a:buFont typeface="Arial" pitchFamily="34" charset="0"/>
              <a:buChar char="•"/>
              <a:defRPr/>
            </a:pPr>
            <a:r>
              <a:rPr lang="en-IN" sz="2800" dirty="0"/>
              <a:t>Balanced savings product strategy with sizeable proportion of participating business or other products that share risk between policyholders and shareholders (</a:t>
            </a:r>
            <a:r>
              <a:rPr lang="en-IN" sz="2800" dirty="0" err="1"/>
              <a:t>eg</a:t>
            </a:r>
            <a:r>
              <a:rPr lang="en-IN" sz="2800" dirty="0"/>
              <a:t> ULIP, Universal Life) may be advisable for effective interest rate risk management</a:t>
            </a:r>
          </a:p>
          <a:p>
            <a:pPr lvl="1" algn="just">
              <a:spcBef>
                <a:spcPts val="600"/>
              </a:spcBef>
              <a:spcAft>
                <a:spcPts val="600"/>
              </a:spcAft>
              <a:buFont typeface="Wingdings" panose="05000000000000000000" pitchFamily="2" charset="2"/>
              <a:buChar char="ü"/>
            </a:pPr>
            <a:endParaRPr lang="en-IN" sz="2400" dirty="0">
              <a:solidFill>
                <a:srgbClr val="0070C0"/>
              </a:solidFill>
            </a:endParaRPr>
          </a:p>
          <a:p>
            <a:pPr lvl="1" algn="just">
              <a:spcBef>
                <a:spcPts val="600"/>
              </a:spcBef>
              <a:spcAft>
                <a:spcPts val="600"/>
              </a:spcAft>
              <a:buFont typeface="Wingdings" panose="05000000000000000000" pitchFamily="2" charset="2"/>
              <a:buChar char="§"/>
            </a:pPr>
            <a:endParaRPr lang="en-US" altLang="en-US" sz="2400" kern="0" dirty="0"/>
          </a:p>
        </p:txBody>
      </p:sp>
    </p:spTree>
    <p:extLst>
      <p:ext uri="{BB962C8B-B14F-4D97-AF65-F5344CB8AC3E}">
        <p14:creationId xmlns:p14="http://schemas.microsoft.com/office/powerpoint/2010/main" val="40296980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8"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9" name="Rectangle 2"/>
          <p:cNvSpPr txBox="1">
            <a:spLocks noChangeArrowheads="1"/>
          </p:cNvSpPr>
          <p:nvPr/>
        </p:nvSpPr>
        <p:spPr>
          <a:xfrm>
            <a:off x="1828800" y="463109"/>
            <a:ext cx="91440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Conclusion (I)</a:t>
            </a:r>
          </a:p>
        </p:txBody>
      </p:sp>
      <p:sp>
        <p:nvSpPr>
          <p:cNvPr id="10" name="Rectangle 3"/>
          <p:cNvSpPr txBox="1">
            <a:spLocks noChangeArrowheads="1"/>
          </p:cNvSpPr>
          <p:nvPr/>
        </p:nvSpPr>
        <p:spPr>
          <a:xfrm>
            <a:off x="1828800" y="1334599"/>
            <a:ext cx="10134600" cy="521860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r>
              <a:rPr lang="en-IN" sz="2300" b="1" dirty="0"/>
              <a:t>Considerations for Company Management</a:t>
            </a:r>
            <a:endParaRPr lang="en-US" sz="2300" b="1" dirty="0"/>
          </a:p>
          <a:p>
            <a:pPr lvl="0" algn="just"/>
            <a:r>
              <a:rPr lang="en-US" sz="2100" dirty="0"/>
              <a:t>Improving Expense Ratios: Options such as the use of shared services, outsourcing working within the regulatory framework. </a:t>
            </a:r>
          </a:p>
          <a:p>
            <a:pPr algn="just"/>
            <a:r>
              <a:rPr lang="en-US" sz="2100" dirty="0"/>
              <a:t>Reallocating and Reducing staff, Reducing per policy expense, increasing number of policies</a:t>
            </a:r>
          </a:p>
          <a:p>
            <a:pPr lvl="0" algn="just"/>
            <a:r>
              <a:rPr lang="en-US" sz="2100" dirty="0"/>
              <a:t>Persistency Improvements at all durations-Improvements in sales practices and training, Special Revival Campaigns  for improving persistency,  Incentives to Intermediary  for higher persistency, Claw back Commissions if policy lapses</a:t>
            </a:r>
          </a:p>
          <a:p>
            <a:pPr lvl="0" algn="just"/>
            <a:r>
              <a:rPr lang="en-US" sz="2100" dirty="0"/>
              <a:t>Bonus declarations in line with Board Approved bonus Principles and Philosophy (or consider amendments to the policy) taking considerations of all stakeholders, Changing proportion of RB v/s TB over the long term, Eligibility of Reversionary Bonus for New Business after two or three years., and for Terminal Bonus after five or Ten years</a:t>
            </a:r>
          </a:p>
          <a:p>
            <a:pPr algn="just"/>
            <a:r>
              <a:rPr lang="en-IN" sz="2100" dirty="0"/>
              <a:t>Impact of decisions (systems, people, costs, readiness, distribution, financial outcomes being targeted, impact on customers etc.)</a:t>
            </a:r>
            <a:endParaRPr lang="en-US" sz="2100" dirty="0"/>
          </a:p>
        </p:txBody>
      </p:sp>
    </p:spTree>
    <p:extLst>
      <p:ext uri="{BB962C8B-B14F-4D97-AF65-F5344CB8AC3E}">
        <p14:creationId xmlns:p14="http://schemas.microsoft.com/office/powerpoint/2010/main" val="12052984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8"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9" name="Rectangle 2"/>
          <p:cNvSpPr txBox="1">
            <a:spLocks noChangeArrowheads="1"/>
          </p:cNvSpPr>
          <p:nvPr/>
        </p:nvSpPr>
        <p:spPr>
          <a:xfrm>
            <a:off x="1828800" y="463109"/>
            <a:ext cx="91440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Conclusion (II)</a:t>
            </a:r>
          </a:p>
        </p:txBody>
      </p:sp>
      <p:sp>
        <p:nvSpPr>
          <p:cNvPr id="10" name="Rectangle 3"/>
          <p:cNvSpPr txBox="1">
            <a:spLocks noChangeArrowheads="1"/>
          </p:cNvSpPr>
          <p:nvPr/>
        </p:nvSpPr>
        <p:spPr>
          <a:xfrm>
            <a:off x="1828800" y="1334599"/>
            <a:ext cx="10134600" cy="521860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lvl="0" indent="0" algn="just">
              <a:buNone/>
            </a:pPr>
            <a:r>
              <a:rPr lang="en-IN" sz="2800" b="1" dirty="0"/>
              <a:t>Wider stakeholder alignment</a:t>
            </a:r>
            <a:endParaRPr lang="en-US" sz="2800" b="1" dirty="0"/>
          </a:p>
          <a:p>
            <a:pPr algn="just"/>
            <a:r>
              <a:rPr lang="en-US" sz="2800" dirty="0"/>
              <a:t>There has to be a discussion with the various stakeholders and  the major changes in strategy have to be discussed in various committees like </a:t>
            </a:r>
          </a:p>
          <a:p>
            <a:pPr lvl="0" algn="just"/>
            <a:r>
              <a:rPr lang="en-US" sz="2800" dirty="0"/>
              <a:t>Product Recommendation Committee</a:t>
            </a:r>
          </a:p>
          <a:p>
            <a:pPr lvl="0" algn="just"/>
            <a:r>
              <a:rPr lang="en-US" sz="2800" dirty="0"/>
              <a:t>The With-Profits Committee</a:t>
            </a:r>
          </a:p>
          <a:p>
            <a:pPr lvl="0" algn="just"/>
            <a:r>
              <a:rPr lang="en-US" sz="2800" dirty="0"/>
              <a:t>Risk Management Committee of the Board</a:t>
            </a:r>
          </a:p>
          <a:p>
            <a:pPr algn="just"/>
            <a:r>
              <a:rPr lang="en-US" sz="2800" dirty="0"/>
              <a:t>Based on the deliberations and approvals these Committees Management would present the final Strategy  to the Board of the Company for Approval.</a:t>
            </a:r>
          </a:p>
        </p:txBody>
      </p:sp>
    </p:spTree>
    <p:extLst>
      <p:ext uri="{BB962C8B-B14F-4D97-AF65-F5344CB8AC3E}">
        <p14:creationId xmlns:p14="http://schemas.microsoft.com/office/powerpoint/2010/main" val="3006554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2"/>
          <p:cNvSpPr txBox="1">
            <a:spLocks noChangeArrowheads="1"/>
          </p:cNvSpPr>
          <p:nvPr/>
        </p:nvSpPr>
        <p:spPr>
          <a:xfrm>
            <a:off x="1828800"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Background</a:t>
            </a:r>
          </a:p>
        </p:txBody>
      </p:sp>
      <p:sp>
        <p:nvSpPr>
          <p:cNvPr id="7" name="Rectangle 3"/>
          <p:cNvSpPr txBox="1">
            <a:spLocks noChangeArrowheads="1"/>
          </p:cNvSpPr>
          <p:nvPr/>
        </p:nvSpPr>
        <p:spPr>
          <a:xfrm>
            <a:off x="6819900" y="1458472"/>
            <a:ext cx="49911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150000"/>
              </a:lnSpc>
              <a:buNone/>
            </a:pPr>
            <a:r>
              <a:rPr lang="en-US" altLang="en-US" sz="1800" b="1" u="sng" kern="0" dirty="0"/>
              <a:t>Questions</a:t>
            </a:r>
          </a:p>
          <a:p>
            <a:pPr algn="just">
              <a:lnSpc>
                <a:spcPct val="150000"/>
              </a:lnSpc>
            </a:pPr>
            <a:r>
              <a:rPr lang="en-US" altLang="en-US" sz="1800" kern="0" dirty="0"/>
              <a:t>Q1: Discuss </a:t>
            </a:r>
            <a:r>
              <a:rPr lang="en-IN" sz="1800" dirty="0"/>
              <a:t>how ‘asset shares’ &amp; ‘estate’ are calculated and any applicable regulations / guidance notes</a:t>
            </a:r>
          </a:p>
          <a:p>
            <a:pPr lvl="0" algn="just">
              <a:lnSpc>
                <a:spcPct val="150000"/>
              </a:lnSpc>
            </a:pPr>
            <a:r>
              <a:rPr lang="en-US" altLang="en-US" sz="1800" kern="0" dirty="0"/>
              <a:t>Q2: </a:t>
            </a:r>
            <a:r>
              <a:rPr lang="en-IN" sz="1800" dirty="0"/>
              <a:t>Discuss why could there be a difference between the ‘estate’ that you have calculated and funds for future appropriations ‘FFA’ </a:t>
            </a:r>
            <a:endParaRPr lang="en-US" sz="1800" dirty="0"/>
          </a:p>
          <a:p>
            <a:pPr lvl="0" algn="just">
              <a:lnSpc>
                <a:spcPct val="150000"/>
              </a:lnSpc>
            </a:pPr>
            <a:r>
              <a:rPr lang="en-US" altLang="en-US" sz="1800" kern="0" dirty="0"/>
              <a:t>Q3: </a:t>
            </a:r>
            <a:r>
              <a:rPr lang="en-IN" sz="1800" dirty="0"/>
              <a:t>Discuss what alternatives would you consider in managing the situation, identifying the pros and cons of each of the alternatives</a:t>
            </a:r>
            <a:endParaRPr lang="en-US" sz="1800" dirty="0"/>
          </a:p>
        </p:txBody>
      </p:sp>
      <p:sp>
        <p:nvSpPr>
          <p:cNvPr id="8" name="Rectangle 3"/>
          <p:cNvSpPr txBox="1">
            <a:spLocks noChangeArrowheads="1"/>
          </p:cNvSpPr>
          <p:nvPr/>
        </p:nvSpPr>
        <p:spPr>
          <a:xfrm>
            <a:off x="1828800" y="1510836"/>
            <a:ext cx="49911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lnSpc>
                <a:spcPct val="150000"/>
              </a:lnSpc>
            </a:pPr>
            <a:r>
              <a:rPr lang="en-US" altLang="en-US" sz="1800" kern="0" dirty="0"/>
              <a:t>You are WP Actuary in Indian Life Company</a:t>
            </a:r>
          </a:p>
          <a:p>
            <a:pPr algn="just">
              <a:lnSpc>
                <a:spcPct val="150000"/>
              </a:lnSpc>
            </a:pPr>
            <a:r>
              <a:rPr lang="en-US" altLang="en-US" sz="1800" kern="0" dirty="0"/>
              <a:t>Company historically focused on selling par – recent year focus has shifted to non-par </a:t>
            </a:r>
          </a:p>
          <a:p>
            <a:pPr algn="just">
              <a:lnSpc>
                <a:spcPct val="150000"/>
              </a:lnSpc>
            </a:pPr>
            <a:r>
              <a:rPr lang="en-US" altLang="en-US" sz="1800" kern="0" dirty="0"/>
              <a:t>Very little NB in par over past few years</a:t>
            </a:r>
            <a:endParaRPr lang="en-IN" sz="1800" dirty="0"/>
          </a:p>
          <a:p>
            <a:pPr lvl="0" algn="just">
              <a:lnSpc>
                <a:spcPct val="150000"/>
              </a:lnSpc>
            </a:pPr>
            <a:r>
              <a:rPr lang="en-IN" sz="1800" dirty="0"/>
              <a:t>Bonuses largely inline with  PRE, set to be consistent with the bonuses in the point of sale illustrations.</a:t>
            </a:r>
            <a:endParaRPr lang="en-US" sz="1800" dirty="0"/>
          </a:p>
          <a:p>
            <a:pPr lvl="0" algn="just"/>
            <a:r>
              <a:rPr lang="en-US" altLang="en-US" sz="1800" kern="0" dirty="0"/>
              <a:t>Level of Estate has been growing in the fund.</a:t>
            </a:r>
          </a:p>
          <a:p>
            <a:pPr lvl="0" algn="just">
              <a:lnSpc>
                <a:spcPct val="150000"/>
              </a:lnSpc>
            </a:pPr>
            <a:r>
              <a:rPr lang="en-US" altLang="en-US" sz="1800" kern="0" dirty="0"/>
              <a:t>With new business declining, chargeable expenses being restricted by </a:t>
            </a:r>
            <a:r>
              <a:rPr lang="en-US" altLang="en-US" sz="1800" kern="0" dirty="0" err="1"/>
              <a:t>EoM</a:t>
            </a:r>
            <a:r>
              <a:rPr lang="en-US" altLang="en-US" sz="1800" kern="0" dirty="0"/>
              <a:t> regulations,  actual expenses have been higher than this level. </a:t>
            </a:r>
            <a:endParaRPr lang="en-US" sz="1800" dirty="0"/>
          </a:p>
        </p:txBody>
      </p:sp>
    </p:spTree>
    <p:extLst>
      <p:ext uri="{BB962C8B-B14F-4D97-AF65-F5344CB8AC3E}">
        <p14:creationId xmlns:p14="http://schemas.microsoft.com/office/powerpoint/2010/main" val="16009393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8"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9" name="Rectangle 2"/>
          <p:cNvSpPr txBox="1">
            <a:spLocks noChangeArrowheads="1"/>
          </p:cNvSpPr>
          <p:nvPr/>
        </p:nvSpPr>
        <p:spPr>
          <a:xfrm>
            <a:off x="1828800" y="463109"/>
            <a:ext cx="91440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Conclusion (III)</a:t>
            </a:r>
          </a:p>
        </p:txBody>
      </p:sp>
      <p:sp>
        <p:nvSpPr>
          <p:cNvPr id="10" name="Rectangle 3"/>
          <p:cNvSpPr txBox="1">
            <a:spLocks noChangeArrowheads="1"/>
          </p:cNvSpPr>
          <p:nvPr/>
        </p:nvSpPr>
        <p:spPr>
          <a:xfrm>
            <a:off x="1828800" y="1334599"/>
            <a:ext cx="10134600" cy="521860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lvl="0" indent="0" algn="just">
              <a:buNone/>
            </a:pPr>
            <a:r>
              <a:rPr lang="en-US" sz="2400" b="1" dirty="0"/>
              <a:t>Consultation &amp; Agreement with Board</a:t>
            </a:r>
          </a:p>
          <a:p>
            <a:pPr lvl="0" algn="just"/>
            <a:r>
              <a:rPr lang="en-US" sz="2400" dirty="0"/>
              <a:t>Adjustments in Investment Strategy leveraging on the cushion available in the par fund and utilizing the funds from the RB v/s TB strategy over the years. A long term investment strategy to generate higher returns.</a:t>
            </a:r>
          </a:p>
          <a:p>
            <a:pPr lvl="0" algn="just"/>
            <a:r>
              <a:rPr lang="en-US" sz="2400" dirty="0"/>
              <a:t>Adjustment in Product Strategy -Diversification of the product portfolio and designing new products to cater to various target segments. Also looking at withdrawing products which are loss making or not contribute meaning fully.</a:t>
            </a:r>
          </a:p>
          <a:p>
            <a:pPr algn="just"/>
            <a:r>
              <a:rPr lang="en-US" sz="2400" dirty="0"/>
              <a:t>These strategies have to be approved at the Board level and the management has to take a view based on the relative advantages and limitations discussed in the slides.</a:t>
            </a:r>
          </a:p>
          <a:p>
            <a:pPr lvl="0" algn="just"/>
            <a:endParaRPr lang="en-US" sz="2400" dirty="0"/>
          </a:p>
        </p:txBody>
      </p:sp>
    </p:spTree>
    <p:extLst>
      <p:ext uri="{BB962C8B-B14F-4D97-AF65-F5344CB8AC3E}">
        <p14:creationId xmlns:p14="http://schemas.microsoft.com/office/powerpoint/2010/main" val="3619049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2"/>
          <p:cNvSpPr txBox="1">
            <a:spLocks noChangeArrowheads="1"/>
          </p:cNvSpPr>
          <p:nvPr/>
        </p:nvSpPr>
        <p:spPr>
          <a:xfrm>
            <a:off x="1828800"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Agenda</a:t>
            </a:r>
          </a:p>
        </p:txBody>
      </p:sp>
      <p:sp>
        <p:nvSpPr>
          <p:cNvPr id="7" name="Rectangle 3"/>
          <p:cNvSpPr txBox="1">
            <a:spLocks noChangeArrowheads="1"/>
          </p:cNvSpPr>
          <p:nvPr/>
        </p:nvSpPr>
        <p:spPr>
          <a:xfrm>
            <a:off x="1828800" y="1610872"/>
            <a:ext cx="99822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altLang="en-US" sz="2800" kern="0" dirty="0"/>
              <a:t>Calculation of Asset Shares &amp; Estate</a:t>
            </a:r>
          </a:p>
          <a:p>
            <a:pPr>
              <a:lnSpc>
                <a:spcPct val="150000"/>
              </a:lnSpc>
            </a:pPr>
            <a:r>
              <a:rPr lang="en-US" altLang="en-US" sz="2800" kern="0" dirty="0"/>
              <a:t>Applicable regulations and Professional Guidance </a:t>
            </a:r>
          </a:p>
          <a:p>
            <a:pPr>
              <a:lnSpc>
                <a:spcPct val="150000"/>
              </a:lnSpc>
            </a:pPr>
            <a:r>
              <a:rPr lang="en-US" altLang="en-US" sz="2800" kern="0" dirty="0"/>
              <a:t>Key similarities and differences between Estate and FFA</a:t>
            </a:r>
          </a:p>
          <a:p>
            <a:pPr>
              <a:lnSpc>
                <a:spcPct val="150000"/>
              </a:lnSpc>
            </a:pPr>
            <a:r>
              <a:rPr lang="en-US" altLang="en-US" sz="2800" kern="0" dirty="0"/>
              <a:t>Alternatives available to insurer with advantages and disadvantages</a:t>
            </a:r>
          </a:p>
        </p:txBody>
      </p:sp>
    </p:spTree>
    <p:extLst>
      <p:ext uri="{BB962C8B-B14F-4D97-AF65-F5344CB8AC3E}">
        <p14:creationId xmlns:p14="http://schemas.microsoft.com/office/powerpoint/2010/main" val="2275110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6" name="Rectangle 2"/>
          <p:cNvSpPr txBox="1">
            <a:spLocks noChangeArrowheads="1"/>
          </p:cNvSpPr>
          <p:nvPr/>
        </p:nvSpPr>
        <p:spPr>
          <a:xfrm>
            <a:off x="1828800" y="463109"/>
            <a:ext cx="7330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Asset Shares – Definition</a:t>
            </a:r>
          </a:p>
          <a:p>
            <a:pPr algn="l"/>
            <a:endParaRPr lang="en-US" altLang="en-US" kern="0" dirty="0">
              <a:solidFill>
                <a:schemeClr val="tx1"/>
              </a:solidFill>
            </a:endParaRPr>
          </a:p>
        </p:txBody>
      </p:sp>
      <p:sp>
        <p:nvSpPr>
          <p:cNvPr id="7" name="Rectangle 3"/>
          <p:cNvSpPr txBox="1">
            <a:spLocks noChangeArrowheads="1"/>
          </p:cNvSpPr>
          <p:nvPr/>
        </p:nvSpPr>
        <p:spPr>
          <a:xfrm>
            <a:off x="1828799" y="1610872"/>
            <a:ext cx="10134601"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spcAft>
                <a:spcPts val="600"/>
              </a:spcAft>
            </a:pPr>
            <a:r>
              <a:rPr lang="en-US" altLang="en-US" sz="2800" kern="0" dirty="0"/>
              <a:t>Asset Share of a policy is used to define the benefits that the policyholder would receive on the occurrence of an event (surrender, maturity, etc.)</a:t>
            </a:r>
          </a:p>
          <a:p>
            <a:pPr algn="just">
              <a:spcAft>
                <a:spcPts val="600"/>
              </a:spcAft>
            </a:pPr>
            <a:r>
              <a:rPr lang="en-US" altLang="en-US" sz="2800" kern="0" dirty="0"/>
              <a:t>Asset share can be broadly stated as the accumulation of monies in less monies out in respect of a policy since the start of the policy till the valuation date</a:t>
            </a:r>
          </a:p>
        </p:txBody>
      </p:sp>
    </p:spTree>
    <p:extLst>
      <p:ext uri="{BB962C8B-B14F-4D97-AF65-F5344CB8AC3E}">
        <p14:creationId xmlns:p14="http://schemas.microsoft.com/office/powerpoint/2010/main" val="393255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4" name="Rectangle 2"/>
          <p:cNvSpPr txBox="1">
            <a:spLocks noChangeArrowheads="1"/>
          </p:cNvSpPr>
          <p:nvPr/>
        </p:nvSpPr>
        <p:spPr>
          <a:xfrm>
            <a:off x="1828800" y="463109"/>
            <a:ext cx="7330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Asset Shares – Calculation</a:t>
            </a:r>
          </a:p>
          <a:p>
            <a:pPr algn="l"/>
            <a:endParaRPr lang="en-US" altLang="en-US" kern="0" dirty="0">
              <a:solidFill>
                <a:schemeClr val="tx1"/>
              </a:solidFill>
            </a:endParaRPr>
          </a:p>
        </p:txBody>
      </p:sp>
      <p:graphicFrame>
        <p:nvGraphicFramePr>
          <p:cNvPr id="6" name="Diagram 5"/>
          <p:cNvGraphicFramePr/>
          <p:nvPr>
            <p:extLst>
              <p:ext uri="{D42A27DB-BD31-4B8C-83A1-F6EECF244321}">
                <p14:modId xmlns:p14="http://schemas.microsoft.com/office/powerpoint/2010/main" val="3037751657"/>
              </p:ext>
            </p:extLst>
          </p:nvPr>
        </p:nvGraphicFramePr>
        <p:xfrm>
          <a:off x="1676400" y="1604225"/>
          <a:ext cx="10076947" cy="453813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059610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4" name="Rectangle 2"/>
          <p:cNvSpPr txBox="1">
            <a:spLocks noChangeArrowheads="1"/>
          </p:cNvSpPr>
          <p:nvPr/>
        </p:nvSpPr>
        <p:spPr>
          <a:xfrm>
            <a:off x="1828800" y="463109"/>
            <a:ext cx="7330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Asset Shares – Components</a:t>
            </a:r>
          </a:p>
        </p:txBody>
      </p:sp>
      <p:sp>
        <p:nvSpPr>
          <p:cNvPr id="6" name="TextBox 5"/>
          <p:cNvSpPr txBox="1"/>
          <p:nvPr/>
        </p:nvSpPr>
        <p:spPr>
          <a:xfrm>
            <a:off x="1905000" y="1371600"/>
            <a:ext cx="9829800" cy="4924425"/>
          </a:xfrm>
          <a:prstGeom prst="rect">
            <a:avLst/>
          </a:prstGeom>
          <a:noFill/>
        </p:spPr>
        <p:txBody>
          <a:bodyPr wrap="square" rtlCol="0">
            <a:spAutoFit/>
          </a:bodyPr>
          <a:lstStyle/>
          <a:p>
            <a:pPr marL="285750" indent="-285750" algn="just">
              <a:spcBef>
                <a:spcPts val="600"/>
              </a:spcBef>
              <a:spcAft>
                <a:spcPts val="600"/>
              </a:spcAft>
              <a:buFont typeface="Arial" panose="020B0604020202020204" pitchFamily="34" charset="0"/>
              <a:buChar char="•"/>
            </a:pPr>
            <a:r>
              <a:rPr lang="en-US" sz="2400" dirty="0"/>
              <a:t>Premium and Commission are taken on actual basis</a:t>
            </a:r>
          </a:p>
          <a:p>
            <a:pPr marL="285750" indent="-285750" algn="just">
              <a:spcBef>
                <a:spcPts val="600"/>
              </a:spcBef>
              <a:spcAft>
                <a:spcPts val="600"/>
              </a:spcAft>
              <a:buFont typeface="Arial" panose="020B0604020202020204" pitchFamily="34" charset="0"/>
              <a:buChar char="•"/>
            </a:pPr>
            <a:r>
              <a:rPr lang="en-US" sz="2400" dirty="0"/>
              <a:t>Expenses are usually taken on steady state basis, although some companies might have used actual expenses in the past</a:t>
            </a:r>
          </a:p>
          <a:p>
            <a:pPr marL="285750" indent="-285750" algn="just">
              <a:spcBef>
                <a:spcPts val="600"/>
              </a:spcBef>
              <a:spcAft>
                <a:spcPts val="600"/>
              </a:spcAft>
              <a:buFont typeface="Arial" panose="020B0604020202020204" pitchFamily="34" charset="0"/>
              <a:buChar char="•"/>
            </a:pPr>
            <a:r>
              <a:rPr lang="en-US" sz="2400" dirty="0"/>
              <a:t>Can be based on either the MTM TWRR generated by the par fund or on the book value basis</a:t>
            </a:r>
          </a:p>
          <a:p>
            <a:pPr marL="285750" indent="-285750" algn="just">
              <a:spcBef>
                <a:spcPts val="600"/>
              </a:spcBef>
              <a:spcAft>
                <a:spcPts val="600"/>
              </a:spcAft>
              <a:buFont typeface="Arial" panose="020B0604020202020204" pitchFamily="34" charset="0"/>
              <a:buChar char="•"/>
            </a:pPr>
            <a:r>
              <a:rPr lang="en-US" sz="2400" dirty="0"/>
              <a:t>Cost of capital could be allowed using different approaches such as WACC approach, difference between RDR and Shareholder return, </a:t>
            </a:r>
            <a:r>
              <a:rPr lang="en-US" sz="2400" dirty="0" err="1"/>
              <a:t>etc</a:t>
            </a:r>
            <a:endParaRPr lang="en-US" sz="2400" dirty="0"/>
          </a:p>
          <a:p>
            <a:pPr marL="285750" indent="-285750" algn="just">
              <a:spcBef>
                <a:spcPts val="600"/>
              </a:spcBef>
              <a:spcAft>
                <a:spcPts val="600"/>
              </a:spcAft>
              <a:buFont typeface="Arial" panose="020B0604020202020204" pitchFamily="34" charset="0"/>
              <a:buChar char="•"/>
            </a:pPr>
            <a:r>
              <a:rPr lang="en-US" sz="2400" dirty="0"/>
              <a:t>Tax is usually based on the asset share surplus and not the Company level tax position</a:t>
            </a:r>
          </a:p>
          <a:p>
            <a:pPr marL="285750" indent="-285750" algn="just">
              <a:spcBef>
                <a:spcPts val="600"/>
              </a:spcBef>
              <a:spcAft>
                <a:spcPts val="600"/>
              </a:spcAft>
              <a:buFont typeface="Arial" panose="020B0604020202020204" pitchFamily="34" charset="0"/>
              <a:buChar char="•"/>
            </a:pPr>
            <a:r>
              <a:rPr lang="en-US" sz="2400" dirty="0"/>
              <a:t>Shareholder transfers are based on the 1/9</a:t>
            </a:r>
            <a:r>
              <a:rPr lang="en-US" sz="2400" baseline="30000" dirty="0"/>
              <a:t>th</a:t>
            </a:r>
            <a:r>
              <a:rPr lang="en-US" sz="2400" dirty="0"/>
              <a:t> of the cost of policyholder bonus</a:t>
            </a:r>
            <a:endParaRPr lang="en-IN" sz="2400" dirty="0"/>
          </a:p>
        </p:txBody>
      </p:sp>
    </p:spTree>
    <p:extLst>
      <p:ext uri="{BB962C8B-B14F-4D97-AF65-F5344CB8AC3E}">
        <p14:creationId xmlns:p14="http://schemas.microsoft.com/office/powerpoint/2010/main" val="2739921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2"/>
          <p:cNvSpPr txBox="1">
            <a:spLocks noChangeArrowheads="1"/>
          </p:cNvSpPr>
          <p:nvPr/>
        </p:nvSpPr>
        <p:spPr>
          <a:xfrm>
            <a:off x="1981200" y="615509"/>
            <a:ext cx="7330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Asset Shares – Purpose</a:t>
            </a:r>
          </a:p>
          <a:p>
            <a:pPr algn="l"/>
            <a:endParaRPr lang="en-US" altLang="en-US" kern="0" dirty="0">
              <a:solidFill>
                <a:schemeClr val="tx1"/>
              </a:solidFill>
            </a:endParaRPr>
          </a:p>
        </p:txBody>
      </p:sp>
      <p:sp>
        <p:nvSpPr>
          <p:cNvPr id="7" name="Rectangle 3"/>
          <p:cNvSpPr txBox="1">
            <a:spLocks noChangeArrowheads="1"/>
          </p:cNvSpPr>
          <p:nvPr/>
        </p:nvSpPr>
        <p:spPr>
          <a:xfrm>
            <a:off x="1981199" y="1763272"/>
            <a:ext cx="9906001"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spcAft>
                <a:spcPts val="1200"/>
              </a:spcAft>
              <a:buNone/>
            </a:pPr>
            <a:r>
              <a:rPr lang="en-US" altLang="en-US" sz="2400" kern="0" dirty="0"/>
              <a:t>Asset Shares (A/S) have a central role in management of ‘With-Profits’ business and are the guiding force in:</a:t>
            </a:r>
          </a:p>
          <a:p>
            <a:pPr lvl="1" indent="-396875" algn="just">
              <a:spcAft>
                <a:spcPts val="1200"/>
              </a:spcAft>
              <a:buFont typeface="Wingdings" pitchFamily="2" charset="2"/>
              <a:buChar char="Ø"/>
            </a:pPr>
            <a:r>
              <a:rPr lang="en-US" altLang="en-US" sz="2400" kern="0" dirty="0"/>
              <a:t>Setting the reversionary as well as terminal bonus rates</a:t>
            </a:r>
          </a:p>
          <a:p>
            <a:pPr lvl="1" indent="-396875" algn="just">
              <a:spcAft>
                <a:spcPts val="1200"/>
              </a:spcAft>
              <a:buFont typeface="Wingdings" pitchFamily="2" charset="2"/>
              <a:buChar char="Ø"/>
            </a:pPr>
            <a:r>
              <a:rPr lang="en-US" altLang="en-US" sz="2400" kern="0" dirty="0"/>
              <a:t>The final maturity payout is usually determined as some % of the asset shares (e.g. between 95% - 105%)</a:t>
            </a:r>
          </a:p>
          <a:p>
            <a:pPr lvl="1" indent="-396875" algn="just">
              <a:spcAft>
                <a:spcPts val="1200"/>
              </a:spcAft>
              <a:buFont typeface="Wingdings" pitchFamily="2" charset="2"/>
              <a:buChar char="Ø"/>
            </a:pPr>
            <a:r>
              <a:rPr lang="en-US" altLang="en-US" sz="2400" kern="0" dirty="0"/>
              <a:t>Determination of surrender values to be paid at different durations</a:t>
            </a:r>
          </a:p>
          <a:p>
            <a:pPr lvl="1" indent="-396875" algn="just">
              <a:spcAft>
                <a:spcPts val="1200"/>
              </a:spcAft>
              <a:buFont typeface="Wingdings" pitchFamily="2" charset="2"/>
              <a:buChar char="Ø"/>
            </a:pPr>
            <a:r>
              <a:rPr lang="en-US" altLang="en-US" sz="2400" kern="0" dirty="0"/>
              <a:t>Also used by some companies in the calculation of reserves</a:t>
            </a:r>
          </a:p>
        </p:txBody>
      </p:sp>
    </p:spTree>
    <p:extLst>
      <p:ext uri="{BB962C8B-B14F-4D97-AF65-F5344CB8AC3E}">
        <p14:creationId xmlns:p14="http://schemas.microsoft.com/office/powerpoint/2010/main" val="901455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6" name="Rectangle 2"/>
          <p:cNvSpPr txBox="1">
            <a:spLocks noChangeArrowheads="1"/>
          </p:cNvSpPr>
          <p:nvPr/>
        </p:nvSpPr>
        <p:spPr>
          <a:xfrm>
            <a:off x="1828800" y="463109"/>
            <a:ext cx="9616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kern="0" dirty="0">
                <a:solidFill>
                  <a:schemeClr val="tx1"/>
                </a:solidFill>
              </a:rPr>
              <a:t>Applicable Regulations</a:t>
            </a:r>
          </a:p>
        </p:txBody>
      </p:sp>
      <p:sp>
        <p:nvSpPr>
          <p:cNvPr id="7" name="Rectangle 3"/>
          <p:cNvSpPr txBox="1">
            <a:spLocks noChangeArrowheads="1"/>
          </p:cNvSpPr>
          <p:nvPr/>
        </p:nvSpPr>
        <p:spPr>
          <a:xfrm>
            <a:off x="1828799" y="1576364"/>
            <a:ext cx="10076947" cy="492447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spcBef>
                <a:spcPts val="1200"/>
              </a:spcBef>
              <a:spcAft>
                <a:spcPts val="600"/>
              </a:spcAft>
            </a:pPr>
            <a:r>
              <a:rPr lang="en-US" altLang="en-US" sz="2800" kern="0" dirty="0"/>
              <a:t>Clause 34(iv) of Non Linked Product Regulations 2019</a:t>
            </a:r>
          </a:p>
          <a:p>
            <a:pPr lvl="1" algn="just">
              <a:spcBef>
                <a:spcPts val="1200"/>
              </a:spcBef>
              <a:spcAft>
                <a:spcPts val="600"/>
              </a:spcAft>
              <a:buFont typeface="Wingdings" pitchFamily="2" charset="2"/>
              <a:buChar char="Ø"/>
            </a:pPr>
            <a:r>
              <a:rPr lang="en-IN" sz="2400" dirty="0"/>
              <a:t>The insurer shall ensure maintenance of the Assets Share.</a:t>
            </a:r>
          </a:p>
          <a:p>
            <a:pPr lvl="1" algn="just">
              <a:spcBef>
                <a:spcPts val="1200"/>
              </a:spcBef>
              <a:spcAft>
                <a:spcPts val="600"/>
              </a:spcAft>
              <a:buFont typeface="Wingdings" pitchFamily="2" charset="2"/>
              <a:buChar char="Ø"/>
            </a:pPr>
            <a:r>
              <a:rPr lang="en-IN" sz="2400" dirty="0"/>
              <a:t>The detailed working of the asset share, the expenses allowed for in the asset share, the investment income earned on the fund and other associated elements which are represented in the asset share shall be determined by the Appointed Actuary.</a:t>
            </a:r>
            <a:endParaRPr lang="en-US" altLang="en-US" sz="2400" kern="0" dirty="0"/>
          </a:p>
          <a:p>
            <a:endParaRPr lang="en-US" altLang="en-US" kern="0" dirty="0"/>
          </a:p>
        </p:txBody>
      </p:sp>
      <p:sp>
        <p:nvSpPr>
          <p:cNvPr id="8"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2561392072"/>
      </p:ext>
    </p:extLst>
  </p:cSld>
  <p:clrMapOvr>
    <a:masterClrMapping/>
  </p:clrMapOvr>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45041D3F5486641AB4BAB1362A6A130" ma:contentTypeVersion="15" ma:contentTypeDescription="Create a new document." ma:contentTypeScope="" ma:versionID="5aae01ee687fcc65ed895d6e6ebdf6d3">
  <xsd:schema xmlns:xsd="http://www.w3.org/2001/XMLSchema" xmlns:xs="http://www.w3.org/2001/XMLSchema" xmlns:p="http://schemas.microsoft.com/office/2006/metadata/properties" xmlns:ns1="http://schemas.microsoft.com/sharepoint/v3" xmlns:ns3="fa6795fa-217e-44eb-949f-425b800e0129" xmlns:ns4="37851c55-72a5-4028-ba63-5b16f859a64e" targetNamespace="http://schemas.microsoft.com/office/2006/metadata/properties" ma:root="true" ma:fieldsID="e33fff8fd164db006a24b737d4482d39" ns1:_="" ns3:_="" ns4:_="">
    <xsd:import namespace="http://schemas.microsoft.com/sharepoint/v3"/>
    <xsd:import namespace="fa6795fa-217e-44eb-949f-425b800e0129"/>
    <xsd:import namespace="37851c55-72a5-4028-ba63-5b16f859a64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1:_ip_UnifiedCompliancePolicyProperties" minOccurs="0"/>
                <xsd:element ref="ns1:_ip_UnifiedCompliancePolicyUIAc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4" nillable="true" ma:displayName="Unified Compliance Policy Properties" ma:hidden="true" ma:internalName="_ip_UnifiedCompliancePolicyProperties">
      <xsd:simpleType>
        <xsd:restriction base="dms:Note"/>
      </xsd:simpleType>
    </xsd:element>
    <xsd:element name="_ip_UnifiedCompliancePolicyUIAction" ma:index="1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6795fa-217e-44eb-949f-425b800e012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7851c55-72a5-4028-ba63-5b16f859a64e"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8603EF-4829-41AE-8354-1D4C14488546}">
  <ds:schemaRefs>
    <ds:schemaRef ds:uri="http://schemas.microsoft.com/office/2006/documentManagement/types"/>
    <ds:schemaRef ds:uri="http://purl.org/dc/terms/"/>
    <ds:schemaRef ds:uri="http://purl.org/dc/dcmityp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37851c55-72a5-4028-ba63-5b16f859a64e"/>
    <ds:schemaRef ds:uri="fa6795fa-217e-44eb-949f-425b800e0129"/>
    <ds:schemaRef ds:uri="http://schemas.microsoft.com/sharepoint/v3"/>
    <ds:schemaRef ds:uri="http://www.w3.org/XML/1998/namespace"/>
  </ds:schemaRefs>
</ds:datastoreItem>
</file>

<file path=customXml/itemProps2.xml><?xml version="1.0" encoding="utf-8"?>
<ds:datastoreItem xmlns:ds="http://schemas.openxmlformats.org/officeDocument/2006/customXml" ds:itemID="{AFE732AD-6D82-4905-95CB-1825D4C92BC6}">
  <ds:schemaRefs>
    <ds:schemaRef ds:uri="http://schemas.microsoft.com/sharepoint/v3/contenttype/forms"/>
  </ds:schemaRefs>
</ds:datastoreItem>
</file>

<file path=customXml/itemProps3.xml><?xml version="1.0" encoding="utf-8"?>
<ds:datastoreItem xmlns:ds="http://schemas.openxmlformats.org/officeDocument/2006/customXml" ds:itemID="{1DF89072-08C4-4725-94D2-C301C3E4C2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a6795fa-217e-44eb-949f-425b800e0129"/>
    <ds:schemaRef ds:uri="37851c55-72a5-4028-ba63-5b16f859a6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1783</TotalTime>
  <Words>2753</Words>
  <Application>Microsoft Office PowerPoint</Application>
  <PresentationFormat>Custom</PresentationFormat>
  <Paragraphs>337</Paragraphs>
  <Slides>30</Slides>
  <Notes>29</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LifeConvBirm02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DELL INS</cp:lastModifiedBy>
  <cp:revision>288</cp:revision>
  <dcterms:created xsi:type="dcterms:W3CDTF">2011-07-20T12:11:57Z</dcterms:created>
  <dcterms:modified xsi:type="dcterms:W3CDTF">2021-07-07T06:05:32Z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0x010100C45041D3F5486641AB4BAB1362A6A130</vt:lpwstr>
  </property>
</Properties>
</file>