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61" r:id="rId2"/>
    <p:sldId id="281" r:id="rId3"/>
    <p:sldId id="304" r:id="rId4"/>
    <p:sldId id="272" r:id="rId5"/>
    <p:sldId id="271" r:id="rId6"/>
    <p:sldId id="294" r:id="rId7"/>
    <p:sldId id="263" r:id="rId8"/>
    <p:sldId id="305" r:id="rId9"/>
    <p:sldId id="295" r:id="rId10"/>
    <p:sldId id="291" r:id="rId11"/>
    <p:sldId id="292" r:id="rId12"/>
    <p:sldId id="306" r:id="rId13"/>
    <p:sldId id="293" r:id="rId14"/>
    <p:sldId id="296" r:id="rId15"/>
    <p:sldId id="297" r:id="rId16"/>
    <p:sldId id="298" r:id="rId17"/>
    <p:sldId id="299" r:id="rId18"/>
    <p:sldId id="290" r:id="rId19"/>
    <p:sldId id="307" r:id="rId20"/>
    <p:sldId id="300" r:id="rId21"/>
    <p:sldId id="301" r:id="rId22"/>
    <p:sldId id="302" r:id="rId23"/>
    <p:sldId id="303" r:id="rId24"/>
    <p:sldId id="288"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3" clrIdx="0"/>
  <p:cmAuthor id="2" name="Mitsu" initials="M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4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10-07-2021</a:t>
            </a:fld>
            <a:endParaRPr lang="en-IN"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dirty="0"/>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dirty="0"/>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7/10/2021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dirty="0"/>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4252845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4283493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428349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521741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14</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4252845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101920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428644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402591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18</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4252845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19</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1691816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20</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57765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3</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4252845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21</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2122681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22</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2126142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29184416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1501122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870131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89158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289865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6</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4252845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7</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42834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8</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42834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solidFill>
                  <a:prstClr val="black"/>
                </a:solidFill>
              </a:rPr>
              <a:pPr/>
              <a:t>9</a:t>
            </a:fld>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a:solidFill>
                  <a:prstClr val="black"/>
                </a:solidFill>
              </a:rPr>
              <a:t>1</a:t>
            </a:r>
          </a:p>
        </p:txBody>
      </p:sp>
    </p:spTree>
    <p:extLst>
      <p:ext uri="{BB962C8B-B14F-4D97-AF65-F5344CB8AC3E}">
        <p14:creationId xmlns:p14="http://schemas.microsoft.com/office/powerpoint/2010/main" val="4252845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42834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hemeOverride" Target="../theme/themeOverride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hemeOverride" Target="../theme/themeOverride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hemeOverride" Target="../theme/themeOverride1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hemeOverride" Target="../theme/themeOverride1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18.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hemeOverride" Target="../theme/themeOverride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1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2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2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2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jp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2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hemeOverride" Target="../theme/themeOverride2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hemeOverride" Target="../theme/themeOverride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hemeOverride" Target="../theme/themeOverride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hemeOverride" Target="../theme/themeOverride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hemeOverride" Target="../theme/themeOverride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hemeOverride" Target="../theme/themeOverride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hemeOverride" Target="../theme/themeOverride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304800" y="1657422"/>
            <a:ext cx="11395364" cy="1542978"/>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IN" sz="3600" b="1" kern="0" dirty="0" smtClean="0">
                <a:solidFill>
                  <a:schemeClr val="bg1"/>
                </a:solidFill>
                <a:latin typeface="Trebuchet MS" panose="020B0603020202020204" pitchFamily="34" charset="0"/>
              </a:rPr>
              <a:t>Technical </a:t>
            </a:r>
            <a:r>
              <a:rPr lang="en-IN" sz="3600" b="1" kern="0" dirty="0">
                <a:solidFill>
                  <a:schemeClr val="bg1"/>
                </a:solidFill>
                <a:latin typeface="Trebuchet MS" panose="020B0603020202020204" pitchFamily="34" charset="0"/>
              </a:rPr>
              <a:t>Life - Actuary – Analysis &amp; Judgement on Impact on Unit Linked Policies due to System Errors</a:t>
            </a:r>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101346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latin typeface="Trebuchet MS" panose="020B0603020202020204" pitchFamily="34" charset="0"/>
              </a:rPr>
              <a:t>Guide : Ripudaman Sethi</a:t>
            </a:r>
          </a:p>
          <a:p>
            <a:pPr algn="l"/>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Presented By : </a:t>
            </a:r>
          </a:p>
          <a:p>
            <a:pPr algn="l"/>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1. Mitsu Shah              2. Mohit Choudhary       3. Prasad Gadekar        4. Vikrant Sawant</a:t>
            </a:r>
            <a:endParaRPr lang="es-ES" altLang="en-US" sz="1800" b="1" dirty="0">
              <a:solidFill>
                <a:schemeClr val="tx1"/>
              </a:solidFill>
              <a:latin typeface="Trebuchet MS" panose="020B0603020202020204" pitchFamily="34" charset="0"/>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35th India Fellowship Webinar</a:t>
            </a:r>
            <a:endParaRPr lang="es-UY" altLang="en-US" sz="2500" b="1" kern="0" dirty="0">
              <a:solidFill>
                <a:schemeClr val="bg1"/>
              </a:solidFill>
              <a:latin typeface="Trebuchet MS" panose="020B0603020202020204" pitchFamily="34" charset="0"/>
            </a:endParaRPr>
          </a:p>
        </p:txBody>
      </p:sp>
      <p:sp>
        <p:nvSpPr>
          <p:cNvPr id="7" name="Rectangle 150">
            <a:extLst>
              <a:ext uri="{FF2B5EF4-FFF2-40B4-BE49-F238E27FC236}">
                <a16:creationId xmlns:a16="http://schemas.microsoft.com/office/drawing/2014/main" id="{F21A3616-5860-46DB-928A-BFDEB9BAEEEF}"/>
              </a:ext>
            </a:extLst>
          </p:cNvPr>
          <p:cNvSpPr txBox="1">
            <a:spLocks noChangeArrowheads="1"/>
          </p:cNvSpPr>
          <p:nvPr/>
        </p:nvSpPr>
        <p:spPr>
          <a:xfrm>
            <a:off x="71462" y="5619965"/>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2400" b="1" kern="0" dirty="0">
                <a:solidFill>
                  <a:schemeClr val="bg1"/>
                </a:solidFill>
                <a:latin typeface="Trebuchet MS" panose="020B0603020202020204" pitchFamily="34" charset="0"/>
              </a:rPr>
              <a:t>Date : July 10, 2021 </a:t>
            </a: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2042046" y="457200"/>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800" b="1" kern="0" dirty="0">
                <a:solidFill>
                  <a:schemeClr val="tx1"/>
                </a:solidFill>
                <a:latin typeface="Trebuchet MS" panose="020B0603020202020204" pitchFamily="34" charset="0"/>
              </a:rPr>
              <a:t>Response to errors</a:t>
            </a:r>
            <a:endParaRPr lang="en-US" altLang="en-US" sz="24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866900" y="1263602"/>
            <a:ext cx="8648700" cy="490859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ts val="1200"/>
              </a:spcBef>
              <a:spcAft>
                <a:spcPts val="1200"/>
              </a:spcAft>
            </a:pPr>
            <a:r>
              <a:rPr lang="en-US" altLang="en-US" sz="1800" kern="0" dirty="0">
                <a:latin typeface="Trebuchet MS" panose="020B0603020202020204" pitchFamily="34" charset="0"/>
              </a:rPr>
              <a:t>Response to errors would depend on factors such as:</a:t>
            </a:r>
          </a:p>
          <a:p>
            <a:pPr lvl="1">
              <a:spcBef>
                <a:spcPts val="1200"/>
              </a:spcBef>
              <a:spcAft>
                <a:spcPts val="1200"/>
              </a:spcAft>
            </a:pPr>
            <a:r>
              <a:rPr lang="en-US" altLang="en-US" sz="1800" kern="0" dirty="0">
                <a:latin typeface="Trebuchet MS" panose="020B0603020202020204" pitchFamily="34" charset="0"/>
              </a:rPr>
              <a:t>Magnitude, criticality and number of PH impacted</a:t>
            </a:r>
          </a:p>
          <a:p>
            <a:pPr lvl="1">
              <a:spcBef>
                <a:spcPts val="1200"/>
              </a:spcBef>
              <a:spcAft>
                <a:spcPts val="1200"/>
              </a:spcAft>
            </a:pPr>
            <a:r>
              <a:rPr lang="en-US" altLang="en-US" sz="1800" kern="0" dirty="0">
                <a:latin typeface="Trebuchet MS" panose="020B0603020202020204" pitchFamily="34" charset="0"/>
              </a:rPr>
              <a:t>Duration and scope of the error (i.e., isolated or extensive)</a:t>
            </a:r>
          </a:p>
          <a:p>
            <a:pPr lvl="1">
              <a:spcBef>
                <a:spcPts val="1200"/>
              </a:spcBef>
              <a:spcAft>
                <a:spcPts val="1200"/>
              </a:spcAft>
            </a:pPr>
            <a:r>
              <a:rPr lang="en-US" altLang="en-US" sz="1800" kern="0" dirty="0">
                <a:latin typeface="Trebuchet MS" panose="020B0603020202020204" pitchFamily="34" charset="0"/>
              </a:rPr>
              <a:t>Remedial action: Time, cost, extent, implications of corrective measures. </a:t>
            </a:r>
          </a:p>
          <a:p>
            <a:pPr lvl="1">
              <a:spcBef>
                <a:spcPts val="1200"/>
              </a:spcBef>
              <a:spcAft>
                <a:spcPts val="1200"/>
              </a:spcAft>
            </a:pPr>
            <a:r>
              <a:rPr lang="en-US" altLang="en-US" sz="1800" kern="0" dirty="0">
                <a:latin typeface="Trebuchet MS" panose="020B0603020202020204" pitchFamily="34" charset="0"/>
              </a:rPr>
              <a:t>Any previous case of a company wherein such an error has occurred</a:t>
            </a:r>
          </a:p>
          <a:p>
            <a:pPr lvl="1">
              <a:spcBef>
                <a:spcPts val="1200"/>
              </a:spcBef>
              <a:spcAft>
                <a:spcPts val="1200"/>
              </a:spcAft>
            </a:pPr>
            <a:r>
              <a:rPr lang="en-US" altLang="en-US" sz="1800" kern="0" dirty="0">
                <a:latin typeface="Trebuchet MS" panose="020B0603020202020204" pitchFamily="34" charset="0"/>
              </a:rPr>
              <a:t>Policyholders’ reasonable expectation: fairness</a:t>
            </a:r>
          </a:p>
          <a:p>
            <a:pPr lvl="1">
              <a:spcBef>
                <a:spcPts val="1200"/>
              </a:spcBef>
              <a:spcAft>
                <a:spcPts val="1200"/>
              </a:spcAft>
            </a:pPr>
            <a:r>
              <a:rPr lang="en-US" altLang="en-US" sz="1800" kern="0" dirty="0">
                <a:latin typeface="Trebuchet MS" panose="020B0603020202020204" pitchFamily="34" charset="0"/>
              </a:rPr>
              <a:t>Operational feasibility</a:t>
            </a:r>
          </a:p>
          <a:p>
            <a:pPr marL="342900" lvl="1" indent="-342900">
              <a:spcBef>
                <a:spcPts val="1200"/>
              </a:spcBef>
              <a:spcAft>
                <a:spcPts val="1200"/>
              </a:spcAft>
              <a:buChar char="•"/>
            </a:pPr>
            <a:r>
              <a:rPr lang="en-US" altLang="en-US" sz="1800" kern="0" dirty="0">
                <a:latin typeface="Trebuchet MS" panose="020B0603020202020204" pitchFamily="34" charset="0"/>
              </a:rPr>
              <a:t>PRE: R</a:t>
            </a:r>
            <a:r>
              <a:rPr lang="en-US" sz="1800" kern="0" dirty="0">
                <a:latin typeface="Trebuchet MS" panose="020B0603020202020204" pitchFamily="34" charset="0"/>
              </a:rPr>
              <a:t>eturn all policyholders’ fund position to the level it would have been in, had the error not occurred.</a:t>
            </a:r>
            <a:endParaRPr lang="en-US" altLang="en-US" sz="18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45964957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813446" y="284162"/>
            <a:ext cx="7787754" cy="6302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b="1" kern="0" dirty="0">
                <a:solidFill>
                  <a:schemeClr val="tx1"/>
                </a:solidFill>
                <a:latin typeface="Trebuchet MS" panose="020B0603020202020204" pitchFamily="34" charset="0"/>
              </a:rPr>
              <a:t>Dealing with Errors and policyholder treatment</a:t>
            </a:r>
            <a:endParaRPr lang="en-US" altLang="en-US" sz="20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710206" y="1143000"/>
            <a:ext cx="9795993" cy="4267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00050" lvl="1" indent="0">
              <a:lnSpc>
                <a:spcPct val="150000"/>
              </a:lnSpc>
              <a:spcBef>
                <a:spcPts val="0"/>
              </a:spcBef>
              <a:spcAft>
                <a:spcPts val="600"/>
              </a:spcAft>
              <a:buNone/>
            </a:pPr>
            <a:r>
              <a:rPr lang="en-US" altLang="en-US" sz="2000" b="1" kern="0" dirty="0">
                <a:latin typeface="Trebuchet MS" panose="020B0603020202020204" pitchFamily="34" charset="0"/>
              </a:rPr>
              <a:t>Type 1</a:t>
            </a:r>
          </a:p>
          <a:p>
            <a:pPr lvl="1">
              <a:lnSpc>
                <a:spcPct val="150000"/>
              </a:lnSpc>
              <a:spcBef>
                <a:spcPts val="0"/>
              </a:spcBef>
              <a:spcAft>
                <a:spcPts val="600"/>
              </a:spcAft>
            </a:pPr>
            <a:r>
              <a:rPr lang="en-US" altLang="en-US" sz="1800" kern="0" dirty="0">
                <a:latin typeface="Trebuchet MS" panose="020B0603020202020204" pitchFamily="34" charset="0"/>
              </a:rPr>
              <a:t>Spread across 20 days only. Low frequency high impact errors or minor errors.</a:t>
            </a:r>
          </a:p>
          <a:p>
            <a:pPr lvl="1">
              <a:lnSpc>
                <a:spcPct val="150000"/>
              </a:lnSpc>
              <a:spcBef>
                <a:spcPts val="0"/>
              </a:spcBef>
              <a:spcAft>
                <a:spcPts val="600"/>
              </a:spcAft>
            </a:pPr>
            <a:r>
              <a:rPr lang="en-US" altLang="en-US" sz="1800" kern="0" dirty="0">
                <a:latin typeface="Trebuchet MS" panose="020B0603020202020204" pitchFamily="34" charset="0"/>
              </a:rPr>
              <a:t>Possible errors can be incorrect fund allotment in systems, incorrect charges, incorrect loyalty additions, incorrect policy status tagging, etc.</a:t>
            </a:r>
          </a:p>
          <a:p>
            <a:pPr lvl="1">
              <a:lnSpc>
                <a:spcPct val="150000"/>
              </a:lnSpc>
              <a:spcBef>
                <a:spcPts val="0"/>
              </a:spcBef>
              <a:spcAft>
                <a:spcPts val="600"/>
              </a:spcAft>
            </a:pPr>
            <a:r>
              <a:rPr lang="en-US" altLang="en-US" sz="1800" kern="0" dirty="0">
                <a:latin typeface="Trebuchet MS" panose="020B0603020202020204" pitchFamily="34" charset="0"/>
              </a:rPr>
              <a:t>Retrospective correction, does not impact NB.</a:t>
            </a:r>
          </a:p>
          <a:p>
            <a:pPr lvl="1">
              <a:lnSpc>
                <a:spcPct val="150000"/>
              </a:lnSpc>
              <a:spcBef>
                <a:spcPts val="0"/>
              </a:spcBef>
              <a:spcAft>
                <a:spcPts val="600"/>
              </a:spcAft>
            </a:pPr>
            <a:r>
              <a:rPr lang="en-US" altLang="en-US" sz="1800" kern="0" dirty="0">
                <a:latin typeface="Trebuchet MS" panose="020B0603020202020204" pitchFamily="34" charset="0"/>
              </a:rPr>
              <a:t>Compensate for the deficit in the benefit amount paid and correct fund values/Infuse funds into in-force PHs.</a:t>
            </a:r>
          </a:p>
          <a:p>
            <a:pPr lvl="1">
              <a:lnSpc>
                <a:spcPct val="150000"/>
              </a:lnSpc>
              <a:spcBef>
                <a:spcPts val="0"/>
              </a:spcBef>
              <a:spcAft>
                <a:spcPts val="600"/>
              </a:spcAft>
            </a:pPr>
            <a:r>
              <a:rPr lang="en-US" altLang="en-US" sz="1800" kern="0" dirty="0">
                <a:latin typeface="Trebuchet MS" panose="020B0603020202020204" pitchFamily="34" charset="0"/>
              </a:rPr>
              <a:t>Leverage RIY requirements for making amends.</a:t>
            </a: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marL="0" lvl="1" indent="0">
              <a:spcAft>
                <a:spcPts val="600"/>
              </a:spcAft>
              <a:buNone/>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marL="457200" lvl="1" indent="0">
              <a:spcAft>
                <a:spcPts val="600"/>
              </a:spcAft>
              <a:buNone/>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93782487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813446" y="284162"/>
            <a:ext cx="7787754" cy="6302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b="1" kern="0" dirty="0">
                <a:solidFill>
                  <a:schemeClr val="tx1"/>
                </a:solidFill>
                <a:latin typeface="Trebuchet MS" panose="020B0603020202020204" pitchFamily="34" charset="0"/>
              </a:rPr>
              <a:t>Dealing with Errors and policyholder treatment</a:t>
            </a:r>
            <a:endParaRPr lang="en-US" altLang="en-US" sz="20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710206" y="1219200"/>
            <a:ext cx="9643594" cy="4343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00050" lvl="1" indent="0">
              <a:lnSpc>
                <a:spcPct val="150000"/>
              </a:lnSpc>
              <a:spcBef>
                <a:spcPts val="0"/>
              </a:spcBef>
              <a:spcAft>
                <a:spcPts val="600"/>
              </a:spcAft>
              <a:buNone/>
            </a:pPr>
            <a:r>
              <a:rPr lang="en-US" altLang="en-US" sz="2000" b="1" kern="0" dirty="0">
                <a:latin typeface="Trebuchet MS" panose="020B0603020202020204" pitchFamily="34" charset="0"/>
              </a:rPr>
              <a:t>Type 2:</a:t>
            </a:r>
          </a:p>
          <a:p>
            <a:pPr lvl="1">
              <a:lnSpc>
                <a:spcPct val="150000"/>
              </a:lnSpc>
              <a:spcBef>
                <a:spcPts val="0"/>
              </a:spcBef>
              <a:spcAft>
                <a:spcPts val="600"/>
              </a:spcAft>
            </a:pPr>
            <a:r>
              <a:rPr lang="en-US" altLang="en-US" sz="1800" kern="0" dirty="0">
                <a:latin typeface="Trebuchet MS" panose="020B0603020202020204" pitchFamily="34" charset="0"/>
              </a:rPr>
              <a:t>Possible errors can be incorrect fund allotment for all business being written, incorrect fund earning rate, incorrect tax and charges for the fund</a:t>
            </a:r>
          </a:p>
          <a:p>
            <a:pPr lvl="1">
              <a:lnSpc>
                <a:spcPct val="150000"/>
              </a:lnSpc>
              <a:spcBef>
                <a:spcPts val="0"/>
              </a:spcBef>
              <a:spcAft>
                <a:spcPts val="600"/>
              </a:spcAft>
            </a:pPr>
            <a:r>
              <a:rPr lang="en-US" altLang="en-US" sz="1800" kern="0" dirty="0">
                <a:latin typeface="Trebuchet MS" panose="020B0603020202020204" pitchFamily="34" charset="0"/>
              </a:rPr>
              <a:t>Impact on both NB and Renewals - all PHs would be affected.</a:t>
            </a:r>
            <a:endParaRPr lang="en-US" altLang="en-US" sz="1400" kern="0" dirty="0">
              <a:latin typeface="Trebuchet MS" panose="020B0603020202020204" pitchFamily="34" charset="0"/>
            </a:endParaRPr>
          </a:p>
          <a:p>
            <a:pPr lvl="1">
              <a:lnSpc>
                <a:spcPct val="150000"/>
              </a:lnSpc>
              <a:spcBef>
                <a:spcPts val="0"/>
              </a:spcBef>
              <a:spcAft>
                <a:spcPts val="600"/>
              </a:spcAft>
            </a:pPr>
            <a:r>
              <a:rPr lang="en-US" altLang="en-US" sz="1800" kern="0" dirty="0">
                <a:latin typeface="Trebuchet MS" panose="020B0603020202020204" pitchFamily="34" charset="0"/>
              </a:rPr>
              <a:t>Correction of the systems by correcting the historical NAV and the NAV henceforth.</a:t>
            </a:r>
          </a:p>
          <a:p>
            <a:pPr lvl="1">
              <a:lnSpc>
                <a:spcPct val="150000"/>
              </a:lnSpc>
              <a:spcBef>
                <a:spcPts val="0"/>
              </a:spcBef>
              <a:spcAft>
                <a:spcPts val="600"/>
              </a:spcAft>
            </a:pPr>
            <a:r>
              <a:rPr lang="en-US" altLang="en-US" sz="1800" kern="0" dirty="0">
                <a:latin typeface="Trebuchet MS" panose="020B0603020202020204" pitchFamily="34" charset="0"/>
              </a:rPr>
              <a:t>Make good the deficit in the claim payments made in the past.</a:t>
            </a:r>
          </a:p>
          <a:p>
            <a:pPr lvl="1">
              <a:lnSpc>
                <a:spcPct val="150000"/>
              </a:lnSpc>
              <a:spcBef>
                <a:spcPts val="0"/>
              </a:spcBef>
              <a:spcAft>
                <a:spcPts val="600"/>
              </a:spcAft>
            </a:pPr>
            <a:r>
              <a:rPr lang="en-US" altLang="en-US" sz="1800" kern="0" dirty="0">
                <a:latin typeface="Trebuchet MS" panose="020B0603020202020204" pitchFamily="34" charset="0"/>
              </a:rPr>
              <a:t>Stop NB till systems are corrected – may hinder company growth.</a:t>
            </a:r>
          </a:p>
          <a:p>
            <a:pPr marL="88900" lvl="1" indent="0">
              <a:spcAft>
                <a:spcPts val="600"/>
              </a:spcAft>
              <a:buNone/>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marL="0" lvl="1" indent="0">
              <a:spcAft>
                <a:spcPts val="600"/>
              </a:spcAft>
              <a:buNone/>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marL="457200" lvl="1" indent="0">
              <a:spcAft>
                <a:spcPts val="600"/>
              </a:spcAft>
              <a:buNone/>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a:p>
            <a:pPr lvl="1">
              <a:spcAft>
                <a:spcPts val="600"/>
              </a:spcAft>
            </a:pPr>
            <a:endParaRPr lang="en-US" altLang="en-US" sz="1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143824525"/>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1897380" y="990600"/>
            <a:ext cx="10142220" cy="5105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88900" lvl="1" indent="0">
              <a:spcBef>
                <a:spcPts val="1200"/>
              </a:spcBef>
              <a:spcAft>
                <a:spcPts val="1200"/>
              </a:spcAft>
              <a:buNone/>
            </a:pPr>
            <a:r>
              <a:rPr lang="en-US" altLang="en-US" sz="2000" b="1" kern="0" dirty="0">
                <a:latin typeface="Trebuchet MS" panose="020B0603020202020204" pitchFamily="34" charset="0"/>
              </a:rPr>
              <a:t>Treatment:</a:t>
            </a:r>
          </a:p>
          <a:p>
            <a:pPr marL="0" indent="-311150">
              <a:spcBef>
                <a:spcPts val="1200"/>
              </a:spcBef>
              <a:spcAft>
                <a:spcPts val="1200"/>
              </a:spcAft>
            </a:pPr>
            <a:r>
              <a:rPr lang="en-US" altLang="en-US" sz="1800" kern="0" dirty="0">
                <a:latin typeface="Trebuchet MS" panose="020B0603020202020204" pitchFamily="34" charset="0"/>
              </a:rPr>
              <a:t>Ignore past errors – correct the system henceforth (may not be fair).</a:t>
            </a:r>
          </a:p>
          <a:p>
            <a:pPr marL="0" indent="-311150">
              <a:spcBef>
                <a:spcPts val="1200"/>
              </a:spcBef>
              <a:spcAft>
                <a:spcPts val="1200"/>
              </a:spcAft>
            </a:pPr>
            <a:r>
              <a:rPr lang="en-US" altLang="en-US" sz="1800" kern="0" dirty="0">
                <a:latin typeface="Trebuchet MS" panose="020B0603020202020204" pitchFamily="34" charset="0"/>
              </a:rPr>
              <a:t>Recovery plan for excess payouts to policyholders, subject to legal advice.</a:t>
            </a:r>
          </a:p>
          <a:p>
            <a:pPr marL="0" indent="-311150">
              <a:spcBef>
                <a:spcPts val="1200"/>
              </a:spcBef>
              <a:spcAft>
                <a:spcPts val="1200"/>
              </a:spcAft>
            </a:pPr>
            <a:r>
              <a:rPr lang="en-US" altLang="en-US" sz="1800" kern="0" dirty="0">
                <a:latin typeface="Trebuchet MS" panose="020B0603020202020204" pitchFamily="34" charset="0"/>
              </a:rPr>
              <a:t>Compensate the policyholders for the deficit in claim payments, practicality difficult.</a:t>
            </a:r>
          </a:p>
          <a:p>
            <a:pPr marL="0" indent="-311150">
              <a:spcBef>
                <a:spcPts val="1200"/>
              </a:spcBef>
              <a:spcAft>
                <a:spcPts val="1200"/>
              </a:spcAft>
            </a:pPr>
            <a:r>
              <a:rPr lang="en-US" altLang="en-US" sz="1800" kern="0" dirty="0">
                <a:latin typeface="Trebuchet MS" panose="020B0603020202020204" pitchFamily="34" charset="0"/>
              </a:rPr>
              <a:t>Seek expert advise (through consultants familiar with such operational issues)</a:t>
            </a:r>
          </a:p>
          <a:p>
            <a:pPr marL="88900" lvl="1" indent="0">
              <a:spcBef>
                <a:spcPts val="1200"/>
              </a:spcBef>
              <a:spcAft>
                <a:spcPts val="1200"/>
              </a:spcAft>
              <a:buNone/>
            </a:pPr>
            <a:r>
              <a:rPr lang="en-US" altLang="en-US" sz="2000" b="1" kern="0" dirty="0">
                <a:latin typeface="Trebuchet MS" panose="020B0603020202020204" pitchFamily="34" charset="0"/>
              </a:rPr>
              <a:t>Constraints:</a:t>
            </a:r>
          </a:p>
          <a:p>
            <a:pPr>
              <a:spcBef>
                <a:spcPts val="1200"/>
              </a:spcBef>
              <a:spcAft>
                <a:spcPts val="1200"/>
              </a:spcAft>
            </a:pPr>
            <a:r>
              <a:rPr lang="en-US" altLang="en-US" sz="1800" kern="0" dirty="0">
                <a:latin typeface="Trebuchet MS" panose="020B0603020202020204" pitchFamily="34" charset="0"/>
              </a:rPr>
              <a:t>Historic calculation of NAV can be difficult and may not be practical</a:t>
            </a:r>
          </a:p>
          <a:p>
            <a:pPr>
              <a:spcBef>
                <a:spcPts val="1200"/>
              </a:spcBef>
              <a:spcAft>
                <a:spcPts val="1200"/>
              </a:spcAft>
            </a:pPr>
            <a:r>
              <a:rPr lang="en-US" altLang="en-US" sz="1800" kern="0" dirty="0">
                <a:latin typeface="Trebuchet MS" panose="020B0603020202020204" pitchFamily="34" charset="0"/>
              </a:rPr>
              <a:t>PHs may not be contactable</a:t>
            </a:r>
          </a:p>
          <a:p>
            <a:pPr>
              <a:spcBef>
                <a:spcPts val="1200"/>
              </a:spcBef>
              <a:spcAft>
                <a:spcPts val="1200"/>
              </a:spcAft>
            </a:pPr>
            <a:r>
              <a:rPr lang="en-US" altLang="en-US" sz="1800" kern="0" dirty="0">
                <a:latin typeface="Trebuchet MS" panose="020B0603020202020204" pitchFamily="34" charset="0"/>
              </a:rPr>
              <a:t>May require capital infusion from the shareholder</a:t>
            </a:r>
          </a:p>
          <a:p>
            <a:pPr marL="374650" lvl="1">
              <a:spcAft>
                <a:spcPts val="600"/>
              </a:spcAft>
            </a:pPr>
            <a:endParaRPr lang="en-US" altLang="en-US" sz="1800" kern="0" dirty="0">
              <a:latin typeface="Trebuchet MS" panose="020B0603020202020204" pitchFamily="34" charset="0"/>
            </a:endParaRPr>
          </a:p>
          <a:p>
            <a:pPr marL="88900" lvl="1" indent="0">
              <a:spcAft>
                <a:spcPts val="600"/>
              </a:spcAft>
              <a:buNone/>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marL="0" lvl="1" indent="0">
              <a:spcAft>
                <a:spcPts val="600"/>
              </a:spcAft>
              <a:buNone/>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marL="457200" lvl="1" indent="0">
              <a:spcAft>
                <a:spcPts val="600"/>
              </a:spcAft>
              <a:buNone/>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a:p>
            <a:pPr lvl="1">
              <a:spcAft>
                <a:spcPts val="600"/>
              </a:spcAft>
            </a:pPr>
            <a:endParaRPr lang="en-US" altLang="en-US" sz="18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Rectangle 2"/>
          <p:cNvSpPr txBox="1">
            <a:spLocks noChangeArrowheads="1"/>
          </p:cNvSpPr>
          <p:nvPr/>
        </p:nvSpPr>
        <p:spPr>
          <a:xfrm>
            <a:off x="1813446" y="284162"/>
            <a:ext cx="7787754" cy="6302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b="1" kern="0" dirty="0">
                <a:solidFill>
                  <a:schemeClr val="tx1"/>
                </a:solidFill>
                <a:latin typeface="Trebuchet MS" panose="020B0603020202020204" pitchFamily="34" charset="0"/>
              </a:rPr>
              <a:t>Dealing with Errors and policyholder treatment</a:t>
            </a:r>
            <a:endParaRPr lang="en-US" altLang="en-US" sz="2000" b="1" kern="0" dirty="0">
              <a:solidFill>
                <a:schemeClr val="tx1"/>
              </a:solidFill>
              <a:latin typeface="Trebuchet MS" panose="020B0603020202020204" pitchFamily="34"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209218850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2933700" y="163538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0" name="TextBox 9"/>
          <p:cNvSpPr txBox="1"/>
          <p:nvPr/>
        </p:nvSpPr>
        <p:spPr>
          <a:xfrm>
            <a:off x="1703512" y="6314066"/>
            <a:ext cx="506288" cy="338554"/>
          </a:xfrm>
          <a:prstGeom prst="rect">
            <a:avLst/>
          </a:prstGeom>
          <a:noFill/>
        </p:spPr>
        <p:txBody>
          <a:bodyPr wrap="square" rtlCol="0">
            <a:spAutoFit/>
          </a:bodyPr>
          <a:lstStyle/>
          <a:p>
            <a:fld id="{763770CB-4625-4FD9-8B59-C9E8F3D876CA}" type="slidenum">
              <a:rPr lang="en-US" sz="1600">
                <a:solidFill>
                  <a:srgbClr val="FFFFFF"/>
                </a:solidFill>
                <a:latin typeface="Trebuchet MS" panose="020B0603020202020204" pitchFamily="34" charset="0"/>
              </a:rPr>
              <a:pPr/>
              <a:t>14</a:t>
            </a:fld>
            <a:endParaRPr lang="en-US" sz="1600" dirty="0">
              <a:solidFill>
                <a:srgbClr val="FFFFFF"/>
              </a:solidFill>
              <a:latin typeface="Trebuchet MS" panose="020B0603020202020204" pitchFamily="34" charset="0"/>
            </a:endParaRPr>
          </a:p>
        </p:txBody>
      </p:sp>
      <p:sp>
        <p:nvSpPr>
          <p:cNvPr id="9" name="Title 6"/>
          <p:cNvSpPr txBox="1">
            <a:spLocks/>
          </p:cNvSpPr>
          <p:nvPr/>
        </p:nvSpPr>
        <p:spPr bwMode="auto">
          <a:xfrm>
            <a:off x="2057400" y="2133600"/>
            <a:ext cx="9414991" cy="2433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ctr"/>
            <a:r>
              <a:rPr lang="en-US" altLang="en-US" dirty="0">
                <a:solidFill>
                  <a:srgbClr val="000000"/>
                </a:solidFill>
                <a:latin typeface="Trebuchet MS" panose="020B0603020202020204" pitchFamily="34" charset="0"/>
                <a:cs typeface="Times New Roman" panose="02020603050405020304" pitchFamily="18" charset="0"/>
              </a:rPr>
              <a:t>ChIEF Operating Officer’s suggestion and ASSESSMENT of IMPACT</a:t>
            </a:r>
            <a:endParaRPr lang="en-US" dirty="0">
              <a:solidFill>
                <a:srgbClr val="000000"/>
              </a:solidFill>
              <a:latin typeface="Trebuchet MS" panose="020B0603020202020204" pitchFamily="34" charset="0"/>
            </a:endParaRPr>
          </a:p>
          <a:p>
            <a:pPr algn="ctr"/>
            <a:endParaRPr lang="en-US" kern="0" cap="none" dirty="0">
              <a:solidFill>
                <a:srgbClr val="000000"/>
              </a:solidFill>
              <a:latin typeface="Trebuchet MS" panose="020B0603020202020204" pitchFamily="34"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2158346951"/>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1752600" y="1447800"/>
            <a:ext cx="8496300" cy="426906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2400" kern="0" dirty="0">
                <a:latin typeface="Trebuchet MS" panose="020B0603020202020204" pitchFamily="34" charset="0"/>
              </a:rPr>
              <a:t>Chief Operating Officer (COO) has suggested that </a:t>
            </a:r>
          </a:p>
          <a:p>
            <a:endParaRPr lang="en-US" altLang="en-US" sz="2400" kern="0" dirty="0">
              <a:latin typeface="Trebuchet MS" panose="020B0603020202020204" pitchFamily="34" charset="0"/>
            </a:endParaRPr>
          </a:p>
          <a:p>
            <a:pPr lvl="1">
              <a:buFont typeface="Wingdings" panose="05000000000000000000" pitchFamily="2" charset="2"/>
              <a:buChar char="Ø"/>
            </a:pPr>
            <a:r>
              <a:rPr lang="en-US" altLang="en-US" sz="2000" kern="0" dirty="0">
                <a:latin typeface="Trebuchet MS" panose="020B0603020202020204" pitchFamily="34" charset="0"/>
              </a:rPr>
              <a:t> Only Type II errors should be rectified and</a:t>
            </a:r>
          </a:p>
          <a:p>
            <a:pPr marL="457200" lvl="1" indent="0">
              <a:buNone/>
            </a:pPr>
            <a:r>
              <a:rPr lang="en-US" altLang="en-US" sz="2000" kern="0" dirty="0">
                <a:latin typeface="Trebuchet MS" panose="020B0603020202020204" pitchFamily="34" charset="0"/>
              </a:rPr>
              <a:t> </a:t>
            </a:r>
          </a:p>
          <a:p>
            <a:pPr lvl="1">
              <a:buFont typeface="Wingdings" panose="05000000000000000000" pitchFamily="2" charset="2"/>
              <a:buChar char="Ø"/>
            </a:pPr>
            <a:r>
              <a:rPr lang="en-US" altLang="en-US" sz="2000" kern="0" dirty="0">
                <a:latin typeface="Trebuchet MS" panose="020B0603020202020204" pitchFamily="34" charset="0"/>
              </a:rPr>
              <a:t>Type I error could be ignored as it occurred only on 20 days </a:t>
            </a:r>
            <a:r>
              <a:rPr lang="en-IN" altLang="en-US" sz="2000" kern="0" dirty="0">
                <a:latin typeface="Trebuchet MS" panose="020B0603020202020204" pitchFamily="34" charset="0"/>
              </a:rPr>
              <a:t>and he believes </a:t>
            </a:r>
            <a:r>
              <a:rPr lang="en-US" altLang="en-US" sz="2000" kern="0" dirty="0">
                <a:latin typeface="Trebuchet MS" panose="020B0603020202020204" pitchFamily="34" charset="0"/>
              </a:rPr>
              <a:t>that it would not affect policy fund values as of today.</a:t>
            </a:r>
          </a:p>
          <a:p>
            <a:pPr lvl="1">
              <a:buFont typeface="Wingdings" panose="05000000000000000000" pitchFamily="2" charset="2"/>
              <a:buChar char="Ø"/>
            </a:pPr>
            <a:endParaRPr lang="en-US" altLang="en-US" sz="2000" kern="0" dirty="0">
              <a:latin typeface="Trebuchet MS" panose="020B0603020202020204" pitchFamily="34" charset="0"/>
            </a:endParaRPr>
          </a:p>
          <a:p>
            <a:pPr lvl="1">
              <a:buFont typeface="Wingdings" panose="05000000000000000000" pitchFamily="2" charset="2"/>
              <a:buChar char="Ø"/>
            </a:pPr>
            <a:r>
              <a:rPr lang="en-US" altLang="en-US" sz="2000" kern="0" dirty="0">
                <a:latin typeface="Trebuchet MS" panose="020B0603020202020204" pitchFamily="34" charset="0"/>
              </a:rPr>
              <a:t>Intention of the suggestion is to complete the error  correction project quickly.</a:t>
            </a:r>
            <a:endParaRPr lang="en-US" altLang="en-US" sz="2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p:cNvSpPr txBox="1">
            <a:spLocks noChangeArrowheads="1"/>
          </p:cNvSpPr>
          <p:nvPr/>
        </p:nvSpPr>
        <p:spPr>
          <a:xfrm>
            <a:off x="1738745" y="436562"/>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Chief Operating Officer’s (COO’s)Suggestion</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08945289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813446" y="381000"/>
            <a:ext cx="71019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Analysis of COO’s Suggestion</a:t>
            </a:r>
          </a:p>
        </p:txBody>
      </p:sp>
      <p:sp>
        <p:nvSpPr>
          <p:cNvPr id="4" name="Rectangle 3"/>
          <p:cNvSpPr txBox="1">
            <a:spLocks noChangeArrowheads="1"/>
          </p:cNvSpPr>
          <p:nvPr/>
        </p:nvSpPr>
        <p:spPr>
          <a:xfrm>
            <a:off x="1828800" y="1298110"/>
            <a:ext cx="9677400" cy="525509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US" altLang="en-US" sz="1800" kern="0" dirty="0">
                <a:latin typeface="Trebuchet MS" panose="020B0603020202020204" pitchFamily="34" charset="0"/>
              </a:rPr>
              <a:t>Although Type I error has occurred on only 20 days in 2018, it may have affected </a:t>
            </a:r>
          </a:p>
          <a:p>
            <a:pPr lvl="1">
              <a:buFont typeface="Wingdings" panose="05000000000000000000" pitchFamily="2" charset="2"/>
              <a:buChar char="Ø"/>
            </a:pPr>
            <a:r>
              <a:rPr lang="en-US" altLang="en-US" sz="1800" kern="0" dirty="0">
                <a:latin typeface="Trebuchet MS" panose="020B0603020202020204" pitchFamily="34" charset="0"/>
              </a:rPr>
              <a:t>Fund values as of today and hence benefits payable in future. </a:t>
            </a:r>
          </a:p>
          <a:p>
            <a:pPr lvl="1">
              <a:buFont typeface="Wingdings" panose="05000000000000000000" pitchFamily="2" charset="2"/>
              <a:buChar char="Ø"/>
            </a:pPr>
            <a:r>
              <a:rPr lang="en-US" altLang="en-US" sz="1800" kern="0" dirty="0">
                <a:latin typeface="Trebuchet MS" panose="020B0603020202020204" pitchFamily="34" charset="0"/>
              </a:rPr>
              <a:t>Claim Benefits paid out post errors occurred.</a:t>
            </a:r>
          </a:p>
          <a:p>
            <a:endParaRPr lang="en-US" altLang="en-US" sz="1800" kern="0" dirty="0">
              <a:latin typeface="Trebuchet MS" panose="020B0603020202020204" pitchFamily="34" charset="0"/>
            </a:endParaRPr>
          </a:p>
          <a:p>
            <a:r>
              <a:rPr lang="en-US" altLang="en-US" sz="1800" kern="0" dirty="0">
                <a:latin typeface="Trebuchet MS" panose="020B0603020202020204" pitchFamily="34" charset="0"/>
              </a:rPr>
              <a:t>It is likely that Type I error adversely affects policyholders.</a:t>
            </a:r>
          </a:p>
          <a:p>
            <a:pPr>
              <a:spcBef>
                <a:spcPts val="0"/>
              </a:spcBef>
            </a:pPr>
            <a:endParaRPr lang="en-US" altLang="en-US" sz="1800" kern="0" dirty="0">
              <a:latin typeface="Trebuchet MS" panose="020B0603020202020204" pitchFamily="34" charset="0"/>
            </a:endParaRPr>
          </a:p>
          <a:p>
            <a:pPr>
              <a:spcBef>
                <a:spcPts val="0"/>
              </a:spcBef>
            </a:pPr>
            <a:r>
              <a:rPr lang="en-US" altLang="en-US" sz="1800" kern="0" dirty="0">
                <a:latin typeface="Trebuchet MS" panose="020B0603020202020204" pitchFamily="34" charset="0"/>
              </a:rPr>
              <a:t>As per APS 1 Section 6.4(c), Appointed Actuary must be satisfied that the procedures for determining the compensation due to error of material size in unit fund are equitable to any policyholder affected either directly or indirectly.</a:t>
            </a:r>
          </a:p>
          <a:p>
            <a:pPr>
              <a:spcBef>
                <a:spcPts val="0"/>
              </a:spcBef>
            </a:pPr>
            <a:endParaRPr lang="en-US" altLang="en-US" sz="1800" kern="0" dirty="0">
              <a:latin typeface="Trebuchet MS" panose="020B0603020202020204" pitchFamily="34" charset="0"/>
            </a:endParaRPr>
          </a:p>
          <a:p>
            <a:pPr>
              <a:spcBef>
                <a:spcPts val="0"/>
              </a:spcBef>
            </a:pPr>
            <a:r>
              <a:rPr lang="en-US" altLang="en-US" sz="1800" kern="0" dirty="0">
                <a:latin typeface="Trebuchet MS" panose="020B0603020202020204" pitchFamily="34" charset="0"/>
              </a:rPr>
              <a:t>As per Protection of Policyholders Interest Regulations, 2017, the </a:t>
            </a:r>
            <a:r>
              <a:rPr lang="en-US" sz="1800" dirty="0">
                <a:latin typeface="Trebuchet MS" panose="020B0603020202020204" pitchFamily="34" charset="0"/>
              </a:rPr>
              <a:t>interests of all policyholders’ should be protected.</a:t>
            </a:r>
          </a:p>
          <a:p>
            <a:pPr>
              <a:spcBef>
                <a:spcPts val="0"/>
              </a:spcBef>
            </a:pPr>
            <a:endParaRPr lang="en-US" altLang="en-US" sz="1800" kern="0" dirty="0">
              <a:latin typeface="Trebuchet MS" panose="020B0603020202020204" pitchFamily="34" charset="0"/>
            </a:endParaRPr>
          </a:p>
          <a:p>
            <a:pPr>
              <a:spcBef>
                <a:spcPts val="0"/>
              </a:spcBef>
            </a:pPr>
            <a:r>
              <a:rPr lang="en-US" altLang="en-US" sz="1800" kern="0" dirty="0">
                <a:latin typeface="Trebuchet MS" panose="020B0603020202020204" pitchFamily="34" charset="0"/>
              </a:rPr>
              <a:t>Thus Type I errors (if material) should also be considered under the project.</a:t>
            </a:r>
          </a:p>
          <a:p>
            <a:pPr>
              <a:spcBef>
                <a:spcPts val="0"/>
              </a:spcBef>
            </a:pPr>
            <a:endParaRPr lang="en-US" altLang="en-US" sz="1800" kern="0" dirty="0">
              <a:latin typeface="Trebuchet MS" panose="020B0603020202020204" pitchFamily="34" charset="0"/>
            </a:endParaRPr>
          </a:p>
          <a:p>
            <a:pPr>
              <a:spcBef>
                <a:spcPts val="0"/>
              </a:spcBef>
            </a:pPr>
            <a:r>
              <a:rPr lang="en-US" altLang="en-US" sz="1800" kern="0" dirty="0">
                <a:latin typeface="Trebuchet MS" panose="020B0603020202020204" pitchFamily="34" charset="0"/>
              </a:rPr>
              <a:t>In order to complete the project in time, it can be completed in phased manner.</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73534526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898073" y="463109"/>
            <a:ext cx="8610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3200" b="1" kern="0" dirty="0">
                <a:solidFill>
                  <a:schemeClr val="tx1"/>
                </a:solidFill>
                <a:latin typeface="Trebuchet MS" panose="020B0603020202020204" pitchFamily="34" charset="0"/>
              </a:rPr>
              <a:t>Possible ways to assess impact</a:t>
            </a:r>
          </a:p>
        </p:txBody>
      </p:sp>
      <p:sp>
        <p:nvSpPr>
          <p:cNvPr id="4" name="Rectangle 3"/>
          <p:cNvSpPr txBox="1">
            <a:spLocks noChangeArrowheads="1"/>
          </p:cNvSpPr>
          <p:nvPr/>
        </p:nvSpPr>
        <p:spPr>
          <a:xfrm>
            <a:off x="1905001" y="1447800"/>
            <a:ext cx="9906000" cy="4800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ts val="600"/>
              </a:spcBef>
            </a:pPr>
            <a:r>
              <a:rPr lang="en-US" altLang="en-US" sz="2000" kern="0" dirty="0">
                <a:latin typeface="Trebuchet MS" panose="020B0603020202020204" pitchFamily="34" charset="0"/>
              </a:rPr>
              <a:t>Different ways to assess the impact</a:t>
            </a:r>
          </a:p>
          <a:p>
            <a:pPr lvl="1">
              <a:spcBef>
                <a:spcPts val="600"/>
              </a:spcBef>
              <a:buFont typeface="Wingdings" pitchFamily="2" charset="2"/>
              <a:buChar char="Ø"/>
            </a:pPr>
            <a:r>
              <a:rPr lang="en-US" altLang="en-US" sz="2000" kern="0" dirty="0">
                <a:latin typeface="Trebuchet MS" panose="020B0603020202020204" pitchFamily="34" charset="0"/>
              </a:rPr>
              <a:t>Crude Assessment by using Actuarial Models to project fund values based on actual returns and charges applicable.</a:t>
            </a:r>
          </a:p>
          <a:p>
            <a:pPr lvl="1">
              <a:spcBef>
                <a:spcPts val="600"/>
              </a:spcBef>
              <a:buFont typeface="Wingdings" pitchFamily="2" charset="2"/>
              <a:buChar char="Ø"/>
            </a:pPr>
            <a:r>
              <a:rPr lang="en-US" altLang="en-US" sz="2000" kern="0" dirty="0">
                <a:latin typeface="Trebuchet MS" panose="020B0603020202020204" pitchFamily="34" charset="0"/>
              </a:rPr>
              <a:t>Creation of Shadow Fund for affected policies.</a:t>
            </a:r>
          </a:p>
          <a:p>
            <a:pPr lvl="1">
              <a:spcBef>
                <a:spcPts val="600"/>
              </a:spcBef>
              <a:buFont typeface="Wingdings" pitchFamily="2" charset="2"/>
              <a:buChar char="Ø"/>
            </a:pPr>
            <a:r>
              <a:rPr lang="en-US" altLang="en-US" sz="2000" kern="0" dirty="0">
                <a:latin typeface="Trebuchet MS" panose="020B0603020202020204" pitchFamily="34" charset="0"/>
              </a:rPr>
              <a:t>Calculating the revised fund value for representative model points in UAT mode.</a:t>
            </a:r>
          </a:p>
          <a:p>
            <a:pPr>
              <a:spcBef>
                <a:spcPts val="600"/>
              </a:spcBef>
            </a:pPr>
            <a:endParaRPr lang="en-US" altLang="en-US" sz="2000" kern="0" dirty="0">
              <a:latin typeface="Trebuchet MS" panose="020B0603020202020204" pitchFamily="34" charset="0"/>
            </a:endParaRPr>
          </a:p>
          <a:p>
            <a:pPr>
              <a:spcBef>
                <a:spcPts val="600"/>
              </a:spcBef>
            </a:pPr>
            <a:r>
              <a:rPr lang="en-US" altLang="en-US" sz="2000" kern="0" dirty="0">
                <a:latin typeface="Trebuchet MS" panose="020B0603020202020204" pitchFamily="34" charset="0"/>
              </a:rPr>
              <a:t>Impact on Company</a:t>
            </a:r>
          </a:p>
          <a:p>
            <a:pPr lvl="1">
              <a:spcBef>
                <a:spcPts val="600"/>
              </a:spcBef>
              <a:buFont typeface="Wingdings" pitchFamily="2" charset="2"/>
              <a:buChar char="Ø"/>
            </a:pPr>
            <a:r>
              <a:rPr lang="en-US" altLang="en-US" sz="2000" kern="0" dirty="0">
                <a:latin typeface="Trebuchet MS" panose="020B0603020202020204" pitchFamily="34" charset="0"/>
              </a:rPr>
              <a:t>Project cost - Through Estimation of Time &amp; resource requirement for the project.</a:t>
            </a:r>
          </a:p>
          <a:p>
            <a:pPr lvl="1">
              <a:spcBef>
                <a:spcPts val="600"/>
              </a:spcBef>
              <a:buFont typeface="Wingdings" pitchFamily="2" charset="2"/>
              <a:buChar char="Ø"/>
            </a:pPr>
            <a:r>
              <a:rPr lang="en-US" altLang="en-US" sz="2000" kern="0" dirty="0">
                <a:latin typeface="Trebuchet MS" panose="020B0603020202020204" pitchFamily="34" charset="0"/>
              </a:rPr>
              <a:t>Penalty cost - Interest on delayed claims as per PPI Regulations, 2019</a:t>
            </a:r>
          </a:p>
          <a:p>
            <a:pPr lvl="1">
              <a:spcBef>
                <a:spcPts val="600"/>
              </a:spcBef>
              <a:buFont typeface="Wingdings" pitchFamily="2" charset="2"/>
              <a:buChar char="Ø"/>
            </a:pPr>
            <a:r>
              <a:rPr lang="en-US" altLang="en-US" sz="2000" kern="0" dirty="0">
                <a:latin typeface="Trebuchet MS" panose="020B0603020202020204" pitchFamily="34" charset="0"/>
              </a:rPr>
              <a:t>Secondary Impacts like reputational damage, regulatory scrutiny etc. will be difficult to quantify.</a:t>
            </a:r>
          </a:p>
          <a:p>
            <a:pPr marL="0" indent="0">
              <a:spcBef>
                <a:spcPts val="600"/>
              </a:spcBef>
              <a:buNone/>
            </a:pPr>
            <a:endParaRPr lang="en-US" altLang="en-US" sz="1800" kern="0" dirty="0">
              <a:latin typeface="Trebuchet MS" panose="020B0603020202020204" pitchFamily="34" charset="0"/>
            </a:endParaRPr>
          </a:p>
          <a:p>
            <a:pPr>
              <a:spcBef>
                <a:spcPts val="600"/>
              </a:spcBef>
            </a:pPr>
            <a:endParaRPr lang="en-US" altLang="en-US" sz="1600" kern="0" dirty="0">
              <a:latin typeface="Trebuchet MS" panose="020B0603020202020204" pitchFamily="34" charset="0"/>
            </a:endParaRPr>
          </a:p>
          <a:p>
            <a:pPr marL="0" indent="0">
              <a:spcBef>
                <a:spcPts val="600"/>
              </a:spcBef>
              <a:buNone/>
            </a:pPr>
            <a:r>
              <a:rPr lang="en-US" altLang="en-US" sz="1600" kern="0" dirty="0">
                <a:latin typeface="Trebuchet MS" panose="020B0603020202020204"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88564559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2933700" y="163538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0" name="TextBox 9"/>
          <p:cNvSpPr txBox="1"/>
          <p:nvPr/>
        </p:nvSpPr>
        <p:spPr>
          <a:xfrm>
            <a:off x="1703512" y="6314066"/>
            <a:ext cx="506288" cy="338554"/>
          </a:xfrm>
          <a:prstGeom prst="rect">
            <a:avLst/>
          </a:prstGeom>
          <a:noFill/>
        </p:spPr>
        <p:txBody>
          <a:bodyPr wrap="square" rtlCol="0">
            <a:spAutoFit/>
          </a:bodyPr>
          <a:lstStyle/>
          <a:p>
            <a:fld id="{763770CB-4625-4FD9-8B59-C9E8F3D876CA}" type="slidenum">
              <a:rPr lang="en-US" sz="1600">
                <a:solidFill>
                  <a:srgbClr val="FFFFFF"/>
                </a:solidFill>
                <a:latin typeface="Trebuchet MS" panose="020B0603020202020204" pitchFamily="34" charset="0"/>
              </a:rPr>
              <a:pPr/>
              <a:t>18</a:t>
            </a:fld>
            <a:endParaRPr lang="en-US" sz="1600" dirty="0">
              <a:solidFill>
                <a:srgbClr val="FFFFFF"/>
              </a:solidFill>
              <a:latin typeface="Trebuchet MS" panose="020B0603020202020204" pitchFamily="34" charset="0"/>
            </a:endParaRPr>
          </a:p>
        </p:txBody>
      </p:sp>
      <p:sp>
        <p:nvSpPr>
          <p:cNvPr id="9" name="Title 6"/>
          <p:cNvSpPr txBox="1">
            <a:spLocks/>
          </p:cNvSpPr>
          <p:nvPr/>
        </p:nvSpPr>
        <p:spPr bwMode="auto">
          <a:xfrm>
            <a:off x="2133600" y="1447800"/>
            <a:ext cx="9338791" cy="3119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ctr"/>
            <a:r>
              <a:rPr lang="en-US" altLang="en-US" dirty="0">
                <a:solidFill>
                  <a:srgbClr val="000000"/>
                </a:solidFill>
                <a:latin typeface="Trebuchet MS" panose="020B0603020202020204" pitchFamily="34" charset="0"/>
                <a:cs typeface="Times New Roman" panose="02020603050405020304" pitchFamily="18" charset="0"/>
              </a:rPr>
              <a:t>Concerns on COO’s second suggestions and Communication to Senior Management</a:t>
            </a:r>
            <a:endParaRPr lang="en-US" dirty="0">
              <a:solidFill>
                <a:srgbClr val="000000"/>
              </a:solidFill>
              <a:latin typeface="Trebuchet MS" panose="020B0603020202020204" pitchFamily="34"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714479922"/>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1752600" y="360362"/>
            <a:ext cx="89154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sz="3200" b="1" dirty="0">
                <a:solidFill>
                  <a:srgbClr val="000000"/>
                </a:solidFill>
                <a:latin typeface="Trebuchet MS" panose="020B0603020202020204" pitchFamily="34" charset="0"/>
              </a:rPr>
              <a:t>Second suggestion by COO</a:t>
            </a:r>
            <a:endParaRPr lang="en-US" altLang="en-US" sz="3200" b="1" kern="0" dirty="0">
              <a:solidFill>
                <a:srgbClr val="000000"/>
              </a:solidFill>
            </a:endParaRPr>
          </a:p>
        </p:txBody>
      </p:sp>
      <p:sp>
        <p:nvSpPr>
          <p:cNvPr id="4" name="Rectangle 3"/>
          <p:cNvSpPr txBox="1">
            <a:spLocks noChangeArrowheads="1"/>
          </p:cNvSpPr>
          <p:nvPr/>
        </p:nvSpPr>
        <p:spPr>
          <a:xfrm>
            <a:off x="1981200" y="1610873"/>
            <a:ext cx="7505700" cy="273252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GB" sz="2400" dirty="0">
                <a:solidFill>
                  <a:srgbClr val="000000"/>
                </a:solidFill>
                <a:latin typeface="Trebuchet MS" panose="020B0603020202020204" pitchFamily="34" charset="0"/>
              </a:rPr>
              <a:t>The COO made a second suggestion that the impact on policyholders who claimed between 2018 and now can be ignored since they are not on company’s books anymore.</a:t>
            </a:r>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Tree>
    <p:extLst>
      <p:ext uri="{BB962C8B-B14F-4D97-AF65-F5344CB8AC3E}">
        <p14:creationId xmlns:p14="http://schemas.microsoft.com/office/powerpoint/2010/main" val="103433609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2933700" y="163538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0" name="TextBox 9"/>
          <p:cNvSpPr txBox="1"/>
          <p:nvPr/>
        </p:nvSpPr>
        <p:spPr>
          <a:xfrm>
            <a:off x="1703512" y="6314066"/>
            <a:ext cx="506288" cy="338554"/>
          </a:xfrm>
          <a:prstGeom prst="rect">
            <a:avLst/>
          </a:prstGeom>
          <a:noFill/>
        </p:spPr>
        <p:txBody>
          <a:bodyPr wrap="square" rtlCol="0">
            <a:spAutoFit/>
          </a:bodyPr>
          <a:lstStyle/>
          <a:p>
            <a:fld id="{763770CB-4625-4FD9-8B59-C9E8F3D876CA}" type="slidenum">
              <a:rPr lang="en-US" sz="1600">
                <a:solidFill>
                  <a:srgbClr val="FFFFFF"/>
                </a:solidFill>
                <a:latin typeface="Trebuchet MS" panose="020B0603020202020204" pitchFamily="34" charset="0"/>
              </a:rPr>
              <a:pPr/>
              <a:t>2</a:t>
            </a:fld>
            <a:endParaRPr lang="en-US" sz="1600" dirty="0">
              <a:solidFill>
                <a:srgbClr val="FFFFFF"/>
              </a:solidFill>
              <a:latin typeface="Trebuchet MS" panose="020B0603020202020204" pitchFamily="34" charset="0"/>
            </a:endParaRPr>
          </a:p>
        </p:txBody>
      </p:sp>
      <p:sp>
        <p:nvSpPr>
          <p:cNvPr id="9" name="Title 6"/>
          <p:cNvSpPr txBox="1">
            <a:spLocks/>
          </p:cNvSpPr>
          <p:nvPr/>
        </p:nvSpPr>
        <p:spPr bwMode="auto">
          <a:xfrm>
            <a:off x="1838065" y="457200"/>
            <a:ext cx="9515735" cy="11024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ctr"/>
            <a:r>
              <a:rPr lang="en-US" altLang="en-US" dirty="0">
                <a:solidFill>
                  <a:srgbClr val="000000"/>
                </a:solidFill>
                <a:latin typeface="Trebuchet MS" panose="020B0603020202020204" pitchFamily="34" charset="0"/>
                <a:cs typeface="Times New Roman" panose="02020603050405020304" pitchFamily="18" charset="0"/>
              </a:rPr>
              <a:t>INTRODUCTION OF GUIDE</a:t>
            </a:r>
            <a:endParaRPr lang="en-US" dirty="0">
              <a:solidFill>
                <a:srgbClr val="000000"/>
              </a:solidFill>
              <a:latin typeface="Trebuchet MS" panose="020B0603020202020204" pitchFamily="34" charset="0"/>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
        <p:nvSpPr>
          <p:cNvPr id="8" name="Rectangle 3">
            <a:extLst>
              <a:ext uri="{FF2B5EF4-FFF2-40B4-BE49-F238E27FC236}">
                <a16:creationId xmlns:a16="http://schemas.microsoft.com/office/drawing/2014/main" id="{3D9F92CF-13C6-4609-A699-911B60FC0BC8}"/>
              </a:ext>
            </a:extLst>
          </p:cNvPr>
          <p:cNvSpPr txBox="1">
            <a:spLocks noChangeArrowheads="1"/>
          </p:cNvSpPr>
          <p:nvPr/>
        </p:nvSpPr>
        <p:spPr>
          <a:xfrm>
            <a:off x="1956656" y="1828800"/>
            <a:ext cx="9254986" cy="26144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spcBef>
                <a:spcPts val="1200"/>
              </a:spcBef>
              <a:spcAft>
                <a:spcPts val="1200"/>
              </a:spcAft>
              <a:buNone/>
            </a:pPr>
            <a:r>
              <a:rPr lang="en-US" altLang="en-US" sz="1800" dirty="0">
                <a:latin typeface="Trebuchet MS" pitchFamily="34" charset="0"/>
                <a:cs typeface="Calibri" panose="020F0502020204030204" pitchFamily="34" charset="0"/>
              </a:rPr>
              <a:t>RIPUDAMAN SETHI</a:t>
            </a:r>
          </a:p>
          <a:p>
            <a:pPr marL="0" indent="0">
              <a:spcBef>
                <a:spcPts val="1200"/>
              </a:spcBef>
              <a:spcAft>
                <a:spcPts val="1200"/>
              </a:spcAft>
              <a:buNone/>
            </a:pPr>
            <a:r>
              <a:rPr lang="en-US" altLang="en-US" sz="1800" dirty="0">
                <a:latin typeface="Trebuchet MS" pitchFamily="34" charset="0"/>
                <a:cs typeface="Calibri" panose="020F0502020204030204" pitchFamily="34" charset="0"/>
              </a:rPr>
              <a:t>Ripudaman is a qualified actuary with a total experience of 17 years in the life insurance industry. He has worked with Aviva life, TATA AIA, Indiafirst and Pramerica life insurance company. Currently, he is working as Director, Actuarial Services in Metlife GOSC.</a:t>
            </a:r>
          </a:p>
          <a:p>
            <a:pPr marL="0" indent="0">
              <a:spcBef>
                <a:spcPts val="1200"/>
              </a:spcBef>
              <a:spcAft>
                <a:spcPts val="1200"/>
              </a:spcAft>
              <a:buNone/>
            </a:pPr>
            <a:endParaRPr lang="en-US" altLang="en-US" sz="1800" dirty="0">
              <a:latin typeface="Trebuchet MS" pitchFamily="34" charset="0"/>
              <a:cs typeface="Calibri" panose="020F0502020204030204" pitchFamily="34" charset="0"/>
            </a:endParaRPr>
          </a:p>
        </p:txBody>
      </p:sp>
    </p:spTree>
    <p:extLst>
      <p:ext uri="{BB962C8B-B14F-4D97-AF65-F5344CB8AC3E}">
        <p14:creationId xmlns:p14="http://schemas.microsoft.com/office/powerpoint/2010/main" val="3393203364"/>
      </p:ext>
    </p:extLst>
  </p:cSld>
  <p:clrMapOvr>
    <a:overrideClrMapping bg1="lt1" tx1="dk1" bg2="lt2" tx2="dk2" accent1="accent1" accent2="accent2" accent3="accent3" accent4="accent4" accent5="accent5" accent6="accent6" hlink="hlink" folHlink="folHlink"/>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752600" y="436562"/>
            <a:ext cx="8915400" cy="5540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r>
              <a:rPr lang="en-US" sz="3200" dirty="0">
                <a:latin typeface="Trebuchet MS" panose="020B0603020202020204" pitchFamily="34" charset="0"/>
              </a:rPr>
              <a:t>Concerns - communicate to management</a:t>
            </a:r>
          </a:p>
          <a:p>
            <a:endParaRPr lang="en-US" altLang="en-US" sz="3200" dirty="0">
              <a:latin typeface="Trebuchet MS" panose="020B0603020202020204" pitchFamily="34" charset="0"/>
            </a:endParaRPr>
          </a:p>
        </p:txBody>
      </p:sp>
      <p:sp>
        <p:nvSpPr>
          <p:cNvPr id="4" name="Rectangle 3"/>
          <p:cNvSpPr txBox="1">
            <a:spLocks noChangeArrowheads="1"/>
          </p:cNvSpPr>
          <p:nvPr/>
        </p:nvSpPr>
        <p:spPr>
          <a:xfrm>
            <a:off x="1981200" y="1066801"/>
            <a:ext cx="9601200" cy="49529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r>
              <a:rPr lang="en-GB" sz="2400" b="1" dirty="0">
                <a:solidFill>
                  <a:srgbClr val="000000"/>
                </a:solidFill>
                <a:latin typeface="Trebuchet MS" panose="020B0603020202020204" pitchFamily="34" charset="0"/>
              </a:rPr>
              <a:t>Regulatory impact</a:t>
            </a:r>
          </a:p>
          <a:p>
            <a:pPr lvl="1">
              <a:lnSpc>
                <a:spcPct val="150000"/>
              </a:lnSpc>
              <a:spcBef>
                <a:spcPts val="0"/>
              </a:spcBef>
              <a:spcAft>
                <a:spcPts val="600"/>
              </a:spcAft>
              <a:buFont typeface="Wingdings" panose="05000000000000000000" pitchFamily="2" charset="2"/>
              <a:buChar char="Ø"/>
            </a:pPr>
            <a:r>
              <a:rPr lang="en-GB" sz="2000" dirty="0">
                <a:solidFill>
                  <a:srgbClr val="000000"/>
                </a:solidFill>
                <a:latin typeface="Trebuchet MS" panose="020B0603020202020204" pitchFamily="34" charset="0"/>
              </a:rPr>
              <a:t>Regulator may need details about the action taken on error rectification</a:t>
            </a:r>
          </a:p>
          <a:p>
            <a:pPr lvl="1">
              <a:lnSpc>
                <a:spcPct val="150000"/>
              </a:lnSpc>
              <a:spcBef>
                <a:spcPts val="0"/>
              </a:spcBef>
              <a:spcAft>
                <a:spcPts val="600"/>
              </a:spcAft>
              <a:buFont typeface="Wingdings" panose="05000000000000000000" pitchFamily="2" charset="2"/>
              <a:buChar char="Ø"/>
            </a:pPr>
            <a:r>
              <a:rPr lang="en-GB" sz="2000" dirty="0">
                <a:solidFill>
                  <a:srgbClr val="000000"/>
                </a:solidFill>
                <a:latin typeface="Trebuchet MS" panose="020B0603020202020204" pitchFamily="34" charset="0"/>
              </a:rPr>
              <a:t>Since we may not be treating customer fairly, regulator may penalise company</a:t>
            </a:r>
          </a:p>
          <a:p>
            <a:pPr lvl="1">
              <a:lnSpc>
                <a:spcPct val="150000"/>
              </a:lnSpc>
              <a:spcBef>
                <a:spcPts val="0"/>
              </a:spcBef>
              <a:spcAft>
                <a:spcPts val="600"/>
              </a:spcAft>
              <a:buFont typeface="Wingdings" panose="05000000000000000000" pitchFamily="2" charset="2"/>
              <a:buChar char="Ø"/>
            </a:pPr>
            <a:r>
              <a:rPr lang="en-GB" sz="2000" dirty="0">
                <a:solidFill>
                  <a:srgbClr val="000000"/>
                </a:solidFill>
                <a:latin typeface="Trebuchet MS" panose="020B0603020202020204" pitchFamily="34" charset="0"/>
              </a:rPr>
              <a:t>Launching new products may require additional control imposed by regulator</a:t>
            </a:r>
          </a:p>
          <a:p>
            <a:pPr lvl="1">
              <a:lnSpc>
                <a:spcPct val="150000"/>
              </a:lnSpc>
              <a:spcBef>
                <a:spcPts val="0"/>
              </a:spcBef>
              <a:spcAft>
                <a:spcPts val="600"/>
              </a:spcAft>
              <a:buFont typeface="Wingdings" panose="05000000000000000000" pitchFamily="2" charset="2"/>
              <a:buChar char="Ø"/>
            </a:pPr>
            <a:r>
              <a:rPr lang="en-GB" sz="2000" dirty="0">
                <a:solidFill>
                  <a:srgbClr val="000000"/>
                </a:solidFill>
                <a:latin typeface="Trebuchet MS" panose="020B0603020202020204" pitchFamily="34" charset="0"/>
              </a:rPr>
              <a:t>Special Audit for checking system can be done by regulator</a:t>
            </a:r>
          </a:p>
          <a:p>
            <a:pPr>
              <a:spcBef>
                <a:spcPts val="600"/>
              </a:spcBef>
              <a:spcAft>
                <a:spcPts val="600"/>
              </a:spcAft>
            </a:pPr>
            <a:r>
              <a:rPr lang="en-GB" sz="2400" b="1" dirty="0">
                <a:latin typeface="Trebuchet MS" panose="020B0603020202020204" pitchFamily="34" charset="0"/>
              </a:rPr>
              <a:t>Quantification of error</a:t>
            </a:r>
          </a:p>
          <a:p>
            <a:pPr lvl="1">
              <a:spcBef>
                <a:spcPts val="600"/>
              </a:spcBef>
              <a:spcAft>
                <a:spcPts val="600"/>
              </a:spcAft>
            </a:pPr>
            <a:r>
              <a:rPr lang="en-GB" sz="2000" dirty="0">
                <a:latin typeface="Trebuchet MS" panose="020B0603020202020204" pitchFamily="34" charset="0"/>
              </a:rPr>
              <a:t>Quantification of error in relation to claimed policies from 2018 till now</a:t>
            </a:r>
          </a:p>
          <a:p>
            <a:pPr lvl="1">
              <a:spcBef>
                <a:spcPts val="600"/>
              </a:spcBef>
              <a:spcAft>
                <a:spcPts val="600"/>
              </a:spcAft>
            </a:pPr>
            <a:r>
              <a:rPr lang="en-GB" sz="2000" dirty="0">
                <a:latin typeface="Trebuchet MS" panose="020B0603020202020204" pitchFamily="34" charset="0"/>
              </a:rPr>
              <a:t>Additional cost of rectifying error of claimed policies</a:t>
            </a:r>
          </a:p>
          <a:p>
            <a:pPr lvl="1">
              <a:lnSpc>
                <a:spcPct val="150000"/>
              </a:lnSpc>
              <a:buFont typeface="Wingdings" panose="05000000000000000000" pitchFamily="2" charset="2"/>
              <a:buChar char="Ø"/>
            </a:pPr>
            <a:endParaRPr lang="en-GB" sz="200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58425392"/>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1847850" y="990600"/>
            <a:ext cx="9429750" cy="5410200"/>
          </a:xfrm>
          <a:prstGeom prst="rect">
            <a:avLst/>
          </a:prstGeom>
        </p:spPr>
        <p:txBody>
          <a:bodyPr/>
          <a:lstStyle>
            <a:defPPr>
              <a:defRPr lang="en-US"/>
            </a:defPPr>
            <a:lvl1pPr marL="342900" indent="-342900" eaLnBrk="0" fontAlgn="base" hangingPunct="0">
              <a:spcBef>
                <a:spcPct val="20000"/>
              </a:spcBef>
              <a:spcAft>
                <a:spcPct val="0"/>
              </a:spcAft>
              <a:buChar char="•"/>
              <a:defRPr sz="2400" b="1">
                <a:solidFill>
                  <a:srgbClr val="000000"/>
                </a:solidFill>
              </a:defRPr>
            </a:lvl1pPr>
            <a:lvl2pPr marL="742950" lvl="1" indent="-285750" eaLnBrk="0" fontAlgn="base" hangingPunct="0">
              <a:lnSpc>
                <a:spcPct val="150000"/>
              </a:lnSpc>
              <a:spcBef>
                <a:spcPct val="20000"/>
              </a:spcBef>
              <a:spcAft>
                <a:spcPct val="0"/>
              </a:spcAft>
              <a:buFont typeface="Wingdings" panose="05000000000000000000" pitchFamily="2" charset="2"/>
              <a:buChar char="Ø"/>
              <a:defRPr sz="2000">
                <a:solidFill>
                  <a:srgbClr val="000000"/>
                </a:solidFill>
              </a:defRPr>
            </a:lvl2pPr>
            <a:lvl3pPr marL="1143000" indent="-228600" eaLnBrk="0" fontAlgn="base" hangingPunct="0">
              <a:spcBef>
                <a:spcPct val="20000"/>
              </a:spcBef>
              <a:spcAft>
                <a:spcPct val="0"/>
              </a:spcAft>
              <a:buChar char="•"/>
              <a:defRPr sz="2400"/>
            </a:lvl3pPr>
            <a:lvl4pPr marL="1600200" indent="-228600" eaLnBrk="0" fontAlgn="base" hangingPunct="0">
              <a:spcBef>
                <a:spcPct val="20000"/>
              </a:spcBef>
              <a:spcAft>
                <a:spcPct val="0"/>
              </a:spcAft>
              <a:buChar char="–"/>
              <a:defRPr sz="2000"/>
            </a:lvl4pPr>
            <a:lvl5pPr marL="2057400" indent="-228600" eaLnBrk="0" fontAlgn="base" hangingPunct="0">
              <a:spcBef>
                <a:spcPct val="20000"/>
              </a:spcBef>
              <a:spcAft>
                <a:spcPct val="0"/>
              </a:spcAft>
              <a:buChar char="»"/>
              <a:defRPr sz="2000"/>
            </a:lvl5pPr>
            <a:lvl6pPr marL="2514600" indent="-228600" eaLnBrk="0" fontAlgn="base" hangingPunct="0">
              <a:spcBef>
                <a:spcPct val="20000"/>
              </a:spcBef>
              <a:spcAft>
                <a:spcPct val="0"/>
              </a:spcAft>
              <a:buChar char="»"/>
              <a:defRPr sz="2000"/>
            </a:lvl6pPr>
            <a:lvl7pPr marL="2971800" indent="-228600" eaLnBrk="0" fontAlgn="base" hangingPunct="0">
              <a:spcBef>
                <a:spcPct val="20000"/>
              </a:spcBef>
              <a:spcAft>
                <a:spcPct val="0"/>
              </a:spcAft>
              <a:buChar char="»"/>
              <a:defRPr sz="2000"/>
            </a:lvl7pPr>
            <a:lvl8pPr marL="3429000" indent="-228600" eaLnBrk="0" fontAlgn="base" hangingPunct="0">
              <a:spcBef>
                <a:spcPct val="20000"/>
              </a:spcBef>
              <a:spcAft>
                <a:spcPct val="0"/>
              </a:spcAft>
              <a:buChar char="»"/>
              <a:defRPr sz="2000"/>
            </a:lvl8pPr>
            <a:lvl9pPr marL="3886200" indent="-228600" eaLnBrk="0" fontAlgn="base" hangingPunct="0">
              <a:spcBef>
                <a:spcPct val="20000"/>
              </a:spcBef>
              <a:spcAft>
                <a:spcPct val="0"/>
              </a:spcAft>
              <a:buChar char="»"/>
              <a:defRPr sz="2000"/>
            </a:lvl9pPr>
          </a:lstStyle>
          <a:p>
            <a:pPr>
              <a:spcBef>
                <a:spcPts val="600"/>
              </a:spcBef>
              <a:spcAft>
                <a:spcPts val="600"/>
              </a:spcAft>
            </a:pPr>
            <a:r>
              <a:rPr lang="en-GB" dirty="0">
                <a:latin typeface="Trebuchet MS" panose="020B0603020202020204" pitchFamily="34" charset="0"/>
              </a:rPr>
              <a:t>Policyholder reaction</a:t>
            </a:r>
          </a:p>
          <a:p>
            <a:pPr lvl="1">
              <a:spcBef>
                <a:spcPts val="600"/>
              </a:spcBef>
              <a:spcAft>
                <a:spcPts val="600"/>
              </a:spcAft>
            </a:pPr>
            <a:r>
              <a:rPr lang="en-GB" sz="1800" dirty="0">
                <a:latin typeface="Trebuchet MS" panose="020B0603020202020204" pitchFamily="34" charset="0"/>
              </a:rPr>
              <a:t>Policyholder may not be happy with such decision which may result in:</a:t>
            </a:r>
          </a:p>
          <a:p>
            <a:pPr lvl="2">
              <a:spcBef>
                <a:spcPts val="600"/>
              </a:spcBef>
              <a:spcAft>
                <a:spcPts val="600"/>
              </a:spcAft>
            </a:pPr>
            <a:r>
              <a:rPr lang="en-GB" sz="1800" dirty="0">
                <a:latin typeface="Trebuchet MS" panose="020B0603020202020204" pitchFamily="34" charset="0"/>
              </a:rPr>
              <a:t>Policyholder may lapse policies</a:t>
            </a:r>
          </a:p>
          <a:p>
            <a:pPr lvl="2">
              <a:spcBef>
                <a:spcPts val="600"/>
              </a:spcBef>
              <a:spcAft>
                <a:spcPts val="600"/>
              </a:spcAft>
            </a:pPr>
            <a:r>
              <a:rPr lang="en-GB" sz="1800" dirty="0">
                <a:latin typeface="Trebuchet MS" panose="020B0603020202020204" pitchFamily="34" charset="0"/>
              </a:rPr>
              <a:t>Bad publicity by policyholders</a:t>
            </a:r>
          </a:p>
          <a:p>
            <a:pPr>
              <a:spcBef>
                <a:spcPts val="600"/>
              </a:spcBef>
              <a:spcAft>
                <a:spcPts val="600"/>
              </a:spcAft>
            </a:pPr>
            <a:r>
              <a:rPr lang="en-GB" dirty="0">
                <a:latin typeface="Trebuchet MS" panose="020B0603020202020204" pitchFamily="34" charset="0"/>
              </a:rPr>
              <a:t>Impact to Shareholder </a:t>
            </a:r>
          </a:p>
          <a:p>
            <a:pPr lvl="1">
              <a:spcBef>
                <a:spcPts val="600"/>
              </a:spcBef>
              <a:spcAft>
                <a:spcPts val="600"/>
              </a:spcAft>
            </a:pPr>
            <a:r>
              <a:rPr lang="en-GB" sz="1800" dirty="0">
                <a:latin typeface="Trebuchet MS" panose="020B0603020202020204" pitchFamily="34" charset="0"/>
              </a:rPr>
              <a:t>Impact on brand of company due to Reputational risk </a:t>
            </a:r>
          </a:p>
          <a:p>
            <a:pPr lvl="1">
              <a:spcBef>
                <a:spcPts val="600"/>
              </a:spcBef>
              <a:spcAft>
                <a:spcPts val="600"/>
              </a:spcAft>
            </a:pPr>
            <a:r>
              <a:rPr lang="en-GB" sz="1800" dirty="0">
                <a:latin typeface="Trebuchet MS" panose="020B0603020202020204" pitchFamily="34" charset="0"/>
              </a:rPr>
              <a:t>Impact on other group companies</a:t>
            </a:r>
          </a:p>
          <a:p>
            <a:pPr lvl="1">
              <a:spcBef>
                <a:spcPts val="600"/>
              </a:spcBef>
              <a:spcAft>
                <a:spcPts val="600"/>
              </a:spcAft>
            </a:pPr>
            <a:r>
              <a:rPr lang="en-GB" sz="1800" dirty="0">
                <a:latin typeface="Trebuchet MS" panose="020B0603020202020204" pitchFamily="34" charset="0"/>
              </a:rPr>
              <a:t>Impact on share price of company (if listed company)</a:t>
            </a:r>
          </a:p>
          <a:p>
            <a:pPr lvl="1">
              <a:spcBef>
                <a:spcPts val="600"/>
              </a:spcBef>
              <a:spcAft>
                <a:spcPts val="600"/>
              </a:spcAft>
            </a:pPr>
            <a:r>
              <a:rPr lang="en-GB" sz="1800" dirty="0">
                <a:latin typeface="Trebuchet MS" panose="020B0603020202020204" pitchFamily="34" charset="0"/>
              </a:rPr>
              <a:t>Extent of loss to be incurred by shareholder while rectifying error of claimed policies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7" name="Rectangle 2"/>
          <p:cNvSpPr txBox="1">
            <a:spLocks noChangeArrowheads="1"/>
          </p:cNvSpPr>
          <p:nvPr/>
        </p:nvSpPr>
        <p:spPr>
          <a:xfrm>
            <a:off x="1847850" y="284162"/>
            <a:ext cx="8915400" cy="6302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r>
              <a:rPr lang="en-US" sz="3200" dirty="0">
                <a:latin typeface="Trebuchet MS" panose="020B0603020202020204" pitchFamily="34" charset="0"/>
              </a:rPr>
              <a:t>Concerns - communicate to management</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3381080033"/>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828800" y="301388"/>
            <a:ext cx="8458200" cy="68921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sz="2800" b="1" dirty="0">
                <a:solidFill>
                  <a:srgbClr val="000000"/>
                </a:solidFill>
                <a:latin typeface="Trebuchet MS" panose="020B0603020202020204" pitchFamily="34" charset="0"/>
              </a:rPr>
              <a:t>Regulations and APS to be considered</a:t>
            </a:r>
            <a:endParaRPr lang="en-US" altLang="en-US" sz="2800" kern="0" dirty="0">
              <a:solidFill>
                <a:srgbClr val="000000"/>
              </a:solidFill>
              <a:latin typeface="Trebuchet MS" panose="020B0603020202020204" pitchFamily="34" charset="0"/>
            </a:endParaRPr>
          </a:p>
        </p:txBody>
      </p:sp>
      <p:sp>
        <p:nvSpPr>
          <p:cNvPr id="4" name="Rectangle 3"/>
          <p:cNvSpPr txBox="1">
            <a:spLocks noChangeArrowheads="1"/>
          </p:cNvSpPr>
          <p:nvPr/>
        </p:nvSpPr>
        <p:spPr>
          <a:xfrm>
            <a:off x="1828800" y="935463"/>
            <a:ext cx="9144000" cy="44747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endParaRPr lang="en-GB" sz="2800" b="1" dirty="0">
              <a:solidFill>
                <a:srgbClr val="000000"/>
              </a:solidFill>
            </a:endParaRPr>
          </a:p>
          <a:p>
            <a:pPr>
              <a:buFont typeface="Wingdings" panose="05000000000000000000" pitchFamily="2" charset="2"/>
              <a:buChar char="Ø"/>
            </a:pPr>
            <a:r>
              <a:rPr lang="en-GB" sz="2000" dirty="0">
                <a:solidFill>
                  <a:srgbClr val="000000"/>
                </a:solidFill>
                <a:latin typeface="Trebuchet MS" panose="020B0603020202020204" pitchFamily="34" charset="0"/>
              </a:rPr>
              <a:t>Protection of Policyholder Interest Regulation -section 14 (iv)-</a:t>
            </a:r>
            <a:r>
              <a:rPr lang="en-IN" sz="2000" dirty="0">
                <a:latin typeface="Trebuchet MS" panose="020B0603020202020204" pitchFamily="34" charset="0"/>
              </a:rPr>
              <a:t> In case of any delay on the part of the Insurer in settling the claim on due date, the life insurer shall pay interest</a:t>
            </a:r>
          </a:p>
          <a:p>
            <a:pPr marL="57150" indent="0">
              <a:buNone/>
            </a:pPr>
            <a:endParaRPr lang="en-GB" sz="2000" dirty="0">
              <a:solidFill>
                <a:srgbClr val="000000"/>
              </a:solidFill>
              <a:latin typeface="Trebuchet MS" panose="020B0603020202020204" pitchFamily="34" charset="0"/>
            </a:endParaRPr>
          </a:p>
          <a:p>
            <a:pPr>
              <a:buFont typeface="Wingdings" panose="05000000000000000000" pitchFamily="2" charset="2"/>
              <a:buChar char="Ø"/>
            </a:pPr>
            <a:r>
              <a:rPr lang="en-GB" sz="2000" dirty="0">
                <a:solidFill>
                  <a:srgbClr val="000000"/>
                </a:solidFill>
                <a:latin typeface="Trebuchet MS" panose="020B0603020202020204" pitchFamily="34" charset="0"/>
              </a:rPr>
              <a:t>Compliance of </a:t>
            </a:r>
            <a:r>
              <a:rPr lang="en-US" sz="2000" dirty="0">
                <a:latin typeface="Trebuchet MS" panose="020B0603020202020204" pitchFamily="34" charset="0"/>
              </a:rPr>
              <a:t>Unit Linked Insurance Products Regulations 2013 and 2019</a:t>
            </a:r>
          </a:p>
          <a:p>
            <a:pPr lvl="1">
              <a:buFont typeface="Wingdings" panose="05000000000000000000" pitchFamily="2" charset="2"/>
              <a:buChar char="ü"/>
            </a:pPr>
            <a:r>
              <a:rPr lang="en-US" sz="2000" dirty="0">
                <a:latin typeface="Trebuchet MS" panose="020B0603020202020204" pitchFamily="34" charset="0"/>
              </a:rPr>
              <a:t>Charges</a:t>
            </a:r>
          </a:p>
          <a:p>
            <a:pPr lvl="1">
              <a:buFont typeface="Wingdings" panose="05000000000000000000" pitchFamily="2" charset="2"/>
              <a:buChar char="ü"/>
            </a:pPr>
            <a:r>
              <a:rPr lang="en-US" sz="2000" dirty="0">
                <a:latin typeface="Trebuchet MS" panose="020B0603020202020204" pitchFamily="34" charset="0"/>
              </a:rPr>
              <a:t>NAV calculation</a:t>
            </a:r>
          </a:p>
          <a:p>
            <a:pPr lvl="1">
              <a:buFont typeface="Wingdings" panose="05000000000000000000" pitchFamily="2" charset="2"/>
              <a:buChar char="ü"/>
            </a:pPr>
            <a:r>
              <a:rPr lang="en-US" sz="2000" dirty="0">
                <a:latin typeface="Trebuchet MS" panose="020B0603020202020204" pitchFamily="34" charset="0"/>
              </a:rPr>
              <a:t>Reduction in Yield</a:t>
            </a:r>
          </a:p>
          <a:p>
            <a:pPr marL="57150" indent="0">
              <a:buNone/>
            </a:pPr>
            <a:endParaRPr lang="en-US" sz="2000" dirty="0">
              <a:latin typeface="Trebuchet MS" panose="020B0603020202020204" pitchFamily="34" charset="0"/>
            </a:endParaRPr>
          </a:p>
          <a:p>
            <a:pPr>
              <a:buFont typeface="Wingdings" panose="05000000000000000000" pitchFamily="2" charset="2"/>
              <a:buChar char="Ø"/>
            </a:pPr>
            <a:r>
              <a:rPr lang="en-US" sz="2000" dirty="0">
                <a:latin typeface="Trebuchet MS" panose="020B0603020202020204" pitchFamily="34" charset="0"/>
              </a:rPr>
              <a:t>APS1 – Sec 6.4 – Policyholder reasonable expectation should be met.</a:t>
            </a:r>
            <a:endParaRPr lang="en-GB" sz="2400" b="1" dirty="0">
              <a:solidFill>
                <a:srgbClr val="000000"/>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869898400"/>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1889646" y="284162"/>
            <a:ext cx="7101954" cy="7826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r>
              <a:rPr lang="en-US" altLang="en-US" sz="3600" dirty="0">
                <a:latin typeface="Trebuchet MS" panose="020B0603020202020204" pitchFamily="34" charset="0"/>
              </a:rPr>
              <a:t>Conclusion</a:t>
            </a:r>
          </a:p>
        </p:txBody>
      </p:sp>
      <p:sp>
        <p:nvSpPr>
          <p:cNvPr id="4" name="Rectangle 3"/>
          <p:cNvSpPr txBox="1">
            <a:spLocks noChangeArrowheads="1"/>
          </p:cNvSpPr>
          <p:nvPr/>
        </p:nvSpPr>
        <p:spPr>
          <a:xfrm>
            <a:off x="2057399" y="1447800"/>
            <a:ext cx="9829801" cy="3886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ts val="1200"/>
              </a:spcBef>
              <a:spcAft>
                <a:spcPts val="1200"/>
              </a:spcAft>
            </a:pPr>
            <a:r>
              <a:rPr lang="en-US" altLang="en-US" sz="2000" dirty="0">
                <a:solidFill>
                  <a:srgbClr val="000000"/>
                </a:solidFill>
                <a:latin typeface="Trebuchet MS" pitchFamily="34" charset="0"/>
                <a:cs typeface="Times New Roman" panose="02020603050405020304" pitchFamily="18" charset="0"/>
              </a:rPr>
              <a:t>Fairness to policyholders and regulatory impact should be considered.</a:t>
            </a:r>
          </a:p>
          <a:p>
            <a:pPr>
              <a:spcBef>
                <a:spcPts val="1200"/>
              </a:spcBef>
              <a:spcAft>
                <a:spcPts val="1200"/>
              </a:spcAft>
            </a:pPr>
            <a:r>
              <a:rPr lang="en-US" altLang="en-US" sz="2000" dirty="0">
                <a:solidFill>
                  <a:srgbClr val="000000"/>
                </a:solidFill>
                <a:latin typeface="Trebuchet MS" pitchFamily="34" charset="0"/>
                <a:cs typeface="Times New Roman" panose="02020603050405020304" pitchFamily="18" charset="0"/>
              </a:rPr>
              <a:t>Detailed assessment is needed to understand various impacts of errors.</a:t>
            </a:r>
          </a:p>
          <a:p>
            <a:pPr>
              <a:spcBef>
                <a:spcPts val="1200"/>
              </a:spcBef>
              <a:spcAft>
                <a:spcPts val="1200"/>
              </a:spcAft>
            </a:pPr>
            <a:r>
              <a:rPr lang="en-US" altLang="en-US" sz="2000" dirty="0">
                <a:solidFill>
                  <a:srgbClr val="000000"/>
                </a:solidFill>
                <a:latin typeface="Trebuchet MS" pitchFamily="34" charset="0"/>
                <a:cs typeface="Times New Roman" panose="02020603050405020304" pitchFamily="18" charset="0"/>
              </a:rPr>
              <a:t>Identifying appropriate method for rectifying error based on cost benefit analysis.</a:t>
            </a:r>
          </a:p>
          <a:p>
            <a:pPr>
              <a:spcBef>
                <a:spcPts val="1200"/>
              </a:spcBef>
              <a:spcAft>
                <a:spcPts val="1200"/>
              </a:spcAft>
            </a:pPr>
            <a:r>
              <a:rPr lang="en-US" altLang="en-US" sz="2000" dirty="0">
                <a:solidFill>
                  <a:srgbClr val="000000"/>
                </a:solidFill>
                <a:latin typeface="Trebuchet MS" pitchFamily="34" charset="0"/>
                <a:cs typeface="Times New Roman" panose="02020603050405020304" pitchFamily="18" charset="0"/>
              </a:rPr>
              <a:t>Decision on the materiality of errors.</a:t>
            </a:r>
          </a:p>
          <a:p>
            <a:pPr>
              <a:spcBef>
                <a:spcPts val="1200"/>
              </a:spcBef>
              <a:spcAft>
                <a:spcPts val="1200"/>
              </a:spcAft>
            </a:pPr>
            <a:r>
              <a:rPr lang="en-US" altLang="en-US" sz="2000" dirty="0">
                <a:solidFill>
                  <a:srgbClr val="000000"/>
                </a:solidFill>
                <a:latin typeface="Trebuchet MS" pitchFamily="34" charset="0"/>
                <a:cs typeface="Times New Roman" panose="02020603050405020304" pitchFamily="18" charset="0"/>
              </a:rPr>
              <a:t>Further analysis is required before considering both the suggestions of COO.</a:t>
            </a:r>
          </a:p>
          <a:p>
            <a:pPr>
              <a:spcBef>
                <a:spcPts val="1200"/>
              </a:spcBef>
              <a:spcAft>
                <a:spcPts val="1200"/>
              </a:spcAft>
            </a:pPr>
            <a:r>
              <a:rPr lang="en-US" altLang="en-US" sz="2000" dirty="0">
                <a:solidFill>
                  <a:srgbClr val="000000"/>
                </a:solidFill>
                <a:latin typeface="Trebuchet MS" pitchFamily="34" charset="0"/>
                <a:cs typeface="Times New Roman" panose="02020603050405020304" pitchFamily="18" charset="0"/>
              </a:rPr>
              <a:t>Consideration of all stake holders prior to rectifying errors.</a:t>
            </a:r>
            <a:endParaRPr lang="en-US" altLang="en-US" sz="2000" dirty="0">
              <a:latin typeface="Trebuchet MS" pitchFamily="34" charset="0"/>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61120689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956193" y="2742553"/>
            <a:ext cx="3311507" cy="7826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r>
              <a:rPr lang="en-US" altLang="en-US" dirty="0">
                <a:latin typeface="Trebuchet MS" panose="020B0603020202020204" pitchFamily="34" charset="0"/>
              </a:rPr>
              <a:t>Thank You</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422666508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4956193" y="2742553"/>
            <a:ext cx="3311507" cy="782638"/>
          </a:xfrm>
          <a:prstGeom prst="rect">
            <a:avLst/>
          </a:prstGeom>
        </p:spPr>
        <p:txBody>
          <a:bodyPr/>
          <a:lstStyle>
            <a:defPPr>
              <a:defRPr lang="en-US"/>
            </a:defPPr>
            <a:lvl1pPr eaLnBrk="0" fontAlgn="base" hangingPunct="0">
              <a:spcBef>
                <a:spcPct val="0"/>
              </a:spcBef>
              <a:spcAft>
                <a:spcPct val="0"/>
              </a:spcAft>
              <a:defRPr sz="4000" b="1">
                <a:solidFill>
                  <a:srgbClr val="000000"/>
                </a:solidFill>
                <a:latin typeface="+mj-lt"/>
                <a:ea typeface="+mj-ea"/>
                <a:cs typeface="+mj-cs"/>
              </a:defRPr>
            </a:lvl1pPr>
            <a:lvl2pPr algn="ctr" eaLnBrk="0" fontAlgn="base" hangingPunct="0">
              <a:spcBef>
                <a:spcPct val="0"/>
              </a:spcBef>
              <a:spcAft>
                <a:spcPct val="0"/>
              </a:spcAft>
              <a:defRPr sz="4400">
                <a:solidFill>
                  <a:schemeClr val="tx2"/>
                </a:solidFill>
                <a:latin typeface="Arial" pitchFamily="34" charset="0"/>
              </a:defRPr>
            </a:lvl2pPr>
            <a:lvl3pPr algn="ctr" eaLnBrk="0" fontAlgn="base" hangingPunct="0">
              <a:spcBef>
                <a:spcPct val="0"/>
              </a:spcBef>
              <a:spcAft>
                <a:spcPct val="0"/>
              </a:spcAft>
              <a:defRPr sz="4400">
                <a:solidFill>
                  <a:schemeClr val="tx2"/>
                </a:solidFill>
                <a:latin typeface="Arial" pitchFamily="34" charset="0"/>
              </a:defRPr>
            </a:lvl3pPr>
            <a:lvl4pPr algn="ctr" eaLnBrk="0" fontAlgn="base" hangingPunct="0">
              <a:spcBef>
                <a:spcPct val="0"/>
              </a:spcBef>
              <a:spcAft>
                <a:spcPct val="0"/>
              </a:spcAft>
              <a:defRPr sz="4400">
                <a:solidFill>
                  <a:schemeClr val="tx2"/>
                </a:solidFill>
                <a:latin typeface="Arial" pitchFamily="34" charset="0"/>
              </a:defRPr>
            </a:lvl4pPr>
            <a:lvl5pPr algn="ctr" eaLnBrk="0" fontAlgn="base" hangingPunct="0">
              <a:spcBef>
                <a:spcPct val="0"/>
              </a:spcBef>
              <a:spcAft>
                <a:spcPct val="0"/>
              </a:spcAft>
              <a:defRPr sz="4400">
                <a:solidFill>
                  <a:schemeClr val="tx2"/>
                </a:solidFill>
                <a:latin typeface="Arial" pitchFamily="34" charset="0"/>
              </a:defRPr>
            </a:lvl5pPr>
            <a:lvl6pPr marL="457200" algn="ctr" eaLnBrk="0" fontAlgn="base" hangingPunct="0">
              <a:spcBef>
                <a:spcPct val="0"/>
              </a:spcBef>
              <a:spcAft>
                <a:spcPct val="0"/>
              </a:spcAft>
              <a:defRPr sz="4400">
                <a:solidFill>
                  <a:schemeClr val="tx2"/>
                </a:solidFill>
                <a:latin typeface="Arial" pitchFamily="34" charset="0"/>
              </a:defRPr>
            </a:lvl6pPr>
            <a:lvl7pPr marL="914400" algn="ctr" eaLnBrk="0" fontAlgn="base" hangingPunct="0">
              <a:spcBef>
                <a:spcPct val="0"/>
              </a:spcBef>
              <a:spcAft>
                <a:spcPct val="0"/>
              </a:spcAft>
              <a:defRPr sz="4400">
                <a:solidFill>
                  <a:schemeClr val="tx2"/>
                </a:solidFill>
                <a:latin typeface="Arial" pitchFamily="34" charset="0"/>
              </a:defRPr>
            </a:lvl7pPr>
            <a:lvl8pPr marL="1371600" algn="ctr" eaLnBrk="0" fontAlgn="base" hangingPunct="0">
              <a:spcBef>
                <a:spcPct val="0"/>
              </a:spcBef>
              <a:spcAft>
                <a:spcPct val="0"/>
              </a:spcAft>
              <a:defRPr sz="4400">
                <a:solidFill>
                  <a:schemeClr val="tx2"/>
                </a:solidFill>
                <a:latin typeface="Arial" pitchFamily="34" charset="0"/>
              </a:defRPr>
            </a:lvl8pPr>
            <a:lvl9pPr marL="1828800" algn="ctr" eaLnBrk="0" fontAlgn="base" hangingPunct="0">
              <a:spcBef>
                <a:spcPct val="0"/>
              </a:spcBef>
              <a:spcAft>
                <a:spcPct val="0"/>
              </a:spcAft>
              <a:defRPr sz="4400">
                <a:solidFill>
                  <a:schemeClr val="tx2"/>
                </a:solidFill>
                <a:latin typeface="Arial" pitchFamily="34" charset="0"/>
              </a:defRPr>
            </a:lvl9pPr>
          </a:lstStyle>
          <a:p>
            <a:r>
              <a:rPr lang="en-US" altLang="en-US" dirty="0">
                <a:latin typeface="Trebuchet MS" panose="020B0603020202020204" pitchFamily="34" charset="0"/>
              </a:rPr>
              <a:t>Questions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04902202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2933700" y="163538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0" name="TextBox 9"/>
          <p:cNvSpPr txBox="1"/>
          <p:nvPr/>
        </p:nvSpPr>
        <p:spPr>
          <a:xfrm>
            <a:off x="1703512" y="6314066"/>
            <a:ext cx="506288" cy="338554"/>
          </a:xfrm>
          <a:prstGeom prst="rect">
            <a:avLst/>
          </a:prstGeom>
          <a:noFill/>
        </p:spPr>
        <p:txBody>
          <a:bodyPr wrap="square" rtlCol="0">
            <a:spAutoFit/>
          </a:bodyPr>
          <a:lstStyle/>
          <a:p>
            <a:fld id="{763770CB-4625-4FD9-8B59-C9E8F3D876CA}" type="slidenum">
              <a:rPr lang="en-US" sz="1600">
                <a:solidFill>
                  <a:srgbClr val="FFFFFF"/>
                </a:solidFill>
                <a:latin typeface="Trebuchet MS" panose="020B0603020202020204" pitchFamily="34" charset="0"/>
              </a:rPr>
              <a:pPr/>
              <a:t>3</a:t>
            </a:fld>
            <a:endParaRPr lang="en-US" sz="1600" dirty="0">
              <a:solidFill>
                <a:srgbClr val="FFFFFF"/>
              </a:solidFill>
              <a:latin typeface="Trebuchet MS" panose="020B0603020202020204" pitchFamily="34" charset="0"/>
            </a:endParaRPr>
          </a:p>
        </p:txBody>
      </p:sp>
      <p:sp>
        <p:nvSpPr>
          <p:cNvPr id="9" name="Title 6"/>
          <p:cNvSpPr txBox="1">
            <a:spLocks/>
          </p:cNvSpPr>
          <p:nvPr/>
        </p:nvSpPr>
        <p:spPr bwMode="auto">
          <a:xfrm>
            <a:off x="2133600" y="1875425"/>
            <a:ext cx="9515735" cy="22049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ctr"/>
            <a:r>
              <a:rPr lang="en-US" altLang="en-US" dirty="0">
                <a:solidFill>
                  <a:srgbClr val="000000"/>
                </a:solidFill>
                <a:latin typeface="Trebuchet MS" panose="020B0603020202020204" pitchFamily="34" charset="0"/>
                <a:cs typeface="Times New Roman" panose="02020603050405020304" pitchFamily="18" charset="0"/>
              </a:rPr>
              <a:t>AGENDA AND INTRODUCTION</a:t>
            </a:r>
            <a:endParaRPr lang="en-US" dirty="0">
              <a:solidFill>
                <a:srgbClr val="000000"/>
              </a:solidFill>
              <a:latin typeface="Trebuchet MS" panose="020B0603020202020204" pitchFamily="34" charset="0"/>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3705456204"/>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2880246" y="152400"/>
            <a:ext cx="6111354" cy="6798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3200" kern="0" dirty="0">
              <a:solidFill>
                <a:schemeClr val="tx1"/>
              </a:solidFill>
            </a:endParaRPr>
          </a:p>
        </p:txBody>
      </p:sp>
      <p:sp>
        <p:nvSpPr>
          <p:cNvPr id="4" name="Rectangle 3"/>
          <p:cNvSpPr txBox="1">
            <a:spLocks noChangeArrowheads="1"/>
          </p:cNvSpPr>
          <p:nvPr/>
        </p:nvSpPr>
        <p:spPr>
          <a:xfrm>
            <a:off x="1828800" y="814364"/>
            <a:ext cx="9829800" cy="51292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endParaRPr lang="en-US" altLang="en-US" sz="1600" dirty="0">
              <a:latin typeface="Calibri" panose="020F0502020204030204" pitchFamily="34" charset="0"/>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3D9F92CF-13C6-4609-A699-911B60FC0BC8}"/>
              </a:ext>
            </a:extLst>
          </p:cNvPr>
          <p:cNvSpPr txBox="1">
            <a:spLocks noChangeArrowheads="1"/>
          </p:cNvSpPr>
          <p:nvPr/>
        </p:nvSpPr>
        <p:spPr>
          <a:xfrm>
            <a:off x="1908314" y="1652764"/>
            <a:ext cx="9826486" cy="39860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ts val="1200"/>
              </a:spcBef>
              <a:spcAft>
                <a:spcPts val="1200"/>
              </a:spcAft>
            </a:pPr>
            <a:r>
              <a:rPr lang="en-US" sz="1800" dirty="0">
                <a:solidFill>
                  <a:srgbClr val="000000"/>
                </a:solidFill>
                <a:latin typeface="Trebuchet MS" pitchFamily="34" charset="0"/>
                <a:cs typeface="Times New Roman" panose="02020603050405020304" pitchFamily="18" charset="0"/>
              </a:rPr>
              <a:t>Introduction to Case Study- Unit Linked System Errors</a:t>
            </a:r>
          </a:p>
          <a:p>
            <a:pPr>
              <a:spcBef>
                <a:spcPts val="1200"/>
              </a:spcBef>
              <a:spcAft>
                <a:spcPts val="1200"/>
              </a:spcAft>
            </a:pPr>
            <a:r>
              <a:rPr lang="en-US" altLang="en-US" sz="1800" dirty="0">
                <a:solidFill>
                  <a:srgbClr val="000000"/>
                </a:solidFill>
                <a:latin typeface="Trebuchet MS" pitchFamily="34" charset="0"/>
                <a:cs typeface="Times New Roman" panose="02020603050405020304" pitchFamily="18" charset="0"/>
              </a:rPr>
              <a:t>Implications to be considered in evaluating the impact of Errors</a:t>
            </a:r>
          </a:p>
          <a:p>
            <a:pPr>
              <a:spcBef>
                <a:spcPts val="1200"/>
              </a:spcBef>
              <a:spcAft>
                <a:spcPts val="1200"/>
              </a:spcAft>
            </a:pPr>
            <a:r>
              <a:rPr lang="en-US" altLang="en-US" sz="1800" dirty="0">
                <a:solidFill>
                  <a:srgbClr val="000000"/>
                </a:solidFill>
                <a:latin typeface="Trebuchet MS" pitchFamily="34" charset="0"/>
                <a:cs typeface="Times New Roman" panose="02020603050405020304" pitchFamily="18" charset="0"/>
              </a:rPr>
              <a:t>Dealing with Errors – Type I and Type II and treatment towards Policyholders</a:t>
            </a:r>
          </a:p>
          <a:p>
            <a:pPr>
              <a:spcBef>
                <a:spcPts val="1200"/>
              </a:spcBef>
              <a:spcAft>
                <a:spcPts val="1200"/>
              </a:spcAft>
            </a:pPr>
            <a:r>
              <a:rPr lang="en-US" altLang="en-US" sz="1800" dirty="0">
                <a:solidFill>
                  <a:srgbClr val="000000"/>
                </a:solidFill>
                <a:latin typeface="Trebuchet MS" pitchFamily="34" charset="0"/>
                <a:cs typeface="Times New Roman" panose="02020603050405020304" pitchFamily="18" charset="0"/>
              </a:rPr>
              <a:t>Evaluating COO’s suggestion and Impact Assessment</a:t>
            </a:r>
          </a:p>
          <a:p>
            <a:pPr>
              <a:spcBef>
                <a:spcPts val="1200"/>
              </a:spcBef>
              <a:spcAft>
                <a:spcPts val="1200"/>
              </a:spcAft>
            </a:pPr>
            <a:r>
              <a:rPr lang="en-US" altLang="en-US" sz="1800" dirty="0">
                <a:solidFill>
                  <a:srgbClr val="000000"/>
                </a:solidFill>
                <a:latin typeface="Trebuchet MS" pitchFamily="34" charset="0"/>
                <a:cs typeface="Times New Roman" panose="02020603050405020304" pitchFamily="18" charset="0"/>
              </a:rPr>
              <a:t>Concerns on COO’s second suggestions and Communication to Senior Management</a:t>
            </a:r>
          </a:p>
          <a:p>
            <a:pPr>
              <a:spcBef>
                <a:spcPts val="1200"/>
              </a:spcBef>
              <a:spcAft>
                <a:spcPts val="1200"/>
              </a:spcAft>
            </a:pPr>
            <a:r>
              <a:rPr lang="en-US" altLang="en-US" sz="1800" dirty="0">
                <a:solidFill>
                  <a:srgbClr val="000000"/>
                </a:solidFill>
                <a:latin typeface="Trebuchet MS" pitchFamily="34" charset="0"/>
                <a:cs typeface="Times New Roman" panose="02020603050405020304" pitchFamily="18" charset="0"/>
              </a:rPr>
              <a:t>Conclusion</a:t>
            </a:r>
            <a:endParaRPr lang="en-US" altLang="en-US" sz="1800" dirty="0">
              <a:latin typeface="Trebuchet MS" pitchFamily="34" charset="0"/>
              <a:cs typeface="Calibri" panose="020F0502020204030204" pitchFamily="34" charset="0"/>
            </a:endParaRPr>
          </a:p>
          <a:p>
            <a:pPr marL="0" indent="0">
              <a:spcBef>
                <a:spcPts val="0"/>
              </a:spcBef>
              <a:buNone/>
            </a:pPr>
            <a:endParaRPr lang="en-US" altLang="en-US" sz="1800" dirty="0">
              <a:latin typeface="Calibri" panose="020F0502020204030204" pitchFamily="34" charset="0"/>
              <a:cs typeface="Calibri" panose="020F0502020204030204" pitchFamily="34" charset="0"/>
            </a:endParaRPr>
          </a:p>
        </p:txBody>
      </p:sp>
      <p:sp>
        <p:nvSpPr>
          <p:cNvPr id="7" name="Rectangle 150">
            <a:extLst>
              <a:ext uri="{FF2B5EF4-FFF2-40B4-BE49-F238E27FC236}">
                <a16:creationId xmlns:a16="http://schemas.microsoft.com/office/drawing/2014/main" id="{DFC5C7DD-C2F1-4FFB-A85E-06BDA7B55EE5}"/>
              </a:ext>
            </a:extLst>
          </p:cNvPr>
          <p:cNvSpPr txBox="1">
            <a:spLocks noChangeArrowheads="1"/>
          </p:cNvSpPr>
          <p:nvPr/>
        </p:nvSpPr>
        <p:spPr>
          <a:xfrm>
            <a:off x="1927225" y="540632"/>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2800" b="1" kern="0" dirty="0">
                <a:solidFill>
                  <a:schemeClr val="tx1"/>
                </a:solidFill>
                <a:latin typeface="Trebuchet MS" panose="020B0603020202020204" pitchFamily="34" charset="0"/>
              </a:rPr>
              <a:t>Agenda:</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6518574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2880246" y="152400"/>
            <a:ext cx="6111354" cy="6798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endParaRPr lang="en-US" altLang="en-US" sz="3200" kern="0" dirty="0">
              <a:solidFill>
                <a:schemeClr val="tx1"/>
              </a:solidFill>
            </a:endParaRPr>
          </a:p>
        </p:txBody>
      </p:sp>
      <p:sp>
        <p:nvSpPr>
          <p:cNvPr id="4" name="Rectangle 3"/>
          <p:cNvSpPr txBox="1">
            <a:spLocks noChangeArrowheads="1"/>
          </p:cNvSpPr>
          <p:nvPr/>
        </p:nvSpPr>
        <p:spPr>
          <a:xfrm>
            <a:off x="1774824" y="1016783"/>
            <a:ext cx="9740649" cy="530781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endParaRPr lang="en-US" altLang="en-US" sz="1600" dirty="0">
              <a:latin typeface="Calibri" panose="020F0502020204030204" pitchFamily="34" charset="0"/>
              <a:cs typeface="Times New Roman" panose="02020603050405020304" pitchFamily="18"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3D9F92CF-13C6-4609-A699-911B60FC0BC8}"/>
              </a:ext>
            </a:extLst>
          </p:cNvPr>
          <p:cNvSpPr txBox="1">
            <a:spLocks noChangeArrowheads="1"/>
          </p:cNvSpPr>
          <p:nvPr/>
        </p:nvSpPr>
        <p:spPr>
          <a:xfrm>
            <a:off x="1908314" y="1524000"/>
            <a:ext cx="9750286" cy="4724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spcBef>
                <a:spcPts val="0"/>
              </a:spcBef>
            </a:pPr>
            <a:r>
              <a:rPr lang="en-US" sz="1800" dirty="0">
                <a:solidFill>
                  <a:srgbClr val="000000"/>
                </a:solidFill>
                <a:latin typeface="Trebuchet MS" panose="020B0603020202020204" pitchFamily="34" charset="0"/>
                <a:cs typeface="Times New Roman" panose="02020603050405020304" pitchFamily="18" charset="0"/>
              </a:rPr>
              <a:t>Certain errors identified in the Unit Linked policies in the company’s administration system recently</a:t>
            </a:r>
          </a:p>
          <a:p>
            <a:pPr>
              <a:spcBef>
                <a:spcPts val="0"/>
              </a:spcBef>
            </a:pPr>
            <a:endParaRPr lang="en-US" sz="1800" dirty="0">
              <a:solidFill>
                <a:srgbClr val="000000"/>
              </a:solidFill>
              <a:latin typeface="Trebuchet MS" panose="020B0603020202020204" pitchFamily="34" charset="0"/>
              <a:cs typeface="Times New Roman" panose="02020603050405020304" pitchFamily="18" charset="0"/>
            </a:endParaRPr>
          </a:p>
          <a:p>
            <a:pPr>
              <a:spcBef>
                <a:spcPts val="0"/>
              </a:spcBef>
            </a:pPr>
            <a:r>
              <a:rPr lang="en-US" sz="1800" dirty="0">
                <a:solidFill>
                  <a:srgbClr val="000000"/>
                </a:solidFill>
                <a:latin typeface="Trebuchet MS" panose="020B0603020202020204" pitchFamily="34" charset="0"/>
                <a:cs typeface="Times New Roman" panose="02020603050405020304" pitchFamily="18" charset="0"/>
              </a:rPr>
              <a:t>Errors have been categorized into 2 types:</a:t>
            </a:r>
          </a:p>
          <a:p>
            <a:pPr marL="0" indent="0">
              <a:spcBef>
                <a:spcPts val="0"/>
              </a:spcBef>
              <a:buNone/>
            </a:pPr>
            <a:endParaRPr lang="en-US" sz="1800" dirty="0">
              <a:solidFill>
                <a:srgbClr val="000000"/>
              </a:solidFill>
              <a:latin typeface="Trebuchet MS" panose="020B0603020202020204" pitchFamily="34" charset="0"/>
              <a:cs typeface="Times New Roman" panose="02020603050405020304" pitchFamily="18" charset="0"/>
            </a:endParaRPr>
          </a:p>
          <a:p>
            <a:pPr lvl="1">
              <a:spcBef>
                <a:spcPts val="0"/>
              </a:spcBef>
              <a:buFont typeface="Wingdings" panose="05000000000000000000" pitchFamily="2" charset="2"/>
              <a:buChar char="Ø"/>
            </a:pPr>
            <a:r>
              <a:rPr lang="en-US" sz="1800" dirty="0">
                <a:solidFill>
                  <a:srgbClr val="000000"/>
                </a:solidFill>
                <a:latin typeface="Trebuchet MS" panose="020B0603020202020204" pitchFamily="34" charset="0"/>
                <a:cs typeface="Times New Roman" panose="02020603050405020304" pitchFamily="18" charset="0"/>
              </a:rPr>
              <a:t>Type I: O</a:t>
            </a:r>
            <a:r>
              <a:rPr lang="en-GB" sz="1800" dirty="0">
                <a:solidFill>
                  <a:srgbClr val="000000"/>
                </a:solidFill>
                <a:latin typeface="Trebuchet MS" panose="020B0603020202020204" pitchFamily="34" charset="0"/>
                <a:cs typeface="Calibri" panose="020F0502020204030204" pitchFamily="34" charset="0"/>
              </a:rPr>
              <a:t>ccurred only on 20 days spread across the year 2018. </a:t>
            </a:r>
          </a:p>
          <a:p>
            <a:pPr lvl="1">
              <a:spcBef>
                <a:spcPts val="0"/>
              </a:spcBef>
              <a:buFont typeface="Wingdings" panose="05000000000000000000" pitchFamily="2" charset="2"/>
              <a:buChar char="Ø"/>
            </a:pPr>
            <a:r>
              <a:rPr lang="en-US" sz="1800" dirty="0">
                <a:solidFill>
                  <a:srgbClr val="000000"/>
                </a:solidFill>
                <a:latin typeface="Trebuchet MS" panose="020B0603020202020204" pitchFamily="34" charset="0"/>
                <a:cs typeface="Times New Roman" panose="02020603050405020304" pitchFamily="18" charset="0"/>
              </a:rPr>
              <a:t>Type II: </a:t>
            </a:r>
            <a:r>
              <a:rPr lang="en-GB" sz="1800" dirty="0">
                <a:solidFill>
                  <a:srgbClr val="000000"/>
                </a:solidFill>
                <a:latin typeface="Trebuchet MS" panose="020B0603020202020204" pitchFamily="34" charset="0"/>
                <a:cs typeface="Calibri" panose="020F0502020204030204" pitchFamily="34" charset="0"/>
              </a:rPr>
              <a:t>First occurred in the year 2018 and error continuing to be in the system till date (2021).</a:t>
            </a:r>
          </a:p>
          <a:p>
            <a:pPr marL="457200" lvl="1" indent="0">
              <a:spcBef>
                <a:spcPts val="0"/>
              </a:spcBef>
              <a:buNone/>
            </a:pPr>
            <a:endParaRPr lang="en-GB" sz="1800" dirty="0">
              <a:solidFill>
                <a:srgbClr val="000000"/>
              </a:solidFill>
              <a:latin typeface="Trebuchet MS" panose="020B0603020202020204" pitchFamily="34" charset="0"/>
              <a:cs typeface="Calibri" panose="020F0502020204030204" pitchFamily="34" charset="0"/>
            </a:endParaRPr>
          </a:p>
          <a:p>
            <a:pPr>
              <a:spcBef>
                <a:spcPts val="0"/>
              </a:spcBef>
            </a:pPr>
            <a:r>
              <a:rPr lang="en-US" altLang="en-US" sz="1800" dirty="0">
                <a:solidFill>
                  <a:srgbClr val="000000"/>
                </a:solidFill>
                <a:latin typeface="Trebuchet MS" panose="020B0603020202020204" pitchFamily="34" charset="0"/>
                <a:cs typeface="Times New Roman" panose="02020603050405020304" pitchFamily="18" charset="0"/>
              </a:rPr>
              <a:t>Potential impact on fund value including both in-force and those terminated between 2018 and now </a:t>
            </a:r>
          </a:p>
          <a:p>
            <a:pPr>
              <a:spcBef>
                <a:spcPts val="0"/>
              </a:spcBef>
            </a:pPr>
            <a:endParaRPr lang="en-US" altLang="en-US" sz="1800" dirty="0">
              <a:solidFill>
                <a:srgbClr val="000000"/>
              </a:solidFill>
              <a:latin typeface="Trebuchet MS" panose="020B0603020202020204" pitchFamily="34" charset="0"/>
              <a:cs typeface="Times New Roman" panose="02020603050405020304" pitchFamily="18" charset="0"/>
            </a:endParaRPr>
          </a:p>
          <a:p>
            <a:pPr>
              <a:spcBef>
                <a:spcPts val="0"/>
              </a:spcBef>
            </a:pPr>
            <a:r>
              <a:rPr lang="en-US" altLang="en-US" sz="1800" dirty="0">
                <a:solidFill>
                  <a:srgbClr val="000000"/>
                </a:solidFill>
                <a:latin typeface="Trebuchet MS" panose="020B0603020202020204" pitchFamily="34" charset="0"/>
                <a:cs typeface="Times New Roman" panose="02020603050405020304" pitchFamily="18" charset="0"/>
              </a:rPr>
              <a:t>Company has initiated a project to evaluate the impact of errors and assess the implications and suggestions there of received from company’s COO. </a:t>
            </a:r>
          </a:p>
          <a:p>
            <a:pPr>
              <a:spcBef>
                <a:spcPts val="0"/>
              </a:spcBef>
            </a:pPr>
            <a:endParaRPr lang="en-US" altLang="en-US" sz="1800" dirty="0">
              <a:solidFill>
                <a:srgbClr val="000000"/>
              </a:solidFill>
              <a:latin typeface="Trebuchet MS" panose="020B0603020202020204" pitchFamily="34" charset="0"/>
              <a:cs typeface="Times New Roman" panose="02020603050405020304" pitchFamily="18" charset="0"/>
            </a:endParaRPr>
          </a:p>
          <a:p>
            <a:pPr>
              <a:spcBef>
                <a:spcPts val="0"/>
              </a:spcBef>
            </a:pPr>
            <a:r>
              <a:rPr lang="en-US" altLang="en-US" sz="1800" dirty="0">
                <a:solidFill>
                  <a:srgbClr val="000000"/>
                </a:solidFill>
                <a:latin typeface="Trebuchet MS" panose="020B0603020202020204" pitchFamily="34" charset="0"/>
                <a:cs typeface="Times New Roman" panose="02020603050405020304" pitchFamily="18" charset="0"/>
              </a:rPr>
              <a:t>A representative from Actuarial team is part of the project team. </a:t>
            </a:r>
            <a:endParaRPr lang="en-US" altLang="en-US" sz="1600" dirty="0">
              <a:latin typeface="Trebuchet MS" panose="020B0603020202020204" pitchFamily="34" charset="0"/>
              <a:cs typeface="Calibri" panose="020F0502020204030204" pitchFamily="34" charset="0"/>
            </a:endParaRPr>
          </a:p>
        </p:txBody>
      </p:sp>
      <p:sp>
        <p:nvSpPr>
          <p:cNvPr id="7" name="Rectangle 150">
            <a:extLst>
              <a:ext uri="{FF2B5EF4-FFF2-40B4-BE49-F238E27FC236}">
                <a16:creationId xmlns:a16="http://schemas.microsoft.com/office/drawing/2014/main" id="{DFC5C7DD-C2F1-4FFB-A85E-06BDA7B55EE5}"/>
              </a:ext>
            </a:extLst>
          </p:cNvPr>
          <p:cNvSpPr txBox="1">
            <a:spLocks noChangeArrowheads="1"/>
          </p:cNvSpPr>
          <p:nvPr/>
        </p:nvSpPr>
        <p:spPr>
          <a:xfrm>
            <a:off x="1774825" y="4191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2800" b="1" kern="0" dirty="0">
                <a:solidFill>
                  <a:schemeClr val="tx1"/>
                </a:solidFill>
                <a:latin typeface="Trebuchet MS" panose="020B0603020202020204" pitchFamily="34" charset="0"/>
              </a:rPr>
              <a:t>Introduction to Case Study</a:t>
            </a: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292593158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2933700" y="163538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0" name="TextBox 9"/>
          <p:cNvSpPr txBox="1"/>
          <p:nvPr/>
        </p:nvSpPr>
        <p:spPr>
          <a:xfrm>
            <a:off x="1703512" y="6314066"/>
            <a:ext cx="506288" cy="338554"/>
          </a:xfrm>
          <a:prstGeom prst="rect">
            <a:avLst/>
          </a:prstGeom>
          <a:noFill/>
        </p:spPr>
        <p:txBody>
          <a:bodyPr wrap="square" rtlCol="0">
            <a:spAutoFit/>
          </a:bodyPr>
          <a:lstStyle/>
          <a:p>
            <a:fld id="{763770CB-4625-4FD9-8B59-C9E8F3D876CA}" type="slidenum">
              <a:rPr lang="en-US" sz="1600">
                <a:solidFill>
                  <a:srgbClr val="FFFFFF"/>
                </a:solidFill>
                <a:latin typeface="Trebuchet MS" panose="020B0603020202020204" pitchFamily="34" charset="0"/>
              </a:rPr>
              <a:pPr/>
              <a:t>6</a:t>
            </a:fld>
            <a:endParaRPr lang="en-US" sz="1600" dirty="0">
              <a:solidFill>
                <a:srgbClr val="FFFFFF"/>
              </a:solidFill>
              <a:latin typeface="Trebuchet MS" panose="020B0603020202020204" pitchFamily="34" charset="0"/>
            </a:endParaRPr>
          </a:p>
        </p:txBody>
      </p:sp>
      <p:sp>
        <p:nvSpPr>
          <p:cNvPr id="9" name="Title 6"/>
          <p:cNvSpPr txBox="1">
            <a:spLocks/>
          </p:cNvSpPr>
          <p:nvPr/>
        </p:nvSpPr>
        <p:spPr bwMode="auto">
          <a:xfrm>
            <a:off x="2133600" y="1447800"/>
            <a:ext cx="9677400" cy="3001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ctr"/>
            <a:r>
              <a:rPr lang="en-GB" sz="3600" dirty="0"/>
              <a:t>the possible implications that must BE considerED in comprehensively evaluating the true impact</a:t>
            </a:r>
            <a:endParaRPr lang="en-US" sz="3600" dirty="0">
              <a:solidFill>
                <a:srgbClr val="000000"/>
              </a:solidFill>
              <a:latin typeface="Trebuchet MS" panose="020B0603020202020204" pitchFamily="34" charset="0"/>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901201586"/>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905000" y="731164"/>
            <a:ext cx="8839200" cy="48803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b="1" kern="0" dirty="0">
                <a:solidFill>
                  <a:schemeClr val="tx1"/>
                </a:solidFill>
                <a:latin typeface="Trebuchet MS" panose="020B0603020202020204" pitchFamily="34" charset="0"/>
              </a:rPr>
              <a:t>Implications considered in evaluating the impact of Errors:</a:t>
            </a:r>
            <a:endParaRPr lang="en-US" altLang="en-US" sz="2000" b="1" kern="0" dirty="0">
              <a:solidFill>
                <a:schemeClr val="tx1"/>
              </a:solidFill>
              <a:latin typeface="Trebuchet MS" panose="020B0603020202020204" pitchFamily="34" charset="0"/>
            </a:endParaRPr>
          </a:p>
        </p:txBody>
      </p:sp>
      <p:sp>
        <p:nvSpPr>
          <p:cNvPr id="4" name="Rectangle 3"/>
          <p:cNvSpPr txBox="1">
            <a:spLocks noChangeArrowheads="1"/>
          </p:cNvSpPr>
          <p:nvPr/>
        </p:nvSpPr>
        <p:spPr>
          <a:xfrm>
            <a:off x="1905000" y="1447800"/>
            <a:ext cx="8534400" cy="4953000"/>
          </a:xfrm>
          <a:prstGeom prst="rect">
            <a:avLst/>
          </a:prstGeom>
          <a:ln>
            <a:noFill/>
          </a:ln>
        </p:spPr>
        <p:txBody>
          <a:bodyPr l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lvl="1" indent="0">
              <a:spcBef>
                <a:spcPts val="0"/>
              </a:spcBef>
              <a:spcAft>
                <a:spcPts val="600"/>
              </a:spcAft>
              <a:buNone/>
            </a:pPr>
            <a:r>
              <a:rPr lang="en-US" altLang="en-US" sz="1800" b="1" kern="0" dirty="0">
                <a:latin typeface="Trebuchet MS" panose="020B0603020202020204" pitchFamily="34" charset="0"/>
              </a:rPr>
              <a:t>Policyholder:</a:t>
            </a:r>
            <a:r>
              <a:rPr lang="en-US" altLang="en-US" sz="1800" kern="0" dirty="0">
                <a:latin typeface="Trebuchet MS" panose="020B0603020202020204" pitchFamily="34" charset="0"/>
              </a:rPr>
              <a:t>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Benefit accruals and payouts which shall be reflected through PH IRR</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Policyholders’ Reasonable Expectations- How would they react to corrections if communicated</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Potential impact on persistency/discontinuance</a:t>
            </a:r>
          </a:p>
          <a:p>
            <a:pPr lvl="1">
              <a:spcBef>
                <a:spcPts val="0"/>
              </a:spcBef>
              <a:spcAft>
                <a:spcPts val="600"/>
              </a:spcAft>
              <a:buFont typeface="Wingdings" panose="05000000000000000000" pitchFamily="2" charset="2"/>
              <a:buChar char="ü"/>
            </a:pPr>
            <a:endParaRPr lang="en-US" altLang="en-US" sz="800" kern="0" dirty="0">
              <a:latin typeface="Trebuchet MS" panose="020B0603020202020204" pitchFamily="34" charset="0"/>
            </a:endParaRPr>
          </a:p>
          <a:p>
            <a:pPr marL="457200" lvl="1" indent="0">
              <a:spcBef>
                <a:spcPts val="0"/>
              </a:spcBef>
              <a:spcAft>
                <a:spcPts val="600"/>
              </a:spcAft>
              <a:buNone/>
            </a:pPr>
            <a:r>
              <a:rPr lang="en-US" altLang="en-US" sz="1800" b="1" kern="0" dirty="0">
                <a:latin typeface="Trebuchet MS" panose="020B0603020202020204" pitchFamily="34" charset="0"/>
              </a:rPr>
              <a:t>Regulatory compliance: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RIY requirements</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Certifications  on system and review of charges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Possibilit</a:t>
            </a:r>
            <a:r>
              <a:rPr lang="en-US" altLang="en-US" sz="1800" kern="0" dirty="0">
                <a:latin typeface="Trebuchet MS" panose="020B0603020202020204" pitchFamily="34" charset="0"/>
              </a:rPr>
              <a:t>y </a:t>
            </a:r>
            <a:r>
              <a:rPr lang="en-US" altLang="en-US" sz="1600" kern="0" dirty="0">
                <a:latin typeface="Trebuchet MS" panose="020B0603020202020204" pitchFamily="34" charset="0"/>
              </a:rPr>
              <a:t>of Regulatory fines</a:t>
            </a:r>
          </a:p>
          <a:p>
            <a:pPr lvl="1">
              <a:spcBef>
                <a:spcPts val="0"/>
              </a:spcBef>
              <a:spcAft>
                <a:spcPts val="600"/>
              </a:spcAft>
              <a:buFont typeface="Wingdings" panose="05000000000000000000" pitchFamily="2" charset="2"/>
              <a:buChar char="ü"/>
            </a:pPr>
            <a:endParaRPr lang="en-US" altLang="en-US" sz="1100" kern="0" dirty="0">
              <a:latin typeface="Trebuchet MS" panose="020B0603020202020204" pitchFamily="34" charset="0"/>
            </a:endParaRPr>
          </a:p>
          <a:p>
            <a:pPr marL="457200" lvl="1" indent="0">
              <a:spcBef>
                <a:spcPts val="0"/>
              </a:spcBef>
              <a:spcAft>
                <a:spcPts val="600"/>
              </a:spcAft>
              <a:buNone/>
            </a:pPr>
            <a:r>
              <a:rPr lang="en-US" altLang="en-US" sz="1800" b="1" kern="0" dirty="0">
                <a:latin typeface="Trebuchet MS" panose="020B0603020202020204" pitchFamily="34" charset="0"/>
              </a:rPr>
              <a:t>Shareholders:</a:t>
            </a:r>
            <a:r>
              <a:rPr lang="en-US" altLang="en-US" sz="1800" kern="0" dirty="0">
                <a:latin typeface="Trebuchet MS" panose="020B0603020202020204" pitchFamily="34" charset="0"/>
              </a:rPr>
              <a:t>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Reputational/Brand damage</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Impact on New Business</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Cost of errors</a:t>
            </a:r>
          </a:p>
          <a:p>
            <a:pPr lvl="2">
              <a:spcBef>
                <a:spcPts val="0"/>
              </a:spcBef>
              <a:spcAft>
                <a:spcPts val="600"/>
              </a:spcAft>
              <a:buFont typeface="Wingdings" panose="05000000000000000000" pitchFamily="2" charset="2"/>
              <a:buChar char="ü"/>
            </a:pPr>
            <a:endParaRPr lang="en-US" altLang="en-US" sz="1800" b="1"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366758919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905000" y="654964"/>
            <a:ext cx="8839200" cy="488036"/>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sz="2400" b="1" kern="0" dirty="0">
                <a:solidFill>
                  <a:schemeClr val="tx1"/>
                </a:solidFill>
                <a:latin typeface="Trebuchet MS" panose="020B0603020202020204" pitchFamily="34" charset="0"/>
              </a:rPr>
              <a:t>Implications considered in evaluating the impact of Errors:</a:t>
            </a:r>
            <a:endParaRPr lang="en-US" altLang="en-US" sz="2000" b="1" kern="0" dirty="0">
              <a:solidFill>
                <a:schemeClr val="tx1"/>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p:cNvSpPr txBox="1">
            <a:spLocks noChangeArrowheads="1"/>
          </p:cNvSpPr>
          <p:nvPr/>
        </p:nvSpPr>
        <p:spPr>
          <a:xfrm>
            <a:off x="1905000" y="1295400"/>
            <a:ext cx="8382000" cy="4800600"/>
          </a:xfrm>
          <a:prstGeom prst="rect">
            <a:avLst/>
          </a:prstGeom>
          <a:noFill/>
          <a:ln>
            <a:noFill/>
          </a:ln>
        </p:spPr>
        <p:txBody>
          <a:bodyPr lIns="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lvl="1" indent="0">
              <a:spcBef>
                <a:spcPts val="0"/>
              </a:spcBef>
              <a:spcAft>
                <a:spcPts val="600"/>
              </a:spcAft>
              <a:buNone/>
            </a:pPr>
            <a:r>
              <a:rPr lang="en-US" altLang="en-US" sz="1800" b="1" kern="0" dirty="0">
                <a:latin typeface="Trebuchet MS" panose="020B0603020202020204" pitchFamily="34" charset="0"/>
              </a:rPr>
              <a:t>Operational: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Re-calculation of Net Asset Value (NAV) calculations, number of fund units</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Revision of charges and GST thereon.</a:t>
            </a:r>
          </a:p>
          <a:p>
            <a:pPr marL="457200" lvl="1" indent="0">
              <a:spcBef>
                <a:spcPts val="0"/>
              </a:spcBef>
              <a:spcAft>
                <a:spcPts val="600"/>
              </a:spcAft>
              <a:buNone/>
            </a:pPr>
            <a:endParaRPr lang="en-US" altLang="en-US" sz="1600" kern="0" dirty="0">
              <a:latin typeface="Trebuchet MS" panose="020B0603020202020204" pitchFamily="34" charset="0"/>
            </a:endParaRPr>
          </a:p>
          <a:p>
            <a:pPr marL="457200" lvl="1" indent="0">
              <a:spcBef>
                <a:spcPts val="0"/>
              </a:spcBef>
              <a:spcAft>
                <a:spcPts val="600"/>
              </a:spcAft>
              <a:buNone/>
            </a:pPr>
            <a:r>
              <a:rPr lang="en-US" altLang="en-US" sz="1800" b="1" kern="0" dirty="0">
                <a:latin typeface="Trebuchet MS" panose="020B0603020202020204" pitchFamily="34" charset="0"/>
              </a:rPr>
              <a:t>Fund management:</a:t>
            </a:r>
            <a:r>
              <a:rPr lang="en-US" altLang="en-US" sz="1800" kern="0" dirty="0">
                <a:latin typeface="Trebuchet MS" panose="020B0603020202020204" pitchFamily="34" charset="0"/>
              </a:rPr>
              <a:t>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Asset allocations</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Guarantee funds and returns</a:t>
            </a:r>
          </a:p>
          <a:p>
            <a:pPr marL="457200" lvl="1" indent="0">
              <a:spcBef>
                <a:spcPts val="0"/>
              </a:spcBef>
              <a:spcAft>
                <a:spcPts val="600"/>
              </a:spcAft>
              <a:buNone/>
            </a:pPr>
            <a:endParaRPr lang="en-US" altLang="en-US" sz="1800" b="1" kern="0" dirty="0">
              <a:latin typeface="Trebuchet MS" panose="020B0603020202020204" pitchFamily="34" charset="0"/>
            </a:endParaRPr>
          </a:p>
          <a:p>
            <a:pPr marL="457200" lvl="1" indent="0">
              <a:spcBef>
                <a:spcPts val="0"/>
              </a:spcBef>
              <a:spcAft>
                <a:spcPts val="600"/>
              </a:spcAft>
              <a:buNone/>
            </a:pPr>
            <a:r>
              <a:rPr lang="en-US" altLang="en-US" sz="1800" b="1" kern="0" dirty="0">
                <a:latin typeface="Trebuchet MS" panose="020B0603020202020204" pitchFamily="34" charset="0"/>
              </a:rPr>
              <a:t>Reserves and Solvency Ratio:</a:t>
            </a:r>
            <a:r>
              <a:rPr lang="en-US" altLang="en-US" sz="1800" kern="0" dirty="0">
                <a:latin typeface="Trebuchet MS" panose="020B0603020202020204" pitchFamily="34" charset="0"/>
              </a:rPr>
              <a:t>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Completeness &amp; Adequacy of Reserves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Impact on solvency ratio – regulatory and economic basis</a:t>
            </a:r>
          </a:p>
          <a:p>
            <a:pPr marL="457200" lvl="1" indent="0">
              <a:spcBef>
                <a:spcPts val="0"/>
              </a:spcBef>
              <a:spcAft>
                <a:spcPts val="600"/>
              </a:spcAft>
              <a:buNone/>
            </a:pPr>
            <a:endParaRPr lang="en-US" altLang="en-US" sz="1800" b="1" kern="0" dirty="0">
              <a:latin typeface="Trebuchet MS" panose="020B0603020202020204" pitchFamily="34" charset="0"/>
            </a:endParaRPr>
          </a:p>
          <a:p>
            <a:pPr marL="457200" lvl="1" indent="0">
              <a:spcBef>
                <a:spcPts val="0"/>
              </a:spcBef>
              <a:spcAft>
                <a:spcPts val="600"/>
              </a:spcAft>
              <a:buNone/>
            </a:pPr>
            <a:r>
              <a:rPr lang="en-US" altLang="en-US" sz="1800" b="1" kern="0" dirty="0">
                <a:latin typeface="Trebuchet MS" panose="020B0603020202020204" pitchFamily="34" charset="0"/>
              </a:rPr>
              <a:t>Reinsurance:</a:t>
            </a:r>
            <a:r>
              <a:rPr lang="en-US" altLang="en-US" sz="1800" kern="0" dirty="0">
                <a:latin typeface="Trebuchet MS" panose="020B0603020202020204" pitchFamily="34" charset="0"/>
              </a:rPr>
              <a:t> </a:t>
            </a:r>
          </a:p>
          <a:p>
            <a:pPr lvl="1">
              <a:spcBef>
                <a:spcPts val="0"/>
              </a:spcBef>
              <a:spcAft>
                <a:spcPts val="600"/>
              </a:spcAft>
              <a:buFont typeface="Wingdings" panose="05000000000000000000" pitchFamily="2" charset="2"/>
              <a:buChar char="ü"/>
            </a:pPr>
            <a:r>
              <a:rPr lang="en-US" altLang="en-US" sz="1600" kern="0" dirty="0">
                <a:latin typeface="Trebuchet MS" panose="020B0603020202020204" pitchFamily="34" charset="0"/>
              </a:rPr>
              <a:t>Feasibility of cession corrections</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59712187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2933700" y="1635380"/>
            <a:ext cx="75057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endParaRPr lang="en-US" altLang="en-US" sz="2400" kern="0" dirty="0">
              <a:solidFill>
                <a:srgbClr val="000000"/>
              </a:solidFill>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rgbClr val="000000"/>
                </a:solidFill>
              </a:rPr>
              <a:t>www.actuariesindia.org</a:t>
            </a:r>
          </a:p>
        </p:txBody>
      </p:sp>
      <p:sp>
        <p:nvSpPr>
          <p:cNvPr id="10" name="TextBox 9"/>
          <p:cNvSpPr txBox="1"/>
          <p:nvPr/>
        </p:nvSpPr>
        <p:spPr>
          <a:xfrm>
            <a:off x="1703512" y="6314066"/>
            <a:ext cx="506288" cy="338554"/>
          </a:xfrm>
          <a:prstGeom prst="rect">
            <a:avLst/>
          </a:prstGeom>
          <a:noFill/>
        </p:spPr>
        <p:txBody>
          <a:bodyPr wrap="square" rtlCol="0">
            <a:spAutoFit/>
          </a:bodyPr>
          <a:lstStyle/>
          <a:p>
            <a:fld id="{763770CB-4625-4FD9-8B59-C9E8F3D876CA}" type="slidenum">
              <a:rPr lang="en-US" sz="1600">
                <a:solidFill>
                  <a:srgbClr val="FFFFFF"/>
                </a:solidFill>
                <a:latin typeface="Trebuchet MS" panose="020B0603020202020204" pitchFamily="34" charset="0"/>
              </a:rPr>
              <a:pPr/>
              <a:t>9</a:t>
            </a:fld>
            <a:endParaRPr lang="en-US" sz="1600" dirty="0">
              <a:solidFill>
                <a:srgbClr val="FFFFFF"/>
              </a:solidFill>
              <a:latin typeface="Trebuchet MS" panose="020B0603020202020204" pitchFamily="34" charset="0"/>
            </a:endParaRPr>
          </a:p>
        </p:txBody>
      </p:sp>
      <p:sp>
        <p:nvSpPr>
          <p:cNvPr id="9" name="Title 6"/>
          <p:cNvSpPr txBox="1">
            <a:spLocks/>
          </p:cNvSpPr>
          <p:nvPr/>
        </p:nvSpPr>
        <p:spPr bwMode="auto">
          <a:xfrm>
            <a:off x="1905000" y="1646825"/>
            <a:ext cx="9677400" cy="3001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ctr"/>
            <a:r>
              <a:rPr lang="en-GB" sz="3600" dirty="0"/>
              <a:t>DEALING WITH TYPE I and type ii ERRORS AND POLICYHOLDER TREATMENT</a:t>
            </a:r>
            <a:endParaRPr lang="en-US" sz="3600" dirty="0">
              <a:solidFill>
                <a:srgbClr val="000000"/>
              </a:solidFill>
              <a:latin typeface="Trebuchet MS" panose="020B0603020202020204" pitchFamily="34" charset="0"/>
            </a:endParaRPr>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11127" y="217357"/>
            <a:ext cx="1085347" cy="1093347"/>
          </a:xfrm>
          <a:prstGeom prst="rect">
            <a:avLst/>
          </a:prstGeom>
          <a:blipFill dpi="0" rotWithShape="1">
            <a:blip r:embed="rId6" cstate="print"/>
            <a:srcRect/>
            <a:stretch>
              <a:fillRect/>
            </a:stretch>
          </a:blipFill>
        </p:spPr>
      </p:pic>
    </p:spTree>
    <p:extLst>
      <p:ext uri="{BB962C8B-B14F-4D97-AF65-F5344CB8AC3E}">
        <p14:creationId xmlns:p14="http://schemas.microsoft.com/office/powerpoint/2010/main" val="1869812990"/>
      </p:ext>
    </p:extLst>
  </p:cSld>
  <p:clrMapOvr>
    <a:overrideClrMapping bg1="lt1" tx1="dk1" bg2="lt2" tx2="dk2" accent1="accent1" accent2="accent2" accent3="accent3" accent4="accent4" accent5="accent5" accent6="accent6" hlink="hlink" folHlink="folHlink"/>
  </p:clrMapOvr>
  <p:transition/>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0.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2.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3.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4.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5.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6.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7.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8.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9.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0.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2.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3.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4.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3.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4.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5.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6.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7.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8.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9.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
  <TotalTime>2803</TotalTime>
  <Words>1486</Words>
  <Application>Microsoft Office PowerPoint</Application>
  <PresentationFormat>Widescreen</PresentationFormat>
  <Paragraphs>279</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Bahamas</vt:lpstr>
      <vt:lpstr>Calibri</vt:lpstr>
      <vt:lpstr>Garamond</vt:lpstr>
      <vt:lpstr>Times New Roman</vt:lpstr>
      <vt:lpstr>Trebuchet MS</vt:lpstr>
      <vt:lpstr>Verdana</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GHANASHAM TIRPANKAR</cp:lastModifiedBy>
  <cp:revision>236</cp:revision>
  <dcterms:created xsi:type="dcterms:W3CDTF">2011-07-20T12:11:57Z</dcterms:created>
  <dcterms:modified xsi:type="dcterms:W3CDTF">2021-07-10T03:20:39Z</dcterms:modified>
</cp:coreProperties>
</file>