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1" r:id="rId2"/>
    <p:sldId id="272" r:id="rId3"/>
    <p:sldId id="277" r:id="rId4"/>
    <p:sldId id="262" r:id="rId5"/>
    <p:sldId id="264" r:id="rId6"/>
    <p:sldId id="265" r:id="rId7"/>
    <p:sldId id="275" r:id="rId8"/>
    <p:sldId id="276" r:id="rId9"/>
    <p:sldId id="266" r:id="rId10"/>
    <p:sldId id="267" r:id="rId11"/>
    <p:sldId id="268" r:id="rId12"/>
    <p:sldId id="273" r:id="rId13"/>
    <p:sldId id="2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6699"/>
    <a:srgbClr val="339966"/>
    <a:srgbClr val="808080"/>
    <a:srgbClr val="990000"/>
    <a:srgbClr val="33CC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2EFBB-0BCC-4A1D-9ED8-84B8867ABABE}" type="datetimeFigureOut">
              <a:rPr lang="en-IN" smtClean="0"/>
              <a:pPr/>
              <a:t>08-07-2021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IN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3F371-8F35-4F90-9E77-40C93ED6257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4462178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2B5A-112C-4AE6-875C-0ED6994DC26A}" type="datetimeFigureOut">
              <a:rPr lang="en-US" smtClean="0"/>
              <a:pPr/>
              <a:t>08/07/2021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E7AC-6455-4A0F-B654-220C7D7B7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576444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="" xmlns:p14="http://schemas.microsoft.com/office/powerpoint/2010/main" val="3428349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="" xmlns:p14="http://schemas.microsoft.com/office/powerpoint/2010/main" val="34283493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="" xmlns:p14="http://schemas.microsoft.com/office/powerpoint/2010/main" val="3428349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="" xmlns:p14="http://schemas.microsoft.com/office/powerpoint/2010/main" val="3428349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="" xmlns:p14="http://schemas.microsoft.com/office/powerpoint/2010/main" val="3428349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="" xmlns:p14="http://schemas.microsoft.com/office/powerpoint/2010/main" val="3428349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="" xmlns:p14="http://schemas.microsoft.com/office/powerpoint/2010/main" val="3428349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="" xmlns:p14="http://schemas.microsoft.com/office/powerpoint/2010/main" val="3428349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="" xmlns:p14="http://schemas.microsoft.com/office/powerpoint/2010/main" val="3428349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="" xmlns:p14="http://schemas.microsoft.com/office/powerpoint/2010/main" val="3428349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="" xmlns:p14="http://schemas.microsoft.com/office/powerpoint/2010/main" val="3428349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="" xmlns:p14="http://schemas.microsoft.com/office/powerpoint/2010/main" val="3428349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9DE1F-5E27-4B45-9D15-005F28CE43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1966-726A-4E9E-9E02-D49DCD2200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E245-2043-4183-82FC-0A7BD6A0EB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3AEE-D506-4373-89E6-5210E2A754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8" name="Group 10"/>
          <p:cNvGrpSpPr/>
          <p:nvPr userDrawn="1"/>
        </p:nvGrpSpPr>
        <p:grpSpPr>
          <a:xfrm>
            <a:off x="359371" y="228600"/>
            <a:ext cx="11832629" cy="1284827"/>
            <a:chOff x="269528" y="5496973"/>
            <a:chExt cx="8874472" cy="128482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Bahamas" pitchFamily="34" charset="0"/>
                  <a:cs typeface="Times New Roman" pitchFamily="18" charset="0"/>
                </a:rPr>
                <a:t>Institute of Actuaries of India</a:t>
              </a:r>
              <a:endParaRPr kumimoji="0" 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0" y="2743201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>
                <a:latin typeface="Garamond" pitchFamily="18" charset="0"/>
                <a:ea typeface="Verdana" pitchFamily="34" charset="0"/>
                <a:cs typeface="Verdana" pitchFamily="34" charset="0"/>
              </a:rPr>
              <a:t>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33800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>
                <a:latin typeface="Garamond" pitchFamily="18" charset="0"/>
                <a:ea typeface="Verdana" pitchFamily="34" charset="0"/>
                <a:cs typeface="Verdana" pitchFamily="34" charset="0"/>
              </a:rPr>
              <a:t>By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FD5A-4369-451A-AE4B-9EB0FD82F6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C963-6CA3-4910-ACAB-89103C5891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118C919-524D-4AE6-802D-F6FBC61D86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72" r:id="rId7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4.jpe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4.jpeg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4.jpeg"/><Relationship Id="rId7" Type="http://schemas.openxmlformats.org/officeDocument/2006/relationships/image" Target="../media/image1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4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4.jpe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24.jpeg"/><Relationship Id="rId5" Type="http://schemas.openxmlformats.org/officeDocument/2006/relationships/image" Target="../media/image6.png"/><Relationship Id="rId10" Type="http://schemas.openxmlformats.org/officeDocument/2006/relationships/image" Target="../media/image23.jpeg"/><Relationship Id="rId4" Type="http://schemas.openxmlformats.org/officeDocument/2006/relationships/image" Target="../media/image5.png"/><Relationship Id="rId9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image" Target="../media/image32.wmf"/><Relationship Id="rId3" Type="http://schemas.openxmlformats.org/officeDocument/2006/relationships/image" Target="../media/image4.jpeg"/><Relationship Id="rId7" Type="http://schemas.openxmlformats.org/officeDocument/2006/relationships/image" Target="../media/image26.wmf"/><Relationship Id="rId12" Type="http://schemas.openxmlformats.org/officeDocument/2006/relationships/image" Target="../media/image3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wmf"/><Relationship Id="rId11" Type="http://schemas.openxmlformats.org/officeDocument/2006/relationships/image" Target="../media/image30.wmf"/><Relationship Id="rId5" Type="http://schemas.openxmlformats.org/officeDocument/2006/relationships/image" Target="../media/image6.png"/><Relationship Id="rId10" Type="http://schemas.openxmlformats.org/officeDocument/2006/relationships/image" Target="../media/image29.wmf"/><Relationship Id="rId4" Type="http://schemas.openxmlformats.org/officeDocument/2006/relationships/image" Target="../media/image5.png"/><Relationship Id="rId9" Type="http://schemas.openxmlformats.org/officeDocument/2006/relationships/image" Target="../media/image28.wmf"/><Relationship Id="rId14" Type="http://schemas.openxmlformats.org/officeDocument/2006/relationships/image" Target="../media/image3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3479017"/>
            <a:ext cx="1588491" cy="1600200"/>
          </a:xfrm>
          <a:prstGeom prst="rect">
            <a:avLst/>
          </a:prstGeom>
        </p:spPr>
      </p:pic>
      <p:sp>
        <p:nvSpPr>
          <p:cNvPr id="4" name="Rectangle 150"/>
          <p:cNvSpPr txBox="1">
            <a:spLocks noChangeArrowheads="1"/>
          </p:cNvSpPr>
          <p:nvPr/>
        </p:nvSpPr>
        <p:spPr>
          <a:xfrm>
            <a:off x="838200" y="2019370"/>
            <a:ext cx="6781800" cy="1181029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s-UY" altLang="en-US" sz="4000" b="1" kern="0" dirty="0" err="1" smtClean="0">
                <a:solidFill>
                  <a:schemeClr val="bg1"/>
                </a:solidFill>
                <a:latin typeface="Trebuchet MS" pitchFamily="34" charset="0"/>
              </a:rPr>
              <a:t>Financial</a:t>
            </a:r>
            <a:r>
              <a:rPr lang="es-UY" altLang="en-US" sz="4000" b="1" kern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s-UY" altLang="en-US" sz="4000" b="1" kern="0" dirty="0" err="1" smtClean="0">
                <a:solidFill>
                  <a:schemeClr val="bg1"/>
                </a:solidFill>
                <a:latin typeface="Trebuchet MS" pitchFamily="34" charset="0"/>
              </a:rPr>
              <a:t>Condition</a:t>
            </a:r>
            <a:r>
              <a:rPr lang="es-UY" altLang="en-US" sz="4000" b="1" kern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s-UY" altLang="en-US" sz="4000" b="1" kern="0" dirty="0" err="1" smtClean="0">
                <a:solidFill>
                  <a:schemeClr val="bg1"/>
                </a:solidFill>
                <a:latin typeface="Trebuchet MS" pitchFamily="34" charset="0"/>
              </a:rPr>
              <a:t>Report</a:t>
            </a:r>
            <a:r>
              <a:rPr lang="es-UY" altLang="en-US" sz="4000" b="1" kern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s-UY" altLang="en-US" sz="2400" b="1" kern="0" dirty="0" smtClean="0">
                <a:solidFill>
                  <a:schemeClr val="bg1"/>
                </a:solidFill>
                <a:latin typeface="Trebuchet MS" pitchFamily="34" charset="0"/>
              </a:rPr>
              <a:t>FY 2020-21</a:t>
            </a:r>
            <a:r>
              <a:rPr lang="es-ES" altLang="en-US" sz="2400" b="1" kern="0" dirty="0" smtClean="0">
                <a:solidFill>
                  <a:schemeClr val="bg1"/>
                </a:solidFill>
                <a:latin typeface="Trebuchet MS" pitchFamily="34" charset="0"/>
              </a:rPr>
              <a:t> - </a:t>
            </a:r>
            <a:r>
              <a:rPr lang="es-UY" altLang="en-US" sz="2400" b="1" kern="0" dirty="0" smtClean="0">
                <a:solidFill>
                  <a:schemeClr val="bg1"/>
                </a:solidFill>
                <a:latin typeface="Trebuchet MS" pitchFamily="34" charset="0"/>
              </a:rPr>
              <a:t>(</a:t>
            </a:r>
            <a:r>
              <a:rPr lang="es-UY" altLang="en-US" sz="2400" b="1" kern="0" dirty="0" err="1" smtClean="0">
                <a:solidFill>
                  <a:schemeClr val="bg1"/>
                </a:solidFill>
                <a:latin typeface="Trebuchet MS" pitchFamily="34" charset="0"/>
              </a:rPr>
              <a:t>Managing</a:t>
            </a:r>
            <a:r>
              <a:rPr lang="es-UY" altLang="en-US" sz="2400" b="1" kern="0" dirty="0" smtClean="0">
                <a:solidFill>
                  <a:schemeClr val="bg1"/>
                </a:solidFill>
                <a:latin typeface="Trebuchet MS" pitchFamily="34" charset="0"/>
              </a:rPr>
              <a:t> in </a:t>
            </a:r>
            <a:r>
              <a:rPr lang="es-UY" altLang="en-US" sz="2400" b="1" kern="0" dirty="0" err="1" smtClean="0">
                <a:solidFill>
                  <a:schemeClr val="bg1"/>
                </a:solidFill>
                <a:latin typeface="Trebuchet MS" pitchFamily="34" charset="0"/>
              </a:rPr>
              <a:t>Pandemic</a:t>
            </a:r>
            <a:r>
              <a:rPr lang="es-UY" altLang="en-US" sz="2400" b="1" kern="0" dirty="0" smtClean="0">
                <a:solidFill>
                  <a:schemeClr val="bg1"/>
                </a:solidFill>
                <a:latin typeface="Trebuchet MS" pitchFamily="34" charset="0"/>
              </a:rPr>
              <a:t>)</a:t>
            </a:r>
            <a:endParaRPr lang="es-UY" altLang="en-US" sz="2800" b="1" kern="0" dirty="0" smtClean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" name="Rectangle 168"/>
          <p:cNvSpPr>
            <a:spLocks noChangeArrowheads="1"/>
          </p:cNvSpPr>
          <p:nvPr/>
        </p:nvSpPr>
        <p:spPr bwMode="auto">
          <a:xfrm>
            <a:off x="152400" y="3467243"/>
            <a:ext cx="518477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800" b="1" dirty="0">
                <a:solidFill>
                  <a:schemeClr val="tx1"/>
                </a:solidFill>
                <a:latin typeface="Trebuchet MS" pitchFamily="34" charset="0"/>
              </a:rPr>
              <a:t>Guide : </a:t>
            </a:r>
            <a:r>
              <a:rPr lang="en-US" altLang="en-US" sz="1800" b="1" dirty="0" smtClean="0">
                <a:solidFill>
                  <a:schemeClr val="tx1"/>
                </a:solidFill>
                <a:latin typeface="Trebuchet MS" pitchFamily="34" charset="0"/>
              </a:rPr>
              <a:t>Ms. </a:t>
            </a:r>
            <a:r>
              <a:rPr lang="en-US" altLang="en-US" sz="1800" b="1" dirty="0" err="1" smtClean="0">
                <a:solidFill>
                  <a:schemeClr val="tx1"/>
                </a:solidFill>
                <a:latin typeface="Trebuchet MS" pitchFamily="34" charset="0"/>
              </a:rPr>
              <a:t>Anuradha</a:t>
            </a:r>
            <a:r>
              <a:rPr lang="en-US" altLang="en-US" sz="1800" b="1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en-US" altLang="en-US" sz="1800" b="1" dirty="0" err="1" smtClean="0">
                <a:solidFill>
                  <a:schemeClr val="tx1"/>
                </a:solidFill>
                <a:latin typeface="Trebuchet MS" pitchFamily="34" charset="0"/>
              </a:rPr>
              <a:t>Sriram</a:t>
            </a:r>
            <a:endParaRPr lang="en-US" altLang="en-US" sz="1800" b="1" dirty="0">
              <a:solidFill>
                <a:schemeClr val="tx1"/>
              </a:solidFill>
              <a:latin typeface="Trebuchet MS" pitchFamily="34" charset="0"/>
            </a:endParaRPr>
          </a:p>
          <a:p>
            <a:pPr algn="l"/>
            <a:r>
              <a:rPr lang="en-US" altLang="en-US" sz="1800" b="1" dirty="0">
                <a:solidFill>
                  <a:schemeClr val="tx1"/>
                </a:solidFill>
                <a:latin typeface="Trebuchet MS" pitchFamily="34" charset="0"/>
              </a:rPr>
              <a:t>Presented By : </a:t>
            </a:r>
          </a:p>
          <a:p>
            <a:pPr algn="l"/>
            <a:r>
              <a:rPr lang="en-US" altLang="en-US" sz="1800" b="1" dirty="0">
                <a:solidFill>
                  <a:schemeClr val="tx1"/>
                </a:solidFill>
                <a:latin typeface="Trebuchet MS" pitchFamily="34" charset="0"/>
              </a:rPr>
              <a:t>1</a:t>
            </a:r>
            <a:r>
              <a:rPr lang="en-US" altLang="en-US" sz="1800" b="1" dirty="0" smtClean="0">
                <a:solidFill>
                  <a:schemeClr val="tx1"/>
                </a:solidFill>
                <a:latin typeface="Trebuchet MS" pitchFamily="34" charset="0"/>
              </a:rPr>
              <a:t>. </a:t>
            </a:r>
            <a:r>
              <a:rPr lang="en-US" altLang="en-US" sz="1800" b="1" dirty="0" err="1" smtClean="0">
                <a:solidFill>
                  <a:schemeClr val="tx1"/>
                </a:solidFill>
                <a:latin typeface="Trebuchet MS" pitchFamily="34" charset="0"/>
              </a:rPr>
              <a:t>Vinay</a:t>
            </a:r>
            <a:r>
              <a:rPr lang="en-US" altLang="en-US" sz="1800" b="1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en-US" altLang="en-US" sz="1800" b="1" dirty="0" err="1" smtClean="0">
                <a:solidFill>
                  <a:schemeClr val="tx1"/>
                </a:solidFill>
                <a:latin typeface="Trebuchet MS" pitchFamily="34" charset="0"/>
              </a:rPr>
              <a:t>Dwivedi</a:t>
            </a:r>
            <a:endParaRPr lang="en-US" altLang="en-US" sz="1800" b="1" dirty="0">
              <a:solidFill>
                <a:schemeClr val="tx1"/>
              </a:solidFill>
              <a:latin typeface="Trebuchet MS" pitchFamily="34" charset="0"/>
            </a:endParaRPr>
          </a:p>
          <a:p>
            <a:pPr algn="l"/>
            <a:r>
              <a:rPr lang="en-US" altLang="en-US" sz="1800" b="1" dirty="0">
                <a:solidFill>
                  <a:schemeClr val="tx1"/>
                </a:solidFill>
                <a:latin typeface="Trebuchet MS" pitchFamily="34" charset="0"/>
              </a:rPr>
              <a:t>2. </a:t>
            </a:r>
            <a:r>
              <a:rPr lang="en-US" altLang="en-US" sz="1800" b="1" dirty="0" err="1" smtClean="0">
                <a:solidFill>
                  <a:schemeClr val="tx1"/>
                </a:solidFill>
                <a:latin typeface="Trebuchet MS" pitchFamily="34" charset="0"/>
              </a:rPr>
              <a:t>Parvathi</a:t>
            </a:r>
            <a:r>
              <a:rPr lang="en-US" altLang="en-US" sz="1800" b="1" dirty="0" smtClean="0">
                <a:solidFill>
                  <a:schemeClr val="tx1"/>
                </a:solidFill>
                <a:latin typeface="Trebuchet MS" pitchFamily="34" charset="0"/>
              </a:rPr>
              <a:t> S</a:t>
            </a:r>
            <a:endParaRPr lang="en-US" altLang="en-US" sz="1800" b="1" dirty="0">
              <a:solidFill>
                <a:schemeClr val="tx1"/>
              </a:solidFill>
              <a:latin typeface="Trebuchet MS" pitchFamily="34" charset="0"/>
            </a:endParaRPr>
          </a:p>
          <a:p>
            <a:pPr algn="l"/>
            <a:r>
              <a:rPr lang="en-US" altLang="en-US" sz="1800" b="1" dirty="0">
                <a:solidFill>
                  <a:schemeClr val="tx1"/>
                </a:solidFill>
                <a:latin typeface="Trebuchet MS" pitchFamily="34" charset="0"/>
              </a:rPr>
              <a:t>3</a:t>
            </a:r>
            <a:r>
              <a:rPr lang="en-US" altLang="en-US" sz="1800" b="1" dirty="0" smtClean="0">
                <a:solidFill>
                  <a:schemeClr val="tx1"/>
                </a:solidFill>
                <a:latin typeface="Trebuchet MS" pitchFamily="34" charset="0"/>
              </a:rPr>
              <a:t>. </a:t>
            </a:r>
            <a:r>
              <a:rPr lang="en-US" altLang="en-US" sz="1800" b="1" dirty="0" err="1" smtClean="0">
                <a:solidFill>
                  <a:schemeClr val="tx1"/>
                </a:solidFill>
                <a:latin typeface="Trebuchet MS" pitchFamily="34" charset="0"/>
              </a:rPr>
              <a:t>Rahul</a:t>
            </a:r>
            <a:r>
              <a:rPr lang="en-US" altLang="en-US" sz="1800" b="1" dirty="0" smtClean="0">
                <a:solidFill>
                  <a:schemeClr val="tx1"/>
                </a:solidFill>
                <a:latin typeface="Trebuchet MS" pitchFamily="34" charset="0"/>
              </a:rPr>
              <a:t> Mamodiya</a:t>
            </a:r>
            <a:endParaRPr lang="en-US" altLang="en-US" sz="1800" b="1" dirty="0">
              <a:solidFill>
                <a:schemeClr val="tx1"/>
              </a:solidFill>
              <a:latin typeface="Trebuchet MS" pitchFamily="34" charset="0"/>
            </a:endParaRPr>
          </a:p>
          <a:p>
            <a:pPr algn="l"/>
            <a:r>
              <a:rPr lang="en-US" altLang="en-US" sz="1800" b="1" dirty="0">
                <a:solidFill>
                  <a:schemeClr val="tx1"/>
                </a:solidFill>
                <a:latin typeface="Trebuchet MS" pitchFamily="34" charset="0"/>
              </a:rPr>
              <a:t>4. </a:t>
            </a:r>
            <a:r>
              <a:rPr lang="en-US" altLang="en-US" sz="1800" b="1" dirty="0" err="1" smtClean="0">
                <a:solidFill>
                  <a:schemeClr val="tx1"/>
                </a:solidFill>
                <a:latin typeface="Trebuchet MS" pitchFamily="34" charset="0"/>
              </a:rPr>
              <a:t>Arthi</a:t>
            </a:r>
            <a:r>
              <a:rPr lang="en-US" altLang="en-US" sz="1800" b="1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en-US" altLang="en-US" sz="1800" b="1" dirty="0" err="1" smtClean="0">
                <a:solidFill>
                  <a:schemeClr val="tx1"/>
                </a:solidFill>
                <a:latin typeface="Trebuchet MS" pitchFamily="34" charset="0"/>
              </a:rPr>
              <a:t>Narasimhan</a:t>
            </a:r>
            <a:endParaRPr lang="es-ES" altLang="en-US" sz="1800" b="1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6" name="Rectangle 150"/>
          <p:cNvSpPr txBox="1">
            <a:spLocks noChangeArrowheads="1"/>
          </p:cNvSpPr>
          <p:nvPr/>
        </p:nvSpPr>
        <p:spPr>
          <a:xfrm>
            <a:off x="838200" y="533400"/>
            <a:ext cx="9197975" cy="6477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s-UY" altLang="en-US" sz="3600" b="1" kern="0" dirty="0">
                <a:solidFill>
                  <a:schemeClr val="bg1"/>
                </a:solidFill>
                <a:latin typeface="Trebuchet MS" panose="020B0603020202020204" pitchFamily="34" charset="0"/>
              </a:rPr>
              <a:t>35th India </a:t>
            </a:r>
            <a:r>
              <a:rPr lang="es-UY" altLang="en-US" sz="3600" b="1" kern="0" dirty="0" err="1">
                <a:solidFill>
                  <a:schemeClr val="bg1"/>
                </a:solidFill>
                <a:latin typeface="Trebuchet MS" panose="020B0603020202020204" pitchFamily="34" charset="0"/>
              </a:rPr>
              <a:t>Fellowship</a:t>
            </a:r>
            <a:r>
              <a:rPr lang="es-UY" altLang="en-US" sz="3600" b="1" kern="0" dirty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es-UY" altLang="en-US" sz="3600" b="1" kern="0" dirty="0" err="1">
                <a:solidFill>
                  <a:schemeClr val="bg1"/>
                </a:solidFill>
                <a:latin typeface="Trebuchet MS" panose="020B0603020202020204" pitchFamily="34" charset="0"/>
              </a:rPr>
              <a:t>Webinar</a:t>
            </a:r>
            <a:endParaRPr lang="es-UY" altLang="en-US" sz="2500" b="1" kern="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l"/>
            <a:r>
              <a:rPr lang="es-UY" altLang="en-US" sz="2500" b="1" kern="0" dirty="0">
                <a:solidFill>
                  <a:schemeClr val="bg1"/>
                </a:solidFill>
                <a:latin typeface="Trebuchet MS" panose="020B0603020202020204" pitchFamily="34" charset="0"/>
              </a:rPr>
              <a:t>Date</a:t>
            </a:r>
            <a:r>
              <a:rPr lang="es-UY" altLang="en-US" sz="2500" b="1" kern="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: </a:t>
            </a:r>
            <a:r>
              <a:rPr lang="es-UY" altLang="en-US" sz="2500" b="1" kern="0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July</a:t>
            </a:r>
            <a:r>
              <a:rPr lang="es-UY" altLang="en-US" sz="2500" b="1" kern="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10, 2021</a:t>
            </a:r>
            <a:endParaRPr lang="es-ES" altLang="en-US" sz="2500" b="1" kern="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043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/>
        </p:nvSpPr>
        <p:spPr>
          <a:xfrm>
            <a:off x="98298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828800" y="76200"/>
            <a:ext cx="74676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3300" kern="0" dirty="0" smtClean="0">
                <a:solidFill>
                  <a:schemeClr val="tx1"/>
                </a:solidFill>
                <a:latin typeface="Trebuchet MS" pitchFamily="34" charset="0"/>
              </a:rPr>
              <a:t>IBNR Reserve Estimation </a:t>
            </a:r>
            <a:endParaRPr lang="en-US" altLang="en-US" sz="3300" kern="0" dirty="0">
              <a:solidFill>
                <a:schemeClr val="tx1"/>
              </a:solidFill>
              <a:latin typeface="Trebuchet MS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81200" y="760412"/>
            <a:ext cx="8839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0" name="Picture 19" descr="284 Indian Rupee Bag Illustrations &amp; Clip Art - iStock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72400" y="1828800"/>
            <a:ext cx="2362200" cy="2362200"/>
          </a:xfrm>
          <a:prstGeom prst="rect">
            <a:avLst/>
          </a:prstGeom>
          <a:noFill/>
        </p:spPr>
      </p:pic>
      <p:pic>
        <p:nvPicPr>
          <p:cNvPr id="23" name="Picture 22"/>
          <p:cNvPicPr>
            <a:picLocks noChangeAspect="1" noChangeArrowheads="1"/>
          </p:cNvPicPr>
          <p:nvPr/>
        </p:nvPicPr>
        <p:blipFill>
          <a:blip r:embed="rId7"/>
          <a:srcRect l="6923" r="6154" b="9643"/>
          <a:stretch>
            <a:fillRect/>
          </a:stretch>
        </p:blipFill>
        <p:spPr bwMode="auto">
          <a:xfrm>
            <a:off x="10515600" y="2362200"/>
            <a:ext cx="1543050" cy="1727397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10591800" y="1806714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Trebuchet MS" pitchFamily="34" charset="0"/>
              </a:rPr>
              <a:t>107 </a:t>
            </a:r>
          </a:p>
          <a:p>
            <a:pPr algn="ctr"/>
            <a:r>
              <a:rPr lang="en-US" sz="1200" b="1" dirty="0" smtClean="0">
                <a:solidFill>
                  <a:srgbClr val="C00000"/>
                </a:solidFill>
                <a:latin typeface="Trebuchet MS" pitchFamily="34" charset="0"/>
              </a:rPr>
              <a:t>INR </a:t>
            </a:r>
            <a:r>
              <a:rPr lang="en-US" sz="1200" b="1" dirty="0" err="1" smtClean="0">
                <a:solidFill>
                  <a:srgbClr val="C00000"/>
                </a:solidFill>
                <a:latin typeface="Trebuchet MS" pitchFamily="34" charset="0"/>
              </a:rPr>
              <a:t>Crores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05800" y="1320225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Trebuchet MS" pitchFamily="34" charset="0"/>
              </a:rPr>
              <a:t>150 </a:t>
            </a:r>
          </a:p>
          <a:p>
            <a:pPr algn="ctr"/>
            <a:r>
              <a:rPr lang="en-US" sz="1200" b="1" dirty="0" smtClean="0">
                <a:solidFill>
                  <a:srgbClr val="0070C0"/>
                </a:solidFill>
                <a:latin typeface="Trebuchet MS" pitchFamily="34" charset="0"/>
              </a:rPr>
              <a:t>INR </a:t>
            </a:r>
            <a:r>
              <a:rPr lang="en-US" sz="1200" b="1" dirty="0" err="1" smtClean="0">
                <a:solidFill>
                  <a:srgbClr val="0070C0"/>
                </a:solidFill>
                <a:latin typeface="Trebuchet MS" pitchFamily="34" charset="0"/>
              </a:rPr>
              <a:t>Crores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endParaRPr lang="en-US" sz="1200" b="1" dirty="0">
              <a:solidFill>
                <a:srgbClr val="C0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0800000">
            <a:off x="9601200" y="2209800"/>
            <a:ext cx="121920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3399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Oval 25"/>
          <p:cNvSpPr/>
          <p:nvPr/>
        </p:nvSpPr>
        <p:spPr bwMode="auto">
          <a:xfrm>
            <a:off x="9829800" y="2133600"/>
            <a:ext cx="762000" cy="457200"/>
          </a:xfrm>
          <a:prstGeom prst="ellipse">
            <a:avLst/>
          </a:prstGeom>
          <a:solidFill>
            <a:srgbClr val="3399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</a:rPr>
              <a:t>46%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305800" y="926068"/>
            <a:ext cx="24384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  <a:t>IBNR* + OSLR</a:t>
            </a:r>
            <a:endParaRPr lang="en-US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668000" y="40386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as  at  31.03.20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229600" y="40386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36699"/>
                </a:solidFill>
              </a:rPr>
              <a:t>as  at  31.03.21</a:t>
            </a:r>
            <a:endParaRPr lang="en-US" sz="1600" b="1" dirty="0">
              <a:solidFill>
                <a:srgbClr val="336699"/>
              </a:solidFill>
            </a:endParaRPr>
          </a:p>
        </p:txBody>
      </p:sp>
      <p:sp>
        <p:nvSpPr>
          <p:cNvPr id="39" name="Rectangle: Rounded Corners 2">
            <a:extLst>
              <a:ext uri="{FF2B5EF4-FFF2-40B4-BE49-F238E27FC236}">
                <a16:creationId xmlns="" xmlns:a16="http://schemas.microsoft.com/office/drawing/2014/main" id="{23437C1B-8599-4D28-BCA6-724CF5C47924}"/>
              </a:ext>
            </a:extLst>
          </p:cNvPr>
          <p:cNvSpPr/>
          <p:nvPr/>
        </p:nvSpPr>
        <p:spPr>
          <a:xfrm>
            <a:off x="2048934" y="1189496"/>
            <a:ext cx="5723466" cy="3763504"/>
          </a:xfrm>
          <a:prstGeom prst="round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1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Trebuchet MS" pitchFamily="34" charset="0"/>
              </a:rPr>
              <a:t>Portfolio growth by 27%</a:t>
            </a:r>
            <a:endParaRPr lang="en-US" dirty="0">
              <a:solidFill>
                <a:schemeClr val="tx1"/>
              </a:solidFill>
              <a:latin typeface="Trebuchet MS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Trebuchet MS" pitchFamily="34" charset="0"/>
              </a:rPr>
              <a:t>Change in reporting patterns / development factors </a:t>
            </a:r>
            <a:r>
              <a:rPr lang="en-US" sz="1600" dirty="0" smtClean="0">
                <a:solidFill>
                  <a:schemeClr val="tx1"/>
                </a:solidFill>
                <a:latin typeface="Trebuchet MS" pitchFamily="34" charset="0"/>
              </a:rPr>
              <a:t>(COVID claims - higher reporting delay)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Trebuchet MS" pitchFamily="34" charset="0"/>
              </a:rPr>
              <a:t>Significant surge in COVID claims </a:t>
            </a:r>
            <a:r>
              <a:rPr lang="en-US" sz="1600" dirty="0" smtClean="0">
                <a:solidFill>
                  <a:schemeClr val="tx1"/>
                </a:solidFill>
                <a:latin typeface="Trebuchet MS" pitchFamily="34" charset="0"/>
              </a:rPr>
              <a:t>(contributing 49% of reserve at May’21 end </a:t>
            </a:r>
            <a:r>
              <a:rPr lang="en-US" sz="1600" dirty="0" err="1" smtClean="0">
                <a:solidFill>
                  <a:schemeClr val="tx1"/>
                </a:solidFill>
                <a:latin typeface="Trebuchet MS" pitchFamily="34" charset="0"/>
              </a:rPr>
              <a:t>vs</a:t>
            </a:r>
            <a:r>
              <a:rPr lang="en-US" sz="1600" dirty="0" smtClean="0">
                <a:solidFill>
                  <a:schemeClr val="tx1"/>
                </a:solidFill>
                <a:latin typeface="Trebuchet MS" pitchFamily="34" charset="0"/>
              </a:rPr>
              <a:t> 23% at Mar’21 end)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Trebuchet MS" pitchFamily="34" charset="0"/>
              </a:rPr>
              <a:t>Development in COVID claims (+</a:t>
            </a:r>
            <a:r>
              <a:rPr lang="en-US" dirty="0" err="1" smtClean="0">
                <a:solidFill>
                  <a:schemeClr val="tx1"/>
                </a:solidFill>
                <a:latin typeface="Trebuchet MS" pitchFamily="34" charset="0"/>
              </a:rPr>
              <a:t>ve</a:t>
            </a:r>
            <a:r>
              <a:rPr lang="en-US" dirty="0" smtClean="0">
                <a:solidFill>
                  <a:schemeClr val="tx1"/>
                </a:solidFill>
                <a:latin typeface="Trebuchet MS" pitchFamily="34" charset="0"/>
              </a:rPr>
              <a:t> IBNER)</a:t>
            </a:r>
            <a:endParaRPr lang="en-US" sz="16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Trebuchet MS" pitchFamily="34" charset="0"/>
              </a:rPr>
              <a:t>Increased severity </a:t>
            </a:r>
            <a:r>
              <a:rPr lang="en-US" sz="1600" dirty="0" smtClean="0">
                <a:solidFill>
                  <a:schemeClr val="tx1"/>
                </a:solidFill>
                <a:latin typeface="Trebuchet MS" pitchFamily="34" charset="0"/>
              </a:rPr>
              <a:t>(higher inflation, change in treatment protocol, increase in consumption, disease mix)</a:t>
            </a:r>
            <a:r>
              <a:rPr lang="en-US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Trebuchet MS" pitchFamily="34" charset="0"/>
              </a:rPr>
              <a:t>Settlement delay of CS COVID claims – increasing OSLR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Trebuchet MS" pitchFamily="34" charset="0"/>
              </a:rPr>
              <a:t>UPR expected to cover claim; hence no PDR</a:t>
            </a:r>
            <a:endParaRPr lang="en-US" dirty="0">
              <a:solidFill>
                <a:schemeClr val="tx1"/>
              </a:solidFill>
              <a:latin typeface="Trebuchet MS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1" name="Rectangle: Rounded Corners 3">
            <a:extLst>
              <a:ext uri="{FF2B5EF4-FFF2-40B4-BE49-F238E27FC236}">
                <a16:creationId xmlns="" xmlns:a16="http://schemas.microsoft.com/office/drawing/2014/main" id="{06B90F4B-1DA5-4B1C-BB92-A7EAC66F6FD5}"/>
              </a:ext>
            </a:extLst>
          </p:cNvPr>
          <p:cNvSpPr/>
          <p:nvPr/>
        </p:nvSpPr>
        <p:spPr>
          <a:xfrm>
            <a:off x="2414686" y="914400"/>
            <a:ext cx="4138514" cy="506436"/>
          </a:xfrm>
          <a:prstGeom prst="roundRect">
            <a:avLst/>
          </a:prstGeom>
          <a:solidFill>
            <a:srgbClr val="3366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latin typeface="Trebuchet MS" pitchFamily="34" charset="0"/>
              </a:rPr>
              <a:t>Reasons for Increase in Reserves</a:t>
            </a:r>
            <a:endParaRPr lang="en-IN" b="1" dirty="0">
              <a:latin typeface="Trebuchet MS" pitchFamily="34" charset="0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9906000" y="5105400"/>
            <a:ext cx="1905000" cy="1371600"/>
          </a:xfrm>
          <a:prstGeom prst="roundRect">
            <a:avLst/>
          </a:prstGeom>
          <a:solidFill>
            <a:srgbClr val="336699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smtClean="0">
              <a:latin typeface="Trebuchet MS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5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  <a:latin typeface="Trebuchet MS" pitchFamily="34" charset="0"/>
              </a:rPr>
              <a:t>Reserve Adequacy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2133600" y="5105400"/>
            <a:ext cx="7467600" cy="1371600"/>
          </a:xfrm>
          <a:prstGeom prst="round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buFont typeface="Wingdings" pitchFamily="2" charset="2"/>
              <a:buChar char="Ø"/>
            </a:pPr>
            <a:r>
              <a:rPr lang="en-US" b="1" dirty="0" smtClean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High volatility; hence estimation risk – MAD provided for</a:t>
            </a:r>
          </a:p>
          <a:p>
            <a:pPr eaLnBrk="0" fontAlgn="base" hangingPunct="0"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Trebuchet MS" pitchFamily="34" charset="0"/>
              </a:rPr>
              <a:t> Validation check of results using frequency severity method</a:t>
            </a:r>
            <a:r>
              <a:rPr lang="en-US" b="1" dirty="0" smtClean="0">
                <a:latin typeface="Trebuchet MS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Trebuchet MS" pitchFamily="34" charset="0"/>
              </a:rPr>
              <a:t> Obtained peer review (as per IAI guidelines i.e. APS 33)</a:t>
            </a:r>
          </a:p>
          <a:p>
            <a:pPr eaLnBrk="0" fontAlgn="base" hangingPunct="0"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Trebuchet MS" pitchFamily="34" charset="0"/>
              </a:rPr>
              <a:t> No adverse comments in IRDAI valuation meet for FY 2019-20  </a:t>
            </a: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 smtClean="0">
                <a:latin typeface="Trebuchet MS" pitchFamily="34" charset="0"/>
              </a:rPr>
              <a:t> 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pic>
        <p:nvPicPr>
          <p:cNvPr id="46" name="Picture 4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668000" y="5196416"/>
            <a:ext cx="533400" cy="518584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2133600" y="6553200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Trebuchet MS" pitchFamily="34" charset="0"/>
              </a:rPr>
              <a:t>* IBNR includes IBNER and Margin for Adverse Deviation (MAD)</a:t>
            </a:r>
            <a:endParaRPr lang="en-US" sz="1400" i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093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/>
        </p:nvSpPr>
        <p:spPr>
          <a:xfrm>
            <a:off x="99060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828800" y="76200"/>
            <a:ext cx="74676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3300" kern="0" dirty="0" smtClean="0">
                <a:solidFill>
                  <a:schemeClr val="tx1"/>
                </a:solidFill>
                <a:latin typeface="Trebuchet MS" pitchFamily="34" charset="0"/>
              </a:rPr>
              <a:t>Other Points… </a:t>
            </a:r>
            <a:endParaRPr lang="en-US" altLang="en-US" sz="3300" kern="0" dirty="0">
              <a:solidFill>
                <a:schemeClr val="tx1"/>
              </a:solidFill>
              <a:latin typeface="Trebuchet MS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81200" y="760412"/>
            <a:ext cx="8839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Rectangle: Rounded Corners 2">
            <a:extLst>
              <a:ext uri="{FF2B5EF4-FFF2-40B4-BE49-F238E27FC236}">
                <a16:creationId xmlns="" xmlns:a16="http://schemas.microsoft.com/office/drawing/2014/main" id="{23437C1B-8599-4D28-BCA6-724CF5C47924}"/>
              </a:ext>
            </a:extLst>
          </p:cNvPr>
          <p:cNvSpPr/>
          <p:nvPr/>
        </p:nvSpPr>
        <p:spPr>
          <a:xfrm>
            <a:off x="2048934" y="1418096"/>
            <a:ext cx="3894666" cy="2620504"/>
          </a:xfrm>
          <a:prstGeom prst="round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rebuchet MS" pitchFamily="34" charset="0"/>
              </a:rPr>
              <a:t>Operational Risk (BCP &amp; DR)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kern="0" dirty="0" smtClean="0">
                <a:latin typeface="Trebuchet MS" panose="020B0603020202020204" pitchFamily="34" charset="0"/>
              </a:rPr>
              <a:t>Cyber Risk</a:t>
            </a:r>
          </a:p>
          <a:p>
            <a:pPr marL="2857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kern="0" dirty="0" smtClean="0">
                <a:latin typeface="Trebuchet MS" panose="020B0603020202020204" pitchFamily="34" charset="0"/>
              </a:rPr>
              <a:t>Compliance Risk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kern="0" dirty="0" smtClean="0">
                <a:latin typeface="Trebuchet MS" panose="020B0603020202020204" pitchFamily="34" charset="0"/>
              </a:rPr>
              <a:t>Liquidity  / ALM Risk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kern="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Credit Risk</a:t>
            </a:r>
            <a:endParaRPr lang="en-US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 marL="285750" indent="-285750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2" name="Rectangle: Rounded Corners 3">
            <a:extLst>
              <a:ext uri="{FF2B5EF4-FFF2-40B4-BE49-F238E27FC236}">
                <a16:creationId xmlns="" xmlns:a16="http://schemas.microsoft.com/office/drawing/2014/main" id="{06B90F4B-1DA5-4B1C-BB92-A7EAC66F6FD5}"/>
              </a:ext>
            </a:extLst>
          </p:cNvPr>
          <p:cNvSpPr/>
          <p:nvPr/>
        </p:nvSpPr>
        <p:spPr>
          <a:xfrm>
            <a:off x="2414687" y="1143000"/>
            <a:ext cx="2816148" cy="457199"/>
          </a:xfrm>
          <a:prstGeom prst="roundRect">
            <a:avLst/>
          </a:prstGeom>
          <a:solidFill>
            <a:srgbClr val="3366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latin typeface="Trebuchet MS" pitchFamily="34" charset="0"/>
              </a:rPr>
              <a:t>Risk Characteristics</a:t>
            </a:r>
            <a:endParaRPr lang="en-IN" b="1" dirty="0">
              <a:latin typeface="Trebuchet MS" pitchFamily="34" charset="0"/>
            </a:endParaRPr>
          </a:p>
        </p:txBody>
      </p:sp>
      <p:sp>
        <p:nvSpPr>
          <p:cNvPr id="27" name="Rectangle: Rounded Corners 2">
            <a:extLst>
              <a:ext uri="{FF2B5EF4-FFF2-40B4-BE49-F238E27FC236}">
                <a16:creationId xmlns="" xmlns:a16="http://schemas.microsoft.com/office/drawing/2014/main" id="{23437C1B-8599-4D28-BCA6-724CF5C47924}"/>
              </a:ext>
            </a:extLst>
          </p:cNvPr>
          <p:cNvSpPr/>
          <p:nvPr/>
        </p:nvSpPr>
        <p:spPr>
          <a:xfrm>
            <a:off x="6324600" y="1418096"/>
            <a:ext cx="5257800" cy="2620504"/>
          </a:xfrm>
          <a:prstGeom prst="round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altLang="en-US" kern="0" dirty="0" smtClean="0">
              <a:latin typeface="Trebuchet MS" panose="020B0603020202020204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altLang="en-US" kern="0" dirty="0" smtClean="0">
              <a:latin typeface="Trebuchet MS" panose="020B0603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en-US" kern="0" dirty="0" smtClean="0">
                <a:latin typeface="Trebuchet MS" panose="020B0603020202020204" pitchFamily="34" charset="0"/>
              </a:rPr>
              <a:t>Need for Pandemic / Systemic Risk-level policy (Wake-up call)</a:t>
            </a:r>
            <a:endParaRPr lang="en-US" dirty="0" smtClean="0"/>
          </a:p>
          <a:p>
            <a:pPr marL="285750" lvl="1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rebuchet MS"/>
              </a:rPr>
              <a:t>Data-based insights for risk-management strategy</a:t>
            </a:r>
          </a:p>
          <a:p>
            <a:pPr marL="742950" lvl="2" indent="-285750">
              <a:buFont typeface="Arial" pitchFamily="34" charset="0"/>
              <a:buChar char="•"/>
            </a:pPr>
            <a:r>
              <a:rPr lang="en-US" altLang="en-US" kern="0" dirty="0" smtClean="0">
                <a:latin typeface="Trebuchet MS" panose="020B0603020202020204" pitchFamily="34" charset="0"/>
              </a:rPr>
              <a:t>Early warning crisis event metrics</a:t>
            </a:r>
            <a:endParaRPr lang="en-US" dirty="0" smtClean="0">
              <a:latin typeface="Trebuchet MS" pitchFamily="34" charset="0"/>
            </a:endParaRPr>
          </a:p>
          <a:p>
            <a:pPr marL="742950" lvl="2" indent="-285750">
              <a:buFont typeface="Arial" pitchFamily="34" charset="0"/>
              <a:buChar char="•"/>
            </a:pPr>
            <a:r>
              <a:rPr lang="en-US" dirty="0" smtClean="0">
                <a:latin typeface="Trebuchet MS" pitchFamily="34" charset="0"/>
              </a:rPr>
              <a:t>Resilience metrics</a:t>
            </a:r>
          </a:p>
          <a:p>
            <a:pPr marL="742950" lvl="2" indent="-285750">
              <a:buFont typeface="Arial" pitchFamily="34" charset="0"/>
              <a:buChar char="•"/>
            </a:pPr>
            <a:r>
              <a:rPr lang="en-US" dirty="0" smtClean="0">
                <a:latin typeface="Trebuchet MS" pitchFamily="34" charset="0"/>
              </a:rPr>
              <a:t>Risk aggregation 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 marL="285750" indent="-285750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0" name="Rectangle: Rounded Corners 3">
            <a:extLst>
              <a:ext uri="{FF2B5EF4-FFF2-40B4-BE49-F238E27FC236}">
                <a16:creationId xmlns="" xmlns:a16="http://schemas.microsoft.com/office/drawing/2014/main" id="{06B90F4B-1DA5-4B1C-BB92-A7EAC66F6FD5}"/>
              </a:ext>
            </a:extLst>
          </p:cNvPr>
          <p:cNvSpPr/>
          <p:nvPr/>
        </p:nvSpPr>
        <p:spPr>
          <a:xfrm>
            <a:off x="6690353" y="1143000"/>
            <a:ext cx="3801800" cy="457199"/>
          </a:xfrm>
          <a:prstGeom prst="roundRect">
            <a:avLst/>
          </a:prstGeom>
          <a:solidFill>
            <a:srgbClr val="3366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2000" kern="0" dirty="0" smtClean="0">
                <a:latin typeface="Trebuchet MS" panose="020B0603020202020204" pitchFamily="34" charset="0"/>
              </a:rPr>
              <a:t>Enterprise Risk Management</a:t>
            </a:r>
            <a:endParaRPr lang="en-IN" b="1" dirty="0">
              <a:latin typeface="Trebuchet MS" pitchFamily="34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2133600" y="4495800"/>
            <a:ext cx="9372600" cy="762000"/>
          </a:xfrm>
          <a:prstGeom prst="roundRect">
            <a:avLst/>
          </a:prstGeom>
          <a:solidFill>
            <a:srgbClr val="336699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ts val="600"/>
              </a:spcAft>
            </a:pPr>
            <a:endParaRPr lang="en-US" sz="1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</a:rPr>
              <a:t>Thank You…</a:t>
            </a:r>
            <a:r>
              <a:rPr lang="en-US" sz="2800" dirty="0" smtClean="0">
                <a:solidFill>
                  <a:schemeClr val="bg1"/>
                </a:solidFill>
                <a:latin typeface="Trebuchet MS" pitchFamily="34" charset="0"/>
              </a:rPr>
              <a:t>  </a:t>
            </a: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093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/>
        </p:nvSpPr>
        <p:spPr>
          <a:xfrm>
            <a:off x="99060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5319215" y="2286000"/>
            <a:ext cx="2910385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 smtClean="0">
                <a:solidFill>
                  <a:schemeClr val="tx1"/>
                </a:solidFill>
                <a:latin typeface="Trebuchet MS" pitchFamily="34" charset="0"/>
              </a:rPr>
              <a:t>Annexure</a:t>
            </a:r>
            <a:endParaRPr lang="en-US" altLang="en-US" kern="0" dirty="0">
              <a:solidFill>
                <a:schemeClr val="tx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093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/>
        </p:nvSpPr>
        <p:spPr>
          <a:xfrm>
            <a:off x="99060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828800" y="76200"/>
            <a:ext cx="74676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3300" kern="0" dirty="0" smtClean="0">
                <a:solidFill>
                  <a:schemeClr val="tx1"/>
                </a:solidFill>
                <a:latin typeface="Trebuchet MS" pitchFamily="34" charset="0"/>
              </a:rPr>
              <a:t>Solvency Ratio Computation </a:t>
            </a:r>
            <a:endParaRPr lang="en-US" altLang="en-US" sz="3300" kern="0" dirty="0">
              <a:solidFill>
                <a:schemeClr val="tx1"/>
              </a:solidFill>
              <a:latin typeface="Trebuchet MS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81200" y="760412"/>
            <a:ext cx="8839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905000" y="873082"/>
            <a:ext cx="9372600" cy="590871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2000" dirty="0" smtClean="0">
                <a:latin typeface="Trebuchet MS" panose="020B0603020202020204" pitchFamily="34" charset="0"/>
              </a:rPr>
              <a:t>   An </a:t>
            </a:r>
            <a:r>
              <a:rPr lang="en-US" sz="2000" dirty="0">
                <a:latin typeface="Trebuchet MS" panose="020B0603020202020204" pitchFamily="34" charset="0"/>
              </a:rPr>
              <a:t>Insurance company prepares a statement of solvency margin on a </a:t>
            </a:r>
            <a:r>
              <a:rPr lang="en-US" sz="2000" dirty="0" smtClean="0">
                <a:latin typeface="Trebuchet MS" panose="020B0603020202020204" pitchFamily="34" charset="0"/>
              </a:rPr>
              <a:t>                monthly </a:t>
            </a:r>
            <a:r>
              <a:rPr lang="en-US" sz="2000" dirty="0">
                <a:latin typeface="Trebuchet MS" panose="020B0603020202020204" pitchFamily="34" charset="0"/>
              </a:rPr>
              <a:t>basis to estimate the solvency </a:t>
            </a:r>
            <a:r>
              <a:rPr lang="en-US" sz="2000" dirty="0" smtClean="0">
                <a:latin typeface="Trebuchet MS" panose="020B0603020202020204" pitchFamily="34" charset="0"/>
              </a:rPr>
              <a:t>position.</a:t>
            </a:r>
          </a:p>
          <a:p>
            <a:pPr marL="0" indent="0">
              <a:buNone/>
            </a:pPr>
            <a:endParaRPr lang="en-US" sz="2000" dirty="0">
              <a:latin typeface="Trebuchet MS" panose="020B0603020202020204" pitchFamily="34" charset="0"/>
            </a:endParaRPr>
          </a:p>
          <a:p>
            <a:pPr marL="0" indent="0"/>
            <a:r>
              <a:rPr lang="en-US" sz="2000" dirty="0" smtClean="0">
                <a:latin typeface="Trebuchet MS" panose="020B0603020202020204" pitchFamily="34" charset="0"/>
              </a:rPr>
              <a:t>   Solvency </a:t>
            </a:r>
            <a:r>
              <a:rPr lang="en-US" sz="2000" dirty="0">
                <a:latin typeface="Trebuchet MS" panose="020B0603020202020204" pitchFamily="34" charset="0"/>
              </a:rPr>
              <a:t>ratio is estimated as </a:t>
            </a:r>
          </a:p>
          <a:p>
            <a:pPr marL="0" indent="0" algn="ctr">
              <a:buNone/>
            </a:pPr>
            <a:r>
              <a:rPr lang="en-US" sz="2000" dirty="0">
                <a:latin typeface="Trebuchet MS" panose="020B0603020202020204" pitchFamily="34" charset="0"/>
              </a:rPr>
              <a:t>	</a:t>
            </a:r>
            <a:r>
              <a:rPr lang="en-US" sz="2000" u="sng" dirty="0">
                <a:latin typeface="Trebuchet MS" panose="020B0603020202020204" pitchFamily="34" charset="0"/>
              </a:rPr>
              <a:t> Available Solvency Margin (ASM)</a:t>
            </a:r>
          </a:p>
          <a:p>
            <a:pPr marL="0" indent="0" algn="ctr">
              <a:buNone/>
            </a:pPr>
            <a:r>
              <a:rPr lang="en-US" sz="2000" dirty="0" smtClean="0">
                <a:latin typeface="Trebuchet MS" panose="020B0603020202020204" pitchFamily="34" charset="0"/>
              </a:rPr>
              <a:t>            </a:t>
            </a:r>
            <a:r>
              <a:rPr lang="en-US" sz="2000" dirty="0">
                <a:latin typeface="Trebuchet MS" panose="020B0603020202020204" pitchFamily="34" charset="0"/>
              </a:rPr>
              <a:t>Required Solvency Margin (RSM</a:t>
            </a:r>
            <a:r>
              <a:rPr lang="en-US" sz="2000" dirty="0" smtClean="0">
                <a:latin typeface="Trebuchet MS" panose="020B0603020202020204" pitchFamily="34" charset="0"/>
              </a:rPr>
              <a:t>)</a:t>
            </a:r>
          </a:p>
          <a:p>
            <a:pPr marL="0" indent="0" algn="ctr">
              <a:buNone/>
            </a:pPr>
            <a:endParaRPr lang="en-US" sz="2000" dirty="0">
              <a:latin typeface="Trebuchet MS" panose="020B0603020202020204" pitchFamily="34" charset="0"/>
            </a:endParaRPr>
          </a:p>
          <a:p>
            <a:r>
              <a:rPr lang="en-US" sz="2000" dirty="0">
                <a:latin typeface="Trebuchet MS" panose="020B0603020202020204" pitchFamily="34" charset="0"/>
              </a:rPr>
              <a:t>Available Solvency Margin (ASM) is the sum of excess in policyholder’s fund and </a:t>
            </a:r>
            <a:r>
              <a:rPr lang="en-US" sz="2000" dirty="0" smtClean="0">
                <a:latin typeface="Trebuchet MS" panose="020B0603020202020204" pitchFamily="34" charset="0"/>
              </a:rPr>
              <a:t>shareholder’s fund after covering liabilities.</a:t>
            </a:r>
          </a:p>
          <a:p>
            <a:endParaRPr lang="en-US" sz="2000" dirty="0">
              <a:latin typeface="Trebuchet MS" panose="020B0603020202020204" pitchFamily="34" charset="0"/>
            </a:endParaRPr>
          </a:p>
          <a:p>
            <a:r>
              <a:rPr lang="en-US" sz="2000" dirty="0">
                <a:latin typeface="Trebuchet MS" panose="020B0603020202020204" pitchFamily="34" charset="0"/>
              </a:rPr>
              <a:t>Required Solvency Margin (RSM) is the higher of RSM 1 and RSM 2 where </a:t>
            </a:r>
          </a:p>
          <a:p>
            <a:pPr lvl="1"/>
            <a:r>
              <a:rPr lang="en-US" sz="1600" dirty="0">
                <a:latin typeface="Trebuchet MS" panose="020B0603020202020204" pitchFamily="34" charset="0"/>
              </a:rPr>
              <a:t>RSM 1 is based on premium and RSM 2 is based on claims.</a:t>
            </a:r>
          </a:p>
          <a:p>
            <a:pPr lvl="1"/>
            <a:r>
              <a:rPr lang="en-US" sz="1600" dirty="0">
                <a:latin typeface="Trebuchet MS" panose="020B0603020202020204" pitchFamily="34" charset="0"/>
              </a:rPr>
              <a:t>Factor A and Factor B for Health, Accident and Travel (HAT) </a:t>
            </a:r>
            <a:r>
              <a:rPr lang="en-US" sz="1600" dirty="0" smtClean="0">
                <a:latin typeface="Trebuchet MS" panose="020B0603020202020204" pitchFamily="34" charset="0"/>
              </a:rPr>
              <a:t>lines </a:t>
            </a:r>
            <a:r>
              <a:rPr lang="en-US" sz="1600" dirty="0">
                <a:latin typeface="Trebuchet MS" panose="020B0603020202020204" pitchFamily="34" charset="0"/>
              </a:rPr>
              <a:t>of business is 0.75.</a:t>
            </a:r>
          </a:p>
          <a:p>
            <a:endParaRPr lang="en-US" sz="2000" dirty="0" smtClean="0">
              <a:latin typeface="Trebuchet MS" panose="020B0603020202020204" pitchFamily="34" charset="0"/>
            </a:endParaRPr>
          </a:p>
          <a:p>
            <a:r>
              <a:rPr lang="en-US" sz="2000" dirty="0" smtClean="0">
                <a:latin typeface="Trebuchet MS" panose="020B0603020202020204" pitchFamily="34" charset="0"/>
              </a:rPr>
              <a:t>This </a:t>
            </a:r>
            <a:r>
              <a:rPr lang="en-US" sz="2000" dirty="0">
                <a:latin typeface="Trebuchet MS" panose="020B0603020202020204" pitchFamily="34" charset="0"/>
              </a:rPr>
              <a:t>arrangement ensures that the minimum  retention threshold used for the solvency computation is restricted to 75</a:t>
            </a:r>
            <a:r>
              <a:rPr lang="en-US" sz="2000" dirty="0" smtClean="0">
                <a:latin typeface="Trebuchet MS" panose="020B0603020202020204" pitchFamily="34" charset="0"/>
              </a:rPr>
              <a:t>%.</a:t>
            </a:r>
            <a:endParaRPr lang="en-US" sz="2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Trebuchet MS" panose="020B0603020202020204" pitchFamily="34" charset="0"/>
            </a:endParaRPr>
          </a:p>
          <a:p>
            <a:pPr marL="0" lvl="0" indent="0">
              <a:buNone/>
            </a:pPr>
            <a:endParaRPr lang="en-US" sz="2400" dirty="0">
              <a:latin typeface="Trebuchet MS" panose="020B0603020202020204" pitchFamily="34" charset="0"/>
            </a:endParaRPr>
          </a:p>
          <a:p>
            <a:pPr marL="0" lvl="0" indent="0">
              <a:buNone/>
            </a:pPr>
            <a:endParaRPr lang="en-GB" sz="2400" dirty="0">
              <a:latin typeface="Trebuchet MS" panose="020B0603020202020204" pitchFamily="34" charset="0"/>
            </a:endParaRPr>
          </a:p>
          <a:p>
            <a:pPr marL="0" lvl="0" indent="0">
              <a:buNone/>
            </a:pPr>
            <a:endParaRPr lang="en-GB" sz="2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093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828800" y="76200"/>
            <a:ext cx="74676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3300" b="1" kern="0" dirty="0" smtClean="0">
                <a:solidFill>
                  <a:schemeClr val="tx1"/>
                </a:solidFill>
                <a:latin typeface="Trebuchet MS" pitchFamily="34" charset="0"/>
              </a:rPr>
              <a:t>Ms. </a:t>
            </a:r>
            <a:r>
              <a:rPr lang="en-US" altLang="en-US" sz="3300" b="1" kern="0" dirty="0" err="1" smtClean="0">
                <a:solidFill>
                  <a:schemeClr val="tx1"/>
                </a:solidFill>
                <a:latin typeface="Trebuchet MS" pitchFamily="34" charset="0"/>
              </a:rPr>
              <a:t>Anuradha</a:t>
            </a:r>
            <a:r>
              <a:rPr lang="en-US" altLang="en-US" sz="3300" b="1" kern="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en-US" altLang="en-US" sz="3300" b="1" kern="0" dirty="0" err="1" smtClean="0">
                <a:solidFill>
                  <a:schemeClr val="tx1"/>
                </a:solidFill>
                <a:latin typeface="Trebuchet MS" pitchFamily="34" charset="0"/>
              </a:rPr>
              <a:t>Srira</a:t>
            </a:r>
            <a:r>
              <a:rPr lang="en-US" altLang="en-US" sz="3300" b="1" kern="0" dirty="0" err="1" smtClean="0">
                <a:solidFill>
                  <a:schemeClr val="tx1"/>
                </a:solidFill>
                <a:latin typeface="Trebuchet MS" pitchFamily="34" charset="0"/>
              </a:rPr>
              <a:t>m</a:t>
            </a:r>
            <a:r>
              <a:rPr lang="en-US" altLang="en-US" sz="3300" kern="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endParaRPr lang="en-US" altLang="en-US" sz="3300" kern="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98298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81200" y="760412"/>
            <a:ext cx="8839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905000" y="1170087"/>
            <a:ext cx="9601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latin typeface="Trebuchet MS" pitchFamily="34" charset="0"/>
              </a:rPr>
              <a:t>Anuradha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Sriram</a:t>
            </a:r>
            <a:r>
              <a:rPr lang="en-US" dirty="0" smtClean="0">
                <a:latin typeface="Trebuchet MS" pitchFamily="34" charset="0"/>
              </a:rPr>
              <a:t> is the Chief Actuarial Officer of </a:t>
            </a:r>
            <a:r>
              <a:rPr lang="en-US" dirty="0" err="1" smtClean="0">
                <a:latin typeface="Trebuchet MS" pitchFamily="34" charset="0"/>
              </a:rPr>
              <a:t>Aditya</a:t>
            </a:r>
            <a:r>
              <a:rPr lang="en-US" dirty="0" smtClean="0">
                <a:latin typeface="Trebuchet MS" pitchFamily="34" charset="0"/>
              </a:rPr>
              <a:t> Birla Health Insurance Co. Limited </a:t>
            </a:r>
            <a:r>
              <a:rPr lang="en-US" dirty="0" smtClean="0">
                <a:latin typeface="Trebuchet MS" pitchFamily="34" charset="0"/>
              </a:rPr>
              <a:t>(</a:t>
            </a:r>
            <a:r>
              <a:rPr lang="en-US" dirty="0" smtClean="0">
                <a:latin typeface="Trebuchet MS" pitchFamily="34" charset="0"/>
              </a:rPr>
              <a:t>ABHICL) </a:t>
            </a:r>
            <a:r>
              <a:rPr lang="en-US" dirty="0" smtClean="0">
                <a:latin typeface="Trebuchet MS" pitchFamily="34" charset="0"/>
              </a:rPr>
              <a:t>- a </a:t>
            </a:r>
            <a:r>
              <a:rPr lang="en-US" dirty="0" smtClean="0">
                <a:latin typeface="Trebuchet MS" pitchFamily="34" charset="0"/>
              </a:rPr>
              <a:t>joint venture between the </a:t>
            </a:r>
            <a:r>
              <a:rPr lang="en-US" dirty="0" err="1" smtClean="0">
                <a:latin typeface="Trebuchet MS" pitchFamily="34" charset="0"/>
              </a:rPr>
              <a:t>Aditya</a:t>
            </a:r>
            <a:r>
              <a:rPr lang="en-US" dirty="0" smtClean="0">
                <a:latin typeface="Trebuchet MS" pitchFamily="34" charset="0"/>
              </a:rPr>
              <a:t> Birla Capital and MMI Holdings of South </a:t>
            </a:r>
            <a:r>
              <a:rPr lang="en-US" dirty="0" smtClean="0">
                <a:latin typeface="Trebuchet MS" pitchFamily="34" charset="0"/>
              </a:rPr>
              <a:t>Africa</a:t>
            </a:r>
            <a:r>
              <a:rPr lang="en-US" dirty="0" smtClean="0">
                <a:latin typeface="Trebuchet MS" pitchFamily="34" charset="0"/>
              </a:rPr>
              <a:t>.</a:t>
            </a:r>
          </a:p>
          <a:p>
            <a:pPr algn="just"/>
            <a:endParaRPr lang="en-US" dirty="0" smtClean="0">
              <a:latin typeface="Trebuchet MS" pitchFamily="34" charset="0"/>
            </a:endParaRPr>
          </a:p>
          <a:p>
            <a:pPr algn="just"/>
            <a:r>
              <a:rPr lang="en-US" dirty="0" smtClean="0">
                <a:latin typeface="Trebuchet MS" pitchFamily="34" charset="0"/>
              </a:rPr>
              <a:t>With 28 </a:t>
            </a:r>
            <a:r>
              <a:rPr lang="en-US" dirty="0" smtClean="0">
                <a:latin typeface="Trebuchet MS" pitchFamily="34" charset="0"/>
              </a:rPr>
              <a:t>years of rich work experience, </a:t>
            </a:r>
            <a:r>
              <a:rPr lang="en-US" dirty="0" err="1" smtClean="0">
                <a:latin typeface="Trebuchet MS" pitchFamily="34" charset="0"/>
              </a:rPr>
              <a:t>Anuradha</a:t>
            </a:r>
            <a:r>
              <a:rPr lang="en-US" dirty="0" smtClean="0">
                <a:latin typeface="Trebuchet MS" pitchFamily="34" charset="0"/>
              </a:rPr>
              <a:t> joined ABHICL in </a:t>
            </a:r>
            <a:r>
              <a:rPr lang="en-US" dirty="0" smtClean="0">
                <a:latin typeface="Trebuchet MS" pitchFamily="34" charset="0"/>
              </a:rPr>
              <a:t>2016, </a:t>
            </a:r>
            <a:r>
              <a:rPr lang="en-US" dirty="0" smtClean="0">
                <a:latin typeface="Trebuchet MS" pitchFamily="34" charset="0"/>
              </a:rPr>
              <a:t>wherein she </a:t>
            </a:r>
          </a:p>
          <a:p>
            <a:pPr algn="just"/>
            <a:r>
              <a:rPr lang="en-US" dirty="0" smtClean="0">
                <a:latin typeface="Trebuchet MS" pitchFamily="34" charset="0"/>
              </a:rPr>
              <a:t>oversees different aspects of </a:t>
            </a:r>
            <a:r>
              <a:rPr lang="en-US" dirty="0" smtClean="0">
                <a:latin typeface="Trebuchet MS" pitchFamily="34" charset="0"/>
              </a:rPr>
              <a:t>Actuarial </a:t>
            </a:r>
            <a:r>
              <a:rPr lang="en-US" dirty="0" smtClean="0">
                <a:latin typeface="Trebuchet MS" pitchFamily="34" charset="0"/>
              </a:rPr>
              <a:t>function. Additionally, she is responsible for the product </a:t>
            </a:r>
            <a:r>
              <a:rPr lang="en-US" dirty="0" smtClean="0">
                <a:latin typeface="Trebuchet MS" pitchFamily="34" charset="0"/>
              </a:rPr>
              <a:t>function </a:t>
            </a:r>
            <a:r>
              <a:rPr lang="en-US" dirty="0" smtClean="0">
                <a:latin typeface="Trebuchet MS" pitchFamily="34" charset="0"/>
              </a:rPr>
              <a:t>as well as product design and group portfolio management in the Company. Before </a:t>
            </a:r>
            <a:r>
              <a:rPr lang="en-US" dirty="0" smtClean="0">
                <a:latin typeface="Trebuchet MS" pitchFamily="34" charset="0"/>
              </a:rPr>
              <a:t>joining ABHICL</a:t>
            </a:r>
            <a:r>
              <a:rPr lang="en-US" dirty="0" smtClean="0">
                <a:latin typeface="Trebuchet MS" pitchFamily="34" charset="0"/>
              </a:rPr>
              <a:t>, she worked with the Life Insurance Corporation of </a:t>
            </a:r>
            <a:r>
              <a:rPr lang="en-US" dirty="0" smtClean="0">
                <a:latin typeface="Trebuchet MS" pitchFamily="34" charset="0"/>
              </a:rPr>
              <a:t>India </a:t>
            </a:r>
          </a:p>
          <a:p>
            <a:pPr algn="just"/>
            <a:r>
              <a:rPr lang="en-US" dirty="0" smtClean="0">
                <a:latin typeface="Trebuchet MS" pitchFamily="34" charset="0"/>
              </a:rPr>
              <a:t>(LIC) </a:t>
            </a:r>
            <a:r>
              <a:rPr lang="en-US" dirty="0" smtClean="0">
                <a:latin typeface="Trebuchet MS" pitchFamily="34" charset="0"/>
              </a:rPr>
              <a:t>in various capacities </a:t>
            </a:r>
            <a:r>
              <a:rPr lang="en-US" dirty="0" smtClean="0">
                <a:latin typeface="Trebuchet MS" pitchFamily="34" charset="0"/>
              </a:rPr>
              <a:t>and </a:t>
            </a:r>
            <a:r>
              <a:rPr lang="en-US" dirty="0" smtClean="0">
                <a:latin typeface="Trebuchet MS" pitchFamily="34" charset="0"/>
              </a:rPr>
              <a:t>Willis Towers Watson India as the Benefits India segment Director </a:t>
            </a:r>
            <a:r>
              <a:rPr lang="en-US" dirty="0" smtClean="0">
                <a:latin typeface="Trebuchet MS" pitchFamily="34" charset="0"/>
              </a:rPr>
              <a:t>- overseeing </a:t>
            </a:r>
            <a:r>
              <a:rPr lang="en-US" dirty="0" smtClean="0">
                <a:latin typeface="Trebuchet MS" pitchFamily="34" charset="0"/>
              </a:rPr>
              <a:t>the </a:t>
            </a:r>
            <a:r>
              <a:rPr lang="en-US" dirty="0" smtClean="0">
                <a:latin typeface="Trebuchet MS" pitchFamily="34" charset="0"/>
              </a:rPr>
              <a:t>business for </a:t>
            </a:r>
            <a:r>
              <a:rPr lang="en-US" dirty="0" smtClean="0">
                <a:latin typeface="Trebuchet MS" pitchFamily="34" charset="0"/>
              </a:rPr>
              <a:t>a period of four years.</a:t>
            </a:r>
          </a:p>
          <a:p>
            <a:pPr algn="just"/>
            <a:endParaRPr lang="en-US" dirty="0" smtClean="0">
              <a:latin typeface="Trebuchet MS" pitchFamily="34" charset="0"/>
            </a:endParaRPr>
          </a:p>
          <a:p>
            <a:pPr algn="just"/>
            <a:r>
              <a:rPr lang="en-US" dirty="0" err="1" smtClean="0">
                <a:latin typeface="Trebuchet MS" pitchFamily="34" charset="0"/>
              </a:rPr>
              <a:t>Anuradha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has been instrumental in launching the first of its kind unique wellness </a:t>
            </a:r>
            <a:r>
              <a:rPr lang="en-US" dirty="0" smtClean="0">
                <a:latin typeface="Trebuchet MS" pitchFamily="34" charset="0"/>
              </a:rPr>
              <a:t>proposition in </a:t>
            </a:r>
            <a:r>
              <a:rPr lang="en-US" dirty="0" smtClean="0">
                <a:latin typeface="Trebuchet MS" pitchFamily="34" charset="0"/>
              </a:rPr>
              <a:t>India in Health </a:t>
            </a:r>
            <a:r>
              <a:rPr lang="en-US" dirty="0" smtClean="0">
                <a:latin typeface="Trebuchet MS" pitchFamily="34" charset="0"/>
              </a:rPr>
              <a:t>Insurance, </a:t>
            </a:r>
            <a:r>
              <a:rPr lang="en-US" dirty="0" smtClean="0">
                <a:latin typeface="Trebuchet MS" pitchFamily="34" charset="0"/>
              </a:rPr>
              <a:t>which has been really well received by customers and </a:t>
            </a:r>
            <a:r>
              <a:rPr lang="en-US" dirty="0" smtClean="0">
                <a:latin typeface="Trebuchet MS" pitchFamily="34" charset="0"/>
              </a:rPr>
              <a:t>distributors</a:t>
            </a:r>
            <a:r>
              <a:rPr lang="en-US" dirty="0" smtClean="0">
                <a:latin typeface="Trebuchet MS" pitchFamily="34" charset="0"/>
              </a:rPr>
              <a:t>. She works closely with relevant internal and external stakeholders in the </a:t>
            </a:r>
            <a:r>
              <a:rPr lang="en-US" dirty="0" err="1" smtClean="0">
                <a:latin typeface="Trebuchet MS" pitchFamily="34" charset="0"/>
              </a:rPr>
              <a:t>Insurtech</a:t>
            </a:r>
            <a:r>
              <a:rPr lang="en-US" dirty="0" smtClean="0">
                <a:latin typeface="Trebuchet MS" pitchFamily="34" charset="0"/>
              </a:rPr>
              <a:t>/ </a:t>
            </a:r>
            <a:r>
              <a:rPr lang="en-US" dirty="0" err="1" smtClean="0">
                <a:latin typeface="Trebuchet MS" pitchFamily="34" charset="0"/>
              </a:rPr>
              <a:t>FinTech</a:t>
            </a:r>
            <a:r>
              <a:rPr lang="en-US" dirty="0" smtClean="0">
                <a:latin typeface="Trebuchet MS" pitchFamily="34" charset="0"/>
              </a:rPr>
              <a:t> space to identify emerging trends that could be leveraged for product innovation/ </a:t>
            </a:r>
            <a:r>
              <a:rPr lang="en-US" dirty="0" smtClean="0">
                <a:latin typeface="Trebuchet MS" pitchFamily="34" charset="0"/>
              </a:rPr>
              <a:t>solution</a:t>
            </a:r>
            <a:r>
              <a:rPr lang="en-US" dirty="0" smtClean="0">
                <a:latin typeface="Trebuchet MS" pitchFamily="34" charset="0"/>
              </a:rPr>
              <a:t>/ delivery </a:t>
            </a:r>
            <a:r>
              <a:rPr lang="en-US" dirty="0" smtClean="0">
                <a:latin typeface="Trebuchet MS" pitchFamily="34" charset="0"/>
              </a:rPr>
              <a:t>efficiencies.</a:t>
            </a:r>
          </a:p>
          <a:p>
            <a:pPr algn="just"/>
            <a:endParaRPr lang="en-US" dirty="0" smtClean="0">
              <a:latin typeface="Trebuchet MS" pitchFamily="34" charset="0"/>
            </a:endParaRPr>
          </a:p>
          <a:p>
            <a:pPr algn="just"/>
            <a:r>
              <a:rPr lang="en-US" dirty="0" smtClean="0">
                <a:latin typeface="Trebuchet MS" pitchFamily="34" charset="0"/>
              </a:rPr>
              <a:t>According </a:t>
            </a:r>
            <a:r>
              <a:rPr lang="en-US" dirty="0" smtClean="0">
                <a:latin typeface="Trebuchet MS" pitchFamily="34" charset="0"/>
              </a:rPr>
              <a:t>to her </a:t>
            </a:r>
            <a:r>
              <a:rPr lang="en-US" b="1" dirty="0" smtClean="0">
                <a:solidFill>
                  <a:srgbClr val="002060"/>
                </a:solidFill>
                <a:latin typeface="Trebuchet MS" pitchFamily="34" charset="0"/>
              </a:rPr>
              <a:t>“Discipline </a:t>
            </a:r>
            <a:r>
              <a:rPr lang="en-US" b="1" dirty="0" smtClean="0">
                <a:solidFill>
                  <a:srgbClr val="002060"/>
                </a:solidFill>
                <a:latin typeface="Trebuchet MS" pitchFamily="34" charset="0"/>
              </a:rPr>
              <a:t>is non negotiable </a:t>
            </a:r>
            <a:r>
              <a:rPr lang="en-US" b="1" dirty="0" smtClean="0">
                <a:solidFill>
                  <a:srgbClr val="002060"/>
                </a:solidFill>
                <a:latin typeface="Trebuchet MS" pitchFamily="34" charset="0"/>
              </a:rPr>
              <a:t>- be </a:t>
            </a:r>
            <a:r>
              <a:rPr lang="en-US" b="1" dirty="0" smtClean="0">
                <a:solidFill>
                  <a:srgbClr val="002060"/>
                </a:solidFill>
                <a:latin typeface="Trebuchet MS" pitchFamily="34" charset="0"/>
              </a:rPr>
              <a:t>it </a:t>
            </a:r>
            <a:r>
              <a:rPr lang="en-US" b="1" dirty="0" smtClean="0">
                <a:solidFill>
                  <a:srgbClr val="002060"/>
                </a:solidFill>
                <a:latin typeface="Trebuchet MS" pitchFamily="34" charset="0"/>
              </a:rPr>
              <a:t>with health or </a:t>
            </a:r>
            <a:r>
              <a:rPr lang="en-US" b="1" dirty="0" smtClean="0">
                <a:solidFill>
                  <a:srgbClr val="002060"/>
                </a:solidFill>
                <a:latin typeface="Trebuchet MS" pitchFamily="34" charset="0"/>
              </a:rPr>
              <a:t>at </a:t>
            </a:r>
            <a:r>
              <a:rPr lang="en-US" b="1" dirty="0" smtClean="0">
                <a:solidFill>
                  <a:srgbClr val="002060"/>
                </a:solidFill>
                <a:latin typeface="Trebuchet MS" pitchFamily="34" charset="0"/>
              </a:rPr>
              <a:t>work”</a:t>
            </a:r>
            <a:r>
              <a:rPr lang="en-US" dirty="0" smtClean="0">
                <a:latin typeface="Trebuchet MS" pitchFamily="34" charset="0"/>
              </a:rPr>
              <a:t>.</a:t>
            </a:r>
            <a:endParaRPr lang="en-U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093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828800" y="76200"/>
            <a:ext cx="74676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3300" b="1" kern="0" dirty="0" smtClean="0">
                <a:solidFill>
                  <a:schemeClr val="tx1"/>
                </a:solidFill>
                <a:latin typeface="Trebuchet MS" pitchFamily="34" charset="0"/>
              </a:rPr>
              <a:t>FCR – Impact of COVID-19</a:t>
            </a:r>
            <a:r>
              <a:rPr lang="en-US" altLang="en-US" sz="3300" kern="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endParaRPr lang="en-US" altLang="en-US" sz="3300" kern="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98298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81200" y="760412"/>
            <a:ext cx="8839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: Rounded Corners 2">
            <a:extLst>
              <a:ext uri="{FF2B5EF4-FFF2-40B4-BE49-F238E27FC236}">
                <a16:creationId xmlns="" xmlns:a16="http://schemas.microsoft.com/office/drawing/2014/main" id="{23437C1B-8599-4D28-BCA6-724CF5C47924}"/>
              </a:ext>
            </a:extLst>
          </p:cNvPr>
          <p:cNvSpPr/>
          <p:nvPr/>
        </p:nvSpPr>
        <p:spPr>
          <a:xfrm>
            <a:off x="7086600" y="1265696"/>
            <a:ext cx="4800600" cy="4906504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IN" sz="2400" b="1" dirty="0" smtClean="0">
                <a:solidFill>
                  <a:schemeClr val="tx1"/>
                </a:solidFill>
              </a:rPr>
              <a:t> </a:t>
            </a:r>
            <a:r>
              <a:rPr lang="en-IN" sz="2400" dirty="0" smtClean="0">
                <a:solidFill>
                  <a:schemeClr val="tx1"/>
                </a:solidFill>
                <a:latin typeface="Trebuchet MS" pitchFamily="34" charset="0"/>
              </a:rPr>
              <a:t>COVID-19: Journey so far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IN" sz="2400" dirty="0" smtClean="0">
                <a:solidFill>
                  <a:schemeClr val="tx1"/>
                </a:solidFill>
                <a:latin typeface="Trebuchet MS" pitchFamily="34" charset="0"/>
              </a:rPr>
              <a:t> Sales &amp; Strategy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IN" sz="2400" dirty="0" smtClean="0">
                <a:solidFill>
                  <a:schemeClr val="tx1"/>
                </a:solidFill>
                <a:latin typeface="Trebuchet MS" pitchFamily="34" charset="0"/>
              </a:rPr>
              <a:t> Re/Pricing Considerations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IN" sz="2400" dirty="0" smtClean="0">
                <a:solidFill>
                  <a:schemeClr val="tx1"/>
                </a:solidFill>
                <a:latin typeface="Trebuchet MS" pitchFamily="34" charset="0"/>
              </a:rPr>
              <a:t> Prospective Solvency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IN" sz="2400" dirty="0" smtClean="0">
                <a:solidFill>
                  <a:schemeClr val="tx1"/>
                </a:solidFill>
                <a:latin typeface="Trebuchet MS" pitchFamily="34" charset="0"/>
              </a:rPr>
              <a:t> IBNR Reserve Estimation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IN" sz="2400" dirty="0" smtClean="0">
                <a:solidFill>
                  <a:schemeClr val="tx1"/>
                </a:solidFill>
                <a:latin typeface="Trebuchet MS" pitchFamily="34" charset="0"/>
              </a:rPr>
              <a:t> Other Points</a:t>
            </a:r>
          </a:p>
        </p:txBody>
      </p:sp>
      <p:sp>
        <p:nvSpPr>
          <p:cNvPr id="11" name="Rectangle: Rounded Corners 3">
            <a:extLst>
              <a:ext uri="{FF2B5EF4-FFF2-40B4-BE49-F238E27FC236}">
                <a16:creationId xmlns="" xmlns:a16="http://schemas.microsoft.com/office/drawing/2014/main" id="{06B90F4B-1DA5-4B1C-BB92-A7EAC66F6FD5}"/>
              </a:ext>
            </a:extLst>
          </p:cNvPr>
          <p:cNvSpPr/>
          <p:nvPr/>
        </p:nvSpPr>
        <p:spPr>
          <a:xfrm>
            <a:off x="7452349" y="990600"/>
            <a:ext cx="2148851" cy="609600"/>
          </a:xfrm>
          <a:prstGeom prst="roundRect">
            <a:avLst/>
          </a:prstGeom>
          <a:solidFill>
            <a:srgbClr val="3366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latin typeface="Trebuchet MS" pitchFamily="34" charset="0"/>
              </a:rPr>
              <a:t>Agenda</a:t>
            </a:r>
            <a:endParaRPr lang="en-IN" b="1" dirty="0">
              <a:latin typeface="Trebuchet MS" pitchFamily="34" charset="0"/>
            </a:endParaRPr>
          </a:p>
        </p:txBody>
      </p:sp>
      <p:sp>
        <p:nvSpPr>
          <p:cNvPr id="12" name="Rectangle: Rounded Corners 2">
            <a:extLst>
              <a:ext uri="{FF2B5EF4-FFF2-40B4-BE49-F238E27FC236}">
                <a16:creationId xmlns="" xmlns:a16="http://schemas.microsoft.com/office/drawing/2014/main" id="{23437C1B-8599-4D28-BCA6-724CF5C47924}"/>
              </a:ext>
            </a:extLst>
          </p:cNvPr>
          <p:cNvSpPr/>
          <p:nvPr/>
        </p:nvSpPr>
        <p:spPr>
          <a:xfrm>
            <a:off x="2072651" y="1341896"/>
            <a:ext cx="4800600" cy="4906504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en-IN" sz="2300" b="1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sz="2300" b="1" dirty="0" smtClean="0">
                <a:solidFill>
                  <a:schemeClr val="tx1"/>
                </a:solidFill>
              </a:rPr>
              <a:t> </a:t>
            </a:r>
            <a:r>
              <a:rPr lang="en-IN" sz="2300" dirty="0" smtClean="0">
                <a:solidFill>
                  <a:schemeClr val="tx1"/>
                </a:solidFill>
                <a:latin typeface="Trebuchet MS" pitchFamily="34" charset="0"/>
              </a:rPr>
              <a:t>Health Insurance Company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IN" sz="16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sz="2300" dirty="0" smtClean="0">
                <a:solidFill>
                  <a:schemeClr val="tx1"/>
                </a:solidFill>
                <a:latin typeface="Trebuchet MS" pitchFamily="34" charset="0"/>
              </a:rPr>
              <a:t> Having wide product range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IN" sz="16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sz="2300" dirty="0" smtClean="0">
                <a:solidFill>
                  <a:schemeClr val="tx1"/>
                </a:solidFill>
                <a:latin typeface="Trebuchet MS" pitchFamily="34" charset="0"/>
              </a:rPr>
              <a:t> FCR presentation to the Board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IN" sz="16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sz="2300" dirty="0" smtClean="0">
                <a:solidFill>
                  <a:schemeClr val="tx1"/>
                </a:solidFill>
                <a:latin typeface="Trebuchet MS" pitchFamily="34" charset="0"/>
              </a:rPr>
              <a:t> Impact </a:t>
            </a:r>
            <a:r>
              <a:rPr lang="en-IN" sz="2300" dirty="0" smtClean="0">
                <a:solidFill>
                  <a:schemeClr val="tx1"/>
                </a:solidFill>
                <a:latin typeface="Trebuchet MS" pitchFamily="34" charset="0"/>
              </a:rPr>
              <a:t>of COVID-19 (incl. Wave-2)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IN" sz="16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sz="2300" dirty="0" smtClean="0">
                <a:solidFill>
                  <a:schemeClr val="tx1"/>
                </a:solidFill>
                <a:latin typeface="Trebuchet MS" pitchFamily="34" charset="0"/>
              </a:rPr>
              <a:t> Covering various aspects of Business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IN" sz="1600" dirty="0" smtClean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13" name="Rectangle: Rounded Corners 3">
            <a:extLst>
              <a:ext uri="{FF2B5EF4-FFF2-40B4-BE49-F238E27FC236}">
                <a16:creationId xmlns="" xmlns:a16="http://schemas.microsoft.com/office/drawing/2014/main" id="{06B90F4B-1DA5-4B1C-BB92-A7EAC66F6FD5}"/>
              </a:ext>
            </a:extLst>
          </p:cNvPr>
          <p:cNvSpPr/>
          <p:nvPr/>
        </p:nvSpPr>
        <p:spPr>
          <a:xfrm>
            <a:off x="2438400" y="990600"/>
            <a:ext cx="2377451" cy="609600"/>
          </a:xfrm>
          <a:prstGeom prst="roundRect">
            <a:avLst/>
          </a:prstGeom>
          <a:solidFill>
            <a:srgbClr val="3366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latin typeface="Trebuchet MS" pitchFamily="34" charset="0"/>
              </a:rPr>
              <a:t>Background</a:t>
            </a:r>
            <a:endParaRPr lang="en-IN" b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093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828800" y="76200"/>
            <a:ext cx="74676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3300" kern="0" dirty="0" smtClean="0">
                <a:solidFill>
                  <a:schemeClr val="tx1"/>
                </a:solidFill>
                <a:latin typeface="Trebuchet MS" pitchFamily="34" charset="0"/>
              </a:rPr>
              <a:t>COVID-19: Journey so far…</a:t>
            </a:r>
            <a:endParaRPr lang="en-US" altLang="en-US" sz="3300" kern="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98298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81200" y="760412"/>
            <a:ext cx="8839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Rounded Rectangle 29"/>
          <p:cNvSpPr/>
          <p:nvPr/>
        </p:nvSpPr>
        <p:spPr bwMode="auto">
          <a:xfrm>
            <a:off x="0" y="990600"/>
            <a:ext cx="1676400" cy="2743200"/>
          </a:xfrm>
          <a:prstGeom prst="round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  <a:latin typeface="Trebuchet MS" pitchFamily="34" charset="0"/>
              </a:rPr>
              <a:t>COVID-19 Infection Trend </a:t>
            </a:r>
          </a:p>
        </p:txBody>
      </p:sp>
      <p:sp>
        <p:nvSpPr>
          <p:cNvPr id="31" name="Rounded Rectangle 30"/>
          <p:cNvSpPr/>
          <p:nvPr/>
        </p:nvSpPr>
        <p:spPr bwMode="auto">
          <a:xfrm>
            <a:off x="0" y="3962400"/>
            <a:ext cx="1676400" cy="2743200"/>
          </a:xfrm>
          <a:prstGeom prst="round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</a:rPr>
              <a:t>Trend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</a:rPr>
              <a:t> of COVID &amp; Non COVID Claim Ratio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6488668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rebuchet MS" pitchFamily="34" charset="0"/>
              </a:rPr>
              <a:t>* Impact of COVID over Non COIVD </a:t>
            </a:r>
            <a:r>
              <a:rPr lang="en-US" b="1" dirty="0" smtClean="0">
                <a:solidFill>
                  <a:srgbClr val="002060"/>
                </a:solidFill>
                <a:latin typeface="Trebuchet MS" pitchFamily="34" charset="0"/>
              </a:rPr>
              <a:t>Claims </a:t>
            </a:r>
            <a:endParaRPr lang="en-US" b="1" dirty="0">
              <a:solidFill>
                <a:srgbClr val="002060"/>
              </a:solidFill>
              <a:latin typeface="Trebuchet MS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00200" y="762000"/>
            <a:ext cx="103282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71625" y="3670300"/>
            <a:ext cx="10620375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60093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/>
        </p:nvSpPr>
        <p:spPr>
          <a:xfrm>
            <a:off x="98298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828800" y="76200"/>
            <a:ext cx="74676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3300" kern="0" dirty="0" smtClean="0">
                <a:solidFill>
                  <a:schemeClr val="tx1"/>
                </a:solidFill>
                <a:latin typeface="Trebuchet MS" pitchFamily="34" charset="0"/>
              </a:rPr>
              <a:t>Sales &amp; Strategy</a:t>
            </a:r>
            <a:endParaRPr lang="en-US" altLang="en-US" sz="3300" kern="0" dirty="0">
              <a:solidFill>
                <a:schemeClr val="tx1"/>
              </a:solidFill>
              <a:latin typeface="Trebuchet MS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81200" y="760412"/>
            <a:ext cx="8839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Rounded Rectangle 29"/>
          <p:cNvSpPr/>
          <p:nvPr/>
        </p:nvSpPr>
        <p:spPr bwMode="auto">
          <a:xfrm>
            <a:off x="0" y="1828800"/>
            <a:ext cx="1676400" cy="3276600"/>
          </a:xfrm>
          <a:prstGeom prst="round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  <a:latin typeface="Trebuchet MS" pitchFamily="34" charset="0"/>
              </a:rPr>
              <a:t>Retail &amp; Group Affinity Business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0" y="5334000"/>
            <a:ext cx="1676400" cy="1295400"/>
          </a:xfrm>
          <a:prstGeom prst="round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</a:rPr>
              <a:t>Group E/E Business</a:t>
            </a:r>
            <a:endParaRPr kumimoji="0" lang="en-US" sz="175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57400" y="990600"/>
            <a:ext cx="28194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53000" y="990600"/>
            <a:ext cx="28194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48600" y="990600"/>
            <a:ext cx="29337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Rounded Rectangle 24"/>
          <p:cNvSpPr/>
          <p:nvPr/>
        </p:nvSpPr>
        <p:spPr bwMode="auto">
          <a:xfrm>
            <a:off x="2057400" y="1905000"/>
            <a:ext cx="2819400" cy="3200400"/>
          </a:xfrm>
          <a:prstGeom prst="round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Increased awareness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8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Attracting younger    population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en-US" sz="800" dirty="0" smtClean="0"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dirty="0" smtClean="0">
                <a:latin typeface="Trebuchet MS" pitchFamily="34" charset="0"/>
              </a:rPr>
              <a:t> Market penetration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en-US" sz="800" dirty="0" smtClean="0"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dirty="0" smtClean="0">
                <a:latin typeface="Trebuchet MS" pitchFamily="34" charset="0"/>
              </a:rPr>
              <a:t> Direct channel growth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Increased renewals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8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Up-selling / Top-up</a:t>
            </a:r>
            <a:endParaRPr kumimoji="0" lang="en-US" sz="16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b="1" dirty="0" smtClean="0">
                <a:latin typeface="Trebuchet MS" pitchFamily="34" charset="0"/>
              </a:rPr>
              <a:t> 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5029200" y="1905000"/>
            <a:ext cx="2743200" cy="3200400"/>
          </a:xfrm>
          <a:prstGeom prst="round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b="1" dirty="0" smtClean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Customer access during lockdown</a:t>
            </a:r>
            <a:endParaRPr lang="en-US" sz="1600" dirty="0" smtClean="0">
              <a:latin typeface="Trebuchet MS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sz="800" dirty="0" smtClean="0">
              <a:latin typeface="Trebuchet MS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600" dirty="0" smtClean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Affinity biz affected e.g. banks, travel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sz="800" dirty="0" smtClean="0">
              <a:latin typeface="Trebuchet MS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Trebuchet MS" pitchFamily="34" charset="0"/>
              </a:rPr>
              <a:t> Panic buying – Selective Lapsing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sz="800" dirty="0" smtClean="0">
              <a:latin typeface="Trebuchet MS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Trebuchet MS" pitchFamily="34" charset="0"/>
              </a:rPr>
              <a:t> Tough competition from GI Companies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Trebuchet MS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Trebuchet MS" pitchFamily="34" charset="0"/>
              </a:rPr>
              <a:t> Uncertainty over LR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sz="800" b="1" dirty="0" smtClean="0">
              <a:latin typeface="Trebuchet MS" pitchFamily="34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7924800" y="1905000"/>
            <a:ext cx="2819400" cy="3200400"/>
          </a:xfrm>
          <a:prstGeom prst="round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Trebuchet MS" pitchFamily="34" charset="0"/>
              </a:rPr>
              <a:t> Enriched online on-boarding  journey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sz="800" dirty="0" smtClean="0">
              <a:latin typeface="Trebuchet MS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Trebuchet MS" pitchFamily="34" charset="0"/>
              </a:rPr>
              <a:t> End to End Digitalization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sz="800" dirty="0" smtClean="0">
              <a:latin typeface="Trebuchet MS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Trebuchet MS" pitchFamily="34" charset="0"/>
              </a:rPr>
              <a:t> Regular awareness campaigning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Trebuchet MS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Trebuchet MS" pitchFamily="34" charset="0"/>
              </a:rPr>
              <a:t> Customer centricity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sz="800" dirty="0" smtClean="0">
              <a:latin typeface="Trebuchet MS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Trebuchet MS" pitchFamily="34" charset="0"/>
              </a:rPr>
              <a:t> Focus on quality biz.</a:t>
            </a:r>
            <a:endParaRPr lang="en-US" sz="1600" dirty="0" smtClean="0">
              <a:latin typeface="Trebuchet MS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2057400" y="5334000"/>
            <a:ext cx="2819400" cy="1219200"/>
          </a:xfrm>
          <a:prstGeom prst="round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Increased awareness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8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COVID-19 specific coverage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b="1" dirty="0" smtClean="0">
                <a:latin typeface="Trebuchet MS" pitchFamily="34" charset="0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b="1" dirty="0" smtClean="0">
                <a:latin typeface="Trebuchet MS" pitchFamily="34" charset="0"/>
              </a:rPr>
              <a:t>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5029200" y="5334000"/>
            <a:ext cx="2819400" cy="1219200"/>
          </a:xfrm>
          <a:prstGeom prst="round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Became</a:t>
            </a:r>
            <a:r>
              <a:rPr kumimoji="0" 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unaffordable for few SMEs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8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Soft market rates</a:t>
            </a:r>
            <a:endParaRPr kumimoji="0" lang="en-US" sz="16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dirty="0" smtClean="0">
                <a:latin typeface="Trebuchet MS" pitchFamily="34" charset="0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dirty="0" smtClean="0">
                <a:latin typeface="Trebuchet MS" pitchFamily="34" charset="0"/>
              </a:rPr>
              <a:t> 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8001000" y="5334000"/>
            <a:ext cx="2819400" cy="1219200"/>
          </a:xfrm>
          <a:prstGeom prst="round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Diversification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8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Focus on quality business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16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b="1" dirty="0" smtClean="0">
                <a:latin typeface="Trebuchet MS" pitchFamily="34" charset="0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b="1" dirty="0" smtClean="0">
                <a:latin typeface="Trebuchet MS" pitchFamily="34" charset="0"/>
              </a:rPr>
              <a:t>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093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/>
        </p:nvSpPr>
        <p:spPr>
          <a:xfrm>
            <a:off x="98298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828800" y="76200"/>
            <a:ext cx="74676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3300" kern="0" dirty="0" smtClean="0">
                <a:solidFill>
                  <a:schemeClr val="tx1"/>
                </a:solidFill>
                <a:latin typeface="Trebuchet MS" pitchFamily="34" charset="0"/>
              </a:rPr>
              <a:t>Sales &amp; Strategy</a:t>
            </a:r>
            <a:endParaRPr lang="en-US" altLang="en-US" sz="3300" kern="0" dirty="0">
              <a:solidFill>
                <a:schemeClr val="tx1"/>
              </a:solidFill>
              <a:latin typeface="Trebuchet MS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81200" y="760412"/>
            <a:ext cx="8839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Rounded Rectangle 29"/>
          <p:cNvSpPr/>
          <p:nvPr/>
        </p:nvSpPr>
        <p:spPr bwMode="auto">
          <a:xfrm>
            <a:off x="2133600" y="1066800"/>
            <a:ext cx="1905000" cy="3429000"/>
          </a:xfrm>
          <a:prstGeom prst="round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smtClean="0">
              <a:latin typeface="Trebuchet MS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smtClean="0">
              <a:latin typeface="Trebuchet MS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smtClean="0">
              <a:latin typeface="Trebuchet MS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Trebuchet MS" pitchFamily="34" charset="0"/>
              </a:rPr>
              <a:t>Promoting COVID products over mainstream products</a:t>
            </a:r>
            <a:endParaRPr kumimoji="0" lang="en-US" sz="2000" b="1" i="0" u="none" strike="noStrike" cap="none" normalizeH="0" baseline="0" dirty="0" smtClean="0">
              <a:ln>
                <a:noFill/>
              </a:ln>
              <a:effectLst/>
              <a:latin typeface="Trebuchet MS" pitchFamily="34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7848600" y="1905000"/>
            <a:ext cx="2895600" cy="2590800"/>
          </a:xfrm>
          <a:prstGeom prst="round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Increasing awareness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8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Affordability</a:t>
            </a:r>
            <a:endParaRPr kumimoji="0" lang="en-US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en-US" sz="800" dirty="0" smtClean="0"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dirty="0" smtClean="0">
                <a:latin typeface="Trebuchet MS" pitchFamily="34" charset="0"/>
              </a:rPr>
              <a:t> Increasing customer base</a:t>
            </a:r>
            <a:endParaRPr lang="en-US" sz="1600" dirty="0" smtClean="0"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en-US" sz="800" dirty="0" smtClean="0">
              <a:latin typeface="Trebuchet MS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Trebuchet MS" pitchFamily="34" charset="0"/>
              </a:rPr>
              <a:t> Cross sell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sz="800" dirty="0" smtClean="0">
              <a:latin typeface="Trebuchet MS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Trebuchet MS" pitchFamily="34" charset="0"/>
              </a:rPr>
              <a:t> Brand awareness</a:t>
            </a:r>
            <a:endParaRPr lang="en-US" sz="1500" dirty="0" smtClean="0"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b="1" dirty="0" smtClean="0">
                <a:latin typeface="Trebuchet MS" pitchFamily="34" charset="0"/>
              </a:rPr>
              <a:t> 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4495800" y="4876800"/>
            <a:ext cx="6324600" cy="1447800"/>
          </a:xfrm>
          <a:prstGeom prst="round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Customer</a:t>
            </a:r>
            <a:r>
              <a:rPr kumimoji="0" 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access via virtual meetings (travelling cost)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8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dirty="0" smtClean="0">
                <a:latin typeface="Trebuchet MS" pitchFamily="34" charset="0"/>
              </a:rPr>
              <a:t> Using means of digitalization (operation cost)</a:t>
            </a:r>
            <a:endParaRPr lang="en-US" sz="1600" dirty="0" smtClean="0"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8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dirty="0" smtClean="0">
                <a:latin typeface="Trebuchet MS" pitchFamily="34" charset="0"/>
              </a:rPr>
              <a:t> Less investment in physical branches (rental cost)</a:t>
            </a:r>
            <a:endParaRPr kumimoji="0" lang="en-US" sz="16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b="1" dirty="0" smtClean="0">
                <a:latin typeface="Trebuchet MS" pitchFamily="34" charset="0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b="1" dirty="0" smtClean="0">
                <a:latin typeface="Trebuchet MS" pitchFamily="34" charset="0"/>
              </a:rPr>
              <a:t>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pic>
        <p:nvPicPr>
          <p:cNvPr id="19" name="Picture 18" descr="Coronavirus Cartoon Illustration Isolated On White Background. Pray For  China. Illustrations Concept Corona Virus COVID-19. Virus Stock Vector -  Illustration of disease, illness: 175601035"/>
          <p:cNvPicPr>
            <a:picLocks noChangeAspect="1" noChangeArrowheads="1"/>
          </p:cNvPicPr>
          <p:nvPr/>
        </p:nvPicPr>
        <p:blipFill>
          <a:blip r:embed="rId6" cstate="print"/>
          <a:srcRect l="5434" t="6713" r="5131" b="13426"/>
          <a:stretch>
            <a:fillRect/>
          </a:stretch>
        </p:blipFill>
        <p:spPr bwMode="auto">
          <a:xfrm>
            <a:off x="2590800" y="1143000"/>
            <a:ext cx="1066800" cy="1005590"/>
          </a:xfrm>
          <a:prstGeom prst="rect">
            <a:avLst/>
          </a:prstGeom>
          <a:noFill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72400" y="1066800"/>
            <a:ext cx="29718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419600" y="1066800"/>
            <a:ext cx="3048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Rounded Rectangle 23"/>
          <p:cNvSpPr/>
          <p:nvPr/>
        </p:nvSpPr>
        <p:spPr bwMode="auto">
          <a:xfrm>
            <a:off x="4495800" y="1905000"/>
            <a:ext cx="2971800" cy="2590800"/>
          </a:xfrm>
          <a:prstGeom prst="round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Uncertainty (VUCA)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8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Short term products</a:t>
            </a:r>
            <a:endParaRPr kumimoji="0" lang="en-US" sz="16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en-US" sz="800" dirty="0" smtClean="0">
              <a:latin typeface="Trebuchet MS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Trebuchet MS" pitchFamily="34" charset="0"/>
              </a:rPr>
              <a:t> Less waiting period - Misuse / fraud</a:t>
            </a:r>
            <a:endParaRPr lang="en-US" sz="1600" dirty="0" smtClean="0"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en-US" sz="800" dirty="0" smtClean="0"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Mis</a:t>
            </a:r>
            <a:r>
              <a:rPr lang="en-US" dirty="0" smtClean="0">
                <a:latin typeface="Trebuchet MS" pitchFamily="34" charset="0"/>
              </a:rPr>
              <a:t>-selling by agents - product coverage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b="1" dirty="0" smtClean="0">
                <a:latin typeface="Trebuchet MS" pitchFamily="34" charset="0"/>
              </a:rPr>
              <a:t> 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2133600" y="4876800"/>
            <a:ext cx="1905000" cy="1447800"/>
          </a:xfrm>
          <a:prstGeom prst="round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smtClean="0">
              <a:latin typeface="Trebuchet MS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latin typeface="Trebuchet MS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Trebuchet MS" pitchFamily="34" charset="0"/>
              </a:rPr>
              <a:t>Efficient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effectLst/>
                <a:latin typeface="Trebuchet MS" pitchFamily="34" charset="0"/>
              </a:rPr>
              <a:t> Sales</a:t>
            </a:r>
            <a:endParaRPr kumimoji="0" lang="en-US" sz="2000" b="1" i="0" u="none" strike="noStrike" cap="none" normalizeH="0" baseline="0" dirty="0" smtClean="0">
              <a:ln>
                <a:noFill/>
              </a:ln>
              <a:effectLst/>
              <a:latin typeface="Trebuchet MS" pitchFamily="34" charset="0"/>
            </a:endParaRPr>
          </a:p>
        </p:txBody>
      </p:sp>
      <p:pic>
        <p:nvPicPr>
          <p:cNvPr id="37" name="Picture 3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43200" y="4953000"/>
            <a:ext cx="685800" cy="685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160093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/>
        </p:nvSpPr>
        <p:spPr>
          <a:xfrm>
            <a:off x="98298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828800" y="76200"/>
            <a:ext cx="74676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3300" kern="0" dirty="0" smtClean="0">
                <a:solidFill>
                  <a:schemeClr val="tx1"/>
                </a:solidFill>
                <a:latin typeface="Trebuchet MS" pitchFamily="34" charset="0"/>
              </a:rPr>
              <a:t>Re/pricing Considerations</a:t>
            </a:r>
            <a:endParaRPr lang="en-US" altLang="en-US" sz="3300" kern="0" dirty="0">
              <a:solidFill>
                <a:schemeClr val="tx1"/>
              </a:solidFill>
              <a:latin typeface="Trebuchet MS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81200" y="760412"/>
            <a:ext cx="8839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ounded Rectangle 15"/>
          <p:cNvSpPr/>
          <p:nvPr/>
        </p:nvSpPr>
        <p:spPr bwMode="auto">
          <a:xfrm>
            <a:off x="1981200" y="990600"/>
            <a:ext cx="1752600" cy="1295400"/>
          </a:xfrm>
          <a:prstGeom prst="round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smtClean="0">
              <a:latin typeface="Trebuchet MS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600" b="1" dirty="0" smtClean="0">
              <a:latin typeface="Trebuchet MS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Trebuchet MS" pitchFamily="34" charset="0"/>
              </a:rPr>
              <a:t>Why re-pricing? </a:t>
            </a:r>
            <a:endParaRPr kumimoji="0" lang="en-US" sz="2000" b="1" i="0" u="none" strike="noStrike" cap="none" normalizeH="0" baseline="0" dirty="0" smtClean="0">
              <a:ln>
                <a:noFill/>
              </a:ln>
              <a:effectLst/>
              <a:latin typeface="Trebuchet MS" pitchFamily="34" charset="0"/>
            </a:endParaRPr>
          </a:p>
        </p:txBody>
      </p:sp>
      <p:pic>
        <p:nvPicPr>
          <p:cNvPr id="17" name="Picture 16" descr="11,078 Question mark logo Vector Images - Free &amp;amp; Royalty-free Question mark  logo Vectors | Depositphotos®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1" y="1045465"/>
            <a:ext cx="609599" cy="609599"/>
          </a:xfrm>
          <a:prstGeom prst="rect">
            <a:avLst/>
          </a:prstGeom>
          <a:noFill/>
        </p:spPr>
      </p:pic>
      <p:sp>
        <p:nvSpPr>
          <p:cNvPr id="18" name="Rounded Rectangle 17"/>
          <p:cNvSpPr/>
          <p:nvPr/>
        </p:nvSpPr>
        <p:spPr bwMode="auto">
          <a:xfrm>
            <a:off x="3962400" y="990600"/>
            <a:ext cx="4495800" cy="1295400"/>
          </a:xfrm>
          <a:prstGeom prst="round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Medical</a:t>
            </a:r>
            <a:r>
              <a:rPr kumimoji="0" 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Inflation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8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</a:t>
            </a:r>
            <a:r>
              <a:rPr kumimoji="0" 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Ageing of portfolio (Duration impact)</a:t>
            </a:r>
            <a:endParaRPr kumimoji="0" lang="en-US" sz="16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8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dirty="0" smtClean="0">
                <a:latin typeface="Trebuchet MS" pitchFamily="34" charset="0"/>
              </a:rPr>
              <a:t> Modern treatment</a:t>
            </a:r>
            <a:r>
              <a:rPr lang="en-US" sz="1600" b="1" dirty="0" smtClean="0">
                <a:latin typeface="Trebuchet MS" pitchFamily="34" charset="0"/>
              </a:rPr>
              <a:t>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pic>
        <p:nvPicPr>
          <p:cNvPr id="21" name="Picture 20" descr="Red Cross logo, by Henri Dunant, 1863 | Logo Design Love"/>
          <p:cNvPicPr>
            <a:picLocks noChangeAspect="1" noChangeArrowheads="1"/>
          </p:cNvPicPr>
          <p:nvPr/>
        </p:nvPicPr>
        <p:blipFill>
          <a:blip r:embed="rId7" cstate="print"/>
          <a:srcRect l="20323" r="20215"/>
          <a:stretch>
            <a:fillRect/>
          </a:stretch>
        </p:blipFill>
        <p:spPr bwMode="auto">
          <a:xfrm>
            <a:off x="8650441" y="1295400"/>
            <a:ext cx="493559" cy="581025"/>
          </a:xfrm>
          <a:prstGeom prst="rect">
            <a:avLst/>
          </a:prstGeom>
          <a:noFill/>
        </p:spPr>
      </p:pic>
      <p:pic>
        <p:nvPicPr>
          <p:cNvPr id="22" name="Picture 21" descr="Coronavirus Cartoon Illustration Isolated On White Background. Pray For  China. Illustrations Concept Corona Virus COVID-19. Virus Stock Vector -  Illustration of disease, illness: 175601035"/>
          <p:cNvPicPr>
            <a:picLocks noChangeAspect="1" noChangeArrowheads="1"/>
          </p:cNvPicPr>
          <p:nvPr/>
        </p:nvPicPr>
        <p:blipFill>
          <a:blip r:embed="rId8" cstate="print"/>
          <a:srcRect l="5434" t="6713" r="5131" b="13426"/>
          <a:stretch>
            <a:fillRect/>
          </a:stretch>
        </p:blipFill>
        <p:spPr bwMode="auto">
          <a:xfrm>
            <a:off x="9372600" y="975610"/>
            <a:ext cx="1066800" cy="1005590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8991600" y="1916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rebuchet MS" pitchFamily="34" charset="0"/>
              </a:rPr>
              <a:t>Pandemic Impact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26" name="Rectangle: Rounded Corners 2">
            <a:extLst>
              <a:ext uri="{FF2B5EF4-FFF2-40B4-BE49-F238E27FC236}">
                <a16:creationId xmlns="" xmlns:a16="http://schemas.microsoft.com/office/drawing/2014/main" id="{23437C1B-8599-4D28-BCA6-724CF5C47924}"/>
              </a:ext>
            </a:extLst>
          </p:cNvPr>
          <p:cNvSpPr/>
          <p:nvPr/>
        </p:nvSpPr>
        <p:spPr>
          <a:xfrm>
            <a:off x="1905000" y="2789697"/>
            <a:ext cx="3124200" cy="3763504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  <a:defRPr/>
            </a:pPr>
            <a:endParaRPr lang="en-IN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>
              <a:defRPr/>
            </a:pPr>
            <a:endParaRPr lang="en-IN" sz="12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IN" dirty="0" smtClean="0">
                <a:solidFill>
                  <a:schemeClr val="tx1"/>
                </a:solidFill>
                <a:latin typeface="Trebuchet MS" pitchFamily="34" charset="0"/>
              </a:rPr>
              <a:t> Historical performance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IN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en-IN" sz="1700" dirty="0" smtClean="0">
                <a:solidFill>
                  <a:schemeClr val="tx1"/>
                </a:solidFill>
                <a:latin typeface="Trebuchet MS" pitchFamily="34" charset="0"/>
              </a:rPr>
              <a:t>base line analysis      (pandemic free world)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IN" sz="1700" dirty="0" smtClean="0">
                <a:solidFill>
                  <a:schemeClr val="tx1"/>
                </a:solidFill>
                <a:latin typeface="Trebuchet MS" pitchFamily="34" charset="0"/>
              </a:rPr>
              <a:t> Frequency / Severity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IN" sz="1700" dirty="0" smtClean="0">
                <a:solidFill>
                  <a:schemeClr val="tx1"/>
                </a:solidFill>
                <a:latin typeface="Trebuchet MS" pitchFamily="34" charset="0"/>
              </a:rPr>
              <a:t> drivers of poor exp.</a:t>
            </a:r>
            <a:endParaRPr lang="en-IN" sz="8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IN" dirty="0" smtClean="0">
                <a:solidFill>
                  <a:schemeClr val="tx1"/>
                </a:solidFill>
                <a:latin typeface="Trebuchet MS" pitchFamily="34" charset="0"/>
              </a:rPr>
              <a:t> Industry experience  </a:t>
            </a:r>
            <a:endParaRPr lang="en-IN" sz="8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IN" dirty="0" smtClean="0">
                <a:solidFill>
                  <a:schemeClr val="tx1"/>
                </a:solidFill>
                <a:latin typeface="Trebuchet MS" pitchFamily="34" charset="0"/>
              </a:rPr>
              <a:t> Meeting SH’s &amp; PH’s expectation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IN" dirty="0" smtClean="0">
                <a:solidFill>
                  <a:schemeClr val="tx1"/>
                </a:solidFill>
                <a:latin typeface="Trebuchet MS" pitchFamily="34" charset="0"/>
              </a:rPr>
              <a:t> Change in biz. mix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IN" dirty="0" smtClean="0">
                <a:solidFill>
                  <a:schemeClr val="tx1"/>
                </a:solidFill>
                <a:latin typeface="Trebuchet MS" pitchFamily="34" charset="0"/>
              </a:rPr>
              <a:t> Portfolio level strategy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IN" dirty="0" smtClean="0">
                <a:solidFill>
                  <a:schemeClr val="tx1"/>
                </a:solidFill>
                <a:latin typeface="Trebuchet MS" pitchFamily="34" charset="0"/>
              </a:rPr>
              <a:t>Selective lapsing</a:t>
            </a:r>
          </a:p>
          <a:p>
            <a:pPr>
              <a:defRPr/>
            </a:pPr>
            <a:endParaRPr lang="en-IN" dirty="0" smtClean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7" name="Rectangle: Rounded Corners 3">
            <a:extLst>
              <a:ext uri="{FF2B5EF4-FFF2-40B4-BE49-F238E27FC236}">
                <a16:creationId xmlns="" xmlns:a16="http://schemas.microsoft.com/office/drawing/2014/main" id="{06B90F4B-1DA5-4B1C-BB92-A7EAC66F6FD5}"/>
              </a:ext>
            </a:extLst>
          </p:cNvPr>
          <p:cNvSpPr/>
          <p:nvPr/>
        </p:nvSpPr>
        <p:spPr>
          <a:xfrm>
            <a:off x="1981200" y="2590800"/>
            <a:ext cx="2438400" cy="457201"/>
          </a:xfrm>
          <a:prstGeom prst="roundRect">
            <a:avLst/>
          </a:prstGeom>
          <a:solidFill>
            <a:srgbClr val="3366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latin typeface="Trebuchet MS" pitchFamily="34" charset="0"/>
              </a:rPr>
              <a:t>Existing Products</a:t>
            </a:r>
            <a:endParaRPr lang="en-IN" b="1" dirty="0">
              <a:latin typeface="Trebuchet MS" pitchFamily="34" charset="0"/>
            </a:endParaRPr>
          </a:p>
        </p:txBody>
      </p:sp>
      <p:sp>
        <p:nvSpPr>
          <p:cNvPr id="35" name="Rectangle: Rounded Corners 2">
            <a:extLst>
              <a:ext uri="{FF2B5EF4-FFF2-40B4-BE49-F238E27FC236}">
                <a16:creationId xmlns="" xmlns:a16="http://schemas.microsoft.com/office/drawing/2014/main" id="{23437C1B-8599-4D28-BCA6-724CF5C47924}"/>
              </a:ext>
            </a:extLst>
          </p:cNvPr>
          <p:cNvSpPr/>
          <p:nvPr/>
        </p:nvSpPr>
        <p:spPr>
          <a:xfrm>
            <a:off x="5334000" y="2789697"/>
            <a:ext cx="2971800" cy="3153903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  <a:defRPr/>
            </a:pPr>
            <a:endParaRPr lang="en-IN" sz="12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IN" dirty="0" smtClean="0">
                <a:solidFill>
                  <a:schemeClr val="tx1"/>
                </a:solidFill>
                <a:latin typeface="Trebuchet MS" pitchFamily="34" charset="0"/>
              </a:rPr>
              <a:t> Leading the market</a:t>
            </a:r>
          </a:p>
          <a:p>
            <a:pPr>
              <a:buFont typeface="Wingdings" pitchFamily="2" charset="2"/>
              <a:buChar char="Ø"/>
              <a:defRPr/>
            </a:pPr>
            <a:endParaRPr lang="en-IN" sz="4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IN" dirty="0" smtClean="0">
                <a:solidFill>
                  <a:schemeClr val="tx1"/>
                </a:solidFill>
                <a:latin typeface="Trebuchet MS" pitchFamily="34" charset="0"/>
              </a:rPr>
              <a:t> Benefit structure</a:t>
            </a:r>
          </a:p>
          <a:p>
            <a:pPr>
              <a:buFont typeface="Wingdings" pitchFamily="2" charset="2"/>
              <a:buChar char="Ø"/>
              <a:defRPr/>
            </a:pPr>
            <a:endParaRPr lang="en-IN" sz="4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IN" dirty="0" smtClean="0">
                <a:solidFill>
                  <a:schemeClr val="tx1"/>
                </a:solidFill>
                <a:latin typeface="Trebuchet MS" pitchFamily="34" charset="0"/>
              </a:rPr>
              <a:t> Target market</a:t>
            </a:r>
          </a:p>
          <a:p>
            <a:pPr>
              <a:buFont typeface="Wingdings" pitchFamily="2" charset="2"/>
              <a:buChar char="Ø"/>
              <a:defRPr/>
            </a:pPr>
            <a:endParaRPr lang="en-IN" sz="4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IN" dirty="0" smtClean="0">
                <a:solidFill>
                  <a:schemeClr val="tx1"/>
                </a:solidFill>
                <a:latin typeface="Trebuchet MS" pitchFamily="34" charset="0"/>
              </a:rPr>
              <a:t> Data (in-house / industry / global)</a:t>
            </a:r>
          </a:p>
          <a:p>
            <a:pPr>
              <a:buFont typeface="Wingdings" pitchFamily="2" charset="2"/>
              <a:buChar char="Ø"/>
              <a:defRPr/>
            </a:pPr>
            <a:endParaRPr lang="en-IN" sz="4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IN" dirty="0" smtClean="0">
                <a:solidFill>
                  <a:schemeClr val="tx1"/>
                </a:solidFill>
                <a:latin typeface="Trebuchet MS" pitchFamily="34" charset="0"/>
              </a:rPr>
              <a:t> Reinsurance support</a:t>
            </a:r>
          </a:p>
          <a:p>
            <a:pPr>
              <a:buFont typeface="Wingdings" pitchFamily="2" charset="2"/>
              <a:buChar char="Ø"/>
              <a:defRPr/>
            </a:pPr>
            <a:endParaRPr lang="en-IN" sz="4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IN" dirty="0" smtClean="0">
                <a:solidFill>
                  <a:schemeClr val="tx1"/>
                </a:solidFill>
                <a:latin typeface="Trebuchet MS" pitchFamily="34" charset="0"/>
              </a:rPr>
              <a:t> Pilot product experience</a:t>
            </a:r>
          </a:p>
        </p:txBody>
      </p:sp>
      <p:sp>
        <p:nvSpPr>
          <p:cNvPr id="36" name="Rectangle: Rounded Corners 3">
            <a:extLst>
              <a:ext uri="{FF2B5EF4-FFF2-40B4-BE49-F238E27FC236}">
                <a16:creationId xmlns="" xmlns:a16="http://schemas.microsoft.com/office/drawing/2014/main" id="{06B90F4B-1DA5-4B1C-BB92-A7EAC66F6FD5}"/>
              </a:ext>
            </a:extLst>
          </p:cNvPr>
          <p:cNvSpPr/>
          <p:nvPr/>
        </p:nvSpPr>
        <p:spPr>
          <a:xfrm>
            <a:off x="5382862" y="2590800"/>
            <a:ext cx="2313338" cy="457201"/>
          </a:xfrm>
          <a:prstGeom prst="roundRect">
            <a:avLst/>
          </a:prstGeom>
          <a:solidFill>
            <a:srgbClr val="3366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latin typeface="Trebuchet MS" pitchFamily="34" charset="0"/>
              </a:rPr>
              <a:t>New Products</a:t>
            </a:r>
            <a:endParaRPr lang="en-IN" b="1" dirty="0">
              <a:latin typeface="Trebuchet MS" pitchFamily="34" charset="0"/>
            </a:endParaRPr>
          </a:p>
        </p:txBody>
      </p:sp>
      <p:sp>
        <p:nvSpPr>
          <p:cNvPr id="38" name="Rectangle: Rounded Corners 2">
            <a:extLst>
              <a:ext uri="{FF2B5EF4-FFF2-40B4-BE49-F238E27FC236}">
                <a16:creationId xmlns="" xmlns:a16="http://schemas.microsoft.com/office/drawing/2014/main" id="{23437C1B-8599-4D28-BCA6-724CF5C47924}"/>
              </a:ext>
            </a:extLst>
          </p:cNvPr>
          <p:cNvSpPr/>
          <p:nvPr/>
        </p:nvSpPr>
        <p:spPr>
          <a:xfrm>
            <a:off x="8610600" y="2789697"/>
            <a:ext cx="2667000" cy="3153903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IN" dirty="0" smtClean="0">
                <a:solidFill>
                  <a:schemeClr val="tx1"/>
                </a:solidFill>
                <a:latin typeface="Trebuchet MS" pitchFamily="34" charset="0"/>
              </a:rPr>
              <a:t> Future Inflation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IN" dirty="0" smtClean="0">
                <a:solidFill>
                  <a:schemeClr val="tx1"/>
                </a:solidFill>
                <a:latin typeface="Trebuchet MS" pitchFamily="34" charset="0"/>
              </a:rPr>
              <a:t> Competition benchmarking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IN" dirty="0" smtClean="0">
                <a:solidFill>
                  <a:schemeClr val="tx1"/>
                </a:solidFill>
                <a:latin typeface="Trebuchet MS" pitchFamily="34" charset="0"/>
              </a:rPr>
              <a:t> Recouping Losses due to COVID-19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IN" dirty="0" smtClean="0">
                <a:solidFill>
                  <a:schemeClr val="tx1"/>
                </a:solidFill>
                <a:latin typeface="Trebuchet MS" pitchFamily="34" charset="0"/>
              </a:rPr>
              <a:t> Expense mgmt.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IN" dirty="0" smtClean="0">
                <a:solidFill>
                  <a:schemeClr val="tx1"/>
                </a:solidFill>
                <a:latin typeface="Trebuchet MS" pitchFamily="34" charset="0"/>
              </a:rPr>
              <a:t> Regulatory requirement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IN" dirty="0" smtClean="0">
                <a:solidFill>
                  <a:schemeClr val="tx1"/>
                </a:solidFill>
                <a:latin typeface="Trebuchet MS" pitchFamily="34" charset="0"/>
              </a:rPr>
              <a:t> Uncertainty </a:t>
            </a:r>
            <a:r>
              <a:rPr lang="en-IN" dirty="0" err="1" smtClean="0">
                <a:solidFill>
                  <a:schemeClr val="tx1"/>
                </a:solidFill>
                <a:latin typeface="Trebuchet MS" pitchFamily="34" charset="0"/>
              </a:rPr>
              <a:t>w.r.t</a:t>
            </a:r>
            <a:r>
              <a:rPr lang="en-IN" dirty="0" smtClean="0">
                <a:solidFill>
                  <a:schemeClr val="tx1"/>
                </a:solidFill>
                <a:latin typeface="Trebuchet MS" pitchFamily="34" charset="0"/>
              </a:rPr>
              <a:t>. COVID-19</a:t>
            </a:r>
          </a:p>
          <a:p>
            <a:pPr>
              <a:buFont typeface="Wingdings" pitchFamily="2" charset="2"/>
              <a:buChar char="Ø"/>
              <a:defRPr/>
            </a:pPr>
            <a:endParaRPr lang="en-IN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39" name="Rectangle: Rounded Corners 3">
            <a:extLst>
              <a:ext uri="{FF2B5EF4-FFF2-40B4-BE49-F238E27FC236}">
                <a16:creationId xmlns="" xmlns:a16="http://schemas.microsoft.com/office/drawing/2014/main" id="{06B90F4B-1DA5-4B1C-BB92-A7EAC66F6FD5}"/>
              </a:ext>
            </a:extLst>
          </p:cNvPr>
          <p:cNvSpPr/>
          <p:nvPr/>
        </p:nvSpPr>
        <p:spPr>
          <a:xfrm>
            <a:off x="8659462" y="2590800"/>
            <a:ext cx="1627538" cy="457201"/>
          </a:xfrm>
          <a:prstGeom prst="roundRect">
            <a:avLst/>
          </a:prstGeom>
          <a:solidFill>
            <a:srgbClr val="3366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latin typeface="Trebuchet MS" pitchFamily="34" charset="0"/>
              </a:rPr>
              <a:t>General</a:t>
            </a:r>
            <a:endParaRPr lang="en-IN" b="1" dirty="0">
              <a:latin typeface="Trebuchet MS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791200" y="60960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Re-pricing is not a panacea for all ills…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4" name="Picture 43" descr="Red warning attention caution sign on white Vector Image"/>
          <p:cNvPicPr>
            <a:picLocks noChangeAspect="1" noChangeArrowheads="1"/>
          </p:cNvPicPr>
          <p:nvPr/>
        </p:nvPicPr>
        <p:blipFill>
          <a:blip r:embed="rId9" cstate="print"/>
          <a:srcRect b="9746"/>
          <a:stretch>
            <a:fillRect/>
          </a:stretch>
        </p:blipFill>
        <p:spPr bwMode="auto">
          <a:xfrm>
            <a:off x="5410201" y="6105625"/>
            <a:ext cx="380999" cy="371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0093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/>
        </p:nvSpPr>
        <p:spPr>
          <a:xfrm>
            <a:off x="98298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828800" y="76200"/>
            <a:ext cx="74676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3300" kern="0" dirty="0" smtClean="0">
                <a:solidFill>
                  <a:schemeClr val="tx1"/>
                </a:solidFill>
                <a:latin typeface="Trebuchet MS" pitchFamily="34" charset="0"/>
              </a:rPr>
              <a:t>Re/pricing Considerations</a:t>
            </a:r>
            <a:endParaRPr lang="en-US" altLang="en-US" sz="3300" kern="0" dirty="0">
              <a:solidFill>
                <a:schemeClr val="tx1"/>
              </a:solidFill>
              <a:latin typeface="Trebuchet MS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81200" y="760412"/>
            <a:ext cx="8839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ounded Rectangle 19"/>
          <p:cNvSpPr/>
          <p:nvPr/>
        </p:nvSpPr>
        <p:spPr bwMode="auto">
          <a:xfrm>
            <a:off x="1981200" y="990600"/>
            <a:ext cx="1752600" cy="1600200"/>
          </a:xfrm>
          <a:prstGeom prst="round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smtClean="0">
              <a:latin typeface="Trebuchet MS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600" b="1" dirty="0" smtClean="0">
              <a:latin typeface="Trebuchet MS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1" dirty="0" smtClean="0">
              <a:latin typeface="Trebuchet MS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Trebuchet MS" pitchFamily="34" charset="0"/>
              </a:rPr>
              <a:t>COVID Uncertainty </a:t>
            </a:r>
            <a:endParaRPr kumimoji="0" lang="en-US" sz="2000" b="1" i="0" u="none" strike="noStrike" cap="none" normalizeH="0" baseline="0" dirty="0" smtClean="0">
              <a:ln>
                <a:noFill/>
              </a:ln>
              <a:effectLst/>
              <a:latin typeface="Trebuchet MS" pitchFamily="34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3962400" y="990600"/>
            <a:ext cx="4876800" cy="1600200"/>
          </a:xfrm>
          <a:prstGeom prst="round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Possible  future waves &amp; their intensity</a:t>
            </a:r>
            <a:endParaRPr kumimoji="0" lang="en-US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Vaccination drive &amp; its impact</a:t>
            </a:r>
            <a:endParaRPr lang="en-US" dirty="0" smtClean="0"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New variants &amp; their spread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dirty="0" smtClean="0">
                <a:latin typeface="Trebuchet MS" pitchFamily="34" charset="0"/>
              </a:rPr>
              <a:t> Impact on Non COVID Hospitalization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dirty="0" smtClean="0">
                <a:latin typeface="Trebuchet MS" pitchFamily="34" charset="0"/>
              </a:rPr>
              <a:t> Post COVID impact on Health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1981200" y="2819400"/>
            <a:ext cx="1752600" cy="1295400"/>
          </a:xfrm>
          <a:prstGeom prst="round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smtClean="0">
              <a:latin typeface="Trebuchet MS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600" b="1" dirty="0" smtClean="0">
              <a:latin typeface="Trebuchet MS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Trebuchet MS" pitchFamily="34" charset="0"/>
              </a:rPr>
              <a:t>Travel &amp; </a:t>
            </a:r>
            <a:r>
              <a:rPr lang="en-US" b="1" dirty="0" smtClean="0">
                <a:latin typeface="Trebuchet MS" pitchFamily="34" charset="0"/>
              </a:rPr>
              <a:t>Global Health</a:t>
            </a:r>
            <a:endParaRPr kumimoji="0" lang="en-US" sz="2000" b="1" i="0" u="none" strike="noStrike" cap="none" normalizeH="0" baseline="0" dirty="0" smtClean="0">
              <a:ln>
                <a:noFill/>
              </a:ln>
              <a:effectLst/>
              <a:latin typeface="Trebuchet MS" pitchFamily="34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3962400" y="2819400"/>
            <a:ext cx="7010400" cy="1295400"/>
          </a:xfrm>
          <a:prstGeom prst="round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b="1" dirty="0" smtClean="0">
                <a:latin typeface="Trebuchet MS" pitchFamily="34" charset="0"/>
              </a:rPr>
              <a:t>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pic>
        <p:nvPicPr>
          <p:cNvPr id="31" name="Picture 30"/>
          <p:cNvPicPr>
            <a:picLocks noChangeAspect="1" noChangeArrowheads="1"/>
          </p:cNvPicPr>
          <p:nvPr/>
        </p:nvPicPr>
        <p:blipFill>
          <a:blip r:embed="rId6" cstate="print"/>
          <a:srcRect l="19154" t="16547" r="22683" b="17266"/>
          <a:stretch>
            <a:fillRect/>
          </a:stretch>
        </p:blipFill>
        <p:spPr bwMode="auto">
          <a:xfrm>
            <a:off x="2590800" y="2895600"/>
            <a:ext cx="609600" cy="560832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33" name="TextBox 32"/>
          <p:cNvSpPr txBox="1"/>
          <p:nvPr/>
        </p:nvSpPr>
        <p:spPr>
          <a:xfrm>
            <a:off x="4114800" y="2914471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rebuchet MS" pitchFamily="34" charset="0"/>
              </a:rPr>
              <a:t> Less travelling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rebuchet MS" pitchFamily="34" charset="0"/>
              </a:rPr>
              <a:t> Stringent travel rules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rebuchet MS" pitchFamily="34" charset="0"/>
              </a:rPr>
              <a:t> Flight cancellations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rebuchet MS" pitchFamily="34" charset="0"/>
              </a:rPr>
              <a:t> Portfolio diversification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391400" y="2914471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rebuchet MS" pitchFamily="34" charset="0"/>
              </a:rPr>
              <a:t> Tie up with overseas TPA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rebuchet MS" pitchFamily="34" charset="0"/>
              </a:rPr>
              <a:t> Loading for COVID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rebuchet MS" pitchFamily="34" charset="0"/>
              </a:rPr>
              <a:t> Emergency hospitalization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rebuchet MS" pitchFamily="34" charset="0"/>
              </a:rPr>
              <a:t> Reinsurance arrangements 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 bwMode="auto">
          <a:xfrm>
            <a:off x="1981200" y="4343400"/>
            <a:ext cx="1752600" cy="2133600"/>
          </a:xfrm>
          <a:prstGeom prst="round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smtClean="0">
              <a:latin typeface="Trebuchet MS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600" b="1" dirty="0" smtClean="0">
              <a:latin typeface="Trebuchet MS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Trebuchet MS" pitchFamily="34" charset="0"/>
              </a:rPr>
              <a:t>Tentative Re-pricing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Trebuchet MS" pitchFamily="34" charset="0"/>
              </a:rPr>
              <a:t>(3 Years’ Horizon)</a:t>
            </a:r>
            <a:endParaRPr kumimoji="0" lang="en-US" sz="2000" b="1" i="0" u="none" strike="noStrike" cap="none" normalizeH="0" baseline="0" dirty="0" smtClean="0">
              <a:ln>
                <a:noFill/>
              </a:ln>
              <a:effectLst/>
              <a:latin typeface="Trebuchet MS" pitchFamily="34" charset="0"/>
            </a:endParaRPr>
          </a:p>
        </p:txBody>
      </p:sp>
      <p:pic>
        <p:nvPicPr>
          <p:cNvPr id="40" name="Picture 39" descr="8,956 BEST Green Trending Arrow IMAGES, STOCK PHOTOS &amp;amp; VECTORS | Adobe Stock"/>
          <p:cNvPicPr>
            <a:picLocks noChangeAspect="1" noChangeArrowheads="1"/>
          </p:cNvPicPr>
          <p:nvPr/>
        </p:nvPicPr>
        <p:blipFill>
          <a:blip r:embed="rId7" cstate="print"/>
          <a:srcRect l="6000" t="16944" r="50000" b="15000"/>
          <a:stretch>
            <a:fillRect/>
          </a:stretch>
        </p:blipFill>
        <p:spPr bwMode="auto">
          <a:xfrm>
            <a:off x="2438400" y="4398240"/>
            <a:ext cx="762000" cy="707160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62400" y="4305300"/>
            <a:ext cx="3124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924800" y="4305300"/>
            <a:ext cx="3124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" name="Rounded Rectangle 40"/>
          <p:cNvSpPr/>
          <p:nvPr/>
        </p:nvSpPr>
        <p:spPr bwMode="auto">
          <a:xfrm>
            <a:off x="3962400" y="5105400"/>
            <a:ext cx="3124200" cy="1295400"/>
          </a:xfrm>
          <a:prstGeom prst="round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Trebuchet MS" pitchFamily="34" charset="0"/>
              </a:rPr>
              <a:t>If SHs want to recoup losses due to COVID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Price Increase up to 10%</a:t>
            </a:r>
            <a:endParaRPr kumimoji="0" lang="en-US" i="0" u="none" strike="noStrike" cap="none" normalizeH="0" baseline="0" dirty="0" smtClean="0">
              <a:ln>
                <a:noFill/>
              </a:ln>
              <a:effectLst/>
              <a:latin typeface="Trebuchet MS" pitchFamily="34" charset="0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8001000" y="5105400"/>
            <a:ext cx="3048000" cy="1295400"/>
          </a:xfrm>
          <a:prstGeom prst="round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Trebuchet MS" pitchFamily="34" charset="0"/>
              </a:rPr>
              <a:t>Considering losses due to COVID as one time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Price Increase up to 8%</a:t>
            </a:r>
            <a:endParaRPr kumimoji="0" lang="en-US" i="0" u="none" strike="noStrike" cap="none" normalizeH="0" baseline="0" dirty="0" smtClean="0">
              <a:ln>
                <a:noFill/>
              </a:ln>
              <a:effectLst/>
              <a:latin typeface="Trebuchet MS" pitchFamily="34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7162800" y="4648200"/>
            <a:ext cx="685800" cy="68580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</a:rPr>
              <a:t>OR</a:t>
            </a:r>
          </a:p>
        </p:txBody>
      </p:sp>
      <p:pic>
        <p:nvPicPr>
          <p:cNvPr id="22" name="Picture 21" descr="Uncertainty ahead sign stock illustration. Illustration of worry - 19748489"/>
          <p:cNvPicPr>
            <a:picLocks noChangeAspect="1" noChangeArrowheads="1"/>
          </p:cNvPicPr>
          <p:nvPr/>
        </p:nvPicPr>
        <p:blipFill>
          <a:blip r:embed="rId10" cstate="print"/>
          <a:srcRect l="1587" t="1100" b="7543"/>
          <a:stretch>
            <a:fillRect/>
          </a:stretch>
        </p:blipFill>
        <p:spPr bwMode="auto">
          <a:xfrm>
            <a:off x="2514600" y="1143000"/>
            <a:ext cx="693489" cy="609600"/>
          </a:xfrm>
          <a:prstGeom prst="rect">
            <a:avLst/>
          </a:prstGeom>
          <a:noFill/>
        </p:spPr>
      </p:pic>
      <p:pic>
        <p:nvPicPr>
          <p:cNvPr id="27" name="Picture 26" descr="Excel: WHAT-IF ANALYSIS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9144000" y="1066800"/>
            <a:ext cx="1447800" cy="1447800"/>
          </a:xfrm>
          <a:prstGeom prst="rect">
            <a:avLst/>
          </a:prstGeom>
          <a:noFill/>
        </p:spPr>
      </p:pic>
      <p:sp>
        <p:nvSpPr>
          <p:cNvPr id="35" name="TextBox 34"/>
          <p:cNvSpPr txBox="1"/>
          <p:nvPr/>
        </p:nvSpPr>
        <p:spPr>
          <a:xfrm>
            <a:off x="3962400" y="6550223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Trebuchet MS" pitchFamily="34" charset="0"/>
              </a:rPr>
              <a:t>* Price increase is subject to competitive positioning</a:t>
            </a:r>
            <a:endParaRPr lang="en-US" sz="1400" i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093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752600" y="5181600"/>
            <a:ext cx="10439400" cy="1676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828800" y="76200"/>
            <a:ext cx="74676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IN" sz="3600" dirty="0" smtClean="0">
                <a:solidFill>
                  <a:schemeClr val="tx1"/>
                </a:solidFill>
                <a:latin typeface="Trebuchet MS" pitchFamily="34" charset="0"/>
              </a:rPr>
              <a:t>Prospective Solvency</a:t>
            </a:r>
            <a:r>
              <a:rPr lang="en-US" altLang="en-US" sz="3300" kern="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endParaRPr lang="en-US" altLang="en-US" sz="3300" kern="0" dirty="0">
              <a:solidFill>
                <a:schemeClr val="tx1"/>
              </a:solidFill>
              <a:latin typeface="Trebuchet MS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81200" y="760412"/>
            <a:ext cx="8839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Rounded Rectangle 29"/>
          <p:cNvSpPr/>
          <p:nvPr/>
        </p:nvSpPr>
        <p:spPr bwMode="auto">
          <a:xfrm>
            <a:off x="0" y="914400"/>
            <a:ext cx="1676400" cy="2286000"/>
          </a:xfrm>
          <a:prstGeom prst="round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  <a:latin typeface="Trebuchet MS" pitchFamily="34" charset="0"/>
              </a:rPr>
              <a:t>Solvency Ratio &amp; its projection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0" y="3657600"/>
            <a:ext cx="1676400" cy="3048000"/>
          </a:xfrm>
          <a:prstGeom prst="round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95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95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5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</a:rPr>
              <a:t>Sensitivity Analysis of Projected Solvency as at 31</a:t>
            </a:r>
            <a:r>
              <a:rPr kumimoji="0" lang="en-US" sz="195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</a:rPr>
              <a:t>st</a:t>
            </a:r>
            <a:r>
              <a:rPr kumimoji="0" lang="en-US" sz="195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</a:rPr>
              <a:t> Mar 2022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14600" y="894348"/>
            <a:ext cx="1143000" cy="1544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76800" y="898498"/>
            <a:ext cx="1027112" cy="1387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39000" y="838200"/>
            <a:ext cx="85344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525000" y="826168"/>
            <a:ext cx="685800" cy="926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0" name="Curved Connector 39"/>
          <p:cNvCxnSpPr/>
          <p:nvPr/>
        </p:nvCxnSpPr>
        <p:spPr bwMode="auto">
          <a:xfrm flipV="1">
            <a:off x="2362200" y="1752600"/>
            <a:ext cx="83058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336699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86000" y="2438400"/>
            <a:ext cx="1752600" cy="599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541809" y="2362200"/>
            <a:ext cx="178279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858000" y="1941379"/>
            <a:ext cx="1676400" cy="573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991600" y="1788979"/>
            <a:ext cx="1676400" cy="573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Rounded Rectangle 44"/>
          <p:cNvSpPr/>
          <p:nvPr/>
        </p:nvSpPr>
        <p:spPr bwMode="auto">
          <a:xfrm>
            <a:off x="8915400" y="2438400"/>
            <a:ext cx="3048000" cy="3200400"/>
          </a:xfrm>
          <a:prstGeom prst="round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Solvency Management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Regular monitoring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Plan</a:t>
            </a:r>
            <a:r>
              <a:rPr kumimoji="0" 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– Solvent</a:t>
            </a:r>
            <a:r>
              <a:rPr kumimoji="0" 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all time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SHs willing to infuse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kumimoji="0" 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capital, when required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dirty="0" smtClean="0">
                <a:latin typeface="Trebuchet MS" pitchFamily="34" charset="0"/>
              </a:rPr>
              <a:t> Most sensitive to Claim Ratio - monitoring</a:t>
            </a:r>
            <a:endParaRPr kumimoji="0" lang="en-US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Liquidity management  </a:t>
            </a:r>
            <a:endParaRPr lang="en-US" dirty="0" smtClean="0">
              <a:latin typeface="Trebuchet MS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Trebuchet MS" pitchFamily="34" charset="0"/>
              </a:rPr>
              <a:t> Reinsurance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dirty="0" smtClean="0">
                <a:latin typeface="Trebuchet MS" pitchFamily="34" charset="0"/>
              </a:rPr>
              <a:t> Expense management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340793" y="3276600"/>
            <a:ext cx="7422207" cy="3435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Rectangle 22"/>
          <p:cNvSpPr/>
          <p:nvPr/>
        </p:nvSpPr>
        <p:spPr bwMode="auto">
          <a:xfrm>
            <a:off x="7162800" y="4191000"/>
            <a:ext cx="228600" cy="3048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</a:rPr>
              <a:t>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5000" y="6550223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Trebuchet MS" pitchFamily="34" charset="0"/>
              </a:rPr>
              <a:t>1. Additional Capital of INR 40 Cr required to meet Regulatory Limit</a:t>
            </a:r>
            <a:endParaRPr lang="en-US" sz="1400" i="1" dirty="0">
              <a:latin typeface="Trebuchet MS" pitchFamily="34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8915400" y="5791200"/>
            <a:ext cx="3048000" cy="990600"/>
          </a:xfrm>
          <a:prstGeom prst="round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b="1" dirty="0" smtClean="0">
                <a:solidFill>
                  <a:srgbClr val="00B050"/>
                </a:solidFill>
                <a:latin typeface="Trebuchet MS" pitchFamily="34" charset="0"/>
              </a:rPr>
              <a:t>Soft Limit: 1.70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</a:rPr>
              <a:t>Alarm Limit: 1.60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700" b="1" dirty="0" smtClean="0">
                <a:solidFill>
                  <a:srgbClr val="C00000"/>
                </a:solidFill>
                <a:latin typeface="Trebuchet MS" pitchFamily="34" charset="0"/>
              </a:rPr>
              <a:t>Regulatory Limit: 1.50</a:t>
            </a:r>
            <a:r>
              <a:rPr lang="en-US" dirty="0" smtClean="0">
                <a:latin typeface="Trebuchet MS" pitchFamily="34" charset="0"/>
              </a:rPr>
              <a:t> 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093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feConvBirm02">
  <a:themeElements>
    <a:clrScheme name="LifeConvBirm02.ppt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LifeConvBirm02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feConvBirm02.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ConvBirm02.ppt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2403</TotalTime>
  <Words>1151</Words>
  <Application>Microsoft Office PowerPoint</Application>
  <PresentationFormat>Custom</PresentationFormat>
  <Paragraphs>337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LifeConvBirm02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Aparajita Mitra</dc:creator>
  <cp:lastModifiedBy>HP</cp:lastModifiedBy>
  <cp:revision>327</cp:revision>
  <dcterms:created xsi:type="dcterms:W3CDTF">2011-07-20T12:11:57Z</dcterms:created>
  <dcterms:modified xsi:type="dcterms:W3CDTF">2021-07-08T11:42:52Z</dcterms:modified>
</cp:coreProperties>
</file>