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61" r:id="rId2"/>
    <p:sldId id="262" r:id="rId3"/>
    <p:sldId id="266" r:id="rId4"/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2EFBB-0BCC-4A1D-9ED8-84B8867ABABE}" type="datetimeFigureOut">
              <a:rPr lang="en-IN" smtClean="0"/>
              <a:t>20-07-2022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IN" smtClean="0"/>
              <a:t>1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3F371-8F35-4F90-9E77-40C93ED625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621781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2B5A-112C-4AE6-875C-0ED6994DC26A}" type="datetimeFigureOut">
              <a:rPr lang="en-US" smtClean="0"/>
              <a:pPr/>
              <a:t>7/20/2022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3E7AC-6455-4A0F-B654-220C7D7B7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6444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49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1268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0326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9DE1F-5E27-4B45-9D15-005F28CE43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21966-726A-4E9E-9E02-D49DCD2200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6E245-2043-4183-82FC-0A7BD6A0EB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73AEE-D506-4373-89E6-5210E2A754A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grpSp>
        <p:nvGrpSpPr>
          <p:cNvPr id="8" name="Group 10"/>
          <p:cNvGrpSpPr/>
          <p:nvPr userDrawn="1"/>
        </p:nvGrpSpPr>
        <p:grpSpPr>
          <a:xfrm>
            <a:off x="359371" y="228600"/>
            <a:ext cx="11832629" cy="1284827"/>
            <a:chOff x="269528" y="5496973"/>
            <a:chExt cx="8874472" cy="1284827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528" y="5496973"/>
              <a:ext cx="1483072" cy="1284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 rot="10800000" flipV="1">
              <a:off x="1752600" y="5820488"/>
              <a:ext cx="7391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Bahamas" pitchFamily="34" charset="0"/>
                  <a:cs typeface="Times New Roman" pitchFamily="18" charset="0"/>
                </a:rPr>
                <a:t>Institute of Actuaries of India</a:t>
              </a:r>
              <a:endPara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hamas" pitchFamily="34" charset="0"/>
                <a:cs typeface="Times New Roman" pitchFamily="18" charset="0"/>
              </a:endParaRPr>
            </a:p>
          </p:txBody>
        </p:sp>
      </p:grpSp>
      <p:sp>
        <p:nvSpPr>
          <p:cNvPr id="11" name="Rectangle 10"/>
          <p:cNvSpPr/>
          <p:nvPr userDrawn="1"/>
        </p:nvSpPr>
        <p:spPr>
          <a:xfrm>
            <a:off x="0" y="2743201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 smtClean="0">
                <a:latin typeface="Garamond" pitchFamily="18" charset="0"/>
                <a:ea typeface="Verdana" pitchFamily="34" charset="0"/>
                <a:cs typeface="Verdana" pitchFamily="34" charset="0"/>
              </a:rPr>
              <a:t>Title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3733800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 smtClean="0">
                <a:latin typeface="Garamond" pitchFamily="18" charset="0"/>
                <a:ea typeface="Verdana" pitchFamily="34" charset="0"/>
                <a:cs typeface="Verdana" pitchFamily="34" charset="0"/>
              </a:rPr>
              <a:t>By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8FD5A-4369-451A-AE4B-9EB0FD82F6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9C963-6CA3-4910-ACAB-89103C5891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B118C919-524D-4AE6-802D-F6FBC61D86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72" r:id="rId7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600" y="3503068"/>
            <a:ext cx="1588491" cy="1600200"/>
          </a:xfrm>
          <a:prstGeom prst="rect">
            <a:avLst/>
          </a:prstGeom>
        </p:spPr>
      </p:pic>
      <p:sp>
        <p:nvSpPr>
          <p:cNvPr id="4" name="Rectangle 150"/>
          <p:cNvSpPr txBox="1">
            <a:spLocks noChangeArrowheads="1"/>
          </p:cNvSpPr>
          <p:nvPr/>
        </p:nvSpPr>
        <p:spPr>
          <a:xfrm>
            <a:off x="1774826" y="3467100"/>
            <a:ext cx="10188574" cy="6477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sz="2400" dirty="0"/>
              <a:t>Key Risk Indicators in General/Health Insurance</a:t>
            </a:r>
            <a:endParaRPr lang="es-ES" altLang="en-US" sz="2400" b="1" kern="0" dirty="0">
              <a:solidFill>
                <a:schemeClr val="tx1"/>
              </a:solidFill>
            </a:endParaRPr>
          </a:p>
        </p:txBody>
      </p:sp>
      <p:sp>
        <p:nvSpPr>
          <p:cNvPr id="5" name="Rectangle 168"/>
          <p:cNvSpPr>
            <a:spLocks noChangeArrowheads="1"/>
          </p:cNvSpPr>
          <p:nvPr/>
        </p:nvSpPr>
        <p:spPr bwMode="auto">
          <a:xfrm>
            <a:off x="1774826" y="4419600"/>
            <a:ext cx="518477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endParaRPr lang="en-US" altLang="en-US" sz="1800" b="1" dirty="0" smtClean="0">
              <a:solidFill>
                <a:schemeClr val="tx1"/>
              </a:solidFill>
            </a:endParaRPr>
          </a:p>
          <a:p>
            <a:pPr algn="l"/>
            <a:r>
              <a:rPr lang="en-US" altLang="en-US" sz="1800" b="1" dirty="0" smtClean="0">
                <a:solidFill>
                  <a:schemeClr val="tx1"/>
                </a:solidFill>
              </a:rPr>
              <a:t>Manish Sen</a:t>
            </a:r>
            <a:endParaRPr lang="en-US" altLang="en-US" sz="1800" b="1" dirty="0">
              <a:solidFill>
                <a:schemeClr val="tx1"/>
              </a:solidFill>
            </a:endParaRPr>
          </a:p>
          <a:p>
            <a:pPr algn="l"/>
            <a:r>
              <a:rPr lang="en-US" altLang="en-US" sz="1800" b="1" dirty="0" smtClean="0">
                <a:solidFill>
                  <a:schemeClr val="tx1"/>
                </a:solidFill>
              </a:rPr>
              <a:t>CRO, Niva Bupa Health Insurance</a:t>
            </a:r>
            <a:r>
              <a:rPr lang="en-US" altLang="en-US" sz="1800" b="1" dirty="0">
                <a:solidFill>
                  <a:schemeClr val="tx1"/>
                </a:solidFill>
              </a:rPr>
              <a:t/>
            </a:r>
            <a:br>
              <a:rPr lang="en-US" altLang="en-US" sz="1800" b="1" dirty="0">
                <a:solidFill>
                  <a:schemeClr val="tx1"/>
                </a:solidFill>
              </a:rPr>
            </a:br>
            <a:endParaRPr lang="es-ES" altLang="en-US" sz="1800" b="1" dirty="0">
              <a:solidFill>
                <a:schemeClr val="tx1"/>
              </a:solidFill>
            </a:endParaRPr>
          </a:p>
        </p:txBody>
      </p:sp>
      <p:sp>
        <p:nvSpPr>
          <p:cNvPr id="6" name="Rectangle 150"/>
          <p:cNvSpPr txBox="1">
            <a:spLocks noChangeArrowheads="1"/>
          </p:cNvSpPr>
          <p:nvPr/>
        </p:nvSpPr>
        <p:spPr>
          <a:xfrm>
            <a:off x="1774826" y="1333500"/>
            <a:ext cx="8359774" cy="19431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s-UY" altLang="en-US" sz="3600" b="1" kern="0" dirty="0" smtClean="0">
                <a:solidFill>
                  <a:schemeClr val="bg1"/>
                </a:solidFill>
              </a:rPr>
              <a:t>7th </a:t>
            </a:r>
            <a:r>
              <a:rPr lang="en-IN" altLang="en-US" sz="3600" b="1" kern="0" dirty="0" smtClean="0">
                <a:solidFill>
                  <a:schemeClr val="bg1"/>
                </a:solidFill>
              </a:rPr>
              <a:t>Webinar</a:t>
            </a:r>
            <a:r>
              <a:rPr lang="es-UY" altLang="en-US" sz="3600" b="1" kern="0" dirty="0" smtClean="0">
                <a:solidFill>
                  <a:schemeClr val="bg1"/>
                </a:solidFill>
              </a:rPr>
              <a:t> </a:t>
            </a:r>
            <a:r>
              <a:rPr lang="en-IN" altLang="en-US" sz="3600" b="1" kern="0" dirty="0" smtClean="0">
                <a:solidFill>
                  <a:schemeClr val="bg1"/>
                </a:solidFill>
              </a:rPr>
              <a:t>on</a:t>
            </a:r>
            <a:r>
              <a:rPr lang="es-UY" altLang="en-US" sz="3600" b="1" kern="0" dirty="0" smtClean="0">
                <a:solidFill>
                  <a:schemeClr val="bg1"/>
                </a:solidFill>
              </a:rPr>
              <a:t> </a:t>
            </a:r>
            <a:r>
              <a:rPr lang="en-IN" altLang="en-US" sz="3600" b="1" kern="0" dirty="0" smtClean="0">
                <a:solidFill>
                  <a:schemeClr val="bg1"/>
                </a:solidFill>
              </a:rPr>
              <a:t>Risk</a:t>
            </a:r>
            <a:r>
              <a:rPr lang="es-UY" altLang="en-US" sz="3600" b="1" kern="0" dirty="0" smtClean="0">
                <a:solidFill>
                  <a:schemeClr val="bg1"/>
                </a:solidFill>
              </a:rPr>
              <a:t> </a:t>
            </a:r>
            <a:r>
              <a:rPr lang="en-IN" altLang="en-US" sz="3600" b="1" kern="0" dirty="0" smtClean="0">
                <a:solidFill>
                  <a:schemeClr val="bg1"/>
                </a:solidFill>
              </a:rPr>
              <a:t>Management</a:t>
            </a:r>
          </a:p>
          <a:p>
            <a:pPr algn="l"/>
            <a:endParaRPr lang="es-UY" altLang="en-US" sz="3600" b="1" kern="0" dirty="0">
              <a:solidFill>
                <a:schemeClr val="bg1"/>
              </a:solidFill>
            </a:endParaRPr>
          </a:p>
          <a:p>
            <a:pPr algn="l"/>
            <a:endParaRPr lang="es-UY" altLang="en-US" sz="3600" b="1" kern="0" dirty="0">
              <a:solidFill>
                <a:schemeClr val="bg1"/>
              </a:solidFill>
            </a:endParaRPr>
          </a:p>
          <a:p>
            <a:pPr algn="l"/>
            <a:r>
              <a:rPr lang="es-UY" altLang="en-US" sz="1600" b="1" kern="0" dirty="0" smtClean="0">
                <a:solidFill>
                  <a:schemeClr val="bg1"/>
                </a:solidFill>
              </a:rPr>
              <a:t>21 </a:t>
            </a:r>
            <a:r>
              <a:rPr lang="en-IN" altLang="en-US" sz="1600" b="1" kern="0" dirty="0" smtClean="0">
                <a:solidFill>
                  <a:schemeClr val="bg1"/>
                </a:solidFill>
              </a:rPr>
              <a:t>July</a:t>
            </a:r>
            <a:r>
              <a:rPr lang="es-UY" altLang="en-US" sz="1600" b="1" kern="0" dirty="0" smtClean="0">
                <a:solidFill>
                  <a:schemeClr val="bg1"/>
                </a:solidFill>
              </a:rPr>
              <a:t> 2022</a:t>
            </a:r>
            <a:endParaRPr lang="es-ES" altLang="en-US" sz="160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43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307754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05000" y="228600"/>
            <a:ext cx="84582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sz="3600" kern="0" dirty="0" smtClean="0">
                <a:solidFill>
                  <a:schemeClr val="tx1"/>
                </a:solidFill>
              </a:rPr>
              <a:t>Risk Appetite – GI/HI Prospective </a:t>
            </a:r>
            <a:endParaRPr lang="en-US" altLang="en-US" sz="3600" kern="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05000" y="1401101"/>
            <a:ext cx="75057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2000" kern="0" dirty="0" smtClean="0">
                <a:latin typeface="+mj-lt"/>
              </a:rPr>
              <a:t>To guide decision making – by defining the risk appetite limits </a:t>
            </a:r>
          </a:p>
          <a:p>
            <a:endParaRPr lang="en-US" altLang="en-US" sz="2000" kern="0" dirty="0" smtClean="0">
              <a:latin typeface="+mj-lt"/>
            </a:endParaRPr>
          </a:p>
          <a:p>
            <a:r>
              <a:rPr lang="en-US" altLang="en-US" sz="2000" kern="0" dirty="0" smtClean="0">
                <a:latin typeface="+mj-lt"/>
              </a:rPr>
              <a:t>Provides concrete measurable metrics</a:t>
            </a:r>
          </a:p>
          <a:p>
            <a:endParaRPr lang="en-US" altLang="en-US" sz="2000" kern="0" dirty="0" smtClean="0">
              <a:latin typeface="+mj-lt"/>
            </a:endParaRPr>
          </a:p>
          <a:p>
            <a:r>
              <a:rPr lang="en-US" altLang="en-US" sz="2000" kern="0" dirty="0" smtClean="0">
                <a:latin typeface="+mj-lt"/>
              </a:rPr>
              <a:t>Better to define in absolute terms/score</a:t>
            </a:r>
          </a:p>
          <a:p>
            <a:endParaRPr lang="en-US" altLang="en-US" sz="2000" kern="0" dirty="0" smtClean="0">
              <a:latin typeface="+mj-lt"/>
            </a:endParaRPr>
          </a:p>
          <a:p>
            <a:r>
              <a:rPr lang="en-US" altLang="en-US" sz="2000" kern="0" dirty="0" smtClean="0">
                <a:latin typeface="+mj-lt"/>
              </a:rPr>
              <a:t>Simple to understand and consistent</a:t>
            </a:r>
          </a:p>
          <a:p>
            <a:endParaRPr lang="en-US" altLang="en-US" sz="2000" kern="0" dirty="0" smtClean="0">
              <a:latin typeface="+mj-lt"/>
            </a:endParaRPr>
          </a:p>
          <a:p>
            <a:r>
              <a:rPr lang="en-US" altLang="en-US" sz="2000" kern="0" dirty="0" smtClean="0">
                <a:latin typeface="+mj-lt"/>
              </a:rPr>
              <a:t>Periodic Review &amp; Monitoring </a:t>
            </a:r>
            <a:endParaRPr lang="en-US" altLang="en-US" sz="2000" kern="0" dirty="0">
              <a:latin typeface="+mj-lt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160093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307754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05000" y="228600"/>
            <a:ext cx="84582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Risk Appetite – Practical Examples</a:t>
            </a:r>
            <a:endParaRPr kumimoji="0" lang="en-US" alt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05000" y="1143000"/>
            <a:ext cx="75057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Financials </a:t>
            </a:r>
          </a:p>
          <a:p>
            <a:pPr marL="7429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Capital/Solvency Ratios</a:t>
            </a:r>
          </a:p>
          <a:p>
            <a:pPr marL="7429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Liquidity</a:t>
            </a:r>
          </a:p>
          <a:p>
            <a:pPr marL="7429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Earning Volatility – Revenue/Profit</a:t>
            </a:r>
          </a:p>
          <a:p>
            <a:pPr marL="7429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Meeting Plan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Customers </a:t>
            </a:r>
          </a:p>
          <a:p>
            <a:pPr marL="7429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Treating fairly – Satisfaction Scores</a:t>
            </a:r>
          </a:p>
          <a:p>
            <a:pPr marL="7429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Health &amp; Safety – Meeting Compliances</a:t>
            </a:r>
          </a:p>
          <a:p>
            <a:pPr marL="7429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Data/Privacy Protection – Appetite of Breaches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People </a:t>
            </a:r>
          </a:p>
          <a:p>
            <a:pPr marL="7429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Employer of Choice – Survey Scores/Accreditation</a:t>
            </a:r>
          </a:p>
          <a:p>
            <a:pPr marL="7429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Brand and Marketing </a:t>
            </a:r>
          </a:p>
          <a:p>
            <a:pPr marL="7429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Negative news – Quantum </a:t>
            </a:r>
          </a:p>
          <a:p>
            <a:pPr marL="7429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Social media coverage – Engagements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Operational Items </a:t>
            </a:r>
          </a:p>
          <a:p>
            <a:pPr marL="7429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Information Security</a:t>
            </a:r>
          </a:p>
          <a:p>
            <a:pPr marL="7429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Single loss Events</a:t>
            </a:r>
          </a:p>
          <a:p>
            <a:pPr marL="7429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Compliance </a:t>
            </a:r>
          </a:p>
          <a:p>
            <a:pPr marL="7429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Concentration limits – Product/Channel/Geography </a:t>
            </a:r>
          </a:p>
          <a:p>
            <a:pPr marL="7429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65479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307754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05000" y="228600"/>
            <a:ext cx="84582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Risk Appetite – How it is helpful?</a:t>
            </a:r>
            <a:endParaRPr kumimoji="0" lang="en-US" alt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05000" y="1401101"/>
            <a:ext cx="75057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n-US" sz="180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 risk taking within defined limits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IN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Controls/Mitigations to remain within limits</a:t>
            </a:r>
            <a:endParaRPr lang="en-IN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Monitor KRIs to measure risk 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appetite and exposure levels </a:t>
            </a:r>
            <a:endParaRPr lang="en-IN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en-US" sz="180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8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Actionable for out of limit items</a:t>
            </a:r>
          </a:p>
          <a:p>
            <a:pPr lvl="0"/>
            <a:endParaRPr lang="en-US" sz="180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8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Easy Communication across organization</a:t>
            </a:r>
            <a:endParaRPr lang="en-IN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88355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feConvBirm02">
  <a:themeElements>
    <a:clrScheme name="LifeConvBirm02.ppt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LifeConvBirm02.pp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ifeConvBirm02.pp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feConvBirm02.ppt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</TotalTime>
  <Words>168</Words>
  <Application>Microsoft Office PowerPoint</Application>
  <PresentationFormat>Widescreen</PresentationFormat>
  <Paragraphs>62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Bahamas</vt:lpstr>
      <vt:lpstr>Calibri</vt:lpstr>
      <vt:lpstr>Garamond</vt:lpstr>
      <vt:lpstr>Symbol</vt:lpstr>
      <vt:lpstr>Times New Roman</vt:lpstr>
      <vt:lpstr>Verdana</vt:lpstr>
      <vt:lpstr>LifeConvBirm02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Aparajita Mitra</dc:creator>
  <cp:lastModifiedBy>Manish Sen</cp:lastModifiedBy>
  <cp:revision>138</cp:revision>
  <dcterms:created xsi:type="dcterms:W3CDTF">2011-07-20T12:11:57Z</dcterms:created>
  <dcterms:modified xsi:type="dcterms:W3CDTF">2022-07-20T07:15:21Z</dcterms:modified>
</cp:coreProperties>
</file>