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6" r:id="rId2"/>
  </p:sldMasterIdLst>
  <p:notesMasterIdLst>
    <p:notesMasterId r:id="rId44"/>
  </p:notesMasterIdLst>
  <p:sldIdLst>
    <p:sldId id="256" r:id="rId3"/>
    <p:sldId id="258" r:id="rId4"/>
    <p:sldId id="257" r:id="rId5"/>
    <p:sldId id="302" r:id="rId6"/>
    <p:sldId id="259" r:id="rId7"/>
    <p:sldId id="260" r:id="rId8"/>
    <p:sldId id="261" r:id="rId9"/>
    <p:sldId id="293" r:id="rId10"/>
    <p:sldId id="294" r:id="rId11"/>
    <p:sldId id="295" r:id="rId12"/>
    <p:sldId id="296" r:id="rId13"/>
    <p:sldId id="297" r:id="rId14"/>
    <p:sldId id="265" r:id="rId15"/>
    <p:sldId id="266" r:id="rId16"/>
    <p:sldId id="267" r:id="rId17"/>
    <p:sldId id="292" r:id="rId18"/>
    <p:sldId id="268" r:id="rId19"/>
    <p:sldId id="269" r:id="rId20"/>
    <p:sldId id="270" r:id="rId21"/>
    <p:sldId id="271" r:id="rId22"/>
    <p:sldId id="272" r:id="rId23"/>
    <p:sldId id="273" r:id="rId24"/>
    <p:sldId id="274" r:id="rId25"/>
    <p:sldId id="275" r:id="rId26"/>
    <p:sldId id="299" r:id="rId27"/>
    <p:sldId id="277" r:id="rId28"/>
    <p:sldId id="301" r:id="rId29"/>
    <p:sldId id="300"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Lst>
  <p:sldSz cx="12192000" cy="6858000"/>
  <p:notesSz cx="7102475" cy="8972550"/>
  <p:embeddedFontLst>
    <p:embeddedFont>
      <p:font typeface="Trebuchet MS" panose="020B0603020202020204" pitchFamily="34" charset="0"/>
      <p:regular r:id="rId45"/>
      <p:bold r:id="rId46"/>
      <p:italic r:id="rId47"/>
      <p:boldItalic r:id="rId48"/>
    </p:embeddedFont>
    <p:embeddedFont>
      <p:font typeface="Calibri" panose="020F0502020204030204" pitchFamily="34" charset="0"/>
      <p:regular r:id="rId49"/>
      <p:bold r:id="rId50"/>
      <p:italic r:id="rId51"/>
      <p:boldItalic r:id="rId52"/>
    </p:embeddedFont>
    <p:embeddedFont>
      <p:font typeface="Garamond" panose="02020404030301010803" pitchFamily="18"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7" roundtripDataSignature="AMtx7mjnHcQvW0iNRS9QvjmE9tLHJ2nv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4.fntdata"/><Relationship Id="rId56"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font" Target="fonts/font7.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2.fntdata"/><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5.fntdata"/><Relationship Id="rId57" Type="http://customschemas.google.com/relationships/presentationmetadata" Target="meta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7739" cy="44862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3092" y="0"/>
            <a:ext cx="3077739" cy="44862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txBox="1">
            <a:spLocks noGrp="1"/>
          </p:cNvSpPr>
          <p:nvPr>
            <p:ph type="body" idx="1"/>
          </p:nvPr>
        </p:nvSpPr>
        <p:spPr>
          <a:xfrm>
            <a:off x="710248" y="4261961"/>
            <a:ext cx="5681980" cy="403764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 name="Google Shape;54;p1: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6: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35" name="Google Shape;135;p6: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10</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6" name="Google Shape;136;p6: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200" b="0" i="0"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413653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7: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46" name="Google Shape;146;p7: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47" name="Google Shape;147;p7: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200" b="0" i="0"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11601211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e38ad6ffa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e38ad6ffa0_0_10:notes"/>
          <p:cNvSpPr txBox="1">
            <a:spLocks noGrp="1"/>
          </p:cNvSpPr>
          <p:nvPr>
            <p:ph type="body" idx="1"/>
          </p:nvPr>
        </p:nvSpPr>
        <p:spPr>
          <a:xfrm>
            <a:off x="710248" y="4261961"/>
            <a:ext cx="5682000" cy="403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7" name="Google Shape;157;ge38ad6ffa0_0_10:notes"/>
          <p:cNvSpPr txBox="1">
            <a:spLocks noGrp="1"/>
          </p:cNvSpPr>
          <p:nvPr>
            <p:ph type="sldNum" idx="12"/>
          </p:nvPr>
        </p:nvSpPr>
        <p:spPr>
          <a:xfrm>
            <a:off x="4023092" y="8522365"/>
            <a:ext cx="3077700" cy="448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12</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58" name="Google Shape;158;ge38ad6ffa0_0_10:notes"/>
          <p:cNvSpPr txBox="1">
            <a:spLocks noGrp="1"/>
          </p:cNvSpPr>
          <p:nvPr>
            <p:ph type="ftr" idx="11"/>
          </p:nvPr>
        </p:nvSpPr>
        <p:spPr>
          <a:xfrm>
            <a:off x="0" y="8522365"/>
            <a:ext cx="3077700" cy="4485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200" b="0" i="0"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3458051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e340bda430_0_10:notes"/>
          <p:cNvSpPr txBox="1">
            <a:spLocks noGrp="1"/>
          </p:cNvSpPr>
          <p:nvPr>
            <p:ph type="body" idx="1"/>
          </p:nvPr>
        </p:nvSpPr>
        <p:spPr>
          <a:xfrm>
            <a:off x="710248" y="4261961"/>
            <a:ext cx="5682000" cy="403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ge340bda430_0_10: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8: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49" name="Google Shape;149;p8: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
        <p:nvSpPr>
          <p:cNvPr id="150" name="Google Shape;150;p8: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9" name="Google Shape;159;p9: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
        <p:nvSpPr>
          <p:cNvPr id="160" name="Google Shape;160;p9: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9: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59" name="Google Shape;159;p9: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
        <p:nvSpPr>
          <p:cNvPr id="160" name="Google Shape;160;p9: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extLst>
      <p:ext uri="{BB962C8B-B14F-4D97-AF65-F5344CB8AC3E}">
        <p14:creationId xmlns:p14="http://schemas.microsoft.com/office/powerpoint/2010/main" val="3855234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10: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69" name="Google Shape;169;p10: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
        <p:nvSpPr>
          <p:cNvPr id="170" name="Google Shape;170;p10: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1: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79" name="Google Shape;179;p11: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18</a:t>
            </a:fld>
            <a:endParaRPr sz="1200" b="0" i="0" u="none" strike="noStrike" cap="none">
              <a:solidFill>
                <a:srgbClr val="000000"/>
              </a:solidFill>
              <a:latin typeface="Calibri"/>
              <a:ea typeface="Calibri"/>
              <a:cs typeface="Calibri"/>
              <a:sym typeface="Calibri"/>
            </a:endParaRPr>
          </a:p>
        </p:txBody>
      </p:sp>
      <p:sp>
        <p:nvSpPr>
          <p:cNvPr id="180" name="Google Shape;180;p11: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340bda430_0_15:notes"/>
          <p:cNvSpPr txBox="1">
            <a:spLocks noGrp="1"/>
          </p:cNvSpPr>
          <p:nvPr>
            <p:ph type="body" idx="1"/>
          </p:nvPr>
        </p:nvSpPr>
        <p:spPr>
          <a:xfrm>
            <a:off x="710248" y="4261961"/>
            <a:ext cx="5682000" cy="403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ge340bda430_0_15: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9" name="Google Shape;69;p2: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
        <p:nvSpPr>
          <p:cNvPr id="70" name="Google Shape;70;p2: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2: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95" name="Google Shape;195;p12: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
        <p:nvSpPr>
          <p:cNvPr id="196" name="Google Shape;196;p12: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05" name="Google Shape;205;p13: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21</a:t>
            </a:fld>
            <a:endParaRPr sz="1200" b="0" i="0" u="none" strike="noStrike" cap="none">
              <a:solidFill>
                <a:srgbClr val="000000"/>
              </a:solidFill>
              <a:latin typeface="Calibri"/>
              <a:ea typeface="Calibri"/>
              <a:cs typeface="Calibri"/>
              <a:sym typeface="Calibri"/>
            </a:endParaRPr>
          </a:p>
        </p:txBody>
      </p:sp>
      <p:sp>
        <p:nvSpPr>
          <p:cNvPr id="206" name="Google Shape;206;p13: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15" name="Google Shape;215;p14: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22</a:t>
            </a:fld>
            <a:endParaRPr sz="1200" b="0" i="0" u="none" strike="noStrike" cap="none">
              <a:solidFill>
                <a:srgbClr val="000000"/>
              </a:solidFill>
              <a:latin typeface="Calibri"/>
              <a:ea typeface="Calibri"/>
              <a:cs typeface="Calibri"/>
              <a:sym typeface="Calibri"/>
            </a:endParaRPr>
          </a:p>
        </p:txBody>
      </p:sp>
      <p:sp>
        <p:nvSpPr>
          <p:cNvPr id="216" name="Google Shape;216;p14: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5: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25" name="Google Shape;225;p15: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
        <p:nvSpPr>
          <p:cNvPr id="226" name="Google Shape;226;p15: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e340bda430_0_20:notes"/>
          <p:cNvSpPr txBox="1">
            <a:spLocks noGrp="1"/>
          </p:cNvSpPr>
          <p:nvPr>
            <p:ph type="body" idx="1"/>
          </p:nvPr>
        </p:nvSpPr>
        <p:spPr>
          <a:xfrm>
            <a:off x="710248" y="4261961"/>
            <a:ext cx="5682000" cy="403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4" name="Google Shape;234;ge340bda430_0_20: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6: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41" name="Google Shape;241;p16: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25</a:t>
            </a:fld>
            <a:endParaRPr sz="1200" b="0" i="0" u="none" strike="noStrike" cap="none">
              <a:solidFill>
                <a:srgbClr val="000000"/>
              </a:solidFill>
              <a:latin typeface="Calibri"/>
              <a:ea typeface="Calibri"/>
              <a:cs typeface="Calibri"/>
              <a:sym typeface="Calibri"/>
            </a:endParaRPr>
          </a:p>
        </p:txBody>
      </p:sp>
      <p:sp>
        <p:nvSpPr>
          <p:cNvPr id="242" name="Google Shape;242;p16: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extLst>
      <p:ext uri="{BB962C8B-B14F-4D97-AF65-F5344CB8AC3E}">
        <p14:creationId xmlns:p14="http://schemas.microsoft.com/office/powerpoint/2010/main" val="12110425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7: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51" name="Google Shape;251;p17: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26</a:t>
            </a:fld>
            <a:endParaRPr sz="1200" b="0" i="0" u="none" strike="noStrike" cap="none">
              <a:solidFill>
                <a:srgbClr val="000000"/>
              </a:solidFill>
              <a:latin typeface="Calibri"/>
              <a:ea typeface="Calibri"/>
              <a:cs typeface="Calibri"/>
              <a:sym typeface="Calibri"/>
            </a:endParaRPr>
          </a:p>
        </p:txBody>
      </p:sp>
      <p:sp>
        <p:nvSpPr>
          <p:cNvPr id="252" name="Google Shape;252;p17: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8: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1" name="Google Shape;261;p18: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27</a:t>
            </a:fld>
            <a:endParaRPr sz="1200" b="0" i="0" u="none" strike="noStrike" cap="none">
              <a:solidFill>
                <a:srgbClr val="000000"/>
              </a:solidFill>
              <a:latin typeface="Calibri"/>
              <a:ea typeface="Calibri"/>
              <a:cs typeface="Calibri"/>
              <a:sym typeface="Calibri"/>
            </a:endParaRPr>
          </a:p>
        </p:txBody>
      </p:sp>
      <p:sp>
        <p:nvSpPr>
          <p:cNvPr id="262" name="Google Shape;262;p18: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extLst>
      <p:ext uri="{BB962C8B-B14F-4D97-AF65-F5344CB8AC3E}">
        <p14:creationId xmlns:p14="http://schemas.microsoft.com/office/powerpoint/2010/main" val="924187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18: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61" name="Google Shape;261;p18: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28</a:t>
            </a:fld>
            <a:endParaRPr sz="1200" b="0" i="0" u="none" strike="noStrike" cap="none">
              <a:solidFill>
                <a:srgbClr val="000000"/>
              </a:solidFill>
              <a:latin typeface="Calibri"/>
              <a:ea typeface="Calibri"/>
              <a:cs typeface="Calibri"/>
              <a:sym typeface="Calibri"/>
            </a:endParaRPr>
          </a:p>
        </p:txBody>
      </p:sp>
      <p:sp>
        <p:nvSpPr>
          <p:cNvPr id="262" name="Google Shape;262;p18: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1200"/>
              <a:buFont typeface="Calibri"/>
              <a:buNone/>
            </a:pPr>
            <a:r>
              <a:rPr lang="en-US" sz="1200" b="0" i="0" u="none" strike="noStrike" cap="none">
                <a:solidFill>
                  <a:srgbClr val="000000"/>
                </a:solidFill>
                <a:latin typeface="Calibri"/>
                <a:ea typeface="Calibri"/>
                <a:cs typeface="Calibri"/>
                <a:sym typeface="Calibri"/>
              </a:rPr>
              <a:t>1</a:t>
            </a:r>
            <a:endParaRPr/>
          </a:p>
        </p:txBody>
      </p:sp>
    </p:spTree>
    <p:extLst>
      <p:ext uri="{BB962C8B-B14F-4D97-AF65-F5344CB8AC3E}">
        <p14:creationId xmlns:p14="http://schemas.microsoft.com/office/powerpoint/2010/main" val="26045005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19:notes"/>
          <p:cNvSpPr txBox="1">
            <a:spLocks noGrp="1"/>
          </p:cNvSpPr>
          <p:nvPr>
            <p:ph type="body" idx="1"/>
          </p:nvPr>
        </p:nvSpPr>
        <p:spPr>
          <a:xfrm>
            <a:off x="710248" y="4261961"/>
            <a:ext cx="5681980" cy="403764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p19: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e340bda430_0_0:notes"/>
          <p:cNvSpPr txBox="1">
            <a:spLocks noGrp="1"/>
          </p:cNvSpPr>
          <p:nvPr>
            <p:ph type="body" idx="1"/>
          </p:nvPr>
        </p:nvSpPr>
        <p:spPr>
          <a:xfrm>
            <a:off x="710248" y="4261961"/>
            <a:ext cx="5682000" cy="403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e340bda430_0_0: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0:notes"/>
          <p:cNvSpPr txBox="1">
            <a:spLocks noGrp="1"/>
          </p:cNvSpPr>
          <p:nvPr>
            <p:ph type="body" idx="1"/>
          </p:nvPr>
        </p:nvSpPr>
        <p:spPr>
          <a:xfrm>
            <a:off x="710248" y="4261961"/>
            <a:ext cx="5681980" cy="403764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6" name="Google Shape;276;p20: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21: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2" name="Google Shape;282;p21: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83" name="Google Shape;283;p21: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
        <p:nvSpPr>
          <p:cNvPr id="284" name="Google Shape;284;p21: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22: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22: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293" name="Google Shape;293;p22: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
        <p:nvSpPr>
          <p:cNvPr id="294" name="Google Shape;294;p22: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3: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2" name="Google Shape;302;p23: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03" name="Google Shape;303;p23: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
        <p:nvSpPr>
          <p:cNvPr id="304" name="Google Shape;304;p23: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4: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24: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3" name="Google Shape;313;p24: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
        <p:nvSpPr>
          <p:cNvPr id="314" name="Google Shape;314;p24: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5: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5: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23" name="Google Shape;323;p25: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
        <p:nvSpPr>
          <p:cNvPr id="324" name="Google Shape;324;p25: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6: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6: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33" name="Google Shape;333;p26: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
        <p:nvSpPr>
          <p:cNvPr id="334" name="Google Shape;334;p26: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7: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43" name="Google Shape;343;p27: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
        <p:nvSpPr>
          <p:cNvPr id="344" name="Google Shape;344;p27: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28: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p28: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53" name="Google Shape;353;p28: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
        <p:nvSpPr>
          <p:cNvPr id="354" name="Google Shape;354;p28: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9: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9: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63" name="Google Shape;363;p29: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
        <p:nvSpPr>
          <p:cNvPr id="364" name="Google Shape;364;p29: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p2: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9" name="Google Shape;69;p2: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70" name="Google Shape;70;p2: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extLst>
      <p:ext uri="{BB962C8B-B14F-4D97-AF65-F5344CB8AC3E}">
        <p14:creationId xmlns:p14="http://schemas.microsoft.com/office/powerpoint/2010/main" val="6831215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30: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2" name="Google Shape;372;p30: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73" name="Google Shape;373;p30: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
        <p:nvSpPr>
          <p:cNvPr id="374" name="Google Shape;374;p30: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31: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2" name="Google Shape;382;p31: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83" name="Google Shape;383;p31: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
        <p:nvSpPr>
          <p:cNvPr id="384" name="Google Shape;384;p31: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79" name="Google Shape;79;p3: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
        <p:nvSpPr>
          <p:cNvPr id="80" name="Google Shape;80;p3: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4: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4: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9" name="Google Shape;89;p4: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90" name="Google Shape;90;p4: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r>
              <a:rPr lang="en-US"/>
              <a:t>1</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e340bda430_0_5:notes"/>
          <p:cNvSpPr txBox="1">
            <a:spLocks noGrp="1"/>
          </p:cNvSpPr>
          <p:nvPr>
            <p:ph type="body" idx="1"/>
          </p:nvPr>
        </p:nvSpPr>
        <p:spPr>
          <a:xfrm>
            <a:off x="710248" y="4261961"/>
            <a:ext cx="5682000" cy="4037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ge340bda430_0_5:notes"/>
          <p:cNvSpPr>
            <a:spLocks noGrp="1" noRot="1" noChangeAspect="1"/>
          </p:cNvSpPr>
          <p:nvPr>
            <p:ph type="sldImg" idx="2"/>
          </p:nvPr>
        </p:nvSpPr>
        <p:spPr>
          <a:xfrm>
            <a:off x="560388" y="673100"/>
            <a:ext cx="5981700" cy="3363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5:notes"/>
          <p:cNvSpPr txBox="1">
            <a:spLocks noGrp="1"/>
          </p:cNvSpPr>
          <p:nvPr>
            <p:ph type="body" idx="1"/>
          </p:nvPr>
        </p:nvSpPr>
        <p:spPr>
          <a:xfrm>
            <a:off x="710248" y="4261961"/>
            <a:ext cx="5681980" cy="403764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113" name="Google Shape;113;p5:notes"/>
          <p:cNvSpPr txBox="1">
            <a:spLocks noGrp="1"/>
          </p:cNvSpPr>
          <p:nvPr>
            <p:ph type="sldNum" idx="12"/>
          </p:nvPr>
        </p:nvSpPr>
        <p:spPr>
          <a:xfrm>
            <a:off x="4023092" y="8522365"/>
            <a:ext cx="3077739" cy="448628"/>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8</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14" name="Google Shape;114;p5:notes"/>
          <p:cNvSpPr txBox="1">
            <a:spLocks noGrp="1"/>
          </p:cNvSpPr>
          <p:nvPr>
            <p:ph type="ftr" idx="11"/>
          </p:nvPr>
        </p:nvSpPr>
        <p:spPr>
          <a:xfrm>
            <a:off x="0" y="8522365"/>
            <a:ext cx="3077739" cy="448628"/>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200" b="0" i="0"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2919836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38ad6ffa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ge38ad6ffa0_0_0:notes"/>
          <p:cNvSpPr txBox="1">
            <a:spLocks noGrp="1"/>
          </p:cNvSpPr>
          <p:nvPr>
            <p:ph type="body" idx="1"/>
          </p:nvPr>
        </p:nvSpPr>
        <p:spPr>
          <a:xfrm>
            <a:off x="710248" y="4261961"/>
            <a:ext cx="5682000" cy="4037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4" name="Google Shape;124;ge38ad6ffa0_0_0:notes"/>
          <p:cNvSpPr txBox="1">
            <a:spLocks noGrp="1"/>
          </p:cNvSpPr>
          <p:nvPr>
            <p:ph type="sldNum" idx="12"/>
          </p:nvPr>
        </p:nvSpPr>
        <p:spPr>
          <a:xfrm>
            <a:off x="4023092" y="8522365"/>
            <a:ext cx="3077700" cy="4485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9</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25" name="Google Shape;125;ge38ad6ffa0_0_0:notes"/>
          <p:cNvSpPr txBox="1">
            <a:spLocks noGrp="1"/>
          </p:cNvSpPr>
          <p:nvPr>
            <p:ph type="ftr" idx="11"/>
          </p:nvPr>
        </p:nvSpPr>
        <p:spPr>
          <a:xfrm>
            <a:off x="0" y="8522365"/>
            <a:ext cx="3077700" cy="448500"/>
          </a:xfrm>
          <a:prstGeom prst="rect">
            <a:avLst/>
          </a:prstGeom>
          <a:noFill/>
          <a:ln>
            <a:noFill/>
          </a:ln>
        </p:spPr>
        <p:txBody>
          <a:bodyPr spcFirstLastPara="1" wrap="square"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200"/>
              <a:buFont typeface="Calibri"/>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1</a:t>
            </a:r>
            <a:endParaRPr kumimoji="0" sz="1200" b="0" i="0" u="none" strike="noStrike" kern="0" cap="none" spc="0" normalizeH="0" baseline="0" noProof="0">
              <a:ln>
                <a:noFill/>
              </a:ln>
              <a:solidFill>
                <a:srgbClr val="000000"/>
              </a:solidFill>
              <a:effectLst/>
              <a:uLnTx/>
              <a:uFillTx/>
              <a:latin typeface="Calibri"/>
              <a:sym typeface="Calibri"/>
            </a:endParaRPr>
          </a:p>
        </p:txBody>
      </p:sp>
    </p:spTree>
    <p:extLst>
      <p:ext uri="{BB962C8B-B14F-4D97-AF65-F5344CB8AC3E}">
        <p14:creationId xmlns:p14="http://schemas.microsoft.com/office/powerpoint/2010/main" val="3912847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 name="Google Shape;24;p35"/>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 name="Google Shape;25;p3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26" name="Google Shape;26;p3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27" name="Google Shape;27;p3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400" b="0" i="0" u="none" strike="noStrike" kern="0" cap="none" spc="0" normalizeH="0" baseline="0" noProof="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142658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Trebuchet MS"/>
              <a:buNone/>
              <a:defRPr sz="2000"/>
            </a:lvl1pPr>
            <a:lvl2pPr marL="914400" lvl="1" indent="-228600" algn="l">
              <a:lnSpc>
                <a:spcPct val="100000"/>
              </a:lnSpc>
              <a:spcBef>
                <a:spcPts val="360"/>
              </a:spcBef>
              <a:spcAft>
                <a:spcPts val="0"/>
              </a:spcAft>
              <a:buClr>
                <a:schemeClr val="dk1"/>
              </a:buClr>
              <a:buSzPts val="1800"/>
              <a:buFont typeface="Trebuchet MS"/>
              <a:buNone/>
              <a:defRPr sz="1800"/>
            </a:lvl2pPr>
            <a:lvl3pPr marL="1371600" lvl="2" indent="-228600" algn="l">
              <a:lnSpc>
                <a:spcPct val="100000"/>
              </a:lnSpc>
              <a:spcBef>
                <a:spcPts val="320"/>
              </a:spcBef>
              <a:spcAft>
                <a:spcPts val="0"/>
              </a:spcAft>
              <a:buClr>
                <a:schemeClr val="dk1"/>
              </a:buClr>
              <a:buSzPts val="1600"/>
              <a:buFont typeface="Trebuchet MS"/>
              <a:buNone/>
              <a:defRPr sz="1600"/>
            </a:lvl3pPr>
            <a:lvl4pPr marL="1828800" lvl="3" indent="-228600" algn="l">
              <a:lnSpc>
                <a:spcPct val="100000"/>
              </a:lnSpc>
              <a:spcBef>
                <a:spcPts val="280"/>
              </a:spcBef>
              <a:spcAft>
                <a:spcPts val="0"/>
              </a:spcAft>
              <a:buClr>
                <a:schemeClr val="dk1"/>
              </a:buClr>
              <a:buSzPts val="1400"/>
              <a:buFont typeface="Trebuchet MS"/>
              <a:buNone/>
              <a:defRPr sz="1400"/>
            </a:lvl4pPr>
            <a:lvl5pPr marL="2286000" lvl="4" indent="-228600" algn="l">
              <a:lnSpc>
                <a:spcPct val="100000"/>
              </a:lnSpc>
              <a:spcBef>
                <a:spcPts val="280"/>
              </a:spcBef>
              <a:spcAft>
                <a:spcPts val="0"/>
              </a:spcAft>
              <a:buClr>
                <a:schemeClr val="dk1"/>
              </a:buClr>
              <a:buSzPts val="1400"/>
              <a:buFont typeface="Trebuchet MS"/>
              <a:buNone/>
              <a:defRPr sz="1400"/>
            </a:lvl5pPr>
            <a:lvl6pPr marL="2743200" lvl="5" indent="-228600" algn="l">
              <a:lnSpc>
                <a:spcPct val="100000"/>
              </a:lnSpc>
              <a:spcBef>
                <a:spcPts val="280"/>
              </a:spcBef>
              <a:spcAft>
                <a:spcPts val="0"/>
              </a:spcAft>
              <a:buClr>
                <a:schemeClr val="dk1"/>
              </a:buClr>
              <a:buSzPts val="1400"/>
              <a:buFont typeface="Trebuchet MS"/>
              <a:buNone/>
              <a:defRPr sz="1400"/>
            </a:lvl6pPr>
            <a:lvl7pPr marL="3200400" lvl="6" indent="-228600" algn="l">
              <a:lnSpc>
                <a:spcPct val="100000"/>
              </a:lnSpc>
              <a:spcBef>
                <a:spcPts val="280"/>
              </a:spcBef>
              <a:spcAft>
                <a:spcPts val="0"/>
              </a:spcAft>
              <a:buClr>
                <a:schemeClr val="dk1"/>
              </a:buClr>
              <a:buSzPts val="1400"/>
              <a:buFont typeface="Trebuchet MS"/>
              <a:buNone/>
              <a:defRPr sz="1400"/>
            </a:lvl7pPr>
            <a:lvl8pPr marL="3657600" lvl="7" indent="-228600" algn="l">
              <a:lnSpc>
                <a:spcPct val="100000"/>
              </a:lnSpc>
              <a:spcBef>
                <a:spcPts val="280"/>
              </a:spcBef>
              <a:spcAft>
                <a:spcPts val="0"/>
              </a:spcAft>
              <a:buClr>
                <a:schemeClr val="dk1"/>
              </a:buClr>
              <a:buSzPts val="1400"/>
              <a:buFont typeface="Trebuchet MS"/>
              <a:buNone/>
              <a:defRPr sz="1400"/>
            </a:lvl8pPr>
            <a:lvl9pPr marL="4114800" lvl="8" indent="-228600" algn="l">
              <a:lnSpc>
                <a:spcPct val="100000"/>
              </a:lnSpc>
              <a:spcBef>
                <a:spcPts val="280"/>
              </a:spcBef>
              <a:spcAft>
                <a:spcPts val="0"/>
              </a:spcAft>
              <a:buClr>
                <a:schemeClr val="dk1"/>
              </a:buClr>
              <a:buSzPts val="1400"/>
              <a:buFont typeface="Trebuchet MS"/>
              <a:buNone/>
              <a:defRPr sz="1400"/>
            </a:lvl9pPr>
          </a:lstStyle>
          <a:p>
            <a:endParaRPr/>
          </a:p>
        </p:txBody>
      </p:sp>
      <p:sp>
        <p:nvSpPr>
          <p:cNvPr id="31" name="Google Shape;31;p36"/>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32" name="Google Shape;32;p3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33" name="Google Shape;33;p3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400" b="0" i="0" u="none" strike="noStrike" kern="0" cap="none" spc="0" normalizeH="0" baseline="0" noProof="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440118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37"/>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36" name="Google Shape;36;p37"/>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37" name="Google Shape;37;p37"/>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400" b="0" i="0" u="none" strike="noStrike" kern="0" cap="none" spc="0" normalizeH="0" baseline="0" noProof="0">
              <a:ln>
                <a:noFill/>
              </a:ln>
              <a:solidFill>
                <a:srgbClr val="000000"/>
              </a:solidFill>
              <a:effectLst/>
              <a:uLnTx/>
              <a:uFillTx/>
              <a:latin typeface="Trebuchet MS"/>
              <a:sym typeface="Trebuchet MS"/>
            </a:endParaRPr>
          </a:p>
        </p:txBody>
      </p:sp>
      <p:grpSp>
        <p:nvGrpSpPr>
          <p:cNvPr id="38" name="Google Shape;38;p37"/>
          <p:cNvGrpSpPr/>
          <p:nvPr/>
        </p:nvGrpSpPr>
        <p:grpSpPr>
          <a:xfrm>
            <a:off x="359371" y="228600"/>
            <a:ext cx="11832629" cy="1284827"/>
            <a:chOff x="269528" y="5496973"/>
            <a:chExt cx="8874472" cy="1284827"/>
          </a:xfrm>
        </p:grpSpPr>
        <p:pic>
          <p:nvPicPr>
            <p:cNvPr id="39" name="Google Shape;39;p37"/>
            <p:cNvPicPr preferRelativeResize="0"/>
            <p:nvPr/>
          </p:nvPicPr>
          <p:blipFill rotWithShape="1">
            <a:blip r:embed="rId2">
              <a:alphaModFix/>
            </a:blip>
            <a:srcRect/>
            <a:stretch/>
          </p:blipFill>
          <p:spPr>
            <a:xfrm>
              <a:off x="269528" y="5496973"/>
              <a:ext cx="1483072" cy="1284827"/>
            </a:xfrm>
            <a:prstGeom prst="rect">
              <a:avLst/>
            </a:prstGeom>
            <a:noFill/>
            <a:ln>
              <a:noFill/>
            </a:ln>
          </p:spPr>
        </p:pic>
        <p:sp>
          <p:nvSpPr>
            <p:cNvPr id="40" name="Google Shape;40;p37"/>
            <p:cNvSpPr/>
            <p:nvPr/>
          </p:nvSpPr>
          <p:spPr>
            <a:xfrm flipH="1">
              <a:off x="1752600" y="5820488"/>
              <a:ext cx="7391400" cy="707886"/>
            </a:xfrm>
            <a:prstGeom prst="rect">
              <a:avLst/>
            </a:prstGeom>
            <a:noFill/>
            <a:ln>
              <a:noFill/>
            </a:ln>
          </p:spPr>
          <p:txBody>
            <a:bodyPr spcFirstLastPara="1" wrap="square" lIns="91425" tIns="45700" rIns="91425" bIns="45700" anchor="ctr" anchorCtr="0">
              <a:spAutoFit/>
            </a:bodyPr>
            <a:lstStyle/>
            <a:p>
              <a:pPr marL="0" marR="0" lvl="0" indent="0" algn="l" defTabSz="914400" rtl="0" eaLnBrk="1" fontAlgn="auto" latinLnBrk="0" hangingPunct="1">
                <a:lnSpc>
                  <a:spcPct val="100000"/>
                </a:lnSpc>
                <a:spcBef>
                  <a:spcPts val="0"/>
                </a:spcBef>
                <a:spcAft>
                  <a:spcPts val="0"/>
                </a:spcAft>
                <a:buClr>
                  <a:srgbClr val="1F497D"/>
                </a:buClr>
                <a:buSzPts val="4000"/>
                <a:buFont typeface="Arial"/>
                <a:buNone/>
                <a:tabLst/>
                <a:defRPr/>
              </a:pPr>
              <a:r>
                <a:rPr kumimoji="0" lang="en-US" sz="4000" b="1" i="0" u="none" strike="noStrike" kern="0" cap="none" spc="0" normalizeH="0" baseline="0" noProof="0">
                  <a:ln>
                    <a:noFill/>
                  </a:ln>
                  <a:solidFill>
                    <a:srgbClr val="1F497D"/>
                  </a:solidFill>
                  <a:effectLst/>
                  <a:uLnTx/>
                  <a:uFillTx/>
                  <a:latin typeface="Arial"/>
                  <a:ea typeface="Arial"/>
                  <a:cs typeface="Arial"/>
                  <a:sym typeface="Arial"/>
                </a:rPr>
                <a:t>Institute of Actuaries of India</a:t>
              </a:r>
              <a:endParaRPr kumimoji="0" sz="4000" b="1"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41" name="Google Shape;41;p37"/>
          <p:cNvSpPr/>
          <p:nvPr/>
        </p:nvSpPr>
        <p:spPr>
          <a:xfrm>
            <a:off x="0" y="2743201"/>
            <a:ext cx="12192000"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Garamond"/>
              <a:buNone/>
              <a:tabLst/>
              <a:defRPr/>
            </a:pPr>
            <a:r>
              <a:rPr kumimoji="0" lang="en-US" sz="4800" b="1" i="0" u="none" strike="noStrike" kern="0" cap="none" spc="0" normalizeH="0" baseline="0" noProof="0">
                <a:ln>
                  <a:noFill/>
                </a:ln>
                <a:solidFill>
                  <a:srgbClr val="000000"/>
                </a:solidFill>
                <a:effectLst/>
                <a:uLnTx/>
                <a:uFillTx/>
                <a:latin typeface="Garamond"/>
                <a:ea typeface="Garamond"/>
                <a:cs typeface="Garamond"/>
                <a:sym typeface="Garamond"/>
              </a:rPr>
              <a:t>Title</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42" name="Google Shape;42;p37"/>
          <p:cNvSpPr/>
          <p:nvPr/>
        </p:nvSpPr>
        <p:spPr>
          <a:xfrm>
            <a:off x="0" y="3733800"/>
            <a:ext cx="12192000" cy="830997"/>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4800"/>
              <a:buFont typeface="Garamond"/>
              <a:buNone/>
              <a:tabLst/>
              <a:defRPr/>
            </a:pPr>
            <a:r>
              <a:rPr kumimoji="0" lang="en-US" sz="4800" b="1" i="0" u="none" strike="noStrike" kern="0" cap="none" spc="0" normalizeH="0" baseline="0" noProof="0">
                <a:ln>
                  <a:noFill/>
                </a:ln>
                <a:solidFill>
                  <a:srgbClr val="000000"/>
                </a:solidFill>
                <a:effectLst/>
                <a:uLnTx/>
                <a:uFillTx/>
                <a:latin typeface="Garamond"/>
                <a:ea typeface="Garamond"/>
                <a:cs typeface="Garamond"/>
                <a:sym typeface="Garamond"/>
              </a:rPr>
              <a:t>By</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671381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38"/>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5" name="Google Shape;45;p3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46" name="Google Shape;46;p3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47" name="Google Shape;47;p3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400" b="0" i="0" u="none" strike="noStrike" kern="0" cap="none" spc="0" normalizeH="0" baseline="0" noProof="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30136543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50" name="Google Shape;50;p3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51" name="Google Shape;51;p3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400" b="0" i="0" u="none" strike="noStrike" kern="0" cap="none" spc="0" normalizeH="0" baseline="0" noProof="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163093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3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rebuchet MS"/>
              <a:buNone/>
              <a:defRPr/>
            </a:lvl1pPr>
            <a:lvl2pPr lvl="1" algn="ctr">
              <a:spcBef>
                <a:spcPts val="560"/>
              </a:spcBef>
              <a:spcAft>
                <a:spcPts val="0"/>
              </a:spcAft>
              <a:buClr>
                <a:schemeClr val="dk1"/>
              </a:buClr>
              <a:buSzPts val="2800"/>
              <a:buFont typeface="Trebuchet MS"/>
              <a:buNone/>
              <a:defRPr/>
            </a:lvl2pPr>
            <a:lvl3pPr lvl="2" algn="ctr">
              <a:spcBef>
                <a:spcPts val="480"/>
              </a:spcBef>
              <a:spcAft>
                <a:spcPts val="0"/>
              </a:spcAft>
              <a:buClr>
                <a:schemeClr val="dk1"/>
              </a:buClr>
              <a:buSzPts val="2400"/>
              <a:buFont typeface="Trebuchet MS"/>
              <a:buNone/>
              <a:defRPr/>
            </a:lvl3pPr>
            <a:lvl4pPr lvl="3" algn="ctr">
              <a:spcBef>
                <a:spcPts val="400"/>
              </a:spcBef>
              <a:spcAft>
                <a:spcPts val="0"/>
              </a:spcAft>
              <a:buClr>
                <a:schemeClr val="dk1"/>
              </a:buClr>
              <a:buSzPts val="2000"/>
              <a:buFont typeface="Trebuchet MS"/>
              <a:buNone/>
              <a:defRPr/>
            </a:lvl4pPr>
            <a:lvl5pPr lvl="4" algn="ctr">
              <a:spcBef>
                <a:spcPts val="400"/>
              </a:spcBef>
              <a:spcAft>
                <a:spcPts val="0"/>
              </a:spcAft>
              <a:buClr>
                <a:schemeClr val="dk1"/>
              </a:buClr>
              <a:buSzPts val="2000"/>
              <a:buFont typeface="Trebuchet MS"/>
              <a:buNone/>
              <a:defRPr/>
            </a:lvl5pPr>
            <a:lvl6pPr lvl="5" algn="ctr">
              <a:spcBef>
                <a:spcPts val="400"/>
              </a:spcBef>
              <a:spcAft>
                <a:spcPts val="0"/>
              </a:spcAft>
              <a:buClr>
                <a:schemeClr val="dk1"/>
              </a:buClr>
              <a:buSzPts val="2000"/>
              <a:buFont typeface="Trebuchet MS"/>
              <a:buNone/>
              <a:defRPr/>
            </a:lvl6pPr>
            <a:lvl7pPr lvl="6" algn="ctr">
              <a:spcBef>
                <a:spcPts val="400"/>
              </a:spcBef>
              <a:spcAft>
                <a:spcPts val="0"/>
              </a:spcAft>
              <a:buClr>
                <a:schemeClr val="dk1"/>
              </a:buClr>
              <a:buSzPts val="2000"/>
              <a:buFont typeface="Trebuchet MS"/>
              <a:buNone/>
              <a:defRPr/>
            </a:lvl7pPr>
            <a:lvl8pPr lvl="7" algn="ctr">
              <a:spcBef>
                <a:spcPts val="400"/>
              </a:spcBef>
              <a:spcAft>
                <a:spcPts val="0"/>
              </a:spcAft>
              <a:buClr>
                <a:schemeClr val="dk1"/>
              </a:buClr>
              <a:buSzPts val="2000"/>
              <a:buFont typeface="Trebuchet MS"/>
              <a:buNone/>
              <a:defRPr/>
            </a:lvl8pPr>
            <a:lvl9pPr lvl="8" algn="ctr">
              <a:spcBef>
                <a:spcPts val="400"/>
              </a:spcBef>
              <a:spcAft>
                <a:spcPts val="0"/>
              </a:spcAft>
              <a:buClr>
                <a:schemeClr val="dk1"/>
              </a:buClr>
              <a:buSzPts val="2000"/>
              <a:buFont typeface="Trebuchet MS"/>
              <a:buNone/>
              <a:defRPr/>
            </a:lvl9pPr>
          </a:lstStyle>
          <a:p>
            <a:endParaRPr/>
          </a:p>
        </p:txBody>
      </p:sp>
      <p:sp>
        <p:nvSpPr>
          <p:cNvPr id="19" name="Google Shape;19;p34"/>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4"/>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4"/>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Trebuchet MS"/>
                <a:ea typeface="Trebuchet MS"/>
                <a:cs typeface="Trebuchet MS"/>
                <a:sym typeface="Trebuchet MS"/>
              </a:defRPr>
            </a:lvl1pPr>
            <a:lvl2pPr marL="0" marR="0" lvl="1" indent="0" algn="r">
              <a:spcBef>
                <a:spcPts val="0"/>
              </a:spcBef>
              <a:buNone/>
              <a:defRPr sz="1400" b="0" i="0" u="none" strike="noStrike" cap="none">
                <a:solidFill>
                  <a:schemeClr val="dk1"/>
                </a:solidFill>
                <a:latin typeface="Trebuchet MS"/>
                <a:ea typeface="Trebuchet MS"/>
                <a:cs typeface="Trebuchet MS"/>
                <a:sym typeface="Trebuchet MS"/>
              </a:defRPr>
            </a:lvl2pPr>
            <a:lvl3pPr marL="0" marR="0" lvl="2" indent="0" algn="r">
              <a:spcBef>
                <a:spcPts val="0"/>
              </a:spcBef>
              <a:buNone/>
              <a:defRPr sz="1400" b="0" i="0" u="none" strike="noStrike" cap="none">
                <a:solidFill>
                  <a:schemeClr val="dk1"/>
                </a:solidFill>
                <a:latin typeface="Trebuchet MS"/>
                <a:ea typeface="Trebuchet MS"/>
                <a:cs typeface="Trebuchet MS"/>
                <a:sym typeface="Trebuchet MS"/>
              </a:defRPr>
            </a:lvl3pPr>
            <a:lvl4pPr marL="0" marR="0" lvl="3" indent="0" algn="r">
              <a:spcBef>
                <a:spcPts val="0"/>
              </a:spcBef>
              <a:buNone/>
              <a:defRPr sz="1400" b="0" i="0" u="none" strike="noStrike" cap="none">
                <a:solidFill>
                  <a:schemeClr val="dk1"/>
                </a:solidFill>
                <a:latin typeface="Trebuchet MS"/>
                <a:ea typeface="Trebuchet MS"/>
                <a:cs typeface="Trebuchet MS"/>
                <a:sym typeface="Trebuchet MS"/>
              </a:defRPr>
            </a:lvl4pPr>
            <a:lvl5pPr marL="0" marR="0" lvl="4" indent="0" algn="r">
              <a:spcBef>
                <a:spcPts val="0"/>
              </a:spcBef>
              <a:buNone/>
              <a:defRPr sz="1400" b="0" i="0" u="none" strike="noStrike" cap="none">
                <a:solidFill>
                  <a:schemeClr val="dk1"/>
                </a:solidFill>
                <a:latin typeface="Trebuchet MS"/>
                <a:ea typeface="Trebuchet MS"/>
                <a:cs typeface="Trebuchet MS"/>
                <a:sym typeface="Trebuchet MS"/>
              </a:defRPr>
            </a:lvl5pPr>
            <a:lvl6pPr marL="0" marR="0" lvl="5" indent="0" algn="r">
              <a:spcBef>
                <a:spcPts val="0"/>
              </a:spcBef>
              <a:buNone/>
              <a:defRPr sz="1400" b="0" i="0" u="none" strike="noStrike" cap="none">
                <a:solidFill>
                  <a:schemeClr val="dk1"/>
                </a:solidFill>
                <a:latin typeface="Trebuchet MS"/>
                <a:ea typeface="Trebuchet MS"/>
                <a:cs typeface="Trebuchet MS"/>
                <a:sym typeface="Trebuchet MS"/>
              </a:defRPr>
            </a:lvl6pPr>
            <a:lvl7pPr marL="0" marR="0" lvl="6" indent="0" algn="r">
              <a:spcBef>
                <a:spcPts val="0"/>
              </a:spcBef>
              <a:buNone/>
              <a:defRPr sz="1400" b="0" i="0" u="none" strike="noStrike" cap="none">
                <a:solidFill>
                  <a:schemeClr val="dk1"/>
                </a:solidFill>
                <a:latin typeface="Trebuchet MS"/>
                <a:ea typeface="Trebuchet MS"/>
                <a:cs typeface="Trebuchet MS"/>
                <a:sym typeface="Trebuchet MS"/>
              </a:defRPr>
            </a:lvl7pPr>
            <a:lvl8pPr marL="0" marR="0" lvl="7" indent="0" algn="r">
              <a:spcBef>
                <a:spcPts val="0"/>
              </a:spcBef>
              <a:buNone/>
              <a:defRPr sz="1400" b="0" i="0" u="none" strike="noStrike" cap="none">
                <a:solidFill>
                  <a:schemeClr val="dk1"/>
                </a:solidFill>
                <a:latin typeface="Trebuchet MS"/>
                <a:ea typeface="Trebuchet MS"/>
                <a:cs typeface="Trebuchet MS"/>
                <a:sym typeface="Trebuchet MS"/>
              </a:defRPr>
            </a:lvl8pPr>
            <a:lvl9pPr marL="0" marR="0" lvl="8" indent="0" algn="r">
              <a:spcBef>
                <a:spcPts val="0"/>
              </a:spcBef>
              <a:buNone/>
              <a:defRPr sz="14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5"/>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 name="Google Shape;24;p35"/>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35"/>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5"/>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5"/>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Trebuchet MS"/>
                <a:ea typeface="Trebuchet MS"/>
                <a:cs typeface="Trebuchet MS"/>
                <a:sym typeface="Trebuchet MS"/>
              </a:defRPr>
            </a:lvl1pPr>
            <a:lvl2pPr marL="0" marR="0" lvl="1" indent="0" algn="r">
              <a:spcBef>
                <a:spcPts val="0"/>
              </a:spcBef>
              <a:buNone/>
              <a:defRPr sz="1400" b="0" i="0" u="none" strike="noStrike" cap="none">
                <a:solidFill>
                  <a:schemeClr val="dk1"/>
                </a:solidFill>
                <a:latin typeface="Trebuchet MS"/>
                <a:ea typeface="Trebuchet MS"/>
                <a:cs typeface="Trebuchet MS"/>
                <a:sym typeface="Trebuchet MS"/>
              </a:defRPr>
            </a:lvl2pPr>
            <a:lvl3pPr marL="0" marR="0" lvl="2" indent="0" algn="r">
              <a:spcBef>
                <a:spcPts val="0"/>
              </a:spcBef>
              <a:buNone/>
              <a:defRPr sz="1400" b="0" i="0" u="none" strike="noStrike" cap="none">
                <a:solidFill>
                  <a:schemeClr val="dk1"/>
                </a:solidFill>
                <a:latin typeface="Trebuchet MS"/>
                <a:ea typeface="Trebuchet MS"/>
                <a:cs typeface="Trebuchet MS"/>
                <a:sym typeface="Trebuchet MS"/>
              </a:defRPr>
            </a:lvl3pPr>
            <a:lvl4pPr marL="0" marR="0" lvl="3" indent="0" algn="r">
              <a:spcBef>
                <a:spcPts val="0"/>
              </a:spcBef>
              <a:buNone/>
              <a:defRPr sz="1400" b="0" i="0" u="none" strike="noStrike" cap="none">
                <a:solidFill>
                  <a:schemeClr val="dk1"/>
                </a:solidFill>
                <a:latin typeface="Trebuchet MS"/>
                <a:ea typeface="Trebuchet MS"/>
                <a:cs typeface="Trebuchet MS"/>
                <a:sym typeface="Trebuchet MS"/>
              </a:defRPr>
            </a:lvl4pPr>
            <a:lvl5pPr marL="0" marR="0" lvl="4" indent="0" algn="r">
              <a:spcBef>
                <a:spcPts val="0"/>
              </a:spcBef>
              <a:buNone/>
              <a:defRPr sz="1400" b="0" i="0" u="none" strike="noStrike" cap="none">
                <a:solidFill>
                  <a:schemeClr val="dk1"/>
                </a:solidFill>
                <a:latin typeface="Trebuchet MS"/>
                <a:ea typeface="Trebuchet MS"/>
                <a:cs typeface="Trebuchet MS"/>
                <a:sym typeface="Trebuchet MS"/>
              </a:defRPr>
            </a:lvl5pPr>
            <a:lvl6pPr marL="0" marR="0" lvl="5" indent="0" algn="r">
              <a:spcBef>
                <a:spcPts val="0"/>
              </a:spcBef>
              <a:buNone/>
              <a:defRPr sz="1400" b="0" i="0" u="none" strike="noStrike" cap="none">
                <a:solidFill>
                  <a:schemeClr val="dk1"/>
                </a:solidFill>
                <a:latin typeface="Trebuchet MS"/>
                <a:ea typeface="Trebuchet MS"/>
                <a:cs typeface="Trebuchet MS"/>
                <a:sym typeface="Trebuchet MS"/>
              </a:defRPr>
            </a:lvl6pPr>
            <a:lvl7pPr marL="0" marR="0" lvl="6" indent="0" algn="r">
              <a:spcBef>
                <a:spcPts val="0"/>
              </a:spcBef>
              <a:buNone/>
              <a:defRPr sz="1400" b="0" i="0" u="none" strike="noStrike" cap="none">
                <a:solidFill>
                  <a:schemeClr val="dk1"/>
                </a:solidFill>
                <a:latin typeface="Trebuchet MS"/>
                <a:ea typeface="Trebuchet MS"/>
                <a:cs typeface="Trebuchet MS"/>
                <a:sym typeface="Trebuchet MS"/>
              </a:defRPr>
            </a:lvl7pPr>
            <a:lvl8pPr marL="0" marR="0" lvl="7" indent="0" algn="r">
              <a:spcBef>
                <a:spcPts val="0"/>
              </a:spcBef>
              <a:buNone/>
              <a:defRPr sz="1400" b="0" i="0" u="none" strike="noStrike" cap="none">
                <a:solidFill>
                  <a:schemeClr val="dk1"/>
                </a:solidFill>
                <a:latin typeface="Trebuchet MS"/>
                <a:ea typeface="Trebuchet MS"/>
                <a:cs typeface="Trebuchet MS"/>
                <a:sym typeface="Trebuchet MS"/>
              </a:defRPr>
            </a:lvl8pPr>
            <a:lvl9pPr marL="0" marR="0" lvl="8" indent="0" algn="r">
              <a:spcBef>
                <a:spcPts val="0"/>
              </a:spcBef>
              <a:buNone/>
              <a:defRPr sz="14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36"/>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36"/>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rebuchet MS"/>
              <a:buNone/>
              <a:defRPr sz="2000"/>
            </a:lvl1pPr>
            <a:lvl2pPr marL="914400" lvl="1" indent="-228600" algn="l">
              <a:spcBef>
                <a:spcPts val="360"/>
              </a:spcBef>
              <a:spcAft>
                <a:spcPts val="0"/>
              </a:spcAft>
              <a:buClr>
                <a:schemeClr val="dk1"/>
              </a:buClr>
              <a:buSzPts val="1800"/>
              <a:buFont typeface="Trebuchet MS"/>
              <a:buNone/>
              <a:defRPr sz="1800"/>
            </a:lvl2pPr>
            <a:lvl3pPr marL="1371600" lvl="2" indent="-228600" algn="l">
              <a:spcBef>
                <a:spcPts val="320"/>
              </a:spcBef>
              <a:spcAft>
                <a:spcPts val="0"/>
              </a:spcAft>
              <a:buClr>
                <a:schemeClr val="dk1"/>
              </a:buClr>
              <a:buSzPts val="1600"/>
              <a:buFont typeface="Trebuchet MS"/>
              <a:buNone/>
              <a:defRPr sz="1600"/>
            </a:lvl3pPr>
            <a:lvl4pPr marL="1828800" lvl="3" indent="-228600" algn="l">
              <a:spcBef>
                <a:spcPts val="280"/>
              </a:spcBef>
              <a:spcAft>
                <a:spcPts val="0"/>
              </a:spcAft>
              <a:buClr>
                <a:schemeClr val="dk1"/>
              </a:buClr>
              <a:buSzPts val="1400"/>
              <a:buFont typeface="Trebuchet MS"/>
              <a:buNone/>
              <a:defRPr sz="1400"/>
            </a:lvl4pPr>
            <a:lvl5pPr marL="2286000" lvl="4" indent="-228600" algn="l">
              <a:spcBef>
                <a:spcPts val="280"/>
              </a:spcBef>
              <a:spcAft>
                <a:spcPts val="0"/>
              </a:spcAft>
              <a:buClr>
                <a:schemeClr val="dk1"/>
              </a:buClr>
              <a:buSzPts val="1400"/>
              <a:buFont typeface="Trebuchet MS"/>
              <a:buNone/>
              <a:defRPr sz="1400"/>
            </a:lvl5pPr>
            <a:lvl6pPr marL="2743200" lvl="5" indent="-228600" algn="l">
              <a:spcBef>
                <a:spcPts val="280"/>
              </a:spcBef>
              <a:spcAft>
                <a:spcPts val="0"/>
              </a:spcAft>
              <a:buClr>
                <a:schemeClr val="dk1"/>
              </a:buClr>
              <a:buSzPts val="1400"/>
              <a:buFont typeface="Trebuchet MS"/>
              <a:buNone/>
              <a:defRPr sz="1400"/>
            </a:lvl6pPr>
            <a:lvl7pPr marL="3200400" lvl="6" indent="-228600" algn="l">
              <a:spcBef>
                <a:spcPts val="280"/>
              </a:spcBef>
              <a:spcAft>
                <a:spcPts val="0"/>
              </a:spcAft>
              <a:buClr>
                <a:schemeClr val="dk1"/>
              </a:buClr>
              <a:buSzPts val="1400"/>
              <a:buFont typeface="Trebuchet MS"/>
              <a:buNone/>
              <a:defRPr sz="1400"/>
            </a:lvl7pPr>
            <a:lvl8pPr marL="3657600" lvl="7" indent="-228600" algn="l">
              <a:spcBef>
                <a:spcPts val="280"/>
              </a:spcBef>
              <a:spcAft>
                <a:spcPts val="0"/>
              </a:spcAft>
              <a:buClr>
                <a:schemeClr val="dk1"/>
              </a:buClr>
              <a:buSzPts val="1400"/>
              <a:buFont typeface="Trebuchet MS"/>
              <a:buNone/>
              <a:defRPr sz="1400"/>
            </a:lvl8pPr>
            <a:lvl9pPr marL="4114800" lvl="8" indent="-228600" algn="l">
              <a:spcBef>
                <a:spcPts val="280"/>
              </a:spcBef>
              <a:spcAft>
                <a:spcPts val="0"/>
              </a:spcAft>
              <a:buClr>
                <a:schemeClr val="dk1"/>
              </a:buClr>
              <a:buSzPts val="1400"/>
              <a:buFont typeface="Trebuchet MS"/>
              <a:buNone/>
              <a:defRPr sz="1400"/>
            </a:lvl9pPr>
          </a:lstStyle>
          <a:p>
            <a:endParaRPr/>
          </a:p>
        </p:txBody>
      </p:sp>
      <p:sp>
        <p:nvSpPr>
          <p:cNvPr id="31" name="Google Shape;31;p36"/>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6"/>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6"/>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Trebuchet MS"/>
                <a:ea typeface="Trebuchet MS"/>
                <a:cs typeface="Trebuchet MS"/>
                <a:sym typeface="Trebuchet MS"/>
              </a:defRPr>
            </a:lvl1pPr>
            <a:lvl2pPr marL="0" marR="0" lvl="1" indent="0" algn="r">
              <a:spcBef>
                <a:spcPts val="0"/>
              </a:spcBef>
              <a:buNone/>
              <a:defRPr sz="1400" b="0" i="0" u="none" strike="noStrike" cap="none">
                <a:solidFill>
                  <a:schemeClr val="dk1"/>
                </a:solidFill>
                <a:latin typeface="Trebuchet MS"/>
                <a:ea typeface="Trebuchet MS"/>
                <a:cs typeface="Trebuchet MS"/>
                <a:sym typeface="Trebuchet MS"/>
              </a:defRPr>
            </a:lvl2pPr>
            <a:lvl3pPr marL="0" marR="0" lvl="2" indent="0" algn="r">
              <a:spcBef>
                <a:spcPts val="0"/>
              </a:spcBef>
              <a:buNone/>
              <a:defRPr sz="1400" b="0" i="0" u="none" strike="noStrike" cap="none">
                <a:solidFill>
                  <a:schemeClr val="dk1"/>
                </a:solidFill>
                <a:latin typeface="Trebuchet MS"/>
                <a:ea typeface="Trebuchet MS"/>
                <a:cs typeface="Trebuchet MS"/>
                <a:sym typeface="Trebuchet MS"/>
              </a:defRPr>
            </a:lvl3pPr>
            <a:lvl4pPr marL="0" marR="0" lvl="3" indent="0" algn="r">
              <a:spcBef>
                <a:spcPts val="0"/>
              </a:spcBef>
              <a:buNone/>
              <a:defRPr sz="1400" b="0" i="0" u="none" strike="noStrike" cap="none">
                <a:solidFill>
                  <a:schemeClr val="dk1"/>
                </a:solidFill>
                <a:latin typeface="Trebuchet MS"/>
                <a:ea typeface="Trebuchet MS"/>
                <a:cs typeface="Trebuchet MS"/>
                <a:sym typeface="Trebuchet MS"/>
              </a:defRPr>
            </a:lvl4pPr>
            <a:lvl5pPr marL="0" marR="0" lvl="4" indent="0" algn="r">
              <a:spcBef>
                <a:spcPts val="0"/>
              </a:spcBef>
              <a:buNone/>
              <a:defRPr sz="1400" b="0" i="0" u="none" strike="noStrike" cap="none">
                <a:solidFill>
                  <a:schemeClr val="dk1"/>
                </a:solidFill>
                <a:latin typeface="Trebuchet MS"/>
                <a:ea typeface="Trebuchet MS"/>
                <a:cs typeface="Trebuchet MS"/>
                <a:sym typeface="Trebuchet MS"/>
              </a:defRPr>
            </a:lvl5pPr>
            <a:lvl6pPr marL="0" marR="0" lvl="5" indent="0" algn="r">
              <a:spcBef>
                <a:spcPts val="0"/>
              </a:spcBef>
              <a:buNone/>
              <a:defRPr sz="1400" b="0" i="0" u="none" strike="noStrike" cap="none">
                <a:solidFill>
                  <a:schemeClr val="dk1"/>
                </a:solidFill>
                <a:latin typeface="Trebuchet MS"/>
                <a:ea typeface="Trebuchet MS"/>
                <a:cs typeface="Trebuchet MS"/>
                <a:sym typeface="Trebuchet MS"/>
              </a:defRPr>
            </a:lvl6pPr>
            <a:lvl7pPr marL="0" marR="0" lvl="6" indent="0" algn="r">
              <a:spcBef>
                <a:spcPts val="0"/>
              </a:spcBef>
              <a:buNone/>
              <a:defRPr sz="1400" b="0" i="0" u="none" strike="noStrike" cap="none">
                <a:solidFill>
                  <a:schemeClr val="dk1"/>
                </a:solidFill>
                <a:latin typeface="Trebuchet MS"/>
                <a:ea typeface="Trebuchet MS"/>
                <a:cs typeface="Trebuchet MS"/>
                <a:sym typeface="Trebuchet MS"/>
              </a:defRPr>
            </a:lvl7pPr>
            <a:lvl8pPr marL="0" marR="0" lvl="7" indent="0" algn="r">
              <a:spcBef>
                <a:spcPts val="0"/>
              </a:spcBef>
              <a:buNone/>
              <a:defRPr sz="1400" b="0" i="0" u="none" strike="noStrike" cap="none">
                <a:solidFill>
                  <a:schemeClr val="dk1"/>
                </a:solidFill>
                <a:latin typeface="Trebuchet MS"/>
                <a:ea typeface="Trebuchet MS"/>
                <a:cs typeface="Trebuchet MS"/>
                <a:sym typeface="Trebuchet MS"/>
              </a:defRPr>
            </a:lvl8pPr>
            <a:lvl9pPr marL="0" marR="0" lvl="8" indent="0" algn="r">
              <a:spcBef>
                <a:spcPts val="0"/>
              </a:spcBef>
              <a:buNone/>
              <a:defRPr sz="14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4"/>
        <p:cNvGrpSpPr/>
        <p:nvPr/>
      </p:nvGrpSpPr>
      <p:grpSpPr>
        <a:xfrm>
          <a:off x="0" y="0"/>
          <a:ext cx="0" cy="0"/>
          <a:chOff x="0" y="0"/>
          <a:chExt cx="0" cy="0"/>
        </a:xfrm>
      </p:grpSpPr>
      <p:sp>
        <p:nvSpPr>
          <p:cNvPr id="35" name="Google Shape;35;p37"/>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37"/>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7"/>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Trebuchet MS"/>
                <a:ea typeface="Trebuchet MS"/>
                <a:cs typeface="Trebuchet MS"/>
                <a:sym typeface="Trebuchet MS"/>
              </a:defRPr>
            </a:lvl1pPr>
            <a:lvl2pPr marL="0" marR="0" lvl="1" indent="0" algn="r">
              <a:spcBef>
                <a:spcPts val="0"/>
              </a:spcBef>
              <a:buNone/>
              <a:defRPr sz="1400" b="0" i="0" u="none" strike="noStrike" cap="none">
                <a:solidFill>
                  <a:schemeClr val="dk1"/>
                </a:solidFill>
                <a:latin typeface="Trebuchet MS"/>
                <a:ea typeface="Trebuchet MS"/>
                <a:cs typeface="Trebuchet MS"/>
                <a:sym typeface="Trebuchet MS"/>
              </a:defRPr>
            </a:lvl2pPr>
            <a:lvl3pPr marL="0" marR="0" lvl="2" indent="0" algn="r">
              <a:spcBef>
                <a:spcPts val="0"/>
              </a:spcBef>
              <a:buNone/>
              <a:defRPr sz="1400" b="0" i="0" u="none" strike="noStrike" cap="none">
                <a:solidFill>
                  <a:schemeClr val="dk1"/>
                </a:solidFill>
                <a:latin typeface="Trebuchet MS"/>
                <a:ea typeface="Trebuchet MS"/>
                <a:cs typeface="Trebuchet MS"/>
                <a:sym typeface="Trebuchet MS"/>
              </a:defRPr>
            </a:lvl3pPr>
            <a:lvl4pPr marL="0" marR="0" lvl="3" indent="0" algn="r">
              <a:spcBef>
                <a:spcPts val="0"/>
              </a:spcBef>
              <a:buNone/>
              <a:defRPr sz="1400" b="0" i="0" u="none" strike="noStrike" cap="none">
                <a:solidFill>
                  <a:schemeClr val="dk1"/>
                </a:solidFill>
                <a:latin typeface="Trebuchet MS"/>
                <a:ea typeface="Trebuchet MS"/>
                <a:cs typeface="Trebuchet MS"/>
                <a:sym typeface="Trebuchet MS"/>
              </a:defRPr>
            </a:lvl4pPr>
            <a:lvl5pPr marL="0" marR="0" lvl="4" indent="0" algn="r">
              <a:spcBef>
                <a:spcPts val="0"/>
              </a:spcBef>
              <a:buNone/>
              <a:defRPr sz="1400" b="0" i="0" u="none" strike="noStrike" cap="none">
                <a:solidFill>
                  <a:schemeClr val="dk1"/>
                </a:solidFill>
                <a:latin typeface="Trebuchet MS"/>
                <a:ea typeface="Trebuchet MS"/>
                <a:cs typeface="Trebuchet MS"/>
                <a:sym typeface="Trebuchet MS"/>
              </a:defRPr>
            </a:lvl5pPr>
            <a:lvl6pPr marL="0" marR="0" lvl="5" indent="0" algn="r">
              <a:spcBef>
                <a:spcPts val="0"/>
              </a:spcBef>
              <a:buNone/>
              <a:defRPr sz="1400" b="0" i="0" u="none" strike="noStrike" cap="none">
                <a:solidFill>
                  <a:schemeClr val="dk1"/>
                </a:solidFill>
                <a:latin typeface="Trebuchet MS"/>
                <a:ea typeface="Trebuchet MS"/>
                <a:cs typeface="Trebuchet MS"/>
                <a:sym typeface="Trebuchet MS"/>
              </a:defRPr>
            </a:lvl6pPr>
            <a:lvl7pPr marL="0" marR="0" lvl="6" indent="0" algn="r">
              <a:spcBef>
                <a:spcPts val="0"/>
              </a:spcBef>
              <a:buNone/>
              <a:defRPr sz="1400" b="0" i="0" u="none" strike="noStrike" cap="none">
                <a:solidFill>
                  <a:schemeClr val="dk1"/>
                </a:solidFill>
                <a:latin typeface="Trebuchet MS"/>
                <a:ea typeface="Trebuchet MS"/>
                <a:cs typeface="Trebuchet MS"/>
                <a:sym typeface="Trebuchet MS"/>
              </a:defRPr>
            </a:lvl7pPr>
            <a:lvl8pPr marL="0" marR="0" lvl="7" indent="0" algn="r">
              <a:spcBef>
                <a:spcPts val="0"/>
              </a:spcBef>
              <a:buNone/>
              <a:defRPr sz="1400" b="0" i="0" u="none" strike="noStrike" cap="none">
                <a:solidFill>
                  <a:schemeClr val="dk1"/>
                </a:solidFill>
                <a:latin typeface="Trebuchet MS"/>
                <a:ea typeface="Trebuchet MS"/>
                <a:cs typeface="Trebuchet MS"/>
                <a:sym typeface="Trebuchet MS"/>
              </a:defRPr>
            </a:lvl8pPr>
            <a:lvl9pPr marL="0" marR="0" lvl="8" indent="0" algn="r">
              <a:spcBef>
                <a:spcPts val="0"/>
              </a:spcBef>
              <a:buNone/>
              <a:defRPr sz="14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grpSp>
        <p:nvGrpSpPr>
          <p:cNvPr id="38" name="Google Shape;38;p37"/>
          <p:cNvGrpSpPr/>
          <p:nvPr/>
        </p:nvGrpSpPr>
        <p:grpSpPr>
          <a:xfrm>
            <a:off x="359371" y="228600"/>
            <a:ext cx="11832629" cy="1284827"/>
            <a:chOff x="269528" y="5496973"/>
            <a:chExt cx="8874472" cy="1284827"/>
          </a:xfrm>
        </p:grpSpPr>
        <p:pic>
          <p:nvPicPr>
            <p:cNvPr id="39" name="Google Shape;39;p37"/>
            <p:cNvPicPr preferRelativeResize="0"/>
            <p:nvPr/>
          </p:nvPicPr>
          <p:blipFill rotWithShape="1">
            <a:blip r:embed="rId2">
              <a:alphaModFix/>
            </a:blip>
            <a:srcRect/>
            <a:stretch/>
          </p:blipFill>
          <p:spPr>
            <a:xfrm>
              <a:off x="269528" y="5496973"/>
              <a:ext cx="1483072" cy="1284827"/>
            </a:xfrm>
            <a:prstGeom prst="rect">
              <a:avLst/>
            </a:prstGeom>
            <a:noFill/>
            <a:ln>
              <a:noFill/>
            </a:ln>
          </p:spPr>
        </p:pic>
        <p:sp>
          <p:nvSpPr>
            <p:cNvPr id="40" name="Google Shape;40;p37"/>
            <p:cNvSpPr/>
            <p:nvPr/>
          </p:nvSpPr>
          <p:spPr>
            <a:xfrm flipH="1">
              <a:off x="1752600" y="5820488"/>
              <a:ext cx="7391400" cy="707886"/>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1F497D"/>
                </a:buClr>
                <a:buSzPts val="4000"/>
                <a:buFont typeface="Arial"/>
                <a:buNone/>
              </a:pPr>
              <a:r>
                <a:rPr lang="en-US" sz="4000" b="1" i="0" u="none" strike="noStrike" cap="none">
                  <a:solidFill>
                    <a:srgbClr val="1F497D"/>
                  </a:solidFill>
                  <a:latin typeface="Arial"/>
                  <a:ea typeface="Arial"/>
                  <a:cs typeface="Arial"/>
                  <a:sym typeface="Arial"/>
                </a:rPr>
                <a:t>Institute of Actuaries of India</a:t>
              </a:r>
              <a:endParaRPr sz="4000" b="1" i="0" u="none" strike="noStrike" cap="none">
                <a:solidFill>
                  <a:schemeClr val="dk1"/>
                </a:solidFill>
                <a:latin typeface="Arial"/>
                <a:ea typeface="Arial"/>
                <a:cs typeface="Arial"/>
                <a:sym typeface="Arial"/>
              </a:endParaRPr>
            </a:p>
          </p:txBody>
        </p:sp>
      </p:grpSp>
      <p:sp>
        <p:nvSpPr>
          <p:cNvPr id="41" name="Google Shape;41;p37"/>
          <p:cNvSpPr/>
          <p:nvPr/>
        </p:nvSpPr>
        <p:spPr>
          <a:xfrm>
            <a:off x="0" y="2743201"/>
            <a:ext cx="12192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4800"/>
              <a:buFont typeface="Garamond"/>
              <a:buNone/>
            </a:pPr>
            <a:r>
              <a:rPr lang="en-US" sz="4800" b="1" i="0" u="none" strike="noStrike" cap="none">
                <a:solidFill>
                  <a:schemeClr val="dk1"/>
                </a:solidFill>
                <a:latin typeface="Garamond"/>
                <a:ea typeface="Garamond"/>
                <a:cs typeface="Garamond"/>
                <a:sym typeface="Garamond"/>
              </a:rPr>
              <a:t>Title</a:t>
            </a:r>
            <a:endParaRPr/>
          </a:p>
        </p:txBody>
      </p:sp>
      <p:sp>
        <p:nvSpPr>
          <p:cNvPr id="42" name="Google Shape;42;p37"/>
          <p:cNvSpPr/>
          <p:nvPr/>
        </p:nvSpPr>
        <p:spPr>
          <a:xfrm>
            <a:off x="0" y="3733800"/>
            <a:ext cx="12192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4800"/>
              <a:buFont typeface="Garamond"/>
              <a:buNone/>
            </a:pPr>
            <a:r>
              <a:rPr lang="en-US" sz="4800" b="1" i="0" u="none" strike="noStrike" cap="none">
                <a:solidFill>
                  <a:schemeClr val="dk1"/>
                </a:solidFill>
                <a:latin typeface="Garamond"/>
                <a:ea typeface="Garamond"/>
                <a:cs typeface="Garamond"/>
                <a:sym typeface="Garamond"/>
              </a:rPr>
              <a:t>By</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Google Shape;44;p38"/>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5" name="Google Shape;45;p38"/>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8"/>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8"/>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Trebuchet MS"/>
                <a:ea typeface="Trebuchet MS"/>
                <a:cs typeface="Trebuchet MS"/>
                <a:sym typeface="Trebuchet MS"/>
              </a:defRPr>
            </a:lvl1pPr>
            <a:lvl2pPr marL="0" marR="0" lvl="1" indent="0" algn="r">
              <a:spcBef>
                <a:spcPts val="0"/>
              </a:spcBef>
              <a:buNone/>
              <a:defRPr sz="1400" b="0" i="0" u="none" strike="noStrike" cap="none">
                <a:solidFill>
                  <a:schemeClr val="dk1"/>
                </a:solidFill>
                <a:latin typeface="Trebuchet MS"/>
                <a:ea typeface="Trebuchet MS"/>
                <a:cs typeface="Trebuchet MS"/>
                <a:sym typeface="Trebuchet MS"/>
              </a:defRPr>
            </a:lvl2pPr>
            <a:lvl3pPr marL="0" marR="0" lvl="2" indent="0" algn="r">
              <a:spcBef>
                <a:spcPts val="0"/>
              </a:spcBef>
              <a:buNone/>
              <a:defRPr sz="1400" b="0" i="0" u="none" strike="noStrike" cap="none">
                <a:solidFill>
                  <a:schemeClr val="dk1"/>
                </a:solidFill>
                <a:latin typeface="Trebuchet MS"/>
                <a:ea typeface="Trebuchet MS"/>
                <a:cs typeface="Trebuchet MS"/>
                <a:sym typeface="Trebuchet MS"/>
              </a:defRPr>
            </a:lvl3pPr>
            <a:lvl4pPr marL="0" marR="0" lvl="3" indent="0" algn="r">
              <a:spcBef>
                <a:spcPts val="0"/>
              </a:spcBef>
              <a:buNone/>
              <a:defRPr sz="1400" b="0" i="0" u="none" strike="noStrike" cap="none">
                <a:solidFill>
                  <a:schemeClr val="dk1"/>
                </a:solidFill>
                <a:latin typeface="Trebuchet MS"/>
                <a:ea typeface="Trebuchet MS"/>
                <a:cs typeface="Trebuchet MS"/>
                <a:sym typeface="Trebuchet MS"/>
              </a:defRPr>
            </a:lvl4pPr>
            <a:lvl5pPr marL="0" marR="0" lvl="4" indent="0" algn="r">
              <a:spcBef>
                <a:spcPts val="0"/>
              </a:spcBef>
              <a:buNone/>
              <a:defRPr sz="1400" b="0" i="0" u="none" strike="noStrike" cap="none">
                <a:solidFill>
                  <a:schemeClr val="dk1"/>
                </a:solidFill>
                <a:latin typeface="Trebuchet MS"/>
                <a:ea typeface="Trebuchet MS"/>
                <a:cs typeface="Trebuchet MS"/>
                <a:sym typeface="Trebuchet MS"/>
              </a:defRPr>
            </a:lvl5pPr>
            <a:lvl6pPr marL="0" marR="0" lvl="5" indent="0" algn="r">
              <a:spcBef>
                <a:spcPts val="0"/>
              </a:spcBef>
              <a:buNone/>
              <a:defRPr sz="1400" b="0" i="0" u="none" strike="noStrike" cap="none">
                <a:solidFill>
                  <a:schemeClr val="dk1"/>
                </a:solidFill>
                <a:latin typeface="Trebuchet MS"/>
                <a:ea typeface="Trebuchet MS"/>
                <a:cs typeface="Trebuchet MS"/>
                <a:sym typeface="Trebuchet MS"/>
              </a:defRPr>
            </a:lvl6pPr>
            <a:lvl7pPr marL="0" marR="0" lvl="6" indent="0" algn="r">
              <a:spcBef>
                <a:spcPts val="0"/>
              </a:spcBef>
              <a:buNone/>
              <a:defRPr sz="1400" b="0" i="0" u="none" strike="noStrike" cap="none">
                <a:solidFill>
                  <a:schemeClr val="dk1"/>
                </a:solidFill>
                <a:latin typeface="Trebuchet MS"/>
                <a:ea typeface="Trebuchet MS"/>
                <a:cs typeface="Trebuchet MS"/>
                <a:sym typeface="Trebuchet MS"/>
              </a:defRPr>
            </a:lvl7pPr>
            <a:lvl8pPr marL="0" marR="0" lvl="7" indent="0" algn="r">
              <a:spcBef>
                <a:spcPts val="0"/>
              </a:spcBef>
              <a:buNone/>
              <a:defRPr sz="1400" b="0" i="0" u="none" strike="noStrike" cap="none">
                <a:solidFill>
                  <a:schemeClr val="dk1"/>
                </a:solidFill>
                <a:latin typeface="Trebuchet MS"/>
                <a:ea typeface="Trebuchet MS"/>
                <a:cs typeface="Trebuchet MS"/>
                <a:sym typeface="Trebuchet MS"/>
              </a:defRPr>
            </a:lvl8pPr>
            <a:lvl9pPr marL="0" marR="0" lvl="8" indent="0" algn="r">
              <a:spcBef>
                <a:spcPts val="0"/>
              </a:spcBef>
              <a:buNone/>
              <a:defRPr sz="14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39"/>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9"/>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9"/>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chemeClr val="dk1"/>
                </a:solidFill>
                <a:latin typeface="Trebuchet MS"/>
                <a:ea typeface="Trebuchet MS"/>
                <a:cs typeface="Trebuchet MS"/>
                <a:sym typeface="Trebuchet MS"/>
              </a:defRPr>
            </a:lvl1pPr>
            <a:lvl2pPr marL="0" marR="0" lvl="1" indent="0" algn="r">
              <a:spcBef>
                <a:spcPts val="0"/>
              </a:spcBef>
              <a:buNone/>
              <a:defRPr sz="1400" b="0" i="0" u="none" strike="noStrike" cap="none">
                <a:solidFill>
                  <a:schemeClr val="dk1"/>
                </a:solidFill>
                <a:latin typeface="Trebuchet MS"/>
                <a:ea typeface="Trebuchet MS"/>
                <a:cs typeface="Trebuchet MS"/>
                <a:sym typeface="Trebuchet MS"/>
              </a:defRPr>
            </a:lvl2pPr>
            <a:lvl3pPr marL="0" marR="0" lvl="2" indent="0" algn="r">
              <a:spcBef>
                <a:spcPts val="0"/>
              </a:spcBef>
              <a:buNone/>
              <a:defRPr sz="1400" b="0" i="0" u="none" strike="noStrike" cap="none">
                <a:solidFill>
                  <a:schemeClr val="dk1"/>
                </a:solidFill>
                <a:latin typeface="Trebuchet MS"/>
                <a:ea typeface="Trebuchet MS"/>
                <a:cs typeface="Trebuchet MS"/>
                <a:sym typeface="Trebuchet MS"/>
              </a:defRPr>
            </a:lvl3pPr>
            <a:lvl4pPr marL="0" marR="0" lvl="3" indent="0" algn="r">
              <a:spcBef>
                <a:spcPts val="0"/>
              </a:spcBef>
              <a:buNone/>
              <a:defRPr sz="1400" b="0" i="0" u="none" strike="noStrike" cap="none">
                <a:solidFill>
                  <a:schemeClr val="dk1"/>
                </a:solidFill>
                <a:latin typeface="Trebuchet MS"/>
                <a:ea typeface="Trebuchet MS"/>
                <a:cs typeface="Trebuchet MS"/>
                <a:sym typeface="Trebuchet MS"/>
              </a:defRPr>
            </a:lvl4pPr>
            <a:lvl5pPr marL="0" marR="0" lvl="4" indent="0" algn="r">
              <a:spcBef>
                <a:spcPts val="0"/>
              </a:spcBef>
              <a:buNone/>
              <a:defRPr sz="1400" b="0" i="0" u="none" strike="noStrike" cap="none">
                <a:solidFill>
                  <a:schemeClr val="dk1"/>
                </a:solidFill>
                <a:latin typeface="Trebuchet MS"/>
                <a:ea typeface="Trebuchet MS"/>
                <a:cs typeface="Trebuchet MS"/>
                <a:sym typeface="Trebuchet MS"/>
              </a:defRPr>
            </a:lvl5pPr>
            <a:lvl6pPr marL="0" marR="0" lvl="5" indent="0" algn="r">
              <a:spcBef>
                <a:spcPts val="0"/>
              </a:spcBef>
              <a:buNone/>
              <a:defRPr sz="1400" b="0" i="0" u="none" strike="noStrike" cap="none">
                <a:solidFill>
                  <a:schemeClr val="dk1"/>
                </a:solidFill>
                <a:latin typeface="Trebuchet MS"/>
                <a:ea typeface="Trebuchet MS"/>
                <a:cs typeface="Trebuchet MS"/>
                <a:sym typeface="Trebuchet MS"/>
              </a:defRPr>
            </a:lvl6pPr>
            <a:lvl7pPr marL="0" marR="0" lvl="6" indent="0" algn="r">
              <a:spcBef>
                <a:spcPts val="0"/>
              </a:spcBef>
              <a:buNone/>
              <a:defRPr sz="1400" b="0" i="0" u="none" strike="noStrike" cap="none">
                <a:solidFill>
                  <a:schemeClr val="dk1"/>
                </a:solidFill>
                <a:latin typeface="Trebuchet MS"/>
                <a:ea typeface="Trebuchet MS"/>
                <a:cs typeface="Trebuchet MS"/>
                <a:sym typeface="Trebuchet MS"/>
              </a:defRPr>
            </a:lvl7pPr>
            <a:lvl8pPr marL="0" marR="0" lvl="7" indent="0" algn="r">
              <a:spcBef>
                <a:spcPts val="0"/>
              </a:spcBef>
              <a:buNone/>
              <a:defRPr sz="1400" b="0" i="0" u="none" strike="noStrike" cap="none">
                <a:solidFill>
                  <a:schemeClr val="dk1"/>
                </a:solidFill>
                <a:latin typeface="Trebuchet MS"/>
                <a:ea typeface="Trebuchet MS"/>
                <a:cs typeface="Trebuchet MS"/>
                <a:sym typeface="Trebuchet MS"/>
              </a:defRPr>
            </a:lvl8pPr>
            <a:lvl9pPr marL="0" marR="0" lvl="8" indent="0" algn="r">
              <a:spcBef>
                <a:spcPts val="0"/>
              </a:spcBef>
              <a:buNone/>
              <a:defRPr sz="14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153494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34"/>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8" name="Google Shape;18;p34"/>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Trebuchet MS"/>
              <a:buNone/>
              <a:defRPr/>
            </a:lvl1pPr>
            <a:lvl2pPr lvl="1" algn="ctr">
              <a:lnSpc>
                <a:spcPct val="100000"/>
              </a:lnSpc>
              <a:spcBef>
                <a:spcPts val="560"/>
              </a:spcBef>
              <a:spcAft>
                <a:spcPts val="0"/>
              </a:spcAft>
              <a:buClr>
                <a:schemeClr val="dk1"/>
              </a:buClr>
              <a:buSzPts val="2800"/>
              <a:buFont typeface="Trebuchet MS"/>
              <a:buNone/>
              <a:defRPr/>
            </a:lvl2pPr>
            <a:lvl3pPr lvl="2" algn="ctr">
              <a:lnSpc>
                <a:spcPct val="100000"/>
              </a:lnSpc>
              <a:spcBef>
                <a:spcPts val="480"/>
              </a:spcBef>
              <a:spcAft>
                <a:spcPts val="0"/>
              </a:spcAft>
              <a:buClr>
                <a:schemeClr val="dk1"/>
              </a:buClr>
              <a:buSzPts val="2400"/>
              <a:buFont typeface="Trebuchet MS"/>
              <a:buNone/>
              <a:defRPr/>
            </a:lvl3pPr>
            <a:lvl4pPr lvl="3" algn="ctr">
              <a:lnSpc>
                <a:spcPct val="100000"/>
              </a:lnSpc>
              <a:spcBef>
                <a:spcPts val="400"/>
              </a:spcBef>
              <a:spcAft>
                <a:spcPts val="0"/>
              </a:spcAft>
              <a:buClr>
                <a:schemeClr val="dk1"/>
              </a:buClr>
              <a:buSzPts val="2000"/>
              <a:buFont typeface="Trebuchet MS"/>
              <a:buNone/>
              <a:defRPr/>
            </a:lvl4pPr>
            <a:lvl5pPr lvl="4" algn="ctr">
              <a:lnSpc>
                <a:spcPct val="100000"/>
              </a:lnSpc>
              <a:spcBef>
                <a:spcPts val="400"/>
              </a:spcBef>
              <a:spcAft>
                <a:spcPts val="0"/>
              </a:spcAft>
              <a:buClr>
                <a:schemeClr val="dk1"/>
              </a:buClr>
              <a:buSzPts val="2000"/>
              <a:buFont typeface="Trebuchet MS"/>
              <a:buNone/>
              <a:defRPr/>
            </a:lvl5pPr>
            <a:lvl6pPr lvl="5" algn="ctr">
              <a:lnSpc>
                <a:spcPct val="100000"/>
              </a:lnSpc>
              <a:spcBef>
                <a:spcPts val="400"/>
              </a:spcBef>
              <a:spcAft>
                <a:spcPts val="0"/>
              </a:spcAft>
              <a:buClr>
                <a:schemeClr val="dk1"/>
              </a:buClr>
              <a:buSzPts val="2000"/>
              <a:buFont typeface="Trebuchet MS"/>
              <a:buNone/>
              <a:defRPr/>
            </a:lvl6pPr>
            <a:lvl7pPr lvl="6" algn="ctr">
              <a:lnSpc>
                <a:spcPct val="100000"/>
              </a:lnSpc>
              <a:spcBef>
                <a:spcPts val="400"/>
              </a:spcBef>
              <a:spcAft>
                <a:spcPts val="0"/>
              </a:spcAft>
              <a:buClr>
                <a:schemeClr val="dk1"/>
              </a:buClr>
              <a:buSzPts val="2000"/>
              <a:buFont typeface="Trebuchet MS"/>
              <a:buNone/>
              <a:defRPr/>
            </a:lvl7pPr>
            <a:lvl8pPr lvl="7" algn="ctr">
              <a:lnSpc>
                <a:spcPct val="100000"/>
              </a:lnSpc>
              <a:spcBef>
                <a:spcPts val="400"/>
              </a:spcBef>
              <a:spcAft>
                <a:spcPts val="0"/>
              </a:spcAft>
              <a:buClr>
                <a:schemeClr val="dk1"/>
              </a:buClr>
              <a:buSzPts val="2000"/>
              <a:buFont typeface="Trebuchet MS"/>
              <a:buNone/>
              <a:defRPr/>
            </a:lvl8pPr>
            <a:lvl9pPr lvl="8" algn="ctr">
              <a:lnSpc>
                <a:spcPct val="100000"/>
              </a:lnSpc>
              <a:spcBef>
                <a:spcPts val="400"/>
              </a:spcBef>
              <a:spcAft>
                <a:spcPts val="0"/>
              </a:spcAft>
              <a:buClr>
                <a:schemeClr val="dk1"/>
              </a:buClr>
              <a:buSzPts val="2000"/>
              <a:buFont typeface="Trebuchet MS"/>
              <a:buNone/>
              <a:defRPr/>
            </a:lvl9pPr>
          </a:lstStyle>
          <a:p>
            <a:endParaRPr/>
          </a:p>
        </p:txBody>
      </p:sp>
      <p:sp>
        <p:nvSpPr>
          <p:cNvPr id="19" name="Google Shape;19;p34"/>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20" name="Google Shape;20;p34"/>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21" name="Google Shape;21;p34"/>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400" b="0" i="0" u="none" strike="noStrike" kern="0" cap="none" spc="0" normalizeH="0" baseline="0" noProof="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2678169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2"/>
                </a:solidFill>
                <a:latin typeface="Trebuchet MS"/>
                <a:ea typeface="Trebuchet MS"/>
                <a:cs typeface="Trebuchet MS"/>
                <a:sym typeface="Trebuchet MS"/>
              </a:defRPr>
            </a:lvl1pPr>
            <a:lvl2pPr marR="0" lvl="1" algn="ctr" rtl="0">
              <a:spcBef>
                <a:spcPts val="0"/>
              </a:spcBef>
              <a:spcAft>
                <a:spcPts val="0"/>
              </a:spcAft>
              <a:buSzPts val="1400"/>
              <a:buNone/>
              <a:defRPr sz="4400" b="0" i="0" u="none" strike="noStrike" cap="none">
                <a:solidFill>
                  <a:schemeClr val="dk2"/>
                </a:solidFill>
                <a:latin typeface="Arial"/>
                <a:ea typeface="Arial"/>
                <a:cs typeface="Arial"/>
                <a:sym typeface="Arial"/>
              </a:defRPr>
            </a:lvl2pPr>
            <a:lvl3pPr marR="0" lvl="2" algn="ctr" rtl="0">
              <a:spcBef>
                <a:spcPts val="0"/>
              </a:spcBef>
              <a:spcAft>
                <a:spcPts val="0"/>
              </a:spcAft>
              <a:buSzPts val="1400"/>
              <a:buNone/>
              <a:defRPr sz="4400" b="0" i="0" u="none" strike="noStrike" cap="none">
                <a:solidFill>
                  <a:schemeClr val="dk2"/>
                </a:solidFill>
                <a:latin typeface="Arial"/>
                <a:ea typeface="Arial"/>
                <a:cs typeface="Arial"/>
                <a:sym typeface="Arial"/>
              </a:defRPr>
            </a:lvl3pPr>
            <a:lvl4pPr marR="0" lvl="3" algn="ctr" rtl="0">
              <a:spcBef>
                <a:spcPts val="0"/>
              </a:spcBef>
              <a:spcAft>
                <a:spcPts val="0"/>
              </a:spcAft>
              <a:buSzPts val="1400"/>
              <a:buNone/>
              <a:defRPr sz="4400" b="0" i="0" u="none" strike="noStrike" cap="none">
                <a:solidFill>
                  <a:schemeClr val="dk2"/>
                </a:solidFill>
                <a:latin typeface="Arial"/>
                <a:ea typeface="Arial"/>
                <a:cs typeface="Arial"/>
                <a:sym typeface="Arial"/>
              </a:defRPr>
            </a:lvl4pPr>
            <a:lvl5pPr marR="0" lvl="4" algn="ctr" rtl="0">
              <a:spcBef>
                <a:spcPts val="0"/>
              </a:spcBef>
              <a:spcAft>
                <a:spcPts val="0"/>
              </a:spcAft>
              <a:buSzPts val="1400"/>
              <a:buNone/>
              <a:defRPr sz="4400" b="0" i="0" u="none" strike="noStrike" cap="none">
                <a:solidFill>
                  <a:schemeClr val="dk2"/>
                </a:solidFill>
                <a:latin typeface="Arial"/>
                <a:ea typeface="Arial"/>
                <a:cs typeface="Arial"/>
                <a:sym typeface="Arial"/>
              </a:defRPr>
            </a:lvl5pPr>
            <a:lvl6pPr marR="0" lvl="5" algn="ctr" rtl="0">
              <a:spcBef>
                <a:spcPts val="0"/>
              </a:spcBef>
              <a:spcAft>
                <a:spcPts val="0"/>
              </a:spcAft>
              <a:buSzPts val="1400"/>
              <a:buNone/>
              <a:defRPr sz="4400" b="0" i="0" u="none" strike="noStrike" cap="none">
                <a:solidFill>
                  <a:schemeClr val="dk2"/>
                </a:solidFill>
                <a:latin typeface="Arial"/>
                <a:ea typeface="Arial"/>
                <a:cs typeface="Arial"/>
                <a:sym typeface="Arial"/>
              </a:defRPr>
            </a:lvl6pPr>
            <a:lvl7pPr marR="0" lvl="6" algn="ctr" rtl="0">
              <a:spcBef>
                <a:spcPts val="0"/>
              </a:spcBef>
              <a:spcAft>
                <a:spcPts val="0"/>
              </a:spcAft>
              <a:buSzPts val="1400"/>
              <a:buNone/>
              <a:defRPr sz="4400" b="0" i="0" u="none" strike="noStrike" cap="none">
                <a:solidFill>
                  <a:schemeClr val="dk2"/>
                </a:solidFill>
                <a:latin typeface="Arial"/>
                <a:ea typeface="Arial"/>
                <a:cs typeface="Arial"/>
                <a:sym typeface="Arial"/>
              </a:defRPr>
            </a:lvl7pPr>
            <a:lvl8pPr marR="0" lvl="7" algn="ctr" rtl="0">
              <a:spcBef>
                <a:spcPts val="0"/>
              </a:spcBef>
              <a:spcAft>
                <a:spcPts val="0"/>
              </a:spcAft>
              <a:buSzPts val="1400"/>
              <a:buNone/>
              <a:defRPr sz="4400" b="0" i="0" u="none" strike="noStrike" cap="none">
                <a:solidFill>
                  <a:schemeClr val="dk2"/>
                </a:solidFill>
                <a:latin typeface="Arial"/>
                <a:ea typeface="Arial"/>
                <a:cs typeface="Arial"/>
                <a:sym typeface="Arial"/>
              </a:defRPr>
            </a:lvl8pPr>
            <a:lvl9pPr marR="0" lvl="8" algn="ctr" rtl="0">
              <a:spcBef>
                <a:spcPts val="0"/>
              </a:spcBef>
              <a:spcAft>
                <a:spcPts val="0"/>
              </a:spcAft>
              <a:buSzPts val="1400"/>
              <a:buNone/>
              <a:defRPr sz="4400" b="0" i="0" u="none" strike="noStrike" cap="none">
                <a:solidFill>
                  <a:schemeClr val="dk2"/>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rebuchet MS"/>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spcBef>
                <a:spcPts val="560"/>
              </a:spcBef>
              <a:spcAft>
                <a:spcPts val="0"/>
              </a:spcAft>
              <a:buClr>
                <a:schemeClr val="dk1"/>
              </a:buClr>
              <a:buSzPts val="2800"/>
              <a:buFont typeface="Trebuchet MS"/>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spcBef>
                <a:spcPts val="480"/>
              </a:spcBef>
              <a:spcAft>
                <a:spcPts val="0"/>
              </a:spcAft>
              <a:buClr>
                <a:schemeClr val="dk1"/>
              </a:buClr>
              <a:buSzPts val="2400"/>
              <a:buFont typeface="Trebuchet MS"/>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3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Google Shape;13;p3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rebuchet MS"/>
                <a:ea typeface="Trebuchet MS"/>
                <a:cs typeface="Trebuchet MS"/>
                <a:sym typeface="Trebuchet MS"/>
              </a:defRPr>
            </a:lvl1pPr>
            <a:lvl2pPr marR="0" lvl="1"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2pPr>
            <a:lvl3pPr marR="0" lvl="2"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3pPr>
            <a:lvl4pPr marR="0" lvl="3"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4pPr>
            <a:lvl5pPr marR="0" lvl="4"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5pPr>
            <a:lvl6pPr marR="0" lvl="5"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6pPr>
            <a:lvl7pPr marR="0" lvl="6"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7pPr>
            <a:lvl8pPr marR="0" lvl="7"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8pPr>
            <a:lvl9pPr marR="0" lvl="8" algn="l" rtl="0">
              <a:spcBef>
                <a:spcPts val="0"/>
              </a:spcBef>
              <a:spcAft>
                <a:spcPts val="0"/>
              </a:spcAft>
              <a:buSzPts val="1400"/>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4" name="Google Shape;14;p3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buNone/>
              <a:defRPr sz="1400" b="0" i="0" u="none" strike="noStrike" cap="none">
                <a:solidFill>
                  <a:schemeClr val="dk1"/>
                </a:solidFill>
                <a:latin typeface="Trebuchet MS"/>
                <a:ea typeface="Trebuchet MS"/>
                <a:cs typeface="Trebuchet MS"/>
                <a:sym typeface="Trebuchet MS"/>
              </a:defRPr>
            </a:lvl1pPr>
            <a:lvl2pPr marL="0" marR="0" lvl="1" indent="0" algn="r" rtl="0">
              <a:spcBef>
                <a:spcPts val="0"/>
              </a:spcBef>
              <a:buNone/>
              <a:defRPr sz="1400" b="0" i="0" u="none" strike="noStrike" cap="none">
                <a:solidFill>
                  <a:schemeClr val="dk1"/>
                </a:solidFill>
                <a:latin typeface="Trebuchet MS"/>
                <a:ea typeface="Trebuchet MS"/>
                <a:cs typeface="Trebuchet MS"/>
                <a:sym typeface="Trebuchet MS"/>
              </a:defRPr>
            </a:lvl2pPr>
            <a:lvl3pPr marL="0" marR="0" lvl="2" indent="0" algn="r" rtl="0">
              <a:spcBef>
                <a:spcPts val="0"/>
              </a:spcBef>
              <a:buNone/>
              <a:defRPr sz="1400" b="0" i="0" u="none" strike="noStrike" cap="none">
                <a:solidFill>
                  <a:schemeClr val="dk1"/>
                </a:solidFill>
                <a:latin typeface="Trebuchet MS"/>
                <a:ea typeface="Trebuchet MS"/>
                <a:cs typeface="Trebuchet MS"/>
                <a:sym typeface="Trebuchet MS"/>
              </a:defRPr>
            </a:lvl3pPr>
            <a:lvl4pPr marL="0" marR="0" lvl="3" indent="0" algn="r" rtl="0">
              <a:spcBef>
                <a:spcPts val="0"/>
              </a:spcBef>
              <a:buNone/>
              <a:defRPr sz="1400" b="0" i="0" u="none" strike="noStrike" cap="none">
                <a:solidFill>
                  <a:schemeClr val="dk1"/>
                </a:solidFill>
                <a:latin typeface="Trebuchet MS"/>
                <a:ea typeface="Trebuchet MS"/>
                <a:cs typeface="Trebuchet MS"/>
                <a:sym typeface="Trebuchet MS"/>
              </a:defRPr>
            </a:lvl4pPr>
            <a:lvl5pPr marL="0" marR="0" lvl="4" indent="0" algn="r" rtl="0">
              <a:spcBef>
                <a:spcPts val="0"/>
              </a:spcBef>
              <a:buNone/>
              <a:defRPr sz="1400" b="0" i="0" u="none" strike="noStrike" cap="none">
                <a:solidFill>
                  <a:schemeClr val="dk1"/>
                </a:solidFill>
                <a:latin typeface="Trebuchet MS"/>
                <a:ea typeface="Trebuchet MS"/>
                <a:cs typeface="Trebuchet MS"/>
                <a:sym typeface="Trebuchet MS"/>
              </a:defRPr>
            </a:lvl5pPr>
            <a:lvl6pPr marL="0" marR="0" lvl="5" indent="0" algn="r" rtl="0">
              <a:spcBef>
                <a:spcPts val="0"/>
              </a:spcBef>
              <a:buNone/>
              <a:defRPr sz="1400" b="0" i="0" u="none" strike="noStrike" cap="none">
                <a:solidFill>
                  <a:schemeClr val="dk1"/>
                </a:solidFill>
                <a:latin typeface="Trebuchet MS"/>
                <a:ea typeface="Trebuchet MS"/>
                <a:cs typeface="Trebuchet MS"/>
                <a:sym typeface="Trebuchet MS"/>
              </a:defRPr>
            </a:lvl6pPr>
            <a:lvl7pPr marL="0" marR="0" lvl="6" indent="0" algn="r" rtl="0">
              <a:spcBef>
                <a:spcPts val="0"/>
              </a:spcBef>
              <a:buNone/>
              <a:defRPr sz="1400" b="0" i="0" u="none" strike="noStrike" cap="none">
                <a:solidFill>
                  <a:schemeClr val="dk1"/>
                </a:solidFill>
                <a:latin typeface="Trebuchet MS"/>
                <a:ea typeface="Trebuchet MS"/>
                <a:cs typeface="Trebuchet MS"/>
                <a:sym typeface="Trebuchet MS"/>
              </a:defRPr>
            </a:lvl7pPr>
            <a:lvl8pPr marL="0" marR="0" lvl="7" indent="0" algn="r" rtl="0">
              <a:spcBef>
                <a:spcPts val="0"/>
              </a:spcBef>
              <a:buNone/>
              <a:defRPr sz="1400" b="0" i="0" u="none" strike="noStrike" cap="none">
                <a:solidFill>
                  <a:schemeClr val="dk1"/>
                </a:solidFill>
                <a:latin typeface="Trebuchet MS"/>
                <a:ea typeface="Trebuchet MS"/>
                <a:cs typeface="Trebuchet MS"/>
                <a:sym typeface="Trebuchet MS"/>
              </a:defRPr>
            </a:lvl8pPr>
            <a:lvl9pPr marL="0" marR="0" lvl="8" indent="0" algn="r" rtl="0">
              <a:spcBef>
                <a:spcPts val="0"/>
              </a:spcBef>
              <a:buNone/>
              <a:defRPr sz="1400" b="0" i="0" u="none" strike="noStrike" cap="none">
                <a:solidFill>
                  <a:schemeClr val="dk1"/>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
        <p:nvSpPr>
          <p:cNvPr id="10" name="Google Shape;10;p32"/>
          <p:cNvSpPr txBox="1">
            <a:spLocks noGrp="1"/>
          </p:cNvSpPr>
          <p:nvPr>
            <p:ph type="title"/>
          </p:nvPr>
        </p:nvSpPr>
        <p:spPr>
          <a:xfrm>
            <a:off x="914400" y="609600"/>
            <a:ext cx="103632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11" name="Google Shape;11;p32"/>
          <p:cNvSpPr txBox="1">
            <a:spLocks noGrp="1"/>
          </p:cNvSpPr>
          <p:nvPr>
            <p:ph type="body" idx="1"/>
          </p:nvPr>
        </p:nvSpPr>
        <p:spPr>
          <a:xfrm>
            <a:off x="914400" y="1981200"/>
            <a:ext cx="10363200" cy="4114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Trebuchet MS"/>
              <a:buChar char="•"/>
              <a:defRPr sz="3200" b="0" i="0" u="none" strike="noStrike" cap="none">
                <a:solidFill>
                  <a:schemeClr val="dk1"/>
                </a:solidFill>
                <a:latin typeface="Trebuchet MS"/>
                <a:ea typeface="Trebuchet MS"/>
                <a:cs typeface="Trebuchet MS"/>
                <a:sym typeface="Trebuchet MS"/>
              </a:defRPr>
            </a:lvl1pPr>
            <a:lvl2pPr marL="914400" marR="0" lvl="1" indent="-406400" algn="l" rtl="0">
              <a:lnSpc>
                <a:spcPct val="100000"/>
              </a:lnSpc>
              <a:spcBef>
                <a:spcPts val="560"/>
              </a:spcBef>
              <a:spcAft>
                <a:spcPts val="0"/>
              </a:spcAft>
              <a:buClr>
                <a:schemeClr val="dk1"/>
              </a:buClr>
              <a:buSzPts val="2800"/>
              <a:buFont typeface="Trebuchet MS"/>
              <a:buChar char="–"/>
              <a:defRPr sz="2800" b="0" i="0" u="none" strike="noStrike" cap="none">
                <a:solidFill>
                  <a:schemeClr val="dk1"/>
                </a:solidFill>
                <a:latin typeface="Trebuchet MS"/>
                <a:ea typeface="Trebuchet MS"/>
                <a:cs typeface="Trebuchet MS"/>
                <a:sym typeface="Trebuchet MS"/>
              </a:defRPr>
            </a:lvl2pPr>
            <a:lvl3pPr marL="1371600" marR="0" lvl="2" indent="-381000" algn="l" rtl="0">
              <a:lnSpc>
                <a:spcPct val="100000"/>
              </a:lnSpc>
              <a:spcBef>
                <a:spcPts val="480"/>
              </a:spcBef>
              <a:spcAft>
                <a:spcPts val="0"/>
              </a:spcAft>
              <a:buClr>
                <a:schemeClr val="dk1"/>
              </a:buClr>
              <a:buSzPts val="2400"/>
              <a:buFont typeface="Trebuchet MS"/>
              <a:buChar char="•"/>
              <a:defRPr sz="2400" b="0" i="0" u="none" strike="noStrike" cap="none">
                <a:solidFill>
                  <a:schemeClr val="dk1"/>
                </a:solidFill>
                <a:latin typeface="Trebuchet MS"/>
                <a:ea typeface="Trebuchet MS"/>
                <a:cs typeface="Trebuchet MS"/>
                <a:sym typeface="Trebuchet MS"/>
              </a:defRPr>
            </a:lvl3pPr>
            <a:lvl4pPr marL="1828800" marR="0" lvl="3" indent="-355600" algn="l" rtl="0">
              <a:lnSpc>
                <a:spcPct val="100000"/>
              </a:lnSpc>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4pPr>
            <a:lvl5pPr marL="2286000" marR="0" lvl="4" indent="-355600" algn="l" rtl="0">
              <a:lnSpc>
                <a:spcPct val="100000"/>
              </a:lnSpc>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5pPr>
            <a:lvl6pPr marL="2743200" marR="0" lvl="5" indent="-355600" algn="l" rtl="0">
              <a:lnSpc>
                <a:spcPct val="100000"/>
              </a:lnSpc>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6pPr>
            <a:lvl7pPr marL="3200400" marR="0" lvl="6" indent="-355600" algn="l" rtl="0">
              <a:lnSpc>
                <a:spcPct val="100000"/>
              </a:lnSpc>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7pPr>
            <a:lvl8pPr marL="3657600" marR="0" lvl="7" indent="-355600" algn="l" rtl="0">
              <a:lnSpc>
                <a:spcPct val="100000"/>
              </a:lnSpc>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8pPr>
            <a:lvl9pPr marL="4114800" marR="0" lvl="8" indent="-355600" algn="l" rtl="0">
              <a:lnSpc>
                <a:spcPct val="100000"/>
              </a:lnSpc>
              <a:spcBef>
                <a:spcPts val="400"/>
              </a:spcBef>
              <a:spcAft>
                <a:spcPts val="0"/>
              </a:spcAft>
              <a:buClr>
                <a:schemeClr val="dk1"/>
              </a:buClr>
              <a:buSzPts val="2000"/>
              <a:buFont typeface="Trebuchet MS"/>
              <a:buChar char="»"/>
              <a:defRPr sz="2000" b="0" i="0" u="none" strike="noStrike" cap="none">
                <a:solidFill>
                  <a:schemeClr val="dk1"/>
                </a:solidFill>
                <a:latin typeface="Trebuchet MS"/>
                <a:ea typeface="Trebuchet MS"/>
                <a:cs typeface="Trebuchet MS"/>
                <a:sym typeface="Trebuchet MS"/>
              </a:defRPr>
            </a:lvl9pPr>
          </a:lstStyle>
          <a:p>
            <a:endParaRPr/>
          </a:p>
        </p:txBody>
      </p:sp>
      <p:sp>
        <p:nvSpPr>
          <p:cNvPr id="12" name="Google Shape;12;p32"/>
          <p:cNvSpPr txBox="1">
            <a:spLocks noGrp="1"/>
          </p:cNvSpPr>
          <p:nvPr>
            <p:ph type="dt" idx="10"/>
          </p:nvPr>
        </p:nvSpPr>
        <p:spPr>
          <a:xfrm>
            <a:off x="914400" y="6248400"/>
            <a:ext cx="25400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13" name="Google Shape;13;p32"/>
          <p:cNvSpPr txBox="1">
            <a:spLocks noGrp="1"/>
          </p:cNvSpPr>
          <p:nvPr>
            <p:ph type="ftr" idx="11"/>
          </p:nvPr>
        </p:nvSpPr>
        <p:spPr>
          <a:xfrm>
            <a:off x="4165600" y="6248400"/>
            <a:ext cx="38608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rebuchet MS"/>
                <a:ea typeface="Trebuchet MS"/>
                <a:cs typeface="Trebuchet MS"/>
                <a:sym typeface="Trebuchet MS"/>
              </a:defRPr>
            </a:lvl9p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Trebuchet MS"/>
              <a:sym typeface="Trebuchet MS"/>
            </a:endParaRPr>
          </a:p>
        </p:txBody>
      </p:sp>
      <p:sp>
        <p:nvSpPr>
          <p:cNvPr id="14" name="Google Shape;14;p32"/>
          <p:cNvSpPr txBox="1">
            <a:spLocks noGrp="1"/>
          </p:cNvSpPr>
          <p:nvPr>
            <p:ph type="sldNum" idx="12"/>
          </p:nvPr>
        </p:nvSpPr>
        <p:spPr>
          <a:xfrm>
            <a:off x="8737600" y="6248400"/>
            <a:ext cx="2540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Trebuchet MS"/>
                <a:ea typeface="Trebuchet MS"/>
                <a:cs typeface="Trebuchet MS"/>
                <a:sym typeface="Trebuchet MS"/>
              </a:defRPr>
            </a:lvl9p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rebuchet MS"/>
                <a:sym typeface="Trebuchet MS"/>
              </a:rPr>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t>‹#›</a:t>
            </a:fld>
            <a:endParaRPr kumimoji="0" sz="1400" b="0" i="0" u="none" strike="noStrike" kern="0" cap="none" spc="0" normalizeH="0" baseline="0" noProof="0">
              <a:ln>
                <a:noFill/>
              </a:ln>
              <a:solidFill>
                <a:srgbClr val="000000"/>
              </a:solidFill>
              <a:effectLst/>
              <a:uLnTx/>
              <a:uFillTx/>
              <a:latin typeface="Trebuchet MS"/>
              <a:sym typeface="Trebuchet MS"/>
            </a:endParaRPr>
          </a:p>
        </p:txBody>
      </p:sp>
    </p:spTree>
    <p:extLst>
      <p:ext uri="{BB962C8B-B14F-4D97-AF65-F5344CB8AC3E}">
        <p14:creationId xmlns:p14="http://schemas.microsoft.com/office/powerpoint/2010/main" val="1985593299"/>
      </p:ext>
    </p:extLst>
  </p:cSld>
  <p:clrMap bg1="lt1" tx1="dk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5"/>
        <p:cNvGrpSpPr/>
        <p:nvPr/>
      </p:nvGrpSpPr>
      <p:grpSpPr>
        <a:xfrm>
          <a:off x="0" y="0"/>
          <a:ext cx="0" cy="0"/>
          <a:chOff x="0" y="0"/>
          <a:chExt cx="0" cy="0"/>
        </a:xfrm>
      </p:grpSpPr>
      <p:pic>
        <p:nvPicPr>
          <p:cNvPr id="56" name="Google Shape;56;p1"/>
          <p:cNvPicPr preferRelativeResize="0"/>
          <p:nvPr/>
        </p:nvPicPr>
        <p:blipFill rotWithShape="1">
          <a:blip r:embed="rId4">
            <a:alphaModFix/>
          </a:blip>
          <a:srcRect/>
          <a:stretch/>
        </p:blipFill>
        <p:spPr>
          <a:xfrm>
            <a:off x="10287000" y="3479017"/>
            <a:ext cx="1588491" cy="1600200"/>
          </a:xfrm>
          <a:prstGeom prst="rect">
            <a:avLst/>
          </a:prstGeom>
          <a:noFill/>
          <a:ln>
            <a:noFill/>
          </a:ln>
        </p:spPr>
      </p:pic>
      <p:sp>
        <p:nvSpPr>
          <p:cNvPr id="57" name="Google Shape;57;p1"/>
          <p:cNvSpPr txBox="1"/>
          <p:nvPr/>
        </p:nvSpPr>
        <p:spPr>
          <a:xfrm>
            <a:off x="838200" y="1775220"/>
            <a:ext cx="11037291" cy="109790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i="0" u="none" strike="noStrike" cap="none" dirty="0">
                <a:solidFill>
                  <a:schemeClr val="lt1"/>
                </a:solidFill>
                <a:latin typeface="Trebuchet MS"/>
                <a:ea typeface="Trebuchet MS"/>
                <a:cs typeface="Trebuchet MS"/>
                <a:sym typeface="Trebuchet MS"/>
              </a:rPr>
              <a:t>Case Study 7: GI </a:t>
            </a:r>
            <a:r>
              <a:rPr lang="en-US" sz="3600" b="1" i="0" u="none" strike="noStrike" cap="none" dirty="0" smtClean="0">
                <a:solidFill>
                  <a:schemeClr val="lt1"/>
                </a:solidFill>
                <a:latin typeface="Trebuchet MS"/>
                <a:ea typeface="Trebuchet MS"/>
                <a:cs typeface="Trebuchet MS"/>
                <a:sym typeface="Trebuchet MS"/>
              </a:rPr>
              <a:t>Professional</a:t>
            </a:r>
          </a:p>
          <a:p>
            <a:pPr marL="0" marR="0" lvl="0" indent="0" algn="l" rtl="0">
              <a:spcBef>
                <a:spcPts val="0"/>
              </a:spcBef>
              <a:spcAft>
                <a:spcPts val="0"/>
              </a:spcAft>
              <a:buNone/>
            </a:pPr>
            <a:r>
              <a:rPr lang="en-IN" sz="3600" b="1" dirty="0" smtClean="0">
                <a:solidFill>
                  <a:schemeClr val="lt1"/>
                </a:solidFill>
                <a:latin typeface="Trebuchet MS"/>
                <a:sym typeface="Trebuchet MS"/>
              </a:rPr>
              <a:t>The new reserving actuary faces some challenges</a:t>
            </a:r>
            <a:endParaRPr dirty="0"/>
          </a:p>
        </p:txBody>
      </p:sp>
      <p:sp>
        <p:nvSpPr>
          <p:cNvPr id="59" name="Google Shape;59;p1"/>
          <p:cNvSpPr txBox="1"/>
          <p:nvPr/>
        </p:nvSpPr>
        <p:spPr>
          <a:xfrm>
            <a:off x="838200" y="533400"/>
            <a:ext cx="9197975" cy="6477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3600" b="1" i="0" u="none" strike="noStrike" cap="none" dirty="0">
                <a:solidFill>
                  <a:schemeClr val="lt1"/>
                </a:solidFill>
                <a:latin typeface="Trebuchet MS"/>
                <a:ea typeface="Trebuchet MS"/>
                <a:cs typeface="Trebuchet MS"/>
                <a:sym typeface="Trebuchet MS"/>
              </a:rPr>
              <a:t>35th India Fellowship Webinar</a:t>
            </a:r>
            <a:endParaRPr sz="2500" b="1" i="0" u="none" strike="noStrike" cap="none" dirty="0">
              <a:solidFill>
                <a:schemeClr val="lt1"/>
              </a:solidFill>
              <a:latin typeface="Trebuchet MS"/>
              <a:ea typeface="Trebuchet MS"/>
              <a:cs typeface="Trebuchet MS"/>
              <a:sym typeface="Trebuchet MS"/>
            </a:endParaRPr>
          </a:p>
          <a:p>
            <a:pPr marL="0" marR="0" lvl="0" indent="0" algn="l" rtl="0">
              <a:spcBef>
                <a:spcPts val="0"/>
              </a:spcBef>
              <a:spcAft>
                <a:spcPts val="0"/>
              </a:spcAft>
              <a:buNone/>
            </a:pPr>
            <a:r>
              <a:rPr lang="en-US" sz="2500" b="1" i="0" u="none" strike="noStrike" cap="none" dirty="0">
                <a:solidFill>
                  <a:schemeClr val="lt1"/>
                </a:solidFill>
                <a:latin typeface="Trebuchet MS"/>
                <a:ea typeface="Trebuchet MS"/>
                <a:cs typeface="Trebuchet MS"/>
                <a:sym typeface="Trebuchet MS"/>
              </a:rPr>
              <a:t>Date: 9</a:t>
            </a:r>
            <a:r>
              <a:rPr lang="en-US" sz="2500" b="1" i="0" u="none" strike="noStrike" cap="none" baseline="30000" dirty="0">
                <a:solidFill>
                  <a:schemeClr val="lt1"/>
                </a:solidFill>
                <a:latin typeface="Trebuchet MS"/>
                <a:ea typeface="Trebuchet MS"/>
                <a:cs typeface="Trebuchet MS"/>
                <a:sym typeface="Trebuchet MS"/>
              </a:rPr>
              <a:t>th</a:t>
            </a:r>
            <a:r>
              <a:rPr lang="en-US" sz="2500" b="1" i="0" u="none" strike="noStrike" cap="none" dirty="0">
                <a:solidFill>
                  <a:schemeClr val="lt1"/>
                </a:solidFill>
                <a:latin typeface="Trebuchet MS"/>
                <a:ea typeface="Trebuchet MS"/>
                <a:cs typeface="Trebuchet MS"/>
                <a:sym typeface="Trebuchet MS"/>
              </a:rPr>
              <a:t> July 2021</a:t>
            </a:r>
            <a:endParaRPr sz="2500" b="1" i="0" u="none" strike="noStrike" cap="none" dirty="0">
              <a:solidFill>
                <a:schemeClr val="lt1"/>
              </a:solidFill>
              <a:latin typeface="Trebuchet MS"/>
              <a:ea typeface="Trebuchet MS"/>
              <a:cs typeface="Trebuchet MS"/>
              <a:sym typeface="Trebuchet MS"/>
            </a:endParaRPr>
          </a:p>
        </p:txBody>
      </p:sp>
      <p:sp>
        <p:nvSpPr>
          <p:cNvPr id="8" name="Rectangle 168">
            <a:extLst>
              <a:ext uri="{FF2B5EF4-FFF2-40B4-BE49-F238E27FC236}">
                <a16:creationId xmlns:a16="http://schemas.microsoft.com/office/drawing/2014/main" id="{4E6C5EBB-14F4-438F-96F1-09A139288C98}"/>
              </a:ext>
            </a:extLst>
          </p:cNvPr>
          <p:cNvSpPr>
            <a:spLocks noChangeArrowheads="1"/>
          </p:cNvSpPr>
          <p:nvPr/>
        </p:nvSpPr>
        <p:spPr bwMode="auto">
          <a:xfrm>
            <a:off x="152400" y="3467243"/>
            <a:ext cx="518477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a:r>
              <a:rPr lang="en-US" altLang="en-US" sz="1800" b="1" dirty="0">
                <a:solidFill>
                  <a:schemeClr val="tx1"/>
                </a:solidFill>
                <a:latin typeface="Trebuchet MS" panose="020B0603020202020204" pitchFamily="34" charset="0"/>
              </a:rPr>
              <a:t>Guide : K Sriram</a:t>
            </a:r>
          </a:p>
          <a:p>
            <a:pPr algn="l"/>
            <a:r>
              <a:rPr lang="en-US" altLang="en-US" sz="1800" b="1" dirty="0">
                <a:solidFill>
                  <a:schemeClr val="tx1"/>
                </a:solidFill>
                <a:latin typeface="Trebuchet MS" panose="020B0603020202020204" pitchFamily="34" charset="0"/>
              </a:rPr>
              <a:t>Presented By : </a:t>
            </a:r>
          </a:p>
          <a:p>
            <a:pPr algn="l"/>
            <a:r>
              <a:rPr lang="en-US" altLang="en-US" sz="1800" b="1" dirty="0">
                <a:solidFill>
                  <a:schemeClr val="tx1"/>
                </a:solidFill>
                <a:latin typeface="Trebuchet MS" panose="020B0603020202020204" pitchFamily="34" charset="0"/>
              </a:rPr>
              <a:t>1. Anubhav Chattoraj</a:t>
            </a:r>
          </a:p>
          <a:p>
            <a:pPr algn="l"/>
            <a:r>
              <a:rPr lang="en-US" altLang="en-US" sz="1800" b="1" dirty="0">
                <a:solidFill>
                  <a:schemeClr val="tx1"/>
                </a:solidFill>
                <a:latin typeface="Trebuchet MS" panose="020B0603020202020204" pitchFamily="34" charset="0"/>
              </a:rPr>
              <a:t>2. Garima </a:t>
            </a:r>
            <a:r>
              <a:rPr lang="en-US" altLang="en-US" sz="1800" b="1" dirty="0" err="1">
                <a:solidFill>
                  <a:schemeClr val="tx1"/>
                </a:solidFill>
                <a:latin typeface="Trebuchet MS" panose="020B0603020202020204" pitchFamily="34" charset="0"/>
              </a:rPr>
              <a:t>Chugh</a:t>
            </a:r>
            <a:endParaRPr lang="en-US" altLang="en-US" sz="1800" b="1" dirty="0">
              <a:solidFill>
                <a:schemeClr val="tx1"/>
              </a:solidFill>
              <a:latin typeface="Trebuchet MS" panose="020B0603020202020204" pitchFamily="34" charset="0"/>
            </a:endParaRPr>
          </a:p>
          <a:p>
            <a:pPr algn="l"/>
            <a:r>
              <a:rPr lang="en-US" altLang="en-US" sz="1800" b="1" dirty="0">
                <a:solidFill>
                  <a:schemeClr val="tx1"/>
                </a:solidFill>
                <a:latin typeface="Trebuchet MS" panose="020B0603020202020204" pitchFamily="34" charset="0"/>
              </a:rPr>
              <a:t>3. </a:t>
            </a:r>
            <a:r>
              <a:rPr lang="en-US" altLang="en-US" sz="1800" b="1" dirty="0" err="1">
                <a:solidFill>
                  <a:schemeClr val="tx1"/>
                </a:solidFill>
                <a:latin typeface="Trebuchet MS" panose="020B0603020202020204" pitchFamily="34" charset="0"/>
              </a:rPr>
              <a:t>Mrunal</a:t>
            </a:r>
            <a:r>
              <a:rPr lang="en-US" altLang="en-US" sz="1800" b="1" dirty="0">
                <a:solidFill>
                  <a:schemeClr val="tx1"/>
                </a:solidFill>
                <a:latin typeface="Trebuchet MS" panose="020B0603020202020204" pitchFamily="34" charset="0"/>
              </a:rPr>
              <a:t> Trivedi</a:t>
            </a:r>
          </a:p>
          <a:p>
            <a:pPr algn="l"/>
            <a:r>
              <a:rPr lang="en-US" altLang="en-US" sz="1800" b="1" dirty="0">
                <a:solidFill>
                  <a:schemeClr val="tx1"/>
                </a:solidFill>
                <a:latin typeface="Trebuchet MS" panose="020B0603020202020204" pitchFamily="34" charset="0"/>
              </a:rPr>
              <a:t>4. </a:t>
            </a:r>
            <a:r>
              <a:rPr lang="en-US" altLang="en-US" sz="1800" b="1" dirty="0" err="1">
                <a:solidFill>
                  <a:schemeClr val="tx1"/>
                </a:solidFill>
                <a:latin typeface="Trebuchet MS" panose="020B0603020202020204" pitchFamily="34" charset="0"/>
              </a:rPr>
              <a:t>Yukti</a:t>
            </a:r>
            <a:r>
              <a:rPr lang="en-US" altLang="en-US" sz="1800" b="1" dirty="0">
                <a:solidFill>
                  <a:schemeClr val="tx1"/>
                </a:solidFill>
                <a:latin typeface="Trebuchet MS" panose="020B0603020202020204" pitchFamily="34" charset="0"/>
              </a:rPr>
              <a:t> </a:t>
            </a:r>
            <a:r>
              <a:rPr lang="en-US" altLang="en-US" sz="1800" b="1" dirty="0" err="1">
                <a:solidFill>
                  <a:schemeClr val="tx1"/>
                </a:solidFill>
                <a:latin typeface="Trebuchet MS" panose="020B0603020202020204" pitchFamily="34" charset="0"/>
              </a:rPr>
              <a:t>Belani</a:t>
            </a:r>
            <a:endParaRPr lang="en-US" altLang="en-US" sz="1800" b="1" dirty="0">
              <a:solidFill>
                <a:schemeClr val="tx1"/>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7"/>
        <p:cNvGrpSpPr/>
        <p:nvPr/>
      </p:nvGrpSpPr>
      <p:grpSpPr>
        <a:xfrm>
          <a:off x="0" y="0"/>
          <a:ext cx="0" cy="0"/>
          <a:chOff x="0" y="0"/>
          <a:chExt cx="0" cy="0"/>
        </a:xfrm>
      </p:grpSpPr>
      <p:pic>
        <p:nvPicPr>
          <p:cNvPr id="138" name="Google Shape;138;p6"/>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39" name="Google Shape;139;p6"/>
          <p:cNvSpPr txBox="1"/>
          <p:nvPr/>
        </p:nvSpPr>
        <p:spPr>
          <a:xfrm>
            <a:off x="2933700" y="463108"/>
            <a:ext cx="7962900" cy="1010585"/>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rebuchet MS"/>
              <a:buNone/>
              <a:tabLst/>
              <a:defRPr/>
            </a:pPr>
            <a:r>
              <a:rPr kumimoji="0" lang="en-US"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Professional responsibilities of the Reserving Actuary</a:t>
            </a:r>
            <a:endParaRPr kumimoji="0"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00FF"/>
              </a:buClr>
              <a:buSzPct val="100000"/>
              <a:buFont typeface="Trebuchet MS"/>
              <a:buNone/>
              <a:tabLst/>
              <a:defRPr/>
            </a:pPr>
            <a:r>
              <a:rPr kumimoji="0" lang="en-US" sz="4400" b="1" i="0" u="none" strike="noStrike" kern="0" cap="none" spc="0" normalizeH="0" baseline="0" noProof="0" dirty="0">
                <a:ln>
                  <a:noFill/>
                </a:ln>
                <a:solidFill>
                  <a:srgbClr val="0000FF"/>
                </a:solidFill>
                <a:effectLst/>
                <a:uLnTx/>
                <a:uFillTx/>
                <a:latin typeface="Trebuchet MS"/>
                <a:ea typeface="Trebuchet MS"/>
                <a:cs typeface="Trebuchet MS"/>
                <a:sym typeface="Trebuchet MS"/>
              </a:rPr>
              <a:t>Reserving methodology and process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40" name="Google Shape;140;p6"/>
          <p:cNvSpPr txBox="1"/>
          <p:nvPr/>
        </p:nvSpPr>
        <p:spPr>
          <a:xfrm>
            <a:off x="2343150" y="1516150"/>
            <a:ext cx="7142400" cy="4942200"/>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defTabSz="914400" rtl="0" eaLnBrk="1" fontAlgn="auto" latinLnBrk="0" hangingPunct="1">
              <a:lnSpc>
                <a:spcPct val="100000"/>
              </a:lnSpc>
              <a:spcBef>
                <a:spcPts val="0"/>
              </a:spcBef>
              <a:spcAft>
                <a:spcPts val="0"/>
              </a:spcAft>
              <a:buClr>
                <a:srgbClr val="000000"/>
              </a:buClr>
              <a:buSzPct val="100000"/>
              <a:buFont typeface="Trebuchet MS"/>
              <a:buChar char="•"/>
              <a:tabLst/>
              <a:defRPr/>
            </a:pPr>
            <a:r>
              <a:rPr kumimoji="0" lang="en-US" sz="32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Ajay should ensure that: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857250" marR="0" lvl="1" indent="-457200" algn="just" defTabSz="914400" rtl="0" eaLnBrk="1" fontAlgn="auto" latinLnBrk="0" hangingPunct="1">
              <a:lnSpc>
                <a:spcPct val="100000"/>
              </a:lnSpc>
              <a:spcBef>
                <a:spcPts val="392"/>
              </a:spcBef>
              <a:spcAft>
                <a:spcPts val="0"/>
              </a:spcAft>
              <a:buClr>
                <a:srgbClr val="000000"/>
              </a:buClr>
              <a:buSzPct val="100000"/>
              <a:buFontTx/>
              <a:buChar char="–"/>
              <a:tabLst/>
              <a:defRPr/>
            </a:pPr>
            <a:r>
              <a:rPr kumimoji="0" lang="en-US"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The reserving methodology is in line with the current regulation and guidance including APS, PCS and Actuaries Act.</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857250" marR="0" lvl="1" indent="-457200" algn="just" defTabSz="914400" rtl="0" eaLnBrk="1" fontAlgn="auto" latinLnBrk="0" hangingPunct="1">
              <a:lnSpc>
                <a:spcPct val="100000"/>
              </a:lnSpc>
              <a:spcBef>
                <a:spcPts val="392"/>
              </a:spcBef>
              <a:spcAft>
                <a:spcPts val="0"/>
              </a:spcAft>
              <a:buClr>
                <a:srgbClr val="000000"/>
              </a:buClr>
              <a:buSzPct val="100000"/>
              <a:buFontTx/>
              <a:buChar char="–"/>
              <a:tabLst/>
              <a:defRPr/>
            </a:pPr>
            <a:r>
              <a:rPr kumimoji="0" lang="en-US"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The reserving process is adequately documented.</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857250" marR="0" lvl="1" indent="-457200" algn="just" defTabSz="914400" rtl="0" eaLnBrk="1" fontAlgn="auto" latinLnBrk="0" hangingPunct="1">
              <a:lnSpc>
                <a:spcPct val="100000"/>
              </a:lnSpc>
              <a:spcBef>
                <a:spcPts val="392"/>
              </a:spcBef>
              <a:spcAft>
                <a:spcPts val="0"/>
              </a:spcAft>
              <a:buClr>
                <a:srgbClr val="000000"/>
              </a:buClr>
              <a:buSzPct val="100000"/>
              <a:buFontTx/>
              <a:buChar char="–"/>
              <a:tabLst/>
              <a:defRPr/>
            </a:pPr>
            <a:r>
              <a:rPr kumimoji="0" lang="en-US"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Adequate checks are in place to detect inadvertent errors.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857250" marR="0" lvl="1" indent="-457200" algn="just" defTabSz="914400" rtl="0" eaLnBrk="1" fontAlgn="auto" latinLnBrk="0" hangingPunct="1">
              <a:lnSpc>
                <a:spcPct val="100000"/>
              </a:lnSpc>
              <a:spcBef>
                <a:spcPts val="392"/>
              </a:spcBef>
              <a:spcAft>
                <a:spcPts val="0"/>
              </a:spcAft>
              <a:buClr>
                <a:srgbClr val="000000"/>
              </a:buClr>
              <a:buSzPct val="100000"/>
              <a:buFontTx/>
              <a:buChar char="–"/>
              <a:tabLst/>
              <a:defRPr/>
            </a:pPr>
            <a:r>
              <a:rPr kumimoji="0" lang="en-US"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The data used (policy, claims, economic, expense etc.) is complete, accurate, and relevant. It should be available in timely manner.</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857250" marR="0" lvl="1" indent="-457200" algn="just" defTabSz="914400" rtl="0" eaLnBrk="1" fontAlgn="auto" latinLnBrk="0" hangingPunct="1">
              <a:lnSpc>
                <a:spcPct val="100000"/>
              </a:lnSpc>
              <a:spcBef>
                <a:spcPts val="392"/>
              </a:spcBef>
              <a:spcAft>
                <a:spcPts val="0"/>
              </a:spcAft>
              <a:buClr>
                <a:srgbClr val="000000"/>
              </a:buClr>
              <a:buSzPct val="100000"/>
              <a:buFontTx/>
              <a:buChar char="–"/>
              <a:tabLst/>
              <a:defRPr/>
            </a:pPr>
            <a:r>
              <a:rPr kumimoji="0" lang="en-US"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Approved assumptions &amp; models are used for reserving. The assumptions should be based on credible and relevant data, noting the key assumptions and the sensitivity of reserves around them.</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857250" marR="0" lvl="1" indent="-457200" algn="just" defTabSz="914400" rtl="0" eaLnBrk="1" fontAlgn="auto" latinLnBrk="0" hangingPunct="1">
              <a:lnSpc>
                <a:spcPct val="100000"/>
              </a:lnSpc>
              <a:spcBef>
                <a:spcPts val="392"/>
              </a:spcBef>
              <a:spcAft>
                <a:spcPts val="0"/>
              </a:spcAft>
              <a:buClr>
                <a:srgbClr val="000000"/>
              </a:buClr>
              <a:buSzPct val="100000"/>
              <a:buFontTx/>
              <a:buChar char="–"/>
              <a:tabLst/>
              <a:defRPr/>
            </a:pPr>
            <a:r>
              <a:rPr kumimoji="0" lang="en-US"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Ajay and his team have appropriate knowledge, training and right tools to undertake the reserving process accurately and in the agreed timelines.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marR="0" lvl="0" indent="-200660" algn="just" defTabSz="914400" rtl="0" eaLnBrk="1" fontAlgn="auto" latinLnBrk="0" hangingPunct="1">
              <a:lnSpc>
                <a:spcPct val="100000"/>
              </a:lnSpc>
              <a:spcBef>
                <a:spcPts val="448"/>
              </a:spcBef>
              <a:spcAft>
                <a:spcPts val="0"/>
              </a:spcAft>
              <a:buClr>
                <a:srgbClr val="000000"/>
              </a:buClr>
              <a:buSzPct val="100000"/>
              <a:buFont typeface="Trebuchet MS"/>
              <a:buNone/>
              <a:tabLst/>
              <a:defRPr/>
            </a:pPr>
            <a:endParaRPr kumimoji="0" sz="32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sp>
        <p:nvSpPr>
          <p:cNvPr id="141" name="Google Shape;141;p6"/>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Trebuchet MS"/>
              <a:buNone/>
              <a:tabLst/>
              <a:defRPr/>
            </a:pPr>
            <a:r>
              <a:rPr kumimoji="0" lang="en-US" sz="1800" b="0" i="0" u="none" strike="noStrike" kern="0" cap="none" spc="0" normalizeH="0" baseline="0" noProof="0">
                <a:ln>
                  <a:noFill/>
                </a:ln>
                <a:solidFill>
                  <a:srgbClr val="000000"/>
                </a:solidFill>
                <a:effectLst/>
                <a:uLnTx/>
                <a:uFillTx/>
                <a:latin typeface="Trebuchet MS"/>
                <a:ea typeface="Trebuchet MS"/>
                <a:cs typeface="Trebuchet MS"/>
                <a:sym typeface="Trebuchet MS"/>
              </a:rPr>
              <a:t>www.actuariesindia.org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42" name="Google Shape;142;p6"/>
          <p:cNvPicPr preferRelativeResize="0"/>
          <p:nvPr/>
        </p:nvPicPr>
        <p:blipFill>
          <a:blip r:embed="rId6">
            <a:alphaModFix/>
          </a:blip>
          <a:stretch>
            <a:fillRect/>
          </a:stretch>
        </p:blipFill>
        <p:spPr>
          <a:xfrm>
            <a:off x="9657225" y="2548161"/>
            <a:ext cx="2274050" cy="2650250"/>
          </a:xfrm>
          <a:prstGeom prst="rect">
            <a:avLst/>
          </a:prstGeom>
          <a:noFill/>
          <a:ln>
            <a:noFill/>
          </a:ln>
        </p:spPr>
      </p:pic>
    </p:spTree>
    <p:extLst>
      <p:ext uri="{BB962C8B-B14F-4D97-AF65-F5344CB8AC3E}">
        <p14:creationId xmlns:p14="http://schemas.microsoft.com/office/powerpoint/2010/main" val="677595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pic>
        <p:nvPicPr>
          <p:cNvPr id="149" name="Google Shape;149;p7"/>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50" name="Google Shape;150;p7"/>
          <p:cNvSpPr txBox="1"/>
          <p:nvPr/>
        </p:nvSpPr>
        <p:spPr>
          <a:xfrm>
            <a:off x="2933700" y="463108"/>
            <a:ext cx="7962900" cy="1010585"/>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rebuchet MS"/>
              <a:buNone/>
              <a:tabLst/>
              <a:defRPr/>
            </a:pPr>
            <a:r>
              <a:rPr kumimoji="0" lang="en-US"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Professional responsibilities of the Reserving Actuary</a:t>
            </a:r>
            <a:endParaRPr kumimoji="0"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00FF"/>
              </a:buClr>
              <a:buSzPct val="100000"/>
              <a:buFont typeface="Trebuchet MS"/>
              <a:buNone/>
              <a:tabLst/>
              <a:defRPr/>
            </a:pPr>
            <a:r>
              <a:rPr kumimoji="0" lang="en-US" sz="4400" b="1" i="0" u="none" strike="noStrike" kern="0" cap="none" spc="0" normalizeH="0" baseline="0" noProof="0" dirty="0">
                <a:ln>
                  <a:noFill/>
                </a:ln>
                <a:solidFill>
                  <a:srgbClr val="0000FF"/>
                </a:solidFill>
                <a:effectLst/>
                <a:uLnTx/>
                <a:uFillTx/>
                <a:latin typeface="Trebuchet MS"/>
                <a:ea typeface="Trebuchet MS"/>
                <a:cs typeface="Trebuchet MS"/>
                <a:sym typeface="Trebuchet MS"/>
              </a:rPr>
              <a:t>Communication of results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51" name="Google Shape;151;p7"/>
          <p:cNvSpPr txBox="1"/>
          <p:nvPr/>
        </p:nvSpPr>
        <p:spPr>
          <a:xfrm>
            <a:off x="2933700" y="1610875"/>
            <a:ext cx="6006600" cy="4942200"/>
          </a:xfrm>
          <a:prstGeom prst="rect">
            <a:avLst/>
          </a:prstGeom>
          <a:noFill/>
          <a:ln>
            <a:noFill/>
          </a:ln>
        </p:spPr>
        <p:txBody>
          <a:bodyPr spcFirstLastPara="1" wrap="square" lIns="91425" tIns="45700" rIns="91425" bIns="45700" anchor="t" anchorCtr="0">
            <a:normAutofit fontScale="77500" lnSpcReduction="20000"/>
          </a:bodyPr>
          <a:lstStyle/>
          <a:p>
            <a:pPr marL="342900" marR="0" lvl="0" indent="-357822" algn="just" defTabSz="914400" rtl="0" eaLnBrk="1" fontAlgn="auto" latinLnBrk="0" hangingPunct="1">
              <a:lnSpc>
                <a:spcPct val="100000"/>
              </a:lnSpc>
              <a:spcBef>
                <a:spcPts val="0"/>
              </a:spcBef>
              <a:spcAft>
                <a:spcPts val="0"/>
              </a:spcAft>
              <a:buClr>
                <a:srgbClr val="000000"/>
              </a:buClr>
              <a:buSzPct val="100000"/>
              <a:buFont typeface="Trebuchet MS"/>
              <a:buChar char="•"/>
              <a:tabLst/>
              <a:defRPr/>
            </a:pPr>
            <a:r>
              <a:rPr kumimoji="0" lang="en-US" sz="285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Results should be clearly communicated to the intended audience, with the right level of details for each audience group.</a:t>
            </a:r>
            <a:endParaRPr kumimoji="0" sz="285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4572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85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342900" marR="0" lvl="0" indent="-357822" algn="just" defTabSz="914400" rtl="0" eaLnBrk="1" fontAlgn="auto" latinLnBrk="0" hangingPunct="1">
              <a:lnSpc>
                <a:spcPct val="100000"/>
              </a:lnSpc>
              <a:spcBef>
                <a:spcPts val="352"/>
              </a:spcBef>
              <a:spcAft>
                <a:spcPts val="0"/>
              </a:spcAft>
              <a:buClr>
                <a:srgbClr val="000000"/>
              </a:buClr>
              <a:buSzPct val="100000"/>
              <a:buFont typeface="Trebuchet MS"/>
              <a:buChar char="•"/>
              <a:tabLst/>
              <a:defRPr/>
            </a:pPr>
            <a:r>
              <a:rPr kumimoji="0" lang="en-US" sz="285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Results should be communicated along with any expert judgements taken &amp; limitations in the reserving process that may impact the accuracy of the results. </a:t>
            </a:r>
            <a:endParaRPr kumimoji="0" sz="2850" b="0" i="0" u="none" strike="noStrike" kern="0" cap="none" spc="0" normalizeH="0" baseline="0" noProof="0" dirty="0">
              <a:ln>
                <a:noFill/>
              </a:ln>
              <a:solidFill>
                <a:srgbClr val="000000"/>
              </a:solidFill>
              <a:effectLst/>
              <a:uLnTx/>
              <a:uFillTx/>
              <a:latin typeface="Arial"/>
              <a:ea typeface="Arial"/>
              <a:cs typeface="Arial"/>
              <a:sym typeface="Arial"/>
            </a:endParaRPr>
          </a:p>
          <a:p>
            <a:pPr marL="828358" marR="0" lvl="1" indent="-457200" algn="just" defTabSz="914400" rtl="0" eaLnBrk="1" fontAlgn="auto" latinLnBrk="0" hangingPunct="1">
              <a:lnSpc>
                <a:spcPct val="100000"/>
              </a:lnSpc>
              <a:spcBef>
                <a:spcPts val="308"/>
              </a:spcBef>
              <a:spcAft>
                <a:spcPts val="0"/>
              </a:spcAft>
              <a:buClr>
                <a:srgbClr val="000000"/>
              </a:buClr>
              <a:buSzPct val="100000"/>
              <a:buFont typeface="Trebuchet MS" panose="020B0603020202020204" pitchFamily="34" charset="0"/>
              <a:buChar char="–"/>
              <a:tabLst/>
              <a:defRPr/>
            </a:pPr>
            <a:r>
              <a:rPr kumimoji="0" lang="en-US" sz="26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For example, limitations could be accuracy of data or lack of checking / peer-review due to time constraints.</a:t>
            </a:r>
            <a:endParaRPr kumimoji="0" sz="26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914400" marR="0" lvl="0" indent="0" algn="just" defTabSz="914400" rtl="0" eaLnBrk="1" fontAlgn="auto" latinLnBrk="0" hangingPunct="1">
              <a:lnSpc>
                <a:spcPct val="100000"/>
              </a:lnSpc>
              <a:spcBef>
                <a:spcPts val="308"/>
              </a:spcBef>
              <a:spcAft>
                <a:spcPts val="0"/>
              </a:spcAft>
              <a:buClr>
                <a:srgbClr val="000000"/>
              </a:buClr>
              <a:buSzTx/>
              <a:buFont typeface="Arial"/>
              <a:buNone/>
              <a:tabLst/>
              <a:defRPr/>
            </a:pPr>
            <a:endParaRPr kumimoji="0" sz="285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342900" marR="0" lvl="0" indent="-357822" algn="just" defTabSz="914400" rtl="0" eaLnBrk="1" fontAlgn="auto" latinLnBrk="0" hangingPunct="1">
              <a:lnSpc>
                <a:spcPct val="100000"/>
              </a:lnSpc>
              <a:spcBef>
                <a:spcPts val="352"/>
              </a:spcBef>
              <a:spcAft>
                <a:spcPts val="0"/>
              </a:spcAft>
              <a:buClr>
                <a:srgbClr val="000000"/>
              </a:buClr>
              <a:buSzPct val="100000"/>
              <a:buFont typeface="Trebuchet MS"/>
              <a:buChar char="•"/>
              <a:tabLst/>
              <a:defRPr/>
            </a:pPr>
            <a:r>
              <a:rPr kumimoji="0" lang="en-US" sz="285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Ajay should explicitly confirm that he is comfortable with the overall level of reserves based on his professional judgement and raise any concerns relating to their adequacy to the AA. </a:t>
            </a:r>
            <a:endParaRPr kumimoji="0" sz="285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marR="0" lvl="0" indent="-231140" algn="just" defTabSz="914400" rtl="0" eaLnBrk="1" fontAlgn="auto" latinLnBrk="0" hangingPunct="1">
              <a:lnSpc>
                <a:spcPct val="100000"/>
              </a:lnSpc>
              <a:spcBef>
                <a:spcPts val="352"/>
              </a:spcBef>
              <a:spcAft>
                <a:spcPts val="0"/>
              </a:spcAft>
              <a:buClr>
                <a:srgbClr val="000000"/>
              </a:buClr>
              <a:buSzPct val="100000"/>
              <a:buFont typeface="Trebuchet MS"/>
              <a:buNone/>
              <a:tabLst/>
              <a:defRPr/>
            </a:pPr>
            <a:endParaRPr kumimoji="0" sz="32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sp>
        <p:nvSpPr>
          <p:cNvPr id="152" name="Google Shape;152;p7"/>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Trebuchet MS"/>
              <a:buNone/>
              <a:tabLst/>
              <a:defRPr/>
            </a:pPr>
            <a:r>
              <a:rPr kumimoji="0" lang="en-US" sz="1800" b="0" i="0" u="none" strike="noStrike" kern="0" cap="none" spc="0" normalizeH="0" baseline="0" noProof="0">
                <a:ln>
                  <a:noFill/>
                </a:ln>
                <a:solidFill>
                  <a:srgbClr val="000000"/>
                </a:solidFill>
                <a:effectLst/>
                <a:uLnTx/>
                <a:uFillTx/>
                <a:latin typeface="Trebuchet MS"/>
                <a:ea typeface="Trebuchet MS"/>
                <a:cs typeface="Trebuchet MS"/>
                <a:sym typeface="Trebuchet MS"/>
              </a:rPr>
              <a:t>www.actuariesindia.org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53" name="Google Shape;153;p7"/>
          <p:cNvPicPr preferRelativeResize="0"/>
          <p:nvPr/>
        </p:nvPicPr>
        <p:blipFill>
          <a:blip r:embed="rId6">
            <a:alphaModFix/>
          </a:blip>
          <a:stretch>
            <a:fillRect/>
          </a:stretch>
        </p:blipFill>
        <p:spPr>
          <a:xfrm>
            <a:off x="9026600" y="2062118"/>
            <a:ext cx="2946900" cy="2733759"/>
          </a:xfrm>
          <a:prstGeom prst="rect">
            <a:avLst/>
          </a:prstGeom>
          <a:noFill/>
          <a:ln>
            <a:noFill/>
          </a:ln>
        </p:spPr>
      </p:pic>
    </p:spTree>
    <p:extLst>
      <p:ext uri="{BB962C8B-B14F-4D97-AF65-F5344CB8AC3E}">
        <p14:creationId xmlns:p14="http://schemas.microsoft.com/office/powerpoint/2010/main" val="21453907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9"/>
        <p:cNvGrpSpPr/>
        <p:nvPr/>
      </p:nvGrpSpPr>
      <p:grpSpPr>
        <a:xfrm>
          <a:off x="0" y="0"/>
          <a:ext cx="0" cy="0"/>
          <a:chOff x="0" y="0"/>
          <a:chExt cx="0" cy="0"/>
        </a:xfrm>
      </p:grpSpPr>
      <p:pic>
        <p:nvPicPr>
          <p:cNvPr id="160" name="Google Shape;160;ge38ad6ffa0_0_10"/>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62" name="Google Shape;162;ge38ad6ffa0_0_10"/>
          <p:cNvSpPr txBox="1"/>
          <p:nvPr/>
        </p:nvSpPr>
        <p:spPr>
          <a:xfrm>
            <a:off x="2933700" y="1610875"/>
            <a:ext cx="6651000" cy="4595961"/>
          </a:xfrm>
          <a:prstGeom prst="rect">
            <a:avLst/>
          </a:prstGeom>
          <a:noFill/>
          <a:ln>
            <a:noFill/>
          </a:ln>
        </p:spPr>
        <p:txBody>
          <a:bodyPr spcFirstLastPara="1" wrap="square" lIns="91425" tIns="45700" rIns="91425" bIns="45700" anchor="t" anchorCtr="0">
            <a:normAutofit fontScale="92500" lnSpcReduction="10000"/>
          </a:bodyPr>
          <a:lstStyle/>
          <a:p>
            <a:pPr marL="342900" marR="0" lvl="0" indent="-380365" algn="just" defTabSz="914400" rtl="0" eaLnBrk="1" fontAlgn="auto" latinLnBrk="0" hangingPunct="1">
              <a:lnSpc>
                <a:spcPct val="100000"/>
              </a:lnSpc>
              <a:spcBef>
                <a:spcPts val="0"/>
              </a:spcBef>
              <a:spcAft>
                <a:spcPts val="0"/>
              </a:spcAft>
              <a:buClr>
                <a:srgbClr val="000000"/>
              </a:buClr>
              <a:buSzPts val="2350"/>
              <a:buFont typeface="Trebuchet MS"/>
              <a:buChar char="•"/>
              <a:tabLst/>
              <a:defRPr/>
            </a:pPr>
            <a:r>
              <a:rPr kumimoji="0" lang="en-US" sz="235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If there are material concerns and if the AA fails to take appropriate actions, Ajay should raise his concerns with higher authorities like the Board in line with IRDAI’s guidelines on whistleblowing.</a:t>
            </a:r>
            <a:endParaRPr kumimoji="0" sz="235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45720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sz="235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342900" marR="0" lvl="0" indent="-380365" algn="just" defTabSz="914400" rtl="0" eaLnBrk="1" fontAlgn="auto" latinLnBrk="0" hangingPunct="1">
              <a:lnSpc>
                <a:spcPct val="100000"/>
              </a:lnSpc>
              <a:spcBef>
                <a:spcPts val="352"/>
              </a:spcBef>
              <a:spcAft>
                <a:spcPts val="0"/>
              </a:spcAft>
              <a:buClr>
                <a:srgbClr val="000000"/>
              </a:buClr>
              <a:buSzPts val="2350"/>
              <a:buFont typeface="Trebuchet MS"/>
              <a:buChar char="•"/>
              <a:tabLst/>
              <a:defRPr/>
            </a:pPr>
            <a:r>
              <a:rPr kumimoji="0" lang="en-US" sz="235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In extreme scenarios of any professional misconduct and/or material breach by the AA, for example, engineering the numbers by distorting the assumptions, or undisclosed reserving methods,  Ajay should approach the Council or the Disciplinary Committee who have the authority to investigate such matters (as defined in the Actuaries Act).</a:t>
            </a:r>
            <a:endParaRPr kumimoji="0" sz="2350" b="0" i="0" u="none" strike="noStrike" kern="0" cap="none" spc="0" normalizeH="0" baseline="0" noProof="0" dirty="0">
              <a:ln>
                <a:noFill/>
              </a:ln>
              <a:solidFill>
                <a:srgbClr val="000000"/>
              </a:solidFill>
              <a:effectLst/>
              <a:uLnTx/>
              <a:uFillTx/>
              <a:latin typeface="Arial"/>
              <a:ea typeface="Arial"/>
              <a:cs typeface="Arial"/>
              <a:sym typeface="Arial"/>
            </a:endParaRPr>
          </a:p>
          <a:p>
            <a:pPr marL="342900" marR="0" lvl="0" indent="-231140" algn="just" defTabSz="914400" rtl="0" eaLnBrk="1" fontAlgn="auto" latinLnBrk="0" hangingPunct="1">
              <a:lnSpc>
                <a:spcPct val="100000"/>
              </a:lnSpc>
              <a:spcBef>
                <a:spcPts val="352"/>
              </a:spcBef>
              <a:spcAft>
                <a:spcPts val="0"/>
              </a:spcAft>
              <a:buClr>
                <a:srgbClr val="000000"/>
              </a:buClr>
              <a:buSzPts val="3200"/>
              <a:buFont typeface="Trebuchet MS"/>
              <a:buNone/>
              <a:tabLst/>
              <a:defRPr/>
            </a:pPr>
            <a:endParaRPr kumimoji="0" sz="32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sp>
        <p:nvSpPr>
          <p:cNvPr id="163" name="Google Shape;163;ge38ad6ffa0_0_10"/>
          <p:cNvSpPr txBox="1"/>
          <p:nvPr/>
        </p:nvSpPr>
        <p:spPr>
          <a:xfrm>
            <a:off x="8267700" y="6500837"/>
            <a:ext cx="2895600" cy="365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Trebuchet MS"/>
              <a:buNone/>
              <a:tabLst/>
              <a:defRPr/>
            </a:pPr>
            <a:r>
              <a:rPr kumimoji="0" lang="en-US" sz="1800" b="0" i="0" u="none" strike="noStrike" kern="0" cap="none" spc="0" normalizeH="0" baseline="0" noProof="0">
                <a:ln>
                  <a:noFill/>
                </a:ln>
                <a:solidFill>
                  <a:srgbClr val="000000"/>
                </a:solidFill>
                <a:effectLst/>
                <a:uLnTx/>
                <a:uFillTx/>
                <a:latin typeface="Trebuchet MS"/>
                <a:ea typeface="Trebuchet MS"/>
                <a:cs typeface="Trebuchet MS"/>
                <a:sym typeface="Trebuchet MS"/>
              </a:rPr>
              <a:t>www.actuariesindia.org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64" name="Google Shape;164;ge38ad6ffa0_0_10"/>
          <p:cNvPicPr preferRelativeResize="0"/>
          <p:nvPr/>
        </p:nvPicPr>
        <p:blipFill>
          <a:blip r:embed="rId6">
            <a:alphaModFix/>
          </a:blip>
          <a:stretch>
            <a:fillRect/>
          </a:stretch>
        </p:blipFill>
        <p:spPr>
          <a:xfrm>
            <a:off x="9700375" y="2561424"/>
            <a:ext cx="2196675" cy="1584150"/>
          </a:xfrm>
          <a:prstGeom prst="rect">
            <a:avLst/>
          </a:prstGeom>
          <a:noFill/>
          <a:ln>
            <a:noFill/>
          </a:ln>
        </p:spPr>
      </p:pic>
      <p:sp>
        <p:nvSpPr>
          <p:cNvPr id="8" name="Google Shape;150;p7">
            <a:extLst>
              <a:ext uri="{FF2B5EF4-FFF2-40B4-BE49-F238E27FC236}">
                <a16:creationId xmlns:a16="http://schemas.microsoft.com/office/drawing/2014/main" id="{CFE6178E-E882-4019-9580-2C3588650445}"/>
              </a:ext>
            </a:extLst>
          </p:cNvPr>
          <p:cNvSpPr txBox="1"/>
          <p:nvPr/>
        </p:nvSpPr>
        <p:spPr>
          <a:xfrm>
            <a:off x="2933700" y="463108"/>
            <a:ext cx="7962900" cy="1010585"/>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Trebuchet MS"/>
              <a:buNone/>
              <a:tabLst/>
              <a:defRPr/>
            </a:pPr>
            <a:r>
              <a:rPr kumimoji="0" lang="en-US"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Professional responsibilities of the Reserving Actuary</a:t>
            </a:r>
            <a:endParaRPr kumimoji="0"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00FF"/>
              </a:buClr>
              <a:buSzPct val="100000"/>
              <a:buFont typeface="Trebuchet MS"/>
              <a:buNone/>
              <a:tabLst/>
              <a:defRPr/>
            </a:pPr>
            <a:r>
              <a:rPr kumimoji="0" lang="en-US" sz="4400" b="1" i="0" u="none" strike="noStrike" kern="0" cap="none" spc="0" normalizeH="0" baseline="0" noProof="0" dirty="0">
                <a:ln>
                  <a:noFill/>
                </a:ln>
                <a:solidFill>
                  <a:srgbClr val="0000FF"/>
                </a:solidFill>
                <a:effectLst/>
                <a:uLnTx/>
                <a:uFillTx/>
                <a:latin typeface="Trebuchet MS"/>
                <a:ea typeface="Trebuchet MS"/>
                <a:cs typeface="Trebuchet MS"/>
                <a:sym typeface="Trebuchet MS"/>
              </a:rPr>
              <a:t>Whistle blowing</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4967239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3"/>
        <p:cNvGrpSpPr/>
        <p:nvPr/>
      </p:nvGrpSpPr>
      <p:grpSpPr>
        <a:xfrm>
          <a:off x="0" y="0"/>
          <a:ext cx="0" cy="0"/>
          <a:chOff x="0" y="0"/>
          <a:chExt cx="0" cy="0"/>
        </a:xfrm>
      </p:grpSpPr>
      <p:pic>
        <p:nvPicPr>
          <p:cNvPr id="144" name="Google Shape;144;ge340bda430_0_10"/>
          <p:cNvPicPr preferRelativeResize="0"/>
          <p:nvPr/>
        </p:nvPicPr>
        <p:blipFill rotWithShape="1">
          <a:blip r:embed="rId4">
            <a:alphaModFix/>
          </a:blip>
          <a:srcRect/>
          <a:stretch/>
        </p:blipFill>
        <p:spPr>
          <a:xfrm>
            <a:off x="10287000" y="3479017"/>
            <a:ext cx="1588491" cy="1600200"/>
          </a:xfrm>
          <a:prstGeom prst="rect">
            <a:avLst/>
          </a:prstGeom>
          <a:noFill/>
          <a:ln>
            <a:noFill/>
          </a:ln>
        </p:spPr>
      </p:pic>
      <p:sp>
        <p:nvSpPr>
          <p:cNvPr id="145" name="Google Shape;145;ge340bda430_0_10"/>
          <p:cNvSpPr txBox="1"/>
          <p:nvPr/>
        </p:nvSpPr>
        <p:spPr>
          <a:xfrm>
            <a:off x="122625" y="3555225"/>
            <a:ext cx="10074900" cy="1447800"/>
          </a:xfrm>
          <a:prstGeom prst="rect">
            <a:avLst/>
          </a:prstGeom>
          <a:noFill/>
          <a:ln>
            <a:noFill/>
          </a:ln>
        </p:spPr>
        <p:txBody>
          <a:bodyPr spcFirstLastPara="1" wrap="square" lIns="91425" tIns="45700" rIns="91425" bIns="45700" anchor="ctr" anchorCtr="0">
            <a:noAutofit/>
          </a:bodyPr>
          <a:lstStyle/>
          <a:p>
            <a:pPr marL="0" lvl="0" indent="0" algn="just" rtl="0">
              <a:spcBef>
                <a:spcPts val="392"/>
              </a:spcBef>
              <a:spcAft>
                <a:spcPts val="0"/>
              </a:spcAft>
              <a:buNone/>
            </a:pPr>
            <a:endParaRPr sz="2900" b="1" dirty="0">
              <a:solidFill>
                <a:schemeClr val="dk1"/>
              </a:solidFill>
              <a:latin typeface="Trebuchet MS"/>
              <a:ea typeface="Trebuchet MS"/>
              <a:cs typeface="Trebuchet MS"/>
              <a:sym typeface="Trebuchet MS"/>
            </a:endParaRPr>
          </a:p>
          <a:p>
            <a:pPr marL="0" lvl="0" indent="0" algn="just" rtl="0">
              <a:spcBef>
                <a:spcPts val="392"/>
              </a:spcBef>
              <a:spcAft>
                <a:spcPts val="0"/>
              </a:spcAft>
              <a:buNone/>
            </a:pPr>
            <a:endParaRPr sz="2900" b="1" dirty="0">
              <a:solidFill>
                <a:schemeClr val="dk1"/>
              </a:solidFill>
              <a:latin typeface="Trebuchet MS"/>
              <a:ea typeface="Trebuchet MS"/>
              <a:cs typeface="Trebuchet MS"/>
              <a:sym typeface="Trebuchet MS"/>
            </a:endParaRPr>
          </a:p>
          <a:p>
            <a:pPr marL="0" lvl="0" indent="0" algn="just" rtl="0">
              <a:spcBef>
                <a:spcPts val="392"/>
              </a:spcBef>
              <a:spcAft>
                <a:spcPts val="0"/>
              </a:spcAft>
              <a:buNone/>
            </a:pPr>
            <a:endParaRPr sz="2900" b="1" dirty="0">
              <a:solidFill>
                <a:schemeClr val="dk1"/>
              </a:solidFill>
              <a:latin typeface="Trebuchet MS"/>
              <a:ea typeface="Trebuchet MS"/>
              <a:cs typeface="Trebuchet MS"/>
              <a:sym typeface="Trebuchet MS"/>
            </a:endParaRPr>
          </a:p>
          <a:p>
            <a:pPr marL="0" lvl="0" indent="0" algn="just" rtl="0">
              <a:spcBef>
                <a:spcPts val="392"/>
              </a:spcBef>
              <a:spcAft>
                <a:spcPts val="0"/>
              </a:spcAft>
              <a:buNone/>
            </a:pPr>
            <a:r>
              <a:rPr lang="en-US" sz="2900" b="1" dirty="0">
                <a:solidFill>
                  <a:schemeClr val="dk1"/>
                </a:solidFill>
                <a:latin typeface="Trebuchet MS"/>
                <a:ea typeface="Trebuchet MS"/>
                <a:cs typeface="Trebuchet MS"/>
                <a:sym typeface="Trebuchet MS"/>
              </a:rPr>
              <a:t>Q2. What are the professional responsibilities of AA in this context?</a:t>
            </a:r>
            <a:endParaRPr sz="1500" b="1" dirty="0">
              <a:solidFill>
                <a:schemeClr val="dk1"/>
              </a:solidFill>
            </a:endParaRPr>
          </a:p>
          <a:p>
            <a:pPr marL="0" marR="0" lvl="0" indent="0" algn="ctr" rtl="0">
              <a:spcBef>
                <a:spcPts val="0"/>
              </a:spcBef>
              <a:spcAft>
                <a:spcPts val="0"/>
              </a:spcAft>
              <a:buNone/>
            </a:pPr>
            <a:endParaRPr sz="4500" b="1"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endParaRPr sz="4500" b="1" dirty="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pic>
        <p:nvPicPr>
          <p:cNvPr id="152" name="Google Shape;152;p8"/>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53" name="Google Shape;153;p8"/>
          <p:cNvSpPr txBox="1"/>
          <p:nvPr/>
        </p:nvSpPr>
        <p:spPr>
          <a:xfrm>
            <a:off x="2933700" y="463108"/>
            <a:ext cx="7962900" cy="1010585"/>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a:solidFill>
                  <a:srgbClr val="000000"/>
                </a:solidFill>
                <a:latin typeface="Trebuchet MS"/>
                <a:ea typeface="Trebuchet MS"/>
                <a:cs typeface="Trebuchet MS"/>
                <a:sym typeface="Trebuchet MS"/>
              </a:rPr>
              <a:t>Professional responsibilities of the Appointed Actuary </a:t>
            </a:r>
            <a:endParaRPr/>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a:solidFill>
                  <a:srgbClr val="0000FF"/>
                </a:solidFill>
                <a:latin typeface="Trebuchet MS"/>
                <a:ea typeface="Trebuchet MS"/>
                <a:cs typeface="Trebuchet MS"/>
                <a:sym typeface="Trebuchet MS"/>
              </a:rPr>
              <a:t>Overview</a:t>
            </a:r>
            <a:endParaRPr/>
          </a:p>
        </p:txBody>
      </p:sp>
      <p:sp>
        <p:nvSpPr>
          <p:cNvPr id="154" name="Google Shape;154;p8"/>
          <p:cNvSpPr txBox="1"/>
          <p:nvPr/>
        </p:nvSpPr>
        <p:spPr>
          <a:xfrm>
            <a:off x="2933700" y="1610872"/>
            <a:ext cx="7505700" cy="3723128"/>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AA serves a dual role</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Statutory responsibilities</a:t>
            </a:r>
            <a:r>
              <a:rPr lang="en-US" sz="2800" dirty="0">
                <a:latin typeface="Trebuchet MS"/>
                <a:ea typeface="Trebuchet MS"/>
                <a:cs typeface="Trebuchet MS"/>
                <a:sym typeface="Trebuchet MS"/>
              </a:rPr>
              <a:t> </a:t>
            </a:r>
            <a:r>
              <a:rPr lang="en-US" sz="2800" b="0" i="0" u="none" strike="noStrike" cap="none" dirty="0">
                <a:solidFill>
                  <a:srgbClr val="000000"/>
                </a:solidFill>
                <a:latin typeface="Trebuchet MS"/>
                <a:ea typeface="Trebuchet MS"/>
                <a:cs typeface="Trebuchet MS"/>
                <a:sym typeface="Trebuchet MS"/>
              </a:rPr>
              <a:t>to IRDAI, including whistle-blowing</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Employee of the insurance company; generally, part of its senior management</a:t>
            </a:r>
            <a:endParaRPr dirty="0"/>
          </a:p>
          <a:p>
            <a:pPr marL="742950" marR="0" lvl="1" indent="-161290" algn="just" rtl="0">
              <a:lnSpc>
                <a:spcPct val="100000"/>
              </a:lnSpc>
              <a:spcBef>
                <a:spcPts val="392"/>
              </a:spcBef>
              <a:spcAft>
                <a:spcPts val="0"/>
              </a:spcAft>
              <a:buClr>
                <a:schemeClr val="dk1"/>
              </a:buClr>
              <a:buSzPct val="100000"/>
              <a:buFont typeface="Trebuchet MS"/>
              <a:buNone/>
            </a:pPr>
            <a:endParaRPr sz="2800" b="0" i="0" u="none" strike="noStrike" cap="none" dirty="0">
              <a:solidFill>
                <a:srgbClr val="000000"/>
              </a:solidFill>
              <a:latin typeface="Trebuchet MS"/>
              <a:ea typeface="Trebuchet MS"/>
              <a:cs typeface="Trebuchet MS"/>
              <a:sym typeface="Trebuchet MS"/>
            </a:endParaRP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Where these roles conflict, statutory responsibilities take precedence</a:t>
            </a:r>
            <a:endParaRPr lang="en-US" dirty="0"/>
          </a:p>
          <a:p>
            <a:pPr marL="342900" marR="0" lvl="0" indent="-200660" algn="just" rtl="0">
              <a:lnSpc>
                <a:spcPct val="100000"/>
              </a:lnSpc>
              <a:spcBef>
                <a:spcPts val="448"/>
              </a:spcBef>
              <a:spcAft>
                <a:spcPts val="0"/>
              </a:spcAft>
              <a:buClr>
                <a:schemeClr val="dk1"/>
              </a:buClr>
              <a:buSzPct val="100000"/>
              <a:buFont typeface="Trebuchet MS"/>
              <a:buNone/>
            </a:pPr>
            <a:endParaRPr lang="en-IN" sz="3200" b="0" i="0" u="none" strike="noStrike" cap="none" dirty="0">
              <a:solidFill>
                <a:srgbClr val="000000"/>
              </a:solidFill>
              <a:latin typeface="Trebuchet MS"/>
              <a:ea typeface="Trebuchet MS"/>
              <a:cs typeface="Trebuchet MS"/>
              <a:sym typeface="Trebuchet MS"/>
            </a:endParaRP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These roles are in addition to the common professional responsibilities of all actuaries</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Actuaries Act / PCSs / APSs / GNs </a:t>
            </a:r>
            <a:endParaRPr dirty="0"/>
          </a:p>
        </p:txBody>
      </p:sp>
      <p:sp>
        <p:nvSpPr>
          <p:cNvPr id="155" name="Google Shape;155;p8"/>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pic>
        <p:nvPicPr>
          <p:cNvPr id="162" name="Google Shape;162;p9"/>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63" name="Google Shape;163;p9"/>
          <p:cNvSpPr txBox="1"/>
          <p:nvPr/>
        </p:nvSpPr>
        <p:spPr>
          <a:xfrm>
            <a:off x="2933700" y="1610872"/>
            <a:ext cx="7505700" cy="4784020"/>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Ensuring solvency of the insurer at all times</a:t>
            </a: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Calculating &amp; certifying reserves using appropriate actuarial principles &amp; methods as per IRDAI regulations</a:t>
            </a:r>
          </a:p>
          <a:p>
            <a:pPr marL="342900" marR="0" lvl="0" indent="-342900" algn="just" rtl="0">
              <a:lnSpc>
                <a:spcPct val="100000"/>
              </a:lnSpc>
              <a:spcBef>
                <a:spcPts val="448"/>
              </a:spcBef>
              <a:spcAft>
                <a:spcPts val="0"/>
              </a:spcAft>
              <a:buClr>
                <a:srgbClr val="000000"/>
              </a:buClr>
              <a:buSzPct val="100000"/>
              <a:buFont typeface="Trebuchet MS"/>
              <a:buChar char="•"/>
            </a:pPr>
            <a:r>
              <a:rPr lang="en-US" sz="3200" b="1" i="0" u="none" strike="noStrike" cap="none" dirty="0">
                <a:solidFill>
                  <a:srgbClr val="000000"/>
                </a:solidFill>
                <a:latin typeface="Trebuchet MS"/>
                <a:ea typeface="Trebuchet MS"/>
                <a:cs typeface="Trebuchet MS"/>
                <a:sym typeface="Trebuchet MS"/>
              </a:rPr>
              <a:t>AA should not put forward or certify any figures which lack credibility, with serious reservations</a:t>
            </a: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Informing the Board about reliability &amp; adequacy of calculation of IBNR &amp; other reserves</a:t>
            </a: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Addressing IRDAI’s concerns / feedback (if any) regarding the reserving process &amp; its results</a:t>
            </a:r>
          </a:p>
          <a:p>
            <a:pPr marL="342900" marR="0" lvl="0" indent="-342900" algn="just" rtl="0">
              <a:lnSpc>
                <a:spcPct val="100000"/>
              </a:lnSpc>
              <a:spcBef>
                <a:spcPts val="448"/>
              </a:spcBef>
              <a:spcAft>
                <a:spcPts val="0"/>
              </a:spcAft>
              <a:buClr>
                <a:srgbClr val="000000"/>
              </a:buClr>
              <a:buSzPct val="100000"/>
              <a:buFont typeface="Trebuchet MS"/>
              <a:buChar char="•"/>
            </a:pPr>
            <a:endParaRPr lang="en-US" sz="3200" b="0" i="0" u="none" strike="noStrike" cap="none" dirty="0">
              <a:solidFill>
                <a:srgbClr val="000000"/>
              </a:solidFill>
              <a:latin typeface="Trebuchet MS"/>
              <a:ea typeface="Trebuchet MS"/>
              <a:cs typeface="Trebuchet MS"/>
              <a:sym typeface="Trebuchet MS"/>
            </a:endParaRP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Relevant norms:</a:t>
            </a:r>
            <a:endParaRPr lang="en-US"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IBNR Guidelines, 2005: chapter 2 para 7.1</a:t>
            </a:r>
          </a:p>
          <a:p>
            <a:pPr marL="742950" marR="0" lvl="1" indent="-285750" algn="just" rtl="0">
              <a:lnSpc>
                <a:spcPct val="100000"/>
              </a:lnSpc>
              <a:spcBef>
                <a:spcPts val="392"/>
              </a:spcBef>
              <a:spcAft>
                <a:spcPts val="0"/>
              </a:spcAft>
              <a:buClr>
                <a:srgbClr val="000000"/>
              </a:buClr>
              <a:buSzPct val="100000"/>
              <a:buFont typeface="Trebuchet MS"/>
              <a:buChar char="–"/>
            </a:pPr>
            <a:r>
              <a:rPr lang="en-US" sz="2800" dirty="0">
                <a:latin typeface="Trebuchet MS"/>
                <a:sym typeface="Trebuchet MS"/>
              </a:rPr>
              <a:t>ALSM Regulations, 2016: Schedule II para 3(3)</a:t>
            </a:r>
          </a:p>
          <a:p>
            <a:pPr marL="742950" marR="0" lvl="1" indent="-285750" algn="just" rtl="0">
              <a:lnSpc>
                <a:spcPct val="100000"/>
              </a:lnSpc>
              <a:spcBef>
                <a:spcPts val="392"/>
              </a:spcBef>
              <a:spcAft>
                <a:spcPts val="0"/>
              </a:spcAft>
              <a:buClr>
                <a:srgbClr val="000000"/>
              </a:buClr>
              <a:buSzPct val="100000"/>
              <a:buFont typeface="Trebuchet MS"/>
              <a:buChar char="–"/>
            </a:pPr>
            <a:r>
              <a:rPr lang="en-US" sz="2800" dirty="0">
                <a:latin typeface="Trebuchet MS"/>
                <a:sym typeface="Trebuchet MS"/>
              </a:rPr>
              <a:t>AA Regulations, 2017: Regulation 9(iii), (vii), (xiii)</a:t>
            </a:r>
            <a:endParaRPr lang="en-US" sz="3200" dirty="0">
              <a:latin typeface="Trebuchet MS"/>
              <a:ea typeface="Trebuchet MS"/>
              <a:cs typeface="Trebuchet MS"/>
              <a:sym typeface="Trebuchet MS"/>
            </a:endParaRPr>
          </a:p>
          <a:p>
            <a:pPr marL="742950" marR="0" lvl="1" indent="-285750" algn="just" rtl="0">
              <a:lnSpc>
                <a:spcPct val="100000"/>
              </a:lnSpc>
              <a:spcBef>
                <a:spcPts val="392"/>
              </a:spcBef>
              <a:spcAft>
                <a:spcPts val="0"/>
              </a:spcAft>
              <a:buClr>
                <a:srgbClr val="000000"/>
              </a:buClr>
              <a:buSzPct val="100000"/>
              <a:buFont typeface="Trebuchet MS"/>
              <a:buChar char="–"/>
            </a:pPr>
            <a:endParaRPr lang="en-US" dirty="0"/>
          </a:p>
          <a:p>
            <a:pPr marL="742950" marR="0" lvl="1" indent="-161290" algn="just" rtl="0">
              <a:lnSpc>
                <a:spcPct val="100000"/>
              </a:lnSpc>
              <a:spcBef>
                <a:spcPts val="392"/>
              </a:spcBef>
              <a:spcAft>
                <a:spcPts val="0"/>
              </a:spcAft>
              <a:buClr>
                <a:schemeClr val="dk1"/>
              </a:buClr>
              <a:buSzPct val="100000"/>
              <a:buFont typeface="Trebuchet MS"/>
              <a:buNone/>
            </a:pPr>
            <a:endParaRPr sz="2800" b="0" i="0" u="none" strike="noStrike" cap="none" dirty="0">
              <a:solidFill>
                <a:srgbClr val="000000"/>
              </a:solidFill>
              <a:latin typeface="Trebuchet MS"/>
              <a:ea typeface="Trebuchet MS"/>
              <a:cs typeface="Trebuchet MS"/>
              <a:sym typeface="Trebuchet MS"/>
            </a:endParaRPr>
          </a:p>
        </p:txBody>
      </p:sp>
      <p:sp>
        <p:nvSpPr>
          <p:cNvPr id="164" name="Google Shape;164;p9"/>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165" name="Google Shape;165;p9"/>
          <p:cNvSpPr txBox="1"/>
          <p:nvPr/>
        </p:nvSpPr>
        <p:spPr>
          <a:xfrm>
            <a:off x="2933700" y="463108"/>
            <a:ext cx="7962900" cy="1010585"/>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dirty="0">
                <a:solidFill>
                  <a:srgbClr val="000000"/>
                </a:solidFill>
                <a:latin typeface="Trebuchet MS"/>
                <a:ea typeface="Trebuchet MS"/>
                <a:cs typeface="Trebuchet MS"/>
                <a:sym typeface="Trebuchet MS"/>
              </a:rPr>
              <a:t>Professional responsibilities of the Appointed Actuary </a:t>
            </a:r>
            <a:endParaRPr dirty="0"/>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dirty="0">
                <a:solidFill>
                  <a:srgbClr val="0000FF"/>
                </a:solidFill>
                <a:latin typeface="Trebuchet MS"/>
                <a:ea typeface="Trebuchet MS"/>
                <a:cs typeface="Trebuchet MS"/>
                <a:sym typeface="Trebuchet MS"/>
              </a:rPr>
              <a:t>Prudential responsibilities</a:t>
            </a:r>
            <a:endParaRP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pic>
        <p:nvPicPr>
          <p:cNvPr id="162" name="Google Shape;162;p9"/>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63" name="Google Shape;163;p9"/>
          <p:cNvSpPr txBox="1"/>
          <p:nvPr/>
        </p:nvSpPr>
        <p:spPr>
          <a:xfrm>
            <a:off x="2933700" y="1610872"/>
            <a:ext cx="7505700" cy="4784020"/>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rgbClr val="000000"/>
              </a:buClr>
              <a:buSzPct val="100000"/>
              <a:buFont typeface="Trebuchet MS"/>
              <a:buChar char="•"/>
            </a:pPr>
            <a:r>
              <a:rPr lang="en-IN" sz="3200" b="0" i="0" u="none" strike="noStrike" cap="none" dirty="0">
                <a:solidFill>
                  <a:srgbClr val="000000"/>
                </a:solidFill>
                <a:latin typeface="Trebuchet MS"/>
                <a:ea typeface="Trebuchet MS"/>
                <a:cs typeface="Trebuchet MS"/>
                <a:sym typeface="Trebuchet MS"/>
              </a:rPr>
              <a:t>It is the Principal Officer’s responsibility to provide full &amp; complete data to the AA</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However, the AA must:</a:t>
            </a:r>
            <a:endParaRPr lang="en-US"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Check the data to the best of his ability</a:t>
            </a:r>
            <a:endParaRPr lang="en-US"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Ensure that all requisite records have been made available for actuarial valuation</a:t>
            </a:r>
            <a:endParaRPr lang="en-US"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Be satisfied that the data are consistent, reliable and complete</a:t>
            </a:r>
            <a:endParaRPr kumimoji="0" lang="en-US" sz="32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342900" marR="0" lvl="0" indent="-342900" algn="just" defTabSz="914400" rtl="0" eaLnBrk="1" fontAlgn="auto" latinLnBrk="0" hangingPunct="1">
              <a:lnSpc>
                <a:spcPct val="100000"/>
              </a:lnSpc>
              <a:spcBef>
                <a:spcPts val="0"/>
              </a:spcBef>
              <a:spcAft>
                <a:spcPts val="0"/>
              </a:spcAft>
              <a:buClr>
                <a:srgbClr val="000000"/>
              </a:buClr>
              <a:buSzPct val="100000"/>
              <a:buFont typeface="Trebuchet MS"/>
              <a:buChar char="•"/>
              <a:tabLst/>
              <a:defRPr/>
            </a:pPr>
            <a:r>
              <a:rPr kumimoji="0" lang="en-US" sz="32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AA should highlight </a:t>
            </a:r>
            <a:r>
              <a:rPr lang="en-US" sz="3200" dirty="0">
                <a:latin typeface="Trebuchet MS"/>
                <a:ea typeface="Trebuchet MS"/>
                <a:cs typeface="Trebuchet MS"/>
                <a:sym typeface="Trebuchet MS"/>
              </a:rPr>
              <a:t>relevant issues in IBNR Report</a:t>
            </a:r>
          </a:p>
          <a:p>
            <a:pPr marL="742950" marR="0" lvl="1" indent="-285750" algn="just" defTabSz="914400" rtl="0" eaLnBrk="1" fontAlgn="auto" latinLnBrk="0" hangingPunct="1">
              <a:lnSpc>
                <a:spcPct val="100000"/>
              </a:lnSpc>
              <a:spcBef>
                <a:spcPts val="392"/>
              </a:spcBef>
              <a:spcAft>
                <a:spcPts val="0"/>
              </a:spcAft>
              <a:buClr>
                <a:srgbClr val="000000"/>
              </a:buClr>
              <a:buSzPct val="100000"/>
              <a:buFont typeface="Trebuchet MS"/>
              <a:buChar char="–"/>
              <a:tabLst/>
              <a:defRPr/>
            </a:pPr>
            <a:r>
              <a:rPr lang="en-US" sz="2900" dirty="0">
                <a:latin typeface="Trebuchet MS"/>
                <a:ea typeface="Trebuchet MS"/>
                <a:cs typeface="Trebuchet MS"/>
                <a:sym typeface="Trebuchet MS"/>
              </a:rPr>
              <a:t>May consider informing IRDAI at an earlier date in case of persistent / significant data challenges </a:t>
            </a:r>
          </a:p>
          <a:p>
            <a:pPr marL="742950" marR="0" lvl="1" indent="-285750" algn="just" defTabSz="914400" rtl="0" eaLnBrk="1" fontAlgn="auto" latinLnBrk="0" hangingPunct="1">
              <a:lnSpc>
                <a:spcPct val="100000"/>
              </a:lnSpc>
              <a:spcBef>
                <a:spcPts val="392"/>
              </a:spcBef>
              <a:spcAft>
                <a:spcPts val="0"/>
              </a:spcAft>
              <a:buClr>
                <a:srgbClr val="000000"/>
              </a:buClr>
              <a:buSzPct val="100000"/>
              <a:buFont typeface="Trebuchet MS"/>
              <a:buChar char="–"/>
              <a:tabLst/>
              <a:defRPr/>
            </a:pPr>
            <a:endParaRPr kumimoji="0" lang="en-US" sz="32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Relevant norms:</a:t>
            </a:r>
            <a:endParaRPr lang="en-US"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IBNR Guidelines, 2005: chapter 2 paras 2 &amp; 7</a:t>
            </a:r>
          </a:p>
          <a:p>
            <a:pPr marL="742950" marR="0" lvl="1" indent="-285750" algn="just" rtl="0">
              <a:lnSpc>
                <a:spcPct val="100000"/>
              </a:lnSpc>
              <a:spcBef>
                <a:spcPts val="392"/>
              </a:spcBef>
              <a:spcAft>
                <a:spcPts val="0"/>
              </a:spcAft>
              <a:buClr>
                <a:srgbClr val="000000"/>
              </a:buClr>
              <a:buSzPct val="100000"/>
              <a:buFont typeface="Trebuchet MS"/>
              <a:buChar char="–"/>
            </a:pPr>
            <a:r>
              <a:rPr lang="en-US" sz="2800" dirty="0">
                <a:latin typeface="Trebuchet MS"/>
                <a:sym typeface="Trebuchet MS"/>
              </a:rPr>
              <a:t>ALSM Regulations, 2016: Form IRDAI-GI-TR certifications</a:t>
            </a:r>
          </a:p>
          <a:p>
            <a:pPr marL="742950" marR="0" lvl="1" indent="-285750" algn="just" rtl="0">
              <a:lnSpc>
                <a:spcPct val="100000"/>
              </a:lnSpc>
              <a:spcBef>
                <a:spcPts val="392"/>
              </a:spcBef>
              <a:spcAft>
                <a:spcPts val="0"/>
              </a:spcAft>
              <a:buClr>
                <a:srgbClr val="000000"/>
              </a:buClr>
              <a:buSzPct val="100000"/>
              <a:buFont typeface="Trebuchet MS"/>
              <a:buChar char="–"/>
            </a:pPr>
            <a:r>
              <a:rPr lang="en-US" sz="2800" dirty="0">
                <a:latin typeface="Trebuchet MS"/>
                <a:sym typeface="Trebuchet MS"/>
              </a:rPr>
              <a:t>AA Regulations, 2017: Regulation 9(</a:t>
            </a:r>
            <a:r>
              <a:rPr lang="en-US" sz="2800" dirty="0" err="1">
                <a:latin typeface="Trebuchet MS"/>
                <a:sym typeface="Trebuchet MS"/>
              </a:rPr>
              <a:t>i</a:t>
            </a:r>
            <a:r>
              <a:rPr lang="en-US" sz="2800" dirty="0">
                <a:latin typeface="Trebuchet MS"/>
                <a:sym typeface="Trebuchet MS"/>
              </a:rPr>
              <a:t>) &amp; (xiii)</a:t>
            </a:r>
            <a:endParaRPr lang="en-US" sz="3200" dirty="0">
              <a:latin typeface="Trebuchet MS"/>
              <a:ea typeface="Trebuchet MS"/>
              <a:cs typeface="Trebuchet MS"/>
              <a:sym typeface="Trebuchet MS"/>
            </a:endParaRPr>
          </a:p>
        </p:txBody>
      </p:sp>
      <p:sp>
        <p:nvSpPr>
          <p:cNvPr id="164" name="Google Shape;164;p9"/>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165" name="Google Shape;165;p9"/>
          <p:cNvSpPr txBox="1"/>
          <p:nvPr/>
        </p:nvSpPr>
        <p:spPr>
          <a:xfrm>
            <a:off x="2933700" y="463108"/>
            <a:ext cx="7962900" cy="1010585"/>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dirty="0">
                <a:solidFill>
                  <a:srgbClr val="000000"/>
                </a:solidFill>
                <a:latin typeface="Trebuchet MS"/>
                <a:ea typeface="Trebuchet MS"/>
                <a:cs typeface="Trebuchet MS"/>
                <a:sym typeface="Trebuchet MS"/>
              </a:rPr>
              <a:t>Professional responsibilities of the Appointed Actuary </a:t>
            </a:r>
            <a:endParaRPr dirty="0"/>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dirty="0">
                <a:solidFill>
                  <a:srgbClr val="0000FF"/>
                </a:solidFill>
                <a:latin typeface="Trebuchet MS"/>
                <a:ea typeface="Trebuchet MS"/>
                <a:cs typeface="Trebuchet MS"/>
                <a:sym typeface="Trebuchet MS"/>
              </a:rPr>
              <a:t>Prudential responsibilities: Data</a:t>
            </a:r>
            <a:endParaRPr dirty="0"/>
          </a:p>
        </p:txBody>
      </p:sp>
    </p:spTree>
    <p:extLst>
      <p:ext uri="{BB962C8B-B14F-4D97-AF65-F5344CB8AC3E}">
        <p14:creationId xmlns:p14="http://schemas.microsoft.com/office/powerpoint/2010/main" val="33768545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1"/>
        <p:cNvGrpSpPr/>
        <p:nvPr/>
      </p:nvGrpSpPr>
      <p:grpSpPr>
        <a:xfrm>
          <a:off x="0" y="0"/>
          <a:ext cx="0" cy="0"/>
          <a:chOff x="0" y="0"/>
          <a:chExt cx="0" cy="0"/>
        </a:xfrm>
      </p:grpSpPr>
      <p:pic>
        <p:nvPicPr>
          <p:cNvPr id="172" name="Google Shape;172;p10"/>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73" name="Google Shape;173;p10"/>
          <p:cNvSpPr txBox="1"/>
          <p:nvPr/>
        </p:nvSpPr>
        <p:spPr>
          <a:xfrm>
            <a:off x="2933700" y="1610871"/>
            <a:ext cx="7505700" cy="4485129"/>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Communications</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Results &amp; reservations (if any) should be communicated to relevant stakeholders in an understandable manner</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Work with relevant stakeholders to resolve issues</a:t>
            </a:r>
            <a:endParaRPr dirty="0"/>
          </a:p>
          <a:p>
            <a:pPr marL="742950" marR="0" lvl="1" indent="-161290" algn="just" rtl="0">
              <a:lnSpc>
                <a:spcPct val="100000"/>
              </a:lnSpc>
              <a:spcBef>
                <a:spcPts val="392"/>
              </a:spcBef>
              <a:spcAft>
                <a:spcPts val="0"/>
              </a:spcAft>
              <a:buClr>
                <a:schemeClr val="dk1"/>
              </a:buClr>
              <a:buSzPct val="100000"/>
              <a:buFont typeface="Trebuchet MS"/>
              <a:buNone/>
            </a:pPr>
            <a:endParaRPr sz="2800" b="0" i="0" u="none" strike="noStrike" cap="none" dirty="0">
              <a:solidFill>
                <a:srgbClr val="000000"/>
              </a:solidFill>
              <a:latin typeface="Trebuchet MS"/>
              <a:ea typeface="Trebuchet MS"/>
              <a:cs typeface="Trebuchet MS"/>
              <a:sym typeface="Trebuchet MS"/>
            </a:endParaRP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Overall functioning of the actuarial team</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Processes, documentation, HR matters etc.</a:t>
            </a:r>
            <a:endParaRPr dirty="0"/>
          </a:p>
          <a:p>
            <a:pPr marL="742950" marR="0" lvl="1" indent="-161290" algn="just" rtl="0">
              <a:lnSpc>
                <a:spcPct val="100000"/>
              </a:lnSpc>
              <a:spcBef>
                <a:spcPts val="392"/>
              </a:spcBef>
              <a:spcAft>
                <a:spcPts val="0"/>
              </a:spcAft>
              <a:buClr>
                <a:schemeClr val="dk1"/>
              </a:buClr>
              <a:buSzPct val="100000"/>
              <a:buFont typeface="Trebuchet MS"/>
              <a:buNone/>
            </a:pPr>
            <a:endParaRPr sz="2800" b="0" i="0" u="none" strike="noStrike" cap="none" dirty="0">
              <a:solidFill>
                <a:srgbClr val="000000"/>
              </a:solidFill>
              <a:latin typeface="Trebuchet MS"/>
              <a:ea typeface="Trebuchet MS"/>
              <a:cs typeface="Trebuchet MS"/>
              <a:sym typeface="Trebuchet MS"/>
            </a:endParaRP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Although tasks may be delegated downward, AA retains overall responsibility</a:t>
            </a:r>
            <a:endParaRPr dirty="0"/>
          </a:p>
          <a:p>
            <a:pPr marL="342900" marR="0" lvl="0" indent="-200660" algn="just" rtl="0">
              <a:lnSpc>
                <a:spcPct val="100000"/>
              </a:lnSpc>
              <a:spcBef>
                <a:spcPts val="448"/>
              </a:spcBef>
              <a:spcAft>
                <a:spcPts val="0"/>
              </a:spcAft>
              <a:buClr>
                <a:schemeClr val="dk1"/>
              </a:buClr>
              <a:buSzPct val="100000"/>
              <a:buFont typeface="Trebuchet MS"/>
              <a:buNone/>
            </a:pPr>
            <a:endParaRPr sz="3200" b="0" i="0" u="none" strike="noStrike" cap="none" dirty="0">
              <a:solidFill>
                <a:srgbClr val="000000"/>
              </a:solidFill>
              <a:latin typeface="Trebuchet MS"/>
              <a:ea typeface="Trebuchet MS"/>
              <a:cs typeface="Trebuchet MS"/>
              <a:sym typeface="Trebuchet MS"/>
            </a:endParaRP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If necessary work is precluded by time, AA should decline to act (i.e., push for extension in timeline)</a:t>
            </a:r>
            <a:endParaRPr kumimoji="0" lang="en-IN" sz="29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742950" marR="0" lvl="1" indent="-285750" algn="just" defTabSz="914400" rtl="0" eaLnBrk="1" fontAlgn="auto" latinLnBrk="0" hangingPunct="1">
              <a:lnSpc>
                <a:spcPct val="100000"/>
              </a:lnSpc>
              <a:spcBef>
                <a:spcPts val="392"/>
              </a:spcBef>
              <a:spcAft>
                <a:spcPts val="0"/>
              </a:spcAft>
              <a:buClr>
                <a:srgbClr val="000000"/>
              </a:buClr>
              <a:buSzPct val="100000"/>
              <a:buFont typeface="Trebuchet MS"/>
              <a:buChar char="–"/>
              <a:tabLst/>
              <a:defRPr/>
            </a:pPr>
            <a:r>
              <a:rPr kumimoji="0" lang="en-IN" sz="29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As per PCS section 2.3 &amp; IBNR Guidelines, 2005: Chapter 2 para 7.1</a:t>
            </a:r>
            <a:endParaRPr sz="3200" b="0" i="0" u="none" strike="noStrike" cap="none" dirty="0">
              <a:solidFill>
                <a:srgbClr val="000000"/>
              </a:solidFill>
              <a:latin typeface="Trebuchet MS"/>
              <a:ea typeface="Trebuchet MS"/>
              <a:cs typeface="Trebuchet MS"/>
              <a:sym typeface="Trebuchet MS"/>
            </a:endParaRPr>
          </a:p>
          <a:p>
            <a:pPr marL="742950" marR="0" lvl="1" indent="-161290" algn="just" rtl="0">
              <a:lnSpc>
                <a:spcPct val="100000"/>
              </a:lnSpc>
              <a:spcBef>
                <a:spcPts val="392"/>
              </a:spcBef>
              <a:spcAft>
                <a:spcPts val="0"/>
              </a:spcAft>
              <a:buClr>
                <a:schemeClr val="dk1"/>
              </a:buClr>
              <a:buSzPct val="100000"/>
              <a:buFont typeface="Trebuchet MS"/>
              <a:buNone/>
            </a:pPr>
            <a:endParaRPr sz="2800" b="0" i="0" u="none" strike="noStrike" cap="none" dirty="0">
              <a:solidFill>
                <a:srgbClr val="000000"/>
              </a:solidFill>
              <a:latin typeface="Trebuchet MS"/>
              <a:ea typeface="Trebuchet MS"/>
              <a:cs typeface="Trebuchet MS"/>
              <a:sym typeface="Trebuchet MS"/>
            </a:endParaRPr>
          </a:p>
        </p:txBody>
      </p:sp>
      <p:sp>
        <p:nvSpPr>
          <p:cNvPr id="174" name="Google Shape;174;p10"/>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175" name="Google Shape;175;p10"/>
          <p:cNvSpPr txBox="1"/>
          <p:nvPr/>
        </p:nvSpPr>
        <p:spPr>
          <a:xfrm>
            <a:off x="2933700" y="463108"/>
            <a:ext cx="7962900" cy="109334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a:solidFill>
                  <a:srgbClr val="000000"/>
                </a:solidFill>
                <a:latin typeface="Trebuchet MS"/>
                <a:ea typeface="Trebuchet MS"/>
                <a:cs typeface="Trebuchet MS"/>
                <a:sym typeface="Trebuchet MS"/>
              </a:rPr>
              <a:t>Professional responsibilities of the Appointed Actuary </a:t>
            </a:r>
            <a:endParaRPr/>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a:solidFill>
                  <a:srgbClr val="0000FF"/>
                </a:solidFill>
                <a:latin typeface="Trebuchet MS"/>
                <a:ea typeface="Trebuchet MS"/>
                <a:cs typeface="Trebuchet MS"/>
                <a:sym typeface="Trebuchet MS"/>
              </a:rPr>
              <a:t>General responsibilities</a:t>
            </a:r>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1"/>
        <p:cNvGrpSpPr/>
        <p:nvPr/>
      </p:nvGrpSpPr>
      <p:grpSpPr>
        <a:xfrm>
          <a:off x="0" y="0"/>
          <a:ext cx="0" cy="0"/>
          <a:chOff x="0" y="0"/>
          <a:chExt cx="0" cy="0"/>
        </a:xfrm>
      </p:grpSpPr>
      <p:pic>
        <p:nvPicPr>
          <p:cNvPr id="182" name="Google Shape;182;p11"/>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83" name="Google Shape;183;p11"/>
          <p:cNvSpPr txBox="1"/>
          <p:nvPr/>
        </p:nvSpPr>
        <p:spPr>
          <a:xfrm>
            <a:off x="2933700" y="1610873"/>
            <a:ext cx="7505700" cy="4559108"/>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Must report to IRDAI in a timely manner if</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Company fails to take appropriate steps to rectify a matter with material adverse effect on its financial condition</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Insurer violates an Act, significantly affecting policyholders’ interest</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Directors / officers / employees of the company prevent him from exercising his duties &amp; obligations</a:t>
            </a:r>
            <a:endParaRPr sz="3200" b="0" i="0" u="none" strike="noStrike" cap="none" dirty="0">
              <a:solidFill>
                <a:srgbClr val="000000"/>
              </a:solidFill>
              <a:latin typeface="Trebuchet MS"/>
              <a:ea typeface="Trebuchet MS"/>
              <a:cs typeface="Trebuchet MS"/>
              <a:sym typeface="Trebuchet MS"/>
            </a:endParaRP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AA should take a balanced view before acting</a:t>
            </a:r>
            <a:endParaRPr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b="0" i="0" u="none" strike="noStrike" cap="none" dirty="0">
                <a:solidFill>
                  <a:srgbClr val="000000"/>
                </a:solidFill>
                <a:latin typeface="Trebuchet MS"/>
                <a:ea typeface="Trebuchet MS"/>
                <a:cs typeface="Trebuchet MS"/>
                <a:sym typeface="Trebuchet MS"/>
              </a:rPr>
              <a:t>Consider materiality, alternative viewpoints, alternative actions (as applicable)</a:t>
            </a:r>
          </a:p>
          <a:p>
            <a:pPr marL="342900" marR="0" lvl="0" indent="-342900" algn="just" rtl="0">
              <a:lnSpc>
                <a:spcPct val="100000"/>
              </a:lnSpc>
              <a:spcBef>
                <a:spcPts val="448"/>
              </a:spcBef>
              <a:spcAft>
                <a:spcPts val="0"/>
              </a:spcAft>
              <a:buClr>
                <a:srgbClr val="000000"/>
              </a:buClr>
              <a:buSzPct val="100000"/>
              <a:buFont typeface="Trebuchet MS"/>
              <a:buChar char="•"/>
            </a:pPr>
            <a:endParaRPr lang="en-US" sz="3200" b="0" i="0" u="none" strike="noStrike" cap="none" dirty="0">
              <a:solidFill>
                <a:srgbClr val="000000"/>
              </a:solidFill>
              <a:latin typeface="Trebuchet MS"/>
              <a:ea typeface="Trebuchet MS"/>
              <a:cs typeface="Trebuchet MS"/>
              <a:sym typeface="Trebuchet MS"/>
            </a:endParaRPr>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Relevant norms:</a:t>
            </a:r>
            <a:endParaRPr lang="en-US" dirty="0"/>
          </a:p>
          <a:p>
            <a:pPr marL="742950" marR="0" lvl="1" indent="-285750" algn="just" rtl="0">
              <a:lnSpc>
                <a:spcPct val="100000"/>
              </a:lnSpc>
              <a:spcBef>
                <a:spcPts val="392"/>
              </a:spcBef>
              <a:spcAft>
                <a:spcPts val="0"/>
              </a:spcAft>
              <a:buClr>
                <a:srgbClr val="000000"/>
              </a:buClr>
              <a:buSzPct val="100000"/>
              <a:buFont typeface="Trebuchet MS"/>
              <a:buChar char="–"/>
            </a:pPr>
            <a:r>
              <a:rPr lang="en-US" sz="2800" dirty="0">
                <a:latin typeface="Trebuchet MS"/>
                <a:sym typeface="Trebuchet MS"/>
              </a:rPr>
              <a:t>Corporate Governance Guidelines, 2016: Para 12.2</a:t>
            </a:r>
          </a:p>
          <a:p>
            <a:pPr marL="742950" marR="0" lvl="1" indent="-285750" algn="just" rtl="0">
              <a:lnSpc>
                <a:spcPct val="100000"/>
              </a:lnSpc>
              <a:spcBef>
                <a:spcPts val="392"/>
              </a:spcBef>
              <a:spcAft>
                <a:spcPts val="0"/>
              </a:spcAft>
              <a:buClr>
                <a:srgbClr val="000000"/>
              </a:buClr>
              <a:buSzPct val="100000"/>
              <a:buFont typeface="Trebuchet MS"/>
              <a:buChar char="–"/>
            </a:pPr>
            <a:r>
              <a:rPr lang="en-US" sz="2800" dirty="0">
                <a:latin typeface="Trebuchet MS"/>
                <a:sym typeface="Trebuchet MS"/>
              </a:rPr>
              <a:t>AA Regulations, 2017: Regulation 9(xiv)</a:t>
            </a:r>
            <a:endParaRPr lang="en-US" sz="3200" dirty="0">
              <a:latin typeface="Trebuchet MS"/>
              <a:ea typeface="Trebuchet MS"/>
              <a:cs typeface="Trebuchet MS"/>
              <a:sym typeface="Trebuchet MS"/>
            </a:endParaRPr>
          </a:p>
          <a:p>
            <a:pPr marL="742950" marR="0" lvl="1" indent="-285750" algn="just" rtl="0">
              <a:lnSpc>
                <a:spcPct val="100000"/>
              </a:lnSpc>
              <a:spcBef>
                <a:spcPts val="392"/>
              </a:spcBef>
              <a:spcAft>
                <a:spcPts val="0"/>
              </a:spcAft>
              <a:buClr>
                <a:srgbClr val="000000"/>
              </a:buClr>
              <a:buSzPct val="100000"/>
              <a:buFont typeface="Trebuchet MS"/>
              <a:buChar char="–"/>
            </a:pPr>
            <a:endParaRPr dirty="0"/>
          </a:p>
          <a:p>
            <a:pPr marL="342900" marR="0" lvl="0" indent="-200660" algn="just" rtl="0">
              <a:lnSpc>
                <a:spcPct val="100000"/>
              </a:lnSpc>
              <a:spcBef>
                <a:spcPts val="448"/>
              </a:spcBef>
              <a:spcAft>
                <a:spcPts val="0"/>
              </a:spcAft>
              <a:buClr>
                <a:schemeClr val="dk1"/>
              </a:buClr>
              <a:buSzPct val="100000"/>
              <a:buFont typeface="Trebuchet MS"/>
              <a:buNone/>
            </a:pPr>
            <a:endParaRPr sz="3200" b="0" i="0" u="none" strike="noStrike" cap="none" dirty="0">
              <a:solidFill>
                <a:srgbClr val="000000"/>
              </a:solidFill>
              <a:latin typeface="Trebuchet MS"/>
              <a:ea typeface="Trebuchet MS"/>
              <a:cs typeface="Trebuchet MS"/>
              <a:sym typeface="Trebuchet MS"/>
            </a:endParaRPr>
          </a:p>
          <a:p>
            <a:pPr marL="742950" marR="0" lvl="1" indent="-161290" algn="just" rtl="0">
              <a:lnSpc>
                <a:spcPct val="100000"/>
              </a:lnSpc>
              <a:spcBef>
                <a:spcPts val="392"/>
              </a:spcBef>
              <a:spcAft>
                <a:spcPts val="0"/>
              </a:spcAft>
              <a:buClr>
                <a:schemeClr val="dk1"/>
              </a:buClr>
              <a:buSzPct val="100000"/>
              <a:buFont typeface="Trebuchet MS"/>
              <a:buNone/>
            </a:pPr>
            <a:endParaRPr sz="2800" b="0" i="0" u="none" strike="noStrike" cap="none" dirty="0">
              <a:solidFill>
                <a:srgbClr val="000000"/>
              </a:solidFill>
              <a:latin typeface="Trebuchet MS"/>
              <a:ea typeface="Trebuchet MS"/>
              <a:cs typeface="Trebuchet MS"/>
              <a:sym typeface="Trebuchet MS"/>
            </a:endParaRPr>
          </a:p>
        </p:txBody>
      </p:sp>
      <p:sp>
        <p:nvSpPr>
          <p:cNvPr id="184" name="Google Shape;184;p11"/>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185" name="Google Shape;185;p11"/>
          <p:cNvSpPr txBox="1"/>
          <p:nvPr/>
        </p:nvSpPr>
        <p:spPr>
          <a:xfrm>
            <a:off x="2933700" y="463108"/>
            <a:ext cx="7962900" cy="1010585"/>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dirty="0">
                <a:solidFill>
                  <a:srgbClr val="000000"/>
                </a:solidFill>
                <a:latin typeface="Trebuchet MS"/>
                <a:ea typeface="Trebuchet MS"/>
                <a:cs typeface="Trebuchet MS"/>
                <a:sym typeface="Trebuchet MS"/>
              </a:rPr>
              <a:t>Professional responsibilities of the Appointed Actuary </a:t>
            </a:r>
            <a:endParaRPr dirty="0"/>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dirty="0">
                <a:solidFill>
                  <a:srgbClr val="0000FF"/>
                </a:solidFill>
                <a:latin typeface="Trebuchet MS"/>
                <a:ea typeface="Trebuchet MS"/>
                <a:cs typeface="Trebuchet MS"/>
                <a:sym typeface="Trebuchet MS"/>
              </a:rPr>
              <a:t>Whistle blowing responsibilities</a:t>
            </a:r>
            <a:endParaRP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9"/>
        <p:cNvGrpSpPr/>
        <p:nvPr/>
      </p:nvGrpSpPr>
      <p:grpSpPr>
        <a:xfrm>
          <a:off x="0" y="0"/>
          <a:ext cx="0" cy="0"/>
          <a:chOff x="0" y="0"/>
          <a:chExt cx="0" cy="0"/>
        </a:xfrm>
      </p:grpSpPr>
      <p:pic>
        <p:nvPicPr>
          <p:cNvPr id="190" name="Google Shape;190;ge340bda430_0_15"/>
          <p:cNvPicPr preferRelativeResize="0"/>
          <p:nvPr/>
        </p:nvPicPr>
        <p:blipFill rotWithShape="1">
          <a:blip r:embed="rId4">
            <a:alphaModFix/>
          </a:blip>
          <a:srcRect/>
          <a:stretch/>
        </p:blipFill>
        <p:spPr>
          <a:xfrm>
            <a:off x="10287000" y="3479017"/>
            <a:ext cx="1588491" cy="1600200"/>
          </a:xfrm>
          <a:prstGeom prst="rect">
            <a:avLst/>
          </a:prstGeom>
          <a:noFill/>
          <a:ln>
            <a:noFill/>
          </a:ln>
        </p:spPr>
      </p:pic>
      <p:sp>
        <p:nvSpPr>
          <p:cNvPr id="191" name="Google Shape;191;ge340bda430_0_15"/>
          <p:cNvSpPr txBox="1"/>
          <p:nvPr/>
        </p:nvSpPr>
        <p:spPr>
          <a:xfrm>
            <a:off x="122625" y="3555225"/>
            <a:ext cx="10074900" cy="1447800"/>
          </a:xfrm>
          <a:prstGeom prst="rect">
            <a:avLst/>
          </a:prstGeom>
          <a:noFill/>
          <a:ln>
            <a:noFill/>
          </a:ln>
        </p:spPr>
        <p:txBody>
          <a:bodyPr spcFirstLastPara="1" wrap="square" lIns="91425" tIns="45700" rIns="91425" bIns="45700" anchor="ctr" anchorCtr="0">
            <a:noAutofit/>
          </a:bodyPr>
          <a:lstStyle/>
          <a:p>
            <a:pPr marL="0" lvl="0" indent="0" algn="just" rtl="0">
              <a:spcBef>
                <a:spcPts val="392"/>
              </a:spcBef>
              <a:spcAft>
                <a:spcPts val="0"/>
              </a:spcAft>
              <a:buNone/>
            </a:pPr>
            <a:endParaRPr sz="2900" b="1">
              <a:solidFill>
                <a:schemeClr val="dk1"/>
              </a:solidFill>
              <a:latin typeface="Trebuchet MS"/>
              <a:ea typeface="Trebuchet MS"/>
              <a:cs typeface="Trebuchet MS"/>
              <a:sym typeface="Trebuchet MS"/>
            </a:endParaRPr>
          </a:p>
          <a:p>
            <a:pPr marL="0" lvl="0" indent="0" algn="just" rtl="0">
              <a:spcBef>
                <a:spcPts val="392"/>
              </a:spcBef>
              <a:spcAft>
                <a:spcPts val="0"/>
              </a:spcAft>
              <a:buNone/>
            </a:pPr>
            <a:endParaRPr sz="2900" b="1">
              <a:solidFill>
                <a:schemeClr val="dk1"/>
              </a:solidFill>
              <a:latin typeface="Trebuchet MS"/>
              <a:ea typeface="Trebuchet MS"/>
              <a:cs typeface="Trebuchet MS"/>
              <a:sym typeface="Trebuchet MS"/>
            </a:endParaRPr>
          </a:p>
          <a:p>
            <a:pPr marL="0" lvl="0" indent="0" algn="just" rtl="0">
              <a:spcBef>
                <a:spcPts val="392"/>
              </a:spcBef>
              <a:spcAft>
                <a:spcPts val="0"/>
              </a:spcAft>
              <a:buNone/>
            </a:pPr>
            <a:endParaRPr sz="2900" b="1">
              <a:solidFill>
                <a:schemeClr val="dk1"/>
              </a:solidFill>
              <a:latin typeface="Trebuchet MS"/>
              <a:ea typeface="Trebuchet MS"/>
              <a:cs typeface="Trebuchet MS"/>
              <a:sym typeface="Trebuchet MS"/>
            </a:endParaRPr>
          </a:p>
          <a:p>
            <a:pPr marL="0" lvl="0" indent="0" algn="just" rtl="0">
              <a:spcBef>
                <a:spcPts val="392"/>
              </a:spcBef>
              <a:spcAft>
                <a:spcPts val="0"/>
              </a:spcAft>
              <a:buNone/>
            </a:pPr>
            <a:r>
              <a:rPr lang="en-US" sz="2900" b="1">
                <a:solidFill>
                  <a:schemeClr val="dk1"/>
                </a:solidFill>
                <a:latin typeface="Trebuchet MS"/>
                <a:ea typeface="Trebuchet MS"/>
                <a:cs typeface="Trebuchet MS"/>
                <a:sym typeface="Trebuchet MS"/>
              </a:rPr>
              <a:t>Q3. </a:t>
            </a:r>
            <a:r>
              <a:rPr lang="en-US" sz="2800" b="1">
                <a:solidFill>
                  <a:schemeClr val="dk1"/>
                </a:solidFill>
                <a:latin typeface="Trebuchet MS"/>
                <a:ea typeface="Trebuchet MS"/>
                <a:cs typeface="Trebuchet MS"/>
                <a:sym typeface="Trebuchet MS"/>
              </a:rPr>
              <a:t>What do you think of the solutions being offered by the AA to address the current year reserving challenges?</a:t>
            </a:r>
            <a:endParaRPr sz="1500" b="1">
              <a:solidFill>
                <a:schemeClr val="dk1"/>
              </a:solidFill>
            </a:endParaRPr>
          </a:p>
          <a:p>
            <a:pPr marL="0" marR="0" lvl="0" indent="0" algn="ctr" rtl="0">
              <a:spcBef>
                <a:spcPts val="0"/>
              </a:spcBef>
              <a:spcAft>
                <a:spcPts val="0"/>
              </a:spcAft>
              <a:buNone/>
            </a:pPr>
            <a:endParaRPr sz="4500" b="1">
              <a:solidFill>
                <a:schemeClr val="dk1"/>
              </a:solidFill>
              <a:latin typeface="Trebuchet MS"/>
              <a:ea typeface="Trebuchet MS"/>
              <a:cs typeface="Trebuchet MS"/>
              <a:sym typeface="Trebuchet MS"/>
            </a:endParaRPr>
          </a:p>
          <a:p>
            <a:pPr marL="0" marR="0" lvl="0" indent="0" algn="ctr" rtl="0">
              <a:spcBef>
                <a:spcPts val="0"/>
              </a:spcBef>
              <a:spcAft>
                <a:spcPts val="0"/>
              </a:spcAft>
              <a:buNone/>
            </a:pPr>
            <a:endParaRPr sz="4500" b="1">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pic>
        <p:nvPicPr>
          <p:cNvPr id="72" name="Google Shape;72;p2"/>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73" name="Google Shape;73;p2"/>
          <p:cNvSpPr txBox="1"/>
          <p:nvPr/>
        </p:nvSpPr>
        <p:spPr>
          <a:xfrm>
            <a:off x="2933700" y="463109"/>
            <a:ext cx="7505700" cy="78263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4400" b="1" i="0" u="none" strike="noStrike" cap="none" dirty="0">
                <a:solidFill>
                  <a:schemeClr val="dk1"/>
                </a:solidFill>
                <a:latin typeface="Trebuchet MS"/>
                <a:ea typeface="Trebuchet MS"/>
                <a:cs typeface="Trebuchet MS"/>
                <a:sym typeface="Trebuchet MS"/>
              </a:rPr>
              <a:t>Introduction to the Guide</a:t>
            </a:r>
            <a:endParaRPr dirty="0"/>
          </a:p>
        </p:txBody>
      </p:sp>
      <p:sp>
        <p:nvSpPr>
          <p:cNvPr id="74" name="Google Shape;74;p2"/>
          <p:cNvSpPr txBox="1"/>
          <p:nvPr/>
        </p:nvSpPr>
        <p:spPr>
          <a:xfrm>
            <a:off x="2933700" y="1610872"/>
            <a:ext cx="7505700" cy="4889964"/>
          </a:xfrm>
          <a:prstGeom prst="rect">
            <a:avLst/>
          </a:prstGeom>
          <a:noFill/>
          <a:ln>
            <a:noFill/>
          </a:ln>
        </p:spPr>
        <p:txBody>
          <a:bodyPr spcFirstLastPara="1" wrap="square" lIns="91425" tIns="45700" rIns="91425" bIns="45700" anchor="t" anchorCtr="0">
            <a:noAutofit/>
          </a:bodyPr>
          <a:lstStyle/>
          <a:p>
            <a:pPr marR="0" lvl="0" algn="just" rtl="0">
              <a:spcBef>
                <a:spcPts val="0"/>
              </a:spcBef>
              <a:spcAft>
                <a:spcPts val="0"/>
              </a:spcAft>
              <a:buClr>
                <a:schemeClr val="dk1"/>
              </a:buClr>
              <a:buSzPct val="100000"/>
            </a:pPr>
            <a:r>
              <a:rPr lang="en-US" sz="2000" b="1" dirty="0"/>
              <a:t>Dr K Sriram FIAI </a:t>
            </a:r>
            <a:r>
              <a:rPr lang="en-US" sz="2000" dirty="0"/>
              <a:t>is a Consulting Actuary engaged in Employee Benefits Consulting Practice.</a:t>
            </a:r>
          </a:p>
          <a:p>
            <a:pPr marR="0" lvl="0" algn="just" rtl="0">
              <a:spcBef>
                <a:spcPts val="0"/>
              </a:spcBef>
              <a:spcAft>
                <a:spcPts val="0"/>
              </a:spcAft>
              <a:buClr>
                <a:schemeClr val="dk1"/>
              </a:buClr>
              <a:buSzPct val="100000"/>
            </a:pPr>
            <a:r>
              <a:rPr lang="en-US" sz="2000" dirty="0"/>
              <a:t>He has over 30 years of experience in the areas of Life Insurance, Pensions &amp; Investments.</a:t>
            </a:r>
          </a:p>
          <a:p>
            <a:pPr marR="0" lvl="0" algn="just" rtl="0">
              <a:spcBef>
                <a:spcPts val="0"/>
              </a:spcBef>
              <a:spcAft>
                <a:spcPts val="0"/>
              </a:spcAft>
              <a:buClr>
                <a:schemeClr val="dk1"/>
              </a:buClr>
              <a:buSzPct val="100000"/>
            </a:pPr>
            <a:r>
              <a:rPr lang="en-US" sz="2000" dirty="0"/>
              <a:t>He has served as the Appointed Actuary of Max Bupa Health Insurance Company and MetLife India Insurance Company.</a:t>
            </a:r>
          </a:p>
          <a:p>
            <a:pPr algn="just">
              <a:buClr>
                <a:schemeClr val="dk1"/>
              </a:buClr>
              <a:buSzPct val="100000"/>
            </a:pPr>
            <a:r>
              <a:rPr lang="en-US" sz="2000" dirty="0"/>
              <a:t>He has been a member / chairperson of various IRDAI committees. He is also a member of the Academic Committee of IAI. </a:t>
            </a:r>
          </a:p>
          <a:p>
            <a:pPr marR="0" lvl="0" algn="just" rtl="0">
              <a:spcBef>
                <a:spcPts val="0"/>
              </a:spcBef>
              <a:spcAft>
                <a:spcPts val="0"/>
              </a:spcAft>
              <a:buClr>
                <a:schemeClr val="dk1"/>
              </a:buClr>
              <a:buSzPct val="100000"/>
            </a:pPr>
            <a:r>
              <a:rPr lang="en-US" sz="2000" dirty="0"/>
              <a:t>He holds a Post Graduate Diploma in Management from IIMB and a Doctorate in Management from Bharathidasan University. He is also an Associate Member of the Institute of Cost &amp; Management Accountants of India.</a:t>
            </a:r>
          </a:p>
          <a:p>
            <a:pPr marR="0" lvl="0" algn="just" rtl="0">
              <a:spcBef>
                <a:spcPts val="0"/>
              </a:spcBef>
              <a:spcAft>
                <a:spcPts val="0"/>
              </a:spcAft>
              <a:buClr>
                <a:schemeClr val="dk1"/>
              </a:buClr>
              <a:buSzPct val="100000"/>
            </a:pPr>
            <a:r>
              <a:rPr lang="en-US" sz="2000" dirty="0"/>
              <a:t>He has published several papers in the areas of Insurance, Employee Benefits &amp; Investments, and has authored a book on “Leasing, Hire Purchase &amp; Factoring”.</a:t>
            </a:r>
          </a:p>
        </p:txBody>
      </p:sp>
      <p:sp>
        <p:nvSpPr>
          <p:cNvPr id="75" name="Google Shape;75;p2"/>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pic>
        <p:nvPicPr>
          <p:cNvPr id="6" name="Picture 5">
            <a:extLst>
              <a:ext uri="{FF2B5EF4-FFF2-40B4-BE49-F238E27FC236}">
                <a16:creationId xmlns:a16="http://schemas.microsoft.com/office/drawing/2014/main" id="{CFFB4AB4-5300-4A29-A1F9-EB840418D9F9}"/>
              </a:ext>
            </a:extLst>
          </p:cNvPr>
          <p:cNvPicPr/>
          <p:nvPr/>
        </p:nvPicPr>
        <p:blipFill>
          <a:blip r:embed="rId6" cstate="print"/>
          <a:srcRect/>
          <a:stretch>
            <a:fillRect/>
          </a:stretch>
        </p:blipFill>
        <p:spPr bwMode="auto">
          <a:xfrm>
            <a:off x="854819" y="1721488"/>
            <a:ext cx="1795561" cy="19893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pic>
        <p:nvPicPr>
          <p:cNvPr id="198" name="Google Shape;198;p12"/>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99" name="Google Shape;199;p12"/>
          <p:cNvSpPr txBox="1"/>
          <p:nvPr/>
        </p:nvSpPr>
        <p:spPr>
          <a:xfrm>
            <a:off x="2933700" y="1610872"/>
            <a:ext cx="7505700" cy="4266145"/>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Different standards of practice between foreign markets and Indian market</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Only have Ajay’s view</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Risk of being misunderstood – thus the Appointed Actuary should ensure to explain his comments </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Important for Appointed Actuary to keep an open mind since Ajay is new to the company, so should be cognizant of that, and help Ajay settle into his role</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Room for improvement in communication</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He should ensure he gives Ajay the opportunity to speak up</a:t>
            </a:r>
            <a:endParaRPr dirty="0"/>
          </a:p>
          <a:p>
            <a:pPr marL="742950" marR="0" lvl="1" indent="-161290" algn="just" rtl="0">
              <a:lnSpc>
                <a:spcPct val="100000"/>
              </a:lnSpc>
              <a:spcBef>
                <a:spcPts val="392"/>
              </a:spcBef>
              <a:spcAft>
                <a:spcPts val="0"/>
              </a:spcAft>
              <a:buClr>
                <a:schemeClr val="dk1"/>
              </a:buClr>
              <a:buSzPct val="100000"/>
              <a:buFont typeface="Trebuchet MS"/>
              <a:buNone/>
            </a:pPr>
            <a:endParaRPr sz="2800" b="0" i="0" u="none" strike="noStrike" cap="none" dirty="0">
              <a:solidFill>
                <a:srgbClr val="000000"/>
              </a:solidFill>
              <a:latin typeface="Trebuchet MS"/>
              <a:ea typeface="Trebuchet MS"/>
              <a:cs typeface="Trebuchet MS"/>
              <a:sym typeface="Trebuchet MS"/>
            </a:endParaRPr>
          </a:p>
        </p:txBody>
      </p:sp>
      <p:sp>
        <p:nvSpPr>
          <p:cNvPr id="200" name="Google Shape;200;p12"/>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201" name="Google Shape;201;p12"/>
          <p:cNvSpPr txBox="1"/>
          <p:nvPr/>
        </p:nvSpPr>
        <p:spPr>
          <a:xfrm>
            <a:off x="2933700" y="463108"/>
            <a:ext cx="7962900" cy="74292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dirty="0">
                <a:solidFill>
                  <a:srgbClr val="000000"/>
                </a:solidFill>
                <a:latin typeface="Trebuchet MS"/>
                <a:ea typeface="Trebuchet MS"/>
                <a:cs typeface="Trebuchet MS"/>
                <a:sym typeface="Trebuchet MS"/>
              </a:rPr>
              <a:t>Thoughts on solutions offered by the AA</a:t>
            </a:r>
            <a:endParaRPr dirty="0"/>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dirty="0">
                <a:solidFill>
                  <a:srgbClr val="0000FF"/>
                </a:solidFill>
                <a:latin typeface="Trebuchet MS"/>
                <a:ea typeface="Trebuchet MS"/>
                <a:cs typeface="Trebuchet MS"/>
                <a:sym typeface="Trebuchet MS"/>
              </a:rPr>
              <a:t>Overall comments</a:t>
            </a:r>
            <a:endParaRP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pic>
        <p:nvPicPr>
          <p:cNvPr id="208" name="Google Shape;208;p13"/>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09" name="Google Shape;209;p13"/>
          <p:cNvSpPr txBox="1"/>
          <p:nvPr/>
        </p:nvSpPr>
        <p:spPr>
          <a:xfrm>
            <a:off x="2933700" y="1610872"/>
            <a:ext cx="7505700" cy="3723128"/>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If Appointed Actuary is trying to balance how much support and resources are required, then it is not entirely unreasonable. However, he should be discussing this openly with Ajay, and making sure he understands the complete situation.</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He should also take steps to understand what Ajay is concerned about.</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He could also ask Ajay to propose an alternative plan, for example, hiring external consultants for short term.</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He could also walk Ajay through the process from last year, and how different resources were utilized.</a:t>
            </a:r>
            <a:endParaRPr dirty="0"/>
          </a:p>
          <a:p>
            <a:pPr marL="742950" marR="0" lvl="1" indent="-161290" algn="just" rtl="0">
              <a:lnSpc>
                <a:spcPct val="100000"/>
              </a:lnSpc>
              <a:spcBef>
                <a:spcPts val="392"/>
              </a:spcBef>
              <a:spcAft>
                <a:spcPts val="0"/>
              </a:spcAft>
              <a:buClr>
                <a:schemeClr val="dk1"/>
              </a:buClr>
              <a:buSzPct val="100000"/>
              <a:buFont typeface="Trebuchet MS"/>
              <a:buNone/>
            </a:pPr>
            <a:endParaRPr sz="2800" b="0" i="0" u="none" strike="noStrike" cap="none" dirty="0">
              <a:solidFill>
                <a:srgbClr val="000000"/>
              </a:solidFill>
              <a:latin typeface="Trebuchet MS"/>
              <a:ea typeface="Trebuchet MS"/>
              <a:cs typeface="Trebuchet MS"/>
              <a:sym typeface="Trebuchet MS"/>
            </a:endParaRPr>
          </a:p>
        </p:txBody>
      </p:sp>
      <p:sp>
        <p:nvSpPr>
          <p:cNvPr id="210" name="Google Shape;210;p13"/>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211" name="Google Shape;211;p13"/>
          <p:cNvSpPr txBox="1"/>
          <p:nvPr/>
        </p:nvSpPr>
        <p:spPr>
          <a:xfrm>
            <a:off x="2933700" y="463108"/>
            <a:ext cx="7962900" cy="74292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a:solidFill>
                  <a:srgbClr val="000000"/>
                </a:solidFill>
                <a:latin typeface="Trebuchet MS"/>
                <a:ea typeface="Trebuchet MS"/>
                <a:cs typeface="Trebuchet MS"/>
                <a:sym typeface="Trebuchet MS"/>
              </a:rPr>
              <a:t>Thoughts on solutions offered by the AA</a:t>
            </a:r>
            <a:endParaRPr/>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a:solidFill>
                  <a:srgbClr val="0000FF"/>
                </a:solidFill>
                <a:latin typeface="Trebuchet MS"/>
                <a:ea typeface="Trebuchet MS"/>
                <a:cs typeface="Trebuchet MS"/>
                <a:sym typeface="Trebuchet MS"/>
              </a:rPr>
              <a:t>‘To do the best’ with the available resources</a:t>
            </a:r>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7"/>
        <p:cNvGrpSpPr/>
        <p:nvPr/>
      </p:nvGrpSpPr>
      <p:grpSpPr>
        <a:xfrm>
          <a:off x="0" y="0"/>
          <a:ext cx="0" cy="0"/>
          <a:chOff x="0" y="0"/>
          <a:chExt cx="0" cy="0"/>
        </a:xfrm>
      </p:grpSpPr>
      <p:pic>
        <p:nvPicPr>
          <p:cNvPr id="218" name="Google Shape;218;p14"/>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19" name="Google Shape;219;p14"/>
          <p:cNvSpPr txBox="1"/>
          <p:nvPr/>
        </p:nvSpPr>
        <p:spPr>
          <a:xfrm>
            <a:off x="2933700" y="1610872"/>
            <a:ext cx="7505700" cy="4332728"/>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Business context – how material is the adjustment Ajay is proposing.</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As a senior member of the profession, the AA has responsibilities to uphold the PCS and not denigrate the profession’s reputation – hence important to explain to Ajay the basis of his comment.</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Actuaries have to rely on the inputs from other functions and it’s imperative that there is a process in place to carry out a reasonableness check on the margins.</a:t>
            </a:r>
            <a:endParaRPr dirty="0"/>
          </a:p>
          <a:p>
            <a:pPr marL="342900" marR="0" lvl="0" indent="-342900" algn="just" rtl="0">
              <a:lnSpc>
                <a:spcPct val="100000"/>
              </a:lnSpc>
              <a:spcBef>
                <a:spcPts val="448"/>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Section 2.2 of PCS says “A member has a duty to the profession and must not act in a manner, which denigrates its reputation or impugns its integrity”</a:t>
            </a:r>
            <a:endParaRPr dirty="0"/>
          </a:p>
          <a:p>
            <a:pPr marL="457200" marR="0" lvl="1" indent="0" algn="just" rtl="0">
              <a:lnSpc>
                <a:spcPct val="100000"/>
              </a:lnSpc>
              <a:spcBef>
                <a:spcPts val="392"/>
              </a:spcBef>
              <a:spcAft>
                <a:spcPts val="0"/>
              </a:spcAft>
              <a:buClr>
                <a:schemeClr val="dk1"/>
              </a:buClr>
              <a:buSzPct val="100000"/>
              <a:buFont typeface="Trebuchet MS"/>
              <a:buNone/>
            </a:pPr>
            <a:endParaRPr sz="2800" b="0" i="0" u="none" strike="noStrike" cap="none" dirty="0">
              <a:solidFill>
                <a:srgbClr val="000000"/>
              </a:solidFill>
              <a:latin typeface="Trebuchet MS"/>
              <a:ea typeface="Trebuchet MS"/>
              <a:cs typeface="Trebuchet MS"/>
              <a:sym typeface="Trebuchet MS"/>
            </a:endParaRPr>
          </a:p>
        </p:txBody>
      </p:sp>
      <p:sp>
        <p:nvSpPr>
          <p:cNvPr id="220" name="Google Shape;220;p14"/>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221" name="Google Shape;221;p14"/>
          <p:cNvSpPr txBox="1"/>
          <p:nvPr/>
        </p:nvSpPr>
        <p:spPr>
          <a:xfrm>
            <a:off x="2933700" y="463108"/>
            <a:ext cx="7962900" cy="74292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a:solidFill>
                  <a:srgbClr val="000000"/>
                </a:solidFill>
                <a:latin typeface="Trebuchet MS"/>
                <a:ea typeface="Trebuchet MS"/>
                <a:cs typeface="Trebuchet MS"/>
                <a:sym typeface="Trebuchet MS"/>
              </a:rPr>
              <a:t>Thoughts on solutions offered by the AA</a:t>
            </a:r>
            <a:endParaRPr/>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a:solidFill>
                  <a:srgbClr val="0000FF"/>
                </a:solidFill>
                <a:latin typeface="Trebuchet MS"/>
                <a:ea typeface="Trebuchet MS"/>
                <a:cs typeface="Trebuchet MS"/>
                <a:sym typeface="Trebuchet MS"/>
              </a:rPr>
              <a:t>‘Let us not go overboard with the margins’</a:t>
            </a:r>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pic>
        <p:nvPicPr>
          <p:cNvPr id="228" name="Google Shape;228;p15"/>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29" name="Google Shape;229;p15"/>
          <p:cNvSpPr txBox="1"/>
          <p:nvPr/>
        </p:nvSpPr>
        <p:spPr>
          <a:xfrm>
            <a:off x="2933700" y="1610871"/>
            <a:ext cx="7505700" cy="4889965"/>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lnSpc>
                <a:spcPct val="100000"/>
              </a:lnSpc>
              <a:spcBef>
                <a:spcPts val="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Appointed Actuary is not addressing Ajay’s questions.</a:t>
            </a:r>
            <a:endParaRPr dirty="0"/>
          </a:p>
          <a:p>
            <a:pPr marL="342900" marR="0" lvl="0" indent="-342900" algn="just" rtl="0">
              <a:lnSpc>
                <a:spcPct val="100000"/>
              </a:lnSpc>
              <a:spcBef>
                <a:spcPts val="40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Share with Ajay what are the plans for new system upgrades, and what will the quantum of impact on data as a result of upgrade.</a:t>
            </a:r>
            <a:endParaRPr dirty="0"/>
          </a:p>
          <a:p>
            <a:pPr marL="342900" marR="0" lvl="0" indent="-342900" algn="just" rtl="0">
              <a:lnSpc>
                <a:spcPct val="100000"/>
              </a:lnSpc>
              <a:spcBef>
                <a:spcPts val="40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Spend some time understanding the basis of each of his concerns, and if there are any process improvements that can be implemented.</a:t>
            </a:r>
          </a:p>
          <a:p>
            <a:pPr marL="358775" lvl="6" algn="just">
              <a:spcBef>
                <a:spcPts val="400"/>
              </a:spcBef>
              <a:buSzPct val="100000"/>
            </a:pPr>
            <a:r>
              <a:rPr lang="en-US" sz="2900" b="0" i="0" u="none" strike="noStrike" cap="none" dirty="0">
                <a:solidFill>
                  <a:srgbClr val="000000"/>
                </a:solidFill>
                <a:latin typeface="Trebuchet MS"/>
                <a:ea typeface="Trebuchet MS"/>
                <a:cs typeface="Trebuchet MS"/>
                <a:sym typeface="Trebuchet MS"/>
              </a:rPr>
              <a:t>- For example, improving data documentation, improvement in verification of data received from other teams, etc.</a:t>
            </a:r>
            <a:endParaRPr sz="2900" dirty="0"/>
          </a:p>
          <a:p>
            <a:pPr marL="342900" marR="0" lvl="0" indent="-342900" algn="just" rtl="0">
              <a:lnSpc>
                <a:spcPct val="100000"/>
              </a:lnSpc>
              <a:spcBef>
                <a:spcPts val="40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Speak with the Finance and Claims teams to see if the data inputs can be received at an earlier date. </a:t>
            </a:r>
            <a:endParaRPr dirty="0"/>
          </a:p>
          <a:p>
            <a:pPr marL="342900" marR="0" lvl="0" indent="-342900" algn="just" rtl="0">
              <a:lnSpc>
                <a:spcPct val="100000"/>
              </a:lnSpc>
              <a:spcBef>
                <a:spcPts val="400"/>
              </a:spcBef>
              <a:spcAft>
                <a:spcPts val="0"/>
              </a:spcAft>
              <a:buClr>
                <a:srgbClr val="000000"/>
              </a:buClr>
              <a:buSzPct val="100000"/>
              <a:buFont typeface="Trebuchet MS"/>
              <a:buChar char="•"/>
            </a:pPr>
            <a:r>
              <a:rPr lang="en-US" sz="3200" dirty="0">
                <a:latin typeface="Trebuchet MS"/>
                <a:ea typeface="Trebuchet MS"/>
                <a:cs typeface="Trebuchet MS"/>
                <a:sym typeface="Trebuchet MS"/>
              </a:rPr>
              <a:t>E</a:t>
            </a:r>
            <a:r>
              <a:rPr lang="en-US" sz="3200" b="0" i="0" u="none" strike="noStrike" cap="none" dirty="0">
                <a:solidFill>
                  <a:srgbClr val="000000"/>
                </a:solidFill>
                <a:latin typeface="Trebuchet MS"/>
                <a:ea typeface="Trebuchet MS"/>
                <a:cs typeface="Trebuchet MS"/>
                <a:sym typeface="Trebuchet MS"/>
              </a:rPr>
              <a:t>nsure there is a proper governance process in place covering all aspects of the reserving process. </a:t>
            </a:r>
            <a:endParaRPr dirty="0"/>
          </a:p>
          <a:p>
            <a:pPr marL="342900" marR="0" lvl="0" indent="-342900" algn="just" rtl="0">
              <a:lnSpc>
                <a:spcPct val="100000"/>
              </a:lnSpc>
              <a:spcBef>
                <a:spcPts val="400"/>
              </a:spcBef>
              <a:spcAft>
                <a:spcPts val="0"/>
              </a:spcAft>
              <a:buClr>
                <a:srgbClr val="000000"/>
              </a:buClr>
              <a:buSzPct val="100000"/>
              <a:buFont typeface="Trebuchet MS"/>
              <a:buChar char="•"/>
            </a:pPr>
            <a:r>
              <a:rPr lang="en-US" sz="3200" b="0" i="0" u="none" strike="noStrike" cap="none" dirty="0">
                <a:solidFill>
                  <a:srgbClr val="000000"/>
                </a:solidFill>
                <a:latin typeface="Trebuchet MS"/>
                <a:ea typeface="Trebuchet MS"/>
                <a:cs typeface="Trebuchet MS"/>
                <a:sym typeface="Trebuchet MS"/>
              </a:rPr>
              <a:t>Ensure he gives Ajay the opportunity to speak up</a:t>
            </a:r>
            <a:endParaRPr sz="2800" b="0" i="0" u="none" strike="noStrike" cap="none" dirty="0">
              <a:solidFill>
                <a:srgbClr val="000000"/>
              </a:solidFill>
              <a:latin typeface="Trebuchet MS"/>
              <a:ea typeface="Trebuchet MS"/>
              <a:cs typeface="Trebuchet MS"/>
              <a:sym typeface="Trebuchet MS"/>
            </a:endParaRPr>
          </a:p>
        </p:txBody>
      </p:sp>
      <p:sp>
        <p:nvSpPr>
          <p:cNvPr id="230" name="Google Shape;230;p15"/>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231" name="Google Shape;231;p15"/>
          <p:cNvSpPr txBox="1"/>
          <p:nvPr/>
        </p:nvSpPr>
        <p:spPr>
          <a:xfrm>
            <a:off x="2933700" y="463108"/>
            <a:ext cx="7962900" cy="74292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dirty="0">
                <a:solidFill>
                  <a:srgbClr val="000000"/>
                </a:solidFill>
                <a:latin typeface="Trebuchet MS"/>
                <a:ea typeface="Trebuchet MS"/>
                <a:cs typeface="Trebuchet MS"/>
                <a:sym typeface="Trebuchet MS"/>
              </a:rPr>
              <a:t>Thoughts on solutions offered by the AA</a:t>
            </a:r>
            <a:endParaRPr dirty="0"/>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dirty="0">
                <a:solidFill>
                  <a:srgbClr val="0000FF"/>
                </a:solidFill>
                <a:latin typeface="Trebuchet MS"/>
                <a:ea typeface="Trebuchet MS"/>
                <a:cs typeface="Trebuchet MS"/>
                <a:sym typeface="Trebuchet MS"/>
              </a:rPr>
              <a:t>‘Data is a short-term problem’</a:t>
            </a:r>
            <a:endParaRP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5"/>
        <p:cNvGrpSpPr/>
        <p:nvPr/>
      </p:nvGrpSpPr>
      <p:grpSpPr>
        <a:xfrm>
          <a:off x="0" y="0"/>
          <a:ext cx="0" cy="0"/>
          <a:chOff x="0" y="0"/>
          <a:chExt cx="0" cy="0"/>
        </a:xfrm>
      </p:grpSpPr>
      <p:pic>
        <p:nvPicPr>
          <p:cNvPr id="236" name="Google Shape;236;ge340bda430_0_20"/>
          <p:cNvPicPr preferRelativeResize="0"/>
          <p:nvPr/>
        </p:nvPicPr>
        <p:blipFill rotWithShape="1">
          <a:blip r:embed="rId4">
            <a:alphaModFix/>
          </a:blip>
          <a:srcRect/>
          <a:stretch/>
        </p:blipFill>
        <p:spPr>
          <a:xfrm>
            <a:off x="10287000" y="3479017"/>
            <a:ext cx="1588491" cy="1600200"/>
          </a:xfrm>
          <a:prstGeom prst="rect">
            <a:avLst/>
          </a:prstGeom>
          <a:noFill/>
          <a:ln>
            <a:noFill/>
          </a:ln>
        </p:spPr>
      </p:pic>
      <p:sp>
        <p:nvSpPr>
          <p:cNvPr id="237" name="Google Shape;237;ge340bda430_0_20"/>
          <p:cNvSpPr txBox="1"/>
          <p:nvPr/>
        </p:nvSpPr>
        <p:spPr>
          <a:xfrm>
            <a:off x="122625" y="3555225"/>
            <a:ext cx="10074900" cy="1447800"/>
          </a:xfrm>
          <a:prstGeom prst="rect">
            <a:avLst/>
          </a:prstGeom>
          <a:noFill/>
          <a:ln>
            <a:noFill/>
          </a:ln>
        </p:spPr>
        <p:txBody>
          <a:bodyPr spcFirstLastPara="1" wrap="square" lIns="91425" tIns="45700" rIns="91425" bIns="45700" anchor="ctr" anchorCtr="0">
            <a:noAutofit/>
          </a:bodyPr>
          <a:lstStyle/>
          <a:p>
            <a:pPr marL="0" lvl="0" indent="0" algn="just" rtl="0">
              <a:spcBef>
                <a:spcPts val="392"/>
              </a:spcBef>
              <a:spcAft>
                <a:spcPts val="0"/>
              </a:spcAft>
              <a:buNone/>
            </a:pPr>
            <a:endParaRPr sz="2900" b="1">
              <a:solidFill>
                <a:schemeClr val="dk1"/>
              </a:solidFill>
              <a:latin typeface="Trebuchet MS"/>
              <a:ea typeface="Trebuchet MS"/>
              <a:cs typeface="Trebuchet MS"/>
              <a:sym typeface="Trebuchet MS"/>
            </a:endParaRPr>
          </a:p>
          <a:p>
            <a:pPr marL="0" lvl="0" indent="0" algn="just" rtl="0">
              <a:spcBef>
                <a:spcPts val="392"/>
              </a:spcBef>
              <a:spcAft>
                <a:spcPts val="0"/>
              </a:spcAft>
              <a:buNone/>
            </a:pPr>
            <a:endParaRPr sz="2900" b="1">
              <a:solidFill>
                <a:schemeClr val="dk1"/>
              </a:solidFill>
              <a:latin typeface="Trebuchet MS"/>
              <a:ea typeface="Trebuchet MS"/>
              <a:cs typeface="Trebuchet MS"/>
              <a:sym typeface="Trebuchet MS"/>
            </a:endParaRPr>
          </a:p>
          <a:p>
            <a:pPr marL="0" lvl="0" indent="0" algn="just" rtl="0">
              <a:spcBef>
                <a:spcPts val="392"/>
              </a:spcBef>
              <a:spcAft>
                <a:spcPts val="0"/>
              </a:spcAft>
              <a:buNone/>
            </a:pPr>
            <a:endParaRPr sz="2900" b="1">
              <a:solidFill>
                <a:schemeClr val="dk1"/>
              </a:solidFill>
              <a:latin typeface="Trebuchet MS"/>
              <a:ea typeface="Trebuchet MS"/>
              <a:cs typeface="Trebuchet MS"/>
              <a:sym typeface="Trebuchet MS"/>
            </a:endParaRPr>
          </a:p>
          <a:p>
            <a:pPr marL="0" lvl="0" indent="0" algn="just" rtl="0">
              <a:spcBef>
                <a:spcPts val="392"/>
              </a:spcBef>
              <a:spcAft>
                <a:spcPts val="0"/>
              </a:spcAft>
              <a:buNone/>
            </a:pPr>
            <a:r>
              <a:rPr lang="en-US" sz="2900" b="1">
                <a:solidFill>
                  <a:schemeClr val="dk1"/>
                </a:solidFill>
                <a:latin typeface="Trebuchet MS"/>
                <a:ea typeface="Trebuchet MS"/>
                <a:cs typeface="Trebuchet MS"/>
                <a:sym typeface="Trebuchet MS"/>
              </a:rPr>
              <a:t>Q4. </a:t>
            </a:r>
            <a:r>
              <a:rPr lang="en-US" sz="2800" b="1">
                <a:solidFill>
                  <a:schemeClr val="dk1"/>
                </a:solidFill>
                <a:latin typeface="Trebuchet MS"/>
                <a:ea typeface="Trebuchet MS"/>
                <a:cs typeface="Trebuchet MS"/>
                <a:sym typeface="Trebuchet MS"/>
              </a:rPr>
              <a:t>Discuss the course of action that the RA could take in this situation</a:t>
            </a:r>
            <a:endParaRPr sz="1500" b="1">
              <a:solidFill>
                <a:schemeClr val="dk1"/>
              </a:solidFill>
            </a:endParaRPr>
          </a:p>
          <a:p>
            <a:pPr marL="0" marR="0" lvl="0" indent="0" algn="ctr" rtl="0">
              <a:spcBef>
                <a:spcPts val="0"/>
              </a:spcBef>
              <a:spcAft>
                <a:spcPts val="0"/>
              </a:spcAft>
              <a:buNone/>
            </a:pPr>
            <a:endParaRPr sz="4500" b="1">
              <a:solidFill>
                <a:schemeClr val="dk1"/>
              </a:solidFill>
              <a:latin typeface="Trebuchet MS"/>
              <a:ea typeface="Trebuchet MS"/>
              <a:cs typeface="Trebuchet MS"/>
              <a:sym typeface="Trebuchet MS"/>
            </a:endParaRPr>
          </a:p>
          <a:p>
            <a:pPr marL="0" marR="0" lvl="0" indent="0" algn="ctr" rtl="0">
              <a:spcBef>
                <a:spcPts val="0"/>
              </a:spcBef>
              <a:spcAft>
                <a:spcPts val="0"/>
              </a:spcAft>
              <a:buNone/>
            </a:pPr>
            <a:endParaRPr sz="4500" b="1">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pic>
        <p:nvPicPr>
          <p:cNvPr id="244" name="Google Shape;244;p16"/>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45" name="Google Shape;245;p16"/>
          <p:cNvSpPr txBox="1"/>
          <p:nvPr/>
        </p:nvSpPr>
        <p:spPr>
          <a:xfrm>
            <a:off x="2933700" y="1610870"/>
            <a:ext cx="7505700" cy="4967483"/>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a:buSzPct val="100000"/>
              <a:buFont typeface="Trebuchet MS"/>
              <a:buChar char="•"/>
            </a:pPr>
            <a:r>
              <a:rPr lang="en-IN" sz="3200" dirty="0">
                <a:latin typeface="Trebuchet MS"/>
                <a:ea typeface="Trebuchet MS"/>
                <a:cs typeface="Trebuchet MS"/>
                <a:sym typeface="Trebuchet MS"/>
              </a:rPr>
              <a:t>Collect the data from various sources (IT, Claims, Underwriting) and make summaries to reconcile with financial statement. </a:t>
            </a:r>
          </a:p>
          <a:p>
            <a:pPr marL="342900" lvl="0" indent="-342900" algn="just">
              <a:buSzPct val="100000"/>
              <a:buFont typeface="Trebuchet MS"/>
              <a:buChar char="•"/>
            </a:pPr>
            <a:r>
              <a:rPr lang="en-IN" sz="3200" dirty="0">
                <a:latin typeface="Trebuchet MS"/>
                <a:ea typeface="Trebuchet MS"/>
                <a:cs typeface="Trebuchet MS"/>
                <a:sym typeface="Trebuchet MS"/>
              </a:rPr>
              <a:t>Assess the accuracy and reasonableness of the data being used &amp; demonstrate inconsistencies between datasets and financial statements.</a:t>
            </a:r>
          </a:p>
          <a:p>
            <a:pPr marL="342900" lvl="0" indent="-342900" algn="just">
              <a:buSzPct val="100000"/>
              <a:buFont typeface="Trebuchet MS"/>
              <a:buChar char="•"/>
            </a:pPr>
            <a:r>
              <a:rPr lang="en-IN" sz="3200" dirty="0">
                <a:latin typeface="Trebuchet MS"/>
                <a:ea typeface="Trebuchet MS"/>
                <a:cs typeface="Trebuchet MS"/>
                <a:sym typeface="Trebuchet MS"/>
              </a:rPr>
              <a:t>Retrieve the workings and methodology used in the previous quarters and previous years in order to understand the movement of claims, corresponding reserves and the methodology adopted if data inadequacies were present in previous years. </a:t>
            </a:r>
          </a:p>
          <a:p>
            <a:pPr marL="342900" indent="-342900" algn="just">
              <a:buSzPct val="100000"/>
              <a:buFont typeface="Trebuchet MS"/>
              <a:buChar char="•"/>
            </a:pPr>
            <a:r>
              <a:rPr lang="en-IN" sz="3200" dirty="0">
                <a:latin typeface="Trebuchet MS"/>
                <a:ea typeface="Trebuchet MS"/>
                <a:cs typeface="Trebuchet MS"/>
                <a:sym typeface="Trebuchet MS"/>
              </a:rPr>
              <a:t>Run diagnostics of IBNR and IBNER utilization, and quantify the strength of the reserves for previous quarters / years. This is important, since the CFO might request the Actuarial department to align to previous year’s / previous quarter’s estimate due to limitation of time and data</a:t>
            </a:r>
          </a:p>
        </p:txBody>
      </p:sp>
      <p:sp>
        <p:nvSpPr>
          <p:cNvPr id="246" name="Google Shape;246;p16"/>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247" name="Google Shape;247;p16"/>
          <p:cNvSpPr txBox="1"/>
          <p:nvPr/>
        </p:nvSpPr>
        <p:spPr>
          <a:xfrm>
            <a:off x="2933700" y="463108"/>
            <a:ext cx="7962900" cy="74292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dirty="0">
                <a:solidFill>
                  <a:srgbClr val="000000"/>
                </a:solidFill>
                <a:latin typeface="Trebuchet MS"/>
                <a:ea typeface="Trebuchet MS"/>
                <a:cs typeface="Trebuchet MS"/>
                <a:sym typeface="Trebuchet MS"/>
              </a:rPr>
              <a:t>Ajay’s course of action</a:t>
            </a:r>
            <a:endParaRPr dirty="0"/>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dirty="0">
                <a:solidFill>
                  <a:srgbClr val="0000FF"/>
                </a:solidFill>
                <a:latin typeface="Trebuchet MS"/>
                <a:ea typeface="Trebuchet MS"/>
                <a:cs typeface="Trebuchet MS"/>
                <a:sym typeface="Trebuchet MS"/>
              </a:rPr>
              <a:t>Investigating and assessing the inadequacies</a:t>
            </a:r>
            <a:endParaRPr dirty="0"/>
          </a:p>
        </p:txBody>
      </p:sp>
    </p:spTree>
    <p:extLst>
      <p:ext uri="{BB962C8B-B14F-4D97-AF65-F5344CB8AC3E}">
        <p14:creationId xmlns:p14="http://schemas.microsoft.com/office/powerpoint/2010/main" val="331474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3"/>
        <p:cNvGrpSpPr/>
        <p:nvPr/>
      </p:nvGrpSpPr>
      <p:grpSpPr>
        <a:xfrm>
          <a:off x="0" y="0"/>
          <a:ext cx="0" cy="0"/>
          <a:chOff x="0" y="0"/>
          <a:chExt cx="0" cy="0"/>
        </a:xfrm>
      </p:grpSpPr>
      <p:pic>
        <p:nvPicPr>
          <p:cNvPr id="254" name="Google Shape;254;p17"/>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55" name="Google Shape;255;p17"/>
          <p:cNvSpPr txBox="1"/>
          <p:nvPr/>
        </p:nvSpPr>
        <p:spPr>
          <a:xfrm>
            <a:off x="2933700" y="1610871"/>
            <a:ext cx="7505700" cy="4889965"/>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a:buSzPct val="100000"/>
              <a:buFont typeface="Trebuchet MS"/>
              <a:buChar char="•"/>
            </a:pPr>
            <a:r>
              <a:rPr lang="en-IN" sz="3200" dirty="0">
                <a:latin typeface="Trebuchet MS"/>
                <a:ea typeface="Trebuchet MS"/>
                <a:cs typeface="Trebuchet MS"/>
                <a:sym typeface="Trebuchet MS"/>
              </a:rPr>
              <a:t>Document all inconsistencies &amp; data issues with evidence to the Appointed Actuary</a:t>
            </a:r>
          </a:p>
          <a:p>
            <a:pPr marL="342900" lvl="0" indent="-342900" algn="just">
              <a:buSzPct val="100000"/>
              <a:buFont typeface="Trebuchet MS"/>
              <a:buChar char="•"/>
            </a:pPr>
            <a:r>
              <a:rPr lang="en-IN" sz="3200" dirty="0">
                <a:latin typeface="Trebuchet MS"/>
                <a:ea typeface="Trebuchet MS"/>
                <a:cs typeface="Trebuchet MS"/>
                <a:sym typeface="Trebuchet MS"/>
              </a:rPr>
              <a:t>Meet CFO and other senior personnel in the organization to understand and educate them of the data issues</a:t>
            </a:r>
          </a:p>
          <a:p>
            <a:pPr marL="342900" lvl="0" indent="-342900" algn="just">
              <a:buSzPct val="100000"/>
              <a:buFont typeface="Trebuchet MS"/>
              <a:buChar char="•"/>
            </a:pPr>
            <a:r>
              <a:rPr lang="en-IN" sz="3200" dirty="0">
                <a:latin typeface="Trebuchet MS"/>
                <a:ea typeface="Trebuchet MS"/>
                <a:cs typeface="Trebuchet MS"/>
                <a:sym typeface="Trebuchet MS"/>
              </a:rPr>
              <a:t>Seek AA’s advice on communicating this to the senior management</a:t>
            </a:r>
          </a:p>
          <a:p>
            <a:pPr marL="342900" lvl="0" indent="-342900" algn="just">
              <a:buSzPct val="100000"/>
              <a:buFont typeface="Trebuchet MS"/>
              <a:buChar char="•"/>
            </a:pPr>
            <a:r>
              <a:rPr lang="en-IN" sz="3200" dirty="0">
                <a:latin typeface="Trebuchet MS"/>
                <a:ea typeface="Trebuchet MS"/>
                <a:cs typeface="Trebuchet MS"/>
                <a:sym typeface="Trebuchet MS"/>
              </a:rPr>
              <a:t>Ajay should ask his Appointed Actuary to include the data issues as part of the Board presentation as well as the Risk Management Committee meeting</a:t>
            </a:r>
          </a:p>
          <a:p>
            <a:pPr marL="342900" lvl="0" indent="-342900" algn="just">
              <a:buSzPct val="100000"/>
              <a:buFont typeface="Trebuchet MS"/>
              <a:buChar char="•"/>
            </a:pPr>
            <a:r>
              <a:rPr lang="en-IN" sz="3200" dirty="0">
                <a:latin typeface="Trebuchet MS"/>
                <a:ea typeface="Trebuchet MS"/>
                <a:cs typeface="Trebuchet MS"/>
                <a:sym typeface="Trebuchet MS"/>
              </a:rPr>
              <a:t>The inconsistency of data also needs questioning from an ICFR (Internal Control for Financial Reporting) point of view, and Ajay should alert the internal audit team of the data and reconciliation issues</a:t>
            </a:r>
          </a:p>
        </p:txBody>
      </p:sp>
      <p:sp>
        <p:nvSpPr>
          <p:cNvPr id="256" name="Google Shape;256;p17"/>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257" name="Google Shape;257;p17"/>
          <p:cNvSpPr txBox="1"/>
          <p:nvPr/>
        </p:nvSpPr>
        <p:spPr>
          <a:xfrm>
            <a:off x="2933700" y="463108"/>
            <a:ext cx="7962900" cy="74292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dirty="0">
                <a:solidFill>
                  <a:srgbClr val="000000"/>
                </a:solidFill>
                <a:latin typeface="Trebuchet MS"/>
                <a:ea typeface="Trebuchet MS"/>
                <a:cs typeface="Trebuchet MS"/>
                <a:sym typeface="Trebuchet MS"/>
              </a:rPr>
              <a:t>Ajay’s course of action</a:t>
            </a:r>
            <a:endParaRPr dirty="0"/>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dirty="0">
                <a:solidFill>
                  <a:srgbClr val="0000FF"/>
                </a:solidFill>
                <a:latin typeface="Trebuchet MS"/>
                <a:ea typeface="Trebuchet MS"/>
                <a:cs typeface="Trebuchet MS"/>
                <a:sym typeface="Trebuchet MS"/>
              </a:rPr>
              <a:t>Communication to AA, senior management &amp; Board</a:t>
            </a:r>
            <a:endParaRP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pic>
        <p:nvPicPr>
          <p:cNvPr id="264" name="Google Shape;264;p18"/>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65" name="Google Shape;265;p18"/>
          <p:cNvSpPr txBox="1"/>
          <p:nvPr/>
        </p:nvSpPr>
        <p:spPr>
          <a:xfrm>
            <a:off x="2933700" y="1610871"/>
            <a:ext cx="7505700" cy="3820111"/>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a:buSzPct val="100000"/>
              <a:buFont typeface="Trebuchet MS"/>
              <a:buChar char="•"/>
            </a:pPr>
            <a:r>
              <a:rPr lang="en-IN" sz="3200" dirty="0">
                <a:latin typeface="Trebuchet MS"/>
                <a:ea typeface="Trebuchet MS"/>
                <a:cs typeface="Trebuchet MS"/>
                <a:sym typeface="Trebuchet MS"/>
              </a:rPr>
              <a:t>Ajay should be able to propose to the Appointed Actuary, to qualify the report in light of lack of data and appropriate time given to complete the year end valuation exercise</a:t>
            </a:r>
          </a:p>
          <a:p>
            <a:pPr marL="342900" lvl="0" indent="-342900" algn="just">
              <a:buSzPct val="100000"/>
              <a:buFont typeface="Trebuchet MS"/>
              <a:buChar char="•"/>
            </a:pPr>
            <a:endParaRPr lang="en-IN" sz="3200" dirty="0">
              <a:latin typeface="Trebuchet MS"/>
              <a:ea typeface="Trebuchet MS"/>
              <a:cs typeface="Trebuchet MS"/>
              <a:sym typeface="Trebuchet MS"/>
            </a:endParaRPr>
          </a:p>
          <a:p>
            <a:pPr marL="342900" lvl="0" indent="-342900" algn="just">
              <a:buSzPct val="100000"/>
              <a:buFont typeface="Trebuchet MS"/>
              <a:buChar char="•"/>
            </a:pPr>
            <a:r>
              <a:rPr lang="en-IN" sz="3200" dirty="0">
                <a:latin typeface="Trebuchet MS"/>
                <a:ea typeface="Trebuchet MS"/>
                <a:cs typeface="Trebuchet MS"/>
                <a:sym typeface="Trebuchet MS"/>
              </a:rPr>
              <a:t>Ajay could also propose to maintain a data deficiency reserve due to lack of data, and view of development of future claims </a:t>
            </a:r>
          </a:p>
          <a:p>
            <a:pPr marL="342900" lvl="0" indent="-342900" algn="just">
              <a:buSzPct val="100000"/>
              <a:buFont typeface="Trebuchet MS"/>
              <a:buChar char="•"/>
            </a:pPr>
            <a:endParaRPr lang="en-IN" sz="3200" dirty="0">
              <a:latin typeface="Trebuchet MS"/>
              <a:ea typeface="Trebuchet MS"/>
              <a:cs typeface="Trebuchet MS"/>
              <a:sym typeface="Trebuchet MS"/>
            </a:endParaRPr>
          </a:p>
          <a:p>
            <a:pPr marL="342900" lvl="0" indent="-342900" algn="just">
              <a:buSzPct val="100000"/>
              <a:buFont typeface="Trebuchet MS"/>
              <a:buChar char="•"/>
            </a:pPr>
            <a:r>
              <a:rPr lang="en-IN" sz="3200" dirty="0">
                <a:latin typeface="Trebuchet MS"/>
                <a:ea typeface="Trebuchet MS"/>
                <a:cs typeface="Trebuchet MS"/>
                <a:sym typeface="Trebuchet MS"/>
              </a:rPr>
              <a:t>Ajay should be able to provide a range of reserves and communicate to the senior management the likely scenarios where the reserves would breach</a:t>
            </a:r>
          </a:p>
        </p:txBody>
      </p:sp>
      <p:sp>
        <p:nvSpPr>
          <p:cNvPr id="266" name="Google Shape;266;p18"/>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267" name="Google Shape;267;p18"/>
          <p:cNvSpPr txBox="1"/>
          <p:nvPr/>
        </p:nvSpPr>
        <p:spPr>
          <a:xfrm>
            <a:off x="2933700" y="463108"/>
            <a:ext cx="7962900" cy="74292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dirty="0">
                <a:solidFill>
                  <a:srgbClr val="000000"/>
                </a:solidFill>
                <a:latin typeface="Trebuchet MS"/>
                <a:ea typeface="Trebuchet MS"/>
                <a:cs typeface="Trebuchet MS"/>
                <a:sym typeface="Trebuchet MS"/>
              </a:rPr>
              <a:t>Ajay’s course of action</a:t>
            </a:r>
            <a:endParaRPr dirty="0"/>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dirty="0">
                <a:solidFill>
                  <a:srgbClr val="0000FF"/>
                </a:solidFill>
                <a:latin typeface="Trebuchet MS"/>
                <a:ea typeface="Trebuchet MS"/>
                <a:cs typeface="Trebuchet MS"/>
                <a:sym typeface="Trebuchet MS"/>
              </a:rPr>
              <a:t>Discussions on the way forward (1 of 2)</a:t>
            </a:r>
            <a:endParaRPr dirty="0"/>
          </a:p>
        </p:txBody>
      </p:sp>
    </p:spTree>
    <p:extLst>
      <p:ext uri="{BB962C8B-B14F-4D97-AF65-F5344CB8AC3E}">
        <p14:creationId xmlns:p14="http://schemas.microsoft.com/office/powerpoint/2010/main" val="1368615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pic>
        <p:nvPicPr>
          <p:cNvPr id="264" name="Google Shape;264;p18"/>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65" name="Google Shape;265;p18"/>
          <p:cNvSpPr txBox="1"/>
          <p:nvPr/>
        </p:nvSpPr>
        <p:spPr>
          <a:xfrm>
            <a:off x="2933700" y="1610871"/>
            <a:ext cx="7505700" cy="4055637"/>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a:buSzPct val="100000"/>
              <a:buFont typeface="Trebuchet MS"/>
              <a:buChar char="•"/>
            </a:pPr>
            <a:r>
              <a:rPr lang="en-IN" sz="3200" dirty="0">
                <a:latin typeface="Trebuchet MS"/>
                <a:ea typeface="Trebuchet MS"/>
                <a:cs typeface="Trebuchet MS"/>
                <a:sym typeface="Trebuchet MS"/>
              </a:rPr>
              <a:t>In case of any doubts and depending on the materiality of the issues he should be able to reach out to the advisory group on professionalism, ethics and conduct</a:t>
            </a:r>
          </a:p>
          <a:p>
            <a:pPr marL="342900" lvl="0" indent="-342900" algn="just">
              <a:buSzPct val="100000"/>
              <a:buFont typeface="Trebuchet MS"/>
              <a:buChar char="•"/>
            </a:pPr>
            <a:endParaRPr lang="en-IN" sz="3200" dirty="0">
              <a:latin typeface="Trebuchet MS"/>
              <a:ea typeface="Trebuchet MS"/>
              <a:cs typeface="Trebuchet MS"/>
              <a:sym typeface="Trebuchet MS"/>
            </a:endParaRPr>
          </a:p>
          <a:p>
            <a:pPr marL="342900" lvl="0" indent="-342900" algn="just">
              <a:buSzPct val="100000"/>
              <a:buFont typeface="Trebuchet MS"/>
              <a:buChar char="•"/>
            </a:pPr>
            <a:r>
              <a:rPr lang="en-IN" sz="3200" dirty="0">
                <a:latin typeface="Trebuchet MS"/>
                <a:ea typeface="Trebuchet MS"/>
                <a:cs typeface="Trebuchet MS"/>
                <a:sym typeface="Trebuchet MS"/>
              </a:rPr>
              <a:t>While there can be stop gap solutions for current valuation, there needs to be a diligent effort by the organization at large to correct the data issues. Ajay must interact with various departments and understand the data issues and propose solutions to rectify them</a:t>
            </a:r>
          </a:p>
          <a:p>
            <a:pPr marL="342900" lvl="0" indent="-342900" algn="just">
              <a:buSzPct val="100000"/>
              <a:buFont typeface="Trebuchet MS"/>
              <a:buChar char="•"/>
            </a:pPr>
            <a:endParaRPr lang="en-IN" sz="3200" dirty="0">
              <a:latin typeface="Trebuchet MS"/>
              <a:ea typeface="Trebuchet MS"/>
              <a:cs typeface="Trebuchet MS"/>
              <a:sym typeface="Trebuchet MS"/>
            </a:endParaRPr>
          </a:p>
          <a:p>
            <a:pPr marL="342900" lvl="0" indent="-342900" algn="just">
              <a:buSzPct val="100000"/>
              <a:buFont typeface="Trebuchet MS"/>
              <a:buChar char="•"/>
            </a:pPr>
            <a:r>
              <a:rPr lang="en-IN" sz="3200" dirty="0">
                <a:latin typeface="Trebuchet MS"/>
                <a:ea typeface="Trebuchet MS"/>
                <a:cs typeface="Trebuchet MS"/>
                <a:sym typeface="Trebuchet MS"/>
              </a:rPr>
              <a:t>He should be strengthening his team by way of technical training and starting documentation and SOPs on key valuation aspects</a:t>
            </a:r>
          </a:p>
        </p:txBody>
      </p:sp>
      <p:sp>
        <p:nvSpPr>
          <p:cNvPr id="266" name="Google Shape;266;p18"/>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Trebuchet MS"/>
              <a:buNone/>
            </a:pPr>
            <a:r>
              <a:rPr lang="en-US" sz="1800" b="0" i="0" u="none" strike="noStrike" cap="none">
                <a:solidFill>
                  <a:srgbClr val="000000"/>
                </a:solidFill>
                <a:latin typeface="Trebuchet MS"/>
                <a:ea typeface="Trebuchet MS"/>
                <a:cs typeface="Trebuchet MS"/>
                <a:sym typeface="Trebuchet MS"/>
              </a:rPr>
              <a:t>www.actuariesindia.org</a:t>
            </a:r>
            <a:endParaRPr/>
          </a:p>
        </p:txBody>
      </p:sp>
      <p:sp>
        <p:nvSpPr>
          <p:cNvPr id="267" name="Google Shape;267;p18"/>
          <p:cNvSpPr txBox="1"/>
          <p:nvPr/>
        </p:nvSpPr>
        <p:spPr>
          <a:xfrm>
            <a:off x="2933700" y="463108"/>
            <a:ext cx="7962900" cy="742927"/>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100000"/>
              </a:lnSpc>
              <a:spcBef>
                <a:spcPts val="0"/>
              </a:spcBef>
              <a:spcAft>
                <a:spcPts val="0"/>
              </a:spcAft>
              <a:buClr>
                <a:srgbClr val="000000"/>
              </a:buClr>
              <a:buSzPct val="100000"/>
              <a:buFont typeface="Trebuchet MS"/>
              <a:buNone/>
            </a:pPr>
            <a:r>
              <a:rPr lang="en-US" sz="4400" b="1" i="0" u="none" strike="noStrike" cap="none" dirty="0">
                <a:solidFill>
                  <a:srgbClr val="000000"/>
                </a:solidFill>
                <a:latin typeface="Trebuchet MS"/>
                <a:ea typeface="Trebuchet MS"/>
                <a:cs typeface="Trebuchet MS"/>
                <a:sym typeface="Trebuchet MS"/>
              </a:rPr>
              <a:t>Ajay’s course of action</a:t>
            </a:r>
            <a:endParaRPr dirty="0"/>
          </a:p>
          <a:p>
            <a:pPr marL="0" marR="0" lvl="0" indent="0" algn="l" rtl="0">
              <a:lnSpc>
                <a:spcPct val="100000"/>
              </a:lnSpc>
              <a:spcBef>
                <a:spcPts val="0"/>
              </a:spcBef>
              <a:spcAft>
                <a:spcPts val="0"/>
              </a:spcAft>
              <a:buClr>
                <a:srgbClr val="0000FF"/>
              </a:buClr>
              <a:buSzPct val="100000"/>
              <a:buFont typeface="Trebuchet MS"/>
              <a:buNone/>
            </a:pPr>
            <a:r>
              <a:rPr lang="en-US" sz="4400" b="1" i="0" u="none" strike="noStrike" cap="none" dirty="0">
                <a:solidFill>
                  <a:srgbClr val="0000FF"/>
                </a:solidFill>
                <a:latin typeface="Trebuchet MS"/>
                <a:ea typeface="Trebuchet MS"/>
                <a:cs typeface="Trebuchet MS"/>
                <a:sym typeface="Trebuchet MS"/>
              </a:rPr>
              <a:t>Discussions on the way forward (2 of 2)</a:t>
            </a:r>
            <a:endParaRPr dirty="0"/>
          </a:p>
        </p:txBody>
      </p:sp>
    </p:spTree>
    <p:extLst>
      <p:ext uri="{BB962C8B-B14F-4D97-AF65-F5344CB8AC3E}">
        <p14:creationId xmlns:p14="http://schemas.microsoft.com/office/powerpoint/2010/main" val="1274717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1"/>
        <p:cNvGrpSpPr/>
        <p:nvPr/>
      </p:nvGrpSpPr>
      <p:grpSpPr>
        <a:xfrm>
          <a:off x="0" y="0"/>
          <a:ext cx="0" cy="0"/>
          <a:chOff x="0" y="0"/>
          <a:chExt cx="0" cy="0"/>
        </a:xfrm>
      </p:grpSpPr>
      <p:pic>
        <p:nvPicPr>
          <p:cNvPr id="272" name="Google Shape;272;p19"/>
          <p:cNvPicPr preferRelativeResize="0"/>
          <p:nvPr/>
        </p:nvPicPr>
        <p:blipFill rotWithShape="1">
          <a:blip r:embed="rId4">
            <a:alphaModFix/>
          </a:blip>
          <a:srcRect/>
          <a:stretch/>
        </p:blipFill>
        <p:spPr>
          <a:xfrm>
            <a:off x="10287000" y="3479017"/>
            <a:ext cx="1588491" cy="1600200"/>
          </a:xfrm>
          <a:prstGeom prst="rect">
            <a:avLst/>
          </a:prstGeom>
          <a:noFill/>
          <a:ln>
            <a:noFill/>
          </a:ln>
        </p:spPr>
      </p:pic>
      <p:sp>
        <p:nvSpPr>
          <p:cNvPr id="273" name="Google Shape;273;p19"/>
          <p:cNvSpPr txBox="1"/>
          <p:nvPr/>
        </p:nvSpPr>
        <p:spPr>
          <a:xfrm>
            <a:off x="4114800" y="3555217"/>
            <a:ext cx="39624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Thank You!</a:t>
            </a:r>
            <a:endParaRPr/>
          </a:p>
          <a:p>
            <a:pPr marL="0" marR="0" lvl="0" indent="0" algn="ctr"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Questions?</a:t>
            </a:r>
            <a:endParaRPr sz="4400" b="1" i="0" u="none" strike="noStrike" cap="none">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3"/>
        <p:cNvGrpSpPr/>
        <p:nvPr/>
      </p:nvGrpSpPr>
      <p:grpSpPr>
        <a:xfrm>
          <a:off x="0" y="0"/>
          <a:ext cx="0" cy="0"/>
          <a:chOff x="0" y="0"/>
          <a:chExt cx="0" cy="0"/>
        </a:xfrm>
      </p:grpSpPr>
      <p:pic>
        <p:nvPicPr>
          <p:cNvPr id="64" name="Google Shape;64;ge340bda430_0_0"/>
          <p:cNvPicPr preferRelativeResize="0"/>
          <p:nvPr/>
        </p:nvPicPr>
        <p:blipFill rotWithShape="1">
          <a:blip r:embed="rId4">
            <a:alphaModFix/>
          </a:blip>
          <a:srcRect/>
          <a:stretch/>
        </p:blipFill>
        <p:spPr>
          <a:xfrm>
            <a:off x="10287000" y="3479017"/>
            <a:ext cx="1588491" cy="1600200"/>
          </a:xfrm>
          <a:prstGeom prst="rect">
            <a:avLst/>
          </a:prstGeom>
          <a:noFill/>
          <a:ln>
            <a:noFill/>
          </a:ln>
        </p:spPr>
      </p:pic>
      <p:sp>
        <p:nvSpPr>
          <p:cNvPr id="65" name="Google Shape;65;ge340bda430_0_0"/>
          <p:cNvSpPr txBox="1"/>
          <p:nvPr/>
        </p:nvSpPr>
        <p:spPr>
          <a:xfrm>
            <a:off x="3112975" y="3555225"/>
            <a:ext cx="64431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dirty="0">
                <a:solidFill>
                  <a:schemeClr val="dk1"/>
                </a:solidFill>
                <a:latin typeface="Trebuchet MS"/>
                <a:ea typeface="Trebuchet MS"/>
                <a:cs typeface="Trebuchet MS"/>
                <a:sym typeface="Trebuchet MS"/>
              </a:rPr>
              <a:t>Case Study Overview</a:t>
            </a:r>
            <a:endParaRP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7"/>
        <p:cNvGrpSpPr/>
        <p:nvPr/>
      </p:nvGrpSpPr>
      <p:grpSpPr>
        <a:xfrm>
          <a:off x="0" y="0"/>
          <a:ext cx="0" cy="0"/>
          <a:chOff x="0" y="0"/>
          <a:chExt cx="0" cy="0"/>
        </a:xfrm>
      </p:grpSpPr>
      <p:pic>
        <p:nvPicPr>
          <p:cNvPr id="278" name="Google Shape;278;p20"/>
          <p:cNvPicPr preferRelativeResize="0"/>
          <p:nvPr/>
        </p:nvPicPr>
        <p:blipFill rotWithShape="1">
          <a:blip r:embed="rId4">
            <a:alphaModFix/>
          </a:blip>
          <a:srcRect/>
          <a:stretch/>
        </p:blipFill>
        <p:spPr>
          <a:xfrm>
            <a:off x="10287000" y="3479017"/>
            <a:ext cx="1588491" cy="1600200"/>
          </a:xfrm>
          <a:prstGeom prst="rect">
            <a:avLst/>
          </a:prstGeom>
          <a:noFill/>
          <a:ln>
            <a:noFill/>
          </a:ln>
        </p:spPr>
      </p:pic>
      <p:sp>
        <p:nvSpPr>
          <p:cNvPr id="279" name="Google Shape;279;p20"/>
          <p:cNvSpPr txBox="1"/>
          <p:nvPr/>
        </p:nvSpPr>
        <p:spPr>
          <a:xfrm>
            <a:off x="4114800" y="3555217"/>
            <a:ext cx="3962400" cy="1447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References</a:t>
            </a:r>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5"/>
        <p:cNvGrpSpPr/>
        <p:nvPr/>
      </p:nvGrpSpPr>
      <p:grpSpPr>
        <a:xfrm>
          <a:off x="0" y="0"/>
          <a:ext cx="0" cy="0"/>
          <a:chOff x="0" y="0"/>
          <a:chExt cx="0" cy="0"/>
        </a:xfrm>
      </p:grpSpPr>
      <p:pic>
        <p:nvPicPr>
          <p:cNvPr id="286" name="Google Shape;286;p21"/>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87" name="Google Shape;287;p21"/>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Professional Conduct Standards (1)</a:t>
            </a:r>
            <a:endParaRPr/>
          </a:p>
        </p:txBody>
      </p:sp>
      <p:sp>
        <p:nvSpPr>
          <p:cNvPr id="288" name="Google Shape;288;p21"/>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just" rtl="0">
              <a:spcBef>
                <a:spcPts val="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1.2: </a:t>
            </a:r>
            <a:r>
              <a:rPr lang="en-US" sz="3200" b="0" i="0" u="none" strike="noStrike" cap="none" dirty="0">
                <a:solidFill>
                  <a:schemeClr val="dk1"/>
                </a:solidFill>
                <a:latin typeface="Trebuchet MS"/>
                <a:ea typeface="Trebuchet MS"/>
                <a:cs typeface="Trebuchet MS"/>
                <a:sym typeface="Trebuchet MS"/>
              </a:rPr>
              <a:t>The PCS is not comprehensive or exhaustive. Considerable reliance is therefore placed on the conscience of each individual member and on the collective conscience of all members to maintain the highest standards of conduct. </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2.2:</a:t>
            </a:r>
            <a:r>
              <a:rPr lang="en-US" sz="3200" b="0" i="0" u="none" strike="noStrike" cap="none" dirty="0">
                <a:solidFill>
                  <a:schemeClr val="dk1"/>
                </a:solidFill>
                <a:latin typeface="Trebuchet MS"/>
                <a:ea typeface="Trebuchet MS"/>
                <a:cs typeface="Trebuchet MS"/>
                <a:sym typeface="Trebuchet MS"/>
              </a:rPr>
              <a:t> A member has a duty to the profession and must not act in a manner, which denigrates its reputation or impugns its integrity. Responsibility to any client must be consistent with that duty. The requirements of this paragraph do not, however, preclude criticism of the profession which forms part of a justifiable debate conducted in the public interest.</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2.3: </a:t>
            </a:r>
            <a:r>
              <a:rPr lang="en-US" sz="3200" b="0" i="0" u="none" strike="noStrike" cap="none" dirty="0">
                <a:solidFill>
                  <a:schemeClr val="dk1"/>
                </a:solidFill>
                <a:latin typeface="Trebuchet MS"/>
                <a:ea typeface="Trebuchet MS"/>
                <a:cs typeface="Trebuchet MS"/>
                <a:sym typeface="Trebuchet MS"/>
              </a:rPr>
              <a:t>If work which an actuary considers necessary is precluded by cost or time constraints the actuary should normally either decline to act or qualify the advice given.</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2.4:</a:t>
            </a:r>
            <a:r>
              <a:rPr lang="en-US" sz="3200" b="0" i="0" u="none" strike="noStrike" cap="none" dirty="0">
                <a:solidFill>
                  <a:schemeClr val="dk1"/>
                </a:solidFill>
                <a:latin typeface="Trebuchet MS"/>
                <a:ea typeface="Trebuchet MS"/>
                <a:cs typeface="Trebuchet MS"/>
                <a:sym typeface="Trebuchet MS"/>
              </a:rPr>
              <a:t> Advice given to the actuary’s firm or to a colleague within the same firm, whether or not the colleague is an actuary, should normally meet the same standards as for external advice.</a:t>
            </a:r>
            <a:endParaRPr dirty="0"/>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289" name="Google Shape;289;p21"/>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5"/>
        <p:cNvGrpSpPr/>
        <p:nvPr/>
      </p:nvGrpSpPr>
      <p:grpSpPr>
        <a:xfrm>
          <a:off x="0" y="0"/>
          <a:ext cx="0" cy="0"/>
          <a:chOff x="0" y="0"/>
          <a:chExt cx="0" cy="0"/>
        </a:xfrm>
      </p:grpSpPr>
      <p:pic>
        <p:nvPicPr>
          <p:cNvPr id="296" name="Google Shape;296;p22"/>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297" name="Google Shape;297;p22"/>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Professional Conduct Standards (2)</a:t>
            </a:r>
            <a:endParaRPr/>
          </a:p>
        </p:txBody>
      </p:sp>
      <p:sp>
        <p:nvSpPr>
          <p:cNvPr id="298" name="Google Shape;298;p22"/>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just" rtl="0">
              <a:spcBef>
                <a:spcPts val="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3.2: </a:t>
            </a:r>
            <a:r>
              <a:rPr lang="en-US" sz="3200" b="0" i="0" u="none" strike="noStrike" cap="none" dirty="0">
                <a:solidFill>
                  <a:schemeClr val="dk1"/>
                </a:solidFill>
                <a:latin typeface="Trebuchet MS"/>
                <a:ea typeface="Trebuchet MS"/>
                <a:cs typeface="Trebuchet MS"/>
                <a:sym typeface="Trebuchet MS"/>
              </a:rPr>
              <a:t>[…] Actuaries must not give advice, unless:</a:t>
            </a:r>
            <a:endParaRPr dirty="0"/>
          </a:p>
          <a:p>
            <a:pPr marL="742950" marR="0" lvl="1" indent="-285750" algn="just" rtl="0">
              <a:spcBef>
                <a:spcPts val="350"/>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satisfied of personal competence in the relevant matters, or</a:t>
            </a:r>
            <a:endParaRPr dirty="0"/>
          </a:p>
          <a:p>
            <a:pPr marL="742950" marR="0" lvl="1" indent="-285750" algn="just" rtl="0">
              <a:spcBef>
                <a:spcPts val="350"/>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acting in co-operation with, or with the guidance of, someone (not necessarily an actuary) with the requisite knowledge and experience.</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3.4: </a:t>
            </a:r>
            <a:r>
              <a:rPr lang="en-US" sz="3200" b="0" i="0" u="none" strike="noStrike" cap="none" dirty="0">
                <a:solidFill>
                  <a:schemeClr val="dk1"/>
                </a:solidFill>
                <a:latin typeface="Trebuchet MS"/>
                <a:ea typeface="Trebuchet MS"/>
                <a:cs typeface="Trebuchet MS"/>
                <a:sym typeface="Trebuchet MS"/>
              </a:rPr>
              <a:t>An actuary must consider the extent to which it is appropriate to carry out investigations to assess the accuracy and reasonableness of any data being used. The advice should normally include an explanation or qualification if the actuary has any reservations about the reliability of the data. </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3.5:</a:t>
            </a:r>
            <a:r>
              <a:rPr lang="en-US" sz="3200" b="0" i="0" u="none" strike="noStrike" cap="none" dirty="0">
                <a:solidFill>
                  <a:schemeClr val="dk1"/>
                </a:solidFill>
                <a:latin typeface="Trebuchet MS"/>
                <a:ea typeface="Trebuchet MS"/>
                <a:cs typeface="Trebuchet MS"/>
                <a:sym typeface="Trebuchet MS"/>
              </a:rPr>
              <a:t> Advice should normally include sufficient information and discussion about each relevant factor and about the results of the actuary’s investigations to enable the intended recipient of the advice to judge both the appropriateness of the recommendations and the implications of accepting them. Further, the actuary should, in communicating his professional findings, show clearly that he takes responsibility for them. […]</a:t>
            </a:r>
            <a:endParaRPr sz="3200" b="1"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299" name="Google Shape;299;p22"/>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5"/>
        <p:cNvGrpSpPr/>
        <p:nvPr/>
      </p:nvGrpSpPr>
      <p:grpSpPr>
        <a:xfrm>
          <a:off x="0" y="0"/>
          <a:ext cx="0" cy="0"/>
          <a:chOff x="0" y="0"/>
          <a:chExt cx="0" cy="0"/>
        </a:xfrm>
      </p:grpSpPr>
      <p:pic>
        <p:nvPicPr>
          <p:cNvPr id="306" name="Google Shape;306;p23"/>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07" name="Google Shape;307;p23"/>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Professional Conduct Standards (2)</a:t>
            </a:r>
            <a:endParaRPr/>
          </a:p>
        </p:txBody>
      </p:sp>
      <p:sp>
        <p:nvSpPr>
          <p:cNvPr id="308" name="Google Shape;308;p23"/>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25000" lnSpcReduction="20000"/>
          </a:bodyPr>
          <a:lstStyle/>
          <a:p>
            <a:pPr marL="342900" marR="0" lvl="0" indent="-342900" algn="just" rtl="0">
              <a:spcBef>
                <a:spcPts val="0"/>
              </a:spcBef>
              <a:spcAft>
                <a:spcPts val="0"/>
              </a:spcAft>
              <a:buClr>
                <a:schemeClr val="dk1"/>
              </a:buClr>
              <a:buSzPct val="100000"/>
              <a:buFont typeface="Trebuchet MS"/>
              <a:buChar char="•"/>
            </a:pPr>
            <a:r>
              <a:rPr lang="en-US" sz="7200" b="1" i="0" u="none" strike="noStrike" cap="none" dirty="0">
                <a:solidFill>
                  <a:schemeClr val="dk1"/>
                </a:solidFill>
                <a:latin typeface="Trebuchet MS"/>
                <a:ea typeface="Trebuchet MS"/>
                <a:cs typeface="Trebuchet MS"/>
                <a:sym typeface="Trebuchet MS"/>
              </a:rPr>
              <a:t>4.3.1: </a:t>
            </a:r>
            <a:r>
              <a:rPr lang="en-US" sz="7200" b="0" i="0" u="none" strike="noStrike" cap="none" dirty="0">
                <a:solidFill>
                  <a:schemeClr val="dk1"/>
                </a:solidFill>
                <a:latin typeface="Trebuchet MS"/>
                <a:ea typeface="Trebuchet MS"/>
                <a:cs typeface="Trebuchet MS"/>
                <a:sym typeface="Trebuchet MS"/>
              </a:rPr>
              <a:t>On becoming aware of any event which appears to be a material breach by another member of any professional guidance or other guidance, a member must take appropriate action at the earliest opportunity.</a:t>
            </a:r>
            <a:endParaRPr dirty="0"/>
          </a:p>
          <a:p>
            <a:pPr marL="342900" marR="0" lvl="0" indent="-342900" algn="just" rtl="0">
              <a:spcBef>
                <a:spcPts val="360"/>
              </a:spcBef>
              <a:spcAft>
                <a:spcPts val="0"/>
              </a:spcAft>
              <a:buClr>
                <a:schemeClr val="dk1"/>
              </a:buClr>
              <a:buSzPct val="100000"/>
              <a:buFont typeface="Trebuchet MS"/>
              <a:buChar char="•"/>
            </a:pPr>
            <a:r>
              <a:rPr lang="en-US" sz="7200" b="1" i="0" u="none" strike="noStrike" cap="none" dirty="0">
                <a:solidFill>
                  <a:schemeClr val="dk1"/>
                </a:solidFill>
                <a:latin typeface="Trebuchet MS"/>
                <a:ea typeface="Trebuchet MS"/>
                <a:cs typeface="Trebuchet MS"/>
                <a:sym typeface="Trebuchet MS"/>
              </a:rPr>
              <a:t>4.3.2: </a:t>
            </a:r>
            <a:r>
              <a:rPr lang="en-US" sz="7200" b="0" i="0" u="none" strike="noStrike" cap="none" dirty="0">
                <a:solidFill>
                  <a:schemeClr val="dk1"/>
                </a:solidFill>
                <a:latin typeface="Trebuchet MS"/>
                <a:ea typeface="Trebuchet MS"/>
                <a:cs typeface="Trebuchet MS"/>
                <a:sym typeface="Trebuchet MS"/>
              </a:rPr>
              <a:t>Before taking any action, however, and before discussing the matter with the other member or with the professional body, the member will need to consider whether the matter is protected by confidentiality (see paragraph 2.5).</a:t>
            </a:r>
            <a:endParaRPr dirty="0"/>
          </a:p>
          <a:p>
            <a:pPr marL="742950" marR="0" lvl="1" indent="-285750" algn="just" rtl="0">
              <a:spcBef>
                <a:spcPts val="320"/>
              </a:spcBef>
              <a:spcAft>
                <a:spcPts val="0"/>
              </a:spcAft>
              <a:buClr>
                <a:schemeClr val="dk1"/>
              </a:buClr>
              <a:buSzPct val="100000"/>
              <a:buFont typeface="Trebuchet MS"/>
              <a:buChar char="–"/>
            </a:pPr>
            <a:r>
              <a:rPr lang="en-US" sz="6400" b="0" i="0" u="none" strike="noStrike" cap="none" dirty="0">
                <a:solidFill>
                  <a:schemeClr val="dk1"/>
                </a:solidFill>
                <a:latin typeface="Trebuchet MS"/>
                <a:ea typeface="Trebuchet MS"/>
                <a:cs typeface="Trebuchet MS"/>
                <a:sym typeface="Trebuchet MS"/>
              </a:rPr>
              <a:t>In some circumstances, the member may be able to talk to the other member without breaching confidentiality, but will be prevented from taking the matter any further.</a:t>
            </a:r>
            <a:endParaRPr dirty="0"/>
          </a:p>
          <a:p>
            <a:pPr marL="742950" marR="0" lvl="1" indent="-285750" algn="just" rtl="0">
              <a:spcBef>
                <a:spcPts val="320"/>
              </a:spcBef>
              <a:spcAft>
                <a:spcPts val="0"/>
              </a:spcAft>
              <a:buClr>
                <a:schemeClr val="dk1"/>
              </a:buClr>
              <a:buSzPct val="100000"/>
              <a:buFont typeface="Trebuchet MS"/>
              <a:buChar char="–"/>
            </a:pPr>
            <a:r>
              <a:rPr lang="en-US" sz="6400" b="0" i="0" u="none" strike="noStrike" cap="none" dirty="0">
                <a:solidFill>
                  <a:schemeClr val="dk1"/>
                </a:solidFill>
                <a:latin typeface="Trebuchet MS"/>
                <a:ea typeface="Trebuchet MS"/>
                <a:cs typeface="Trebuchet MS"/>
                <a:sym typeface="Trebuchet MS"/>
              </a:rPr>
              <a:t>A matter which is protected by confidentiality at the time it becomes known to a member may cease to be confidential for many reasons, for example because it becomes a matter of public knowledge or because confidentiality is waived by the person to whom that confidentiality is owed. The member must take reasonable steps to secure such a waiver, but if one cannot be obtained, the member should keep sufficient information on the matter to enable appropriate action to be taken if the confidential status subsequently changes.</a:t>
            </a:r>
            <a:endParaRPr dirty="0"/>
          </a:p>
          <a:p>
            <a:pPr marL="342900" marR="0" lvl="0" indent="-342900" algn="just" rtl="0">
              <a:spcBef>
                <a:spcPts val="360"/>
              </a:spcBef>
              <a:spcAft>
                <a:spcPts val="0"/>
              </a:spcAft>
              <a:buClr>
                <a:schemeClr val="dk1"/>
              </a:buClr>
              <a:buSzPct val="100000"/>
              <a:buFont typeface="Trebuchet MS"/>
              <a:buChar char="•"/>
            </a:pPr>
            <a:r>
              <a:rPr lang="en-US" sz="7200" b="1" i="0" u="none" strike="noStrike" cap="none" dirty="0">
                <a:solidFill>
                  <a:schemeClr val="dk1"/>
                </a:solidFill>
                <a:latin typeface="Trebuchet MS"/>
                <a:ea typeface="Trebuchet MS"/>
                <a:cs typeface="Trebuchet MS"/>
                <a:sym typeface="Trebuchet MS"/>
              </a:rPr>
              <a:t>4.3.5:</a:t>
            </a:r>
            <a:r>
              <a:rPr lang="en-US" sz="7200" b="0" i="0" u="none" strike="noStrike" cap="none" dirty="0">
                <a:solidFill>
                  <a:schemeClr val="dk1"/>
                </a:solidFill>
                <a:latin typeface="Trebuchet MS"/>
                <a:ea typeface="Trebuchet MS"/>
                <a:cs typeface="Trebuchet MS"/>
                <a:sym typeface="Trebuchet MS"/>
              </a:rPr>
              <a:t> If the member does not consider a discussion to be appropriate, or if the matter is not resolved as a result of such discussions, then, subject to paragraph 4.3.2, the  member must refer the matter to the professional body.</a:t>
            </a:r>
            <a:endParaRPr dirty="0"/>
          </a:p>
          <a:p>
            <a:pPr marL="742950" marR="0" lvl="1" indent="-241300" algn="just" rtl="0">
              <a:spcBef>
                <a:spcPts val="14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309" name="Google Shape;309;p23"/>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pic>
        <p:nvPicPr>
          <p:cNvPr id="316" name="Google Shape;316;p24"/>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17" name="Google Shape;317;p24"/>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APS 21: Appointed Actuary &amp; General Insurance Business (1) – Part A</a:t>
            </a:r>
            <a:endParaRPr/>
          </a:p>
        </p:txBody>
      </p:sp>
      <p:sp>
        <p:nvSpPr>
          <p:cNvPr id="318" name="Google Shape;318;p24"/>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just" rtl="0">
              <a:spcBef>
                <a:spcPts val="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3.4: </a:t>
            </a:r>
            <a:r>
              <a:rPr lang="en-US" sz="3200" b="0" i="0" u="none" strike="noStrike" cap="none" dirty="0">
                <a:solidFill>
                  <a:schemeClr val="dk1"/>
                </a:solidFill>
                <a:latin typeface="Trebuchet MS"/>
                <a:ea typeface="Trebuchet MS"/>
                <a:cs typeface="Trebuchet MS"/>
                <a:sym typeface="Trebuchet MS"/>
              </a:rPr>
              <a:t>The AA Regulations require the Appointed Actuary to be an employee of the insurer or an external consultant to an insurer, to which he / she is or will be an Appointed Actuary. There must be a clear understanding between the insurer and the actuary about his appointment as the appointed actuary of the insurer specifying the conditionalities of the appointment. </a:t>
            </a:r>
            <a:r>
              <a:rPr lang="en-US" sz="3200" b="1" i="0" u="none" strike="noStrike" cap="none" dirty="0">
                <a:solidFill>
                  <a:schemeClr val="dk1"/>
                </a:solidFill>
                <a:latin typeface="Trebuchet MS"/>
                <a:ea typeface="Trebuchet MS"/>
                <a:cs typeface="Trebuchet MS"/>
                <a:sym typeface="Trebuchet MS"/>
              </a:rPr>
              <a:t>It shall be ensured that the engagement is in a manner where the responsibilities as Appointed Actuary do not get compromised.</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8.3:</a:t>
            </a:r>
            <a:r>
              <a:rPr lang="en-US" sz="3200" b="0" i="0" u="none" strike="noStrike" cap="none" dirty="0">
                <a:solidFill>
                  <a:schemeClr val="dk1"/>
                </a:solidFill>
                <a:latin typeface="Trebuchet MS"/>
                <a:ea typeface="Trebuchet MS"/>
                <a:cs typeface="Trebuchet MS"/>
                <a:sym typeface="Trebuchet MS"/>
              </a:rPr>
              <a:t> Appointed Actuary should be satisfied as far as possible that the data are accurate, reliable and consistent. If there are any doubts on the data, the Appointed Actuary is expected to seek assurance from the company as to their accuracy and completeness. The Appointed Actuary should also be satisfied that the company is correctly adopting appropriate statistical formats and procedures and that adequate documentation exists in respect of them.</a:t>
            </a:r>
            <a:endParaRPr dirty="0"/>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319" name="Google Shape;319;p24"/>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pic>
        <p:nvPicPr>
          <p:cNvPr id="326" name="Google Shape;326;p25"/>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27" name="Google Shape;327;p25"/>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APS 21: Appointed Actuary &amp; General Insurance Business (2) – Part B</a:t>
            </a:r>
            <a:endParaRPr/>
          </a:p>
        </p:txBody>
      </p:sp>
      <p:sp>
        <p:nvSpPr>
          <p:cNvPr id="328" name="Google Shape;328;p25"/>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just" rtl="0">
              <a:spcBef>
                <a:spcPts val="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3: </a:t>
            </a:r>
            <a:r>
              <a:rPr lang="en-US" sz="3200" b="0" i="0" u="none" strike="noStrike" cap="none" dirty="0">
                <a:solidFill>
                  <a:schemeClr val="dk1"/>
                </a:solidFill>
                <a:latin typeface="Trebuchet MS"/>
                <a:ea typeface="Trebuchet MS"/>
                <a:cs typeface="Trebuchet MS"/>
                <a:sym typeface="Trebuchet MS"/>
              </a:rPr>
              <a:t>Any other actuary who is on the Board of Directors owes a special responsibility to the Appointed Actuary and should take care to respect the status of the Appointed Actuary.</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4: </a:t>
            </a:r>
            <a:r>
              <a:rPr lang="en-US" sz="3200" b="0" i="0" u="none" strike="noStrike" cap="none" dirty="0">
                <a:solidFill>
                  <a:schemeClr val="dk1"/>
                </a:solidFill>
                <a:latin typeface="Trebuchet MS"/>
                <a:ea typeface="Trebuchet MS"/>
                <a:cs typeface="Trebuchet MS"/>
                <a:sym typeface="Trebuchet MS"/>
              </a:rPr>
              <a:t>The requirement of paragraph (3) above also applies to any other actuary holding a managerial or other position of authority in the company.</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5: </a:t>
            </a:r>
            <a:r>
              <a:rPr lang="en-US" sz="3200" b="0" i="0" u="none" strike="noStrike" cap="none" dirty="0">
                <a:solidFill>
                  <a:schemeClr val="dk1"/>
                </a:solidFill>
                <a:latin typeface="Trebuchet MS"/>
                <a:ea typeface="Trebuchet MS"/>
                <a:cs typeface="Trebuchet MS"/>
                <a:sym typeface="Trebuchet MS"/>
              </a:rPr>
              <a:t>As regards guidance to actuaries - external to a particular company - who are asked either by the company or someone with a legitimate interest in it to comment on either a valuation carried out by the Appointed Actuary or a report he / she has made to the company, the guidance for such actuaries is that, although there is room for differences of opinion with regard to actuarial advice and judgment, they should always take care to respect the status of the Appointed Actuary. This does not though stop them from making properly reasoned comments on the work of the Appointed Actuary, if need be.</a:t>
            </a:r>
            <a:endParaRPr dirty="0"/>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329" name="Google Shape;329;p25"/>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5"/>
        <p:cNvGrpSpPr/>
        <p:nvPr/>
      </p:nvGrpSpPr>
      <p:grpSpPr>
        <a:xfrm>
          <a:off x="0" y="0"/>
          <a:ext cx="0" cy="0"/>
          <a:chOff x="0" y="0"/>
          <a:chExt cx="0" cy="0"/>
        </a:xfrm>
      </p:grpSpPr>
      <p:pic>
        <p:nvPicPr>
          <p:cNvPr id="336" name="Google Shape;336;p26"/>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37" name="Google Shape;337;p26"/>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IRDAI Guidelines on estimation of IBNR claims provision under GI Business, 2005</a:t>
            </a:r>
            <a:endParaRPr/>
          </a:p>
        </p:txBody>
      </p:sp>
      <p:sp>
        <p:nvSpPr>
          <p:cNvPr id="338" name="Google Shape;338;p26"/>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32500" lnSpcReduction="20000"/>
          </a:bodyPr>
          <a:lstStyle/>
          <a:p>
            <a:pPr marL="342900" marR="0" lvl="0" indent="-342931" algn="just" rtl="0">
              <a:spcBef>
                <a:spcPts val="0"/>
              </a:spcBef>
              <a:spcAft>
                <a:spcPts val="0"/>
              </a:spcAft>
              <a:buClr>
                <a:schemeClr val="dk1"/>
              </a:buClr>
              <a:buSzPct val="100000"/>
              <a:buFont typeface="Trebuchet MS"/>
              <a:buChar char="•"/>
            </a:pPr>
            <a:r>
              <a:rPr lang="en-US" sz="4900" b="1" i="0" u="none" strike="noStrike" cap="none" dirty="0">
                <a:solidFill>
                  <a:schemeClr val="dk1"/>
                </a:solidFill>
                <a:latin typeface="Trebuchet MS"/>
                <a:ea typeface="Trebuchet MS"/>
                <a:cs typeface="Trebuchet MS"/>
                <a:sym typeface="Trebuchet MS"/>
              </a:rPr>
              <a:t>Chapter 1 para 2.1: </a:t>
            </a:r>
            <a:r>
              <a:rPr lang="en-US" sz="4900" b="0" i="0" u="none" strike="noStrike" cap="none" dirty="0">
                <a:solidFill>
                  <a:schemeClr val="dk1"/>
                </a:solidFill>
                <a:latin typeface="Trebuchet MS"/>
                <a:ea typeface="Trebuchet MS"/>
                <a:cs typeface="Trebuchet MS"/>
                <a:sym typeface="Trebuchet MS"/>
              </a:rPr>
              <a:t>Integrity and completeness of data is essential to an acceptable estimation of IBNR provision based on such data. Therefore, an examination of the data should precede the work of estimation of IBNR provision. Although it is the responsibility of the management of the insurer to provide complete and accurate data as required by the appointed Actuary, the Appointed Actuary should apply such checks as practically possible, to ensure the quality and completeness of the data.</a:t>
            </a:r>
            <a:endParaRPr dirty="0"/>
          </a:p>
          <a:p>
            <a:pPr marL="342900" marR="0" lvl="0" indent="-342931" algn="just" rtl="0">
              <a:spcBef>
                <a:spcPts val="318"/>
              </a:spcBef>
              <a:spcAft>
                <a:spcPts val="0"/>
              </a:spcAft>
              <a:buClr>
                <a:schemeClr val="dk1"/>
              </a:buClr>
              <a:buSzPct val="100000"/>
              <a:buFont typeface="Trebuchet MS"/>
              <a:buChar char="•"/>
            </a:pPr>
            <a:r>
              <a:rPr lang="en-US" sz="4900" b="1" i="0" u="none" strike="noStrike" cap="none" dirty="0">
                <a:solidFill>
                  <a:schemeClr val="dk1"/>
                </a:solidFill>
                <a:latin typeface="Trebuchet MS"/>
                <a:ea typeface="Trebuchet MS"/>
                <a:cs typeface="Trebuchet MS"/>
                <a:sym typeface="Trebuchet MS"/>
              </a:rPr>
              <a:t>Chapter 2 para 7.1:</a:t>
            </a:r>
            <a:r>
              <a:rPr lang="en-US" sz="4900" b="0" i="0" u="none" strike="noStrike" cap="none" dirty="0">
                <a:solidFill>
                  <a:schemeClr val="dk1"/>
                </a:solidFill>
                <a:latin typeface="Trebuchet MS"/>
                <a:ea typeface="Trebuchet MS"/>
                <a:cs typeface="Trebuchet MS"/>
                <a:sym typeface="Trebuchet MS"/>
              </a:rPr>
              <a:t> The Appointed Actuary </a:t>
            </a:r>
            <a:r>
              <a:rPr lang="en-US" sz="4900" b="1" i="0" u="none" strike="noStrike" cap="none" dirty="0">
                <a:solidFill>
                  <a:schemeClr val="dk1"/>
                </a:solidFill>
                <a:latin typeface="Trebuchet MS"/>
                <a:ea typeface="Trebuchet MS"/>
                <a:cs typeface="Trebuchet MS"/>
                <a:sym typeface="Trebuchet MS"/>
              </a:rPr>
              <a:t>should not put forward or certify any figures, which lack credibility, with serious reservations.</a:t>
            </a:r>
            <a:endParaRPr dirty="0"/>
          </a:p>
          <a:p>
            <a:pPr marL="342900" marR="0" lvl="0" indent="-342931" algn="just" rtl="0">
              <a:spcBef>
                <a:spcPts val="318"/>
              </a:spcBef>
              <a:spcAft>
                <a:spcPts val="0"/>
              </a:spcAft>
              <a:buClr>
                <a:schemeClr val="dk1"/>
              </a:buClr>
              <a:buSzPct val="100000"/>
              <a:buFont typeface="Trebuchet MS"/>
              <a:buChar char="•"/>
            </a:pPr>
            <a:r>
              <a:rPr lang="en-US" sz="4900" b="1" i="0" u="none" strike="noStrike" cap="none" dirty="0">
                <a:solidFill>
                  <a:schemeClr val="dk1"/>
                </a:solidFill>
                <a:latin typeface="Trebuchet MS"/>
                <a:ea typeface="Trebuchet MS"/>
                <a:cs typeface="Trebuchet MS"/>
                <a:sym typeface="Trebuchet MS"/>
              </a:rPr>
              <a:t>Chapter 2 para 7.2:</a:t>
            </a:r>
            <a:r>
              <a:rPr lang="en-US" sz="4900" b="0" i="0" u="none" strike="noStrike" cap="none" dirty="0">
                <a:solidFill>
                  <a:schemeClr val="dk1"/>
                </a:solidFill>
                <a:latin typeface="Trebuchet MS"/>
                <a:ea typeface="Trebuchet MS"/>
                <a:cs typeface="Trebuchet MS"/>
                <a:sym typeface="Trebuchet MS"/>
              </a:rPr>
              <a:t> The Appointed Actuary should certify that he has</a:t>
            </a:r>
            <a:r>
              <a:rPr lang="en-US" sz="4900" b="1" i="0" u="none" strike="noStrike" cap="none" dirty="0">
                <a:solidFill>
                  <a:schemeClr val="dk1"/>
                </a:solidFill>
                <a:latin typeface="Trebuchet MS"/>
                <a:ea typeface="Trebuchet MS"/>
                <a:cs typeface="Trebuchet MS"/>
                <a:sym typeface="Trebuchet MS"/>
              </a:rPr>
              <a:t> checked the data to the best of his ability </a:t>
            </a:r>
            <a:r>
              <a:rPr lang="en-US" sz="4900" b="0" i="0" u="none" strike="noStrike" cap="none" dirty="0">
                <a:solidFill>
                  <a:schemeClr val="dk1"/>
                </a:solidFill>
                <a:latin typeface="Trebuchet MS"/>
                <a:ea typeface="Trebuchet MS"/>
                <a:cs typeface="Trebuchet MS"/>
                <a:sym typeface="Trebuchet MS"/>
              </a:rPr>
              <a:t>and</a:t>
            </a:r>
            <a:r>
              <a:rPr lang="en-US" sz="4900" b="1" i="0" u="none" strike="noStrike" cap="none" dirty="0">
                <a:solidFill>
                  <a:schemeClr val="dk1"/>
                </a:solidFill>
                <a:latin typeface="Trebuchet MS"/>
                <a:ea typeface="Trebuchet MS"/>
                <a:cs typeface="Trebuchet MS"/>
                <a:sym typeface="Trebuchet MS"/>
              </a:rPr>
              <a:t> is satisfied that they are consistent, reliable and complete</a:t>
            </a:r>
            <a:r>
              <a:rPr lang="en-US" sz="4900" b="0" i="0" u="none" strike="noStrike" cap="none" dirty="0">
                <a:solidFill>
                  <a:schemeClr val="dk1"/>
                </a:solidFill>
                <a:latin typeface="Trebuchet MS"/>
                <a:ea typeface="Trebuchet MS"/>
                <a:cs typeface="Trebuchet MS"/>
                <a:sym typeface="Trebuchet MS"/>
              </a:rPr>
              <a:t> and that the assumptions underlying the method used for estimation of IBNR are valid.</a:t>
            </a:r>
            <a:endParaRPr dirty="0"/>
          </a:p>
          <a:p>
            <a:pPr marL="342900" marR="0" lvl="0" indent="-342931" algn="just" rtl="0">
              <a:spcBef>
                <a:spcPts val="318"/>
              </a:spcBef>
              <a:spcAft>
                <a:spcPts val="0"/>
              </a:spcAft>
              <a:buClr>
                <a:schemeClr val="dk1"/>
              </a:buClr>
              <a:buSzPct val="100000"/>
              <a:buFont typeface="Trebuchet MS"/>
              <a:buChar char="•"/>
            </a:pPr>
            <a:r>
              <a:rPr lang="en-US" sz="4900" b="1" i="0" u="none" strike="noStrike" cap="none" dirty="0">
                <a:solidFill>
                  <a:schemeClr val="dk1"/>
                </a:solidFill>
                <a:latin typeface="Trebuchet MS"/>
                <a:ea typeface="Trebuchet MS"/>
                <a:cs typeface="Trebuchet MS"/>
                <a:sym typeface="Trebuchet MS"/>
              </a:rPr>
              <a:t>Chapter 2 para 7.3:</a:t>
            </a:r>
            <a:r>
              <a:rPr lang="en-US" sz="4900" b="0" i="0" u="none" strike="noStrike" cap="none" dirty="0">
                <a:solidFill>
                  <a:schemeClr val="dk1"/>
                </a:solidFill>
                <a:latin typeface="Trebuchet MS"/>
                <a:ea typeface="Trebuchet MS"/>
                <a:cs typeface="Trebuchet MS"/>
                <a:sym typeface="Trebuchet MS"/>
              </a:rPr>
              <a:t> The report should be signed with date by the Appointed Actuary. The Appointed Actuary should also secure a certificate from the Principal Officer as under and attach it to his report: </a:t>
            </a:r>
            <a:r>
              <a:rPr lang="en-US" sz="4900" b="0" i="1" u="none" strike="noStrike" cap="none" dirty="0">
                <a:solidFill>
                  <a:schemeClr val="dk1"/>
                </a:solidFill>
                <a:latin typeface="Trebuchet MS"/>
                <a:ea typeface="Trebuchet MS"/>
                <a:cs typeface="Trebuchet MS"/>
                <a:sym typeface="Trebuchet MS"/>
              </a:rPr>
              <a:t>I certify that full and accurate particulars of every policy and claim have been furnished to the appointed actuary: (name) for the purpose of the determination of IBNR Reserves as on the 31st day of March of ---------.(date of investigation).</a:t>
            </a:r>
            <a:endParaRPr sz="4900" b="1" i="1" u="none" strike="noStrike" cap="none" dirty="0">
              <a:solidFill>
                <a:schemeClr val="dk1"/>
              </a:solidFill>
              <a:latin typeface="Trebuchet MS"/>
              <a:ea typeface="Trebuchet MS"/>
              <a:cs typeface="Trebuchet MS"/>
              <a:sym typeface="Trebuchet MS"/>
            </a:endParaRPr>
          </a:p>
          <a:p>
            <a:pPr marL="342900" marR="0" lvl="0" indent="-276860" algn="just" rtl="0">
              <a:spcBef>
                <a:spcPts val="208"/>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227965" algn="just" rtl="0">
              <a:spcBef>
                <a:spcPts val="182"/>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742950" marR="0" lvl="1" indent="-227965" algn="just" rtl="0">
              <a:spcBef>
                <a:spcPts val="182"/>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742950" marR="0" lvl="1" indent="-227965" algn="just" rtl="0">
              <a:spcBef>
                <a:spcPts val="182"/>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76860" algn="just" rtl="0">
              <a:spcBef>
                <a:spcPts val="208"/>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227965" algn="just" rtl="0">
              <a:spcBef>
                <a:spcPts val="182"/>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76860" algn="just" rtl="0">
              <a:spcBef>
                <a:spcPts val="208"/>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227965" algn="just" rtl="0">
              <a:spcBef>
                <a:spcPts val="182"/>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339" name="Google Shape;339;p26"/>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5"/>
        <p:cNvGrpSpPr/>
        <p:nvPr/>
      </p:nvGrpSpPr>
      <p:grpSpPr>
        <a:xfrm>
          <a:off x="0" y="0"/>
          <a:ext cx="0" cy="0"/>
          <a:chOff x="0" y="0"/>
          <a:chExt cx="0" cy="0"/>
        </a:xfrm>
      </p:grpSpPr>
      <p:pic>
        <p:nvPicPr>
          <p:cNvPr id="346" name="Google Shape;346;p27"/>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47" name="Google Shape;347;p27"/>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IRDAI (Assets, Liabilities &amp; Solvency Margin of GI Business) Regulations, 2016 (1)</a:t>
            </a:r>
            <a:endParaRPr/>
          </a:p>
        </p:txBody>
      </p:sp>
      <p:sp>
        <p:nvSpPr>
          <p:cNvPr id="348" name="Google Shape;348;p27"/>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just" rtl="0">
              <a:spcBef>
                <a:spcPts val="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Schedule II para 3(3)(a): </a:t>
            </a:r>
            <a:r>
              <a:rPr lang="en-US" sz="3200" b="0" i="0" u="none" strike="noStrike" cap="none" dirty="0">
                <a:solidFill>
                  <a:schemeClr val="dk1"/>
                </a:solidFill>
                <a:latin typeface="Trebuchet MS"/>
                <a:ea typeface="Trebuchet MS"/>
                <a:cs typeface="Trebuchet MS"/>
                <a:sym typeface="Trebuchet MS"/>
              </a:rPr>
              <a:t>The incurred but not reported (IBNR) claims reserve shall be determined using actuarial principles and methods detailed in clause 4 below.</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Schedule II para 3(3)(b): </a:t>
            </a:r>
            <a:r>
              <a:rPr lang="en-US" sz="3200" b="0" i="0" u="none" strike="noStrike" cap="none" dirty="0">
                <a:solidFill>
                  <a:schemeClr val="dk1"/>
                </a:solidFill>
                <a:latin typeface="Trebuchet MS"/>
                <a:ea typeface="Trebuchet MS"/>
                <a:cs typeface="Trebuchet MS"/>
                <a:sym typeface="Trebuchet MS"/>
              </a:rPr>
              <a:t>The IBNR shall be estimated using appropriate actuarial principles and shall be certified by the Appointed Actuary.</a:t>
            </a:r>
            <a:endParaRPr dirty="0"/>
          </a:p>
          <a:p>
            <a:pPr marL="342900" marR="0" lvl="0" indent="-342900" algn="just" rtl="0">
              <a:spcBef>
                <a:spcPts val="40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Form IRDAI-GI-TR certification by AA:</a:t>
            </a:r>
            <a:r>
              <a:rPr lang="en-US" sz="3200" b="0" i="0" u="none" strike="noStrike" cap="none" dirty="0">
                <a:solidFill>
                  <a:schemeClr val="dk1"/>
                </a:solidFill>
                <a:latin typeface="Trebuchet MS"/>
                <a:ea typeface="Trebuchet MS"/>
                <a:cs typeface="Trebuchet MS"/>
                <a:sym typeface="Trebuchet MS"/>
              </a:rPr>
              <a:t> I certify that, I have checked the data to the best of my ability and </a:t>
            </a:r>
            <a:r>
              <a:rPr lang="en-US" sz="3200" b="1" i="0" u="none" strike="noStrike" cap="none" dirty="0">
                <a:solidFill>
                  <a:schemeClr val="dk1"/>
                </a:solidFill>
                <a:latin typeface="Trebuchet MS"/>
                <a:ea typeface="Trebuchet MS"/>
                <a:cs typeface="Trebuchet MS"/>
                <a:sym typeface="Trebuchet MS"/>
              </a:rPr>
              <a:t>I am satisfied that the data is consistent, reliable and complete</a:t>
            </a:r>
            <a:r>
              <a:rPr lang="en-US" sz="3200" b="0" i="0" u="none" strike="noStrike" cap="none" dirty="0">
                <a:solidFill>
                  <a:schemeClr val="dk1"/>
                </a:solidFill>
                <a:latin typeface="Trebuchet MS"/>
                <a:ea typeface="Trebuchet MS"/>
                <a:cs typeface="Trebuchet MS"/>
                <a:sym typeface="Trebuchet MS"/>
              </a:rPr>
              <a:t>. I also further certify that the outstanding claims reserves that are estimated using statistical methods, PDR and IBNR reserves in the statement above have been determined using actuarial principles and in the manner prescribed in the Insurance Regulatory and Development Authority of India (Assets, Liabilities and Solvency Margin of General Insurance Business) Regulations, 2016. These reserves, estimated as on the 31st day of March of .......(year of investigation) represent, in my opinion, a fair reflection of the expected future experience. Qualifications, if any:</a:t>
            </a:r>
            <a:endParaRPr dirty="0"/>
          </a:p>
          <a:p>
            <a:pPr marL="342900" marR="0" lvl="0" indent="-215900" algn="just" rtl="0">
              <a:spcBef>
                <a:spcPts val="400"/>
              </a:spcBef>
              <a:spcAft>
                <a:spcPts val="0"/>
              </a:spcAft>
              <a:buClr>
                <a:schemeClr val="dk1"/>
              </a:buClr>
              <a:buSzPct val="100000"/>
              <a:buFont typeface="Trebuchet MS"/>
              <a:buNone/>
            </a:pPr>
            <a:endParaRPr sz="3200" b="1"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349" name="Google Shape;349;p27"/>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5"/>
        <p:cNvGrpSpPr/>
        <p:nvPr/>
      </p:nvGrpSpPr>
      <p:grpSpPr>
        <a:xfrm>
          <a:off x="0" y="0"/>
          <a:ext cx="0" cy="0"/>
          <a:chOff x="0" y="0"/>
          <a:chExt cx="0" cy="0"/>
        </a:xfrm>
      </p:grpSpPr>
      <p:pic>
        <p:nvPicPr>
          <p:cNvPr id="356" name="Google Shape;356;p28"/>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57" name="Google Shape;357;p28"/>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IRDAI (Assets, Liabilities &amp; Solvency Margin of GI Business) Regulations, 2016 (2)</a:t>
            </a:r>
            <a:endParaRPr/>
          </a:p>
        </p:txBody>
      </p:sp>
      <p:sp>
        <p:nvSpPr>
          <p:cNvPr id="358" name="Google Shape;358;p28"/>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85000" lnSpcReduction="20000"/>
          </a:bodyPr>
          <a:lstStyle/>
          <a:p>
            <a:pPr marL="342900" marR="0" lvl="0" indent="-342900" algn="just" rtl="0">
              <a:spcBef>
                <a:spcPts val="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Form IRDAI-GI-TR certification by CEO:</a:t>
            </a:r>
            <a:r>
              <a:rPr lang="en-US" sz="3200" b="0" i="0" u="none" strike="noStrike" cap="none" dirty="0">
                <a:solidFill>
                  <a:schemeClr val="dk1"/>
                </a:solidFill>
                <a:latin typeface="Trebuchet MS"/>
                <a:ea typeface="Trebuchet MS"/>
                <a:cs typeface="Trebuchet MS"/>
                <a:sym typeface="Trebuchet MS"/>
              </a:rPr>
              <a:t> I certify that</a:t>
            </a:r>
            <a:endParaRPr dirty="0"/>
          </a:p>
          <a:p>
            <a:pPr marL="742950" marR="0" lvl="1" indent="-285750" algn="just" rtl="0">
              <a:spcBef>
                <a:spcPts val="476"/>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(a) Full and accurate particulars of every policy and claim have been furnished to the Appointed Actuary: &lt;name of the actuary&gt; for the purpose of the determination of Technical Reserves as on the 31st Day of March of 20XX.</a:t>
            </a:r>
            <a:endParaRPr dirty="0"/>
          </a:p>
          <a:p>
            <a:pPr marL="742950" marR="0" lvl="1" indent="-285750" algn="just" rtl="0">
              <a:spcBef>
                <a:spcPts val="476"/>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(b) The data provided to the Appointed Actuary reconciles with the Audited Financials as at 31st Day of March 20XX.</a:t>
            </a:r>
            <a:endParaRPr dirty="0"/>
          </a:p>
          <a:p>
            <a:pPr marL="742950" marR="0" lvl="1" indent="-285750" algn="just" rtl="0">
              <a:spcBef>
                <a:spcPts val="476"/>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(c) The Appointed Actuary has been made aware of all the information pertaining to underwriting, claims and reinsurance policies and practices followed by the Insurer</a:t>
            </a:r>
            <a:endParaRPr dirty="0"/>
          </a:p>
          <a:p>
            <a:pPr marL="742950" marR="0" lvl="1" indent="-285750" algn="just" rtl="0">
              <a:spcBef>
                <a:spcPts val="476"/>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Qualifications, if any:</a:t>
            </a:r>
            <a:endParaRPr sz="2800" b="1" i="0" u="none" strike="noStrike" cap="none" dirty="0">
              <a:solidFill>
                <a:schemeClr val="dk1"/>
              </a:solidFill>
              <a:latin typeface="Trebuchet MS"/>
              <a:ea typeface="Trebuchet MS"/>
              <a:cs typeface="Trebuchet MS"/>
              <a:sym typeface="Trebuchet MS"/>
            </a:endParaRPr>
          </a:p>
          <a:p>
            <a:pPr marL="742950" marR="0" lvl="1" indent="-134619" algn="just" rtl="0">
              <a:spcBef>
                <a:spcPts val="476"/>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742950" marR="0" lvl="1" indent="-134619" algn="just" rtl="0">
              <a:spcBef>
                <a:spcPts val="476"/>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170180" algn="just" rtl="0">
              <a:spcBef>
                <a:spcPts val="544"/>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34619" algn="just" rtl="0">
              <a:spcBef>
                <a:spcPts val="476"/>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170180" algn="just" rtl="0">
              <a:spcBef>
                <a:spcPts val="544"/>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34619" algn="just" rtl="0">
              <a:spcBef>
                <a:spcPts val="476"/>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359" name="Google Shape;359;p28"/>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65"/>
        <p:cNvGrpSpPr/>
        <p:nvPr/>
      </p:nvGrpSpPr>
      <p:grpSpPr>
        <a:xfrm>
          <a:off x="0" y="0"/>
          <a:ext cx="0" cy="0"/>
          <a:chOff x="0" y="0"/>
          <a:chExt cx="0" cy="0"/>
        </a:xfrm>
      </p:grpSpPr>
      <p:pic>
        <p:nvPicPr>
          <p:cNvPr id="366" name="Google Shape;366;p29"/>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67" name="Google Shape;367;p29"/>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IRDAI (Appointed Actuary) Regulations, 2017 (1)</a:t>
            </a:r>
            <a:endParaRPr/>
          </a:p>
        </p:txBody>
      </p:sp>
      <p:sp>
        <p:nvSpPr>
          <p:cNvPr id="368" name="Google Shape;368;p29"/>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just" rtl="0">
              <a:spcBef>
                <a:spcPts val="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Regulation 9 Duties and obligations: </a:t>
            </a:r>
            <a:r>
              <a:rPr lang="en-US" sz="3200" b="0" i="0" u="none" strike="noStrike" cap="none" dirty="0">
                <a:solidFill>
                  <a:schemeClr val="dk1"/>
                </a:solidFill>
                <a:latin typeface="Trebuchet MS"/>
                <a:ea typeface="Trebuchet MS"/>
                <a:cs typeface="Trebuchet MS"/>
                <a:sym typeface="Trebuchet MS"/>
              </a:rPr>
              <a:t>In particular and without prejudice to the generality of the foregoing matters, and in the interests of the insurance industry and the policyholders, the duties and obligations of an Appointed Actuary of an insurer shall include:</a:t>
            </a:r>
            <a:endParaRPr dirty="0"/>
          </a:p>
          <a:p>
            <a:pPr marL="742950" marR="0" lvl="1" indent="-285750" algn="just" rtl="0">
              <a:spcBef>
                <a:spcPts val="350"/>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a:t>
            </a:r>
            <a:r>
              <a:rPr lang="en-US" sz="2800" b="0" i="0" u="none" strike="noStrike" cap="none" dirty="0" err="1">
                <a:solidFill>
                  <a:schemeClr val="dk1"/>
                </a:solidFill>
                <a:latin typeface="Trebuchet MS"/>
                <a:ea typeface="Trebuchet MS"/>
                <a:cs typeface="Trebuchet MS"/>
                <a:sym typeface="Trebuchet MS"/>
              </a:rPr>
              <a:t>i</a:t>
            </a:r>
            <a:r>
              <a:rPr lang="en-US" sz="2800" b="0" i="0" u="none" strike="noStrike" cap="none" dirty="0">
                <a:solidFill>
                  <a:schemeClr val="dk1"/>
                </a:solidFill>
                <a:latin typeface="Trebuchet MS"/>
                <a:ea typeface="Trebuchet MS"/>
                <a:cs typeface="Trebuchet MS"/>
                <a:sym typeface="Trebuchet MS"/>
              </a:rPr>
              <a:t>) Ensuring that all the requisite records have been made available to him or her for the purpose of conducting actuarial valuation of liabilities and assets of the insurer;</a:t>
            </a:r>
            <a:endParaRPr dirty="0"/>
          </a:p>
          <a:p>
            <a:pPr marL="742950" marR="0" lvl="1" indent="-285750" algn="just" rtl="0">
              <a:spcBef>
                <a:spcPts val="350"/>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(iii) Ensuring the solvency of the insurer at all times;</a:t>
            </a:r>
          </a:p>
          <a:p>
            <a:pPr marL="742950" marR="0" lvl="1" indent="-285750" algn="just" rtl="0">
              <a:spcBef>
                <a:spcPts val="350"/>
              </a:spcBef>
              <a:spcAft>
                <a:spcPts val="0"/>
              </a:spcAft>
              <a:buClr>
                <a:schemeClr val="dk1"/>
              </a:buClr>
              <a:buSzPct val="100000"/>
              <a:buFont typeface="Trebuchet MS"/>
              <a:buChar char="–"/>
            </a:pPr>
            <a:r>
              <a:rPr lang="en-US" sz="2800" dirty="0">
                <a:solidFill>
                  <a:schemeClr val="dk1"/>
                </a:solidFill>
                <a:latin typeface="Trebuchet MS"/>
                <a:ea typeface="Trebuchet MS"/>
                <a:cs typeface="Trebuchet MS"/>
                <a:sym typeface="Trebuchet MS"/>
              </a:rPr>
              <a:t>(vii) Complying with the Authority’s directions from time to time</a:t>
            </a:r>
            <a:r>
              <a:rPr lang="en-US" sz="2800" b="0" i="0" u="none" strike="noStrike" cap="none" dirty="0">
                <a:solidFill>
                  <a:schemeClr val="dk1"/>
                </a:solidFill>
                <a:latin typeface="Trebuchet MS"/>
                <a:ea typeface="Trebuchet MS"/>
                <a:cs typeface="Trebuchet MS"/>
                <a:sym typeface="Trebuchet MS"/>
              </a:rPr>
              <a:t>;</a:t>
            </a:r>
            <a:endParaRPr dirty="0"/>
          </a:p>
          <a:p>
            <a:pPr marL="742950" marR="0" lvl="1" indent="-285750" algn="just" rtl="0">
              <a:spcBef>
                <a:spcPts val="350"/>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(xiii) In addition to (</a:t>
            </a:r>
            <a:r>
              <a:rPr lang="en-US" sz="2800" b="0" i="0" u="none" strike="noStrike" cap="none" dirty="0" err="1">
                <a:solidFill>
                  <a:schemeClr val="dk1"/>
                </a:solidFill>
                <a:latin typeface="Trebuchet MS"/>
                <a:ea typeface="Trebuchet MS"/>
                <a:cs typeface="Trebuchet MS"/>
                <a:sym typeface="Trebuchet MS"/>
              </a:rPr>
              <a:t>i</a:t>
            </a:r>
            <a:r>
              <a:rPr lang="en-US" sz="2800" b="0" i="0" u="none" strike="noStrike" cap="none" dirty="0">
                <a:solidFill>
                  <a:schemeClr val="dk1"/>
                </a:solidFill>
                <a:latin typeface="Trebuchet MS"/>
                <a:ea typeface="Trebuchet MS"/>
                <a:cs typeface="Trebuchet MS"/>
                <a:sym typeface="Trebuchet MS"/>
              </a:rPr>
              <a:t>) to (xi) above, the duties of the Appointed Actuary of the insurer carrying on general insurance business or health insurance business include:</a:t>
            </a:r>
            <a:endParaRPr dirty="0"/>
          </a:p>
          <a:p>
            <a:pPr marL="1143000" marR="0" lvl="2" indent="-228600" algn="just" rtl="0">
              <a:spcBef>
                <a:spcPts val="300"/>
              </a:spcBef>
              <a:spcAft>
                <a:spcPts val="0"/>
              </a:spcAft>
              <a:buClr>
                <a:schemeClr val="dk1"/>
              </a:buClr>
              <a:buSzPct val="100000"/>
              <a:buFont typeface="Trebuchet MS"/>
              <a:buChar char="•"/>
            </a:pPr>
            <a:r>
              <a:rPr lang="en-US" sz="2400" b="0" i="0" u="none" strike="noStrike" cap="none" dirty="0">
                <a:solidFill>
                  <a:schemeClr val="dk1"/>
                </a:solidFill>
                <a:latin typeface="Trebuchet MS"/>
                <a:ea typeface="Trebuchet MS"/>
                <a:cs typeface="Trebuchet MS"/>
                <a:sym typeface="Trebuchet MS"/>
              </a:rPr>
              <a:t>(b) Ensuring that the actuarial principles, in the determination of liabilities, have been used in the calculation of reserves for incurred but not reported claims (IBNR) and other reserves</a:t>
            </a:r>
            <a:endParaRPr dirty="0"/>
          </a:p>
          <a:p>
            <a:pPr marL="1143000" marR="0" lvl="2" indent="-228600" algn="just" rtl="0">
              <a:spcBef>
                <a:spcPts val="300"/>
              </a:spcBef>
              <a:spcAft>
                <a:spcPts val="0"/>
              </a:spcAft>
              <a:buClr>
                <a:schemeClr val="dk1"/>
              </a:buClr>
              <a:buSzPct val="100000"/>
              <a:buFont typeface="Trebuchet MS"/>
              <a:buChar char="•"/>
            </a:pPr>
            <a:r>
              <a:rPr lang="en-US" sz="2400" b="0" i="0" u="none" strike="noStrike" cap="none" dirty="0">
                <a:solidFill>
                  <a:schemeClr val="dk1"/>
                </a:solidFill>
                <a:latin typeface="Trebuchet MS"/>
                <a:ea typeface="Trebuchet MS"/>
                <a:cs typeface="Trebuchet MS"/>
                <a:sym typeface="Trebuchet MS"/>
              </a:rPr>
              <a:t>(e) Ensuring the appropriateness of the methodologies and underlying models used, as well as the assumptions made in the calculation of IBNR and other reserves (including IBNER and PDR) where actuarial advice is sought by the Authority;</a:t>
            </a:r>
            <a:endParaRPr dirty="0"/>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15900" algn="just" rtl="0">
              <a:spcBef>
                <a:spcPts val="400"/>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74625" algn="just" rtl="0">
              <a:spcBef>
                <a:spcPts val="350"/>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369" name="Google Shape;369;p29"/>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1"/>
        <p:cNvGrpSpPr/>
        <p:nvPr/>
      </p:nvGrpSpPr>
      <p:grpSpPr>
        <a:xfrm>
          <a:off x="0" y="0"/>
          <a:ext cx="0" cy="0"/>
          <a:chOff x="0" y="0"/>
          <a:chExt cx="0" cy="0"/>
        </a:xfrm>
      </p:grpSpPr>
      <p:pic>
        <p:nvPicPr>
          <p:cNvPr id="72" name="Google Shape;72;p2"/>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73" name="Google Shape;73;p2"/>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92500"/>
          </a:bodyPr>
          <a:lstStyle/>
          <a:p>
            <a:pPr marL="0" marR="0" lvl="0" indent="0" algn="l" rtl="0">
              <a:spcBef>
                <a:spcPts val="0"/>
              </a:spcBef>
              <a:spcAft>
                <a:spcPts val="0"/>
              </a:spcAft>
              <a:buNone/>
            </a:pPr>
            <a:r>
              <a:rPr lang="en-US" sz="4400" b="1" i="0" u="none" strike="noStrike" cap="none" dirty="0">
                <a:solidFill>
                  <a:schemeClr val="dk1"/>
                </a:solidFill>
                <a:latin typeface="Trebuchet MS"/>
                <a:ea typeface="Trebuchet MS"/>
                <a:cs typeface="Trebuchet MS"/>
                <a:sym typeface="Trebuchet MS"/>
              </a:rPr>
              <a:t>Case Study Overview (1 of 2)</a:t>
            </a:r>
            <a:endParaRPr dirty="0"/>
          </a:p>
        </p:txBody>
      </p:sp>
      <p:sp>
        <p:nvSpPr>
          <p:cNvPr id="74" name="Google Shape;74;p2"/>
          <p:cNvSpPr txBox="1"/>
          <p:nvPr/>
        </p:nvSpPr>
        <p:spPr>
          <a:xfrm>
            <a:off x="2933699" y="1610872"/>
            <a:ext cx="7897057" cy="4889965"/>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just" rtl="0">
              <a:spcBef>
                <a:spcPts val="0"/>
              </a:spcBef>
              <a:spcAft>
                <a:spcPts val="0"/>
              </a:spcAft>
              <a:buClr>
                <a:schemeClr val="dk1"/>
              </a:buClr>
              <a:buSzPct val="100000"/>
              <a:buFont typeface="Trebuchet MS"/>
              <a:buChar char="•"/>
            </a:pPr>
            <a:r>
              <a:rPr lang="en-US" sz="3200" b="0" i="0" u="none" strike="noStrike" cap="none" dirty="0">
                <a:solidFill>
                  <a:schemeClr val="dk1"/>
                </a:solidFill>
                <a:latin typeface="Trebuchet MS"/>
                <a:ea typeface="Trebuchet MS"/>
                <a:cs typeface="Trebuchet MS"/>
                <a:sym typeface="Trebuchet MS"/>
              </a:rPr>
              <a:t>Ajay recently joined a mid-sized Indian GI company as Reserving Actuary (RA)</a:t>
            </a:r>
            <a:endParaRPr dirty="0"/>
          </a:p>
          <a:p>
            <a:pPr marL="342900" marR="0" lvl="0" indent="-342900" algn="just" rtl="0">
              <a:spcBef>
                <a:spcPts val="400"/>
              </a:spcBef>
              <a:spcAft>
                <a:spcPts val="0"/>
              </a:spcAft>
              <a:buClr>
                <a:schemeClr val="dk1"/>
              </a:buClr>
              <a:buSzPct val="100000"/>
              <a:buFont typeface="Trebuchet MS"/>
              <a:buChar char="•"/>
            </a:pPr>
            <a:r>
              <a:rPr lang="en-US" sz="3200" b="0" i="0" u="none" strike="noStrike" cap="none" dirty="0">
                <a:solidFill>
                  <a:schemeClr val="dk1"/>
                </a:solidFill>
                <a:latin typeface="Trebuchet MS"/>
                <a:ea typeface="Trebuchet MS"/>
                <a:cs typeface="Trebuchet MS"/>
                <a:sym typeface="Trebuchet MS"/>
              </a:rPr>
              <a:t>Prior experience in foreign markets</a:t>
            </a:r>
            <a:endParaRPr dirty="0"/>
          </a:p>
          <a:p>
            <a:pPr marL="342900" marR="0" lvl="0" indent="-342900" algn="just" rtl="0">
              <a:spcBef>
                <a:spcPts val="400"/>
              </a:spcBef>
              <a:spcAft>
                <a:spcPts val="0"/>
              </a:spcAft>
              <a:buClr>
                <a:schemeClr val="dk1"/>
              </a:buClr>
              <a:buSzPct val="100000"/>
              <a:buFont typeface="Trebuchet MS"/>
              <a:buChar char="•"/>
            </a:pPr>
            <a:r>
              <a:rPr lang="en-US" sz="3200" b="0" i="0" u="none" strike="noStrike" cap="none" dirty="0">
                <a:solidFill>
                  <a:schemeClr val="dk1"/>
                </a:solidFill>
                <a:latin typeface="Trebuchet MS"/>
                <a:ea typeface="Trebuchet MS"/>
                <a:cs typeface="Trebuchet MS"/>
                <a:sym typeface="Trebuchet MS"/>
              </a:rPr>
              <a:t>Informed after joining that year-end reporting schedule has been advanced by 2 weeks as compared to last few years</a:t>
            </a:r>
            <a:endParaRPr dirty="0"/>
          </a:p>
          <a:p>
            <a:pPr marL="342900" marR="0" lvl="0" indent="-342900" algn="just" rtl="0">
              <a:spcBef>
                <a:spcPts val="400"/>
              </a:spcBef>
              <a:spcAft>
                <a:spcPts val="0"/>
              </a:spcAft>
              <a:buClr>
                <a:schemeClr val="dk1"/>
              </a:buClr>
              <a:buSzPct val="100000"/>
              <a:buFont typeface="Trebuchet MS"/>
              <a:buChar char="•"/>
            </a:pPr>
            <a:r>
              <a:rPr lang="en-US" sz="3200" b="0" i="0" u="none" strike="noStrike" cap="none" dirty="0">
                <a:solidFill>
                  <a:schemeClr val="dk1"/>
                </a:solidFill>
                <a:latin typeface="Trebuchet MS"/>
                <a:ea typeface="Trebuchet MS"/>
                <a:cs typeface="Trebuchet MS"/>
                <a:sym typeface="Trebuchet MS"/>
              </a:rPr>
              <a:t>Appointed Actuary (AA) informs RA that it’s a Board requirement &amp; outside his control</a:t>
            </a:r>
            <a:endParaRPr dirty="0"/>
          </a:p>
          <a:p>
            <a:pPr marL="342900" marR="0" lvl="0" indent="-342900" algn="just" rtl="0">
              <a:spcBef>
                <a:spcPts val="400"/>
              </a:spcBef>
              <a:spcAft>
                <a:spcPts val="0"/>
              </a:spcAft>
              <a:buClr>
                <a:schemeClr val="dk1"/>
              </a:buClr>
              <a:buSzPct val="100000"/>
              <a:buFont typeface="Trebuchet MS"/>
              <a:buChar char="•"/>
            </a:pPr>
            <a:r>
              <a:rPr lang="en-US" sz="3200" b="0" i="0" u="none" strike="noStrike" cap="none" dirty="0">
                <a:solidFill>
                  <a:schemeClr val="dk1"/>
                </a:solidFill>
                <a:latin typeface="Trebuchet MS"/>
                <a:ea typeface="Trebuchet MS"/>
                <a:cs typeface="Trebuchet MS"/>
                <a:sym typeface="Trebuchet MS"/>
              </a:rPr>
              <a:t>Challenges faced by RA:</a:t>
            </a:r>
            <a:endParaRPr dirty="0"/>
          </a:p>
          <a:p>
            <a:pPr marL="742950" marR="0" lvl="1" indent="-285750" algn="just" rtl="0">
              <a:spcBef>
                <a:spcPts val="350"/>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Limited face-to-face meetings with team due to pandemic</a:t>
            </a:r>
            <a:endParaRPr dirty="0"/>
          </a:p>
          <a:p>
            <a:pPr marL="742950" marR="0" lvl="1" indent="-285750" algn="just" rtl="0">
              <a:spcBef>
                <a:spcPts val="350"/>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Based on discussions </a:t>
            </a:r>
            <a:r>
              <a:rPr lang="en-US" sz="2800" dirty="0">
                <a:solidFill>
                  <a:schemeClr val="dk1"/>
                </a:solidFill>
                <a:latin typeface="Trebuchet MS"/>
                <a:ea typeface="Trebuchet MS"/>
                <a:cs typeface="Trebuchet MS"/>
                <a:sym typeface="Trebuchet MS"/>
              </a:rPr>
              <a:t>with team</a:t>
            </a:r>
            <a:r>
              <a:rPr lang="en-US" sz="2800" b="0" i="0" u="none" strike="noStrike" cap="none" dirty="0">
                <a:solidFill>
                  <a:schemeClr val="dk1"/>
                </a:solidFill>
                <a:latin typeface="Trebuchet MS"/>
                <a:ea typeface="Trebuchet MS"/>
                <a:cs typeface="Trebuchet MS"/>
                <a:sym typeface="Trebuchet MS"/>
              </a:rPr>
              <a:t>, data seems to be major issue</a:t>
            </a:r>
            <a:endParaRPr dirty="0"/>
          </a:p>
          <a:p>
            <a:pPr marL="1143000" marR="0" lvl="2" indent="-228600" algn="just" rtl="0">
              <a:spcBef>
                <a:spcPts val="300"/>
              </a:spcBef>
              <a:spcAft>
                <a:spcPts val="0"/>
              </a:spcAft>
              <a:buClr>
                <a:schemeClr val="dk1"/>
              </a:buClr>
              <a:buSzPct val="100000"/>
              <a:buFont typeface="Trebuchet MS"/>
              <a:buChar char="•"/>
            </a:pPr>
            <a:r>
              <a:rPr lang="en-US" sz="2400" b="0" i="0" u="none" strike="noStrike" cap="none" dirty="0">
                <a:solidFill>
                  <a:schemeClr val="dk1"/>
                </a:solidFill>
                <a:latin typeface="Trebuchet MS"/>
                <a:ea typeface="Trebuchet MS"/>
                <a:cs typeface="Trebuchet MS"/>
                <a:sym typeface="Trebuchet MS"/>
              </a:rPr>
              <a:t>Constraints in policy admin system </a:t>
            </a:r>
            <a:endParaRPr dirty="0"/>
          </a:p>
          <a:p>
            <a:pPr marL="1143000" marR="0" lvl="2" indent="-228600" algn="just" rtl="0">
              <a:spcBef>
                <a:spcPts val="300"/>
              </a:spcBef>
              <a:spcAft>
                <a:spcPts val="0"/>
              </a:spcAft>
              <a:buClr>
                <a:schemeClr val="dk1"/>
              </a:buClr>
              <a:buSzPct val="100000"/>
              <a:buFont typeface="Trebuchet MS"/>
              <a:buChar char="•"/>
            </a:pPr>
            <a:r>
              <a:rPr lang="en-US" sz="2400" b="0" i="0" u="none" strike="noStrike" cap="none" dirty="0">
                <a:solidFill>
                  <a:schemeClr val="dk1"/>
                </a:solidFill>
                <a:latin typeface="Trebuchet MS"/>
                <a:ea typeface="Trebuchet MS"/>
                <a:cs typeface="Trebuchet MS"/>
                <a:sym typeface="Trebuchet MS"/>
              </a:rPr>
              <a:t>Dependent on finance &amp; claims team for data inputs, leads to delays</a:t>
            </a:r>
            <a:endParaRPr dirty="0"/>
          </a:p>
          <a:p>
            <a:pPr marL="1143000" marR="0" lvl="2" indent="-228600" algn="just" rtl="0">
              <a:spcBef>
                <a:spcPts val="300"/>
              </a:spcBef>
              <a:spcAft>
                <a:spcPts val="0"/>
              </a:spcAft>
              <a:buClr>
                <a:schemeClr val="dk1"/>
              </a:buClr>
              <a:buSzPct val="100000"/>
              <a:buFont typeface="Trebuchet MS"/>
              <a:buChar char="•"/>
            </a:pPr>
            <a:r>
              <a:rPr lang="en-US" sz="2400" b="0" i="0" u="none" strike="noStrike" cap="none" dirty="0">
                <a:solidFill>
                  <a:schemeClr val="dk1"/>
                </a:solidFill>
                <a:latin typeface="Trebuchet MS"/>
                <a:ea typeface="Trebuchet MS"/>
                <a:cs typeface="Trebuchet MS"/>
                <a:sym typeface="Trebuchet MS"/>
              </a:rPr>
              <a:t>Poor independent verification of inputs</a:t>
            </a:r>
            <a:endParaRPr dirty="0"/>
          </a:p>
          <a:p>
            <a:pPr marL="742950" marR="0" lvl="1" indent="-285750" algn="just" rtl="0">
              <a:spcBef>
                <a:spcPts val="350"/>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Poor documentation on processes</a:t>
            </a:r>
            <a:endParaRPr dirty="0"/>
          </a:p>
          <a:p>
            <a:pPr marL="742950" marR="0" lvl="1" indent="-285750" algn="just" rtl="0">
              <a:spcBef>
                <a:spcPts val="350"/>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Team is short on experience</a:t>
            </a:r>
            <a:endParaRPr dirty="0"/>
          </a:p>
        </p:txBody>
      </p:sp>
      <p:sp>
        <p:nvSpPr>
          <p:cNvPr id="75" name="Google Shape;75;p2"/>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extLst>
      <p:ext uri="{BB962C8B-B14F-4D97-AF65-F5344CB8AC3E}">
        <p14:creationId xmlns:p14="http://schemas.microsoft.com/office/powerpoint/2010/main" val="11950778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5"/>
        <p:cNvGrpSpPr/>
        <p:nvPr/>
      </p:nvGrpSpPr>
      <p:grpSpPr>
        <a:xfrm>
          <a:off x="0" y="0"/>
          <a:ext cx="0" cy="0"/>
          <a:chOff x="0" y="0"/>
          <a:chExt cx="0" cy="0"/>
        </a:xfrm>
      </p:grpSpPr>
      <p:pic>
        <p:nvPicPr>
          <p:cNvPr id="376" name="Google Shape;376;p30"/>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77" name="Google Shape;377;p30"/>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IRDAI (Appointed Actuary) Regulations, 2017 (2)</a:t>
            </a:r>
            <a:endParaRPr/>
          </a:p>
        </p:txBody>
      </p:sp>
      <p:sp>
        <p:nvSpPr>
          <p:cNvPr id="378" name="Google Shape;378;p30"/>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55000" lnSpcReduction="20000"/>
          </a:bodyPr>
          <a:lstStyle/>
          <a:p>
            <a:pPr marL="1143000" marR="0" lvl="2" indent="-228600" algn="just" rtl="0">
              <a:spcBef>
                <a:spcPts val="0"/>
              </a:spcBef>
              <a:spcAft>
                <a:spcPts val="0"/>
              </a:spcAft>
              <a:buClr>
                <a:schemeClr val="dk1"/>
              </a:buClr>
              <a:buSzPct val="100000"/>
              <a:buFont typeface="Trebuchet MS"/>
              <a:buChar char="•"/>
            </a:pPr>
            <a:r>
              <a:rPr lang="en-US" sz="2400" b="0" i="0" u="none" strike="noStrike" cap="none">
                <a:solidFill>
                  <a:schemeClr val="dk1"/>
                </a:solidFill>
                <a:latin typeface="Trebuchet MS"/>
                <a:ea typeface="Trebuchet MS"/>
                <a:cs typeface="Trebuchet MS"/>
                <a:sym typeface="Trebuchet MS"/>
              </a:rPr>
              <a:t>(f) Assessing the sufficiency and quality of the data used in the calculation of IBNR and other reserves (including IBNER and PDR) where actuarial advice is sought by the Authority;</a:t>
            </a:r>
            <a:endParaRPr/>
          </a:p>
          <a:p>
            <a:pPr marL="1143000" marR="0" lvl="2" indent="-228600" algn="just" rtl="0">
              <a:spcBef>
                <a:spcPts val="264"/>
              </a:spcBef>
              <a:spcAft>
                <a:spcPts val="0"/>
              </a:spcAft>
              <a:buClr>
                <a:schemeClr val="dk1"/>
              </a:buClr>
              <a:buSzPct val="100000"/>
              <a:buFont typeface="Trebuchet MS"/>
              <a:buChar char="•"/>
            </a:pPr>
            <a:r>
              <a:rPr lang="en-US" sz="2400" b="0" i="0" u="none" strike="noStrike" cap="none">
                <a:solidFill>
                  <a:schemeClr val="dk1"/>
                </a:solidFill>
                <a:latin typeface="Trebuchet MS"/>
                <a:ea typeface="Trebuchet MS"/>
                <a:cs typeface="Trebuchet MS"/>
                <a:sym typeface="Trebuchet MS"/>
              </a:rPr>
              <a:t>(g) Informing the Board of insurer about the reliability and adequacy of the calculation of IBNR and other reserves (including IBNER and PDR) where actuarial advice is sought by the Authority.</a:t>
            </a:r>
            <a:endParaRPr/>
          </a:p>
          <a:p>
            <a:pPr marL="742950" marR="0" lvl="1" indent="-285750" algn="just" rtl="0">
              <a:spcBef>
                <a:spcPts val="308"/>
              </a:spcBef>
              <a:spcAft>
                <a:spcPts val="0"/>
              </a:spcAft>
              <a:buClr>
                <a:schemeClr val="dk1"/>
              </a:buClr>
              <a:buSzPct val="100000"/>
              <a:buFont typeface="Trebuchet MS"/>
              <a:buChar char="–"/>
            </a:pPr>
            <a:r>
              <a:rPr lang="en-US" sz="2800" b="0" i="0" u="none" strike="noStrike" cap="none">
                <a:solidFill>
                  <a:schemeClr val="dk1"/>
                </a:solidFill>
                <a:latin typeface="Trebuchet MS"/>
                <a:ea typeface="Trebuchet MS"/>
                <a:cs typeface="Trebuchet MS"/>
                <a:sym typeface="Trebuchet MS"/>
              </a:rPr>
              <a:t>(xiv) informing the Authority in writing of his or her opinion, within a reasonable time, whether,</a:t>
            </a:r>
            <a:endParaRPr/>
          </a:p>
          <a:p>
            <a:pPr marL="1143000" marR="0" lvl="2" indent="-228600" algn="just" rtl="0">
              <a:spcBef>
                <a:spcPts val="264"/>
              </a:spcBef>
              <a:spcAft>
                <a:spcPts val="0"/>
              </a:spcAft>
              <a:buClr>
                <a:schemeClr val="dk1"/>
              </a:buClr>
              <a:buSzPct val="100000"/>
              <a:buFont typeface="Trebuchet MS"/>
              <a:buChar char="•"/>
            </a:pPr>
            <a:r>
              <a:rPr lang="en-US" sz="2400" b="0" i="0" u="none" strike="noStrike" cap="none">
                <a:solidFill>
                  <a:schemeClr val="dk1"/>
                </a:solidFill>
                <a:latin typeface="Trebuchet MS"/>
                <a:ea typeface="Trebuchet MS"/>
                <a:cs typeface="Trebuchet MS"/>
                <a:sym typeface="Trebuchet MS"/>
              </a:rPr>
              <a:t>a. the insurer has contravened the Act or any other Acts;</a:t>
            </a:r>
            <a:endParaRPr/>
          </a:p>
          <a:p>
            <a:pPr marL="1143000" marR="0" lvl="2" indent="-228600" algn="just" rtl="0">
              <a:spcBef>
                <a:spcPts val="264"/>
              </a:spcBef>
              <a:spcAft>
                <a:spcPts val="0"/>
              </a:spcAft>
              <a:buClr>
                <a:schemeClr val="dk1"/>
              </a:buClr>
              <a:buSzPct val="100000"/>
              <a:buFont typeface="Trebuchet MS"/>
              <a:buChar char="•"/>
            </a:pPr>
            <a:r>
              <a:rPr lang="en-US" sz="2400" b="0" i="0" u="none" strike="noStrike" cap="none">
                <a:solidFill>
                  <a:schemeClr val="dk1"/>
                </a:solidFill>
                <a:latin typeface="Trebuchet MS"/>
                <a:ea typeface="Trebuchet MS"/>
                <a:cs typeface="Trebuchet MS"/>
                <a:sym typeface="Trebuchet MS"/>
              </a:rPr>
              <a:t>b. the contravention is of such a nature that it may affect significantly the interests of the owners or beneficiaries of policies issued by the insurer;</a:t>
            </a:r>
            <a:endParaRPr/>
          </a:p>
          <a:p>
            <a:pPr marL="1143000" marR="0" lvl="2" indent="-228600" algn="just" rtl="0">
              <a:spcBef>
                <a:spcPts val="264"/>
              </a:spcBef>
              <a:spcAft>
                <a:spcPts val="0"/>
              </a:spcAft>
              <a:buClr>
                <a:schemeClr val="dk1"/>
              </a:buClr>
              <a:buSzPct val="100000"/>
              <a:buFont typeface="Trebuchet MS"/>
              <a:buChar char="•"/>
            </a:pPr>
            <a:r>
              <a:rPr lang="en-US" sz="2400" b="0" i="0" u="none" strike="noStrike" cap="none">
                <a:solidFill>
                  <a:schemeClr val="dk1"/>
                </a:solidFill>
                <a:latin typeface="Trebuchet MS"/>
                <a:ea typeface="Trebuchet MS"/>
                <a:cs typeface="Trebuchet MS"/>
                <a:sym typeface="Trebuchet MS"/>
              </a:rPr>
              <a:t>c. the directors of the insurer have failed to take such action as is reasonably necessary to enable him to exercise his or her duties and obligations under this regulation; or</a:t>
            </a:r>
            <a:endParaRPr/>
          </a:p>
          <a:p>
            <a:pPr marL="1143000" marR="0" lvl="2" indent="-228600" algn="just" rtl="0">
              <a:spcBef>
                <a:spcPts val="264"/>
              </a:spcBef>
              <a:spcAft>
                <a:spcPts val="0"/>
              </a:spcAft>
              <a:buClr>
                <a:schemeClr val="dk1"/>
              </a:buClr>
              <a:buSzPct val="100000"/>
              <a:buFont typeface="Trebuchet MS"/>
              <a:buChar char="•"/>
            </a:pPr>
            <a:r>
              <a:rPr lang="en-US" sz="2400" b="0" i="0" u="none" strike="noStrike" cap="none">
                <a:solidFill>
                  <a:schemeClr val="dk1"/>
                </a:solidFill>
                <a:latin typeface="Trebuchet MS"/>
                <a:ea typeface="Trebuchet MS"/>
                <a:cs typeface="Trebuchet MS"/>
                <a:sym typeface="Trebuchet MS"/>
              </a:rPr>
              <a:t>d. an officer or employee of the insurer has engaged in conduct calculated to prevent him or her exercising his or her duties and obligations under this regulation.</a:t>
            </a:r>
            <a:endParaRPr/>
          </a:p>
          <a:p>
            <a:pPr marL="342900" marR="0" lvl="0" indent="-342900" algn="just" rtl="0">
              <a:spcBef>
                <a:spcPts val="352"/>
              </a:spcBef>
              <a:spcAft>
                <a:spcPts val="0"/>
              </a:spcAft>
              <a:buClr>
                <a:schemeClr val="dk1"/>
              </a:buClr>
              <a:buSzPct val="100000"/>
              <a:buFont typeface="Trebuchet MS"/>
              <a:buChar char="•"/>
            </a:pPr>
            <a:r>
              <a:rPr lang="en-US" sz="3200" b="1" i="0" u="none" strike="noStrike" cap="none">
                <a:solidFill>
                  <a:schemeClr val="dk1"/>
                </a:solidFill>
                <a:latin typeface="Trebuchet MS"/>
                <a:ea typeface="Trebuchet MS"/>
                <a:cs typeface="Trebuchet MS"/>
                <a:sym typeface="Trebuchet MS"/>
              </a:rPr>
              <a:t>Regulation 10 Absolute Privilege of Appointed Actuary</a:t>
            </a:r>
            <a:endParaRPr/>
          </a:p>
          <a:p>
            <a:pPr marL="742950" marR="0" lvl="1" indent="-285750" algn="just" rtl="0">
              <a:spcBef>
                <a:spcPts val="308"/>
              </a:spcBef>
              <a:spcAft>
                <a:spcPts val="0"/>
              </a:spcAft>
              <a:buClr>
                <a:schemeClr val="dk1"/>
              </a:buClr>
              <a:buSzPct val="100000"/>
              <a:buFont typeface="Trebuchet MS"/>
              <a:buChar char="–"/>
            </a:pPr>
            <a:r>
              <a:rPr lang="en-US" sz="2800" b="0" i="0" u="none" strike="noStrike" cap="none">
                <a:solidFill>
                  <a:schemeClr val="dk1"/>
                </a:solidFill>
                <a:latin typeface="Trebuchet MS"/>
                <a:ea typeface="Trebuchet MS"/>
                <a:cs typeface="Trebuchet MS"/>
                <a:sym typeface="Trebuchet MS"/>
              </a:rPr>
              <a:t>A. An Appointed Actuary shall enjoy absolute privilege to make any statement, oral or written, for the purpose of the performance of his functions as Appointed Actuary. This is in addition to any other privilege conferred upon an Appointed Actuary under any other Regulations.</a:t>
            </a:r>
            <a:endParaRPr/>
          </a:p>
          <a:p>
            <a:pPr marL="742950" marR="0" lvl="1" indent="-285750" algn="just" rtl="0">
              <a:spcBef>
                <a:spcPts val="308"/>
              </a:spcBef>
              <a:spcAft>
                <a:spcPts val="0"/>
              </a:spcAft>
              <a:buClr>
                <a:schemeClr val="dk1"/>
              </a:buClr>
              <a:buSzPct val="100000"/>
              <a:buFont typeface="Trebuchet MS"/>
              <a:buChar char="–"/>
            </a:pPr>
            <a:r>
              <a:rPr lang="en-US" sz="2800" b="0" i="0" u="none" strike="noStrike" cap="none">
                <a:solidFill>
                  <a:schemeClr val="dk1"/>
                </a:solidFill>
                <a:latin typeface="Trebuchet MS"/>
                <a:ea typeface="Trebuchet MS"/>
                <a:cs typeface="Trebuchet MS"/>
                <a:sym typeface="Trebuchet MS"/>
              </a:rPr>
              <a:t>B. Any provision of the letter of appointment of the Appointed Actuary, which restricts or prevents his duties, obligations and privileges under these regulations, shall be void.</a:t>
            </a:r>
            <a:endParaRPr/>
          </a:p>
          <a:p>
            <a:pPr marL="342900" marR="0" lvl="0" indent="-231140" algn="just" rtl="0">
              <a:spcBef>
                <a:spcPts val="352"/>
              </a:spcBef>
              <a:spcAft>
                <a:spcPts val="0"/>
              </a:spcAft>
              <a:buClr>
                <a:schemeClr val="dk1"/>
              </a:buClr>
              <a:buSzPct val="100000"/>
              <a:buFont typeface="Trebuchet MS"/>
              <a:buNone/>
            </a:pPr>
            <a:endParaRPr sz="3200" b="0" i="0" u="none" strike="noStrike" cap="none">
              <a:solidFill>
                <a:schemeClr val="dk1"/>
              </a:solidFill>
              <a:latin typeface="Trebuchet MS"/>
              <a:ea typeface="Trebuchet MS"/>
              <a:cs typeface="Trebuchet MS"/>
              <a:sym typeface="Trebuchet MS"/>
            </a:endParaRPr>
          </a:p>
          <a:p>
            <a:pPr marL="742950" marR="0" lvl="1" indent="-187959" algn="just" rtl="0">
              <a:spcBef>
                <a:spcPts val="308"/>
              </a:spcBef>
              <a:spcAft>
                <a:spcPts val="0"/>
              </a:spcAft>
              <a:buClr>
                <a:schemeClr val="dk1"/>
              </a:buClr>
              <a:buSzPct val="100000"/>
              <a:buFont typeface="Trebuchet MS"/>
              <a:buNone/>
            </a:pPr>
            <a:endParaRPr sz="2800" b="0" i="0" u="none" strike="noStrike" cap="none">
              <a:solidFill>
                <a:schemeClr val="dk1"/>
              </a:solidFill>
              <a:latin typeface="Trebuchet MS"/>
              <a:ea typeface="Trebuchet MS"/>
              <a:cs typeface="Trebuchet MS"/>
              <a:sym typeface="Trebuchet MS"/>
            </a:endParaRPr>
          </a:p>
          <a:p>
            <a:pPr marL="342900" marR="0" lvl="0" indent="-231140" algn="just" rtl="0">
              <a:spcBef>
                <a:spcPts val="352"/>
              </a:spcBef>
              <a:spcAft>
                <a:spcPts val="0"/>
              </a:spcAft>
              <a:buClr>
                <a:schemeClr val="dk1"/>
              </a:buClr>
              <a:buSzPct val="100000"/>
              <a:buFont typeface="Trebuchet MS"/>
              <a:buNone/>
            </a:pPr>
            <a:endParaRPr sz="3200" b="0" i="0" u="none" strike="noStrike" cap="none">
              <a:solidFill>
                <a:schemeClr val="dk1"/>
              </a:solidFill>
              <a:latin typeface="Trebuchet MS"/>
              <a:ea typeface="Trebuchet MS"/>
              <a:cs typeface="Trebuchet MS"/>
              <a:sym typeface="Trebuchet MS"/>
            </a:endParaRPr>
          </a:p>
          <a:p>
            <a:pPr marL="742950" marR="0" lvl="1" indent="-187959" algn="just" rtl="0">
              <a:spcBef>
                <a:spcPts val="308"/>
              </a:spcBef>
              <a:spcAft>
                <a:spcPts val="0"/>
              </a:spcAft>
              <a:buClr>
                <a:schemeClr val="dk1"/>
              </a:buClr>
              <a:buSzPct val="100000"/>
              <a:buFont typeface="Trebuchet MS"/>
              <a:buNone/>
            </a:pPr>
            <a:endParaRPr sz="2800" b="0" i="0" u="none" strike="noStrike" cap="none">
              <a:solidFill>
                <a:schemeClr val="dk1"/>
              </a:solidFill>
              <a:latin typeface="Trebuchet MS"/>
              <a:ea typeface="Trebuchet MS"/>
              <a:cs typeface="Trebuchet MS"/>
              <a:sym typeface="Trebuchet MS"/>
            </a:endParaRPr>
          </a:p>
        </p:txBody>
      </p:sp>
      <p:sp>
        <p:nvSpPr>
          <p:cNvPr id="379" name="Google Shape;379;p30"/>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5"/>
        <p:cNvGrpSpPr/>
        <p:nvPr/>
      </p:nvGrpSpPr>
      <p:grpSpPr>
        <a:xfrm>
          <a:off x="0" y="0"/>
          <a:ext cx="0" cy="0"/>
          <a:chOff x="0" y="0"/>
          <a:chExt cx="0" cy="0"/>
        </a:xfrm>
      </p:grpSpPr>
      <p:pic>
        <p:nvPicPr>
          <p:cNvPr id="386" name="Google Shape;386;p31"/>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387" name="Google Shape;387;p31"/>
          <p:cNvSpPr txBox="1"/>
          <p:nvPr/>
        </p:nvSpPr>
        <p:spPr>
          <a:xfrm>
            <a:off x="2933700" y="463109"/>
            <a:ext cx="7505700" cy="782638"/>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Other IRDAI norms</a:t>
            </a:r>
            <a:endParaRPr/>
          </a:p>
        </p:txBody>
      </p:sp>
      <p:sp>
        <p:nvSpPr>
          <p:cNvPr id="388" name="Google Shape;388;p31"/>
          <p:cNvSpPr txBox="1"/>
          <p:nvPr/>
        </p:nvSpPr>
        <p:spPr>
          <a:xfrm>
            <a:off x="2933700" y="1610873"/>
            <a:ext cx="7505700" cy="4889964"/>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42900" algn="just" rtl="0">
              <a:spcBef>
                <a:spcPts val="0"/>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IRDAI Guidelines for Corporate Governance for insurers in India, 2016</a:t>
            </a:r>
            <a:endParaRPr dirty="0"/>
          </a:p>
          <a:p>
            <a:pPr marL="742950" marR="0" lvl="1" indent="-285750" algn="just" rtl="0">
              <a:spcBef>
                <a:spcPts val="392"/>
              </a:spcBef>
              <a:spcAft>
                <a:spcPts val="0"/>
              </a:spcAft>
              <a:buClr>
                <a:schemeClr val="dk1"/>
              </a:buClr>
              <a:buSzPct val="100000"/>
              <a:buFont typeface="Trebuchet MS"/>
              <a:buChar char="–"/>
            </a:pPr>
            <a:r>
              <a:rPr lang="en-US" sz="2800" b="1" i="0" u="none" strike="noStrike" cap="none" dirty="0">
                <a:solidFill>
                  <a:schemeClr val="dk1"/>
                </a:solidFill>
                <a:latin typeface="Trebuchet MS"/>
                <a:ea typeface="Trebuchet MS"/>
                <a:cs typeface="Trebuchet MS"/>
                <a:sym typeface="Trebuchet MS"/>
              </a:rPr>
              <a:t>Para 12.2: </a:t>
            </a:r>
            <a:r>
              <a:rPr lang="en-US" sz="2800" b="0" i="0" u="none" strike="noStrike" cap="none" dirty="0">
                <a:solidFill>
                  <a:schemeClr val="dk1"/>
                </a:solidFill>
                <a:latin typeface="Trebuchet MS"/>
                <a:ea typeface="Trebuchet MS"/>
                <a:cs typeface="Trebuchet MS"/>
                <a:sym typeface="Trebuchet MS"/>
              </a:rPr>
              <a:t>The appointed actuary and the statutory/internal auditors have the duty to ‘whistle blow’, i.e., to report in a timely manner to the IRDAI if they are aware that the insurance company has failed to take appropriate steps to rectify a matter which has a material adverse effect on its financial condition. This would enable the IRDAI to take prompt action before policyholders’ interests are undermined.</a:t>
            </a:r>
            <a:endParaRPr dirty="0"/>
          </a:p>
          <a:p>
            <a:pPr marL="342900" marR="0" lvl="0" indent="-342900" algn="just" rtl="0">
              <a:spcBef>
                <a:spcPts val="448"/>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IRDAI circular on annual actuarial valuation of non-life insurers dated 31.03.2017</a:t>
            </a:r>
            <a:endParaRPr dirty="0"/>
          </a:p>
          <a:p>
            <a:pPr marL="742950" marR="0" lvl="1" indent="-285750" algn="just" rtl="0">
              <a:spcBef>
                <a:spcPts val="392"/>
              </a:spcBef>
              <a:spcAft>
                <a:spcPts val="0"/>
              </a:spcAft>
              <a:buClr>
                <a:schemeClr val="dk1"/>
              </a:buClr>
              <a:buSzPct val="100000"/>
              <a:buFont typeface="Trebuchet MS"/>
              <a:buChar char="–"/>
            </a:pPr>
            <a:r>
              <a:rPr lang="en-US" sz="2800" b="1" i="0" u="none" strike="noStrike" cap="none" dirty="0">
                <a:solidFill>
                  <a:schemeClr val="dk1"/>
                </a:solidFill>
                <a:latin typeface="Trebuchet MS"/>
                <a:ea typeface="Trebuchet MS"/>
                <a:cs typeface="Trebuchet MS"/>
                <a:sym typeface="Trebuchet MS"/>
              </a:rPr>
              <a:t>Annexure III (FCR format) para 3.6</a:t>
            </a:r>
            <a:r>
              <a:rPr lang="en-US" sz="2800" b="0" i="0" u="none" strike="noStrike" cap="none" dirty="0">
                <a:solidFill>
                  <a:schemeClr val="dk1"/>
                </a:solidFill>
                <a:latin typeface="Trebuchet MS"/>
                <a:ea typeface="Trebuchet MS"/>
                <a:cs typeface="Trebuchet MS"/>
                <a:sym typeface="Trebuchet MS"/>
              </a:rPr>
              <a:t>: Data deficiency reserve: </a:t>
            </a:r>
            <a:r>
              <a:rPr lang="en-US" sz="2800" b="0" i="0" u="none" strike="noStrike" cap="none" dirty="0" err="1">
                <a:solidFill>
                  <a:schemeClr val="dk1"/>
                </a:solidFill>
                <a:latin typeface="Trebuchet MS"/>
                <a:ea typeface="Trebuchet MS"/>
                <a:cs typeface="Trebuchet MS"/>
                <a:sym typeface="Trebuchet MS"/>
              </a:rPr>
              <a:t>lf</a:t>
            </a:r>
            <a:r>
              <a:rPr lang="en-US" sz="2800" b="0" i="0" u="none" strike="noStrike" cap="none" dirty="0">
                <a:solidFill>
                  <a:schemeClr val="dk1"/>
                </a:solidFill>
                <a:latin typeface="Trebuchet MS"/>
                <a:ea typeface="Trebuchet MS"/>
                <a:cs typeface="Trebuchet MS"/>
                <a:sym typeface="Trebuchet MS"/>
              </a:rPr>
              <a:t> the AA feels that there is a need to setup data deficiency reserve, comments about the same can be made in this section.</a:t>
            </a:r>
            <a:endParaRPr dirty="0"/>
          </a:p>
          <a:p>
            <a:pPr marL="742950" marR="0" lvl="1" indent="-161290" algn="just" rtl="0">
              <a:spcBef>
                <a:spcPts val="392"/>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742950" marR="0" lvl="1" indent="-161290" algn="just" rtl="0">
              <a:spcBef>
                <a:spcPts val="392"/>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00660" algn="just" rtl="0">
              <a:spcBef>
                <a:spcPts val="448"/>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61290" algn="just" rtl="0">
              <a:spcBef>
                <a:spcPts val="392"/>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a:p>
            <a:pPr marL="342900" marR="0" lvl="0" indent="-200660" algn="just" rtl="0">
              <a:spcBef>
                <a:spcPts val="448"/>
              </a:spcBef>
              <a:spcAft>
                <a:spcPts val="0"/>
              </a:spcAft>
              <a:buClr>
                <a:schemeClr val="dk1"/>
              </a:buClr>
              <a:buSzPct val="100000"/>
              <a:buFont typeface="Trebuchet MS"/>
              <a:buNone/>
            </a:pPr>
            <a:endParaRPr sz="3200" b="0" i="0" u="none" strike="noStrike" cap="none" dirty="0">
              <a:solidFill>
                <a:schemeClr val="dk1"/>
              </a:solidFill>
              <a:latin typeface="Trebuchet MS"/>
              <a:ea typeface="Trebuchet MS"/>
              <a:cs typeface="Trebuchet MS"/>
              <a:sym typeface="Trebuchet MS"/>
            </a:endParaRPr>
          </a:p>
          <a:p>
            <a:pPr marL="742950" marR="0" lvl="1" indent="-161290" algn="just" rtl="0">
              <a:spcBef>
                <a:spcPts val="392"/>
              </a:spcBef>
              <a:spcAft>
                <a:spcPts val="0"/>
              </a:spcAft>
              <a:buClr>
                <a:schemeClr val="dk1"/>
              </a:buClr>
              <a:buSzPct val="100000"/>
              <a:buFont typeface="Trebuchet MS"/>
              <a:buNone/>
            </a:pPr>
            <a:endParaRPr sz="2800" b="0" i="0" u="none" strike="noStrike" cap="none" dirty="0">
              <a:solidFill>
                <a:schemeClr val="dk1"/>
              </a:solidFill>
              <a:latin typeface="Trebuchet MS"/>
              <a:ea typeface="Trebuchet MS"/>
              <a:cs typeface="Trebuchet MS"/>
              <a:sym typeface="Trebuchet MS"/>
            </a:endParaRPr>
          </a:p>
        </p:txBody>
      </p:sp>
      <p:sp>
        <p:nvSpPr>
          <p:cNvPr id="389" name="Google Shape;389;p31"/>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1"/>
        <p:cNvGrpSpPr/>
        <p:nvPr/>
      </p:nvGrpSpPr>
      <p:grpSpPr>
        <a:xfrm>
          <a:off x="0" y="0"/>
          <a:ext cx="0" cy="0"/>
          <a:chOff x="0" y="0"/>
          <a:chExt cx="0" cy="0"/>
        </a:xfrm>
      </p:grpSpPr>
      <p:pic>
        <p:nvPicPr>
          <p:cNvPr id="82" name="Google Shape;82;p3"/>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83" name="Google Shape;83;p3"/>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92500"/>
          </a:bodyPr>
          <a:lstStyle/>
          <a:p>
            <a:pPr marL="0" marR="0" lvl="0" indent="0" algn="l" rtl="0">
              <a:spcBef>
                <a:spcPts val="0"/>
              </a:spcBef>
              <a:spcAft>
                <a:spcPts val="0"/>
              </a:spcAft>
              <a:buNone/>
            </a:pPr>
            <a:r>
              <a:rPr lang="en-US" sz="4400" b="1" i="0" u="none" strike="noStrike" cap="none" dirty="0">
                <a:solidFill>
                  <a:schemeClr val="dk1"/>
                </a:solidFill>
                <a:latin typeface="Trebuchet MS"/>
                <a:ea typeface="Trebuchet MS"/>
                <a:cs typeface="Trebuchet MS"/>
                <a:sym typeface="Trebuchet MS"/>
              </a:rPr>
              <a:t>Case Study Overview (2 of 2)</a:t>
            </a:r>
            <a:endParaRPr dirty="0"/>
          </a:p>
        </p:txBody>
      </p:sp>
      <p:sp>
        <p:nvSpPr>
          <p:cNvPr id="84" name="Google Shape;84;p3"/>
          <p:cNvSpPr txBox="1"/>
          <p:nvPr/>
        </p:nvSpPr>
        <p:spPr>
          <a:xfrm>
            <a:off x="2933700" y="1610872"/>
            <a:ext cx="7505700" cy="4889964"/>
          </a:xfrm>
          <a:prstGeom prst="rect">
            <a:avLst/>
          </a:prstGeom>
          <a:noFill/>
          <a:ln>
            <a:noFill/>
          </a:ln>
        </p:spPr>
        <p:txBody>
          <a:bodyPr spcFirstLastPara="1" wrap="square" lIns="91425" tIns="45700" rIns="91425" bIns="45700" anchor="t" anchorCtr="0">
            <a:normAutofit fontScale="62500" lnSpcReduction="20000"/>
          </a:bodyPr>
          <a:lstStyle/>
          <a:p>
            <a:pPr marL="342900" marR="0" lvl="0" indent="-342900" algn="just" rtl="0">
              <a:spcBef>
                <a:spcPts val="0"/>
              </a:spcBef>
              <a:spcAft>
                <a:spcPts val="0"/>
              </a:spcAft>
              <a:buClr>
                <a:schemeClr val="dk1"/>
              </a:buClr>
              <a:buSzPct val="100000"/>
              <a:buFont typeface="Trebuchet MS"/>
              <a:buChar char="•"/>
            </a:pPr>
            <a:r>
              <a:rPr lang="en-US" sz="3200" b="0" i="0" u="none" strike="noStrike" cap="none" dirty="0">
                <a:solidFill>
                  <a:schemeClr val="dk1"/>
                </a:solidFill>
                <a:latin typeface="Trebuchet MS"/>
                <a:ea typeface="Trebuchet MS"/>
                <a:cs typeface="Trebuchet MS"/>
                <a:sym typeface="Trebuchet MS"/>
              </a:rPr>
              <a:t>AA’s response to RA’s concerns:</a:t>
            </a:r>
            <a:endParaRPr dirty="0"/>
          </a:p>
          <a:p>
            <a:pPr marL="742950" marR="0" lvl="1" indent="-285750" algn="just" rtl="0">
              <a:spcBef>
                <a:spcPts val="392"/>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Timelines cannot be changed</a:t>
            </a:r>
            <a:endParaRPr dirty="0"/>
          </a:p>
          <a:p>
            <a:pPr marL="742950" marR="0" lvl="1" indent="-285750" algn="just" rtl="0">
              <a:spcBef>
                <a:spcPts val="392"/>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To do the best with the available resources</a:t>
            </a:r>
            <a:endParaRPr dirty="0"/>
          </a:p>
          <a:p>
            <a:pPr marL="742950" marR="0" lvl="1" indent="-285750" algn="just" rtl="0">
              <a:spcBef>
                <a:spcPts val="392"/>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Adding some margins to address issues in reserves is fine</a:t>
            </a:r>
            <a:endParaRPr dirty="0"/>
          </a:p>
          <a:p>
            <a:pPr marL="742950" marR="0" lvl="1" indent="-285750" algn="just" rtl="0">
              <a:spcBef>
                <a:spcPts val="392"/>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Let us not go overboard with the margins</a:t>
            </a:r>
            <a:endParaRPr dirty="0"/>
          </a:p>
          <a:p>
            <a:pPr marL="742950" marR="0" lvl="1" indent="-285750" algn="just" rtl="0">
              <a:spcBef>
                <a:spcPts val="392"/>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Data is a short-term problem &amp; would get sorted out as soon as new system upgrades happen</a:t>
            </a:r>
          </a:p>
          <a:p>
            <a:pPr marL="742950" marR="0" lvl="1" indent="-285750" algn="just" rtl="0">
              <a:spcBef>
                <a:spcPts val="392"/>
              </a:spcBef>
              <a:spcAft>
                <a:spcPts val="0"/>
              </a:spcAft>
              <a:buClr>
                <a:schemeClr val="dk1"/>
              </a:buClr>
              <a:buSzPct val="100000"/>
              <a:buFont typeface="Trebuchet MS"/>
              <a:buChar char="–"/>
            </a:pPr>
            <a:endParaRPr dirty="0"/>
          </a:p>
          <a:p>
            <a:pPr marL="342900" marR="0" lvl="0" indent="-342900" algn="just" rtl="0">
              <a:spcBef>
                <a:spcPts val="448"/>
              </a:spcBef>
              <a:spcAft>
                <a:spcPts val="0"/>
              </a:spcAft>
              <a:buClr>
                <a:schemeClr val="dk1"/>
              </a:buClr>
              <a:buSzPct val="100000"/>
              <a:buFont typeface="Trebuchet MS"/>
              <a:buChar char="•"/>
            </a:pPr>
            <a:r>
              <a:rPr lang="en-US" sz="3200" b="1" i="0" u="none" strike="noStrike" cap="none" dirty="0">
                <a:solidFill>
                  <a:schemeClr val="dk1"/>
                </a:solidFill>
                <a:latin typeface="Trebuchet MS"/>
                <a:ea typeface="Trebuchet MS"/>
                <a:cs typeface="Trebuchet MS"/>
                <a:sym typeface="Trebuchet MS"/>
              </a:rPr>
              <a:t>Question:</a:t>
            </a:r>
            <a:r>
              <a:rPr lang="en-US" sz="3200" b="0" i="0" u="none" strike="noStrike" cap="none" dirty="0">
                <a:solidFill>
                  <a:schemeClr val="dk1"/>
                </a:solidFill>
                <a:latin typeface="Trebuchet MS"/>
                <a:ea typeface="Trebuchet MS"/>
                <a:cs typeface="Trebuchet MS"/>
                <a:sym typeface="Trebuchet MS"/>
              </a:rPr>
              <a:t> In the context of Indian regulatory environment, PCS, APS etc. &amp; the case study:</a:t>
            </a:r>
            <a:endParaRPr dirty="0"/>
          </a:p>
          <a:p>
            <a:pPr marL="742950" marR="0" lvl="1" indent="-285750" algn="just" rtl="0">
              <a:spcBef>
                <a:spcPts val="392"/>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What are the professional responsibilities of Ajay as the RA?</a:t>
            </a:r>
            <a:endParaRPr dirty="0"/>
          </a:p>
          <a:p>
            <a:pPr marL="742950" marR="0" lvl="1" indent="-285750" algn="just" rtl="0">
              <a:spcBef>
                <a:spcPts val="392"/>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What are the professional responsibilities of AA in this context?</a:t>
            </a:r>
            <a:endParaRPr dirty="0"/>
          </a:p>
          <a:p>
            <a:pPr marL="742950" marR="0" lvl="1" indent="-285750" algn="just" rtl="0">
              <a:spcBef>
                <a:spcPts val="392"/>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What do you think of the solutions being offered by the AA to address the current year reserving challenges?</a:t>
            </a:r>
            <a:endParaRPr dirty="0"/>
          </a:p>
          <a:p>
            <a:pPr marL="742950" marR="0" lvl="1" indent="-285750" algn="just" rtl="0">
              <a:spcBef>
                <a:spcPts val="392"/>
              </a:spcBef>
              <a:spcAft>
                <a:spcPts val="0"/>
              </a:spcAft>
              <a:buClr>
                <a:schemeClr val="dk1"/>
              </a:buClr>
              <a:buSzPct val="100000"/>
              <a:buFont typeface="Trebuchet MS"/>
              <a:buChar char="–"/>
            </a:pPr>
            <a:r>
              <a:rPr lang="en-US" sz="2800" b="0" i="0" u="none" strike="noStrike" cap="none" dirty="0">
                <a:solidFill>
                  <a:schemeClr val="dk1"/>
                </a:solidFill>
                <a:latin typeface="Trebuchet MS"/>
                <a:ea typeface="Trebuchet MS"/>
                <a:cs typeface="Trebuchet MS"/>
                <a:sym typeface="Trebuchet MS"/>
              </a:rPr>
              <a:t>Discuss the course of action that the RA could take in this situation</a:t>
            </a:r>
            <a:endParaRPr dirty="0"/>
          </a:p>
        </p:txBody>
      </p:sp>
      <p:sp>
        <p:nvSpPr>
          <p:cNvPr id="85" name="Google Shape;85;p3"/>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1"/>
        <p:cNvGrpSpPr/>
        <p:nvPr/>
      </p:nvGrpSpPr>
      <p:grpSpPr>
        <a:xfrm>
          <a:off x="0" y="0"/>
          <a:ext cx="0" cy="0"/>
          <a:chOff x="0" y="0"/>
          <a:chExt cx="0" cy="0"/>
        </a:xfrm>
      </p:grpSpPr>
      <p:pic>
        <p:nvPicPr>
          <p:cNvPr id="92" name="Google Shape;92;p4"/>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93" name="Google Shape;93;p4"/>
          <p:cNvSpPr txBox="1"/>
          <p:nvPr/>
        </p:nvSpPr>
        <p:spPr>
          <a:xfrm>
            <a:off x="2933700" y="463109"/>
            <a:ext cx="7505700" cy="782638"/>
          </a:xfrm>
          <a:prstGeom prst="rect">
            <a:avLst/>
          </a:prstGeom>
          <a:noFill/>
          <a:ln>
            <a:noFill/>
          </a:ln>
        </p:spPr>
        <p:txBody>
          <a:bodyPr spcFirstLastPara="1" wrap="square" lIns="91425" tIns="45700" rIns="91425" bIns="45700" anchor="t" anchorCtr="0">
            <a:normAutofit fontScale="77500" lnSpcReduction="20000"/>
          </a:bodyPr>
          <a:lstStyle/>
          <a:p>
            <a:pPr marL="0" marR="0" lvl="0" indent="0" algn="l" rtl="0">
              <a:spcBef>
                <a:spcPts val="0"/>
              </a:spcBef>
              <a:spcAft>
                <a:spcPts val="0"/>
              </a:spcAft>
              <a:buNone/>
            </a:pPr>
            <a:r>
              <a:rPr lang="en-US" sz="4400" b="1" i="0" u="none" strike="noStrike" cap="none">
                <a:solidFill>
                  <a:schemeClr val="dk1"/>
                </a:solidFill>
                <a:latin typeface="Trebuchet MS"/>
                <a:ea typeface="Trebuchet MS"/>
                <a:cs typeface="Trebuchet MS"/>
                <a:sym typeface="Trebuchet MS"/>
              </a:rPr>
              <a:t>Relevant regulations, standards etc.</a:t>
            </a:r>
            <a:endParaRPr/>
          </a:p>
        </p:txBody>
      </p:sp>
      <p:sp>
        <p:nvSpPr>
          <p:cNvPr id="94" name="Google Shape;94;p4"/>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dk1"/>
                </a:solidFill>
                <a:latin typeface="Trebuchet MS"/>
                <a:ea typeface="Trebuchet MS"/>
                <a:cs typeface="Trebuchet MS"/>
                <a:sym typeface="Trebuchet MS"/>
              </a:rPr>
              <a:t>www.actuariesindia.org</a:t>
            </a:r>
            <a:endParaRPr/>
          </a:p>
        </p:txBody>
      </p:sp>
      <p:grpSp>
        <p:nvGrpSpPr>
          <p:cNvPr id="95" name="Google Shape;95;p4"/>
          <p:cNvGrpSpPr/>
          <p:nvPr/>
        </p:nvGrpSpPr>
        <p:grpSpPr>
          <a:xfrm>
            <a:off x="2578100" y="979266"/>
            <a:ext cx="8128000" cy="5346000"/>
            <a:chOff x="0" y="36333"/>
            <a:chExt cx="8128000" cy="5346000"/>
          </a:xfrm>
        </p:grpSpPr>
        <p:sp>
          <p:nvSpPr>
            <p:cNvPr id="96" name="Google Shape;96;p4"/>
            <p:cNvSpPr/>
            <p:nvPr/>
          </p:nvSpPr>
          <p:spPr>
            <a:xfrm>
              <a:off x="0" y="36333"/>
              <a:ext cx="8128000" cy="561599"/>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4"/>
            <p:cNvSpPr txBox="1"/>
            <p:nvPr/>
          </p:nvSpPr>
          <p:spPr>
            <a:xfrm>
              <a:off x="27415" y="63748"/>
              <a:ext cx="8073170"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Trebuchet MS"/>
                <a:buNone/>
              </a:pPr>
              <a:r>
                <a:rPr lang="en-US" sz="2400" b="0" i="0" u="none" strike="noStrike" cap="none">
                  <a:solidFill>
                    <a:schemeClr val="lt1"/>
                  </a:solidFill>
                  <a:latin typeface="Trebuchet MS"/>
                  <a:ea typeface="Trebuchet MS"/>
                  <a:cs typeface="Trebuchet MS"/>
                  <a:sym typeface="Trebuchet MS"/>
                </a:rPr>
                <a:t>Professional responsibilities of RA</a:t>
              </a:r>
              <a:endParaRPr/>
            </a:p>
          </p:txBody>
        </p:sp>
        <p:sp>
          <p:nvSpPr>
            <p:cNvPr id="98" name="Google Shape;98;p4"/>
            <p:cNvSpPr/>
            <p:nvPr/>
          </p:nvSpPr>
          <p:spPr>
            <a:xfrm>
              <a:off x="0" y="597933"/>
              <a:ext cx="8128000" cy="94392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4"/>
            <p:cNvSpPr txBox="1"/>
            <p:nvPr/>
          </p:nvSpPr>
          <p:spPr>
            <a:xfrm>
              <a:off x="0" y="597933"/>
              <a:ext cx="8128000" cy="943920"/>
            </a:xfrm>
            <a:prstGeom prst="rect">
              <a:avLst/>
            </a:prstGeom>
            <a:noFill/>
            <a:ln>
              <a:noFill/>
            </a:ln>
          </p:spPr>
          <p:txBody>
            <a:bodyPr spcFirstLastPara="1" wrap="square" lIns="258050" tIns="30475" rIns="170675" bIns="30475" anchor="t" anchorCtr="0">
              <a:noAutofit/>
            </a:bodyPr>
            <a:lstStyle/>
            <a:p>
              <a:pPr marL="171450" marR="0" lvl="1" indent="-171450" algn="l" rtl="0">
                <a:lnSpc>
                  <a:spcPct val="90000"/>
                </a:lnSpc>
                <a:spcBef>
                  <a:spcPts val="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Actuaries Act, 2006</a:t>
              </a:r>
              <a:endParaRPr/>
            </a:p>
            <a:p>
              <a:pPr marL="171450" marR="0" lvl="1" indent="-171450" algn="l" rtl="0">
                <a:lnSpc>
                  <a:spcPct val="90000"/>
                </a:lnSpc>
                <a:spcBef>
                  <a:spcPts val="38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Professional Conduct Standards</a:t>
              </a:r>
              <a:endParaRPr/>
            </a:p>
            <a:p>
              <a:pPr marL="171450" marR="0" lvl="1" indent="-171450" algn="l" rtl="0">
                <a:lnSpc>
                  <a:spcPct val="90000"/>
                </a:lnSpc>
                <a:spcBef>
                  <a:spcPts val="38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APS 21: Appointed Actuary &amp; General Insurance Business (part B)</a:t>
              </a:r>
              <a:endParaRPr/>
            </a:p>
          </p:txBody>
        </p:sp>
        <p:sp>
          <p:nvSpPr>
            <p:cNvPr id="100" name="Google Shape;100;p4"/>
            <p:cNvSpPr/>
            <p:nvPr/>
          </p:nvSpPr>
          <p:spPr>
            <a:xfrm>
              <a:off x="0" y="1541853"/>
              <a:ext cx="8128000" cy="561599"/>
            </a:xfrm>
            <a:prstGeom prst="roundRect">
              <a:avLst>
                <a:gd name="adj" fmla="val 16667"/>
              </a:avLst>
            </a:prstGeom>
            <a:solidFill>
              <a:schemeClr val="accent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4"/>
            <p:cNvSpPr txBox="1"/>
            <p:nvPr/>
          </p:nvSpPr>
          <p:spPr>
            <a:xfrm>
              <a:off x="27415" y="1569268"/>
              <a:ext cx="8073170" cy="506769"/>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chemeClr val="lt1"/>
                </a:buClr>
                <a:buSzPts val="2400"/>
                <a:buFont typeface="Trebuchet MS"/>
                <a:buNone/>
              </a:pPr>
              <a:r>
                <a:rPr lang="en-US" sz="2400" b="0" i="0" u="none" strike="noStrike" cap="none">
                  <a:solidFill>
                    <a:schemeClr val="lt1"/>
                  </a:solidFill>
                  <a:latin typeface="Trebuchet MS"/>
                  <a:ea typeface="Trebuchet MS"/>
                  <a:cs typeface="Trebuchet MS"/>
                  <a:sym typeface="Trebuchet MS"/>
                </a:rPr>
                <a:t>Professional responsibilities of AA</a:t>
              </a:r>
              <a:endParaRPr/>
            </a:p>
          </p:txBody>
        </p:sp>
        <p:sp>
          <p:nvSpPr>
            <p:cNvPr id="102" name="Google Shape;102;p4"/>
            <p:cNvSpPr/>
            <p:nvPr/>
          </p:nvSpPr>
          <p:spPr>
            <a:xfrm>
              <a:off x="0" y="2103453"/>
              <a:ext cx="8128000" cy="32788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4"/>
            <p:cNvSpPr txBox="1"/>
            <p:nvPr/>
          </p:nvSpPr>
          <p:spPr>
            <a:xfrm>
              <a:off x="0" y="2103453"/>
              <a:ext cx="8128000" cy="3278880"/>
            </a:xfrm>
            <a:prstGeom prst="rect">
              <a:avLst/>
            </a:prstGeom>
            <a:noFill/>
            <a:ln>
              <a:noFill/>
            </a:ln>
          </p:spPr>
          <p:txBody>
            <a:bodyPr spcFirstLastPara="1" wrap="square" lIns="258050" tIns="30475" rIns="170675" bIns="30475" anchor="t" anchorCtr="0">
              <a:noAutofit/>
            </a:bodyPr>
            <a:lstStyle/>
            <a:p>
              <a:pPr marL="171450" marR="0" lvl="1" indent="-171450" algn="just" rtl="0">
                <a:lnSpc>
                  <a:spcPct val="90000"/>
                </a:lnSpc>
                <a:spcBef>
                  <a:spcPts val="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Actuaries Act, 2006</a:t>
              </a:r>
              <a:endParaRPr/>
            </a:p>
            <a:p>
              <a:pPr marL="171450" marR="0" lvl="1" indent="-171450" algn="just" rtl="0">
                <a:lnSpc>
                  <a:spcPct val="90000"/>
                </a:lnSpc>
                <a:spcBef>
                  <a:spcPts val="38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Professional Conduct Standards</a:t>
              </a:r>
              <a:endParaRPr/>
            </a:p>
            <a:p>
              <a:pPr marL="171450" marR="0" lvl="1" indent="-171450" algn="just" rtl="0">
                <a:lnSpc>
                  <a:spcPct val="90000"/>
                </a:lnSpc>
                <a:spcBef>
                  <a:spcPts val="38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APS 21: Appointed Actuary &amp; General Insurance Business (part A)</a:t>
              </a:r>
              <a:endParaRPr/>
            </a:p>
            <a:p>
              <a:pPr marL="171450" marR="0" lvl="1" indent="-171450" algn="just" rtl="0">
                <a:lnSpc>
                  <a:spcPct val="90000"/>
                </a:lnSpc>
                <a:spcBef>
                  <a:spcPts val="38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IRDAI Guidelines on estimation of IBNR claims provision under GI Business, 2005</a:t>
              </a:r>
              <a:endParaRPr/>
            </a:p>
            <a:p>
              <a:pPr marL="171450" marR="0" lvl="1" indent="-171450" algn="just" rtl="0">
                <a:lnSpc>
                  <a:spcPct val="90000"/>
                </a:lnSpc>
                <a:spcBef>
                  <a:spcPts val="38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IRDAI (Assets, Liabilities &amp; Solvency Margin of General Insurance Business) Regulations, 2016</a:t>
              </a:r>
              <a:endParaRPr/>
            </a:p>
            <a:p>
              <a:pPr marL="171450" marR="0" lvl="1" indent="-171450" algn="just" rtl="0">
                <a:lnSpc>
                  <a:spcPct val="90000"/>
                </a:lnSpc>
                <a:spcBef>
                  <a:spcPts val="38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IRDAI Guidelines for Corporate Governance for insurers in India, 2016</a:t>
              </a:r>
              <a:endParaRPr/>
            </a:p>
            <a:p>
              <a:pPr marL="171450" marR="0" lvl="1" indent="-171450" algn="just" rtl="0">
                <a:lnSpc>
                  <a:spcPct val="90000"/>
                </a:lnSpc>
                <a:spcBef>
                  <a:spcPts val="38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IRDAI circular on annual actuarial valuation of non-life insurers dated 31.03.2017</a:t>
              </a:r>
              <a:endParaRPr sz="1900" b="0" i="0" u="none" strike="noStrike" cap="none">
                <a:solidFill>
                  <a:schemeClr val="dk1"/>
                </a:solidFill>
                <a:latin typeface="Trebuchet MS"/>
                <a:ea typeface="Trebuchet MS"/>
                <a:cs typeface="Trebuchet MS"/>
                <a:sym typeface="Trebuchet MS"/>
              </a:endParaRPr>
            </a:p>
            <a:p>
              <a:pPr marL="171450" marR="0" lvl="1" indent="-171450" algn="just" rtl="0">
                <a:lnSpc>
                  <a:spcPct val="90000"/>
                </a:lnSpc>
                <a:spcBef>
                  <a:spcPts val="380"/>
                </a:spcBef>
                <a:spcAft>
                  <a:spcPts val="0"/>
                </a:spcAft>
                <a:buClr>
                  <a:schemeClr val="dk1"/>
                </a:buClr>
                <a:buSzPts val="1900"/>
                <a:buFont typeface="Trebuchet MS"/>
                <a:buChar char="•"/>
              </a:pPr>
              <a:r>
                <a:rPr lang="en-US" sz="1900" b="0" i="0" u="none" strike="noStrike" cap="none">
                  <a:solidFill>
                    <a:schemeClr val="dk1"/>
                  </a:solidFill>
                  <a:latin typeface="Trebuchet MS"/>
                  <a:ea typeface="Trebuchet MS"/>
                  <a:cs typeface="Trebuchet MS"/>
                  <a:sym typeface="Trebuchet MS"/>
                </a:rPr>
                <a:t>IRDAI (Appointed Actuary) Regulations, 2017</a:t>
              </a:r>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pic>
        <p:nvPicPr>
          <p:cNvPr id="108" name="Google Shape;108;ge340bda430_0_5"/>
          <p:cNvPicPr preferRelativeResize="0"/>
          <p:nvPr/>
        </p:nvPicPr>
        <p:blipFill rotWithShape="1">
          <a:blip r:embed="rId4">
            <a:alphaModFix/>
          </a:blip>
          <a:srcRect/>
          <a:stretch/>
        </p:blipFill>
        <p:spPr>
          <a:xfrm>
            <a:off x="10287000" y="3479017"/>
            <a:ext cx="1588491" cy="1600200"/>
          </a:xfrm>
          <a:prstGeom prst="rect">
            <a:avLst/>
          </a:prstGeom>
          <a:noFill/>
          <a:ln>
            <a:noFill/>
          </a:ln>
        </p:spPr>
      </p:pic>
      <p:sp>
        <p:nvSpPr>
          <p:cNvPr id="109" name="Google Shape;109;ge340bda430_0_5"/>
          <p:cNvSpPr txBox="1"/>
          <p:nvPr/>
        </p:nvSpPr>
        <p:spPr>
          <a:xfrm>
            <a:off x="122625" y="3555225"/>
            <a:ext cx="10074900" cy="1447800"/>
          </a:xfrm>
          <a:prstGeom prst="rect">
            <a:avLst/>
          </a:prstGeom>
          <a:noFill/>
          <a:ln>
            <a:noFill/>
          </a:ln>
        </p:spPr>
        <p:txBody>
          <a:bodyPr spcFirstLastPara="1" wrap="square" lIns="91425" tIns="45700" rIns="91425" bIns="45700" anchor="ctr" anchorCtr="0">
            <a:noAutofit/>
          </a:bodyPr>
          <a:lstStyle/>
          <a:p>
            <a:pPr marL="0" lvl="0" indent="0" algn="just" rtl="0">
              <a:spcBef>
                <a:spcPts val="392"/>
              </a:spcBef>
              <a:spcAft>
                <a:spcPts val="0"/>
              </a:spcAft>
              <a:buNone/>
            </a:pPr>
            <a:endParaRPr sz="2900" b="1" dirty="0">
              <a:solidFill>
                <a:schemeClr val="dk1"/>
              </a:solidFill>
              <a:latin typeface="Trebuchet MS"/>
              <a:ea typeface="Trebuchet MS"/>
              <a:cs typeface="Trebuchet MS"/>
              <a:sym typeface="Trebuchet MS"/>
            </a:endParaRPr>
          </a:p>
          <a:p>
            <a:pPr marL="0" lvl="0" indent="0" algn="just" rtl="0">
              <a:spcBef>
                <a:spcPts val="392"/>
              </a:spcBef>
              <a:spcAft>
                <a:spcPts val="0"/>
              </a:spcAft>
              <a:buNone/>
            </a:pPr>
            <a:endParaRPr sz="2900" b="1" dirty="0">
              <a:solidFill>
                <a:schemeClr val="dk1"/>
              </a:solidFill>
              <a:latin typeface="Trebuchet MS"/>
              <a:ea typeface="Trebuchet MS"/>
              <a:cs typeface="Trebuchet MS"/>
              <a:sym typeface="Trebuchet MS"/>
            </a:endParaRPr>
          </a:p>
          <a:p>
            <a:pPr marL="0" lvl="0" indent="0" algn="just" rtl="0">
              <a:spcBef>
                <a:spcPts val="392"/>
              </a:spcBef>
              <a:spcAft>
                <a:spcPts val="0"/>
              </a:spcAft>
              <a:buNone/>
            </a:pPr>
            <a:endParaRPr sz="2900" b="1" dirty="0">
              <a:solidFill>
                <a:schemeClr val="dk1"/>
              </a:solidFill>
              <a:latin typeface="Trebuchet MS"/>
              <a:ea typeface="Trebuchet MS"/>
              <a:cs typeface="Trebuchet MS"/>
              <a:sym typeface="Trebuchet MS"/>
            </a:endParaRPr>
          </a:p>
          <a:p>
            <a:pPr marL="0" lvl="0" indent="0" algn="just" rtl="0">
              <a:spcBef>
                <a:spcPts val="392"/>
              </a:spcBef>
              <a:spcAft>
                <a:spcPts val="0"/>
              </a:spcAft>
              <a:buNone/>
            </a:pPr>
            <a:r>
              <a:rPr lang="en-US" sz="2900" b="1" dirty="0">
                <a:solidFill>
                  <a:schemeClr val="dk1"/>
                </a:solidFill>
                <a:latin typeface="Trebuchet MS"/>
                <a:ea typeface="Trebuchet MS"/>
                <a:cs typeface="Trebuchet MS"/>
                <a:sym typeface="Trebuchet MS"/>
              </a:rPr>
              <a:t>Q1. What are the professional responsibilities of Ajay as the RA?</a:t>
            </a:r>
            <a:endParaRPr sz="1500" b="1" dirty="0">
              <a:solidFill>
                <a:schemeClr val="dk1"/>
              </a:solidFill>
            </a:endParaRPr>
          </a:p>
          <a:p>
            <a:pPr marL="0" marR="0" lvl="0" indent="0" algn="ctr" rtl="0">
              <a:spcBef>
                <a:spcPts val="0"/>
              </a:spcBef>
              <a:spcAft>
                <a:spcPts val="0"/>
              </a:spcAft>
              <a:buNone/>
            </a:pPr>
            <a:endParaRPr sz="4500" b="1" dirty="0">
              <a:solidFill>
                <a:schemeClr val="dk1"/>
              </a:solidFill>
              <a:latin typeface="Trebuchet MS"/>
              <a:ea typeface="Trebuchet MS"/>
              <a:cs typeface="Trebuchet MS"/>
              <a:sym typeface="Trebuchet MS"/>
            </a:endParaRPr>
          </a:p>
          <a:p>
            <a:pPr marL="0" marR="0" lvl="0" indent="0" algn="ctr" rtl="0">
              <a:spcBef>
                <a:spcPts val="0"/>
              </a:spcBef>
              <a:spcAft>
                <a:spcPts val="0"/>
              </a:spcAft>
              <a:buNone/>
            </a:pPr>
            <a:endParaRPr sz="4500" b="1" dirty="0">
              <a:solidFill>
                <a:schemeClr val="dk1"/>
              </a:solidFill>
              <a:latin typeface="Trebuchet MS"/>
              <a:ea typeface="Trebuchet MS"/>
              <a:cs typeface="Trebuchet MS"/>
              <a:sym typeface="Trebuchet M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5"/>
        <p:cNvGrpSpPr/>
        <p:nvPr/>
      </p:nvGrpSpPr>
      <p:grpSpPr>
        <a:xfrm>
          <a:off x="0" y="0"/>
          <a:ext cx="0" cy="0"/>
          <a:chOff x="0" y="0"/>
          <a:chExt cx="0" cy="0"/>
        </a:xfrm>
      </p:grpSpPr>
      <p:pic>
        <p:nvPicPr>
          <p:cNvPr id="116" name="Google Shape;116;p5"/>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17" name="Google Shape;117;p5"/>
          <p:cNvSpPr txBox="1"/>
          <p:nvPr/>
        </p:nvSpPr>
        <p:spPr>
          <a:xfrm>
            <a:off x="2933700" y="1610875"/>
            <a:ext cx="6237900" cy="4942200"/>
          </a:xfrm>
          <a:prstGeom prst="rect">
            <a:avLst/>
          </a:prstGeom>
          <a:noFill/>
          <a:ln>
            <a:noFill/>
          </a:ln>
        </p:spPr>
        <p:txBody>
          <a:bodyPr spcFirstLastPara="1" wrap="square" lIns="91425" tIns="45700" rIns="91425" bIns="45700" anchor="t" anchorCtr="0">
            <a:normAutofit/>
          </a:bodyPr>
          <a:lstStyle/>
          <a:p>
            <a:pPr marL="342900" marR="0" lvl="0" indent="-403860" algn="just" defTabSz="914400" rtl="0" eaLnBrk="1" fontAlgn="auto" latinLnBrk="0" hangingPunct="1">
              <a:lnSpc>
                <a:spcPct val="100000"/>
              </a:lnSpc>
              <a:spcBef>
                <a:spcPts val="0"/>
              </a:spcBef>
              <a:spcAft>
                <a:spcPts val="0"/>
              </a:spcAft>
              <a:buClr>
                <a:srgbClr val="000000"/>
              </a:buClr>
              <a:buSzPts val="3200"/>
              <a:buFont typeface="Trebuchet MS"/>
              <a:buChar char="•"/>
              <a:tabLst/>
              <a:defRPr/>
            </a:pPr>
            <a:r>
              <a:rPr kumimoji="0" lang="en-US" sz="22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Competency: </a:t>
            </a:r>
            <a:endParaRPr kumimoji="0" sz="2200" b="0" i="0" u="none" strike="noStrike" kern="0" cap="none" spc="0" normalizeH="0" baseline="0" noProof="0" dirty="0">
              <a:ln>
                <a:noFill/>
              </a:ln>
              <a:solidFill>
                <a:srgbClr val="000000"/>
              </a:solidFill>
              <a:effectLst/>
              <a:uLnTx/>
              <a:uFillTx/>
              <a:sym typeface="Arial"/>
            </a:endParaRPr>
          </a:p>
          <a:p>
            <a:pPr marL="742950" marR="0" lvl="1" indent="-345440" algn="just" defTabSz="914400" rtl="0" eaLnBrk="1" fontAlgn="auto" latinLnBrk="0" hangingPunct="1">
              <a:lnSpc>
                <a:spcPct val="100000"/>
              </a:lnSpc>
              <a:spcBef>
                <a:spcPts val="392"/>
              </a:spcBef>
              <a:spcAft>
                <a:spcPts val="0"/>
              </a:spcAft>
              <a:buClr>
                <a:srgbClr val="000000"/>
              </a:buClr>
              <a:buSzPts val="2000"/>
              <a:buFont typeface="Trebuchet MS" panose="020B0603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Ajay should ensure that he has the skills and is competent to undertake the job of a reserving actuary. </a:t>
            </a:r>
            <a:endParaRPr kumimoji="0" sz="20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914400" marR="0" lvl="0" indent="0" algn="just" defTabSz="914400" rtl="0" eaLnBrk="1" fontAlgn="auto" latinLnBrk="0" hangingPunct="1">
              <a:lnSpc>
                <a:spcPct val="100000"/>
              </a:lnSpc>
              <a:spcBef>
                <a:spcPts val="392"/>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742950" marR="0" lvl="1" indent="-345440" algn="just" defTabSz="914400" rtl="0" eaLnBrk="1" fontAlgn="auto" latinLnBrk="0" hangingPunct="1">
              <a:lnSpc>
                <a:spcPct val="100000"/>
              </a:lnSpc>
              <a:spcBef>
                <a:spcPts val="392"/>
              </a:spcBef>
              <a:spcAft>
                <a:spcPts val="0"/>
              </a:spcAft>
              <a:buClr>
                <a:srgbClr val="000000"/>
              </a:buClr>
              <a:buSzPts val="2000"/>
              <a:buFont typeface="Trebuchet MS" panose="020B0603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If needed to fill any gaps in knowledge, Ajay should seek guidance from another person who has the requisite knowledge and experience of reserving. </a:t>
            </a:r>
            <a:endParaRPr lang="en-US" sz="2000" dirty="0">
              <a:latin typeface="Trebuchet MS"/>
              <a:ea typeface="Trebuchet MS"/>
              <a:cs typeface="Trebuchet MS"/>
              <a:sym typeface="Trebuchet MS"/>
            </a:endParaRPr>
          </a:p>
          <a:p>
            <a:pPr marL="742950" marR="0" lvl="1" indent="-345440" algn="just" defTabSz="914400" rtl="0" eaLnBrk="1" fontAlgn="auto" latinLnBrk="0" hangingPunct="1">
              <a:lnSpc>
                <a:spcPct val="100000"/>
              </a:lnSpc>
              <a:spcBef>
                <a:spcPts val="392"/>
              </a:spcBef>
              <a:spcAft>
                <a:spcPts val="0"/>
              </a:spcAft>
              <a:buClr>
                <a:srgbClr val="000000"/>
              </a:buClr>
              <a:buSzPts val="2000"/>
              <a:buFont typeface="Trebuchet MS" panose="020B0603020202020204" pitchFamily="34" charset="0"/>
              <a:buChar char="–"/>
              <a:tabLst/>
              <a:defRPr/>
            </a:pPr>
            <a:endParaRPr kumimoji="0" sz="20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742950" marR="0" lvl="1" indent="-345440" algn="just" defTabSz="914400" rtl="0" eaLnBrk="1" fontAlgn="auto" latinLnBrk="0" hangingPunct="1">
              <a:lnSpc>
                <a:spcPct val="100000"/>
              </a:lnSpc>
              <a:spcBef>
                <a:spcPts val="392"/>
              </a:spcBef>
              <a:spcAft>
                <a:spcPts val="0"/>
              </a:spcAft>
              <a:buClr>
                <a:srgbClr val="000000"/>
              </a:buClr>
              <a:buSzPts val="2000"/>
              <a:buFont typeface="Trebuchet MS" panose="020B0603020202020204" pitchFamily="34" charset="0"/>
              <a:buChar char="–"/>
              <a:tabLst/>
              <a:defRPr/>
            </a:pPr>
            <a:r>
              <a:rPr kumimoji="0" lang="en-US" sz="20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If Ajay is uncomfortable to do the job either due to skills or lack of time available, he should raise it with the Appointed Actuary.</a:t>
            </a:r>
            <a:endParaRPr kumimoji="0" sz="20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just" defTabSz="914400" rtl="0" eaLnBrk="1" fontAlgn="auto" latinLnBrk="0" hangingPunct="1">
              <a:lnSpc>
                <a:spcPct val="100000"/>
              </a:lnSpc>
              <a:spcBef>
                <a:spcPts val="448"/>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8" name="Google Shape;118;p5"/>
          <p:cNvSpPr txBox="1"/>
          <p:nvPr/>
        </p:nvSpPr>
        <p:spPr>
          <a:xfrm>
            <a:off x="8267700" y="6500837"/>
            <a:ext cx="2895600" cy="365125"/>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Trebuchet MS"/>
              <a:buNone/>
              <a:tabLst/>
              <a:defRPr/>
            </a:pPr>
            <a:r>
              <a:rPr kumimoji="0" lang="en-US" sz="1800" b="0" i="0" u="none" strike="noStrike" kern="0" cap="none" spc="0" normalizeH="0" baseline="0" noProof="0">
                <a:ln>
                  <a:noFill/>
                </a:ln>
                <a:solidFill>
                  <a:srgbClr val="000000"/>
                </a:solidFill>
                <a:effectLst/>
                <a:uLnTx/>
                <a:uFillTx/>
                <a:latin typeface="Trebuchet MS"/>
                <a:ea typeface="Trebuchet MS"/>
                <a:cs typeface="Trebuchet MS"/>
                <a:sym typeface="Trebuchet MS"/>
              </a:rPr>
              <a:t>www.actuariesindia.org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9" name="Google Shape;119;p5"/>
          <p:cNvSpPr txBox="1"/>
          <p:nvPr/>
        </p:nvSpPr>
        <p:spPr>
          <a:xfrm>
            <a:off x="2933700" y="463108"/>
            <a:ext cx="7962900" cy="1010585"/>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Professional responsibilities of the Reserving Actuary</a:t>
            </a:r>
            <a:endParaRPr kumimoji="0"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00FF"/>
              </a:buClr>
              <a:buSzPct val="100000"/>
              <a:buFont typeface="Arial"/>
              <a:buNone/>
              <a:tabLst/>
              <a:defRPr/>
            </a:pPr>
            <a:r>
              <a:rPr kumimoji="0" lang="en-US" sz="4400" b="1" i="0" u="none" strike="noStrike" kern="0" cap="none" spc="0" normalizeH="0" baseline="0" noProof="0" dirty="0">
                <a:ln>
                  <a:noFill/>
                </a:ln>
                <a:solidFill>
                  <a:srgbClr val="0000FF"/>
                </a:solidFill>
                <a:effectLst/>
                <a:uLnTx/>
                <a:uFillTx/>
                <a:latin typeface="Trebuchet MS"/>
                <a:ea typeface="Trebuchet MS"/>
                <a:cs typeface="Trebuchet MS"/>
                <a:sym typeface="Trebuchet MS"/>
              </a:rPr>
              <a:t>Competency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20" name="Google Shape;120;p5"/>
          <p:cNvPicPr preferRelativeResize="0"/>
          <p:nvPr/>
        </p:nvPicPr>
        <p:blipFill>
          <a:blip r:embed="rId6">
            <a:alphaModFix/>
          </a:blip>
          <a:stretch>
            <a:fillRect/>
          </a:stretch>
        </p:blipFill>
        <p:spPr>
          <a:xfrm>
            <a:off x="9342550" y="1813951"/>
            <a:ext cx="2715600" cy="4346615"/>
          </a:xfrm>
          <a:prstGeom prst="rect">
            <a:avLst/>
          </a:prstGeom>
          <a:noFill/>
          <a:ln>
            <a:noFill/>
          </a:ln>
        </p:spPr>
      </p:pic>
    </p:spTree>
    <p:extLst>
      <p:ext uri="{BB962C8B-B14F-4D97-AF65-F5344CB8AC3E}">
        <p14:creationId xmlns:p14="http://schemas.microsoft.com/office/powerpoint/2010/main" val="20970132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pic>
        <p:nvPicPr>
          <p:cNvPr id="127" name="Google Shape;127;ge38ad6ffa0_0_0"/>
          <p:cNvPicPr preferRelativeResize="0"/>
          <p:nvPr/>
        </p:nvPicPr>
        <p:blipFill rotWithShape="1">
          <a:blip r:embed="rId4">
            <a:alphaModFix/>
          </a:blip>
          <a:srcRect/>
          <a:stretch/>
        </p:blipFill>
        <p:spPr>
          <a:xfrm>
            <a:off x="10972800" y="152400"/>
            <a:ext cx="1085347" cy="1093347"/>
          </a:xfrm>
          <a:prstGeom prst="rect">
            <a:avLst/>
          </a:prstGeom>
          <a:blipFill rotWithShape="1">
            <a:blip r:embed="rId5">
              <a:alphaModFix/>
            </a:blip>
            <a:stretch>
              <a:fillRect/>
            </a:stretch>
          </a:blipFill>
          <a:ln>
            <a:noFill/>
          </a:ln>
        </p:spPr>
      </p:pic>
      <p:sp>
        <p:nvSpPr>
          <p:cNvPr id="128" name="Google Shape;128;ge38ad6ffa0_0_0"/>
          <p:cNvSpPr txBox="1"/>
          <p:nvPr/>
        </p:nvSpPr>
        <p:spPr>
          <a:xfrm>
            <a:off x="2933700" y="1610875"/>
            <a:ext cx="6585000" cy="4942200"/>
          </a:xfrm>
          <a:prstGeom prst="rect">
            <a:avLst/>
          </a:prstGeom>
          <a:noFill/>
          <a:ln>
            <a:noFill/>
          </a:ln>
        </p:spPr>
        <p:txBody>
          <a:bodyPr spcFirstLastPara="1" wrap="square" lIns="91425" tIns="45700" rIns="91425" bIns="45700" anchor="t" anchorCtr="0">
            <a:normAutofit fontScale="70000" lnSpcReduction="20000"/>
          </a:bodyPr>
          <a:lstStyle/>
          <a:p>
            <a:pPr marL="342900" marR="0" lvl="0" indent="-358140" algn="just" defTabSz="914400" rtl="0" eaLnBrk="1" fontAlgn="auto" latinLnBrk="0" hangingPunct="1">
              <a:lnSpc>
                <a:spcPct val="100000"/>
              </a:lnSpc>
              <a:spcBef>
                <a:spcPts val="448"/>
              </a:spcBef>
              <a:spcAft>
                <a:spcPts val="0"/>
              </a:spcAft>
              <a:buClr>
                <a:srgbClr val="000000"/>
              </a:buClr>
              <a:buSzPct val="100000"/>
              <a:buFont typeface="Trebuchet MS"/>
              <a:buChar char="•"/>
              <a:tabLst/>
              <a:defRPr/>
            </a:pPr>
            <a:r>
              <a:rPr kumimoji="0" lang="en-US" sz="32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Adequacy of reserves:</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843915" marR="0" lvl="1" indent="-457200" algn="just" defTabSz="914400" rtl="0" eaLnBrk="1" fontAlgn="auto" latinLnBrk="0" hangingPunct="1">
              <a:lnSpc>
                <a:spcPct val="100000"/>
              </a:lnSpc>
              <a:spcBef>
                <a:spcPts val="392"/>
              </a:spcBef>
              <a:spcAft>
                <a:spcPts val="0"/>
              </a:spcAft>
              <a:buClr>
                <a:srgbClr val="000000"/>
              </a:buClr>
              <a:buSzPct val="100000"/>
              <a:buFontTx/>
              <a:buChar char="–"/>
              <a:tabLst/>
              <a:defRPr/>
            </a:pPr>
            <a:r>
              <a:rPr kumimoji="0" lang="en-US"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Based on Ajay’s professional judgement of the volume of business and the risks faced by the Company, ensure that the overall level of reserves is adequate to cover the expected losses &amp; associated expenses, allowing for appropriate margin.</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843915" marR="0" lvl="1" indent="-457200" algn="just" defTabSz="914400" rtl="0" eaLnBrk="1" fontAlgn="auto" latinLnBrk="0" hangingPunct="1">
              <a:lnSpc>
                <a:spcPct val="100000"/>
              </a:lnSpc>
              <a:spcBef>
                <a:spcPts val="392"/>
              </a:spcBef>
              <a:spcAft>
                <a:spcPts val="0"/>
              </a:spcAft>
              <a:buClr>
                <a:srgbClr val="000000"/>
              </a:buClr>
              <a:buSzPct val="100000"/>
              <a:buFontTx/>
              <a:buChar char="–"/>
              <a:tabLst/>
              <a:defRPr/>
            </a:pPr>
            <a:r>
              <a:rPr kumimoji="0" lang="en-US"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Ajay should raise his concerns if he feels that the reserves might be inadequate.</a:t>
            </a:r>
            <a:endParaRPr kumimoji="0"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0" marR="0" lvl="0" indent="0" algn="just" defTabSz="914400" rtl="0" eaLnBrk="1" fontAlgn="auto" latinLnBrk="0" hangingPunct="1">
              <a:lnSpc>
                <a:spcPct val="100000"/>
              </a:lnSpc>
              <a:spcBef>
                <a:spcPts val="392"/>
              </a:spcBef>
              <a:spcAft>
                <a:spcPts val="0"/>
              </a:spcAft>
              <a:buClr>
                <a:srgbClr val="000000"/>
              </a:buClr>
              <a:buSzTx/>
              <a:buFont typeface="Arial"/>
              <a:buNone/>
              <a:tabLst/>
              <a:defRPr/>
            </a:pPr>
            <a:endParaRPr kumimoji="0"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342900" marR="0" lvl="0" indent="-358140" algn="just" defTabSz="914400" rtl="0" eaLnBrk="1" fontAlgn="auto" latinLnBrk="0" hangingPunct="1">
              <a:lnSpc>
                <a:spcPct val="100000"/>
              </a:lnSpc>
              <a:spcBef>
                <a:spcPts val="0"/>
              </a:spcBef>
              <a:spcAft>
                <a:spcPts val="0"/>
              </a:spcAft>
              <a:buClr>
                <a:srgbClr val="000000"/>
              </a:buClr>
              <a:buSzPct val="100000"/>
              <a:buFont typeface="Trebuchet MS"/>
              <a:buChar char="•"/>
              <a:tabLst/>
              <a:defRPr/>
            </a:pPr>
            <a:r>
              <a:rPr kumimoji="0" lang="en-US" sz="32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Responsibility towards AA: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843915" marR="0" lvl="1" indent="-457200" algn="just" defTabSz="914400" rtl="0" eaLnBrk="1" fontAlgn="auto" latinLnBrk="0" hangingPunct="1">
              <a:lnSpc>
                <a:spcPct val="100000"/>
              </a:lnSpc>
              <a:spcBef>
                <a:spcPts val="392"/>
              </a:spcBef>
              <a:spcAft>
                <a:spcPts val="0"/>
              </a:spcAft>
              <a:buClr>
                <a:srgbClr val="000000"/>
              </a:buClr>
              <a:buSzPct val="100000"/>
              <a:buFontTx/>
              <a:buChar char="–"/>
              <a:tabLst/>
              <a:defRPr/>
            </a:pPr>
            <a:r>
              <a:rPr kumimoji="0" lang="en-US"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rPr>
              <a:t>Given Ajay’s title and role, he holds an authoritative position in the company. According to APS 21, Ajay owes a special responsibility to the Appointed Actuary and should take care to respect the status of the Appointed Actuary.</a:t>
            </a:r>
            <a:endParaRPr kumimoji="0" sz="2800" b="0"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p:txBody>
      </p:sp>
      <p:sp>
        <p:nvSpPr>
          <p:cNvPr id="129" name="Google Shape;129;ge38ad6ffa0_0_0"/>
          <p:cNvSpPr txBox="1"/>
          <p:nvPr/>
        </p:nvSpPr>
        <p:spPr>
          <a:xfrm>
            <a:off x="8267700" y="6500837"/>
            <a:ext cx="2895600" cy="3651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Trebuchet MS"/>
              <a:buNone/>
              <a:tabLst/>
              <a:defRPr/>
            </a:pPr>
            <a:r>
              <a:rPr kumimoji="0" lang="en-US" sz="1800" b="0" i="0" u="none" strike="noStrike" kern="0" cap="none" spc="0" normalizeH="0" baseline="0" noProof="0">
                <a:ln>
                  <a:noFill/>
                </a:ln>
                <a:solidFill>
                  <a:srgbClr val="000000"/>
                </a:solidFill>
                <a:effectLst/>
                <a:uLnTx/>
                <a:uFillTx/>
                <a:latin typeface="Trebuchet MS"/>
                <a:ea typeface="Trebuchet MS"/>
                <a:cs typeface="Trebuchet MS"/>
                <a:sym typeface="Trebuchet MS"/>
              </a:rPr>
              <a:t>www.actuariesindia.org</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131" name="Google Shape;131;ge38ad6ffa0_0_0"/>
          <p:cNvPicPr preferRelativeResize="0"/>
          <p:nvPr/>
        </p:nvPicPr>
        <p:blipFill>
          <a:blip r:embed="rId6">
            <a:alphaModFix/>
          </a:blip>
          <a:stretch>
            <a:fillRect/>
          </a:stretch>
        </p:blipFill>
        <p:spPr>
          <a:xfrm>
            <a:off x="9604875" y="1953675"/>
            <a:ext cx="2286000" cy="2486025"/>
          </a:xfrm>
          <a:prstGeom prst="rect">
            <a:avLst/>
          </a:prstGeom>
          <a:noFill/>
          <a:ln>
            <a:noFill/>
          </a:ln>
        </p:spPr>
      </p:pic>
      <p:sp>
        <p:nvSpPr>
          <p:cNvPr id="7" name="Google Shape;119;p5">
            <a:extLst>
              <a:ext uri="{FF2B5EF4-FFF2-40B4-BE49-F238E27FC236}">
                <a16:creationId xmlns:a16="http://schemas.microsoft.com/office/drawing/2014/main" id="{D9659451-EAB5-40B4-A525-0095A114152F}"/>
              </a:ext>
            </a:extLst>
          </p:cNvPr>
          <p:cNvSpPr txBox="1"/>
          <p:nvPr/>
        </p:nvSpPr>
        <p:spPr>
          <a:xfrm>
            <a:off x="2933700" y="463108"/>
            <a:ext cx="7962900" cy="1010585"/>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defTabSz="914400" rtl="0" eaLnBrk="1" fontAlgn="auto" latinLnBrk="0" hangingPunct="1">
              <a:lnSpc>
                <a:spcPct val="100000"/>
              </a:lnSpc>
              <a:spcBef>
                <a:spcPts val="0"/>
              </a:spcBef>
              <a:spcAft>
                <a:spcPts val="0"/>
              </a:spcAft>
              <a:buClr>
                <a:srgbClr val="000000"/>
              </a:buClr>
              <a:buSzPct val="100000"/>
              <a:buFont typeface="Arial"/>
              <a:buNone/>
              <a:tabLst/>
              <a:defRPr/>
            </a:pPr>
            <a:r>
              <a:rPr kumimoji="0" lang="en-US"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rPr>
              <a:t>Professional responsibilities of the Reserving Actuary</a:t>
            </a:r>
            <a:endParaRPr kumimoji="0" sz="4400" b="1" i="0" u="none" strike="noStrike" kern="0" cap="none" spc="0" normalizeH="0" baseline="0" noProof="0" dirty="0">
              <a:ln>
                <a:noFill/>
              </a:ln>
              <a:solidFill>
                <a:srgbClr val="000000"/>
              </a:solidFill>
              <a:effectLst/>
              <a:uLnTx/>
              <a:uFillTx/>
              <a:latin typeface="Trebuchet MS"/>
              <a:ea typeface="Trebuchet MS"/>
              <a:cs typeface="Trebuchet MS"/>
              <a:sym typeface="Trebuchet MS"/>
            </a:endParaRPr>
          </a:p>
          <a:p>
            <a:pPr marL="0" marR="0" lvl="0" indent="0" algn="l" defTabSz="914400" rtl="0" eaLnBrk="1" fontAlgn="auto" latinLnBrk="0" hangingPunct="1">
              <a:lnSpc>
                <a:spcPct val="100000"/>
              </a:lnSpc>
              <a:spcBef>
                <a:spcPts val="0"/>
              </a:spcBef>
              <a:spcAft>
                <a:spcPts val="0"/>
              </a:spcAft>
              <a:buClr>
                <a:srgbClr val="0000FF"/>
              </a:buClr>
              <a:buSzPct val="100000"/>
              <a:buFont typeface="Arial"/>
              <a:buNone/>
              <a:tabLst/>
              <a:defRPr/>
            </a:pPr>
            <a:r>
              <a:rPr kumimoji="0" lang="en-US" sz="4400" b="1" i="0" u="none" strike="noStrike" kern="0" cap="none" spc="0" normalizeH="0" baseline="0" noProof="0" dirty="0">
                <a:ln>
                  <a:noFill/>
                </a:ln>
                <a:solidFill>
                  <a:srgbClr val="0000FF"/>
                </a:solidFill>
                <a:effectLst/>
                <a:uLnTx/>
                <a:uFillTx/>
                <a:latin typeface="Trebuchet MS"/>
                <a:ea typeface="Trebuchet MS"/>
                <a:cs typeface="Trebuchet MS"/>
                <a:sym typeface="Trebuchet MS"/>
              </a:rPr>
              <a:t>Professional requirements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12711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ifeConvBirm02">
  <a:themeElements>
    <a:clrScheme name="LifeConvBirm02.ppt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375</TotalTime>
  <Words>4888</Words>
  <Application>Microsoft Office PowerPoint</Application>
  <PresentationFormat>Widescreen</PresentationFormat>
  <Paragraphs>434</Paragraphs>
  <Slides>41</Slides>
  <Notes>41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Trebuchet MS</vt:lpstr>
      <vt:lpstr>Calibri</vt:lpstr>
      <vt:lpstr>Garamond</vt:lpstr>
      <vt:lpstr>LifeConvBirm02</vt:lpstr>
      <vt:lpstr>1_LifeConvBirm02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Aparajita Mitra</dc:creator>
  <cp:lastModifiedBy>Anubhav Chattoraj</cp:lastModifiedBy>
  <cp:revision>75</cp:revision>
  <dcterms:created xsi:type="dcterms:W3CDTF">2011-07-20T12:11:57Z</dcterms:created>
  <dcterms:modified xsi:type="dcterms:W3CDTF">2021-07-08T06:35:24Z</dcterms:modified>
</cp:coreProperties>
</file>