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1" r:id="rId2"/>
    <p:sldId id="262" r:id="rId3"/>
    <p:sldId id="263" r:id="rId4"/>
    <p:sldId id="264" r:id="rId5"/>
    <p:sldId id="266" r:id="rId6"/>
    <p:sldId id="265" r:id="rId7"/>
    <p:sldId id="267" r:id="rId8"/>
    <p:sldId id="268" r:id="rId9"/>
    <p:sldId id="270" r:id="rId10"/>
    <p:sldId id="269" r:id="rId11"/>
    <p:sldId id="271" r:id="rId12"/>
    <p:sldId id="272" r:id="rId13"/>
    <p:sldId id="273" r:id="rId14"/>
    <p:sldId id="275" r:id="rId15"/>
    <p:sldId id="274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1"/>
  </p:normalViewPr>
  <p:slideViewPr>
    <p:cSldViewPr>
      <p:cViewPr varScale="1">
        <p:scale>
          <a:sx n="74" d="100"/>
          <a:sy n="74" d="100"/>
        </p:scale>
        <p:origin x="176" y="4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22/07/21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7/22/21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8907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95455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2066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91579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4811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9376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34915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41512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95612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53880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13990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78984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45984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124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359371" y="228600"/>
            <a:ext cx="11832629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3581400"/>
            <a:ext cx="1512291" cy="1523438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1774826" y="3503068"/>
            <a:ext cx="7902574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>
                <a:solidFill>
                  <a:schemeClr val="tx1"/>
                </a:solidFill>
              </a:rPr>
              <a:t>IFRS17 </a:t>
            </a:r>
            <a:r>
              <a:rPr lang="es-UY" altLang="en-US" sz="3600" b="1" kern="0" err="1">
                <a:solidFill>
                  <a:schemeClr val="tx1"/>
                </a:solidFill>
              </a:rPr>
              <a:t>Implementation</a:t>
            </a:r>
            <a:r>
              <a:rPr lang="es-UY" altLang="en-US" sz="3600" b="1" kern="0">
                <a:solidFill>
                  <a:schemeClr val="tx1"/>
                </a:solidFill>
              </a:rPr>
              <a:t> </a:t>
            </a:r>
            <a:r>
              <a:rPr lang="es-UY" altLang="en-US" sz="3600" b="1" kern="0" err="1">
                <a:solidFill>
                  <a:schemeClr val="tx1"/>
                </a:solidFill>
              </a:rPr>
              <a:t>Challanges</a:t>
            </a:r>
            <a:endParaRPr lang="es-ES" altLang="en-US" sz="3600" b="1" kern="0" dirty="0">
              <a:solidFill>
                <a:schemeClr val="tx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774826" y="4267200"/>
            <a:ext cx="51847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Aditya Jain , Rusly Winandar</a:t>
            </a:r>
            <a:br>
              <a:rPr lang="en-US" altLang="en-US" sz="1800" b="1" dirty="0">
                <a:solidFill>
                  <a:schemeClr val="tx1"/>
                </a:solidFill>
              </a:rPr>
            </a:br>
            <a:endParaRPr lang="en-US" alt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IFRS17 Tribe Leader, Platform Lead</a:t>
            </a:r>
            <a:br>
              <a:rPr lang="en-US" altLang="en-US" sz="1800" b="1" dirty="0">
                <a:solidFill>
                  <a:schemeClr val="tx1"/>
                </a:solidFill>
              </a:rPr>
            </a:br>
            <a:endParaRPr lang="es-ES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1066800" y="587352"/>
            <a:ext cx="5486400" cy="1905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>
                <a:solidFill>
                  <a:schemeClr val="bg1"/>
                </a:solidFill>
              </a:rPr>
              <a:t>4th Webinar on IFRS17 </a:t>
            </a:r>
          </a:p>
          <a:p>
            <a:pPr algn="l"/>
            <a:r>
              <a:rPr lang="es-ES" altLang="en-US" sz="3600" b="1" kern="0" dirty="0">
                <a:solidFill>
                  <a:schemeClr val="bg1"/>
                </a:solidFill>
              </a:rPr>
              <a:t>July 23, 2021</a:t>
            </a:r>
          </a:p>
        </p:txBody>
      </p:sp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7209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200" kern="0" dirty="0">
                <a:solidFill>
                  <a:schemeClr val="tx1"/>
                </a:solidFill>
              </a:rPr>
              <a:t>Solution : Actuarial Challenges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12EF77-DEE3-4AFF-91FC-7FFC6F33F655}"/>
              </a:ext>
            </a:extLst>
          </p:cNvPr>
          <p:cNvSpPr txBox="1"/>
          <p:nvPr/>
        </p:nvSpPr>
        <p:spPr>
          <a:xfrm>
            <a:off x="2057400" y="1558618"/>
            <a:ext cx="930924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Data and Model Changes in order to meet IFRS17 specific requirements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 will require policy level results to be produced for Base step and AOM steps – Processing and Storage concerns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Needs to optimize the model run time and impact on Work Day Timetable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Modelling of Reinsurance treaties including multiple treaties for same contract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 Design may change as there is change in technical interpretation – how to ensure consistency across design / how to fit the testing of these changes in SIT/UAT to meet the target timeline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Unmodelled products or cashflows – significant burden on process to produce consistent results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Some of the accounting manual adjustments will now need to flow </a:t>
            </a:r>
          </a:p>
        </p:txBody>
      </p:sp>
    </p:spTree>
    <p:extLst>
      <p:ext uri="{BB962C8B-B14F-4D97-AF65-F5344CB8AC3E}">
        <p14:creationId xmlns:p14="http://schemas.microsoft.com/office/powerpoint/2010/main" val="226511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7209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200" kern="0" dirty="0">
                <a:solidFill>
                  <a:schemeClr val="tx1"/>
                </a:solidFill>
              </a:rPr>
              <a:t>Solution : Accounting Challenges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84939A-7ED4-475A-9614-144BC09D0239}"/>
              </a:ext>
            </a:extLst>
          </p:cNvPr>
          <p:cNvSpPr txBox="1"/>
          <p:nvPr/>
        </p:nvSpPr>
        <p:spPr>
          <a:xfrm>
            <a:off x="2057400" y="1336119"/>
            <a:ext cx="1006171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Create a independent accounting ledger or use current ledger and add adjustment ledger to produce IFRS17 results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Data availability, granularity and transformation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One to One mapping required between Chart of Accounts of current reporting and IFRS17 reporting to help reconciliation – Impact on BAU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Complicated Expense allocation drivers to ensure group of contracts do not become onerous ; alignment with current experience investigation process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Alignment of definitions between actuaries and accounting to ensure unnecessary variances are not created – impact on CSM and current profitability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Allow for some approximation/simplifications – no marks for spurious accuracy</a:t>
            </a:r>
          </a:p>
          <a:p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Manual Journal entries which require high level of assessment to allow for proper handling in IFRS17</a:t>
            </a:r>
          </a:p>
          <a:p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040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7209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200" kern="0" dirty="0">
                <a:solidFill>
                  <a:schemeClr val="tx1"/>
                </a:solidFill>
              </a:rPr>
              <a:t>Solution : Technology Challenges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511BC6-622F-4C30-8C76-37B5768C5542}"/>
              </a:ext>
            </a:extLst>
          </p:cNvPr>
          <p:cNvGrpSpPr/>
          <p:nvPr/>
        </p:nvGrpSpPr>
        <p:grpSpPr>
          <a:xfrm>
            <a:off x="1676400" y="1600200"/>
            <a:ext cx="10515600" cy="4642741"/>
            <a:chOff x="0" y="1072259"/>
            <a:chExt cx="12199298" cy="5233155"/>
          </a:xfrm>
        </p:grpSpPr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0CA7C1D0-8D68-44EE-B586-AC34914495DA}"/>
                </a:ext>
              </a:extLst>
            </p:cNvPr>
            <p:cNvSpPr/>
            <p:nvPr/>
          </p:nvSpPr>
          <p:spPr>
            <a:xfrm>
              <a:off x="0" y="1072259"/>
              <a:ext cx="6400800" cy="1645920"/>
            </a:xfrm>
            <a:prstGeom prst="chevron">
              <a:avLst>
                <a:gd name="adj" fmla="val 37480"/>
              </a:avLst>
            </a:prstGeom>
            <a:solidFill>
              <a:srgbClr val="44546A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Arrow: Chevron 23">
              <a:extLst>
                <a:ext uri="{FF2B5EF4-FFF2-40B4-BE49-F238E27FC236}">
                  <a16:creationId xmlns:a16="http://schemas.microsoft.com/office/drawing/2014/main" id="{ADD7123D-61C2-491D-A804-9F87ED1D2EC4}"/>
                </a:ext>
              </a:extLst>
            </p:cNvPr>
            <p:cNvSpPr/>
            <p:nvPr/>
          </p:nvSpPr>
          <p:spPr>
            <a:xfrm>
              <a:off x="0" y="2832970"/>
              <a:ext cx="6400800" cy="1645920"/>
            </a:xfrm>
            <a:prstGeom prst="chevron">
              <a:avLst>
                <a:gd name="adj" fmla="val 35915"/>
              </a:avLst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5" name="Arrow: Chevron 24">
              <a:extLst>
                <a:ext uri="{FF2B5EF4-FFF2-40B4-BE49-F238E27FC236}">
                  <a16:creationId xmlns:a16="http://schemas.microsoft.com/office/drawing/2014/main" id="{C31A3487-720E-41F8-AD06-5788BC0BD455}"/>
                </a:ext>
              </a:extLst>
            </p:cNvPr>
            <p:cNvSpPr/>
            <p:nvPr/>
          </p:nvSpPr>
          <p:spPr>
            <a:xfrm>
              <a:off x="0" y="4630686"/>
              <a:ext cx="6400800" cy="1645920"/>
            </a:xfrm>
            <a:prstGeom prst="chevron">
              <a:avLst>
                <a:gd name="adj" fmla="val 37089"/>
              </a:avLst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4ECE59-5B4C-4351-8B43-8AF00686BAE3}"/>
                </a:ext>
              </a:extLst>
            </p:cNvPr>
            <p:cNvSpPr txBox="1"/>
            <p:nvPr/>
          </p:nvSpPr>
          <p:spPr>
            <a:xfrm>
              <a:off x="853442" y="1134565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/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Do we have all the required data at the right level of granularity? How do we extract those data for data transformation in the solution?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What enhancements are required in source systems to provide the data?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do we ensure data consistency between data sets used for current and IFRS 17 reports?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D78852-9545-4231-AF7F-37A0293CFBF9}"/>
                </a:ext>
              </a:extLst>
            </p:cNvPr>
            <p:cNvSpPr txBox="1"/>
            <p:nvPr/>
          </p:nvSpPr>
          <p:spPr>
            <a:xfrm>
              <a:off x="853442" y="2894388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/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to design future process can meet work-day timetable?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do we procure data from manual processes on time?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to design future process that can handle un-happy scenarios (data issues from source systems, issues during extraction, etc.)?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65641CE-AEDD-448D-B15E-AE65A830E09D}"/>
                </a:ext>
              </a:extLst>
            </p:cNvPr>
            <p:cNvSpPr txBox="1"/>
            <p:nvPr/>
          </p:nvSpPr>
          <p:spPr>
            <a:xfrm>
              <a:off x="853442" y="4685665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>
              <a:defPPr>
                <a:defRPr lang="en-US"/>
              </a:defPPr>
              <a:lvl1pPr marL="174625" indent="-174625">
                <a:buFont typeface="Arial" panose="020B0604020202020204" pitchFamily="34" charset="0"/>
                <a:buChar char="•"/>
                <a:defRPr sz="1200"/>
              </a:lvl1pPr>
            </a:lstStyle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What database platform and data transformation tools to use?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to design infrastructure with enough capacity to run data transformation and store data in the future?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1C87B21-4037-4613-B20E-2B9C5FB46073}"/>
                </a:ext>
              </a:extLst>
            </p:cNvPr>
            <p:cNvSpPr/>
            <p:nvPr/>
          </p:nvSpPr>
          <p:spPr>
            <a:xfrm rot="16200000">
              <a:off x="-411479" y="1483739"/>
              <a:ext cx="1645920" cy="822960"/>
            </a:xfrm>
            <a:prstGeom prst="roundRect">
              <a:avLst/>
            </a:prstGeom>
            <a:solidFill>
              <a:srgbClr val="9933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Data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75DC76D9-25A5-49EF-90C2-F0264454C4AA}"/>
                </a:ext>
              </a:extLst>
            </p:cNvPr>
            <p:cNvSpPr/>
            <p:nvPr/>
          </p:nvSpPr>
          <p:spPr>
            <a:xfrm rot="16200000">
              <a:off x="-396239" y="3259086"/>
              <a:ext cx="1645920" cy="822960"/>
            </a:xfrm>
            <a:prstGeom prst="roundRect">
              <a:avLst/>
            </a:prstGeom>
            <a:solidFill>
              <a:srgbClr val="9933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Process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85FA37F9-2C15-4EAC-BB56-BCD787CA6823}"/>
                </a:ext>
              </a:extLst>
            </p:cNvPr>
            <p:cNvSpPr/>
            <p:nvPr/>
          </p:nvSpPr>
          <p:spPr>
            <a:xfrm rot="16200000">
              <a:off x="-396239" y="5070974"/>
              <a:ext cx="1645920" cy="822960"/>
            </a:xfrm>
            <a:prstGeom prst="roundRect">
              <a:avLst/>
            </a:prstGeom>
            <a:solidFill>
              <a:srgbClr val="9933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Technology</a:t>
              </a:r>
            </a:p>
          </p:txBody>
        </p:sp>
        <p:sp>
          <p:nvSpPr>
            <p:cNvPr id="32" name="Arrow: Chevron 31">
              <a:extLst>
                <a:ext uri="{FF2B5EF4-FFF2-40B4-BE49-F238E27FC236}">
                  <a16:creationId xmlns:a16="http://schemas.microsoft.com/office/drawing/2014/main" id="{B9D8D285-90B0-4381-8394-F79EE6E87F14}"/>
                </a:ext>
              </a:extLst>
            </p:cNvPr>
            <p:cNvSpPr/>
            <p:nvPr/>
          </p:nvSpPr>
          <p:spPr>
            <a:xfrm>
              <a:off x="5870621" y="1072259"/>
              <a:ext cx="6309360" cy="1645920"/>
            </a:xfrm>
            <a:prstGeom prst="chevron">
              <a:avLst>
                <a:gd name="adj" fmla="val 37089"/>
              </a:avLst>
            </a:prstGeom>
            <a:solidFill>
              <a:srgbClr val="44546A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3" name="Arrow: Chevron 32">
              <a:extLst>
                <a:ext uri="{FF2B5EF4-FFF2-40B4-BE49-F238E27FC236}">
                  <a16:creationId xmlns:a16="http://schemas.microsoft.com/office/drawing/2014/main" id="{5D287022-97C9-4BAA-A395-AD431927EC6F}"/>
                </a:ext>
              </a:extLst>
            </p:cNvPr>
            <p:cNvSpPr/>
            <p:nvPr/>
          </p:nvSpPr>
          <p:spPr>
            <a:xfrm>
              <a:off x="5889938" y="2832970"/>
              <a:ext cx="6309360" cy="1645920"/>
            </a:xfrm>
            <a:prstGeom prst="chevron">
              <a:avLst>
                <a:gd name="adj" fmla="val 35524"/>
              </a:avLst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1562CCC5-BF98-4455-9657-CFE9968FC1D9}"/>
                </a:ext>
              </a:extLst>
            </p:cNvPr>
            <p:cNvSpPr/>
            <p:nvPr/>
          </p:nvSpPr>
          <p:spPr>
            <a:xfrm>
              <a:off x="5889938" y="4630686"/>
              <a:ext cx="6309360" cy="1645920"/>
            </a:xfrm>
            <a:prstGeom prst="chevron">
              <a:avLst>
                <a:gd name="adj" fmla="val 36307"/>
              </a:avLst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FA46AD-3093-4A89-82AF-3C5B64ED5087}"/>
                </a:ext>
              </a:extLst>
            </p:cNvPr>
            <p:cNvSpPr txBox="1"/>
            <p:nvPr/>
          </p:nvSpPr>
          <p:spPr>
            <a:xfrm>
              <a:off x="6505118" y="1134565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/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Define and document clear business requirements.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Conduct data gap assessment, can leverage and expand from Transition.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Identify all data sources and design data model and flow.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Design and build source system enhancements to provide the data.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Design and build solution to extract and ingest data from all data sources.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Chart of accounts mapping and reconciliation with current reporting.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909DB2F-9AFE-4B76-B756-A99538C8CD61}"/>
                </a:ext>
              </a:extLst>
            </p:cNvPr>
            <p:cNvSpPr txBox="1"/>
            <p:nvPr/>
          </p:nvSpPr>
          <p:spPr>
            <a:xfrm>
              <a:off x="6505118" y="2894388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/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Design process to meet work-day timetable for financial reporting, factoring all systems and manual processes that provide the data input. Include un-happy scenarios in design of to-be process.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Identify opportunities for automation. Consider investment to build automated solution to replace Excel files for large data transformation. For example: expense allocation, claims data from third party administrators.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FA2396A-AF63-4D5E-8D4F-B8CC506EBD93}"/>
                </a:ext>
              </a:extLst>
            </p:cNvPr>
            <p:cNvSpPr txBox="1"/>
            <p:nvPr/>
          </p:nvSpPr>
          <p:spPr>
            <a:xfrm>
              <a:off x="6505118" y="4685665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/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Evaluate and select platform and tools aligned with company’s technology architecture and with available resources in the market. Use same tools as in Transition. Example: Informatica, Talend, IBM InfoSphere, Microsoft SSIS, etc.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Consider using cloud-based infrastructure: Azure, Google, AWS, etc. (faster provisioning, pay based on usage, can increase capacity as needed).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Good opportunity to review and design data architecture for future.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Implement data quality checks in the solution.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8660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7209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200" kern="0" dirty="0">
                <a:solidFill>
                  <a:schemeClr val="tx1"/>
                </a:solidFill>
              </a:rPr>
              <a:t>Solution : Technology Challenges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C41828B-36B1-4946-A53B-22A031853489}"/>
              </a:ext>
            </a:extLst>
          </p:cNvPr>
          <p:cNvGrpSpPr/>
          <p:nvPr/>
        </p:nvGrpSpPr>
        <p:grpSpPr>
          <a:xfrm>
            <a:off x="2133600" y="1389637"/>
            <a:ext cx="9704470" cy="5005254"/>
            <a:chOff x="403300" y="1321824"/>
            <a:chExt cx="11282370" cy="5055030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D5613F22-5D89-4D5D-816B-DB3002CBA109}"/>
                </a:ext>
              </a:extLst>
            </p:cNvPr>
            <p:cNvSpPr/>
            <p:nvPr/>
          </p:nvSpPr>
          <p:spPr>
            <a:xfrm>
              <a:off x="403300" y="1804854"/>
              <a:ext cx="3657600" cy="4572000"/>
            </a:xfrm>
            <a:prstGeom prst="roundRect">
              <a:avLst>
                <a:gd name="adj" fmla="val 10974"/>
              </a:avLst>
            </a:prstGeom>
            <a:solidFill>
              <a:sysClr val="window" lastClr="FFFFFF"/>
            </a:solidFill>
            <a:ln w="12700" cap="flat" cmpd="sng" algn="ctr">
              <a:solidFill>
                <a:srgbClr val="C2C2C2"/>
              </a:solidFill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tIns="365760" rtlCol="0" anchor="t"/>
            <a:lstStyle/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Define clear scope for each tests (unit test, system test, system integration test, user acceptance test, performance test, etc.)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Agree on what will and will not be tested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Perform testing in cycles, start with mock-up test data, before full volume production data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Must decide on materiality of errors that is acceptable in test results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Test consistency across solution design (expected and actual cash flow) using same parameters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Test processes and controls including work-day timetable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Test result vs reported metrics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E7E6E6">
                      <a:lumMod val="25000"/>
                    </a:srgb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How to test subledger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Perform regression testing whenever there is change in the solution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F2C1D7E4-DACA-46DD-92C1-D2DE9570C743}"/>
                </a:ext>
              </a:extLst>
            </p:cNvPr>
            <p:cNvSpPr/>
            <p:nvPr/>
          </p:nvSpPr>
          <p:spPr>
            <a:xfrm>
              <a:off x="403300" y="1321824"/>
              <a:ext cx="3657600" cy="731520"/>
            </a:xfrm>
            <a:prstGeom prst="roundRect">
              <a:avLst/>
            </a:prstGeom>
            <a:solidFill>
              <a:srgbClr val="9933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Scope and Approach</a:t>
              </a:r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570DF96C-1856-4A43-A23F-ED9BE37DC3DE}"/>
                </a:ext>
              </a:extLst>
            </p:cNvPr>
            <p:cNvSpPr/>
            <p:nvPr/>
          </p:nvSpPr>
          <p:spPr>
            <a:xfrm>
              <a:off x="4215685" y="1804854"/>
              <a:ext cx="3657600" cy="4572000"/>
            </a:xfrm>
            <a:prstGeom prst="roundRect">
              <a:avLst>
                <a:gd name="adj" fmla="val 10087"/>
              </a:avLst>
            </a:prstGeom>
            <a:solidFill>
              <a:sysClr val="window" lastClr="FFFFFF"/>
            </a:solidFill>
            <a:ln w="12700" cap="flat" cmpd="sng" algn="ctr">
              <a:solidFill>
                <a:srgbClr val="C2C2C2"/>
              </a:solidFill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tIns="365760" rtlCol="0" anchor="t"/>
            <a:lstStyle/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Prepare positive and negative test cases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Build test data preparation tools to create mock-up test data:</a:t>
              </a:r>
            </a:p>
            <a:p>
              <a:pPr marL="515938" marR="0" lvl="1" indent="-230188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To test smaller data sets</a:t>
              </a:r>
            </a:p>
            <a:p>
              <a:pPr marL="515938" marR="0" lvl="1" indent="-230188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To test future business events that are not available in current data sets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Implement testing automation and include data quality checks in test scripts to verify data input and output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Review test data before testing starts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Store transition data into database in standardized format for trend analysis on reasonable check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Prepare and update test scripts and test automation while solution is being built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A8DF24DF-747A-454A-A1A0-A10D633B465F}"/>
                </a:ext>
              </a:extLst>
            </p:cNvPr>
            <p:cNvSpPr/>
            <p:nvPr/>
          </p:nvSpPr>
          <p:spPr>
            <a:xfrm>
              <a:off x="4215685" y="1321824"/>
              <a:ext cx="3657600" cy="731520"/>
            </a:xfrm>
            <a:prstGeom prst="roundRect">
              <a:avLst/>
            </a:prstGeom>
            <a:solidFill>
              <a:srgbClr val="5B9BD5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Test Preparation</a:t>
              </a:r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3EBD644D-5122-41B0-ABD3-3E6338B12C12}"/>
                </a:ext>
              </a:extLst>
            </p:cNvPr>
            <p:cNvSpPr/>
            <p:nvPr/>
          </p:nvSpPr>
          <p:spPr>
            <a:xfrm>
              <a:off x="8028070" y="1804854"/>
              <a:ext cx="3657600" cy="4572000"/>
            </a:xfrm>
            <a:prstGeom prst="roundRect">
              <a:avLst>
                <a:gd name="adj" fmla="val 10260"/>
              </a:avLst>
            </a:prstGeom>
            <a:solidFill>
              <a:sysClr val="window" lastClr="FFFFFF"/>
            </a:solidFill>
            <a:ln w="12700" cap="flat" cmpd="sng" algn="ctr">
              <a:solidFill>
                <a:srgbClr val="C2C2C2"/>
              </a:solidFill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tIns="365760" rtlCol="0" anchor="t"/>
            <a:lstStyle/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Data format issues –&gt; mitigate with data quality checks in the solution design and test scripts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Inconsistent data between solution components –&gt; mitigate with data quality checks and include those test cases in system integration test and user acceptance test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Data for some expected cashflow are not available -&gt; create mock-up data if data are not available in source systems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Data extraction from source systems does not meet the expected work-day timetable -&gt; fine tuning and optimization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6E594922-57D6-43C7-A08C-690DB5E1A855}"/>
                </a:ext>
              </a:extLst>
            </p:cNvPr>
            <p:cNvSpPr/>
            <p:nvPr/>
          </p:nvSpPr>
          <p:spPr>
            <a:xfrm>
              <a:off x="8028070" y="1321824"/>
              <a:ext cx="3657600" cy="731520"/>
            </a:xfrm>
            <a:prstGeom prst="roundRect">
              <a:avLst/>
            </a:prstGeom>
            <a:solidFill>
              <a:srgbClr val="70AD47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Test Findings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9807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C58E6ABF-4A1A-4E0E-9DD8-950E8F8778B7}"/>
              </a:ext>
            </a:extLst>
          </p:cNvPr>
          <p:cNvSpPr/>
          <p:nvPr/>
        </p:nvSpPr>
        <p:spPr>
          <a:xfrm flipH="1">
            <a:off x="-457200" y="1500188"/>
            <a:ext cx="7315200" cy="914400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Technical</a:t>
            </a: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3405169F-5104-4A36-B53F-381212880D1F}"/>
              </a:ext>
            </a:extLst>
          </p:cNvPr>
          <p:cNvSpPr/>
          <p:nvPr/>
        </p:nvSpPr>
        <p:spPr>
          <a:xfrm flipH="1">
            <a:off x="-457200" y="2481263"/>
            <a:ext cx="7315200" cy="914400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Transition</a:t>
            </a: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41AA86DE-02BB-4C1E-9062-6FA9B8DEC502}"/>
              </a:ext>
            </a:extLst>
          </p:cNvPr>
          <p:cNvSpPr/>
          <p:nvPr/>
        </p:nvSpPr>
        <p:spPr>
          <a:xfrm flipH="1">
            <a:off x="-457200" y="3462338"/>
            <a:ext cx="7315200" cy="914400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</a:t>
            </a:r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54ED63A0-2A4A-472D-B703-EE08DF921644}"/>
              </a:ext>
            </a:extLst>
          </p:cNvPr>
          <p:cNvSpPr/>
          <p:nvPr/>
        </p:nvSpPr>
        <p:spPr>
          <a:xfrm flipH="1">
            <a:off x="-457200" y="4443413"/>
            <a:ext cx="7315200" cy="914400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97059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7209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200" kern="0" dirty="0">
                <a:solidFill>
                  <a:schemeClr val="tx1"/>
                </a:solidFill>
              </a:rPr>
              <a:t>What will help successful implementation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AED3852-3C32-4543-B639-2C2F39D22006}"/>
              </a:ext>
            </a:extLst>
          </p:cNvPr>
          <p:cNvGrpSpPr/>
          <p:nvPr/>
        </p:nvGrpSpPr>
        <p:grpSpPr>
          <a:xfrm>
            <a:off x="1905000" y="1752600"/>
            <a:ext cx="10172106" cy="4255906"/>
            <a:chOff x="114895" y="1459094"/>
            <a:chExt cx="11971088" cy="486049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B0A242D-FC09-4246-97EE-23FB82E7502F}"/>
                </a:ext>
              </a:extLst>
            </p:cNvPr>
            <p:cNvSpPr/>
            <p:nvPr/>
          </p:nvSpPr>
          <p:spPr>
            <a:xfrm>
              <a:off x="838200" y="1473266"/>
              <a:ext cx="10515600" cy="1554480"/>
            </a:xfrm>
            <a:prstGeom prst="rect">
              <a:avLst/>
            </a:prstGeom>
            <a:solidFill>
              <a:srgbClr val="44546A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63C6973-6A7C-49F3-89B9-417DEE9BF0C5}"/>
                </a:ext>
              </a:extLst>
            </p:cNvPr>
            <p:cNvSpPr/>
            <p:nvPr/>
          </p:nvSpPr>
          <p:spPr>
            <a:xfrm>
              <a:off x="838200" y="3105014"/>
              <a:ext cx="10515600" cy="1554480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95FFDC2-4C42-494D-9508-67236A99B9EF}"/>
                </a:ext>
              </a:extLst>
            </p:cNvPr>
            <p:cNvSpPr/>
            <p:nvPr/>
          </p:nvSpPr>
          <p:spPr>
            <a:xfrm>
              <a:off x="838200" y="4743201"/>
              <a:ext cx="10515600" cy="155448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C45C3025-7AB3-423E-A4D6-B4341FDB127B}"/>
                </a:ext>
              </a:extLst>
            </p:cNvPr>
            <p:cNvSpPr/>
            <p:nvPr/>
          </p:nvSpPr>
          <p:spPr>
            <a:xfrm>
              <a:off x="114895" y="1473266"/>
              <a:ext cx="1463040" cy="4846320"/>
            </a:xfrm>
            <a:prstGeom prst="chevron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CACBA402-3800-45C5-B33D-E8EE45D336D2}"/>
                </a:ext>
              </a:extLst>
            </p:cNvPr>
            <p:cNvSpPr/>
            <p:nvPr/>
          </p:nvSpPr>
          <p:spPr>
            <a:xfrm>
              <a:off x="10621616" y="1459094"/>
              <a:ext cx="1464367" cy="4846320"/>
            </a:xfrm>
            <a:prstGeom prst="chevron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AF396BE-B1D4-4235-BE09-398A20FBDC13}"/>
                </a:ext>
              </a:extLst>
            </p:cNvPr>
            <p:cNvSpPr txBox="1"/>
            <p:nvPr/>
          </p:nvSpPr>
          <p:spPr>
            <a:xfrm>
              <a:off x="1435179" y="1571145"/>
              <a:ext cx="1371600" cy="1371600"/>
            </a:xfrm>
            <a:prstGeom prst="rect">
              <a:avLst/>
            </a:prstGeom>
            <a:noFill/>
          </p:spPr>
          <p:txBody>
            <a:bodyPr wrap="square" tIns="91440" bIns="91440" rtlCol="0" anchor="ctr">
              <a:noAutofit/>
            </a:bodyPr>
            <a:lstStyle/>
            <a:p>
              <a:pPr algn="ctr"/>
              <a:r>
                <a:rPr lang="en-US" sz="11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Project Delivery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501F031-C56C-42EA-8A54-B2AEFB8C2891}"/>
                </a:ext>
              </a:extLst>
            </p:cNvPr>
            <p:cNvSpPr txBox="1"/>
            <p:nvPr/>
          </p:nvSpPr>
          <p:spPr>
            <a:xfrm>
              <a:off x="1823323" y="3189375"/>
              <a:ext cx="1371600" cy="1371600"/>
            </a:xfrm>
            <a:prstGeom prst="rect">
              <a:avLst/>
            </a:prstGeom>
            <a:noFill/>
          </p:spPr>
          <p:txBody>
            <a:bodyPr wrap="square" tIns="91440" bIns="91440" rtlCol="0" anchor="ctr">
              <a:noAutofit/>
            </a:bodyPr>
            <a:lstStyle/>
            <a:p>
              <a:pPr algn="ctr"/>
              <a:r>
                <a:rPr lang="en-US" sz="11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Resources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B7E8280-B09C-4745-B038-989F17BF0766}"/>
                </a:ext>
              </a:extLst>
            </p:cNvPr>
            <p:cNvSpPr txBox="1"/>
            <p:nvPr/>
          </p:nvSpPr>
          <p:spPr>
            <a:xfrm>
              <a:off x="1435179" y="4847720"/>
              <a:ext cx="1371600" cy="1371600"/>
            </a:xfrm>
            <a:prstGeom prst="rect">
              <a:avLst/>
            </a:prstGeom>
            <a:noFill/>
          </p:spPr>
          <p:txBody>
            <a:bodyPr wrap="square" tIns="91440" bIns="91440" rtlCol="0" anchor="ctr">
              <a:noAutofit/>
            </a:bodyPr>
            <a:lstStyle/>
            <a:p>
              <a:pPr algn="ctr"/>
              <a:r>
                <a:rPr lang="en-US" sz="11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Solution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8934AE9-7F37-4BC6-BF92-1CCBC57D36EA}"/>
                </a:ext>
              </a:extLst>
            </p:cNvPr>
            <p:cNvSpPr txBox="1"/>
            <p:nvPr/>
          </p:nvSpPr>
          <p:spPr>
            <a:xfrm>
              <a:off x="3079660" y="1571145"/>
              <a:ext cx="7589520" cy="1371600"/>
            </a:xfrm>
            <a:prstGeom prst="rect">
              <a:avLst/>
            </a:prstGeom>
            <a:noFill/>
          </p:spPr>
          <p:txBody>
            <a:bodyPr wrap="square" tIns="91440" bIns="91440" rtlCol="0" anchor="ctr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Approach the implementation as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technology project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not only Actuary and Accounting project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Strong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project management</a:t>
              </a:r>
              <a:r>
                <a:rPr lang="en-US" sz="105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is required, deliver incrementally and iteratively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Manage budget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and spending (implementation will take &gt; 12 months)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Prioritize spending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(good to have vs must have), unique situation for each company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Establish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governance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structure and process for decision making and managing delivery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Establish process to incorporate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changes in business-as-usual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to this project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E7553AC-CB4C-4674-8BE1-977EBE87B143}"/>
                </a:ext>
              </a:extLst>
            </p:cNvPr>
            <p:cNvCxnSpPr/>
            <p:nvPr/>
          </p:nvCxnSpPr>
          <p:spPr>
            <a:xfrm>
              <a:off x="2943219" y="1624447"/>
              <a:ext cx="0" cy="1371600"/>
            </a:xfrm>
            <a:prstGeom prst="line">
              <a:avLst/>
            </a:prstGeom>
            <a:noFill/>
            <a:ln w="571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A23A233-88E1-428D-8584-97AF549F14E1}"/>
                </a:ext>
              </a:extLst>
            </p:cNvPr>
            <p:cNvCxnSpPr/>
            <p:nvPr/>
          </p:nvCxnSpPr>
          <p:spPr>
            <a:xfrm>
              <a:off x="3345651" y="3199252"/>
              <a:ext cx="0" cy="1371600"/>
            </a:xfrm>
            <a:prstGeom prst="line">
              <a:avLst/>
            </a:prstGeom>
            <a:noFill/>
            <a:ln w="571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0ABF7BC-C1F2-4FF1-A7A7-6A91C6E4352A}"/>
                </a:ext>
              </a:extLst>
            </p:cNvPr>
            <p:cNvCxnSpPr/>
            <p:nvPr/>
          </p:nvCxnSpPr>
          <p:spPr>
            <a:xfrm>
              <a:off x="2943219" y="4829590"/>
              <a:ext cx="0" cy="1371600"/>
            </a:xfrm>
            <a:prstGeom prst="line">
              <a:avLst/>
            </a:prstGeom>
            <a:noFill/>
            <a:ln w="571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32CA3C0-196F-49B8-B5B7-592F1ED88560}"/>
                </a:ext>
              </a:extLst>
            </p:cNvPr>
            <p:cNvSpPr txBox="1"/>
            <p:nvPr/>
          </p:nvSpPr>
          <p:spPr>
            <a:xfrm>
              <a:off x="3496380" y="3202469"/>
              <a:ext cx="7589520" cy="1371600"/>
            </a:xfrm>
            <a:prstGeom prst="rect">
              <a:avLst/>
            </a:prstGeom>
            <a:noFill/>
          </p:spPr>
          <p:txBody>
            <a:bodyPr wrap="square" tIns="91440" bIns="91440" rtlCol="0" anchor="ctr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Plan and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structure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the team (Actuary, Accounting, Technology resources)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Accept that we are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unable to get experienced IFRS17 resources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in market and need to train them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Plan for training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early on and throughout project (including on-job-training)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Have good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mix of resources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: BAU and new staffs + consultants / contractors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Build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cross functional team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and team should have cross-functional knowledge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2E22B57-7B71-4DB5-BFBF-E256D8A51836}"/>
                </a:ext>
              </a:extLst>
            </p:cNvPr>
            <p:cNvSpPr txBox="1"/>
            <p:nvPr/>
          </p:nvSpPr>
          <p:spPr>
            <a:xfrm>
              <a:off x="3092291" y="4847720"/>
              <a:ext cx="7589520" cy="1371600"/>
            </a:xfrm>
            <a:prstGeom prst="rect">
              <a:avLst/>
            </a:prstGeom>
            <a:noFill/>
          </p:spPr>
          <p:txBody>
            <a:bodyPr wrap="square" tIns="91440" bIns="91440" rtlCol="0" anchor="ctr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Scope of solution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includes end-to-end process from data sources, transformation, and reporting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Need to design and test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processes and controls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for running the solution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Solution to be designed to meet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work-day timetable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requirement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Dependency on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process improvement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such as finance process transformation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Plan and execute </a:t>
              </a:r>
              <a:r>
                <a:rPr lang="en-US" sz="105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multiple testing phases</a:t>
              </a:r>
              <a:r>
                <a:rPr lang="en-US" sz="105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to mitigate risks (unit test, system test, system integration test, user acceptance test, performance test)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3571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175647" y="2514600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Questions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210047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C58E6ABF-4A1A-4E0E-9DD8-950E8F8778B7}"/>
              </a:ext>
            </a:extLst>
          </p:cNvPr>
          <p:cNvSpPr/>
          <p:nvPr/>
        </p:nvSpPr>
        <p:spPr>
          <a:xfrm flipH="1">
            <a:off x="-457200" y="1500188"/>
            <a:ext cx="7315200" cy="914400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Technical</a:t>
            </a: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3405169F-5104-4A36-B53F-381212880D1F}"/>
              </a:ext>
            </a:extLst>
          </p:cNvPr>
          <p:cNvSpPr/>
          <p:nvPr/>
        </p:nvSpPr>
        <p:spPr>
          <a:xfrm flipH="1">
            <a:off x="-457200" y="2481263"/>
            <a:ext cx="7315200" cy="914400"/>
          </a:xfrm>
          <a:prstGeom prst="chevr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Transition</a:t>
            </a: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41AA86DE-02BB-4C1E-9062-6FA9B8DEC502}"/>
              </a:ext>
            </a:extLst>
          </p:cNvPr>
          <p:cNvSpPr/>
          <p:nvPr/>
        </p:nvSpPr>
        <p:spPr>
          <a:xfrm flipH="1">
            <a:off x="-457200" y="3462338"/>
            <a:ext cx="7315200" cy="914400"/>
          </a:xfrm>
          <a:prstGeom prst="chevr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</a:t>
            </a:r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54ED63A0-2A4A-472D-B703-EE08DF921644}"/>
              </a:ext>
            </a:extLst>
          </p:cNvPr>
          <p:cNvSpPr/>
          <p:nvPr/>
        </p:nvSpPr>
        <p:spPr>
          <a:xfrm flipH="1">
            <a:off x="-457200" y="4443413"/>
            <a:ext cx="7315200" cy="914400"/>
          </a:xfrm>
          <a:prstGeom prst="chevr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60093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200" kern="0" dirty="0">
                <a:solidFill>
                  <a:schemeClr val="tx1"/>
                </a:solidFill>
              </a:rPr>
              <a:t>Technical Paper Interpretation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8CC2D2-6D29-43C7-89F8-F1FAEF92F2C4}"/>
              </a:ext>
            </a:extLst>
          </p:cNvPr>
          <p:cNvSpPr txBox="1"/>
          <p:nvPr/>
        </p:nvSpPr>
        <p:spPr>
          <a:xfrm>
            <a:off x="2514600" y="1371600"/>
            <a:ext cx="9299009" cy="731520"/>
          </a:xfrm>
          <a:prstGeom prst="rect">
            <a:avLst/>
          </a:prstGeom>
          <a:noFill/>
        </p:spPr>
        <p:txBody>
          <a:bodyPr wrap="square" tIns="91440" bIns="91440" rtlCol="0" anchor="t">
            <a:noAutofit/>
          </a:bodyPr>
          <a:lstStyle/>
          <a:p>
            <a:pPr marL="576263" indent="-34766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Baselining standard interpretation before designing solution and get key stakeholder (like senior management, auditors) approvals</a:t>
            </a:r>
          </a:p>
          <a:p>
            <a:pPr marL="576263" indent="-347663">
              <a:buFont typeface="Arial" panose="020B0604020202020204" pitchFamily="34" charset="0"/>
              <a:buChar char="•"/>
            </a:pPr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6263" indent="-34766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Working in Agile model where implementation can start based on baselined standard interpretation</a:t>
            </a:r>
          </a:p>
          <a:p>
            <a:pPr marL="576263" indent="-347663">
              <a:buFont typeface="Arial" panose="020B0604020202020204" pitchFamily="34" charset="0"/>
              <a:buChar char="•"/>
            </a:pPr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6263" indent="-34766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Align as much as possible with your regional partner to avoid dual accounting</a:t>
            </a:r>
          </a:p>
          <a:p>
            <a:pPr marL="576263" indent="-347663">
              <a:buFont typeface="Arial" panose="020B0604020202020204" pitchFamily="34" charset="0"/>
              <a:buChar char="•"/>
            </a:pPr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6263" indent="-34766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With technical interpretation perform technical assessment or test your interpretation and alternatives using Impact Assessment </a:t>
            </a:r>
          </a:p>
          <a:p>
            <a:pPr marL="576263" indent="-347663">
              <a:buFont typeface="Arial" panose="020B0604020202020204" pitchFamily="34" charset="0"/>
              <a:buChar char="•"/>
            </a:pPr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6263" indent="-34766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Most of the time we took to deliberate the interpretation paper were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BEA32A-9C73-4760-ABCC-04F0E46E7FF1}"/>
              </a:ext>
            </a:extLst>
          </p:cNvPr>
          <p:cNvGrpSpPr/>
          <p:nvPr/>
        </p:nvGrpSpPr>
        <p:grpSpPr>
          <a:xfrm>
            <a:off x="2514600" y="4191125"/>
            <a:ext cx="8458200" cy="1744452"/>
            <a:chOff x="838200" y="4685133"/>
            <a:chExt cx="8458200" cy="174445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E2DEBF5-BE5F-4C30-8313-B493AAE479FD}"/>
                </a:ext>
              </a:extLst>
            </p:cNvPr>
            <p:cNvSpPr txBox="1"/>
            <p:nvPr/>
          </p:nvSpPr>
          <p:spPr>
            <a:xfrm>
              <a:off x="4259523" y="4685133"/>
              <a:ext cx="5036877" cy="138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Coverage units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Level of aggregation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Determining the Key Performance Indicators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4768A8F-3960-4CB1-8F60-CC42BEE8DB34}"/>
                </a:ext>
              </a:extLst>
            </p:cNvPr>
            <p:cNvSpPr txBox="1"/>
            <p:nvPr/>
          </p:nvSpPr>
          <p:spPr>
            <a:xfrm>
              <a:off x="838200" y="4685133"/>
              <a:ext cx="4137991" cy="1744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VFA eligibility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Discount Rates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Onerous contracts 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Transition Approach 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1947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200" kern="0" dirty="0">
                <a:solidFill>
                  <a:schemeClr val="tx1"/>
                </a:solidFill>
              </a:rPr>
              <a:t>Performing Impact Assessment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7E416-75A1-4BD2-A9FD-D9BBD520AF59}"/>
              </a:ext>
            </a:extLst>
          </p:cNvPr>
          <p:cNvSpPr/>
          <p:nvPr/>
        </p:nvSpPr>
        <p:spPr>
          <a:xfrm>
            <a:off x="2116799" y="1524000"/>
            <a:ext cx="182880" cy="457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8F17036C-F57D-481F-A9EF-740A4DAFE345}"/>
              </a:ext>
            </a:extLst>
          </p:cNvPr>
          <p:cNvSpPr/>
          <p:nvPr/>
        </p:nvSpPr>
        <p:spPr>
          <a:xfrm rot="21376347">
            <a:off x="1048410" y="2347801"/>
            <a:ext cx="2286000" cy="640080"/>
          </a:xfrm>
          <a:prstGeom prst="chevron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AD865D8F-119F-4204-B619-4508A116CCC2}"/>
              </a:ext>
            </a:extLst>
          </p:cNvPr>
          <p:cNvSpPr/>
          <p:nvPr/>
        </p:nvSpPr>
        <p:spPr>
          <a:xfrm rot="223653" flipH="1">
            <a:off x="1048411" y="3425821"/>
            <a:ext cx="2286000" cy="640080"/>
          </a:xfrm>
          <a:prstGeom prst="chevron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DECEF03B-7446-4B66-8E81-C4BA549C797A}"/>
              </a:ext>
            </a:extLst>
          </p:cNvPr>
          <p:cNvSpPr/>
          <p:nvPr/>
        </p:nvSpPr>
        <p:spPr>
          <a:xfrm rot="21376347">
            <a:off x="1048410" y="4538690"/>
            <a:ext cx="2286000" cy="640080"/>
          </a:xfrm>
          <a:prstGeom prst="chevron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3AAAF4-FBA3-4C24-A33E-07A1CE9C2EF9}"/>
              </a:ext>
            </a:extLst>
          </p:cNvPr>
          <p:cNvSpPr txBox="1"/>
          <p:nvPr/>
        </p:nvSpPr>
        <p:spPr>
          <a:xfrm>
            <a:off x="3770947" y="4713540"/>
            <a:ext cx="7315200" cy="731520"/>
          </a:xfrm>
          <a:prstGeom prst="rect">
            <a:avLst/>
          </a:prstGeom>
          <a:noFill/>
        </p:spPr>
        <p:txBody>
          <a:bodyPr wrap="square" tIns="91440" bIns="91440" rtlCol="0" anchor="ctr">
            <a:no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Gives a high-level indication of our opening CSM and Shareholder equity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140168-43B9-4CEB-B8C7-5A8CD80B0CD8}"/>
              </a:ext>
            </a:extLst>
          </p:cNvPr>
          <p:cNvSpPr txBox="1"/>
          <p:nvPr/>
        </p:nvSpPr>
        <p:spPr>
          <a:xfrm>
            <a:off x="3770947" y="1529598"/>
            <a:ext cx="7582853" cy="731520"/>
          </a:xfrm>
          <a:prstGeom prst="rect">
            <a:avLst/>
          </a:prstGeom>
          <a:noFill/>
        </p:spPr>
        <p:txBody>
          <a:bodyPr wrap="square" tIns="91440" bIns="91440" rtlCol="0" anchor="ctr">
            <a:no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Impact Assessment result helps us understand the levers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B6CC73-3D0D-491F-88EA-A5D1517D5258}"/>
              </a:ext>
            </a:extLst>
          </p:cNvPr>
          <p:cNvSpPr txBox="1"/>
          <p:nvPr/>
        </p:nvSpPr>
        <p:spPr>
          <a:xfrm>
            <a:off x="3764805" y="2590912"/>
            <a:ext cx="7315200" cy="731520"/>
          </a:xfrm>
          <a:prstGeom prst="rect">
            <a:avLst/>
          </a:prstGeom>
          <a:noFill/>
        </p:spPr>
        <p:txBody>
          <a:bodyPr wrap="square" tIns="91440" bIns="91440" rtlCol="0" anchor="ctr">
            <a:no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It tells us which transition approach we should take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2BDED9-13CB-444C-ABE3-5610D477C467}"/>
              </a:ext>
            </a:extLst>
          </p:cNvPr>
          <p:cNvSpPr txBox="1"/>
          <p:nvPr/>
        </p:nvSpPr>
        <p:spPr>
          <a:xfrm>
            <a:off x="3764805" y="3652226"/>
            <a:ext cx="7315200" cy="731520"/>
          </a:xfrm>
          <a:prstGeom prst="rect">
            <a:avLst/>
          </a:prstGeom>
          <a:noFill/>
        </p:spPr>
        <p:txBody>
          <a:bodyPr wrap="square" tIns="91440" bIns="91440" rtlCol="0" anchor="ctr">
            <a:no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It also tells us what simplification is required in solution </a:t>
            </a:r>
          </a:p>
        </p:txBody>
      </p:sp>
    </p:spTree>
    <p:extLst>
      <p:ext uri="{BB962C8B-B14F-4D97-AF65-F5344CB8AC3E}">
        <p14:creationId xmlns:p14="http://schemas.microsoft.com/office/powerpoint/2010/main" val="263810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C58E6ABF-4A1A-4E0E-9DD8-950E8F8778B7}"/>
              </a:ext>
            </a:extLst>
          </p:cNvPr>
          <p:cNvSpPr/>
          <p:nvPr/>
        </p:nvSpPr>
        <p:spPr>
          <a:xfrm flipH="1">
            <a:off x="-457200" y="1500188"/>
            <a:ext cx="7315200" cy="914400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Technical</a:t>
            </a: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3405169F-5104-4A36-B53F-381212880D1F}"/>
              </a:ext>
            </a:extLst>
          </p:cNvPr>
          <p:cNvSpPr/>
          <p:nvPr/>
        </p:nvSpPr>
        <p:spPr>
          <a:xfrm flipH="1">
            <a:off x="-457200" y="2481263"/>
            <a:ext cx="7315200" cy="914400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Transition</a:t>
            </a: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41AA86DE-02BB-4C1E-9062-6FA9B8DEC502}"/>
              </a:ext>
            </a:extLst>
          </p:cNvPr>
          <p:cNvSpPr/>
          <p:nvPr/>
        </p:nvSpPr>
        <p:spPr>
          <a:xfrm flipH="1">
            <a:off x="-457200" y="3462338"/>
            <a:ext cx="7315200" cy="914400"/>
          </a:xfrm>
          <a:prstGeom prst="chevr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</a:t>
            </a:r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54ED63A0-2A4A-472D-B703-EE08DF921644}"/>
              </a:ext>
            </a:extLst>
          </p:cNvPr>
          <p:cNvSpPr/>
          <p:nvPr/>
        </p:nvSpPr>
        <p:spPr>
          <a:xfrm flipH="1">
            <a:off x="-457200" y="4443413"/>
            <a:ext cx="7315200" cy="914400"/>
          </a:xfrm>
          <a:prstGeom prst="chevr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09918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321408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200" kern="0" dirty="0">
                <a:solidFill>
                  <a:schemeClr val="tx1"/>
                </a:solidFill>
              </a:rPr>
              <a:t>Transition Challenges : Functional 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DF960D4-D87A-4991-B2F4-48CE4A7141CC}"/>
              </a:ext>
            </a:extLst>
          </p:cNvPr>
          <p:cNvGrpSpPr/>
          <p:nvPr/>
        </p:nvGrpSpPr>
        <p:grpSpPr>
          <a:xfrm>
            <a:off x="1895060" y="1524000"/>
            <a:ext cx="9687340" cy="4648200"/>
            <a:chOff x="1895060" y="1524000"/>
            <a:chExt cx="10515600" cy="4767854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2879EDB1-3545-4A11-8852-6844095F5CDC}"/>
                </a:ext>
              </a:extLst>
            </p:cNvPr>
            <p:cNvSpPr/>
            <p:nvPr/>
          </p:nvSpPr>
          <p:spPr>
            <a:xfrm>
              <a:off x="1895060" y="1909667"/>
              <a:ext cx="5029200" cy="1920240"/>
            </a:xfrm>
            <a:prstGeom prst="roundRect">
              <a:avLst>
                <a:gd name="adj" fmla="val 10974"/>
              </a:avLst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tIns="365760" rtlCol="0" anchor="t"/>
            <a:lstStyle/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Availability of data (completeness and granularity)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Why and when to use FRA and FVA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One should consider using MRA approach since it can give significant uplift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444E5612-F41D-429F-83DA-B32071A15E0D}"/>
                </a:ext>
              </a:extLst>
            </p:cNvPr>
            <p:cNvSpPr/>
            <p:nvPr/>
          </p:nvSpPr>
          <p:spPr>
            <a:xfrm>
              <a:off x="1895060" y="1542780"/>
              <a:ext cx="5029200" cy="640080"/>
            </a:xfrm>
            <a:prstGeom prst="roundRect">
              <a:avLst/>
            </a:prstGeom>
            <a:solidFill>
              <a:srgbClr val="9933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Availability of Past Data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ACBD38B2-D2A5-400B-92D0-F4BDBEFAA581}"/>
                </a:ext>
              </a:extLst>
            </p:cNvPr>
            <p:cNvSpPr/>
            <p:nvPr/>
          </p:nvSpPr>
          <p:spPr>
            <a:xfrm>
              <a:off x="1895060" y="4371614"/>
              <a:ext cx="5029200" cy="1920240"/>
            </a:xfrm>
            <a:prstGeom prst="roundRect">
              <a:avLst>
                <a:gd name="adj" fmla="val 10087"/>
              </a:avLst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tIns="365760" rtlCol="0" anchor="t"/>
            <a:lstStyle/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Business requirements need to be customized for each year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Past year data not easily available/ not granular enough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Accounting treatments in different years: manual adjustments, use unmodelled cashflows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09F9F422-C57F-42B1-954D-72ACCC23599B}"/>
                </a:ext>
              </a:extLst>
            </p:cNvPr>
            <p:cNvSpPr/>
            <p:nvPr/>
          </p:nvSpPr>
          <p:spPr>
            <a:xfrm>
              <a:off x="1895060" y="3958806"/>
              <a:ext cx="5029200" cy="640080"/>
            </a:xfrm>
            <a:prstGeom prst="roundRect">
              <a:avLst/>
            </a:prstGeom>
            <a:solidFill>
              <a:srgbClr val="9933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Extraction and Reconciliation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3BED24C2-01E7-4EA7-8283-5CF33C908402}"/>
                </a:ext>
              </a:extLst>
            </p:cNvPr>
            <p:cNvSpPr/>
            <p:nvPr/>
          </p:nvSpPr>
          <p:spPr>
            <a:xfrm>
              <a:off x="7381460" y="2085614"/>
              <a:ext cx="5029200" cy="4206240"/>
            </a:xfrm>
            <a:prstGeom prst="roundRect">
              <a:avLst>
                <a:gd name="adj" fmla="val 10260"/>
              </a:avLst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182880" tIns="731520" rIns="182880" rtlCol="0" anchor="t"/>
            <a:lstStyle/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Use of multi model or one model approach for Actuarial models/ actuarial data</a:t>
              </a:r>
              <a:r>
                <a:rPr lang="en-US" sz="1200" kern="0" dirty="0">
                  <a:solidFill>
                    <a:srgbClr val="E7E6E6">
                      <a:lumMod val="25000"/>
                    </a:srgb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availability / ability to perform analysis of movement 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do you calculate risk adjustment for past year? (especially in periods when you did not have ECAP)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to allocate expenses, how to make sure chart of accounts reconcile? Issues on VFA cashflows such as FMC not stored at policy level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to perform onerous cohort classifications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62B68989-B844-4CC3-B0B6-BF5A77B81C7B}"/>
                </a:ext>
              </a:extLst>
            </p:cNvPr>
            <p:cNvSpPr/>
            <p:nvPr/>
          </p:nvSpPr>
          <p:spPr>
            <a:xfrm>
              <a:off x="7381460" y="1524000"/>
              <a:ext cx="5029200" cy="1097280"/>
            </a:xfrm>
            <a:prstGeom prst="roundRect">
              <a:avLst/>
            </a:prstGeom>
            <a:solidFill>
              <a:srgbClr val="70AD47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Use of hind sights and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doing the right thing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5478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7209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200" kern="0" dirty="0">
                <a:solidFill>
                  <a:schemeClr val="tx1"/>
                </a:solidFill>
              </a:rPr>
              <a:t>Transition Challenges : Technology 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094D46D-F37B-4383-BC77-CF22BC5034B3}"/>
              </a:ext>
            </a:extLst>
          </p:cNvPr>
          <p:cNvGrpSpPr/>
          <p:nvPr/>
        </p:nvGrpSpPr>
        <p:grpSpPr>
          <a:xfrm>
            <a:off x="1758437" y="1537277"/>
            <a:ext cx="10446698" cy="4857614"/>
            <a:chOff x="0" y="1072259"/>
            <a:chExt cx="12199298" cy="5233155"/>
          </a:xfrm>
        </p:grpSpPr>
        <p:sp>
          <p:nvSpPr>
            <p:cNvPr id="66" name="Arrow: Chevron 65">
              <a:extLst>
                <a:ext uri="{FF2B5EF4-FFF2-40B4-BE49-F238E27FC236}">
                  <a16:creationId xmlns:a16="http://schemas.microsoft.com/office/drawing/2014/main" id="{C8A8A05B-FD96-4C8F-935F-A276E58F33ED}"/>
                </a:ext>
              </a:extLst>
            </p:cNvPr>
            <p:cNvSpPr/>
            <p:nvPr/>
          </p:nvSpPr>
          <p:spPr>
            <a:xfrm>
              <a:off x="0" y="1072259"/>
              <a:ext cx="6400800" cy="1645920"/>
            </a:xfrm>
            <a:prstGeom prst="chevron">
              <a:avLst>
                <a:gd name="adj" fmla="val 37480"/>
              </a:avLst>
            </a:prstGeom>
            <a:solidFill>
              <a:srgbClr val="44546A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7" name="Arrow: Chevron 66">
              <a:extLst>
                <a:ext uri="{FF2B5EF4-FFF2-40B4-BE49-F238E27FC236}">
                  <a16:creationId xmlns:a16="http://schemas.microsoft.com/office/drawing/2014/main" id="{4F86659C-8B79-464C-BF5B-14E403F2D143}"/>
                </a:ext>
              </a:extLst>
            </p:cNvPr>
            <p:cNvSpPr/>
            <p:nvPr/>
          </p:nvSpPr>
          <p:spPr>
            <a:xfrm>
              <a:off x="0" y="2855339"/>
              <a:ext cx="6400800" cy="1645920"/>
            </a:xfrm>
            <a:prstGeom prst="chevron">
              <a:avLst>
                <a:gd name="adj" fmla="val 35915"/>
              </a:avLst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0666B1B5-A54B-42D8-8320-83E7DCF63777}"/>
                </a:ext>
              </a:extLst>
            </p:cNvPr>
            <p:cNvSpPr/>
            <p:nvPr/>
          </p:nvSpPr>
          <p:spPr>
            <a:xfrm>
              <a:off x="0" y="4630686"/>
              <a:ext cx="6400800" cy="1645920"/>
            </a:xfrm>
            <a:prstGeom prst="chevron">
              <a:avLst>
                <a:gd name="adj" fmla="val 37089"/>
              </a:avLst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008FC08-E586-4A9F-BBB0-145C00454A91}"/>
                </a:ext>
              </a:extLst>
            </p:cNvPr>
            <p:cNvSpPr txBox="1"/>
            <p:nvPr/>
          </p:nvSpPr>
          <p:spPr>
            <a:xfrm>
              <a:off x="853442" y="1128126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/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Different level of data granularity (policy, product group, cohort)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do we procure historic data both transactions and snapshot (data restore might be time consuming with infrastructure constraints)?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A4A1D7E-82C1-410B-B849-9EF37863B8D9}"/>
                </a:ext>
              </a:extLst>
            </p:cNvPr>
            <p:cNvSpPr txBox="1"/>
            <p:nvPr/>
          </p:nvSpPr>
          <p:spPr>
            <a:xfrm>
              <a:off x="853442" y="2881506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/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Depending on approach taken, tools to be customized for each year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to build standard process to address various changes over the years? Such as changes in valuation data, accounting data methodology, different data format and fields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do we procure data from manual processes, such as claims from third party administrators and reinsurance data that were not standardized?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16724C2-4C8C-4A25-808D-2FD2C3F4AD58}"/>
                </a:ext>
              </a:extLst>
            </p:cNvPr>
            <p:cNvSpPr txBox="1"/>
            <p:nvPr/>
          </p:nvSpPr>
          <p:spPr>
            <a:xfrm>
              <a:off x="853442" y="4685662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>
              <a:defPPr>
                <a:defRPr lang="en-US"/>
              </a:defPPr>
              <a:lvl1pPr marL="174625" indent="-174625">
                <a:buFont typeface="Arial" panose="020B0604020202020204" pitchFamily="34" charset="0"/>
                <a:buChar char="•"/>
                <a:defRPr sz="1200"/>
              </a:lvl1pPr>
            </a:lstStyle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What database platform and data transformation tools to use?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How to ensure enough capacity for all transition data and to run transition tools for many years (storage, processing power, network to retrieve data from source systems to transition database)?</a:t>
              </a:r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2A2ADA3C-A7E9-4F86-BDB7-CD8BE85B7E6E}"/>
                </a:ext>
              </a:extLst>
            </p:cNvPr>
            <p:cNvSpPr/>
            <p:nvPr/>
          </p:nvSpPr>
          <p:spPr>
            <a:xfrm rot="16200000">
              <a:off x="-411479" y="1483739"/>
              <a:ext cx="1645920" cy="822960"/>
            </a:xfrm>
            <a:prstGeom prst="roundRect">
              <a:avLst/>
            </a:prstGeom>
            <a:solidFill>
              <a:srgbClr val="9933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Data</a:t>
              </a:r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2C241010-B657-4466-8001-6657CF1186BB}"/>
                </a:ext>
              </a:extLst>
            </p:cNvPr>
            <p:cNvSpPr/>
            <p:nvPr/>
          </p:nvSpPr>
          <p:spPr>
            <a:xfrm rot="16200000">
              <a:off x="-396239" y="3259086"/>
              <a:ext cx="1645920" cy="822960"/>
            </a:xfrm>
            <a:prstGeom prst="roundRect">
              <a:avLst/>
            </a:prstGeom>
            <a:solidFill>
              <a:srgbClr val="9933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Process</a:t>
              </a:r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0FB9D6C6-F995-4EE6-9B02-AD383628E80C}"/>
                </a:ext>
              </a:extLst>
            </p:cNvPr>
            <p:cNvSpPr/>
            <p:nvPr/>
          </p:nvSpPr>
          <p:spPr>
            <a:xfrm rot="16200000">
              <a:off x="-396239" y="5070974"/>
              <a:ext cx="1645920" cy="822960"/>
            </a:xfrm>
            <a:prstGeom prst="roundRect">
              <a:avLst/>
            </a:prstGeom>
            <a:solidFill>
              <a:srgbClr val="9933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Technology</a:t>
              </a: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AE3CA44B-94DB-41E3-9454-6356703836C5}"/>
                </a:ext>
              </a:extLst>
            </p:cNvPr>
            <p:cNvSpPr/>
            <p:nvPr/>
          </p:nvSpPr>
          <p:spPr>
            <a:xfrm>
              <a:off x="5870621" y="1072259"/>
              <a:ext cx="6309360" cy="1645920"/>
            </a:xfrm>
            <a:prstGeom prst="chevron">
              <a:avLst>
                <a:gd name="adj" fmla="val 37089"/>
              </a:avLst>
            </a:prstGeom>
            <a:solidFill>
              <a:srgbClr val="44546A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6" name="Arrow: Chevron 75">
              <a:extLst>
                <a:ext uri="{FF2B5EF4-FFF2-40B4-BE49-F238E27FC236}">
                  <a16:creationId xmlns:a16="http://schemas.microsoft.com/office/drawing/2014/main" id="{5A0B363E-475B-482E-8437-3C2EA1232FFC}"/>
                </a:ext>
              </a:extLst>
            </p:cNvPr>
            <p:cNvSpPr/>
            <p:nvPr/>
          </p:nvSpPr>
          <p:spPr>
            <a:xfrm>
              <a:off x="5889938" y="2832970"/>
              <a:ext cx="6309360" cy="1645920"/>
            </a:xfrm>
            <a:prstGeom prst="chevron">
              <a:avLst>
                <a:gd name="adj" fmla="val 35524"/>
              </a:avLst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12C45956-7F2B-4D33-9C3D-DBADCA8D84C1}"/>
                </a:ext>
              </a:extLst>
            </p:cNvPr>
            <p:cNvSpPr/>
            <p:nvPr/>
          </p:nvSpPr>
          <p:spPr>
            <a:xfrm>
              <a:off x="5889938" y="4638419"/>
              <a:ext cx="6309360" cy="1645920"/>
            </a:xfrm>
            <a:prstGeom prst="chevron">
              <a:avLst>
                <a:gd name="adj" fmla="val 36307"/>
              </a:avLst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19FF186-8B0C-4AF1-B372-247A26F471FC}"/>
                </a:ext>
              </a:extLst>
            </p:cNvPr>
            <p:cNvSpPr txBox="1"/>
            <p:nvPr/>
          </p:nvSpPr>
          <p:spPr>
            <a:xfrm>
              <a:off x="6505118" y="1128126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/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Define and document clear business requirements.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Must conduct data gap assessment including data from manual processes. Can start from impact assessment. Start early.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Consider data availability and granularity to decide on transition approach.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Ensure enhancements in source systems do not impact historic data.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Use the same data source used for previous years reporting.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6A514AB-E89A-43AA-AC76-A8E297394301}"/>
                </a:ext>
              </a:extLst>
            </p:cNvPr>
            <p:cNvSpPr txBox="1"/>
            <p:nvPr/>
          </p:nvSpPr>
          <p:spPr>
            <a:xfrm>
              <a:off x="6505118" y="2881506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/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Consider data gap assessment result (availability and granularity) to decide which transition approach to use in which years and build the process to extract and transform those data.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Plan to build different transition approaches in transition tools.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Plan to collect historic data from manual processes and load the data into database for further data transformation.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D6EB6E5-94F5-4BB1-A32F-D6F404A6C74A}"/>
                </a:ext>
              </a:extLst>
            </p:cNvPr>
            <p:cNvSpPr txBox="1"/>
            <p:nvPr/>
          </p:nvSpPr>
          <p:spPr>
            <a:xfrm>
              <a:off x="6505118" y="4685662"/>
              <a:ext cx="5120640" cy="1554480"/>
            </a:xfrm>
            <a:prstGeom prst="rect">
              <a:avLst/>
            </a:prstGeom>
            <a:noFill/>
          </p:spPr>
          <p:txBody>
            <a:bodyPr wrap="square" tIns="45720" bIns="45720" rtlCol="0" anchor="ctr">
              <a:noAutofit/>
            </a:bodyPr>
            <a:lstStyle/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Evaluate and select platform and tools that are aligned with company’s technology architecture and with available resources in the market. Example: Informatica, Talend, IBM InfoSphere, Microsoft SSIS, etc.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Consider using cloud-based infrastructure: Azure, Google, AWS, etc. (faster provisioning, pay based on usage, can increase capacity as needed).</a:t>
              </a:r>
            </a:p>
            <a:p>
              <a:pPr marL="174625" marR="0" lvl="0" indent="-174625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Based on data gap assessment, might need to setup infrastructure for restoration of backup data, need to weigh cost and benefits.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447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7209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200" kern="0" dirty="0">
                <a:solidFill>
                  <a:schemeClr val="tx1"/>
                </a:solidFill>
              </a:rPr>
              <a:t>Transition Challenges : Testing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9CFE9BB-3282-4036-B3E3-B5DDEA9F45A1}"/>
              </a:ext>
            </a:extLst>
          </p:cNvPr>
          <p:cNvGrpSpPr/>
          <p:nvPr/>
        </p:nvGrpSpPr>
        <p:grpSpPr>
          <a:xfrm>
            <a:off x="2057400" y="1600200"/>
            <a:ext cx="9959900" cy="4419600"/>
            <a:chOff x="403300" y="1321824"/>
            <a:chExt cx="11282370" cy="5055030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5DF73564-503D-463E-AD91-34A4491EBDA5}"/>
                </a:ext>
              </a:extLst>
            </p:cNvPr>
            <p:cNvSpPr/>
            <p:nvPr/>
          </p:nvSpPr>
          <p:spPr>
            <a:xfrm>
              <a:off x="403300" y="1804854"/>
              <a:ext cx="3657600" cy="4572000"/>
            </a:xfrm>
            <a:prstGeom prst="roundRect">
              <a:avLst>
                <a:gd name="adj" fmla="val 10974"/>
              </a:avLst>
            </a:prstGeom>
            <a:solidFill>
              <a:sysClr val="window" lastClr="FFFFFF"/>
            </a:solidFill>
            <a:ln w="12700" cap="flat" cmpd="sng" algn="ctr">
              <a:solidFill>
                <a:srgbClr val="C2C2C2"/>
              </a:solidFill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tIns="365760" rtlCol="0" anchor="t"/>
            <a:lstStyle/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Define clear scope for each tests (unit test, system test, system integration test, user acceptance test)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Agree on what will and will not be tested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Perform testing in cycles, start with 1 month production data for each type of transition approach, then extend to full year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Perform data gap assessment for historical data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Involve subject matter expert from technology team who has very good knowledge of the source systems in data gap assessment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2CF41CC4-4550-4FF2-968B-FD24E36BD2DE}"/>
                </a:ext>
              </a:extLst>
            </p:cNvPr>
            <p:cNvSpPr/>
            <p:nvPr/>
          </p:nvSpPr>
          <p:spPr>
            <a:xfrm>
              <a:off x="403300" y="1321824"/>
              <a:ext cx="3657600" cy="731520"/>
            </a:xfrm>
            <a:prstGeom prst="roundRect">
              <a:avLst/>
            </a:prstGeom>
            <a:solidFill>
              <a:srgbClr val="9933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Scope and Approach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0A157200-C698-4D05-8885-917CB7A44B58}"/>
                </a:ext>
              </a:extLst>
            </p:cNvPr>
            <p:cNvSpPr/>
            <p:nvPr/>
          </p:nvSpPr>
          <p:spPr>
            <a:xfrm>
              <a:off x="4215685" y="1804854"/>
              <a:ext cx="3657600" cy="4572000"/>
            </a:xfrm>
            <a:prstGeom prst="roundRect">
              <a:avLst>
                <a:gd name="adj" fmla="val 10087"/>
              </a:avLst>
            </a:prstGeom>
            <a:solidFill>
              <a:sysClr val="window" lastClr="FFFFFF"/>
            </a:solidFill>
            <a:ln w="12700" cap="flat" cmpd="sng" algn="ctr">
              <a:solidFill>
                <a:srgbClr val="C2C2C2"/>
              </a:solidFill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tIns="365760" rtlCol="0" anchor="t"/>
            <a:lstStyle/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Plan to include effort and time to:</a:t>
              </a:r>
            </a:p>
            <a:p>
              <a:pPr marL="515938" marR="0" lvl="1" indent="-230188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Run Transition tools for many months (depending on scope)</a:t>
              </a:r>
            </a:p>
            <a:p>
              <a:pPr marL="515938" marR="0" lvl="1" indent="-230188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Collect historical data from all data sources (systems, Excel, text / csv files)</a:t>
              </a:r>
            </a:p>
            <a:p>
              <a:pPr marL="515938" marR="0" lvl="1" indent="-230188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Clean up and standardize historical data (could be different data format, incorrect data, or ad-hoc data changes)</a:t>
              </a:r>
            </a:p>
            <a:p>
              <a:pPr marL="515938" marR="0" lvl="1" indent="-230188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Implement changes from Solution and re-run Transition tools if needed</a:t>
              </a:r>
            </a:p>
            <a:p>
              <a:pPr marL="515938" marR="0" lvl="1" indent="-230188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Investigate issues found during testing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Implement testing automation and include data quality checks to verify data input and output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Prepare baseline data for comparison with Transition tools output (such as current reports)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Establish team that has technical and business knowledge and include functional and technology subject matter experts, including data engineer skill sets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E9586BF1-724A-4E0C-A900-1ED95EFDB876}"/>
                </a:ext>
              </a:extLst>
            </p:cNvPr>
            <p:cNvSpPr/>
            <p:nvPr/>
          </p:nvSpPr>
          <p:spPr>
            <a:xfrm>
              <a:off x="4215685" y="1321824"/>
              <a:ext cx="3657600" cy="731520"/>
            </a:xfrm>
            <a:prstGeom prst="roundRect">
              <a:avLst/>
            </a:prstGeom>
            <a:solidFill>
              <a:srgbClr val="5B9BD5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Planning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DB53D7CF-CE66-4AAF-BF3D-048789A5A5B3}"/>
                </a:ext>
              </a:extLst>
            </p:cNvPr>
            <p:cNvSpPr/>
            <p:nvPr/>
          </p:nvSpPr>
          <p:spPr>
            <a:xfrm>
              <a:off x="8028070" y="1804854"/>
              <a:ext cx="3657600" cy="4572000"/>
            </a:xfrm>
            <a:prstGeom prst="roundRect">
              <a:avLst>
                <a:gd name="adj" fmla="val 10260"/>
              </a:avLst>
            </a:prstGeom>
            <a:solidFill>
              <a:sysClr val="window" lastClr="FFFFFF"/>
            </a:solidFill>
            <a:ln w="12700" cap="flat" cmpd="sng" algn="ctr">
              <a:solidFill>
                <a:srgbClr val="C2C2C2"/>
              </a:solidFill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tIns="365760" rtlCol="0" anchor="t"/>
            <a:lstStyle/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Many reconciliation issues during testing -&gt; use baseline data and group output data in various combinations to identify and isolate the difference, deep-dive into detailed data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Some possible findings:</a:t>
              </a:r>
            </a:p>
            <a:p>
              <a:pPr marL="460375" marR="0" lvl="1" indent="-171450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Data patching to fix issued in the past</a:t>
              </a:r>
            </a:p>
            <a:p>
              <a:pPr marL="460375" marR="0" lvl="1" indent="-171450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Manual adjustments on accounting ledger or policy admin systems</a:t>
              </a:r>
            </a:p>
            <a:p>
              <a:pPr marL="460375" marR="0" lvl="1" indent="-171450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Data quality issues in policy admin systems</a:t>
              </a:r>
            </a:p>
            <a:p>
              <a:pPr marL="460375" marR="0" lvl="1" indent="-171450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Transition tools does not use correct logic to process some past transactions (the transactions rarely happens, it did not happen in recent years, or there were enhancements in source systems)</a:t>
              </a:r>
            </a:p>
            <a:p>
              <a:pPr marL="460375" marR="0" lvl="1" indent="-171450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Ad-hoc / temporary business initiative in the past (such as one-off compensation program, special customer program, etc.)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E1CE4BF-36EF-4DB5-BD1C-01172B67262D}"/>
                </a:ext>
              </a:extLst>
            </p:cNvPr>
            <p:cNvSpPr/>
            <p:nvPr/>
          </p:nvSpPr>
          <p:spPr>
            <a:xfrm>
              <a:off x="8028070" y="1321824"/>
              <a:ext cx="3657600" cy="731520"/>
            </a:xfrm>
            <a:prstGeom prst="roundRect">
              <a:avLst/>
            </a:prstGeom>
            <a:solidFill>
              <a:srgbClr val="70AD47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Test Findings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3602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54" y="152401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C58E6ABF-4A1A-4E0E-9DD8-950E8F8778B7}"/>
              </a:ext>
            </a:extLst>
          </p:cNvPr>
          <p:cNvSpPr/>
          <p:nvPr/>
        </p:nvSpPr>
        <p:spPr>
          <a:xfrm flipH="1">
            <a:off x="-457200" y="1500188"/>
            <a:ext cx="7315200" cy="914400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Technical</a:t>
            </a: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3405169F-5104-4A36-B53F-381212880D1F}"/>
              </a:ext>
            </a:extLst>
          </p:cNvPr>
          <p:cNvSpPr/>
          <p:nvPr/>
        </p:nvSpPr>
        <p:spPr>
          <a:xfrm flipH="1">
            <a:off x="-457200" y="2481263"/>
            <a:ext cx="7315200" cy="914400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Transition</a:t>
            </a: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41AA86DE-02BB-4C1E-9062-6FA9B8DEC502}"/>
              </a:ext>
            </a:extLst>
          </p:cNvPr>
          <p:cNvSpPr/>
          <p:nvPr/>
        </p:nvSpPr>
        <p:spPr>
          <a:xfrm flipH="1">
            <a:off x="-457200" y="3462338"/>
            <a:ext cx="7315200" cy="914400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</a:t>
            </a:r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54ED63A0-2A4A-472D-B703-EE08DF921644}"/>
              </a:ext>
            </a:extLst>
          </p:cNvPr>
          <p:cNvSpPr/>
          <p:nvPr/>
        </p:nvSpPr>
        <p:spPr>
          <a:xfrm flipH="1">
            <a:off x="-457200" y="4443413"/>
            <a:ext cx="7315200" cy="914400"/>
          </a:xfrm>
          <a:prstGeom prst="chevr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800884996"/>
      </p:ext>
    </p:extLst>
  </p:cSld>
  <p:clrMapOvr>
    <a:masterClrMapping/>
  </p:clrMapOvr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2160</Words>
  <Application>Microsoft Macintosh PowerPoint</Application>
  <PresentationFormat>Widescreen</PresentationFormat>
  <Paragraphs>250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Bahamas</vt:lpstr>
      <vt:lpstr>Calibri</vt:lpstr>
      <vt:lpstr>Garamond</vt:lpstr>
      <vt:lpstr>Times New Roman</vt:lpstr>
      <vt:lpstr>Verdana</vt:lpstr>
      <vt:lpstr>Wingdings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Aditya Jain</cp:lastModifiedBy>
  <cp:revision>131</cp:revision>
  <dcterms:created xsi:type="dcterms:W3CDTF">2011-07-20T12:11:57Z</dcterms:created>
  <dcterms:modified xsi:type="dcterms:W3CDTF">2021-07-23T00:48:35Z</dcterms:modified>
</cp:coreProperties>
</file>