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1" r:id="rId2"/>
    <p:sldId id="273" r:id="rId3"/>
    <p:sldId id="272" r:id="rId4"/>
    <p:sldId id="342" r:id="rId5"/>
    <p:sldId id="340" r:id="rId6"/>
    <p:sldId id="343" r:id="rId7"/>
    <p:sldId id="341" r:id="rId8"/>
    <p:sldId id="357" r:id="rId9"/>
    <p:sldId id="264" r:id="rId10"/>
    <p:sldId id="284" r:id="rId11"/>
    <p:sldId id="285" r:id="rId12"/>
    <p:sldId id="344" r:id="rId13"/>
    <p:sldId id="266" r:id="rId14"/>
    <p:sldId id="323" r:id="rId15"/>
    <p:sldId id="349" r:id="rId16"/>
    <p:sldId id="350" r:id="rId17"/>
    <p:sldId id="351" r:id="rId18"/>
    <p:sldId id="352" r:id="rId19"/>
    <p:sldId id="345" r:id="rId20"/>
    <p:sldId id="262" r:id="rId21"/>
    <p:sldId id="358" r:id="rId22"/>
    <p:sldId id="359" r:id="rId23"/>
    <p:sldId id="346" r:id="rId24"/>
    <p:sldId id="287" r:id="rId25"/>
    <p:sldId id="288" r:id="rId26"/>
    <p:sldId id="290" r:id="rId27"/>
    <p:sldId id="348" r:id="rId28"/>
    <p:sldId id="289" r:id="rId29"/>
    <p:sldId id="356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yal, Abhilasha (Gurgaon)" initials="GA(" lastIdx="6" clrIdx="0">
    <p:extLst>
      <p:ext uri="{19B8F6BF-5375-455C-9EA6-DF929625EA0E}">
        <p15:presenceInfo xmlns:p15="http://schemas.microsoft.com/office/powerpoint/2012/main" userId="S::Abhilasha.Goyal@towerswatson.com::36c03fc7-cbd6-49fe-9388-03b0912a7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FEE"/>
    <a:srgbClr val="D0DFEE"/>
    <a:srgbClr val="00A0D2"/>
    <a:srgbClr val="CBE9EE"/>
    <a:srgbClr val="00CCFF"/>
    <a:srgbClr val="CBECD3"/>
    <a:srgbClr val="D3E8F3"/>
    <a:srgbClr val="8FE2FF"/>
    <a:srgbClr val="8FCCFF"/>
    <a:srgbClr val="8F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9FD8C-B961-435E-B1EE-CABAC5E89E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4341577-619A-45B7-B54D-5ECF64D87128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Regulator</a:t>
          </a:r>
          <a:endParaRPr lang="en-IN" sz="2300" dirty="0"/>
        </a:p>
      </dgm:t>
    </dgm:pt>
    <dgm:pt modelId="{6F740443-6CDC-41AB-9643-101540E6F8AC}" type="parTrans" cxnId="{0EFEEF82-085A-4AA6-ABFB-983F11CC7AF1}">
      <dgm:prSet/>
      <dgm:spPr/>
      <dgm:t>
        <a:bodyPr/>
        <a:lstStyle/>
        <a:p>
          <a:endParaRPr lang="en-IN"/>
        </a:p>
      </dgm:t>
    </dgm:pt>
    <dgm:pt modelId="{6BB96F95-58FF-46DB-AC6A-A812634B9F7A}" type="sibTrans" cxnId="{0EFEEF82-085A-4AA6-ABFB-983F11CC7AF1}">
      <dgm:prSet/>
      <dgm:spPr/>
      <dgm:t>
        <a:bodyPr/>
        <a:lstStyle/>
        <a:p>
          <a:endParaRPr lang="en-IN"/>
        </a:p>
      </dgm:t>
    </dgm:pt>
    <dgm:pt modelId="{F7984A01-D016-4F6E-85F6-5A21BA730F34}">
      <dgm:prSet phldrT="[Text]" custT="1"/>
      <dgm:spPr>
        <a:solidFill>
          <a:srgbClr val="00A0D2"/>
        </a:solidFill>
      </dgm:spPr>
      <dgm:t>
        <a:bodyPr/>
        <a:lstStyle/>
        <a:p>
          <a:r>
            <a:rPr lang="en-IN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Profitability</a:t>
          </a:r>
          <a:endParaRPr lang="en-IN" sz="2300" dirty="0"/>
        </a:p>
      </dgm:t>
    </dgm:pt>
    <dgm:pt modelId="{637CD0E7-166D-428A-AABA-F0B0D807E87B}" type="parTrans" cxnId="{BBD15FD1-C5E0-4DE1-95DC-603DAC168A68}">
      <dgm:prSet/>
      <dgm:spPr/>
      <dgm:t>
        <a:bodyPr/>
        <a:lstStyle/>
        <a:p>
          <a:endParaRPr lang="en-IN"/>
        </a:p>
      </dgm:t>
    </dgm:pt>
    <dgm:pt modelId="{B1AE39E0-55D4-4D44-BE2A-CFB7CD34F63F}" type="sibTrans" cxnId="{BBD15FD1-C5E0-4DE1-95DC-603DAC168A68}">
      <dgm:prSet/>
      <dgm:spPr/>
      <dgm:t>
        <a:bodyPr/>
        <a:lstStyle/>
        <a:p>
          <a:endParaRPr lang="en-IN"/>
        </a:p>
      </dgm:t>
    </dgm:pt>
    <dgm:pt modelId="{1D0EC435-F980-4684-A088-9B7FCFDB0FE0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Marketability</a:t>
          </a:r>
          <a:endParaRPr lang="en-IN" sz="2300" dirty="0"/>
        </a:p>
      </dgm:t>
    </dgm:pt>
    <dgm:pt modelId="{05930F7E-8521-4A92-A3B1-BB4692D8C4BE}" type="parTrans" cxnId="{33920D27-532C-40F1-AD54-D1590A5DA8CF}">
      <dgm:prSet/>
      <dgm:spPr/>
      <dgm:t>
        <a:bodyPr/>
        <a:lstStyle/>
        <a:p>
          <a:endParaRPr lang="en-IN"/>
        </a:p>
      </dgm:t>
    </dgm:pt>
    <dgm:pt modelId="{9B4D8802-0245-4F82-878B-FB11F9E13853}" type="sibTrans" cxnId="{33920D27-532C-40F1-AD54-D1590A5DA8CF}">
      <dgm:prSet/>
      <dgm:spPr/>
      <dgm:t>
        <a:bodyPr/>
        <a:lstStyle/>
        <a:p>
          <a:endParaRPr lang="en-IN"/>
        </a:p>
      </dgm:t>
    </dgm:pt>
    <dgm:pt modelId="{A2856A73-4579-434F-8033-6581E59F51CC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Distribution</a:t>
          </a:r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Methods</a:t>
          </a:r>
          <a:endParaRPr lang="en-IN" sz="2300" dirty="0"/>
        </a:p>
      </dgm:t>
    </dgm:pt>
    <dgm:pt modelId="{BE26AD9E-8F79-485F-93CF-C3FC92BEDBB4}" type="parTrans" cxnId="{AD4262CF-E782-47BC-B318-5F39B1B45B5C}">
      <dgm:prSet/>
      <dgm:spPr/>
      <dgm:t>
        <a:bodyPr/>
        <a:lstStyle/>
        <a:p>
          <a:endParaRPr lang="en-IN"/>
        </a:p>
      </dgm:t>
    </dgm:pt>
    <dgm:pt modelId="{5C8A155A-1EF7-419A-8F85-FBD682C986CC}" type="sibTrans" cxnId="{AD4262CF-E782-47BC-B318-5F39B1B45B5C}">
      <dgm:prSet/>
      <dgm:spPr/>
      <dgm:t>
        <a:bodyPr/>
        <a:lstStyle/>
        <a:p>
          <a:endParaRPr lang="en-IN"/>
        </a:p>
      </dgm:t>
    </dgm:pt>
    <dgm:pt modelId="{F737EE15-3113-4F65-B715-391703EF143F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Competitive</a:t>
          </a:r>
          <a:endParaRPr lang="en-IN" sz="2300" dirty="0"/>
        </a:p>
      </dgm:t>
    </dgm:pt>
    <dgm:pt modelId="{C86C020B-DB4F-489B-A6C8-24373BAB92E7}" type="parTrans" cxnId="{A6CB69C7-9698-424C-B915-32D6E31A2304}">
      <dgm:prSet/>
      <dgm:spPr/>
      <dgm:t>
        <a:bodyPr/>
        <a:lstStyle/>
        <a:p>
          <a:endParaRPr lang="en-IN"/>
        </a:p>
      </dgm:t>
    </dgm:pt>
    <dgm:pt modelId="{685FC22F-CC16-45F1-8594-652BD952344A}" type="sibTrans" cxnId="{A6CB69C7-9698-424C-B915-32D6E31A2304}">
      <dgm:prSet/>
      <dgm:spPr/>
      <dgm:t>
        <a:bodyPr/>
        <a:lstStyle/>
        <a:p>
          <a:endParaRPr lang="en-IN"/>
        </a:p>
      </dgm:t>
    </dgm:pt>
    <dgm:pt modelId="{27EFD9F5-6B37-473B-BA76-9E114CE5756B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Administration</a:t>
          </a:r>
          <a:endParaRPr lang="en-IN" sz="2300" dirty="0"/>
        </a:p>
      </dgm:t>
    </dgm:pt>
    <dgm:pt modelId="{D675C1CE-87F2-4823-A6D6-DEF4EF1A0E2B}" type="parTrans" cxnId="{48E56BB3-33D4-4398-9189-3FBEB9385C9C}">
      <dgm:prSet/>
      <dgm:spPr/>
      <dgm:t>
        <a:bodyPr/>
        <a:lstStyle/>
        <a:p>
          <a:endParaRPr lang="en-IN"/>
        </a:p>
      </dgm:t>
    </dgm:pt>
    <dgm:pt modelId="{1F32F85F-7A6F-4902-A2DA-8CA9D59307DA}" type="sibTrans" cxnId="{48E56BB3-33D4-4398-9189-3FBEB9385C9C}">
      <dgm:prSet/>
      <dgm:spPr/>
      <dgm:t>
        <a:bodyPr/>
        <a:lstStyle/>
        <a:p>
          <a:endParaRPr lang="en-IN"/>
        </a:p>
      </dgm:t>
    </dgm:pt>
    <dgm:pt modelId="{755349CE-F9CF-4605-B65A-9A0E343EC751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Risk</a:t>
          </a:r>
          <a:endParaRPr lang="en-IN" sz="2300" dirty="0"/>
        </a:p>
      </dgm:t>
    </dgm:pt>
    <dgm:pt modelId="{2EDBE113-1E4C-4C5E-97E7-5426871FB38E}" type="parTrans" cxnId="{69D8C026-F263-4970-97D8-E5E7DF774947}">
      <dgm:prSet/>
      <dgm:spPr/>
      <dgm:t>
        <a:bodyPr/>
        <a:lstStyle/>
        <a:p>
          <a:endParaRPr lang="en-IN"/>
        </a:p>
      </dgm:t>
    </dgm:pt>
    <dgm:pt modelId="{73C70ECD-70E7-4C0E-BCAD-E85919AA7439}" type="sibTrans" cxnId="{69D8C026-F263-4970-97D8-E5E7DF774947}">
      <dgm:prSet/>
      <dgm:spPr/>
      <dgm:t>
        <a:bodyPr/>
        <a:lstStyle/>
        <a:p>
          <a:endParaRPr lang="en-IN"/>
        </a:p>
      </dgm:t>
    </dgm:pt>
    <dgm:pt modelId="{E5414FAA-E278-4E9E-94B9-179859B4634B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Taxation</a:t>
          </a:r>
          <a:endParaRPr lang="en-IN" sz="2300" dirty="0"/>
        </a:p>
      </dgm:t>
    </dgm:pt>
    <dgm:pt modelId="{176170D5-76F5-4C8F-B818-12E193E7E198}" type="parTrans" cxnId="{E400E321-8FCE-4CB3-92C1-4648BB3C4017}">
      <dgm:prSet/>
      <dgm:spPr/>
      <dgm:t>
        <a:bodyPr/>
        <a:lstStyle/>
        <a:p>
          <a:endParaRPr lang="en-IN"/>
        </a:p>
      </dgm:t>
    </dgm:pt>
    <dgm:pt modelId="{C158544D-2E5D-491F-86FE-966D07C997F9}" type="sibTrans" cxnId="{E400E321-8FCE-4CB3-92C1-4648BB3C4017}">
      <dgm:prSet/>
      <dgm:spPr/>
      <dgm:t>
        <a:bodyPr/>
        <a:lstStyle/>
        <a:p>
          <a:endParaRPr lang="en-IN"/>
        </a:p>
      </dgm:t>
    </dgm:pt>
    <dgm:pt modelId="{AAC23996-3D58-4DC9-90D3-42B5D99E5D68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</a:rPr>
            <a:t>Customer Needs -Target Market</a:t>
          </a:r>
          <a:endParaRPr lang="en-IN" sz="2300" dirty="0"/>
        </a:p>
      </dgm:t>
    </dgm:pt>
    <dgm:pt modelId="{431C233F-7D5E-4161-B724-8536DC2674C2}" type="parTrans" cxnId="{777D0990-E66C-45D4-B88C-DBDB948F1CBE}">
      <dgm:prSet/>
      <dgm:spPr/>
      <dgm:t>
        <a:bodyPr/>
        <a:lstStyle/>
        <a:p>
          <a:endParaRPr lang="en-IN"/>
        </a:p>
      </dgm:t>
    </dgm:pt>
    <dgm:pt modelId="{31037821-6DDA-4602-9D0F-B58662AE3C54}" type="sibTrans" cxnId="{777D0990-E66C-45D4-B88C-DBDB948F1CBE}">
      <dgm:prSet/>
      <dgm:spPr/>
      <dgm:t>
        <a:bodyPr/>
        <a:lstStyle/>
        <a:p>
          <a:endParaRPr lang="en-IN"/>
        </a:p>
      </dgm:t>
    </dgm:pt>
    <dgm:pt modelId="{915CE91F-77AB-4AC3-AC41-2230BDAC024A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Reinsurance</a:t>
          </a:r>
          <a:endParaRPr lang="en-IN" sz="2300" dirty="0"/>
        </a:p>
      </dgm:t>
    </dgm:pt>
    <dgm:pt modelId="{1617FFE3-BA41-4D79-82A5-FADBCD14286C}" type="parTrans" cxnId="{660F4A6F-3BE1-4154-BE7E-F097299BF0F7}">
      <dgm:prSet/>
      <dgm:spPr/>
      <dgm:t>
        <a:bodyPr/>
        <a:lstStyle/>
        <a:p>
          <a:endParaRPr lang="en-IN"/>
        </a:p>
      </dgm:t>
    </dgm:pt>
    <dgm:pt modelId="{8449BA5C-EB80-46AF-9CD6-B3CB232B2BB8}" type="sibTrans" cxnId="{660F4A6F-3BE1-4154-BE7E-F097299BF0F7}">
      <dgm:prSet/>
      <dgm:spPr/>
      <dgm:t>
        <a:bodyPr/>
        <a:lstStyle/>
        <a:p>
          <a:endParaRPr lang="en-IN"/>
        </a:p>
      </dgm:t>
    </dgm:pt>
    <dgm:pt modelId="{D39013A3-0BB5-4F2E-A30A-8D428B7BFCAC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TCF &amp; PRE</a:t>
          </a:r>
          <a:endParaRPr lang="en-IN" sz="2300" dirty="0"/>
        </a:p>
      </dgm:t>
    </dgm:pt>
    <dgm:pt modelId="{FC532E3F-3527-4602-8104-7E46753E2FA0}" type="parTrans" cxnId="{BFC24F47-87B8-4D74-A0DB-76E6BFF8FC5F}">
      <dgm:prSet/>
      <dgm:spPr/>
      <dgm:t>
        <a:bodyPr/>
        <a:lstStyle/>
        <a:p>
          <a:endParaRPr lang="en-IN"/>
        </a:p>
      </dgm:t>
    </dgm:pt>
    <dgm:pt modelId="{3821A912-2B2D-4556-9394-99DC48275334}" type="sibTrans" cxnId="{BFC24F47-87B8-4D74-A0DB-76E6BFF8FC5F}">
      <dgm:prSet/>
      <dgm:spPr/>
      <dgm:t>
        <a:bodyPr/>
        <a:lstStyle/>
        <a:p>
          <a:endParaRPr lang="en-IN"/>
        </a:p>
      </dgm:t>
    </dgm:pt>
    <dgm:pt modelId="{CBA344D8-7275-49C4-8E82-100CABF9445A}">
      <dgm:prSet phldrT="[Text]" custT="1"/>
      <dgm:spPr>
        <a:solidFill>
          <a:srgbClr val="00A0D2"/>
        </a:solidFill>
      </dgm:spPr>
      <dgm:t>
        <a:bodyPr/>
        <a:lstStyle/>
        <a:p>
          <a:r>
            <a:rPr lang="en-US" sz="23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Capital</a:t>
          </a:r>
          <a:endParaRPr lang="en-IN" sz="2300" dirty="0"/>
        </a:p>
      </dgm:t>
    </dgm:pt>
    <dgm:pt modelId="{D97E2E7C-9CFA-421E-8FDE-EC6D7F7388E4}" type="parTrans" cxnId="{1C1214E6-C1A7-4D0B-B9F7-258FBBD96D58}">
      <dgm:prSet/>
      <dgm:spPr/>
      <dgm:t>
        <a:bodyPr/>
        <a:lstStyle/>
        <a:p>
          <a:endParaRPr lang="en-IN"/>
        </a:p>
      </dgm:t>
    </dgm:pt>
    <dgm:pt modelId="{4877D74C-AB68-43A4-AA7D-07D1AE751BFD}" type="sibTrans" cxnId="{1C1214E6-C1A7-4D0B-B9F7-258FBBD96D58}">
      <dgm:prSet/>
      <dgm:spPr/>
      <dgm:t>
        <a:bodyPr/>
        <a:lstStyle/>
        <a:p>
          <a:endParaRPr lang="en-IN"/>
        </a:p>
      </dgm:t>
    </dgm:pt>
    <dgm:pt modelId="{EA46476B-7C9B-49D9-9D71-26DEEE0A9040}" type="pres">
      <dgm:prSet presAssocID="{85F9FD8C-B961-435E-B1EE-CABAC5E89E59}" presName="diagram" presStyleCnt="0">
        <dgm:presLayoutVars>
          <dgm:dir/>
          <dgm:resizeHandles val="exact"/>
        </dgm:presLayoutVars>
      </dgm:prSet>
      <dgm:spPr/>
    </dgm:pt>
    <dgm:pt modelId="{0B643DEF-1C20-451A-9EF7-E67C57A389FA}" type="pres">
      <dgm:prSet presAssocID="{54341577-619A-45B7-B54D-5ECF64D87128}" presName="node" presStyleLbl="node1" presStyleIdx="0" presStyleCnt="12">
        <dgm:presLayoutVars>
          <dgm:bulletEnabled val="1"/>
        </dgm:presLayoutVars>
      </dgm:prSet>
      <dgm:spPr/>
    </dgm:pt>
    <dgm:pt modelId="{0A164011-C8AE-452C-9E86-F75443B56A54}" type="pres">
      <dgm:prSet presAssocID="{6BB96F95-58FF-46DB-AC6A-A812634B9F7A}" presName="sibTrans" presStyleCnt="0"/>
      <dgm:spPr/>
    </dgm:pt>
    <dgm:pt modelId="{9CDF2A57-DFD1-4E52-AC81-28103AFDF21A}" type="pres">
      <dgm:prSet presAssocID="{F7984A01-D016-4F6E-85F6-5A21BA730F34}" presName="node" presStyleLbl="node1" presStyleIdx="1" presStyleCnt="12">
        <dgm:presLayoutVars>
          <dgm:bulletEnabled val="1"/>
        </dgm:presLayoutVars>
      </dgm:prSet>
      <dgm:spPr/>
    </dgm:pt>
    <dgm:pt modelId="{8C2BDC18-2B87-49A3-9C70-7482F2414187}" type="pres">
      <dgm:prSet presAssocID="{B1AE39E0-55D4-4D44-BE2A-CFB7CD34F63F}" presName="sibTrans" presStyleCnt="0"/>
      <dgm:spPr/>
    </dgm:pt>
    <dgm:pt modelId="{7EB149E4-50E2-4CD8-B345-A61513465057}" type="pres">
      <dgm:prSet presAssocID="{1D0EC435-F980-4684-A088-9B7FCFDB0FE0}" presName="node" presStyleLbl="node1" presStyleIdx="2" presStyleCnt="12">
        <dgm:presLayoutVars>
          <dgm:bulletEnabled val="1"/>
        </dgm:presLayoutVars>
      </dgm:prSet>
      <dgm:spPr/>
    </dgm:pt>
    <dgm:pt modelId="{1339874B-BB34-4842-8EDE-BBF6CA932466}" type="pres">
      <dgm:prSet presAssocID="{9B4D8802-0245-4F82-878B-FB11F9E13853}" presName="sibTrans" presStyleCnt="0"/>
      <dgm:spPr/>
    </dgm:pt>
    <dgm:pt modelId="{D804B61A-1B99-4B6F-9A13-2B6D4CAB1B14}" type="pres">
      <dgm:prSet presAssocID="{A2856A73-4579-434F-8033-6581E59F51CC}" presName="node" presStyleLbl="node1" presStyleIdx="3" presStyleCnt="12">
        <dgm:presLayoutVars>
          <dgm:bulletEnabled val="1"/>
        </dgm:presLayoutVars>
      </dgm:prSet>
      <dgm:spPr/>
    </dgm:pt>
    <dgm:pt modelId="{7E9DDAA0-E6B1-4377-B75D-F59F11DC5585}" type="pres">
      <dgm:prSet presAssocID="{5C8A155A-1EF7-419A-8F85-FBD682C986CC}" presName="sibTrans" presStyleCnt="0"/>
      <dgm:spPr/>
    </dgm:pt>
    <dgm:pt modelId="{8E44E15F-DD99-4710-AB4A-DD7CDEEF74F8}" type="pres">
      <dgm:prSet presAssocID="{F737EE15-3113-4F65-B715-391703EF143F}" presName="node" presStyleLbl="node1" presStyleIdx="4" presStyleCnt="12">
        <dgm:presLayoutVars>
          <dgm:bulletEnabled val="1"/>
        </dgm:presLayoutVars>
      </dgm:prSet>
      <dgm:spPr/>
    </dgm:pt>
    <dgm:pt modelId="{8C5E6973-DAE7-434B-A68A-136BF0C53C03}" type="pres">
      <dgm:prSet presAssocID="{685FC22F-CC16-45F1-8594-652BD952344A}" presName="sibTrans" presStyleCnt="0"/>
      <dgm:spPr/>
    </dgm:pt>
    <dgm:pt modelId="{968D3F25-58A0-4D62-A15A-1DA40E5D32F1}" type="pres">
      <dgm:prSet presAssocID="{27EFD9F5-6B37-473B-BA76-9E114CE5756B}" presName="node" presStyleLbl="node1" presStyleIdx="5" presStyleCnt="12">
        <dgm:presLayoutVars>
          <dgm:bulletEnabled val="1"/>
        </dgm:presLayoutVars>
      </dgm:prSet>
      <dgm:spPr/>
    </dgm:pt>
    <dgm:pt modelId="{259F4F75-1205-4EFC-A153-B5FC2A20FCF5}" type="pres">
      <dgm:prSet presAssocID="{1F32F85F-7A6F-4902-A2DA-8CA9D59307DA}" presName="sibTrans" presStyleCnt="0"/>
      <dgm:spPr/>
    </dgm:pt>
    <dgm:pt modelId="{BE6CEE7F-A58B-4362-BA5D-368BC585F149}" type="pres">
      <dgm:prSet presAssocID="{755349CE-F9CF-4605-B65A-9A0E343EC751}" presName="node" presStyleLbl="node1" presStyleIdx="6" presStyleCnt="12">
        <dgm:presLayoutVars>
          <dgm:bulletEnabled val="1"/>
        </dgm:presLayoutVars>
      </dgm:prSet>
      <dgm:spPr/>
    </dgm:pt>
    <dgm:pt modelId="{962308A5-7901-41AD-9F98-3764DD9EEE6E}" type="pres">
      <dgm:prSet presAssocID="{73C70ECD-70E7-4C0E-BCAD-E85919AA7439}" presName="sibTrans" presStyleCnt="0"/>
      <dgm:spPr/>
    </dgm:pt>
    <dgm:pt modelId="{1466704B-CA16-4AF9-911F-2789252339D1}" type="pres">
      <dgm:prSet presAssocID="{E5414FAA-E278-4E9E-94B9-179859B4634B}" presName="node" presStyleLbl="node1" presStyleIdx="7" presStyleCnt="12">
        <dgm:presLayoutVars>
          <dgm:bulletEnabled val="1"/>
        </dgm:presLayoutVars>
      </dgm:prSet>
      <dgm:spPr/>
    </dgm:pt>
    <dgm:pt modelId="{90D3E0EE-13CD-4FDF-801A-9716FF380A4D}" type="pres">
      <dgm:prSet presAssocID="{C158544D-2E5D-491F-86FE-966D07C997F9}" presName="sibTrans" presStyleCnt="0"/>
      <dgm:spPr/>
    </dgm:pt>
    <dgm:pt modelId="{19BD4CD4-C378-4928-8CB1-8D6B0AE441C6}" type="pres">
      <dgm:prSet presAssocID="{AAC23996-3D58-4DC9-90D3-42B5D99E5D68}" presName="node" presStyleLbl="node1" presStyleIdx="8" presStyleCnt="12">
        <dgm:presLayoutVars>
          <dgm:bulletEnabled val="1"/>
        </dgm:presLayoutVars>
      </dgm:prSet>
      <dgm:spPr/>
    </dgm:pt>
    <dgm:pt modelId="{A7AE47DF-7808-4CC7-B4B7-9A4BCE93F7AB}" type="pres">
      <dgm:prSet presAssocID="{31037821-6DDA-4602-9D0F-B58662AE3C54}" presName="sibTrans" presStyleCnt="0"/>
      <dgm:spPr/>
    </dgm:pt>
    <dgm:pt modelId="{23E99B21-1D48-4818-A6FB-F9F0473D225B}" type="pres">
      <dgm:prSet presAssocID="{915CE91F-77AB-4AC3-AC41-2230BDAC024A}" presName="node" presStyleLbl="node1" presStyleIdx="9" presStyleCnt="12">
        <dgm:presLayoutVars>
          <dgm:bulletEnabled val="1"/>
        </dgm:presLayoutVars>
      </dgm:prSet>
      <dgm:spPr/>
    </dgm:pt>
    <dgm:pt modelId="{6BB8F578-8CF1-4A4F-9637-C2273D58BE0E}" type="pres">
      <dgm:prSet presAssocID="{8449BA5C-EB80-46AF-9CD6-B3CB232B2BB8}" presName="sibTrans" presStyleCnt="0"/>
      <dgm:spPr/>
    </dgm:pt>
    <dgm:pt modelId="{C2373731-58C8-4CA7-8FF1-3E8341277F4B}" type="pres">
      <dgm:prSet presAssocID="{D39013A3-0BB5-4F2E-A30A-8D428B7BFCAC}" presName="node" presStyleLbl="node1" presStyleIdx="10" presStyleCnt="12">
        <dgm:presLayoutVars>
          <dgm:bulletEnabled val="1"/>
        </dgm:presLayoutVars>
      </dgm:prSet>
      <dgm:spPr/>
    </dgm:pt>
    <dgm:pt modelId="{F3A904C7-D1DE-41CC-88AE-C4D4E3CC3171}" type="pres">
      <dgm:prSet presAssocID="{3821A912-2B2D-4556-9394-99DC48275334}" presName="sibTrans" presStyleCnt="0"/>
      <dgm:spPr/>
    </dgm:pt>
    <dgm:pt modelId="{DE0D6B8C-249D-4B40-B429-CBAAECA8AA40}" type="pres">
      <dgm:prSet presAssocID="{CBA344D8-7275-49C4-8E82-100CABF9445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400E321-8FCE-4CB3-92C1-4648BB3C4017}" srcId="{85F9FD8C-B961-435E-B1EE-CABAC5E89E59}" destId="{E5414FAA-E278-4E9E-94B9-179859B4634B}" srcOrd="7" destOrd="0" parTransId="{176170D5-76F5-4C8F-B818-12E193E7E198}" sibTransId="{C158544D-2E5D-491F-86FE-966D07C997F9}"/>
    <dgm:cxn modelId="{69D8C026-F263-4970-97D8-E5E7DF774947}" srcId="{85F9FD8C-B961-435E-B1EE-CABAC5E89E59}" destId="{755349CE-F9CF-4605-B65A-9A0E343EC751}" srcOrd="6" destOrd="0" parTransId="{2EDBE113-1E4C-4C5E-97E7-5426871FB38E}" sibTransId="{73C70ECD-70E7-4C0E-BCAD-E85919AA7439}"/>
    <dgm:cxn modelId="{33920D27-532C-40F1-AD54-D1590A5DA8CF}" srcId="{85F9FD8C-B961-435E-B1EE-CABAC5E89E59}" destId="{1D0EC435-F980-4684-A088-9B7FCFDB0FE0}" srcOrd="2" destOrd="0" parTransId="{05930F7E-8521-4A92-A3B1-BB4692D8C4BE}" sibTransId="{9B4D8802-0245-4F82-878B-FB11F9E13853}"/>
    <dgm:cxn modelId="{D34F312F-D832-4EBF-ABD3-A90DDE896F49}" type="presOf" srcId="{E5414FAA-E278-4E9E-94B9-179859B4634B}" destId="{1466704B-CA16-4AF9-911F-2789252339D1}" srcOrd="0" destOrd="0" presId="urn:microsoft.com/office/officeart/2005/8/layout/default"/>
    <dgm:cxn modelId="{7FB54E3C-9E7D-4B8E-9C28-377D3A341115}" type="presOf" srcId="{AAC23996-3D58-4DC9-90D3-42B5D99E5D68}" destId="{19BD4CD4-C378-4928-8CB1-8D6B0AE441C6}" srcOrd="0" destOrd="0" presId="urn:microsoft.com/office/officeart/2005/8/layout/default"/>
    <dgm:cxn modelId="{BFC24F47-87B8-4D74-A0DB-76E6BFF8FC5F}" srcId="{85F9FD8C-B961-435E-B1EE-CABAC5E89E59}" destId="{D39013A3-0BB5-4F2E-A30A-8D428B7BFCAC}" srcOrd="10" destOrd="0" parTransId="{FC532E3F-3527-4602-8104-7E46753E2FA0}" sibTransId="{3821A912-2B2D-4556-9394-99DC48275334}"/>
    <dgm:cxn modelId="{C38B4D4D-CCD0-4223-A359-A593E63DB7FD}" type="presOf" srcId="{915CE91F-77AB-4AC3-AC41-2230BDAC024A}" destId="{23E99B21-1D48-4818-A6FB-F9F0473D225B}" srcOrd="0" destOrd="0" presId="urn:microsoft.com/office/officeart/2005/8/layout/default"/>
    <dgm:cxn modelId="{B339514D-2816-41A1-9925-4B7E26CA0C14}" type="presOf" srcId="{755349CE-F9CF-4605-B65A-9A0E343EC751}" destId="{BE6CEE7F-A58B-4362-BA5D-368BC585F149}" srcOrd="0" destOrd="0" presId="urn:microsoft.com/office/officeart/2005/8/layout/default"/>
    <dgm:cxn modelId="{660F4A6F-3BE1-4154-BE7E-F097299BF0F7}" srcId="{85F9FD8C-B961-435E-B1EE-CABAC5E89E59}" destId="{915CE91F-77AB-4AC3-AC41-2230BDAC024A}" srcOrd="9" destOrd="0" parTransId="{1617FFE3-BA41-4D79-82A5-FADBCD14286C}" sibTransId="{8449BA5C-EB80-46AF-9CD6-B3CB232B2BB8}"/>
    <dgm:cxn modelId="{433A1874-0E4D-4F6E-B18A-52AE3057642D}" type="presOf" srcId="{CBA344D8-7275-49C4-8E82-100CABF9445A}" destId="{DE0D6B8C-249D-4B40-B429-CBAAECA8AA40}" srcOrd="0" destOrd="0" presId="urn:microsoft.com/office/officeart/2005/8/layout/default"/>
    <dgm:cxn modelId="{603E307C-0D4B-4B5B-AD84-B89D7D3FA6E4}" type="presOf" srcId="{A2856A73-4579-434F-8033-6581E59F51CC}" destId="{D804B61A-1B99-4B6F-9A13-2B6D4CAB1B14}" srcOrd="0" destOrd="0" presId="urn:microsoft.com/office/officeart/2005/8/layout/default"/>
    <dgm:cxn modelId="{0EFEEF82-085A-4AA6-ABFB-983F11CC7AF1}" srcId="{85F9FD8C-B961-435E-B1EE-CABAC5E89E59}" destId="{54341577-619A-45B7-B54D-5ECF64D87128}" srcOrd="0" destOrd="0" parTransId="{6F740443-6CDC-41AB-9643-101540E6F8AC}" sibTransId="{6BB96F95-58FF-46DB-AC6A-A812634B9F7A}"/>
    <dgm:cxn modelId="{777D0990-E66C-45D4-B88C-DBDB948F1CBE}" srcId="{85F9FD8C-B961-435E-B1EE-CABAC5E89E59}" destId="{AAC23996-3D58-4DC9-90D3-42B5D99E5D68}" srcOrd="8" destOrd="0" parTransId="{431C233F-7D5E-4161-B724-8536DC2674C2}" sibTransId="{31037821-6DDA-4602-9D0F-B58662AE3C54}"/>
    <dgm:cxn modelId="{D499FB90-D478-4AD4-A3CC-FA688D926CAF}" type="presOf" srcId="{1D0EC435-F980-4684-A088-9B7FCFDB0FE0}" destId="{7EB149E4-50E2-4CD8-B345-A61513465057}" srcOrd="0" destOrd="0" presId="urn:microsoft.com/office/officeart/2005/8/layout/default"/>
    <dgm:cxn modelId="{8D252992-3208-4344-8198-EA6C8EFC8D9E}" type="presOf" srcId="{F737EE15-3113-4F65-B715-391703EF143F}" destId="{8E44E15F-DD99-4710-AB4A-DD7CDEEF74F8}" srcOrd="0" destOrd="0" presId="urn:microsoft.com/office/officeart/2005/8/layout/default"/>
    <dgm:cxn modelId="{F25CD49F-B2A8-4DC3-9F50-BFD6F21B6FD9}" type="presOf" srcId="{85F9FD8C-B961-435E-B1EE-CABAC5E89E59}" destId="{EA46476B-7C9B-49D9-9D71-26DEEE0A9040}" srcOrd="0" destOrd="0" presId="urn:microsoft.com/office/officeart/2005/8/layout/default"/>
    <dgm:cxn modelId="{F42045A7-F86A-45D9-916B-A8EEC083B553}" type="presOf" srcId="{F7984A01-D016-4F6E-85F6-5A21BA730F34}" destId="{9CDF2A57-DFD1-4E52-AC81-28103AFDF21A}" srcOrd="0" destOrd="0" presId="urn:microsoft.com/office/officeart/2005/8/layout/default"/>
    <dgm:cxn modelId="{1E9056AB-1A54-4AD5-9022-0D1C18B134BC}" type="presOf" srcId="{D39013A3-0BB5-4F2E-A30A-8D428B7BFCAC}" destId="{C2373731-58C8-4CA7-8FF1-3E8341277F4B}" srcOrd="0" destOrd="0" presId="urn:microsoft.com/office/officeart/2005/8/layout/default"/>
    <dgm:cxn modelId="{48E56BB3-33D4-4398-9189-3FBEB9385C9C}" srcId="{85F9FD8C-B961-435E-B1EE-CABAC5E89E59}" destId="{27EFD9F5-6B37-473B-BA76-9E114CE5756B}" srcOrd="5" destOrd="0" parTransId="{D675C1CE-87F2-4823-A6D6-DEF4EF1A0E2B}" sibTransId="{1F32F85F-7A6F-4902-A2DA-8CA9D59307DA}"/>
    <dgm:cxn modelId="{A6CB69C7-9698-424C-B915-32D6E31A2304}" srcId="{85F9FD8C-B961-435E-B1EE-CABAC5E89E59}" destId="{F737EE15-3113-4F65-B715-391703EF143F}" srcOrd="4" destOrd="0" parTransId="{C86C020B-DB4F-489B-A6C8-24373BAB92E7}" sibTransId="{685FC22F-CC16-45F1-8594-652BD952344A}"/>
    <dgm:cxn modelId="{AD4262CF-E782-47BC-B318-5F39B1B45B5C}" srcId="{85F9FD8C-B961-435E-B1EE-CABAC5E89E59}" destId="{A2856A73-4579-434F-8033-6581E59F51CC}" srcOrd="3" destOrd="0" parTransId="{BE26AD9E-8F79-485F-93CF-C3FC92BEDBB4}" sibTransId="{5C8A155A-1EF7-419A-8F85-FBD682C986CC}"/>
    <dgm:cxn modelId="{BBD15FD1-C5E0-4DE1-95DC-603DAC168A68}" srcId="{85F9FD8C-B961-435E-B1EE-CABAC5E89E59}" destId="{F7984A01-D016-4F6E-85F6-5A21BA730F34}" srcOrd="1" destOrd="0" parTransId="{637CD0E7-166D-428A-AABA-F0B0D807E87B}" sibTransId="{B1AE39E0-55D4-4D44-BE2A-CFB7CD34F63F}"/>
    <dgm:cxn modelId="{7910B6D4-9D33-4ECB-9A26-CF2F5F78397D}" type="presOf" srcId="{27EFD9F5-6B37-473B-BA76-9E114CE5756B}" destId="{968D3F25-58A0-4D62-A15A-1DA40E5D32F1}" srcOrd="0" destOrd="0" presId="urn:microsoft.com/office/officeart/2005/8/layout/default"/>
    <dgm:cxn modelId="{1C1214E6-C1A7-4D0B-B9F7-258FBBD96D58}" srcId="{85F9FD8C-B961-435E-B1EE-CABAC5E89E59}" destId="{CBA344D8-7275-49C4-8E82-100CABF9445A}" srcOrd="11" destOrd="0" parTransId="{D97E2E7C-9CFA-421E-8FDE-EC6D7F7388E4}" sibTransId="{4877D74C-AB68-43A4-AA7D-07D1AE751BFD}"/>
    <dgm:cxn modelId="{3F4A48F8-DCFC-4FC7-8698-85DF1B9D97FB}" type="presOf" srcId="{54341577-619A-45B7-B54D-5ECF64D87128}" destId="{0B643DEF-1C20-451A-9EF7-E67C57A389FA}" srcOrd="0" destOrd="0" presId="urn:microsoft.com/office/officeart/2005/8/layout/default"/>
    <dgm:cxn modelId="{75031172-B300-46A1-8966-618B177090A2}" type="presParOf" srcId="{EA46476B-7C9B-49D9-9D71-26DEEE0A9040}" destId="{0B643DEF-1C20-451A-9EF7-E67C57A389FA}" srcOrd="0" destOrd="0" presId="urn:microsoft.com/office/officeart/2005/8/layout/default"/>
    <dgm:cxn modelId="{E2D6DEEB-8BFF-48AF-8A80-DD6D7EE86F76}" type="presParOf" srcId="{EA46476B-7C9B-49D9-9D71-26DEEE0A9040}" destId="{0A164011-C8AE-452C-9E86-F75443B56A54}" srcOrd="1" destOrd="0" presId="urn:microsoft.com/office/officeart/2005/8/layout/default"/>
    <dgm:cxn modelId="{4F46EEB0-4FC1-4A63-8D2E-69D9D8C064ED}" type="presParOf" srcId="{EA46476B-7C9B-49D9-9D71-26DEEE0A9040}" destId="{9CDF2A57-DFD1-4E52-AC81-28103AFDF21A}" srcOrd="2" destOrd="0" presId="urn:microsoft.com/office/officeart/2005/8/layout/default"/>
    <dgm:cxn modelId="{3712E1AC-725F-4471-B080-2E050BFADF0C}" type="presParOf" srcId="{EA46476B-7C9B-49D9-9D71-26DEEE0A9040}" destId="{8C2BDC18-2B87-49A3-9C70-7482F2414187}" srcOrd="3" destOrd="0" presId="urn:microsoft.com/office/officeart/2005/8/layout/default"/>
    <dgm:cxn modelId="{49EEEA2A-0AD5-442E-AFF3-B877B5C2B7B4}" type="presParOf" srcId="{EA46476B-7C9B-49D9-9D71-26DEEE0A9040}" destId="{7EB149E4-50E2-4CD8-B345-A61513465057}" srcOrd="4" destOrd="0" presId="urn:microsoft.com/office/officeart/2005/8/layout/default"/>
    <dgm:cxn modelId="{3033655C-75AB-4E57-843B-2BB877FCA40C}" type="presParOf" srcId="{EA46476B-7C9B-49D9-9D71-26DEEE0A9040}" destId="{1339874B-BB34-4842-8EDE-BBF6CA932466}" srcOrd="5" destOrd="0" presId="urn:microsoft.com/office/officeart/2005/8/layout/default"/>
    <dgm:cxn modelId="{03EC7237-038A-4A7D-825E-285E1FACC21F}" type="presParOf" srcId="{EA46476B-7C9B-49D9-9D71-26DEEE0A9040}" destId="{D804B61A-1B99-4B6F-9A13-2B6D4CAB1B14}" srcOrd="6" destOrd="0" presId="urn:microsoft.com/office/officeart/2005/8/layout/default"/>
    <dgm:cxn modelId="{29F02463-9C0E-4EA2-BE61-17E759528579}" type="presParOf" srcId="{EA46476B-7C9B-49D9-9D71-26DEEE0A9040}" destId="{7E9DDAA0-E6B1-4377-B75D-F59F11DC5585}" srcOrd="7" destOrd="0" presId="urn:microsoft.com/office/officeart/2005/8/layout/default"/>
    <dgm:cxn modelId="{29058ADF-19CE-4CBC-ADB6-6995504AE3C0}" type="presParOf" srcId="{EA46476B-7C9B-49D9-9D71-26DEEE0A9040}" destId="{8E44E15F-DD99-4710-AB4A-DD7CDEEF74F8}" srcOrd="8" destOrd="0" presId="urn:microsoft.com/office/officeart/2005/8/layout/default"/>
    <dgm:cxn modelId="{F9853104-6501-4446-9D12-D4F3DD54F214}" type="presParOf" srcId="{EA46476B-7C9B-49D9-9D71-26DEEE0A9040}" destId="{8C5E6973-DAE7-434B-A68A-136BF0C53C03}" srcOrd="9" destOrd="0" presId="urn:microsoft.com/office/officeart/2005/8/layout/default"/>
    <dgm:cxn modelId="{22C15538-358E-48F6-A1A9-36E2A4F79824}" type="presParOf" srcId="{EA46476B-7C9B-49D9-9D71-26DEEE0A9040}" destId="{968D3F25-58A0-4D62-A15A-1DA40E5D32F1}" srcOrd="10" destOrd="0" presId="urn:microsoft.com/office/officeart/2005/8/layout/default"/>
    <dgm:cxn modelId="{F58CE361-DAF1-4E86-A5FD-7661786F16B2}" type="presParOf" srcId="{EA46476B-7C9B-49D9-9D71-26DEEE0A9040}" destId="{259F4F75-1205-4EFC-A153-B5FC2A20FCF5}" srcOrd="11" destOrd="0" presId="urn:microsoft.com/office/officeart/2005/8/layout/default"/>
    <dgm:cxn modelId="{8A51A9BF-7441-4855-A876-07C2EB1D7A1F}" type="presParOf" srcId="{EA46476B-7C9B-49D9-9D71-26DEEE0A9040}" destId="{BE6CEE7F-A58B-4362-BA5D-368BC585F149}" srcOrd="12" destOrd="0" presId="urn:microsoft.com/office/officeart/2005/8/layout/default"/>
    <dgm:cxn modelId="{4414AAE8-7D4E-423C-9826-2F972020C25F}" type="presParOf" srcId="{EA46476B-7C9B-49D9-9D71-26DEEE0A9040}" destId="{962308A5-7901-41AD-9F98-3764DD9EEE6E}" srcOrd="13" destOrd="0" presId="urn:microsoft.com/office/officeart/2005/8/layout/default"/>
    <dgm:cxn modelId="{3B07E0C3-C059-4056-B2F4-F2379AD22B21}" type="presParOf" srcId="{EA46476B-7C9B-49D9-9D71-26DEEE0A9040}" destId="{1466704B-CA16-4AF9-911F-2789252339D1}" srcOrd="14" destOrd="0" presId="urn:microsoft.com/office/officeart/2005/8/layout/default"/>
    <dgm:cxn modelId="{B66815B1-8957-4EA6-B67A-826D648B6107}" type="presParOf" srcId="{EA46476B-7C9B-49D9-9D71-26DEEE0A9040}" destId="{90D3E0EE-13CD-4FDF-801A-9716FF380A4D}" srcOrd="15" destOrd="0" presId="urn:microsoft.com/office/officeart/2005/8/layout/default"/>
    <dgm:cxn modelId="{D77768B0-7F29-454A-83C3-94C908ACA2CC}" type="presParOf" srcId="{EA46476B-7C9B-49D9-9D71-26DEEE0A9040}" destId="{19BD4CD4-C378-4928-8CB1-8D6B0AE441C6}" srcOrd="16" destOrd="0" presId="urn:microsoft.com/office/officeart/2005/8/layout/default"/>
    <dgm:cxn modelId="{89EDCA93-2D04-4412-8431-9241A8917466}" type="presParOf" srcId="{EA46476B-7C9B-49D9-9D71-26DEEE0A9040}" destId="{A7AE47DF-7808-4CC7-B4B7-9A4BCE93F7AB}" srcOrd="17" destOrd="0" presId="urn:microsoft.com/office/officeart/2005/8/layout/default"/>
    <dgm:cxn modelId="{9096ED3B-81BF-4F89-B289-D4484433205E}" type="presParOf" srcId="{EA46476B-7C9B-49D9-9D71-26DEEE0A9040}" destId="{23E99B21-1D48-4818-A6FB-F9F0473D225B}" srcOrd="18" destOrd="0" presId="urn:microsoft.com/office/officeart/2005/8/layout/default"/>
    <dgm:cxn modelId="{0C284648-55E4-4DCB-BBE3-2CC9A2559CF0}" type="presParOf" srcId="{EA46476B-7C9B-49D9-9D71-26DEEE0A9040}" destId="{6BB8F578-8CF1-4A4F-9637-C2273D58BE0E}" srcOrd="19" destOrd="0" presId="urn:microsoft.com/office/officeart/2005/8/layout/default"/>
    <dgm:cxn modelId="{C77EA8EA-4382-493B-A0FE-83CEA1262C6E}" type="presParOf" srcId="{EA46476B-7C9B-49D9-9D71-26DEEE0A9040}" destId="{C2373731-58C8-4CA7-8FF1-3E8341277F4B}" srcOrd="20" destOrd="0" presId="urn:microsoft.com/office/officeart/2005/8/layout/default"/>
    <dgm:cxn modelId="{1BE1E8D0-FD88-40EA-BD0B-F60632033A12}" type="presParOf" srcId="{EA46476B-7C9B-49D9-9D71-26DEEE0A9040}" destId="{F3A904C7-D1DE-41CC-88AE-C4D4E3CC3171}" srcOrd="21" destOrd="0" presId="urn:microsoft.com/office/officeart/2005/8/layout/default"/>
    <dgm:cxn modelId="{E4D7EA7E-4653-4E00-9F4E-B789BCDFDCCC}" type="presParOf" srcId="{EA46476B-7C9B-49D9-9D71-26DEEE0A9040}" destId="{DE0D6B8C-249D-4B40-B429-CBAAECA8AA4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E64A8-C446-4452-9F99-D72FFBA067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6FBA2-D62F-4E73-9302-A0979ED5AA51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Lower premium, higher benefits</a:t>
          </a:r>
        </a:p>
      </dgm:t>
    </dgm:pt>
    <dgm:pt modelId="{81EC2D3B-ACDC-4D0A-8082-BF345BCECEF2}" type="parTrans" cxnId="{F495C89D-F9CA-4D95-B0D2-B2ED85B9F050}">
      <dgm:prSet/>
      <dgm:spPr/>
      <dgm:t>
        <a:bodyPr/>
        <a:lstStyle/>
        <a:p>
          <a:endParaRPr lang="en-US"/>
        </a:p>
      </dgm:t>
    </dgm:pt>
    <dgm:pt modelId="{1398367C-966C-4C26-AF51-730CDA91F5AF}" type="sibTrans" cxnId="{F495C89D-F9CA-4D95-B0D2-B2ED85B9F050}">
      <dgm:prSet/>
      <dgm:spPr/>
      <dgm:t>
        <a:bodyPr/>
        <a:lstStyle/>
        <a:p>
          <a:endParaRPr lang="en-US"/>
        </a:p>
      </dgm:t>
    </dgm:pt>
    <dgm:pt modelId="{7DBA2097-4B7B-4C93-9F51-8E71E12626B2}">
      <dgm:prSet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Lower profit margin</a:t>
          </a:r>
        </a:p>
      </dgm:t>
    </dgm:pt>
    <dgm:pt modelId="{79DCA50D-5894-4A2D-9CC9-166EB46CF3C6}" type="parTrans" cxnId="{1BF9BEFE-7A53-40F9-8BE9-137B2EBA96A4}">
      <dgm:prSet/>
      <dgm:spPr/>
      <dgm:t>
        <a:bodyPr/>
        <a:lstStyle/>
        <a:p>
          <a:endParaRPr lang="en-US"/>
        </a:p>
      </dgm:t>
    </dgm:pt>
    <dgm:pt modelId="{E6CDCD71-822B-40E1-B78D-90EEFE9A193F}" type="sibTrans" cxnId="{1BF9BEFE-7A53-40F9-8BE9-137B2EBA96A4}">
      <dgm:prSet/>
      <dgm:spPr/>
      <dgm:t>
        <a:bodyPr/>
        <a:lstStyle/>
        <a:p>
          <a:endParaRPr lang="en-US"/>
        </a:p>
      </dgm:t>
    </dgm:pt>
    <dgm:pt modelId="{7437CA6F-2C24-4CE5-A049-382CC0CF9A94}">
      <dgm:prSet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Higher policyholder IRR</a:t>
          </a:r>
        </a:p>
      </dgm:t>
    </dgm:pt>
    <dgm:pt modelId="{580FAFBA-2CA9-4440-A261-6D4CEFE9BF01}" type="parTrans" cxnId="{20BE5AB5-88B8-4EF6-A92C-F871EB372C04}">
      <dgm:prSet/>
      <dgm:spPr/>
      <dgm:t>
        <a:bodyPr/>
        <a:lstStyle/>
        <a:p>
          <a:endParaRPr lang="en-US"/>
        </a:p>
      </dgm:t>
    </dgm:pt>
    <dgm:pt modelId="{73258A1F-CAF1-4D9C-A085-3A30AFA0111F}" type="sibTrans" cxnId="{20BE5AB5-88B8-4EF6-A92C-F871EB372C04}">
      <dgm:prSet/>
      <dgm:spPr/>
      <dgm:t>
        <a:bodyPr/>
        <a:lstStyle/>
        <a:p>
          <a:endParaRPr lang="en-US"/>
        </a:p>
      </dgm:t>
    </dgm:pt>
    <dgm:pt modelId="{C261B4D3-EEAC-4EBE-8DE1-135A6C25432A}">
      <dgm:prSet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High surrender values</a:t>
          </a:r>
        </a:p>
      </dgm:t>
    </dgm:pt>
    <dgm:pt modelId="{EBB6FCE5-8A66-4CD6-B8E4-6E208C948B9D}" type="parTrans" cxnId="{304A3838-A67E-405B-A83A-9D5FD5CCF742}">
      <dgm:prSet/>
      <dgm:spPr/>
      <dgm:t>
        <a:bodyPr/>
        <a:lstStyle/>
        <a:p>
          <a:endParaRPr lang="en-US"/>
        </a:p>
      </dgm:t>
    </dgm:pt>
    <dgm:pt modelId="{BC6AE4B6-3E62-43F2-97D3-2243F82BF051}" type="sibTrans" cxnId="{304A3838-A67E-405B-A83A-9D5FD5CCF742}">
      <dgm:prSet/>
      <dgm:spPr/>
      <dgm:t>
        <a:bodyPr/>
        <a:lstStyle/>
        <a:p>
          <a:endParaRPr lang="en-US"/>
        </a:p>
      </dgm:t>
    </dgm:pt>
    <dgm:pt modelId="{5F0149B2-D39E-4364-AF0C-E628D0BFCEA2}">
      <dgm:prSet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Higher level of bonuses</a:t>
          </a:r>
        </a:p>
      </dgm:t>
    </dgm:pt>
    <dgm:pt modelId="{8410A94D-4F85-4A92-8C96-324DB732F99C}" type="parTrans" cxnId="{7DC1D0A6-8393-4E09-9E49-278E0F0687BE}">
      <dgm:prSet/>
      <dgm:spPr/>
      <dgm:t>
        <a:bodyPr/>
        <a:lstStyle/>
        <a:p>
          <a:endParaRPr lang="en-US"/>
        </a:p>
      </dgm:t>
    </dgm:pt>
    <dgm:pt modelId="{C1161AAF-FDE6-4E96-8B71-C64C13CE9EB6}" type="sibTrans" cxnId="{7DC1D0A6-8393-4E09-9E49-278E0F0687BE}">
      <dgm:prSet/>
      <dgm:spPr/>
      <dgm:t>
        <a:bodyPr/>
        <a:lstStyle/>
        <a:p>
          <a:endParaRPr lang="en-US"/>
        </a:p>
      </dgm:t>
    </dgm:pt>
    <dgm:pt modelId="{28B44FCA-40E1-4936-89BE-3ADF7ED06C89}" type="pres">
      <dgm:prSet presAssocID="{486E64A8-C446-4452-9F99-D72FFBA06707}" presName="diagram" presStyleCnt="0">
        <dgm:presLayoutVars>
          <dgm:dir/>
          <dgm:resizeHandles val="exact"/>
        </dgm:presLayoutVars>
      </dgm:prSet>
      <dgm:spPr/>
    </dgm:pt>
    <dgm:pt modelId="{3052F74E-DE85-4AF0-BC29-0E9A725C9AE1}" type="pres">
      <dgm:prSet presAssocID="{3C26FBA2-D62F-4E73-9302-A0979ED5AA51}" presName="node" presStyleLbl="node1" presStyleIdx="0" presStyleCnt="5">
        <dgm:presLayoutVars>
          <dgm:bulletEnabled val="1"/>
        </dgm:presLayoutVars>
      </dgm:prSet>
      <dgm:spPr/>
    </dgm:pt>
    <dgm:pt modelId="{22F0140A-BF2B-43C5-94F7-EE334D2C3E70}" type="pres">
      <dgm:prSet presAssocID="{1398367C-966C-4C26-AF51-730CDA91F5AF}" presName="sibTrans" presStyleCnt="0"/>
      <dgm:spPr/>
    </dgm:pt>
    <dgm:pt modelId="{3C4805BB-D11B-4A91-B916-05A04DD33CB1}" type="pres">
      <dgm:prSet presAssocID="{7DBA2097-4B7B-4C93-9F51-8E71E12626B2}" presName="node" presStyleLbl="node1" presStyleIdx="1" presStyleCnt="5">
        <dgm:presLayoutVars>
          <dgm:bulletEnabled val="1"/>
        </dgm:presLayoutVars>
      </dgm:prSet>
      <dgm:spPr/>
    </dgm:pt>
    <dgm:pt modelId="{0A2F888D-856B-49C6-B4FB-0BE63BDDD909}" type="pres">
      <dgm:prSet presAssocID="{E6CDCD71-822B-40E1-B78D-90EEFE9A193F}" presName="sibTrans" presStyleCnt="0"/>
      <dgm:spPr/>
    </dgm:pt>
    <dgm:pt modelId="{376F20E5-E0FB-4FAE-A261-6FD7B3A8D490}" type="pres">
      <dgm:prSet presAssocID="{7437CA6F-2C24-4CE5-A049-382CC0CF9A94}" presName="node" presStyleLbl="node1" presStyleIdx="2" presStyleCnt="5">
        <dgm:presLayoutVars>
          <dgm:bulletEnabled val="1"/>
        </dgm:presLayoutVars>
      </dgm:prSet>
      <dgm:spPr/>
    </dgm:pt>
    <dgm:pt modelId="{A77A8038-2F87-4917-A058-67B0751EAFB7}" type="pres">
      <dgm:prSet presAssocID="{73258A1F-CAF1-4D9C-A085-3A30AFA0111F}" presName="sibTrans" presStyleCnt="0"/>
      <dgm:spPr/>
    </dgm:pt>
    <dgm:pt modelId="{0C5EB077-84C8-4F30-9F19-014E93EF45A6}" type="pres">
      <dgm:prSet presAssocID="{C261B4D3-EEAC-4EBE-8DE1-135A6C25432A}" presName="node" presStyleLbl="node1" presStyleIdx="3" presStyleCnt="5" custLinFactNeighborX="-39" custLinFactNeighborY="1539">
        <dgm:presLayoutVars>
          <dgm:bulletEnabled val="1"/>
        </dgm:presLayoutVars>
      </dgm:prSet>
      <dgm:spPr/>
    </dgm:pt>
    <dgm:pt modelId="{9D4E6D36-6BA3-4A55-9461-D631AB69B0DF}" type="pres">
      <dgm:prSet presAssocID="{BC6AE4B6-3E62-43F2-97D3-2243F82BF051}" presName="sibTrans" presStyleCnt="0"/>
      <dgm:spPr/>
    </dgm:pt>
    <dgm:pt modelId="{64D4618F-BCCC-476E-92CD-63C1BD920DB2}" type="pres">
      <dgm:prSet presAssocID="{5F0149B2-D39E-4364-AF0C-E628D0BFCEA2}" presName="node" presStyleLbl="node1" presStyleIdx="4" presStyleCnt="5">
        <dgm:presLayoutVars>
          <dgm:bulletEnabled val="1"/>
        </dgm:presLayoutVars>
      </dgm:prSet>
      <dgm:spPr/>
    </dgm:pt>
  </dgm:ptLst>
  <dgm:cxnLst>
    <dgm:cxn modelId="{3773C729-EC4C-4889-8990-DA8AED7001F0}" type="presOf" srcId="{7437CA6F-2C24-4CE5-A049-382CC0CF9A94}" destId="{376F20E5-E0FB-4FAE-A261-6FD7B3A8D490}" srcOrd="0" destOrd="0" presId="urn:microsoft.com/office/officeart/2005/8/layout/default"/>
    <dgm:cxn modelId="{8404C22D-C0A7-4763-8835-EDFFDA555E98}" type="presOf" srcId="{486E64A8-C446-4452-9F99-D72FFBA06707}" destId="{28B44FCA-40E1-4936-89BE-3ADF7ED06C89}" srcOrd="0" destOrd="0" presId="urn:microsoft.com/office/officeart/2005/8/layout/default"/>
    <dgm:cxn modelId="{304A3838-A67E-405B-A83A-9D5FD5CCF742}" srcId="{486E64A8-C446-4452-9F99-D72FFBA06707}" destId="{C261B4D3-EEAC-4EBE-8DE1-135A6C25432A}" srcOrd="3" destOrd="0" parTransId="{EBB6FCE5-8A66-4CD6-B8E4-6E208C948B9D}" sibTransId="{BC6AE4B6-3E62-43F2-97D3-2243F82BF051}"/>
    <dgm:cxn modelId="{DACF948A-6502-4CC0-B2AB-0EFCB94122EA}" type="presOf" srcId="{C261B4D3-EEAC-4EBE-8DE1-135A6C25432A}" destId="{0C5EB077-84C8-4F30-9F19-014E93EF45A6}" srcOrd="0" destOrd="0" presId="urn:microsoft.com/office/officeart/2005/8/layout/default"/>
    <dgm:cxn modelId="{F495C89D-F9CA-4D95-B0D2-B2ED85B9F050}" srcId="{486E64A8-C446-4452-9F99-D72FFBA06707}" destId="{3C26FBA2-D62F-4E73-9302-A0979ED5AA51}" srcOrd="0" destOrd="0" parTransId="{81EC2D3B-ACDC-4D0A-8082-BF345BCECEF2}" sibTransId="{1398367C-966C-4C26-AF51-730CDA91F5AF}"/>
    <dgm:cxn modelId="{7DC1D0A6-8393-4E09-9E49-278E0F0687BE}" srcId="{486E64A8-C446-4452-9F99-D72FFBA06707}" destId="{5F0149B2-D39E-4364-AF0C-E628D0BFCEA2}" srcOrd="4" destOrd="0" parTransId="{8410A94D-4F85-4A92-8C96-324DB732F99C}" sibTransId="{C1161AAF-FDE6-4E96-8B71-C64C13CE9EB6}"/>
    <dgm:cxn modelId="{E3F8CDB2-B8F0-44C7-ACEC-2BA64708181C}" type="presOf" srcId="{3C26FBA2-D62F-4E73-9302-A0979ED5AA51}" destId="{3052F74E-DE85-4AF0-BC29-0E9A725C9AE1}" srcOrd="0" destOrd="0" presId="urn:microsoft.com/office/officeart/2005/8/layout/default"/>
    <dgm:cxn modelId="{AF7131B5-473F-4596-B801-5E9201162CBD}" type="presOf" srcId="{7DBA2097-4B7B-4C93-9F51-8E71E12626B2}" destId="{3C4805BB-D11B-4A91-B916-05A04DD33CB1}" srcOrd="0" destOrd="0" presId="urn:microsoft.com/office/officeart/2005/8/layout/default"/>
    <dgm:cxn modelId="{20BE5AB5-88B8-4EF6-A92C-F871EB372C04}" srcId="{486E64A8-C446-4452-9F99-D72FFBA06707}" destId="{7437CA6F-2C24-4CE5-A049-382CC0CF9A94}" srcOrd="2" destOrd="0" parTransId="{580FAFBA-2CA9-4440-A261-6D4CEFE9BF01}" sibTransId="{73258A1F-CAF1-4D9C-A085-3A30AFA0111F}"/>
    <dgm:cxn modelId="{FFFC09BA-D651-49B8-BE90-AD5231D22EB8}" type="presOf" srcId="{5F0149B2-D39E-4364-AF0C-E628D0BFCEA2}" destId="{64D4618F-BCCC-476E-92CD-63C1BD920DB2}" srcOrd="0" destOrd="0" presId="urn:microsoft.com/office/officeart/2005/8/layout/default"/>
    <dgm:cxn modelId="{1BF9BEFE-7A53-40F9-8BE9-137B2EBA96A4}" srcId="{486E64A8-C446-4452-9F99-D72FFBA06707}" destId="{7DBA2097-4B7B-4C93-9F51-8E71E12626B2}" srcOrd="1" destOrd="0" parTransId="{79DCA50D-5894-4A2D-9CC9-166EB46CF3C6}" sibTransId="{E6CDCD71-822B-40E1-B78D-90EEFE9A193F}"/>
    <dgm:cxn modelId="{2296B92C-0559-41A2-92AF-AD6E886F1730}" type="presParOf" srcId="{28B44FCA-40E1-4936-89BE-3ADF7ED06C89}" destId="{3052F74E-DE85-4AF0-BC29-0E9A725C9AE1}" srcOrd="0" destOrd="0" presId="urn:microsoft.com/office/officeart/2005/8/layout/default"/>
    <dgm:cxn modelId="{BDAC6A51-71F3-4144-9168-C26386045E38}" type="presParOf" srcId="{28B44FCA-40E1-4936-89BE-3ADF7ED06C89}" destId="{22F0140A-BF2B-43C5-94F7-EE334D2C3E70}" srcOrd="1" destOrd="0" presId="urn:microsoft.com/office/officeart/2005/8/layout/default"/>
    <dgm:cxn modelId="{EA1E3D6B-B33B-4BD7-9C08-80289F059A2D}" type="presParOf" srcId="{28B44FCA-40E1-4936-89BE-3ADF7ED06C89}" destId="{3C4805BB-D11B-4A91-B916-05A04DD33CB1}" srcOrd="2" destOrd="0" presId="urn:microsoft.com/office/officeart/2005/8/layout/default"/>
    <dgm:cxn modelId="{2ED10136-D653-4EB3-ACC0-A6400A234EB2}" type="presParOf" srcId="{28B44FCA-40E1-4936-89BE-3ADF7ED06C89}" destId="{0A2F888D-856B-49C6-B4FB-0BE63BDDD909}" srcOrd="3" destOrd="0" presId="urn:microsoft.com/office/officeart/2005/8/layout/default"/>
    <dgm:cxn modelId="{37879A2D-A272-4620-BB47-A899A70DDC01}" type="presParOf" srcId="{28B44FCA-40E1-4936-89BE-3ADF7ED06C89}" destId="{376F20E5-E0FB-4FAE-A261-6FD7B3A8D490}" srcOrd="4" destOrd="0" presId="urn:microsoft.com/office/officeart/2005/8/layout/default"/>
    <dgm:cxn modelId="{CB4B6F56-52DE-4D33-A155-963581750360}" type="presParOf" srcId="{28B44FCA-40E1-4936-89BE-3ADF7ED06C89}" destId="{A77A8038-2F87-4917-A058-67B0751EAFB7}" srcOrd="5" destOrd="0" presId="urn:microsoft.com/office/officeart/2005/8/layout/default"/>
    <dgm:cxn modelId="{499B549C-5C38-408E-8C98-A433018B319C}" type="presParOf" srcId="{28B44FCA-40E1-4936-89BE-3ADF7ED06C89}" destId="{0C5EB077-84C8-4F30-9F19-014E93EF45A6}" srcOrd="6" destOrd="0" presId="urn:microsoft.com/office/officeart/2005/8/layout/default"/>
    <dgm:cxn modelId="{FA5EF8FA-58E8-485F-9330-C75C914D9E9C}" type="presParOf" srcId="{28B44FCA-40E1-4936-89BE-3ADF7ED06C89}" destId="{9D4E6D36-6BA3-4A55-9461-D631AB69B0DF}" srcOrd="7" destOrd="0" presId="urn:microsoft.com/office/officeart/2005/8/layout/default"/>
    <dgm:cxn modelId="{ACD14EAA-4786-47AD-9BD5-1A29D226FFBF}" type="presParOf" srcId="{28B44FCA-40E1-4936-89BE-3ADF7ED06C89}" destId="{64D4618F-BCCC-476E-92CD-63C1BD920D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E64A8-C446-4452-9F99-D72FFBA0670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73074-0A61-4A72-A616-26A9A61F2E1F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Increased market share</a:t>
          </a:r>
        </a:p>
      </dgm:t>
    </dgm:pt>
    <dgm:pt modelId="{F0721393-5838-41F8-A65A-9055BD5CD588}" type="parTrans" cxnId="{8972D5E3-507E-4C28-BDFD-83F250D6ABA9}">
      <dgm:prSet/>
      <dgm:spPr/>
      <dgm:t>
        <a:bodyPr/>
        <a:lstStyle/>
        <a:p>
          <a:endParaRPr lang="en-US"/>
        </a:p>
      </dgm:t>
    </dgm:pt>
    <dgm:pt modelId="{05D3A69B-F86A-47FA-AB1B-ACD4BEF57F42}" type="sibTrans" cxnId="{8972D5E3-507E-4C28-BDFD-83F250D6ABA9}">
      <dgm:prSet/>
      <dgm:spPr/>
      <dgm:t>
        <a:bodyPr/>
        <a:lstStyle/>
        <a:p>
          <a:endParaRPr lang="en-US"/>
        </a:p>
      </dgm:t>
    </dgm:pt>
    <dgm:pt modelId="{432C6BB2-D209-4CD8-8ECD-CF408BFE2C47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Impact on expenses</a:t>
          </a:r>
        </a:p>
      </dgm:t>
    </dgm:pt>
    <dgm:pt modelId="{E8069AC9-A022-42C4-9624-99FDD7676854}" type="parTrans" cxnId="{252EC593-74D7-4943-A8E1-4F9FDC65E23B}">
      <dgm:prSet/>
      <dgm:spPr/>
      <dgm:t>
        <a:bodyPr/>
        <a:lstStyle/>
        <a:p>
          <a:endParaRPr lang="en-US"/>
        </a:p>
      </dgm:t>
    </dgm:pt>
    <dgm:pt modelId="{0B8C164E-7714-4472-BEF6-34349F7DD882}" type="sibTrans" cxnId="{252EC593-74D7-4943-A8E1-4F9FDC65E23B}">
      <dgm:prSet/>
      <dgm:spPr/>
      <dgm:t>
        <a:bodyPr/>
        <a:lstStyle/>
        <a:p>
          <a:endParaRPr lang="en-US"/>
        </a:p>
      </dgm:t>
    </dgm:pt>
    <dgm:pt modelId="{EDAF6E9C-F4D0-48A8-A5AE-EF7F0DC751E0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New business strain</a:t>
          </a:r>
        </a:p>
      </dgm:t>
    </dgm:pt>
    <dgm:pt modelId="{3AA8958F-62EF-4AC5-8A0A-2115AA6CD4F3}" type="parTrans" cxnId="{F2580979-8A60-4A49-9CE9-D5306B7EB23A}">
      <dgm:prSet/>
      <dgm:spPr/>
      <dgm:t>
        <a:bodyPr/>
        <a:lstStyle/>
        <a:p>
          <a:endParaRPr lang="en-US"/>
        </a:p>
      </dgm:t>
    </dgm:pt>
    <dgm:pt modelId="{7535ADC3-5D8D-4FAE-8908-DD26FB9C702C}" type="sibTrans" cxnId="{F2580979-8A60-4A49-9CE9-D5306B7EB23A}">
      <dgm:prSet/>
      <dgm:spPr/>
      <dgm:t>
        <a:bodyPr/>
        <a:lstStyle/>
        <a:p>
          <a:endParaRPr lang="en-US"/>
        </a:p>
      </dgm:t>
    </dgm:pt>
    <dgm:pt modelId="{AEF731B4-67B2-4E39-92C9-0E63DE9F64CC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Implications on bonus structure</a:t>
          </a:r>
        </a:p>
      </dgm:t>
    </dgm:pt>
    <dgm:pt modelId="{BA7D5673-540F-42EB-B86E-F76E36ED295B}" type="parTrans" cxnId="{8978D65F-E066-4FD1-8660-8C4605E58F75}">
      <dgm:prSet/>
      <dgm:spPr/>
      <dgm:t>
        <a:bodyPr/>
        <a:lstStyle/>
        <a:p>
          <a:endParaRPr lang="en-US"/>
        </a:p>
      </dgm:t>
    </dgm:pt>
    <dgm:pt modelId="{06B68C2E-4888-4AE5-B8FA-FA550E449C55}" type="sibTrans" cxnId="{8978D65F-E066-4FD1-8660-8C4605E58F75}">
      <dgm:prSet/>
      <dgm:spPr/>
      <dgm:t>
        <a:bodyPr/>
        <a:lstStyle/>
        <a:p>
          <a:endParaRPr lang="en-US"/>
        </a:p>
      </dgm:t>
    </dgm:pt>
    <dgm:pt modelId="{28B44FCA-40E1-4936-89BE-3ADF7ED06C89}" type="pres">
      <dgm:prSet presAssocID="{486E64A8-C446-4452-9F99-D72FFBA06707}" presName="diagram" presStyleCnt="0">
        <dgm:presLayoutVars>
          <dgm:dir/>
          <dgm:resizeHandles val="exact"/>
        </dgm:presLayoutVars>
      </dgm:prSet>
      <dgm:spPr/>
    </dgm:pt>
    <dgm:pt modelId="{69E2EEC9-2C04-403D-82B7-3D228EAF96C8}" type="pres">
      <dgm:prSet presAssocID="{18A73074-0A61-4A72-A616-26A9A61F2E1F}" presName="node" presStyleLbl="node1" presStyleIdx="0" presStyleCnt="4">
        <dgm:presLayoutVars>
          <dgm:bulletEnabled val="1"/>
        </dgm:presLayoutVars>
      </dgm:prSet>
      <dgm:spPr/>
    </dgm:pt>
    <dgm:pt modelId="{81631F92-948E-4F53-8C99-F93374D756AF}" type="pres">
      <dgm:prSet presAssocID="{05D3A69B-F86A-47FA-AB1B-ACD4BEF57F42}" presName="sibTrans" presStyleCnt="0"/>
      <dgm:spPr/>
    </dgm:pt>
    <dgm:pt modelId="{9914FD56-1ACD-4BC3-9674-56B898F8549F}" type="pres">
      <dgm:prSet presAssocID="{432C6BB2-D209-4CD8-8ECD-CF408BFE2C47}" presName="node" presStyleLbl="node1" presStyleIdx="1" presStyleCnt="4">
        <dgm:presLayoutVars>
          <dgm:bulletEnabled val="1"/>
        </dgm:presLayoutVars>
      </dgm:prSet>
      <dgm:spPr/>
    </dgm:pt>
    <dgm:pt modelId="{A3F0C323-3099-438D-A983-CAD8BB6BCB52}" type="pres">
      <dgm:prSet presAssocID="{0B8C164E-7714-4472-BEF6-34349F7DD882}" presName="sibTrans" presStyleCnt="0"/>
      <dgm:spPr/>
    </dgm:pt>
    <dgm:pt modelId="{F5C6DBF0-F079-4F41-9081-04EB106355FB}" type="pres">
      <dgm:prSet presAssocID="{AEF731B4-67B2-4E39-92C9-0E63DE9F64CC}" presName="node" presStyleLbl="node1" presStyleIdx="2" presStyleCnt="4" custLinFactX="7151" custLinFactNeighborX="100000" custLinFactNeighborY="1451">
        <dgm:presLayoutVars>
          <dgm:bulletEnabled val="1"/>
        </dgm:presLayoutVars>
      </dgm:prSet>
      <dgm:spPr/>
    </dgm:pt>
    <dgm:pt modelId="{C19642A1-3093-489E-BCA3-54B72F40358E}" type="pres">
      <dgm:prSet presAssocID="{06B68C2E-4888-4AE5-B8FA-FA550E449C55}" presName="sibTrans" presStyleCnt="0"/>
      <dgm:spPr/>
    </dgm:pt>
    <dgm:pt modelId="{CA09342B-988B-4E1C-92A4-A5F1A1A23D0F}" type="pres">
      <dgm:prSet presAssocID="{EDAF6E9C-F4D0-48A8-A5AE-EF7F0DC751E0}" presName="node" presStyleLbl="node1" presStyleIdx="3" presStyleCnt="4" custLinFactX="-12264" custLinFactNeighborX="-100000" custLinFactNeighborY="1451">
        <dgm:presLayoutVars>
          <dgm:bulletEnabled val="1"/>
        </dgm:presLayoutVars>
      </dgm:prSet>
      <dgm:spPr/>
    </dgm:pt>
  </dgm:ptLst>
  <dgm:cxnLst>
    <dgm:cxn modelId="{8404C22D-C0A7-4763-8835-EDFFDA555E98}" type="presOf" srcId="{486E64A8-C446-4452-9F99-D72FFBA06707}" destId="{28B44FCA-40E1-4936-89BE-3ADF7ED06C89}" srcOrd="0" destOrd="0" presId="urn:microsoft.com/office/officeart/2005/8/layout/default"/>
    <dgm:cxn modelId="{53B39F34-FB20-425F-864C-C26CFCAD889F}" type="presOf" srcId="{AEF731B4-67B2-4E39-92C9-0E63DE9F64CC}" destId="{F5C6DBF0-F079-4F41-9081-04EB106355FB}" srcOrd="0" destOrd="0" presId="urn:microsoft.com/office/officeart/2005/8/layout/default"/>
    <dgm:cxn modelId="{8978D65F-E066-4FD1-8660-8C4605E58F75}" srcId="{486E64A8-C446-4452-9F99-D72FFBA06707}" destId="{AEF731B4-67B2-4E39-92C9-0E63DE9F64CC}" srcOrd="2" destOrd="0" parTransId="{BA7D5673-540F-42EB-B86E-F76E36ED295B}" sibTransId="{06B68C2E-4888-4AE5-B8FA-FA550E449C55}"/>
    <dgm:cxn modelId="{EF35A776-3541-4A76-9D5F-856259F8CCB1}" type="presOf" srcId="{EDAF6E9C-F4D0-48A8-A5AE-EF7F0DC751E0}" destId="{CA09342B-988B-4E1C-92A4-A5F1A1A23D0F}" srcOrd="0" destOrd="0" presId="urn:microsoft.com/office/officeart/2005/8/layout/default"/>
    <dgm:cxn modelId="{F2580979-8A60-4A49-9CE9-D5306B7EB23A}" srcId="{486E64A8-C446-4452-9F99-D72FFBA06707}" destId="{EDAF6E9C-F4D0-48A8-A5AE-EF7F0DC751E0}" srcOrd="3" destOrd="0" parTransId="{3AA8958F-62EF-4AC5-8A0A-2115AA6CD4F3}" sibTransId="{7535ADC3-5D8D-4FAE-8908-DD26FB9C702C}"/>
    <dgm:cxn modelId="{3F875783-D12B-458E-A8B6-E170250DB111}" type="presOf" srcId="{18A73074-0A61-4A72-A616-26A9A61F2E1F}" destId="{69E2EEC9-2C04-403D-82B7-3D228EAF96C8}" srcOrd="0" destOrd="0" presId="urn:microsoft.com/office/officeart/2005/8/layout/default"/>
    <dgm:cxn modelId="{252EC593-74D7-4943-A8E1-4F9FDC65E23B}" srcId="{486E64A8-C446-4452-9F99-D72FFBA06707}" destId="{432C6BB2-D209-4CD8-8ECD-CF408BFE2C47}" srcOrd="1" destOrd="0" parTransId="{E8069AC9-A022-42C4-9624-99FDD7676854}" sibTransId="{0B8C164E-7714-4472-BEF6-34349F7DD882}"/>
    <dgm:cxn modelId="{A8704CAE-B9C2-4089-B3DC-372FA1B41908}" type="presOf" srcId="{432C6BB2-D209-4CD8-8ECD-CF408BFE2C47}" destId="{9914FD56-1ACD-4BC3-9674-56B898F8549F}" srcOrd="0" destOrd="0" presId="urn:microsoft.com/office/officeart/2005/8/layout/default"/>
    <dgm:cxn modelId="{8972D5E3-507E-4C28-BDFD-83F250D6ABA9}" srcId="{486E64A8-C446-4452-9F99-D72FFBA06707}" destId="{18A73074-0A61-4A72-A616-26A9A61F2E1F}" srcOrd="0" destOrd="0" parTransId="{F0721393-5838-41F8-A65A-9055BD5CD588}" sibTransId="{05D3A69B-F86A-47FA-AB1B-ACD4BEF57F42}"/>
    <dgm:cxn modelId="{2F6250C5-A0B7-4CC4-9975-7AD41FFB4F7E}" type="presParOf" srcId="{28B44FCA-40E1-4936-89BE-3ADF7ED06C89}" destId="{69E2EEC9-2C04-403D-82B7-3D228EAF96C8}" srcOrd="0" destOrd="0" presId="urn:microsoft.com/office/officeart/2005/8/layout/default"/>
    <dgm:cxn modelId="{95C038F7-4587-4492-8AA8-9D4BB77F4AFC}" type="presParOf" srcId="{28B44FCA-40E1-4936-89BE-3ADF7ED06C89}" destId="{81631F92-948E-4F53-8C99-F93374D756AF}" srcOrd="1" destOrd="0" presId="urn:microsoft.com/office/officeart/2005/8/layout/default"/>
    <dgm:cxn modelId="{70CA0F59-09F8-4B05-A5E1-E0BF432058C6}" type="presParOf" srcId="{28B44FCA-40E1-4936-89BE-3ADF7ED06C89}" destId="{9914FD56-1ACD-4BC3-9674-56B898F8549F}" srcOrd="2" destOrd="0" presId="urn:microsoft.com/office/officeart/2005/8/layout/default"/>
    <dgm:cxn modelId="{95CAC000-4497-43CE-98B3-D7D8E2F5AAD0}" type="presParOf" srcId="{28B44FCA-40E1-4936-89BE-3ADF7ED06C89}" destId="{A3F0C323-3099-438D-A983-CAD8BB6BCB52}" srcOrd="3" destOrd="0" presId="urn:microsoft.com/office/officeart/2005/8/layout/default"/>
    <dgm:cxn modelId="{EDF62EE5-2732-4395-90A4-D2B491531BFD}" type="presParOf" srcId="{28B44FCA-40E1-4936-89BE-3ADF7ED06C89}" destId="{F5C6DBF0-F079-4F41-9081-04EB106355FB}" srcOrd="4" destOrd="0" presId="urn:microsoft.com/office/officeart/2005/8/layout/default"/>
    <dgm:cxn modelId="{7DA9C07D-996B-4710-A383-F7FE75E6403E}" type="presParOf" srcId="{28B44FCA-40E1-4936-89BE-3ADF7ED06C89}" destId="{C19642A1-3093-489E-BCA3-54B72F40358E}" srcOrd="5" destOrd="0" presId="urn:microsoft.com/office/officeart/2005/8/layout/default"/>
    <dgm:cxn modelId="{66000BA9-00A4-4FD8-AF95-527646E7D2B1}" type="presParOf" srcId="{28B44FCA-40E1-4936-89BE-3ADF7ED06C89}" destId="{CA09342B-988B-4E1C-92A4-A5F1A1A23D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F72E03-F214-4886-BD00-4D6F3B20385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730BF7E-ADBD-4C00-8551-B0968BAC0EBC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Sensitivity analysis and scenario testing</a:t>
          </a:r>
        </a:p>
      </dgm:t>
    </dgm:pt>
    <dgm:pt modelId="{0AA853C5-68BA-436C-812A-3A450E3743BD}" type="parTrans" cxnId="{F012EEDB-5F72-4262-B083-05C370866259}">
      <dgm:prSet/>
      <dgm:spPr/>
      <dgm:t>
        <a:bodyPr/>
        <a:lstStyle/>
        <a:p>
          <a:endParaRPr lang="en-US"/>
        </a:p>
      </dgm:t>
    </dgm:pt>
    <dgm:pt modelId="{547F6A9D-E4DD-4E25-A8A5-A2EC03037F94}" type="sibTrans" cxnId="{F012EEDB-5F72-4262-B083-05C370866259}">
      <dgm:prSet/>
      <dgm:spPr/>
      <dgm:t>
        <a:bodyPr/>
        <a:lstStyle/>
        <a:p>
          <a:endParaRPr lang="en-US"/>
        </a:p>
      </dgm:t>
    </dgm:pt>
    <dgm:pt modelId="{C65F3017-6D03-437D-AFDD-C633F1BE2B65}">
      <dgm:prSet phldrT="[Text]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Check if lapses on old products have increased since competitor launching high guarantee products</a:t>
          </a:r>
        </a:p>
      </dgm:t>
    </dgm:pt>
    <dgm:pt modelId="{C49B6E21-D517-494D-9E5F-4493DD4D6E51}" type="parTrans" cxnId="{98A9B44B-D840-4309-80CD-938A7D8274A7}">
      <dgm:prSet/>
      <dgm:spPr/>
      <dgm:t>
        <a:bodyPr/>
        <a:lstStyle/>
        <a:p>
          <a:endParaRPr lang="en-US"/>
        </a:p>
      </dgm:t>
    </dgm:pt>
    <dgm:pt modelId="{69F31E3B-5A2B-48A5-9F3D-10BE522D94DF}" type="sibTrans" cxnId="{98A9B44B-D840-4309-80CD-938A7D8274A7}">
      <dgm:prSet/>
      <dgm:spPr/>
      <dgm:t>
        <a:bodyPr/>
        <a:lstStyle/>
        <a:p>
          <a:endParaRPr lang="en-US"/>
        </a:p>
      </dgm:t>
    </dgm:pt>
    <dgm:pt modelId="{0545795D-DB9C-4BB2-A47C-75D5D90C48D1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Investment instruments</a:t>
          </a:r>
        </a:p>
      </dgm:t>
    </dgm:pt>
    <dgm:pt modelId="{179EFA13-9DBC-494C-B653-1B44EA4B381C}" type="parTrans" cxnId="{0E2D8BD1-7F55-42B0-B0A5-0A4F06115769}">
      <dgm:prSet/>
      <dgm:spPr/>
      <dgm:t>
        <a:bodyPr/>
        <a:lstStyle/>
        <a:p>
          <a:endParaRPr lang="en-US"/>
        </a:p>
      </dgm:t>
    </dgm:pt>
    <dgm:pt modelId="{F018C2EE-09C4-4804-9CA7-4B26FFA4288C}" type="sibTrans" cxnId="{0E2D8BD1-7F55-42B0-B0A5-0A4F06115769}">
      <dgm:prSet/>
      <dgm:spPr/>
      <dgm:t>
        <a:bodyPr/>
        <a:lstStyle/>
        <a:p>
          <a:endParaRPr lang="en-US"/>
        </a:p>
      </dgm:t>
    </dgm:pt>
    <dgm:pt modelId="{C82A384E-EA8E-421F-8563-522829AB1716}">
      <dgm:prSet phldrT="[Text]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Availability and duration of hedging instruments, partly paid-up bonds, zero coupon bonds</a:t>
          </a:r>
        </a:p>
      </dgm:t>
    </dgm:pt>
    <dgm:pt modelId="{8C2916E2-7103-4BA4-AF37-43E77205BBE6}" type="parTrans" cxnId="{62A34DBC-CB1C-47BC-90F8-7FF4F34ACCE0}">
      <dgm:prSet/>
      <dgm:spPr/>
      <dgm:t>
        <a:bodyPr/>
        <a:lstStyle/>
        <a:p>
          <a:endParaRPr lang="en-US"/>
        </a:p>
      </dgm:t>
    </dgm:pt>
    <dgm:pt modelId="{E9B0E885-7F70-4D15-9A47-D09AE41D4DB6}" type="sibTrans" cxnId="{62A34DBC-CB1C-47BC-90F8-7FF4F34ACCE0}">
      <dgm:prSet/>
      <dgm:spPr/>
      <dgm:t>
        <a:bodyPr/>
        <a:lstStyle/>
        <a:p>
          <a:endParaRPr lang="en-US"/>
        </a:p>
      </dgm:t>
    </dgm:pt>
    <dgm:pt modelId="{BA8A6B15-D886-4F26-BB3A-25188FBBE210}">
      <dgm:prSet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ALM</a:t>
          </a:r>
        </a:p>
      </dgm:t>
    </dgm:pt>
    <dgm:pt modelId="{02842E20-59D0-4A2D-BA97-DEDD0E94B02A}" type="parTrans" cxnId="{FC9BF533-EBF5-47A2-AD82-336CF6FC7202}">
      <dgm:prSet/>
      <dgm:spPr/>
      <dgm:t>
        <a:bodyPr/>
        <a:lstStyle/>
        <a:p>
          <a:endParaRPr lang="en-US"/>
        </a:p>
      </dgm:t>
    </dgm:pt>
    <dgm:pt modelId="{4166474C-64AA-4517-B7D5-80BDFFE05AF7}" type="sibTrans" cxnId="{FC9BF533-EBF5-47A2-AD82-336CF6FC7202}">
      <dgm:prSet/>
      <dgm:spPr/>
      <dgm:t>
        <a:bodyPr/>
        <a:lstStyle/>
        <a:p>
          <a:endParaRPr lang="en-US"/>
        </a:p>
      </dgm:t>
    </dgm:pt>
    <dgm:pt modelId="{92380F91-BCC9-4100-BF70-9A0B46CFD9D7}">
      <dgm:prSet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ESG and cost of guarantees</a:t>
          </a:r>
        </a:p>
      </dgm:t>
    </dgm:pt>
    <dgm:pt modelId="{85F649B8-CC3B-46AD-AD3B-302D6D9BB7AC}" type="parTrans" cxnId="{4379889D-3ECC-4089-9289-951F2D475AE9}">
      <dgm:prSet/>
      <dgm:spPr/>
      <dgm:t>
        <a:bodyPr/>
        <a:lstStyle/>
        <a:p>
          <a:endParaRPr lang="en-US"/>
        </a:p>
      </dgm:t>
    </dgm:pt>
    <dgm:pt modelId="{49DD2FD0-7CC1-4363-9250-8E3AEB246848}" type="sibTrans" cxnId="{4379889D-3ECC-4089-9289-951F2D475AE9}">
      <dgm:prSet/>
      <dgm:spPr/>
      <dgm:t>
        <a:bodyPr/>
        <a:lstStyle/>
        <a:p>
          <a:endParaRPr lang="en-US"/>
        </a:p>
      </dgm:t>
    </dgm:pt>
    <dgm:pt modelId="{C43D6DAA-F94C-4504-82F9-3DFC2F87A171}">
      <dgm:prSet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Use ALM to find out most appropriate investment strategy</a:t>
          </a:r>
        </a:p>
      </dgm:t>
    </dgm:pt>
    <dgm:pt modelId="{7D9F5BC2-5CEC-4F5A-BB79-20C6ACA92190}" type="parTrans" cxnId="{2C36EB50-5DBC-467B-AB01-988DA2E409E7}">
      <dgm:prSet/>
      <dgm:spPr/>
      <dgm:t>
        <a:bodyPr/>
        <a:lstStyle/>
        <a:p>
          <a:endParaRPr lang="en-US"/>
        </a:p>
      </dgm:t>
    </dgm:pt>
    <dgm:pt modelId="{F2E6F8C5-FAC5-44EC-BC14-EDB7321F8C37}" type="sibTrans" cxnId="{2C36EB50-5DBC-467B-AB01-988DA2E409E7}">
      <dgm:prSet/>
      <dgm:spPr/>
      <dgm:t>
        <a:bodyPr/>
        <a:lstStyle/>
        <a:p>
          <a:endParaRPr lang="en-US"/>
        </a:p>
      </dgm:t>
    </dgm:pt>
    <dgm:pt modelId="{D6F171FC-4021-435B-8955-EB3F4BF20CBC}">
      <dgm:prSet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Allow various economic scenarios especially where interest rates fall and lapses reduce</a:t>
          </a:r>
        </a:p>
      </dgm:t>
    </dgm:pt>
    <dgm:pt modelId="{E91D6C3A-4E38-454D-93A0-0833EA980701}" type="parTrans" cxnId="{717103BF-9763-4FC0-A17D-A9FED310E12E}">
      <dgm:prSet/>
      <dgm:spPr/>
      <dgm:t>
        <a:bodyPr/>
        <a:lstStyle/>
        <a:p>
          <a:endParaRPr lang="en-US"/>
        </a:p>
      </dgm:t>
    </dgm:pt>
    <dgm:pt modelId="{62BF7BF7-05D6-412B-BE86-C8AB30394804}" type="sibTrans" cxnId="{717103BF-9763-4FC0-A17D-A9FED310E12E}">
      <dgm:prSet/>
      <dgm:spPr/>
      <dgm:t>
        <a:bodyPr/>
        <a:lstStyle/>
        <a:p>
          <a:endParaRPr lang="en-US"/>
        </a:p>
      </dgm:t>
    </dgm:pt>
    <dgm:pt modelId="{C84F7728-2F97-47E5-96B6-AF20EDB7AC6C}">
      <dgm:prSet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Check whether high levels of bonuses are sustainable</a:t>
          </a:r>
        </a:p>
      </dgm:t>
    </dgm:pt>
    <dgm:pt modelId="{D768893C-054A-45BB-A04F-DEFD2151ACF6}" type="parTrans" cxnId="{5F5D0CC4-4406-4B95-9795-09BF9BB04BF1}">
      <dgm:prSet/>
      <dgm:spPr/>
      <dgm:t>
        <a:bodyPr/>
        <a:lstStyle/>
        <a:p>
          <a:endParaRPr lang="en-US"/>
        </a:p>
      </dgm:t>
    </dgm:pt>
    <dgm:pt modelId="{1BD4854F-68B4-4E91-AE1D-35BA8B21DC50}" type="sibTrans" cxnId="{5F5D0CC4-4406-4B95-9795-09BF9BB04BF1}">
      <dgm:prSet/>
      <dgm:spPr/>
      <dgm:t>
        <a:bodyPr/>
        <a:lstStyle/>
        <a:p>
          <a:endParaRPr lang="en-US"/>
        </a:p>
      </dgm:t>
    </dgm:pt>
    <dgm:pt modelId="{D034D648-BA41-44C0-8509-6AB4682AA1A1}">
      <dgm:prSet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Project investment returns</a:t>
          </a:r>
        </a:p>
      </dgm:t>
    </dgm:pt>
    <dgm:pt modelId="{DB873775-A59F-42AD-A0AD-7BCFF7805EF6}" type="parTrans" cxnId="{84ED9FC0-7E47-4A40-810F-CD17590490EF}">
      <dgm:prSet/>
      <dgm:spPr/>
      <dgm:t>
        <a:bodyPr/>
        <a:lstStyle/>
        <a:p>
          <a:endParaRPr lang="en-US"/>
        </a:p>
      </dgm:t>
    </dgm:pt>
    <dgm:pt modelId="{7E0D6EEB-D864-43BD-BFE7-7A66D3BD797F}" type="sibTrans" cxnId="{84ED9FC0-7E47-4A40-810F-CD17590490EF}">
      <dgm:prSet/>
      <dgm:spPr/>
      <dgm:t>
        <a:bodyPr/>
        <a:lstStyle/>
        <a:p>
          <a:endParaRPr lang="en-US"/>
        </a:p>
      </dgm:t>
    </dgm:pt>
    <dgm:pt modelId="{0A9C5CBE-626F-4346-A48D-869FD818852C}">
      <dgm:prSet/>
      <dgm:spPr>
        <a:solidFill>
          <a:srgbClr val="CBDFEE">
            <a:alpha val="89804"/>
          </a:srgbClr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Use of stochastic models to project return on assets</a:t>
          </a:r>
        </a:p>
      </dgm:t>
    </dgm:pt>
    <dgm:pt modelId="{2B3E9689-3D8D-4DB9-A4D1-3AD1D7A230C3}" type="parTrans" cxnId="{4B021766-1FA2-46F9-A11E-E70CAA44647E}">
      <dgm:prSet/>
      <dgm:spPr/>
      <dgm:t>
        <a:bodyPr/>
        <a:lstStyle/>
        <a:p>
          <a:endParaRPr lang="en-US"/>
        </a:p>
      </dgm:t>
    </dgm:pt>
    <dgm:pt modelId="{A71F5502-2961-4AE0-A2BA-9452549463A2}" type="sibTrans" cxnId="{4B021766-1FA2-46F9-A11E-E70CAA44647E}">
      <dgm:prSet/>
      <dgm:spPr/>
      <dgm:t>
        <a:bodyPr/>
        <a:lstStyle/>
        <a:p>
          <a:endParaRPr lang="en-US"/>
        </a:p>
      </dgm:t>
    </dgm:pt>
    <dgm:pt modelId="{D8D70D4B-C8B2-451F-9881-BE6AE96577F9}">
      <dgm:prSet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Solvency forecast</a:t>
          </a:r>
        </a:p>
      </dgm:t>
    </dgm:pt>
    <dgm:pt modelId="{3AE94C8A-A2BE-43E3-8797-9C3B1BE2DAEE}" type="parTrans" cxnId="{684D74C8-B5DF-4FE1-8E9E-8F71EAF65041}">
      <dgm:prSet/>
      <dgm:spPr/>
      <dgm:t>
        <a:bodyPr/>
        <a:lstStyle/>
        <a:p>
          <a:endParaRPr lang="en-US"/>
        </a:p>
      </dgm:t>
    </dgm:pt>
    <dgm:pt modelId="{58978091-C70D-4E57-A03A-AF7A140766A9}" type="sibTrans" cxnId="{684D74C8-B5DF-4FE1-8E9E-8F71EAF65041}">
      <dgm:prSet/>
      <dgm:spPr/>
      <dgm:t>
        <a:bodyPr/>
        <a:lstStyle/>
        <a:p>
          <a:endParaRPr lang="en-US"/>
        </a:p>
      </dgm:t>
    </dgm:pt>
    <dgm:pt modelId="{047136FB-0615-4847-BE38-832807FA4540}">
      <dgm:prSet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Check when solvency will fall below minimum internal threshold.</a:t>
          </a:r>
        </a:p>
      </dgm:t>
    </dgm:pt>
    <dgm:pt modelId="{5FCB43B5-016A-4D0B-B193-1DA264370D30}" type="parTrans" cxnId="{6136F2A6-8637-4141-AC36-2C63DA301329}">
      <dgm:prSet/>
      <dgm:spPr/>
      <dgm:t>
        <a:bodyPr/>
        <a:lstStyle/>
        <a:p>
          <a:endParaRPr lang="en-US"/>
        </a:p>
      </dgm:t>
    </dgm:pt>
    <dgm:pt modelId="{E6F175FF-6860-4F8E-B4D5-168D5984FCBF}" type="sibTrans" cxnId="{6136F2A6-8637-4141-AC36-2C63DA301329}">
      <dgm:prSet/>
      <dgm:spPr/>
      <dgm:t>
        <a:bodyPr/>
        <a:lstStyle/>
        <a:p>
          <a:endParaRPr lang="en-US"/>
        </a:p>
      </dgm:t>
    </dgm:pt>
    <dgm:pt modelId="{8F3EF43E-7E65-4A34-8934-145E7495F8DC}" type="pres">
      <dgm:prSet presAssocID="{CBF72E03-F214-4886-BD00-4D6F3B203852}" presName="Name0" presStyleCnt="0">
        <dgm:presLayoutVars>
          <dgm:dir/>
          <dgm:animLvl val="lvl"/>
          <dgm:resizeHandles val="exact"/>
        </dgm:presLayoutVars>
      </dgm:prSet>
      <dgm:spPr/>
    </dgm:pt>
    <dgm:pt modelId="{C3F74B4F-7367-46DE-80DB-DD74B0A25980}" type="pres">
      <dgm:prSet presAssocID="{D034D648-BA41-44C0-8509-6AB4682AA1A1}" presName="linNode" presStyleCnt="0"/>
      <dgm:spPr/>
    </dgm:pt>
    <dgm:pt modelId="{7DDB7C6C-1F8A-4FD9-8324-CB57F4BC2C53}" type="pres">
      <dgm:prSet presAssocID="{D034D648-BA41-44C0-8509-6AB4682AA1A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17F3B5CF-CB86-4C4C-B717-83921034CD31}" type="pres">
      <dgm:prSet presAssocID="{D034D648-BA41-44C0-8509-6AB4682AA1A1}" presName="descendantText" presStyleLbl="alignAccFollowNode1" presStyleIdx="0" presStyleCnt="6">
        <dgm:presLayoutVars>
          <dgm:bulletEnabled val="1"/>
        </dgm:presLayoutVars>
      </dgm:prSet>
      <dgm:spPr/>
    </dgm:pt>
    <dgm:pt modelId="{37506C83-BF6A-43C8-87C8-91598C34EFC0}" type="pres">
      <dgm:prSet presAssocID="{7E0D6EEB-D864-43BD-BFE7-7A66D3BD797F}" presName="sp" presStyleCnt="0"/>
      <dgm:spPr/>
    </dgm:pt>
    <dgm:pt modelId="{36BE4F45-11FB-4F07-86EA-348D1C9F8401}" type="pres">
      <dgm:prSet presAssocID="{BA8A6B15-D886-4F26-BB3A-25188FBBE210}" presName="linNode" presStyleCnt="0"/>
      <dgm:spPr/>
    </dgm:pt>
    <dgm:pt modelId="{35DF3FA3-8752-4A44-A944-77D891D78B53}" type="pres">
      <dgm:prSet presAssocID="{BA8A6B15-D886-4F26-BB3A-25188FBBE210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665AF93C-8988-4DB3-A1B9-79E752DFC5D9}" type="pres">
      <dgm:prSet presAssocID="{BA8A6B15-D886-4F26-BB3A-25188FBBE210}" presName="descendantText" presStyleLbl="alignAccFollowNode1" presStyleIdx="1" presStyleCnt="6" custLinFactNeighborX="0" custLinFactNeighborY="0">
        <dgm:presLayoutVars>
          <dgm:bulletEnabled val="1"/>
        </dgm:presLayoutVars>
      </dgm:prSet>
      <dgm:spPr/>
    </dgm:pt>
    <dgm:pt modelId="{75D4F155-F502-4786-95B7-FEBF36E2C160}" type="pres">
      <dgm:prSet presAssocID="{4166474C-64AA-4517-B7D5-80BDFFE05AF7}" presName="sp" presStyleCnt="0"/>
      <dgm:spPr/>
    </dgm:pt>
    <dgm:pt modelId="{2581C452-D5D1-41DA-B892-06C8C987076E}" type="pres">
      <dgm:prSet presAssocID="{92380F91-BCC9-4100-BF70-9A0B46CFD9D7}" presName="linNode" presStyleCnt="0"/>
      <dgm:spPr/>
    </dgm:pt>
    <dgm:pt modelId="{8C54ADCE-4D11-44C1-B843-C4B3C3410659}" type="pres">
      <dgm:prSet presAssocID="{92380F91-BCC9-4100-BF70-9A0B46CFD9D7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1319D60-16CE-42C1-BC8A-FFDFB2C8B19E}" type="pres">
      <dgm:prSet presAssocID="{92380F91-BCC9-4100-BF70-9A0B46CFD9D7}" presName="descendantText" presStyleLbl="alignAccFollowNode1" presStyleIdx="2" presStyleCnt="6" custScaleY="129633" custLinFactNeighborY="0">
        <dgm:presLayoutVars>
          <dgm:bulletEnabled val="1"/>
        </dgm:presLayoutVars>
      </dgm:prSet>
      <dgm:spPr/>
    </dgm:pt>
    <dgm:pt modelId="{62A6C8B1-9844-4A25-A622-CE48D4890272}" type="pres">
      <dgm:prSet presAssocID="{49DD2FD0-7CC1-4363-9250-8E3AEB246848}" presName="sp" presStyleCnt="0"/>
      <dgm:spPr/>
    </dgm:pt>
    <dgm:pt modelId="{24DC3DCB-AB4B-4E2D-8FD6-22710CE13523}" type="pres">
      <dgm:prSet presAssocID="{D8D70D4B-C8B2-451F-9881-BE6AE96577F9}" presName="linNode" presStyleCnt="0"/>
      <dgm:spPr/>
    </dgm:pt>
    <dgm:pt modelId="{E48E357E-93E7-4845-9381-34169A74AA24}" type="pres">
      <dgm:prSet presAssocID="{D8D70D4B-C8B2-451F-9881-BE6AE96577F9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E515E4A-5A90-482A-BFFD-83461D6AB0ED}" type="pres">
      <dgm:prSet presAssocID="{D8D70D4B-C8B2-451F-9881-BE6AE96577F9}" presName="descendantText" presStyleLbl="alignAccFollowNode1" presStyleIdx="3" presStyleCnt="6">
        <dgm:presLayoutVars>
          <dgm:bulletEnabled val="1"/>
        </dgm:presLayoutVars>
      </dgm:prSet>
      <dgm:spPr/>
    </dgm:pt>
    <dgm:pt modelId="{D75F86F1-99EE-490E-B92D-B31F58B35F69}" type="pres">
      <dgm:prSet presAssocID="{58978091-C70D-4E57-A03A-AF7A140766A9}" presName="sp" presStyleCnt="0"/>
      <dgm:spPr/>
    </dgm:pt>
    <dgm:pt modelId="{CA537695-0762-4013-8075-1363A6B3B938}" type="pres">
      <dgm:prSet presAssocID="{9730BF7E-ADBD-4C00-8551-B0968BAC0EBC}" presName="linNode" presStyleCnt="0"/>
      <dgm:spPr/>
    </dgm:pt>
    <dgm:pt modelId="{3496C347-0C95-4567-ACB0-DCDFD3C5F56D}" type="pres">
      <dgm:prSet presAssocID="{9730BF7E-ADBD-4C00-8551-B0968BAC0EBC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A1783A07-4B4A-463E-8D7F-92EDF3F3E945}" type="pres">
      <dgm:prSet presAssocID="{9730BF7E-ADBD-4C00-8551-B0968BAC0EBC}" presName="descendantText" presStyleLbl="alignAccFollowNode1" presStyleIdx="4" presStyleCnt="6">
        <dgm:presLayoutVars>
          <dgm:bulletEnabled val="1"/>
        </dgm:presLayoutVars>
      </dgm:prSet>
      <dgm:spPr/>
    </dgm:pt>
    <dgm:pt modelId="{A4148684-659C-49CE-AB2B-0C292140A9B4}" type="pres">
      <dgm:prSet presAssocID="{547F6A9D-E4DD-4E25-A8A5-A2EC03037F94}" presName="sp" presStyleCnt="0"/>
      <dgm:spPr/>
    </dgm:pt>
    <dgm:pt modelId="{ABCBAA1A-A527-435B-827F-585CCE45F181}" type="pres">
      <dgm:prSet presAssocID="{0545795D-DB9C-4BB2-A47C-75D5D90C48D1}" presName="linNode" presStyleCnt="0"/>
      <dgm:spPr/>
    </dgm:pt>
    <dgm:pt modelId="{2CCA42A9-D957-4F0B-9D2B-9384F215B399}" type="pres">
      <dgm:prSet presAssocID="{0545795D-DB9C-4BB2-A47C-75D5D90C48D1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37FD8688-380B-4A35-A202-1DB3E79DFD19}" type="pres">
      <dgm:prSet presAssocID="{0545795D-DB9C-4BB2-A47C-75D5D90C48D1}" presName="descendantText" presStyleLbl="alignAccFollowNode1" presStyleIdx="5" presStyleCnt="6" custLinFactNeighborX="0" custLinFactNeighborY="929">
        <dgm:presLayoutVars>
          <dgm:bulletEnabled val="1"/>
        </dgm:presLayoutVars>
      </dgm:prSet>
      <dgm:spPr/>
    </dgm:pt>
  </dgm:ptLst>
  <dgm:cxnLst>
    <dgm:cxn modelId="{2DDCCE05-6B1C-44B7-A4F0-C87FCB0F1A08}" type="presOf" srcId="{CBF72E03-F214-4886-BD00-4D6F3B203852}" destId="{8F3EF43E-7E65-4A34-8934-145E7495F8DC}" srcOrd="0" destOrd="0" presId="urn:microsoft.com/office/officeart/2005/8/layout/vList5"/>
    <dgm:cxn modelId="{89BF541A-2E0C-4D91-B34D-1658F8FE11C3}" type="presOf" srcId="{D6F171FC-4021-435B-8955-EB3F4BF20CBC}" destId="{F1319D60-16CE-42C1-BC8A-FFDFB2C8B19E}" srcOrd="0" destOrd="0" presId="urn:microsoft.com/office/officeart/2005/8/layout/vList5"/>
    <dgm:cxn modelId="{9685D01E-A0AE-44F2-94E8-A7BC4B353134}" type="presOf" srcId="{C65F3017-6D03-437D-AFDD-C633F1BE2B65}" destId="{A1783A07-4B4A-463E-8D7F-92EDF3F3E945}" srcOrd="0" destOrd="0" presId="urn:microsoft.com/office/officeart/2005/8/layout/vList5"/>
    <dgm:cxn modelId="{83931331-8B77-4FFC-B4B5-22910326541D}" type="presOf" srcId="{047136FB-0615-4847-BE38-832807FA4540}" destId="{3E515E4A-5A90-482A-BFFD-83461D6AB0ED}" srcOrd="0" destOrd="0" presId="urn:microsoft.com/office/officeart/2005/8/layout/vList5"/>
    <dgm:cxn modelId="{62394433-0C7E-4BDA-BDD4-A302B37D715E}" type="presOf" srcId="{D8D70D4B-C8B2-451F-9881-BE6AE96577F9}" destId="{E48E357E-93E7-4845-9381-34169A74AA24}" srcOrd="0" destOrd="0" presId="urn:microsoft.com/office/officeart/2005/8/layout/vList5"/>
    <dgm:cxn modelId="{FC9BF533-EBF5-47A2-AD82-336CF6FC7202}" srcId="{CBF72E03-F214-4886-BD00-4D6F3B203852}" destId="{BA8A6B15-D886-4F26-BB3A-25188FBBE210}" srcOrd="1" destOrd="0" parTransId="{02842E20-59D0-4A2D-BA97-DEDD0E94B02A}" sibTransId="{4166474C-64AA-4517-B7D5-80BDFFE05AF7}"/>
    <dgm:cxn modelId="{AFAE525E-3F75-4DD7-823B-98279F2C44A4}" type="presOf" srcId="{BA8A6B15-D886-4F26-BB3A-25188FBBE210}" destId="{35DF3FA3-8752-4A44-A944-77D891D78B53}" srcOrd="0" destOrd="0" presId="urn:microsoft.com/office/officeart/2005/8/layout/vList5"/>
    <dgm:cxn modelId="{2F40EE45-148D-4930-8290-071E28D3044A}" type="presOf" srcId="{0545795D-DB9C-4BB2-A47C-75D5D90C48D1}" destId="{2CCA42A9-D957-4F0B-9D2B-9384F215B399}" srcOrd="0" destOrd="0" presId="urn:microsoft.com/office/officeart/2005/8/layout/vList5"/>
    <dgm:cxn modelId="{4B021766-1FA2-46F9-A11E-E70CAA44647E}" srcId="{D034D648-BA41-44C0-8509-6AB4682AA1A1}" destId="{0A9C5CBE-626F-4346-A48D-869FD818852C}" srcOrd="0" destOrd="0" parTransId="{2B3E9689-3D8D-4DB9-A4D1-3AD1D7A230C3}" sibTransId="{A71F5502-2961-4AE0-A2BA-9452549463A2}"/>
    <dgm:cxn modelId="{98A9B44B-D840-4309-80CD-938A7D8274A7}" srcId="{9730BF7E-ADBD-4C00-8551-B0968BAC0EBC}" destId="{C65F3017-6D03-437D-AFDD-C633F1BE2B65}" srcOrd="0" destOrd="0" parTransId="{C49B6E21-D517-494D-9E5F-4493DD4D6E51}" sibTransId="{69F31E3B-5A2B-48A5-9F3D-10BE522D94DF}"/>
    <dgm:cxn modelId="{C67CD650-EA7B-43C7-A7EC-ACE80E217582}" type="presOf" srcId="{C82A384E-EA8E-421F-8563-522829AB1716}" destId="{37FD8688-380B-4A35-A202-1DB3E79DFD19}" srcOrd="0" destOrd="0" presId="urn:microsoft.com/office/officeart/2005/8/layout/vList5"/>
    <dgm:cxn modelId="{2C36EB50-5DBC-467B-AB01-988DA2E409E7}" srcId="{BA8A6B15-D886-4F26-BB3A-25188FBBE210}" destId="{C43D6DAA-F94C-4504-82F9-3DFC2F87A171}" srcOrd="0" destOrd="0" parTransId="{7D9F5BC2-5CEC-4F5A-BB79-20C6ACA92190}" sibTransId="{F2E6F8C5-FAC5-44EC-BC14-EDB7321F8C37}"/>
    <dgm:cxn modelId="{7222B17A-BB75-40E6-BE15-5F3A2A62F58D}" type="presOf" srcId="{92380F91-BCC9-4100-BF70-9A0B46CFD9D7}" destId="{8C54ADCE-4D11-44C1-B843-C4B3C3410659}" srcOrd="0" destOrd="0" presId="urn:microsoft.com/office/officeart/2005/8/layout/vList5"/>
    <dgm:cxn modelId="{4379889D-3ECC-4089-9289-951F2D475AE9}" srcId="{CBF72E03-F214-4886-BD00-4D6F3B203852}" destId="{92380F91-BCC9-4100-BF70-9A0B46CFD9D7}" srcOrd="2" destOrd="0" parTransId="{85F649B8-CC3B-46AD-AD3B-302D6D9BB7AC}" sibTransId="{49DD2FD0-7CC1-4363-9250-8E3AEB246848}"/>
    <dgm:cxn modelId="{5BE6D49D-119B-4CC6-8956-8A555551C2D7}" type="presOf" srcId="{9730BF7E-ADBD-4C00-8551-B0968BAC0EBC}" destId="{3496C347-0C95-4567-ACB0-DCDFD3C5F56D}" srcOrd="0" destOrd="0" presId="urn:microsoft.com/office/officeart/2005/8/layout/vList5"/>
    <dgm:cxn modelId="{3DBF6DA1-31D7-407B-9560-79BAA5C2222D}" type="presOf" srcId="{0A9C5CBE-626F-4346-A48D-869FD818852C}" destId="{17F3B5CF-CB86-4C4C-B717-83921034CD31}" srcOrd="0" destOrd="0" presId="urn:microsoft.com/office/officeart/2005/8/layout/vList5"/>
    <dgm:cxn modelId="{6136F2A6-8637-4141-AC36-2C63DA301329}" srcId="{D8D70D4B-C8B2-451F-9881-BE6AE96577F9}" destId="{047136FB-0615-4847-BE38-832807FA4540}" srcOrd="0" destOrd="0" parTransId="{5FCB43B5-016A-4D0B-B193-1DA264370D30}" sibTransId="{E6F175FF-6860-4F8E-B4D5-168D5984FCBF}"/>
    <dgm:cxn modelId="{54A2B6A9-4054-40DC-8254-01F098A13E5A}" type="presOf" srcId="{D034D648-BA41-44C0-8509-6AB4682AA1A1}" destId="{7DDB7C6C-1F8A-4FD9-8324-CB57F4BC2C53}" srcOrd="0" destOrd="0" presId="urn:microsoft.com/office/officeart/2005/8/layout/vList5"/>
    <dgm:cxn modelId="{669C74B1-9640-4B6D-8F6A-FE6852BBA691}" type="presOf" srcId="{C84F7728-2F97-47E5-96B6-AF20EDB7AC6C}" destId="{F1319D60-16CE-42C1-BC8A-FFDFB2C8B19E}" srcOrd="0" destOrd="1" presId="urn:microsoft.com/office/officeart/2005/8/layout/vList5"/>
    <dgm:cxn modelId="{62A34DBC-CB1C-47BC-90F8-7FF4F34ACCE0}" srcId="{0545795D-DB9C-4BB2-A47C-75D5D90C48D1}" destId="{C82A384E-EA8E-421F-8563-522829AB1716}" srcOrd="0" destOrd="0" parTransId="{8C2916E2-7103-4BA4-AF37-43E77205BBE6}" sibTransId="{E9B0E885-7F70-4D15-9A47-D09AE41D4DB6}"/>
    <dgm:cxn modelId="{717103BF-9763-4FC0-A17D-A9FED310E12E}" srcId="{92380F91-BCC9-4100-BF70-9A0B46CFD9D7}" destId="{D6F171FC-4021-435B-8955-EB3F4BF20CBC}" srcOrd="0" destOrd="0" parTransId="{E91D6C3A-4E38-454D-93A0-0833EA980701}" sibTransId="{62BF7BF7-05D6-412B-BE86-C8AB30394804}"/>
    <dgm:cxn modelId="{84ED9FC0-7E47-4A40-810F-CD17590490EF}" srcId="{CBF72E03-F214-4886-BD00-4D6F3B203852}" destId="{D034D648-BA41-44C0-8509-6AB4682AA1A1}" srcOrd="0" destOrd="0" parTransId="{DB873775-A59F-42AD-A0AD-7BCFF7805EF6}" sibTransId="{7E0D6EEB-D864-43BD-BFE7-7A66D3BD797F}"/>
    <dgm:cxn modelId="{5F5D0CC4-4406-4B95-9795-09BF9BB04BF1}" srcId="{92380F91-BCC9-4100-BF70-9A0B46CFD9D7}" destId="{C84F7728-2F97-47E5-96B6-AF20EDB7AC6C}" srcOrd="1" destOrd="0" parTransId="{D768893C-054A-45BB-A04F-DEFD2151ACF6}" sibTransId="{1BD4854F-68B4-4E91-AE1D-35BA8B21DC50}"/>
    <dgm:cxn modelId="{684D74C8-B5DF-4FE1-8E9E-8F71EAF65041}" srcId="{CBF72E03-F214-4886-BD00-4D6F3B203852}" destId="{D8D70D4B-C8B2-451F-9881-BE6AE96577F9}" srcOrd="3" destOrd="0" parTransId="{3AE94C8A-A2BE-43E3-8797-9C3B1BE2DAEE}" sibTransId="{58978091-C70D-4E57-A03A-AF7A140766A9}"/>
    <dgm:cxn modelId="{0E2D8BD1-7F55-42B0-B0A5-0A4F06115769}" srcId="{CBF72E03-F214-4886-BD00-4D6F3B203852}" destId="{0545795D-DB9C-4BB2-A47C-75D5D90C48D1}" srcOrd="5" destOrd="0" parTransId="{179EFA13-9DBC-494C-B653-1B44EA4B381C}" sibTransId="{F018C2EE-09C4-4804-9CA7-4B26FFA4288C}"/>
    <dgm:cxn modelId="{F012EEDB-5F72-4262-B083-05C370866259}" srcId="{CBF72E03-F214-4886-BD00-4D6F3B203852}" destId="{9730BF7E-ADBD-4C00-8551-B0968BAC0EBC}" srcOrd="4" destOrd="0" parTransId="{0AA853C5-68BA-436C-812A-3A450E3743BD}" sibTransId="{547F6A9D-E4DD-4E25-A8A5-A2EC03037F94}"/>
    <dgm:cxn modelId="{28B49DDE-7BEF-4B87-B0EE-573283C00984}" type="presOf" srcId="{C43D6DAA-F94C-4504-82F9-3DFC2F87A171}" destId="{665AF93C-8988-4DB3-A1B9-79E752DFC5D9}" srcOrd="0" destOrd="0" presId="urn:microsoft.com/office/officeart/2005/8/layout/vList5"/>
    <dgm:cxn modelId="{304E1FC4-1C2B-40DB-980C-1A2A76C4D10D}" type="presParOf" srcId="{8F3EF43E-7E65-4A34-8934-145E7495F8DC}" destId="{C3F74B4F-7367-46DE-80DB-DD74B0A25980}" srcOrd="0" destOrd="0" presId="urn:microsoft.com/office/officeart/2005/8/layout/vList5"/>
    <dgm:cxn modelId="{367F7BEE-7735-4AE9-85BA-52F4B4FD7917}" type="presParOf" srcId="{C3F74B4F-7367-46DE-80DB-DD74B0A25980}" destId="{7DDB7C6C-1F8A-4FD9-8324-CB57F4BC2C53}" srcOrd="0" destOrd="0" presId="urn:microsoft.com/office/officeart/2005/8/layout/vList5"/>
    <dgm:cxn modelId="{BF3F5A74-E8E9-40D2-832B-E8CF0E331A56}" type="presParOf" srcId="{C3F74B4F-7367-46DE-80DB-DD74B0A25980}" destId="{17F3B5CF-CB86-4C4C-B717-83921034CD31}" srcOrd="1" destOrd="0" presId="urn:microsoft.com/office/officeart/2005/8/layout/vList5"/>
    <dgm:cxn modelId="{9D546B30-84F0-4628-9AEA-F3E5FEC7595D}" type="presParOf" srcId="{8F3EF43E-7E65-4A34-8934-145E7495F8DC}" destId="{37506C83-BF6A-43C8-87C8-91598C34EFC0}" srcOrd="1" destOrd="0" presId="urn:microsoft.com/office/officeart/2005/8/layout/vList5"/>
    <dgm:cxn modelId="{EE25BB40-2AFC-4156-BC4A-D73D51FA9703}" type="presParOf" srcId="{8F3EF43E-7E65-4A34-8934-145E7495F8DC}" destId="{36BE4F45-11FB-4F07-86EA-348D1C9F8401}" srcOrd="2" destOrd="0" presId="urn:microsoft.com/office/officeart/2005/8/layout/vList5"/>
    <dgm:cxn modelId="{90363ECD-3DA2-4623-8FD0-B297361CEB46}" type="presParOf" srcId="{36BE4F45-11FB-4F07-86EA-348D1C9F8401}" destId="{35DF3FA3-8752-4A44-A944-77D891D78B53}" srcOrd="0" destOrd="0" presId="urn:microsoft.com/office/officeart/2005/8/layout/vList5"/>
    <dgm:cxn modelId="{4F43224F-A10E-46C5-BE75-E48B4A834E67}" type="presParOf" srcId="{36BE4F45-11FB-4F07-86EA-348D1C9F8401}" destId="{665AF93C-8988-4DB3-A1B9-79E752DFC5D9}" srcOrd="1" destOrd="0" presId="urn:microsoft.com/office/officeart/2005/8/layout/vList5"/>
    <dgm:cxn modelId="{4139087C-B27A-47C6-8077-263F11C5DB90}" type="presParOf" srcId="{8F3EF43E-7E65-4A34-8934-145E7495F8DC}" destId="{75D4F155-F502-4786-95B7-FEBF36E2C160}" srcOrd="3" destOrd="0" presId="urn:microsoft.com/office/officeart/2005/8/layout/vList5"/>
    <dgm:cxn modelId="{AD3D65D1-2B2B-4DEE-A677-553DF82A24F0}" type="presParOf" srcId="{8F3EF43E-7E65-4A34-8934-145E7495F8DC}" destId="{2581C452-D5D1-41DA-B892-06C8C987076E}" srcOrd="4" destOrd="0" presId="urn:microsoft.com/office/officeart/2005/8/layout/vList5"/>
    <dgm:cxn modelId="{FCFE2135-40C4-48ED-9BD0-C5318A9C01A8}" type="presParOf" srcId="{2581C452-D5D1-41DA-B892-06C8C987076E}" destId="{8C54ADCE-4D11-44C1-B843-C4B3C3410659}" srcOrd="0" destOrd="0" presId="urn:microsoft.com/office/officeart/2005/8/layout/vList5"/>
    <dgm:cxn modelId="{3AF26596-1D05-4272-9D0A-58A1FD51E1E5}" type="presParOf" srcId="{2581C452-D5D1-41DA-B892-06C8C987076E}" destId="{F1319D60-16CE-42C1-BC8A-FFDFB2C8B19E}" srcOrd="1" destOrd="0" presId="urn:microsoft.com/office/officeart/2005/8/layout/vList5"/>
    <dgm:cxn modelId="{2F90C1AF-09C3-4AEF-B90C-50AA0B7775F9}" type="presParOf" srcId="{8F3EF43E-7E65-4A34-8934-145E7495F8DC}" destId="{62A6C8B1-9844-4A25-A622-CE48D4890272}" srcOrd="5" destOrd="0" presId="urn:microsoft.com/office/officeart/2005/8/layout/vList5"/>
    <dgm:cxn modelId="{BA354096-74FE-42A0-9FC3-D59C277358A0}" type="presParOf" srcId="{8F3EF43E-7E65-4A34-8934-145E7495F8DC}" destId="{24DC3DCB-AB4B-4E2D-8FD6-22710CE13523}" srcOrd="6" destOrd="0" presId="urn:microsoft.com/office/officeart/2005/8/layout/vList5"/>
    <dgm:cxn modelId="{4F6CF935-7C6E-407B-B044-33BC6D5806F6}" type="presParOf" srcId="{24DC3DCB-AB4B-4E2D-8FD6-22710CE13523}" destId="{E48E357E-93E7-4845-9381-34169A74AA24}" srcOrd="0" destOrd="0" presId="urn:microsoft.com/office/officeart/2005/8/layout/vList5"/>
    <dgm:cxn modelId="{C91FE990-FE4C-4C36-98CC-7C913E094717}" type="presParOf" srcId="{24DC3DCB-AB4B-4E2D-8FD6-22710CE13523}" destId="{3E515E4A-5A90-482A-BFFD-83461D6AB0ED}" srcOrd="1" destOrd="0" presId="urn:microsoft.com/office/officeart/2005/8/layout/vList5"/>
    <dgm:cxn modelId="{AAB68D2E-887A-4DF9-9A45-895C28F0B2E6}" type="presParOf" srcId="{8F3EF43E-7E65-4A34-8934-145E7495F8DC}" destId="{D75F86F1-99EE-490E-B92D-B31F58B35F69}" srcOrd="7" destOrd="0" presId="urn:microsoft.com/office/officeart/2005/8/layout/vList5"/>
    <dgm:cxn modelId="{9D02248E-AA8B-408E-AA0E-734335491F40}" type="presParOf" srcId="{8F3EF43E-7E65-4A34-8934-145E7495F8DC}" destId="{CA537695-0762-4013-8075-1363A6B3B938}" srcOrd="8" destOrd="0" presId="urn:microsoft.com/office/officeart/2005/8/layout/vList5"/>
    <dgm:cxn modelId="{EFEB61E0-AA7A-4F95-BD8D-8B5968A6E069}" type="presParOf" srcId="{CA537695-0762-4013-8075-1363A6B3B938}" destId="{3496C347-0C95-4567-ACB0-DCDFD3C5F56D}" srcOrd="0" destOrd="0" presId="urn:microsoft.com/office/officeart/2005/8/layout/vList5"/>
    <dgm:cxn modelId="{8281D36E-C4F4-4C66-AA4B-EEE56519539B}" type="presParOf" srcId="{CA537695-0762-4013-8075-1363A6B3B938}" destId="{A1783A07-4B4A-463E-8D7F-92EDF3F3E945}" srcOrd="1" destOrd="0" presId="urn:microsoft.com/office/officeart/2005/8/layout/vList5"/>
    <dgm:cxn modelId="{F0EB6FA3-0C0A-4CCF-98F9-52CCED7964E0}" type="presParOf" srcId="{8F3EF43E-7E65-4A34-8934-145E7495F8DC}" destId="{A4148684-659C-49CE-AB2B-0C292140A9B4}" srcOrd="9" destOrd="0" presId="urn:microsoft.com/office/officeart/2005/8/layout/vList5"/>
    <dgm:cxn modelId="{7B69B192-7DB3-488F-A6C4-FF3FDFD51A2F}" type="presParOf" srcId="{8F3EF43E-7E65-4A34-8934-145E7495F8DC}" destId="{ABCBAA1A-A527-435B-827F-585CCE45F181}" srcOrd="10" destOrd="0" presId="urn:microsoft.com/office/officeart/2005/8/layout/vList5"/>
    <dgm:cxn modelId="{94A7CBC2-426C-40E1-A5D1-92F28B72E2EA}" type="presParOf" srcId="{ABCBAA1A-A527-435B-827F-585CCE45F181}" destId="{2CCA42A9-D957-4F0B-9D2B-9384F215B399}" srcOrd="0" destOrd="0" presId="urn:microsoft.com/office/officeart/2005/8/layout/vList5"/>
    <dgm:cxn modelId="{B70DBBC6-C989-4A0C-A6F0-75E14AEE7F7B}" type="presParOf" srcId="{ABCBAA1A-A527-435B-827F-585CCE45F181}" destId="{37FD8688-380B-4A35-A202-1DB3E79DFD1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F72E03-F214-4886-BD00-4D6F3B20385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C94A8B6-BBE5-455D-893F-A7E36C0BE5A9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 err="1">
              <a:latin typeface="Trebuchet MS" panose="020B0603020202020204" pitchFamily="34" charset="0"/>
            </a:rPr>
            <a:t>Minimise</a:t>
          </a:r>
          <a:r>
            <a:rPr lang="en-US" dirty="0">
              <a:latin typeface="Trebuchet MS" panose="020B0603020202020204" pitchFamily="34" charset="0"/>
            </a:rPr>
            <a:t> risk </a:t>
          </a:r>
        </a:p>
      </dgm:t>
    </dgm:pt>
    <dgm:pt modelId="{12D51FDB-C268-4F4E-BA50-9F3459F6A36E}" type="parTrans" cxnId="{58DDFEEF-97EF-41B0-B7EA-B2D7BA310C41}">
      <dgm:prSet/>
      <dgm:spPr/>
      <dgm:t>
        <a:bodyPr/>
        <a:lstStyle/>
        <a:p>
          <a:endParaRPr lang="en-US"/>
        </a:p>
      </dgm:t>
    </dgm:pt>
    <dgm:pt modelId="{87BCD0F6-E285-4B89-9A84-F3DDA7AA382C}" type="sibTrans" cxnId="{58DDFEEF-97EF-41B0-B7EA-B2D7BA310C41}">
      <dgm:prSet/>
      <dgm:spPr/>
      <dgm:t>
        <a:bodyPr/>
        <a:lstStyle/>
        <a:p>
          <a:endParaRPr lang="en-US"/>
        </a:p>
      </dgm:t>
    </dgm:pt>
    <dgm:pt modelId="{4B7A053D-84E4-447D-9188-F3AEBBC6EECD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Underwriting</a:t>
          </a:r>
        </a:p>
      </dgm:t>
    </dgm:pt>
    <dgm:pt modelId="{F33D19F5-B2F4-4947-8068-55B542A3FB55}" type="parTrans" cxnId="{CEBAB9E3-7BBF-4595-9656-43239F916C6B}">
      <dgm:prSet/>
      <dgm:spPr/>
      <dgm:t>
        <a:bodyPr/>
        <a:lstStyle/>
        <a:p>
          <a:endParaRPr lang="en-US"/>
        </a:p>
      </dgm:t>
    </dgm:pt>
    <dgm:pt modelId="{4DB1DCDA-0996-4006-8D1D-0868FE0B3F0B}" type="sibTrans" cxnId="{CEBAB9E3-7BBF-4595-9656-43239F916C6B}">
      <dgm:prSet/>
      <dgm:spPr/>
      <dgm:t>
        <a:bodyPr/>
        <a:lstStyle/>
        <a:p>
          <a:endParaRPr lang="en-US"/>
        </a:p>
      </dgm:t>
    </dgm:pt>
    <dgm:pt modelId="{9730BF7E-ADBD-4C00-8551-B0968BAC0EBC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Trigger points for repricing or restructuring</a:t>
          </a:r>
        </a:p>
      </dgm:t>
    </dgm:pt>
    <dgm:pt modelId="{0AA853C5-68BA-436C-812A-3A450E3743BD}" type="parTrans" cxnId="{F012EEDB-5F72-4262-B083-05C370866259}">
      <dgm:prSet/>
      <dgm:spPr/>
      <dgm:t>
        <a:bodyPr/>
        <a:lstStyle/>
        <a:p>
          <a:endParaRPr lang="en-US"/>
        </a:p>
      </dgm:t>
    </dgm:pt>
    <dgm:pt modelId="{547F6A9D-E4DD-4E25-A8A5-A2EC03037F94}" type="sibTrans" cxnId="{F012EEDB-5F72-4262-B083-05C370866259}">
      <dgm:prSet/>
      <dgm:spPr/>
      <dgm:t>
        <a:bodyPr/>
        <a:lstStyle/>
        <a:p>
          <a:endParaRPr lang="en-US"/>
        </a:p>
      </dgm:t>
    </dgm:pt>
    <dgm:pt modelId="{C65F3017-6D03-437D-AFDD-C633F1BE2B65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Change in interest rates</a:t>
          </a:r>
        </a:p>
      </dgm:t>
    </dgm:pt>
    <dgm:pt modelId="{C49B6E21-D517-494D-9E5F-4493DD4D6E51}" type="parTrans" cxnId="{98A9B44B-D840-4309-80CD-938A7D8274A7}">
      <dgm:prSet/>
      <dgm:spPr/>
      <dgm:t>
        <a:bodyPr/>
        <a:lstStyle/>
        <a:p>
          <a:endParaRPr lang="en-US"/>
        </a:p>
      </dgm:t>
    </dgm:pt>
    <dgm:pt modelId="{69F31E3B-5A2B-48A5-9F3D-10BE522D94DF}" type="sibTrans" cxnId="{98A9B44B-D840-4309-80CD-938A7D8274A7}">
      <dgm:prSet/>
      <dgm:spPr/>
      <dgm:t>
        <a:bodyPr/>
        <a:lstStyle/>
        <a:p>
          <a:endParaRPr lang="en-US"/>
        </a:p>
      </dgm:t>
    </dgm:pt>
    <dgm:pt modelId="{0545795D-DB9C-4BB2-A47C-75D5D90C48D1}">
      <dgm:prSet phldrT="[Text]"/>
      <dgm:spPr>
        <a:solidFill>
          <a:srgbClr val="00A0D2"/>
        </a:solidFill>
      </dgm:spPr>
      <dgm:t>
        <a:bodyPr/>
        <a:lstStyle/>
        <a:p>
          <a:r>
            <a:rPr lang="en-US" dirty="0">
              <a:latin typeface="Trebuchet MS" panose="020B0603020202020204" pitchFamily="34" charset="0"/>
            </a:rPr>
            <a:t>Prepare for unforeseen circumstances</a:t>
          </a:r>
        </a:p>
      </dgm:t>
    </dgm:pt>
    <dgm:pt modelId="{179EFA13-9DBC-494C-B653-1B44EA4B381C}" type="parTrans" cxnId="{0E2D8BD1-7F55-42B0-B0A5-0A4F06115769}">
      <dgm:prSet/>
      <dgm:spPr/>
      <dgm:t>
        <a:bodyPr/>
        <a:lstStyle/>
        <a:p>
          <a:endParaRPr lang="en-US"/>
        </a:p>
      </dgm:t>
    </dgm:pt>
    <dgm:pt modelId="{F018C2EE-09C4-4804-9CA7-4B26FFA4288C}" type="sibTrans" cxnId="{0E2D8BD1-7F55-42B0-B0A5-0A4F06115769}">
      <dgm:prSet/>
      <dgm:spPr/>
      <dgm:t>
        <a:bodyPr/>
        <a:lstStyle/>
        <a:p>
          <a:endParaRPr lang="en-US"/>
        </a:p>
      </dgm:t>
    </dgm:pt>
    <dgm:pt modelId="{C82A384E-EA8E-421F-8563-522829AB1716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Need for capital, issues regarding equity capital</a:t>
          </a:r>
        </a:p>
      </dgm:t>
    </dgm:pt>
    <dgm:pt modelId="{8C2916E2-7103-4BA4-AF37-43E77205BBE6}" type="parTrans" cxnId="{62A34DBC-CB1C-47BC-90F8-7FF4F34ACCE0}">
      <dgm:prSet/>
      <dgm:spPr/>
      <dgm:t>
        <a:bodyPr/>
        <a:lstStyle/>
        <a:p>
          <a:endParaRPr lang="en-US"/>
        </a:p>
      </dgm:t>
    </dgm:pt>
    <dgm:pt modelId="{E9B0E885-7F70-4D15-9A47-D09AE41D4DB6}" type="sibTrans" cxnId="{62A34DBC-CB1C-47BC-90F8-7FF4F34ACCE0}">
      <dgm:prSet/>
      <dgm:spPr/>
      <dgm:t>
        <a:bodyPr/>
        <a:lstStyle/>
        <a:p>
          <a:endParaRPr lang="en-US"/>
        </a:p>
      </dgm:t>
    </dgm:pt>
    <dgm:pt modelId="{8664031B-E647-4DE9-AE93-DC05ED5ED9BA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Reinsurance</a:t>
          </a:r>
        </a:p>
      </dgm:t>
    </dgm:pt>
    <dgm:pt modelId="{F3B2A05C-CD6D-43A6-8A5E-2EBEE9278D97}" type="parTrans" cxnId="{1878DF5E-0096-443E-8089-A3AD9DCD9B71}">
      <dgm:prSet/>
      <dgm:spPr/>
      <dgm:t>
        <a:bodyPr/>
        <a:lstStyle/>
        <a:p>
          <a:endParaRPr lang="en-US"/>
        </a:p>
      </dgm:t>
    </dgm:pt>
    <dgm:pt modelId="{98C26DE7-F526-4E12-BF78-313456806419}" type="sibTrans" cxnId="{1878DF5E-0096-443E-8089-A3AD9DCD9B71}">
      <dgm:prSet/>
      <dgm:spPr/>
      <dgm:t>
        <a:bodyPr/>
        <a:lstStyle/>
        <a:p>
          <a:endParaRPr lang="en-US"/>
        </a:p>
      </dgm:t>
    </dgm:pt>
    <dgm:pt modelId="{29305D8A-2AA3-4566-95E0-99BDDA48FB25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Change in availability of hedging instruments</a:t>
          </a:r>
        </a:p>
      </dgm:t>
    </dgm:pt>
    <dgm:pt modelId="{B46F9FA5-23B0-492D-BEB7-BA71E495617B}" type="parTrans" cxnId="{4BCB7E42-DFA9-481B-B173-F53DF98C5665}">
      <dgm:prSet/>
      <dgm:spPr/>
      <dgm:t>
        <a:bodyPr/>
        <a:lstStyle/>
        <a:p>
          <a:endParaRPr lang="en-US"/>
        </a:p>
      </dgm:t>
    </dgm:pt>
    <dgm:pt modelId="{F4B63492-17E0-4CD7-ADC4-B371F9FD8DEC}" type="sibTrans" cxnId="{4BCB7E42-DFA9-481B-B173-F53DF98C5665}">
      <dgm:prSet/>
      <dgm:spPr/>
      <dgm:t>
        <a:bodyPr/>
        <a:lstStyle/>
        <a:p>
          <a:endParaRPr lang="en-US"/>
        </a:p>
      </dgm:t>
    </dgm:pt>
    <dgm:pt modelId="{CC9C4969-104C-4B18-A969-11FB9E111CC0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Competitor repricing</a:t>
          </a:r>
        </a:p>
      </dgm:t>
    </dgm:pt>
    <dgm:pt modelId="{D75882F2-19FC-492F-97B0-85379493EB1C}" type="parTrans" cxnId="{F4B80C6C-79FA-4260-B470-A2CE5C922797}">
      <dgm:prSet/>
      <dgm:spPr/>
      <dgm:t>
        <a:bodyPr/>
        <a:lstStyle/>
        <a:p>
          <a:endParaRPr lang="en-US"/>
        </a:p>
      </dgm:t>
    </dgm:pt>
    <dgm:pt modelId="{D4745123-98C5-4E0C-A49E-9C8BC9658114}" type="sibTrans" cxnId="{F4B80C6C-79FA-4260-B470-A2CE5C922797}">
      <dgm:prSet/>
      <dgm:spPr/>
      <dgm:t>
        <a:bodyPr/>
        <a:lstStyle/>
        <a:p>
          <a:endParaRPr lang="en-US"/>
        </a:p>
      </dgm:t>
    </dgm:pt>
    <dgm:pt modelId="{7F3DAFC7-B87E-4B58-87E2-1109C6D4D5A4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Achieving certain business volume</a:t>
          </a:r>
        </a:p>
      </dgm:t>
    </dgm:pt>
    <dgm:pt modelId="{440E321D-751E-4844-993D-6A5470D59320}" type="parTrans" cxnId="{36B911B4-7AFB-4052-A3FB-3F1032311941}">
      <dgm:prSet/>
      <dgm:spPr/>
      <dgm:t>
        <a:bodyPr/>
        <a:lstStyle/>
        <a:p>
          <a:endParaRPr lang="en-US"/>
        </a:p>
      </dgm:t>
    </dgm:pt>
    <dgm:pt modelId="{84F5D402-62F5-4CE1-B16D-D0BCFC322220}" type="sibTrans" cxnId="{36B911B4-7AFB-4052-A3FB-3F1032311941}">
      <dgm:prSet/>
      <dgm:spPr/>
      <dgm:t>
        <a:bodyPr/>
        <a:lstStyle/>
        <a:p>
          <a:endParaRPr lang="en-US"/>
        </a:p>
      </dgm:t>
    </dgm:pt>
    <dgm:pt modelId="{804043E3-86FD-440C-9C08-A1D30407C5BF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At certain level of free capital</a:t>
          </a:r>
        </a:p>
      </dgm:t>
    </dgm:pt>
    <dgm:pt modelId="{D81FBA0A-FF4A-4F95-93A8-FCF9D75F18DF}" type="parTrans" cxnId="{404173E0-3D38-409B-8632-2B577C4094F7}">
      <dgm:prSet/>
      <dgm:spPr/>
      <dgm:t>
        <a:bodyPr/>
        <a:lstStyle/>
        <a:p>
          <a:endParaRPr lang="en-US"/>
        </a:p>
      </dgm:t>
    </dgm:pt>
    <dgm:pt modelId="{A53AF0DB-D567-431E-9032-A3CD03588453}" type="sibTrans" cxnId="{404173E0-3D38-409B-8632-2B577C4094F7}">
      <dgm:prSet/>
      <dgm:spPr/>
      <dgm:t>
        <a:bodyPr/>
        <a:lstStyle/>
        <a:p>
          <a:endParaRPr lang="en-US"/>
        </a:p>
      </dgm:t>
    </dgm:pt>
    <dgm:pt modelId="{C76D119D-825A-4FA6-82D3-6CD5C0B7DBFF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Subordinated debt</a:t>
          </a:r>
        </a:p>
      </dgm:t>
    </dgm:pt>
    <dgm:pt modelId="{84B9D5FF-F42C-4F1C-92E2-EC8D3E3D1ECE}" type="parTrans" cxnId="{741E95B5-8169-4905-87C3-A8FBED6FF7AE}">
      <dgm:prSet/>
      <dgm:spPr/>
      <dgm:t>
        <a:bodyPr/>
        <a:lstStyle/>
        <a:p>
          <a:endParaRPr lang="en-US"/>
        </a:p>
      </dgm:t>
    </dgm:pt>
    <dgm:pt modelId="{903C720D-296D-43E7-A2EB-7EBCCA63B5F6}" type="sibTrans" cxnId="{741E95B5-8169-4905-87C3-A8FBED6FF7AE}">
      <dgm:prSet/>
      <dgm:spPr/>
      <dgm:t>
        <a:bodyPr/>
        <a:lstStyle/>
        <a:p>
          <a:endParaRPr lang="en-US"/>
        </a:p>
      </dgm:t>
    </dgm:pt>
    <dgm:pt modelId="{320C3EEE-B9BB-4833-9413-2D7C7BBC6519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Financial reinsurance</a:t>
          </a:r>
        </a:p>
      </dgm:t>
    </dgm:pt>
    <dgm:pt modelId="{9F350096-E6A0-40B9-BD80-21F30A41B010}" type="parTrans" cxnId="{AAE34E4C-81C5-4CAF-91C5-AEE06F7DEAEC}">
      <dgm:prSet/>
      <dgm:spPr/>
      <dgm:t>
        <a:bodyPr/>
        <a:lstStyle/>
        <a:p>
          <a:endParaRPr lang="en-US"/>
        </a:p>
      </dgm:t>
    </dgm:pt>
    <dgm:pt modelId="{B12455D9-F767-43F8-B720-ACCFB0CB0E78}" type="sibTrans" cxnId="{AAE34E4C-81C5-4CAF-91C5-AEE06F7DEAEC}">
      <dgm:prSet/>
      <dgm:spPr/>
      <dgm:t>
        <a:bodyPr/>
        <a:lstStyle/>
        <a:p>
          <a:endParaRPr lang="en-US"/>
        </a:p>
      </dgm:t>
    </dgm:pt>
    <dgm:pt modelId="{34661E04-1F55-4EAF-91F6-DC8632440D11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Credit default swaps</a:t>
          </a:r>
        </a:p>
      </dgm:t>
    </dgm:pt>
    <dgm:pt modelId="{59DEC297-C2DD-4735-AACE-DDA60659A44C}" type="parTrans" cxnId="{773A5147-4B72-4429-911A-AB427A5CA8DB}">
      <dgm:prSet/>
      <dgm:spPr/>
      <dgm:t>
        <a:bodyPr/>
        <a:lstStyle/>
        <a:p>
          <a:endParaRPr lang="en-US"/>
        </a:p>
      </dgm:t>
    </dgm:pt>
    <dgm:pt modelId="{3B869F51-CB12-46D8-ADAF-A174C1A4A429}" type="sibTrans" cxnId="{773A5147-4B72-4429-911A-AB427A5CA8DB}">
      <dgm:prSet/>
      <dgm:spPr/>
      <dgm:t>
        <a:bodyPr/>
        <a:lstStyle/>
        <a:p>
          <a:endParaRPr lang="en-US"/>
        </a:p>
      </dgm:t>
    </dgm:pt>
    <dgm:pt modelId="{90791720-3AC3-44ED-8CFF-FB0A0DF236CF}">
      <dgm:prSet phldrT="[Text]" custT="1"/>
      <dgm:spPr>
        <a:solidFill>
          <a:srgbClr val="CBDFEE">
            <a:alpha val="90000"/>
          </a:srgbClr>
        </a:solidFill>
      </dgm:spPr>
      <dgm:t>
        <a:bodyPr/>
        <a:lstStyle/>
        <a:p>
          <a:r>
            <a:rPr lang="en-US" sz="2000" dirty="0">
              <a:latin typeface="Trebuchet MS" panose="020B0603020202020204" pitchFamily="34" charset="0"/>
            </a:rPr>
            <a:t>Interest rate derivatives</a:t>
          </a:r>
        </a:p>
      </dgm:t>
    </dgm:pt>
    <dgm:pt modelId="{15EFC2E3-F1C4-4B2F-B277-082862BEF09D}" type="parTrans" cxnId="{84627BE7-3F17-402F-AE36-3D6C53B37B37}">
      <dgm:prSet/>
      <dgm:spPr/>
      <dgm:t>
        <a:bodyPr/>
        <a:lstStyle/>
        <a:p>
          <a:endParaRPr lang="en-US"/>
        </a:p>
      </dgm:t>
    </dgm:pt>
    <dgm:pt modelId="{D847E426-279B-4A8D-9B79-258900048BE7}" type="sibTrans" cxnId="{84627BE7-3F17-402F-AE36-3D6C53B37B37}">
      <dgm:prSet/>
      <dgm:spPr/>
      <dgm:t>
        <a:bodyPr/>
        <a:lstStyle/>
        <a:p>
          <a:endParaRPr lang="en-US"/>
        </a:p>
      </dgm:t>
    </dgm:pt>
    <dgm:pt modelId="{8F3EF43E-7E65-4A34-8934-145E7495F8DC}" type="pres">
      <dgm:prSet presAssocID="{CBF72E03-F214-4886-BD00-4D6F3B203852}" presName="Name0" presStyleCnt="0">
        <dgm:presLayoutVars>
          <dgm:dir/>
          <dgm:animLvl val="lvl"/>
          <dgm:resizeHandles val="exact"/>
        </dgm:presLayoutVars>
      </dgm:prSet>
      <dgm:spPr/>
    </dgm:pt>
    <dgm:pt modelId="{DBC60CB5-A8C1-463E-908B-9458549BDDB9}" type="pres">
      <dgm:prSet presAssocID="{3C94A8B6-BBE5-455D-893F-A7E36C0BE5A9}" presName="linNode" presStyleCnt="0"/>
      <dgm:spPr/>
    </dgm:pt>
    <dgm:pt modelId="{81219543-36E1-4362-9639-89CCC9E48CCC}" type="pres">
      <dgm:prSet presAssocID="{3C94A8B6-BBE5-455D-893F-A7E36C0BE5A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F1B632B-C8B1-4481-973D-B7ED58C841F2}" type="pres">
      <dgm:prSet presAssocID="{3C94A8B6-BBE5-455D-893F-A7E36C0BE5A9}" presName="descendantText" presStyleLbl="alignAccFollowNode1" presStyleIdx="0" presStyleCnt="3" custLinFactNeighborX="0" custLinFactNeighborY="0">
        <dgm:presLayoutVars>
          <dgm:bulletEnabled val="1"/>
        </dgm:presLayoutVars>
      </dgm:prSet>
      <dgm:spPr/>
    </dgm:pt>
    <dgm:pt modelId="{AF504280-8EEE-485D-856B-31A0A55CFA56}" type="pres">
      <dgm:prSet presAssocID="{87BCD0F6-E285-4B89-9A84-F3DDA7AA382C}" presName="sp" presStyleCnt="0"/>
      <dgm:spPr/>
    </dgm:pt>
    <dgm:pt modelId="{CA537695-0762-4013-8075-1363A6B3B938}" type="pres">
      <dgm:prSet presAssocID="{9730BF7E-ADBD-4C00-8551-B0968BAC0EBC}" presName="linNode" presStyleCnt="0"/>
      <dgm:spPr/>
    </dgm:pt>
    <dgm:pt modelId="{3496C347-0C95-4567-ACB0-DCDFD3C5F56D}" type="pres">
      <dgm:prSet presAssocID="{9730BF7E-ADBD-4C00-8551-B0968BAC0EB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1783A07-4B4A-463E-8D7F-92EDF3F3E945}" type="pres">
      <dgm:prSet presAssocID="{9730BF7E-ADBD-4C00-8551-B0968BAC0EBC}" presName="descendantText" presStyleLbl="alignAccFollowNode1" presStyleIdx="1" presStyleCnt="3" custScaleY="121848" custLinFactNeighborY="0">
        <dgm:presLayoutVars>
          <dgm:bulletEnabled val="1"/>
        </dgm:presLayoutVars>
      </dgm:prSet>
      <dgm:spPr/>
    </dgm:pt>
    <dgm:pt modelId="{A4148684-659C-49CE-AB2B-0C292140A9B4}" type="pres">
      <dgm:prSet presAssocID="{547F6A9D-E4DD-4E25-A8A5-A2EC03037F94}" presName="sp" presStyleCnt="0"/>
      <dgm:spPr/>
    </dgm:pt>
    <dgm:pt modelId="{ABCBAA1A-A527-435B-827F-585CCE45F181}" type="pres">
      <dgm:prSet presAssocID="{0545795D-DB9C-4BB2-A47C-75D5D90C48D1}" presName="linNode" presStyleCnt="0"/>
      <dgm:spPr/>
    </dgm:pt>
    <dgm:pt modelId="{2CCA42A9-D957-4F0B-9D2B-9384F215B399}" type="pres">
      <dgm:prSet presAssocID="{0545795D-DB9C-4BB2-A47C-75D5D90C48D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7FD8688-380B-4A35-A202-1DB3E79DFD19}" type="pres">
      <dgm:prSet presAssocID="{0545795D-DB9C-4BB2-A47C-75D5D90C48D1}" presName="descendantText" presStyleLbl="alignAccFollowNode1" presStyleIdx="2" presStyleCnt="3" custLinFactNeighborY="0">
        <dgm:presLayoutVars>
          <dgm:bulletEnabled val="1"/>
        </dgm:presLayoutVars>
      </dgm:prSet>
      <dgm:spPr/>
    </dgm:pt>
  </dgm:ptLst>
  <dgm:cxnLst>
    <dgm:cxn modelId="{2DDCCE05-6B1C-44B7-A4F0-C87FCB0F1A08}" type="presOf" srcId="{CBF72E03-F214-4886-BD00-4D6F3B203852}" destId="{8F3EF43E-7E65-4A34-8934-145E7495F8DC}" srcOrd="0" destOrd="0" presId="urn:microsoft.com/office/officeart/2005/8/layout/vList5"/>
    <dgm:cxn modelId="{A57B511C-9570-43EC-AB0F-80F45C473BFD}" type="presOf" srcId="{34661E04-1F55-4EAF-91F6-DC8632440D11}" destId="{7F1B632B-C8B1-4481-973D-B7ED58C841F2}" srcOrd="0" destOrd="3" presId="urn:microsoft.com/office/officeart/2005/8/layout/vList5"/>
    <dgm:cxn modelId="{63DA011D-EED0-451A-9861-EBF133677FD8}" type="presOf" srcId="{804043E3-86FD-440C-9C08-A1D30407C5BF}" destId="{A1783A07-4B4A-463E-8D7F-92EDF3F3E945}" srcOrd="0" destOrd="4" presId="urn:microsoft.com/office/officeart/2005/8/layout/vList5"/>
    <dgm:cxn modelId="{9685D01E-A0AE-44F2-94E8-A7BC4B353134}" type="presOf" srcId="{C65F3017-6D03-437D-AFDD-C633F1BE2B65}" destId="{A1783A07-4B4A-463E-8D7F-92EDF3F3E945}" srcOrd="0" destOrd="0" presId="urn:microsoft.com/office/officeart/2005/8/layout/vList5"/>
    <dgm:cxn modelId="{1878DF5E-0096-443E-8089-A3AD9DCD9B71}" srcId="{3C94A8B6-BBE5-455D-893F-A7E36C0BE5A9}" destId="{8664031B-E647-4DE9-AE93-DC05ED5ED9BA}" srcOrd="1" destOrd="0" parTransId="{F3B2A05C-CD6D-43A6-8A5E-2EBEE9278D97}" sibTransId="{98C26DE7-F526-4E12-BF78-313456806419}"/>
    <dgm:cxn modelId="{4BCB7E42-DFA9-481B-B173-F53DF98C5665}" srcId="{9730BF7E-ADBD-4C00-8551-B0968BAC0EBC}" destId="{29305D8A-2AA3-4566-95E0-99BDDA48FB25}" srcOrd="1" destOrd="0" parTransId="{B46F9FA5-23B0-492D-BEB7-BA71E495617B}" sibTransId="{F4B63492-17E0-4CD7-ADC4-B371F9FD8DEC}"/>
    <dgm:cxn modelId="{215AB965-EBDB-4262-8C41-2720AFE701C1}" type="presOf" srcId="{3C94A8B6-BBE5-455D-893F-A7E36C0BE5A9}" destId="{81219543-36E1-4362-9639-89CCC9E48CCC}" srcOrd="0" destOrd="0" presId="urn:microsoft.com/office/officeart/2005/8/layout/vList5"/>
    <dgm:cxn modelId="{2F40EE45-148D-4930-8290-071E28D3044A}" type="presOf" srcId="{0545795D-DB9C-4BB2-A47C-75D5D90C48D1}" destId="{2CCA42A9-D957-4F0B-9D2B-9384F215B399}" srcOrd="0" destOrd="0" presId="urn:microsoft.com/office/officeart/2005/8/layout/vList5"/>
    <dgm:cxn modelId="{773A5147-4B72-4429-911A-AB427A5CA8DB}" srcId="{3C94A8B6-BBE5-455D-893F-A7E36C0BE5A9}" destId="{34661E04-1F55-4EAF-91F6-DC8632440D11}" srcOrd="3" destOrd="0" parTransId="{59DEC297-C2DD-4735-AACE-DDA60659A44C}" sibTransId="{3B869F51-CB12-46D8-ADAF-A174C1A4A429}"/>
    <dgm:cxn modelId="{98A9B44B-D840-4309-80CD-938A7D8274A7}" srcId="{9730BF7E-ADBD-4C00-8551-B0968BAC0EBC}" destId="{C65F3017-6D03-437D-AFDD-C633F1BE2B65}" srcOrd="0" destOrd="0" parTransId="{C49B6E21-D517-494D-9E5F-4493DD4D6E51}" sibTransId="{69F31E3B-5A2B-48A5-9F3D-10BE522D94DF}"/>
    <dgm:cxn modelId="{F4B80C6C-79FA-4260-B470-A2CE5C922797}" srcId="{9730BF7E-ADBD-4C00-8551-B0968BAC0EBC}" destId="{CC9C4969-104C-4B18-A969-11FB9E111CC0}" srcOrd="2" destOrd="0" parTransId="{D75882F2-19FC-492F-97B0-85379493EB1C}" sibTransId="{D4745123-98C5-4E0C-A49E-9C8BC9658114}"/>
    <dgm:cxn modelId="{AAE34E4C-81C5-4CAF-91C5-AEE06F7DEAEC}" srcId="{0545795D-DB9C-4BB2-A47C-75D5D90C48D1}" destId="{320C3EEE-B9BB-4833-9413-2D7C7BBC6519}" srcOrd="2" destOrd="0" parTransId="{9F350096-E6A0-40B9-BD80-21F30A41B010}" sibTransId="{B12455D9-F767-43F8-B720-ACCFB0CB0E78}"/>
    <dgm:cxn modelId="{C67CD650-EA7B-43C7-A7EC-ACE80E217582}" type="presOf" srcId="{C82A384E-EA8E-421F-8563-522829AB1716}" destId="{37FD8688-380B-4A35-A202-1DB3E79DFD19}" srcOrd="0" destOrd="0" presId="urn:microsoft.com/office/officeart/2005/8/layout/vList5"/>
    <dgm:cxn modelId="{E84DEE7A-15AF-4039-9190-6F579DB8D673}" type="presOf" srcId="{90791720-3AC3-44ED-8CFF-FB0A0DF236CF}" destId="{7F1B632B-C8B1-4481-973D-B7ED58C841F2}" srcOrd="0" destOrd="2" presId="urn:microsoft.com/office/officeart/2005/8/layout/vList5"/>
    <dgm:cxn modelId="{A1E7058B-E8B6-4A48-B7EE-3EF036B7D895}" type="presOf" srcId="{4B7A053D-84E4-447D-9188-F3AEBBC6EECD}" destId="{7F1B632B-C8B1-4481-973D-B7ED58C841F2}" srcOrd="0" destOrd="0" presId="urn:microsoft.com/office/officeart/2005/8/layout/vList5"/>
    <dgm:cxn modelId="{5BE6D49D-119B-4CC6-8956-8A555551C2D7}" type="presOf" srcId="{9730BF7E-ADBD-4C00-8551-B0968BAC0EBC}" destId="{3496C347-0C95-4567-ACB0-DCDFD3C5F56D}" srcOrd="0" destOrd="0" presId="urn:microsoft.com/office/officeart/2005/8/layout/vList5"/>
    <dgm:cxn modelId="{6BDC2AA1-A593-40D0-BCAF-EDCB3BC00087}" type="presOf" srcId="{7F3DAFC7-B87E-4B58-87E2-1109C6D4D5A4}" destId="{A1783A07-4B4A-463E-8D7F-92EDF3F3E945}" srcOrd="0" destOrd="3" presId="urn:microsoft.com/office/officeart/2005/8/layout/vList5"/>
    <dgm:cxn modelId="{36B911B4-7AFB-4052-A3FB-3F1032311941}" srcId="{9730BF7E-ADBD-4C00-8551-B0968BAC0EBC}" destId="{7F3DAFC7-B87E-4B58-87E2-1109C6D4D5A4}" srcOrd="3" destOrd="0" parTransId="{440E321D-751E-4844-993D-6A5470D59320}" sibTransId="{84F5D402-62F5-4CE1-B16D-D0BCFC322220}"/>
    <dgm:cxn modelId="{741E95B5-8169-4905-87C3-A8FBED6FF7AE}" srcId="{0545795D-DB9C-4BB2-A47C-75D5D90C48D1}" destId="{C76D119D-825A-4FA6-82D3-6CD5C0B7DBFF}" srcOrd="1" destOrd="0" parTransId="{84B9D5FF-F42C-4F1C-92E2-EC8D3E3D1ECE}" sibTransId="{903C720D-296D-43E7-A2EB-7EBCCA63B5F6}"/>
    <dgm:cxn modelId="{04D7A0B9-F465-45D3-BF2A-73600D94043A}" type="presOf" srcId="{CC9C4969-104C-4B18-A969-11FB9E111CC0}" destId="{A1783A07-4B4A-463E-8D7F-92EDF3F3E945}" srcOrd="0" destOrd="2" presId="urn:microsoft.com/office/officeart/2005/8/layout/vList5"/>
    <dgm:cxn modelId="{62A34DBC-CB1C-47BC-90F8-7FF4F34ACCE0}" srcId="{0545795D-DB9C-4BB2-A47C-75D5D90C48D1}" destId="{C82A384E-EA8E-421F-8563-522829AB1716}" srcOrd="0" destOrd="0" parTransId="{8C2916E2-7103-4BA4-AF37-43E77205BBE6}" sibTransId="{E9B0E885-7F70-4D15-9A47-D09AE41D4DB6}"/>
    <dgm:cxn modelId="{0E2D8BD1-7F55-42B0-B0A5-0A4F06115769}" srcId="{CBF72E03-F214-4886-BD00-4D6F3B203852}" destId="{0545795D-DB9C-4BB2-A47C-75D5D90C48D1}" srcOrd="2" destOrd="0" parTransId="{179EFA13-9DBC-494C-B653-1B44EA4B381C}" sibTransId="{F018C2EE-09C4-4804-9CA7-4B26FFA4288C}"/>
    <dgm:cxn modelId="{44D90FD5-053C-40CA-8481-9A8798E08A20}" type="presOf" srcId="{8664031B-E647-4DE9-AE93-DC05ED5ED9BA}" destId="{7F1B632B-C8B1-4481-973D-B7ED58C841F2}" srcOrd="0" destOrd="1" presId="urn:microsoft.com/office/officeart/2005/8/layout/vList5"/>
    <dgm:cxn modelId="{F012EEDB-5F72-4262-B083-05C370866259}" srcId="{CBF72E03-F214-4886-BD00-4D6F3B203852}" destId="{9730BF7E-ADBD-4C00-8551-B0968BAC0EBC}" srcOrd="1" destOrd="0" parTransId="{0AA853C5-68BA-436C-812A-3A450E3743BD}" sibTransId="{547F6A9D-E4DD-4E25-A8A5-A2EC03037F94}"/>
    <dgm:cxn modelId="{404173E0-3D38-409B-8632-2B577C4094F7}" srcId="{9730BF7E-ADBD-4C00-8551-B0968BAC0EBC}" destId="{804043E3-86FD-440C-9C08-A1D30407C5BF}" srcOrd="4" destOrd="0" parTransId="{D81FBA0A-FF4A-4F95-93A8-FCF9D75F18DF}" sibTransId="{A53AF0DB-D567-431E-9032-A3CD03588453}"/>
    <dgm:cxn modelId="{CEBAB9E3-7BBF-4595-9656-43239F916C6B}" srcId="{3C94A8B6-BBE5-455D-893F-A7E36C0BE5A9}" destId="{4B7A053D-84E4-447D-9188-F3AEBBC6EECD}" srcOrd="0" destOrd="0" parTransId="{F33D19F5-B2F4-4947-8068-55B542A3FB55}" sibTransId="{4DB1DCDA-0996-4006-8D1D-0868FE0B3F0B}"/>
    <dgm:cxn modelId="{BFABCDE6-CF15-4D5C-945B-1709EB8AEFFE}" type="presOf" srcId="{320C3EEE-B9BB-4833-9413-2D7C7BBC6519}" destId="{37FD8688-380B-4A35-A202-1DB3E79DFD19}" srcOrd="0" destOrd="2" presId="urn:microsoft.com/office/officeart/2005/8/layout/vList5"/>
    <dgm:cxn modelId="{84627BE7-3F17-402F-AE36-3D6C53B37B37}" srcId="{3C94A8B6-BBE5-455D-893F-A7E36C0BE5A9}" destId="{90791720-3AC3-44ED-8CFF-FB0A0DF236CF}" srcOrd="2" destOrd="0" parTransId="{15EFC2E3-F1C4-4B2F-B277-082862BEF09D}" sibTransId="{D847E426-279B-4A8D-9B79-258900048BE7}"/>
    <dgm:cxn modelId="{58DDFEEF-97EF-41B0-B7EA-B2D7BA310C41}" srcId="{CBF72E03-F214-4886-BD00-4D6F3B203852}" destId="{3C94A8B6-BBE5-455D-893F-A7E36C0BE5A9}" srcOrd="0" destOrd="0" parTransId="{12D51FDB-C268-4F4E-BA50-9F3459F6A36E}" sibTransId="{87BCD0F6-E285-4B89-9A84-F3DDA7AA382C}"/>
    <dgm:cxn modelId="{C1BB05F7-1DEB-4841-9E70-BCFBC3D54EFB}" type="presOf" srcId="{C76D119D-825A-4FA6-82D3-6CD5C0B7DBFF}" destId="{37FD8688-380B-4A35-A202-1DB3E79DFD19}" srcOrd="0" destOrd="1" presId="urn:microsoft.com/office/officeart/2005/8/layout/vList5"/>
    <dgm:cxn modelId="{8BDB8FFD-ACA6-4CAE-9F5E-94F62D51C407}" type="presOf" srcId="{29305D8A-2AA3-4566-95E0-99BDDA48FB25}" destId="{A1783A07-4B4A-463E-8D7F-92EDF3F3E945}" srcOrd="0" destOrd="1" presId="urn:microsoft.com/office/officeart/2005/8/layout/vList5"/>
    <dgm:cxn modelId="{37FFF63F-BC45-4184-A6A4-0604D27A2529}" type="presParOf" srcId="{8F3EF43E-7E65-4A34-8934-145E7495F8DC}" destId="{DBC60CB5-A8C1-463E-908B-9458549BDDB9}" srcOrd="0" destOrd="0" presId="urn:microsoft.com/office/officeart/2005/8/layout/vList5"/>
    <dgm:cxn modelId="{29D7ABA2-03F2-440B-B14F-EA486566E369}" type="presParOf" srcId="{DBC60CB5-A8C1-463E-908B-9458549BDDB9}" destId="{81219543-36E1-4362-9639-89CCC9E48CCC}" srcOrd="0" destOrd="0" presId="urn:microsoft.com/office/officeart/2005/8/layout/vList5"/>
    <dgm:cxn modelId="{278E98D2-BAE2-4805-B437-565CBC503F9B}" type="presParOf" srcId="{DBC60CB5-A8C1-463E-908B-9458549BDDB9}" destId="{7F1B632B-C8B1-4481-973D-B7ED58C841F2}" srcOrd="1" destOrd="0" presId="urn:microsoft.com/office/officeart/2005/8/layout/vList5"/>
    <dgm:cxn modelId="{A66F13C5-9E42-4191-B8B3-467C34DEEAEC}" type="presParOf" srcId="{8F3EF43E-7E65-4A34-8934-145E7495F8DC}" destId="{AF504280-8EEE-485D-856B-31A0A55CFA56}" srcOrd="1" destOrd="0" presId="urn:microsoft.com/office/officeart/2005/8/layout/vList5"/>
    <dgm:cxn modelId="{9D02248E-AA8B-408E-AA0E-734335491F40}" type="presParOf" srcId="{8F3EF43E-7E65-4A34-8934-145E7495F8DC}" destId="{CA537695-0762-4013-8075-1363A6B3B938}" srcOrd="2" destOrd="0" presId="urn:microsoft.com/office/officeart/2005/8/layout/vList5"/>
    <dgm:cxn modelId="{EFEB61E0-AA7A-4F95-BD8D-8B5968A6E069}" type="presParOf" srcId="{CA537695-0762-4013-8075-1363A6B3B938}" destId="{3496C347-0C95-4567-ACB0-DCDFD3C5F56D}" srcOrd="0" destOrd="0" presId="urn:microsoft.com/office/officeart/2005/8/layout/vList5"/>
    <dgm:cxn modelId="{8281D36E-C4F4-4C66-AA4B-EEE56519539B}" type="presParOf" srcId="{CA537695-0762-4013-8075-1363A6B3B938}" destId="{A1783A07-4B4A-463E-8D7F-92EDF3F3E945}" srcOrd="1" destOrd="0" presId="urn:microsoft.com/office/officeart/2005/8/layout/vList5"/>
    <dgm:cxn modelId="{F0EB6FA3-0C0A-4CCF-98F9-52CCED7964E0}" type="presParOf" srcId="{8F3EF43E-7E65-4A34-8934-145E7495F8DC}" destId="{A4148684-659C-49CE-AB2B-0C292140A9B4}" srcOrd="3" destOrd="0" presId="urn:microsoft.com/office/officeart/2005/8/layout/vList5"/>
    <dgm:cxn modelId="{7B69B192-7DB3-488F-A6C4-FF3FDFD51A2F}" type="presParOf" srcId="{8F3EF43E-7E65-4A34-8934-145E7495F8DC}" destId="{ABCBAA1A-A527-435B-827F-585CCE45F181}" srcOrd="4" destOrd="0" presId="urn:microsoft.com/office/officeart/2005/8/layout/vList5"/>
    <dgm:cxn modelId="{94A7CBC2-426C-40E1-A5D1-92F28B72E2EA}" type="presParOf" srcId="{ABCBAA1A-A527-435B-827F-585CCE45F181}" destId="{2CCA42A9-D957-4F0B-9D2B-9384F215B399}" srcOrd="0" destOrd="0" presId="urn:microsoft.com/office/officeart/2005/8/layout/vList5"/>
    <dgm:cxn modelId="{B70DBBC6-C989-4A0C-A6F0-75E14AEE7F7B}" type="presParOf" srcId="{ABCBAA1A-A527-435B-827F-585CCE45F181}" destId="{37FD8688-380B-4A35-A202-1DB3E79DFD1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A76E2F-A108-4654-A732-C45CDF89805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F1C92-5C0F-466C-AB4B-2B915925E394}">
      <dgm:prSet custT="1"/>
      <dgm:spPr>
        <a:solidFill>
          <a:srgbClr val="D0E1EA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i="0" baseline="0" dirty="0">
              <a:solidFill>
                <a:schemeClr val="tx1"/>
              </a:solidFill>
            </a:rPr>
            <a:t>Appropriate Risk Management Process </a:t>
          </a:r>
          <a:endParaRPr lang="en-US" sz="1800" dirty="0">
            <a:solidFill>
              <a:schemeClr val="tx1"/>
            </a:solidFill>
          </a:endParaRPr>
        </a:p>
      </dgm:t>
    </dgm:pt>
    <dgm:pt modelId="{800BFD09-9484-45C4-BEE3-4EEBD3DF961B}" type="parTrans" cxnId="{5CEE6DE3-8C9A-4B65-ADCC-CEF7EC88C108}">
      <dgm:prSet/>
      <dgm:spPr/>
      <dgm:t>
        <a:bodyPr/>
        <a:lstStyle/>
        <a:p>
          <a:endParaRPr lang="en-US" sz="1600"/>
        </a:p>
      </dgm:t>
    </dgm:pt>
    <dgm:pt modelId="{08C1A6C9-2863-467F-9AEB-DB63DD4CBBD8}" type="sibTrans" cxnId="{5CEE6DE3-8C9A-4B65-ADCC-CEF7EC88C108}">
      <dgm:prSet/>
      <dgm:spPr/>
      <dgm:t>
        <a:bodyPr/>
        <a:lstStyle/>
        <a:p>
          <a:endParaRPr lang="en-US" sz="1600"/>
        </a:p>
      </dgm:t>
    </dgm:pt>
    <dgm:pt modelId="{C2A4A623-014D-461A-B379-377DCDF68525}">
      <dgm:prSet custT="1"/>
      <dgm:spPr>
        <a:solidFill>
          <a:srgbClr val="D0E1EA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i="0" baseline="0" dirty="0">
              <a:solidFill>
                <a:schemeClr val="tx1"/>
              </a:solidFill>
            </a:rPr>
            <a:t>Suitable Investment Strategy</a:t>
          </a:r>
          <a:endParaRPr lang="en-US" sz="1800" dirty="0">
            <a:solidFill>
              <a:schemeClr val="tx1"/>
            </a:solidFill>
          </a:endParaRPr>
        </a:p>
      </dgm:t>
    </dgm:pt>
    <dgm:pt modelId="{B7AF7D92-A180-464F-8DC1-F9972281E654}" type="parTrans" cxnId="{8214DC52-2386-4CE5-A8D9-BCCC6B45A6BF}">
      <dgm:prSet/>
      <dgm:spPr/>
      <dgm:t>
        <a:bodyPr/>
        <a:lstStyle/>
        <a:p>
          <a:endParaRPr lang="en-US" sz="1600"/>
        </a:p>
      </dgm:t>
    </dgm:pt>
    <dgm:pt modelId="{5AB9AF34-6A00-4935-B17E-10ECBD494E9D}" type="sibTrans" cxnId="{8214DC52-2386-4CE5-A8D9-BCCC6B45A6BF}">
      <dgm:prSet/>
      <dgm:spPr/>
      <dgm:t>
        <a:bodyPr/>
        <a:lstStyle/>
        <a:p>
          <a:endParaRPr lang="en-US" sz="1600"/>
        </a:p>
      </dgm:t>
    </dgm:pt>
    <dgm:pt modelId="{163ED239-64BE-4E2D-BD0C-B2B969CC39C2}">
      <dgm:prSet custT="1"/>
      <dgm:spPr>
        <a:solidFill>
          <a:srgbClr val="D0E1EA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i="0" baseline="0" dirty="0">
              <a:solidFill>
                <a:schemeClr val="tx1"/>
              </a:solidFill>
            </a:rPr>
            <a:t>Focus on protection products </a:t>
          </a:r>
          <a:endParaRPr lang="en-US" sz="1800" dirty="0">
            <a:solidFill>
              <a:schemeClr val="tx1"/>
            </a:solidFill>
          </a:endParaRPr>
        </a:p>
      </dgm:t>
    </dgm:pt>
    <dgm:pt modelId="{814E0408-DA37-4A04-A64C-C7B0368BB235}" type="parTrans" cxnId="{9B40A66A-B5B6-44C1-BF42-1228D1357613}">
      <dgm:prSet/>
      <dgm:spPr/>
      <dgm:t>
        <a:bodyPr/>
        <a:lstStyle/>
        <a:p>
          <a:endParaRPr lang="en-US" sz="1600"/>
        </a:p>
      </dgm:t>
    </dgm:pt>
    <dgm:pt modelId="{E1113C1E-8996-4B3E-B9A0-CBEEAC46E27C}" type="sibTrans" cxnId="{9B40A66A-B5B6-44C1-BF42-1228D1357613}">
      <dgm:prSet/>
      <dgm:spPr/>
      <dgm:t>
        <a:bodyPr/>
        <a:lstStyle/>
        <a:p>
          <a:endParaRPr lang="en-US" sz="1600"/>
        </a:p>
      </dgm:t>
    </dgm:pt>
    <dgm:pt modelId="{0427388F-80F6-4FFC-B85B-305BCC6B4E9D}">
      <dgm:prSet custT="1"/>
      <dgm:spPr>
        <a:solidFill>
          <a:srgbClr val="D0E1EA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>
              <a:solidFill>
                <a:schemeClr val="tx1"/>
              </a:solidFill>
            </a:rPr>
            <a:t>Continuous monitoring – withdraw, re-price, re-design, change sales strategy</a:t>
          </a:r>
        </a:p>
      </dgm:t>
    </dgm:pt>
    <dgm:pt modelId="{94DB1D60-91D5-4F9B-8216-B4FC70EF68C5}" type="parTrans" cxnId="{91847FD6-834A-4BBF-8C41-B26035F2D257}">
      <dgm:prSet/>
      <dgm:spPr/>
      <dgm:t>
        <a:bodyPr/>
        <a:lstStyle/>
        <a:p>
          <a:endParaRPr lang="en-US" sz="1600"/>
        </a:p>
      </dgm:t>
    </dgm:pt>
    <dgm:pt modelId="{97FC3FF4-EA53-4686-B758-36511EF9A783}" type="sibTrans" cxnId="{91847FD6-834A-4BBF-8C41-B26035F2D257}">
      <dgm:prSet/>
      <dgm:spPr/>
      <dgm:t>
        <a:bodyPr/>
        <a:lstStyle/>
        <a:p>
          <a:endParaRPr lang="en-US" sz="1600"/>
        </a:p>
      </dgm:t>
    </dgm:pt>
    <dgm:pt modelId="{D3CF1E51-EC89-46FB-A787-724D01823448}">
      <dgm:prSet custT="1"/>
      <dgm:spPr>
        <a:solidFill>
          <a:srgbClr val="D0E1EA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i="0" baseline="0" dirty="0">
              <a:solidFill>
                <a:schemeClr val="tx1"/>
              </a:solidFill>
            </a:rPr>
            <a:t>Achieve Synergies to lower expenses</a:t>
          </a:r>
          <a:endParaRPr lang="en-US" sz="1800" dirty="0">
            <a:solidFill>
              <a:schemeClr val="tx1"/>
            </a:solidFill>
          </a:endParaRPr>
        </a:p>
      </dgm:t>
    </dgm:pt>
    <dgm:pt modelId="{B6E4707F-14CE-460E-AED5-2C9CEF91C3E7}" type="parTrans" cxnId="{A9FAD419-00CF-4656-AD56-35A194B97F50}">
      <dgm:prSet/>
      <dgm:spPr/>
      <dgm:t>
        <a:bodyPr/>
        <a:lstStyle/>
        <a:p>
          <a:endParaRPr lang="en-US" sz="1600"/>
        </a:p>
      </dgm:t>
    </dgm:pt>
    <dgm:pt modelId="{A5EC11DD-5C5C-4D1B-9348-38671CF9309B}" type="sibTrans" cxnId="{A9FAD419-00CF-4656-AD56-35A194B97F50}">
      <dgm:prSet/>
      <dgm:spPr/>
      <dgm:t>
        <a:bodyPr/>
        <a:lstStyle/>
        <a:p>
          <a:endParaRPr lang="en-US" sz="1600"/>
        </a:p>
      </dgm:t>
    </dgm:pt>
    <dgm:pt modelId="{B783B208-DBE6-4BD3-8EEC-C463E954A921}">
      <dgm:prSet custT="1"/>
      <dgm:spPr>
        <a:solidFill>
          <a:srgbClr val="D0E1EA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b="0" i="0" baseline="0" dirty="0">
              <a:solidFill>
                <a:schemeClr val="tx1"/>
              </a:solidFill>
            </a:rPr>
            <a:t>Digitalisation</a:t>
          </a:r>
          <a:endParaRPr lang="en-US" sz="1800" dirty="0">
            <a:solidFill>
              <a:schemeClr val="tx1"/>
            </a:solidFill>
          </a:endParaRPr>
        </a:p>
      </dgm:t>
    </dgm:pt>
    <dgm:pt modelId="{855ECD60-F08D-4AE1-ADFE-93AAD9442530}" type="parTrans" cxnId="{43CDDED1-67A0-49EC-9B31-EE409AE2FB19}">
      <dgm:prSet/>
      <dgm:spPr/>
      <dgm:t>
        <a:bodyPr/>
        <a:lstStyle/>
        <a:p>
          <a:endParaRPr lang="en-US" sz="1600"/>
        </a:p>
      </dgm:t>
    </dgm:pt>
    <dgm:pt modelId="{5FA85B71-C718-40DC-846C-68B463C71ACA}" type="sibTrans" cxnId="{43CDDED1-67A0-49EC-9B31-EE409AE2FB19}">
      <dgm:prSet/>
      <dgm:spPr/>
      <dgm:t>
        <a:bodyPr/>
        <a:lstStyle/>
        <a:p>
          <a:endParaRPr lang="en-US" sz="1600"/>
        </a:p>
      </dgm:t>
    </dgm:pt>
    <dgm:pt modelId="{682F2A35-369B-46F0-B44E-973147B19A19}" type="pres">
      <dgm:prSet presAssocID="{9EA76E2F-A108-4654-A732-C45CDF89805D}" presName="Name0" presStyleCnt="0">
        <dgm:presLayoutVars>
          <dgm:chMax val="7"/>
          <dgm:chPref val="7"/>
          <dgm:dir/>
        </dgm:presLayoutVars>
      </dgm:prSet>
      <dgm:spPr/>
    </dgm:pt>
    <dgm:pt modelId="{8EC678CF-3517-4A20-AF38-2255E71F4789}" type="pres">
      <dgm:prSet presAssocID="{9EA76E2F-A108-4654-A732-C45CDF89805D}" presName="Name1" presStyleCnt="0"/>
      <dgm:spPr/>
    </dgm:pt>
    <dgm:pt modelId="{9D0E6EFE-CF15-4B2C-B042-1355DB2F3BEF}" type="pres">
      <dgm:prSet presAssocID="{9EA76E2F-A108-4654-A732-C45CDF89805D}" presName="cycle" presStyleCnt="0"/>
      <dgm:spPr/>
    </dgm:pt>
    <dgm:pt modelId="{FFBBBC6D-8D60-4F71-9E72-FBBC11EC5500}" type="pres">
      <dgm:prSet presAssocID="{9EA76E2F-A108-4654-A732-C45CDF89805D}" presName="srcNode" presStyleLbl="node1" presStyleIdx="0" presStyleCnt="6"/>
      <dgm:spPr/>
    </dgm:pt>
    <dgm:pt modelId="{690F1CFF-73A8-4E54-A0E8-BA5524EB1ECA}" type="pres">
      <dgm:prSet presAssocID="{9EA76E2F-A108-4654-A732-C45CDF89805D}" presName="conn" presStyleLbl="parChTrans1D2" presStyleIdx="0" presStyleCnt="1"/>
      <dgm:spPr/>
    </dgm:pt>
    <dgm:pt modelId="{A885AF4B-AAFA-44B5-A740-69A7D0539B6C}" type="pres">
      <dgm:prSet presAssocID="{9EA76E2F-A108-4654-A732-C45CDF89805D}" presName="extraNode" presStyleLbl="node1" presStyleIdx="0" presStyleCnt="6"/>
      <dgm:spPr/>
    </dgm:pt>
    <dgm:pt modelId="{6E70D5D4-7EE5-4DB0-8C7F-75CDC5F899FB}" type="pres">
      <dgm:prSet presAssocID="{9EA76E2F-A108-4654-A732-C45CDF89805D}" presName="dstNode" presStyleLbl="node1" presStyleIdx="0" presStyleCnt="6"/>
      <dgm:spPr/>
    </dgm:pt>
    <dgm:pt modelId="{FC4AD23F-4DB5-4E54-AA0C-75148422616F}" type="pres">
      <dgm:prSet presAssocID="{90DF1C92-5C0F-466C-AB4B-2B915925E394}" presName="text_1" presStyleLbl="node1" presStyleIdx="0" presStyleCnt="6">
        <dgm:presLayoutVars>
          <dgm:bulletEnabled val="1"/>
        </dgm:presLayoutVars>
      </dgm:prSet>
      <dgm:spPr/>
    </dgm:pt>
    <dgm:pt modelId="{8C17E9DA-E205-4055-BF0D-7E5FA7FEB64C}" type="pres">
      <dgm:prSet presAssocID="{90DF1C92-5C0F-466C-AB4B-2B915925E394}" presName="accent_1" presStyleCnt="0"/>
      <dgm:spPr/>
    </dgm:pt>
    <dgm:pt modelId="{236E40D1-B52A-4086-9BAB-84F66BD24684}" type="pres">
      <dgm:prSet presAssocID="{90DF1C92-5C0F-466C-AB4B-2B915925E394}" presName="accentRepeatNode" presStyleLbl="solidFgAcc1" presStyleIdx="0" presStyleCnt="6"/>
      <dgm:spPr>
        <a:solidFill>
          <a:srgbClr val="00A0D2"/>
        </a:solidFill>
        <a:ln>
          <a:solidFill>
            <a:schemeClr val="tx1"/>
          </a:solidFill>
        </a:ln>
      </dgm:spPr>
    </dgm:pt>
    <dgm:pt modelId="{89EB7B9F-4CAC-4471-A50E-EFD555939727}" type="pres">
      <dgm:prSet presAssocID="{C2A4A623-014D-461A-B379-377DCDF68525}" presName="text_2" presStyleLbl="node1" presStyleIdx="1" presStyleCnt="6">
        <dgm:presLayoutVars>
          <dgm:bulletEnabled val="1"/>
        </dgm:presLayoutVars>
      </dgm:prSet>
      <dgm:spPr/>
    </dgm:pt>
    <dgm:pt modelId="{B9ABC60D-37EC-48CC-8997-D004A4A30B11}" type="pres">
      <dgm:prSet presAssocID="{C2A4A623-014D-461A-B379-377DCDF68525}" presName="accent_2" presStyleCnt="0"/>
      <dgm:spPr/>
    </dgm:pt>
    <dgm:pt modelId="{C4004B1A-1F0A-413D-A43F-3547F30BEB45}" type="pres">
      <dgm:prSet presAssocID="{C2A4A623-014D-461A-B379-377DCDF68525}" presName="accentRepeatNode" presStyleLbl="solidFgAcc1" presStyleIdx="1" presStyleCnt="6"/>
      <dgm:spPr>
        <a:solidFill>
          <a:srgbClr val="00A0D2"/>
        </a:solidFill>
        <a:ln>
          <a:solidFill>
            <a:schemeClr val="tx1"/>
          </a:solidFill>
        </a:ln>
      </dgm:spPr>
    </dgm:pt>
    <dgm:pt modelId="{8EAEF58A-267D-434E-A401-4BD6E40A2DE4}" type="pres">
      <dgm:prSet presAssocID="{163ED239-64BE-4E2D-BD0C-B2B969CC39C2}" presName="text_3" presStyleLbl="node1" presStyleIdx="2" presStyleCnt="6">
        <dgm:presLayoutVars>
          <dgm:bulletEnabled val="1"/>
        </dgm:presLayoutVars>
      </dgm:prSet>
      <dgm:spPr/>
    </dgm:pt>
    <dgm:pt modelId="{EDA61797-E729-4320-8CC2-9E7D08389675}" type="pres">
      <dgm:prSet presAssocID="{163ED239-64BE-4E2D-BD0C-B2B969CC39C2}" presName="accent_3" presStyleCnt="0"/>
      <dgm:spPr/>
    </dgm:pt>
    <dgm:pt modelId="{30BD4190-9365-46CA-BF24-34592F16742F}" type="pres">
      <dgm:prSet presAssocID="{163ED239-64BE-4E2D-BD0C-B2B969CC39C2}" presName="accentRepeatNode" presStyleLbl="solidFgAcc1" presStyleIdx="2" presStyleCnt="6"/>
      <dgm:spPr>
        <a:solidFill>
          <a:srgbClr val="00A0D2"/>
        </a:solidFill>
        <a:ln>
          <a:solidFill>
            <a:schemeClr val="tx1"/>
          </a:solidFill>
        </a:ln>
      </dgm:spPr>
    </dgm:pt>
    <dgm:pt modelId="{ECB9217D-DA99-44D9-BE69-AAF3F03A25A8}" type="pres">
      <dgm:prSet presAssocID="{0427388F-80F6-4FFC-B85B-305BCC6B4E9D}" presName="text_4" presStyleLbl="node1" presStyleIdx="3" presStyleCnt="6">
        <dgm:presLayoutVars>
          <dgm:bulletEnabled val="1"/>
        </dgm:presLayoutVars>
      </dgm:prSet>
      <dgm:spPr/>
    </dgm:pt>
    <dgm:pt modelId="{709D38E9-FE5D-452B-9B2F-0B612B4F80DD}" type="pres">
      <dgm:prSet presAssocID="{0427388F-80F6-4FFC-B85B-305BCC6B4E9D}" presName="accent_4" presStyleCnt="0"/>
      <dgm:spPr/>
    </dgm:pt>
    <dgm:pt modelId="{3A624833-3D07-40E8-BA35-CC127AF385B7}" type="pres">
      <dgm:prSet presAssocID="{0427388F-80F6-4FFC-B85B-305BCC6B4E9D}" presName="accentRepeatNode" presStyleLbl="solidFgAcc1" presStyleIdx="3" presStyleCnt="6"/>
      <dgm:spPr>
        <a:solidFill>
          <a:srgbClr val="00A0D2"/>
        </a:solidFill>
        <a:ln>
          <a:solidFill>
            <a:schemeClr val="tx1"/>
          </a:solidFill>
        </a:ln>
      </dgm:spPr>
    </dgm:pt>
    <dgm:pt modelId="{7ED87D6C-512B-4BB2-A29F-EC612AF522D4}" type="pres">
      <dgm:prSet presAssocID="{D3CF1E51-EC89-46FB-A787-724D01823448}" presName="text_5" presStyleLbl="node1" presStyleIdx="4" presStyleCnt="6">
        <dgm:presLayoutVars>
          <dgm:bulletEnabled val="1"/>
        </dgm:presLayoutVars>
      </dgm:prSet>
      <dgm:spPr/>
    </dgm:pt>
    <dgm:pt modelId="{73F750C3-0132-48B7-AA7B-8B549684320E}" type="pres">
      <dgm:prSet presAssocID="{D3CF1E51-EC89-46FB-A787-724D01823448}" presName="accent_5" presStyleCnt="0"/>
      <dgm:spPr/>
    </dgm:pt>
    <dgm:pt modelId="{86C4822A-B95B-458E-BF4C-3F3799A9E082}" type="pres">
      <dgm:prSet presAssocID="{D3CF1E51-EC89-46FB-A787-724D01823448}" presName="accentRepeatNode" presStyleLbl="solidFgAcc1" presStyleIdx="4" presStyleCnt="6"/>
      <dgm:spPr>
        <a:solidFill>
          <a:srgbClr val="00A0D2"/>
        </a:solidFill>
        <a:ln>
          <a:solidFill>
            <a:schemeClr val="tx1"/>
          </a:solidFill>
        </a:ln>
      </dgm:spPr>
    </dgm:pt>
    <dgm:pt modelId="{050840EC-8826-46EF-8170-DD07D3F0B997}" type="pres">
      <dgm:prSet presAssocID="{B783B208-DBE6-4BD3-8EEC-C463E954A921}" presName="text_6" presStyleLbl="node1" presStyleIdx="5" presStyleCnt="6">
        <dgm:presLayoutVars>
          <dgm:bulletEnabled val="1"/>
        </dgm:presLayoutVars>
      </dgm:prSet>
      <dgm:spPr/>
    </dgm:pt>
    <dgm:pt modelId="{31769CCF-1885-4818-A634-F7FD49CEB789}" type="pres">
      <dgm:prSet presAssocID="{B783B208-DBE6-4BD3-8EEC-C463E954A921}" presName="accent_6" presStyleCnt="0"/>
      <dgm:spPr/>
    </dgm:pt>
    <dgm:pt modelId="{DE812B57-2F84-4F21-8787-09FA6C7AF75D}" type="pres">
      <dgm:prSet presAssocID="{B783B208-DBE6-4BD3-8EEC-C463E954A921}" presName="accentRepeatNode" presStyleLbl="solidFgAcc1" presStyleIdx="5" presStyleCnt="6"/>
      <dgm:spPr>
        <a:solidFill>
          <a:srgbClr val="00A0D2"/>
        </a:solidFill>
        <a:ln>
          <a:solidFill>
            <a:schemeClr val="tx1"/>
          </a:solidFill>
        </a:ln>
      </dgm:spPr>
    </dgm:pt>
  </dgm:ptLst>
  <dgm:cxnLst>
    <dgm:cxn modelId="{A9FAD419-00CF-4656-AD56-35A194B97F50}" srcId="{9EA76E2F-A108-4654-A732-C45CDF89805D}" destId="{D3CF1E51-EC89-46FB-A787-724D01823448}" srcOrd="4" destOrd="0" parTransId="{B6E4707F-14CE-460E-AED5-2C9CEF91C3E7}" sibTransId="{A5EC11DD-5C5C-4D1B-9348-38671CF9309B}"/>
    <dgm:cxn modelId="{7BF9EC41-710F-4888-AAB4-265ADF02C1C7}" type="presOf" srcId="{B783B208-DBE6-4BD3-8EEC-C463E954A921}" destId="{050840EC-8826-46EF-8170-DD07D3F0B997}" srcOrd="0" destOrd="0" presId="urn:microsoft.com/office/officeart/2008/layout/VerticalCurvedList"/>
    <dgm:cxn modelId="{9B40A66A-B5B6-44C1-BF42-1228D1357613}" srcId="{9EA76E2F-A108-4654-A732-C45CDF89805D}" destId="{163ED239-64BE-4E2D-BD0C-B2B969CC39C2}" srcOrd="2" destOrd="0" parTransId="{814E0408-DA37-4A04-A64C-C7B0368BB235}" sibTransId="{E1113C1E-8996-4B3E-B9A0-CBEEAC46E27C}"/>
    <dgm:cxn modelId="{8214DC52-2386-4CE5-A8D9-BCCC6B45A6BF}" srcId="{9EA76E2F-A108-4654-A732-C45CDF89805D}" destId="{C2A4A623-014D-461A-B379-377DCDF68525}" srcOrd="1" destOrd="0" parTransId="{B7AF7D92-A180-464F-8DC1-F9972281E654}" sibTransId="{5AB9AF34-6A00-4935-B17E-10ECBD494E9D}"/>
    <dgm:cxn modelId="{3663CB73-7146-433D-A037-171B7E04757D}" type="presOf" srcId="{9EA76E2F-A108-4654-A732-C45CDF89805D}" destId="{682F2A35-369B-46F0-B44E-973147B19A19}" srcOrd="0" destOrd="0" presId="urn:microsoft.com/office/officeart/2008/layout/VerticalCurvedList"/>
    <dgm:cxn modelId="{614B1386-B1AF-46A2-A6AE-E6D44B137466}" type="presOf" srcId="{D3CF1E51-EC89-46FB-A787-724D01823448}" destId="{7ED87D6C-512B-4BB2-A29F-EC612AF522D4}" srcOrd="0" destOrd="0" presId="urn:microsoft.com/office/officeart/2008/layout/VerticalCurvedList"/>
    <dgm:cxn modelId="{BE483C94-CD4A-4C38-8048-0E185CE52F5E}" type="presOf" srcId="{08C1A6C9-2863-467F-9AEB-DB63DD4CBBD8}" destId="{690F1CFF-73A8-4E54-A0E8-BA5524EB1ECA}" srcOrd="0" destOrd="0" presId="urn:microsoft.com/office/officeart/2008/layout/VerticalCurvedList"/>
    <dgm:cxn modelId="{49B345B0-6B0C-473B-838F-C0B2150247C6}" type="presOf" srcId="{163ED239-64BE-4E2D-BD0C-B2B969CC39C2}" destId="{8EAEF58A-267D-434E-A401-4BD6E40A2DE4}" srcOrd="0" destOrd="0" presId="urn:microsoft.com/office/officeart/2008/layout/VerticalCurvedList"/>
    <dgm:cxn modelId="{E6667ABA-A796-4040-9182-65568DD7494D}" type="presOf" srcId="{C2A4A623-014D-461A-B379-377DCDF68525}" destId="{89EB7B9F-4CAC-4471-A50E-EFD555939727}" srcOrd="0" destOrd="0" presId="urn:microsoft.com/office/officeart/2008/layout/VerticalCurvedList"/>
    <dgm:cxn modelId="{43CDDED1-67A0-49EC-9B31-EE409AE2FB19}" srcId="{9EA76E2F-A108-4654-A732-C45CDF89805D}" destId="{B783B208-DBE6-4BD3-8EEC-C463E954A921}" srcOrd="5" destOrd="0" parTransId="{855ECD60-F08D-4AE1-ADFE-93AAD9442530}" sibTransId="{5FA85B71-C718-40DC-846C-68B463C71ACA}"/>
    <dgm:cxn modelId="{91847FD6-834A-4BBF-8C41-B26035F2D257}" srcId="{9EA76E2F-A108-4654-A732-C45CDF89805D}" destId="{0427388F-80F6-4FFC-B85B-305BCC6B4E9D}" srcOrd="3" destOrd="0" parTransId="{94DB1D60-91D5-4F9B-8216-B4FC70EF68C5}" sibTransId="{97FC3FF4-EA53-4686-B758-36511EF9A783}"/>
    <dgm:cxn modelId="{5CEE6DE3-8C9A-4B65-ADCC-CEF7EC88C108}" srcId="{9EA76E2F-A108-4654-A732-C45CDF89805D}" destId="{90DF1C92-5C0F-466C-AB4B-2B915925E394}" srcOrd="0" destOrd="0" parTransId="{800BFD09-9484-45C4-BEE3-4EEBD3DF961B}" sibTransId="{08C1A6C9-2863-467F-9AEB-DB63DD4CBBD8}"/>
    <dgm:cxn modelId="{83F44FE4-78C5-4B41-8602-CB8AA5598C8E}" type="presOf" srcId="{90DF1C92-5C0F-466C-AB4B-2B915925E394}" destId="{FC4AD23F-4DB5-4E54-AA0C-75148422616F}" srcOrd="0" destOrd="0" presId="urn:microsoft.com/office/officeart/2008/layout/VerticalCurvedList"/>
    <dgm:cxn modelId="{CCD6C7F6-FC34-48A6-9AD6-D936AC60FB4E}" type="presOf" srcId="{0427388F-80F6-4FFC-B85B-305BCC6B4E9D}" destId="{ECB9217D-DA99-44D9-BE69-AAF3F03A25A8}" srcOrd="0" destOrd="0" presId="urn:microsoft.com/office/officeart/2008/layout/VerticalCurvedList"/>
    <dgm:cxn modelId="{5BCE9141-089B-429F-85CD-06B8AE9C5403}" type="presParOf" srcId="{682F2A35-369B-46F0-B44E-973147B19A19}" destId="{8EC678CF-3517-4A20-AF38-2255E71F4789}" srcOrd="0" destOrd="0" presId="urn:microsoft.com/office/officeart/2008/layout/VerticalCurvedList"/>
    <dgm:cxn modelId="{7E3FC40C-16B2-487F-AC7F-DA19E9D8B1B1}" type="presParOf" srcId="{8EC678CF-3517-4A20-AF38-2255E71F4789}" destId="{9D0E6EFE-CF15-4B2C-B042-1355DB2F3BEF}" srcOrd="0" destOrd="0" presId="urn:microsoft.com/office/officeart/2008/layout/VerticalCurvedList"/>
    <dgm:cxn modelId="{35DE2084-C131-4EB0-AB8B-D531100E6D7C}" type="presParOf" srcId="{9D0E6EFE-CF15-4B2C-B042-1355DB2F3BEF}" destId="{FFBBBC6D-8D60-4F71-9E72-FBBC11EC5500}" srcOrd="0" destOrd="0" presId="urn:microsoft.com/office/officeart/2008/layout/VerticalCurvedList"/>
    <dgm:cxn modelId="{3E8247EA-101A-4430-AD1A-6189CC1635E0}" type="presParOf" srcId="{9D0E6EFE-CF15-4B2C-B042-1355DB2F3BEF}" destId="{690F1CFF-73A8-4E54-A0E8-BA5524EB1ECA}" srcOrd="1" destOrd="0" presId="urn:microsoft.com/office/officeart/2008/layout/VerticalCurvedList"/>
    <dgm:cxn modelId="{AE3AD5CC-8172-45B3-8DA5-EADBD4732A46}" type="presParOf" srcId="{9D0E6EFE-CF15-4B2C-B042-1355DB2F3BEF}" destId="{A885AF4B-AAFA-44B5-A740-69A7D0539B6C}" srcOrd="2" destOrd="0" presId="urn:microsoft.com/office/officeart/2008/layout/VerticalCurvedList"/>
    <dgm:cxn modelId="{4E47A384-A70E-4648-8041-1715FFD84C49}" type="presParOf" srcId="{9D0E6EFE-CF15-4B2C-B042-1355DB2F3BEF}" destId="{6E70D5D4-7EE5-4DB0-8C7F-75CDC5F899FB}" srcOrd="3" destOrd="0" presId="urn:microsoft.com/office/officeart/2008/layout/VerticalCurvedList"/>
    <dgm:cxn modelId="{B23F3C95-6CA1-4900-89AF-44B8E0BE9242}" type="presParOf" srcId="{8EC678CF-3517-4A20-AF38-2255E71F4789}" destId="{FC4AD23F-4DB5-4E54-AA0C-75148422616F}" srcOrd="1" destOrd="0" presId="urn:microsoft.com/office/officeart/2008/layout/VerticalCurvedList"/>
    <dgm:cxn modelId="{4448B6EF-642C-4B14-95DB-F77097318BD9}" type="presParOf" srcId="{8EC678CF-3517-4A20-AF38-2255E71F4789}" destId="{8C17E9DA-E205-4055-BF0D-7E5FA7FEB64C}" srcOrd="2" destOrd="0" presId="urn:microsoft.com/office/officeart/2008/layout/VerticalCurvedList"/>
    <dgm:cxn modelId="{1C5DE3D2-76B5-4CFB-9B37-3DC58BDCD4D2}" type="presParOf" srcId="{8C17E9DA-E205-4055-BF0D-7E5FA7FEB64C}" destId="{236E40D1-B52A-4086-9BAB-84F66BD24684}" srcOrd="0" destOrd="0" presId="urn:microsoft.com/office/officeart/2008/layout/VerticalCurvedList"/>
    <dgm:cxn modelId="{35AEA659-3F38-4296-82F1-4B87F4F0D394}" type="presParOf" srcId="{8EC678CF-3517-4A20-AF38-2255E71F4789}" destId="{89EB7B9F-4CAC-4471-A50E-EFD555939727}" srcOrd="3" destOrd="0" presId="urn:microsoft.com/office/officeart/2008/layout/VerticalCurvedList"/>
    <dgm:cxn modelId="{3D2F4624-48DA-4FD3-BD67-BDE70EBE19F2}" type="presParOf" srcId="{8EC678CF-3517-4A20-AF38-2255E71F4789}" destId="{B9ABC60D-37EC-48CC-8997-D004A4A30B11}" srcOrd="4" destOrd="0" presId="urn:microsoft.com/office/officeart/2008/layout/VerticalCurvedList"/>
    <dgm:cxn modelId="{D73E73FE-226A-45B0-AEE1-9FE4E644D675}" type="presParOf" srcId="{B9ABC60D-37EC-48CC-8997-D004A4A30B11}" destId="{C4004B1A-1F0A-413D-A43F-3547F30BEB45}" srcOrd="0" destOrd="0" presId="urn:microsoft.com/office/officeart/2008/layout/VerticalCurvedList"/>
    <dgm:cxn modelId="{A62DA22D-CED8-419C-BC24-AAB6E1FE9B49}" type="presParOf" srcId="{8EC678CF-3517-4A20-AF38-2255E71F4789}" destId="{8EAEF58A-267D-434E-A401-4BD6E40A2DE4}" srcOrd="5" destOrd="0" presId="urn:microsoft.com/office/officeart/2008/layout/VerticalCurvedList"/>
    <dgm:cxn modelId="{365FFAEC-D0CC-4AA8-AC71-8BAB2350F664}" type="presParOf" srcId="{8EC678CF-3517-4A20-AF38-2255E71F4789}" destId="{EDA61797-E729-4320-8CC2-9E7D08389675}" srcOrd="6" destOrd="0" presId="urn:microsoft.com/office/officeart/2008/layout/VerticalCurvedList"/>
    <dgm:cxn modelId="{65563DFA-A12D-4BAF-B2D5-8D67BE533B44}" type="presParOf" srcId="{EDA61797-E729-4320-8CC2-9E7D08389675}" destId="{30BD4190-9365-46CA-BF24-34592F16742F}" srcOrd="0" destOrd="0" presId="urn:microsoft.com/office/officeart/2008/layout/VerticalCurvedList"/>
    <dgm:cxn modelId="{617F5BDE-AD2C-4017-A964-558081BBAC0A}" type="presParOf" srcId="{8EC678CF-3517-4A20-AF38-2255E71F4789}" destId="{ECB9217D-DA99-44D9-BE69-AAF3F03A25A8}" srcOrd="7" destOrd="0" presId="urn:microsoft.com/office/officeart/2008/layout/VerticalCurvedList"/>
    <dgm:cxn modelId="{D12E4C59-23B6-4061-9A74-53FE315B2C9F}" type="presParOf" srcId="{8EC678CF-3517-4A20-AF38-2255E71F4789}" destId="{709D38E9-FE5D-452B-9B2F-0B612B4F80DD}" srcOrd="8" destOrd="0" presId="urn:microsoft.com/office/officeart/2008/layout/VerticalCurvedList"/>
    <dgm:cxn modelId="{46A5C6C7-1D60-437F-B984-AECC5DFF972D}" type="presParOf" srcId="{709D38E9-FE5D-452B-9B2F-0B612B4F80DD}" destId="{3A624833-3D07-40E8-BA35-CC127AF385B7}" srcOrd="0" destOrd="0" presId="urn:microsoft.com/office/officeart/2008/layout/VerticalCurvedList"/>
    <dgm:cxn modelId="{DA525CA7-ECC1-4172-97C0-F58D415FEE4A}" type="presParOf" srcId="{8EC678CF-3517-4A20-AF38-2255E71F4789}" destId="{7ED87D6C-512B-4BB2-A29F-EC612AF522D4}" srcOrd="9" destOrd="0" presId="urn:microsoft.com/office/officeart/2008/layout/VerticalCurvedList"/>
    <dgm:cxn modelId="{D196C1EF-E808-4830-A9B7-90DF2CBA4526}" type="presParOf" srcId="{8EC678CF-3517-4A20-AF38-2255E71F4789}" destId="{73F750C3-0132-48B7-AA7B-8B549684320E}" srcOrd="10" destOrd="0" presId="urn:microsoft.com/office/officeart/2008/layout/VerticalCurvedList"/>
    <dgm:cxn modelId="{5A8512DE-28A0-46AD-8680-D1702DF5C72C}" type="presParOf" srcId="{73F750C3-0132-48B7-AA7B-8B549684320E}" destId="{86C4822A-B95B-458E-BF4C-3F3799A9E082}" srcOrd="0" destOrd="0" presId="urn:microsoft.com/office/officeart/2008/layout/VerticalCurvedList"/>
    <dgm:cxn modelId="{34A915AF-1CE7-4CD2-8528-24525BFDD4F0}" type="presParOf" srcId="{8EC678CF-3517-4A20-AF38-2255E71F4789}" destId="{050840EC-8826-46EF-8170-DD07D3F0B997}" srcOrd="11" destOrd="0" presId="urn:microsoft.com/office/officeart/2008/layout/VerticalCurvedList"/>
    <dgm:cxn modelId="{38077C0C-6EDD-4112-9515-FEDF5791435F}" type="presParOf" srcId="{8EC678CF-3517-4A20-AF38-2255E71F4789}" destId="{31769CCF-1885-4818-A634-F7FD49CEB789}" srcOrd="12" destOrd="0" presId="urn:microsoft.com/office/officeart/2008/layout/VerticalCurvedList"/>
    <dgm:cxn modelId="{912C9B1F-5A33-4E33-AFE5-4EDDF1EB0B1A}" type="presParOf" srcId="{31769CCF-1885-4818-A634-F7FD49CEB789}" destId="{DE812B57-2F84-4F21-8787-09FA6C7AF75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43DEF-1C20-451A-9EF7-E67C57A389FA}">
      <dsp:nvSpPr>
        <dsp:cNvPr id="0" name=""/>
        <dsp:cNvSpPr/>
      </dsp:nvSpPr>
      <dsp:spPr>
        <a:xfrm>
          <a:off x="2730" y="542743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Regulator</a:t>
          </a:r>
          <a:endParaRPr lang="en-IN" sz="2300" kern="1200" dirty="0"/>
        </a:p>
      </dsp:txBody>
      <dsp:txXfrm>
        <a:off x="2730" y="542743"/>
        <a:ext cx="2166590" cy="1299954"/>
      </dsp:txXfrm>
    </dsp:sp>
    <dsp:sp modelId="{9CDF2A57-DFD1-4E52-AC81-28103AFDF21A}">
      <dsp:nvSpPr>
        <dsp:cNvPr id="0" name=""/>
        <dsp:cNvSpPr/>
      </dsp:nvSpPr>
      <dsp:spPr>
        <a:xfrm>
          <a:off x="2385980" y="542743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Profitability</a:t>
          </a:r>
          <a:endParaRPr lang="en-IN" sz="2300" kern="1200" dirty="0"/>
        </a:p>
      </dsp:txBody>
      <dsp:txXfrm>
        <a:off x="2385980" y="542743"/>
        <a:ext cx="2166590" cy="1299954"/>
      </dsp:txXfrm>
    </dsp:sp>
    <dsp:sp modelId="{7EB149E4-50E2-4CD8-B345-A61513465057}">
      <dsp:nvSpPr>
        <dsp:cNvPr id="0" name=""/>
        <dsp:cNvSpPr/>
      </dsp:nvSpPr>
      <dsp:spPr>
        <a:xfrm>
          <a:off x="4769229" y="542743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Marketability</a:t>
          </a:r>
          <a:endParaRPr lang="en-IN" sz="2300" kern="1200" dirty="0"/>
        </a:p>
      </dsp:txBody>
      <dsp:txXfrm>
        <a:off x="4769229" y="542743"/>
        <a:ext cx="2166590" cy="1299954"/>
      </dsp:txXfrm>
    </dsp:sp>
    <dsp:sp modelId="{D804B61A-1B99-4B6F-9A13-2B6D4CAB1B14}">
      <dsp:nvSpPr>
        <dsp:cNvPr id="0" name=""/>
        <dsp:cNvSpPr/>
      </dsp:nvSpPr>
      <dsp:spPr>
        <a:xfrm>
          <a:off x="7152478" y="542743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Distribution</a:t>
          </a: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</a:rPr>
            <a:t> </a:t>
          </a: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Methods</a:t>
          </a:r>
          <a:endParaRPr lang="en-IN" sz="2300" kern="1200" dirty="0"/>
        </a:p>
      </dsp:txBody>
      <dsp:txXfrm>
        <a:off x="7152478" y="542743"/>
        <a:ext cx="2166590" cy="1299954"/>
      </dsp:txXfrm>
    </dsp:sp>
    <dsp:sp modelId="{8E44E15F-DD99-4710-AB4A-DD7CDEEF74F8}">
      <dsp:nvSpPr>
        <dsp:cNvPr id="0" name=""/>
        <dsp:cNvSpPr/>
      </dsp:nvSpPr>
      <dsp:spPr>
        <a:xfrm>
          <a:off x="2730" y="2059356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Competitive</a:t>
          </a:r>
          <a:endParaRPr lang="en-IN" sz="2300" kern="1200" dirty="0"/>
        </a:p>
      </dsp:txBody>
      <dsp:txXfrm>
        <a:off x="2730" y="2059356"/>
        <a:ext cx="2166590" cy="1299954"/>
      </dsp:txXfrm>
    </dsp:sp>
    <dsp:sp modelId="{968D3F25-58A0-4D62-A15A-1DA40E5D32F1}">
      <dsp:nvSpPr>
        <dsp:cNvPr id="0" name=""/>
        <dsp:cNvSpPr/>
      </dsp:nvSpPr>
      <dsp:spPr>
        <a:xfrm>
          <a:off x="2385980" y="2059356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Administration</a:t>
          </a:r>
          <a:endParaRPr lang="en-IN" sz="2300" kern="1200" dirty="0"/>
        </a:p>
      </dsp:txBody>
      <dsp:txXfrm>
        <a:off x="2385980" y="2059356"/>
        <a:ext cx="2166590" cy="1299954"/>
      </dsp:txXfrm>
    </dsp:sp>
    <dsp:sp modelId="{BE6CEE7F-A58B-4362-BA5D-368BC585F149}">
      <dsp:nvSpPr>
        <dsp:cNvPr id="0" name=""/>
        <dsp:cNvSpPr/>
      </dsp:nvSpPr>
      <dsp:spPr>
        <a:xfrm>
          <a:off x="4769229" y="2059356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Risk</a:t>
          </a:r>
          <a:endParaRPr lang="en-IN" sz="2300" kern="1200" dirty="0"/>
        </a:p>
      </dsp:txBody>
      <dsp:txXfrm>
        <a:off x="4769229" y="2059356"/>
        <a:ext cx="2166590" cy="1299954"/>
      </dsp:txXfrm>
    </dsp:sp>
    <dsp:sp modelId="{1466704B-CA16-4AF9-911F-2789252339D1}">
      <dsp:nvSpPr>
        <dsp:cNvPr id="0" name=""/>
        <dsp:cNvSpPr/>
      </dsp:nvSpPr>
      <dsp:spPr>
        <a:xfrm>
          <a:off x="7152478" y="2059356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Taxation</a:t>
          </a:r>
          <a:endParaRPr lang="en-IN" sz="2300" kern="1200" dirty="0"/>
        </a:p>
      </dsp:txBody>
      <dsp:txXfrm>
        <a:off x="7152478" y="2059356"/>
        <a:ext cx="2166590" cy="1299954"/>
      </dsp:txXfrm>
    </dsp:sp>
    <dsp:sp modelId="{19BD4CD4-C378-4928-8CB1-8D6B0AE441C6}">
      <dsp:nvSpPr>
        <dsp:cNvPr id="0" name=""/>
        <dsp:cNvSpPr/>
      </dsp:nvSpPr>
      <dsp:spPr>
        <a:xfrm>
          <a:off x="2730" y="3575969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</a:rPr>
            <a:t>Customer Needs -Target Market</a:t>
          </a:r>
          <a:endParaRPr lang="en-IN" sz="2300" kern="1200" dirty="0"/>
        </a:p>
      </dsp:txBody>
      <dsp:txXfrm>
        <a:off x="2730" y="3575969"/>
        <a:ext cx="2166590" cy="1299954"/>
      </dsp:txXfrm>
    </dsp:sp>
    <dsp:sp modelId="{23E99B21-1D48-4818-A6FB-F9F0473D225B}">
      <dsp:nvSpPr>
        <dsp:cNvPr id="0" name=""/>
        <dsp:cNvSpPr/>
      </dsp:nvSpPr>
      <dsp:spPr>
        <a:xfrm>
          <a:off x="2385980" y="3575969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Reinsurance</a:t>
          </a:r>
          <a:endParaRPr lang="en-IN" sz="2300" kern="1200" dirty="0"/>
        </a:p>
      </dsp:txBody>
      <dsp:txXfrm>
        <a:off x="2385980" y="3575969"/>
        <a:ext cx="2166590" cy="1299954"/>
      </dsp:txXfrm>
    </dsp:sp>
    <dsp:sp modelId="{C2373731-58C8-4CA7-8FF1-3E8341277F4B}">
      <dsp:nvSpPr>
        <dsp:cNvPr id="0" name=""/>
        <dsp:cNvSpPr/>
      </dsp:nvSpPr>
      <dsp:spPr>
        <a:xfrm>
          <a:off x="4769229" y="3575969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TCF &amp; PRE</a:t>
          </a:r>
          <a:endParaRPr lang="en-IN" sz="2300" kern="1200" dirty="0"/>
        </a:p>
      </dsp:txBody>
      <dsp:txXfrm>
        <a:off x="4769229" y="3575969"/>
        <a:ext cx="2166590" cy="1299954"/>
      </dsp:txXfrm>
    </dsp:sp>
    <dsp:sp modelId="{DE0D6B8C-249D-4B40-B429-CBAAECA8AA40}">
      <dsp:nvSpPr>
        <dsp:cNvPr id="0" name=""/>
        <dsp:cNvSpPr/>
      </dsp:nvSpPr>
      <dsp:spPr>
        <a:xfrm>
          <a:off x="7152478" y="3575969"/>
          <a:ext cx="2166590" cy="1299954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rPr>
            <a:t>Capital</a:t>
          </a:r>
          <a:endParaRPr lang="en-IN" sz="2300" kern="1200" dirty="0"/>
        </a:p>
      </dsp:txBody>
      <dsp:txXfrm>
        <a:off x="7152478" y="3575969"/>
        <a:ext cx="2166590" cy="1299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2F74E-DE85-4AF0-BC29-0E9A725C9AE1}">
      <dsp:nvSpPr>
        <dsp:cNvPr id="0" name=""/>
        <dsp:cNvSpPr/>
      </dsp:nvSpPr>
      <dsp:spPr>
        <a:xfrm>
          <a:off x="3463" y="538275"/>
          <a:ext cx="1875277" cy="1125166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rebuchet MS" panose="020B0603020202020204" pitchFamily="34" charset="0"/>
            </a:rPr>
            <a:t>Lower premium, higher benefits</a:t>
          </a:r>
        </a:p>
      </dsp:txBody>
      <dsp:txXfrm>
        <a:off x="3463" y="538275"/>
        <a:ext cx="1875277" cy="1125166"/>
      </dsp:txXfrm>
    </dsp:sp>
    <dsp:sp modelId="{3C4805BB-D11B-4A91-B916-05A04DD33CB1}">
      <dsp:nvSpPr>
        <dsp:cNvPr id="0" name=""/>
        <dsp:cNvSpPr/>
      </dsp:nvSpPr>
      <dsp:spPr>
        <a:xfrm>
          <a:off x="2066269" y="538275"/>
          <a:ext cx="1875277" cy="1125166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rebuchet MS" panose="020B0603020202020204" pitchFamily="34" charset="0"/>
            </a:rPr>
            <a:t>Lower profit margin</a:t>
          </a:r>
        </a:p>
      </dsp:txBody>
      <dsp:txXfrm>
        <a:off x="2066269" y="538275"/>
        <a:ext cx="1875277" cy="1125166"/>
      </dsp:txXfrm>
    </dsp:sp>
    <dsp:sp modelId="{376F20E5-E0FB-4FAE-A261-6FD7B3A8D490}">
      <dsp:nvSpPr>
        <dsp:cNvPr id="0" name=""/>
        <dsp:cNvSpPr/>
      </dsp:nvSpPr>
      <dsp:spPr>
        <a:xfrm>
          <a:off x="4129075" y="538275"/>
          <a:ext cx="1875277" cy="1125166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rebuchet MS" panose="020B0603020202020204" pitchFamily="34" charset="0"/>
            </a:rPr>
            <a:t>Higher policyholder IRR</a:t>
          </a:r>
        </a:p>
      </dsp:txBody>
      <dsp:txXfrm>
        <a:off x="4129075" y="538275"/>
        <a:ext cx="1875277" cy="1125166"/>
      </dsp:txXfrm>
    </dsp:sp>
    <dsp:sp modelId="{0C5EB077-84C8-4F30-9F19-014E93EF45A6}">
      <dsp:nvSpPr>
        <dsp:cNvPr id="0" name=""/>
        <dsp:cNvSpPr/>
      </dsp:nvSpPr>
      <dsp:spPr>
        <a:xfrm>
          <a:off x="6191149" y="555591"/>
          <a:ext cx="1875277" cy="1125166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rebuchet MS" panose="020B0603020202020204" pitchFamily="34" charset="0"/>
            </a:rPr>
            <a:t>High surrender values</a:t>
          </a:r>
        </a:p>
      </dsp:txBody>
      <dsp:txXfrm>
        <a:off x="6191149" y="555591"/>
        <a:ext cx="1875277" cy="1125166"/>
      </dsp:txXfrm>
    </dsp:sp>
    <dsp:sp modelId="{64D4618F-BCCC-476E-92CD-63C1BD920DB2}">
      <dsp:nvSpPr>
        <dsp:cNvPr id="0" name=""/>
        <dsp:cNvSpPr/>
      </dsp:nvSpPr>
      <dsp:spPr>
        <a:xfrm>
          <a:off x="8254686" y="538275"/>
          <a:ext cx="1875277" cy="1125166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rebuchet MS" panose="020B0603020202020204" pitchFamily="34" charset="0"/>
            </a:rPr>
            <a:t>Higher level of bonuses</a:t>
          </a:r>
        </a:p>
      </dsp:txBody>
      <dsp:txXfrm>
        <a:off x="8254686" y="538275"/>
        <a:ext cx="1875277" cy="1125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2EEC9-2C04-403D-82B7-3D228EAF96C8}">
      <dsp:nvSpPr>
        <dsp:cNvPr id="0" name=""/>
        <dsp:cNvSpPr/>
      </dsp:nvSpPr>
      <dsp:spPr>
        <a:xfrm>
          <a:off x="2835" y="385788"/>
          <a:ext cx="2249239" cy="1349543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rebuchet MS" panose="020B0603020202020204" pitchFamily="34" charset="0"/>
            </a:rPr>
            <a:t>Increased market share</a:t>
          </a:r>
        </a:p>
      </dsp:txBody>
      <dsp:txXfrm>
        <a:off x="2835" y="385788"/>
        <a:ext cx="2249239" cy="1349543"/>
      </dsp:txXfrm>
    </dsp:sp>
    <dsp:sp modelId="{9914FD56-1ACD-4BC3-9674-56B898F8549F}">
      <dsp:nvSpPr>
        <dsp:cNvPr id="0" name=""/>
        <dsp:cNvSpPr/>
      </dsp:nvSpPr>
      <dsp:spPr>
        <a:xfrm>
          <a:off x="2476998" y="385788"/>
          <a:ext cx="2249239" cy="1349543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rebuchet MS" panose="020B0603020202020204" pitchFamily="34" charset="0"/>
            </a:rPr>
            <a:t>Impact on expenses</a:t>
          </a:r>
        </a:p>
      </dsp:txBody>
      <dsp:txXfrm>
        <a:off x="2476998" y="385788"/>
        <a:ext cx="2249239" cy="1349543"/>
      </dsp:txXfrm>
    </dsp:sp>
    <dsp:sp modelId="{F5C6DBF0-F079-4F41-9081-04EB106355FB}">
      <dsp:nvSpPr>
        <dsp:cNvPr id="0" name=""/>
        <dsp:cNvSpPr/>
      </dsp:nvSpPr>
      <dsp:spPr>
        <a:xfrm>
          <a:off x="7361244" y="405370"/>
          <a:ext cx="2249239" cy="1349543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rebuchet MS" panose="020B0603020202020204" pitchFamily="34" charset="0"/>
            </a:rPr>
            <a:t>Implications on bonus structure</a:t>
          </a:r>
        </a:p>
      </dsp:txBody>
      <dsp:txXfrm>
        <a:off x="7361244" y="405370"/>
        <a:ext cx="2249239" cy="1349543"/>
      </dsp:txXfrm>
    </dsp:sp>
    <dsp:sp modelId="{CA09342B-988B-4E1C-92A4-A5F1A1A23D0F}">
      <dsp:nvSpPr>
        <dsp:cNvPr id="0" name=""/>
        <dsp:cNvSpPr/>
      </dsp:nvSpPr>
      <dsp:spPr>
        <a:xfrm>
          <a:off x="4900239" y="405370"/>
          <a:ext cx="2249239" cy="1349543"/>
        </a:xfrm>
        <a:prstGeom prst="rect">
          <a:avLst/>
        </a:prstGeom>
        <a:solidFill>
          <a:srgbClr val="00A0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rebuchet MS" panose="020B0603020202020204" pitchFamily="34" charset="0"/>
            </a:rPr>
            <a:t>New business strain</a:t>
          </a:r>
        </a:p>
      </dsp:txBody>
      <dsp:txXfrm>
        <a:off x="4900239" y="405370"/>
        <a:ext cx="2249239" cy="1349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3B5CF-CB86-4C4C-B717-83921034CD31}">
      <dsp:nvSpPr>
        <dsp:cNvPr id="0" name=""/>
        <dsp:cNvSpPr/>
      </dsp:nvSpPr>
      <dsp:spPr>
        <a:xfrm rot="5400000">
          <a:off x="5646770" y="-2386741"/>
          <a:ext cx="688975" cy="5638831"/>
        </a:xfrm>
        <a:prstGeom prst="round2SameRect">
          <a:avLst/>
        </a:prstGeom>
        <a:solidFill>
          <a:srgbClr val="CBDFEE">
            <a:alpha val="89804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rebuchet MS" panose="020B0603020202020204" pitchFamily="34" charset="0"/>
            </a:rPr>
            <a:t>Use of stochastic models to project return on assets</a:t>
          </a:r>
        </a:p>
      </dsp:txBody>
      <dsp:txXfrm rot="-5400000">
        <a:off x="3171843" y="121819"/>
        <a:ext cx="5605198" cy="621709"/>
      </dsp:txXfrm>
    </dsp:sp>
    <dsp:sp modelId="{7DDB7C6C-1F8A-4FD9-8324-CB57F4BC2C53}">
      <dsp:nvSpPr>
        <dsp:cNvPr id="0" name=""/>
        <dsp:cNvSpPr/>
      </dsp:nvSpPr>
      <dsp:spPr>
        <a:xfrm>
          <a:off x="0" y="2064"/>
          <a:ext cx="3171842" cy="861218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rebuchet MS" panose="020B0603020202020204" pitchFamily="34" charset="0"/>
            </a:rPr>
            <a:t>Project investment returns</a:t>
          </a:r>
        </a:p>
      </dsp:txBody>
      <dsp:txXfrm>
        <a:off x="42041" y="44105"/>
        <a:ext cx="3087760" cy="777136"/>
      </dsp:txXfrm>
    </dsp:sp>
    <dsp:sp modelId="{665AF93C-8988-4DB3-A1B9-79E752DFC5D9}">
      <dsp:nvSpPr>
        <dsp:cNvPr id="0" name=""/>
        <dsp:cNvSpPr/>
      </dsp:nvSpPr>
      <dsp:spPr>
        <a:xfrm rot="5400000">
          <a:off x="5646770" y="-1482461"/>
          <a:ext cx="688975" cy="5638831"/>
        </a:xfrm>
        <a:prstGeom prst="round2SameRect">
          <a:avLst/>
        </a:prstGeom>
        <a:solidFill>
          <a:srgbClr val="CBDFEE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rebuchet MS" panose="020B0603020202020204" pitchFamily="34" charset="0"/>
            </a:rPr>
            <a:t>Use ALM to find out most appropriate investment strategy</a:t>
          </a:r>
        </a:p>
      </dsp:txBody>
      <dsp:txXfrm rot="-5400000">
        <a:off x="3171843" y="1026099"/>
        <a:ext cx="5605198" cy="621709"/>
      </dsp:txXfrm>
    </dsp:sp>
    <dsp:sp modelId="{35DF3FA3-8752-4A44-A944-77D891D78B53}">
      <dsp:nvSpPr>
        <dsp:cNvPr id="0" name=""/>
        <dsp:cNvSpPr/>
      </dsp:nvSpPr>
      <dsp:spPr>
        <a:xfrm>
          <a:off x="0" y="906344"/>
          <a:ext cx="3171842" cy="861218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rebuchet MS" panose="020B0603020202020204" pitchFamily="34" charset="0"/>
            </a:rPr>
            <a:t>ALM</a:t>
          </a:r>
        </a:p>
      </dsp:txBody>
      <dsp:txXfrm>
        <a:off x="42041" y="948385"/>
        <a:ext cx="3087760" cy="777136"/>
      </dsp:txXfrm>
    </dsp:sp>
    <dsp:sp modelId="{F1319D60-16CE-42C1-BC8A-FFDFB2C8B19E}">
      <dsp:nvSpPr>
        <dsp:cNvPr id="0" name=""/>
        <dsp:cNvSpPr/>
      </dsp:nvSpPr>
      <dsp:spPr>
        <a:xfrm rot="5400000">
          <a:off x="5532992" y="-556718"/>
          <a:ext cx="893139" cy="5627823"/>
        </a:xfrm>
        <a:prstGeom prst="round2SameRect">
          <a:avLst/>
        </a:prstGeom>
        <a:solidFill>
          <a:srgbClr val="CBDFEE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rebuchet MS" panose="020B0603020202020204" pitchFamily="34" charset="0"/>
            </a:rPr>
            <a:t>Allow various economic scenarios especially where interest rates fall and lapses reduce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rebuchet MS" panose="020B0603020202020204" pitchFamily="34" charset="0"/>
            </a:rPr>
            <a:t>Check whether high levels of bonuses are sustainable</a:t>
          </a:r>
        </a:p>
      </dsp:txBody>
      <dsp:txXfrm rot="-5400000">
        <a:off x="3165651" y="1854222"/>
        <a:ext cx="5584224" cy="805941"/>
      </dsp:txXfrm>
    </dsp:sp>
    <dsp:sp modelId="{8C54ADCE-4D11-44C1-B843-C4B3C3410659}">
      <dsp:nvSpPr>
        <dsp:cNvPr id="0" name=""/>
        <dsp:cNvSpPr/>
      </dsp:nvSpPr>
      <dsp:spPr>
        <a:xfrm>
          <a:off x="0" y="1826584"/>
          <a:ext cx="3165650" cy="861218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rebuchet MS" panose="020B0603020202020204" pitchFamily="34" charset="0"/>
            </a:rPr>
            <a:t>ESG and cost of guarantees</a:t>
          </a:r>
        </a:p>
      </dsp:txBody>
      <dsp:txXfrm>
        <a:off x="42041" y="1868625"/>
        <a:ext cx="3081568" cy="777136"/>
      </dsp:txXfrm>
    </dsp:sp>
    <dsp:sp modelId="{3E515E4A-5A90-482A-BFFD-83461D6AB0ED}">
      <dsp:nvSpPr>
        <dsp:cNvPr id="0" name=""/>
        <dsp:cNvSpPr/>
      </dsp:nvSpPr>
      <dsp:spPr>
        <a:xfrm rot="5400000">
          <a:off x="5646770" y="358017"/>
          <a:ext cx="688975" cy="5638831"/>
        </a:xfrm>
        <a:prstGeom prst="round2SameRect">
          <a:avLst/>
        </a:prstGeom>
        <a:solidFill>
          <a:srgbClr val="CBDFEE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rebuchet MS" panose="020B0603020202020204" pitchFamily="34" charset="0"/>
            </a:rPr>
            <a:t>Check when solvency will fall below minimum internal threshold.</a:t>
          </a:r>
        </a:p>
      </dsp:txBody>
      <dsp:txXfrm rot="-5400000">
        <a:off x="3171843" y="2866578"/>
        <a:ext cx="5605198" cy="621709"/>
      </dsp:txXfrm>
    </dsp:sp>
    <dsp:sp modelId="{E48E357E-93E7-4845-9381-34169A74AA24}">
      <dsp:nvSpPr>
        <dsp:cNvPr id="0" name=""/>
        <dsp:cNvSpPr/>
      </dsp:nvSpPr>
      <dsp:spPr>
        <a:xfrm>
          <a:off x="0" y="2746824"/>
          <a:ext cx="3171842" cy="861218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rebuchet MS" panose="020B0603020202020204" pitchFamily="34" charset="0"/>
            </a:rPr>
            <a:t>Solvency forecast</a:t>
          </a:r>
        </a:p>
      </dsp:txBody>
      <dsp:txXfrm>
        <a:off x="42041" y="2788865"/>
        <a:ext cx="3087760" cy="777136"/>
      </dsp:txXfrm>
    </dsp:sp>
    <dsp:sp modelId="{A1783A07-4B4A-463E-8D7F-92EDF3F3E945}">
      <dsp:nvSpPr>
        <dsp:cNvPr id="0" name=""/>
        <dsp:cNvSpPr/>
      </dsp:nvSpPr>
      <dsp:spPr>
        <a:xfrm rot="5400000">
          <a:off x="5646770" y="1262297"/>
          <a:ext cx="688975" cy="5638831"/>
        </a:xfrm>
        <a:prstGeom prst="round2SameRect">
          <a:avLst/>
        </a:prstGeom>
        <a:solidFill>
          <a:srgbClr val="CBDFEE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rebuchet MS" panose="020B0603020202020204" pitchFamily="34" charset="0"/>
            </a:rPr>
            <a:t>Check if lapses on old products have increased since competitor launching high guarantee products</a:t>
          </a:r>
        </a:p>
      </dsp:txBody>
      <dsp:txXfrm rot="-5400000">
        <a:off x="3171843" y="3770858"/>
        <a:ext cx="5605198" cy="621709"/>
      </dsp:txXfrm>
    </dsp:sp>
    <dsp:sp modelId="{3496C347-0C95-4567-ACB0-DCDFD3C5F56D}">
      <dsp:nvSpPr>
        <dsp:cNvPr id="0" name=""/>
        <dsp:cNvSpPr/>
      </dsp:nvSpPr>
      <dsp:spPr>
        <a:xfrm>
          <a:off x="0" y="3651103"/>
          <a:ext cx="3171842" cy="861218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rebuchet MS" panose="020B0603020202020204" pitchFamily="34" charset="0"/>
            </a:rPr>
            <a:t>Sensitivity analysis and scenario testing</a:t>
          </a:r>
        </a:p>
      </dsp:txBody>
      <dsp:txXfrm>
        <a:off x="42041" y="3693144"/>
        <a:ext cx="3087760" cy="777136"/>
      </dsp:txXfrm>
    </dsp:sp>
    <dsp:sp modelId="{37FD8688-380B-4A35-A202-1DB3E79DFD19}">
      <dsp:nvSpPr>
        <dsp:cNvPr id="0" name=""/>
        <dsp:cNvSpPr/>
      </dsp:nvSpPr>
      <dsp:spPr>
        <a:xfrm rot="5400000">
          <a:off x="5646770" y="2172977"/>
          <a:ext cx="688975" cy="5638831"/>
        </a:xfrm>
        <a:prstGeom prst="round2SameRect">
          <a:avLst/>
        </a:prstGeom>
        <a:solidFill>
          <a:srgbClr val="CBDFEE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rebuchet MS" panose="020B0603020202020204" pitchFamily="34" charset="0"/>
            </a:rPr>
            <a:t>Availability and duration of hedging instruments, partly paid-up bonds, zero coupon bonds</a:t>
          </a:r>
        </a:p>
      </dsp:txBody>
      <dsp:txXfrm rot="-5400000">
        <a:off x="3171843" y="4681538"/>
        <a:ext cx="5605198" cy="621709"/>
      </dsp:txXfrm>
    </dsp:sp>
    <dsp:sp modelId="{2CCA42A9-D957-4F0B-9D2B-9384F215B399}">
      <dsp:nvSpPr>
        <dsp:cNvPr id="0" name=""/>
        <dsp:cNvSpPr/>
      </dsp:nvSpPr>
      <dsp:spPr>
        <a:xfrm>
          <a:off x="0" y="4555383"/>
          <a:ext cx="3171842" cy="861218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rebuchet MS" panose="020B0603020202020204" pitchFamily="34" charset="0"/>
            </a:rPr>
            <a:t>Investment instruments</a:t>
          </a:r>
        </a:p>
      </dsp:txBody>
      <dsp:txXfrm>
        <a:off x="42041" y="4597424"/>
        <a:ext cx="3087760" cy="777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B632B-C8B1-4481-973D-B7ED58C841F2}">
      <dsp:nvSpPr>
        <dsp:cNvPr id="0" name=""/>
        <dsp:cNvSpPr/>
      </dsp:nvSpPr>
      <dsp:spPr>
        <a:xfrm rot="5400000">
          <a:off x="5292758" y="-1943644"/>
          <a:ext cx="1397000" cy="5638831"/>
        </a:xfrm>
        <a:prstGeom prst="round2SameRect">
          <a:avLst/>
        </a:prstGeom>
        <a:solidFill>
          <a:srgbClr val="CBDFEE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Underwriting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Reinsurance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Interest rate derivatives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Credit default swaps</a:t>
          </a:r>
        </a:p>
      </dsp:txBody>
      <dsp:txXfrm rot="-5400000">
        <a:off x="3171843" y="245467"/>
        <a:ext cx="5570635" cy="1260608"/>
      </dsp:txXfrm>
    </dsp:sp>
    <dsp:sp modelId="{81219543-36E1-4362-9639-89CCC9E48CCC}">
      <dsp:nvSpPr>
        <dsp:cNvPr id="0" name=""/>
        <dsp:cNvSpPr/>
      </dsp:nvSpPr>
      <dsp:spPr>
        <a:xfrm>
          <a:off x="0" y="2645"/>
          <a:ext cx="3171842" cy="1746250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Trebuchet MS" panose="020B0603020202020204" pitchFamily="34" charset="0"/>
            </a:rPr>
            <a:t>Minimise</a:t>
          </a:r>
          <a:r>
            <a:rPr lang="en-US" sz="3100" kern="1200" dirty="0">
              <a:latin typeface="Trebuchet MS" panose="020B0603020202020204" pitchFamily="34" charset="0"/>
            </a:rPr>
            <a:t> risk </a:t>
          </a:r>
        </a:p>
      </dsp:txBody>
      <dsp:txXfrm>
        <a:off x="85245" y="87890"/>
        <a:ext cx="3001352" cy="1575760"/>
      </dsp:txXfrm>
    </dsp:sp>
    <dsp:sp modelId="{A1783A07-4B4A-463E-8D7F-92EDF3F3E945}">
      <dsp:nvSpPr>
        <dsp:cNvPr id="0" name=""/>
        <dsp:cNvSpPr/>
      </dsp:nvSpPr>
      <dsp:spPr>
        <a:xfrm rot="5400000">
          <a:off x="5140149" y="-110082"/>
          <a:ext cx="1702216" cy="5638831"/>
        </a:xfrm>
        <a:prstGeom prst="round2SameRect">
          <a:avLst/>
        </a:prstGeom>
        <a:solidFill>
          <a:srgbClr val="CBDFEE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Change in interest rates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Change in availability of hedging instruments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Competitor repricing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Achieving certain business volume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At certain level of free capital</a:t>
          </a:r>
        </a:p>
      </dsp:txBody>
      <dsp:txXfrm rot="-5400000">
        <a:off x="3171842" y="1941320"/>
        <a:ext cx="5555736" cy="1536026"/>
      </dsp:txXfrm>
    </dsp:sp>
    <dsp:sp modelId="{3496C347-0C95-4567-ACB0-DCDFD3C5F56D}">
      <dsp:nvSpPr>
        <dsp:cNvPr id="0" name=""/>
        <dsp:cNvSpPr/>
      </dsp:nvSpPr>
      <dsp:spPr>
        <a:xfrm>
          <a:off x="0" y="1836208"/>
          <a:ext cx="3171842" cy="1746250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rebuchet MS" panose="020B0603020202020204" pitchFamily="34" charset="0"/>
            </a:rPr>
            <a:t>Trigger points for repricing or restructuring</a:t>
          </a:r>
        </a:p>
      </dsp:txBody>
      <dsp:txXfrm>
        <a:off x="85245" y="1921453"/>
        <a:ext cx="3001352" cy="1575760"/>
      </dsp:txXfrm>
    </dsp:sp>
    <dsp:sp modelId="{37FD8688-380B-4A35-A202-1DB3E79DFD19}">
      <dsp:nvSpPr>
        <dsp:cNvPr id="0" name=""/>
        <dsp:cNvSpPr/>
      </dsp:nvSpPr>
      <dsp:spPr>
        <a:xfrm rot="5400000">
          <a:off x="5292758" y="1723480"/>
          <a:ext cx="1397000" cy="5638831"/>
        </a:xfrm>
        <a:prstGeom prst="round2SameRect">
          <a:avLst/>
        </a:prstGeom>
        <a:solidFill>
          <a:srgbClr val="CBDFEE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Need for capital, issues regarding equity capital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Subordinated debt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rebuchet MS" panose="020B0603020202020204" pitchFamily="34" charset="0"/>
            </a:rPr>
            <a:t>Financial reinsurance</a:t>
          </a:r>
        </a:p>
      </dsp:txBody>
      <dsp:txXfrm rot="-5400000">
        <a:off x="3171843" y="3912591"/>
        <a:ext cx="5570635" cy="1260608"/>
      </dsp:txXfrm>
    </dsp:sp>
    <dsp:sp modelId="{2CCA42A9-D957-4F0B-9D2B-9384F215B399}">
      <dsp:nvSpPr>
        <dsp:cNvPr id="0" name=""/>
        <dsp:cNvSpPr/>
      </dsp:nvSpPr>
      <dsp:spPr>
        <a:xfrm>
          <a:off x="0" y="3669771"/>
          <a:ext cx="3171842" cy="1746250"/>
        </a:xfrm>
        <a:prstGeom prst="roundRect">
          <a:avLst/>
        </a:prstGeom>
        <a:solidFill>
          <a:srgbClr val="00A0D2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rebuchet MS" panose="020B0603020202020204" pitchFamily="34" charset="0"/>
            </a:rPr>
            <a:t>Prepare for unforeseen circumstances</a:t>
          </a:r>
        </a:p>
      </dsp:txBody>
      <dsp:txXfrm>
        <a:off x="85245" y="3755016"/>
        <a:ext cx="3001352" cy="1575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1CFF-73A8-4E54-A0E8-BA5524EB1ECA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AD23F-4DB5-4E54-AA0C-75148422616F}">
      <dsp:nvSpPr>
        <dsp:cNvPr id="0" name=""/>
        <dsp:cNvSpPr/>
      </dsp:nvSpPr>
      <dsp:spPr>
        <a:xfrm>
          <a:off x="379894" y="248786"/>
          <a:ext cx="8168020" cy="497384"/>
        </a:xfrm>
        <a:prstGeom prst="rect">
          <a:avLst/>
        </a:prstGeom>
        <a:solidFill>
          <a:srgbClr val="D0E1E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Appropriate Risk Management Process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9894" y="248786"/>
        <a:ext cx="8168020" cy="497384"/>
      </dsp:txXfrm>
    </dsp:sp>
    <dsp:sp modelId="{236E40D1-B52A-4086-9BAB-84F66BD24684}">
      <dsp:nvSpPr>
        <dsp:cNvPr id="0" name=""/>
        <dsp:cNvSpPr/>
      </dsp:nvSpPr>
      <dsp:spPr>
        <a:xfrm>
          <a:off x="69028" y="186613"/>
          <a:ext cx="621731" cy="621731"/>
        </a:xfrm>
        <a:prstGeom prst="ellipse">
          <a:avLst/>
        </a:prstGeom>
        <a:solidFill>
          <a:srgbClr val="00A0D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B7B9F-4CAC-4471-A50E-EFD555939727}">
      <dsp:nvSpPr>
        <dsp:cNvPr id="0" name=""/>
        <dsp:cNvSpPr/>
      </dsp:nvSpPr>
      <dsp:spPr>
        <a:xfrm>
          <a:off x="789027" y="994769"/>
          <a:ext cx="7758887" cy="497384"/>
        </a:xfrm>
        <a:prstGeom prst="rect">
          <a:avLst/>
        </a:prstGeom>
        <a:solidFill>
          <a:srgbClr val="D0E1E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Suitable Investment Strategy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89027" y="994769"/>
        <a:ext cx="7758887" cy="497384"/>
      </dsp:txXfrm>
    </dsp:sp>
    <dsp:sp modelId="{C4004B1A-1F0A-413D-A43F-3547F30BEB45}">
      <dsp:nvSpPr>
        <dsp:cNvPr id="0" name=""/>
        <dsp:cNvSpPr/>
      </dsp:nvSpPr>
      <dsp:spPr>
        <a:xfrm>
          <a:off x="478161" y="932596"/>
          <a:ext cx="621731" cy="621731"/>
        </a:xfrm>
        <a:prstGeom prst="ellipse">
          <a:avLst/>
        </a:prstGeom>
        <a:solidFill>
          <a:srgbClr val="00A0D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EF58A-267D-434E-A401-4BD6E40A2DE4}">
      <dsp:nvSpPr>
        <dsp:cNvPr id="0" name=""/>
        <dsp:cNvSpPr/>
      </dsp:nvSpPr>
      <dsp:spPr>
        <a:xfrm>
          <a:off x="976113" y="1740752"/>
          <a:ext cx="7571800" cy="497384"/>
        </a:xfrm>
        <a:prstGeom prst="rect">
          <a:avLst/>
        </a:prstGeom>
        <a:solidFill>
          <a:srgbClr val="D0E1E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Focus on protection products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976113" y="1740752"/>
        <a:ext cx="7571800" cy="497384"/>
      </dsp:txXfrm>
    </dsp:sp>
    <dsp:sp modelId="{30BD4190-9365-46CA-BF24-34592F16742F}">
      <dsp:nvSpPr>
        <dsp:cNvPr id="0" name=""/>
        <dsp:cNvSpPr/>
      </dsp:nvSpPr>
      <dsp:spPr>
        <a:xfrm>
          <a:off x="665247" y="1678579"/>
          <a:ext cx="621731" cy="621731"/>
        </a:xfrm>
        <a:prstGeom prst="ellipse">
          <a:avLst/>
        </a:prstGeom>
        <a:solidFill>
          <a:srgbClr val="00A0D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9217D-DA99-44D9-BE69-AAF3F03A25A8}">
      <dsp:nvSpPr>
        <dsp:cNvPr id="0" name=""/>
        <dsp:cNvSpPr/>
      </dsp:nvSpPr>
      <dsp:spPr>
        <a:xfrm>
          <a:off x="976113" y="2486262"/>
          <a:ext cx="7571800" cy="497384"/>
        </a:xfrm>
        <a:prstGeom prst="rect">
          <a:avLst/>
        </a:prstGeom>
        <a:solidFill>
          <a:srgbClr val="D0E1E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Continuous monitoring – withdraw, re-price, re-design, change sales strategy</a:t>
          </a:r>
        </a:p>
      </dsp:txBody>
      <dsp:txXfrm>
        <a:off x="976113" y="2486262"/>
        <a:ext cx="7571800" cy="497384"/>
      </dsp:txXfrm>
    </dsp:sp>
    <dsp:sp modelId="{3A624833-3D07-40E8-BA35-CC127AF385B7}">
      <dsp:nvSpPr>
        <dsp:cNvPr id="0" name=""/>
        <dsp:cNvSpPr/>
      </dsp:nvSpPr>
      <dsp:spPr>
        <a:xfrm>
          <a:off x="665247" y="2424089"/>
          <a:ext cx="621731" cy="621731"/>
        </a:xfrm>
        <a:prstGeom prst="ellipse">
          <a:avLst/>
        </a:prstGeom>
        <a:solidFill>
          <a:srgbClr val="00A0D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87D6C-512B-4BB2-A29F-EC612AF522D4}">
      <dsp:nvSpPr>
        <dsp:cNvPr id="0" name=""/>
        <dsp:cNvSpPr/>
      </dsp:nvSpPr>
      <dsp:spPr>
        <a:xfrm>
          <a:off x="789027" y="3232245"/>
          <a:ext cx="7758887" cy="497384"/>
        </a:xfrm>
        <a:prstGeom prst="rect">
          <a:avLst/>
        </a:prstGeom>
        <a:solidFill>
          <a:srgbClr val="D0E1E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Achieve Synergies to lower expenses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89027" y="3232245"/>
        <a:ext cx="7758887" cy="497384"/>
      </dsp:txXfrm>
    </dsp:sp>
    <dsp:sp modelId="{86C4822A-B95B-458E-BF4C-3F3799A9E082}">
      <dsp:nvSpPr>
        <dsp:cNvPr id="0" name=""/>
        <dsp:cNvSpPr/>
      </dsp:nvSpPr>
      <dsp:spPr>
        <a:xfrm>
          <a:off x="478161" y="3170072"/>
          <a:ext cx="621731" cy="621731"/>
        </a:xfrm>
        <a:prstGeom prst="ellipse">
          <a:avLst/>
        </a:prstGeom>
        <a:solidFill>
          <a:srgbClr val="00A0D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840EC-8826-46EF-8170-DD07D3F0B997}">
      <dsp:nvSpPr>
        <dsp:cNvPr id="0" name=""/>
        <dsp:cNvSpPr/>
      </dsp:nvSpPr>
      <dsp:spPr>
        <a:xfrm>
          <a:off x="379894" y="3978228"/>
          <a:ext cx="8168020" cy="497384"/>
        </a:xfrm>
        <a:prstGeom prst="rect">
          <a:avLst/>
        </a:prstGeom>
        <a:solidFill>
          <a:srgbClr val="D0E1EA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solidFill>
                <a:schemeClr val="tx1"/>
              </a:solidFill>
            </a:rPr>
            <a:t>Digitalisation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9894" y="3978228"/>
        <a:ext cx="8168020" cy="497384"/>
      </dsp:txXfrm>
    </dsp:sp>
    <dsp:sp modelId="{DE812B57-2F84-4F21-8787-09FA6C7AF75D}">
      <dsp:nvSpPr>
        <dsp:cNvPr id="0" name=""/>
        <dsp:cNvSpPr/>
      </dsp:nvSpPr>
      <dsp:spPr>
        <a:xfrm>
          <a:off x="69028" y="3916055"/>
          <a:ext cx="621731" cy="621731"/>
        </a:xfrm>
        <a:prstGeom prst="ellipse">
          <a:avLst/>
        </a:prstGeom>
        <a:solidFill>
          <a:srgbClr val="00A0D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2EFBB-0BCC-4A1D-9ED8-84B8867ABABE}" type="datetimeFigureOut">
              <a:rPr lang="en-IN" smtClean="0"/>
              <a:t>20-01-2021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F371-8F35-4F90-9E77-40C93ED625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2178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2B5A-112C-4AE6-875C-0ED6994DC26A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E7AC-6455-4A0F-B654-220C7D7B7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44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2552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066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895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152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23185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2514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6840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725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413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7810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834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8151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8246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1043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5075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375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953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979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781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251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112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2228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06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021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208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2" r:id="rId7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6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6.png"/><Relationship Id="rId10" Type="http://schemas.microsoft.com/office/2007/relationships/diagramDrawing" Target="../diagrams/drawing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diagramData" Target="../diagrams/data6.xml"/><Relationship Id="rId5" Type="http://schemas.openxmlformats.org/officeDocument/2006/relationships/image" Target="../media/image6.png"/><Relationship Id="rId10" Type="http://schemas.microsoft.com/office/2007/relationships/diagramDrawing" Target="../diagrams/drawing6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479017"/>
            <a:ext cx="1588491" cy="1600200"/>
          </a:xfrm>
          <a:prstGeom prst="rect">
            <a:avLst/>
          </a:prstGeom>
        </p:spPr>
      </p:pic>
      <p:sp>
        <p:nvSpPr>
          <p:cNvPr id="4" name="Rectangle 150"/>
          <p:cNvSpPr txBox="1">
            <a:spLocks noChangeArrowheads="1"/>
          </p:cNvSpPr>
          <p:nvPr/>
        </p:nvSpPr>
        <p:spPr>
          <a:xfrm>
            <a:off x="452155" y="3665218"/>
            <a:ext cx="8920445" cy="122779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Product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design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&amp;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pricing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for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small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&amp; new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company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in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low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interest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rate</a:t>
            </a:r>
            <a:r>
              <a:rPr lang="es-UY" altLang="en-US" sz="28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s-UY" altLang="en-US" sz="28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scenario</a:t>
            </a:r>
            <a:endParaRPr lang="es-UY" altLang="en-US" sz="2800" b="1" kern="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es-UY" altLang="en-US" sz="2400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Guide</a:t>
            </a:r>
            <a:r>
              <a:rPr lang="es-UY" altLang="en-US" sz="24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 : </a:t>
            </a:r>
            <a:r>
              <a:rPr lang="en-IN" sz="2400" dirty="0">
                <a:latin typeface="Trebuchet MS" panose="020B0603020202020204" pitchFamily="34" charset="0"/>
              </a:rPr>
              <a:t>Vandana </a:t>
            </a:r>
            <a:r>
              <a:rPr lang="en-IN" sz="2400" dirty="0" err="1">
                <a:latin typeface="Trebuchet MS" panose="020B0603020202020204" pitchFamily="34" charset="0"/>
              </a:rPr>
              <a:t>Baluni</a:t>
            </a:r>
            <a:r>
              <a:rPr lang="es-UY" altLang="en-US" sz="2400" kern="0" dirty="0">
                <a:solidFill>
                  <a:schemeClr val="tx1"/>
                </a:solidFill>
              </a:rPr>
              <a:t> </a:t>
            </a:r>
            <a:r>
              <a:rPr lang="es-UY" altLang="en-US" sz="3600" b="1" kern="0" dirty="0">
                <a:solidFill>
                  <a:schemeClr val="bg1"/>
                </a:solidFill>
              </a:rPr>
              <a:t>5</a:t>
            </a:r>
            <a:endParaRPr lang="es-ES" alt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5" name="Rectangle 168"/>
          <p:cNvSpPr>
            <a:spLocks noChangeArrowheads="1"/>
          </p:cNvSpPr>
          <p:nvPr/>
        </p:nvSpPr>
        <p:spPr bwMode="auto">
          <a:xfrm>
            <a:off x="609599" y="5079217"/>
            <a:ext cx="5342231" cy="17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Presenters :</a:t>
            </a:r>
          </a:p>
          <a:p>
            <a:pPr lvl="1" algn="l"/>
            <a:r>
              <a:rPr lang="en-US" alt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1. Ms. Surekha </a:t>
            </a:r>
            <a:r>
              <a:rPr lang="en-US" alt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Dinkar</a:t>
            </a:r>
            <a:r>
              <a:rPr lang="en-US" alt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Tambe</a:t>
            </a:r>
          </a:p>
          <a:p>
            <a:pPr lvl="1" algn="l"/>
            <a:r>
              <a:rPr lang="en-US" alt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2. Ms. </a:t>
            </a:r>
            <a:r>
              <a:rPr lang="en-IN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Abhilasha</a:t>
            </a:r>
            <a:r>
              <a:rPr lang="en-IN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Goyal</a:t>
            </a:r>
            <a:endParaRPr lang="en-US" alt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 algn="l"/>
            <a:r>
              <a:rPr lang="en-US" alt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3. Mr. </a:t>
            </a:r>
            <a:r>
              <a:rPr lang="en-IN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Neerav</a:t>
            </a:r>
            <a:r>
              <a:rPr lang="en-IN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Sagar </a:t>
            </a:r>
            <a:r>
              <a:rPr lang="en-IN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Bhomaj</a:t>
            </a:r>
            <a:endParaRPr lang="en-US" alt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 algn="l"/>
            <a:r>
              <a:rPr lang="en-US" alt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4. Ms. </a:t>
            </a:r>
            <a:r>
              <a:rPr lang="en-IN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Spurthi</a:t>
            </a:r>
            <a:r>
              <a:rPr lang="en-IN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Reddy </a:t>
            </a:r>
            <a:r>
              <a:rPr lang="en-IN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Rapol</a:t>
            </a:r>
            <a:r>
              <a:rPr lang="en-IN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s-ES" alt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470911" y="533400"/>
            <a:ext cx="9565265" cy="21336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s-UY" altLang="en-US" sz="36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34th India </a:t>
            </a:r>
            <a:r>
              <a:rPr lang="es-UY" altLang="en-US" sz="3600" b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Fellowship</a:t>
            </a:r>
            <a:r>
              <a:rPr lang="es-UY" altLang="en-US" sz="36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s-UY" altLang="en-US" sz="3600" b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Webinar</a:t>
            </a:r>
            <a:endParaRPr lang="es-UY" altLang="en-US" sz="2500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es-UY" altLang="en-US" sz="25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Date: 29th </a:t>
            </a:r>
            <a:r>
              <a:rPr lang="es-UY" altLang="en-US" sz="2500" b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January</a:t>
            </a:r>
            <a:r>
              <a:rPr lang="es-UY" altLang="en-US" sz="25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, 2021</a:t>
            </a:r>
          </a:p>
          <a:p>
            <a:pPr algn="l"/>
            <a:endParaRPr lang="es-UY" altLang="en-US" sz="2500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es-UY" altLang="en-US" sz="32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Case </a:t>
            </a:r>
            <a:r>
              <a:rPr lang="es-UY" altLang="en-US" sz="3200" b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Study</a:t>
            </a:r>
            <a:r>
              <a:rPr lang="es-UY" altLang="en-US" sz="32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 5 </a:t>
            </a:r>
            <a:r>
              <a:rPr lang="es-UY" altLang="en-US" sz="3200" b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Life</a:t>
            </a:r>
            <a:r>
              <a:rPr lang="es-UY" altLang="en-US" sz="32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s-UY" altLang="en-US" sz="3200" b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Technical</a:t>
            </a:r>
            <a:r>
              <a:rPr lang="es-UY" altLang="en-US" sz="32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 (</a:t>
            </a:r>
            <a:r>
              <a:rPr lang="es-UY" altLang="en-US" sz="3200" b="1" kern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Group</a:t>
            </a:r>
            <a:r>
              <a:rPr lang="es-UY" altLang="en-US" sz="3200" b="1" kern="0" dirty="0">
                <a:solidFill>
                  <a:schemeClr val="bg1"/>
                </a:solidFill>
                <a:latin typeface="Trebuchet MS" panose="020B0603020202020204" pitchFamily="34" charset="0"/>
              </a:rPr>
              <a:t> 4)</a:t>
            </a:r>
            <a:r>
              <a:rPr lang="es-UY" altLang="en-US" sz="3200" b="1" kern="0" dirty="0">
                <a:solidFill>
                  <a:schemeClr val="bg1"/>
                </a:solidFill>
              </a:rPr>
              <a:t> </a:t>
            </a:r>
            <a:endParaRPr lang="es-ES" altLang="en-US" sz="3200" b="1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43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3597" y="152400"/>
            <a:ext cx="8763002" cy="6968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Participating vs Non-Participating Products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5000" y="1169131"/>
            <a:ext cx="9677400" cy="49268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0112" lvl="1" indent="0">
              <a:buNone/>
            </a:pPr>
            <a:endParaRPr lang="en-US" altLang="en-US" sz="2000" kern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78D6D-7276-46A5-8ADF-01E0CA6D9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03729"/>
              </p:ext>
            </p:extLst>
          </p:nvPr>
        </p:nvGraphicFramePr>
        <p:xfrm>
          <a:off x="2109017" y="849296"/>
          <a:ext cx="9924549" cy="57699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24668">
                  <a:extLst>
                    <a:ext uri="{9D8B030D-6E8A-4147-A177-3AD203B41FA5}">
                      <a16:colId xmlns:a16="http://schemas.microsoft.com/office/drawing/2014/main" val="2827073339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940260079"/>
                    </a:ext>
                  </a:extLst>
                </a:gridCol>
                <a:gridCol w="3123081">
                  <a:extLst>
                    <a:ext uri="{9D8B030D-6E8A-4147-A177-3AD203B41FA5}">
                      <a16:colId xmlns:a16="http://schemas.microsoft.com/office/drawing/2014/main" val="948640347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rebuchet MS" panose="020B0603020202020204" pitchFamily="34" charset="0"/>
                        </a:rPr>
                        <a:t>Differentiating Factors 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rebuchet MS" panose="020B0603020202020204" pitchFamily="34" charset="0"/>
                        </a:rPr>
                        <a:t>Participating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Trebuchet MS" panose="020B0603020202020204" pitchFamily="34" charset="0"/>
                        </a:rPr>
                        <a:t>Non-Participating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534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Governance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354013" lvl="1" indent="-3540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PRE – Bonus Policy , Sales Literature, BI, Common market practice, past documents issued, life insurers current practice</a:t>
                      </a:r>
                    </a:p>
                    <a:p>
                      <a:pPr marL="354013" lvl="1" indent="-3540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GN – 6</a:t>
                      </a:r>
                    </a:p>
                    <a:p>
                      <a:pPr marL="354013" lvl="1" indent="-3540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WPC Committee - </a:t>
                      </a:r>
                      <a:r>
                        <a:rPr lang="en-US" altLang="en-US" sz="1600" kern="0" dirty="0">
                          <a:latin typeface="Trebuchet MS" panose="020B0603020202020204" pitchFamily="34" charset="0"/>
                        </a:rPr>
                        <a:t>Independent Director, CEO, AA, Independent Actuary</a:t>
                      </a:r>
                      <a:endParaRPr lang="en-US" sz="1600" dirty="0">
                        <a:latin typeface="Trebuchet MS" panose="020B0603020202020204" pitchFamily="34" charset="0"/>
                      </a:endParaRPr>
                    </a:p>
                    <a:p>
                      <a:pPr marL="354013" lvl="1" indent="-3540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With Profit Fund Management – Expenses Allocation, Assets Share, Disclosure in Annual Report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kern="0" dirty="0">
                          <a:latin typeface="Trebuchet MS" panose="020B0603020202020204" pitchFamily="34" charset="0"/>
                        </a:rPr>
                        <a:t>Relatively less governance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0" dirty="0">
                          <a:latin typeface="Trebuchet MS" panose="020B0603020202020204" pitchFamily="34" charset="0"/>
                        </a:rPr>
                        <a:t>GN-22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0" dirty="0">
                          <a:latin typeface="Trebuchet MS" panose="020B0603020202020204" pitchFamily="34" charset="0"/>
                        </a:rPr>
                        <a:t>BI, Sales literature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82973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Surrender Value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In smooth progression of Assets Share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GN - 6 = AS/ SV within certain specified range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rebuchet MS" panose="020B0603020202020204" pitchFamily="34" charset="0"/>
                        </a:rPr>
                        <a:t>Smooth progression towards maturity value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8353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Benefits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Guaranteed (SA) + Non-guaranteed(Bonus)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rebuchet MS" panose="020B0603020202020204" pitchFamily="34" charset="0"/>
                        </a:rPr>
                        <a:t>Guaranteed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88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Target Audience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Risk Taker(Relatively),</a:t>
                      </a:r>
                      <a:r>
                        <a:rPr lang="en-I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wealth creation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rebuchet MS" panose="020B0603020202020204" pitchFamily="34" charset="0"/>
                        </a:rPr>
                        <a:t>Risk Averse, life &amp; financial protection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35096"/>
                  </a:ext>
                </a:extLst>
              </a:tr>
              <a:tr h="58832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Profit Distribution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600" b="0" dirty="0">
                          <a:effectLst/>
                          <a:latin typeface="Trebuchet MS" panose="020B0603020202020204" pitchFamily="34" charset="0"/>
                        </a:rPr>
                        <a:t>Distribution of surplus in 90:10 ratio (IRDA     distribution of surplus regulation 2002)</a:t>
                      </a:r>
                      <a:endParaRPr lang="en-IN" sz="16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Trebuchet MS" panose="020B0603020202020204" pitchFamily="34" charset="0"/>
                        </a:rPr>
                        <a:t>100% profit belong to SH</a:t>
                      </a:r>
                      <a:endParaRPr lang="en-IN" sz="16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735898"/>
                  </a:ext>
                </a:extLst>
              </a:tr>
              <a:tr h="71455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Marketability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600" b="0" dirty="0">
                          <a:effectLst/>
                          <a:latin typeface="Trebuchet MS" panose="020B0603020202020204" pitchFamily="34" charset="0"/>
                        </a:rPr>
                        <a:t>Lower saleability due to discretion in bonus rates, less transparency</a:t>
                      </a:r>
                      <a:endParaRPr lang="en-IN" sz="16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  <a:latin typeface="Trebuchet MS" panose="020B0603020202020204" pitchFamily="34" charset="0"/>
                        </a:rPr>
                        <a:t>With interest rate guarantee saleability can be increased, More transparency</a:t>
                      </a:r>
                      <a:endParaRPr lang="en-IN" sz="16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17989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1BE24DD-DBC0-419D-AF21-71CE22546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4BBFEB6-1E13-4BAA-AA5D-45BBF51E5200}"/>
              </a:ext>
            </a:extLst>
          </p:cNvPr>
          <p:cNvSpPr txBox="1">
            <a:spLocks/>
          </p:cNvSpPr>
          <p:nvPr/>
        </p:nvSpPr>
        <p:spPr>
          <a:xfrm>
            <a:off x="2099184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239126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7399" y="384949"/>
            <a:ext cx="8763002" cy="6968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Participating vs Non-Participating Products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5000" y="1169131"/>
            <a:ext cx="9677400" cy="49268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0112" lvl="1" indent="0">
              <a:buNone/>
            </a:pPr>
            <a:endParaRPr lang="en-US" altLang="en-US" sz="2000" kern="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78D6D-7276-46A5-8ADF-01E0CA6D9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54989"/>
              </p:ext>
            </p:extLst>
          </p:nvPr>
        </p:nvGraphicFramePr>
        <p:xfrm>
          <a:off x="2133598" y="1164928"/>
          <a:ext cx="9753601" cy="53626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76401">
                  <a:extLst>
                    <a:ext uri="{9D8B030D-6E8A-4147-A177-3AD203B41FA5}">
                      <a16:colId xmlns:a16="http://schemas.microsoft.com/office/drawing/2014/main" val="2827073339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1940260079"/>
                    </a:ext>
                  </a:extLst>
                </a:gridCol>
                <a:gridCol w="4038599">
                  <a:extLst>
                    <a:ext uri="{9D8B030D-6E8A-4147-A177-3AD203B41FA5}">
                      <a16:colId xmlns:a16="http://schemas.microsoft.com/office/drawing/2014/main" val="948640347"/>
                    </a:ext>
                  </a:extLst>
                </a:gridCol>
              </a:tblGrid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rebuchet MS" panose="020B0603020202020204" pitchFamily="34" charset="0"/>
                        </a:rPr>
                        <a:t>Differentiating Factors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rebuchet MS" panose="020B0603020202020204" pitchFamily="34" charset="0"/>
                        </a:rPr>
                        <a:t>Participating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rebuchet MS" panose="020B0603020202020204" pitchFamily="34" charset="0"/>
                        </a:rPr>
                        <a:t>Non-Participating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953403"/>
                  </a:ext>
                </a:extLst>
              </a:tr>
              <a:tr h="95938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Estate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354013" lvl="1" indent="-3540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Undistributed Surplus</a:t>
                      </a:r>
                    </a:p>
                    <a:p>
                      <a:pPr marL="354013" lvl="1" indent="-3540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Use in Solvency Capital(ASM)</a:t>
                      </a:r>
                    </a:p>
                    <a:p>
                      <a:pPr marL="354013" lvl="1" indent="-35401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Sufficient Estate, then self sustainable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effectLst/>
                          <a:latin typeface="Trebuchet MS" panose="020B0603020202020204" pitchFamily="34" charset="0"/>
                        </a:rPr>
                        <a:t>Relatively capital intensive product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829736"/>
                  </a:ext>
                </a:extLst>
              </a:tr>
              <a:tr h="90097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Risk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600" b="0" dirty="0">
                          <a:effectLst/>
                          <a:latin typeface="Trebuchet MS" panose="020B0603020202020204" pitchFamily="34" charset="0"/>
                        </a:rPr>
                        <a:t>Relatively low risk - Sharing of the risks with PH</a:t>
                      </a:r>
                      <a:endParaRPr lang="en-IN" sz="16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Trebuchet MS" panose="020B0603020202020204" pitchFamily="34" charset="0"/>
                        </a:rPr>
                        <a:t>High investment risk for Saving. Extensive ALM required (IRDAI ALSM regulation-2016)</a:t>
                      </a:r>
                      <a:endParaRPr lang="en-IN" sz="16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835300"/>
                  </a:ext>
                </a:extLst>
              </a:tr>
              <a:tr h="92307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Forms of Returns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Revisionary Bonus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Terminal Bonus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Term : No return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Saving : Either interest rate guarantee/Increased maturity amount</a:t>
                      </a: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627542"/>
                  </a:ext>
                </a:extLst>
              </a:tr>
              <a:tr h="101750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Bonus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b="0" dirty="0">
                          <a:effectLst/>
                          <a:latin typeface="Trebuchet MS" panose="020B0603020202020204" pitchFamily="34" charset="0"/>
                        </a:rPr>
                        <a:t>Bonus rate function of Investment performance, Expense Management, </a:t>
                      </a:r>
                      <a:r>
                        <a:rPr lang="en-IN" sz="1600" b="1" dirty="0">
                          <a:effectLst/>
                          <a:latin typeface="Trebuchet MS" panose="020B0603020202020204" pitchFamily="34" charset="0"/>
                        </a:rPr>
                        <a:t>Smoothening Philosophy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b="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discretions of the insurer(Keeping PRE)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Trebuchet MS" panose="020B0603020202020204" pitchFamily="34" charset="0"/>
                        </a:rPr>
                        <a:t>Saving : Guaranteed returns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IN" sz="1600" kern="1200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on Saving : No bonus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880000"/>
                  </a:ext>
                </a:extLst>
              </a:tr>
              <a:tr h="79515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Trebuchet MS" panose="020B0603020202020204" pitchFamily="34" charset="0"/>
                        </a:rPr>
                        <a:t>Premium</a:t>
                      </a:r>
                      <a:endParaRPr lang="en-IN" sz="16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Tx/>
                        <a:buNone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Higher premium due to saving nature of the product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effectLst/>
                          <a:latin typeface="Trebuchet MS" panose="020B0603020202020204" pitchFamily="34" charset="0"/>
                        </a:rPr>
                        <a:t>Lower premium for Term Insurance policies(Protection)</a:t>
                      </a:r>
                      <a:endParaRPr lang="en-IN" sz="16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3509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4DF410B-7272-477C-8855-CAF0F6D04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50886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304800"/>
            <a:ext cx="6111354" cy="754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Agenda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46611" y="1227952"/>
            <a:ext cx="8768862" cy="4884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Research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Product design factors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Challenges for pricing in current low interest rate scenario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“Aggressive” &amp; “Competitive” pricing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Professionalism &amp; Communication to Senior Management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Conclusion</a:t>
            </a:r>
            <a:endParaRPr lang="en-US" sz="3000" dirty="0"/>
          </a:p>
          <a:p>
            <a:endParaRPr lang="en-IN" sz="3000" dirty="0"/>
          </a:p>
          <a:p>
            <a:pPr marL="457200" lvl="1" indent="0">
              <a:buNone/>
            </a:pPr>
            <a:endParaRPr lang="en-US" altLang="en-US" sz="3000" kern="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252269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36CCA-D351-44B6-9A25-4266AE818908}"/>
              </a:ext>
            </a:extLst>
          </p:cNvPr>
          <p:cNvSpPr/>
          <p:nvPr/>
        </p:nvSpPr>
        <p:spPr bwMode="auto">
          <a:xfrm>
            <a:off x="3973829" y="5977808"/>
            <a:ext cx="5311141" cy="572499"/>
          </a:xfrm>
          <a:prstGeom prst="roundRect">
            <a:avLst/>
          </a:prstGeom>
          <a:gradFill flip="none" rotWithShape="1">
            <a:gsLst>
              <a:gs pos="0">
                <a:srgbClr val="92AED5">
                  <a:tint val="66000"/>
                  <a:satMod val="160000"/>
                </a:srgbClr>
              </a:gs>
              <a:gs pos="50000">
                <a:srgbClr val="92AED5">
                  <a:tint val="44500"/>
                  <a:satMod val="160000"/>
                </a:srgbClr>
              </a:gs>
              <a:gs pos="100000">
                <a:srgbClr val="92AED5">
                  <a:tint val="23500"/>
                  <a:satMod val="160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With professionalism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443829"/>
            <a:ext cx="6111354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Pricing considerations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2663B2-A7F4-4F83-9D36-8FAE77FA4491}"/>
              </a:ext>
            </a:extLst>
          </p:cNvPr>
          <p:cNvSpPr/>
          <p:nvPr/>
        </p:nvSpPr>
        <p:spPr bwMode="auto">
          <a:xfrm>
            <a:off x="3276599" y="1288767"/>
            <a:ext cx="6705600" cy="1256445"/>
          </a:xfrm>
          <a:prstGeom prst="roundRect">
            <a:avLst/>
          </a:prstGeom>
          <a:gradFill flip="none" rotWithShape="1">
            <a:gsLst>
              <a:gs pos="0">
                <a:srgbClr val="92AED5">
                  <a:tint val="66000"/>
                  <a:satMod val="160000"/>
                </a:srgbClr>
              </a:gs>
              <a:gs pos="50000">
                <a:srgbClr val="92AED5">
                  <a:tint val="44500"/>
                  <a:satMod val="160000"/>
                </a:srgbClr>
              </a:gs>
              <a:gs pos="100000">
                <a:srgbClr val="92AED5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External environment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Compliance with regulations, APS and GN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Economic environment (currently low yield COVID hit economy)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774BC4-E458-425F-A338-C97BC27BE7E4}"/>
              </a:ext>
            </a:extLst>
          </p:cNvPr>
          <p:cNvSpPr/>
          <p:nvPr/>
        </p:nvSpPr>
        <p:spPr bwMode="auto">
          <a:xfrm>
            <a:off x="1935481" y="6019800"/>
            <a:ext cx="45719" cy="457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4202BAF-0EC4-4AEB-9998-305E66782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80" y="3178945"/>
            <a:ext cx="3575403" cy="220024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E62D39-F23A-408E-938C-5E79CEB3FE58}"/>
              </a:ext>
            </a:extLst>
          </p:cNvPr>
          <p:cNvSpPr/>
          <p:nvPr/>
        </p:nvSpPr>
        <p:spPr bwMode="auto">
          <a:xfrm>
            <a:off x="8972322" y="3088985"/>
            <a:ext cx="3048000" cy="24802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Policyholder expectation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Meeting needs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Higher guaranteed return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Competitive premiums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58F246-AF62-4789-994E-C7A66D26D338}"/>
              </a:ext>
            </a:extLst>
          </p:cNvPr>
          <p:cNvSpPr/>
          <p:nvPr/>
        </p:nvSpPr>
        <p:spPr bwMode="auto">
          <a:xfrm>
            <a:off x="1935481" y="3088984"/>
            <a:ext cx="3048000" cy="248024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Shareholder expectation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Generating higher value for shareholders (profit margin)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Manage risks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AD19A81-A134-4C86-8A6C-FAE53C0016CB}"/>
              </a:ext>
            </a:extLst>
          </p:cNvPr>
          <p:cNvSpPr/>
          <p:nvPr/>
        </p:nvSpPr>
        <p:spPr bwMode="auto">
          <a:xfrm>
            <a:off x="1752600" y="2828604"/>
            <a:ext cx="10439400" cy="2872445"/>
          </a:xfrm>
          <a:prstGeom prst="round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11872F19-B128-4563-A9FC-1C46019A8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00" y="3088985"/>
            <a:ext cx="3575403" cy="2200248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378D055B-C474-44BC-BF75-603F7CC44A81}"/>
              </a:ext>
            </a:extLst>
          </p:cNvPr>
          <p:cNvSpPr/>
          <p:nvPr/>
        </p:nvSpPr>
        <p:spPr bwMode="auto">
          <a:xfrm>
            <a:off x="6324600" y="2216388"/>
            <a:ext cx="609600" cy="78263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EDDC318A-27F0-4DCD-A00B-350349DDFC14}"/>
              </a:ext>
            </a:extLst>
          </p:cNvPr>
          <p:cNvSpPr/>
          <p:nvPr/>
        </p:nvSpPr>
        <p:spPr bwMode="auto">
          <a:xfrm>
            <a:off x="6286500" y="5279239"/>
            <a:ext cx="685800" cy="75342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05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450655"/>
            <a:ext cx="7467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Economic scenario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6764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73B2790-567E-4C69-8D60-A1988701D01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6" y="1777389"/>
            <a:ext cx="5841694" cy="45853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37955B-F95E-4250-BC4E-FF0EF57B4568}"/>
              </a:ext>
            </a:extLst>
          </p:cNvPr>
          <p:cNvSpPr/>
          <p:nvPr/>
        </p:nvSpPr>
        <p:spPr bwMode="auto">
          <a:xfrm>
            <a:off x="7848600" y="1524000"/>
            <a:ext cx="4209548" cy="2895600"/>
          </a:xfrm>
          <a:prstGeom prst="roundRect">
            <a:avLst/>
          </a:prstGeom>
          <a:gradFill flip="none" rotWithShape="1">
            <a:gsLst>
              <a:gs pos="0">
                <a:srgbClr val="92AED5">
                  <a:tint val="66000"/>
                  <a:satMod val="160000"/>
                </a:srgbClr>
              </a:gs>
              <a:gs pos="50000">
                <a:srgbClr val="92AED5">
                  <a:tint val="44500"/>
                  <a:satMod val="160000"/>
                </a:srgbClr>
              </a:gs>
              <a:gs pos="100000">
                <a:srgbClr val="92AED5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 the weak economy, actions taken by RBI of cutting repo rate and reducing cash reserve ratio have resulted in yields falling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10Y G-sec has fallen by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~60bps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over the year and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~200bps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since June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While the curve has started to recover, and there is a forecast suggests there will be recovery in yields by 2021, however,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there is a lot of uncertainty for future and curve can swing in either direction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or remain flat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20247-12DB-4609-A008-8AA94AAFBEED}"/>
              </a:ext>
            </a:extLst>
          </p:cNvPr>
          <p:cNvSpPr txBox="1"/>
          <p:nvPr/>
        </p:nvSpPr>
        <p:spPr>
          <a:xfrm>
            <a:off x="2006906" y="6393115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TradingEconomics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E59CF-7B4F-4B05-B66E-BB6F0941BF96}"/>
              </a:ext>
            </a:extLst>
          </p:cNvPr>
          <p:cNvSpPr/>
          <p:nvPr/>
        </p:nvSpPr>
        <p:spPr bwMode="auto">
          <a:xfrm>
            <a:off x="8458200" y="5486399"/>
            <a:ext cx="685800" cy="754733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7264C6-D581-4BD8-A909-4E0F06593B3F}"/>
              </a:ext>
            </a:extLst>
          </p:cNvPr>
          <p:cNvSpPr/>
          <p:nvPr/>
        </p:nvSpPr>
        <p:spPr bwMode="auto">
          <a:xfrm>
            <a:off x="8458200" y="5348533"/>
            <a:ext cx="685800" cy="13786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207680-0EE9-4C60-978B-1CB62379D69C}"/>
              </a:ext>
            </a:extLst>
          </p:cNvPr>
          <p:cNvSpPr/>
          <p:nvPr/>
        </p:nvSpPr>
        <p:spPr bwMode="auto">
          <a:xfrm>
            <a:off x="8458200" y="5149906"/>
            <a:ext cx="685800" cy="19580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53BAB0-C48A-481D-95E8-6EB426795CCC}"/>
              </a:ext>
            </a:extLst>
          </p:cNvPr>
          <p:cNvSpPr/>
          <p:nvPr/>
        </p:nvSpPr>
        <p:spPr bwMode="auto">
          <a:xfrm>
            <a:off x="10629900" y="5474690"/>
            <a:ext cx="685800" cy="754733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A7D76B-F6AD-43AF-AB1B-BC003FCC8418}"/>
              </a:ext>
            </a:extLst>
          </p:cNvPr>
          <p:cNvSpPr/>
          <p:nvPr/>
        </p:nvSpPr>
        <p:spPr bwMode="auto">
          <a:xfrm>
            <a:off x="10629900" y="5336824"/>
            <a:ext cx="685800" cy="13786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1058FB-3A40-470A-B82D-36E3520AF6BD}"/>
              </a:ext>
            </a:extLst>
          </p:cNvPr>
          <p:cNvSpPr/>
          <p:nvPr/>
        </p:nvSpPr>
        <p:spPr bwMode="auto">
          <a:xfrm>
            <a:off x="10629900" y="5288281"/>
            <a:ext cx="685800" cy="4571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A66F2BB9-4C8A-4B16-84BF-3155D06A5E5E}"/>
              </a:ext>
            </a:extLst>
          </p:cNvPr>
          <p:cNvSpPr/>
          <p:nvPr/>
        </p:nvSpPr>
        <p:spPr bwMode="auto">
          <a:xfrm>
            <a:off x="9122734" y="4518569"/>
            <a:ext cx="1850065" cy="54208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1B5566-BB7E-43F8-B584-57BA9D1AAC6F}"/>
              </a:ext>
            </a:extLst>
          </p:cNvPr>
          <p:cNvSpPr txBox="1"/>
          <p:nvPr/>
        </p:nvSpPr>
        <p:spPr>
          <a:xfrm>
            <a:off x="7907965" y="5747397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PH IRR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94AE1A-D10C-4646-8F25-31D66DE57795}"/>
              </a:ext>
            </a:extLst>
          </p:cNvPr>
          <p:cNvSpPr txBox="1"/>
          <p:nvPr/>
        </p:nvSpPr>
        <p:spPr>
          <a:xfrm>
            <a:off x="7800746" y="5322636"/>
            <a:ext cx="793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Expenses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9EB33C-33DA-4A79-8F13-D4B67E6BEBED}"/>
              </a:ext>
            </a:extLst>
          </p:cNvPr>
          <p:cNvSpPr txBox="1"/>
          <p:nvPr/>
        </p:nvSpPr>
        <p:spPr>
          <a:xfrm>
            <a:off x="7574373" y="5126349"/>
            <a:ext cx="979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Profit Margin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CFFB9A15-6825-4F59-B066-BC4A17C8347D}"/>
              </a:ext>
            </a:extLst>
          </p:cNvPr>
          <p:cNvSpPr/>
          <p:nvPr/>
        </p:nvSpPr>
        <p:spPr bwMode="auto">
          <a:xfrm>
            <a:off x="9296400" y="5159619"/>
            <a:ext cx="228600" cy="108151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8D5247-C4CE-4C42-A143-3E02D5AAFEFC}"/>
              </a:ext>
            </a:extLst>
          </p:cNvPr>
          <p:cNvSpPr txBox="1"/>
          <p:nvPr/>
        </p:nvSpPr>
        <p:spPr>
          <a:xfrm>
            <a:off x="9335730" y="5869465"/>
            <a:ext cx="1117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Investment return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9579DE-E705-4104-A139-EAD7F2D907BE}"/>
              </a:ext>
            </a:extLst>
          </p:cNvPr>
          <p:cNvSpPr txBox="1"/>
          <p:nvPr/>
        </p:nvSpPr>
        <p:spPr>
          <a:xfrm>
            <a:off x="10756893" y="4585416"/>
            <a:ext cx="808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Yields Down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638AC191-8446-42A2-B334-6CC6756A937D}"/>
              </a:ext>
            </a:extLst>
          </p:cNvPr>
          <p:cNvSpPr txBox="1">
            <a:spLocks noChangeArrowheads="1"/>
          </p:cNvSpPr>
          <p:nvPr/>
        </p:nvSpPr>
        <p:spPr>
          <a:xfrm>
            <a:off x="1862769" y="1050730"/>
            <a:ext cx="4589443" cy="365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Low Interest rate – COVID hit economy</a:t>
            </a:r>
          </a:p>
        </p:txBody>
      </p:sp>
    </p:spTree>
    <p:extLst>
      <p:ext uri="{BB962C8B-B14F-4D97-AF65-F5344CB8AC3E}">
        <p14:creationId xmlns:p14="http://schemas.microsoft.com/office/powerpoint/2010/main" val="213639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8575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443829"/>
            <a:ext cx="7467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Challenges in pricing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6D8384-778A-4446-BDE7-BC99FC144066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487389"/>
          <a:ext cx="10153146" cy="3291840"/>
        </p:xfrm>
        <a:graphic>
          <a:graphicData uri="http://schemas.openxmlformats.org/drawingml/2006/table">
            <a:tbl>
              <a:tblPr firstRow="1" bandRow="1"/>
              <a:tblGrid>
                <a:gridCol w="10153146">
                  <a:extLst>
                    <a:ext uri="{9D8B030D-6E8A-4147-A177-3AD203B41FA5}">
                      <a16:colId xmlns:a16="http://schemas.microsoft.com/office/drawing/2014/main" val="491191238"/>
                    </a:ext>
                  </a:extLst>
                </a:gridCol>
              </a:tblGrid>
              <a:tr h="300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Investment Return</a:t>
                      </a:r>
                      <a:endParaRPr lang="en-GB" sz="2400" b="1" u="sng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71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Challenge is to find appropriate short-term and long-term asset mix to match the liability (inclusive of guarantees) appropriately:</a:t>
                      </a:r>
                    </a:p>
                    <a:p>
                      <a:pPr marL="0" indent="0">
                        <a:buClr>
                          <a:schemeClr val="accent3"/>
                        </a:buClr>
                        <a:buFont typeface="Wingdings" panose="05000000000000000000" pitchFamily="2" charset="2"/>
                        <a:buNone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Reinvestment risk of future net cashflows at unknown (lower yields)</a:t>
                      </a:r>
                    </a:p>
                    <a:p>
                      <a:pPr marL="285750" indent="-28575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Credit risk – higher chance of credit default, recent default of IL&amp;FS highlights this concern further. </a:t>
                      </a:r>
                      <a:r>
                        <a:rPr lang="en-GB" sz="1800" b="0" dirty="0"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en-GB" sz="1800" b="0" dirty="0">
                        <a:latin typeface="Trebuchet MS" panose="020B0603020202020204" pitchFamily="34" charset="0"/>
                      </a:endParaRPr>
                    </a:p>
                    <a:p>
                      <a:pPr marL="285750" indent="-28575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latin typeface="Trebuchet MS" panose="020B0603020202020204" pitchFamily="34" charset="0"/>
                        </a:rPr>
                        <a:t>Regulatory restriction – As per the Investment Regulation of 2016, there are restrictions on admissible assets as well as limits to exposure to asset classes.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682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C91463-5195-4615-B076-DBA8BBD790A0}"/>
              </a:ext>
            </a:extLst>
          </p:cNvPr>
          <p:cNvGraphicFramePr>
            <a:graphicFrameLocks noGrp="1"/>
          </p:cNvGraphicFramePr>
          <p:nvPr/>
        </p:nvGraphicFramePr>
        <p:xfrm>
          <a:off x="8756977" y="4769939"/>
          <a:ext cx="3224970" cy="696885"/>
        </p:xfrm>
        <a:graphic>
          <a:graphicData uri="http://schemas.openxmlformats.org/drawingml/2006/table">
            <a:tbl>
              <a:tblPr firstRow="1" bandRow="1"/>
              <a:tblGrid>
                <a:gridCol w="1074990">
                  <a:extLst>
                    <a:ext uri="{9D8B030D-6E8A-4147-A177-3AD203B41FA5}">
                      <a16:colId xmlns:a16="http://schemas.microsoft.com/office/drawing/2014/main" val="4130414739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925647973"/>
                    </a:ext>
                  </a:extLst>
                </a:gridCol>
                <a:gridCol w="1074990">
                  <a:extLst>
                    <a:ext uri="{9D8B030D-6E8A-4147-A177-3AD203B41FA5}">
                      <a16:colId xmlns:a16="http://schemas.microsoft.com/office/drawing/2014/main" val="235070631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Protection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Savings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Participating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99694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28758"/>
                  </a:ext>
                </a:extLst>
              </a:tr>
            </a:tbl>
          </a:graphicData>
        </a:graphic>
      </p:graphicFrame>
      <p:pic>
        <p:nvPicPr>
          <p:cNvPr id="10" name="Graphic 9" descr="Bar graph with downward trend">
            <a:extLst>
              <a:ext uri="{FF2B5EF4-FFF2-40B4-BE49-F238E27FC236}">
                <a16:creationId xmlns:a16="http://schemas.microsoft.com/office/drawing/2014/main" id="{46915875-7668-41F8-B36D-28A112E675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1406331"/>
            <a:ext cx="914400" cy="9144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C523C9F-8EF9-4AD9-A8BF-0D4C3BB8E146}"/>
              </a:ext>
            </a:extLst>
          </p:cNvPr>
          <p:cNvSpPr txBox="1">
            <a:spLocks noChangeArrowheads="1"/>
          </p:cNvSpPr>
          <p:nvPr/>
        </p:nvSpPr>
        <p:spPr>
          <a:xfrm>
            <a:off x="1811357" y="1043904"/>
            <a:ext cx="4589443" cy="365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Low interest rate – COVID hit economy</a:t>
            </a:r>
          </a:p>
        </p:txBody>
      </p:sp>
    </p:spTree>
    <p:extLst>
      <p:ext uri="{BB962C8B-B14F-4D97-AF65-F5344CB8AC3E}">
        <p14:creationId xmlns:p14="http://schemas.microsoft.com/office/powerpoint/2010/main" val="380704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8575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443829"/>
            <a:ext cx="7467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Challenges in pricing 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6D8384-778A-4446-BDE7-BC99FC144066}"/>
              </a:ext>
            </a:extLst>
          </p:cNvPr>
          <p:cNvGraphicFramePr>
            <a:graphicFrameLocks noGrp="1"/>
          </p:cNvGraphicFramePr>
          <p:nvPr/>
        </p:nvGraphicFramePr>
        <p:xfrm>
          <a:off x="1828801" y="1475111"/>
          <a:ext cx="10153146" cy="3907278"/>
        </p:xfrm>
        <a:graphic>
          <a:graphicData uri="http://schemas.openxmlformats.org/drawingml/2006/table">
            <a:tbl>
              <a:tblPr firstRow="1" bandRow="1"/>
              <a:tblGrid>
                <a:gridCol w="10153146">
                  <a:extLst>
                    <a:ext uri="{9D8B030D-6E8A-4147-A177-3AD203B41FA5}">
                      <a16:colId xmlns:a16="http://schemas.microsoft.com/office/drawing/2014/main" val="491191238"/>
                    </a:ext>
                  </a:extLst>
                </a:gridCol>
              </a:tblGrid>
              <a:tr h="465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Policyholder behaviour</a:t>
                      </a:r>
                      <a:endParaRPr lang="en-GB" sz="2400" b="1" u="sng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71920"/>
                  </a:ext>
                </a:extLst>
              </a:tr>
              <a:tr h="3442126"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800" dirty="0">
                          <a:latin typeface="Trebuchet MS" panose="020B0603020202020204" pitchFamily="34" charset="0"/>
                        </a:rPr>
                        <a:t>Its challenging to predict policyholder behavior in such economic environment, there might be higher than usually expected lapses:</a:t>
                      </a:r>
                    </a:p>
                    <a:p>
                      <a:pPr marL="0" indent="0">
                        <a:buClr>
                          <a:schemeClr val="accent3"/>
                        </a:buClr>
                        <a:buFont typeface="Wingdings" panose="05000000000000000000" pitchFamily="2" charset="2"/>
                        <a:buNone/>
                      </a:pPr>
                      <a:endParaRPr lang="en-US" sz="1800" dirty="0">
                        <a:latin typeface="Trebuchet MS" panose="020B0603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there are job losses and pay cuts have led to liquidity crunch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distribution challenge - agents unable to service client /difficulty in premium collection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Increase in revival period as per (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Non-Linked Insurance Products Regulations, 2019) – in setting lapse assumption (net of revivals)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Increased awareness of need for protection – sales might increase 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682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C91463-5195-4615-B076-DBA8BBD790A0}"/>
              </a:ext>
            </a:extLst>
          </p:cNvPr>
          <p:cNvGraphicFramePr>
            <a:graphicFrameLocks noGrp="1"/>
          </p:cNvGraphicFramePr>
          <p:nvPr/>
        </p:nvGraphicFramePr>
        <p:xfrm>
          <a:off x="8763001" y="5411767"/>
          <a:ext cx="3218946" cy="670424"/>
        </p:xfrm>
        <a:graphic>
          <a:graphicData uri="http://schemas.openxmlformats.org/drawingml/2006/table">
            <a:tbl>
              <a:tblPr firstRow="1" bandRow="1"/>
              <a:tblGrid>
                <a:gridCol w="1072982">
                  <a:extLst>
                    <a:ext uri="{9D8B030D-6E8A-4147-A177-3AD203B41FA5}">
                      <a16:colId xmlns:a16="http://schemas.microsoft.com/office/drawing/2014/main" val="4130414739"/>
                    </a:ext>
                  </a:extLst>
                </a:gridCol>
                <a:gridCol w="1072982">
                  <a:extLst>
                    <a:ext uri="{9D8B030D-6E8A-4147-A177-3AD203B41FA5}">
                      <a16:colId xmlns:a16="http://schemas.microsoft.com/office/drawing/2014/main" val="925647973"/>
                    </a:ext>
                  </a:extLst>
                </a:gridCol>
                <a:gridCol w="1072982">
                  <a:extLst>
                    <a:ext uri="{9D8B030D-6E8A-4147-A177-3AD203B41FA5}">
                      <a16:colId xmlns:a16="http://schemas.microsoft.com/office/drawing/2014/main" val="2350706317"/>
                    </a:ext>
                  </a:extLst>
                </a:gridCol>
              </a:tblGrid>
              <a:tr h="14838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Protection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Savings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Participating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99694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28758"/>
                  </a:ext>
                </a:extLst>
              </a:tr>
            </a:tbl>
          </a:graphicData>
        </a:graphic>
      </p:graphicFrame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B677A0A1-A0FA-4FEB-BBD0-00C2BF1CB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02" y="1228302"/>
            <a:ext cx="914400" cy="9144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1F28BC1-30EE-4A83-B5E8-24791E443990}"/>
              </a:ext>
            </a:extLst>
          </p:cNvPr>
          <p:cNvSpPr txBox="1">
            <a:spLocks noChangeArrowheads="1"/>
          </p:cNvSpPr>
          <p:nvPr/>
        </p:nvSpPr>
        <p:spPr>
          <a:xfrm>
            <a:off x="1811357" y="1043904"/>
            <a:ext cx="4589443" cy="365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Low interest rate – COVID hit economy</a:t>
            </a:r>
          </a:p>
        </p:txBody>
      </p:sp>
    </p:spTree>
    <p:extLst>
      <p:ext uri="{BB962C8B-B14F-4D97-AF65-F5344CB8AC3E}">
        <p14:creationId xmlns:p14="http://schemas.microsoft.com/office/powerpoint/2010/main" val="420648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8575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443829"/>
            <a:ext cx="7467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Challenges in pricing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305800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6D8384-778A-4446-BDE7-BC99FC1440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9143" y="1520623"/>
          <a:ext cx="10153146" cy="1615440"/>
        </p:xfrm>
        <a:graphic>
          <a:graphicData uri="http://schemas.openxmlformats.org/drawingml/2006/table">
            <a:tbl>
              <a:tblPr firstRow="1" bandRow="1"/>
              <a:tblGrid>
                <a:gridCol w="10153146">
                  <a:extLst>
                    <a:ext uri="{9D8B030D-6E8A-4147-A177-3AD203B41FA5}">
                      <a16:colId xmlns:a16="http://schemas.microsoft.com/office/drawing/2014/main" val="491191238"/>
                    </a:ext>
                  </a:extLst>
                </a:gridCol>
              </a:tblGrid>
              <a:tr h="392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Expenses</a:t>
                      </a:r>
                      <a:endParaRPr lang="en-GB" sz="2400" b="1" u="sng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71920"/>
                  </a:ext>
                </a:extLst>
              </a:tr>
              <a:tr h="981335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If persistency continues to fall it shall lead to increase in per policy cost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Fall in NB vol and change in mix – shall defer the point of overrun elimination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Increase in development cost due to need of digitalization</a:t>
                      </a:r>
                      <a:endParaRPr lang="en-US" sz="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682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C91463-5195-4615-B076-DBA8BBD790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33343" y="3136063"/>
          <a:ext cx="3218946" cy="640080"/>
        </p:xfrm>
        <a:graphic>
          <a:graphicData uri="http://schemas.openxmlformats.org/drawingml/2006/table">
            <a:tbl>
              <a:tblPr firstRow="1" bandRow="1"/>
              <a:tblGrid>
                <a:gridCol w="1072982">
                  <a:extLst>
                    <a:ext uri="{9D8B030D-6E8A-4147-A177-3AD203B41FA5}">
                      <a16:colId xmlns:a16="http://schemas.microsoft.com/office/drawing/2014/main" val="4130414739"/>
                    </a:ext>
                  </a:extLst>
                </a:gridCol>
                <a:gridCol w="1072982">
                  <a:extLst>
                    <a:ext uri="{9D8B030D-6E8A-4147-A177-3AD203B41FA5}">
                      <a16:colId xmlns:a16="http://schemas.microsoft.com/office/drawing/2014/main" val="925647973"/>
                    </a:ext>
                  </a:extLst>
                </a:gridCol>
                <a:gridCol w="1072982">
                  <a:extLst>
                    <a:ext uri="{9D8B030D-6E8A-4147-A177-3AD203B41FA5}">
                      <a16:colId xmlns:a16="http://schemas.microsoft.com/office/drawing/2014/main" val="2350706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Protection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Savings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Participating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9969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2875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1820CE-B960-4EB6-8540-69BDE8BBDE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85149" y="3944374"/>
          <a:ext cx="10153146" cy="2011680"/>
        </p:xfrm>
        <a:graphic>
          <a:graphicData uri="http://schemas.openxmlformats.org/drawingml/2006/table">
            <a:tbl>
              <a:tblPr firstRow="1" bandRow="1"/>
              <a:tblGrid>
                <a:gridCol w="10153146">
                  <a:extLst>
                    <a:ext uri="{9D8B030D-6E8A-4147-A177-3AD203B41FA5}">
                      <a16:colId xmlns:a16="http://schemas.microsoft.com/office/drawing/2014/main" val="491191238"/>
                    </a:ext>
                  </a:extLst>
                </a:gridCol>
              </a:tblGrid>
              <a:tr h="302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Mortality</a:t>
                      </a:r>
                      <a:endParaRPr lang="en-GB" sz="2400" b="1" u="sng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71920"/>
                  </a:ext>
                </a:extLst>
              </a:tr>
              <a:tr h="1060041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Increased mortality rate in short term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Unknown long-term trend yet to develop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Reduced underwriting leading to fraud 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800" b="0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Reinsurance rates have been volatile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6823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D0AB24-282F-4E54-937D-2F010AEBB3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19349" y="5940966"/>
          <a:ext cx="3218946" cy="640080"/>
        </p:xfrm>
        <a:graphic>
          <a:graphicData uri="http://schemas.openxmlformats.org/drawingml/2006/table">
            <a:tbl>
              <a:tblPr firstRow="1" bandRow="1"/>
              <a:tblGrid>
                <a:gridCol w="1072982">
                  <a:extLst>
                    <a:ext uri="{9D8B030D-6E8A-4147-A177-3AD203B41FA5}">
                      <a16:colId xmlns:a16="http://schemas.microsoft.com/office/drawing/2014/main" val="4130414739"/>
                    </a:ext>
                  </a:extLst>
                </a:gridCol>
                <a:gridCol w="1072982">
                  <a:extLst>
                    <a:ext uri="{9D8B030D-6E8A-4147-A177-3AD203B41FA5}">
                      <a16:colId xmlns:a16="http://schemas.microsoft.com/office/drawing/2014/main" val="925647973"/>
                    </a:ext>
                  </a:extLst>
                </a:gridCol>
                <a:gridCol w="1072982">
                  <a:extLst>
                    <a:ext uri="{9D8B030D-6E8A-4147-A177-3AD203B41FA5}">
                      <a16:colId xmlns:a16="http://schemas.microsoft.com/office/drawing/2014/main" val="2350706317"/>
                    </a:ext>
                  </a:extLst>
                </a:gridCol>
              </a:tblGrid>
              <a:tr h="21000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Protection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Savings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Participating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99694"/>
                  </a:ext>
                </a:extLst>
              </a:tr>
              <a:tr h="2800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28758"/>
                  </a:ext>
                </a:extLst>
              </a:tr>
            </a:tbl>
          </a:graphicData>
        </a:graphic>
      </p:graphicFrame>
      <p:pic>
        <p:nvPicPr>
          <p:cNvPr id="12" name="Graphic 11" descr="Coins">
            <a:extLst>
              <a:ext uri="{FF2B5EF4-FFF2-40B4-BE49-F238E27FC236}">
                <a16:creationId xmlns:a16="http://schemas.microsoft.com/office/drawing/2014/main" id="{1E491E4F-A063-4AC3-AEE3-DD0536559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826" y="1157649"/>
            <a:ext cx="914400" cy="914400"/>
          </a:xfrm>
          <a:prstGeom prst="rect">
            <a:avLst/>
          </a:prstGeom>
        </p:spPr>
      </p:pic>
      <p:pic>
        <p:nvPicPr>
          <p:cNvPr id="7" name="Graphic 6" descr="Group of men">
            <a:extLst>
              <a:ext uri="{FF2B5EF4-FFF2-40B4-BE49-F238E27FC236}">
                <a16:creationId xmlns:a16="http://schemas.microsoft.com/office/drawing/2014/main" id="{A2189A41-5C29-4187-B839-E705730889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4026" y="3886200"/>
            <a:ext cx="914400" cy="9144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66424B4-0311-4A5E-B4A8-0FF7A4BFD901}"/>
              </a:ext>
            </a:extLst>
          </p:cNvPr>
          <p:cNvSpPr txBox="1">
            <a:spLocks noChangeArrowheads="1"/>
          </p:cNvSpPr>
          <p:nvPr/>
        </p:nvSpPr>
        <p:spPr>
          <a:xfrm>
            <a:off x="1799143" y="1043904"/>
            <a:ext cx="4589443" cy="365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Low interest rate – COVID hit economy</a:t>
            </a:r>
          </a:p>
        </p:txBody>
      </p:sp>
    </p:spTree>
    <p:extLst>
      <p:ext uri="{BB962C8B-B14F-4D97-AF65-F5344CB8AC3E}">
        <p14:creationId xmlns:p14="http://schemas.microsoft.com/office/powerpoint/2010/main" val="15457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8575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8800" y="443829"/>
            <a:ext cx="7467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Challenges in pricing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305800" y="64643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6D8384-778A-4446-BDE7-BC99FC1440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8800" y="1495655"/>
          <a:ext cx="10153146" cy="2194560"/>
        </p:xfrm>
        <a:graphic>
          <a:graphicData uri="http://schemas.openxmlformats.org/drawingml/2006/table">
            <a:tbl>
              <a:tblPr firstRow="1" bandRow="1"/>
              <a:tblGrid>
                <a:gridCol w="10153146">
                  <a:extLst>
                    <a:ext uri="{9D8B030D-6E8A-4147-A177-3AD203B41FA5}">
                      <a16:colId xmlns:a16="http://schemas.microsoft.com/office/drawing/2014/main" val="491191238"/>
                    </a:ext>
                  </a:extLst>
                </a:gridCol>
              </a:tblGrid>
              <a:tr h="392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Others</a:t>
                      </a:r>
                      <a:endParaRPr lang="en-GB" sz="2400" b="1" u="sng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71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latin typeface="Trebuchet MS" panose="020B0603020202020204" pitchFamily="34" charset="0"/>
                        </a:rPr>
                        <a:t>Higher uncertainty may lead to higher reserves – resulting in higher new business strain</a:t>
                      </a:r>
                    </a:p>
                    <a:p>
                      <a:pPr marL="171450" indent="-171450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sz="1800" dirty="0">
                        <a:latin typeface="Trebuchet MS" panose="020B0603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Lack of credible data – due to new company and furthermore economic uncertainty </a:t>
                      </a:r>
                    </a:p>
                    <a:p>
                      <a:pPr marL="171450" indent="-1714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endParaRPr lang="en-GB" sz="18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Innovative differentiators to remain competitive – rider for COVID, cover for job loss in pandemic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68233"/>
                  </a:ext>
                </a:extLst>
              </a:tr>
            </a:tbl>
          </a:graphicData>
        </a:graphic>
      </p:graphicFrame>
      <p:pic>
        <p:nvPicPr>
          <p:cNvPr id="6" name="Graphic 5" descr="Research">
            <a:extLst>
              <a:ext uri="{FF2B5EF4-FFF2-40B4-BE49-F238E27FC236}">
                <a16:creationId xmlns:a16="http://schemas.microsoft.com/office/drawing/2014/main" id="{E81C09BC-B2C3-452A-ADA7-2E1BEB8A5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675" y="1392678"/>
            <a:ext cx="914400" cy="9144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0985E4-9DDA-45BE-ACB0-5D2E585244D8}"/>
              </a:ext>
            </a:extLst>
          </p:cNvPr>
          <p:cNvGraphicFramePr>
            <a:graphicFrameLocks noGrp="1"/>
          </p:cNvGraphicFramePr>
          <p:nvPr/>
        </p:nvGraphicFramePr>
        <p:xfrm>
          <a:off x="8763000" y="3690215"/>
          <a:ext cx="3218946" cy="696885"/>
        </p:xfrm>
        <a:graphic>
          <a:graphicData uri="http://schemas.openxmlformats.org/drawingml/2006/table">
            <a:tbl>
              <a:tblPr firstRow="1" bandRow="1"/>
              <a:tblGrid>
                <a:gridCol w="1072982">
                  <a:extLst>
                    <a:ext uri="{9D8B030D-6E8A-4147-A177-3AD203B41FA5}">
                      <a16:colId xmlns:a16="http://schemas.microsoft.com/office/drawing/2014/main" val="4130414739"/>
                    </a:ext>
                  </a:extLst>
                </a:gridCol>
                <a:gridCol w="1072982">
                  <a:extLst>
                    <a:ext uri="{9D8B030D-6E8A-4147-A177-3AD203B41FA5}">
                      <a16:colId xmlns:a16="http://schemas.microsoft.com/office/drawing/2014/main" val="925647973"/>
                    </a:ext>
                  </a:extLst>
                </a:gridCol>
                <a:gridCol w="1072982">
                  <a:extLst>
                    <a:ext uri="{9D8B030D-6E8A-4147-A177-3AD203B41FA5}">
                      <a16:colId xmlns:a16="http://schemas.microsoft.com/office/drawing/2014/main" val="2350706317"/>
                    </a:ext>
                  </a:extLst>
                </a:gridCol>
              </a:tblGrid>
              <a:tr h="30078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Protection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Savings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Participating</a:t>
                      </a:r>
                      <a:endParaRPr lang="en-GB" sz="12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99694"/>
                  </a:ext>
                </a:extLst>
              </a:tr>
              <a:tr h="3961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28758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8F3747E1-98A2-49EC-BF44-CCA78CE4A0EE}"/>
              </a:ext>
            </a:extLst>
          </p:cNvPr>
          <p:cNvSpPr txBox="1">
            <a:spLocks noChangeArrowheads="1"/>
          </p:cNvSpPr>
          <p:nvPr/>
        </p:nvSpPr>
        <p:spPr>
          <a:xfrm>
            <a:off x="1799143" y="1043904"/>
            <a:ext cx="4589443" cy="365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Low interest rate – COVID hit economy</a:t>
            </a:r>
          </a:p>
        </p:txBody>
      </p:sp>
    </p:spTree>
    <p:extLst>
      <p:ext uri="{BB962C8B-B14F-4D97-AF65-F5344CB8AC3E}">
        <p14:creationId xmlns:p14="http://schemas.microsoft.com/office/powerpoint/2010/main" val="372257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304800"/>
            <a:ext cx="6111354" cy="754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13538" y="1058837"/>
            <a:ext cx="8768862" cy="4884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Product design factors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Challenges for pricing in current low interest rate scenario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“Aggressive” &amp; “Competitive” pricing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Professionalism &amp; Communication to Senior Management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Conclusion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168848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115655"/>
            <a:ext cx="6111354" cy="5701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Case Study - Overview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1245747"/>
            <a:ext cx="8382000" cy="51491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US" altLang="en-US" sz="2000" kern="0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BB363212-65F8-4DC3-BE53-5EF34595AE19}"/>
              </a:ext>
            </a:extLst>
          </p:cNvPr>
          <p:cNvSpPr/>
          <p:nvPr/>
        </p:nvSpPr>
        <p:spPr bwMode="auto">
          <a:xfrm>
            <a:off x="1981200" y="645404"/>
            <a:ext cx="8940019" cy="1196582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    </a:t>
            </a:r>
            <a:r>
              <a:rPr lang="en-US" sz="2100" dirty="0"/>
              <a:t> </a:t>
            </a:r>
            <a:r>
              <a:rPr lang="en-US" sz="2000" dirty="0">
                <a:latin typeface="Trebuchet MS" panose="020B0603020202020204" pitchFamily="34" charset="0"/>
              </a:rPr>
              <a:t>Recently joined as AA of a small and new life insurance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 	Strategy review in the company – to expand aggressively &amp; tap into 	larger share in the market</a:t>
            </a:r>
            <a:endParaRPr lang="en-US" altLang="en-US" sz="2000" kern="0" dirty="0">
              <a:latin typeface="Trebuchet MS" panose="020B0603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3DB8DE20-BB25-42DD-9C3F-6D3FF971AAE1}"/>
              </a:ext>
            </a:extLst>
          </p:cNvPr>
          <p:cNvSpPr/>
          <p:nvPr/>
        </p:nvSpPr>
        <p:spPr bwMode="auto">
          <a:xfrm>
            <a:off x="2008163" y="1947932"/>
            <a:ext cx="8940019" cy="1660114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	</a:t>
            </a:r>
            <a:r>
              <a:rPr lang="en-US" sz="2000" dirty="0">
                <a:latin typeface="Trebuchet MS" panose="020B0603020202020204" pitchFamily="34" charset="0"/>
              </a:rPr>
              <a:t>Current market research identified three most popular 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 	Decided to price </a:t>
            </a:r>
          </a:p>
          <a:p>
            <a:pPr marL="1177925" lvl="1" indent="-277813">
              <a:buFont typeface="+mj-lt"/>
              <a:buAutoNum type="arabicPeriod"/>
            </a:pPr>
            <a:r>
              <a:rPr lang="en-US" altLang="en-US" sz="2000" kern="0" dirty="0">
                <a:latin typeface="Trebuchet MS" panose="020B0603020202020204" pitchFamily="34" charset="0"/>
              </a:rPr>
              <a:t>Non Linked Non-Participating Saving Product</a:t>
            </a:r>
          </a:p>
          <a:p>
            <a:pPr marL="1177925" lvl="1" indent="-277813">
              <a:buFont typeface="+mj-lt"/>
              <a:buAutoNum type="arabicPeriod"/>
            </a:pPr>
            <a:r>
              <a:rPr lang="en-US" altLang="en-US" sz="2000" kern="0" dirty="0">
                <a:latin typeface="Trebuchet MS" panose="020B0603020202020204" pitchFamily="34" charset="0"/>
              </a:rPr>
              <a:t>Non Linked Non-Participating Term Product</a:t>
            </a:r>
          </a:p>
          <a:p>
            <a:pPr marL="1177925" lvl="1" indent="-277813">
              <a:buFont typeface="+mj-lt"/>
              <a:buAutoNum type="arabicPeriod"/>
            </a:pPr>
            <a:r>
              <a:rPr lang="en-US" altLang="en-US" sz="2000" kern="0" dirty="0">
                <a:latin typeface="Trebuchet MS" panose="020B0603020202020204" pitchFamily="34" charset="0"/>
              </a:rPr>
              <a:t>Non Linked Participating Product</a:t>
            </a:r>
            <a:endParaRPr kumimoji="0" lang="en-I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8100526-3CC6-486C-932A-A10A3DAD7A05}"/>
              </a:ext>
            </a:extLst>
          </p:cNvPr>
          <p:cNvSpPr/>
          <p:nvPr/>
        </p:nvSpPr>
        <p:spPr bwMode="auto">
          <a:xfrm>
            <a:off x="2032781" y="3713991"/>
            <a:ext cx="8940019" cy="2991609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	</a:t>
            </a:r>
            <a:r>
              <a:rPr lang="en-US" sz="2000" dirty="0">
                <a:latin typeface="Trebuchet MS" panose="020B0603020202020204" pitchFamily="34" charset="0"/>
              </a:rPr>
              <a:t>Product design factors with differentiating aspect between 	participating Vs non-participating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 	Challenges in pricing such products in the current low interest 	rate scenario in the covid-19 hit economy.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 	“Aggressive” and “Competitive” pricing in current economic 	scenario, for a small and new life insurance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 	Managing Interest Rate Guarantee &amp; Communicating 	professionally with CIO &amp; CFO in regards to differing view on the 	same. </a:t>
            </a:r>
            <a:r>
              <a:rPr lang="en-US" sz="2100" dirty="0"/>
              <a:t> </a:t>
            </a:r>
            <a:endParaRPr lang="en-IN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8A5142-8633-4278-AFFB-E4647D845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88" y="578542"/>
            <a:ext cx="1295401" cy="1401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11CDE-CEB4-4BC0-AF33-F049206F5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88" y="2119991"/>
            <a:ext cx="1295401" cy="1309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CED551-DED5-42F2-ABE8-21440DCAE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770" y="3795571"/>
            <a:ext cx="1320019" cy="268143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AAF5C6A-E530-4CE1-8933-EADD3DB34185}"/>
              </a:ext>
            </a:extLst>
          </p:cNvPr>
          <p:cNvSpPr txBox="1">
            <a:spLocks/>
          </p:cNvSpPr>
          <p:nvPr/>
        </p:nvSpPr>
        <p:spPr>
          <a:xfrm>
            <a:off x="8203810" y="6318274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1139069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307755"/>
            <a:ext cx="92202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Aggressive &amp; Competitive Pricing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5000" y="1245747"/>
            <a:ext cx="9982200" cy="52550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753772" y="1836882"/>
          <a:ext cx="10133428" cy="220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1905000" y="4379716"/>
          <a:ext cx="9677400" cy="212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8800" y="152400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What does it mean?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761601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Implications</a:t>
            </a:r>
          </a:p>
        </p:txBody>
      </p:sp>
    </p:spTree>
    <p:extLst>
      <p:ext uri="{BB962C8B-B14F-4D97-AF65-F5344CB8AC3E}">
        <p14:creationId xmlns:p14="http://schemas.microsoft.com/office/powerpoint/2010/main" val="1600939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307755"/>
            <a:ext cx="8610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Evaluation by performing analysis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5000" y="1245747"/>
            <a:ext cx="9982200" cy="52550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2352626" y="1163957"/>
          <a:ext cx="88106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2438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307755"/>
            <a:ext cx="86106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Risk Management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5000" y="1245747"/>
            <a:ext cx="9982200" cy="52550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2352626" y="1163957"/>
          <a:ext cx="88106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4060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304800"/>
            <a:ext cx="6111354" cy="754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13538" y="1058837"/>
            <a:ext cx="8768862" cy="4884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Product design factors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Challenges for pricing in current low interest rate scenario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“Aggressive” &amp; “Competitive” pricing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Professionalism &amp; Communication to Senior Management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Conclusion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29940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9058" y="152399"/>
            <a:ext cx="9258300" cy="5466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Differing views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17142"/>
              </p:ext>
            </p:extLst>
          </p:nvPr>
        </p:nvGraphicFramePr>
        <p:xfrm>
          <a:off x="1981202" y="722921"/>
          <a:ext cx="952499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0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84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rebuchet MS" panose="020B0603020202020204" pitchFamily="34" charset="0"/>
                        </a:rPr>
                        <a:t>Views 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Senior Management (CIO</a:t>
                      </a:r>
                      <a:r>
                        <a:rPr kumimoji="0" lang="en-US" sz="2100" b="1" i="0" u="none" strike="noStrike" cap="none" normalizeH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 and CFO)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Appointed Actuary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90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rebuchet MS" panose="020B0603020202020204" pitchFamily="34" charset="0"/>
                        </a:rPr>
                        <a:t>Interest rate guarantee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Economic</a:t>
                      </a:r>
                      <a:r>
                        <a:rPr kumimoji="0" lang="en-US" sz="15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scenario will normalise within a year</a:t>
                      </a:r>
                    </a:p>
                    <a:p>
                      <a:pPr marL="285750" marR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lang="en-US" sz="1500" dirty="0">
                        <a:latin typeface="Trebuchet MS" pitchFamily="34" charset="0"/>
                      </a:endParaRPr>
                    </a:p>
                    <a:p>
                      <a:pPr marL="285750" marR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Trebuchet MS" pitchFamily="34" charset="0"/>
                        </a:rPr>
                        <a:t>Life Insurance is long term hence nothing</a:t>
                      </a:r>
                      <a:r>
                        <a:rPr lang="en-US" sz="1500" baseline="0" dirty="0">
                          <a:latin typeface="Trebuchet MS" pitchFamily="34" charset="0"/>
                        </a:rPr>
                        <a:t> to worry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50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1" dirty="0">
                          <a:latin typeface="Trebuchet MS" pitchFamily="34" charset="0"/>
                        </a:rPr>
                        <a:t>Uncertain</a:t>
                      </a:r>
                      <a:r>
                        <a:rPr lang="en-US" sz="1500" b="0" baseline="0" dirty="0">
                          <a:latin typeface="Trebuchet MS" pitchFamily="34" charset="0"/>
                        </a:rPr>
                        <a:t> when it would normalise</a:t>
                      </a:r>
                      <a:endParaRPr lang="en-US" sz="1500" b="0" dirty="0">
                        <a:latin typeface="Trebuchet MS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500" b="0" dirty="0">
                        <a:latin typeface="Trebuchet MS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0" dirty="0">
                          <a:latin typeface="Trebuchet MS" pitchFamily="34" charset="0"/>
                        </a:rPr>
                        <a:t>Assets</a:t>
                      </a:r>
                      <a:r>
                        <a:rPr lang="en-US" sz="1500" b="0" baseline="0" dirty="0">
                          <a:latin typeface="Trebuchet MS" pitchFamily="34" charset="0"/>
                        </a:rPr>
                        <a:t> </a:t>
                      </a:r>
                      <a:r>
                        <a:rPr lang="en-US" sz="1500" b="0" dirty="0">
                          <a:latin typeface="Trebuchet MS" pitchFamily="34" charset="0"/>
                        </a:rPr>
                        <a:t>locked for </a:t>
                      </a:r>
                      <a:r>
                        <a:rPr lang="en-US" sz="1500" b="1" dirty="0">
                          <a:latin typeface="Trebuchet MS" pitchFamily="34" charset="0"/>
                        </a:rPr>
                        <a:t>low investment return </a:t>
                      </a:r>
                      <a:r>
                        <a:rPr lang="en-US" sz="1500" b="0" dirty="0">
                          <a:latin typeface="Trebuchet MS" pitchFamily="34" charset="0"/>
                        </a:rPr>
                        <a:t>when held to maturity.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500" b="0" dirty="0">
                        <a:latin typeface="Trebuchet MS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1" dirty="0">
                          <a:latin typeface="Trebuchet MS" pitchFamily="34" charset="0"/>
                        </a:rPr>
                        <a:t>Reinvestment</a:t>
                      </a:r>
                      <a:r>
                        <a:rPr lang="en-US" sz="1500" b="1" baseline="0" dirty="0">
                          <a:latin typeface="Trebuchet MS" pitchFamily="34" charset="0"/>
                        </a:rPr>
                        <a:t> risk </a:t>
                      </a:r>
                      <a:r>
                        <a:rPr lang="en-US" sz="1500" b="0" baseline="0" dirty="0">
                          <a:latin typeface="Trebuchet MS" pitchFamily="34" charset="0"/>
                        </a:rPr>
                        <a:t>- </a:t>
                      </a:r>
                      <a:r>
                        <a:rPr lang="en-US" sz="1500" b="0" dirty="0">
                          <a:latin typeface="Trebuchet MS" pitchFamily="34" charset="0"/>
                        </a:rPr>
                        <a:t>Assets shorter term than liabilities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500" b="0" dirty="0">
                        <a:latin typeface="Trebuchet MS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Derivatives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can be used to hedge interest rate risk.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Secondary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 risks from derivatives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500" baseline="0" dirty="0" err="1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Eg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. Counterparty risk, roll forward risk, removes upside risk, risk of rebalancing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49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rebuchet MS" panose="020B0603020202020204" pitchFamily="34" charset="0"/>
                        </a:rPr>
                        <a:t>Investment Strategy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dirty="0">
                          <a:latin typeface="Trebuchet MS" pitchFamily="34" charset="0"/>
                        </a:rPr>
                        <a:t>Existing</a:t>
                      </a:r>
                      <a:r>
                        <a:rPr lang="en-US" sz="1500" baseline="0" dirty="0">
                          <a:latin typeface="Trebuchet MS" pitchFamily="34" charset="0"/>
                        </a:rPr>
                        <a:t> Investment strategy can be continued</a:t>
                      </a:r>
                      <a:endParaRPr lang="en-US" sz="1500" dirty="0">
                        <a:latin typeface="Trebuchet MS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1" dirty="0">
                          <a:latin typeface="Trebuchet MS" pitchFamily="34" charset="0"/>
                        </a:rPr>
                        <a:t>Existing Investment Strategy unsuitable</a:t>
                      </a:r>
                      <a:r>
                        <a:rPr lang="en-US" sz="1500" b="0" dirty="0">
                          <a:latin typeface="Trebuchet MS" pitchFamily="34" charset="0"/>
                        </a:rPr>
                        <a:t> - </a:t>
                      </a:r>
                      <a:r>
                        <a:rPr lang="en-US" sz="1500" dirty="0">
                          <a:latin typeface="Trebuchet MS" pitchFamily="34" charset="0"/>
                        </a:rPr>
                        <a:t>new objectives and characteristic of liabilities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500" dirty="0">
                        <a:latin typeface="Trebuchet MS" pitchFamily="34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="1" dirty="0">
                          <a:latin typeface="Trebuchet MS" pitchFamily="34" charset="0"/>
                        </a:rPr>
                        <a:t>Small changes in interest rate </a:t>
                      </a:r>
                      <a:r>
                        <a:rPr lang="en-US" sz="1500" dirty="0">
                          <a:latin typeface="Trebuchet MS" pitchFamily="34" charset="0"/>
                        </a:rPr>
                        <a:t>will impact liabilities more than assets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500" dirty="0">
                        <a:latin typeface="Trebuchet MS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Asset Liability Modelling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(duration matching)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can be used to develop an appropriate Investment strategy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66E3A1A-1A08-4388-A6D6-68F429A93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8137F1-8419-4163-B07E-02EE32AD050D}"/>
              </a:ext>
            </a:extLst>
          </p:cNvPr>
          <p:cNvSpPr txBox="1">
            <a:spLocks/>
          </p:cNvSpPr>
          <p:nvPr/>
        </p:nvSpPr>
        <p:spPr>
          <a:xfrm>
            <a:off x="1981202" y="6301396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3761670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000" y="152400"/>
            <a:ext cx="9258300" cy="5466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Professional issues and Communication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46415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5878" y="2849415"/>
            <a:ext cx="2743200" cy="3323987"/>
          </a:xfrm>
          <a:prstGeom prst="rect">
            <a:avLst/>
          </a:prstGeom>
          <a:solidFill>
            <a:srgbClr val="D0DF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Valuation Interest Rates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needs to comply with APS1 and APS2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Sufficient margins for adverse deviations (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MAD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) as per APS7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Interest Rate guarantee reserve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can be quantified using Stochastic or Deterministic Models as per GN22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406162" y="2192703"/>
            <a:ext cx="1905000" cy="457200"/>
          </a:xfrm>
          <a:prstGeom prst="round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Assets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663462" y="1308483"/>
            <a:ext cx="1981200" cy="705654"/>
          </a:xfrm>
          <a:prstGeom prst="round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Professional Considerations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040924" y="2192703"/>
            <a:ext cx="1905000" cy="457200"/>
          </a:xfrm>
          <a:prstGeom prst="round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Liabilities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8167490" y="1308483"/>
            <a:ext cx="2280138" cy="705654"/>
          </a:xfrm>
          <a:prstGeom prst="round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Communication with Senior management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4698024" y="2014137"/>
            <a:ext cx="0" cy="178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4088424" y="2192703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774224" y="2192703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844656" y="813480"/>
            <a:ext cx="8903658" cy="369332"/>
          </a:xfrm>
          <a:prstGeom prst="rect">
            <a:avLst/>
          </a:prstGeom>
          <a:solidFill>
            <a:srgbClr val="00A0D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Interest rate guarantee – Hedge using Derivatives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>
            <a:cxnSpLocks/>
            <a:stCxn id="32" idx="2"/>
            <a:endCxn id="25" idx="0"/>
          </p:cNvCxnSpPr>
          <p:nvPr/>
        </p:nvCxnSpPr>
        <p:spPr bwMode="auto">
          <a:xfrm>
            <a:off x="9307559" y="2014137"/>
            <a:ext cx="0" cy="835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cxnSpLocks/>
            <a:stCxn id="31" idx="2"/>
          </p:cNvCxnSpPr>
          <p:nvPr/>
        </p:nvCxnSpPr>
        <p:spPr bwMode="auto">
          <a:xfrm>
            <a:off x="5993424" y="2649903"/>
            <a:ext cx="0" cy="199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cxnSpLocks/>
            <a:stCxn id="27" idx="2"/>
          </p:cNvCxnSpPr>
          <p:nvPr/>
        </p:nvCxnSpPr>
        <p:spPr bwMode="auto">
          <a:xfrm>
            <a:off x="3358662" y="2649903"/>
            <a:ext cx="0" cy="199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612430-1211-4078-9E5E-F8708FC9A20A}"/>
              </a:ext>
            </a:extLst>
          </p:cNvPr>
          <p:cNvSpPr txBox="1"/>
          <p:nvPr/>
        </p:nvSpPr>
        <p:spPr>
          <a:xfrm>
            <a:off x="1844656" y="2849415"/>
            <a:ext cx="2743199" cy="3323987"/>
          </a:xfrm>
          <a:prstGeom prst="rect">
            <a:avLst/>
          </a:prstGeom>
          <a:solidFill>
            <a:srgbClr val="D0DF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Interest rate derivatives –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Prescribed Guidelines on Interest Rate Derivatives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CBDFE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8C07EA-DBB8-4604-B697-7BF88C9AD409}"/>
              </a:ext>
            </a:extLst>
          </p:cNvPr>
          <p:cNvSpPr txBox="1"/>
          <p:nvPr/>
        </p:nvSpPr>
        <p:spPr>
          <a:xfrm>
            <a:off x="7866804" y="2849415"/>
            <a:ext cx="2881510" cy="3323987"/>
          </a:xfrm>
          <a:prstGeom prst="rect">
            <a:avLst/>
          </a:prstGeom>
          <a:solidFill>
            <a:srgbClr val="CBDF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Information presented - 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simple to understand.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Range of economic scenarios and their implications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E.g. Provide a range of interest rate scenarios and their influence on the profitability.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Cost vs Benefit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of the strategies must be conveyed</a:t>
            </a:r>
            <a:endParaRPr kumimoji="0" lang="en-US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19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5000" y="152400"/>
            <a:ext cx="9258300" cy="54667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Professional issues and Communication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8267700" y="646415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5878" y="2849415"/>
            <a:ext cx="2743200" cy="3093154"/>
          </a:xfrm>
          <a:prstGeom prst="rect">
            <a:avLst/>
          </a:prstGeom>
          <a:solidFill>
            <a:srgbClr val="CBDF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Consistency in valuation 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of assets and liabilities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Asset Liability Matching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by duration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Guidelines as per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IRDAI Circular on ALM and Stress Testing, 2012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06162" y="2192703"/>
            <a:ext cx="1905000" cy="457200"/>
          </a:xfrm>
          <a:prstGeom prst="round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Assets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63462" y="1308483"/>
            <a:ext cx="1981200" cy="705654"/>
          </a:xfrm>
          <a:prstGeom prst="round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Professional Considerations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40924" y="2192703"/>
            <a:ext cx="1905000" cy="457200"/>
          </a:xfrm>
          <a:prstGeom prst="round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Liabilities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167490" y="1308483"/>
            <a:ext cx="2280138" cy="705654"/>
          </a:xfrm>
          <a:prstGeom prst="round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Communication with Senior management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698024" y="2014137"/>
            <a:ext cx="0" cy="178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088424" y="2192703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74224" y="2192703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44656" y="813480"/>
            <a:ext cx="8903658" cy="369332"/>
          </a:xfrm>
          <a:prstGeom prst="rect">
            <a:avLst/>
          </a:prstGeom>
          <a:solidFill>
            <a:srgbClr val="00A0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Investment Strategy– Asset Liability Modelling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cxnSpLocks/>
            <a:stCxn id="9" idx="2"/>
          </p:cNvCxnSpPr>
          <p:nvPr/>
        </p:nvCxnSpPr>
        <p:spPr bwMode="auto">
          <a:xfrm>
            <a:off x="9307559" y="2014137"/>
            <a:ext cx="5297" cy="835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  <a:stCxn id="8" idx="2"/>
          </p:cNvCxnSpPr>
          <p:nvPr/>
        </p:nvCxnSpPr>
        <p:spPr bwMode="auto">
          <a:xfrm>
            <a:off x="5993424" y="2649903"/>
            <a:ext cx="0" cy="199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  <a:stCxn id="6" idx="2"/>
          </p:cNvCxnSpPr>
          <p:nvPr/>
        </p:nvCxnSpPr>
        <p:spPr bwMode="auto">
          <a:xfrm>
            <a:off x="3358662" y="2649903"/>
            <a:ext cx="0" cy="199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612430-1211-4078-9E5E-F8708FC9A20A}"/>
              </a:ext>
            </a:extLst>
          </p:cNvPr>
          <p:cNvSpPr txBox="1"/>
          <p:nvPr/>
        </p:nvSpPr>
        <p:spPr>
          <a:xfrm>
            <a:off x="1844655" y="2849415"/>
            <a:ext cx="2743200" cy="3093154"/>
          </a:xfrm>
          <a:prstGeom prst="rect">
            <a:avLst/>
          </a:prstGeom>
          <a:solidFill>
            <a:srgbClr val="CBDF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Setting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Investment Policy -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IRDAI Investment Regulations, 2016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C07EA-DBB8-4604-B697-7BF88C9AD409}"/>
              </a:ext>
            </a:extLst>
          </p:cNvPr>
          <p:cNvSpPr txBox="1"/>
          <p:nvPr/>
        </p:nvSpPr>
        <p:spPr>
          <a:xfrm>
            <a:off x="7866804" y="2849414"/>
            <a:ext cx="2881510" cy="3093154"/>
          </a:xfrm>
          <a:prstGeom prst="rect">
            <a:avLst/>
          </a:prstGeom>
          <a:solidFill>
            <a:srgbClr val="CBDF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Quantifiable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objectives and respective investment strategies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can be compared and presented to the CIO and CFO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E.g.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Expected solvency level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for each investment strategy can be compared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367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304800"/>
            <a:ext cx="6111354" cy="754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13538" y="1058837"/>
            <a:ext cx="8768862" cy="4884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Product design factors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Challenges for pricing in current low interest rate scenario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“Aggressive” &amp; “Competitive” pricing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Professionalism &amp; Communication to Senior Management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Conclusion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I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1604585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4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361539"/>
              </p:ext>
            </p:extLst>
          </p:nvPr>
        </p:nvGraphicFramePr>
        <p:xfrm>
          <a:off x="2283068" y="1447800"/>
          <a:ext cx="8613531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33600" y="15240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206868" y="826647"/>
            <a:ext cx="8613532" cy="553998"/>
          </a:xfrm>
          <a:prstGeom prst="rect">
            <a:avLst/>
          </a:prstGeom>
          <a:solidFill>
            <a:srgbClr val="00A0D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Aggressive and Competitive Pricing for market penetration can be met</a:t>
            </a:r>
          </a:p>
        </p:txBody>
      </p:sp>
    </p:spTree>
    <p:extLst>
      <p:ext uri="{BB962C8B-B14F-4D97-AF65-F5344CB8AC3E}">
        <p14:creationId xmlns:p14="http://schemas.microsoft.com/office/powerpoint/2010/main" val="35955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25E36B0-A321-4525-9CA5-7271C423D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9073"/>
            <a:ext cx="3762900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304800"/>
            <a:ext cx="6111354" cy="754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Agenda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13538" y="1245747"/>
            <a:ext cx="8768862" cy="46978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3000" dirty="0">
                <a:latin typeface="Trebuchet MS" panose="020B0603020202020204" pitchFamily="34" charset="0"/>
              </a:rPr>
              <a:t>Research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Product design factors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Challenges for pricing in current low interest rate scenario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“Aggressive” &amp; “Competitive” pricing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Professionalism &amp; Communication to Senior Management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Conclusion</a:t>
            </a:r>
          </a:p>
          <a:p>
            <a:endParaRPr lang="en-US" sz="2000" dirty="0"/>
          </a:p>
          <a:p>
            <a:endParaRPr lang="en-IN" sz="2400" dirty="0"/>
          </a:p>
          <a:p>
            <a:pPr marL="457200" lvl="1" indent="0">
              <a:buNone/>
            </a:pPr>
            <a:endParaRPr lang="en-US" altLang="en-US" sz="2400" kern="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641048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21A96-0C47-4C24-A4F1-3FF30780D221}"/>
              </a:ext>
            </a:extLst>
          </p:cNvPr>
          <p:cNvSpPr/>
          <p:nvPr/>
        </p:nvSpPr>
        <p:spPr>
          <a:xfrm>
            <a:off x="2819401" y="1752600"/>
            <a:ext cx="6705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IN" sz="3600" dirty="0"/>
          </a:p>
          <a:p>
            <a:pPr lvl="1" algn="ctr"/>
            <a:r>
              <a:rPr lang="en-US" sz="7200" b="1" i="1" dirty="0">
                <a:solidFill>
                  <a:srgbClr val="00A0D2"/>
                </a:solidFill>
              </a:rPr>
              <a:t>Thank You </a:t>
            </a:r>
            <a:endParaRPr lang="en-US" altLang="en-US" sz="7200" b="1" i="1" kern="0" dirty="0">
              <a:solidFill>
                <a:srgbClr val="00A0D2"/>
              </a:solidFill>
            </a:endParaRPr>
          </a:p>
          <a:p>
            <a:pPr lvl="2"/>
            <a:endParaRPr lang="en-US" altLang="en-US" sz="2000" kern="0" dirty="0"/>
          </a:p>
          <a:p>
            <a:pPr lvl="2"/>
            <a:endParaRPr lang="en-US" altLang="en-US" sz="2000" kern="0" dirty="0"/>
          </a:p>
          <a:p>
            <a:pPr lvl="2">
              <a:buFont typeface="Wingdings" panose="05000000000000000000" pitchFamily="2" charset="2"/>
              <a:buChar char="Ø"/>
            </a:pP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0140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304800"/>
            <a:ext cx="6111354" cy="754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Agenda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83482" y="1245747"/>
            <a:ext cx="8768862" cy="4884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3000" dirty="0">
                <a:latin typeface="Trebuchet MS" panose="020B0603020202020204" pitchFamily="34" charset="0"/>
              </a:rPr>
              <a:t>Research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Product design factors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Challenges for pricing in current low interest rate scenario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“Aggressive” &amp; “Competitive” pricing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Professionalism &amp; Communication to Senior Management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Conclusion</a:t>
            </a:r>
          </a:p>
          <a:p>
            <a:endParaRPr lang="en-US" sz="3000" dirty="0"/>
          </a:p>
          <a:p>
            <a:endParaRPr lang="en-IN" sz="3000" dirty="0"/>
          </a:p>
          <a:p>
            <a:pPr marL="457200" lvl="1" indent="0">
              <a:buNone/>
            </a:pPr>
            <a:endParaRPr lang="en-US" altLang="en-US" sz="3000" kern="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367386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7400" y="339284"/>
            <a:ext cx="7243916" cy="6513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40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Research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6D8384-778A-4446-BDE7-BC99FC144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910934"/>
              </p:ext>
            </p:extLst>
          </p:nvPr>
        </p:nvGraphicFramePr>
        <p:xfrm>
          <a:off x="2057400" y="970934"/>
          <a:ext cx="9829800" cy="1886364"/>
        </p:xfrm>
        <a:graphic>
          <a:graphicData uri="http://schemas.openxmlformats.org/drawingml/2006/table">
            <a:tbl>
              <a:tblPr firstRow="1" bandRow="1"/>
              <a:tblGrid>
                <a:gridCol w="9829800">
                  <a:extLst>
                    <a:ext uri="{9D8B030D-6E8A-4147-A177-3AD203B41FA5}">
                      <a16:colId xmlns:a16="http://schemas.microsoft.com/office/drawing/2014/main" val="491191238"/>
                    </a:ext>
                  </a:extLst>
                </a:gridCol>
              </a:tblGrid>
              <a:tr h="487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i="0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Insurance Penetration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71920"/>
                  </a:ext>
                </a:extLst>
              </a:tr>
              <a:tr h="1398511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en-IN" altLang="en-US" sz="2000" kern="0" dirty="0">
                          <a:latin typeface="Trebuchet MS" panose="020B0603020202020204" pitchFamily="34" charset="0"/>
                        </a:rPr>
                        <a:t>.70 % in FY 2018-19 vs Global Average of 6%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b="1" i="1" kern="0" dirty="0">
                          <a:solidFill>
                            <a:schemeClr val="accent6"/>
                          </a:solidFill>
                          <a:latin typeface="Trebuchet MS" panose="020B0603020202020204" pitchFamily="34" charset="0"/>
                        </a:rPr>
                        <a:t>Young Nation </a:t>
                      </a: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: 1</a:t>
                      </a:r>
                      <a:r>
                        <a:rPr lang="en-IN" altLang="en-US" sz="2000" kern="0" dirty="0">
                          <a:latin typeface="Trebuchet MS" panose="020B0603020202020204" pitchFamily="34" charset="0"/>
                        </a:rPr>
                        <a:t>7.7 % of the total world population reside in India with median age as 28.4 years.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Demand for </a:t>
                      </a:r>
                      <a:r>
                        <a:rPr lang="en-US" altLang="en-US" sz="2000" kern="0" dirty="0">
                          <a:solidFill>
                            <a:schemeClr val="accent6"/>
                          </a:solidFill>
                          <a:latin typeface="Trebuchet MS" panose="020B0603020202020204" pitchFamily="34" charset="0"/>
                        </a:rPr>
                        <a:t>protection</a:t>
                      </a:r>
                      <a:r>
                        <a:rPr lang="en-IN" altLang="en-US" sz="2000" kern="0" dirty="0">
                          <a:latin typeface="Trebuchet MS" panose="020B0603020202020204" pitchFamily="34" charset="0"/>
                        </a:rPr>
                        <a:t>: Awareness </a:t>
                      </a:r>
                      <a:r>
                        <a:rPr lang="en-IN" sz="2000" kern="0" dirty="0">
                          <a:latin typeface="Trebuchet MS" panose="020B0603020202020204" pitchFamily="34" charset="0"/>
                        </a:rPr>
                        <a:t>of the need to have term insurance</a:t>
                      </a:r>
                      <a:endParaRPr lang="en-GB" sz="20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6823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90AA86A-A983-4614-83E3-2780C697D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8575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D85E67-D8A8-4572-B439-D1956EA84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87147"/>
              </p:ext>
            </p:extLst>
          </p:nvPr>
        </p:nvGraphicFramePr>
        <p:xfrm>
          <a:off x="2057400" y="3035727"/>
          <a:ext cx="9829800" cy="150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016047349"/>
                    </a:ext>
                  </a:extLst>
                </a:gridCol>
              </a:tblGrid>
              <a:tr h="495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Why not ULIP ??</a:t>
                      </a:r>
                      <a:endParaRPr lang="en-IN" sz="24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7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Cap on charges/RIY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Uncertain economic environment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More administration</a:t>
                      </a:r>
                    </a:p>
                  </a:txBody>
                  <a:tcPr>
                    <a:solidFill>
                      <a:srgbClr val="CB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290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9121DB-0AD1-4F78-B9C2-F99A3A28E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14782"/>
              </p:ext>
            </p:extLst>
          </p:nvPr>
        </p:nvGraphicFramePr>
        <p:xfrm>
          <a:off x="2057400" y="4800600"/>
          <a:ext cx="9829800" cy="148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39116086"/>
                    </a:ext>
                  </a:extLst>
                </a:gridCol>
              </a:tblGrid>
              <a:tr h="483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Products</a:t>
                      </a:r>
                      <a:endParaRPr lang="en-IN" sz="24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7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Non Linked Non-Participating Saving Product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Non Linked Non-Participating Term Product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Non Linked Participating Product</a:t>
                      </a:r>
                      <a:endParaRPr lang="en-IN" dirty="0"/>
                    </a:p>
                  </a:txBody>
                  <a:tcPr>
                    <a:solidFill>
                      <a:srgbClr val="CB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7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304800"/>
            <a:ext cx="6111354" cy="7540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Agenda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46611" y="1227952"/>
            <a:ext cx="8768862" cy="4884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Research</a:t>
            </a:r>
          </a:p>
          <a:p>
            <a:r>
              <a:rPr lang="en-US" sz="3000" dirty="0">
                <a:latin typeface="Trebuchet MS" panose="020B0603020202020204" pitchFamily="34" charset="0"/>
              </a:rPr>
              <a:t>Product design factors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Challenges for pricing in current low interest rate scenario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“Aggressive” &amp; “Competitive” pricing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Professionalism &amp; Communication to Senior Management</a:t>
            </a:r>
          </a:p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Conclusion</a:t>
            </a:r>
          </a:p>
          <a:p>
            <a:endParaRPr lang="en-US" sz="3000" dirty="0"/>
          </a:p>
          <a:p>
            <a:endParaRPr lang="en-IN" sz="3000" dirty="0"/>
          </a:p>
          <a:p>
            <a:pPr marL="457200" lvl="1" indent="0">
              <a:buNone/>
            </a:pPr>
            <a:endParaRPr lang="en-US" altLang="en-US" sz="3000" kern="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</p:spTree>
    <p:extLst>
      <p:ext uri="{BB962C8B-B14F-4D97-AF65-F5344CB8AC3E}">
        <p14:creationId xmlns:p14="http://schemas.microsoft.com/office/powerpoint/2010/main" val="245007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62316" y="53156"/>
            <a:ext cx="8610600" cy="65131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6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Product Design – Regulation, APS &amp; GN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6D8384-778A-4446-BDE7-BC99FC144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24585"/>
              </p:ext>
            </p:extLst>
          </p:nvPr>
        </p:nvGraphicFramePr>
        <p:xfrm>
          <a:off x="2025444" y="688035"/>
          <a:ext cx="10076947" cy="1301162"/>
        </p:xfrm>
        <a:graphic>
          <a:graphicData uri="http://schemas.openxmlformats.org/drawingml/2006/table">
            <a:tbl>
              <a:tblPr firstRow="1" bandRow="1"/>
              <a:tblGrid>
                <a:gridCol w="10076947">
                  <a:extLst>
                    <a:ext uri="{9D8B030D-6E8A-4147-A177-3AD203B41FA5}">
                      <a16:colId xmlns:a16="http://schemas.microsoft.com/office/drawing/2014/main" val="491191238"/>
                    </a:ext>
                  </a:extLst>
                </a:gridCol>
              </a:tblGrid>
              <a:tr h="394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i="0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Regulation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71920"/>
                  </a:ext>
                </a:extLst>
              </a:tr>
              <a:tr h="843962">
                <a:tc>
                  <a:txBody>
                    <a:bodyPr/>
                    <a:lstStyle/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     IRDAI (Non-Linked Insurance Products) Regulation 2019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kern="0" dirty="0">
                          <a:latin typeface="Trebuchet MS" panose="020B0603020202020204" pitchFamily="34" charset="0"/>
                        </a:rPr>
                        <a:t> 	IRDA ALSM Regulation 2016</a:t>
                      </a:r>
                      <a:endParaRPr lang="en-GB" sz="2000" b="0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6823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90AA86A-A983-4614-83E3-2780C697D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28575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D85E67-D8A8-4572-B439-D1956EA84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94467"/>
              </p:ext>
            </p:extLst>
          </p:nvPr>
        </p:nvGraphicFramePr>
        <p:xfrm>
          <a:off x="2046337" y="2163122"/>
          <a:ext cx="10076947" cy="241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6947">
                  <a:extLst>
                    <a:ext uri="{9D8B030D-6E8A-4147-A177-3AD203B41FA5}">
                      <a16:colId xmlns:a16="http://schemas.microsoft.com/office/drawing/2014/main" val="2016047349"/>
                    </a:ext>
                  </a:extLst>
                </a:gridCol>
              </a:tblGrid>
              <a:tr h="495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APS</a:t>
                      </a:r>
                      <a:endParaRPr lang="en-IN" sz="24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7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 	Appointed Actuary And Life Insurance Business – APS 1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 	</a:t>
                      </a:r>
                      <a:r>
                        <a:rPr lang="en-US" sz="2000" dirty="0">
                          <a:latin typeface="Trebuchet MS" panose="020B0603020202020204" pitchFamily="34" charset="0"/>
                          <a:sym typeface="Arial"/>
                        </a:rPr>
                        <a:t>Additional Guidance for Appointed Actuaries and other Actuaries involved 	in Life insurance business – APS 2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603020202020204" pitchFamily="34" charset="0"/>
                          <a:sym typeface="Arial"/>
                        </a:rPr>
                        <a:t> 	Appointed Actuary and Principles of Life Insurance Policy Illustrations – 	APS 5</a:t>
                      </a:r>
                      <a:endParaRPr lang="en-US" altLang="en-US" sz="2000" kern="0" dirty="0">
                        <a:latin typeface="Trebuchet MS" panose="020B0603020202020204" pitchFamily="34" charset="0"/>
                      </a:endParaRP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 	Appointed Actuary (AA) and Principles for determining Margins for Adverse 	Deviation (MAD) in Life Insurance liabilities – APS 7</a:t>
                      </a:r>
                      <a:endParaRPr lang="en-IN" dirty="0"/>
                    </a:p>
                  </a:txBody>
                  <a:tcPr>
                    <a:solidFill>
                      <a:srgbClr val="CB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290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9121DB-0AD1-4F78-B9C2-F99A3A28E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88951"/>
              </p:ext>
            </p:extLst>
          </p:nvPr>
        </p:nvGraphicFramePr>
        <p:xfrm>
          <a:off x="2062316" y="4795356"/>
          <a:ext cx="10044991" cy="148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4991">
                  <a:extLst>
                    <a:ext uri="{9D8B030D-6E8A-4147-A177-3AD203B41FA5}">
                      <a16:colId xmlns:a16="http://schemas.microsoft.com/office/drawing/2014/main" val="239116086"/>
                    </a:ext>
                  </a:extLst>
                </a:gridCol>
              </a:tblGrid>
              <a:tr h="483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u="sng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GN</a:t>
                      </a:r>
                      <a:endParaRPr lang="en-IN" sz="24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7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 	GN 6 - Management of participating life insurance business with reference 	to distribution of surplus</a:t>
                      </a:r>
                    </a:p>
                    <a:p>
                      <a:pPr lvl="1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Trebuchet MS" panose="020B0603020202020204" pitchFamily="34" charset="0"/>
                        </a:rPr>
                        <a:t> 	GN 22 - Reserving for Guarantees in Life Assurance Business </a:t>
                      </a:r>
                    </a:p>
                  </a:txBody>
                  <a:tcPr>
                    <a:solidFill>
                      <a:srgbClr val="CB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7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06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28547" y="378483"/>
            <a:ext cx="5486400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</a:rPr>
              <a:t>Product Design Factors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43200" y="1161121"/>
            <a:ext cx="7924800" cy="53836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B4ED7-9520-4AEF-BB40-F01BE8CC6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52400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209FFDB-4039-4779-A27E-85553C4E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669640"/>
              </p:ext>
            </p:extLst>
          </p:nvPr>
        </p:nvGraphicFramePr>
        <p:xfrm>
          <a:off x="2044700" y="997544"/>
          <a:ext cx="932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2257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0" y="463109"/>
            <a:ext cx="8610600" cy="6968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Trebuchet MS" panose="020B0603020202020204" pitchFamily="34" charset="0"/>
              </a:rPr>
              <a:t>Participating vs Non-Participating Products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52D073-2AC2-4D55-B964-25ABC76AE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92077"/>
              </p:ext>
            </p:extLst>
          </p:nvPr>
        </p:nvGraphicFramePr>
        <p:xfrm>
          <a:off x="2314268" y="1160004"/>
          <a:ext cx="8686800" cy="226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1381019340"/>
                    </a:ext>
                  </a:extLst>
                </a:gridCol>
              </a:tblGrid>
              <a:tr h="500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latin typeface="Trebuchet MS" panose="020B0603020202020204" pitchFamily="34" charset="0"/>
                        </a:rPr>
                        <a:t>Definition </a:t>
                      </a:r>
                      <a:r>
                        <a:rPr lang="en-US" sz="2400" b="1" dirty="0">
                          <a:latin typeface="Trebuchet MS" panose="020B0603020202020204" pitchFamily="34" charset="0"/>
                        </a:rPr>
                        <a:t>:</a:t>
                      </a:r>
                      <a:endParaRPr lang="en-IN" sz="2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41762"/>
                  </a:ext>
                </a:extLst>
              </a:tr>
              <a:tr h="1768481">
                <a:tc>
                  <a:txBody>
                    <a:bodyPr/>
                    <a:lstStyle/>
                    <a:p>
                      <a:pPr marL="722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latin typeface="Trebuchet MS" panose="020B0603020202020204" pitchFamily="34" charset="0"/>
                        </a:rPr>
                        <a:t>A participating policy, as the name suggests, allows its policyholders </a:t>
                      </a:r>
                      <a:r>
                        <a:rPr lang="en-IN" sz="2000" b="1" i="1" dirty="0">
                          <a:solidFill>
                            <a:schemeClr val="accent2"/>
                          </a:solidFill>
                          <a:latin typeface="Trebuchet MS" panose="020B0603020202020204" pitchFamily="34" charset="0"/>
                        </a:rPr>
                        <a:t>to share the profits</a:t>
                      </a:r>
                      <a:r>
                        <a:rPr lang="en-IN" sz="2000" dirty="0">
                          <a:latin typeface="Trebuchet MS" panose="020B0603020202020204" pitchFamily="34" charset="0"/>
                        </a:rPr>
                        <a:t> that the company earns. These are shared as bonuses or dividends which makes this a policy with profits. A non-participating policy </a:t>
                      </a:r>
                      <a:r>
                        <a:rPr lang="en-IN" sz="2000" b="1" i="1" dirty="0">
                          <a:solidFill>
                            <a:schemeClr val="accent2"/>
                          </a:solidFill>
                          <a:latin typeface="Trebuchet MS" panose="020B0603020202020204" pitchFamily="34" charset="0"/>
                        </a:rPr>
                        <a:t>does not share any  profits</a:t>
                      </a:r>
                      <a:r>
                        <a:rPr lang="en-IN" sz="2000" dirty="0">
                          <a:solidFill>
                            <a:schemeClr val="accent2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IN" sz="2000" dirty="0">
                          <a:latin typeface="Trebuchet MS" panose="020B0603020202020204" pitchFamily="34" charset="0"/>
                        </a:rPr>
                        <a:t>in the form of dividends and hence is a without profit policy</a:t>
                      </a:r>
                    </a:p>
                  </a:txBody>
                  <a:tcPr>
                    <a:solidFill>
                      <a:srgbClr val="CB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9561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586CD6-E385-4EC3-8F23-78B112729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71553"/>
              </p:ext>
            </p:extLst>
          </p:nvPr>
        </p:nvGraphicFramePr>
        <p:xfrm>
          <a:off x="2279853" y="3691725"/>
          <a:ext cx="8721215" cy="255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1215">
                  <a:extLst>
                    <a:ext uri="{9D8B030D-6E8A-4147-A177-3AD203B41FA5}">
                      <a16:colId xmlns:a16="http://schemas.microsoft.com/office/drawing/2014/main" val="2184510991"/>
                    </a:ext>
                  </a:extLst>
                </a:gridCol>
              </a:tblGrid>
              <a:tr h="491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latin typeface="Trebuchet MS" panose="020B0603020202020204" pitchFamily="34" charset="0"/>
                        </a:rPr>
                        <a:t>Products</a:t>
                      </a:r>
                      <a:r>
                        <a:rPr lang="en-US" sz="2400" b="1" dirty="0">
                          <a:latin typeface="Trebuchet MS" panose="020B0603020202020204" pitchFamily="34" charset="0"/>
                        </a:rPr>
                        <a:t> :</a:t>
                      </a:r>
                      <a:endParaRPr lang="en-IN" sz="2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00A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6580"/>
                  </a:ext>
                </a:extLst>
              </a:tr>
              <a:tr h="2065008">
                <a:tc>
                  <a:txBody>
                    <a:bodyPr/>
                    <a:lstStyle/>
                    <a:p>
                      <a:pPr marL="722313" lvl="1" indent="0">
                        <a:buNone/>
                      </a:pPr>
                      <a:r>
                        <a:rPr lang="en-IN" sz="2000" b="1" dirty="0">
                          <a:solidFill>
                            <a:schemeClr val="accent6"/>
                          </a:solidFill>
                          <a:latin typeface="Trebuchet MS" panose="020B0603020202020204" pitchFamily="34" charset="0"/>
                        </a:rPr>
                        <a:t>Participating</a:t>
                      </a:r>
                      <a:r>
                        <a:rPr lang="en-IN" sz="2000" dirty="0">
                          <a:latin typeface="Trebuchet MS" panose="020B0603020202020204" pitchFamily="34" charset="0"/>
                        </a:rPr>
                        <a:t> : PH able to see and get the dividends/returns from policy while still alive</a:t>
                      </a:r>
                    </a:p>
                    <a:p>
                      <a:pPr marL="722313" lvl="1" indent="0">
                        <a:buNone/>
                      </a:pPr>
                      <a:r>
                        <a:rPr lang="en-IN" sz="2000" dirty="0">
                          <a:latin typeface="Trebuchet MS" panose="020B0603020202020204" pitchFamily="34" charset="0"/>
                        </a:rPr>
                        <a:t>1) Endowment  </a:t>
                      </a:r>
                      <a:r>
                        <a:rPr lang="en-IN" altLang="en-US" sz="2000" kern="0" dirty="0">
                          <a:latin typeface="Trebuchet MS" panose="020B0603020202020204" pitchFamily="34" charset="0"/>
                        </a:rPr>
                        <a:t>2) Whole Life </a:t>
                      </a:r>
                    </a:p>
                    <a:p>
                      <a:pPr marL="722313" lvl="1" indent="0">
                        <a:buNone/>
                      </a:pPr>
                      <a:r>
                        <a:rPr lang="en-IN" altLang="en-US" sz="2000" b="1" kern="0" dirty="0">
                          <a:solidFill>
                            <a:schemeClr val="accent6"/>
                          </a:solidFill>
                          <a:latin typeface="Trebuchet MS" panose="020B0603020202020204" pitchFamily="34" charset="0"/>
                        </a:rPr>
                        <a:t>Non-Participating</a:t>
                      </a:r>
                      <a:r>
                        <a:rPr lang="en-IN" altLang="en-US" sz="2000" kern="0" dirty="0">
                          <a:latin typeface="Trebuchet MS" panose="020B0603020202020204" pitchFamily="34" charset="0"/>
                        </a:rPr>
                        <a:t>: Benefits received by nominee of the PH in protection product</a:t>
                      </a:r>
                    </a:p>
                    <a:p>
                      <a:pPr marL="722313" lvl="1" indent="0">
                        <a:buNone/>
                      </a:pPr>
                      <a:r>
                        <a:rPr lang="en-IN" altLang="en-US" sz="2000" kern="0" dirty="0">
                          <a:latin typeface="Trebuchet MS" panose="020B0603020202020204" pitchFamily="34" charset="0"/>
                        </a:rPr>
                        <a:t>1) Term 2) Endowment</a:t>
                      </a:r>
                      <a:endParaRPr lang="en-US" altLang="en-US" sz="2000" kern="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CB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164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839099C-1946-4719-A3B6-238BAFDF6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6656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79038635"/>
      </p:ext>
    </p:extLst>
  </p:cSld>
  <p:clrMapOvr>
    <a:masterClrMapping/>
  </p:clrMapOvr>
</p:sld>
</file>

<file path=ppt/theme/theme1.xml><?xml version="1.0" encoding="utf-8"?>
<a:theme xmlns:a="http://schemas.openxmlformats.org/drawingml/2006/main" name="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3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ppt/theme/themeOverride4.xml><?xml version="1.0" encoding="utf-8"?>
<a:themeOverride xmlns:a="http://schemas.openxmlformats.org/drawingml/2006/main">
  <a:clrScheme name="LifeConvBirm02.ppt 4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2313</TotalTime>
  <Words>2265</Words>
  <Application>Microsoft Office PowerPoint</Application>
  <PresentationFormat>Widescreen</PresentationFormat>
  <Paragraphs>478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Bahamas</vt:lpstr>
      <vt:lpstr>Calibri</vt:lpstr>
      <vt:lpstr>Garamond</vt:lpstr>
      <vt:lpstr>Times New Roman</vt:lpstr>
      <vt:lpstr>Trebuchet MS</vt:lpstr>
      <vt:lpstr>Verdana</vt:lpstr>
      <vt:lpstr>Wingdings</vt:lpstr>
      <vt:lpstr>LifeConvBirm02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Aparajita Mitra</dc:creator>
  <cp:lastModifiedBy>Surekha Tambe</cp:lastModifiedBy>
  <cp:revision>670</cp:revision>
  <dcterms:created xsi:type="dcterms:W3CDTF">2011-07-20T12:11:57Z</dcterms:created>
  <dcterms:modified xsi:type="dcterms:W3CDTF">2021-01-20T08:51:38Z</dcterms:modified>
</cp:coreProperties>
</file>