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handoutMasterIdLst>
    <p:handoutMasterId r:id="rId40"/>
  </p:handoutMasterIdLst>
  <p:sldIdLst>
    <p:sldId id="261" r:id="rId3"/>
    <p:sldId id="310" r:id="rId4"/>
    <p:sldId id="290" r:id="rId5"/>
    <p:sldId id="289" r:id="rId6"/>
    <p:sldId id="291" r:id="rId7"/>
    <p:sldId id="293" r:id="rId8"/>
    <p:sldId id="296" r:id="rId9"/>
    <p:sldId id="264" r:id="rId10"/>
    <p:sldId id="294" r:id="rId11"/>
    <p:sldId id="295" r:id="rId12"/>
    <p:sldId id="297" r:id="rId13"/>
    <p:sldId id="262" r:id="rId14"/>
    <p:sldId id="265" r:id="rId15"/>
    <p:sldId id="266" r:id="rId16"/>
    <p:sldId id="267" r:id="rId17"/>
    <p:sldId id="268" r:id="rId18"/>
    <p:sldId id="269" r:id="rId19"/>
    <p:sldId id="298" r:id="rId20"/>
    <p:sldId id="299" r:id="rId21"/>
    <p:sldId id="300" r:id="rId22"/>
    <p:sldId id="301" r:id="rId23"/>
    <p:sldId id="302" r:id="rId24"/>
    <p:sldId id="303" r:id="rId25"/>
    <p:sldId id="276" r:id="rId26"/>
    <p:sldId id="304" r:id="rId27"/>
    <p:sldId id="305" r:id="rId28"/>
    <p:sldId id="287" r:id="rId29"/>
    <p:sldId id="277" r:id="rId30"/>
    <p:sldId id="278" r:id="rId31"/>
    <p:sldId id="307" r:id="rId32"/>
    <p:sldId id="308" r:id="rId33"/>
    <p:sldId id="282" r:id="rId34"/>
    <p:sldId id="306" r:id="rId35"/>
    <p:sldId id="285" r:id="rId36"/>
    <p:sldId id="284"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7" d="100"/>
          <a:sy n="67" d="100"/>
        </p:scale>
        <p:origin x="620" y="3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_rels/data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jpg"/><Relationship Id="rId5" Type="http://schemas.openxmlformats.org/officeDocument/2006/relationships/image" Target="../media/image28.PNG"/><Relationship Id="rId4" Type="http://schemas.openxmlformats.org/officeDocument/2006/relationships/image" Target="../media/image27.pn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jpg"/><Relationship Id="rId5" Type="http://schemas.openxmlformats.org/officeDocument/2006/relationships/image" Target="../media/image33.jfif"/><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image" Target="../media/image24.jpg"/><Relationship Id="rId5" Type="http://schemas.openxmlformats.org/officeDocument/2006/relationships/image" Target="../media/image28.PNG"/><Relationship Id="rId4"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jpg"/><Relationship Id="rId5" Type="http://schemas.openxmlformats.org/officeDocument/2006/relationships/image" Target="../media/image33.jfif"/><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D6514-7224-4002-9BC1-17BAB13E93F3}" type="doc">
      <dgm:prSet loTypeId="urn:microsoft.com/office/officeart/2008/layout/HalfCircleOrganizationChart" loCatId="hierarchy" qsTypeId="urn:microsoft.com/office/officeart/2005/8/quickstyle/simple1" qsCatId="simple" csTypeId="urn:microsoft.com/office/officeart/2005/8/colors/accent0_1" csCatId="mainScheme" phldr="1"/>
      <dgm:spPr/>
      <dgm:t>
        <a:bodyPr/>
        <a:lstStyle/>
        <a:p>
          <a:endParaRPr lang="en-IN"/>
        </a:p>
      </dgm:t>
    </dgm:pt>
    <dgm:pt modelId="{D11373EE-DE84-418A-89D2-53E9E36D5036}">
      <dgm:prSet phldrT="[Text]" custT="1"/>
      <dgm:spPr/>
      <dgm:t>
        <a:bodyPr/>
        <a:lstStyle/>
        <a:p>
          <a:r>
            <a:rPr lang="en-IN" sz="1600" dirty="0">
              <a:latin typeface="Trebuchet MS" panose="020B0603020202020204" pitchFamily="34" charset="0"/>
            </a:rPr>
            <a:t>Coverages</a:t>
          </a:r>
        </a:p>
      </dgm:t>
    </dgm:pt>
    <dgm:pt modelId="{038F4C68-4D8A-4B48-BD7F-7E69D4A4E743}" type="parTrans" cxnId="{6E6DDEB3-0C51-498E-8CC2-1DDE361A790E}">
      <dgm:prSet/>
      <dgm:spPr/>
      <dgm:t>
        <a:bodyPr/>
        <a:lstStyle/>
        <a:p>
          <a:endParaRPr lang="en-IN" sz="1600">
            <a:latin typeface="Trebuchet MS" panose="020B0603020202020204" pitchFamily="34" charset="0"/>
          </a:endParaRPr>
        </a:p>
      </dgm:t>
    </dgm:pt>
    <dgm:pt modelId="{B7CB95FD-9F48-457E-82B4-6EF39874480E}" type="sibTrans" cxnId="{6E6DDEB3-0C51-498E-8CC2-1DDE361A790E}">
      <dgm:prSet/>
      <dgm:spPr/>
      <dgm:t>
        <a:bodyPr/>
        <a:lstStyle/>
        <a:p>
          <a:endParaRPr lang="en-IN" sz="1600">
            <a:latin typeface="Trebuchet MS" panose="020B0603020202020204" pitchFamily="34" charset="0"/>
          </a:endParaRPr>
        </a:p>
      </dgm:t>
    </dgm:pt>
    <dgm:pt modelId="{1F4759FE-B0C6-4610-8A2B-7095AB5EB342}">
      <dgm:prSet phldrT="[Text]" custT="1"/>
      <dgm:spPr/>
      <dgm:t>
        <a:bodyPr/>
        <a:lstStyle/>
        <a:p>
          <a:r>
            <a:rPr lang="en-IN" sz="1600" dirty="0">
              <a:latin typeface="Trebuchet MS" panose="020B0603020202020204" pitchFamily="34" charset="0"/>
            </a:rPr>
            <a:t>First Party Loss</a:t>
          </a:r>
        </a:p>
      </dgm:t>
    </dgm:pt>
    <dgm:pt modelId="{F9D6B833-33FF-48C8-AD56-8EA63310EDB6}" type="parTrans" cxnId="{587AB7B8-A801-4C35-BD26-F351FBCBD9A4}">
      <dgm:prSet/>
      <dgm:spPr/>
      <dgm:t>
        <a:bodyPr/>
        <a:lstStyle/>
        <a:p>
          <a:endParaRPr lang="en-IN" sz="1600">
            <a:latin typeface="Trebuchet MS" panose="020B0603020202020204" pitchFamily="34" charset="0"/>
          </a:endParaRPr>
        </a:p>
      </dgm:t>
    </dgm:pt>
    <dgm:pt modelId="{5154BBEA-F9D3-4A87-97C3-E3369E5AF36C}" type="sibTrans" cxnId="{587AB7B8-A801-4C35-BD26-F351FBCBD9A4}">
      <dgm:prSet/>
      <dgm:spPr/>
      <dgm:t>
        <a:bodyPr/>
        <a:lstStyle/>
        <a:p>
          <a:endParaRPr lang="en-IN" sz="1600">
            <a:latin typeface="Trebuchet MS" panose="020B0603020202020204" pitchFamily="34" charset="0"/>
          </a:endParaRPr>
        </a:p>
      </dgm:t>
    </dgm:pt>
    <dgm:pt modelId="{9CD7B166-D966-40D0-8BFA-C7EEE837372B}">
      <dgm:prSet phldrT="[Text]" custT="1"/>
      <dgm:spPr/>
      <dgm:t>
        <a:bodyPr/>
        <a:lstStyle/>
        <a:p>
          <a:r>
            <a:rPr lang="en-IN" sz="1600" dirty="0">
              <a:latin typeface="Trebuchet MS" panose="020B0603020202020204" pitchFamily="34" charset="0"/>
            </a:rPr>
            <a:t>Third Party Liability</a:t>
          </a:r>
        </a:p>
      </dgm:t>
    </dgm:pt>
    <dgm:pt modelId="{A1DC4CB9-C975-4618-8D38-516925B27912}" type="parTrans" cxnId="{3C9226D9-035D-4BF7-BA25-57D65CFCD481}">
      <dgm:prSet/>
      <dgm:spPr/>
      <dgm:t>
        <a:bodyPr/>
        <a:lstStyle/>
        <a:p>
          <a:endParaRPr lang="en-IN" sz="1600">
            <a:latin typeface="Trebuchet MS" panose="020B0603020202020204" pitchFamily="34" charset="0"/>
          </a:endParaRPr>
        </a:p>
      </dgm:t>
    </dgm:pt>
    <dgm:pt modelId="{151D7CDD-8606-4916-ADB1-2DBC537F2FFB}" type="sibTrans" cxnId="{3C9226D9-035D-4BF7-BA25-57D65CFCD481}">
      <dgm:prSet/>
      <dgm:spPr/>
      <dgm:t>
        <a:bodyPr/>
        <a:lstStyle/>
        <a:p>
          <a:endParaRPr lang="en-IN" sz="1600">
            <a:latin typeface="Trebuchet MS" panose="020B0603020202020204" pitchFamily="34" charset="0"/>
          </a:endParaRPr>
        </a:p>
      </dgm:t>
    </dgm:pt>
    <dgm:pt modelId="{132EFC0C-846C-42E4-ABCC-A0C68630F551}">
      <dgm:prSet phldrT="[Text]" custT="1"/>
      <dgm:spPr/>
      <dgm:t>
        <a:bodyPr/>
        <a:lstStyle/>
        <a:p>
          <a:r>
            <a:rPr lang="en-IN" sz="1600" dirty="0">
              <a:latin typeface="Trebuchet MS" panose="020B0603020202020204" pitchFamily="34" charset="0"/>
            </a:rPr>
            <a:t>Expenses</a:t>
          </a:r>
        </a:p>
      </dgm:t>
    </dgm:pt>
    <dgm:pt modelId="{D57D90A6-FD00-40AF-A7F4-51E87AEA03EA}" type="parTrans" cxnId="{5CB41946-08DE-410D-8712-4A38320FB89C}">
      <dgm:prSet/>
      <dgm:spPr/>
      <dgm:t>
        <a:bodyPr/>
        <a:lstStyle/>
        <a:p>
          <a:endParaRPr lang="en-IN" sz="1600">
            <a:latin typeface="Trebuchet MS" panose="020B0603020202020204" pitchFamily="34" charset="0"/>
          </a:endParaRPr>
        </a:p>
      </dgm:t>
    </dgm:pt>
    <dgm:pt modelId="{2C4EF837-2EC7-4E58-AE9E-BD359C9A293B}" type="sibTrans" cxnId="{5CB41946-08DE-410D-8712-4A38320FB89C}">
      <dgm:prSet/>
      <dgm:spPr/>
      <dgm:t>
        <a:bodyPr/>
        <a:lstStyle/>
        <a:p>
          <a:endParaRPr lang="en-IN" sz="1600">
            <a:latin typeface="Trebuchet MS" panose="020B0603020202020204" pitchFamily="34" charset="0"/>
          </a:endParaRPr>
        </a:p>
      </dgm:t>
    </dgm:pt>
    <dgm:pt modelId="{FCEE6FB3-4991-49F6-8C16-46E586E23050}" type="pres">
      <dgm:prSet presAssocID="{CD2D6514-7224-4002-9BC1-17BAB13E93F3}" presName="Name0" presStyleCnt="0">
        <dgm:presLayoutVars>
          <dgm:orgChart val="1"/>
          <dgm:chPref val="1"/>
          <dgm:dir/>
          <dgm:animOne val="branch"/>
          <dgm:animLvl val="lvl"/>
          <dgm:resizeHandles/>
        </dgm:presLayoutVars>
      </dgm:prSet>
      <dgm:spPr/>
    </dgm:pt>
    <dgm:pt modelId="{D350182B-DB44-4D39-8980-BF431A363A7E}" type="pres">
      <dgm:prSet presAssocID="{D11373EE-DE84-418A-89D2-53E9E36D5036}" presName="hierRoot1" presStyleCnt="0">
        <dgm:presLayoutVars>
          <dgm:hierBranch val="init"/>
        </dgm:presLayoutVars>
      </dgm:prSet>
      <dgm:spPr/>
    </dgm:pt>
    <dgm:pt modelId="{55AD57C6-4B06-4C4B-BF37-BFE735CE3777}" type="pres">
      <dgm:prSet presAssocID="{D11373EE-DE84-418A-89D2-53E9E36D5036}" presName="rootComposite1" presStyleCnt="0"/>
      <dgm:spPr/>
    </dgm:pt>
    <dgm:pt modelId="{6C307578-699E-4E35-89EA-60A5D12D18FE}" type="pres">
      <dgm:prSet presAssocID="{D11373EE-DE84-418A-89D2-53E9E36D5036}" presName="rootText1" presStyleLbl="alignAcc1" presStyleIdx="0" presStyleCnt="0">
        <dgm:presLayoutVars>
          <dgm:chPref val="3"/>
        </dgm:presLayoutVars>
      </dgm:prSet>
      <dgm:spPr/>
    </dgm:pt>
    <dgm:pt modelId="{C7C5502C-92A3-4E5F-9B32-0CD9898E8A1D}" type="pres">
      <dgm:prSet presAssocID="{D11373EE-DE84-418A-89D2-53E9E36D5036}" presName="topArc1" presStyleLbl="parChTrans1D1" presStyleIdx="0" presStyleCnt="8"/>
      <dgm:spPr/>
    </dgm:pt>
    <dgm:pt modelId="{7DE9B22F-4375-4BB2-BDF2-1C12C27EA27A}" type="pres">
      <dgm:prSet presAssocID="{D11373EE-DE84-418A-89D2-53E9E36D5036}" presName="bottomArc1" presStyleLbl="parChTrans1D1" presStyleIdx="1" presStyleCnt="8"/>
      <dgm:spPr/>
    </dgm:pt>
    <dgm:pt modelId="{A967535D-5D91-44C4-9A48-DB8538DCF338}" type="pres">
      <dgm:prSet presAssocID="{D11373EE-DE84-418A-89D2-53E9E36D5036}" presName="topConnNode1" presStyleLbl="node1" presStyleIdx="0" presStyleCnt="0"/>
      <dgm:spPr/>
    </dgm:pt>
    <dgm:pt modelId="{F91EA35D-281E-43F5-8D04-D08F99F7945F}" type="pres">
      <dgm:prSet presAssocID="{D11373EE-DE84-418A-89D2-53E9E36D5036}" presName="hierChild2" presStyleCnt="0"/>
      <dgm:spPr/>
    </dgm:pt>
    <dgm:pt modelId="{63A6CF6D-0280-44CC-9DD3-5C033B5F6124}" type="pres">
      <dgm:prSet presAssocID="{F9D6B833-33FF-48C8-AD56-8EA63310EDB6}" presName="Name28" presStyleLbl="parChTrans1D2" presStyleIdx="0" presStyleCnt="3"/>
      <dgm:spPr/>
    </dgm:pt>
    <dgm:pt modelId="{41CB2AFB-2348-409B-8DD4-3F4ADC775CAC}" type="pres">
      <dgm:prSet presAssocID="{1F4759FE-B0C6-4610-8A2B-7095AB5EB342}" presName="hierRoot2" presStyleCnt="0">
        <dgm:presLayoutVars>
          <dgm:hierBranch val="init"/>
        </dgm:presLayoutVars>
      </dgm:prSet>
      <dgm:spPr/>
    </dgm:pt>
    <dgm:pt modelId="{B39E29BE-D518-4291-B1E4-CB5F4127D371}" type="pres">
      <dgm:prSet presAssocID="{1F4759FE-B0C6-4610-8A2B-7095AB5EB342}" presName="rootComposite2" presStyleCnt="0"/>
      <dgm:spPr/>
    </dgm:pt>
    <dgm:pt modelId="{58918981-776D-436E-B789-7889DA927974}" type="pres">
      <dgm:prSet presAssocID="{1F4759FE-B0C6-4610-8A2B-7095AB5EB342}" presName="rootText2" presStyleLbl="alignAcc1" presStyleIdx="0" presStyleCnt="0">
        <dgm:presLayoutVars>
          <dgm:chPref val="3"/>
        </dgm:presLayoutVars>
      </dgm:prSet>
      <dgm:spPr/>
    </dgm:pt>
    <dgm:pt modelId="{E81F043A-7560-40A2-BDD4-02515CF72599}" type="pres">
      <dgm:prSet presAssocID="{1F4759FE-B0C6-4610-8A2B-7095AB5EB342}" presName="topArc2" presStyleLbl="parChTrans1D1" presStyleIdx="2" presStyleCnt="8"/>
      <dgm:spPr/>
    </dgm:pt>
    <dgm:pt modelId="{3E5573D2-81B7-4977-B287-58DE5F943249}" type="pres">
      <dgm:prSet presAssocID="{1F4759FE-B0C6-4610-8A2B-7095AB5EB342}" presName="bottomArc2" presStyleLbl="parChTrans1D1" presStyleIdx="3" presStyleCnt="8"/>
      <dgm:spPr/>
    </dgm:pt>
    <dgm:pt modelId="{1C51F1A4-11E7-4E55-9898-18C338A628B4}" type="pres">
      <dgm:prSet presAssocID="{1F4759FE-B0C6-4610-8A2B-7095AB5EB342}" presName="topConnNode2" presStyleLbl="node2" presStyleIdx="0" presStyleCnt="0"/>
      <dgm:spPr/>
    </dgm:pt>
    <dgm:pt modelId="{330FD607-694F-4EA6-AB08-EC2ED5D44DA3}" type="pres">
      <dgm:prSet presAssocID="{1F4759FE-B0C6-4610-8A2B-7095AB5EB342}" presName="hierChild4" presStyleCnt="0"/>
      <dgm:spPr/>
    </dgm:pt>
    <dgm:pt modelId="{C951CF9A-F745-4E60-9EC1-1D5E26FA54B9}" type="pres">
      <dgm:prSet presAssocID="{1F4759FE-B0C6-4610-8A2B-7095AB5EB342}" presName="hierChild5" presStyleCnt="0"/>
      <dgm:spPr/>
    </dgm:pt>
    <dgm:pt modelId="{9FFE549E-12E8-4F7E-A847-4AD9D9DDF96A}" type="pres">
      <dgm:prSet presAssocID="{A1DC4CB9-C975-4618-8D38-516925B27912}" presName="Name28" presStyleLbl="parChTrans1D2" presStyleIdx="1" presStyleCnt="3"/>
      <dgm:spPr/>
    </dgm:pt>
    <dgm:pt modelId="{002BD5E9-FF48-4B71-88F6-E3F6F27FE1A8}" type="pres">
      <dgm:prSet presAssocID="{9CD7B166-D966-40D0-8BFA-C7EEE837372B}" presName="hierRoot2" presStyleCnt="0">
        <dgm:presLayoutVars>
          <dgm:hierBranch val="init"/>
        </dgm:presLayoutVars>
      </dgm:prSet>
      <dgm:spPr/>
    </dgm:pt>
    <dgm:pt modelId="{AD5F95D5-E17C-4E4F-B616-7959DA48FC28}" type="pres">
      <dgm:prSet presAssocID="{9CD7B166-D966-40D0-8BFA-C7EEE837372B}" presName="rootComposite2" presStyleCnt="0"/>
      <dgm:spPr/>
    </dgm:pt>
    <dgm:pt modelId="{7228D55E-32C2-46B3-84FD-2A19F9AE199B}" type="pres">
      <dgm:prSet presAssocID="{9CD7B166-D966-40D0-8BFA-C7EEE837372B}" presName="rootText2" presStyleLbl="alignAcc1" presStyleIdx="0" presStyleCnt="0">
        <dgm:presLayoutVars>
          <dgm:chPref val="3"/>
        </dgm:presLayoutVars>
      </dgm:prSet>
      <dgm:spPr/>
    </dgm:pt>
    <dgm:pt modelId="{85BC6A73-6EA6-4442-ADBE-F8EB8DC187A9}" type="pres">
      <dgm:prSet presAssocID="{9CD7B166-D966-40D0-8BFA-C7EEE837372B}" presName="topArc2" presStyleLbl="parChTrans1D1" presStyleIdx="4" presStyleCnt="8"/>
      <dgm:spPr/>
    </dgm:pt>
    <dgm:pt modelId="{57E39E70-8A70-457D-969C-F04C51128373}" type="pres">
      <dgm:prSet presAssocID="{9CD7B166-D966-40D0-8BFA-C7EEE837372B}" presName="bottomArc2" presStyleLbl="parChTrans1D1" presStyleIdx="5" presStyleCnt="8"/>
      <dgm:spPr/>
    </dgm:pt>
    <dgm:pt modelId="{40417FE6-7B48-4A9B-A3A4-F9CB39803183}" type="pres">
      <dgm:prSet presAssocID="{9CD7B166-D966-40D0-8BFA-C7EEE837372B}" presName="topConnNode2" presStyleLbl="node2" presStyleIdx="0" presStyleCnt="0"/>
      <dgm:spPr/>
    </dgm:pt>
    <dgm:pt modelId="{5891CA78-8C0C-4BD4-908E-3AE0E650F8AA}" type="pres">
      <dgm:prSet presAssocID="{9CD7B166-D966-40D0-8BFA-C7EEE837372B}" presName="hierChild4" presStyleCnt="0"/>
      <dgm:spPr/>
    </dgm:pt>
    <dgm:pt modelId="{BE49488A-4123-4332-994A-E15CEEA86727}" type="pres">
      <dgm:prSet presAssocID="{9CD7B166-D966-40D0-8BFA-C7EEE837372B}" presName="hierChild5" presStyleCnt="0"/>
      <dgm:spPr/>
    </dgm:pt>
    <dgm:pt modelId="{49B2285A-CE68-4466-B21B-4295DEA65771}" type="pres">
      <dgm:prSet presAssocID="{D57D90A6-FD00-40AF-A7F4-51E87AEA03EA}" presName="Name28" presStyleLbl="parChTrans1D2" presStyleIdx="2" presStyleCnt="3"/>
      <dgm:spPr/>
    </dgm:pt>
    <dgm:pt modelId="{1FF291C9-D7DE-4BB9-AB87-BEAA0897143B}" type="pres">
      <dgm:prSet presAssocID="{132EFC0C-846C-42E4-ABCC-A0C68630F551}" presName="hierRoot2" presStyleCnt="0">
        <dgm:presLayoutVars>
          <dgm:hierBranch val="init"/>
        </dgm:presLayoutVars>
      </dgm:prSet>
      <dgm:spPr/>
    </dgm:pt>
    <dgm:pt modelId="{4CB4364D-F6AD-4044-B882-1B904383239F}" type="pres">
      <dgm:prSet presAssocID="{132EFC0C-846C-42E4-ABCC-A0C68630F551}" presName="rootComposite2" presStyleCnt="0"/>
      <dgm:spPr/>
    </dgm:pt>
    <dgm:pt modelId="{F2FAC994-7028-4A83-A2AC-1612171D9638}" type="pres">
      <dgm:prSet presAssocID="{132EFC0C-846C-42E4-ABCC-A0C68630F551}" presName="rootText2" presStyleLbl="alignAcc1" presStyleIdx="0" presStyleCnt="0">
        <dgm:presLayoutVars>
          <dgm:chPref val="3"/>
        </dgm:presLayoutVars>
      </dgm:prSet>
      <dgm:spPr/>
    </dgm:pt>
    <dgm:pt modelId="{3CE75AD8-1FB5-4424-9F66-5B968E7FAEF0}" type="pres">
      <dgm:prSet presAssocID="{132EFC0C-846C-42E4-ABCC-A0C68630F551}" presName="topArc2" presStyleLbl="parChTrans1D1" presStyleIdx="6" presStyleCnt="8"/>
      <dgm:spPr/>
    </dgm:pt>
    <dgm:pt modelId="{6DC58EC4-7D81-4510-B8C7-3748BA3F7C63}" type="pres">
      <dgm:prSet presAssocID="{132EFC0C-846C-42E4-ABCC-A0C68630F551}" presName="bottomArc2" presStyleLbl="parChTrans1D1" presStyleIdx="7" presStyleCnt="8"/>
      <dgm:spPr/>
    </dgm:pt>
    <dgm:pt modelId="{DF7DA31D-151D-4026-9FAF-883DBC6C8283}" type="pres">
      <dgm:prSet presAssocID="{132EFC0C-846C-42E4-ABCC-A0C68630F551}" presName="topConnNode2" presStyleLbl="node2" presStyleIdx="0" presStyleCnt="0"/>
      <dgm:spPr/>
    </dgm:pt>
    <dgm:pt modelId="{DAC11B87-0D4B-4A2E-8EFE-80AB220F613E}" type="pres">
      <dgm:prSet presAssocID="{132EFC0C-846C-42E4-ABCC-A0C68630F551}" presName="hierChild4" presStyleCnt="0"/>
      <dgm:spPr/>
    </dgm:pt>
    <dgm:pt modelId="{94850F41-680D-42A5-B03A-1422EDE63BC0}" type="pres">
      <dgm:prSet presAssocID="{132EFC0C-846C-42E4-ABCC-A0C68630F551}" presName="hierChild5" presStyleCnt="0"/>
      <dgm:spPr/>
    </dgm:pt>
    <dgm:pt modelId="{5A3B10DA-767F-46A1-B95E-577BE3849C88}" type="pres">
      <dgm:prSet presAssocID="{D11373EE-DE84-418A-89D2-53E9E36D5036}" presName="hierChild3" presStyleCnt="0"/>
      <dgm:spPr/>
    </dgm:pt>
  </dgm:ptLst>
  <dgm:cxnLst>
    <dgm:cxn modelId="{15359419-E7C4-4684-95D5-208E1085836E}" type="presOf" srcId="{1F4759FE-B0C6-4610-8A2B-7095AB5EB342}" destId="{58918981-776D-436E-B789-7889DA927974}" srcOrd="0" destOrd="0" presId="urn:microsoft.com/office/officeart/2008/layout/HalfCircleOrganizationChart"/>
    <dgm:cxn modelId="{8FEC3231-6D02-49CF-8769-2AFFA6D399A2}" type="presOf" srcId="{F9D6B833-33FF-48C8-AD56-8EA63310EDB6}" destId="{63A6CF6D-0280-44CC-9DD3-5C033B5F6124}" srcOrd="0" destOrd="0" presId="urn:microsoft.com/office/officeart/2008/layout/HalfCircleOrganizationChart"/>
    <dgm:cxn modelId="{5CB41946-08DE-410D-8712-4A38320FB89C}" srcId="{D11373EE-DE84-418A-89D2-53E9E36D5036}" destId="{132EFC0C-846C-42E4-ABCC-A0C68630F551}" srcOrd="2" destOrd="0" parTransId="{D57D90A6-FD00-40AF-A7F4-51E87AEA03EA}" sibTransId="{2C4EF837-2EC7-4E58-AE9E-BD359C9A293B}"/>
    <dgm:cxn modelId="{FD014F46-1C5B-4CC5-83AC-EDEFBE543C61}" type="presOf" srcId="{9CD7B166-D966-40D0-8BFA-C7EEE837372B}" destId="{7228D55E-32C2-46B3-84FD-2A19F9AE199B}" srcOrd="0" destOrd="0" presId="urn:microsoft.com/office/officeart/2008/layout/HalfCircleOrganizationChart"/>
    <dgm:cxn modelId="{FE9B366B-AC99-4C02-8CF0-4A4516A9AE2D}" type="presOf" srcId="{132EFC0C-846C-42E4-ABCC-A0C68630F551}" destId="{F2FAC994-7028-4A83-A2AC-1612171D9638}" srcOrd="0" destOrd="0" presId="urn:microsoft.com/office/officeart/2008/layout/HalfCircleOrganizationChart"/>
    <dgm:cxn modelId="{EEBF2A6C-CA76-494A-8B8B-27AFC6C9870B}" type="presOf" srcId="{1F4759FE-B0C6-4610-8A2B-7095AB5EB342}" destId="{1C51F1A4-11E7-4E55-9898-18C338A628B4}" srcOrd="1" destOrd="0" presId="urn:microsoft.com/office/officeart/2008/layout/HalfCircleOrganizationChart"/>
    <dgm:cxn modelId="{4A94B986-059B-49EA-AEF3-75F9F5B93247}" type="presOf" srcId="{9CD7B166-D966-40D0-8BFA-C7EEE837372B}" destId="{40417FE6-7B48-4A9B-A3A4-F9CB39803183}" srcOrd="1" destOrd="0" presId="urn:microsoft.com/office/officeart/2008/layout/HalfCircleOrganizationChart"/>
    <dgm:cxn modelId="{FAD85094-3A83-4563-ABDE-5A1A74A0E3D3}" type="presOf" srcId="{132EFC0C-846C-42E4-ABCC-A0C68630F551}" destId="{DF7DA31D-151D-4026-9FAF-883DBC6C8283}" srcOrd="1" destOrd="0" presId="urn:microsoft.com/office/officeart/2008/layout/HalfCircleOrganizationChart"/>
    <dgm:cxn modelId="{0130A294-D5A8-428C-B8E4-D3461AFB5A7D}" type="presOf" srcId="{D11373EE-DE84-418A-89D2-53E9E36D5036}" destId="{6C307578-699E-4E35-89EA-60A5D12D18FE}" srcOrd="0" destOrd="0" presId="urn:microsoft.com/office/officeart/2008/layout/HalfCircleOrganizationChart"/>
    <dgm:cxn modelId="{B08E189C-1D65-4EF9-9B58-B4A05B0896C7}" type="presOf" srcId="{A1DC4CB9-C975-4618-8D38-516925B27912}" destId="{9FFE549E-12E8-4F7E-A847-4AD9D9DDF96A}" srcOrd="0" destOrd="0" presId="urn:microsoft.com/office/officeart/2008/layout/HalfCircleOrganizationChart"/>
    <dgm:cxn modelId="{6E6DDEB3-0C51-498E-8CC2-1DDE361A790E}" srcId="{CD2D6514-7224-4002-9BC1-17BAB13E93F3}" destId="{D11373EE-DE84-418A-89D2-53E9E36D5036}" srcOrd="0" destOrd="0" parTransId="{038F4C68-4D8A-4B48-BD7F-7E69D4A4E743}" sibTransId="{B7CB95FD-9F48-457E-82B4-6EF39874480E}"/>
    <dgm:cxn modelId="{9A8C2CB6-DC42-4AAB-8645-D8A249355DEA}" type="presOf" srcId="{D57D90A6-FD00-40AF-A7F4-51E87AEA03EA}" destId="{49B2285A-CE68-4466-B21B-4295DEA65771}" srcOrd="0" destOrd="0" presId="urn:microsoft.com/office/officeart/2008/layout/HalfCircleOrganizationChart"/>
    <dgm:cxn modelId="{587AB7B8-A801-4C35-BD26-F351FBCBD9A4}" srcId="{D11373EE-DE84-418A-89D2-53E9E36D5036}" destId="{1F4759FE-B0C6-4610-8A2B-7095AB5EB342}" srcOrd="0" destOrd="0" parTransId="{F9D6B833-33FF-48C8-AD56-8EA63310EDB6}" sibTransId="{5154BBEA-F9D3-4A87-97C3-E3369E5AF36C}"/>
    <dgm:cxn modelId="{E7E28FC5-3ABD-456B-B457-219F5D0CA572}" type="presOf" srcId="{D11373EE-DE84-418A-89D2-53E9E36D5036}" destId="{A967535D-5D91-44C4-9A48-DB8538DCF338}" srcOrd="1" destOrd="0" presId="urn:microsoft.com/office/officeart/2008/layout/HalfCircleOrganizationChart"/>
    <dgm:cxn modelId="{3C9226D9-035D-4BF7-BA25-57D65CFCD481}" srcId="{D11373EE-DE84-418A-89D2-53E9E36D5036}" destId="{9CD7B166-D966-40D0-8BFA-C7EEE837372B}" srcOrd="1" destOrd="0" parTransId="{A1DC4CB9-C975-4618-8D38-516925B27912}" sibTransId="{151D7CDD-8606-4916-ADB1-2DBC537F2FFB}"/>
    <dgm:cxn modelId="{503267DD-AF2D-4E8E-8807-1D9DFA38A09C}" type="presOf" srcId="{CD2D6514-7224-4002-9BC1-17BAB13E93F3}" destId="{FCEE6FB3-4991-49F6-8C16-46E586E23050}" srcOrd="0" destOrd="0" presId="urn:microsoft.com/office/officeart/2008/layout/HalfCircleOrganizationChart"/>
    <dgm:cxn modelId="{05F058A6-29EF-4F2F-BB2B-D43B316DDFAE}" type="presParOf" srcId="{FCEE6FB3-4991-49F6-8C16-46E586E23050}" destId="{D350182B-DB44-4D39-8980-BF431A363A7E}" srcOrd="0" destOrd="0" presId="urn:microsoft.com/office/officeart/2008/layout/HalfCircleOrganizationChart"/>
    <dgm:cxn modelId="{42720BF7-5A08-49B1-9947-E4CA828D9140}" type="presParOf" srcId="{D350182B-DB44-4D39-8980-BF431A363A7E}" destId="{55AD57C6-4B06-4C4B-BF37-BFE735CE3777}" srcOrd="0" destOrd="0" presId="urn:microsoft.com/office/officeart/2008/layout/HalfCircleOrganizationChart"/>
    <dgm:cxn modelId="{51F33919-AA6F-47E6-B6E4-ACE258A045B5}" type="presParOf" srcId="{55AD57C6-4B06-4C4B-BF37-BFE735CE3777}" destId="{6C307578-699E-4E35-89EA-60A5D12D18FE}" srcOrd="0" destOrd="0" presId="urn:microsoft.com/office/officeart/2008/layout/HalfCircleOrganizationChart"/>
    <dgm:cxn modelId="{43CCCFD9-B04A-4756-9DEA-DF2BAD9B99FE}" type="presParOf" srcId="{55AD57C6-4B06-4C4B-BF37-BFE735CE3777}" destId="{C7C5502C-92A3-4E5F-9B32-0CD9898E8A1D}" srcOrd="1" destOrd="0" presId="urn:microsoft.com/office/officeart/2008/layout/HalfCircleOrganizationChart"/>
    <dgm:cxn modelId="{5B98430F-5D3D-44D8-869F-B702CBBBD6B7}" type="presParOf" srcId="{55AD57C6-4B06-4C4B-BF37-BFE735CE3777}" destId="{7DE9B22F-4375-4BB2-BDF2-1C12C27EA27A}" srcOrd="2" destOrd="0" presId="urn:microsoft.com/office/officeart/2008/layout/HalfCircleOrganizationChart"/>
    <dgm:cxn modelId="{83403B02-8350-45E7-A0E6-F5462C8AB71A}" type="presParOf" srcId="{55AD57C6-4B06-4C4B-BF37-BFE735CE3777}" destId="{A967535D-5D91-44C4-9A48-DB8538DCF338}" srcOrd="3" destOrd="0" presId="urn:microsoft.com/office/officeart/2008/layout/HalfCircleOrganizationChart"/>
    <dgm:cxn modelId="{3A025A8A-AD48-4E9F-9255-DEE4E0834C35}" type="presParOf" srcId="{D350182B-DB44-4D39-8980-BF431A363A7E}" destId="{F91EA35D-281E-43F5-8D04-D08F99F7945F}" srcOrd="1" destOrd="0" presId="urn:microsoft.com/office/officeart/2008/layout/HalfCircleOrganizationChart"/>
    <dgm:cxn modelId="{E04F12DF-4E45-46A1-B8F6-2977DE1EC20E}" type="presParOf" srcId="{F91EA35D-281E-43F5-8D04-D08F99F7945F}" destId="{63A6CF6D-0280-44CC-9DD3-5C033B5F6124}" srcOrd="0" destOrd="0" presId="urn:microsoft.com/office/officeart/2008/layout/HalfCircleOrganizationChart"/>
    <dgm:cxn modelId="{AE1ED3D7-5677-4891-A538-BDA3332C866D}" type="presParOf" srcId="{F91EA35D-281E-43F5-8D04-D08F99F7945F}" destId="{41CB2AFB-2348-409B-8DD4-3F4ADC775CAC}" srcOrd="1" destOrd="0" presId="urn:microsoft.com/office/officeart/2008/layout/HalfCircleOrganizationChart"/>
    <dgm:cxn modelId="{738F0426-FA8C-4284-B4FD-647C3D0973D7}" type="presParOf" srcId="{41CB2AFB-2348-409B-8DD4-3F4ADC775CAC}" destId="{B39E29BE-D518-4291-B1E4-CB5F4127D371}" srcOrd="0" destOrd="0" presId="urn:microsoft.com/office/officeart/2008/layout/HalfCircleOrganizationChart"/>
    <dgm:cxn modelId="{6EFC98FD-AD17-4C62-A3F2-1B18D233D808}" type="presParOf" srcId="{B39E29BE-D518-4291-B1E4-CB5F4127D371}" destId="{58918981-776D-436E-B789-7889DA927974}" srcOrd="0" destOrd="0" presId="urn:microsoft.com/office/officeart/2008/layout/HalfCircleOrganizationChart"/>
    <dgm:cxn modelId="{74909E71-9704-415F-9E70-1362A3416125}" type="presParOf" srcId="{B39E29BE-D518-4291-B1E4-CB5F4127D371}" destId="{E81F043A-7560-40A2-BDD4-02515CF72599}" srcOrd="1" destOrd="0" presId="urn:microsoft.com/office/officeart/2008/layout/HalfCircleOrganizationChart"/>
    <dgm:cxn modelId="{220112C9-E544-414D-AFA3-390182E64FFA}" type="presParOf" srcId="{B39E29BE-D518-4291-B1E4-CB5F4127D371}" destId="{3E5573D2-81B7-4977-B287-58DE5F943249}" srcOrd="2" destOrd="0" presId="urn:microsoft.com/office/officeart/2008/layout/HalfCircleOrganizationChart"/>
    <dgm:cxn modelId="{1F844865-96EB-466C-891C-9BA558A9E52F}" type="presParOf" srcId="{B39E29BE-D518-4291-B1E4-CB5F4127D371}" destId="{1C51F1A4-11E7-4E55-9898-18C338A628B4}" srcOrd="3" destOrd="0" presId="urn:microsoft.com/office/officeart/2008/layout/HalfCircleOrganizationChart"/>
    <dgm:cxn modelId="{0763DF70-B66F-43E5-B795-7BF8EEA1FC2C}" type="presParOf" srcId="{41CB2AFB-2348-409B-8DD4-3F4ADC775CAC}" destId="{330FD607-694F-4EA6-AB08-EC2ED5D44DA3}" srcOrd="1" destOrd="0" presId="urn:microsoft.com/office/officeart/2008/layout/HalfCircleOrganizationChart"/>
    <dgm:cxn modelId="{294DAB30-A918-4A62-9787-2373BA50C7CD}" type="presParOf" srcId="{41CB2AFB-2348-409B-8DD4-3F4ADC775CAC}" destId="{C951CF9A-F745-4E60-9EC1-1D5E26FA54B9}" srcOrd="2" destOrd="0" presId="urn:microsoft.com/office/officeart/2008/layout/HalfCircleOrganizationChart"/>
    <dgm:cxn modelId="{DF85D523-1F06-4B97-B7F9-D445A6BE386E}" type="presParOf" srcId="{F91EA35D-281E-43F5-8D04-D08F99F7945F}" destId="{9FFE549E-12E8-4F7E-A847-4AD9D9DDF96A}" srcOrd="2" destOrd="0" presId="urn:microsoft.com/office/officeart/2008/layout/HalfCircleOrganizationChart"/>
    <dgm:cxn modelId="{57988B66-8ABC-4AE0-BCF3-E50E69620BE0}" type="presParOf" srcId="{F91EA35D-281E-43F5-8D04-D08F99F7945F}" destId="{002BD5E9-FF48-4B71-88F6-E3F6F27FE1A8}" srcOrd="3" destOrd="0" presId="urn:microsoft.com/office/officeart/2008/layout/HalfCircleOrganizationChart"/>
    <dgm:cxn modelId="{FEE3B895-9A23-4647-B6E0-A2A5B44004D5}" type="presParOf" srcId="{002BD5E9-FF48-4B71-88F6-E3F6F27FE1A8}" destId="{AD5F95D5-E17C-4E4F-B616-7959DA48FC28}" srcOrd="0" destOrd="0" presId="urn:microsoft.com/office/officeart/2008/layout/HalfCircleOrganizationChart"/>
    <dgm:cxn modelId="{5DF1AB33-FD42-47BA-AF00-5C55D0E2956B}" type="presParOf" srcId="{AD5F95D5-E17C-4E4F-B616-7959DA48FC28}" destId="{7228D55E-32C2-46B3-84FD-2A19F9AE199B}" srcOrd="0" destOrd="0" presId="urn:microsoft.com/office/officeart/2008/layout/HalfCircleOrganizationChart"/>
    <dgm:cxn modelId="{CA4F4B55-8ABF-42B2-A35A-AE3A0B26AA09}" type="presParOf" srcId="{AD5F95D5-E17C-4E4F-B616-7959DA48FC28}" destId="{85BC6A73-6EA6-4442-ADBE-F8EB8DC187A9}" srcOrd="1" destOrd="0" presId="urn:microsoft.com/office/officeart/2008/layout/HalfCircleOrganizationChart"/>
    <dgm:cxn modelId="{2A241B80-79DE-42F2-941D-537418932DCA}" type="presParOf" srcId="{AD5F95D5-E17C-4E4F-B616-7959DA48FC28}" destId="{57E39E70-8A70-457D-969C-F04C51128373}" srcOrd="2" destOrd="0" presId="urn:microsoft.com/office/officeart/2008/layout/HalfCircleOrganizationChart"/>
    <dgm:cxn modelId="{6E7052FF-9087-4C67-97B4-610A1719F339}" type="presParOf" srcId="{AD5F95D5-E17C-4E4F-B616-7959DA48FC28}" destId="{40417FE6-7B48-4A9B-A3A4-F9CB39803183}" srcOrd="3" destOrd="0" presId="urn:microsoft.com/office/officeart/2008/layout/HalfCircleOrganizationChart"/>
    <dgm:cxn modelId="{5FCBC3EF-DCD2-44AC-9CC0-DCDAB4F462F4}" type="presParOf" srcId="{002BD5E9-FF48-4B71-88F6-E3F6F27FE1A8}" destId="{5891CA78-8C0C-4BD4-908E-3AE0E650F8AA}" srcOrd="1" destOrd="0" presId="urn:microsoft.com/office/officeart/2008/layout/HalfCircleOrganizationChart"/>
    <dgm:cxn modelId="{207EC0B6-12AD-4C95-BBC6-DC29C0A27B6E}" type="presParOf" srcId="{002BD5E9-FF48-4B71-88F6-E3F6F27FE1A8}" destId="{BE49488A-4123-4332-994A-E15CEEA86727}" srcOrd="2" destOrd="0" presId="urn:microsoft.com/office/officeart/2008/layout/HalfCircleOrganizationChart"/>
    <dgm:cxn modelId="{71E02525-D73B-4C21-9E15-1CB6C5EFF2BA}" type="presParOf" srcId="{F91EA35D-281E-43F5-8D04-D08F99F7945F}" destId="{49B2285A-CE68-4466-B21B-4295DEA65771}" srcOrd="4" destOrd="0" presId="urn:microsoft.com/office/officeart/2008/layout/HalfCircleOrganizationChart"/>
    <dgm:cxn modelId="{B5338FD3-AD2E-46E1-817D-83AA71FC2A4A}" type="presParOf" srcId="{F91EA35D-281E-43F5-8D04-D08F99F7945F}" destId="{1FF291C9-D7DE-4BB9-AB87-BEAA0897143B}" srcOrd="5" destOrd="0" presId="urn:microsoft.com/office/officeart/2008/layout/HalfCircleOrganizationChart"/>
    <dgm:cxn modelId="{2321D594-A145-4C91-96C6-162B3A6093C3}" type="presParOf" srcId="{1FF291C9-D7DE-4BB9-AB87-BEAA0897143B}" destId="{4CB4364D-F6AD-4044-B882-1B904383239F}" srcOrd="0" destOrd="0" presId="urn:microsoft.com/office/officeart/2008/layout/HalfCircleOrganizationChart"/>
    <dgm:cxn modelId="{45CE21E6-D604-428B-98AF-04B9C179BCC4}" type="presParOf" srcId="{4CB4364D-F6AD-4044-B882-1B904383239F}" destId="{F2FAC994-7028-4A83-A2AC-1612171D9638}" srcOrd="0" destOrd="0" presId="urn:microsoft.com/office/officeart/2008/layout/HalfCircleOrganizationChart"/>
    <dgm:cxn modelId="{278B0F62-2D15-4578-9E3D-0D4E820F0C9D}" type="presParOf" srcId="{4CB4364D-F6AD-4044-B882-1B904383239F}" destId="{3CE75AD8-1FB5-4424-9F66-5B968E7FAEF0}" srcOrd="1" destOrd="0" presId="urn:microsoft.com/office/officeart/2008/layout/HalfCircleOrganizationChart"/>
    <dgm:cxn modelId="{6C55388A-7D02-4828-9E64-FBB0A2E85FF8}" type="presParOf" srcId="{4CB4364D-F6AD-4044-B882-1B904383239F}" destId="{6DC58EC4-7D81-4510-B8C7-3748BA3F7C63}" srcOrd="2" destOrd="0" presId="urn:microsoft.com/office/officeart/2008/layout/HalfCircleOrganizationChart"/>
    <dgm:cxn modelId="{39861825-41C2-4B8D-BAD3-5A1919D8899B}" type="presParOf" srcId="{4CB4364D-F6AD-4044-B882-1B904383239F}" destId="{DF7DA31D-151D-4026-9FAF-883DBC6C8283}" srcOrd="3" destOrd="0" presId="urn:microsoft.com/office/officeart/2008/layout/HalfCircleOrganizationChart"/>
    <dgm:cxn modelId="{0CA605D3-ED68-4960-91C9-03E2845779AA}" type="presParOf" srcId="{1FF291C9-D7DE-4BB9-AB87-BEAA0897143B}" destId="{DAC11B87-0D4B-4A2E-8EFE-80AB220F613E}" srcOrd="1" destOrd="0" presId="urn:microsoft.com/office/officeart/2008/layout/HalfCircleOrganizationChart"/>
    <dgm:cxn modelId="{A2201BE7-113E-4166-A162-6B5411C553AD}" type="presParOf" srcId="{1FF291C9-D7DE-4BB9-AB87-BEAA0897143B}" destId="{94850F41-680D-42A5-B03A-1422EDE63BC0}" srcOrd="2" destOrd="0" presId="urn:microsoft.com/office/officeart/2008/layout/HalfCircleOrganizationChart"/>
    <dgm:cxn modelId="{436FC6B9-1145-475D-9B4B-55DCE0B602FC}" type="presParOf" srcId="{D350182B-DB44-4D39-8980-BF431A363A7E}" destId="{5A3B10DA-767F-46A1-B95E-577BE3849C88}" srcOrd="2" destOrd="0" presId="urn:microsoft.com/office/officeart/2008/layout/HalfCircle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EA966-7B48-40F3-AB6E-EA8C8496FF27}" type="doc">
      <dgm:prSet loTypeId="urn:microsoft.com/office/officeart/2005/8/layout/hList7" loCatId="list" qsTypeId="urn:microsoft.com/office/officeart/2005/8/quickstyle/simple1" qsCatId="simple" csTypeId="urn:microsoft.com/office/officeart/2005/8/colors/accent1_2" csCatId="accent1" phldr="1"/>
      <dgm:spPr/>
    </dgm:pt>
    <dgm:pt modelId="{40716CE0-2E44-4036-BB64-419FDA659327}">
      <dgm:prSet phldrT="[Text]" custT="1"/>
      <dgm:spPr>
        <a:solidFill>
          <a:srgbClr val="1C5C88"/>
        </a:solidFill>
      </dgm:spPr>
      <dgm:t>
        <a:bodyPr/>
        <a:lstStyle/>
        <a:p>
          <a:r>
            <a:rPr lang="en-US" sz="1600" dirty="0">
              <a:latin typeface="Trebuchet MS" panose="020B0603020202020204" pitchFamily="34" charset="0"/>
            </a:rPr>
            <a:t>Property Damage               &amp; Data Restoration</a:t>
          </a:r>
          <a:endParaRPr lang="en-IN" sz="1600" dirty="0">
            <a:latin typeface="Trebuchet MS" panose="020B0603020202020204" pitchFamily="34" charset="0"/>
          </a:endParaRPr>
        </a:p>
      </dgm:t>
    </dgm:pt>
    <dgm:pt modelId="{58D49A3D-7E23-4131-A0E3-4F25210AA2E6}" type="parTrans" cxnId="{4A42094C-7F96-4F2D-9CF1-BF5E489A10BF}">
      <dgm:prSet/>
      <dgm:spPr/>
      <dgm:t>
        <a:bodyPr/>
        <a:lstStyle/>
        <a:p>
          <a:endParaRPr lang="en-IN"/>
        </a:p>
      </dgm:t>
    </dgm:pt>
    <dgm:pt modelId="{904B539B-BEF9-4893-84B1-3AC50BA4EFEE}" type="sibTrans" cxnId="{4A42094C-7F96-4F2D-9CF1-BF5E489A10BF}">
      <dgm:prSet/>
      <dgm:spPr/>
      <dgm:t>
        <a:bodyPr/>
        <a:lstStyle/>
        <a:p>
          <a:endParaRPr lang="en-IN"/>
        </a:p>
      </dgm:t>
    </dgm:pt>
    <dgm:pt modelId="{9C41DAFF-CA67-40C4-8C3C-22EB14561D7F}">
      <dgm:prSet phldrT="[Text]" custT="1"/>
      <dgm:spPr>
        <a:solidFill>
          <a:srgbClr val="1C5C88"/>
        </a:solidFill>
      </dgm:spPr>
      <dgm:t>
        <a:bodyPr/>
        <a:lstStyle/>
        <a:p>
          <a:r>
            <a:rPr lang="en-US" sz="1600" dirty="0">
              <a:latin typeface="Trebuchet MS" panose="020B0603020202020204" pitchFamily="34" charset="0"/>
            </a:rPr>
            <a:t>Incident management &amp; Legal Costs</a:t>
          </a:r>
          <a:endParaRPr lang="en-IN" sz="1600" dirty="0">
            <a:latin typeface="Trebuchet MS" panose="020B0603020202020204" pitchFamily="34" charset="0"/>
          </a:endParaRPr>
        </a:p>
      </dgm:t>
    </dgm:pt>
    <dgm:pt modelId="{147F0017-0DF7-45D3-9388-401858937CB1}" type="parTrans" cxnId="{478A8718-F3C3-4F4F-8562-41690BDE0801}">
      <dgm:prSet/>
      <dgm:spPr/>
      <dgm:t>
        <a:bodyPr/>
        <a:lstStyle/>
        <a:p>
          <a:endParaRPr lang="en-IN"/>
        </a:p>
      </dgm:t>
    </dgm:pt>
    <dgm:pt modelId="{CE5523AC-B9E4-4BD6-A38E-6DBDF0EF2D22}" type="sibTrans" cxnId="{478A8718-F3C3-4F4F-8562-41690BDE0801}">
      <dgm:prSet/>
      <dgm:spPr/>
      <dgm:t>
        <a:bodyPr/>
        <a:lstStyle/>
        <a:p>
          <a:endParaRPr lang="en-IN"/>
        </a:p>
      </dgm:t>
    </dgm:pt>
    <dgm:pt modelId="{E5C50606-5067-45E5-94B2-C906D63EF648}">
      <dgm:prSet phldrT="[Text]" custT="1"/>
      <dgm:spPr>
        <a:solidFill>
          <a:srgbClr val="1C5C88"/>
        </a:solidFill>
      </dgm:spPr>
      <dgm:t>
        <a:bodyPr/>
        <a:lstStyle/>
        <a:p>
          <a:r>
            <a:rPr lang="en-US" sz="1600" dirty="0">
              <a:latin typeface="Trebuchet MS" panose="020B0603020202020204" pitchFamily="34" charset="0"/>
            </a:rPr>
            <a:t>Financial Losses (Frauds and Thefts)</a:t>
          </a:r>
          <a:endParaRPr lang="en-IN" sz="1600" dirty="0">
            <a:latin typeface="Trebuchet MS" panose="020B0603020202020204" pitchFamily="34" charset="0"/>
          </a:endParaRPr>
        </a:p>
      </dgm:t>
    </dgm:pt>
    <dgm:pt modelId="{7B007C25-142B-4849-A458-3AF31650D5D3}" type="parTrans" cxnId="{FFDB32C3-A5BF-4DE1-A6AA-34B5206F679E}">
      <dgm:prSet/>
      <dgm:spPr/>
      <dgm:t>
        <a:bodyPr/>
        <a:lstStyle/>
        <a:p>
          <a:endParaRPr lang="en-IN"/>
        </a:p>
      </dgm:t>
    </dgm:pt>
    <dgm:pt modelId="{34AF6D39-BFE1-4CB1-B56A-9851A65256DB}" type="sibTrans" cxnId="{FFDB32C3-A5BF-4DE1-A6AA-34B5206F679E}">
      <dgm:prSet/>
      <dgm:spPr/>
      <dgm:t>
        <a:bodyPr/>
        <a:lstStyle/>
        <a:p>
          <a:endParaRPr lang="en-IN"/>
        </a:p>
      </dgm:t>
    </dgm:pt>
    <dgm:pt modelId="{6966CE1C-8365-4661-874D-F33144C3320D}">
      <dgm:prSet phldrT="[Text]" custT="1"/>
      <dgm:spPr>
        <a:solidFill>
          <a:srgbClr val="1C5C88"/>
        </a:solidFill>
      </dgm:spPr>
      <dgm:t>
        <a:bodyPr/>
        <a:lstStyle/>
        <a:p>
          <a:r>
            <a:rPr lang="en-US" sz="1600" dirty="0">
              <a:latin typeface="Trebuchet MS" panose="020B0603020202020204" pitchFamily="34" charset="0"/>
            </a:rPr>
            <a:t>Financial Losses (Extortion)</a:t>
          </a:r>
          <a:endParaRPr lang="en-IN" sz="1600" dirty="0">
            <a:latin typeface="Trebuchet MS" panose="020B0603020202020204" pitchFamily="34" charset="0"/>
          </a:endParaRPr>
        </a:p>
      </dgm:t>
    </dgm:pt>
    <dgm:pt modelId="{B17F9834-C92E-4932-8A60-6E3479F27529}" type="parTrans" cxnId="{C6CBE2C4-A07E-457B-A69F-1636795E8CE2}">
      <dgm:prSet/>
      <dgm:spPr/>
      <dgm:t>
        <a:bodyPr/>
        <a:lstStyle/>
        <a:p>
          <a:endParaRPr lang="en-IN"/>
        </a:p>
      </dgm:t>
    </dgm:pt>
    <dgm:pt modelId="{1DEAC34D-7E13-4AF9-BEAC-63E4AEA3BAFA}" type="sibTrans" cxnId="{C6CBE2C4-A07E-457B-A69F-1636795E8CE2}">
      <dgm:prSet/>
      <dgm:spPr/>
      <dgm:t>
        <a:bodyPr/>
        <a:lstStyle/>
        <a:p>
          <a:endParaRPr lang="en-IN"/>
        </a:p>
      </dgm:t>
    </dgm:pt>
    <dgm:pt modelId="{6578AF80-2929-40B5-BC61-AF34DA052A81}" type="pres">
      <dgm:prSet presAssocID="{F9DEA966-7B48-40F3-AB6E-EA8C8496FF27}" presName="Name0" presStyleCnt="0">
        <dgm:presLayoutVars>
          <dgm:dir/>
          <dgm:resizeHandles val="exact"/>
        </dgm:presLayoutVars>
      </dgm:prSet>
      <dgm:spPr/>
    </dgm:pt>
    <dgm:pt modelId="{5C99F9F3-0F1A-4F6B-B56F-6400DEF1B251}" type="pres">
      <dgm:prSet presAssocID="{F9DEA966-7B48-40F3-AB6E-EA8C8496FF27}" presName="fgShape" presStyleLbl="fgShp" presStyleIdx="0" presStyleCnt="1"/>
      <dgm:spPr>
        <a:gradFill flip="none" rotWithShape="0">
          <a:gsLst>
            <a:gs pos="0">
              <a:srgbClr val="1C5C88">
                <a:tint val="66000"/>
                <a:satMod val="160000"/>
              </a:srgbClr>
            </a:gs>
            <a:gs pos="50000">
              <a:srgbClr val="1C5C88">
                <a:tint val="44500"/>
                <a:satMod val="160000"/>
              </a:srgbClr>
            </a:gs>
            <a:gs pos="100000">
              <a:srgbClr val="1C5C88">
                <a:tint val="23500"/>
                <a:satMod val="160000"/>
              </a:srgbClr>
            </a:gs>
          </a:gsLst>
          <a:lin ang="5400000" scaled="1"/>
          <a:tileRect/>
        </a:gradFill>
      </dgm:spPr>
    </dgm:pt>
    <dgm:pt modelId="{CF592090-8FCE-4697-8D41-8A1930E84867}" type="pres">
      <dgm:prSet presAssocID="{F9DEA966-7B48-40F3-AB6E-EA8C8496FF27}" presName="linComp" presStyleCnt="0"/>
      <dgm:spPr/>
    </dgm:pt>
    <dgm:pt modelId="{C94F70AD-76F3-46EE-A5AC-17FD07E611A4}" type="pres">
      <dgm:prSet presAssocID="{40716CE0-2E44-4036-BB64-419FDA659327}" presName="compNode" presStyleCnt="0"/>
      <dgm:spPr/>
    </dgm:pt>
    <dgm:pt modelId="{404DD8B8-07D3-442C-AF15-37343B4D61E9}" type="pres">
      <dgm:prSet presAssocID="{40716CE0-2E44-4036-BB64-419FDA659327}" presName="bkgdShape" presStyleLbl="node1" presStyleIdx="0" presStyleCnt="4"/>
      <dgm:spPr/>
    </dgm:pt>
    <dgm:pt modelId="{0C9E9B3B-977F-4CF5-9BC0-6ED734B07D98}" type="pres">
      <dgm:prSet presAssocID="{40716CE0-2E44-4036-BB64-419FDA659327}" presName="nodeTx" presStyleLbl="node1" presStyleIdx="0" presStyleCnt="4">
        <dgm:presLayoutVars>
          <dgm:bulletEnabled val="1"/>
        </dgm:presLayoutVars>
      </dgm:prSet>
      <dgm:spPr/>
    </dgm:pt>
    <dgm:pt modelId="{EEC51977-95F9-4E18-974A-A215734FC997}" type="pres">
      <dgm:prSet presAssocID="{40716CE0-2E44-4036-BB64-419FDA659327}" presName="invisiNode" presStyleLbl="node1" presStyleIdx="0" presStyleCnt="4"/>
      <dgm:spPr/>
    </dgm:pt>
    <dgm:pt modelId="{C41F7939-32B3-4ACA-8A35-CAB183140401}" type="pres">
      <dgm:prSet presAssocID="{40716CE0-2E44-4036-BB64-419FDA659327}"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2884E62-67B7-468E-9D2D-4CF3A9807F98}" type="pres">
      <dgm:prSet presAssocID="{904B539B-BEF9-4893-84B1-3AC50BA4EFEE}" presName="sibTrans" presStyleLbl="sibTrans2D1" presStyleIdx="0" presStyleCnt="0"/>
      <dgm:spPr/>
    </dgm:pt>
    <dgm:pt modelId="{993E16AC-848B-486A-993A-724400852C57}" type="pres">
      <dgm:prSet presAssocID="{9C41DAFF-CA67-40C4-8C3C-22EB14561D7F}" presName="compNode" presStyleCnt="0"/>
      <dgm:spPr/>
    </dgm:pt>
    <dgm:pt modelId="{2CF28ABD-F118-4C0C-BF7F-EB76F8F07EEB}" type="pres">
      <dgm:prSet presAssocID="{9C41DAFF-CA67-40C4-8C3C-22EB14561D7F}" presName="bkgdShape" presStyleLbl="node1" presStyleIdx="1" presStyleCnt="4"/>
      <dgm:spPr/>
    </dgm:pt>
    <dgm:pt modelId="{2FC07C19-5B7D-4D52-907A-46111713BFF4}" type="pres">
      <dgm:prSet presAssocID="{9C41DAFF-CA67-40C4-8C3C-22EB14561D7F}" presName="nodeTx" presStyleLbl="node1" presStyleIdx="1" presStyleCnt="4">
        <dgm:presLayoutVars>
          <dgm:bulletEnabled val="1"/>
        </dgm:presLayoutVars>
      </dgm:prSet>
      <dgm:spPr/>
    </dgm:pt>
    <dgm:pt modelId="{6AC04E05-A9E7-4867-A4E2-CA39B2B24303}" type="pres">
      <dgm:prSet presAssocID="{9C41DAFF-CA67-40C4-8C3C-22EB14561D7F}" presName="invisiNode" presStyleLbl="node1" presStyleIdx="1" presStyleCnt="4"/>
      <dgm:spPr/>
    </dgm:pt>
    <dgm:pt modelId="{B4E802B7-6CA4-4289-A069-3667F2C8DE36}" type="pres">
      <dgm:prSet presAssocID="{9C41DAFF-CA67-40C4-8C3C-22EB14561D7F}" presName="imagNode" presStyleLbl="fgImgPlace1" presStyleIdx="1" presStyleCnt="4"/>
      <dgm:spPr>
        <a:blipFill>
          <a:blip xmlns:r="http://schemas.openxmlformats.org/officeDocument/2006/relationships" r:embed="rId2"/>
          <a:srcRect/>
          <a:stretch>
            <a:fillRect l="-50000" r="-50000"/>
          </a:stretch>
        </a:blipFill>
      </dgm:spPr>
    </dgm:pt>
    <dgm:pt modelId="{436E5024-B8C7-4F7D-857E-CC8BBA57589A}" type="pres">
      <dgm:prSet presAssocID="{CE5523AC-B9E4-4BD6-A38E-6DBDF0EF2D22}" presName="sibTrans" presStyleLbl="sibTrans2D1" presStyleIdx="0" presStyleCnt="0"/>
      <dgm:spPr/>
    </dgm:pt>
    <dgm:pt modelId="{5E13F835-E832-4567-9892-1F1838DD8FC5}" type="pres">
      <dgm:prSet presAssocID="{E5C50606-5067-45E5-94B2-C906D63EF648}" presName="compNode" presStyleCnt="0"/>
      <dgm:spPr/>
    </dgm:pt>
    <dgm:pt modelId="{DA1C9725-1259-4BFD-998F-9FB90B72893C}" type="pres">
      <dgm:prSet presAssocID="{E5C50606-5067-45E5-94B2-C906D63EF648}" presName="bkgdShape" presStyleLbl="node1" presStyleIdx="2" presStyleCnt="4"/>
      <dgm:spPr/>
    </dgm:pt>
    <dgm:pt modelId="{1EC1C66E-3BEB-4510-96D1-E9C74CA746C9}" type="pres">
      <dgm:prSet presAssocID="{E5C50606-5067-45E5-94B2-C906D63EF648}" presName="nodeTx" presStyleLbl="node1" presStyleIdx="2" presStyleCnt="4">
        <dgm:presLayoutVars>
          <dgm:bulletEnabled val="1"/>
        </dgm:presLayoutVars>
      </dgm:prSet>
      <dgm:spPr/>
    </dgm:pt>
    <dgm:pt modelId="{892D2EDE-783C-479F-87B4-8B3E7E6AFED3}" type="pres">
      <dgm:prSet presAssocID="{E5C50606-5067-45E5-94B2-C906D63EF648}" presName="invisiNode" presStyleLbl="node1" presStyleIdx="2" presStyleCnt="4"/>
      <dgm:spPr/>
    </dgm:pt>
    <dgm:pt modelId="{A7645F76-F0A5-4AF0-BD26-E12D44411A81}" type="pres">
      <dgm:prSet presAssocID="{E5C50606-5067-45E5-94B2-C906D63EF648}"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dgm:spPr>
    </dgm:pt>
    <dgm:pt modelId="{5072B711-3E5D-4704-89EC-0AFF6D6DE698}" type="pres">
      <dgm:prSet presAssocID="{34AF6D39-BFE1-4CB1-B56A-9851A65256DB}" presName="sibTrans" presStyleLbl="sibTrans2D1" presStyleIdx="0" presStyleCnt="0"/>
      <dgm:spPr/>
    </dgm:pt>
    <dgm:pt modelId="{B485CD25-53D9-47B6-942E-9F50615CCB3A}" type="pres">
      <dgm:prSet presAssocID="{6966CE1C-8365-4661-874D-F33144C3320D}" presName="compNode" presStyleCnt="0"/>
      <dgm:spPr/>
    </dgm:pt>
    <dgm:pt modelId="{EBACC88B-930A-4D0A-858B-1A18ED8A5BD1}" type="pres">
      <dgm:prSet presAssocID="{6966CE1C-8365-4661-874D-F33144C3320D}" presName="bkgdShape" presStyleLbl="node1" presStyleIdx="3" presStyleCnt="4" custLinFactNeighborY="1276"/>
      <dgm:spPr/>
    </dgm:pt>
    <dgm:pt modelId="{64E2B805-7979-4F43-8FD5-2ADD81D0BA55}" type="pres">
      <dgm:prSet presAssocID="{6966CE1C-8365-4661-874D-F33144C3320D}" presName="nodeTx" presStyleLbl="node1" presStyleIdx="3" presStyleCnt="4">
        <dgm:presLayoutVars>
          <dgm:bulletEnabled val="1"/>
        </dgm:presLayoutVars>
      </dgm:prSet>
      <dgm:spPr/>
    </dgm:pt>
    <dgm:pt modelId="{64B4E0B3-C9C9-440D-A100-9224A1AE0433}" type="pres">
      <dgm:prSet presAssocID="{6966CE1C-8365-4661-874D-F33144C3320D}" presName="invisiNode" presStyleLbl="node1" presStyleIdx="3" presStyleCnt="4"/>
      <dgm:spPr/>
    </dgm:pt>
    <dgm:pt modelId="{1FD53D4C-1E9C-47D8-BE23-865F52EFCF6F}" type="pres">
      <dgm:prSet presAssocID="{6966CE1C-8365-4661-874D-F33144C3320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dgm:spPr>
    </dgm:pt>
  </dgm:ptLst>
  <dgm:cxnLst>
    <dgm:cxn modelId="{4C7EF602-D818-44BB-B253-2A5642C866B3}" type="presOf" srcId="{9C41DAFF-CA67-40C4-8C3C-22EB14561D7F}" destId="{2CF28ABD-F118-4C0C-BF7F-EB76F8F07EEB}" srcOrd="0" destOrd="0" presId="urn:microsoft.com/office/officeart/2005/8/layout/hList7"/>
    <dgm:cxn modelId="{478A8718-F3C3-4F4F-8562-41690BDE0801}" srcId="{F9DEA966-7B48-40F3-AB6E-EA8C8496FF27}" destId="{9C41DAFF-CA67-40C4-8C3C-22EB14561D7F}" srcOrd="1" destOrd="0" parTransId="{147F0017-0DF7-45D3-9388-401858937CB1}" sibTransId="{CE5523AC-B9E4-4BD6-A38E-6DBDF0EF2D22}"/>
    <dgm:cxn modelId="{056F073A-74F8-485E-A978-2873FEF77A81}" type="presOf" srcId="{9C41DAFF-CA67-40C4-8C3C-22EB14561D7F}" destId="{2FC07C19-5B7D-4D52-907A-46111713BFF4}" srcOrd="1" destOrd="0" presId="urn:microsoft.com/office/officeart/2005/8/layout/hList7"/>
    <dgm:cxn modelId="{A2F3E044-7A50-4B2D-9D7A-17150BC90EB8}" type="presOf" srcId="{6966CE1C-8365-4661-874D-F33144C3320D}" destId="{64E2B805-7979-4F43-8FD5-2ADD81D0BA55}" srcOrd="1" destOrd="0" presId="urn:microsoft.com/office/officeart/2005/8/layout/hList7"/>
    <dgm:cxn modelId="{C540C269-17E1-447F-BD17-497665CE9588}" type="presOf" srcId="{904B539B-BEF9-4893-84B1-3AC50BA4EFEE}" destId="{F2884E62-67B7-468E-9D2D-4CF3A9807F98}" srcOrd="0" destOrd="0" presId="urn:microsoft.com/office/officeart/2005/8/layout/hList7"/>
    <dgm:cxn modelId="{4A42094C-7F96-4F2D-9CF1-BF5E489A10BF}" srcId="{F9DEA966-7B48-40F3-AB6E-EA8C8496FF27}" destId="{40716CE0-2E44-4036-BB64-419FDA659327}" srcOrd="0" destOrd="0" parTransId="{58D49A3D-7E23-4131-A0E3-4F25210AA2E6}" sibTransId="{904B539B-BEF9-4893-84B1-3AC50BA4EFEE}"/>
    <dgm:cxn modelId="{33C14A7F-47C9-4369-90C1-51FC6C96688C}" type="presOf" srcId="{6966CE1C-8365-4661-874D-F33144C3320D}" destId="{EBACC88B-930A-4D0A-858B-1A18ED8A5BD1}" srcOrd="0" destOrd="0" presId="urn:microsoft.com/office/officeart/2005/8/layout/hList7"/>
    <dgm:cxn modelId="{2AD36281-A9ED-4449-938E-6114C2ABD6BC}" type="presOf" srcId="{F9DEA966-7B48-40F3-AB6E-EA8C8496FF27}" destId="{6578AF80-2929-40B5-BC61-AF34DA052A81}" srcOrd="0" destOrd="0" presId="urn:microsoft.com/office/officeart/2005/8/layout/hList7"/>
    <dgm:cxn modelId="{47B7B887-CF16-41B7-B93D-98D1E2CE6D1A}" type="presOf" srcId="{40716CE0-2E44-4036-BB64-419FDA659327}" destId="{404DD8B8-07D3-442C-AF15-37343B4D61E9}" srcOrd="0" destOrd="0" presId="urn:microsoft.com/office/officeart/2005/8/layout/hList7"/>
    <dgm:cxn modelId="{11E9D3AA-EA92-4157-8091-A66EAF676A2B}" type="presOf" srcId="{E5C50606-5067-45E5-94B2-C906D63EF648}" destId="{1EC1C66E-3BEB-4510-96D1-E9C74CA746C9}" srcOrd="1" destOrd="0" presId="urn:microsoft.com/office/officeart/2005/8/layout/hList7"/>
    <dgm:cxn modelId="{0A769FB6-F8E8-499B-9CEB-A5BD2E83B29B}" type="presOf" srcId="{E5C50606-5067-45E5-94B2-C906D63EF648}" destId="{DA1C9725-1259-4BFD-998F-9FB90B72893C}" srcOrd="0" destOrd="0" presId="urn:microsoft.com/office/officeart/2005/8/layout/hList7"/>
    <dgm:cxn modelId="{CB78EEBB-6FA9-4281-85D0-3AE7A2100054}" type="presOf" srcId="{34AF6D39-BFE1-4CB1-B56A-9851A65256DB}" destId="{5072B711-3E5D-4704-89EC-0AFF6D6DE698}" srcOrd="0" destOrd="0" presId="urn:microsoft.com/office/officeart/2005/8/layout/hList7"/>
    <dgm:cxn modelId="{FFDB32C3-A5BF-4DE1-A6AA-34B5206F679E}" srcId="{F9DEA966-7B48-40F3-AB6E-EA8C8496FF27}" destId="{E5C50606-5067-45E5-94B2-C906D63EF648}" srcOrd="2" destOrd="0" parTransId="{7B007C25-142B-4849-A458-3AF31650D5D3}" sibTransId="{34AF6D39-BFE1-4CB1-B56A-9851A65256DB}"/>
    <dgm:cxn modelId="{C6CBE2C4-A07E-457B-A69F-1636795E8CE2}" srcId="{F9DEA966-7B48-40F3-AB6E-EA8C8496FF27}" destId="{6966CE1C-8365-4661-874D-F33144C3320D}" srcOrd="3" destOrd="0" parTransId="{B17F9834-C92E-4932-8A60-6E3479F27529}" sibTransId="{1DEAC34D-7E13-4AF9-BEAC-63E4AEA3BAFA}"/>
    <dgm:cxn modelId="{99C077EA-5A96-4E7B-B670-707D777F92EE}" type="presOf" srcId="{CE5523AC-B9E4-4BD6-A38E-6DBDF0EF2D22}" destId="{436E5024-B8C7-4F7D-857E-CC8BBA57589A}" srcOrd="0" destOrd="0" presId="urn:microsoft.com/office/officeart/2005/8/layout/hList7"/>
    <dgm:cxn modelId="{3C9F15F9-97E3-4EB0-86C7-7441859B6F51}" type="presOf" srcId="{40716CE0-2E44-4036-BB64-419FDA659327}" destId="{0C9E9B3B-977F-4CF5-9BC0-6ED734B07D98}" srcOrd="1" destOrd="0" presId="urn:microsoft.com/office/officeart/2005/8/layout/hList7"/>
    <dgm:cxn modelId="{64B33956-B894-4078-9BA9-3940BCDEE0C6}" type="presParOf" srcId="{6578AF80-2929-40B5-BC61-AF34DA052A81}" destId="{5C99F9F3-0F1A-4F6B-B56F-6400DEF1B251}" srcOrd="0" destOrd="0" presId="urn:microsoft.com/office/officeart/2005/8/layout/hList7"/>
    <dgm:cxn modelId="{B25A5096-0BB8-4B23-A680-A78B11886125}" type="presParOf" srcId="{6578AF80-2929-40B5-BC61-AF34DA052A81}" destId="{CF592090-8FCE-4697-8D41-8A1930E84867}" srcOrd="1" destOrd="0" presId="urn:microsoft.com/office/officeart/2005/8/layout/hList7"/>
    <dgm:cxn modelId="{25D8BCE2-CE3C-4E26-848B-834CA0B418CB}" type="presParOf" srcId="{CF592090-8FCE-4697-8D41-8A1930E84867}" destId="{C94F70AD-76F3-46EE-A5AC-17FD07E611A4}" srcOrd="0" destOrd="0" presId="urn:microsoft.com/office/officeart/2005/8/layout/hList7"/>
    <dgm:cxn modelId="{12A8FAB7-9DDD-400C-8C7E-F3BB09BCF467}" type="presParOf" srcId="{C94F70AD-76F3-46EE-A5AC-17FD07E611A4}" destId="{404DD8B8-07D3-442C-AF15-37343B4D61E9}" srcOrd="0" destOrd="0" presId="urn:microsoft.com/office/officeart/2005/8/layout/hList7"/>
    <dgm:cxn modelId="{FA42F37C-9AF8-49BD-9776-4789201DC0A6}" type="presParOf" srcId="{C94F70AD-76F3-46EE-A5AC-17FD07E611A4}" destId="{0C9E9B3B-977F-4CF5-9BC0-6ED734B07D98}" srcOrd="1" destOrd="0" presId="urn:microsoft.com/office/officeart/2005/8/layout/hList7"/>
    <dgm:cxn modelId="{1A45E731-68A0-4F2F-AFD9-B7E655F8164D}" type="presParOf" srcId="{C94F70AD-76F3-46EE-A5AC-17FD07E611A4}" destId="{EEC51977-95F9-4E18-974A-A215734FC997}" srcOrd="2" destOrd="0" presId="urn:microsoft.com/office/officeart/2005/8/layout/hList7"/>
    <dgm:cxn modelId="{7FA8780B-ABB9-43DD-B9C8-159D286E388B}" type="presParOf" srcId="{C94F70AD-76F3-46EE-A5AC-17FD07E611A4}" destId="{C41F7939-32B3-4ACA-8A35-CAB183140401}" srcOrd="3" destOrd="0" presId="urn:microsoft.com/office/officeart/2005/8/layout/hList7"/>
    <dgm:cxn modelId="{5ABD23C3-3AD3-457C-B107-A899B4AB11EB}" type="presParOf" srcId="{CF592090-8FCE-4697-8D41-8A1930E84867}" destId="{F2884E62-67B7-468E-9D2D-4CF3A9807F98}" srcOrd="1" destOrd="0" presId="urn:microsoft.com/office/officeart/2005/8/layout/hList7"/>
    <dgm:cxn modelId="{57B75BD2-DF97-4511-8DB9-88428D97634D}" type="presParOf" srcId="{CF592090-8FCE-4697-8D41-8A1930E84867}" destId="{993E16AC-848B-486A-993A-724400852C57}" srcOrd="2" destOrd="0" presId="urn:microsoft.com/office/officeart/2005/8/layout/hList7"/>
    <dgm:cxn modelId="{6818381B-2034-47B7-BC64-ED3779C8E59E}" type="presParOf" srcId="{993E16AC-848B-486A-993A-724400852C57}" destId="{2CF28ABD-F118-4C0C-BF7F-EB76F8F07EEB}" srcOrd="0" destOrd="0" presId="urn:microsoft.com/office/officeart/2005/8/layout/hList7"/>
    <dgm:cxn modelId="{24E9E75C-9F1D-4C32-8168-203994C7188B}" type="presParOf" srcId="{993E16AC-848B-486A-993A-724400852C57}" destId="{2FC07C19-5B7D-4D52-907A-46111713BFF4}" srcOrd="1" destOrd="0" presId="urn:microsoft.com/office/officeart/2005/8/layout/hList7"/>
    <dgm:cxn modelId="{255AD76A-A22B-4ADD-978D-6A8E61737653}" type="presParOf" srcId="{993E16AC-848B-486A-993A-724400852C57}" destId="{6AC04E05-A9E7-4867-A4E2-CA39B2B24303}" srcOrd="2" destOrd="0" presId="urn:microsoft.com/office/officeart/2005/8/layout/hList7"/>
    <dgm:cxn modelId="{02FD1F41-F1E8-4B47-9955-BC4F1F0016D7}" type="presParOf" srcId="{993E16AC-848B-486A-993A-724400852C57}" destId="{B4E802B7-6CA4-4289-A069-3667F2C8DE36}" srcOrd="3" destOrd="0" presId="urn:microsoft.com/office/officeart/2005/8/layout/hList7"/>
    <dgm:cxn modelId="{965A9AD6-696F-45ED-B7A0-33DBEF526DB0}" type="presParOf" srcId="{CF592090-8FCE-4697-8D41-8A1930E84867}" destId="{436E5024-B8C7-4F7D-857E-CC8BBA57589A}" srcOrd="3" destOrd="0" presId="urn:microsoft.com/office/officeart/2005/8/layout/hList7"/>
    <dgm:cxn modelId="{5EA61017-0296-4A36-87AF-50DED428D2E8}" type="presParOf" srcId="{CF592090-8FCE-4697-8D41-8A1930E84867}" destId="{5E13F835-E832-4567-9892-1F1838DD8FC5}" srcOrd="4" destOrd="0" presId="urn:microsoft.com/office/officeart/2005/8/layout/hList7"/>
    <dgm:cxn modelId="{7FF2C742-B297-49EC-BBDC-76BBAD76AC45}" type="presParOf" srcId="{5E13F835-E832-4567-9892-1F1838DD8FC5}" destId="{DA1C9725-1259-4BFD-998F-9FB90B72893C}" srcOrd="0" destOrd="0" presId="urn:microsoft.com/office/officeart/2005/8/layout/hList7"/>
    <dgm:cxn modelId="{960DDB14-63E9-4684-8C14-0A5CB03681EE}" type="presParOf" srcId="{5E13F835-E832-4567-9892-1F1838DD8FC5}" destId="{1EC1C66E-3BEB-4510-96D1-E9C74CA746C9}" srcOrd="1" destOrd="0" presId="urn:microsoft.com/office/officeart/2005/8/layout/hList7"/>
    <dgm:cxn modelId="{4299C965-08DC-45D9-9D4A-FDE8B7346AE5}" type="presParOf" srcId="{5E13F835-E832-4567-9892-1F1838DD8FC5}" destId="{892D2EDE-783C-479F-87B4-8B3E7E6AFED3}" srcOrd="2" destOrd="0" presId="urn:microsoft.com/office/officeart/2005/8/layout/hList7"/>
    <dgm:cxn modelId="{1599D07D-5839-49D2-A286-047E76FCED94}" type="presParOf" srcId="{5E13F835-E832-4567-9892-1F1838DD8FC5}" destId="{A7645F76-F0A5-4AF0-BD26-E12D44411A81}" srcOrd="3" destOrd="0" presId="urn:microsoft.com/office/officeart/2005/8/layout/hList7"/>
    <dgm:cxn modelId="{1D725789-0ED4-40C8-933B-E647681FE03F}" type="presParOf" srcId="{CF592090-8FCE-4697-8D41-8A1930E84867}" destId="{5072B711-3E5D-4704-89EC-0AFF6D6DE698}" srcOrd="5" destOrd="0" presId="urn:microsoft.com/office/officeart/2005/8/layout/hList7"/>
    <dgm:cxn modelId="{7FB6DF56-9183-4785-BF4B-C5063D95C6F2}" type="presParOf" srcId="{CF592090-8FCE-4697-8D41-8A1930E84867}" destId="{B485CD25-53D9-47B6-942E-9F50615CCB3A}" srcOrd="6" destOrd="0" presId="urn:microsoft.com/office/officeart/2005/8/layout/hList7"/>
    <dgm:cxn modelId="{64706843-584C-4468-8F4A-058A7A27496F}" type="presParOf" srcId="{B485CD25-53D9-47B6-942E-9F50615CCB3A}" destId="{EBACC88B-930A-4D0A-858B-1A18ED8A5BD1}" srcOrd="0" destOrd="0" presId="urn:microsoft.com/office/officeart/2005/8/layout/hList7"/>
    <dgm:cxn modelId="{700B0F2E-3BEF-48DC-A5F0-94313F6A45AA}" type="presParOf" srcId="{B485CD25-53D9-47B6-942E-9F50615CCB3A}" destId="{64E2B805-7979-4F43-8FD5-2ADD81D0BA55}" srcOrd="1" destOrd="0" presId="urn:microsoft.com/office/officeart/2005/8/layout/hList7"/>
    <dgm:cxn modelId="{5DF9CFE8-4DCA-49B8-B7A9-4D1D16DD7AB4}" type="presParOf" srcId="{B485CD25-53D9-47B6-942E-9F50615CCB3A}" destId="{64B4E0B3-C9C9-440D-A100-9224A1AE0433}" srcOrd="2" destOrd="0" presId="urn:microsoft.com/office/officeart/2005/8/layout/hList7"/>
    <dgm:cxn modelId="{2BAB1896-6867-4E37-9360-F1CB75DC2816}" type="presParOf" srcId="{B485CD25-53D9-47B6-942E-9F50615CCB3A}" destId="{1FD53D4C-1E9C-47D8-BE23-865F52EFCF6F}" srcOrd="3" destOrd="0" presId="urn:microsoft.com/office/officeart/2005/8/layout/hList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B94D34-F44D-4E8D-9A74-F6F4E554FD24}" type="doc">
      <dgm:prSet loTypeId="urn:microsoft.com/office/officeart/2008/layout/AccentedPicture" loCatId="picture" qsTypeId="urn:microsoft.com/office/officeart/2005/8/quickstyle/3d3" qsCatId="3D" csTypeId="urn:microsoft.com/office/officeart/2005/8/colors/accent1_2" csCatId="accent1" phldr="1"/>
      <dgm:spPr/>
      <dgm:t>
        <a:bodyPr/>
        <a:lstStyle/>
        <a:p>
          <a:endParaRPr lang="en-IN"/>
        </a:p>
      </dgm:t>
    </dgm:pt>
    <dgm:pt modelId="{13F56C2F-5701-495D-915B-4D60403CFCD8}">
      <dgm:prSet/>
      <dgm:spPr/>
      <dgm:t>
        <a:bodyPr/>
        <a:lstStyle/>
        <a:p>
          <a:endParaRPr lang="en-IN"/>
        </a:p>
      </dgm:t>
    </dgm:pt>
    <dgm:pt modelId="{2CC67E46-2F4F-4271-8DC9-0B2394933637}" type="parTrans" cxnId="{EF141FBF-873A-4B83-82EE-F5D63335A956}">
      <dgm:prSet/>
      <dgm:spPr/>
      <dgm:t>
        <a:bodyPr/>
        <a:lstStyle/>
        <a:p>
          <a:endParaRPr lang="en-IN"/>
        </a:p>
      </dgm:t>
    </dgm:pt>
    <dgm:pt modelId="{991EC957-FE3B-40DF-8588-5A01E9A9C54A}" type="sibTrans" cxnId="{EF141FBF-873A-4B83-82EE-F5D63335A956}">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011" t="435" r="-86671" b="435"/>
          </a:stretch>
        </a:blipFill>
      </dgm:spPr>
      <dgm:t>
        <a:bodyPr/>
        <a:lstStyle/>
        <a:p>
          <a:endParaRPr lang="en-IN"/>
        </a:p>
      </dgm:t>
    </dgm:pt>
    <dgm:pt modelId="{AC216589-8B35-492F-B854-F1EC89411BC6}">
      <dgm:prSet phldrT="[Text]"/>
      <dgm:spPr/>
      <dgm:t>
        <a:bodyPr/>
        <a:lstStyle/>
        <a:p>
          <a:r>
            <a:rPr lang="en-US" dirty="0"/>
            <a:t> </a:t>
          </a:r>
          <a:endParaRPr lang="en-IN" dirty="0"/>
        </a:p>
      </dgm:t>
    </dgm:pt>
    <dgm:pt modelId="{78069B25-8E52-4D9E-A3E9-72B8A06442DE}" type="parTrans" cxnId="{5691B0E9-372A-4819-814F-0583F647E5C4}">
      <dgm:prSet/>
      <dgm:spPr/>
      <dgm:t>
        <a:bodyPr/>
        <a:lstStyle/>
        <a:p>
          <a:endParaRPr lang="en-IN"/>
        </a:p>
      </dgm:t>
    </dgm:pt>
    <dgm:pt modelId="{D5D7D3EC-C95B-48CD-B451-1745AD89D2D6}" type="sibTrans" cxnId="{5691B0E9-372A-4819-814F-0583F647E5C4}">
      <dgm:prSet/>
      <dgm:spPr/>
      <dgm:t>
        <a:bodyPr/>
        <a:lstStyle/>
        <a:p>
          <a:endParaRPr lang="en-IN"/>
        </a:p>
      </dgm:t>
    </dgm:pt>
    <dgm:pt modelId="{A35BB3FF-F0BB-480C-8403-ED4BB7BFE264}">
      <dgm:prSet phldrT="[Text]"/>
      <dgm:spPr/>
      <dgm:t>
        <a:bodyPr/>
        <a:lstStyle/>
        <a:p>
          <a:r>
            <a:rPr lang="en-US" dirty="0"/>
            <a:t> </a:t>
          </a:r>
          <a:endParaRPr lang="en-IN" dirty="0"/>
        </a:p>
      </dgm:t>
    </dgm:pt>
    <dgm:pt modelId="{B4A5069F-0693-4146-850C-2E671200E2CC}" type="parTrans" cxnId="{C1F4C239-EB0A-4E3D-9D40-1199592BB5BA}">
      <dgm:prSet/>
      <dgm:spPr/>
      <dgm:t>
        <a:bodyPr/>
        <a:lstStyle/>
        <a:p>
          <a:endParaRPr lang="en-IN"/>
        </a:p>
      </dgm:t>
    </dgm:pt>
    <dgm:pt modelId="{989A9B91-30D6-4730-8A86-3BF0391C6735}" type="sibTrans" cxnId="{C1F4C239-EB0A-4E3D-9D40-1199592BB5BA}">
      <dgm:prSet/>
      <dgm:spPr/>
      <dgm:t>
        <a:bodyPr/>
        <a:lstStyle/>
        <a:p>
          <a:endParaRPr lang="en-IN"/>
        </a:p>
      </dgm:t>
    </dgm:pt>
    <dgm:pt modelId="{92687C57-C4A2-481F-A935-CFB929D4A48A}">
      <dgm:prSet phldrT="[Text]"/>
      <dgm:spPr/>
      <dgm:t>
        <a:bodyPr/>
        <a:lstStyle/>
        <a:p>
          <a:r>
            <a:rPr lang="en-US" dirty="0"/>
            <a:t> </a:t>
          </a:r>
          <a:endParaRPr lang="en-IN" dirty="0"/>
        </a:p>
      </dgm:t>
    </dgm:pt>
    <dgm:pt modelId="{AE707B4E-BB81-4A8D-89A8-173AC86C4225}" type="sibTrans" cxnId="{EF9633FD-16B9-4380-AC91-B090B420418C}">
      <dgm:prSet/>
      <dgm:spPr/>
      <dgm:t>
        <a:bodyPr/>
        <a:lstStyle/>
        <a:p>
          <a:endParaRPr lang="en-IN"/>
        </a:p>
      </dgm:t>
    </dgm:pt>
    <dgm:pt modelId="{6548D4C3-40FE-4D2D-AACF-B7A642F2331A}" type="parTrans" cxnId="{EF9633FD-16B9-4380-AC91-B090B420418C}">
      <dgm:prSet/>
      <dgm:spPr/>
      <dgm:t>
        <a:bodyPr/>
        <a:lstStyle/>
        <a:p>
          <a:endParaRPr lang="en-IN"/>
        </a:p>
      </dgm:t>
    </dgm:pt>
    <dgm:pt modelId="{C66388E9-60C9-470F-8CF7-9569D2094F82}">
      <dgm:prSet phldrT="[Text]"/>
      <dgm:spPr/>
      <dgm:t>
        <a:bodyPr/>
        <a:lstStyle/>
        <a:p>
          <a:endParaRPr lang="en-IN" dirty="0"/>
        </a:p>
      </dgm:t>
    </dgm:pt>
    <dgm:pt modelId="{56225642-A992-447E-85FB-955C5CB90BC5}" type="parTrans" cxnId="{916D2172-023C-4D2C-A8F1-0E773A824303}">
      <dgm:prSet/>
      <dgm:spPr/>
      <dgm:t>
        <a:bodyPr/>
        <a:lstStyle/>
        <a:p>
          <a:endParaRPr lang="en-IN"/>
        </a:p>
      </dgm:t>
    </dgm:pt>
    <dgm:pt modelId="{9CB26B3A-F3B5-4343-9F71-94797EEAB89E}" type="sibTrans" cxnId="{916D2172-023C-4D2C-A8F1-0E773A824303}">
      <dgm:prSet/>
      <dgm:spPr/>
      <dgm:t>
        <a:bodyPr/>
        <a:lstStyle/>
        <a:p>
          <a:endParaRPr lang="en-IN"/>
        </a:p>
      </dgm:t>
    </dgm:pt>
    <dgm:pt modelId="{EB059165-B387-40E4-9FD5-A49B8E32C60C}" type="pres">
      <dgm:prSet presAssocID="{FCB94D34-F44D-4E8D-9A74-F6F4E554FD24}" presName="Name0" presStyleCnt="0">
        <dgm:presLayoutVars>
          <dgm:dir/>
        </dgm:presLayoutVars>
      </dgm:prSet>
      <dgm:spPr/>
    </dgm:pt>
    <dgm:pt modelId="{7DB22B64-136A-4A45-96A3-A98E0740BA6D}" type="pres">
      <dgm:prSet presAssocID="{991EC957-FE3B-40DF-8588-5A01E9A9C54A}" presName="picture_1" presStyleLbl="bgImgPlace1" presStyleIdx="0" presStyleCnt="1"/>
      <dgm:spPr/>
    </dgm:pt>
    <dgm:pt modelId="{86D7EFAE-CB2D-41CF-979B-6D7752601C05}" type="pres">
      <dgm:prSet presAssocID="{13F56C2F-5701-495D-915B-4D60403CFCD8}" presName="text_1" presStyleLbl="node1" presStyleIdx="0" presStyleCnt="0">
        <dgm:presLayoutVars>
          <dgm:bulletEnabled val="1"/>
        </dgm:presLayoutVars>
      </dgm:prSet>
      <dgm:spPr/>
    </dgm:pt>
    <dgm:pt modelId="{219280F1-C413-4EF1-B847-7FCB454E52E8}" type="pres">
      <dgm:prSet presAssocID="{FCB94D34-F44D-4E8D-9A74-F6F4E554FD24}" presName="linV" presStyleCnt="0"/>
      <dgm:spPr/>
    </dgm:pt>
    <dgm:pt modelId="{9A82408E-6BB3-4BED-9438-AEE82F9CD099}" type="pres">
      <dgm:prSet presAssocID="{92687C57-C4A2-481F-A935-CFB929D4A48A}" presName="pair" presStyleCnt="0"/>
      <dgm:spPr/>
    </dgm:pt>
    <dgm:pt modelId="{4262815A-1495-4FF2-9D0C-29A78AD8827A}" type="pres">
      <dgm:prSet presAssocID="{92687C57-C4A2-481F-A935-CFB929D4A48A}" presName="spaceH" presStyleLbl="node1" presStyleIdx="0" presStyleCnt="0"/>
      <dgm:spPr/>
    </dgm:pt>
    <dgm:pt modelId="{A4A76F9A-9D3D-452C-9C79-4F0CE0F4B24A}" type="pres">
      <dgm:prSet presAssocID="{92687C57-C4A2-481F-A935-CFB929D4A48A}" presName="desPictures" presStyleLbl="alignImgPlace1" presStyleIdx="0" presStyleCnt="4"/>
      <dgm:spPr>
        <a:prstGeom prst="roundRect">
          <a:avLst/>
        </a:prstGeom>
        <a:blipFill dpi="0" rotWithShape="1">
          <a:blip xmlns:r="http://schemas.openxmlformats.org/officeDocument/2006/relationships" r:embed="rId2"/>
          <a:srcRect/>
          <a:stretch>
            <a:fillRect l="-4205" t="1818" r="-4205" b="1818"/>
          </a:stretch>
        </a:blipFill>
      </dgm:spPr>
    </dgm:pt>
    <dgm:pt modelId="{4E296C6A-5CD9-465A-AE5B-D47D5F004362}" type="pres">
      <dgm:prSet presAssocID="{92687C57-C4A2-481F-A935-CFB929D4A48A}" presName="desTextWrapper" presStyleCnt="0"/>
      <dgm:spPr/>
    </dgm:pt>
    <dgm:pt modelId="{E341D6BC-36CA-4E29-9D1B-B76FE7703E0E}" type="pres">
      <dgm:prSet presAssocID="{92687C57-C4A2-481F-A935-CFB929D4A48A}" presName="desText" presStyleLbl="revTx" presStyleIdx="0" presStyleCnt="4">
        <dgm:presLayoutVars>
          <dgm:bulletEnabled val="1"/>
        </dgm:presLayoutVars>
      </dgm:prSet>
      <dgm:spPr/>
    </dgm:pt>
    <dgm:pt modelId="{BBFF0075-D8C6-404C-92A5-CA8E3F7F3F83}" type="pres">
      <dgm:prSet presAssocID="{AE707B4E-BB81-4A8D-89A8-173AC86C4225}" presName="spaceV" presStyleCnt="0"/>
      <dgm:spPr/>
    </dgm:pt>
    <dgm:pt modelId="{B4E1BED3-338B-42B7-A2F9-A775E2A9C55F}" type="pres">
      <dgm:prSet presAssocID="{AC216589-8B35-492F-B854-F1EC89411BC6}" presName="pair" presStyleCnt="0"/>
      <dgm:spPr/>
    </dgm:pt>
    <dgm:pt modelId="{794D191E-EFA0-4C4B-B437-2DB8CF09F044}" type="pres">
      <dgm:prSet presAssocID="{AC216589-8B35-492F-B854-F1EC89411BC6}" presName="spaceH" presStyleLbl="node1" presStyleIdx="0" presStyleCnt="0"/>
      <dgm:spPr/>
    </dgm:pt>
    <dgm:pt modelId="{390072AF-20F7-4C33-B994-F18BFA3B3627}" type="pres">
      <dgm:prSet presAssocID="{AC216589-8B35-492F-B854-F1EC89411BC6}" presName="desPictures" presStyleLbl="alignImgPlace1" presStyleIdx="1" presStyleCnt="4"/>
      <dgm:spPr>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8296" r="-28296"/>
          </a:stretch>
        </a:blipFill>
      </dgm:spPr>
    </dgm:pt>
    <dgm:pt modelId="{6BF57ED3-A6AE-4C58-8EC6-5DA8388F977F}" type="pres">
      <dgm:prSet presAssocID="{AC216589-8B35-492F-B854-F1EC89411BC6}" presName="desTextWrapper" presStyleCnt="0"/>
      <dgm:spPr/>
    </dgm:pt>
    <dgm:pt modelId="{C9A2A0AE-98C4-4B9C-BE76-FFF2D247CCE1}" type="pres">
      <dgm:prSet presAssocID="{AC216589-8B35-492F-B854-F1EC89411BC6}" presName="desText" presStyleLbl="revTx" presStyleIdx="1" presStyleCnt="4">
        <dgm:presLayoutVars>
          <dgm:bulletEnabled val="1"/>
        </dgm:presLayoutVars>
      </dgm:prSet>
      <dgm:spPr/>
    </dgm:pt>
    <dgm:pt modelId="{71519B7F-881C-4453-997E-BBF4E7D3FC10}" type="pres">
      <dgm:prSet presAssocID="{D5D7D3EC-C95B-48CD-B451-1745AD89D2D6}" presName="spaceV" presStyleCnt="0"/>
      <dgm:spPr/>
    </dgm:pt>
    <dgm:pt modelId="{50B97C17-4739-45AD-B829-A4133FE86BFC}" type="pres">
      <dgm:prSet presAssocID="{A35BB3FF-F0BB-480C-8403-ED4BB7BFE264}" presName="pair" presStyleCnt="0"/>
      <dgm:spPr/>
    </dgm:pt>
    <dgm:pt modelId="{EC5ABE04-E205-4F3F-8375-ABF277621FDA}" type="pres">
      <dgm:prSet presAssocID="{A35BB3FF-F0BB-480C-8403-ED4BB7BFE264}" presName="spaceH" presStyleLbl="node1" presStyleIdx="0" presStyleCnt="0"/>
      <dgm:spPr/>
    </dgm:pt>
    <dgm:pt modelId="{10B98F25-AF2F-4DEC-B1AE-4759EF5AC96E}" type="pres">
      <dgm:prSet presAssocID="{A35BB3FF-F0BB-480C-8403-ED4BB7BFE264}" presName="desPictures" presStyleLbl="alignImgPlace1" presStyleIdx="2" presStyleCnt="4"/>
      <dgm:spPr>
        <a:prstGeom prst="roundRect">
          <a:avLst/>
        </a:prstGeom>
        <a:blipFill>
          <a:blip xmlns:r="http://schemas.openxmlformats.org/officeDocument/2006/relationships" r:embed="rId4"/>
          <a:srcRect/>
          <a:stretch>
            <a:fillRect/>
          </a:stretch>
        </a:blipFill>
      </dgm:spPr>
    </dgm:pt>
    <dgm:pt modelId="{742E12F2-DA0F-4AC7-8611-59FDF37F0808}" type="pres">
      <dgm:prSet presAssocID="{A35BB3FF-F0BB-480C-8403-ED4BB7BFE264}" presName="desTextWrapper" presStyleCnt="0"/>
      <dgm:spPr/>
    </dgm:pt>
    <dgm:pt modelId="{8A27CACD-234F-4198-B22A-8AA75FC519FA}" type="pres">
      <dgm:prSet presAssocID="{A35BB3FF-F0BB-480C-8403-ED4BB7BFE264}" presName="desText" presStyleLbl="revTx" presStyleIdx="2" presStyleCnt="4">
        <dgm:presLayoutVars>
          <dgm:bulletEnabled val="1"/>
        </dgm:presLayoutVars>
      </dgm:prSet>
      <dgm:spPr/>
    </dgm:pt>
    <dgm:pt modelId="{131F6C15-723A-4D1C-AA5A-7C5893C30B75}" type="pres">
      <dgm:prSet presAssocID="{989A9B91-30D6-4730-8A86-3BF0391C6735}" presName="spaceV" presStyleCnt="0"/>
      <dgm:spPr/>
    </dgm:pt>
    <dgm:pt modelId="{CF553849-95B0-4705-B93B-FAC7A0CCCBE4}" type="pres">
      <dgm:prSet presAssocID="{C66388E9-60C9-470F-8CF7-9569D2094F82}" presName="pair" presStyleCnt="0"/>
      <dgm:spPr/>
    </dgm:pt>
    <dgm:pt modelId="{CD6E0971-A9D4-4545-BF9B-52444CE4A188}" type="pres">
      <dgm:prSet presAssocID="{C66388E9-60C9-470F-8CF7-9569D2094F82}" presName="spaceH" presStyleLbl="node1" presStyleIdx="0" presStyleCnt="0"/>
      <dgm:spPr/>
    </dgm:pt>
    <dgm:pt modelId="{605D46D7-FABA-4BC6-94A3-AAFD4A8E848F}" type="pres">
      <dgm:prSet presAssocID="{C66388E9-60C9-470F-8CF7-9569D2094F82}" presName="desPictures" presStyleLbl="alignImgPlace1" presStyleIdx="3" presStyleCnt="4"/>
      <dgm:spPr>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1733" t="1818" r="-11733" b="1818"/>
          </a:stretch>
        </a:blipFill>
      </dgm:spPr>
    </dgm:pt>
    <dgm:pt modelId="{542E1909-D285-4A83-B107-3CECFA61E5B6}" type="pres">
      <dgm:prSet presAssocID="{C66388E9-60C9-470F-8CF7-9569D2094F82}" presName="desTextWrapper" presStyleCnt="0"/>
      <dgm:spPr/>
    </dgm:pt>
    <dgm:pt modelId="{6C90D954-F21F-4DF5-9033-7A747BCF7722}" type="pres">
      <dgm:prSet presAssocID="{C66388E9-60C9-470F-8CF7-9569D2094F82}" presName="desText" presStyleLbl="revTx" presStyleIdx="3" presStyleCnt="4">
        <dgm:presLayoutVars>
          <dgm:bulletEnabled val="1"/>
        </dgm:presLayoutVars>
      </dgm:prSet>
      <dgm:spPr/>
    </dgm:pt>
    <dgm:pt modelId="{15811C4E-0399-410A-B644-BA4F84A2B247}" type="pres">
      <dgm:prSet presAssocID="{FCB94D34-F44D-4E8D-9A74-F6F4E554FD24}" presName="maxNode" presStyleCnt="0"/>
      <dgm:spPr/>
    </dgm:pt>
    <dgm:pt modelId="{CCB65263-0395-487A-BF2F-29E897F3D480}" type="pres">
      <dgm:prSet presAssocID="{FCB94D34-F44D-4E8D-9A74-F6F4E554FD24}" presName="Name33" presStyleCnt="0"/>
      <dgm:spPr/>
    </dgm:pt>
  </dgm:ptLst>
  <dgm:cxnLst>
    <dgm:cxn modelId="{8E46E411-F5C6-44B1-82AD-397414721FAF}" type="presOf" srcId="{FCB94D34-F44D-4E8D-9A74-F6F4E554FD24}" destId="{EB059165-B387-40E4-9FD5-A49B8E32C60C}" srcOrd="0" destOrd="0" presId="urn:microsoft.com/office/officeart/2008/layout/AccentedPicture"/>
    <dgm:cxn modelId="{C1F4C239-EB0A-4E3D-9D40-1199592BB5BA}" srcId="{FCB94D34-F44D-4E8D-9A74-F6F4E554FD24}" destId="{A35BB3FF-F0BB-480C-8403-ED4BB7BFE264}" srcOrd="3" destOrd="0" parTransId="{B4A5069F-0693-4146-850C-2E671200E2CC}" sibTransId="{989A9B91-30D6-4730-8A86-3BF0391C6735}"/>
    <dgm:cxn modelId="{916D2172-023C-4D2C-A8F1-0E773A824303}" srcId="{FCB94D34-F44D-4E8D-9A74-F6F4E554FD24}" destId="{C66388E9-60C9-470F-8CF7-9569D2094F82}" srcOrd="4" destOrd="0" parTransId="{56225642-A992-447E-85FB-955C5CB90BC5}" sibTransId="{9CB26B3A-F3B5-4343-9F71-94797EEAB89E}"/>
    <dgm:cxn modelId="{1EE55C87-2B5A-48E1-9ACD-EF31A6F5825D}" type="presOf" srcId="{92687C57-C4A2-481F-A935-CFB929D4A48A}" destId="{E341D6BC-36CA-4E29-9D1B-B76FE7703E0E}" srcOrd="0" destOrd="0" presId="urn:microsoft.com/office/officeart/2008/layout/AccentedPicture"/>
    <dgm:cxn modelId="{EAC78C9B-17B5-4D9F-803D-6ACAC4300515}" type="presOf" srcId="{A35BB3FF-F0BB-480C-8403-ED4BB7BFE264}" destId="{8A27CACD-234F-4198-B22A-8AA75FC519FA}" srcOrd="0" destOrd="0" presId="urn:microsoft.com/office/officeart/2008/layout/AccentedPicture"/>
    <dgm:cxn modelId="{D5D0AFB2-7103-4165-A1E9-0F0E1AD744AB}" type="presOf" srcId="{AC216589-8B35-492F-B854-F1EC89411BC6}" destId="{C9A2A0AE-98C4-4B9C-BE76-FFF2D247CCE1}" srcOrd="0" destOrd="0" presId="urn:microsoft.com/office/officeart/2008/layout/AccentedPicture"/>
    <dgm:cxn modelId="{EF141FBF-873A-4B83-82EE-F5D63335A956}" srcId="{FCB94D34-F44D-4E8D-9A74-F6F4E554FD24}" destId="{13F56C2F-5701-495D-915B-4D60403CFCD8}" srcOrd="0" destOrd="0" parTransId="{2CC67E46-2F4F-4271-8DC9-0B2394933637}" sibTransId="{991EC957-FE3B-40DF-8588-5A01E9A9C54A}"/>
    <dgm:cxn modelId="{CC20CED0-266D-470E-BAFD-7D70DC09D05E}" type="presOf" srcId="{991EC957-FE3B-40DF-8588-5A01E9A9C54A}" destId="{7DB22B64-136A-4A45-96A3-A98E0740BA6D}" srcOrd="0" destOrd="0" presId="urn:microsoft.com/office/officeart/2008/layout/AccentedPicture"/>
    <dgm:cxn modelId="{BCF96CD9-2481-40AD-996E-B1D91749C525}" type="presOf" srcId="{13F56C2F-5701-495D-915B-4D60403CFCD8}" destId="{86D7EFAE-CB2D-41CF-979B-6D7752601C05}" srcOrd="0" destOrd="0" presId="urn:microsoft.com/office/officeart/2008/layout/AccentedPicture"/>
    <dgm:cxn modelId="{5691B0E9-372A-4819-814F-0583F647E5C4}" srcId="{FCB94D34-F44D-4E8D-9A74-F6F4E554FD24}" destId="{AC216589-8B35-492F-B854-F1EC89411BC6}" srcOrd="2" destOrd="0" parTransId="{78069B25-8E52-4D9E-A3E9-72B8A06442DE}" sibTransId="{D5D7D3EC-C95B-48CD-B451-1745AD89D2D6}"/>
    <dgm:cxn modelId="{60D644F4-9ACA-429F-BFE5-4ECB473EB927}" type="presOf" srcId="{C66388E9-60C9-470F-8CF7-9569D2094F82}" destId="{6C90D954-F21F-4DF5-9033-7A747BCF7722}" srcOrd="0" destOrd="0" presId="urn:microsoft.com/office/officeart/2008/layout/AccentedPicture"/>
    <dgm:cxn modelId="{EF9633FD-16B9-4380-AC91-B090B420418C}" srcId="{FCB94D34-F44D-4E8D-9A74-F6F4E554FD24}" destId="{92687C57-C4A2-481F-A935-CFB929D4A48A}" srcOrd="1" destOrd="0" parTransId="{6548D4C3-40FE-4D2D-AACF-B7A642F2331A}" sibTransId="{AE707B4E-BB81-4A8D-89A8-173AC86C4225}"/>
    <dgm:cxn modelId="{A75479A5-9155-462A-A4CD-AAB3793DF885}" type="presParOf" srcId="{EB059165-B387-40E4-9FD5-A49B8E32C60C}" destId="{7DB22B64-136A-4A45-96A3-A98E0740BA6D}" srcOrd="0" destOrd="0" presId="urn:microsoft.com/office/officeart/2008/layout/AccentedPicture"/>
    <dgm:cxn modelId="{98B06D77-B152-440E-8825-30E014D65ED0}" type="presParOf" srcId="{EB059165-B387-40E4-9FD5-A49B8E32C60C}" destId="{86D7EFAE-CB2D-41CF-979B-6D7752601C05}" srcOrd="1" destOrd="0" presId="urn:microsoft.com/office/officeart/2008/layout/AccentedPicture"/>
    <dgm:cxn modelId="{9D8EA9D6-B82F-47CD-8662-EB223859ADB9}" type="presParOf" srcId="{EB059165-B387-40E4-9FD5-A49B8E32C60C}" destId="{219280F1-C413-4EF1-B847-7FCB454E52E8}" srcOrd="2" destOrd="0" presId="urn:microsoft.com/office/officeart/2008/layout/AccentedPicture"/>
    <dgm:cxn modelId="{9CF5EF86-59FF-4915-B3E8-87653A60D073}" type="presParOf" srcId="{219280F1-C413-4EF1-B847-7FCB454E52E8}" destId="{9A82408E-6BB3-4BED-9438-AEE82F9CD099}" srcOrd="0" destOrd="0" presId="urn:microsoft.com/office/officeart/2008/layout/AccentedPicture"/>
    <dgm:cxn modelId="{05679D62-E2B8-4DD6-9B88-C56A7F87CC55}" type="presParOf" srcId="{9A82408E-6BB3-4BED-9438-AEE82F9CD099}" destId="{4262815A-1495-4FF2-9D0C-29A78AD8827A}" srcOrd="0" destOrd="0" presId="urn:microsoft.com/office/officeart/2008/layout/AccentedPicture"/>
    <dgm:cxn modelId="{BD72E40B-93BC-414A-ACFC-7D6A1FDC3319}" type="presParOf" srcId="{9A82408E-6BB3-4BED-9438-AEE82F9CD099}" destId="{A4A76F9A-9D3D-452C-9C79-4F0CE0F4B24A}" srcOrd="1" destOrd="0" presId="urn:microsoft.com/office/officeart/2008/layout/AccentedPicture"/>
    <dgm:cxn modelId="{F742CCF2-84D5-47AF-B23A-A1B7BA0B9C06}" type="presParOf" srcId="{9A82408E-6BB3-4BED-9438-AEE82F9CD099}" destId="{4E296C6A-5CD9-465A-AE5B-D47D5F004362}" srcOrd="2" destOrd="0" presId="urn:microsoft.com/office/officeart/2008/layout/AccentedPicture"/>
    <dgm:cxn modelId="{5916663B-56C0-4BB2-9C49-A2C570340A42}" type="presParOf" srcId="{4E296C6A-5CD9-465A-AE5B-D47D5F004362}" destId="{E341D6BC-36CA-4E29-9D1B-B76FE7703E0E}" srcOrd="0" destOrd="0" presId="urn:microsoft.com/office/officeart/2008/layout/AccentedPicture"/>
    <dgm:cxn modelId="{3C95F001-0E5F-4525-9D62-3BCA573E1C1C}" type="presParOf" srcId="{219280F1-C413-4EF1-B847-7FCB454E52E8}" destId="{BBFF0075-D8C6-404C-92A5-CA8E3F7F3F83}" srcOrd="1" destOrd="0" presId="urn:microsoft.com/office/officeart/2008/layout/AccentedPicture"/>
    <dgm:cxn modelId="{0C346756-5AEA-4A54-AAFE-E909920DD017}" type="presParOf" srcId="{219280F1-C413-4EF1-B847-7FCB454E52E8}" destId="{B4E1BED3-338B-42B7-A2F9-A775E2A9C55F}" srcOrd="2" destOrd="0" presId="urn:microsoft.com/office/officeart/2008/layout/AccentedPicture"/>
    <dgm:cxn modelId="{043A6DA5-0E66-43A0-BC80-368A874DBC1C}" type="presParOf" srcId="{B4E1BED3-338B-42B7-A2F9-A775E2A9C55F}" destId="{794D191E-EFA0-4C4B-B437-2DB8CF09F044}" srcOrd="0" destOrd="0" presId="urn:microsoft.com/office/officeart/2008/layout/AccentedPicture"/>
    <dgm:cxn modelId="{F79BCD64-AA8E-4178-94EE-41BAE605EB08}" type="presParOf" srcId="{B4E1BED3-338B-42B7-A2F9-A775E2A9C55F}" destId="{390072AF-20F7-4C33-B994-F18BFA3B3627}" srcOrd="1" destOrd="0" presId="urn:microsoft.com/office/officeart/2008/layout/AccentedPicture"/>
    <dgm:cxn modelId="{5C0F1940-D8BA-4EB5-9A31-9337F793E075}" type="presParOf" srcId="{B4E1BED3-338B-42B7-A2F9-A775E2A9C55F}" destId="{6BF57ED3-A6AE-4C58-8EC6-5DA8388F977F}" srcOrd="2" destOrd="0" presId="urn:microsoft.com/office/officeart/2008/layout/AccentedPicture"/>
    <dgm:cxn modelId="{587C1D17-66D6-46A7-8458-B28D48A1BA6E}" type="presParOf" srcId="{6BF57ED3-A6AE-4C58-8EC6-5DA8388F977F}" destId="{C9A2A0AE-98C4-4B9C-BE76-FFF2D247CCE1}" srcOrd="0" destOrd="0" presId="urn:microsoft.com/office/officeart/2008/layout/AccentedPicture"/>
    <dgm:cxn modelId="{7CEE708C-ACB7-4188-9B29-E7746DC9C7C2}" type="presParOf" srcId="{219280F1-C413-4EF1-B847-7FCB454E52E8}" destId="{71519B7F-881C-4453-997E-BBF4E7D3FC10}" srcOrd="3" destOrd="0" presId="urn:microsoft.com/office/officeart/2008/layout/AccentedPicture"/>
    <dgm:cxn modelId="{D53F7276-8F91-417E-B1E4-3916A04B0E3C}" type="presParOf" srcId="{219280F1-C413-4EF1-B847-7FCB454E52E8}" destId="{50B97C17-4739-45AD-B829-A4133FE86BFC}" srcOrd="4" destOrd="0" presId="urn:microsoft.com/office/officeart/2008/layout/AccentedPicture"/>
    <dgm:cxn modelId="{DF20B970-DEAF-48A7-AE20-A9B8844E2809}" type="presParOf" srcId="{50B97C17-4739-45AD-B829-A4133FE86BFC}" destId="{EC5ABE04-E205-4F3F-8375-ABF277621FDA}" srcOrd="0" destOrd="0" presId="urn:microsoft.com/office/officeart/2008/layout/AccentedPicture"/>
    <dgm:cxn modelId="{6C771ECB-9BC1-4312-AB99-42BE5F863512}" type="presParOf" srcId="{50B97C17-4739-45AD-B829-A4133FE86BFC}" destId="{10B98F25-AF2F-4DEC-B1AE-4759EF5AC96E}" srcOrd="1" destOrd="0" presId="urn:microsoft.com/office/officeart/2008/layout/AccentedPicture"/>
    <dgm:cxn modelId="{214E0175-C5FA-4C6D-A604-E268F8401328}" type="presParOf" srcId="{50B97C17-4739-45AD-B829-A4133FE86BFC}" destId="{742E12F2-DA0F-4AC7-8611-59FDF37F0808}" srcOrd="2" destOrd="0" presId="urn:microsoft.com/office/officeart/2008/layout/AccentedPicture"/>
    <dgm:cxn modelId="{DAA8D52C-9F3D-47E6-9582-0D8C5B1A0D53}" type="presParOf" srcId="{742E12F2-DA0F-4AC7-8611-59FDF37F0808}" destId="{8A27CACD-234F-4198-B22A-8AA75FC519FA}" srcOrd="0" destOrd="0" presId="urn:microsoft.com/office/officeart/2008/layout/AccentedPicture"/>
    <dgm:cxn modelId="{323F94BB-1848-4C26-9C27-BFB80300BD07}" type="presParOf" srcId="{219280F1-C413-4EF1-B847-7FCB454E52E8}" destId="{131F6C15-723A-4D1C-AA5A-7C5893C30B75}" srcOrd="5" destOrd="0" presId="urn:microsoft.com/office/officeart/2008/layout/AccentedPicture"/>
    <dgm:cxn modelId="{B255F159-7A41-4AD7-A05E-9A46EAB580CA}" type="presParOf" srcId="{219280F1-C413-4EF1-B847-7FCB454E52E8}" destId="{CF553849-95B0-4705-B93B-FAC7A0CCCBE4}" srcOrd="6" destOrd="0" presId="urn:microsoft.com/office/officeart/2008/layout/AccentedPicture"/>
    <dgm:cxn modelId="{CD89CD80-E6BF-4408-B01A-4D3E06882FF2}" type="presParOf" srcId="{CF553849-95B0-4705-B93B-FAC7A0CCCBE4}" destId="{CD6E0971-A9D4-4545-BF9B-52444CE4A188}" srcOrd="0" destOrd="0" presId="urn:microsoft.com/office/officeart/2008/layout/AccentedPicture"/>
    <dgm:cxn modelId="{AD6231F3-C04C-4C96-A2A5-EF3CB6627F66}" type="presParOf" srcId="{CF553849-95B0-4705-B93B-FAC7A0CCCBE4}" destId="{605D46D7-FABA-4BC6-94A3-AAFD4A8E848F}" srcOrd="1" destOrd="0" presId="urn:microsoft.com/office/officeart/2008/layout/AccentedPicture"/>
    <dgm:cxn modelId="{DD15DDD5-2843-4E1A-A5B5-823159E48491}" type="presParOf" srcId="{CF553849-95B0-4705-B93B-FAC7A0CCCBE4}" destId="{542E1909-D285-4A83-B107-3CECFA61E5B6}" srcOrd="2" destOrd="0" presId="urn:microsoft.com/office/officeart/2008/layout/AccentedPicture"/>
    <dgm:cxn modelId="{2C0ACD4B-C357-488F-8E3C-39AACB7B9D00}" type="presParOf" srcId="{542E1909-D285-4A83-B107-3CECFA61E5B6}" destId="{6C90D954-F21F-4DF5-9033-7A747BCF7722}" srcOrd="0" destOrd="0" presId="urn:microsoft.com/office/officeart/2008/layout/AccentedPicture"/>
    <dgm:cxn modelId="{864F25C1-2A2D-4E7F-B350-75E4E0652C90}" type="presParOf" srcId="{EB059165-B387-40E4-9FD5-A49B8E32C60C}" destId="{15811C4E-0399-410A-B644-BA4F84A2B247}" srcOrd="3" destOrd="0" presId="urn:microsoft.com/office/officeart/2008/layout/AccentedPicture"/>
    <dgm:cxn modelId="{95CF6EAF-F827-4245-AD12-6FAFBB68D918}" type="presParOf" srcId="{15811C4E-0399-410A-B644-BA4F84A2B247}" destId="{CCB65263-0395-487A-BF2F-29E897F3D480}"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B94D34-F44D-4E8D-9A74-F6F4E554FD24}" type="doc">
      <dgm:prSet loTypeId="urn:microsoft.com/office/officeart/2008/layout/AccentedPicture" loCatId="picture" qsTypeId="urn:microsoft.com/office/officeart/2005/8/quickstyle/3d3" qsCatId="3D" csTypeId="urn:microsoft.com/office/officeart/2005/8/colors/accent1_2" csCatId="accent1" phldr="1"/>
      <dgm:spPr/>
      <dgm:t>
        <a:bodyPr/>
        <a:lstStyle/>
        <a:p>
          <a:endParaRPr lang="en-IN"/>
        </a:p>
      </dgm:t>
    </dgm:pt>
    <dgm:pt modelId="{13F56C2F-5701-495D-915B-4D60403CFCD8}">
      <dgm:prSet/>
      <dgm:spPr/>
      <dgm:t>
        <a:bodyPr/>
        <a:lstStyle/>
        <a:p>
          <a:endParaRPr lang="en-IN"/>
        </a:p>
      </dgm:t>
    </dgm:pt>
    <dgm:pt modelId="{2CC67E46-2F4F-4271-8DC9-0B2394933637}" type="parTrans" cxnId="{EF141FBF-873A-4B83-82EE-F5D63335A956}">
      <dgm:prSet/>
      <dgm:spPr/>
      <dgm:t>
        <a:bodyPr/>
        <a:lstStyle/>
        <a:p>
          <a:endParaRPr lang="en-IN"/>
        </a:p>
      </dgm:t>
    </dgm:pt>
    <dgm:pt modelId="{991EC957-FE3B-40DF-8588-5A01E9A9C54A}" type="sibTrans" cxnId="{EF141FBF-873A-4B83-82EE-F5D63335A95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dgm:spPr>
      <dgm:t>
        <a:bodyPr/>
        <a:lstStyle/>
        <a:p>
          <a:endParaRPr lang="en-IN"/>
        </a:p>
      </dgm:t>
    </dgm:pt>
    <dgm:pt modelId="{AC216589-8B35-492F-B854-F1EC89411BC6}">
      <dgm:prSet phldrT="[Text]"/>
      <dgm:spPr/>
      <dgm:t>
        <a:bodyPr/>
        <a:lstStyle/>
        <a:p>
          <a:r>
            <a:rPr lang="en-US" dirty="0"/>
            <a:t> </a:t>
          </a:r>
          <a:endParaRPr lang="en-IN" dirty="0"/>
        </a:p>
      </dgm:t>
    </dgm:pt>
    <dgm:pt modelId="{78069B25-8E52-4D9E-A3E9-72B8A06442DE}" type="parTrans" cxnId="{5691B0E9-372A-4819-814F-0583F647E5C4}">
      <dgm:prSet/>
      <dgm:spPr/>
      <dgm:t>
        <a:bodyPr/>
        <a:lstStyle/>
        <a:p>
          <a:endParaRPr lang="en-IN"/>
        </a:p>
      </dgm:t>
    </dgm:pt>
    <dgm:pt modelId="{D5D7D3EC-C95B-48CD-B451-1745AD89D2D6}" type="sibTrans" cxnId="{5691B0E9-372A-4819-814F-0583F647E5C4}">
      <dgm:prSet/>
      <dgm:spPr/>
      <dgm:t>
        <a:bodyPr/>
        <a:lstStyle/>
        <a:p>
          <a:endParaRPr lang="en-IN"/>
        </a:p>
      </dgm:t>
    </dgm:pt>
    <dgm:pt modelId="{A35BB3FF-F0BB-480C-8403-ED4BB7BFE264}">
      <dgm:prSet phldrT="[Text]"/>
      <dgm:spPr/>
      <dgm:t>
        <a:bodyPr/>
        <a:lstStyle/>
        <a:p>
          <a:r>
            <a:rPr lang="en-US" dirty="0"/>
            <a:t> </a:t>
          </a:r>
          <a:endParaRPr lang="en-IN" dirty="0"/>
        </a:p>
      </dgm:t>
    </dgm:pt>
    <dgm:pt modelId="{B4A5069F-0693-4146-850C-2E671200E2CC}" type="parTrans" cxnId="{C1F4C239-EB0A-4E3D-9D40-1199592BB5BA}">
      <dgm:prSet/>
      <dgm:spPr/>
      <dgm:t>
        <a:bodyPr/>
        <a:lstStyle/>
        <a:p>
          <a:endParaRPr lang="en-IN"/>
        </a:p>
      </dgm:t>
    </dgm:pt>
    <dgm:pt modelId="{989A9B91-30D6-4730-8A86-3BF0391C6735}" type="sibTrans" cxnId="{C1F4C239-EB0A-4E3D-9D40-1199592BB5BA}">
      <dgm:prSet/>
      <dgm:spPr/>
      <dgm:t>
        <a:bodyPr/>
        <a:lstStyle/>
        <a:p>
          <a:endParaRPr lang="en-IN"/>
        </a:p>
      </dgm:t>
    </dgm:pt>
    <dgm:pt modelId="{92687C57-C4A2-481F-A935-CFB929D4A48A}">
      <dgm:prSet phldrT="[Text]"/>
      <dgm:spPr/>
      <dgm:t>
        <a:bodyPr/>
        <a:lstStyle/>
        <a:p>
          <a:r>
            <a:rPr lang="en-US" dirty="0"/>
            <a:t> </a:t>
          </a:r>
          <a:endParaRPr lang="en-IN" dirty="0"/>
        </a:p>
      </dgm:t>
    </dgm:pt>
    <dgm:pt modelId="{AE707B4E-BB81-4A8D-89A8-173AC86C4225}" type="sibTrans" cxnId="{EF9633FD-16B9-4380-AC91-B090B420418C}">
      <dgm:prSet/>
      <dgm:spPr/>
      <dgm:t>
        <a:bodyPr/>
        <a:lstStyle/>
        <a:p>
          <a:endParaRPr lang="en-IN"/>
        </a:p>
      </dgm:t>
    </dgm:pt>
    <dgm:pt modelId="{6548D4C3-40FE-4D2D-AACF-B7A642F2331A}" type="parTrans" cxnId="{EF9633FD-16B9-4380-AC91-B090B420418C}">
      <dgm:prSet/>
      <dgm:spPr/>
      <dgm:t>
        <a:bodyPr/>
        <a:lstStyle/>
        <a:p>
          <a:endParaRPr lang="en-IN"/>
        </a:p>
      </dgm:t>
    </dgm:pt>
    <dgm:pt modelId="{C66388E9-60C9-470F-8CF7-9569D2094F82}">
      <dgm:prSet phldrT="[Text]"/>
      <dgm:spPr/>
      <dgm:t>
        <a:bodyPr/>
        <a:lstStyle/>
        <a:p>
          <a:endParaRPr lang="en-IN" dirty="0"/>
        </a:p>
      </dgm:t>
    </dgm:pt>
    <dgm:pt modelId="{56225642-A992-447E-85FB-955C5CB90BC5}" type="parTrans" cxnId="{916D2172-023C-4D2C-A8F1-0E773A824303}">
      <dgm:prSet/>
      <dgm:spPr/>
      <dgm:t>
        <a:bodyPr/>
        <a:lstStyle/>
        <a:p>
          <a:endParaRPr lang="en-IN"/>
        </a:p>
      </dgm:t>
    </dgm:pt>
    <dgm:pt modelId="{9CB26B3A-F3B5-4343-9F71-94797EEAB89E}" type="sibTrans" cxnId="{916D2172-023C-4D2C-A8F1-0E773A824303}">
      <dgm:prSet/>
      <dgm:spPr/>
      <dgm:t>
        <a:bodyPr/>
        <a:lstStyle/>
        <a:p>
          <a:endParaRPr lang="en-IN"/>
        </a:p>
      </dgm:t>
    </dgm:pt>
    <dgm:pt modelId="{EB059165-B387-40E4-9FD5-A49B8E32C60C}" type="pres">
      <dgm:prSet presAssocID="{FCB94D34-F44D-4E8D-9A74-F6F4E554FD24}" presName="Name0" presStyleCnt="0">
        <dgm:presLayoutVars>
          <dgm:dir/>
        </dgm:presLayoutVars>
      </dgm:prSet>
      <dgm:spPr/>
    </dgm:pt>
    <dgm:pt modelId="{7DB22B64-136A-4A45-96A3-A98E0740BA6D}" type="pres">
      <dgm:prSet presAssocID="{991EC957-FE3B-40DF-8588-5A01E9A9C54A}" presName="picture_1" presStyleLbl="bgImgPlace1" presStyleIdx="0" presStyleCnt="1"/>
      <dgm:spPr/>
    </dgm:pt>
    <dgm:pt modelId="{86D7EFAE-CB2D-41CF-979B-6D7752601C05}" type="pres">
      <dgm:prSet presAssocID="{13F56C2F-5701-495D-915B-4D60403CFCD8}" presName="text_1" presStyleLbl="node1" presStyleIdx="0" presStyleCnt="0">
        <dgm:presLayoutVars>
          <dgm:bulletEnabled val="1"/>
        </dgm:presLayoutVars>
      </dgm:prSet>
      <dgm:spPr/>
    </dgm:pt>
    <dgm:pt modelId="{219280F1-C413-4EF1-B847-7FCB454E52E8}" type="pres">
      <dgm:prSet presAssocID="{FCB94D34-F44D-4E8D-9A74-F6F4E554FD24}" presName="linV" presStyleCnt="0"/>
      <dgm:spPr/>
    </dgm:pt>
    <dgm:pt modelId="{9A82408E-6BB3-4BED-9438-AEE82F9CD099}" type="pres">
      <dgm:prSet presAssocID="{92687C57-C4A2-481F-A935-CFB929D4A48A}" presName="pair" presStyleCnt="0"/>
      <dgm:spPr/>
    </dgm:pt>
    <dgm:pt modelId="{4262815A-1495-4FF2-9D0C-29A78AD8827A}" type="pres">
      <dgm:prSet presAssocID="{92687C57-C4A2-481F-A935-CFB929D4A48A}" presName="spaceH" presStyleLbl="node1" presStyleIdx="0" presStyleCnt="0"/>
      <dgm:spPr/>
    </dgm:pt>
    <dgm:pt modelId="{A4A76F9A-9D3D-452C-9C79-4F0CE0F4B24A}" type="pres">
      <dgm:prSet presAssocID="{92687C57-C4A2-481F-A935-CFB929D4A48A}" presName="desPictures" presStyleLbl="alignImgPlace1" presStyleIdx="0" presStyleCnt="4"/>
      <dgm:spPr>
        <a:prstGeom prst="roundRect">
          <a:avLst/>
        </a:prstGeom>
        <a:blipFill dpi="0" rotWithShape="1">
          <a:blip xmlns:r="http://schemas.openxmlformats.org/officeDocument/2006/relationships" r:embed="rId2"/>
          <a:srcRect/>
          <a:stretch>
            <a:fillRect l="-23975" r="-23975"/>
          </a:stretch>
        </a:blipFill>
      </dgm:spPr>
    </dgm:pt>
    <dgm:pt modelId="{4E296C6A-5CD9-465A-AE5B-D47D5F004362}" type="pres">
      <dgm:prSet presAssocID="{92687C57-C4A2-481F-A935-CFB929D4A48A}" presName="desTextWrapper" presStyleCnt="0"/>
      <dgm:spPr/>
    </dgm:pt>
    <dgm:pt modelId="{E341D6BC-36CA-4E29-9D1B-B76FE7703E0E}" type="pres">
      <dgm:prSet presAssocID="{92687C57-C4A2-481F-A935-CFB929D4A48A}" presName="desText" presStyleLbl="revTx" presStyleIdx="0" presStyleCnt="4">
        <dgm:presLayoutVars>
          <dgm:bulletEnabled val="1"/>
        </dgm:presLayoutVars>
      </dgm:prSet>
      <dgm:spPr/>
    </dgm:pt>
    <dgm:pt modelId="{BBFF0075-D8C6-404C-92A5-CA8E3F7F3F83}" type="pres">
      <dgm:prSet presAssocID="{AE707B4E-BB81-4A8D-89A8-173AC86C4225}" presName="spaceV" presStyleCnt="0"/>
      <dgm:spPr/>
    </dgm:pt>
    <dgm:pt modelId="{B4E1BED3-338B-42B7-A2F9-A775E2A9C55F}" type="pres">
      <dgm:prSet presAssocID="{AC216589-8B35-492F-B854-F1EC89411BC6}" presName="pair" presStyleCnt="0"/>
      <dgm:spPr/>
    </dgm:pt>
    <dgm:pt modelId="{794D191E-EFA0-4C4B-B437-2DB8CF09F044}" type="pres">
      <dgm:prSet presAssocID="{AC216589-8B35-492F-B854-F1EC89411BC6}" presName="spaceH" presStyleLbl="node1" presStyleIdx="0" presStyleCnt="0"/>
      <dgm:spPr/>
    </dgm:pt>
    <dgm:pt modelId="{390072AF-20F7-4C33-B994-F18BFA3B3627}" type="pres">
      <dgm:prSet presAssocID="{AC216589-8B35-492F-B854-F1EC89411BC6}" presName="desPictures" presStyleLbl="alignImgPlace1" presStyleIdx="1" presStyleCnt="4"/>
      <dgm:spPr>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377" r="-6377"/>
          </a:stretch>
        </a:blipFill>
      </dgm:spPr>
    </dgm:pt>
    <dgm:pt modelId="{6BF57ED3-A6AE-4C58-8EC6-5DA8388F977F}" type="pres">
      <dgm:prSet presAssocID="{AC216589-8B35-492F-B854-F1EC89411BC6}" presName="desTextWrapper" presStyleCnt="0"/>
      <dgm:spPr/>
    </dgm:pt>
    <dgm:pt modelId="{C9A2A0AE-98C4-4B9C-BE76-FFF2D247CCE1}" type="pres">
      <dgm:prSet presAssocID="{AC216589-8B35-492F-B854-F1EC89411BC6}" presName="desText" presStyleLbl="revTx" presStyleIdx="1" presStyleCnt="4">
        <dgm:presLayoutVars>
          <dgm:bulletEnabled val="1"/>
        </dgm:presLayoutVars>
      </dgm:prSet>
      <dgm:spPr/>
    </dgm:pt>
    <dgm:pt modelId="{71519B7F-881C-4453-997E-BBF4E7D3FC10}" type="pres">
      <dgm:prSet presAssocID="{D5D7D3EC-C95B-48CD-B451-1745AD89D2D6}" presName="spaceV" presStyleCnt="0"/>
      <dgm:spPr/>
    </dgm:pt>
    <dgm:pt modelId="{50B97C17-4739-45AD-B829-A4133FE86BFC}" type="pres">
      <dgm:prSet presAssocID="{A35BB3FF-F0BB-480C-8403-ED4BB7BFE264}" presName="pair" presStyleCnt="0"/>
      <dgm:spPr/>
    </dgm:pt>
    <dgm:pt modelId="{EC5ABE04-E205-4F3F-8375-ABF277621FDA}" type="pres">
      <dgm:prSet presAssocID="{A35BB3FF-F0BB-480C-8403-ED4BB7BFE264}" presName="spaceH" presStyleLbl="node1" presStyleIdx="0" presStyleCnt="0"/>
      <dgm:spPr/>
    </dgm:pt>
    <dgm:pt modelId="{10B98F25-AF2F-4DEC-B1AE-4759EF5AC96E}" type="pres">
      <dgm:prSet presAssocID="{A35BB3FF-F0BB-480C-8403-ED4BB7BFE264}" presName="desPictures" presStyleLbl="alignImgPlace1" presStyleIdx="2" presStyleCnt="4"/>
      <dgm:spPr>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7030" r="-27030"/>
          </a:stretch>
        </a:blipFill>
      </dgm:spPr>
    </dgm:pt>
    <dgm:pt modelId="{742E12F2-DA0F-4AC7-8611-59FDF37F0808}" type="pres">
      <dgm:prSet presAssocID="{A35BB3FF-F0BB-480C-8403-ED4BB7BFE264}" presName="desTextWrapper" presStyleCnt="0"/>
      <dgm:spPr/>
    </dgm:pt>
    <dgm:pt modelId="{8A27CACD-234F-4198-B22A-8AA75FC519FA}" type="pres">
      <dgm:prSet presAssocID="{A35BB3FF-F0BB-480C-8403-ED4BB7BFE264}" presName="desText" presStyleLbl="revTx" presStyleIdx="2" presStyleCnt="4">
        <dgm:presLayoutVars>
          <dgm:bulletEnabled val="1"/>
        </dgm:presLayoutVars>
      </dgm:prSet>
      <dgm:spPr/>
    </dgm:pt>
    <dgm:pt modelId="{131F6C15-723A-4D1C-AA5A-7C5893C30B75}" type="pres">
      <dgm:prSet presAssocID="{989A9B91-30D6-4730-8A86-3BF0391C6735}" presName="spaceV" presStyleCnt="0"/>
      <dgm:spPr/>
    </dgm:pt>
    <dgm:pt modelId="{CF553849-95B0-4705-B93B-FAC7A0CCCBE4}" type="pres">
      <dgm:prSet presAssocID="{C66388E9-60C9-470F-8CF7-9569D2094F82}" presName="pair" presStyleCnt="0"/>
      <dgm:spPr/>
    </dgm:pt>
    <dgm:pt modelId="{CD6E0971-A9D4-4545-BF9B-52444CE4A188}" type="pres">
      <dgm:prSet presAssocID="{C66388E9-60C9-470F-8CF7-9569D2094F82}" presName="spaceH" presStyleLbl="node1" presStyleIdx="0" presStyleCnt="0"/>
      <dgm:spPr/>
    </dgm:pt>
    <dgm:pt modelId="{605D46D7-FABA-4BC6-94A3-AAFD4A8E848F}" type="pres">
      <dgm:prSet presAssocID="{C66388E9-60C9-470F-8CF7-9569D2094F82}" presName="desPictures" presStyleLbl="alignImgPlace1" presStyleIdx="3" presStyleCnt="4"/>
      <dgm:spPr>
        <a:prstGeom prst="roundRect">
          <a:avLst/>
        </a:prstGeom>
        <a:blipFill dpi="0" rotWithShape="1">
          <a:blip xmlns:r="http://schemas.openxmlformats.org/officeDocument/2006/relationships" r:embed="rId5"/>
          <a:srcRect/>
          <a:stretch>
            <a:fillRect l="-6898" r="-6898"/>
          </a:stretch>
        </a:blipFill>
      </dgm:spPr>
    </dgm:pt>
    <dgm:pt modelId="{542E1909-D285-4A83-B107-3CECFA61E5B6}" type="pres">
      <dgm:prSet presAssocID="{C66388E9-60C9-470F-8CF7-9569D2094F82}" presName="desTextWrapper" presStyleCnt="0"/>
      <dgm:spPr/>
    </dgm:pt>
    <dgm:pt modelId="{6C90D954-F21F-4DF5-9033-7A747BCF7722}" type="pres">
      <dgm:prSet presAssocID="{C66388E9-60C9-470F-8CF7-9569D2094F82}" presName="desText" presStyleLbl="revTx" presStyleIdx="3" presStyleCnt="4">
        <dgm:presLayoutVars>
          <dgm:bulletEnabled val="1"/>
        </dgm:presLayoutVars>
      </dgm:prSet>
      <dgm:spPr/>
    </dgm:pt>
    <dgm:pt modelId="{15811C4E-0399-410A-B644-BA4F84A2B247}" type="pres">
      <dgm:prSet presAssocID="{FCB94D34-F44D-4E8D-9A74-F6F4E554FD24}" presName="maxNode" presStyleCnt="0"/>
      <dgm:spPr/>
    </dgm:pt>
    <dgm:pt modelId="{CCB65263-0395-487A-BF2F-29E897F3D480}" type="pres">
      <dgm:prSet presAssocID="{FCB94D34-F44D-4E8D-9A74-F6F4E554FD24}" presName="Name33" presStyleCnt="0"/>
      <dgm:spPr/>
    </dgm:pt>
  </dgm:ptLst>
  <dgm:cxnLst>
    <dgm:cxn modelId="{8E46E411-F5C6-44B1-82AD-397414721FAF}" type="presOf" srcId="{FCB94D34-F44D-4E8D-9A74-F6F4E554FD24}" destId="{EB059165-B387-40E4-9FD5-A49B8E32C60C}" srcOrd="0" destOrd="0" presId="urn:microsoft.com/office/officeart/2008/layout/AccentedPicture"/>
    <dgm:cxn modelId="{C1F4C239-EB0A-4E3D-9D40-1199592BB5BA}" srcId="{FCB94D34-F44D-4E8D-9A74-F6F4E554FD24}" destId="{A35BB3FF-F0BB-480C-8403-ED4BB7BFE264}" srcOrd="3" destOrd="0" parTransId="{B4A5069F-0693-4146-850C-2E671200E2CC}" sibTransId="{989A9B91-30D6-4730-8A86-3BF0391C6735}"/>
    <dgm:cxn modelId="{916D2172-023C-4D2C-A8F1-0E773A824303}" srcId="{FCB94D34-F44D-4E8D-9A74-F6F4E554FD24}" destId="{C66388E9-60C9-470F-8CF7-9569D2094F82}" srcOrd="4" destOrd="0" parTransId="{56225642-A992-447E-85FB-955C5CB90BC5}" sibTransId="{9CB26B3A-F3B5-4343-9F71-94797EEAB89E}"/>
    <dgm:cxn modelId="{1EE55C87-2B5A-48E1-9ACD-EF31A6F5825D}" type="presOf" srcId="{92687C57-C4A2-481F-A935-CFB929D4A48A}" destId="{E341D6BC-36CA-4E29-9D1B-B76FE7703E0E}" srcOrd="0" destOrd="0" presId="urn:microsoft.com/office/officeart/2008/layout/AccentedPicture"/>
    <dgm:cxn modelId="{EAC78C9B-17B5-4D9F-803D-6ACAC4300515}" type="presOf" srcId="{A35BB3FF-F0BB-480C-8403-ED4BB7BFE264}" destId="{8A27CACD-234F-4198-B22A-8AA75FC519FA}" srcOrd="0" destOrd="0" presId="urn:microsoft.com/office/officeart/2008/layout/AccentedPicture"/>
    <dgm:cxn modelId="{D5D0AFB2-7103-4165-A1E9-0F0E1AD744AB}" type="presOf" srcId="{AC216589-8B35-492F-B854-F1EC89411BC6}" destId="{C9A2A0AE-98C4-4B9C-BE76-FFF2D247CCE1}" srcOrd="0" destOrd="0" presId="urn:microsoft.com/office/officeart/2008/layout/AccentedPicture"/>
    <dgm:cxn modelId="{EF141FBF-873A-4B83-82EE-F5D63335A956}" srcId="{FCB94D34-F44D-4E8D-9A74-F6F4E554FD24}" destId="{13F56C2F-5701-495D-915B-4D60403CFCD8}" srcOrd="0" destOrd="0" parTransId="{2CC67E46-2F4F-4271-8DC9-0B2394933637}" sibTransId="{991EC957-FE3B-40DF-8588-5A01E9A9C54A}"/>
    <dgm:cxn modelId="{CC20CED0-266D-470E-BAFD-7D70DC09D05E}" type="presOf" srcId="{991EC957-FE3B-40DF-8588-5A01E9A9C54A}" destId="{7DB22B64-136A-4A45-96A3-A98E0740BA6D}" srcOrd="0" destOrd="0" presId="urn:microsoft.com/office/officeart/2008/layout/AccentedPicture"/>
    <dgm:cxn modelId="{BCF96CD9-2481-40AD-996E-B1D91749C525}" type="presOf" srcId="{13F56C2F-5701-495D-915B-4D60403CFCD8}" destId="{86D7EFAE-CB2D-41CF-979B-6D7752601C05}" srcOrd="0" destOrd="0" presId="urn:microsoft.com/office/officeart/2008/layout/AccentedPicture"/>
    <dgm:cxn modelId="{5691B0E9-372A-4819-814F-0583F647E5C4}" srcId="{FCB94D34-F44D-4E8D-9A74-F6F4E554FD24}" destId="{AC216589-8B35-492F-B854-F1EC89411BC6}" srcOrd="2" destOrd="0" parTransId="{78069B25-8E52-4D9E-A3E9-72B8A06442DE}" sibTransId="{D5D7D3EC-C95B-48CD-B451-1745AD89D2D6}"/>
    <dgm:cxn modelId="{60D644F4-9ACA-429F-BFE5-4ECB473EB927}" type="presOf" srcId="{C66388E9-60C9-470F-8CF7-9569D2094F82}" destId="{6C90D954-F21F-4DF5-9033-7A747BCF7722}" srcOrd="0" destOrd="0" presId="urn:microsoft.com/office/officeart/2008/layout/AccentedPicture"/>
    <dgm:cxn modelId="{EF9633FD-16B9-4380-AC91-B090B420418C}" srcId="{FCB94D34-F44D-4E8D-9A74-F6F4E554FD24}" destId="{92687C57-C4A2-481F-A935-CFB929D4A48A}" srcOrd="1" destOrd="0" parTransId="{6548D4C3-40FE-4D2D-AACF-B7A642F2331A}" sibTransId="{AE707B4E-BB81-4A8D-89A8-173AC86C4225}"/>
    <dgm:cxn modelId="{A75479A5-9155-462A-A4CD-AAB3793DF885}" type="presParOf" srcId="{EB059165-B387-40E4-9FD5-A49B8E32C60C}" destId="{7DB22B64-136A-4A45-96A3-A98E0740BA6D}" srcOrd="0" destOrd="0" presId="urn:microsoft.com/office/officeart/2008/layout/AccentedPicture"/>
    <dgm:cxn modelId="{98B06D77-B152-440E-8825-30E014D65ED0}" type="presParOf" srcId="{EB059165-B387-40E4-9FD5-A49B8E32C60C}" destId="{86D7EFAE-CB2D-41CF-979B-6D7752601C05}" srcOrd="1" destOrd="0" presId="urn:microsoft.com/office/officeart/2008/layout/AccentedPicture"/>
    <dgm:cxn modelId="{9D8EA9D6-B82F-47CD-8662-EB223859ADB9}" type="presParOf" srcId="{EB059165-B387-40E4-9FD5-A49B8E32C60C}" destId="{219280F1-C413-4EF1-B847-7FCB454E52E8}" srcOrd="2" destOrd="0" presId="urn:microsoft.com/office/officeart/2008/layout/AccentedPicture"/>
    <dgm:cxn modelId="{9CF5EF86-59FF-4915-B3E8-87653A60D073}" type="presParOf" srcId="{219280F1-C413-4EF1-B847-7FCB454E52E8}" destId="{9A82408E-6BB3-4BED-9438-AEE82F9CD099}" srcOrd="0" destOrd="0" presId="urn:microsoft.com/office/officeart/2008/layout/AccentedPicture"/>
    <dgm:cxn modelId="{05679D62-E2B8-4DD6-9B88-C56A7F87CC55}" type="presParOf" srcId="{9A82408E-6BB3-4BED-9438-AEE82F9CD099}" destId="{4262815A-1495-4FF2-9D0C-29A78AD8827A}" srcOrd="0" destOrd="0" presId="urn:microsoft.com/office/officeart/2008/layout/AccentedPicture"/>
    <dgm:cxn modelId="{BD72E40B-93BC-414A-ACFC-7D6A1FDC3319}" type="presParOf" srcId="{9A82408E-6BB3-4BED-9438-AEE82F9CD099}" destId="{A4A76F9A-9D3D-452C-9C79-4F0CE0F4B24A}" srcOrd="1" destOrd="0" presId="urn:microsoft.com/office/officeart/2008/layout/AccentedPicture"/>
    <dgm:cxn modelId="{F742CCF2-84D5-47AF-B23A-A1B7BA0B9C06}" type="presParOf" srcId="{9A82408E-6BB3-4BED-9438-AEE82F9CD099}" destId="{4E296C6A-5CD9-465A-AE5B-D47D5F004362}" srcOrd="2" destOrd="0" presId="urn:microsoft.com/office/officeart/2008/layout/AccentedPicture"/>
    <dgm:cxn modelId="{5916663B-56C0-4BB2-9C49-A2C570340A42}" type="presParOf" srcId="{4E296C6A-5CD9-465A-AE5B-D47D5F004362}" destId="{E341D6BC-36CA-4E29-9D1B-B76FE7703E0E}" srcOrd="0" destOrd="0" presId="urn:microsoft.com/office/officeart/2008/layout/AccentedPicture"/>
    <dgm:cxn modelId="{3C95F001-0E5F-4525-9D62-3BCA573E1C1C}" type="presParOf" srcId="{219280F1-C413-4EF1-B847-7FCB454E52E8}" destId="{BBFF0075-D8C6-404C-92A5-CA8E3F7F3F83}" srcOrd="1" destOrd="0" presId="urn:microsoft.com/office/officeart/2008/layout/AccentedPicture"/>
    <dgm:cxn modelId="{0C346756-5AEA-4A54-AAFE-E909920DD017}" type="presParOf" srcId="{219280F1-C413-4EF1-B847-7FCB454E52E8}" destId="{B4E1BED3-338B-42B7-A2F9-A775E2A9C55F}" srcOrd="2" destOrd="0" presId="urn:microsoft.com/office/officeart/2008/layout/AccentedPicture"/>
    <dgm:cxn modelId="{043A6DA5-0E66-43A0-BC80-368A874DBC1C}" type="presParOf" srcId="{B4E1BED3-338B-42B7-A2F9-A775E2A9C55F}" destId="{794D191E-EFA0-4C4B-B437-2DB8CF09F044}" srcOrd="0" destOrd="0" presId="urn:microsoft.com/office/officeart/2008/layout/AccentedPicture"/>
    <dgm:cxn modelId="{F79BCD64-AA8E-4178-94EE-41BAE605EB08}" type="presParOf" srcId="{B4E1BED3-338B-42B7-A2F9-A775E2A9C55F}" destId="{390072AF-20F7-4C33-B994-F18BFA3B3627}" srcOrd="1" destOrd="0" presId="urn:microsoft.com/office/officeart/2008/layout/AccentedPicture"/>
    <dgm:cxn modelId="{5C0F1940-D8BA-4EB5-9A31-9337F793E075}" type="presParOf" srcId="{B4E1BED3-338B-42B7-A2F9-A775E2A9C55F}" destId="{6BF57ED3-A6AE-4C58-8EC6-5DA8388F977F}" srcOrd="2" destOrd="0" presId="urn:microsoft.com/office/officeart/2008/layout/AccentedPicture"/>
    <dgm:cxn modelId="{587C1D17-66D6-46A7-8458-B28D48A1BA6E}" type="presParOf" srcId="{6BF57ED3-A6AE-4C58-8EC6-5DA8388F977F}" destId="{C9A2A0AE-98C4-4B9C-BE76-FFF2D247CCE1}" srcOrd="0" destOrd="0" presId="urn:microsoft.com/office/officeart/2008/layout/AccentedPicture"/>
    <dgm:cxn modelId="{7CEE708C-ACB7-4188-9B29-E7746DC9C7C2}" type="presParOf" srcId="{219280F1-C413-4EF1-B847-7FCB454E52E8}" destId="{71519B7F-881C-4453-997E-BBF4E7D3FC10}" srcOrd="3" destOrd="0" presId="urn:microsoft.com/office/officeart/2008/layout/AccentedPicture"/>
    <dgm:cxn modelId="{D53F7276-8F91-417E-B1E4-3916A04B0E3C}" type="presParOf" srcId="{219280F1-C413-4EF1-B847-7FCB454E52E8}" destId="{50B97C17-4739-45AD-B829-A4133FE86BFC}" srcOrd="4" destOrd="0" presId="urn:microsoft.com/office/officeart/2008/layout/AccentedPicture"/>
    <dgm:cxn modelId="{DF20B970-DEAF-48A7-AE20-A9B8844E2809}" type="presParOf" srcId="{50B97C17-4739-45AD-B829-A4133FE86BFC}" destId="{EC5ABE04-E205-4F3F-8375-ABF277621FDA}" srcOrd="0" destOrd="0" presId="urn:microsoft.com/office/officeart/2008/layout/AccentedPicture"/>
    <dgm:cxn modelId="{6C771ECB-9BC1-4312-AB99-42BE5F863512}" type="presParOf" srcId="{50B97C17-4739-45AD-B829-A4133FE86BFC}" destId="{10B98F25-AF2F-4DEC-B1AE-4759EF5AC96E}" srcOrd="1" destOrd="0" presId="urn:microsoft.com/office/officeart/2008/layout/AccentedPicture"/>
    <dgm:cxn modelId="{214E0175-C5FA-4C6D-A604-E268F8401328}" type="presParOf" srcId="{50B97C17-4739-45AD-B829-A4133FE86BFC}" destId="{742E12F2-DA0F-4AC7-8611-59FDF37F0808}" srcOrd="2" destOrd="0" presId="urn:microsoft.com/office/officeart/2008/layout/AccentedPicture"/>
    <dgm:cxn modelId="{DAA8D52C-9F3D-47E6-9582-0D8C5B1A0D53}" type="presParOf" srcId="{742E12F2-DA0F-4AC7-8611-59FDF37F0808}" destId="{8A27CACD-234F-4198-B22A-8AA75FC519FA}" srcOrd="0" destOrd="0" presId="urn:microsoft.com/office/officeart/2008/layout/AccentedPicture"/>
    <dgm:cxn modelId="{323F94BB-1848-4C26-9C27-BFB80300BD07}" type="presParOf" srcId="{219280F1-C413-4EF1-B847-7FCB454E52E8}" destId="{131F6C15-723A-4D1C-AA5A-7C5893C30B75}" srcOrd="5" destOrd="0" presId="urn:microsoft.com/office/officeart/2008/layout/AccentedPicture"/>
    <dgm:cxn modelId="{B255F159-7A41-4AD7-A05E-9A46EAB580CA}" type="presParOf" srcId="{219280F1-C413-4EF1-B847-7FCB454E52E8}" destId="{CF553849-95B0-4705-B93B-FAC7A0CCCBE4}" srcOrd="6" destOrd="0" presId="urn:microsoft.com/office/officeart/2008/layout/AccentedPicture"/>
    <dgm:cxn modelId="{CD89CD80-E6BF-4408-B01A-4D3E06882FF2}" type="presParOf" srcId="{CF553849-95B0-4705-B93B-FAC7A0CCCBE4}" destId="{CD6E0971-A9D4-4545-BF9B-52444CE4A188}" srcOrd="0" destOrd="0" presId="urn:microsoft.com/office/officeart/2008/layout/AccentedPicture"/>
    <dgm:cxn modelId="{AD6231F3-C04C-4C96-A2A5-EF3CB6627F66}" type="presParOf" srcId="{CF553849-95B0-4705-B93B-FAC7A0CCCBE4}" destId="{605D46D7-FABA-4BC6-94A3-AAFD4A8E848F}" srcOrd="1" destOrd="0" presId="urn:microsoft.com/office/officeart/2008/layout/AccentedPicture"/>
    <dgm:cxn modelId="{DD15DDD5-2843-4E1A-A5B5-823159E48491}" type="presParOf" srcId="{CF553849-95B0-4705-B93B-FAC7A0CCCBE4}" destId="{542E1909-D285-4A83-B107-3CECFA61E5B6}" srcOrd="2" destOrd="0" presId="urn:microsoft.com/office/officeart/2008/layout/AccentedPicture"/>
    <dgm:cxn modelId="{2C0ACD4B-C357-488F-8E3C-39AACB7B9D00}" type="presParOf" srcId="{542E1909-D285-4A83-B107-3CECFA61E5B6}" destId="{6C90D954-F21F-4DF5-9033-7A747BCF7722}" srcOrd="0" destOrd="0" presId="urn:microsoft.com/office/officeart/2008/layout/AccentedPicture"/>
    <dgm:cxn modelId="{864F25C1-2A2D-4E7F-B350-75E4E0652C90}" type="presParOf" srcId="{EB059165-B387-40E4-9FD5-A49B8E32C60C}" destId="{15811C4E-0399-410A-B644-BA4F84A2B247}" srcOrd="3" destOrd="0" presId="urn:microsoft.com/office/officeart/2008/layout/AccentedPicture"/>
    <dgm:cxn modelId="{95CF6EAF-F827-4245-AD12-6FAFBB68D918}" type="presParOf" srcId="{15811C4E-0399-410A-B644-BA4F84A2B247}" destId="{CCB65263-0395-487A-BF2F-29E897F3D480}" srcOrd="0" destOrd="0" presId="urn:microsoft.com/office/officeart/2008/layout/AccentedPicture"/>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7025A7-0996-4B95-BDC2-9BEF593216F9}"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IN"/>
        </a:p>
      </dgm:t>
    </dgm:pt>
    <dgm:pt modelId="{2FB774EC-52CC-4D3B-AF5F-33CC6D4559D2}">
      <dgm:prSet phldrT="[Text]" custT="1"/>
      <dgm:spPr/>
      <dgm:t>
        <a:bodyPr/>
        <a:lstStyle/>
        <a:p>
          <a:r>
            <a:rPr lang="en-US" sz="1800" dirty="0"/>
            <a:t>Risks</a:t>
          </a:r>
          <a:endParaRPr lang="en-IN" sz="2000" dirty="0"/>
        </a:p>
      </dgm:t>
    </dgm:pt>
    <dgm:pt modelId="{6488E6A9-4B8E-4D63-876B-0023FE0159C9}" type="parTrans" cxnId="{AC94497A-33D2-4C5D-92B9-03BB302B3821}">
      <dgm:prSet/>
      <dgm:spPr/>
      <dgm:t>
        <a:bodyPr/>
        <a:lstStyle/>
        <a:p>
          <a:endParaRPr lang="en-IN"/>
        </a:p>
      </dgm:t>
    </dgm:pt>
    <dgm:pt modelId="{99D332A9-072B-413D-A2AB-9D0A1A554782}" type="sibTrans" cxnId="{AC94497A-33D2-4C5D-92B9-03BB302B3821}">
      <dgm:prSet/>
      <dgm:spPr/>
      <dgm:t>
        <a:bodyPr/>
        <a:lstStyle/>
        <a:p>
          <a:endParaRPr lang="en-IN"/>
        </a:p>
      </dgm:t>
    </dgm:pt>
    <dgm:pt modelId="{DEDEEFAF-BE43-4F70-981E-B9A1C347316D}">
      <dgm:prSet phldrT="[Text]" custT="1"/>
      <dgm:spPr/>
      <dgm:t>
        <a:bodyPr/>
        <a:lstStyle/>
        <a:p>
          <a:r>
            <a:rPr lang="en-US" sz="1800" dirty="0"/>
            <a:t>Solutions</a:t>
          </a:r>
          <a:endParaRPr lang="en-IN" sz="2400" dirty="0"/>
        </a:p>
      </dgm:t>
    </dgm:pt>
    <dgm:pt modelId="{739DA2E5-30A5-4458-85D9-A4C63237B044}" type="parTrans" cxnId="{0923A185-85E3-44B4-AD5A-84231439322D}">
      <dgm:prSet/>
      <dgm:spPr/>
      <dgm:t>
        <a:bodyPr/>
        <a:lstStyle/>
        <a:p>
          <a:endParaRPr lang="en-IN"/>
        </a:p>
      </dgm:t>
    </dgm:pt>
    <dgm:pt modelId="{A14A75BA-92C9-4A61-A626-2454498A5DB2}" type="sibTrans" cxnId="{0923A185-85E3-44B4-AD5A-84231439322D}">
      <dgm:prSet/>
      <dgm:spPr/>
      <dgm:t>
        <a:bodyPr/>
        <a:lstStyle/>
        <a:p>
          <a:endParaRPr lang="en-IN"/>
        </a:p>
      </dgm:t>
    </dgm:pt>
    <dgm:pt modelId="{C053BB4A-8009-4D2C-8F3B-4FDDF0D00D76}" type="pres">
      <dgm:prSet presAssocID="{787025A7-0996-4B95-BDC2-9BEF593216F9}" presName="compositeShape" presStyleCnt="0">
        <dgm:presLayoutVars>
          <dgm:chMax val="2"/>
          <dgm:dir/>
          <dgm:resizeHandles val="exact"/>
        </dgm:presLayoutVars>
      </dgm:prSet>
      <dgm:spPr/>
    </dgm:pt>
    <dgm:pt modelId="{4BFD36A6-BAF2-4B46-8E06-917ED4AB41D9}" type="pres">
      <dgm:prSet presAssocID="{787025A7-0996-4B95-BDC2-9BEF593216F9}" presName="ribbon" presStyleLbl="node1" presStyleIdx="0" presStyleCnt="1" custLinFactNeighborX="-1181" custLinFactNeighborY="19258"/>
      <dgm:spPr>
        <a:gradFill flip="none" rotWithShape="0">
          <a:gsLst>
            <a:gs pos="0">
              <a:srgbClr val="196EA5">
                <a:shade val="30000"/>
                <a:satMod val="115000"/>
              </a:srgbClr>
            </a:gs>
            <a:gs pos="50000">
              <a:srgbClr val="196EA5">
                <a:shade val="67500"/>
                <a:satMod val="115000"/>
              </a:srgbClr>
            </a:gs>
            <a:gs pos="100000">
              <a:srgbClr val="196EA5">
                <a:shade val="100000"/>
                <a:satMod val="115000"/>
              </a:srgbClr>
            </a:gs>
          </a:gsLst>
          <a:lin ang="10800000" scaled="1"/>
          <a:tileRect/>
        </a:gradFill>
      </dgm:spPr>
    </dgm:pt>
    <dgm:pt modelId="{FD120E3E-F6C4-4C58-9AA5-76BF65D4DE24}" type="pres">
      <dgm:prSet presAssocID="{787025A7-0996-4B95-BDC2-9BEF593216F9}" presName="leftArrowText" presStyleLbl="node1" presStyleIdx="0" presStyleCnt="1" custLinFactNeighborX="12851" custLinFactNeighborY="36051">
        <dgm:presLayoutVars>
          <dgm:chMax val="0"/>
          <dgm:bulletEnabled val="1"/>
        </dgm:presLayoutVars>
      </dgm:prSet>
      <dgm:spPr/>
    </dgm:pt>
    <dgm:pt modelId="{46411D8B-B974-4DBF-A750-F40611C890FA}" type="pres">
      <dgm:prSet presAssocID="{787025A7-0996-4B95-BDC2-9BEF593216F9}" presName="rightArrowText" presStyleLbl="node1" presStyleIdx="0" presStyleCnt="1" custLinFactNeighborX="4728" custLinFactNeighborY="27188">
        <dgm:presLayoutVars>
          <dgm:chMax val="0"/>
          <dgm:bulletEnabled val="1"/>
        </dgm:presLayoutVars>
      </dgm:prSet>
      <dgm:spPr/>
    </dgm:pt>
  </dgm:ptLst>
  <dgm:cxnLst>
    <dgm:cxn modelId="{BE5DDA11-2926-4A70-9A71-8BB034A469B4}" type="presOf" srcId="{2FB774EC-52CC-4D3B-AF5F-33CC6D4559D2}" destId="{FD120E3E-F6C4-4C58-9AA5-76BF65D4DE24}" srcOrd="0" destOrd="0" presId="urn:microsoft.com/office/officeart/2005/8/layout/arrow6"/>
    <dgm:cxn modelId="{AC94497A-33D2-4C5D-92B9-03BB302B3821}" srcId="{787025A7-0996-4B95-BDC2-9BEF593216F9}" destId="{2FB774EC-52CC-4D3B-AF5F-33CC6D4559D2}" srcOrd="0" destOrd="0" parTransId="{6488E6A9-4B8E-4D63-876B-0023FE0159C9}" sibTransId="{99D332A9-072B-413D-A2AB-9D0A1A554782}"/>
    <dgm:cxn modelId="{526C4A80-CAE0-404B-A73B-8C072F63CFC3}" type="presOf" srcId="{787025A7-0996-4B95-BDC2-9BEF593216F9}" destId="{C053BB4A-8009-4D2C-8F3B-4FDDF0D00D76}" srcOrd="0" destOrd="0" presId="urn:microsoft.com/office/officeart/2005/8/layout/arrow6"/>
    <dgm:cxn modelId="{0923A185-85E3-44B4-AD5A-84231439322D}" srcId="{787025A7-0996-4B95-BDC2-9BEF593216F9}" destId="{DEDEEFAF-BE43-4F70-981E-B9A1C347316D}" srcOrd="1" destOrd="0" parTransId="{739DA2E5-30A5-4458-85D9-A4C63237B044}" sibTransId="{A14A75BA-92C9-4A61-A626-2454498A5DB2}"/>
    <dgm:cxn modelId="{9BC3ACF1-397B-4CBB-87C4-810DE4D9D915}" type="presOf" srcId="{DEDEEFAF-BE43-4F70-981E-B9A1C347316D}" destId="{46411D8B-B974-4DBF-A750-F40611C890FA}" srcOrd="0" destOrd="0" presId="urn:microsoft.com/office/officeart/2005/8/layout/arrow6"/>
    <dgm:cxn modelId="{B897DE90-DE52-4617-85CD-BF21FB5450FD}" type="presParOf" srcId="{C053BB4A-8009-4D2C-8F3B-4FDDF0D00D76}" destId="{4BFD36A6-BAF2-4B46-8E06-917ED4AB41D9}" srcOrd="0" destOrd="0" presId="urn:microsoft.com/office/officeart/2005/8/layout/arrow6"/>
    <dgm:cxn modelId="{319EFB22-61FC-45AF-8DEB-1F518A56DF8B}" type="presParOf" srcId="{C053BB4A-8009-4D2C-8F3B-4FDDF0D00D76}" destId="{FD120E3E-F6C4-4C58-9AA5-76BF65D4DE24}" srcOrd="1" destOrd="0" presId="urn:microsoft.com/office/officeart/2005/8/layout/arrow6"/>
    <dgm:cxn modelId="{0867CD97-32DD-452F-9645-7BC7E24C53CA}" type="presParOf" srcId="{C053BB4A-8009-4D2C-8F3B-4FDDF0D00D76}" destId="{46411D8B-B974-4DBF-A750-F40611C890FA}" srcOrd="2" destOrd="0" presId="urn:microsoft.com/office/officeart/2005/8/layout/arrow6"/>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2285A-CE68-4466-B21B-4295DEA65771}">
      <dsp:nvSpPr>
        <dsp:cNvPr id="0" name=""/>
        <dsp:cNvSpPr/>
      </dsp:nvSpPr>
      <dsp:spPr>
        <a:xfrm>
          <a:off x="4737100" y="1698859"/>
          <a:ext cx="3351532" cy="581671"/>
        </a:xfrm>
        <a:custGeom>
          <a:avLst/>
          <a:gdLst/>
          <a:ahLst/>
          <a:cxnLst/>
          <a:rect l="0" t="0" r="0" b="0"/>
          <a:pathLst>
            <a:path>
              <a:moveTo>
                <a:pt x="0" y="0"/>
              </a:moveTo>
              <a:lnTo>
                <a:pt x="0" y="290835"/>
              </a:lnTo>
              <a:lnTo>
                <a:pt x="3351532" y="290835"/>
              </a:lnTo>
              <a:lnTo>
                <a:pt x="3351532" y="5816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E549E-12E8-4F7E-A847-4AD9D9DDF96A}">
      <dsp:nvSpPr>
        <dsp:cNvPr id="0" name=""/>
        <dsp:cNvSpPr/>
      </dsp:nvSpPr>
      <dsp:spPr>
        <a:xfrm>
          <a:off x="4691380" y="1698859"/>
          <a:ext cx="91440" cy="581671"/>
        </a:xfrm>
        <a:custGeom>
          <a:avLst/>
          <a:gdLst/>
          <a:ahLst/>
          <a:cxnLst/>
          <a:rect l="0" t="0" r="0" b="0"/>
          <a:pathLst>
            <a:path>
              <a:moveTo>
                <a:pt x="45720" y="0"/>
              </a:moveTo>
              <a:lnTo>
                <a:pt x="45720" y="5816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6CF6D-0280-44CC-9DD3-5C033B5F6124}">
      <dsp:nvSpPr>
        <dsp:cNvPr id="0" name=""/>
        <dsp:cNvSpPr/>
      </dsp:nvSpPr>
      <dsp:spPr>
        <a:xfrm>
          <a:off x="1385567" y="1698859"/>
          <a:ext cx="3351532" cy="581671"/>
        </a:xfrm>
        <a:custGeom>
          <a:avLst/>
          <a:gdLst/>
          <a:ahLst/>
          <a:cxnLst/>
          <a:rect l="0" t="0" r="0" b="0"/>
          <a:pathLst>
            <a:path>
              <a:moveTo>
                <a:pt x="3351532" y="0"/>
              </a:moveTo>
              <a:lnTo>
                <a:pt x="3351532" y="290835"/>
              </a:lnTo>
              <a:lnTo>
                <a:pt x="0" y="290835"/>
              </a:lnTo>
              <a:lnTo>
                <a:pt x="0" y="5816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5502C-92A3-4E5F-9B32-0CD9898E8A1D}">
      <dsp:nvSpPr>
        <dsp:cNvPr id="0" name=""/>
        <dsp:cNvSpPr/>
      </dsp:nvSpPr>
      <dsp:spPr>
        <a:xfrm>
          <a:off x="4044634" y="313929"/>
          <a:ext cx="1384930" cy="1384930"/>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9B22F-4375-4BB2-BDF2-1C12C27EA27A}">
      <dsp:nvSpPr>
        <dsp:cNvPr id="0" name=""/>
        <dsp:cNvSpPr/>
      </dsp:nvSpPr>
      <dsp:spPr>
        <a:xfrm>
          <a:off x="4044634" y="313929"/>
          <a:ext cx="1384930" cy="1384930"/>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307578-699E-4E35-89EA-60A5D12D18FE}">
      <dsp:nvSpPr>
        <dsp:cNvPr id="0" name=""/>
        <dsp:cNvSpPr/>
      </dsp:nvSpPr>
      <dsp:spPr>
        <a:xfrm>
          <a:off x="3352169" y="563216"/>
          <a:ext cx="2769861" cy="8863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rebuchet MS" panose="020B0603020202020204" pitchFamily="34" charset="0"/>
            </a:rPr>
            <a:t>Coverages</a:t>
          </a:r>
        </a:p>
      </dsp:txBody>
      <dsp:txXfrm>
        <a:off x="3352169" y="563216"/>
        <a:ext cx="2769861" cy="886355"/>
      </dsp:txXfrm>
    </dsp:sp>
    <dsp:sp modelId="{E81F043A-7560-40A2-BDD4-02515CF72599}">
      <dsp:nvSpPr>
        <dsp:cNvPr id="0" name=""/>
        <dsp:cNvSpPr/>
      </dsp:nvSpPr>
      <dsp:spPr>
        <a:xfrm>
          <a:off x="693101" y="2280531"/>
          <a:ext cx="1384930" cy="1384930"/>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573D2-81B7-4977-B287-58DE5F943249}">
      <dsp:nvSpPr>
        <dsp:cNvPr id="0" name=""/>
        <dsp:cNvSpPr/>
      </dsp:nvSpPr>
      <dsp:spPr>
        <a:xfrm>
          <a:off x="693101" y="2280531"/>
          <a:ext cx="1384930" cy="1384930"/>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918981-776D-436E-B789-7889DA927974}">
      <dsp:nvSpPr>
        <dsp:cNvPr id="0" name=""/>
        <dsp:cNvSpPr/>
      </dsp:nvSpPr>
      <dsp:spPr>
        <a:xfrm>
          <a:off x="636" y="2529818"/>
          <a:ext cx="2769861" cy="8863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rebuchet MS" panose="020B0603020202020204" pitchFamily="34" charset="0"/>
            </a:rPr>
            <a:t>First Party Loss</a:t>
          </a:r>
        </a:p>
      </dsp:txBody>
      <dsp:txXfrm>
        <a:off x="636" y="2529818"/>
        <a:ext cx="2769861" cy="886355"/>
      </dsp:txXfrm>
    </dsp:sp>
    <dsp:sp modelId="{85BC6A73-6EA6-4442-ADBE-F8EB8DC187A9}">
      <dsp:nvSpPr>
        <dsp:cNvPr id="0" name=""/>
        <dsp:cNvSpPr/>
      </dsp:nvSpPr>
      <dsp:spPr>
        <a:xfrm>
          <a:off x="4044634" y="2280531"/>
          <a:ext cx="1384930" cy="1384930"/>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39E70-8A70-457D-969C-F04C51128373}">
      <dsp:nvSpPr>
        <dsp:cNvPr id="0" name=""/>
        <dsp:cNvSpPr/>
      </dsp:nvSpPr>
      <dsp:spPr>
        <a:xfrm>
          <a:off x="4044634" y="2280531"/>
          <a:ext cx="1384930" cy="1384930"/>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8D55E-32C2-46B3-84FD-2A19F9AE199B}">
      <dsp:nvSpPr>
        <dsp:cNvPr id="0" name=""/>
        <dsp:cNvSpPr/>
      </dsp:nvSpPr>
      <dsp:spPr>
        <a:xfrm>
          <a:off x="3352169" y="2529818"/>
          <a:ext cx="2769861" cy="8863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rebuchet MS" panose="020B0603020202020204" pitchFamily="34" charset="0"/>
            </a:rPr>
            <a:t>Third Party Liability</a:t>
          </a:r>
        </a:p>
      </dsp:txBody>
      <dsp:txXfrm>
        <a:off x="3352169" y="2529818"/>
        <a:ext cx="2769861" cy="886355"/>
      </dsp:txXfrm>
    </dsp:sp>
    <dsp:sp modelId="{3CE75AD8-1FB5-4424-9F66-5B968E7FAEF0}">
      <dsp:nvSpPr>
        <dsp:cNvPr id="0" name=""/>
        <dsp:cNvSpPr/>
      </dsp:nvSpPr>
      <dsp:spPr>
        <a:xfrm>
          <a:off x="7396167" y="2280531"/>
          <a:ext cx="1384930" cy="1384930"/>
        </a:xfrm>
        <a:prstGeom prst="arc">
          <a:avLst>
            <a:gd name="adj1" fmla="val 13200000"/>
            <a:gd name="adj2" fmla="val 192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C58EC4-7D81-4510-B8C7-3748BA3F7C63}">
      <dsp:nvSpPr>
        <dsp:cNvPr id="0" name=""/>
        <dsp:cNvSpPr/>
      </dsp:nvSpPr>
      <dsp:spPr>
        <a:xfrm>
          <a:off x="7396167" y="2280531"/>
          <a:ext cx="1384930" cy="1384930"/>
        </a:xfrm>
        <a:prstGeom prst="arc">
          <a:avLst>
            <a:gd name="adj1" fmla="val 2400000"/>
            <a:gd name="adj2" fmla="val 8400000"/>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AC994-7028-4A83-A2AC-1612171D9638}">
      <dsp:nvSpPr>
        <dsp:cNvPr id="0" name=""/>
        <dsp:cNvSpPr/>
      </dsp:nvSpPr>
      <dsp:spPr>
        <a:xfrm>
          <a:off x="6703701" y="2529818"/>
          <a:ext cx="2769861" cy="8863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Trebuchet MS" panose="020B0603020202020204" pitchFamily="34" charset="0"/>
            </a:rPr>
            <a:t>Expenses</a:t>
          </a:r>
        </a:p>
      </dsp:txBody>
      <dsp:txXfrm>
        <a:off x="6703701" y="2529818"/>
        <a:ext cx="2769861" cy="886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DD8B8-07D3-442C-AF15-37343B4D61E9}">
      <dsp:nvSpPr>
        <dsp:cNvPr id="0" name=""/>
        <dsp:cNvSpPr/>
      </dsp:nvSpPr>
      <dsp:spPr>
        <a:xfrm>
          <a:off x="2300" y="0"/>
          <a:ext cx="2411564" cy="3633913"/>
        </a:xfrm>
        <a:prstGeom prst="roundRect">
          <a:avLst>
            <a:gd name="adj" fmla="val 10000"/>
          </a:avLst>
        </a:prstGeom>
        <a:solidFill>
          <a:srgbClr val="1C5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Property Damage               &amp; Data Restoration</a:t>
          </a:r>
          <a:endParaRPr lang="en-IN" sz="1600" kern="1200" dirty="0">
            <a:latin typeface="Trebuchet MS" panose="020B0603020202020204" pitchFamily="34" charset="0"/>
          </a:endParaRPr>
        </a:p>
      </dsp:txBody>
      <dsp:txXfrm>
        <a:off x="2300" y="1453565"/>
        <a:ext cx="2411564" cy="1453565"/>
      </dsp:txXfrm>
    </dsp:sp>
    <dsp:sp modelId="{C41F7939-32B3-4ACA-8A35-CAB183140401}">
      <dsp:nvSpPr>
        <dsp:cNvPr id="0" name=""/>
        <dsp:cNvSpPr/>
      </dsp:nvSpPr>
      <dsp:spPr>
        <a:xfrm>
          <a:off x="603036" y="218034"/>
          <a:ext cx="1210093" cy="12100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28ABD-F118-4C0C-BF7F-EB76F8F07EEB}">
      <dsp:nvSpPr>
        <dsp:cNvPr id="0" name=""/>
        <dsp:cNvSpPr/>
      </dsp:nvSpPr>
      <dsp:spPr>
        <a:xfrm>
          <a:off x="2486212" y="0"/>
          <a:ext cx="2411564" cy="3633913"/>
        </a:xfrm>
        <a:prstGeom prst="roundRect">
          <a:avLst>
            <a:gd name="adj" fmla="val 10000"/>
          </a:avLst>
        </a:prstGeom>
        <a:solidFill>
          <a:srgbClr val="1C5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Incident management &amp; Legal Costs</a:t>
          </a:r>
          <a:endParaRPr lang="en-IN" sz="1600" kern="1200" dirty="0">
            <a:latin typeface="Trebuchet MS" panose="020B0603020202020204" pitchFamily="34" charset="0"/>
          </a:endParaRPr>
        </a:p>
      </dsp:txBody>
      <dsp:txXfrm>
        <a:off x="2486212" y="1453565"/>
        <a:ext cx="2411564" cy="1453565"/>
      </dsp:txXfrm>
    </dsp:sp>
    <dsp:sp modelId="{B4E802B7-6CA4-4289-A069-3667F2C8DE36}">
      <dsp:nvSpPr>
        <dsp:cNvPr id="0" name=""/>
        <dsp:cNvSpPr/>
      </dsp:nvSpPr>
      <dsp:spPr>
        <a:xfrm>
          <a:off x="3086947" y="218034"/>
          <a:ext cx="1210093" cy="1210093"/>
        </a:xfrm>
        <a:prstGeom prst="ellipse">
          <a:avLst/>
        </a:prstGeom>
        <a:blipFill>
          <a:blip xmlns:r="http://schemas.openxmlformats.org/officeDocument/2006/relationships" r:embed="rId2"/>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1C9725-1259-4BFD-998F-9FB90B72893C}">
      <dsp:nvSpPr>
        <dsp:cNvPr id="0" name=""/>
        <dsp:cNvSpPr/>
      </dsp:nvSpPr>
      <dsp:spPr>
        <a:xfrm>
          <a:off x="4970123" y="0"/>
          <a:ext cx="2411564" cy="3633913"/>
        </a:xfrm>
        <a:prstGeom prst="roundRect">
          <a:avLst>
            <a:gd name="adj" fmla="val 10000"/>
          </a:avLst>
        </a:prstGeom>
        <a:solidFill>
          <a:srgbClr val="1C5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Financial Losses (Frauds and Thefts)</a:t>
          </a:r>
          <a:endParaRPr lang="en-IN" sz="1600" kern="1200" dirty="0">
            <a:latin typeface="Trebuchet MS" panose="020B0603020202020204" pitchFamily="34" charset="0"/>
          </a:endParaRPr>
        </a:p>
      </dsp:txBody>
      <dsp:txXfrm>
        <a:off x="4970123" y="1453565"/>
        <a:ext cx="2411564" cy="1453565"/>
      </dsp:txXfrm>
    </dsp:sp>
    <dsp:sp modelId="{A7645F76-F0A5-4AF0-BD26-E12D44411A81}">
      <dsp:nvSpPr>
        <dsp:cNvPr id="0" name=""/>
        <dsp:cNvSpPr/>
      </dsp:nvSpPr>
      <dsp:spPr>
        <a:xfrm>
          <a:off x="5570859" y="218034"/>
          <a:ext cx="1210093" cy="12100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ACC88B-930A-4D0A-858B-1A18ED8A5BD1}">
      <dsp:nvSpPr>
        <dsp:cNvPr id="0" name=""/>
        <dsp:cNvSpPr/>
      </dsp:nvSpPr>
      <dsp:spPr>
        <a:xfrm>
          <a:off x="7454034" y="0"/>
          <a:ext cx="2411564" cy="3633913"/>
        </a:xfrm>
        <a:prstGeom prst="roundRect">
          <a:avLst>
            <a:gd name="adj" fmla="val 10000"/>
          </a:avLst>
        </a:prstGeom>
        <a:solidFill>
          <a:srgbClr val="1C5C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rebuchet MS" panose="020B0603020202020204" pitchFamily="34" charset="0"/>
            </a:rPr>
            <a:t>Financial Losses (Extortion)</a:t>
          </a:r>
          <a:endParaRPr lang="en-IN" sz="1600" kern="1200" dirty="0">
            <a:latin typeface="Trebuchet MS" panose="020B0603020202020204" pitchFamily="34" charset="0"/>
          </a:endParaRPr>
        </a:p>
      </dsp:txBody>
      <dsp:txXfrm>
        <a:off x="7454034" y="1453565"/>
        <a:ext cx="2411564" cy="1453565"/>
      </dsp:txXfrm>
    </dsp:sp>
    <dsp:sp modelId="{1FD53D4C-1E9C-47D8-BE23-865F52EFCF6F}">
      <dsp:nvSpPr>
        <dsp:cNvPr id="0" name=""/>
        <dsp:cNvSpPr/>
      </dsp:nvSpPr>
      <dsp:spPr>
        <a:xfrm>
          <a:off x="8054770" y="218034"/>
          <a:ext cx="1210093" cy="12100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9F9F3-0F1A-4F6B-B56F-6400DEF1B251}">
      <dsp:nvSpPr>
        <dsp:cNvPr id="0" name=""/>
        <dsp:cNvSpPr/>
      </dsp:nvSpPr>
      <dsp:spPr>
        <a:xfrm>
          <a:off x="394715" y="2907130"/>
          <a:ext cx="9078468" cy="545086"/>
        </a:xfrm>
        <a:prstGeom prst="leftRightArrow">
          <a:avLst/>
        </a:prstGeom>
        <a:gradFill flip="none" rotWithShape="0">
          <a:gsLst>
            <a:gs pos="0">
              <a:srgbClr val="1C5C88">
                <a:tint val="66000"/>
                <a:satMod val="160000"/>
              </a:srgbClr>
            </a:gs>
            <a:gs pos="50000">
              <a:srgbClr val="1C5C88">
                <a:tint val="44500"/>
                <a:satMod val="160000"/>
              </a:srgbClr>
            </a:gs>
            <a:gs pos="100000">
              <a:srgbClr val="1C5C88">
                <a:tint val="23500"/>
                <a:satMod val="160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22B64-136A-4A45-96A3-A98E0740BA6D}">
      <dsp:nvSpPr>
        <dsp:cNvPr id="0" name=""/>
        <dsp:cNvSpPr/>
      </dsp:nvSpPr>
      <dsp:spPr>
        <a:xfrm>
          <a:off x="858127" y="205597"/>
          <a:ext cx="3185560" cy="4063215"/>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6011" t="435" r="-86671" b="435"/>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6D7EFAE-CB2D-41CF-979B-6D7752601C05}">
      <dsp:nvSpPr>
        <dsp:cNvPr id="0" name=""/>
        <dsp:cNvSpPr/>
      </dsp:nvSpPr>
      <dsp:spPr>
        <a:xfrm>
          <a:off x="985549" y="1668355"/>
          <a:ext cx="2452881" cy="2437929"/>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n-IN" sz="6500" kern="1200"/>
        </a:p>
      </dsp:txBody>
      <dsp:txXfrm>
        <a:off x="985549" y="1668355"/>
        <a:ext cx="2452881" cy="2437929"/>
      </dsp:txXfrm>
    </dsp:sp>
    <dsp:sp modelId="{A4A76F9A-9D3D-452C-9C79-4F0CE0F4B24A}">
      <dsp:nvSpPr>
        <dsp:cNvPr id="0" name=""/>
        <dsp:cNvSpPr/>
      </dsp:nvSpPr>
      <dsp:spPr>
        <a:xfrm>
          <a:off x="3551936" y="2436"/>
          <a:ext cx="983504" cy="983504"/>
        </a:xfrm>
        <a:prstGeom prst="roundRect">
          <a:avLst/>
        </a:prstGeom>
        <a:blipFill dpi="0" rotWithShape="1">
          <a:blip xmlns:r="http://schemas.openxmlformats.org/officeDocument/2006/relationships" r:embed="rId2"/>
          <a:srcRect/>
          <a:stretch>
            <a:fillRect l="-4205" t="1818" r="-4205" b="181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341D6BC-36CA-4E29-9D1B-B76FE7703E0E}">
      <dsp:nvSpPr>
        <dsp:cNvPr id="0" name=""/>
        <dsp:cNvSpPr/>
      </dsp:nvSpPr>
      <dsp:spPr>
        <a:xfrm>
          <a:off x="4535440" y="2436"/>
          <a:ext cx="184385" cy="983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860" tIns="74930" rIns="149860" bIns="74930" numCol="1" spcCol="1270" anchor="ctr" anchorCtr="0">
          <a:noAutofit/>
        </a:bodyPr>
        <a:lstStyle/>
        <a:p>
          <a:pPr marL="0" lvl="0" indent="0" algn="l" defTabSz="2622550">
            <a:lnSpc>
              <a:spcPct val="90000"/>
            </a:lnSpc>
            <a:spcBef>
              <a:spcPct val="0"/>
            </a:spcBef>
            <a:spcAft>
              <a:spcPct val="35000"/>
            </a:spcAft>
            <a:buNone/>
          </a:pPr>
          <a:r>
            <a:rPr lang="en-US" sz="5900" kern="1200" dirty="0"/>
            <a:t> </a:t>
          </a:r>
          <a:endParaRPr lang="en-IN" sz="5900" kern="1200" dirty="0"/>
        </a:p>
      </dsp:txBody>
      <dsp:txXfrm>
        <a:off x="4535440" y="2436"/>
        <a:ext cx="184385" cy="983504"/>
      </dsp:txXfrm>
    </dsp:sp>
    <dsp:sp modelId="{390072AF-20F7-4C33-B994-F18BFA3B3627}">
      <dsp:nvSpPr>
        <dsp:cNvPr id="0" name=""/>
        <dsp:cNvSpPr/>
      </dsp:nvSpPr>
      <dsp:spPr>
        <a:xfrm>
          <a:off x="3551936" y="1162972"/>
          <a:ext cx="983504" cy="983504"/>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8296" r="-28296"/>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9A2A0AE-98C4-4B9C-BE76-FFF2D247CCE1}">
      <dsp:nvSpPr>
        <dsp:cNvPr id="0" name=""/>
        <dsp:cNvSpPr/>
      </dsp:nvSpPr>
      <dsp:spPr>
        <a:xfrm>
          <a:off x="4535440" y="1162972"/>
          <a:ext cx="184385" cy="983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860" tIns="74930" rIns="149860" bIns="74930" numCol="1" spcCol="1270" anchor="ctr" anchorCtr="0">
          <a:noAutofit/>
        </a:bodyPr>
        <a:lstStyle/>
        <a:p>
          <a:pPr marL="0" lvl="0" indent="0" algn="l" defTabSz="2622550">
            <a:lnSpc>
              <a:spcPct val="90000"/>
            </a:lnSpc>
            <a:spcBef>
              <a:spcPct val="0"/>
            </a:spcBef>
            <a:spcAft>
              <a:spcPct val="35000"/>
            </a:spcAft>
            <a:buNone/>
          </a:pPr>
          <a:r>
            <a:rPr lang="en-US" sz="5900" kern="1200" dirty="0"/>
            <a:t> </a:t>
          </a:r>
          <a:endParaRPr lang="en-IN" sz="5900" kern="1200" dirty="0"/>
        </a:p>
      </dsp:txBody>
      <dsp:txXfrm>
        <a:off x="4535440" y="1162972"/>
        <a:ext cx="184385" cy="983504"/>
      </dsp:txXfrm>
    </dsp:sp>
    <dsp:sp modelId="{10B98F25-AF2F-4DEC-B1AE-4759EF5AC96E}">
      <dsp:nvSpPr>
        <dsp:cNvPr id="0" name=""/>
        <dsp:cNvSpPr/>
      </dsp:nvSpPr>
      <dsp:spPr>
        <a:xfrm>
          <a:off x="3551936" y="2323507"/>
          <a:ext cx="983504" cy="983504"/>
        </a:xfrm>
        <a:prstGeom prst="roundRect">
          <a:avLst/>
        </a:prstGeom>
        <a:blipFill>
          <a:blip xmlns:r="http://schemas.openxmlformats.org/officeDocument/2006/relationships" r:embed="rId4"/>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A27CACD-234F-4198-B22A-8AA75FC519FA}">
      <dsp:nvSpPr>
        <dsp:cNvPr id="0" name=""/>
        <dsp:cNvSpPr/>
      </dsp:nvSpPr>
      <dsp:spPr>
        <a:xfrm>
          <a:off x="4535440" y="2323507"/>
          <a:ext cx="184385" cy="983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860" tIns="74930" rIns="149860" bIns="74930" numCol="1" spcCol="1270" anchor="ctr" anchorCtr="0">
          <a:noAutofit/>
        </a:bodyPr>
        <a:lstStyle/>
        <a:p>
          <a:pPr marL="0" lvl="0" indent="0" algn="l" defTabSz="2622550">
            <a:lnSpc>
              <a:spcPct val="90000"/>
            </a:lnSpc>
            <a:spcBef>
              <a:spcPct val="0"/>
            </a:spcBef>
            <a:spcAft>
              <a:spcPct val="35000"/>
            </a:spcAft>
            <a:buNone/>
          </a:pPr>
          <a:r>
            <a:rPr lang="en-US" sz="5900" kern="1200" dirty="0"/>
            <a:t> </a:t>
          </a:r>
          <a:endParaRPr lang="en-IN" sz="5900" kern="1200" dirty="0"/>
        </a:p>
      </dsp:txBody>
      <dsp:txXfrm>
        <a:off x="4535440" y="2323507"/>
        <a:ext cx="184385" cy="983504"/>
      </dsp:txXfrm>
    </dsp:sp>
    <dsp:sp modelId="{605D46D7-FABA-4BC6-94A3-AAFD4A8E848F}">
      <dsp:nvSpPr>
        <dsp:cNvPr id="0" name=""/>
        <dsp:cNvSpPr/>
      </dsp:nvSpPr>
      <dsp:spPr>
        <a:xfrm>
          <a:off x="3551936" y="3484042"/>
          <a:ext cx="983504" cy="983504"/>
        </a:xfrm>
        <a:prstGeom prst="round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1733" t="1818" r="-11733" b="181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C90D954-F21F-4DF5-9033-7A747BCF7722}">
      <dsp:nvSpPr>
        <dsp:cNvPr id="0" name=""/>
        <dsp:cNvSpPr/>
      </dsp:nvSpPr>
      <dsp:spPr>
        <a:xfrm>
          <a:off x="4535440" y="3484042"/>
          <a:ext cx="184385" cy="98350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860" tIns="74930" rIns="149860" bIns="74930" numCol="1" spcCol="1270" anchor="ctr" anchorCtr="0">
          <a:noAutofit/>
        </a:bodyPr>
        <a:lstStyle/>
        <a:p>
          <a:pPr marL="0" lvl="0" indent="0" algn="l" defTabSz="2622550">
            <a:lnSpc>
              <a:spcPct val="90000"/>
            </a:lnSpc>
            <a:spcBef>
              <a:spcPct val="0"/>
            </a:spcBef>
            <a:spcAft>
              <a:spcPct val="35000"/>
            </a:spcAft>
            <a:buNone/>
          </a:pPr>
          <a:endParaRPr lang="en-IN" sz="5900" kern="1200" dirty="0"/>
        </a:p>
      </dsp:txBody>
      <dsp:txXfrm>
        <a:off x="4535440" y="3484042"/>
        <a:ext cx="184385" cy="983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22B64-136A-4A45-96A3-A98E0740BA6D}">
      <dsp:nvSpPr>
        <dsp:cNvPr id="0" name=""/>
        <dsp:cNvSpPr/>
      </dsp:nvSpPr>
      <dsp:spPr>
        <a:xfrm>
          <a:off x="872053" y="199775"/>
          <a:ext cx="3095350" cy="39481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6D7EFAE-CB2D-41CF-979B-6D7752601C05}">
      <dsp:nvSpPr>
        <dsp:cNvPr id="0" name=""/>
        <dsp:cNvSpPr/>
      </dsp:nvSpPr>
      <dsp:spPr>
        <a:xfrm>
          <a:off x="995867" y="1621109"/>
          <a:ext cx="2383419" cy="2368890"/>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n-IN" sz="6500" kern="1200"/>
        </a:p>
      </dsp:txBody>
      <dsp:txXfrm>
        <a:off x="995867" y="1621109"/>
        <a:ext cx="2383419" cy="2368890"/>
      </dsp:txXfrm>
    </dsp:sp>
    <dsp:sp modelId="{A4A76F9A-9D3D-452C-9C79-4F0CE0F4B24A}">
      <dsp:nvSpPr>
        <dsp:cNvPr id="0" name=""/>
        <dsp:cNvSpPr/>
      </dsp:nvSpPr>
      <dsp:spPr>
        <a:xfrm>
          <a:off x="3489577" y="2367"/>
          <a:ext cx="955652" cy="955652"/>
        </a:xfrm>
        <a:prstGeom prst="roundRect">
          <a:avLst/>
        </a:prstGeom>
        <a:blipFill dpi="0" rotWithShape="1">
          <a:blip xmlns:r="http://schemas.openxmlformats.org/officeDocument/2006/relationships" r:embed="rId2"/>
          <a:srcRect/>
          <a:stretch>
            <a:fillRect l="-23975" r="-23975"/>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341D6BC-36CA-4E29-9D1B-B76FE7703E0E}">
      <dsp:nvSpPr>
        <dsp:cNvPr id="0" name=""/>
        <dsp:cNvSpPr/>
      </dsp:nvSpPr>
      <dsp:spPr>
        <a:xfrm>
          <a:off x="4445230" y="2367"/>
          <a:ext cx="187659" cy="95565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0" lvl="0" indent="0" algn="l" defTabSz="2533650">
            <a:lnSpc>
              <a:spcPct val="90000"/>
            </a:lnSpc>
            <a:spcBef>
              <a:spcPct val="0"/>
            </a:spcBef>
            <a:spcAft>
              <a:spcPct val="35000"/>
            </a:spcAft>
            <a:buNone/>
          </a:pPr>
          <a:r>
            <a:rPr lang="en-US" sz="5700" kern="1200" dirty="0"/>
            <a:t> </a:t>
          </a:r>
          <a:endParaRPr lang="en-IN" sz="5700" kern="1200" dirty="0"/>
        </a:p>
      </dsp:txBody>
      <dsp:txXfrm>
        <a:off x="4445230" y="2367"/>
        <a:ext cx="187659" cy="955652"/>
      </dsp:txXfrm>
    </dsp:sp>
    <dsp:sp modelId="{390072AF-20F7-4C33-B994-F18BFA3B3627}">
      <dsp:nvSpPr>
        <dsp:cNvPr id="0" name=""/>
        <dsp:cNvSpPr/>
      </dsp:nvSpPr>
      <dsp:spPr>
        <a:xfrm>
          <a:off x="3489577" y="1130038"/>
          <a:ext cx="955652" cy="955652"/>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6377" r="-6377"/>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9A2A0AE-98C4-4B9C-BE76-FFF2D247CCE1}">
      <dsp:nvSpPr>
        <dsp:cNvPr id="0" name=""/>
        <dsp:cNvSpPr/>
      </dsp:nvSpPr>
      <dsp:spPr>
        <a:xfrm>
          <a:off x="4445230" y="1130038"/>
          <a:ext cx="187659" cy="95565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0" lvl="0" indent="0" algn="l" defTabSz="2533650">
            <a:lnSpc>
              <a:spcPct val="90000"/>
            </a:lnSpc>
            <a:spcBef>
              <a:spcPct val="0"/>
            </a:spcBef>
            <a:spcAft>
              <a:spcPct val="35000"/>
            </a:spcAft>
            <a:buNone/>
          </a:pPr>
          <a:r>
            <a:rPr lang="en-US" sz="5700" kern="1200" dirty="0"/>
            <a:t> </a:t>
          </a:r>
          <a:endParaRPr lang="en-IN" sz="5700" kern="1200" dirty="0"/>
        </a:p>
      </dsp:txBody>
      <dsp:txXfrm>
        <a:off x="4445230" y="1130038"/>
        <a:ext cx="187659" cy="955652"/>
      </dsp:txXfrm>
    </dsp:sp>
    <dsp:sp modelId="{10B98F25-AF2F-4DEC-B1AE-4759EF5AC96E}">
      <dsp:nvSpPr>
        <dsp:cNvPr id="0" name=""/>
        <dsp:cNvSpPr/>
      </dsp:nvSpPr>
      <dsp:spPr>
        <a:xfrm>
          <a:off x="3489577" y="2257708"/>
          <a:ext cx="955652" cy="955652"/>
        </a:xfrm>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7030" r="-2703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A27CACD-234F-4198-B22A-8AA75FC519FA}">
      <dsp:nvSpPr>
        <dsp:cNvPr id="0" name=""/>
        <dsp:cNvSpPr/>
      </dsp:nvSpPr>
      <dsp:spPr>
        <a:xfrm>
          <a:off x="4445230" y="2257708"/>
          <a:ext cx="187659" cy="95565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0" lvl="0" indent="0" algn="l" defTabSz="2533650">
            <a:lnSpc>
              <a:spcPct val="90000"/>
            </a:lnSpc>
            <a:spcBef>
              <a:spcPct val="0"/>
            </a:spcBef>
            <a:spcAft>
              <a:spcPct val="35000"/>
            </a:spcAft>
            <a:buNone/>
          </a:pPr>
          <a:r>
            <a:rPr lang="en-US" sz="5700" kern="1200" dirty="0"/>
            <a:t> </a:t>
          </a:r>
          <a:endParaRPr lang="en-IN" sz="5700" kern="1200" dirty="0"/>
        </a:p>
      </dsp:txBody>
      <dsp:txXfrm>
        <a:off x="4445230" y="2257708"/>
        <a:ext cx="187659" cy="955652"/>
      </dsp:txXfrm>
    </dsp:sp>
    <dsp:sp modelId="{605D46D7-FABA-4BC6-94A3-AAFD4A8E848F}">
      <dsp:nvSpPr>
        <dsp:cNvPr id="0" name=""/>
        <dsp:cNvSpPr/>
      </dsp:nvSpPr>
      <dsp:spPr>
        <a:xfrm>
          <a:off x="3489577" y="3385379"/>
          <a:ext cx="955652" cy="955652"/>
        </a:xfrm>
        <a:prstGeom prst="roundRect">
          <a:avLst/>
        </a:prstGeom>
        <a:blipFill dpi="0" rotWithShape="1">
          <a:blip xmlns:r="http://schemas.openxmlformats.org/officeDocument/2006/relationships" r:embed="rId5"/>
          <a:srcRect/>
          <a:stretch>
            <a:fillRect l="-6898" r="-6898"/>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C90D954-F21F-4DF5-9033-7A747BCF7722}">
      <dsp:nvSpPr>
        <dsp:cNvPr id="0" name=""/>
        <dsp:cNvSpPr/>
      </dsp:nvSpPr>
      <dsp:spPr>
        <a:xfrm>
          <a:off x="4445230" y="3385379"/>
          <a:ext cx="187659" cy="95565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0" lvl="0" indent="0" algn="l" defTabSz="2533650">
            <a:lnSpc>
              <a:spcPct val="90000"/>
            </a:lnSpc>
            <a:spcBef>
              <a:spcPct val="0"/>
            </a:spcBef>
            <a:spcAft>
              <a:spcPct val="35000"/>
            </a:spcAft>
            <a:buNone/>
          </a:pPr>
          <a:endParaRPr lang="en-IN" sz="5700" kern="1200" dirty="0"/>
        </a:p>
      </dsp:txBody>
      <dsp:txXfrm>
        <a:off x="4445230" y="3385379"/>
        <a:ext cx="187659" cy="9556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36A6-BAF2-4B46-8E06-917ED4AB41D9}">
      <dsp:nvSpPr>
        <dsp:cNvPr id="0" name=""/>
        <dsp:cNvSpPr/>
      </dsp:nvSpPr>
      <dsp:spPr>
        <a:xfrm>
          <a:off x="0" y="353061"/>
          <a:ext cx="2927345" cy="1170938"/>
        </a:xfrm>
        <a:prstGeom prst="leftRightRibbon">
          <a:avLst/>
        </a:prstGeom>
        <a:gradFill flip="none" rotWithShape="0">
          <a:gsLst>
            <a:gs pos="0">
              <a:srgbClr val="196EA5">
                <a:shade val="30000"/>
                <a:satMod val="115000"/>
              </a:srgbClr>
            </a:gs>
            <a:gs pos="50000">
              <a:srgbClr val="196EA5">
                <a:shade val="67500"/>
                <a:satMod val="115000"/>
              </a:srgbClr>
            </a:gs>
            <a:gs pos="100000">
              <a:srgbClr val="196EA5">
                <a:shade val="100000"/>
                <a:satMod val="115000"/>
              </a:srgbClr>
            </a:gs>
          </a:gsLst>
          <a:lin ang="108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20E3E-F6C4-4C58-9AA5-76BF65D4DE24}">
      <dsp:nvSpPr>
        <dsp:cNvPr id="0" name=""/>
        <dsp:cNvSpPr/>
      </dsp:nvSpPr>
      <dsp:spPr>
        <a:xfrm>
          <a:off x="475425" y="588291"/>
          <a:ext cx="966023" cy="5737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Risks</a:t>
          </a:r>
          <a:endParaRPr lang="en-IN" sz="2000" kern="1200" dirty="0"/>
        </a:p>
      </dsp:txBody>
      <dsp:txXfrm>
        <a:off x="475425" y="588291"/>
        <a:ext cx="966023" cy="573759"/>
      </dsp:txXfrm>
    </dsp:sp>
    <dsp:sp modelId="{46411D8B-B974-4DBF-A750-F40611C890FA}">
      <dsp:nvSpPr>
        <dsp:cNvPr id="0" name=""/>
        <dsp:cNvSpPr/>
      </dsp:nvSpPr>
      <dsp:spPr>
        <a:xfrm>
          <a:off x="1517650" y="724788"/>
          <a:ext cx="1141664" cy="5737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4008" rIns="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Solutions</a:t>
          </a:r>
          <a:endParaRPr lang="en-IN" sz="2400" kern="1200" dirty="0"/>
        </a:p>
      </dsp:txBody>
      <dsp:txXfrm>
        <a:off x="1517650" y="724788"/>
        <a:ext cx="1141664" cy="573759"/>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08-07-2021</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8T12:22:34.7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1,'73'2,"57"11,-31-3,645 48,19-39,-558-18,102-3,-160-10,54-2,108 14,34 17,-25-4,27-14,-129 0,839 0,-961-3,21-6,-17 2,1 3,-66 5,386 4,-315 2,0 5,-1 4,0 5,-44-5,1-3,0-3,0-2,1-3,2-2,47-2,-42 1,28-5,-73 0,-1 0,1-2,-1 0,0-2,3-1,-1-1,0 2,1 1,0 1,3 0,96-8,-39 5,0-4,38-12,-101 20,0 1,1 1,-1 1,1 1,0 1,2 1,45 5,21 7,5 0,60 10,7 9,-8-1,-97-24,-1-3,1-2,0-2,0-3,63 0,-99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8T12:22:44.5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2,'184'-1,"172"2,-248 4,-1 5,31 10,-40-8,0-5,0-3,63-8,-1 1,-93 4,0 3,32 6,4 0,1-5,97-7,-43-1,762 3,-908-1,0 0,-1-1,1 0,-1-1,0 0,0-1,0 0,7-4,10-4,-12 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6-28T12:22:47.52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0,'89'3,"1"4,51 3,508-3,-549 0,44 12,-61-8,-1-3,43-2,244-7,-359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7/8/2021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93214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11</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161425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8349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13</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02083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14</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3017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15</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546239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16</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88828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17</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699630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18</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4055094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410199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20</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6813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614296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21</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174246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22</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4160873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23</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1144121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580753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25</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4037544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26</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4184582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27</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3729997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Property Damage              - Data Restoration               - Business Interruption</a:t>
            </a:r>
            <a:endParaRPr lang="en-IN" dirty="0"/>
          </a:p>
          <a:p>
            <a:endParaRPr lang="en-IN" dirty="0"/>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 Incident management &amp; Notification Costs            - Legal &amp; </a:t>
            </a:r>
            <a:r>
              <a:rPr lang="en-US" sz="1200" dirty="0" err="1">
                <a:latin typeface="Trebuchet MS" panose="020B0603020202020204" pitchFamily="34" charset="0"/>
              </a:rPr>
              <a:t>Defence</a:t>
            </a:r>
            <a:r>
              <a:rPr lang="en-US" sz="1200" dirty="0">
                <a:latin typeface="Trebuchet MS" panose="020B0603020202020204" pitchFamily="34" charset="0"/>
              </a:rPr>
              <a:t> Costs                            - Compensation to Injured Parties                  - Fine and Penalties</a:t>
            </a:r>
            <a:endParaRPr lang="en-IN" sz="1200" dirty="0">
              <a:latin typeface="Trebuchet MS" panose="020B0603020202020204"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6963E7AC-6455-4A0F-B654-220C7D7B7B8D}" type="slidenum">
              <a:rPr lang="en-US" smtClean="0">
                <a:solidFill>
                  <a:prstClr val="black"/>
                </a:solidFill>
              </a:rPr>
              <a:pPr>
                <a:defRPr/>
              </a:pPr>
              <a:t>28</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3209787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Measurement of Risk Exposure</a:t>
            </a:r>
          </a:p>
          <a:p>
            <a:pPr lvl="1"/>
            <a:r>
              <a:rPr lang="en-US" altLang="en-US" sz="2400" kern="0" dirty="0"/>
              <a:t>Fast paced evolving nature of cyber risk</a:t>
            </a:r>
          </a:p>
          <a:p>
            <a:pPr lvl="1"/>
            <a:r>
              <a:rPr lang="en-US" altLang="en-US" sz="2400" kern="0" dirty="0"/>
              <a:t>Limited loss experience</a:t>
            </a:r>
          </a:p>
          <a:p>
            <a:pPr lvl="1"/>
            <a:r>
              <a:rPr lang="en-US" altLang="en-US" sz="2400" kern="0" dirty="0"/>
              <a:t>Difficulties in assessing policyholder vulnerabilities</a:t>
            </a:r>
          </a:p>
          <a:p>
            <a:pPr lvl="1"/>
            <a:r>
              <a:rPr lang="en-US" altLang="en-US" sz="2400" kern="0" dirty="0"/>
              <a:t>Limited ability to account accumulation risk</a:t>
            </a:r>
          </a:p>
          <a:p>
            <a:pPr>
              <a:defRPr/>
            </a:pPr>
            <a:r>
              <a:rPr lang="en-US" altLang="en-US" sz="2800" kern="0" dirty="0">
                <a:solidFill>
                  <a:srgbClr val="000000"/>
                </a:solidFill>
                <a:latin typeface="Times New Roman"/>
              </a:rPr>
              <a:t>Cyber Insurance vs Cyber Losses</a:t>
            </a:r>
          </a:p>
          <a:p>
            <a:endParaRPr lang="en-IN" dirty="0"/>
          </a:p>
          <a:p>
            <a:endParaRPr lang="en-IN"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Quality and Quantity of Data – Probable Solutions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Commonly agreed Data Schema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err="1">
                <a:solidFill>
                  <a:srgbClr val="000000"/>
                </a:solidFill>
                <a:latin typeface="Times New Roman"/>
              </a:rPr>
              <a:t>Anonymised</a:t>
            </a:r>
            <a:r>
              <a:rPr lang="en-US" altLang="en-US" sz="2400" kern="0" dirty="0">
                <a:solidFill>
                  <a:srgbClr val="000000"/>
                </a:solidFill>
                <a:latin typeface="Times New Roman"/>
              </a:rPr>
              <a:t> data sharing mechanisms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Reliance on professional judgement incorporating expertise from Cyber Risk specialists and underwriters</a:t>
            </a:r>
          </a:p>
          <a:p>
            <a:pPr lvl="2" indent="-285750">
              <a:buFontTx/>
              <a:buChar char="–"/>
              <a:defRPr/>
            </a:pPr>
            <a:r>
              <a:rPr lang="en-US" altLang="en-US" sz="2000" kern="0" dirty="0">
                <a:solidFill>
                  <a:srgbClr val="000000"/>
                </a:solidFill>
                <a:latin typeface="Times New Roman"/>
              </a:rPr>
              <a:t>Penetration testing by certified Cyber Security company(s)</a:t>
            </a:r>
          </a:p>
          <a:p>
            <a:pPr lvl="1">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Market rates to be </a:t>
            </a:r>
            <a:r>
              <a:rPr kumimoji="0" lang="en-US" altLang="en-US" sz="2400" b="0" i="0" u="none" strike="noStrike" kern="0" cap="none" spc="0" normalizeH="0" baseline="0" noProof="0" dirty="0" err="1">
                <a:ln>
                  <a:noFill/>
                </a:ln>
                <a:solidFill>
                  <a:srgbClr val="000000"/>
                </a:solidFill>
                <a:effectLst/>
                <a:uLnTx/>
                <a:uFillTx/>
                <a:latin typeface="Times New Roman"/>
                <a:ea typeface="+mn-ea"/>
                <a:cs typeface="+mn-cs"/>
              </a:rPr>
              <a:t>analysed</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with</a:t>
            </a:r>
            <a:r>
              <a:rPr lang="en-US" altLang="en-US" sz="2400" kern="0" dirty="0">
                <a:solidFill>
                  <a:srgbClr val="000000"/>
                </a:solidFill>
                <a:latin typeface="Times New Roman"/>
              </a:rPr>
              <a:t> a perspective that the horizon is changing rapidly</a:t>
            </a:r>
          </a:p>
          <a:p>
            <a:pPr lvl="1">
              <a:defRPr/>
            </a:pPr>
            <a:r>
              <a:rPr lang="en-US" altLang="en-US" sz="2400" kern="0" dirty="0">
                <a:solidFill>
                  <a:srgbClr val="000000"/>
                </a:solidFill>
                <a:latin typeface="Times New Roman"/>
              </a:rPr>
              <a:t>Experimentation (Regulatory Sandbox) and implementing cutting edge technologies, such as machine learning</a:t>
            </a:r>
            <a:endParaRPr kumimoji="0" lang="en-US" altLang="en-US" sz="2400" b="0" i="0" u="none" strike="noStrike" kern="0" cap="none" spc="0" normalizeH="0" baseline="0" noProof="0" dirty="0">
              <a:ln>
                <a:noFill/>
              </a:ln>
              <a:solidFill>
                <a:srgbClr val="000000"/>
              </a:solidFill>
              <a:effectLst/>
              <a:uLnTx/>
              <a:uFillTx/>
              <a:latin typeface="Times New Roman"/>
              <a:ea typeface="+mn-ea"/>
              <a:cs typeface="+mn-cs"/>
            </a:endParaRPr>
          </a:p>
          <a:p>
            <a:endParaRPr lang="en-IN" dirty="0"/>
          </a:p>
          <a:p>
            <a:endParaRPr lang="en-IN" dirty="0"/>
          </a:p>
        </p:txBody>
      </p:sp>
      <p:sp>
        <p:nvSpPr>
          <p:cNvPr id="4" name="Slide Number Placeholder 3"/>
          <p:cNvSpPr>
            <a:spLocks noGrp="1"/>
          </p:cNvSpPr>
          <p:nvPr>
            <p:ph type="sldNum" sz="quarter" idx="10"/>
          </p:nvPr>
        </p:nvSpPr>
        <p:spPr/>
        <p:txBody>
          <a:bodyPr/>
          <a:lstStyle/>
          <a:p>
            <a:pPr>
              <a:defRPr/>
            </a:pPr>
            <a:fld id="{6963E7AC-6455-4A0F-B654-220C7D7B7B8D}" type="slidenum">
              <a:rPr lang="en-US" smtClean="0">
                <a:solidFill>
                  <a:prstClr val="black"/>
                </a:solidFill>
              </a:rPr>
              <a:pPr>
                <a:defRPr/>
              </a:pPr>
              <a:t>29</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3472809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Measurement of Risk Exposure</a:t>
            </a:r>
          </a:p>
          <a:p>
            <a:pPr lvl="1"/>
            <a:r>
              <a:rPr lang="en-US" altLang="en-US" sz="2400" kern="0" dirty="0"/>
              <a:t>Fast paced evolving nature of cyber risk</a:t>
            </a:r>
          </a:p>
          <a:p>
            <a:pPr lvl="1"/>
            <a:r>
              <a:rPr lang="en-US" altLang="en-US" sz="2400" kern="0" dirty="0"/>
              <a:t>Limited loss experience</a:t>
            </a:r>
          </a:p>
          <a:p>
            <a:pPr lvl="1"/>
            <a:r>
              <a:rPr lang="en-US" altLang="en-US" sz="2400" kern="0" dirty="0"/>
              <a:t>Difficulties in assessing policyholder vulnerabilities</a:t>
            </a:r>
          </a:p>
          <a:p>
            <a:pPr lvl="1"/>
            <a:r>
              <a:rPr lang="en-US" altLang="en-US" sz="2400" kern="0" dirty="0"/>
              <a:t>Limited ability to account accumulation risk</a:t>
            </a:r>
          </a:p>
          <a:p>
            <a:pPr>
              <a:defRPr/>
            </a:pPr>
            <a:r>
              <a:rPr lang="en-US" altLang="en-US" sz="2800" kern="0" dirty="0">
                <a:solidFill>
                  <a:srgbClr val="000000"/>
                </a:solidFill>
                <a:latin typeface="Times New Roman"/>
              </a:rPr>
              <a:t>Cyber Insurance vs Cyber Losses</a:t>
            </a:r>
          </a:p>
          <a:p>
            <a:endParaRPr lang="en-IN" dirty="0"/>
          </a:p>
          <a:p>
            <a:endParaRPr lang="en-IN"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Quality and Quantity of Data – Probable Solutions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Commonly agreed Data Schema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err="1">
                <a:solidFill>
                  <a:srgbClr val="000000"/>
                </a:solidFill>
                <a:latin typeface="Times New Roman"/>
              </a:rPr>
              <a:t>Anonymised</a:t>
            </a:r>
            <a:r>
              <a:rPr lang="en-US" altLang="en-US" sz="2400" kern="0" dirty="0">
                <a:solidFill>
                  <a:srgbClr val="000000"/>
                </a:solidFill>
                <a:latin typeface="Times New Roman"/>
              </a:rPr>
              <a:t> data sharing mechanisms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Reliance on professional judgement incorporating expertise from Cyber Risk specialists and underwriters</a:t>
            </a:r>
          </a:p>
          <a:p>
            <a:pPr lvl="2" indent="-285750">
              <a:buFontTx/>
              <a:buChar char="–"/>
              <a:defRPr/>
            </a:pPr>
            <a:r>
              <a:rPr lang="en-US" altLang="en-US" sz="2000" kern="0" dirty="0">
                <a:solidFill>
                  <a:srgbClr val="000000"/>
                </a:solidFill>
                <a:latin typeface="Times New Roman"/>
              </a:rPr>
              <a:t>Penetration testing by certified Cyber Security company(s)</a:t>
            </a:r>
          </a:p>
          <a:p>
            <a:pPr lvl="1">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Market rates to be </a:t>
            </a:r>
            <a:r>
              <a:rPr kumimoji="0" lang="en-US" altLang="en-US" sz="2400" b="0" i="0" u="none" strike="noStrike" kern="0" cap="none" spc="0" normalizeH="0" baseline="0" noProof="0" dirty="0" err="1">
                <a:ln>
                  <a:noFill/>
                </a:ln>
                <a:solidFill>
                  <a:srgbClr val="000000"/>
                </a:solidFill>
                <a:effectLst/>
                <a:uLnTx/>
                <a:uFillTx/>
                <a:latin typeface="Times New Roman"/>
                <a:ea typeface="+mn-ea"/>
                <a:cs typeface="+mn-cs"/>
              </a:rPr>
              <a:t>analysed</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with</a:t>
            </a:r>
            <a:r>
              <a:rPr lang="en-US" altLang="en-US" sz="2400" kern="0" dirty="0">
                <a:solidFill>
                  <a:srgbClr val="000000"/>
                </a:solidFill>
                <a:latin typeface="Times New Roman"/>
              </a:rPr>
              <a:t> a perspective that the horizon is changing rapidly</a:t>
            </a:r>
          </a:p>
          <a:p>
            <a:pPr lvl="1">
              <a:defRPr/>
            </a:pPr>
            <a:r>
              <a:rPr lang="en-US" altLang="en-US" sz="2400" kern="0" dirty="0">
                <a:solidFill>
                  <a:srgbClr val="000000"/>
                </a:solidFill>
                <a:latin typeface="Times New Roman"/>
              </a:rPr>
              <a:t>Experimentation (Regulatory Sandbox) and implementing cutting edge technologies, such as machine learning</a:t>
            </a:r>
            <a:endParaRPr kumimoji="0" lang="en-US" altLang="en-US" sz="2400" b="0" i="0" u="none" strike="noStrike" kern="0" cap="none" spc="0" normalizeH="0" baseline="0" noProof="0" dirty="0">
              <a:ln>
                <a:noFill/>
              </a:ln>
              <a:solidFill>
                <a:srgbClr val="000000"/>
              </a:solidFill>
              <a:effectLst/>
              <a:uLnTx/>
              <a:uFillTx/>
              <a:latin typeface="Times New Roman"/>
              <a:ea typeface="+mn-ea"/>
              <a:cs typeface="+mn-cs"/>
            </a:endParaRPr>
          </a:p>
          <a:p>
            <a:endParaRPr lang="en-IN"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600293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solidFill>
                  <a:prstClr val="black"/>
                </a:solidFill>
              </a:rPr>
              <a:pPr/>
              <a:t>4</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1</a:t>
            </a:r>
          </a:p>
        </p:txBody>
      </p:sp>
    </p:spTree>
    <p:extLst>
      <p:ext uri="{BB962C8B-B14F-4D97-AF65-F5344CB8AC3E}">
        <p14:creationId xmlns:p14="http://schemas.microsoft.com/office/powerpoint/2010/main" val="3802003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Measurement of Risk Exposure</a:t>
            </a:r>
          </a:p>
          <a:p>
            <a:pPr lvl="1"/>
            <a:r>
              <a:rPr lang="en-US" altLang="en-US" sz="2400" kern="0" dirty="0"/>
              <a:t>Fast paced evolving nature of cyber risk</a:t>
            </a:r>
          </a:p>
          <a:p>
            <a:pPr lvl="1"/>
            <a:r>
              <a:rPr lang="en-US" altLang="en-US" sz="2400" kern="0" dirty="0"/>
              <a:t>Limited loss experience</a:t>
            </a:r>
          </a:p>
          <a:p>
            <a:pPr lvl="1"/>
            <a:r>
              <a:rPr lang="en-US" altLang="en-US" sz="2400" kern="0" dirty="0"/>
              <a:t>Difficulties in assessing policyholder vulnerabilities</a:t>
            </a:r>
          </a:p>
          <a:p>
            <a:pPr lvl="1"/>
            <a:r>
              <a:rPr lang="en-US" altLang="en-US" sz="2400" kern="0" dirty="0"/>
              <a:t>Limited ability to account accumulation risk</a:t>
            </a:r>
          </a:p>
          <a:p>
            <a:pPr>
              <a:defRPr/>
            </a:pPr>
            <a:r>
              <a:rPr lang="en-US" altLang="en-US" sz="2800" kern="0" dirty="0">
                <a:solidFill>
                  <a:srgbClr val="000000"/>
                </a:solidFill>
                <a:latin typeface="Times New Roman"/>
              </a:rPr>
              <a:t>Cyber Insurance vs Cyber Losses</a:t>
            </a:r>
          </a:p>
          <a:p>
            <a:endParaRPr lang="en-IN" dirty="0"/>
          </a:p>
          <a:p>
            <a:endParaRPr lang="en-IN" dirty="0"/>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0" cap="none" spc="0" normalizeH="0" baseline="0" noProof="0" dirty="0">
                <a:ln>
                  <a:noFill/>
                </a:ln>
                <a:solidFill>
                  <a:srgbClr val="000000"/>
                </a:solidFill>
                <a:effectLst/>
                <a:uLnTx/>
                <a:uFillTx/>
                <a:latin typeface="Times New Roman"/>
                <a:ea typeface="+mn-ea"/>
                <a:cs typeface="+mn-cs"/>
              </a:rPr>
              <a:t>Quality and Quantity of Data – Probable Solutions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Commonly agreed Data Schema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altLang="en-US" sz="2400" kern="0" dirty="0" err="1">
                <a:solidFill>
                  <a:srgbClr val="000000"/>
                </a:solidFill>
                <a:latin typeface="Times New Roman"/>
              </a:rPr>
              <a:t>Anonymised</a:t>
            </a:r>
            <a:r>
              <a:rPr lang="en-US" altLang="en-US" sz="2400" kern="0" dirty="0">
                <a:solidFill>
                  <a:srgbClr val="000000"/>
                </a:solidFill>
                <a:latin typeface="Times New Roman"/>
              </a:rPr>
              <a:t> data sharing mechanisms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Reliance on professional judgement incorporating expertise from Cyber Risk specialists and underwriters</a:t>
            </a:r>
          </a:p>
          <a:p>
            <a:pPr lvl="2" indent="-285750">
              <a:buFontTx/>
              <a:buChar char="–"/>
              <a:defRPr/>
            </a:pPr>
            <a:r>
              <a:rPr lang="en-US" altLang="en-US" sz="2000" kern="0" dirty="0">
                <a:solidFill>
                  <a:srgbClr val="000000"/>
                </a:solidFill>
                <a:latin typeface="Times New Roman"/>
              </a:rPr>
              <a:t>Penetration testing by certified Cyber Security company(s)</a:t>
            </a:r>
          </a:p>
          <a:p>
            <a:pPr lvl="1">
              <a:defRPr/>
            </a:pP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Market rates to be </a:t>
            </a:r>
            <a:r>
              <a:rPr kumimoji="0" lang="en-US" altLang="en-US" sz="2400" b="0" i="0" u="none" strike="noStrike" kern="0" cap="none" spc="0" normalizeH="0" baseline="0" noProof="0" dirty="0" err="1">
                <a:ln>
                  <a:noFill/>
                </a:ln>
                <a:solidFill>
                  <a:srgbClr val="000000"/>
                </a:solidFill>
                <a:effectLst/>
                <a:uLnTx/>
                <a:uFillTx/>
                <a:latin typeface="Times New Roman"/>
                <a:ea typeface="+mn-ea"/>
                <a:cs typeface="+mn-cs"/>
              </a:rPr>
              <a:t>analysed</a:t>
            </a:r>
            <a:r>
              <a:rPr kumimoji="0" lang="en-US" altLang="en-US" sz="2400" b="0" i="0" u="none" strike="noStrike" kern="0" cap="none" spc="0" normalizeH="0" baseline="0" noProof="0" dirty="0">
                <a:ln>
                  <a:noFill/>
                </a:ln>
                <a:solidFill>
                  <a:srgbClr val="000000"/>
                </a:solidFill>
                <a:effectLst/>
                <a:uLnTx/>
                <a:uFillTx/>
                <a:latin typeface="Times New Roman"/>
                <a:ea typeface="+mn-ea"/>
                <a:cs typeface="+mn-cs"/>
              </a:rPr>
              <a:t> with</a:t>
            </a:r>
            <a:r>
              <a:rPr lang="en-US" altLang="en-US" sz="2400" kern="0" dirty="0">
                <a:solidFill>
                  <a:srgbClr val="000000"/>
                </a:solidFill>
                <a:latin typeface="Times New Roman"/>
              </a:rPr>
              <a:t> a perspective that the horizon is changing rapidly</a:t>
            </a:r>
          </a:p>
          <a:p>
            <a:pPr lvl="1">
              <a:defRPr/>
            </a:pPr>
            <a:r>
              <a:rPr lang="en-US" altLang="en-US" sz="2400" kern="0" dirty="0">
                <a:solidFill>
                  <a:srgbClr val="000000"/>
                </a:solidFill>
                <a:latin typeface="Times New Roman"/>
              </a:rPr>
              <a:t>Experimentation (Regulatory Sandbox) and implementing cutting edge technologies, such as machine learning</a:t>
            </a:r>
            <a:endParaRPr kumimoji="0" lang="en-US" altLang="en-US" sz="2400" b="0" i="0" u="none" strike="noStrike" kern="0" cap="none" spc="0" normalizeH="0" baseline="0" noProof="0" dirty="0">
              <a:ln>
                <a:noFill/>
              </a:ln>
              <a:solidFill>
                <a:srgbClr val="000000"/>
              </a:solidFill>
              <a:effectLst/>
              <a:uLnTx/>
              <a:uFillTx/>
              <a:latin typeface="Times New Roman"/>
              <a:ea typeface="+mn-ea"/>
              <a:cs typeface="+mn-cs"/>
            </a:endParaRPr>
          </a:p>
          <a:p>
            <a:endParaRPr lang="en-IN" dirty="0"/>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36076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 Premium Rate Components - The Appointed Actuary should also </a:t>
            </a:r>
            <a:r>
              <a:rPr lang="en-US" dirty="0" err="1"/>
              <a:t>analyse</a:t>
            </a:r>
            <a:r>
              <a:rPr lang="en-US" dirty="0"/>
              <a:t> the insurer’s own claims experience and, where possible, compare it with the industry experience. The analysis should consider both claims frequency and claim size. The Appointed Actuary should consider, as far as is practical, the extent to which the insurer’s and [industry’s] reinsurers’ claims experience is influenced by: 6.3.1 Data Quality 6.3.2 Claims Management Policies 6.3.3 Portfolio Mix 6.3.4 Marketing and Underwriting Strategies 6.3.5 Case Reserving 6.3.6 Infrequent large losses; and random variations</a:t>
            </a:r>
          </a:p>
          <a:p>
            <a:endParaRPr lang="en-US" dirty="0"/>
          </a:p>
          <a:p>
            <a:endParaRPr lang="en-IN" dirty="0"/>
          </a:p>
        </p:txBody>
      </p:sp>
      <p:sp>
        <p:nvSpPr>
          <p:cNvPr id="4" name="Slide Number Placeholder 3"/>
          <p:cNvSpPr>
            <a:spLocks noGrp="1"/>
          </p:cNvSpPr>
          <p:nvPr>
            <p:ph type="sldNum" sz="quarter" idx="10"/>
          </p:nvPr>
        </p:nvSpPr>
        <p:spPr/>
        <p:txBody>
          <a:bodyPr/>
          <a:lstStyle/>
          <a:p>
            <a:pPr>
              <a:defRPr/>
            </a:pPr>
            <a:fld id="{6963E7AC-6455-4A0F-B654-220C7D7B7B8D}" type="slidenum">
              <a:rPr lang="en-US" smtClean="0">
                <a:solidFill>
                  <a:prstClr val="black"/>
                </a:solidFill>
              </a:rPr>
              <a:pPr>
                <a:defRPr/>
              </a:pPr>
              <a:t>32</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1142342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dirty="0"/>
              <a:t>An actuary’s job is to predict the future. In this respect, please allow me to quote an </a:t>
            </a:r>
            <a:r>
              <a:rPr lang="en-US" dirty="0" err="1"/>
              <a:t>IFoA</a:t>
            </a:r>
            <a:r>
              <a:rPr lang="en-US" dirty="0"/>
              <a:t> actuary on Cyber risks. Earthquakes, windstorms and floods, we are trying to think of the cyber equivalents of that. It’s a bit of a challenge as an actuary as we don’t have those nice data sets where you just pick numbers from pretty easily and job done. We really have to think outside the box. </a:t>
            </a:r>
          </a:p>
          <a:p>
            <a:r>
              <a:rPr lang="en-US" dirty="0"/>
              <a:t>In the recent years, we have seen some pretty exclusive cyber breaches. We have seen the famous online food delivery and review site ‘Zomato’ hacked. We have seen Big Basket data breach, Air India data breach, Dominos Data breach and many other such incidents. While these were data breaches, there were </a:t>
            </a:r>
            <a:r>
              <a:rPr lang="en-US" dirty="0" err="1"/>
              <a:t>ransomeware</a:t>
            </a:r>
            <a:r>
              <a:rPr lang="en-US" dirty="0"/>
              <a:t> attacks as well. </a:t>
            </a:r>
            <a:r>
              <a:rPr lang="en-US" sz="1200" b="1" i="0" kern="1200" dirty="0">
                <a:solidFill>
                  <a:schemeClr val="tx1"/>
                </a:solidFill>
                <a:effectLst/>
                <a:latin typeface="+mn-lt"/>
                <a:ea typeface="+mn-ea"/>
                <a:cs typeface="+mn-cs"/>
              </a:rPr>
              <a:t>India</a:t>
            </a:r>
            <a:r>
              <a:rPr lang="en-US" sz="1200" b="0" i="0" kern="1200" dirty="0">
                <a:solidFill>
                  <a:schemeClr val="tx1"/>
                </a:solidFill>
                <a:effectLst/>
                <a:latin typeface="+mn-lt"/>
                <a:ea typeface="+mn-ea"/>
                <a:cs typeface="+mn-cs"/>
              </a:rPr>
              <a:t> is one of the most affected countries in terms of </a:t>
            </a:r>
            <a:r>
              <a:rPr lang="en-US" sz="1200" b="1" i="0" kern="1200" dirty="0">
                <a:solidFill>
                  <a:schemeClr val="tx1"/>
                </a:solidFill>
                <a:effectLst/>
                <a:latin typeface="+mn-lt"/>
                <a:ea typeface="+mn-ea"/>
                <a:cs typeface="+mn-cs"/>
              </a:rPr>
              <a:t>ransomware attacks</a:t>
            </a:r>
            <a:r>
              <a:rPr lang="en-US" sz="1200" b="0" i="0" kern="1200" dirty="0">
                <a:solidFill>
                  <a:schemeClr val="tx1"/>
                </a:solidFill>
                <a:effectLst/>
                <a:latin typeface="+mn-lt"/>
                <a:ea typeface="+mn-ea"/>
                <a:cs typeface="+mn-cs"/>
              </a:rPr>
              <a:t>, according to a global survey by cybersecurity firm Sophos called “The State of </a:t>
            </a:r>
            <a:r>
              <a:rPr lang="en-US" sz="1200" b="1" i="0" kern="1200" dirty="0">
                <a:solidFill>
                  <a:schemeClr val="tx1"/>
                </a:solidFill>
                <a:effectLst/>
                <a:latin typeface="+mn-lt"/>
                <a:ea typeface="+mn-ea"/>
                <a:cs typeface="+mn-cs"/>
              </a:rPr>
              <a:t>Ransomware</a:t>
            </a:r>
            <a:r>
              <a:rPr lang="en-US" sz="1200" b="0" i="0" kern="1200" dirty="0">
                <a:solidFill>
                  <a:schemeClr val="tx1"/>
                </a:solidFill>
                <a:effectLst/>
                <a:latin typeface="+mn-lt"/>
                <a:ea typeface="+mn-ea"/>
                <a:cs typeface="+mn-cs"/>
              </a:rPr>
              <a:t> 2021. It’s the intention of the hacker that’s a worry, be it in terms of collecting money or be it causing damage to the company, people or the country. The traditional warfare that was fought using physical weapons is now becoming more of cyber warfare. There is a case  for kind of Geneva Convention equivalent for cyber. Most of the cyber attacks that occur on daily basis are financially motivated but what is more scarier are the attacks which are meant to cause destruction. The potential consequences of a wide-spread internet outage or a hack that results in power outage or a hack that results in nuclear meltdown are vast. We as actuaries, as insurance industry should be working with our researchers, government agencies and internet service providers to try and understand the problem better and work out if it’s something where we can provide better coverage for or is it something that we are not ready to do because the potential is bigger than our balance sheets. It’s a balance between traditional statistical skills and also researching the topic and approaching it from more a hypothetical point of view about what could happen. </a:t>
            </a:r>
          </a:p>
          <a:p>
            <a:r>
              <a:rPr lang="en-US" sz="1200" b="0" i="0" kern="1200" dirty="0">
                <a:solidFill>
                  <a:schemeClr val="tx1"/>
                </a:solidFill>
                <a:effectLst/>
                <a:latin typeface="+mn-lt"/>
                <a:ea typeface="+mn-ea"/>
                <a:cs typeface="+mn-cs"/>
              </a:rPr>
              <a:t>There are various sources of risks that can cause cyber attacks, including state-sponsored groups of hackers or accidental hackers. So many industries rely on technology these days. During Covid-19 pandemic, almost all of the companies initiated Work from home protocols for the safety of their employees. Any cyber attack can cause system failure for any companies thus resulting in physical losses for both the company and it’s consumers. If such attacks take place on public systems, such as power supply, water supply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the results could be catastrophic for any country including India. We, as actuaries are trying to cut through the problem and get the facts but the question remains, what is the probability of such a thing happening, is it 0.1% or 1% or 10%. We, as actuaries and as an insurance industry should be working to bring more sense to this. We are in the business of doing educated guessing about the future. We really have to go beyond the data and figure out how to do it without data. It’s an interesting challenge. </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516240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963E7AC-6455-4A0F-B654-220C7D7B7B8D}" type="slidenum">
              <a:rPr lang="en-US" smtClean="0">
                <a:solidFill>
                  <a:prstClr val="black"/>
                </a:solidFill>
              </a:rPr>
              <a:pPr>
                <a:defRPr/>
              </a:pPr>
              <a:t>34</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802336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6963E7AC-6455-4A0F-B654-220C7D7B7B8D}" type="slidenum">
              <a:rPr lang="en-US" smtClean="0">
                <a:solidFill>
                  <a:prstClr val="black"/>
                </a:solidFill>
              </a:rPr>
              <a:pPr>
                <a:defRPr/>
              </a:pPr>
              <a:t>35</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1</a:t>
            </a:r>
          </a:p>
        </p:txBody>
      </p:sp>
    </p:spTree>
    <p:extLst>
      <p:ext uri="{BB962C8B-B14F-4D97-AF65-F5344CB8AC3E}">
        <p14:creationId xmlns:p14="http://schemas.microsoft.com/office/powerpoint/2010/main" val="33599547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161576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42834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223676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3231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43197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15842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45787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D971-9E33-4A9C-8EBB-D47A5E784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F9E3E76-94D2-4F78-9BD8-88F2EEE70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FB1751-901C-47AA-BDAD-2A8C1DDBE706}"/>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B702642D-53E5-42CD-AA2F-78486CFA62E1}"/>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C63B184F-452B-414F-B7B1-44E3C4859E48}"/>
              </a:ext>
            </a:extLst>
          </p:cNvPr>
          <p:cNvSpPr>
            <a:spLocks noGrp="1"/>
          </p:cNvSpPr>
          <p:nvPr>
            <p:ph type="sldNum" sz="quarter" idx="12"/>
          </p:nvPr>
        </p:nvSpPr>
        <p:spPr/>
        <p:txBody>
          <a:bodyPr/>
          <a:lstStyle/>
          <a:p>
            <a:pPr>
              <a:defRPr/>
            </a:pPr>
            <a:fld id="{BFA6E245-2043-4183-82FC-0A7BD6A0EBFD}" type="slidenum">
              <a:rPr lang="en-GB" smtClean="0"/>
              <a:pPr>
                <a:defRPr/>
              </a:pPr>
              <a:t>‹#›</a:t>
            </a:fld>
            <a:endParaRPr lang="en-GB"/>
          </a:p>
        </p:txBody>
      </p:sp>
    </p:spTree>
    <p:extLst>
      <p:ext uri="{BB962C8B-B14F-4D97-AF65-F5344CB8AC3E}">
        <p14:creationId xmlns:p14="http://schemas.microsoft.com/office/powerpoint/2010/main" val="264687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DE7A8-4FC7-498B-A90D-144D9307BFD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3CA79E-03A2-4D62-A724-656EB72D5E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8CD309E-B7FD-452F-8238-A4A48E09ED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970201A-7A5D-47FA-96B0-C867AA1F7CB5}"/>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B6FFCED8-7FAB-4E39-8A1F-D0EFC25EE703}"/>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A47E0C88-1C02-4E45-8482-2CF475FC7B3B}"/>
              </a:ext>
            </a:extLst>
          </p:cNvPr>
          <p:cNvSpPr>
            <a:spLocks noGrp="1"/>
          </p:cNvSpPr>
          <p:nvPr>
            <p:ph type="sldNum" sz="quarter" idx="12"/>
          </p:nvPr>
        </p:nvSpPr>
        <p:spPr/>
        <p:txBody>
          <a:body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25833691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E3CC-F1B7-4060-8FC4-391CAB957B7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2388AF-9805-4810-B42B-70B0390B16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BAEE1D-ECF7-4B62-840B-03DBE3764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9053CC0-D00A-4E1C-84FE-0F91B7B67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D1F96-C1B1-491E-80BC-F4AD1E396F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5FD4815-89BF-4F02-9D9A-91D8BCEEABCA}"/>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FC4D981D-5FAE-44D2-AA2A-32E4361790FE}"/>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67FF2EEF-4549-4B09-B4B2-3396EAF8B510}"/>
              </a:ext>
            </a:extLst>
          </p:cNvPr>
          <p:cNvSpPr>
            <a:spLocks noGrp="1"/>
          </p:cNvSpPr>
          <p:nvPr>
            <p:ph type="sldNum" sz="quarter" idx="12"/>
          </p:nvPr>
        </p:nvSpPr>
        <p:spPr/>
        <p:txBody>
          <a:body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410599705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A11C-5E1A-40CB-A945-CE1F5F75937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C1C69F-A2B6-4AD1-B6DB-6C65EDD42253}"/>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607D147F-DACF-4F88-91FF-B96A660A9A2D}"/>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1F15C3F6-B1E5-4460-986B-8C77DD9E1218}"/>
              </a:ext>
            </a:extLst>
          </p:cNvPr>
          <p:cNvSpPr>
            <a:spLocks noGrp="1"/>
          </p:cNvSpPr>
          <p:nvPr>
            <p:ph type="sldNum" sz="quarter" idx="12"/>
          </p:nvPr>
        </p:nvSpPr>
        <p:spPr/>
        <p:txBody>
          <a:bodyPr/>
          <a:lstStyle/>
          <a:p>
            <a:pPr>
              <a:defRPr/>
            </a:pPr>
            <a:fld id="{2EF8FD5A-4369-451A-AE4B-9EB0FD82F618}" type="slidenum">
              <a:rPr lang="en-GB" smtClean="0"/>
              <a:pPr>
                <a:defRPr/>
              </a:pPr>
              <a:t>‹#›</a:t>
            </a:fld>
            <a:endParaRPr lang="en-GB"/>
          </a:p>
        </p:txBody>
      </p:sp>
    </p:spTree>
    <p:extLst>
      <p:ext uri="{BB962C8B-B14F-4D97-AF65-F5344CB8AC3E}">
        <p14:creationId xmlns:p14="http://schemas.microsoft.com/office/powerpoint/2010/main" val="171510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1598C-1D79-406E-B070-E3B06AA6BDE0}"/>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CAE3E46C-DC4F-4EF5-8726-0AB5C5E119FA}"/>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CFC79C57-90ED-4C59-AFFE-EA0B18CE1E8F}"/>
              </a:ext>
            </a:extLst>
          </p:cNvPr>
          <p:cNvSpPr>
            <a:spLocks noGrp="1"/>
          </p:cNvSpPr>
          <p:nvPr>
            <p:ph type="sldNum" sz="quarter" idx="12"/>
          </p:nvPr>
        </p:nvSpPr>
        <p:spPr/>
        <p:txBody>
          <a:bodyPr/>
          <a:lstStyle/>
          <a:p>
            <a:pPr>
              <a:defRPr/>
            </a:pPr>
            <a:fld id="{D629C963-6CA3-4910-ACAB-89103C5891B0}" type="slidenum">
              <a:rPr lang="en-GB" smtClean="0"/>
              <a:pPr>
                <a:defRPr/>
              </a:pPr>
              <a:t>‹#›</a:t>
            </a:fld>
            <a:endParaRPr lang="en-GB"/>
          </a:p>
        </p:txBody>
      </p:sp>
    </p:spTree>
    <p:extLst>
      <p:ext uri="{BB962C8B-B14F-4D97-AF65-F5344CB8AC3E}">
        <p14:creationId xmlns:p14="http://schemas.microsoft.com/office/powerpoint/2010/main" val="315469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7489-18DA-41BC-9613-D75A0637A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21EF45E-B715-4801-8BBC-38BEBEEAB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D49EB96-27E7-4851-B75C-B67830C33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B649A3-1D6F-4967-9B1E-9CDE8E9B6778}"/>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3B69EE79-AA7D-46EF-8421-F0305FE427A0}"/>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FEEF2140-50F5-4028-BF8F-2F75CD0EFB38}"/>
              </a:ext>
            </a:extLst>
          </p:cNvPr>
          <p:cNvSpPr>
            <a:spLocks noGrp="1"/>
          </p:cNvSpPr>
          <p:nvPr>
            <p:ph type="sldNum" sz="quarter" idx="12"/>
          </p:nvPr>
        </p:nvSpPr>
        <p:spPr/>
        <p:txBody>
          <a:body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374186851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B9E6-7E19-48E5-A476-6F3229972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CC3E03C-31EC-4C3D-8C47-1DF2D5CCC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497031B-2606-4D2E-B3BA-5B8A0985E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45209-D26E-4F2E-A74B-76FF49EA3108}"/>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C9116862-78B3-441E-8DF4-D35E93CD8FBA}"/>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C4EB19CB-B3EC-42AB-9378-8361C546DE1B}"/>
              </a:ext>
            </a:extLst>
          </p:cNvPr>
          <p:cNvSpPr>
            <a:spLocks noGrp="1"/>
          </p:cNvSpPr>
          <p:nvPr>
            <p:ph type="sldNum" sz="quarter" idx="12"/>
          </p:nvPr>
        </p:nvSpPr>
        <p:spPr/>
        <p:txBody>
          <a:body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154649316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1013-9BFD-4088-A0DC-4EF5965A225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2B96F34-E283-412E-B4D5-D9E9E0D470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C2B44E-EB92-4DE8-9B26-7A2092712927}"/>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021E1B34-EFB8-4C29-BBBA-D58BA6F1F615}"/>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83C640E9-31F7-4EC0-BB64-143005F8AEA2}"/>
              </a:ext>
            </a:extLst>
          </p:cNvPr>
          <p:cNvSpPr>
            <a:spLocks noGrp="1"/>
          </p:cNvSpPr>
          <p:nvPr>
            <p:ph type="sldNum" sz="quarter" idx="12"/>
          </p:nvPr>
        </p:nvSpPr>
        <p:spPr/>
        <p:txBody>
          <a:body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381875304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374541-47C8-4C99-8E33-81369306E9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32962FC-45EA-4372-882D-C33CD1CB6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AFE7CF-083B-48F7-8247-477403A458C9}"/>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29748604-D989-4A11-BC8C-EDFD84B5B30B}"/>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4BE35247-7B52-4BE6-BB0C-417A5FBDE293}"/>
              </a:ext>
            </a:extLst>
          </p:cNvPr>
          <p:cNvSpPr>
            <a:spLocks noGrp="1"/>
          </p:cNvSpPr>
          <p:nvPr>
            <p:ph type="sldNum" sz="quarter" idx="12"/>
          </p:nvPr>
        </p:nvSpPr>
        <p:spPr/>
        <p:txBody>
          <a:body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326268827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96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extLst>
      <p:ext uri="{BB962C8B-B14F-4D97-AF65-F5344CB8AC3E}">
        <p14:creationId xmlns:p14="http://schemas.microsoft.com/office/powerpoint/2010/main" val="56364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39F0-FA6D-474D-AF54-A696A99A97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B621C4F-298C-4166-989A-89818A475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5F0584D-1C05-4088-8FA3-E9470A05D734}"/>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8C65E93B-4F41-48A0-A80F-34CDF19658DA}"/>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61B29CA1-EB9D-4F38-8B9B-1359725AA267}"/>
              </a:ext>
            </a:extLst>
          </p:cNvPr>
          <p:cNvSpPr>
            <a:spLocks noGrp="1"/>
          </p:cNvSpPr>
          <p:nvPr>
            <p:ph type="sldNum" sz="quarter" idx="12"/>
          </p:nvPr>
        </p:nvSpPr>
        <p:spPr/>
        <p:txBody>
          <a:bodyPr/>
          <a:lstStyle/>
          <a:p>
            <a:pPr>
              <a:defRPr/>
            </a:pPr>
            <a:fld id="{A279DE1F-5E27-4B45-9D15-005F28CE4332}" type="slidenum">
              <a:rPr lang="en-GB" smtClean="0"/>
              <a:pPr>
                <a:defRPr/>
              </a:pPr>
              <a:t>‹#›</a:t>
            </a:fld>
            <a:endParaRPr lang="en-GB"/>
          </a:p>
        </p:txBody>
      </p:sp>
    </p:spTree>
    <p:extLst>
      <p:ext uri="{BB962C8B-B14F-4D97-AF65-F5344CB8AC3E}">
        <p14:creationId xmlns:p14="http://schemas.microsoft.com/office/powerpoint/2010/main" val="245767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14BE-9B37-4C30-91D3-D4ACDDAC29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4CF9F8-4FFF-4D39-9C8D-0D6330326E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CB36C2-4D76-4C6B-A2F9-F6422609E76A}"/>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CEAC95D1-502F-49BE-AFFA-07086EBA08D9}"/>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6CE832EB-486F-47D7-8AC3-1AADCD208D4A}"/>
              </a:ext>
            </a:extLst>
          </p:cNvPr>
          <p:cNvSpPr>
            <a:spLocks noGrp="1"/>
          </p:cNvSpPr>
          <p:nvPr>
            <p:ph type="sldNum" sz="quarter" idx="12"/>
          </p:nvPr>
        </p:nvSpPr>
        <p:spPr/>
        <p:txBody>
          <a:bodyPr/>
          <a:lstStyle/>
          <a:p>
            <a:pPr>
              <a:defRPr/>
            </a:pPr>
            <a:fld id="{A6321966-726A-4E9E-9E02-D49DCD2200A8}" type="slidenum">
              <a:rPr lang="en-GB" smtClean="0"/>
              <a:pPr>
                <a:defRPr/>
              </a:pPr>
              <a:t>‹#›</a:t>
            </a:fld>
            <a:endParaRPr lang="en-GB"/>
          </a:p>
        </p:txBody>
      </p:sp>
    </p:spTree>
    <p:extLst>
      <p:ext uri="{BB962C8B-B14F-4D97-AF65-F5344CB8AC3E}">
        <p14:creationId xmlns:p14="http://schemas.microsoft.com/office/powerpoint/2010/main" val="156139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7706C-D1DB-49FE-970E-FC4B9B0A31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EAA7F2A-F5B2-44FF-B7FA-8061B179AD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CD7D8F2-E75B-4B5D-BCE5-14DEE523E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EFC4B466-945A-4D29-83E3-E809B4085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EF66FDB1-9374-40AA-981B-219BF10945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18C919-524D-4AE6-802D-F6FBC61D86FD}" type="slidenum">
              <a:rPr lang="en-GB" smtClean="0"/>
              <a:pPr>
                <a:defRPr/>
              </a:pPr>
              <a:t>‹#›</a:t>
            </a:fld>
            <a:endParaRPr lang="en-GB"/>
          </a:p>
        </p:txBody>
      </p:sp>
    </p:spTree>
    <p:extLst>
      <p:ext uri="{BB962C8B-B14F-4D97-AF65-F5344CB8AC3E}">
        <p14:creationId xmlns:p14="http://schemas.microsoft.com/office/powerpoint/2010/main" val="21217009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g"/><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g"/><Relationship Id="rId7" Type="http://schemas.openxmlformats.org/officeDocument/2006/relationships/diagramLayout" Target="../diagrams/layout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openxmlformats.org/officeDocument/2006/relationships/diagramQuickStyle" Target="../diagrams/quickStyle5.xml"/><Relationship Id="rId3" Type="http://schemas.openxmlformats.org/officeDocument/2006/relationships/image" Target="../media/image4.jp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Layout" Target="../diagrams/layout5.xml"/><Relationship Id="rId2" Type="http://schemas.openxmlformats.org/officeDocument/2006/relationships/notesSlide" Target="../notesSlides/notesSlide32.xml"/><Relationship Id="rId16" Type="http://schemas.openxmlformats.org/officeDocument/2006/relationships/diagramData" Target="../diagrams/data5.xml"/><Relationship Id="rId20" Type="http://schemas.microsoft.com/office/2007/relationships/diagramDrawing" Target="../diagrams/drawing5.xml"/><Relationship Id="rId1" Type="http://schemas.openxmlformats.org/officeDocument/2006/relationships/slideLayout" Target="../slideLayouts/slideLayout19.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image" Target="../media/image6.png"/><Relationship Id="rId10" Type="http://schemas.openxmlformats.org/officeDocument/2006/relationships/diagramLayout" Target="../diagrams/layout4.xml"/><Relationship Id="rId19" Type="http://schemas.openxmlformats.org/officeDocument/2006/relationships/diagramColors" Target="../diagrams/colors5.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customXml" Target="../ink/ink1.xml"/><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customXml" Target="../ink/ink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jpe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0" y="3479017"/>
            <a:ext cx="1588491" cy="1600200"/>
          </a:xfrm>
          <a:prstGeom prst="rect">
            <a:avLst/>
          </a:prstGeom>
        </p:spPr>
      </p:pic>
      <p:sp>
        <p:nvSpPr>
          <p:cNvPr id="4" name="Rectangle 150"/>
          <p:cNvSpPr txBox="1">
            <a:spLocks noChangeArrowheads="1"/>
          </p:cNvSpPr>
          <p:nvPr/>
        </p:nvSpPr>
        <p:spPr>
          <a:xfrm>
            <a:off x="838200" y="2019371"/>
            <a:ext cx="4719639"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err="1">
                <a:solidFill>
                  <a:schemeClr val="bg1"/>
                </a:solidFill>
              </a:rPr>
              <a:t>Cyber</a:t>
            </a:r>
            <a:r>
              <a:rPr lang="es-UY" altLang="en-US" sz="3600" b="1" kern="0" dirty="0">
                <a:solidFill>
                  <a:schemeClr val="bg1"/>
                </a:solidFill>
              </a:rPr>
              <a:t> </a:t>
            </a:r>
            <a:r>
              <a:rPr lang="es-UY" altLang="en-US" sz="3600" b="1" kern="0" dirty="0" err="1">
                <a:solidFill>
                  <a:schemeClr val="bg1"/>
                </a:solidFill>
              </a:rPr>
              <a:t>Insurance</a:t>
            </a:r>
            <a:endParaRPr lang="es-ES" altLang="en-US" sz="3600" b="1" kern="0" dirty="0">
              <a:solidFill>
                <a:schemeClr val="bg1"/>
              </a:solidFill>
            </a:endParaRPr>
          </a:p>
        </p:txBody>
      </p:sp>
      <p:sp>
        <p:nvSpPr>
          <p:cNvPr id="5" name="Rectangle 168"/>
          <p:cNvSpPr>
            <a:spLocks noChangeArrowheads="1"/>
          </p:cNvSpPr>
          <p:nvPr/>
        </p:nvSpPr>
        <p:spPr bwMode="auto">
          <a:xfrm>
            <a:off x="152400" y="3467243"/>
            <a:ext cx="5184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1800" b="1" dirty="0">
                <a:solidFill>
                  <a:schemeClr val="tx1"/>
                </a:solidFill>
              </a:rPr>
              <a:t>Presented By : Group 8</a:t>
            </a:r>
          </a:p>
          <a:p>
            <a:pPr algn="l"/>
            <a:r>
              <a:rPr lang="en-US" altLang="en-US" sz="1800" b="1" dirty="0">
                <a:solidFill>
                  <a:schemeClr val="tx1"/>
                </a:solidFill>
              </a:rPr>
              <a:t>1. </a:t>
            </a:r>
            <a:r>
              <a:rPr lang="en-US" altLang="en-US" sz="1800" b="1" dirty="0" err="1">
                <a:solidFill>
                  <a:schemeClr val="tx1"/>
                </a:solidFill>
              </a:rPr>
              <a:t>Mahipal</a:t>
            </a:r>
            <a:r>
              <a:rPr lang="en-US" altLang="en-US" sz="1800" b="1" dirty="0">
                <a:solidFill>
                  <a:schemeClr val="tx1"/>
                </a:solidFill>
              </a:rPr>
              <a:t> </a:t>
            </a:r>
            <a:r>
              <a:rPr lang="en-US" altLang="en-US" sz="1800" b="1" dirty="0" err="1">
                <a:solidFill>
                  <a:schemeClr val="tx1"/>
                </a:solidFill>
              </a:rPr>
              <a:t>Choudhary</a:t>
            </a:r>
            <a:endParaRPr lang="en-US" altLang="en-US" sz="1800" b="1" dirty="0">
              <a:solidFill>
                <a:schemeClr val="tx1"/>
              </a:solidFill>
            </a:endParaRPr>
          </a:p>
          <a:p>
            <a:pPr algn="l"/>
            <a:r>
              <a:rPr lang="en-US" altLang="en-US" sz="1800" b="1" dirty="0">
                <a:solidFill>
                  <a:schemeClr val="tx1"/>
                </a:solidFill>
              </a:rPr>
              <a:t>2. </a:t>
            </a:r>
            <a:r>
              <a:rPr lang="en-US" altLang="en-US" sz="1800" b="1" dirty="0" err="1">
                <a:solidFill>
                  <a:schemeClr val="tx1"/>
                </a:solidFill>
              </a:rPr>
              <a:t>Ananthanarayanan</a:t>
            </a:r>
            <a:r>
              <a:rPr lang="en-US" altLang="en-US" sz="1800" b="1" dirty="0">
                <a:solidFill>
                  <a:schemeClr val="tx1"/>
                </a:solidFill>
              </a:rPr>
              <a:t> C</a:t>
            </a:r>
          </a:p>
          <a:p>
            <a:pPr algn="l"/>
            <a:r>
              <a:rPr lang="en-US" altLang="en-US" sz="1800" b="1" dirty="0">
                <a:solidFill>
                  <a:schemeClr val="tx1"/>
                </a:solidFill>
              </a:rPr>
              <a:t>3. Ashish Kr Sarangi</a:t>
            </a:r>
          </a:p>
          <a:p>
            <a:pPr algn="l"/>
            <a:r>
              <a:rPr lang="en-US" altLang="en-US" sz="1800" b="1" dirty="0">
                <a:solidFill>
                  <a:schemeClr val="tx1"/>
                </a:solidFill>
              </a:rPr>
              <a:t>4. </a:t>
            </a:r>
            <a:r>
              <a:rPr lang="en-US" altLang="en-US" sz="1800" b="1" dirty="0" err="1">
                <a:solidFill>
                  <a:schemeClr val="tx1"/>
                </a:solidFill>
              </a:rPr>
              <a:t>Rochak</a:t>
            </a:r>
            <a:r>
              <a:rPr lang="en-US" altLang="en-US" sz="1800" b="1" dirty="0">
                <a:solidFill>
                  <a:schemeClr val="tx1"/>
                </a:solidFill>
              </a:rPr>
              <a:t> Garg</a:t>
            </a:r>
          </a:p>
          <a:p>
            <a:pPr algn="l"/>
            <a:r>
              <a:rPr lang="en-US" altLang="en-US" sz="1800" b="1" dirty="0">
                <a:solidFill>
                  <a:schemeClr val="tx1"/>
                </a:solidFill>
              </a:rPr>
              <a:t>Guide : Khushwant Pahwa</a:t>
            </a:r>
          </a:p>
        </p:txBody>
      </p:sp>
      <p:sp>
        <p:nvSpPr>
          <p:cNvPr id="6" name="Rectangle 150"/>
          <p:cNvSpPr txBox="1">
            <a:spLocks noChangeArrowheads="1"/>
          </p:cNvSpPr>
          <p:nvPr/>
        </p:nvSpPr>
        <p:spPr>
          <a:xfrm>
            <a:off x="838200" y="533400"/>
            <a:ext cx="9197975" cy="9906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a:solidFill>
                  <a:schemeClr val="bg1"/>
                </a:solidFill>
                <a:latin typeface="Trebuchet MS" panose="020B0603020202020204" pitchFamily="34" charset="0"/>
              </a:rPr>
              <a:t>35th India </a:t>
            </a:r>
            <a:r>
              <a:rPr lang="es-UY" altLang="en-US" sz="3600" b="1" kern="0" dirty="0" err="1">
                <a:solidFill>
                  <a:schemeClr val="bg1"/>
                </a:solidFill>
                <a:latin typeface="Trebuchet MS" panose="020B0603020202020204" pitchFamily="34" charset="0"/>
              </a:rPr>
              <a:t>Fellowship</a:t>
            </a:r>
            <a:r>
              <a:rPr lang="es-UY" altLang="en-US" sz="3600" b="1" kern="0" dirty="0">
                <a:solidFill>
                  <a:schemeClr val="bg1"/>
                </a:solidFill>
                <a:latin typeface="Trebuchet MS" panose="020B0603020202020204" pitchFamily="34" charset="0"/>
              </a:rPr>
              <a:t> </a:t>
            </a:r>
            <a:r>
              <a:rPr lang="es-UY" altLang="en-US" sz="3600" b="1" kern="0" dirty="0" err="1">
                <a:solidFill>
                  <a:schemeClr val="bg1"/>
                </a:solidFill>
                <a:latin typeface="Trebuchet MS" panose="020B0603020202020204" pitchFamily="34" charset="0"/>
              </a:rPr>
              <a:t>Webinar</a:t>
            </a:r>
            <a:endParaRPr lang="es-UY" altLang="en-US" sz="2500" b="1" kern="0" dirty="0">
              <a:solidFill>
                <a:schemeClr val="bg1"/>
              </a:solidFill>
              <a:latin typeface="Trebuchet MS" panose="020B0603020202020204" pitchFamily="34" charset="0"/>
            </a:endParaRPr>
          </a:p>
          <a:p>
            <a:pPr algn="l"/>
            <a:r>
              <a:rPr lang="es-UY" altLang="en-US" sz="2500" b="1" kern="0" dirty="0">
                <a:solidFill>
                  <a:schemeClr val="bg1"/>
                </a:solidFill>
                <a:latin typeface="Trebuchet MS" panose="020B0603020202020204" pitchFamily="34" charset="0"/>
              </a:rPr>
              <a:t>Date: 16 </a:t>
            </a:r>
            <a:r>
              <a:rPr lang="es-UY" altLang="en-US" sz="2500" b="1" kern="0" dirty="0" err="1">
                <a:solidFill>
                  <a:schemeClr val="bg1"/>
                </a:solidFill>
                <a:latin typeface="Trebuchet MS" panose="020B0603020202020204" pitchFamily="34" charset="0"/>
              </a:rPr>
              <a:t>July</a:t>
            </a:r>
            <a:r>
              <a:rPr lang="es-UY" altLang="en-US" sz="2500" b="1" kern="0" dirty="0">
                <a:solidFill>
                  <a:schemeClr val="bg1"/>
                </a:solidFill>
                <a:latin typeface="Trebuchet MS" panose="020B0603020202020204" pitchFamily="34" charset="0"/>
              </a:rPr>
              <a:t> 2021</a:t>
            </a:r>
            <a:endParaRPr lang="es-ES" altLang="en-US" sz="2500" b="1" kern="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43043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841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rPr>
              <a:t>Threats for Individuals</a:t>
            </a:r>
          </a:p>
        </p:txBody>
      </p:sp>
      <p:sp>
        <p:nvSpPr>
          <p:cNvPr id="4" name="Rectangle 3"/>
          <p:cNvSpPr txBox="1">
            <a:spLocks noChangeArrowheads="1"/>
          </p:cNvSpPr>
          <p:nvPr/>
        </p:nvSpPr>
        <p:spPr>
          <a:xfrm>
            <a:off x="1962653" y="1358436"/>
            <a:ext cx="10076947"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altLang="en-US" sz="1600" b="1" i="0" u="none" strike="noStrike" kern="0" cap="none" spc="0" normalizeH="0" baseline="0" noProof="0" dirty="0">
                <a:ln>
                  <a:noFill/>
                </a:ln>
                <a:solidFill>
                  <a:srgbClr val="C00000"/>
                </a:solidFill>
                <a:effectLst/>
                <a:uLnTx/>
                <a:uFillTx/>
                <a:latin typeface="Trebuchet MS" panose="020B0603020202020204" pitchFamily="34" charset="0"/>
              </a:rPr>
              <a:t>Factors particular to individuals</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inadequate knowledge, low awareness, individually insignificant losses</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1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Threats</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illicit access to sensitive financial information, especially for HNI</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1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Identity theft</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Steal identity to purchase online, fake Social media profiles</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1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Fake mobile apps</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SIM swap, bricking of smartphones, encrypting personal data, phishing website and email, </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lang="en-US" altLang="en-US" sz="1100" kern="0" dirty="0">
              <a:solidFill>
                <a:srgbClr val="000000"/>
              </a:solidFill>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kern="0" dirty="0">
                <a:solidFill>
                  <a:srgbClr val="000000"/>
                </a:solidFill>
                <a:latin typeface="Trebuchet MS" panose="020B0603020202020204" pitchFamily="34" charset="0"/>
              </a:rPr>
              <a:t>Use of COVID-19 environment, fake vaccine booking apps and portals to capture personal details.</a:t>
            </a: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1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Smart-home attack / IoT</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controlling smart devices, security devices, home appliances, CCTV/ VC devices, threat to privacy</a:t>
            </a: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1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Did you update your </a:t>
            </a:r>
            <a:r>
              <a:rPr lang="en-US" altLang="en-US" sz="1600" kern="0" dirty="0">
                <a:solidFill>
                  <a:srgbClr val="000000"/>
                </a:solidFill>
                <a:latin typeface="Trebuchet MS" panose="020B0603020202020204" pitchFamily="34" charset="0"/>
              </a:rPr>
              <a:t>smartphone OS or installed apps recently???</a:t>
            </a: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82857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1981200" y="1371600"/>
            <a:ext cx="96774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r>
              <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Part II: Global Market</a:t>
            </a:r>
          </a:p>
          <a:p>
            <a:pPr marL="0" indent="0">
              <a:buFontTx/>
              <a:buNone/>
            </a:pPr>
            <a:endPar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lgn="r">
              <a:buFontTx/>
              <a:buNone/>
            </a:pPr>
            <a:r>
              <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FACT:- 91% of cyber attacks in 2017 started with a phishing email</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18651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207962"/>
            <a:ext cx="8686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Trebuchet MS" panose="020B0603020202020204" pitchFamily="34" charset="0"/>
              </a:rPr>
              <a:t>Cyber Insurance across Globe </a:t>
            </a:r>
          </a:p>
        </p:txBody>
      </p:sp>
      <p:sp>
        <p:nvSpPr>
          <p:cNvPr id="4" name="Rectangle 3"/>
          <p:cNvSpPr txBox="1">
            <a:spLocks noChangeArrowheads="1"/>
          </p:cNvSpPr>
          <p:nvPr/>
        </p:nvSpPr>
        <p:spPr>
          <a:xfrm>
            <a:off x="1981199" y="1371600"/>
            <a:ext cx="10134601"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just">
              <a:buNone/>
            </a:pPr>
            <a:r>
              <a:rPr lang="en-US" altLang="en-US" sz="1600" kern="0" dirty="0">
                <a:latin typeface="Trebuchet MS" panose="020B0603020202020204" pitchFamily="34" charset="0"/>
              </a:rPr>
              <a:t>Cyber Insurance Coverages across the Globe are influenced by three factors:</a:t>
            </a:r>
          </a:p>
          <a:p>
            <a:pPr algn="just"/>
            <a:endParaRPr lang="en-US" altLang="en-US" sz="800" kern="0" dirty="0">
              <a:latin typeface="Trebuchet MS" panose="020B0603020202020204" pitchFamily="34" charset="0"/>
            </a:endParaRPr>
          </a:p>
          <a:p>
            <a:pPr marL="0" indent="0" algn="just">
              <a:buNone/>
            </a:pPr>
            <a:r>
              <a:rPr lang="en-US" altLang="en-US" sz="1600" kern="0" dirty="0">
                <a:latin typeface="Trebuchet MS" panose="020B0603020202020204" pitchFamily="34" charset="0"/>
              </a:rPr>
              <a:t>1) </a:t>
            </a:r>
            <a:r>
              <a:rPr lang="en-US" altLang="en-US" sz="1600" b="1" kern="0" dirty="0">
                <a:solidFill>
                  <a:srgbClr val="C00000"/>
                </a:solidFill>
                <a:latin typeface="Trebuchet MS" panose="020B0603020202020204" pitchFamily="34" charset="0"/>
              </a:rPr>
              <a:t>Industry in which the organization is operating</a:t>
            </a:r>
            <a:r>
              <a:rPr lang="en-US" altLang="en-US" sz="1600" kern="0" dirty="0">
                <a:latin typeface="Trebuchet MS" panose="020B0603020202020204" pitchFamily="34" charset="0"/>
              </a:rPr>
              <a:t>. As a broad level, we would expect the following </a:t>
            </a:r>
          </a:p>
          <a:p>
            <a:pPr marL="0" indent="0" algn="just">
              <a:buNone/>
            </a:pPr>
            <a:endParaRPr lang="en-US" altLang="en-US" sz="400" b="1" kern="0" dirty="0">
              <a:solidFill>
                <a:srgbClr val="C00000"/>
              </a:solidFill>
              <a:latin typeface="Trebuchet MS" panose="020B0603020202020204" pitchFamily="34" charset="0"/>
            </a:endParaRPr>
          </a:p>
          <a:p>
            <a:pPr marL="0" indent="0" algn="just">
              <a:buNone/>
            </a:pPr>
            <a:r>
              <a:rPr lang="en-US" altLang="en-US" sz="1600" b="1" kern="0" dirty="0">
                <a:solidFill>
                  <a:srgbClr val="C00000"/>
                </a:solidFill>
                <a:latin typeface="Trebuchet MS" panose="020B0603020202020204" pitchFamily="34" charset="0"/>
              </a:rPr>
              <a:t>	</a:t>
            </a:r>
            <a:r>
              <a:rPr lang="en-US" altLang="en-US" sz="1600" b="1" kern="0" dirty="0">
                <a:latin typeface="Trebuchet MS" panose="020B0603020202020204" pitchFamily="34" charset="0"/>
              </a:rPr>
              <a:t>BFSI &gt; Aggregators &gt; Utilities &gt; Manufacturing </a:t>
            </a:r>
          </a:p>
          <a:p>
            <a:pPr marL="0" indent="0" algn="just">
              <a:buNone/>
            </a:pPr>
            <a:endParaRPr lang="en-US" altLang="en-US" sz="1600" kern="0" dirty="0">
              <a:latin typeface="Trebuchet MS" panose="020B0603020202020204" pitchFamily="34" charset="0"/>
            </a:endParaRPr>
          </a:p>
          <a:p>
            <a:pPr marL="0" indent="0" algn="just">
              <a:buNone/>
            </a:pPr>
            <a:r>
              <a:rPr lang="en-US" altLang="en-US" sz="1600" kern="0" dirty="0">
                <a:latin typeface="Trebuchet MS" panose="020B0603020202020204" pitchFamily="34" charset="0"/>
              </a:rPr>
              <a:t>2) </a:t>
            </a:r>
            <a:r>
              <a:rPr lang="en-US" altLang="en-US" sz="1600" b="1" kern="0" dirty="0">
                <a:solidFill>
                  <a:srgbClr val="C00000"/>
                </a:solidFill>
                <a:latin typeface="Trebuchet MS" panose="020B0603020202020204" pitchFamily="34" charset="0"/>
              </a:rPr>
              <a:t>Penetration of IT in business Usage</a:t>
            </a:r>
          </a:p>
          <a:p>
            <a:pPr lvl="1" algn="just"/>
            <a:endParaRPr lang="en-US" altLang="en-US" sz="500" kern="0" dirty="0">
              <a:latin typeface="Trebuchet MS" panose="020B0603020202020204" pitchFamily="34" charset="0"/>
            </a:endParaRPr>
          </a:p>
          <a:p>
            <a:pPr marL="354013" lvl="1" indent="-187325" algn="just"/>
            <a:r>
              <a:rPr lang="en-US" altLang="en-US" sz="1600" kern="0" dirty="0">
                <a:latin typeface="Trebuchet MS" panose="020B0603020202020204" pitchFamily="34" charset="0"/>
              </a:rPr>
              <a:t>Here we mean not just using a laptop/desktop with office work enabling software</a:t>
            </a:r>
          </a:p>
          <a:p>
            <a:pPr marL="354013" indent="-187325" algn="just"/>
            <a:endParaRPr lang="en-US" altLang="en-US" sz="600" kern="0" dirty="0">
              <a:latin typeface="Trebuchet MS" panose="020B0603020202020204" pitchFamily="34" charset="0"/>
            </a:endParaRPr>
          </a:p>
          <a:p>
            <a:pPr marL="354013" lvl="1" indent="-187325" algn="just"/>
            <a:r>
              <a:rPr lang="en-US" altLang="en-US" sz="1600" kern="0" dirty="0">
                <a:latin typeface="Trebuchet MS" panose="020B0603020202020204" pitchFamily="34" charset="0"/>
              </a:rPr>
              <a:t>It also means reliance on data servers, system driven decision making, process automation etc.</a:t>
            </a:r>
          </a:p>
          <a:p>
            <a:pPr marL="0" indent="0" algn="just">
              <a:buNone/>
            </a:pPr>
            <a:endParaRPr lang="en-US" altLang="en-US" sz="1600" kern="0" dirty="0">
              <a:latin typeface="Trebuchet MS" panose="020B0603020202020204" pitchFamily="34" charset="0"/>
            </a:endParaRPr>
          </a:p>
          <a:p>
            <a:pPr marL="0" indent="0" algn="just">
              <a:buNone/>
            </a:pPr>
            <a:r>
              <a:rPr lang="en-US" altLang="en-US" sz="1600" kern="0" dirty="0">
                <a:latin typeface="Trebuchet MS" panose="020B0603020202020204" pitchFamily="34" charset="0"/>
              </a:rPr>
              <a:t>3) </a:t>
            </a:r>
            <a:r>
              <a:rPr lang="en-US" altLang="en-US" sz="1600" b="1" kern="0" dirty="0">
                <a:solidFill>
                  <a:srgbClr val="C00000"/>
                </a:solidFill>
                <a:latin typeface="Trebuchet MS" panose="020B0603020202020204" pitchFamily="34" charset="0"/>
              </a:rPr>
              <a:t>Index of litigation and the level of regulations in the region</a:t>
            </a:r>
          </a:p>
          <a:p>
            <a:pPr algn="just"/>
            <a:endParaRPr lang="en-US" altLang="en-US" sz="1000" kern="0" dirty="0">
              <a:latin typeface="Trebuchet MS" panose="020B0603020202020204" pitchFamily="34" charset="0"/>
            </a:endParaRPr>
          </a:p>
          <a:p>
            <a:pPr indent="-165100" algn="just">
              <a:buFont typeface="Trebuchet MS" panose="020B0603020202020204" pitchFamily="34" charset="0"/>
              <a:buChar char="–"/>
            </a:pPr>
            <a:r>
              <a:rPr lang="en-US" altLang="en-US" sz="1600" kern="0" dirty="0">
                <a:latin typeface="Trebuchet MS" panose="020B0603020202020204" pitchFamily="34" charset="0"/>
              </a:rPr>
              <a:t>The </a:t>
            </a:r>
            <a:r>
              <a:rPr lang="en-US" altLang="en-US" sz="1600" b="1" kern="0" dirty="0">
                <a:latin typeface="Trebuchet MS" panose="020B0603020202020204" pitchFamily="34" charset="0"/>
              </a:rPr>
              <a:t>more litigious the society, the higher would be the monetary impact, the more would be the need </a:t>
            </a:r>
            <a:r>
              <a:rPr lang="en-US" altLang="en-US" sz="1600" kern="0" dirty="0">
                <a:latin typeface="Trebuchet MS" panose="020B0603020202020204" pitchFamily="34" charset="0"/>
              </a:rPr>
              <a:t>for cover to protect against adverse events.</a:t>
            </a:r>
          </a:p>
          <a:p>
            <a:pPr indent="-165100" algn="just">
              <a:buFont typeface="Trebuchet MS" panose="020B0603020202020204" pitchFamily="34" charset="0"/>
              <a:buChar char="–"/>
            </a:pPr>
            <a:endParaRPr lang="en-US" altLang="en-US" sz="500" kern="0" dirty="0">
              <a:latin typeface="Trebuchet MS" panose="020B0603020202020204" pitchFamily="34" charset="0"/>
            </a:endParaRPr>
          </a:p>
          <a:p>
            <a:pPr indent="-165100" algn="just">
              <a:buFont typeface="Trebuchet MS" panose="020B0603020202020204" pitchFamily="34" charset="0"/>
              <a:buChar char="–"/>
            </a:pPr>
            <a:r>
              <a:rPr lang="en-US" altLang="en-US" sz="1600" kern="0" dirty="0">
                <a:latin typeface="Trebuchet MS" panose="020B0603020202020204" pitchFamily="34" charset="0"/>
              </a:rPr>
              <a:t>Reasonable to say that US markets would have more reasons to get cyber insurance than say Maldives</a:t>
            </a:r>
          </a:p>
          <a:p>
            <a:pPr marL="166688" lvl="1" indent="0" algn="just">
              <a:buNone/>
            </a:pPr>
            <a:endParaRPr lang="en-US" altLang="en-US" sz="1600" kern="0" dirty="0">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160093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84162"/>
            <a:ext cx="8686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Trebuchet MS" panose="020B0603020202020204" pitchFamily="34" charset="0"/>
              </a:rPr>
              <a:t>Cyber Insurance coverages across Globe </a:t>
            </a:r>
          </a:p>
        </p:txBody>
      </p:sp>
      <p:sp>
        <p:nvSpPr>
          <p:cNvPr id="4" name="Rectangle 3"/>
          <p:cNvSpPr txBox="1">
            <a:spLocks noChangeArrowheads="1"/>
          </p:cNvSpPr>
          <p:nvPr/>
        </p:nvSpPr>
        <p:spPr>
          <a:xfrm>
            <a:off x="2133600" y="1424997"/>
            <a:ext cx="98298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altLang="en-US" sz="1600" kern="0" dirty="0">
                <a:latin typeface="Trebuchet MS" panose="020B0603020202020204" pitchFamily="34" charset="0"/>
              </a:rPr>
              <a:t>The coverages can be split into </a:t>
            </a:r>
            <a:r>
              <a:rPr lang="en-US" altLang="en-US" sz="1600" b="1" kern="0" dirty="0">
                <a:solidFill>
                  <a:srgbClr val="C00000"/>
                </a:solidFill>
                <a:latin typeface="Trebuchet MS" panose="020B0603020202020204" pitchFamily="34" charset="0"/>
              </a:rPr>
              <a:t>first party </a:t>
            </a:r>
            <a:r>
              <a:rPr lang="en-US" altLang="en-US" sz="1600" kern="0" dirty="0">
                <a:latin typeface="Trebuchet MS" panose="020B0603020202020204" pitchFamily="34" charset="0"/>
              </a:rPr>
              <a:t>and </a:t>
            </a:r>
            <a:r>
              <a:rPr lang="en-US" altLang="en-US" sz="1600" b="1" kern="0" dirty="0">
                <a:solidFill>
                  <a:srgbClr val="C00000"/>
                </a:solidFill>
                <a:latin typeface="Trebuchet MS" panose="020B0603020202020204" pitchFamily="34" charset="0"/>
              </a:rPr>
              <a:t>third party</a:t>
            </a:r>
          </a:p>
          <a:p>
            <a:pPr marL="0" indent="0">
              <a:buNone/>
            </a:pPr>
            <a:endParaRPr lang="en-US" altLang="en-US" sz="1600" b="1" kern="0" dirty="0">
              <a:solidFill>
                <a:srgbClr val="C00000"/>
              </a:solidFill>
              <a:latin typeface="Trebuchet MS" panose="020B0603020202020204" pitchFamily="34" charset="0"/>
            </a:endParaRPr>
          </a:p>
          <a:p>
            <a:r>
              <a:rPr lang="en-US" altLang="en-US" sz="1600" kern="0" dirty="0">
                <a:latin typeface="Trebuchet MS" panose="020B0603020202020204" pitchFamily="34" charset="0"/>
              </a:rPr>
              <a:t>First Party here refers to the buyer of the insurance policy</a:t>
            </a:r>
          </a:p>
          <a:p>
            <a:r>
              <a:rPr lang="en-US" altLang="en-US" sz="1600" kern="0" dirty="0">
                <a:latin typeface="Trebuchet MS" panose="020B0603020202020204" pitchFamily="34" charset="0"/>
              </a:rPr>
              <a:t>Third Party here refers to an external entity who has been affected by the cyber event</a:t>
            </a:r>
          </a:p>
          <a:p>
            <a:endParaRPr lang="en-US" altLang="en-US" sz="1600" kern="0" dirty="0">
              <a:latin typeface="Trebuchet MS" panose="020B0603020202020204" pitchFamily="34" charset="0"/>
            </a:endParaRPr>
          </a:p>
          <a:p>
            <a:r>
              <a:rPr lang="en-US" altLang="en-US" sz="1600" kern="0" dirty="0">
                <a:latin typeface="Trebuchet MS" panose="020B0603020202020204" pitchFamily="34" charset="0"/>
              </a:rPr>
              <a:t>We will consider two cyber insurance policies from two different countries and see their coverages</a:t>
            </a:r>
          </a:p>
          <a:p>
            <a:endParaRPr lang="en-US" altLang="en-US" sz="1600" kern="0" dirty="0">
              <a:latin typeface="Trebuchet MS" panose="020B0603020202020204" pitchFamily="34" charset="0"/>
            </a:endParaRPr>
          </a:p>
          <a:p>
            <a:r>
              <a:rPr lang="en-US" altLang="en-US" sz="1600" kern="0" dirty="0">
                <a:latin typeface="Trebuchet MS" panose="020B0603020202020204" pitchFamily="34" charset="0"/>
              </a:rPr>
              <a:t>From the US and UK: (Looking at the First Party)</a:t>
            </a:r>
          </a:p>
          <a:p>
            <a:endParaRPr lang="en-US" altLang="en-US" sz="1600" kern="0" dirty="0">
              <a:latin typeface="Trebuchet MS" panose="020B0603020202020204" pitchFamily="34" charset="0"/>
            </a:endParaRPr>
          </a:p>
          <a:p>
            <a:r>
              <a:rPr lang="en-US" sz="1600" kern="0" dirty="0">
                <a:latin typeface="Trebuchet MS" panose="020B0603020202020204" pitchFamily="34" charset="0"/>
              </a:rPr>
              <a:t>Loss or Damage to Electronic Data – Client information</a:t>
            </a:r>
          </a:p>
          <a:p>
            <a:r>
              <a:rPr lang="en-US" sz="1600" kern="0" dirty="0">
                <a:latin typeface="Trebuchet MS" panose="020B0603020202020204" pitchFamily="34" charset="0"/>
              </a:rPr>
              <a:t>Loss of Income or Extra Expenses – Due to stoppage / restoration</a:t>
            </a:r>
          </a:p>
          <a:p>
            <a:r>
              <a:rPr lang="en-IN" sz="1600" kern="0" dirty="0">
                <a:latin typeface="Trebuchet MS" panose="020B0603020202020204" pitchFamily="34" charset="0"/>
              </a:rPr>
              <a:t>Cyber Extortion Losses - Ransomware</a:t>
            </a:r>
          </a:p>
          <a:p>
            <a:r>
              <a:rPr lang="en-IN" sz="1600" kern="0" dirty="0">
                <a:latin typeface="Trebuchet MS" panose="020B0603020202020204" pitchFamily="34" charset="0"/>
              </a:rPr>
              <a:t>Notification Costs – This can be quite high</a:t>
            </a:r>
          </a:p>
          <a:p>
            <a:r>
              <a:rPr lang="en-IN" sz="1600" kern="0" dirty="0">
                <a:latin typeface="Trebuchet MS" panose="020B0603020202020204" pitchFamily="34" charset="0"/>
              </a:rPr>
              <a:t>Reputation Damage</a:t>
            </a:r>
            <a:r>
              <a:rPr lang="en-US" sz="1600" kern="0" dirty="0">
                <a:latin typeface="Trebuchet MS" panose="020B0603020202020204" pitchFamily="34" charset="0"/>
              </a:rPr>
              <a:t> (Also known as Crisis Management Cover)</a:t>
            </a:r>
            <a:endParaRPr lang="en-US" altLang="en-US" sz="1600" kern="0" dirty="0">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67625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057400" y="463109"/>
            <a:ext cx="8686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Trebuchet MS" panose="020B0603020202020204" pitchFamily="34" charset="0"/>
              </a:rPr>
              <a:t>Cyber Insurance coverages across Globe</a:t>
            </a:r>
          </a:p>
        </p:txBody>
      </p:sp>
      <p:sp>
        <p:nvSpPr>
          <p:cNvPr id="4" name="Rectangle 3"/>
          <p:cNvSpPr txBox="1">
            <a:spLocks noChangeArrowheads="1"/>
          </p:cNvSpPr>
          <p:nvPr/>
        </p:nvSpPr>
        <p:spPr>
          <a:xfrm>
            <a:off x="2057400" y="1424997"/>
            <a:ext cx="83439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en-US" sz="1600" kern="0" dirty="0">
                <a:latin typeface="Trebuchet MS" panose="020B0603020202020204" pitchFamily="34" charset="0"/>
              </a:rPr>
              <a:t>Let us take a real case and see how this insurance coverage works</a:t>
            </a:r>
          </a:p>
          <a:p>
            <a:pPr algn="just"/>
            <a:endParaRPr lang="en-US" altLang="en-US" sz="1600" kern="0" dirty="0">
              <a:latin typeface="Trebuchet MS" panose="020B0603020202020204" pitchFamily="34" charset="0"/>
            </a:endParaRPr>
          </a:p>
          <a:p>
            <a:pPr algn="just"/>
            <a:r>
              <a:rPr lang="en-US" sz="1600" b="0" dirty="0">
                <a:solidFill>
                  <a:srgbClr val="212529"/>
                </a:solidFill>
                <a:effectLst/>
                <a:latin typeface="Trebuchet MS" panose="020B0603020202020204" pitchFamily="34" charset="0"/>
              </a:rPr>
              <a:t>An e-commerce platform, SellYouLater, contracted with a third party service (TPS) provider. A burglar stole two laptops from the service provider containing the data of over 800,000 clients of the SellYouLater.</a:t>
            </a:r>
          </a:p>
          <a:p>
            <a:pPr algn="just"/>
            <a:endParaRPr lang="en-US" sz="1600" b="0" dirty="0">
              <a:solidFill>
                <a:srgbClr val="212529"/>
              </a:solidFill>
              <a:effectLst/>
              <a:latin typeface="Trebuchet MS" panose="020B0603020202020204" pitchFamily="34" charset="0"/>
            </a:endParaRPr>
          </a:p>
          <a:p>
            <a:pPr algn="just"/>
            <a:r>
              <a:rPr lang="en-US" altLang="en-US" sz="1600" kern="0" dirty="0">
                <a:solidFill>
                  <a:srgbClr val="212529"/>
                </a:solidFill>
                <a:latin typeface="Trebuchet MS" panose="020B0603020202020204" pitchFamily="34" charset="0"/>
              </a:rPr>
              <a:t>First question is who is liable ?</a:t>
            </a:r>
          </a:p>
          <a:p>
            <a:pPr algn="just"/>
            <a:r>
              <a:rPr lang="en-US" altLang="en-US" sz="1600" kern="0" dirty="0">
                <a:solidFill>
                  <a:srgbClr val="FF0000"/>
                </a:solidFill>
                <a:latin typeface="Trebuchet MS" panose="020B0603020202020204" pitchFamily="34" charset="0"/>
              </a:rPr>
              <a:t>SellYouLater 	or 	TPS</a:t>
            </a:r>
          </a:p>
          <a:p>
            <a:pPr algn="just"/>
            <a:endParaRPr lang="en-US" altLang="en-US" sz="1600" kern="0" dirty="0">
              <a:solidFill>
                <a:srgbClr val="FF0000"/>
              </a:solidFill>
              <a:latin typeface="Trebuchet MS" panose="020B0603020202020204" pitchFamily="34" charset="0"/>
            </a:endParaRPr>
          </a:p>
          <a:p>
            <a:pPr algn="just"/>
            <a:r>
              <a:rPr lang="en-US" altLang="en-US" sz="1600" kern="0" dirty="0">
                <a:solidFill>
                  <a:srgbClr val="212529"/>
                </a:solidFill>
                <a:latin typeface="Trebuchet MS" panose="020B0603020202020204" pitchFamily="34" charset="0"/>
              </a:rPr>
              <a:t>Second question, suggest possible heads of claims</a:t>
            </a:r>
          </a:p>
          <a:p>
            <a:pPr algn="just"/>
            <a:r>
              <a:rPr lang="en-IN" sz="1600" b="1" kern="0" dirty="0">
                <a:solidFill>
                  <a:srgbClr val="FF0000"/>
                </a:solidFill>
                <a:latin typeface="Trebuchet MS" panose="020B0603020202020204" pitchFamily="34" charset="0"/>
              </a:rPr>
              <a:t>Notification cost </a:t>
            </a:r>
          </a:p>
          <a:p>
            <a:pPr algn="just"/>
            <a:r>
              <a:rPr lang="en-IN" sz="1600" b="1" kern="0" dirty="0">
                <a:solidFill>
                  <a:srgbClr val="FF0000"/>
                </a:solidFill>
                <a:latin typeface="Trebuchet MS" panose="020B0603020202020204" pitchFamily="34" charset="0"/>
              </a:rPr>
              <a:t>Crisis management</a:t>
            </a:r>
          </a:p>
          <a:p>
            <a:pPr algn="just"/>
            <a:endParaRPr lang="en-IN" altLang="en-US" sz="1600" kern="0" dirty="0">
              <a:solidFill>
                <a:srgbClr val="212529"/>
              </a:solidFill>
              <a:latin typeface="Trebuchet MS" panose="020B0603020202020204" pitchFamily="34" charset="0"/>
            </a:endParaRPr>
          </a:p>
          <a:p>
            <a:pPr algn="just"/>
            <a:r>
              <a:rPr lang="en-IN" altLang="en-US" sz="1600" kern="0" dirty="0">
                <a:solidFill>
                  <a:srgbClr val="212529"/>
                </a:solidFill>
                <a:latin typeface="Trebuchet MS" panose="020B0603020202020204" pitchFamily="34" charset="0"/>
              </a:rPr>
              <a:t>The claim amount ?</a:t>
            </a:r>
          </a:p>
          <a:p>
            <a:pPr algn="just"/>
            <a:r>
              <a:rPr lang="en-IN" sz="1600" b="1" kern="0" dirty="0">
                <a:solidFill>
                  <a:srgbClr val="FF0000"/>
                </a:solidFill>
                <a:latin typeface="Trebuchet MS" panose="020B0603020202020204" pitchFamily="34" charset="0"/>
              </a:rPr>
              <a:t>$5,000,000. Five million dollars !!!!</a:t>
            </a:r>
            <a:endParaRPr lang="en-US" altLang="en-US" sz="1600" b="1" kern="0" dirty="0">
              <a:solidFill>
                <a:srgbClr val="FF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983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057400" y="463109"/>
            <a:ext cx="8686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Trebuchet MS" panose="020B0603020202020204" pitchFamily="34" charset="0"/>
              </a:rPr>
              <a:t>Cyber Insurance coverages across Globe</a:t>
            </a:r>
          </a:p>
        </p:txBody>
      </p:sp>
      <p:sp>
        <p:nvSpPr>
          <p:cNvPr id="4" name="Rectangle 3"/>
          <p:cNvSpPr txBox="1">
            <a:spLocks noChangeArrowheads="1"/>
          </p:cNvSpPr>
          <p:nvPr/>
        </p:nvSpPr>
        <p:spPr>
          <a:xfrm>
            <a:off x="2133600" y="1424997"/>
            <a:ext cx="82677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IN" sz="1600" dirty="0">
                <a:effectLst/>
                <a:latin typeface="Trebuchet MS" panose="020B0603020202020204" pitchFamily="34" charset="0"/>
                <a:ea typeface="Times New Roman" panose="02020603050405020304" pitchFamily="18" charset="0"/>
                <a:cs typeface="Times New Roman" panose="02020603050405020304" pitchFamily="18" charset="0"/>
              </a:rPr>
              <a:t>A UK Government survey estimated that in 2018</a:t>
            </a:r>
            <a:endParaRPr lang="en-IN" sz="1600" dirty="0">
              <a:latin typeface="Trebuchet MS" panose="020B0603020202020204" pitchFamily="34" charset="0"/>
              <a:ea typeface="Times New Roman" panose="02020603050405020304" pitchFamily="18" charset="0"/>
              <a:cs typeface="Times New Roman" panose="02020603050405020304" pitchFamily="18" charset="0"/>
            </a:endParaRPr>
          </a:p>
          <a:p>
            <a:endParaRPr lang="en-IN"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lvl="2">
              <a:lnSpc>
                <a:spcPct val="150000"/>
              </a:lnSpc>
            </a:pPr>
            <a:r>
              <a:rPr lang="en-IN" sz="1600" b="1" dirty="0">
                <a:effectLst/>
                <a:latin typeface="Trebuchet MS" panose="020B0603020202020204" pitchFamily="34" charset="0"/>
                <a:ea typeface="Times New Roman" panose="02020603050405020304" pitchFamily="18" charset="0"/>
                <a:cs typeface="Times New Roman" panose="02020603050405020304" pitchFamily="18" charset="0"/>
              </a:rPr>
              <a:t>61% of large corporations and </a:t>
            </a:r>
          </a:p>
          <a:p>
            <a:pPr lvl="2">
              <a:lnSpc>
                <a:spcPct val="150000"/>
              </a:lnSpc>
            </a:pPr>
            <a:r>
              <a:rPr lang="en-IN" sz="1600" b="1" dirty="0">
                <a:effectLst/>
                <a:latin typeface="Trebuchet MS" panose="020B0603020202020204" pitchFamily="34" charset="0"/>
                <a:ea typeface="Times New Roman" panose="02020603050405020304" pitchFamily="18" charset="0"/>
                <a:cs typeface="Times New Roman" panose="02020603050405020304" pitchFamily="18" charset="0"/>
              </a:rPr>
              <a:t>31% of small businesses suffered a cyber breach.</a:t>
            </a:r>
          </a:p>
          <a:p>
            <a:pPr lvl="2"/>
            <a:endParaRPr lang="en-IN" sz="1600" b="1" dirty="0">
              <a:latin typeface="Source Sans Pro" panose="020B0503030403020204" pitchFamily="34" charset="0"/>
              <a:ea typeface="Calibri" panose="020F0502020204030204" pitchFamily="34" charset="0"/>
              <a:cs typeface="Times New Roman" panose="02020603050405020304" pitchFamily="18" charset="0"/>
            </a:endParaRPr>
          </a:p>
          <a:p>
            <a:r>
              <a:rPr lang="en-IN" sz="1600" dirty="0">
                <a:latin typeface="Trebuchet MS" panose="020B0603020202020204" pitchFamily="34" charset="0"/>
                <a:ea typeface="Calibri" panose="020F0502020204030204" pitchFamily="34" charset="0"/>
                <a:cs typeface="Times New Roman" panose="02020603050405020304" pitchFamily="18" charset="0"/>
              </a:rPr>
              <a:t>Looking at the Third-Party Liability coverages in US and UK</a:t>
            </a:r>
          </a:p>
          <a:p>
            <a:endParaRPr lang="en-IN" sz="1600" dirty="0">
              <a:latin typeface="Trebuchet MS" panose="020B0603020202020204" pitchFamily="34" charset="0"/>
              <a:ea typeface="Calibri" panose="020F0502020204030204" pitchFamily="34" charset="0"/>
              <a:cs typeface="Times New Roman" panose="02020603050405020304" pitchFamily="18" charset="0"/>
            </a:endParaRPr>
          </a:p>
          <a:p>
            <a:pPr lvl="2">
              <a:lnSpc>
                <a:spcPct val="150000"/>
              </a:lnSpc>
            </a:pPr>
            <a:r>
              <a:rPr lang="en-IN" sz="1600" dirty="0">
                <a:latin typeface="Trebuchet MS" panose="020B0603020202020204" pitchFamily="34" charset="0"/>
                <a:cs typeface="Times New Roman" panose="02020603050405020304" pitchFamily="18" charset="0"/>
              </a:rPr>
              <a:t>Security and privacy breaches</a:t>
            </a:r>
          </a:p>
          <a:p>
            <a:pPr lvl="2">
              <a:lnSpc>
                <a:spcPct val="150000"/>
              </a:lnSpc>
            </a:pPr>
            <a:endParaRPr lang="en-IN" sz="1600" dirty="0">
              <a:latin typeface="Trebuchet MS" panose="020B0603020202020204" pitchFamily="34" charset="0"/>
              <a:cs typeface="Times New Roman" panose="02020603050405020304" pitchFamily="18" charset="0"/>
            </a:endParaRPr>
          </a:p>
          <a:p>
            <a:pPr lvl="2">
              <a:lnSpc>
                <a:spcPct val="150000"/>
              </a:lnSpc>
            </a:pPr>
            <a:r>
              <a:rPr lang="en-IN" sz="1600" dirty="0">
                <a:latin typeface="Trebuchet MS" panose="020B0603020202020204" pitchFamily="34" charset="0"/>
                <a:cs typeface="Times New Roman" panose="02020603050405020304" pitchFamily="18" charset="0"/>
              </a:rPr>
              <a:t>Multi-media liability, to cover investigation, defence costs and civil damages</a:t>
            </a:r>
          </a:p>
          <a:p>
            <a:pPr lvl="2">
              <a:lnSpc>
                <a:spcPct val="150000"/>
              </a:lnSpc>
            </a:pPr>
            <a:endParaRPr lang="en-IN" sz="1600" dirty="0">
              <a:latin typeface="Trebuchet MS" panose="020B0603020202020204" pitchFamily="34" charset="0"/>
              <a:cs typeface="Times New Roman" panose="02020603050405020304" pitchFamily="18" charset="0"/>
            </a:endParaRPr>
          </a:p>
          <a:p>
            <a:pPr lvl="2">
              <a:lnSpc>
                <a:spcPct val="150000"/>
              </a:lnSpc>
            </a:pPr>
            <a:r>
              <a:rPr lang="en-IN" sz="1600" dirty="0">
                <a:latin typeface="Trebuchet MS" panose="020B0603020202020204" pitchFamily="34" charset="0"/>
                <a:cs typeface="Times New Roman" panose="02020603050405020304" pitchFamily="18" charset="0"/>
              </a:rPr>
              <a:t>Loss of third-party data</a:t>
            </a:r>
          </a:p>
          <a:p>
            <a:endParaRPr lang="en-IN" sz="2000" dirty="0">
              <a:latin typeface="Trebuchet MS" panose="020B0603020202020204" pitchFamily="34" charset="0"/>
              <a:ea typeface="Calibri" panose="020F0502020204030204" pitchFamily="34" charset="0"/>
              <a:cs typeface="Times New Roman" panose="02020603050405020304" pitchFamily="18" charset="0"/>
            </a:endParaRPr>
          </a:p>
          <a:p>
            <a:endParaRPr lang="en-US" altLang="en-US" sz="2000" kern="0" dirty="0">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314052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057400" y="463109"/>
            <a:ext cx="8686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Trebuchet MS" panose="020B0603020202020204" pitchFamily="34" charset="0"/>
              </a:rPr>
              <a:t>Cyber Insurance coverages across Globe</a:t>
            </a:r>
            <a:endParaRPr lang="en-US" altLang="en-US" sz="2400" kern="0" dirty="0">
              <a:solidFill>
                <a:schemeClr val="tx1"/>
              </a:solidFill>
              <a:latin typeface="Trebuchet MS" panose="020B0603020202020204" pitchFamily="34" charset="0"/>
            </a:endParaRPr>
          </a:p>
        </p:txBody>
      </p:sp>
      <p:sp>
        <p:nvSpPr>
          <p:cNvPr id="4" name="Rectangle 3"/>
          <p:cNvSpPr txBox="1">
            <a:spLocks noChangeArrowheads="1"/>
          </p:cNvSpPr>
          <p:nvPr/>
        </p:nvSpPr>
        <p:spPr>
          <a:xfrm>
            <a:off x="2057400" y="1424997"/>
            <a:ext cx="92964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IN" sz="1600" b="1" dirty="0">
                <a:effectLst/>
                <a:latin typeface="Trebuchet MS" panose="020B0603020202020204" pitchFamily="34" charset="0"/>
                <a:ea typeface="Times New Roman" panose="02020603050405020304" pitchFamily="18" charset="0"/>
                <a:cs typeface="Times New Roman" panose="02020603050405020304" pitchFamily="18" charset="0"/>
              </a:rPr>
              <a:t>Examples of Third-Party Cyber Coverage</a:t>
            </a:r>
          </a:p>
          <a:p>
            <a:pPr marL="0" indent="0">
              <a:buNone/>
            </a:pPr>
            <a:endParaRPr lang="en-IN"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buNone/>
            </a:pPr>
            <a:r>
              <a:rPr lang="en-IN" sz="1600" b="1" dirty="0">
                <a:latin typeface="Trebuchet MS" panose="020B0603020202020204" pitchFamily="34" charset="0"/>
                <a:ea typeface="Times New Roman" panose="02020603050405020304" pitchFamily="18" charset="0"/>
                <a:cs typeface="Times New Roman" panose="02020603050405020304" pitchFamily="18" charset="0"/>
              </a:rPr>
              <a:t>Procedural Error</a:t>
            </a:r>
          </a:p>
          <a:p>
            <a:endParaRPr lang="en-IN" sz="1600" b="1" dirty="0">
              <a:latin typeface="Source Sans Pro" panose="020B0503030403020204" pitchFamily="34" charset="0"/>
              <a:ea typeface="Calibri" panose="020F0502020204030204" pitchFamily="34" charset="0"/>
              <a:cs typeface="Times New Roman" panose="02020603050405020304" pitchFamily="18" charset="0"/>
            </a:endParaRPr>
          </a:p>
          <a:p>
            <a:r>
              <a:rPr lang="en-US" sz="1600" dirty="0">
                <a:latin typeface="Trebuchet MS" panose="020B0603020202020204" pitchFamily="34" charset="0"/>
              </a:rPr>
              <a:t>A woman purchased a </a:t>
            </a:r>
            <a:r>
              <a:rPr lang="en-US" sz="1600" u="sng" dirty="0">
                <a:latin typeface="Trebuchet MS" panose="020B0603020202020204" pitchFamily="34" charset="0"/>
              </a:rPr>
              <a:t>used computer </a:t>
            </a:r>
            <a:r>
              <a:rPr lang="en-US" sz="1600" dirty="0">
                <a:latin typeface="Trebuchet MS" panose="020B0603020202020204" pitchFamily="34" charset="0"/>
              </a:rPr>
              <a:t>from a pharmacy. </a:t>
            </a:r>
          </a:p>
          <a:p>
            <a:endParaRPr lang="en-US" sz="1600" dirty="0">
              <a:latin typeface="Trebuchet MS" panose="020B0603020202020204" pitchFamily="34" charset="0"/>
            </a:endParaRPr>
          </a:p>
          <a:p>
            <a:r>
              <a:rPr lang="en-US" sz="1600" dirty="0">
                <a:latin typeface="Trebuchet MS" panose="020B0603020202020204" pitchFamily="34" charset="0"/>
              </a:rPr>
              <a:t>The computer still contained the prescription records, including names, addresses, social security numbers, and medication lists of pharmacy customers. The cost of notifying affected parties per state law totaled nearly $110,000. </a:t>
            </a:r>
          </a:p>
          <a:p>
            <a:endParaRPr lang="en-US" sz="1600" dirty="0">
              <a:latin typeface="Trebuchet MS" panose="020B0603020202020204" pitchFamily="34" charset="0"/>
            </a:endParaRPr>
          </a:p>
          <a:p>
            <a:r>
              <a:rPr lang="en-US" sz="1600" dirty="0">
                <a:latin typeface="Trebuchet MS" panose="020B0603020202020204" pitchFamily="34" charset="0"/>
              </a:rPr>
              <a:t>Two lawsuits were filed: one alleged damages in excess of $200,000 from a party who claimed she lost her job as a result of the disclosure; </a:t>
            </a:r>
          </a:p>
          <a:p>
            <a:endParaRPr lang="en-US" sz="1600" dirty="0">
              <a:latin typeface="Trebuchet MS" panose="020B0603020202020204" pitchFamily="34" charset="0"/>
            </a:endParaRPr>
          </a:p>
          <a:p>
            <a:r>
              <a:rPr lang="en-US" sz="1600" dirty="0">
                <a:latin typeface="Trebuchet MS" panose="020B0603020202020204" pitchFamily="34" charset="0"/>
              </a:rPr>
              <a:t>The second alleged the plaintiff’s identity was stolen, and the costs of correction and emotional distress exceeded $100,000</a:t>
            </a:r>
            <a:r>
              <a:rPr lang="en-US" sz="1200" dirty="0"/>
              <a:t>. </a:t>
            </a:r>
            <a:endParaRPr lang="en-US" altLang="en-US" sz="2000" kern="0" dirty="0">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383746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2057400" y="463109"/>
            <a:ext cx="86868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chemeClr val="tx1"/>
                </a:solidFill>
                <a:latin typeface="Trebuchet MS" panose="020B0603020202020204" pitchFamily="34" charset="0"/>
              </a:rPr>
              <a:t>Cyber Insurance coverages across Globe</a:t>
            </a:r>
          </a:p>
        </p:txBody>
      </p:sp>
      <p:sp>
        <p:nvSpPr>
          <p:cNvPr id="4" name="Rectangle 3"/>
          <p:cNvSpPr txBox="1">
            <a:spLocks noChangeArrowheads="1"/>
          </p:cNvSpPr>
          <p:nvPr/>
        </p:nvSpPr>
        <p:spPr>
          <a:xfrm>
            <a:off x="2057400" y="1424997"/>
            <a:ext cx="95250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IN" sz="1600" b="1" dirty="0">
                <a:effectLst/>
                <a:latin typeface="Trebuchet MS" panose="020B0603020202020204" pitchFamily="34" charset="0"/>
                <a:ea typeface="Times New Roman" panose="02020603050405020304" pitchFamily="18" charset="0"/>
                <a:cs typeface="Times New Roman" panose="02020603050405020304" pitchFamily="18" charset="0"/>
              </a:rPr>
              <a:t>Examples of Third-Party Cyber Coverage</a:t>
            </a:r>
            <a:endParaRPr lang="en-IN" sz="1600" b="1" dirty="0">
              <a:effectLst/>
              <a:latin typeface="Source Sans Pro" panose="020B0503030403020204" pitchFamily="34" charset="0"/>
              <a:ea typeface="Times New Roman" panose="02020603050405020304" pitchFamily="18" charset="0"/>
              <a:cs typeface="Times New Roman" panose="02020603050405020304" pitchFamily="18" charset="0"/>
            </a:endParaRPr>
          </a:p>
          <a:p>
            <a:endParaRPr lang="en-IN" sz="1600" b="1" dirty="0">
              <a:latin typeface="Source Sans Pro" panose="020B0503030403020204" pitchFamily="34" charset="0"/>
              <a:ea typeface="Times New Roman" panose="02020603050405020304" pitchFamily="18" charset="0"/>
              <a:cs typeface="Times New Roman" panose="02020603050405020304" pitchFamily="18" charset="0"/>
            </a:endParaRPr>
          </a:p>
          <a:p>
            <a:pPr marL="0" indent="0">
              <a:buNone/>
            </a:pPr>
            <a:r>
              <a:rPr lang="en-US" sz="1600" b="1" dirty="0">
                <a:latin typeface="Trebuchet MS" panose="020B0603020202020204" pitchFamily="34" charset="0"/>
              </a:rPr>
              <a:t>Media Liability Exposure </a:t>
            </a:r>
          </a:p>
          <a:p>
            <a:endParaRPr lang="en-US" sz="1600" dirty="0">
              <a:latin typeface="Trebuchet MS" panose="020B0603020202020204" pitchFamily="34" charset="0"/>
            </a:endParaRPr>
          </a:p>
          <a:p>
            <a:r>
              <a:rPr lang="en-US" sz="1600" dirty="0">
                <a:latin typeface="Trebuchet MS" panose="020B0603020202020204" pitchFamily="34" charset="0"/>
              </a:rPr>
              <a:t>Two employees at a Pizza chain posted derogatory comments and a video online. The video captured their employee uniforms and work location.</a:t>
            </a:r>
          </a:p>
          <a:p>
            <a:endParaRPr lang="en-US" sz="1600" dirty="0">
              <a:latin typeface="Trebuchet MS" panose="020B0603020202020204" pitchFamily="34" charset="0"/>
            </a:endParaRPr>
          </a:p>
          <a:p>
            <a:endParaRPr lang="en-US" sz="1600" dirty="0">
              <a:latin typeface="Trebuchet MS" panose="020B0603020202020204" pitchFamily="34" charset="0"/>
            </a:endParaRPr>
          </a:p>
          <a:p>
            <a:r>
              <a:rPr lang="en-US" sz="1600" dirty="0">
                <a:latin typeface="Trebuchet MS" panose="020B0603020202020204" pitchFamily="34" charset="0"/>
              </a:rPr>
              <a:t>They first had to incur expenses since all the open food at the franchise had to be thrown </a:t>
            </a:r>
          </a:p>
          <a:p>
            <a:endParaRPr lang="en-US" sz="1600" dirty="0">
              <a:latin typeface="Trebuchet MS" panose="020B0603020202020204" pitchFamily="34" charset="0"/>
            </a:endParaRPr>
          </a:p>
          <a:p>
            <a:endParaRPr lang="en-US" sz="1600" dirty="0">
              <a:latin typeface="Trebuchet MS" panose="020B0603020202020204" pitchFamily="34" charset="0"/>
            </a:endParaRPr>
          </a:p>
          <a:p>
            <a:r>
              <a:rPr lang="en-US" sz="1600" dirty="0">
                <a:latin typeface="Trebuchet MS" panose="020B0603020202020204" pitchFamily="34" charset="0"/>
              </a:rPr>
              <a:t>This resulted in a reputational damage to the Pizza Chain and it had to incur substantial expenses and resources to mitigate this bad publicity</a:t>
            </a:r>
          </a:p>
          <a:p>
            <a:endParaRPr lang="en-IN" sz="2400" b="1"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233215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1981200" y="1371600"/>
            <a:ext cx="96774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r>
              <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Part III: Indian Market</a:t>
            </a:r>
          </a:p>
          <a:p>
            <a:pPr marL="0" indent="0">
              <a:buFontTx/>
              <a:buNone/>
            </a:pPr>
            <a:endPar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lgn="r">
              <a:buFontTx/>
              <a:buNone/>
            </a:pPr>
            <a:r>
              <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Report:- Cyber-crime damages now costs world economy over $1 trillion </a:t>
            </a:r>
            <a:r>
              <a:rPr lang="en-IN" sz="12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(McAfee report)</a:t>
            </a: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352886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79600" y="463109"/>
            <a:ext cx="8382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Existing Coverage's in Indian Market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graphicFrame>
        <p:nvGraphicFramePr>
          <p:cNvPr id="4" name="Diagram 3"/>
          <p:cNvGraphicFramePr/>
          <p:nvPr/>
        </p:nvGraphicFramePr>
        <p:xfrm>
          <a:off x="2583947" y="2521446"/>
          <a:ext cx="9474200" cy="39793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Rectangle 3"/>
          <p:cNvSpPr txBox="1">
            <a:spLocks noChangeArrowheads="1"/>
          </p:cNvSpPr>
          <p:nvPr/>
        </p:nvSpPr>
        <p:spPr>
          <a:xfrm>
            <a:off x="1879600" y="1245748"/>
            <a:ext cx="10083800" cy="187845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buClr>
                <a:schemeClr val="tx1"/>
              </a:buClr>
              <a:buFontTx/>
              <a:buChar char="-"/>
            </a:pPr>
            <a:r>
              <a:rPr lang="en-US" altLang="en-US" sz="1600" b="1" kern="0" dirty="0">
                <a:solidFill>
                  <a:srgbClr val="C00000"/>
                </a:solidFill>
                <a:latin typeface="Trebuchet MS" panose="020B0603020202020204" pitchFamily="34" charset="0"/>
              </a:rPr>
              <a:t>Nascent Stage</a:t>
            </a:r>
          </a:p>
          <a:p>
            <a:pPr>
              <a:buClr>
                <a:schemeClr val="tx1"/>
              </a:buClr>
              <a:buFontTx/>
              <a:buChar char="-"/>
            </a:pPr>
            <a:r>
              <a:rPr lang="en-US" altLang="en-US" sz="1600" b="1" kern="0" dirty="0">
                <a:solidFill>
                  <a:srgbClr val="C00000"/>
                </a:solidFill>
                <a:latin typeface="Trebuchet MS" panose="020B0603020202020204" pitchFamily="34" charset="0"/>
              </a:rPr>
              <a:t>Very few providers</a:t>
            </a:r>
            <a:r>
              <a:rPr lang="en-US" altLang="en-US" sz="1600" kern="0" dirty="0">
                <a:solidFill>
                  <a:srgbClr val="000000"/>
                </a:solidFill>
                <a:latin typeface="Trebuchet MS" panose="020B0603020202020204" pitchFamily="34" charset="0"/>
              </a:rPr>
              <a:t>, with lots of conditions and limits</a:t>
            </a:r>
          </a:p>
          <a:p>
            <a:pPr marL="0" indent="0">
              <a:buFontTx/>
              <a:buNone/>
            </a:pPr>
            <a:endParaRPr lang="en-US" altLang="en-US" sz="1600" kern="0" dirty="0">
              <a:solidFill>
                <a:srgbClr val="000000"/>
              </a:solidFill>
              <a:latin typeface="Trebuchet MS" panose="020B0603020202020204" pitchFamily="34" charset="0"/>
            </a:endParaRPr>
          </a:p>
          <a:p>
            <a:pPr marL="0" indent="0">
              <a:buFontTx/>
              <a:buNone/>
            </a:pPr>
            <a:r>
              <a:rPr lang="en-US" altLang="en-US" sz="1600" kern="0" dirty="0">
                <a:solidFill>
                  <a:srgbClr val="000000"/>
                </a:solidFill>
                <a:latin typeface="Trebuchet MS" panose="020B0603020202020204" pitchFamily="34" charset="0"/>
              </a:rPr>
              <a:t>Losses Covered can be generally categorized under following three sections:-</a:t>
            </a:r>
          </a:p>
        </p:txBody>
      </p:sp>
    </p:spTree>
    <p:extLst>
      <p:ext uri="{BB962C8B-B14F-4D97-AF65-F5344CB8AC3E}">
        <p14:creationId xmlns:p14="http://schemas.microsoft.com/office/powerpoint/2010/main" val="1273576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Introduction of Guide</a:t>
            </a:r>
          </a:p>
        </p:txBody>
      </p:sp>
      <p:sp>
        <p:nvSpPr>
          <p:cNvPr id="4" name="Rectangle 3"/>
          <p:cNvSpPr txBox="1">
            <a:spLocks noChangeArrowheads="1"/>
          </p:cNvSpPr>
          <p:nvPr/>
        </p:nvSpPr>
        <p:spPr>
          <a:xfrm>
            <a:off x="2133600" y="1610872"/>
            <a:ext cx="93726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just" defTabSz="914400" rtl="0" eaLnBrk="0" fontAlgn="base" latinLnBrk="0" hangingPunct="0">
              <a:lnSpc>
                <a:spcPct val="100000"/>
              </a:lnSpc>
              <a:spcBef>
                <a:spcPct val="20000"/>
              </a:spcBef>
              <a:spcAft>
                <a:spcPct val="0"/>
              </a:spcAft>
              <a:buClrTx/>
              <a:buSzTx/>
              <a:buNone/>
              <a:tabLst/>
              <a:defRPr/>
            </a:pPr>
            <a:r>
              <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Khushwant </a:t>
            </a:r>
            <a:r>
              <a:rPr kumimoji="0" lang="en-US" sz="1800" b="0" i="0" u="none" strike="noStrike" kern="1200" cap="none" spc="0" normalizeH="0" baseline="0" noProof="0" dirty="0" err="1">
                <a:ln>
                  <a:noFill/>
                </a:ln>
                <a:solidFill>
                  <a:srgbClr val="000000"/>
                </a:solidFill>
                <a:effectLst/>
                <a:uLnTx/>
                <a:uFillTx/>
                <a:latin typeface="Trebuchet MS" panose="020B0603020202020204" pitchFamily="34" charset="0"/>
                <a:ea typeface="+mn-ea"/>
                <a:cs typeface="+mn-cs"/>
              </a:rPr>
              <a:t>Pahwa</a:t>
            </a:r>
            <a:endParaRPr kumimoji="0" 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just" defTabSz="914400" rtl="0" eaLnBrk="0" fontAlgn="base" latinLnBrk="0" hangingPunct="0">
              <a:lnSpc>
                <a:spcPct val="100000"/>
              </a:lnSpc>
              <a:spcBef>
                <a:spcPct val="20000"/>
              </a:spcBef>
              <a:spcAft>
                <a:spcPct val="0"/>
              </a:spcAft>
              <a:buClrTx/>
              <a:buSzTx/>
              <a:buNone/>
              <a:tabLst/>
              <a:defRPr/>
            </a:pPr>
            <a:r>
              <a:rPr lang="en-US" sz="1600" dirty="0">
                <a:solidFill>
                  <a:srgbClr val="000000"/>
                </a:solidFill>
                <a:latin typeface="Trebuchet MS" panose="020B0603020202020204" pitchFamily="34" charset="0"/>
              </a:rPr>
              <a:t>Khushwant is a Qualified Actuary. He is into consulting and practices in the areas of employee benefits as well as insurance.</a:t>
            </a:r>
          </a:p>
          <a:p>
            <a:pPr marL="0" marR="0" lvl="0" indent="0" algn="just" defTabSz="914400" rtl="0" eaLnBrk="0" fontAlgn="base" latinLnBrk="0" hangingPunct="0">
              <a:lnSpc>
                <a:spcPct val="100000"/>
              </a:lnSpc>
              <a:spcBef>
                <a:spcPct val="20000"/>
              </a:spcBef>
              <a:spcAft>
                <a:spcPct val="0"/>
              </a:spcAft>
              <a:buClrTx/>
              <a:buSzTx/>
              <a:buNone/>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He has been</a:t>
            </a:r>
            <a:r>
              <a:rPr lang="en-US" sz="1600" dirty="0">
                <a:solidFill>
                  <a:srgbClr val="000000"/>
                </a:solidFill>
                <a:latin typeface="Trebuchet MS" panose="020B0603020202020204" pitchFamily="34" charset="0"/>
              </a:rPr>
              <a:t>, in the past, a member of various Advisory Groups of the Institute of Actuaries of India, including pensions and employee benefits as well as life insurance. </a:t>
            </a: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35807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9144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Existing Coverage's in Indian Market Contd.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
        <p:nvSpPr>
          <p:cNvPr id="6" name="Rectangle 3"/>
          <p:cNvSpPr txBox="1">
            <a:spLocks noChangeArrowheads="1"/>
          </p:cNvSpPr>
          <p:nvPr/>
        </p:nvSpPr>
        <p:spPr>
          <a:xfrm>
            <a:off x="1828800" y="1256633"/>
            <a:ext cx="9982200" cy="5244204"/>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fontAlgn="auto" hangingPunct="1">
              <a:spcBef>
                <a:spcPts val="0"/>
              </a:spcBef>
              <a:spcAft>
                <a:spcPts val="0"/>
              </a:spcAft>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Identity Theft</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Coverage for damages and defense costs resulting from identity theft. (E.g. </a:t>
            </a:r>
            <a:r>
              <a:rPr lang="en-US" altLang="en-US" sz="1600" b="1" kern="0" dirty="0">
                <a:solidFill>
                  <a:srgbClr val="000000"/>
                </a:solidFill>
                <a:latin typeface="Trebuchet MS" panose="020B0603020202020204" pitchFamily="34" charset="0"/>
              </a:rPr>
              <a:t>unauthorized transactions or purchases, lawyer cost to prove misuse of victim’s identity etc</a:t>
            </a:r>
            <a:r>
              <a:rPr lang="en-US" altLang="en-US" sz="1600" kern="0" dirty="0">
                <a:solidFill>
                  <a:srgbClr val="000000"/>
                </a:solidFill>
                <a:latin typeface="Trebuchet MS" panose="020B0603020202020204" pitchFamily="34" charset="0"/>
              </a:rPr>
              <a:t>.)</a:t>
            </a:r>
          </a:p>
          <a:p>
            <a:pPr marL="0" indent="0" eaLnBrk="1" fontAlgn="auto" hangingPunct="1">
              <a:spcBef>
                <a:spcPts val="0"/>
              </a:spcBef>
              <a:spcAft>
                <a:spcPts val="0"/>
              </a:spcAft>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Cyber Stalking/Bullying</a:t>
            </a:r>
            <a:r>
              <a:rPr lang="en-US" altLang="en-US" sz="1600" b="1" kern="0" dirty="0">
                <a:solidFill>
                  <a:srgbClr val="000000"/>
                </a:solidFill>
                <a:latin typeface="Trebuchet MS" panose="020B0603020202020204" pitchFamily="34" charset="0"/>
              </a:rPr>
              <a:t> – </a:t>
            </a:r>
            <a:r>
              <a:rPr lang="en-US" altLang="en-US" sz="1600" kern="0" dirty="0">
                <a:solidFill>
                  <a:srgbClr val="000000"/>
                </a:solidFill>
                <a:latin typeface="Trebuchet MS" panose="020B0603020202020204" pitchFamily="34" charset="0"/>
              </a:rPr>
              <a:t> Coverage for fee, costs and related expenses due to cyber bullying/stalking. (E.g. </a:t>
            </a:r>
            <a:r>
              <a:rPr lang="en-US" altLang="en-US" sz="1600" b="1" kern="0" dirty="0">
                <a:solidFill>
                  <a:srgbClr val="000000"/>
                </a:solidFill>
                <a:latin typeface="Trebuchet MS" panose="020B0603020202020204" pitchFamily="34" charset="0"/>
              </a:rPr>
              <a:t>Consulting fee with psychiatrists/psychologists</a:t>
            </a:r>
            <a:r>
              <a:rPr lang="en-US" altLang="en-US" sz="1600" kern="0" dirty="0">
                <a:solidFill>
                  <a:srgbClr val="000000"/>
                </a:solidFill>
                <a:latin typeface="Trebuchet MS" panose="020B0603020202020204" pitchFamily="34" charset="0"/>
              </a:rPr>
              <a:t>, related rest &amp; recuperation expenses, temporary </a:t>
            </a:r>
            <a:r>
              <a:rPr lang="en-US" altLang="en-US" sz="1600" b="1" kern="0" dirty="0">
                <a:solidFill>
                  <a:srgbClr val="000000"/>
                </a:solidFill>
                <a:latin typeface="Trebuchet MS" panose="020B0603020202020204" pitchFamily="34" charset="0"/>
              </a:rPr>
              <a:t>relocation cost </a:t>
            </a:r>
            <a:r>
              <a:rPr lang="en-US" altLang="en-US" sz="1600" kern="0" dirty="0">
                <a:solidFill>
                  <a:srgbClr val="000000"/>
                </a:solidFill>
                <a:latin typeface="Trebuchet MS" panose="020B0603020202020204" pitchFamily="34" charset="0"/>
              </a:rPr>
              <a:t>etc.)</a:t>
            </a:r>
          </a:p>
          <a:p>
            <a:pPr marL="0" indent="0" eaLnBrk="1" fontAlgn="auto" hangingPunct="1">
              <a:spcBef>
                <a:spcPts val="0"/>
              </a:spcBef>
              <a:spcAft>
                <a:spcPts val="0"/>
              </a:spcAft>
              <a:buFontTx/>
              <a:buNone/>
            </a:pPr>
            <a:endParaRPr lang="en-US" altLang="en-US" sz="1600"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endParaRPr lang="en-US" altLang="en-US" sz="1600"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Theft of Funds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 Financial losses suffered by Insured/related TP as a result of Cyber incident. (E.g. Targeted intrusion by a Third Party into the Computer system of insured causing </a:t>
            </a:r>
            <a:r>
              <a:rPr lang="en-US" altLang="en-US" sz="1600" b="1" kern="0" dirty="0">
                <a:solidFill>
                  <a:srgbClr val="000000"/>
                </a:solidFill>
                <a:latin typeface="Trebuchet MS" panose="020B0603020202020204" pitchFamily="34" charset="0"/>
              </a:rPr>
              <a:t>theft of money/shares</a:t>
            </a:r>
            <a:r>
              <a:rPr lang="en-US" altLang="en-US" sz="1600" kern="0" dirty="0">
                <a:solidFill>
                  <a:srgbClr val="000000"/>
                </a:solidFill>
                <a:latin typeface="Trebuchet MS" panose="020B0603020202020204" pitchFamily="34" charset="0"/>
              </a:rPr>
              <a:t>).</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C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Cyber Extortion </a:t>
            </a:r>
            <a:r>
              <a:rPr lang="en-US" altLang="en-US" sz="1600" b="1" kern="0" dirty="0">
                <a:solidFill>
                  <a:srgbClr val="000000"/>
                </a:solidFill>
                <a:latin typeface="Trebuchet MS" panose="020B0603020202020204" pitchFamily="34" charset="0"/>
              </a:rPr>
              <a:t>–</a:t>
            </a:r>
            <a:r>
              <a:rPr lang="en-US" altLang="en-US" sz="1600" kern="0" dirty="0">
                <a:solidFill>
                  <a:srgbClr val="000000"/>
                </a:solidFill>
                <a:latin typeface="Trebuchet MS" panose="020B0603020202020204" pitchFamily="34" charset="0"/>
              </a:rPr>
              <a:t> Coverage for extortion payments and related expenses (E.g. </a:t>
            </a:r>
            <a:r>
              <a:rPr lang="en-US" altLang="en-US" sz="1600" b="1" kern="0" dirty="0">
                <a:solidFill>
                  <a:srgbClr val="000000"/>
                </a:solidFill>
                <a:latin typeface="Trebuchet MS" panose="020B0603020202020204" pitchFamily="34" charset="0"/>
              </a:rPr>
              <a:t>extortion amount, forensic cost, consultant/negotiator cost, data restoration costs</a:t>
            </a:r>
            <a:r>
              <a:rPr lang="en-US" altLang="en-US" sz="1600" kern="0" dirty="0">
                <a:solidFill>
                  <a:srgbClr val="000000"/>
                </a:solidFill>
                <a:latin typeface="Trebuchet MS" panose="020B0603020202020204" pitchFamily="34" charset="0"/>
              </a:rPr>
              <a:t>).</a:t>
            </a:r>
          </a:p>
        </p:txBody>
      </p:sp>
    </p:spTree>
    <p:extLst>
      <p:ext uri="{BB962C8B-B14F-4D97-AF65-F5344CB8AC3E}">
        <p14:creationId xmlns:p14="http://schemas.microsoft.com/office/powerpoint/2010/main" val="37183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8382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eaLnBrk="1" fontAlgn="auto" hangingPunct="1">
              <a:spcBef>
                <a:spcPts val="0"/>
              </a:spcBef>
              <a:spcAft>
                <a:spcPts val="0"/>
              </a:spcAft>
            </a:pPr>
            <a:r>
              <a:rPr lang="en-US" altLang="en-US" sz="3200" kern="0" dirty="0">
                <a:solidFill>
                  <a:srgbClr val="000000"/>
                </a:solidFill>
                <a:latin typeface="Trebuchet MS" panose="020B0603020202020204" pitchFamily="34" charset="0"/>
              </a:rPr>
              <a:t>Existing Coverage's in Indian Market Contd.</a:t>
            </a:r>
          </a:p>
          <a:p>
            <a:pPr algn="l"/>
            <a:endParaRPr lang="en-US" altLang="en-US" sz="3200" kern="0" dirty="0">
              <a:solidFill>
                <a:srgbClr val="0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
        <p:nvSpPr>
          <p:cNvPr id="7" name="Rectangle 3"/>
          <p:cNvSpPr txBox="1">
            <a:spLocks noChangeArrowheads="1"/>
          </p:cNvSpPr>
          <p:nvPr/>
        </p:nvSpPr>
        <p:spPr>
          <a:xfrm>
            <a:off x="1828800" y="1245747"/>
            <a:ext cx="10058400" cy="5053037"/>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fontAlgn="auto" hangingPunct="1">
              <a:spcBef>
                <a:spcPts val="0"/>
              </a:spcBef>
              <a:spcAft>
                <a:spcPts val="0"/>
              </a:spcAft>
              <a:buFontTx/>
              <a:buNone/>
            </a:pPr>
            <a:endParaRPr lang="en-US" altLang="en-US" sz="1600" b="1" kern="0" dirty="0">
              <a:solidFill>
                <a:srgbClr val="C00000"/>
              </a:solidFill>
              <a:latin typeface="Trebuchet MS" panose="020B0603020202020204" pitchFamily="34" charset="0"/>
            </a:endParaRPr>
          </a:p>
          <a:p>
            <a:pPr marL="0" indent="0" eaLnBrk="1" fontAlgn="auto" hangingPunct="1">
              <a:spcBef>
                <a:spcPts val="0"/>
              </a:spcBef>
              <a:spcAft>
                <a:spcPts val="0"/>
              </a:spcAft>
              <a:buFontTx/>
              <a:buNone/>
            </a:pPr>
            <a:endParaRPr lang="en-US" altLang="en-US" sz="1600" b="1" kern="0" dirty="0">
              <a:solidFill>
                <a:srgbClr val="C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Business Interruption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Coverage for loss of Net Profit and related costs originating from cyber incident (E.g. restoration/retrieve/reinstallation cost, other running costs caused by impairment/denial of operation due to cyber event.</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Phishing/Spoofing</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Coverage for financial losses sustained by Insured being an innocent victim of an act of phishing/Spoofing. (Phishing: Social engineering attack used to steal user data; e.g. login credentials, credit card details. An attacker, masquerading as a trusted entity, dupes a victim into opening an email, instant message, or text message; Spoofing: Attempt to obtain someone's personal information by pretending to be a legitimate trusted source; e.g. IP spoofing, URL spoofing etc.)</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Malware Attacks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Coverage for data restoration cost and lost wages due to malware attack. (Introduction of Malware into computer system resulting into alteration, corruption or destruction of data/software)</a:t>
            </a:r>
            <a:endParaRPr lang="en-US" altLang="en-US" sz="1600" b="1" kern="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02587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9144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Existing Coverage's in Indian Market Contd.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
        <p:nvSpPr>
          <p:cNvPr id="6" name="Rectangle 3"/>
          <p:cNvSpPr txBox="1">
            <a:spLocks noChangeArrowheads="1"/>
          </p:cNvSpPr>
          <p:nvPr/>
        </p:nvSpPr>
        <p:spPr>
          <a:xfrm>
            <a:off x="1828800" y="1245747"/>
            <a:ext cx="10058400" cy="5029200"/>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en-US" altLang="en-US" sz="1600" b="1" kern="0" dirty="0">
              <a:solidFill>
                <a:srgbClr val="C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Privacy &amp; Data Breach</a:t>
            </a:r>
            <a:r>
              <a:rPr lang="en-US" altLang="en-US" sz="1600" b="1" kern="0" dirty="0">
                <a:solidFill>
                  <a:srgbClr val="000000"/>
                </a:solidFill>
                <a:latin typeface="Trebuchet MS" panose="020B0603020202020204" pitchFamily="34" charset="0"/>
              </a:rPr>
              <a:t> – </a:t>
            </a:r>
            <a:r>
              <a:rPr lang="en-US" altLang="en-US" sz="1600" kern="0" dirty="0">
                <a:solidFill>
                  <a:srgbClr val="000000"/>
                </a:solidFill>
                <a:latin typeface="Trebuchet MS" panose="020B0603020202020204" pitchFamily="34" charset="0"/>
              </a:rPr>
              <a:t>Coverage for damage and defense costs due to inadvertent loss or unauthorized disclosure of protected data. (Notification, Monitoring &amp; Recovery costs; Defense and Investigation costs). </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Network Security Claims Cover</a:t>
            </a:r>
            <a:r>
              <a:rPr lang="en-US" altLang="en-US" sz="1600" b="1" kern="0" dirty="0">
                <a:solidFill>
                  <a:srgbClr val="000000"/>
                </a:solidFill>
                <a:latin typeface="Trebuchet MS" panose="020B0603020202020204" pitchFamily="34" charset="0"/>
              </a:rPr>
              <a:t>–</a:t>
            </a:r>
            <a:r>
              <a:rPr lang="en-US" altLang="en-US" sz="1600" kern="0" dirty="0">
                <a:solidFill>
                  <a:srgbClr val="000000"/>
                </a:solidFill>
                <a:latin typeface="Trebuchet MS" panose="020B0603020202020204" pitchFamily="34" charset="0"/>
              </a:rPr>
              <a:t> Damages and defense cost caused by any act/error/omission by Insured resulting in –</a:t>
            </a:r>
          </a:p>
          <a:p>
            <a:r>
              <a:rPr lang="en-US" altLang="en-US" sz="1600" kern="0" dirty="0">
                <a:solidFill>
                  <a:srgbClr val="000000"/>
                </a:solidFill>
                <a:latin typeface="Trebuchet MS" panose="020B0603020202020204" pitchFamily="34" charset="0"/>
              </a:rPr>
              <a:t>Introduction of unauthorized software/virus to TP data</a:t>
            </a:r>
          </a:p>
          <a:p>
            <a:r>
              <a:rPr lang="en-US" altLang="en-US" sz="1600" kern="0" dirty="0">
                <a:solidFill>
                  <a:srgbClr val="000000"/>
                </a:solidFill>
                <a:latin typeface="Trebuchet MS" panose="020B0603020202020204" pitchFamily="34" charset="0"/>
              </a:rPr>
              <a:t>Denial of access to an authorized TP to its data</a:t>
            </a:r>
          </a:p>
          <a:p>
            <a:r>
              <a:rPr lang="en-US" altLang="en-US" sz="1600" kern="0" dirty="0">
                <a:solidFill>
                  <a:srgbClr val="000000"/>
                </a:solidFill>
                <a:latin typeface="Trebuchet MS" panose="020B0603020202020204" pitchFamily="34" charset="0"/>
              </a:rPr>
              <a:t>Destruction/modification/corruption/deletion to TP data.</a:t>
            </a:r>
          </a:p>
          <a:p>
            <a:r>
              <a:rPr lang="en-US" altLang="en-US" sz="1600" kern="0" dirty="0">
                <a:solidFill>
                  <a:srgbClr val="000000"/>
                </a:solidFill>
                <a:latin typeface="Trebuchet MS" panose="020B0603020202020204" pitchFamily="34" charset="0"/>
              </a:rPr>
              <a:t>Theft of data/disclosure of data</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Media Liability Cover</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 Damage and defense costs in context of Insured’s publication/ broadcasting of any digital media content. (E.g. Defamation, unintentional infringement of IPR, disclosure of private data, theft of ideas etc.) </a:t>
            </a:r>
          </a:p>
        </p:txBody>
      </p:sp>
    </p:spTree>
    <p:extLst>
      <p:ext uri="{BB962C8B-B14F-4D97-AF65-F5344CB8AC3E}">
        <p14:creationId xmlns:p14="http://schemas.microsoft.com/office/powerpoint/2010/main" val="166359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9144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Existing Coverage's in Indian Market Contd.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
        <p:nvSpPr>
          <p:cNvPr id="6" name="Rectangle 3"/>
          <p:cNvSpPr txBox="1">
            <a:spLocks noChangeArrowheads="1"/>
          </p:cNvSpPr>
          <p:nvPr/>
        </p:nvSpPr>
        <p:spPr>
          <a:xfrm>
            <a:off x="1905000" y="1278404"/>
            <a:ext cx="9818914" cy="5129237"/>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en-US" altLang="en-US" sz="1600" b="1" kern="0" dirty="0">
              <a:solidFill>
                <a:srgbClr val="C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Regulatory defense &amp; penalties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Indemnification to Insured (incl. legal and defense costs) which he is legally liable to pay as a result of civil regulatory action/penalty/fines to the extent insurable by law</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PCI Non Compliance </a:t>
            </a:r>
            <a:r>
              <a:rPr lang="en-US" altLang="en-US" sz="1600" b="1" kern="0" dirty="0">
                <a:solidFill>
                  <a:srgbClr val="000000"/>
                </a:solidFill>
                <a:latin typeface="Trebuchet MS" panose="020B0603020202020204" pitchFamily="34" charset="0"/>
              </a:rPr>
              <a:t>–</a:t>
            </a:r>
            <a:r>
              <a:rPr lang="en-US" altLang="en-US" sz="1600" kern="0" dirty="0">
                <a:solidFill>
                  <a:srgbClr val="000000"/>
                </a:solidFill>
                <a:latin typeface="Trebuchet MS" panose="020B0603020202020204" pitchFamily="34" charset="0"/>
              </a:rPr>
              <a:t> Coverage for fines/penalties by PCI due to a breach caused by cyber incident. Coverage also includes defense cost, forensic investigator fee, PCI-DSS re-certification cost, cost of reissuance any credit/debit card.</a:t>
            </a:r>
          </a:p>
          <a:p>
            <a:pPr marL="0" indent="0">
              <a:buFontTx/>
              <a:buNone/>
            </a:pPr>
            <a:endParaRPr lang="en-US" altLang="en-US" sz="1600" kern="0" dirty="0">
              <a:solidFill>
                <a:srgbClr val="000000"/>
              </a:solidFill>
              <a:latin typeface="Trebuchet MS" panose="020B0603020202020204" pitchFamily="34" charset="0"/>
            </a:endParaRPr>
          </a:p>
          <a:p>
            <a:pPr marL="0" indent="0">
              <a:buFontTx/>
              <a:buNone/>
            </a:pPr>
            <a:endParaRPr lang="en-US" altLang="en-US" sz="1600"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Expenses</a:t>
            </a:r>
            <a:r>
              <a:rPr lang="en-US" altLang="en-US" sz="1600" b="1" kern="0" dirty="0">
                <a:solidFill>
                  <a:srgbClr val="000000"/>
                </a:solidFill>
                <a:latin typeface="Trebuchet MS" panose="020B0603020202020204" pitchFamily="34" charset="0"/>
              </a:rPr>
              <a:t> – </a:t>
            </a:r>
            <a:r>
              <a:rPr lang="en-US" altLang="en-US" sz="1600" kern="0" dirty="0">
                <a:solidFill>
                  <a:srgbClr val="000000"/>
                </a:solidFill>
                <a:latin typeface="Trebuchet MS" panose="020B0603020202020204" pitchFamily="34" charset="0"/>
              </a:rPr>
              <a:t>Coverage is also available for various other types of related expenses incurred due to cyber incident. Such as Notification cost, Investigation cost, Crisis Management Cost, Data restoration cost, Legal defense cost, Expert cost, Repair of reputation cost etc.</a:t>
            </a:r>
          </a:p>
        </p:txBody>
      </p:sp>
    </p:spTree>
    <p:extLst>
      <p:ext uri="{BB962C8B-B14F-4D97-AF65-F5344CB8AC3E}">
        <p14:creationId xmlns:p14="http://schemas.microsoft.com/office/powerpoint/2010/main" val="319298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304799"/>
            <a:ext cx="8305800" cy="67538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Plans Offered </a:t>
            </a:r>
            <a:r>
              <a:rPr kumimoji="0" lang="en-US" altLang="en-US" sz="20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(Example: Company A &amp; B)</a:t>
            </a:r>
            <a:endParaRPr kumimoji="0" lang="en-US" altLang="en-US" sz="44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20" name="TextBox 19">
            <a:extLst>
              <a:ext uri="{FF2B5EF4-FFF2-40B4-BE49-F238E27FC236}">
                <a16:creationId xmlns:a16="http://schemas.microsoft.com/office/drawing/2014/main" id="{1317D8EF-D273-4155-B3CF-C0DC1A565321}"/>
              </a:ext>
            </a:extLst>
          </p:cNvPr>
          <p:cNvSpPr txBox="1"/>
          <p:nvPr/>
        </p:nvSpPr>
        <p:spPr>
          <a:xfrm>
            <a:off x="1752600" y="980182"/>
            <a:ext cx="636639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Company A:</a:t>
            </a:r>
            <a:endParaRPr kumimoji="0" lang="en-US" sz="16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Sum Insured (SI) Offered: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1/3/5/10/15/20/25/50/75/100 (Rs. Lakhs)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**Additional IT consultant charges: 2.5k to 25k basis SI</a:t>
            </a:r>
            <a:endParaRPr kumimoji="0" lang="en-IN" sz="1200" b="0" i="1"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29" name="TextBox 28">
            <a:extLst>
              <a:ext uri="{FF2B5EF4-FFF2-40B4-BE49-F238E27FC236}">
                <a16:creationId xmlns:a16="http://schemas.microsoft.com/office/drawing/2014/main" id="{3E79E784-FECD-43E9-BF46-FD4A0BE641FE}"/>
              </a:ext>
            </a:extLst>
          </p:cNvPr>
          <p:cNvSpPr txBox="1"/>
          <p:nvPr/>
        </p:nvSpPr>
        <p:spPr>
          <a:xfrm>
            <a:off x="7010400" y="1066800"/>
            <a:ext cx="6366396"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Company B:</a:t>
            </a:r>
            <a:endParaRPr kumimoji="0" lang="en-US" sz="16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Sum Insured (SI) Offered: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.5/1/5/20/50/100 (Rs. Lakhs)</a:t>
            </a:r>
          </a:p>
        </p:txBody>
      </p:sp>
      <p:cxnSp>
        <p:nvCxnSpPr>
          <p:cNvPr id="31" name="Straight Connector 30">
            <a:extLst>
              <a:ext uri="{FF2B5EF4-FFF2-40B4-BE49-F238E27FC236}">
                <a16:creationId xmlns:a16="http://schemas.microsoft.com/office/drawing/2014/main" id="{5F2B402A-AE4B-4BA5-AD8A-602113D5835B}"/>
              </a:ext>
            </a:extLst>
          </p:cNvPr>
          <p:cNvCxnSpPr/>
          <p:nvPr/>
        </p:nvCxnSpPr>
        <p:spPr bwMode="auto">
          <a:xfrm>
            <a:off x="6858000" y="1056382"/>
            <a:ext cx="0" cy="5273527"/>
          </a:xfrm>
          <a:prstGeom prst="line">
            <a:avLst/>
          </a:prstGeom>
          <a:solidFill>
            <a:schemeClr val="accent1"/>
          </a:solidFill>
          <a:ln w="44450" cap="flat" cmpd="sng" algn="ctr">
            <a:solidFill>
              <a:schemeClr val="tx1"/>
            </a:solidFill>
            <a:prstDash val="lgDash"/>
            <a:round/>
            <a:headEnd type="none" w="med" len="med"/>
            <a:tailEnd type="none" w="med" len="med"/>
          </a:ln>
          <a:effectLst/>
        </p:spPr>
      </p:cxnSp>
      <p:pic>
        <p:nvPicPr>
          <p:cNvPr id="9" name="Picture 8">
            <a:extLst>
              <a:ext uri="{FF2B5EF4-FFF2-40B4-BE49-F238E27FC236}">
                <a16:creationId xmlns:a16="http://schemas.microsoft.com/office/drawing/2014/main" id="{F10F9A08-DD99-4434-925A-B1B63887E0B6}"/>
              </a:ext>
            </a:extLst>
          </p:cNvPr>
          <p:cNvPicPr>
            <a:picLocks noChangeAspect="1"/>
          </p:cNvPicPr>
          <p:nvPr/>
        </p:nvPicPr>
        <p:blipFill>
          <a:blip r:embed="rId6"/>
          <a:stretch>
            <a:fillRect/>
          </a:stretch>
        </p:blipFill>
        <p:spPr>
          <a:xfrm>
            <a:off x="1752601" y="1773118"/>
            <a:ext cx="4913479" cy="5084879"/>
          </a:xfrm>
          <a:prstGeom prst="rect">
            <a:avLst/>
          </a:prstGeom>
        </p:spPr>
      </p:pic>
      <p:pic>
        <p:nvPicPr>
          <p:cNvPr id="11" name="Picture 10">
            <a:extLst>
              <a:ext uri="{FF2B5EF4-FFF2-40B4-BE49-F238E27FC236}">
                <a16:creationId xmlns:a16="http://schemas.microsoft.com/office/drawing/2014/main" id="{192F0D7E-CE06-4481-8D14-D6F61FBB5E92}"/>
              </a:ext>
            </a:extLst>
          </p:cNvPr>
          <p:cNvPicPr>
            <a:picLocks noChangeAspect="1"/>
          </p:cNvPicPr>
          <p:nvPr/>
        </p:nvPicPr>
        <p:blipFill>
          <a:blip r:embed="rId7"/>
          <a:stretch>
            <a:fillRect/>
          </a:stretch>
        </p:blipFill>
        <p:spPr>
          <a:xfrm>
            <a:off x="7037416" y="1905000"/>
            <a:ext cx="5154584" cy="4915549"/>
          </a:xfrm>
          <a:prstGeom prst="rect">
            <a:avLst/>
          </a:prstGeom>
        </p:spPr>
      </p:pic>
    </p:spTree>
    <p:extLst>
      <p:ext uri="{BB962C8B-B14F-4D97-AF65-F5344CB8AC3E}">
        <p14:creationId xmlns:p14="http://schemas.microsoft.com/office/powerpoint/2010/main" val="138539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9144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3200" kern="0" dirty="0">
                <a:solidFill>
                  <a:srgbClr val="000000"/>
                </a:solidFill>
                <a:latin typeface="Trebuchet MS" panose="020B0603020202020204" pitchFamily="34" charset="0"/>
              </a:rPr>
              <a:t>Gaps in Coverages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
        <p:nvSpPr>
          <p:cNvPr id="6" name="Rectangle 3"/>
          <p:cNvSpPr txBox="1">
            <a:spLocks noChangeArrowheads="1"/>
          </p:cNvSpPr>
          <p:nvPr/>
        </p:nvSpPr>
        <p:spPr>
          <a:xfrm>
            <a:off x="1828800" y="1256633"/>
            <a:ext cx="10058400" cy="5244204"/>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fontAlgn="auto" hangingPunct="1">
              <a:spcBef>
                <a:spcPts val="0"/>
              </a:spcBef>
              <a:spcAft>
                <a:spcPts val="0"/>
              </a:spcAft>
              <a:buFontTx/>
              <a:buNone/>
            </a:pPr>
            <a:endParaRPr lang="en-IN" altLang="en-US" sz="1600" b="1" kern="0" dirty="0">
              <a:solidFill>
                <a:srgbClr val="C00000"/>
              </a:solidFill>
              <a:latin typeface="Trebuchet MS" panose="020B0603020202020204" pitchFamily="34" charset="0"/>
            </a:endParaRPr>
          </a:p>
          <a:p>
            <a:pPr marL="0" indent="0" eaLnBrk="1" fontAlgn="auto" hangingPunct="1">
              <a:spcBef>
                <a:spcPts val="0"/>
              </a:spcBef>
              <a:spcAft>
                <a:spcPts val="0"/>
              </a:spcAft>
              <a:buFontTx/>
              <a:buNone/>
            </a:pPr>
            <a:r>
              <a:rPr lang="en-IN" altLang="en-US" sz="1600" b="1" kern="0" dirty="0">
                <a:solidFill>
                  <a:srgbClr val="C00000"/>
                </a:solidFill>
                <a:latin typeface="Trebuchet MS" panose="020B0603020202020204" pitchFamily="34" charset="0"/>
              </a:rPr>
              <a:t>Cyber Terrorism</a:t>
            </a:r>
            <a:r>
              <a:rPr lang="en-IN" altLang="en-US" sz="1600" b="1" kern="0" dirty="0">
                <a:solidFill>
                  <a:srgbClr val="000000"/>
                </a:solidFill>
                <a:latin typeface="Trebuchet MS" panose="020B0603020202020204" pitchFamily="34" charset="0"/>
              </a:rPr>
              <a:t>: </a:t>
            </a:r>
            <a:r>
              <a:rPr lang="en-IN" altLang="en-US" sz="1600" kern="0" dirty="0">
                <a:solidFill>
                  <a:srgbClr val="000000"/>
                </a:solidFill>
                <a:latin typeface="Trebuchet MS" panose="020B0603020202020204" pitchFamily="34" charset="0"/>
              </a:rPr>
              <a:t>All policies exclude terrorism. Cyber terrorism can cause significant economic disruption. E.g. cyber attack that resulted in </a:t>
            </a:r>
            <a:r>
              <a:rPr lang="en-IN" altLang="en-US" sz="1600" b="1" kern="0" dirty="0">
                <a:solidFill>
                  <a:schemeClr val="accent2">
                    <a:lumMod val="50000"/>
                  </a:schemeClr>
                </a:solidFill>
                <a:latin typeface="Trebuchet MS" panose="020B0603020202020204" pitchFamily="34" charset="0"/>
              </a:rPr>
              <a:t>blackouts in </a:t>
            </a:r>
            <a:r>
              <a:rPr lang="en-IN" altLang="en-US" sz="1600" b="1" kern="0" dirty="0" err="1">
                <a:solidFill>
                  <a:schemeClr val="accent2">
                    <a:lumMod val="50000"/>
                  </a:schemeClr>
                </a:solidFill>
                <a:latin typeface="Trebuchet MS" panose="020B0603020202020204" pitchFamily="34" charset="0"/>
              </a:rPr>
              <a:t>Ukrain</a:t>
            </a:r>
            <a:r>
              <a:rPr lang="en-IN" altLang="en-US" sz="1600" b="1" kern="0" dirty="0">
                <a:solidFill>
                  <a:schemeClr val="accent2">
                    <a:lumMod val="50000"/>
                  </a:schemeClr>
                </a:solidFill>
                <a:latin typeface="Trebuchet MS" panose="020B0603020202020204" pitchFamily="34" charset="0"/>
              </a:rPr>
              <a:t> </a:t>
            </a:r>
            <a:r>
              <a:rPr lang="en-IN" altLang="en-US" sz="1600" kern="0" dirty="0">
                <a:solidFill>
                  <a:srgbClr val="000000"/>
                </a:solidFill>
                <a:latin typeface="Trebuchet MS" panose="020B0603020202020204" pitchFamily="34" charset="0"/>
              </a:rPr>
              <a:t>(swamped websites of Ukrainian org – banks, ministries, newspapers, electricity firms) and a </a:t>
            </a:r>
            <a:r>
              <a:rPr lang="en-IN" altLang="en-US" sz="1600" b="1" kern="0" dirty="0">
                <a:solidFill>
                  <a:schemeClr val="accent2">
                    <a:lumMod val="50000"/>
                  </a:schemeClr>
                </a:solidFill>
                <a:latin typeface="Trebuchet MS" panose="020B0603020202020204" pitchFamily="34" charset="0"/>
              </a:rPr>
              <a:t>Fire at an industrial facility in Germany </a:t>
            </a:r>
            <a:r>
              <a:rPr lang="en-IN" altLang="en-US" sz="1600" kern="0" dirty="0">
                <a:solidFill>
                  <a:srgbClr val="000000"/>
                </a:solidFill>
                <a:latin typeface="Trebuchet MS" panose="020B0603020202020204" pitchFamily="34" charset="0"/>
              </a:rPr>
              <a:t>- hackers manipulated &amp; disrupted control system so that blast furnace could not shut down.</a:t>
            </a:r>
          </a:p>
          <a:p>
            <a:pPr marL="0" indent="0" eaLnBrk="1" fontAlgn="auto" hangingPunct="1">
              <a:spcBef>
                <a:spcPts val="0"/>
              </a:spcBef>
              <a:spcAft>
                <a:spcPts val="0"/>
              </a:spcAft>
              <a:buFontTx/>
              <a:buNone/>
            </a:pPr>
            <a:endParaRPr lang="en-IN"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endParaRPr lang="en-IN" altLang="en-US" sz="1600" b="1" kern="0" dirty="0">
              <a:solidFill>
                <a:srgbClr val="000000"/>
              </a:solidFill>
              <a:latin typeface="Trebuchet MS" panose="020B0603020202020204" pitchFamily="34" charset="0"/>
            </a:endParaRPr>
          </a:p>
          <a:p>
            <a:pPr marL="0" indent="0">
              <a:buFontTx/>
              <a:buNone/>
            </a:pPr>
            <a:r>
              <a:rPr lang="en-US" altLang="en-US" sz="1600" b="1" kern="0" dirty="0">
                <a:solidFill>
                  <a:srgbClr val="C00000"/>
                </a:solidFill>
                <a:latin typeface="Trebuchet MS" panose="020B0603020202020204" pitchFamily="34" charset="0"/>
              </a:rPr>
              <a:t>Bodily Injury &amp; Property damage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Coverage for bodily injury / sickness / disease / death or property damage cost arising due to cyber incident (e.g. intrusion into - </a:t>
            </a:r>
            <a:r>
              <a:rPr lang="en-US" altLang="en-US" sz="1600" b="1" kern="0" dirty="0">
                <a:solidFill>
                  <a:schemeClr val="accent2">
                    <a:lumMod val="50000"/>
                  </a:schemeClr>
                </a:solidFill>
                <a:latin typeface="Trebuchet MS" panose="020B0603020202020204" pitchFamily="34" charset="0"/>
              </a:rPr>
              <a:t>Healthcare facility, GPS device, food manufacturer, autonomous vehicles </a:t>
            </a:r>
            <a:r>
              <a:rPr lang="en-US" altLang="en-US" sz="1600" kern="0" dirty="0">
                <a:solidFill>
                  <a:schemeClr val="accent2">
                    <a:lumMod val="50000"/>
                  </a:schemeClr>
                </a:solidFill>
                <a:latin typeface="Trebuchet MS" panose="020B0603020202020204" pitchFamily="34" charset="0"/>
              </a:rPr>
              <a:t>etc.)</a:t>
            </a:r>
            <a:endParaRPr lang="en-US" altLang="en-US" sz="1600" b="1" kern="0" dirty="0">
              <a:solidFill>
                <a:schemeClr val="accent2">
                  <a:lumMod val="50000"/>
                </a:schemeClr>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Bricking Cost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 for replacement cost for computer system itself (Computer, Server, Mobile etc.) post cyber incident.</a:t>
            </a:r>
          </a:p>
          <a:p>
            <a:pPr marL="0" indent="0" eaLnBrk="1" fontAlgn="auto" hangingPunct="1">
              <a:spcBef>
                <a:spcPts val="0"/>
              </a:spcBef>
              <a:spcAft>
                <a:spcPts val="0"/>
              </a:spcAft>
              <a:buFontTx/>
              <a:buNone/>
            </a:pPr>
            <a:endParaRPr lang="en-US" altLang="en-US" sz="1600"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endParaRPr lang="en-US" altLang="en-US" sz="1600"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Hardware Betterment Cost </a:t>
            </a:r>
            <a:r>
              <a:rPr lang="en-US" altLang="en-US" sz="1600" b="1" kern="0" dirty="0">
                <a:solidFill>
                  <a:srgbClr val="000000"/>
                </a:solidFill>
                <a:latin typeface="Trebuchet MS" panose="020B0603020202020204" pitchFamily="34" charset="0"/>
              </a:rPr>
              <a:t>–</a:t>
            </a:r>
            <a:r>
              <a:rPr lang="en-US" altLang="en-US" sz="1600" kern="0" dirty="0">
                <a:solidFill>
                  <a:srgbClr val="000000"/>
                </a:solidFill>
                <a:latin typeface="Trebuchet MS" panose="020B0603020202020204" pitchFamily="34" charset="0"/>
              </a:rPr>
              <a:t> Expenses for betterment of </a:t>
            </a:r>
            <a:r>
              <a:rPr lang="en-US" altLang="en-US" sz="1600" kern="0" dirty="0" err="1">
                <a:solidFill>
                  <a:srgbClr val="000000"/>
                </a:solidFill>
                <a:latin typeface="Trebuchet MS" panose="020B0603020202020204" pitchFamily="34" charset="0"/>
              </a:rPr>
              <a:t>Hardwares</a:t>
            </a:r>
            <a:r>
              <a:rPr lang="en-US" altLang="en-US" sz="1600" kern="0" dirty="0">
                <a:solidFill>
                  <a:srgbClr val="000000"/>
                </a:solidFill>
                <a:latin typeface="Trebuchet MS" panose="020B0603020202020204" pitchFamily="34" charset="0"/>
              </a:rPr>
              <a:t> e.g. increased memory, better security required to prevent re-occurrence of cyber incident.</a:t>
            </a:r>
          </a:p>
          <a:p>
            <a:pPr marL="0" indent="0">
              <a:buFontTx/>
              <a:buNone/>
            </a:pPr>
            <a:endParaRPr lang="en-US" altLang="en-US" sz="1600" b="1" kern="0" dirty="0">
              <a:solidFill>
                <a:srgbClr val="000000"/>
              </a:solidFill>
              <a:latin typeface="Trebuchet MS" panose="020B0603020202020204" pitchFamily="34" charset="0"/>
            </a:endParaRPr>
          </a:p>
          <a:p>
            <a:pPr marL="0" indent="0">
              <a:buFontTx/>
              <a:buNone/>
            </a:pPr>
            <a:endParaRPr lang="en-US" altLang="en-US" sz="1600" kern="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2368187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463109"/>
            <a:ext cx="9144000"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eaLnBrk="1" fontAlgn="auto" hangingPunct="1">
              <a:spcBef>
                <a:spcPts val="0"/>
              </a:spcBef>
              <a:spcAft>
                <a:spcPts val="0"/>
              </a:spcAft>
            </a:pPr>
            <a:r>
              <a:rPr lang="en-US" altLang="en-US" sz="3200" kern="0" dirty="0">
                <a:solidFill>
                  <a:srgbClr val="000000"/>
                </a:solidFill>
                <a:latin typeface="Trebuchet MS" panose="020B0603020202020204" pitchFamily="34" charset="0"/>
              </a:rPr>
              <a:t>Gaps in </a:t>
            </a:r>
            <a:r>
              <a:rPr lang="en-US" altLang="en-US" sz="3200" kern="0" dirty="0" err="1">
                <a:solidFill>
                  <a:srgbClr val="000000"/>
                </a:solidFill>
                <a:latin typeface="Trebuchet MS" panose="020B0603020202020204" pitchFamily="34" charset="0"/>
              </a:rPr>
              <a:t>Coverages</a:t>
            </a:r>
            <a:r>
              <a:rPr lang="en-US" altLang="en-US" sz="3200" kern="0" dirty="0">
                <a:solidFill>
                  <a:srgbClr val="000000"/>
                </a:solidFill>
                <a:latin typeface="Trebuchet MS" panose="020B0603020202020204" pitchFamily="34" charset="0"/>
              </a:rPr>
              <a:t> Contd.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
        <p:nvSpPr>
          <p:cNvPr id="6" name="Rectangle 3"/>
          <p:cNvSpPr txBox="1">
            <a:spLocks noChangeArrowheads="1"/>
          </p:cNvSpPr>
          <p:nvPr/>
        </p:nvSpPr>
        <p:spPr>
          <a:xfrm>
            <a:off x="1905000" y="1356360"/>
            <a:ext cx="10058400" cy="5129237"/>
          </a:xfrm>
          <a:prstGeom prst="rect">
            <a:avLst/>
          </a:prstGeom>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eaLnBrk="1" fontAlgn="auto" hangingPunct="1">
              <a:spcBef>
                <a:spcPts val="0"/>
              </a:spcBef>
              <a:spcAft>
                <a:spcPts val="0"/>
              </a:spcAft>
              <a:buFontTx/>
              <a:buNone/>
            </a:pPr>
            <a:endParaRPr lang="en-US" altLang="en-US" sz="1600" b="1" kern="0" dirty="0">
              <a:solidFill>
                <a:srgbClr val="C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Crypto Currency Payments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 Cyber extortion loss which provides coverage for payments in digital currency in respect of extortion payments.</a:t>
            </a:r>
          </a:p>
          <a:p>
            <a:pPr marL="0" indent="0" eaLnBrk="1" fontAlgn="auto" hangingPunct="1">
              <a:spcBef>
                <a:spcPts val="0"/>
              </a:spcBef>
              <a:spcAft>
                <a:spcPts val="0"/>
              </a:spcAft>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endParaRPr lang="en-US" altLang="en-US" sz="1600" b="1" kern="0" dirty="0">
              <a:solidFill>
                <a:srgbClr val="000000"/>
              </a:solidFill>
              <a:latin typeface="Trebuchet MS" panose="020B0603020202020204" pitchFamily="34" charset="0"/>
            </a:endParaRPr>
          </a:p>
          <a:p>
            <a:pPr marL="0" indent="0" eaLnBrk="1" fontAlgn="auto" hangingPunct="1">
              <a:spcBef>
                <a:spcPts val="0"/>
              </a:spcBef>
              <a:spcAft>
                <a:spcPts val="0"/>
              </a:spcAft>
              <a:buFontTx/>
              <a:buNone/>
            </a:pPr>
            <a:r>
              <a:rPr lang="en-US" altLang="en-US" sz="1600" b="1" kern="0" dirty="0">
                <a:solidFill>
                  <a:srgbClr val="C00000"/>
                </a:solidFill>
                <a:latin typeface="Trebuchet MS" panose="020B0603020202020204" pitchFamily="34" charset="0"/>
              </a:rPr>
              <a:t>Intentional Acts </a:t>
            </a:r>
            <a:r>
              <a:rPr lang="en-US" altLang="en-US" sz="1600" b="1" kern="0" dirty="0">
                <a:solidFill>
                  <a:srgbClr val="000000"/>
                </a:solidFill>
                <a:latin typeface="Trebuchet MS" panose="020B0603020202020204" pitchFamily="34" charset="0"/>
              </a:rPr>
              <a:t>– </a:t>
            </a:r>
            <a:r>
              <a:rPr lang="en-US" altLang="en-US" sz="1600" kern="0" dirty="0">
                <a:solidFill>
                  <a:srgbClr val="000000"/>
                </a:solidFill>
                <a:latin typeface="Trebuchet MS" panose="020B0603020202020204" pitchFamily="34" charset="0"/>
              </a:rPr>
              <a:t>Coverage for dishonest or improper conduct of employees, at least for Key Personnel e.g. CEO, CFO, CRO, FA, Heads etc. </a:t>
            </a:r>
          </a:p>
          <a:p>
            <a:pPr marL="0" indent="0">
              <a:buFontTx/>
              <a:buNone/>
            </a:pPr>
            <a:endParaRPr lang="en-IN" altLang="en-US" sz="1600" b="1" kern="0" dirty="0">
              <a:solidFill>
                <a:srgbClr val="000000"/>
              </a:solidFill>
              <a:latin typeface="Trebuchet MS" panose="020B0603020202020204" pitchFamily="34" charset="0"/>
            </a:endParaRPr>
          </a:p>
          <a:p>
            <a:pPr marL="0" indent="0">
              <a:buFontTx/>
              <a:buNone/>
            </a:pPr>
            <a:endParaRPr lang="en-IN" altLang="en-US" sz="1600" b="1" kern="0" dirty="0">
              <a:solidFill>
                <a:srgbClr val="000000"/>
              </a:solidFill>
              <a:latin typeface="Trebuchet MS" panose="020B0603020202020204" pitchFamily="34" charset="0"/>
            </a:endParaRPr>
          </a:p>
          <a:p>
            <a:pPr marL="0" indent="0">
              <a:buFontTx/>
              <a:buNone/>
            </a:pPr>
            <a:r>
              <a:rPr lang="en-IN" altLang="en-US" sz="1600" b="1" kern="0" dirty="0">
                <a:solidFill>
                  <a:srgbClr val="000000"/>
                </a:solidFill>
                <a:latin typeface="Trebuchet MS" panose="020B0603020202020204" pitchFamily="34" charset="0"/>
              </a:rPr>
              <a:t>Others -</a:t>
            </a:r>
          </a:p>
          <a:p>
            <a:pPr marL="0" indent="0">
              <a:buFontTx/>
              <a:buNone/>
            </a:pPr>
            <a:r>
              <a:rPr lang="en-IN" altLang="en-US" sz="1600" kern="0" dirty="0">
                <a:solidFill>
                  <a:srgbClr val="000000"/>
                </a:solidFill>
                <a:latin typeface="Trebuchet MS" panose="020B0603020202020204" pitchFamily="34" charset="0"/>
              </a:rPr>
              <a:t>- </a:t>
            </a:r>
            <a:r>
              <a:rPr lang="en-IN" altLang="en-US" sz="1600" kern="0" dirty="0" err="1">
                <a:solidFill>
                  <a:srgbClr val="000000"/>
                </a:solidFill>
                <a:latin typeface="Trebuchet MS" panose="020B0603020202020204" pitchFamily="34" charset="0"/>
              </a:rPr>
              <a:t>Sim</a:t>
            </a:r>
            <a:r>
              <a:rPr lang="en-IN" altLang="en-US" sz="1600" kern="0" dirty="0">
                <a:solidFill>
                  <a:srgbClr val="000000"/>
                </a:solidFill>
                <a:latin typeface="Trebuchet MS" panose="020B0603020202020204" pitchFamily="34" charset="0"/>
              </a:rPr>
              <a:t> Jacking, Card Cloning &amp; Skimming</a:t>
            </a:r>
          </a:p>
          <a:p>
            <a:pPr marL="0" indent="0">
              <a:buFontTx/>
              <a:buNone/>
            </a:pPr>
            <a:r>
              <a:rPr lang="en-US" altLang="en-US" sz="1600" kern="0" dirty="0">
                <a:solidFill>
                  <a:srgbClr val="000000"/>
                </a:solidFill>
                <a:latin typeface="Trebuchet MS" panose="020B0603020202020204" pitchFamily="34" charset="0"/>
              </a:rPr>
              <a:t>- Online Shopping Frauds</a:t>
            </a:r>
          </a:p>
          <a:p>
            <a:pPr marL="0" indent="0">
              <a:buFontTx/>
              <a:buNone/>
            </a:pPr>
            <a:endParaRPr lang="en-US" altLang="en-US" sz="1600" kern="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44251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1981200" y="1371600"/>
            <a:ext cx="96774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r>
              <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Part IV: </a:t>
            </a:r>
          </a:p>
          <a:p>
            <a:pPr marL="0" indent="0">
              <a:buFontTx/>
              <a:buNone/>
            </a:pPr>
            <a:r>
              <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Pricing: Challenges &amp; Solution</a:t>
            </a: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lgn="r">
              <a:buFontTx/>
              <a:buNone/>
            </a:pPr>
            <a:r>
              <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FACT:- 93% of breaches could have been avoided</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424716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365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defRPr/>
            </a:pPr>
            <a:r>
              <a:rPr lang="en-US" altLang="en-US" sz="3200" kern="0" dirty="0">
                <a:solidFill>
                  <a:srgbClr val="000000"/>
                </a:solidFill>
                <a:latin typeface="Trebuchet MS" panose="020B0603020202020204" pitchFamily="34" charset="0"/>
              </a:rPr>
              <a:t>Pricing of Cyber Risks</a:t>
            </a:r>
          </a:p>
        </p:txBody>
      </p:sp>
      <p:sp>
        <p:nvSpPr>
          <p:cNvPr id="4" name="Rectangle 3"/>
          <p:cNvSpPr txBox="1">
            <a:spLocks noChangeArrowheads="1"/>
          </p:cNvSpPr>
          <p:nvPr/>
        </p:nvSpPr>
        <p:spPr>
          <a:xfrm>
            <a:off x="1752600" y="1600200"/>
            <a:ext cx="8953500" cy="60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1600" kern="0" dirty="0">
                <a:solidFill>
                  <a:srgbClr val="000000"/>
                </a:solidFill>
                <a:latin typeface="Trebuchet MS" panose="020B0603020202020204" pitchFamily="34" charset="0"/>
              </a:rPr>
              <a:t>Losses and costs covered under Cyber Insurance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www.actuariesindia.org</a:t>
            </a:r>
          </a:p>
        </p:txBody>
      </p:sp>
      <p:graphicFrame>
        <p:nvGraphicFramePr>
          <p:cNvPr id="6" name="Diagram 5">
            <a:extLst>
              <a:ext uri="{FF2B5EF4-FFF2-40B4-BE49-F238E27FC236}">
                <a16:creationId xmlns:a16="http://schemas.microsoft.com/office/drawing/2014/main" id="{1A8424B5-0B31-488E-BE90-D4A1D8784B5A}"/>
              </a:ext>
            </a:extLst>
          </p:cNvPr>
          <p:cNvGraphicFramePr/>
          <p:nvPr>
            <p:extLst>
              <p:ext uri="{D42A27DB-BD31-4B8C-83A1-F6EECF244321}">
                <p14:modId xmlns:p14="http://schemas.microsoft.com/office/powerpoint/2010/main" val="4285852758"/>
              </p:ext>
            </p:extLst>
          </p:nvPr>
        </p:nvGraphicFramePr>
        <p:xfrm>
          <a:off x="2095500" y="2127407"/>
          <a:ext cx="9867900" cy="36339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E214DE77-C13D-4439-8E35-4EE7FC6EFA8A}"/>
              </a:ext>
            </a:extLst>
          </p:cNvPr>
          <p:cNvSpPr txBox="1"/>
          <p:nvPr/>
        </p:nvSpPr>
        <p:spPr>
          <a:xfrm>
            <a:off x="4229100" y="5123145"/>
            <a:ext cx="5356746" cy="369332"/>
          </a:xfrm>
          <a:prstGeom prst="rect">
            <a:avLst/>
          </a:prstGeom>
          <a:noFill/>
        </p:spPr>
        <p:txBody>
          <a:bodyPr wrap="square" rtlCol="0">
            <a:spAutoFit/>
          </a:bodyPr>
          <a:lstStyle/>
          <a:p>
            <a:r>
              <a:rPr lang="en-US" b="1" dirty="0">
                <a:solidFill>
                  <a:srgbClr val="000000"/>
                </a:solidFill>
                <a:latin typeface="Trebuchet MS" panose="020B0603020202020204" pitchFamily="34" charset="0"/>
              </a:rPr>
              <a:t>C   Y   B   E   R      I   N   S   U   R   A   N   C   E</a:t>
            </a:r>
            <a:endParaRPr lang="en-IN" b="1"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62217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365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defRPr/>
            </a:pPr>
            <a:r>
              <a:rPr lang="en-US" altLang="en-US" sz="3200" kern="0" dirty="0">
                <a:solidFill>
                  <a:srgbClr val="000000"/>
                </a:solidFill>
                <a:latin typeface="Trebuchet MS" panose="020B0603020202020204" pitchFamily="34" charset="0"/>
              </a:rPr>
              <a:t>Pricing of Cyber Risks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www.actuariesindia.org</a:t>
            </a:r>
          </a:p>
        </p:txBody>
      </p:sp>
      <p:sp>
        <p:nvSpPr>
          <p:cNvPr id="6" name="Rectangle: Rounded Corners 5">
            <a:extLst>
              <a:ext uri="{FF2B5EF4-FFF2-40B4-BE49-F238E27FC236}">
                <a16:creationId xmlns:a16="http://schemas.microsoft.com/office/drawing/2014/main" id="{C4A212B5-3819-4D81-8C06-D0C9B362789E}"/>
              </a:ext>
            </a:extLst>
          </p:cNvPr>
          <p:cNvSpPr/>
          <p:nvPr/>
        </p:nvSpPr>
        <p:spPr bwMode="auto">
          <a:xfrm>
            <a:off x="1981200" y="1828800"/>
            <a:ext cx="4648200" cy="3962400"/>
          </a:xfrm>
          <a:prstGeom prst="roundRect">
            <a:avLst/>
          </a:prstGeom>
          <a:noFill/>
          <a:ln w="28575" cap="flat" cmpd="sng" algn="ctr">
            <a:solidFill>
              <a:srgbClr val="1C5C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solidFill>
                  <a:srgbClr val="000000"/>
                </a:solidFill>
                <a:latin typeface="Trebuchet MS" panose="020B0603020202020204" pitchFamily="34" charset="0"/>
              </a:rPr>
              <a:t>Challenges</a:t>
            </a:r>
          </a:p>
          <a:p>
            <a:pPr algn="ctr" eaLnBrk="0" fontAlgn="base" hangingPunct="0">
              <a:spcBef>
                <a:spcPct val="0"/>
              </a:spcBef>
              <a:spcAft>
                <a:spcPct val="0"/>
              </a:spcAft>
            </a:pPr>
            <a:endParaRPr lang="en-US" sz="1600" dirty="0">
              <a:solidFill>
                <a:srgbClr val="000000"/>
              </a:solidFill>
              <a:latin typeface="Trebuchet MS" panose="020B0603020202020204" pitchFamily="34" charset="0"/>
            </a:endParaRPr>
          </a:p>
          <a:p>
            <a:pPr algn="ctr" eaLnBrk="0" fontAlgn="base" hangingPunct="0">
              <a:spcBef>
                <a:spcPct val="0"/>
              </a:spcBef>
              <a:spcAft>
                <a:spcPct val="0"/>
              </a:spcAft>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Lack of Statistics</a:t>
            </a:r>
          </a:p>
          <a:p>
            <a:pPr marL="800100" lvl="1"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Low frequency</a:t>
            </a:r>
          </a:p>
          <a:p>
            <a:pPr marL="800100" lvl="1"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High severity</a:t>
            </a:r>
          </a:p>
          <a:p>
            <a:pPr marL="800100" lvl="1"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Heterogeneity</a:t>
            </a: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Fast paced evolving nature	</a:t>
            </a:r>
            <a:endParaRPr lang="en-IN" sz="1600" dirty="0">
              <a:solidFill>
                <a:srgbClr val="000000"/>
              </a:solidFill>
              <a:latin typeface="Trebuchet MS" panose="020B0603020202020204" pitchFamily="34" charset="0"/>
            </a:endParaRPr>
          </a:p>
        </p:txBody>
      </p:sp>
      <p:sp>
        <p:nvSpPr>
          <p:cNvPr id="10" name="Rectangle: Rounded Corners 9">
            <a:extLst>
              <a:ext uri="{FF2B5EF4-FFF2-40B4-BE49-F238E27FC236}">
                <a16:creationId xmlns:a16="http://schemas.microsoft.com/office/drawing/2014/main" id="{A3258603-5D19-4DA2-90AC-6B79DBB96F3B}"/>
              </a:ext>
            </a:extLst>
          </p:cNvPr>
          <p:cNvSpPr/>
          <p:nvPr/>
        </p:nvSpPr>
        <p:spPr bwMode="auto">
          <a:xfrm>
            <a:off x="6781800" y="1828800"/>
            <a:ext cx="4648200" cy="3962400"/>
          </a:xfrm>
          <a:prstGeom prst="roundRect">
            <a:avLst/>
          </a:prstGeom>
          <a:noFill/>
          <a:ln w="28575" cap="flat" cmpd="sng" algn="ctr">
            <a:solidFill>
              <a:srgbClr val="1C5C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b="1" dirty="0">
                <a:solidFill>
                  <a:srgbClr val="000000"/>
                </a:solidFill>
                <a:latin typeface="Trebuchet MS" panose="020B0603020202020204" pitchFamily="34" charset="0"/>
              </a:rPr>
              <a:t>Solutions</a:t>
            </a:r>
          </a:p>
          <a:p>
            <a:pPr algn="ctr" eaLnBrk="0" fontAlgn="base" hangingPunct="0">
              <a:spcBef>
                <a:spcPct val="0"/>
              </a:spcBef>
              <a:spcAft>
                <a:spcPct val="0"/>
              </a:spcAft>
            </a:pPr>
            <a:endParaRPr lang="en-US" sz="1600" dirty="0">
              <a:solidFill>
                <a:srgbClr val="000000"/>
              </a:solidFill>
              <a:latin typeface="Trebuchet MS" panose="020B0603020202020204" pitchFamily="34" charset="0"/>
            </a:endParaRPr>
          </a:p>
          <a:p>
            <a:pPr algn="ctr" eaLnBrk="0" fontAlgn="base" hangingPunct="0">
              <a:spcBef>
                <a:spcPct val="0"/>
              </a:spcBef>
              <a:spcAft>
                <a:spcPct val="0"/>
              </a:spcAft>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Non-invasive assessment</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Benchmarking</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Claims feedback</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Professional expertise</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Scenarios / Simulations</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Data Schema / Data Silos</a:t>
            </a: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Frequent review/revision</a:t>
            </a:r>
          </a:p>
          <a:p>
            <a:pPr marL="342900" indent="-342900" eaLnBrk="0" fontAlgn="base" hangingPunct="0">
              <a:spcBef>
                <a:spcPct val="0"/>
              </a:spcBef>
              <a:spcAft>
                <a:spcPct val="0"/>
              </a:spcAft>
              <a:buFont typeface="Arial" panose="020B0604020202020204" pitchFamily="34" charset="0"/>
              <a:buChar char="•"/>
            </a:pPr>
            <a:r>
              <a:rPr lang="en-US" sz="1600" dirty="0">
                <a:solidFill>
                  <a:srgbClr val="000000"/>
                </a:solidFill>
                <a:latin typeface="Trebuchet MS" panose="020B0603020202020204" pitchFamily="34" charset="0"/>
              </a:rPr>
              <a:t>Chief risk-transfer vehicle</a:t>
            </a:r>
            <a:endParaRPr lang="en-IN" sz="16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34009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152400"/>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Trebuchet MS" panose="020B0603020202020204" pitchFamily="34" charset="0"/>
              </a:rPr>
              <a:t>Cyber Insurance</a:t>
            </a:r>
          </a:p>
        </p:txBody>
      </p:sp>
      <p:sp>
        <p:nvSpPr>
          <p:cNvPr id="4" name="Rectangle 3"/>
          <p:cNvSpPr txBox="1">
            <a:spLocks noChangeArrowheads="1"/>
          </p:cNvSpPr>
          <p:nvPr/>
        </p:nvSpPr>
        <p:spPr>
          <a:xfrm>
            <a:off x="2133600" y="1610872"/>
            <a:ext cx="93726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Scope of presentation:</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ndParaRPr>
          </a:p>
          <a:p>
            <a:pPr marL="742950" marR="0" lvl="1" indent="-28575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In the post COVID-19 </a:t>
            </a:r>
            <a:r>
              <a:rPr lang="en-US" sz="1600" dirty="0">
                <a:solidFill>
                  <a:srgbClr val="000000"/>
                </a:solidFill>
                <a:latin typeface="Trebuchet MS" panose="020B0603020202020204" pitchFamily="34" charset="0"/>
              </a:rPr>
              <a:t>cyber </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security landscape, discuss </a:t>
            </a: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emerging cyber risks and threats</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 for large corporations, small / medium enterprises and individuals</a:t>
            </a:r>
          </a:p>
          <a:p>
            <a:pPr marL="742950" marR="0" lvl="1" indent="-285750" algn="just"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ndParaRPr>
          </a:p>
          <a:p>
            <a:pPr marL="742950" marR="0" lvl="1" indent="-28575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Examine cyber </a:t>
            </a: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risk coverages available </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in the </a:t>
            </a:r>
            <a:r>
              <a:rPr lang="en-US" sz="1600" b="1" dirty="0">
                <a:solidFill>
                  <a:srgbClr val="C00000"/>
                </a:solidFill>
                <a:latin typeface="Trebuchet MS" panose="020B0603020202020204" pitchFamily="34" charset="0"/>
              </a:rPr>
              <a:t>Indian market</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 emerging new coverages in </a:t>
            </a:r>
            <a:r>
              <a:rPr lang="en-US" sz="1600" b="1" dirty="0">
                <a:solidFill>
                  <a:srgbClr val="C00000"/>
                </a:solidFill>
                <a:latin typeface="Trebuchet MS" panose="020B0603020202020204" pitchFamily="34" charset="0"/>
              </a:rPr>
              <a:t>Global markets and gaps </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in coverages currently available</a:t>
            </a:r>
          </a:p>
          <a:p>
            <a:pPr marL="742950" marR="0" lvl="1" indent="-285750" algn="just"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ndParaRPr>
          </a:p>
          <a:p>
            <a:pPr marL="742950" marR="0" lvl="1" indent="-28575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Discuss pricing of </a:t>
            </a:r>
            <a:r>
              <a:rPr lang="en-US" sz="1600" b="1" dirty="0">
                <a:solidFill>
                  <a:srgbClr val="C00000"/>
                </a:solidFill>
                <a:latin typeface="Trebuchet MS" panose="020B0603020202020204" pitchFamily="34" charset="0"/>
              </a:rPr>
              <a:t>cyber risk - challenges and solutions</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92291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365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Pricing of Cyber Risks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Rounded Corners 5">
            <a:extLst>
              <a:ext uri="{FF2B5EF4-FFF2-40B4-BE49-F238E27FC236}">
                <a16:creationId xmlns:a16="http://schemas.microsoft.com/office/drawing/2014/main" id="{C4A212B5-3819-4D81-8C06-D0C9B362789E}"/>
              </a:ext>
            </a:extLst>
          </p:cNvPr>
          <p:cNvSpPr/>
          <p:nvPr/>
        </p:nvSpPr>
        <p:spPr bwMode="auto">
          <a:xfrm>
            <a:off x="1981200" y="1828800"/>
            <a:ext cx="4648200" cy="3962400"/>
          </a:xfrm>
          <a:prstGeom prst="roundRect">
            <a:avLst/>
          </a:prstGeom>
          <a:noFill/>
          <a:ln w="28575" cap="flat" cmpd="sng" algn="ctr">
            <a:solidFill>
              <a:srgbClr val="1C5C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Challenges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Silent Cyber Risks</a:t>
            </a:r>
          </a:p>
          <a:p>
            <a:pPr eaLnBrk="0" fontAlgn="base" hangingPunct="0">
              <a:spcBef>
                <a:spcPct val="0"/>
              </a:spcBef>
              <a:spcAft>
                <a:spcPct val="0"/>
              </a:spcAft>
              <a:defRPr/>
            </a:pPr>
            <a:r>
              <a:rPr lang="en-US" sz="1600" dirty="0">
                <a:solidFill>
                  <a:srgbClr val="000000"/>
                </a:solidFill>
                <a:latin typeface="Trebuchet MS" panose="020B0603020202020204" pitchFamily="34" charset="0"/>
              </a:rPr>
              <a:t>      (Non-affirmative coverage)</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Non-standardized policies</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Market comparison </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a:t>
            </a: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10" name="Rectangle: Rounded Corners 9">
            <a:extLst>
              <a:ext uri="{FF2B5EF4-FFF2-40B4-BE49-F238E27FC236}">
                <a16:creationId xmlns:a16="http://schemas.microsoft.com/office/drawing/2014/main" id="{A3258603-5D19-4DA2-90AC-6B79DBB96F3B}"/>
              </a:ext>
            </a:extLst>
          </p:cNvPr>
          <p:cNvSpPr/>
          <p:nvPr/>
        </p:nvSpPr>
        <p:spPr bwMode="auto">
          <a:xfrm>
            <a:off x="6781800" y="1828800"/>
            <a:ext cx="4648200" cy="3962400"/>
          </a:xfrm>
          <a:prstGeom prst="roundRect">
            <a:avLst/>
          </a:prstGeom>
          <a:noFill/>
          <a:ln w="28575" cap="flat" cmpd="sng" algn="ctr">
            <a:solidFill>
              <a:srgbClr val="1C5C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Solutions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Named peril policies</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Transparency</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Gap identification between insurer and re-insurer</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Working Group</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Standardized definitions</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Minimum base rate</a:t>
            </a:r>
            <a:endParaRPr lang="en-IN" sz="1600" dirty="0">
              <a:solidFill>
                <a:srgbClr val="000000"/>
              </a:solidFill>
              <a:latin typeface="Trebuchet MS" panose="020B0603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78433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365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Pricing of Cyber Risks</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
        <p:nvSpPr>
          <p:cNvPr id="6" name="Rectangle: Rounded Corners 5">
            <a:extLst>
              <a:ext uri="{FF2B5EF4-FFF2-40B4-BE49-F238E27FC236}">
                <a16:creationId xmlns:a16="http://schemas.microsoft.com/office/drawing/2014/main" id="{C4A212B5-3819-4D81-8C06-D0C9B362789E}"/>
              </a:ext>
            </a:extLst>
          </p:cNvPr>
          <p:cNvSpPr/>
          <p:nvPr/>
        </p:nvSpPr>
        <p:spPr bwMode="auto">
          <a:xfrm>
            <a:off x="1981200" y="1828800"/>
            <a:ext cx="4648200" cy="3962400"/>
          </a:xfrm>
          <a:prstGeom prst="roundRect">
            <a:avLst/>
          </a:prstGeom>
          <a:noFill/>
          <a:ln w="28575" cap="flat" cmpd="sng" algn="ctr">
            <a:solidFill>
              <a:srgbClr val="1C5C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Challenges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Regulatory Challenges</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Accumulation of Risks</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eaLnBrk="0" fontAlgn="base" hangingPunct="0">
              <a:spcBef>
                <a:spcPct val="0"/>
              </a:spcBef>
              <a:spcAft>
                <a:spcPct val="0"/>
              </a:spcAft>
              <a:defRPr/>
            </a:pPr>
            <a:r>
              <a:rPr lang="en-US" sz="1600" dirty="0">
                <a:solidFill>
                  <a:srgbClr val="000000"/>
                </a:solidFill>
                <a:latin typeface="Trebuchet MS" panose="020B0603020202020204" pitchFamily="34" charset="0"/>
              </a:rPr>
              <a:t>	</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Reinsurance Challenges</a:t>
            </a:r>
            <a:r>
              <a:rPr lang="en-US" sz="2500" dirty="0">
                <a:solidFill>
                  <a:srgbClr val="000000"/>
                </a:solidFill>
                <a:latin typeface="Trebuchet MS" panose="020B0603020202020204" pitchFamily="34" charset="0"/>
              </a:rPr>
              <a:t>	</a:t>
            </a:r>
            <a:endParaRPr lang="en-IN" sz="2500" dirty="0">
              <a:solidFill>
                <a:srgbClr val="000000"/>
              </a:solidFill>
              <a:latin typeface="Trebuchet MS" panose="020B0603020202020204" pitchFamily="34" charset="0"/>
            </a:endParaRPr>
          </a:p>
        </p:txBody>
      </p:sp>
      <p:sp>
        <p:nvSpPr>
          <p:cNvPr id="10" name="Rectangle: Rounded Corners 9">
            <a:extLst>
              <a:ext uri="{FF2B5EF4-FFF2-40B4-BE49-F238E27FC236}">
                <a16:creationId xmlns:a16="http://schemas.microsoft.com/office/drawing/2014/main" id="{A3258603-5D19-4DA2-90AC-6B79DBB96F3B}"/>
              </a:ext>
            </a:extLst>
          </p:cNvPr>
          <p:cNvSpPr/>
          <p:nvPr/>
        </p:nvSpPr>
        <p:spPr bwMode="auto">
          <a:xfrm>
            <a:off x="6781800" y="1828800"/>
            <a:ext cx="4648200" cy="3962400"/>
          </a:xfrm>
          <a:prstGeom prst="roundRect">
            <a:avLst/>
          </a:prstGeom>
          <a:noFill/>
          <a:ln w="28575" cap="flat" cmpd="sng" algn="ctr">
            <a:solidFill>
              <a:srgbClr val="1C5C8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Solutions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Capital sufficiency</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Standardized wordings</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Rigorous underwriting</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Defined loss limits</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Reinsurance</a:t>
            </a: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endParaRPr lang="en-US" sz="1600" dirty="0">
              <a:solidFill>
                <a:srgbClr val="000000"/>
              </a:solidFill>
              <a:latin typeface="Trebuchet MS" panose="020B0603020202020204" pitchFamily="34" charset="0"/>
            </a:endParaRP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Type of reinsurance</a:t>
            </a:r>
          </a:p>
          <a:p>
            <a:pPr marL="342900" indent="-342900" eaLnBrk="0" fontAlgn="base" hangingPunct="0">
              <a:spcBef>
                <a:spcPct val="0"/>
              </a:spcBef>
              <a:spcAft>
                <a:spcPct val="0"/>
              </a:spcAft>
              <a:buFont typeface="Arial" panose="020B0604020202020204" pitchFamily="34" charset="0"/>
              <a:buChar char="•"/>
              <a:defRPr/>
            </a:pPr>
            <a:r>
              <a:rPr lang="en-US" sz="1600" dirty="0">
                <a:solidFill>
                  <a:srgbClr val="000000"/>
                </a:solidFill>
                <a:latin typeface="Trebuchet MS" panose="020B0603020202020204" pitchFamily="34" charset="0"/>
              </a:rPr>
              <a:t>Other Risk transfer mechanisms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IN" sz="16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45488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4365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defRPr/>
            </a:pPr>
            <a:r>
              <a:rPr lang="en-US" altLang="en-US" sz="3200" kern="0" dirty="0">
                <a:solidFill>
                  <a:srgbClr val="000000"/>
                </a:solidFill>
                <a:latin typeface="Trebuchet MS" panose="020B0603020202020204" pitchFamily="34" charset="0"/>
              </a:rPr>
              <a:t>Pricing of Cyber Risks</a:t>
            </a:r>
          </a:p>
          <a:p>
            <a:pPr algn="l">
              <a:defRPr/>
            </a:pPr>
            <a:r>
              <a:rPr lang="en-US" altLang="en-US" sz="2800" kern="0" dirty="0">
                <a:solidFill>
                  <a:srgbClr val="000000"/>
                </a:solidFill>
                <a:latin typeface="Trebuchet MS" panose="020B0603020202020204" pitchFamily="34" charset="0"/>
              </a:rPr>
              <a:t>APS 21</a:t>
            </a:r>
            <a:endParaRPr lang="en-US" altLang="en-US" sz="3600" kern="0" dirty="0">
              <a:solidFill>
                <a:srgbClr val="000000"/>
              </a:solidFill>
              <a:latin typeface="Trebuchet MS" panose="020B0603020202020204" pitchFamily="34" charset="0"/>
            </a:endParaRPr>
          </a:p>
        </p:txBody>
      </p:sp>
      <p:sp>
        <p:nvSpPr>
          <p:cNvPr id="4" name="Rectangle 3"/>
          <p:cNvSpPr txBox="1">
            <a:spLocks noChangeArrowheads="1"/>
          </p:cNvSpPr>
          <p:nvPr/>
        </p:nvSpPr>
        <p:spPr>
          <a:xfrm>
            <a:off x="1752600" y="1905000"/>
            <a:ext cx="9829800" cy="502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600" kern="0" dirty="0">
                <a:solidFill>
                  <a:srgbClr val="000000"/>
                </a:solidFill>
                <a:latin typeface="Trebuchet MS" panose="020B0603020202020204" pitchFamily="34" charset="0"/>
              </a:rPr>
              <a:t>Appropriate premium rates is a probability statement</a:t>
            </a:r>
          </a:p>
          <a:p>
            <a:endParaRPr lang="en-US" altLang="en-US" sz="800" kern="0" dirty="0">
              <a:solidFill>
                <a:srgbClr val="000000"/>
              </a:solidFill>
              <a:latin typeface="Trebuchet MS" panose="020B0603020202020204" pitchFamily="34" charset="0"/>
            </a:endParaRPr>
          </a:p>
          <a:p>
            <a:r>
              <a:rPr lang="en-US" altLang="en-US" sz="1600" kern="0" dirty="0">
                <a:solidFill>
                  <a:srgbClr val="000000"/>
                </a:solidFill>
                <a:latin typeface="Trebuchet MS" panose="020B0603020202020204" pitchFamily="34" charset="0"/>
              </a:rPr>
              <a:t>Must exercise judgement based on sound techniques</a:t>
            </a:r>
          </a:p>
          <a:p>
            <a:endParaRPr lang="en-US" altLang="en-US" sz="800" kern="0" dirty="0">
              <a:solidFill>
                <a:srgbClr val="000000"/>
              </a:solidFill>
              <a:latin typeface="Trebuchet MS" panose="020B0603020202020204" pitchFamily="34" charset="0"/>
            </a:endParaRPr>
          </a:p>
          <a:p>
            <a:r>
              <a:rPr lang="en-US" altLang="en-US" sz="1600" kern="0" dirty="0">
                <a:solidFill>
                  <a:srgbClr val="000000"/>
                </a:solidFill>
                <a:latin typeface="Trebuchet MS" panose="020B0603020202020204" pitchFamily="34" charset="0"/>
              </a:rPr>
              <a:t>Other considerations</a:t>
            </a:r>
          </a:p>
          <a:p>
            <a:pPr lvl="1"/>
            <a:r>
              <a:rPr lang="en-US" altLang="en-US" sz="1600" kern="0" dirty="0">
                <a:solidFill>
                  <a:srgbClr val="000000"/>
                </a:solidFill>
                <a:latin typeface="Trebuchet MS" panose="020B0603020202020204" pitchFamily="34" charset="0"/>
              </a:rPr>
              <a:t>Type of product</a:t>
            </a:r>
          </a:p>
          <a:p>
            <a:pPr lvl="1"/>
            <a:r>
              <a:rPr lang="en-US" altLang="en-US" sz="1600" kern="0" dirty="0">
                <a:solidFill>
                  <a:srgbClr val="000000"/>
                </a:solidFill>
                <a:latin typeface="Trebuchet MS" panose="020B0603020202020204" pitchFamily="34" charset="0"/>
              </a:rPr>
              <a:t>Claim costs and expenses</a:t>
            </a:r>
          </a:p>
          <a:p>
            <a:pPr lvl="1"/>
            <a:r>
              <a:rPr lang="en-US" altLang="en-US" sz="1600" kern="0" dirty="0">
                <a:solidFill>
                  <a:srgbClr val="000000"/>
                </a:solidFill>
                <a:latin typeface="Trebuchet MS" panose="020B0603020202020204" pitchFamily="34" charset="0"/>
              </a:rPr>
              <a:t>Adequacy of the provisions for acquisition costs and other expenses</a:t>
            </a:r>
          </a:p>
          <a:p>
            <a:pPr lvl="1"/>
            <a:r>
              <a:rPr lang="en-US" altLang="en-US" sz="1600" kern="0" dirty="0">
                <a:solidFill>
                  <a:srgbClr val="000000"/>
                </a:solidFill>
                <a:latin typeface="Trebuchet MS" panose="020B0603020202020204" pitchFamily="34" charset="0"/>
              </a:rPr>
              <a:t>Impact of future inflation and legislations</a:t>
            </a:r>
          </a:p>
          <a:p>
            <a:endParaRPr lang="en-US" altLang="en-US" sz="800" kern="0" dirty="0">
              <a:solidFill>
                <a:srgbClr val="000000"/>
              </a:solidFill>
              <a:latin typeface="Trebuchet MS" panose="020B0603020202020204" pitchFamily="34" charset="0"/>
            </a:endParaRPr>
          </a:p>
          <a:p>
            <a:r>
              <a:rPr lang="en-US" altLang="en-US" sz="1600" kern="0" dirty="0">
                <a:solidFill>
                  <a:srgbClr val="000000"/>
                </a:solidFill>
                <a:latin typeface="Trebuchet MS" panose="020B0603020202020204" pitchFamily="34" charset="0"/>
              </a:rPr>
              <a:t>Claim experience</a:t>
            </a:r>
          </a:p>
          <a:p>
            <a:endParaRPr lang="en-US" altLang="en-US" sz="800" kern="0" dirty="0">
              <a:solidFill>
                <a:srgbClr val="000000"/>
              </a:solidFill>
              <a:latin typeface="Trebuchet MS" panose="020B0603020202020204" pitchFamily="34" charset="0"/>
            </a:endParaRPr>
          </a:p>
          <a:p>
            <a:r>
              <a:rPr lang="en-US" altLang="en-US" sz="1600" kern="0" dirty="0">
                <a:solidFill>
                  <a:srgbClr val="000000"/>
                </a:solidFill>
                <a:latin typeface="Trebuchet MS" panose="020B0603020202020204" pitchFamily="34" charset="0"/>
              </a:rPr>
              <a:t>Industry experience</a:t>
            </a:r>
          </a:p>
          <a:p>
            <a:endParaRPr lang="en-US" altLang="en-US" sz="800" kern="0" dirty="0">
              <a:solidFill>
                <a:srgbClr val="000000"/>
              </a:solidFill>
              <a:latin typeface="Trebuchet MS" panose="020B0603020202020204" pitchFamily="34" charset="0"/>
            </a:endParaRPr>
          </a:p>
          <a:p>
            <a:r>
              <a:rPr lang="en-US" altLang="en-US" sz="1600" kern="0" dirty="0">
                <a:solidFill>
                  <a:srgbClr val="000000"/>
                </a:solidFill>
                <a:latin typeface="Trebuchet MS" panose="020B0603020202020204" pitchFamily="34" charset="0"/>
              </a:rPr>
              <a:t>Capital requirements</a:t>
            </a:r>
          </a:p>
          <a:p>
            <a:pPr lvl="1">
              <a:defRPr/>
            </a:pPr>
            <a:endParaRPr lang="en-US" altLang="en-US" sz="1800" kern="0" dirty="0">
              <a:solidFill>
                <a:srgbClr val="000000"/>
              </a:solidFill>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www.actuariesindia.org</a:t>
            </a:r>
          </a:p>
        </p:txBody>
      </p:sp>
    </p:spTree>
    <p:extLst>
      <p:ext uri="{BB962C8B-B14F-4D97-AF65-F5344CB8AC3E}">
        <p14:creationId xmlns:p14="http://schemas.microsoft.com/office/powerpoint/2010/main" val="2306501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6463ECFE-346E-4AE9-B3F2-5D92FBC52CCA}"/>
              </a:ext>
            </a:extLst>
          </p:cNvPr>
          <p:cNvGraphicFramePr/>
          <p:nvPr>
            <p:extLst>
              <p:ext uri="{D42A27DB-BD31-4B8C-83A1-F6EECF244321}">
                <p14:modId xmlns:p14="http://schemas.microsoft.com/office/powerpoint/2010/main" val="821677833"/>
              </p:ext>
            </p:extLst>
          </p:nvPr>
        </p:nvGraphicFramePr>
        <p:xfrm>
          <a:off x="6686315" y="1560512"/>
          <a:ext cx="5577954" cy="44699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txBox="1">
            <a:spLocks noChangeArrowheads="1"/>
          </p:cNvSpPr>
          <p:nvPr/>
        </p:nvSpPr>
        <p:spPr>
          <a:xfrm>
            <a:off x="1752600" y="2841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Conclusion</a:t>
            </a:r>
            <a:endParaRPr kumimoji="0" lang="en-US" altLang="en-US" sz="44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endParaRPr>
          </a:p>
        </p:txBody>
      </p:sp>
      <p:graphicFrame>
        <p:nvGraphicFramePr>
          <p:cNvPr id="8" name="Diagram 7">
            <a:extLst>
              <a:ext uri="{FF2B5EF4-FFF2-40B4-BE49-F238E27FC236}">
                <a16:creationId xmlns:a16="http://schemas.microsoft.com/office/drawing/2014/main" id="{25758C8A-E5A1-4719-AC95-E9426387AC58}"/>
              </a:ext>
            </a:extLst>
          </p:cNvPr>
          <p:cNvGraphicFramePr/>
          <p:nvPr>
            <p:extLst>
              <p:ext uri="{D42A27DB-BD31-4B8C-83A1-F6EECF244321}">
                <p14:modId xmlns:p14="http://schemas.microsoft.com/office/powerpoint/2010/main" val="3254473242"/>
              </p:ext>
            </p:extLst>
          </p:nvPr>
        </p:nvGraphicFramePr>
        <p:xfrm>
          <a:off x="1648586" y="1598612"/>
          <a:ext cx="5504943" cy="4343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5" name="Straight Connector 14">
            <a:extLst>
              <a:ext uri="{FF2B5EF4-FFF2-40B4-BE49-F238E27FC236}">
                <a16:creationId xmlns:a16="http://schemas.microsoft.com/office/drawing/2014/main" id="{1AB3FD3D-E4DF-44EB-968C-2B88B4BF3039}"/>
              </a:ext>
            </a:extLst>
          </p:cNvPr>
          <p:cNvCxnSpPr>
            <a:cxnSpLocks/>
          </p:cNvCxnSpPr>
          <p:nvPr/>
        </p:nvCxnSpPr>
        <p:spPr>
          <a:xfrm>
            <a:off x="6858000" y="1524000"/>
            <a:ext cx="0" cy="5029200"/>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B8CFF585-4AD6-4A55-BF65-43BAC40AC37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15"/>
            <a:srcRect/>
            <a:stretch>
              <a:fillRect/>
            </a:stretch>
          </a:blipFill>
        </p:spPr>
      </p:pic>
      <p:sp>
        <p:nvSpPr>
          <p:cNvPr id="32" name="Footer Placeholder 4">
            <a:extLst>
              <a:ext uri="{FF2B5EF4-FFF2-40B4-BE49-F238E27FC236}">
                <a16:creationId xmlns:a16="http://schemas.microsoft.com/office/drawing/2014/main" id="{A74DB0DA-3B7C-4215-9B76-611727BFE662}"/>
              </a:ext>
            </a:extLst>
          </p:cNvPr>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graphicFrame>
        <p:nvGraphicFramePr>
          <p:cNvPr id="28" name="Diagram 27">
            <a:extLst>
              <a:ext uri="{FF2B5EF4-FFF2-40B4-BE49-F238E27FC236}">
                <a16:creationId xmlns:a16="http://schemas.microsoft.com/office/drawing/2014/main" id="{5AAA3C07-B074-401B-AE95-DEAAF429BCE1}"/>
              </a:ext>
            </a:extLst>
          </p:cNvPr>
          <p:cNvGraphicFramePr/>
          <p:nvPr>
            <p:extLst>
              <p:ext uri="{D42A27DB-BD31-4B8C-83A1-F6EECF244321}">
                <p14:modId xmlns:p14="http://schemas.microsoft.com/office/powerpoint/2010/main" val="188930870"/>
              </p:ext>
            </p:extLst>
          </p:nvPr>
        </p:nvGraphicFramePr>
        <p:xfrm>
          <a:off x="5340355" y="133350"/>
          <a:ext cx="2927345" cy="1524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3319008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3276600" y="2514600"/>
            <a:ext cx="3352800" cy="112734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en-US" altLang="en-US" sz="4400" b="1" kern="0" dirty="0">
                <a:solidFill>
                  <a:srgbClr val="000000"/>
                </a:solidFill>
                <a:latin typeface="Trebuchet MS" panose="020B0603020202020204" pitchFamily="34" charset="0"/>
              </a:rPr>
              <a:t>Thank You</a:t>
            </a:r>
          </a:p>
          <a:p>
            <a:pPr marL="0" indent="0">
              <a:buNone/>
              <a:defRPr/>
            </a:pPr>
            <a:endParaRPr lang="en-US" altLang="en-US" sz="4400" b="1" kern="0" dirty="0">
              <a:solidFill>
                <a:srgbClr val="000000"/>
              </a:solidFill>
            </a:endParaRPr>
          </a:p>
          <a:p>
            <a:pPr>
              <a:defRPr/>
            </a:pPr>
            <a:endParaRPr lang="en-US" altLang="en-US" sz="5400" b="1" kern="0" dirty="0">
              <a:solidFill>
                <a:srgbClr val="000000"/>
              </a:solidFill>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www.actuariesindia.org</a:t>
            </a:r>
          </a:p>
        </p:txBody>
      </p:sp>
    </p:spTree>
    <p:extLst>
      <p:ext uri="{BB962C8B-B14F-4D97-AF65-F5344CB8AC3E}">
        <p14:creationId xmlns:p14="http://schemas.microsoft.com/office/powerpoint/2010/main" val="1964031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841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defRPr/>
            </a:pPr>
            <a:r>
              <a:rPr lang="en-US" altLang="en-US" sz="3200" kern="0" dirty="0">
                <a:solidFill>
                  <a:srgbClr val="000000"/>
                </a:solidFill>
                <a:latin typeface="Trebuchet MS" panose="020B0603020202020204" pitchFamily="34" charset="0"/>
              </a:rPr>
              <a:t>References</a:t>
            </a:r>
          </a:p>
        </p:txBody>
      </p:sp>
      <p:sp>
        <p:nvSpPr>
          <p:cNvPr id="4" name="Rectangle 3"/>
          <p:cNvSpPr txBox="1">
            <a:spLocks noChangeArrowheads="1"/>
          </p:cNvSpPr>
          <p:nvPr/>
        </p:nvSpPr>
        <p:spPr>
          <a:xfrm>
            <a:off x="1752599" y="1066800"/>
            <a:ext cx="10305547" cy="5181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1600" kern="0" dirty="0">
                <a:solidFill>
                  <a:srgbClr val="000000"/>
                </a:solidFill>
                <a:latin typeface="Trebuchet MS" panose="020B0603020202020204" pitchFamily="34" charset="0"/>
              </a:rPr>
              <a:t>Insurance Disputes over Cyber Claims by Robert D. </a:t>
            </a:r>
            <a:r>
              <a:rPr lang="en-US" altLang="en-US" sz="1600" kern="0" dirty="0" err="1">
                <a:solidFill>
                  <a:srgbClr val="000000"/>
                </a:solidFill>
                <a:latin typeface="Trebuchet MS" panose="020B0603020202020204" pitchFamily="34" charset="0"/>
              </a:rPr>
              <a:t>Chesler</a:t>
            </a:r>
            <a:r>
              <a:rPr lang="en-US" altLang="en-US" sz="1600" kern="0" dirty="0">
                <a:solidFill>
                  <a:srgbClr val="000000"/>
                </a:solidFill>
                <a:latin typeface="Trebuchet MS" panose="020B0603020202020204" pitchFamily="34" charset="0"/>
              </a:rPr>
              <a:t> and Christina Yousef</a:t>
            </a:r>
          </a:p>
          <a:p>
            <a:pPr>
              <a:defRPr/>
            </a:pPr>
            <a:r>
              <a:rPr lang="en-US" altLang="en-US" sz="1600" kern="0" dirty="0">
                <a:solidFill>
                  <a:srgbClr val="000000"/>
                </a:solidFill>
                <a:latin typeface="Trebuchet MS" panose="020B0603020202020204" pitchFamily="34" charset="0"/>
              </a:rPr>
              <a:t>Cyber: getting to grips with a complex risk by Swiss Re Sigma Institute (2017)</a:t>
            </a:r>
          </a:p>
          <a:p>
            <a:pPr>
              <a:defRPr/>
            </a:pPr>
            <a:r>
              <a:rPr lang="en-US" altLang="en-US" sz="1600" kern="0" dirty="0">
                <a:solidFill>
                  <a:srgbClr val="000000"/>
                </a:solidFill>
                <a:latin typeface="Trebuchet MS" panose="020B0603020202020204" pitchFamily="34" charset="0"/>
              </a:rPr>
              <a:t>Exposure Measures for Pricing and Analyzing the Risks in Cyber Insurance by Michael A. Bean – A CAS research paper</a:t>
            </a:r>
          </a:p>
          <a:p>
            <a:pPr>
              <a:defRPr/>
            </a:pPr>
            <a:r>
              <a:rPr lang="en-US" altLang="en-US" sz="1600" kern="0" dirty="0">
                <a:solidFill>
                  <a:srgbClr val="000000"/>
                </a:solidFill>
                <a:latin typeface="Trebuchet MS" panose="020B0603020202020204" pitchFamily="34" charset="0"/>
              </a:rPr>
              <a:t>Cyber Risk Underwriting by IAIS (2020)</a:t>
            </a:r>
          </a:p>
          <a:p>
            <a:r>
              <a:rPr lang="en-US" altLang="en-US" sz="1600" kern="0" dirty="0">
                <a:latin typeface="Trebuchet MS" panose="020B0603020202020204" pitchFamily="34" charset="0"/>
              </a:rPr>
              <a:t>https://timesofindia.indiatimes.com/companies/startups-smes-most-vulnerable-in-india-to-cyberattacks-report/articleshow/78831062.cms</a:t>
            </a:r>
          </a:p>
          <a:p>
            <a:r>
              <a:rPr lang="en-US" altLang="en-US" sz="1600" kern="0" dirty="0">
                <a:latin typeface="Trebuchet MS" panose="020B0603020202020204" pitchFamily="34" charset="0"/>
              </a:rPr>
              <a:t>Cyber underwriting tools – How cyber risks are evaluated by Cyber Insurance Academy</a:t>
            </a:r>
          </a:p>
          <a:p>
            <a:r>
              <a:rPr lang="en-US" altLang="en-US" sz="1600" kern="0" dirty="0">
                <a:latin typeface="Trebuchet MS" panose="020B0603020202020204" pitchFamily="34" charset="0"/>
              </a:rPr>
              <a:t>Deloitte’s Cyber Insurance Underwriting</a:t>
            </a:r>
          </a:p>
          <a:p>
            <a:r>
              <a:rPr lang="en-US" altLang="en-US" sz="1600" kern="0" dirty="0">
                <a:latin typeface="Trebuchet MS" panose="020B0603020202020204" pitchFamily="34" charset="0"/>
              </a:rPr>
              <a:t>IRDAI working group Report on Cyber Liability Insurance</a:t>
            </a:r>
          </a:p>
          <a:p>
            <a:r>
              <a:rPr lang="en-US" altLang="en-US" sz="1600" kern="0" dirty="0">
                <a:latin typeface="Trebuchet MS" panose="020B0603020202020204" pitchFamily="34" charset="0"/>
              </a:rPr>
              <a:t>Cyber insurance in India by DSCI https://www.dsci.in/ucch/resource/download-attachment/13/Cyber%20Insurance%20in%20India</a:t>
            </a:r>
          </a:p>
          <a:p>
            <a:r>
              <a:rPr lang="en-US" altLang="en-US" sz="1600" kern="0" dirty="0">
                <a:latin typeface="Trebuchet MS" panose="020B0603020202020204" pitchFamily="34" charset="0"/>
              </a:rPr>
              <a:t>https://m.economictimes.com/small-biz/sme-sector/a-cyber-security-incident-can-becatastrophic-for-small-businesses/amp_articleshow/67995513.cms</a:t>
            </a:r>
          </a:p>
          <a:p>
            <a:r>
              <a:rPr lang="en-US" altLang="en-US" sz="1600" kern="0" dirty="0">
                <a:latin typeface="Trebuchet MS" panose="020B0603020202020204" pitchFamily="34" charset="0"/>
              </a:rPr>
              <a:t>https://www.gbainsurance.com/BIPD-Insurance-Tech-Cyber-717</a:t>
            </a:r>
          </a:p>
          <a:p>
            <a:r>
              <a:rPr lang="en-US" altLang="en-US" sz="1600" kern="0" dirty="0">
                <a:latin typeface="Trebuchet MS" panose="020B0603020202020204" pitchFamily="34" charset="0"/>
              </a:rPr>
              <a:t>Other sources present on the internet</a:t>
            </a:r>
          </a:p>
          <a:p>
            <a:pPr marL="0" indent="0">
              <a:buNone/>
              <a:defRPr/>
            </a:pPr>
            <a:endParaRPr lang="en-US" altLang="en-US" sz="1600" kern="0" dirty="0">
              <a:solidFill>
                <a:srgbClr val="000000"/>
              </a:solidFill>
            </a:endParaRPr>
          </a:p>
          <a:p>
            <a:pPr>
              <a:defRPr/>
            </a:pPr>
            <a:endParaRPr lang="en-US" altLang="en-US" sz="1600" kern="0" dirty="0">
              <a:solidFill>
                <a:srgbClr val="000000"/>
              </a:solidFill>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www.actuariesindia.org</a:t>
            </a:r>
          </a:p>
        </p:txBody>
      </p:sp>
    </p:spTree>
    <p:extLst>
      <p:ext uri="{BB962C8B-B14F-4D97-AF65-F5344CB8AC3E}">
        <p14:creationId xmlns:p14="http://schemas.microsoft.com/office/powerpoint/2010/main" val="3663455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841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ea typeface="+mj-ea"/>
                <a:cs typeface="+mj-cs"/>
              </a:rPr>
              <a:t>References</a:t>
            </a:r>
          </a:p>
        </p:txBody>
      </p:sp>
      <p:sp>
        <p:nvSpPr>
          <p:cNvPr id="4" name="Rectangle 3"/>
          <p:cNvSpPr txBox="1">
            <a:spLocks noChangeArrowheads="1"/>
          </p:cNvSpPr>
          <p:nvPr/>
        </p:nvSpPr>
        <p:spPr>
          <a:xfrm>
            <a:off x="1752600" y="1256632"/>
            <a:ext cx="8953500" cy="339156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Insurance Disputes over Cyber Claims by Robert D. </a:t>
            </a:r>
            <a:r>
              <a:rPr kumimoji="0" lang="en-US" altLang="en-US" sz="1600" b="0" i="0" u="none" strike="noStrike" kern="0" cap="none" spc="0" normalizeH="0" baseline="0" noProof="0" dirty="0" err="1">
                <a:ln>
                  <a:noFill/>
                </a:ln>
                <a:solidFill>
                  <a:srgbClr val="000000"/>
                </a:solidFill>
                <a:effectLst/>
                <a:uLnTx/>
                <a:uFillTx/>
                <a:latin typeface="Trebuchet MS" panose="020B0603020202020204" pitchFamily="34" charset="0"/>
                <a:ea typeface="+mn-ea"/>
                <a:cs typeface="+mn-cs"/>
              </a:rPr>
              <a:t>Chesler</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 and Christina Yousef</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Cyber: getting to grips with a complex risk by Swiss Re Sigma Institute (2017)</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Exposure Measures for Pricing and Analyzing the Risks in Cyber Insurance by Michael A. Bean – A CAS research paper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Cyber Risk Underwriting by IAIS (2020)</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Cyber underwriting tools – How cyber risks are evaluated by Cyber Insurance Academy</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Deloitte’s Cyber Insurance Underwriting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Many other sources present on world wide web</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imes New Roman"/>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0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154414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4" name="Rectangle 3"/>
          <p:cNvSpPr txBox="1">
            <a:spLocks noChangeArrowheads="1"/>
          </p:cNvSpPr>
          <p:nvPr/>
        </p:nvSpPr>
        <p:spPr>
          <a:xfrm>
            <a:off x="1981200" y="1371600"/>
            <a:ext cx="9677400" cy="4876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FontTx/>
              <a:buNone/>
            </a:pPr>
            <a:endPar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r>
              <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Part I: Emerging Risks and Threats</a:t>
            </a:r>
          </a:p>
          <a:p>
            <a:pPr marL="0" indent="0">
              <a:buFontTx/>
              <a:buNone/>
            </a:pPr>
            <a:endParaRPr lang="en-IN" sz="54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buFontTx/>
              <a:buNone/>
            </a:pP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a:p>
            <a:pPr marL="0" indent="0" algn="r">
              <a:buFontTx/>
              <a:buNone/>
            </a:pPr>
            <a:r>
              <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FACT:- </a:t>
            </a:r>
            <a:r>
              <a:rPr lang="en-US"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rPr>
              <a:t>Share prices fall 7.27% on average after a breach</a:t>
            </a:r>
            <a:endParaRPr lang="en-IN" sz="1600" b="1" dirty="0">
              <a:solidFill>
                <a:srgbClr val="000000"/>
              </a:solidFill>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0000"/>
                </a:solidFill>
              </a:rPr>
              <a:t>www.actuariesindia.org</a:t>
            </a:r>
          </a:p>
        </p:txBody>
      </p:sp>
    </p:spTree>
    <p:extLst>
      <p:ext uri="{BB962C8B-B14F-4D97-AF65-F5344CB8AC3E}">
        <p14:creationId xmlns:p14="http://schemas.microsoft.com/office/powerpoint/2010/main" val="30972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994220-E496-421F-9985-85DB88263A76}"/>
              </a:ext>
            </a:extLst>
          </p:cNvPr>
          <p:cNvPicPr>
            <a:picLocks noChangeAspect="1"/>
          </p:cNvPicPr>
          <p:nvPr/>
        </p:nvPicPr>
        <p:blipFill>
          <a:blip r:embed="rId4"/>
          <a:stretch>
            <a:fillRect/>
          </a:stretch>
        </p:blipFill>
        <p:spPr>
          <a:xfrm>
            <a:off x="1798454" y="310309"/>
            <a:ext cx="5534528" cy="165303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6"/>
            <a:srcRect/>
            <a:stretch>
              <a:fillRect/>
            </a:stretch>
          </a:blipFill>
        </p:spPr>
      </p:pic>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6" name="Picture 5">
            <a:extLst>
              <a:ext uri="{FF2B5EF4-FFF2-40B4-BE49-F238E27FC236}">
                <a16:creationId xmlns:a16="http://schemas.microsoft.com/office/drawing/2014/main" id="{44CB2F4E-DAA8-4284-8604-0ABDF3D4FF87}"/>
              </a:ext>
            </a:extLst>
          </p:cNvPr>
          <p:cNvPicPr>
            <a:picLocks noChangeAspect="1"/>
          </p:cNvPicPr>
          <p:nvPr/>
        </p:nvPicPr>
        <p:blipFill rotWithShape="1">
          <a:blip r:embed="rId7"/>
          <a:srcRect t="11324"/>
          <a:stretch/>
        </p:blipFill>
        <p:spPr>
          <a:xfrm>
            <a:off x="1774012" y="1769606"/>
            <a:ext cx="3547947" cy="2448434"/>
          </a:xfrm>
          <a:prstGeom prst="rect">
            <a:avLst/>
          </a:prstGeom>
        </p:spPr>
      </p:pic>
      <p:pic>
        <p:nvPicPr>
          <p:cNvPr id="1028" name="Picture 4" descr="India steps up vigil for cyber attacks from China after apps ban - The  Economic Times">
            <a:extLst>
              <a:ext uri="{FF2B5EF4-FFF2-40B4-BE49-F238E27FC236}">
                <a16:creationId xmlns:a16="http://schemas.microsoft.com/office/drawing/2014/main" id="{F2EF14CA-1BA7-43A8-B24D-DC16AA3D30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528"/>
          <a:stretch/>
        </p:blipFill>
        <p:spPr bwMode="auto">
          <a:xfrm>
            <a:off x="7131766" y="3499109"/>
            <a:ext cx="4857749" cy="283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DF4B6D-A9CA-453D-9AB0-A10D70CB4F00}"/>
              </a:ext>
            </a:extLst>
          </p:cNvPr>
          <p:cNvPicPr>
            <a:picLocks noChangeAspect="1"/>
          </p:cNvPicPr>
          <p:nvPr/>
        </p:nvPicPr>
        <p:blipFill rotWithShape="1">
          <a:blip r:embed="rId9"/>
          <a:srcRect r="2583" b="81787"/>
          <a:stretch/>
        </p:blipFill>
        <p:spPr>
          <a:xfrm>
            <a:off x="2348801" y="5564395"/>
            <a:ext cx="4643290" cy="804794"/>
          </a:xfrm>
          <a:prstGeom prst="rect">
            <a:avLst/>
          </a:prstGeom>
        </p:spPr>
      </p:pic>
      <p:pic>
        <p:nvPicPr>
          <p:cNvPr id="8" name="Picture 7">
            <a:extLst>
              <a:ext uri="{FF2B5EF4-FFF2-40B4-BE49-F238E27FC236}">
                <a16:creationId xmlns:a16="http://schemas.microsoft.com/office/drawing/2014/main" id="{B81B2964-C8E7-4656-A29A-C8B1858A4929}"/>
              </a:ext>
            </a:extLst>
          </p:cNvPr>
          <p:cNvPicPr>
            <a:picLocks noChangeAspect="1"/>
          </p:cNvPicPr>
          <p:nvPr/>
        </p:nvPicPr>
        <p:blipFill>
          <a:blip r:embed="rId10"/>
          <a:stretch>
            <a:fillRect/>
          </a:stretch>
        </p:blipFill>
        <p:spPr>
          <a:xfrm>
            <a:off x="6324600" y="2680942"/>
            <a:ext cx="5337031" cy="833411"/>
          </a:xfrm>
          <a:prstGeom prst="rect">
            <a:avLst/>
          </a:prstGeom>
        </p:spPr>
      </p:pic>
      <p:pic>
        <p:nvPicPr>
          <p:cNvPr id="1030" name="Picture 6" descr="India becomes favourite destination for cyber criminals amid Covid-19 |  Business Standard News">
            <a:extLst>
              <a:ext uri="{FF2B5EF4-FFF2-40B4-BE49-F238E27FC236}">
                <a16:creationId xmlns:a16="http://schemas.microsoft.com/office/drawing/2014/main" id="{37C65F3B-337E-498D-A937-142C72EABB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12270" y="178821"/>
            <a:ext cx="3284330" cy="24887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02A1E8B1-52B8-4511-8553-1071037410F4}"/>
                  </a:ext>
                </a:extLst>
              </p14:cNvPr>
              <p14:cNvContentPartPr/>
              <p14:nvPr/>
            </p14:nvContentPartPr>
            <p14:xfrm>
              <a:off x="3858408" y="1215648"/>
              <a:ext cx="3300480" cy="65520"/>
            </p14:xfrm>
          </p:contentPart>
        </mc:Choice>
        <mc:Fallback xmlns="">
          <p:pic>
            <p:nvPicPr>
              <p:cNvPr id="4" name="Ink 3">
                <a:extLst>
                  <a:ext uri="{FF2B5EF4-FFF2-40B4-BE49-F238E27FC236}">
                    <a16:creationId xmlns:a16="http://schemas.microsoft.com/office/drawing/2014/main" id="{02A1E8B1-52B8-4511-8553-1071037410F4}"/>
                  </a:ext>
                </a:extLst>
              </p:cNvPr>
              <p:cNvPicPr/>
              <p:nvPr/>
            </p:nvPicPr>
            <p:blipFill>
              <a:blip r:embed="rId13"/>
              <a:stretch>
                <a:fillRect/>
              </a:stretch>
            </p:blipFill>
            <p:spPr>
              <a:xfrm>
                <a:off x="3804768" y="1108008"/>
                <a:ext cx="3408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C1241B07-B100-4872-8E4A-B8E6458C4816}"/>
                  </a:ext>
                </a:extLst>
              </p14:cNvPr>
              <p14:cNvContentPartPr/>
              <p14:nvPr/>
            </p14:nvContentPartPr>
            <p14:xfrm>
              <a:off x="1883448" y="1471248"/>
              <a:ext cx="1217160" cy="30240"/>
            </p14:xfrm>
          </p:contentPart>
        </mc:Choice>
        <mc:Fallback xmlns="">
          <p:pic>
            <p:nvPicPr>
              <p:cNvPr id="11" name="Ink 10">
                <a:extLst>
                  <a:ext uri="{FF2B5EF4-FFF2-40B4-BE49-F238E27FC236}">
                    <a16:creationId xmlns:a16="http://schemas.microsoft.com/office/drawing/2014/main" id="{C1241B07-B100-4872-8E4A-B8E6458C4816}"/>
                  </a:ext>
                </a:extLst>
              </p:cNvPr>
              <p:cNvPicPr/>
              <p:nvPr/>
            </p:nvPicPr>
            <p:blipFill>
              <a:blip r:embed="rId15"/>
              <a:stretch>
                <a:fillRect/>
              </a:stretch>
            </p:blipFill>
            <p:spPr>
              <a:xfrm>
                <a:off x="1829448" y="1363608"/>
                <a:ext cx="13248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F48D1D94-11F4-44FA-ADDF-DA412F8996BF}"/>
                  </a:ext>
                </a:extLst>
              </p14:cNvPr>
              <p14:cNvContentPartPr/>
              <p14:nvPr/>
            </p14:nvContentPartPr>
            <p14:xfrm>
              <a:off x="1910808" y="1663848"/>
              <a:ext cx="677880" cy="28440"/>
            </p14:xfrm>
          </p:contentPart>
        </mc:Choice>
        <mc:Fallback xmlns="">
          <p:pic>
            <p:nvPicPr>
              <p:cNvPr id="12" name="Ink 11">
                <a:extLst>
                  <a:ext uri="{FF2B5EF4-FFF2-40B4-BE49-F238E27FC236}">
                    <a16:creationId xmlns:a16="http://schemas.microsoft.com/office/drawing/2014/main" id="{F48D1D94-11F4-44FA-ADDF-DA412F8996BF}"/>
                  </a:ext>
                </a:extLst>
              </p:cNvPr>
              <p:cNvPicPr/>
              <p:nvPr/>
            </p:nvPicPr>
            <p:blipFill>
              <a:blip r:embed="rId17"/>
              <a:stretch>
                <a:fillRect/>
              </a:stretch>
            </p:blipFill>
            <p:spPr>
              <a:xfrm>
                <a:off x="1856808" y="1555848"/>
                <a:ext cx="785520" cy="244080"/>
              </a:xfrm>
              <a:prstGeom prst="rect">
                <a:avLst/>
              </a:prstGeom>
            </p:spPr>
          </p:pic>
        </mc:Fallback>
      </mc:AlternateContent>
      <p:pic>
        <p:nvPicPr>
          <p:cNvPr id="3" name="Picture 2">
            <a:extLst>
              <a:ext uri="{FF2B5EF4-FFF2-40B4-BE49-F238E27FC236}">
                <a16:creationId xmlns:a16="http://schemas.microsoft.com/office/drawing/2014/main" id="{7CC22EE9-23B6-4107-BFE0-C6061B02C538}"/>
              </a:ext>
            </a:extLst>
          </p:cNvPr>
          <p:cNvPicPr>
            <a:picLocks noChangeAspect="1"/>
          </p:cNvPicPr>
          <p:nvPr/>
        </p:nvPicPr>
        <p:blipFill rotWithShape="1">
          <a:blip r:embed="rId18"/>
          <a:srcRect l="1644" t="1" r="5542" b="37113"/>
          <a:stretch/>
        </p:blipFill>
        <p:spPr>
          <a:xfrm>
            <a:off x="1798454" y="4452238"/>
            <a:ext cx="5193637" cy="1043841"/>
          </a:xfrm>
          <a:prstGeom prst="rect">
            <a:avLst/>
          </a:prstGeom>
        </p:spPr>
      </p:pic>
    </p:spTree>
    <p:extLst>
      <p:ext uri="{BB962C8B-B14F-4D97-AF65-F5344CB8AC3E}">
        <p14:creationId xmlns:p14="http://schemas.microsoft.com/office/powerpoint/2010/main" val="20286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181947"/>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lvl="0" algn="l">
              <a:defRPr/>
            </a:pPr>
            <a:r>
              <a:rPr lang="en-US" altLang="en-US" sz="3200" kern="0" dirty="0">
                <a:solidFill>
                  <a:srgbClr val="000000"/>
                </a:solidFill>
                <a:latin typeface="Trebuchet MS" panose="020B0603020202020204" pitchFamily="34" charset="0"/>
              </a:rPr>
              <a:t>Recent major Cyber attacks</a:t>
            </a:r>
          </a:p>
        </p:txBody>
      </p:sp>
      <p:sp>
        <p:nvSpPr>
          <p:cNvPr id="4" name="Rectangle 3"/>
          <p:cNvSpPr txBox="1">
            <a:spLocks noChangeArrowheads="1"/>
          </p:cNvSpPr>
          <p:nvPr/>
        </p:nvSpPr>
        <p:spPr>
          <a:xfrm>
            <a:off x="1752600" y="1250060"/>
            <a:ext cx="99822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0" algn="just">
              <a:defRPr/>
            </a:pPr>
            <a:r>
              <a:rPr lang="en-US" altLang="en-US" sz="1600" kern="0" dirty="0">
                <a:solidFill>
                  <a:srgbClr val="000000"/>
                </a:solidFill>
                <a:latin typeface="Trebuchet MS" panose="020B0603020202020204" pitchFamily="34" charset="0"/>
              </a:rPr>
              <a:t>Russian hacker group 'Nobelium' </a:t>
            </a:r>
            <a:r>
              <a:rPr lang="en-US" altLang="en-US" sz="1600" b="1" kern="0" dirty="0">
                <a:solidFill>
                  <a:srgbClr val="C00000"/>
                </a:solidFill>
                <a:latin typeface="Trebuchet MS" panose="020B0603020202020204" pitchFamily="34" charset="0"/>
              </a:rPr>
              <a:t>targeted email accounts</a:t>
            </a:r>
            <a:r>
              <a:rPr lang="en-US" altLang="en-US" sz="1600" kern="0" dirty="0">
                <a:solidFill>
                  <a:srgbClr val="000000"/>
                </a:solidFill>
                <a:latin typeface="Trebuchet MS" panose="020B0603020202020204" pitchFamily="34" charset="0"/>
              </a:rPr>
              <a:t> of government agencies, as part of intelligence gathering, </a:t>
            </a:r>
            <a:r>
              <a:rPr lang="en-US" altLang="en-US" sz="1600" b="1" kern="0" dirty="0">
                <a:solidFill>
                  <a:srgbClr val="C00000"/>
                </a:solidFill>
                <a:latin typeface="Trebuchet MS" panose="020B0603020202020204" pitchFamily="34" charset="0"/>
              </a:rPr>
              <a:t>impacted 24 countries</a:t>
            </a:r>
            <a:r>
              <a:rPr lang="en-US" altLang="en-US" sz="1600" kern="0" dirty="0">
                <a:solidFill>
                  <a:srgbClr val="000000"/>
                </a:solidFill>
                <a:latin typeface="Trebuchet MS" panose="020B0603020202020204" pitchFamily="34" charset="0"/>
              </a:rPr>
              <a:t>. SolarWinds, a major US IT firm, was subject, that spread to its clients and went undetected for months. </a:t>
            </a:r>
          </a:p>
          <a:p>
            <a:pPr lvl="0" algn="just">
              <a:defRPr/>
            </a:pPr>
            <a:endParaRPr lang="en-US" altLang="en-US" sz="1600" kern="0" dirty="0">
              <a:solidFill>
                <a:srgbClr val="000000"/>
              </a:solidFill>
              <a:latin typeface="Trebuchet MS" panose="020B0603020202020204" pitchFamily="34" charset="0"/>
            </a:endParaRPr>
          </a:p>
          <a:p>
            <a:pPr lvl="0" algn="just">
              <a:defRPr/>
            </a:pPr>
            <a:r>
              <a:rPr lang="en-US" altLang="en-US" sz="1600" kern="0" dirty="0">
                <a:solidFill>
                  <a:srgbClr val="000000"/>
                </a:solidFill>
                <a:latin typeface="Trebuchet MS" panose="020B0603020202020204" pitchFamily="34" charset="0"/>
              </a:rPr>
              <a:t>Ransomware attack on Colonial Pipeline, USA: largest fuel pipeline and important part of NCIF, </a:t>
            </a:r>
            <a:r>
              <a:rPr lang="en-US" altLang="en-US" sz="1600" b="1" kern="0" dirty="0">
                <a:solidFill>
                  <a:srgbClr val="C00000"/>
                </a:solidFill>
                <a:latin typeface="Trebuchet MS" panose="020B0603020202020204" pitchFamily="34" charset="0"/>
              </a:rPr>
              <a:t>took system down for a week, disrupted gas supplies, causing chaos and panic</a:t>
            </a:r>
            <a:r>
              <a:rPr lang="en-US" altLang="en-US" sz="1600" kern="0" dirty="0">
                <a:solidFill>
                  <a:srgbClr val="000000"/>
                </a:solidFill>
                <a:latin typeface="Trebuchet MS" panose="020B0603020202020204" pitchFamily="34" charset="0"/>
              </a:rPr>
              <a:t>, paid ~$5mn in bitcoin to Russian hackers.</a:t>
            </a:r>
          </a:p>
          <a:p>
            <a:pPr lvl="0" algn="just">
              <a:defRPr/>
            </a:pPr>
            <a:endParaRPr lang="en-US" altLang="en-US" sz="1600" kern="0" dirty="0">
              <a:solidFill>
                <a:srgbClr val="000000"/>
              </a:solidFill>
              <a:latin typeface="Trebuchet MS" panose="020B0603020202020204" pitchFamily="34" charset="0"/>
            </a:endParaRPr>
          </a:p>
          <a:p>
            <a:pPr lvl="0" algn="just">
              <a:defRPr/>
            </a:pPr>
            <a:r>
              <a:rPr lang="en-US" altLang="en-US" sz="1600" kern="0" dirty="0">
                <a:solidFill>
                  <a:srgbClr val="000000"/>
                </a:solidFill>
                <a:latin typeface="Trebuchet MS" panose="020B0603020202020204" pitchFamily="34" charset="0"/>
              </a:rPr>
              <a:t>Recent </a:t>
            </a:r>
            <a:r>
              <a:rPr lang="en-US" altLang="en-US" sz="1600" b="1" kern="0" dirty="0">
                <a:solidFill>
                  <a:srgbClr val="C00000"/>
                </a:solidFill>
                <a:latin typeface="Trebuchet MS" panose="020B0603020202020204" pitchFamily="34" charset="0"/>
              </a:rPr>
              <a:t>Data breaches</a:t>
            </a:r>
            <a:r>
              <a:rPr lang="en-US" altLang="en-US" sz="1600" kern="0" dirty="0">
                <a:solidFill>
                  <a:srgbClr val="000000"/>
                </a:solidFill>
                <a:latin typeface="Trebuchet MS" panose="020B0603020202020204" pitchFamily="34" charset="0"/>
              </a:rPr>
              <a:t>:</a:t>
            </a:r>
          </a:p>
          <a:p>
            <a:pPr lvl="1" algn="just">
              <a:defRPr/>
            </a:pPr>
            <a:r>
              <a:rPr lang="en-US" altLang="en-US" sz="1600" kern="0" dirty="0">
                <a:solidFill>
                  <a:srgbClr val="000000"/>
                </a:solidFill>
                <a:latin typeface="Trebuchet MS" panose="020B0603020202020204" pitchFamily="34" charset="0"/>
              </a:rPr>
              <a:t>Air India booking system, details of 45 lakh passengers leaked</a:t>
            </a:r>
          </a:p>
          <a:p>
            <a:pPr lvl="1" algn="just">
              <a:defRPr/>
            </a:pPr>
            <a:r>
              <a:rPr lang="en-US" altLang="en-US" sz="1600" kern="0" dirty="0">
                <a:solidFill>
                  <a:srgbClr val="000000"/>
                </a:solidFill>
                <a:latin typeface="Trebuchet MS" panose="020B0603020202020204" pitchFamily="34" charset="0"/>
              </a:rPr>
              <a:t>Dominos, details of 18 Crore orders, including Credit card details, phone numbers, address of customers.</a:t>
            </a:r>
          </a:p>
          <a:p>
            <a:pPr lvl="1" algn="just">
              <a:defRPr/>
            </a:pPr>
            <a:r>
              <a:rPr lang="en-US" altLang="en-US" sz="1600" kern="0" dirty="0">
                <a:solidFill>
                  <a:srgbClr val="000000"/>
                </a:solidFill>
                <a:latin typeface="Trebuchet MS" panose="020B0603020202020204" pitchFamily="34" charset="0"/>
              </a:rPr>
              <a:t>all </a:t>
            </a:r>
            <a:r>
              <a:rPr lang="en-US" altLang="en-US" sz="1600" kern="0" dirty="0" err="1">
                <a:solidFill>
                  <a:srgbClr val="000000"/>
                </a:solidFill>
                <a:latin typeface="Trebuchet MS" panose="020B0603020202020204" pitchFamily="34" charset="0"/>
              </a:rPr>
              <a:t>Upstox</a:t>
            </a:r>
            <a:r>
              <a:rPr lang="en-US" altLang="en-US" sz="1600" kern="0" dirty="0">
                <a:solidFill>
                  <a:srgbClr val="000000"/>
                </a:solidFill>
                <a:latin typeface="Trebuchet MS" panose="020B0603020202020204" pitchFamily="34" charset="0"/>
              </a:rPr>
              <a:t> customer details</a:t>
            </a:r>
          </a:p>
          <a:p>
            <a:pPr lvl="0" algn="just">
              <a:defRPr/>
            </a:pPr>
            <a:endParaRPr lang="en-US" altLang="en-US" sz="1600" kern="0" dirty="0">
              <a:solidFill>
                <a:srgbClr val="000000"/>
              </a:solidFill>
              <a:latin typeface="Trebuchet MS" panose="020B0603020202020204" pitchFamily="34" charset="0"/>
            </a:endParaRPr>
          </a:p>
          <a:p>
            <a:pPr lvl="0" algn="just">
              <a:defRPr/>
            </a:pPr>
            <a:r>
              <a:rPr lang="en-US" altLang="en-US" sz="1600" kern="0" dirty="0">
                <a:solidFill>
                  <a:srgbClr val="000000"/>
                </a:solidFill>
                <a:latin typeface="Trebuchet MS" panose="020B0603020202020204" pitchFamily="34" charset="0"/>
              </a:rPr>
              <a:t>Chinese hacker group ‘</a:t>
            </a:r>
            <a:r>
              <a:rPr lang="en-US" altLang="en-US" sz="1600" kern="0" dirty="0" err="1">
                <a:solidFill>
                  <a:srgbClr val="000000"/>
                </a:solidFill>
                <a:latin typeface="Trebuchet MS" panose="020B0603020202020204" pitchFamily="34" charset="0"/>
              </a:rPr>
              <a:t>RedEcho</a:t>
            </a:r>
            <a:r>
              <a:rPr lang="en-US" altLang="en-US" sz="1600" kern="0" dirty="0">
                <a:solidFill>
                  <a:srgbClr val="000000"/>
                </a:solidFill>
                <a:latin typeface="Trebuchet MS" panose="020B0603020202020204" pitchFamily="34" charset="0"/>
              </a:rPr>
              <a:t>’ attacked </a:t>
            </a:r>
            <a:r>
              <a:rPr lang="en-US" sz="1600" dirty="0">
                <a:solidFill>
                  <a:srgbClr val="000000"/>
                </a:solidFill>
                <a:latin typeface="Trebuchet MS" panose="020B0603020202020204" pitchFamily="34" charset="0"/>
              </a:rPr>
              <a:t>10 Indian power sector assets, may lead to </a:t>
            </a:r>
            <a:r>
              <a:rPr lang="en-US" sz="1600" b="1" dirty="0">
                <a:solidFill>
                  <a:srgbClr val="C00000"/>
                </a:solidFill>
                <a:latin typeface="Trebuchet MS" panose="020B0603020202020204" pitchFamily="34" charset="0"/>
              </a:rPr>
              <a:t>Grid failure/ major power outage.</a:t>
            </a:r>
            <a:endParaRPr lang="en-US" altLang="en-US" sz="1600" b="1" kern="0" dirty="0">
              <a:solidFill>
                <a:srgbClr val="C00000"/>
              </a:solidFill>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44327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752600" y="207962"/>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rPr>
              <a:t>Cyber Insurance: Introduction</a:t>
            </a:r>
          </a:p>
        </p:txBody>
      </p:sp>
      <p:sp>
        <p:nvSpPr>
          <p:cNvPr id="4" name="Rectangle 3"/>
          <p:cNvSpPr txBox="1">
            <a:spLocks noChangeArrowheads="1"/>
          </p:cNvSpPr>
          <p:nvPr/>
        </p:nvSpPr>
        <p:spPr>
          <a:xfrm>
            <a:off x="1905000" y="1524000"/>
            <a:ext cx="9982200" cy="402792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Cyber Insurance is designed to </a:t>
            </a:r>
            <a:r>
              <a:rPr kumimoji="0" lang="en-US" sz="1600" b="1" i="0" u="none" strike="noStrike" kern="1200" cap="none" spc="0" normalizeH="0" baseline="0" noProof="0" dirty="0">
                <a:ln>
                  <a:noFill/>
                </a:ln>
                <a:solidFill>
                  <a:srgbClr val="C00000"/>
                </a:solidFill>
                <a:effectLst/>
                <a:uLnTx/>
                <a:uFillTx/>
                <a:latin typeface="Trebuchet MS" panose="020B0603020202020204" pitchFamily="34" charset="0"/>
              </a:rPr>
              <a:t>guard businesses from potential effects of cyberattacks</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en-US" sz="1600" dirty="0">
              <a:solidFill>
                <a:srgbClr val="000000"/>
              </a:solidFill>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Helps an </a:t>
            </a:r>
            <a:r>
              <a:rPr lang="en-US" sz="1600" dirty="0">
                <a:solidFill>
                  <a:srgbClr val="000000"/>
                </a:solidFill>
                <a:latin typeface="Trebuchet MS" panose="020B0603020202020204" pitchFamily="34" charset="0"/>
              </a:rPr>
              <a:t>Organisation </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rPr>
              <a:t>/ Individual mitigate risk exposure by offsetting costs, </a:t>
            </a:r>
            <a:r>
              <a:rPr lang="en-US" sz="1600" b="1" dirty="0">
                <a:solidFill>
                  <a:srgbClr val="C00000"/>
                </a:solidFill>
                <a:latin typeface="Trebuchet MS" panose="020B0603020202020204" pitchFamily="34" charset="0"/>
              </a:rPr>
              <a:t>after a </a:t>
            </a:r>
            <a:r>
              <a:rPr lang="en-IN" sz="1600" b="1" dirty="0">
                <a:solidFill>
                  <a:srgbClr val="C00000"/>
                </a:solidFill>
                <a:latin typeface="Trebuchet MS" panose="020B0603020202020204" pitchFamily="34" charset="0"/>
              </a:rPr>
              <a:t>cyber-attack / data breach / covered loss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sz="1600" b="1" dirty="0">
                <a:solidFill>
                  <a:srgbClr val="C00000"/>
                </a:solidFill>
                <a:latin typeface="Trebuchet MS" panose="020B0603020202020204" pitchFamily="34" charset="0"/>
              </a:rPr>
              <a:t>Covers Liability and Intellectual Property losses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rPr>
              <a:t>for sensitive customer data held by businesses.</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rPr>
              <a:t>Extremely </a:t>
            </a:r>
            <a:r>
              <a:rPr kumimoji="0" lang="en-US" sz="1600" b="1" i="0" u="none" strike="noStrike" kern="0" cap="none" spc="0" normalizeH="0" baseline="0" noProof="0" dirty="0">
                <a:ln>
                  <a:noFill/>
                </a:ln>
                <a:solidFill>
                  <a:srgbClr val="C00000"/>
                </a:solidFill>
                <a:effectLst/>
                <a:uLnTx/>
                <a:uFillTx/>
                <a:latin typeface="Trebuchet MS" panose="020B0603020202020204" pitchFamily="34" charset="0"/>
              </a:rPr>
              <a:t>fast evolving</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rPr>
              <a:t> risk landscape, i</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ncreased </a:t>
            </a:r>
            <a:r>
              <a:rPr kumimoji="0" lang="en-US" altLang="en-US" sz="1600" b="0" i="0" u="none" strike="noStrike" kern="0" cap="none" spc="0" normalizeH="0" baseline="0" noProof="0" dirty="0" err="1">
                <a:ln>
                  <a:noFill/>
                </a:ln>
                <a:solidFill>
                  <a:srgbClr val="000000"/>
                </a:solidFill>
                <a:effectLst/>
                <a:uLnTx/>
                <a:uFillTx/>
                <a:latin typeface="Trebuchet MS" panose="020B0603020202020204" pitchFamily="34" charset="0"/>
              </a:rPr>
              <a:t>digitisation</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of transactions and internet usage in wake of COVID-19 outbreak. </a:t>
            </a:r>
            <a:r>
              <a:rPr kumimoji="0" lang="en-US" sz="1600" b="0" i="0" u="none" strike="noStrike" kern="0" cap="none" spc="0" normalizeH="0" baseline="0" noProof="0" dirty="0">
                <a:ln>
                  <a:noFill/>
                </a:ln>
                <a:solidFill>
                  <a:srgbClr val="000000"/>
                </a:solidFill>
                <a:effectLst/>
                <a:uLnTx/>
                <a:uFillTx/>
                <a:latin typeface="Trebuchet MS" panose="020B0603020202020204" pitchFamily="34" charset="0"/>
              </a:rPr>
              <a:t>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lang="en-US" altLang="en-US" sz="1600" kern="0" dirty="0">
              <a:solidFill>
                <a:srgbClr val="000000"/>
              </a:solidFill>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lang="en-US" altLang="en-US" sz="1600" kern="0" dirty="0">
                <a:solidFill>
                  <a:srgbClr val="000000"/>
                </a:solidFill>
                <a:latin typeface="Trebuchet MS" panose="020B0603020202020204" pitchFamily="34" charset="0"/>
              </a:rPr>
              <a:t>Emerging trend: </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Incident duration and business interruption is lengthening (avg. 23 days), </a:t>
            </a:r>
            <a:r>
              <a:rPr kumimoji="0" lang="en-US" altLang="en-US" sz="1600" b="1" i="0" u="none" strike="noStrike" kern="0" cap="none" spc="0" normalizeH="0" baseline="0" noProof="0" dirty="0">
                <a:ln>
                  <a:noFill/>
                </a:ln>
                <a:solidFill>
                  <a:srgbClr val="C00000"/>
                </a:solidFill>
                <a:effectLst/>
                <a:uLnTx/>
                <a:uFillTx/>
                <a:latin typeface="Trebuchet MS" panose="020B0603020202020204" pitchFamily="34" charset="0"/>
              </a:rPr>
              <a:t>loss higher than extortion demand</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54246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828800" y="228600"/>
            <a:ext cx="82830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rPr>
              <a:t>Threats for Large Corporations</a:t>
            </a:r>
          </a:p>
        </p:txBody>
      </p:sp>
      <p:sp>
        <p:nvSpPr>
          <p:cNvPr id="4" name="Rectangle 3"/>
          <p:cNvSpPr txBox="1">
            <a:spLocks noChangeArrowheads="1"/>
          </p:cNvSpPr>
          <p:nvPr/>
        </p:nvSpPr>
        <p:spPr>
          <a:xfrm>
            <a:off x="1752600" y="1524000"/>
            <a:ext cx="10058400"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kumimoji="0" lang="en-US" altLang="en-US" sz="1600" b="1" i="0" u="none" strike="noStrike" kern="0" cap="none" spc="0" normalizeH="0" baseline="0" noProof="0" dirty="0">
                <a:ln>
                  <a:noFill/>
                </a:ln>
                <a:solidFill>
                  <a:srgbClr val="C00000"/>
                </a:solidFill>
                <a:effectLst/>
                <a:uLnTx/>
                <a:uFillTx/>
                <a:latin typeface="Trebuchet MS" panose="020B0603020202020204" pitchFamily="34" charset="0"/>
              </a:rPr>
              <a:t>Sophisticated Phishing</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use of Machine learning to craft convincing fake messages, emails sent to employees.</a:t>
            </a:r>
          </a:p>
          <a:p>
            <a:pPr marL="0" marR="0" lvl="0" indent="0" algn="just" defTabSz="914400" rtl="0" eaLnBrk="0" fontAlgn="base" latinLnBrk="0" hangingPunct="0">
              <a:lnSpc>
                <a:spcPct val="100000"/>
              </a:lnSpc>
              <a:spcBef>
                <a:spcPct val="20000"/>
              </a:spcBef>
              <a:spcAft>
                <a:spcPct val="0"/>
              </a:spcAft>
              <a:buClrTx/>
              <a:buSzTx/>
              <a:buNone/>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pic>
        <p:nvPicPr>
          <p:cNvPr id="9" name="Picture 8">
            <a:extLst>
              <a:ext uri="{FF2B5EF4-FFF2-40B4-BE49-F238E27FC236}">
                <a16:creationId xmlns:a16="http://schemas.microsoft.com/office/drawing/2014/main" id="{D4915728-DDB1-46D7-9677-5D94F895774E}"/>
              </a:ext>
            </a:extLst>
          </p:cNvPr>
          <p:cNvPicPr>
            <a:picLocks noChangeAspect="1"/>
          </p:cNvPicPr>
          <p:nvPr/>
        </p:nvPicPr>
        <p:blipFill rotWithShape="1">
          <a:blip r:embed="rId6"/>
          <a:srcRect l="3620"/>
          <a:stretch/>
        </p:blipFill>
        <p:spPr>
          <a:xfrm>
            <a:off x="7828830" y="2590800"/>
            <a:ext cx="4229317" cy="3272287"/>
          </a:xfrm>
          <a:prstGeom prst="rect">
            <a:avLst/>
          </a:prstGeom>
        </p:spPr>
      </p:pic>
      <p:sp>
        <p:nvSpPr>
          <p:cNvPr id="8" name="TextBox 7">
            <a:extLst>
              <a:ext uri="{FF2B5EF4-FFF2-40B4-BE49-F238E27FC236}">
                <a16:creationId xmlns:a16="http://schemas.microsoft.com/office/drawing/2014/main" id="{31CF8EF6-56AC-4590-818F-680FE5E61B4C}"/>
              </a:ext>
            </a:extLst>
          </p:cNvPr>
          <p:cNvSpPr txBox="1"/>
          <p:nvPr/>
        </p:nvSpPr>
        <p:spPr>
          <a:xfrm>
            <a:off x="1752600" y="2229481"/>
            <a:ext cx="6097554" cy="3342453"/>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Ransomware</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hijack database; cost billions of dollars each year; Bitcoins help anonymous payments, US Insurance giant CNA paid $40mil (Mar 2021)</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Cyber-physical attacks</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Targeting Computerized critical infrastructure like electrical grids, transportation systems, hospitals, etc.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Business interruption</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data deleted, DDoS attack, hacker recent focus on Linux, loss of sales, reputational risk. </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Regulatory fines and Penalties	</a:t>
            </a:r>
          </a:p>
        </p:txBody>
      </p:sp>
    </p:spTree>
    <p:extLst>
      <p:ext uri="{BB962C8B-B14F-4D97-AF65-F5344CB8AC3E}">
        <p14:creationId xmlns:p14="http://schemas.microsoft.com/office/powerpoint/2010/main" val="1371621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152400"/>
            <a:ext cx="1085347" cy="1093347"/>
          </a:xfrm>
          <a:prstGeom prst="rect">
            <a:avLst/>
          </a:prstGeom>
          <a:blipFill dpi="0" rotWithShape="1">
            <a:blip r:embed="rId5"/>
            <a:srcRect/>
            <a:stretch>
              <a:fillRect/>
            </a:stretch>
          </a:blipFill>
        </p:spPr>
      </p:pic>
      <p:sp>
        <p:nvSpPr>
          <p:cNvPr id="3" name="Rectangle 2"/>
          <p:cNvSpPr txBox="1">
            <a:spLocks noChangeArrowheads="1"/>
          </p:cNvSpPr>
          <p:nvPr/>
        </p:nvSpPr>
        <p:spPr>
          <a:xfrm>
            <a:off x="1676400" y="228600"/>
            <a:ext cx="10683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00"/>
                </a:solidFill>
                <a:effectLst/>
                <a:uLnTx/>
                <a:uFillTx/>
                <a:latin typeface="Trebuchet MS" panose="020B0603020202020204" pitchFamily="34" charset="0"/>
              </a:rPr>
              <a:t>Threats for small / medium enterprises</a:t>
            </a:r>
          </a:p>
        </p:txBody>
      </p:sp>
      <p:sp>
        <p:nvSpPr>
          <p:cNvPr id="4" name="Rectangle 3"/>
          <p:cNvSpPr txBox="1">
            <a:spLocks noChangeArrowheads="1"/>
          </p:cNvSpPr>
          <p:nvPr/>
        </p:nvSpPr>
        <p:spPr>
          <a:xfrm>
            <a:off x="1905000" y="1371600"/>
            <a:ext cx="9296400" cy="488996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kumimoji="0" lang="en-US" altLang="en-US" sz="1600" b="1" i="0" u="none" strike="noStrike" kern="0" cap="none" spc="0" normalizeH="0" baseline="0" noProof="0" dirty="0">
                <a:ln>
                  <a:noFill/>
                </a:ln>
                <a:solidFill>
                  <a:srgbClr val="C00000"/>
                </a:solidFill>
                <a:effectLst/>
                <a:uLnTx/>
                <a:uFillTx/>
                <a:latin typeface="Trebuchet MS" panose="020B0603020202020204" pitchFamily="34" charset="0"/>
              </a:rPr>
              <a:t>Malware attacks</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lack of costly physical endpoint devices to prevent attacks</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Data leak</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release of sensitive information of clients, credit card, bank accounts, etc.</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Weak password management</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lack of awareness in employees and audits</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Insider threats</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greed, malice, ignorance, carelessness</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Work from home </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pushed increase in leakage points</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Lack of strong security management to </a:t>
            </a:r>
            <a:r>
              <a:rPr lang="en-US" altLang="en-US" sz="1600" kern="0" dirty="0">
                <a:solidFill>
                  <a:srgbClr val="000000"/>
                </a:solidFill>
                <a:latin typeface="Trebuchet MS" panose="020B0603020202020204" pitchFamily="34" charset="0"/>
              </a:rPr>
              <a:t>force app-</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updates, installation of genuine software</a:t>
            </a: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endPar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endParaRPr>
          </a:p>
          <a:p>
            <a:pPr marL="342900" marR="0" lvl="0" indent="-342900" algn="l" defTabSz="914400" rtl="0" eaLnBrk="0" fontAlgn="base" latinLnBrk="0" hangingPunct="0">
              <a:lnSpc>
                <a:spcPct val="100000"/>
              </a:lnSpc>
              <a:spcBef>
                <a:spcPct val="20000"/>
              </a:spcBef>
              <a:spcAft>
                <a:spcPct val="0"/>
              </a:spcAft>
              <a:buClr>
                <a:schemeClr val="tx1"/>
              </a:buClr>
              <a:buSzTx/>
              <a:buFontTx/>
              <a:buChar char="•"/>
              <a:tabLst/>
              <a:defRPr/>
            </a:pPr>
            <a:r>
              <a:rPr lang="en-US" altLang="en-US" sz="1600" b="1" kern="0" dirty="0">
                <a:solidFill>
                  <a:srgbClr val="C00000"/>
                </a:solidFill>
                <a:latin typeface="Trebuchet MS" panose="020B0603020202020204" pitchFamily="34" charset="0"/>
              </a:rPr>
              <a:t>Significant cost</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Forensic service to locate and </a:t>
            </a:r>
            <a:r>
              <a:rPr kumimoji="0" lang="en-US" altLang="en-US" sz="1600" b="0" i="0" u="none" strike="noStrike" kern="0" cap="none" spc="0" normalizeH="0" baseline="0" noProof="0" dirty="0" err="1">
                <a:ln>
                  <a:noFill/>
                </a:ln>
                <a:solidFill>
                  <a:srgbClr val="000000"/>
                </a:solidFill>
                <a:effectLst/>
                <a:uLnTx/>
                <a:uFillTx/>
                <a:latin typeface="Trebuchet MS" panose="020B0603020202020204" pitchFamily="34" charset="0"/>
              </a:rPr>
              <a:t>analyse</a:t>
            </a:r>
            <a:r>
              <a:rPr kumimoji="0" lang="en-US" altLang="en-US" sz="1600" b="0" i="0" u="none" strike="noStrike" kern="0" cap="none" spc="0" normalizeH="0" baseline="0" noProof="0" dirty="0">
                <a:ln>
                  <a:noFill/>
                </a:ln>
                <a:solidFill>
                  <a:srgbClr val="000000"/>
                </a:solidFill>
                <a:effectLst/>
                <a:uLnTx/>
                <a:uFillTx/>
                <a:latin typeface="Trebuchet MS" panose="020B0603020202020204" pitchFamily="34" charset="0"/>
              </a:rPr>
              <a:t> vulnerability, notification cost to customers, public relations cost to minimize reputational impact</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www.actuariesindia.org</a:t>
            </a:r>
          </a:p>
        </p:txBody>
      </p:sp>
    </p:spTree>
    <p:extLst>
      <p:ext uri="{BB962C8B-B14F-4D97-AF65-F5344CB8AC3E}">
        <p14:creationId xmlns:p14="http://schemas.microsoft.com/office/powerpoint/2010/main" val="2358565982"/>
      </p:ext>
    </p:extLst>
  </p:cSld>
  <p:clrMapOvr>
    <a:masterClrMapping/>
  </p:clrMapOvr>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4043</Words>
  <Application>Microsoft Office PowerPoint</Application>
  <PresentationFormat>Widescreen</PresentationFormat>
  <Paragraphs>573</Paragraphs>
  <Slides>36</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Bahamas</vt:lpstr>
      <vt:lpstr>Calibri</vt:lpstr>
      <vt:lpstr>Calibri Light</vt:lpstr>
      <vt:lpstr>Garamond</vt:lpstr>
      <vt:lpstr>Source Sans Pro</vt:lpstr>
      <vt:lpstr>Times New Roman</vt:lpstr>
      <vt:lpstr>Trebuchet MS</vt:lpstr>
      <vt:lpstr>LifeConvBirm02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Rochak Garg</cp:lastModifiedBy>
  <cp:revision>265</cp:revision>
  <dcterms:created xsi:type="dcterms:W3CDTF">2011-07-20T12:11:57Z</dcterms:created>
  <dcterms:modified xsi:type="dcterms:W3CDTF">2021-07-08T04:57:43Z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c2fedb-0da6-4717-8531-d16a1b9930f4_Enabled">
    <vt:lpwstr>true</vt:lpwstr>
  </property>
  <property fmtid="{D5CDD505-2E9C-101B-9397-08002B2CF9AE}" pid="3" name="MSIP_Label_90c2fedb-0da6-4717-8531-d16a1b9930f4_SetDate">
    <vt:lpwstr>2021-07-05T14:02:24Z</vt:lpwstr>
  </property>
  <property fmtid="{D5CDD505-2E9C-101B-9397-08002B2CF9AE}" pid="4" name="MSIP_Label_90c2fedb-0da6-4717-8531-d16a1b9930f4_Method">
    <vt:lpwstr>Standard</vt:lpwstr>
  </property>
  <property fmtid="{D5CDD505-2E9C-101B-9397-08002B2CF9AE}" pid="5" name="MSIP_Label_90c2fedb-0da6-4717-8531-d16a1b9930f4_Name">
    <vt:lpwstr>90c2fedb-0da6-4717-8531-d16a1b9930f4</vt:lpwstr>
  </property>
  <property fmtid="{D5CDD505-2E9C-101B-9397-08002B2CF9AE}" pid="6" name="MSIP_Label_90c2fedb-0da6-4717-8531-d16a1b9930f4_SiteId">
    <vt:lpwstr>45597f60-6e37-4be7-acfb-4c9e23b261ea</vt:lpwstr>
  </property>
  <property fmtid="{D5CDD505-2E9C-101B-9397-08002B2CF9AE}" pid="7" name="MSIP_Label_90c2fedb-0da6-4717-8531-d16a1b9930f4_ActionId">
    <vt:lpwstr>5a6b9cb4-5a02-4aee-b454-b06518298de6</vt:lpwstr>
  </property>
  <property fmtid="{D5CDD505-2E9C-101B-9397-08002B2CF9AE}" pid="8" name="MSIP_Label_90c2fedb-0da6-4717-8531-d16a1b9930f4_ContentBits">
    <vt:lpwstr>0</vt:lpwstr>
  </property>
  <property fmtid="{D5CDD505-2E9C-101B-9397-08002B2CF9AE}" pid="9" name="Sensitivity">
    <vt:lpwstr>Internal</vt:lpwstr>
  </property>
</Properties>
</file>