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28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6"/>
  </p:notesMasterIdLst>
  <p:handoutMasterIdLst>
    <p:handoutMasterId r:id="rId37"/>
  </p:handoutMasterIdLst>
  <p:sldIdLst>
    <p:sldId id="261" r:id="rId3"/>
    <p:sldId id="335" r:id="rId4"/>
    <p:sldId id="305" r:id="rId5"/>
    <p:sldId id="304" r:id="rId6"/>
    <p:sldId id="283" r:id="rId7"/>
    <p:sldId id="306" r:id="rId8"/>
    <p:sldId id="307" r:id="rId9"/>
    <p:sldId id="308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9" r:id="rId28"/>
    <p:sldId id="328" r:id="rId29"/>
    <p:sldId id="332" r:id="rId30"/>
    <p:sldId id="333" r:id="rId31"/>
    <p:sldId id="330" r:id="rId32"/>
    <p:sldId id="334" r:id="rId33"/>
    <p:sldId id="331" r:id="rId34"/>
    <p:sldId id="26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shet Jain" initials="AJ" lastIdx="1" clrIdx="0">
    <p:extLst>
      <p:ext uri="{19B8F6BF-5375-455C-9EA6-DF929625EA0E}">
        <p15:presenceInfo xmlns:p15="http://schemas.microsoft.com/office/powerpoint/2012/main" userId="9991126a38227487" providerId="Windows Live"/>
      </p:ext>
    </p:extLst>
  </p:cmAuthor>
  <p:cmAuthor id="2" name="Veritas Actuaries" initials="V" lastIdx="10" clrIdx="1">
    <p:extLst>
      <p:ext uri="{19B8F6BF-5375-455C-9EA6-DF929625EA0E}">
        <p15:presenceInfo xmlns:p15="http://schemas.microsoft.com/office/powerpoint/2012/main" userId="Veritas Actuar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4660"/>
  </p:normalViewPr>
  <p:slideViewPr>
    <p:cSldViewPr>
      <p:cViewPr varScale="1">
        <p:scale>
          <a:sx n="63" d="100"/>
          <a:sy n="63" d="100"/>
        </p:scale>
        <p:origin x="1004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16/11/relationships/changesInfo" Target="changesInfos/changesInfo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het Jain" userId="9991126a38227487" providerId="LiveId" clId="{9B3530D5-29D1-4248-83EF-2884BAF3C14C}"/>
    <pc:docChg chg="modSld">
      <pc:chgData name="Akshet Jain" userId="9991126a38227487" providerId="LiveId" clId="{9B3530D5-29D1-4248-83EF-2884BAF3C14C}" dt="2021-07-15T08:15:15.154" v="2" actId="20577"/>
      <pc:docMkLst>
        <pc:docMk/>
      </pc:docMkLst>
      <pc:sldChg chg="modSp">
        <pc:chgData name="Akshet Jain" userId="9991126a38227487" providerId="LiveId" clId="{9B3530D5-29D1-4248-83EF-2884BAF3C14C}" dt="2021-07-15T08:14:30.142" v="1"/>
        <pc:sldMkLst>
          <pc:docMk/>
          <pc:sldMk cId="2174861154" sldId="313"/>
        </pc:sldMkLst>
        <pc:graphicFrameChg chg="mod">
          <ac:chgData name="Akshet Jain" userId="9991126a38227487" providerId="LiveId" clId="{9B3530D5-29D1-4248-83EF-2884BAF3C14C}" dt="2021-07-15T08:14:30.142" v="1"/>
          <ac:graphicFrameMkLst>
            <pc:docMk/>
            <pc:sldMk cId="2174861154" sldId="313"/>
            <ac:graphicFrameMk id="7" creationId="{227EF008-5E10-44A9-9A01-7E290B95296C}"/>
          </ac:graphicFrameMkLst>
        </pc:graphicFrameChg>
      </pc:sldChg>
      <pc:sldChg chg="modSp mod">
        <pc:chgData name="Akshet Jain" userId="9991126a38227487" providerId="LiveId" clId="{9B3530D5-29D1-4248-83EF-2884BAF3C14C}" dt="2021-07-15T08:15:15.154" v="2" actId="20577"/>
        <pc:sldMkLst>
          <pc:docMk/>
          <pc:sldMk cId="1155274038" sldId="318"/>
        </pc:sldMkLst>
        <pc:spChg chg="mod">
          <ac:chgData name="Akshet Jain" userId="9991126a38227487" providerId="LiveId" clId="{9B3530D5-29D1-4248-83EF-2884BAF3C14C}" dt="2021-07-15T08:15:15.154" v="2" actId="20577"/>
          <ac:spMkLst>
            <pc:docMk/>
            <pc:sldMk cId="1155274038" sldId="318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ANUJA\Desktop\Seminar\New%20Microsoft%20Office%20Excel%20Worksheet%20(Autosaved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TANUJA\Desktop\Seminar\New%20Microsoft%20Office%20Excel%20Worksheet%20(Autosaved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C\Desktop\New%20Microsoft%20Office%20Excel%20Worksheet%20(Autosaved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TANUJA\Desktop\Seminar\New%20Microsoft%20Office%20Excel%20Worksheet%20(Autosaved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TANUJA\Desktop\Seminar\New%20Microsoft%20Office%20Excel%20Worksheet%20(Autosaved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TANUJA\Desktop\Seminar\New%20Microsoft%20Office%20Excel%20Worksheet%20(Autosaved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TANUJA\Desktop\Seminar\New%20Microsoft%20Office%20Excel%20Worksheet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71628860789812"/>
          <c:y val="0.19270469059120815"/>
          <c:w val="0.64700917978800765"/>
          <c:h val="0.65658101254974588"/>
        </c:manualLayout>
      </c:layout>
      <c:lineChart>
        <c:grouping val="standard"/>
        <c:varyColors val="0"/>
        <c:ser>
          <c:idx val="3"/>
          <c:order val="0"/>
          <c:tx>
            <c:strRef>
              <c:f>'NPS Contribution rate'!$AC$22</c:f>
              <c:strCache>
                <c:ptCount val="1"/>
                <c:pt idx="0">
                  <c:v>Base Scenario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5.21  Cr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BD5-475D-9214-C32E9576121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'NPS Contribution rate'!$AB$23:$AB$58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'NPS Contribution rate'!$AC$23:$AC$58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1.0006069084904989E-2</c:v>
                </c:pt>
                <c:pt idx="2">
                  <c:v>2.1651201304489817E-2</c:v>
                </c:pt>
                <c:pt idx="3">
                  <c:v>3.5138181825021694E-2</c:v>
                </c:pt>
                <c:pt idx="4">
                  <c:v>5.0692250541805227E-2</c:v>
                </c:pt>
                <c:pt idx="5">
                  <c:v>6.856344873337003E-2</c:v>
                </c:pt>
                <c:pt idx="6">
                  <c:v>8.9029202665208335E-2</c:v>
                </c:pt>
                <c:pt idx="7">
                  <c:v>0.11239716754776767</c:v>
                </c:pt>
                <c:pt idx="8">
                  <c:v>0.13900835753133364</c:v>
                </c:pt>
                <c:pt idx="9">
                  <c:v>0.16924058991781424</c:v>
                </c:pt>
                <c:pt idx="10">
                  <c:v>0.20351227450726775</c:v>
                </c:pt>
                <c:pt idx="11">
                  <c:v>0.24228658199826422</c:v>
                </c:pt>
                <c:pt idx="12">
                  <c:v>0.28607602865103715</c:v>
                </c:pt>
                <c:pt idx="13">
                  <c:v>0.33544751802841061</c:v>
                </c:pt>
                <c:pt idx="14">
                  <c:v>0.39102788458188226</c:v>
                </c:pt>
                <c:pt idx="15">
                  <c:v>0.45350998818205673</c:v>
                </c:pt>
                <c:pt idx="16">
                  <c:v>0.52365941344004985</c:v>
                </c:pt>
                <c:pt idx="17">
                  <c:v>0.60232183286916574</c:v>
                </c:pt>
                <c:pt idx="18">
                  <c:v>0.69043109863748775</c:v>
                </c:pt>
                <c:pt idx="19">
                  <c:v>0.78901813390951925</c:v>
                </c:pt>
                <c:pt idx="20">
                  <c:v>0.89922070162073009</c:v>
                </c:pt>
                <c:pt idx="21">
                  <c:v>1.0222941360297166</c:v>
                </c:pt>
                <c:pt idx="22">
                  <c:v>1.1596231306111131</c:v>
                </c:pt>
                <c:pt idx="23">
                  <c:v>1.3127346848565904</c:v>
                </c:pt>
                <c:pt idx="24">
                  <c:v>1.483312322416092</c:v>
                </c:pt>
                <c:pt idx="25">
                  <c:v>1.6732117038186567</c:v>
                </c:pt>
                <c:pt idx="26">
                  <c:v>1.8844777688514052</c:v>
                </c:pt>
                <c:pt idx="27">
                  <c:v>2.1193635566445832</c:v>
                </c:pt>
                <c:pt idx="28">
                  <c:v>2.3803508657173555</c:v>
                </c:pt>
                <c:pt idx="29">
                  <c:v>2.6701729318008307</c:v>
                </c:pt>
                <c:pt idx="30">
                  <c:v>2.9918393183003396</c:v>
                </c:pt>
                <c:pt idx="31">
                  <c:v>3.3486632329289598</c:v>
                </c:pt>
                <c:pt idx="32">
                  <c:v>3.7442915044931233</c:v>
                </c:pt>
                <c:pt idx="33">
                  <c:v>4.1827374762073255</c:v>
                </c:pt>
                <c:pt idx="34">
                  <c:v>4.6684170964435108</c:v>
                </c:pt>
                <c:pt idx="35">
                  <c:v>5.2061885146835492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D5-475D-9214-C32E95761217}"/>
            </c:ext>
          </c:extLst>
        </c:ser>
        <c:ser>
          <c:idx val="0"/>
          <c:order val="1"/>
          <c:tx>
            <c:strRef>
              <c:f>'NPS Contribution rate'!$AD$22</c:f>
              <c:strCache>
                <c:ptCount val="1"/>
                <c:pt idx="0">
                  <c:v>Contribution +5%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6.56 Cr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BD5-475D-9214-C32E9576121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'NPS Contribution rate'!$AB$23:$AB$58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'NPS Contribution rate'!$AD$23:$AD$58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1.2601393253802226E-2</c:v>
                </c:pt>
                <c:pt idx="2">
                  <c:v>2.7266981642841848E-2</c:v>
                </c:pt>
                <c:pt idx="3">
                  <c:v>4.4252147735886718E-2</c:v>
                </c:pt>
                <c:pt idx="4">
                  <c:v>6.3840553026085961E-2</c:v>
                </c:pt>
                <c:pt idx="5">
                  <c:v>8.6347093248587928E-2</c:v>
                </c:pt>
                <c:pt idx="6">
                  <c:v>0.11212115210649677</c:v>
                </c:pt>
                <c:pt idx="7">
                  <c:v>0.14155018288047008</c:v>
                </c:pt>
                <c:pt idx="8">
                  <c:v>0.17506365026602325</c:v>
                </c:pt>
                <c:pt idx="9">
                  <c:v>0.21313736792774721</c:v>
                </c:pt>
                <c:pt idx="10">
                  <c:v>0.2562982707075902</c:v>
                </c:pt>
                <c:pt idx="11">
                  <c:v>0.30512966420406412</c:v>
                </c:pt>
                <c:pt idx="12">
                  <c:v>0.36027699858239992</c:v>
                </c:pt>
                <c:pt idx="13">
                  <c:v>0.42245421801702948</c:v>
                </c:pt>
                <c:pt idx="14">
                  <c:v>0.49245074214530782</c:v>
                </c:pt>
                <c:pt idx="15">
                  <c:v>0.57113914136677768</c:v>
                </c:pt>
                <c:pt idx="16">
                  <c:v>0.65948357380106237</c:v>
                </c:pt>
                <c:pt idx="17">
                  <c:v>0.75854905826960572</c:v>
                </c:pt>
                <c:pt idx="18">
                  <c:v>0.86951166484658571</c:v>
                </c:pt>
                <c:pt idx="19">
                  <c:v>0.99366971239230095</c:v>
                </c:pt>
                <c:pt idx="20">
                  <c:v>1.1324560711036074</c:v>
                </c:pt>
                <c:pt idx="21">
                  <c:v>1.2874516775624236</c:v>
                </c:pt>
                <c:pt idx="22">
                  <c:v>1.4604003801133703</c:v>
                </c:pt>
                <c:pt idx="23">
                  <c:v>1.6532252437412689</c:v>
                </c:pt>
                <c:pt idx="24">
                  <c:v>1.8680464560427661</c:v>
                </c:pt>
                <c:pt idx="25">
                  <c:v>2.1072009894966213</c:v>
                </c:pt>
                <c:pt idx="26">
                  <c:v>2.3732641901472378</c:v>
                </c:pt>
                <c:pt idx="27">
                  <c:v>2.669073479149271</c:v>
                </c:pt>
                <c:pt idx="28">
                  <c:v>2.9977543715127943</c:v>
                </c:pt>
                <c:pt idx="29">
                  <c:v>3.3627490359866705</c:v>
                </c:pt>
                <c:pt idx="30">
                  <c:v>3.7678476414844915</c:v>
                </c:pt>
                <c:pt idx="31">
                  <c:v>4.2172227589699096</c:v>
                </c:pt>
                <c:pt idx="32">
                  <c:v>4.7154671134710302</c:v>
                </c:pt>
                <c:pt idx="33">
                  <c:v>5.2676350090986022</c:v>
                </c:pt>
                <c:pt idx="34">
                  <c:v>5.8792877808335531</c:v>
                </c:pt>
                <c:pt idx="35">
                  <c:v>6.5565436606795968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D5-475D-9214-C32E95761217}"/>
            </c:ext>
          </c:extLst>
        </c:ser>
        <c:ser>
          <c:idx val="1"/>
          <c:order val="2"/>
          <c:tx>
            <c:strRef>
              <c:f>'NPS Contribution rate'!$AE$22</c:f>
              <c:strCache>
                <c:ptCount val="1"/>
                <c:pt idx="0">
                  <c:v>Contribution -5%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3.93  Cr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BD5-475D-9214-C32E9576121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'NPS Contribution rate'!$AB$23:$AB$58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'NPS Contribution rate'!$AE$23:$AE$58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7.5608359522813372E-3</c:v>
                </c:pt>
                <c:pt idx="2">
                  <c:v>1.6360188985705126E-2</c:v>
                </c:pt>
                <c:pt idx="3">
                  <c:v>2.6551288641532028E-2</c:v>
                </c:pt>
                <c:pt idx="4">
                  <c:v>3.8304331815651578E-2</c:v>
                </c:pt>
                <c:pt idx="5">
                  <c:v>5.1808255949152768E-2</c:v>
                </c:pt>
                <c:pt idx="6">
                  <c:v>6.7272691263898066E-2</c:v>
                </c:pt>
                <c:pt idx="7">
                  <c:v>8.4930109728282049E-2</c:v>
                </c:pt>
                <c:pt idx="8">
                  <c:v>0.10503819015961392</c:v>
                </c:pt>
                <c:pt idx="9">
                  <c:v>0.12788242075664832</c:v>
                </c:pt>
                <c:pt idx="10">
                  <c:v>0.15377896242455411</c:v>
                </c:pt>
                <c:pt idx="11">
                  <c:v>0.18307779852243844</c:v>
                </c:pt>
                <c:pt idx="12">
                  <c:v>0.21616619914944007</c:v>
                </c:pt>
                <c:pt idx="13">
                  <c:v>0.25347253081021781</c:v>
                </c:pt>
                <c:pt idx="14">
                  <c:v>0.29547044528718486</c:v>
                </c:pt>
                <c:pt idx="15">
                  <c:v>0.34268348482006677</c:v>
                </c:pt>
                <c:pt idx="16">
                  <c:v>0.39569014428063765</c:v>
                </c:pt>
                <c:pt idx="17">
                  <c:v>0.45512943496176322</c:v>
                </c:pt>
                <c:pt idx="18">
                  <c:v>0.52170699890795125</c:v>
                </c:pt>
                <c:pt idx="19">
                  <c:v>0.59620182743538086</c:v>
                </c:pt>
                <c:pt idx="20">
                  <c:v>0.67947364266216448</c:v>
                </c:pt>
                <c:pt idx="21">
                  <c:v>0.77247100653745471</c:v>
                </c:pt>
                <c:pt idx="22">
                  <c:v>0.87624022806802282</c:v>
                </c:pt>
                <c:pt idx="23">
                  <c:v>0.99193514624476153</c:v>
                </c:pt>
                <c:pt idx="24">
                  <c:v>1.1208278736256601</c:v>
                </c:pt>
                <c:pt idx="25">
                  <c:v>1.2643205936979727</c:v>
                </c:pt>
                <c:pt idx="26">
                  <c:v>1.4239585140883433</c:v>
                </c:pt>
                <c:pt idx="27">
                  <c:v>1.601444087489563</c:v>
                </c:pt>
                <c:pt idx="28">
                  <c:v>1.7986526229076769</c:v>
                </c:pt>
                <c:pt idx="29">
                  <c:v>2.0176494215920027</c:v>
                </c:pt>
                <c:pt idx="30">
                  <c:v>2.2607085848906951</c:v>
                </c:pt>
                <c:pt idx="31">
                  <c:v>2.5303336553819475</c:v>
                </c:pt>
                <c:pt idx="32">
                  <c:v>2.8292802680826186</c:v>
                </c:pt>
                <c:pt idx="33">
                  <c:v>3.1605810054591639</c:v>
                </c:pt>
                <c:pt idx="34">
                  <c:v>3.5275726685001323</c:v>
                </c:pt>
                <c:pt idx="35">
                  <c:v>3.9339261964077585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D5-475D-9214-C32E95761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303872"/>
        <c:axId val="108305408"/>
      </c:lineChart>
      <c:catAx>
        <c:axId val="1083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30540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08305408"/>
        <c:scaling>
          <c:orientation val="minMax"/>
        </c:scaling>
        <c:delete val="0"/>
        <c:axPos val="l"/>
        <c:majorGridlines/>
        <c:numFmt formatCode="&quot;₹&quot;\ ###.00\ \C\r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0830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72909440174168"/>
          <c:y val="0.42210436555826752"/>
          <c:w val="0.17207042431866867"/>
          <c:h val="0.26204768943728868"/>
        </c:manualLayout>
      </c:layout>
      <c:overlay val="0"/>
    </c:legend>
    <c:plotVisOnly val="1"/>
    <c:dispBlanksAs val="gap"/>
    <c:showDLblsOverMax val="0"/>
  </c:chart>
  <c:spPr>
    <a:ln w="19050">
      <a:solidFill>
        <a:schemeClr val="accent2">
          <a:lumMod val="50000"/>
        </a:schemeClr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71628860789811"/>
          <c:y val="0.19270469059120818"/>
          <c:w val="0.64700917978800765"/>
          <c:h val="0.65658101254974632"/>
        </c:manualLayout>
      </c:layout>
      <c:lineChart>
        <c:grouping val="standard"/>
        <c:varyColors val="0"/>
        <c:ser>
          <c:idx val="0"/>
          <c:order val="0"/>
          <c:tx>
            <c:strRef>
              <c:f>'NPS EROA Sensitivity'!$AC$22</c:f>
              <c:strCache>
                <c:ptCount val="1"/>
                <c:pt idx="0">
                  <c:v>Base Scenario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 dirty="0"/>
                      <a:t> 5.21 Cr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F91-4EB9-B8FD-DD72B3D91C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'NPS EROA Sensitivity'!$AB$23:$AB$58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'NPS EROA Sensitivity'!$AC$23:$AC$58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1.0006069084904989E-2</c:v>
                </c:pt>
                <c:pt idx="2">
                  <c:v>2.165120130448981E-2</c:v>
                </c:pt>
                <c:pt idx="3">
                  <c:v>3.5138181825021687E-2</c:v>
                </c:pt>
                <c:pt idx="4">
                  <c:v>5.069225054180522E-2</c:v>
                </c:pt>
                <c:pt idx="5">
                  <c:v>6.856344873337003E-2</c:v>
                </c:pt>
                <c:pt idx="6">
                  <c:v>8.9029202665208307E-2</c:v>
                </c:pt>
                <c:pt idx="7">
                  <c:v>0.11239716754776764</c:v>
                </c:pt>
                <c:pt idx="8">
                  <c:v>0.13900835753133364</c:v>
                </c:pt>
                <c:pt idx="9">
                  <c:v>0.16924058991781418</c:v>
                </c:pt>
                <c:pt idx="10">
                  <c:v>0.20351227450726775</c:v>
                </c:pt>
                <c:pt idx="11">
                  <c:v>0.24228658199826422</c:v>
                </c:pt>
                <c:pt idx="12">
                  <c:v>0.28607602865103715</c:v>
                </c:pt>
                <c:pt idx="13">
                  <c:v>0.33544751802841061</c:v>
                </c:pt>
                <c:pt idx="14">
                  <c:v>0.39102788458188226</c:v>
                </c:pt>
                <c:pt idx="15">
                  <c:v>0.45350998818205673</c:v>
                </c:pt>
                <c:pt idx="16">
                  <c:v>0.52365941344004985</c:v>
                </c:pt>
                <c:pt idx="17">
                  <c:v>0.60232183286916574</c:v>
                </c:pt>
                <c:pt idx="18">
                  <c:v>0.69043109863748753</c:v>
                </c:pt>
                <c:pt idx="19">
                  <c:v>0.78901813390951925</c:v>
                </c:pt>
                <c:pt idx="20">
                  <c:v>0.89922070162072987</c:v>
                </c:pt>
                <c:pt idx="21">
                  <c:v>1.0222941360297166</c:v>
                </c:pt>
                <c:pt idx="22">
                  <c:v>1.1596231306111131</c:v>
                </c:pt>
                <c:pt idx="23">
                  <c:v>1.3127346848565904</c:v>
                </c:pt>
                <c:pt idx="24">
                  <c:v>1.483312322416092</c:v>
                </c:pt>
                <c:pt idx="25">
                  <c:v>1.6732117038186567</c:v>
                </c:pt>
                <c:pt idx="26">
                  <c:v>1.8844777688514052</c:v>
                </c:pt>
                <c:pt idx="27">
                  <c:v>2.1193635566445832</c:v>
                </c:pt>
                <c:pt idx="28">
                  <c:v>2.3803508657173555</c:v>
                </c:pt>
                <c:pt idx="29">
                  <c:v>2.6701729318008307</c:v>
                </c:pt>
                <c:pt idx="30">
                  <c:v>2.9918393183003396</c:v>
                </c:pt>
                <c:pt idx="31">
                  <c:v>3.3486632329289598</c:v>
                </c:pt>
                <c:pt idx="32">
                  <c:v>3.7442915044931233</c:v>
                </c:pt>
                <c:pt idx="33">
                  <c:v>4.1827374762073255</c:v>
                </c:pt>
                <c:pt idx="34">
                  <c:v>4.6684170964435108</c:v>
                </c:pt>
                <c:pt idx="35">
                  <c:v>5.2061885146835492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91-4EB9-B8FD-DD72B3D91CE9}"/>
            </c:ext>
          </c:extLst>
        </c:ser>
        <c:ser>
          <c:idx val="1"/>
          <c:order val="1"/>
          <c:tx>
            <c:strRef>
              <c:f>'NPS EROA Sensitivity'!$AD$22</c:f>
              <c:strCache>
                <c:ptCount val="1"/>
                <c:pt idx="0">
                  <c:v>EROA +2%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 dirty="0"/>
                      <a:t> 7.84  Cr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F91-4EB9-B8FD-DD72B3D91C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'NPS EROA Sensitivity'!$AB$23:$AB$58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'NPS EROA Sensitivity'!$AD$23:$AD$58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1.0099098431582387E-2</c:v>
                </c:pt>
                <c:pt idx="2">
                  <c:v>2.2073789670499194E-2</c:v>
                </c:pt>
                <c:pt idx="3">
                  <c:v>3.6190600715905977E-2</c:v>
                </c:pt>
                <c:pt idx="4">
                  <c:v>5.2750364751877298E-2</c:v>
                </c:pt>
                <c:pt idx="5">
                  <c:v>7.2092433498553113E-2</c:v>
                </c:pt>
                <c:pt idx="6">
                  <c:v>9.459939398521218E-2</c:v>
                </c:pt>
                <c:pt idx="7">
                  <c:v>0.12070234930453975</c:v>
                </c:pt>
                <c:pt idx="8">
                  <c:v>0.15088682988265673</c:v>
                </c:pt>
                <c:pt idx="9">
                  <c:v>0.18569940958777031</c:v>
                </c:pt>
                <c:pt idx="10">
                  <c:v>0.22575510969608609</c:v>
                </c:pt>
                <c:pt idx="11">
                  <c:v>0.2717456834423283</c:v>
                </c:pt>
                <c:pt idx="12">
                  <c:v>0.32444888472153238</c:v>
                </c:pt>
                <c:pt idx="13">
                  <c:v>0.38473883661004082</c:v>
                </c:pt>
                <c:pt idx="14">
                  <c:v>0.45359762888341165</c:v>
                </c:pt>
                <c:pt idx="15">
                  <c:v>0.532128288790788</c:v>
                </c:pt>
                <c:pt idx="16">
                  <c:v>0.62156928618173379</c:v>
                </c:pt>
                <c:pt idx="17">
                  <c:v>0.72331075287628577</c:v>
                </c:pt>
                <c:pt idx="18">
                  <c:v>0.83891261714932963</c:v>
                </c:pt>
                <c:pt idx="19">
                  <c:v>0.97012487762003718</c:v>
                </c:pt>
                <c:pt idx="20">
                  <c:v>1.1189102669790878</c:v>
                </c:pt>
                <c:pt idx="21">
                  <c:v>1.2874695851665974</c:v>
                </c:pt>
                <c:pt idx="22">
                  <c:v>1.4782700141846319</c:v>
                </c:pt>
                <c:pt idx="23">
                  <c:v>1.694076763083189</c:v>
                </c:pt>
                <c:pt idx="24">
                  <c:v>1.9379884322365977</c:v>
                </c:pt>
                <c:pt idx="25">
                  <c:v>2.2134765313181548</c:v>
                </c:pt>
                <c:pt idx="26">
                  <c:v>2.5244296359310971</c:v>
                </c:pt>
                <c:pt idx="27">
                  <c:v>2.8752027242735738</c:v>
                </c:pt>
                <c:pt idx="28">
                  <c:v>3.2706722981847522</c:v>
                </c:pt>
                <c:pt idx="29">
                  <c:v>3.7162979631978543</c:v>
                </c:pt>
                <c:pt idx="30">
                  <c:v>4.2181912206613772</c:v>
                </c:pt>
                <c:pt idx="31">
                  <c:v>4.7831923125273397</c:v>
                </c:pt>
                <c:pt idx="32">
                  <c:v>5.4189560571003996</c:v>
                </c:pt>
                <c:pt idx="33">
                  <c:v>6.1340477230714416</c:v>
                </c:pt>
                <c:pt idx="34">
                  <c:v>6.9380501108370733</c:v>
                </c:pt>
                <c:pt idx="35">
                  <c:v>7.8416831458991307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91-4EB9-B8FD-DD72B3D91CE9}"/>
            </c:ext>
          </c:extLst>
        </c:ser>
        <c:ser>
          <c:idx val="2"/>
          <c:order val="2"/>
          <c:tx>
            <c:strRef>
              <c:f>'NPS EROA Sensitivity'!$AE$22</c:f>
              <c:strCache>
                <c:ptCount val="1"/>
                <c:pt idx="0">
                  <c:v>EROA -2%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 dirty="0"/>
                      <a:t> 3.59  Cr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F91-4EB9-B8FD-DD72B3D91C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'NPS EROA Sensitivity'!$AB$23:$AB$58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'NPS EROA Sensitivity'!$AE$23:$AE$58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9.9140682317123523E-3</c:v>
                </c:pt>
                <c:pt idx="2">
                  <c:v>2.1238810033729311E-2</c:v>
                </c:pt>
                <c:pt idx="3">
                  <c:v>3.4124782046845284E-2</c:v>
                </c:pt>
                <c:pt idx="4">
                  <c:v>4.8736825188994762E-2</c:v>
                </c:pt>
                <c:pt idx="5">
                  <c:v>6.5255335303579742E-2</c:v>
                </c:pt>
                <c:pt idx="6">
                  <c:v>8.3877642325642432E-2</c:v>
                </c:pt>
                <c:pt idx="7">
                  <c:v>0.10481950697702611</c:v>
                </c:pt>
                <c:pt idx="8">
                  <c:v>0.12831674473473317</c:v>
                </c:pt>
                <c:pt idx="9">
                  <c:v>0.15462698760845481</c:v>
                </c:pt>
                <c:pt idx="10">
                  <c:v>0.18403159511837974</c:v>
                </c:pt>
                <c:pt idx="11">
                  <c:v>0.21683772678786381</c:v>
                </c:pt>
                <c:pt idx="12">
                  <c:v>0.25338058946279446</c:v>
                </c:pt>
                <c:pt idx="13">
                  <c:v>0.29402587384630691</c:v>
                </c:pt>
                <c:pt idx="14">
                  <c:v>0.33917239580019737</c:v>
                </c:pt>
                <c:pt idx="15">
                  <c:v>0.38925495921969255</c:v>
                </c:pt>
                <c:pt idx="16">
                  <c:v>0.44474745864347287</c:v>
                </c:pt>
                <c:pt idx="17">
                  <c:v>0.50616624122388032</c:v>
                </c:pt>
                <c:pt idx="18">
                  <c:v>0.57407374926152932</c:v>
                </c:pt>
                <c:pt idx="19">
                  <c:v>0.64908246621326693</c:v>
                </c:pt>
                <c:pt idx="20">
                  <c:v>0.73185919092238072</c:v>
                </c:pt>
                <c:pt idx="21">
                  <c:v>0.82312966680582433</c:v>
                </c:pt>
                <c:pt idx="22">
                  <c:v>0.9236835948764085</c:v>
                </c:pt>
                <c:pt idx="23">
                  <c:v>1.0343800617907704</c:v>
                </c:pt>
                <c:pt idx="24">
                  <c:v>1.1561534166097323</c:v>
                </c:pt>
                <c:pt idx="25">
                  <c:v>1.2900196326508127</c:v>
                </c:pt>
                <c:pt idx="26">
                  <c:v>1.4370831937184725</c:v>
                </c:pt>
                <c:pt idx="27">
                  <c:v>1.5985445471329238</c:v>
                </c:pt>
                <c:pt idx="28">
                  <c:v>1.775708169360902</c:v>
                </c:pt>
                <c:pt idx="29">
                  <c:v>1.9699912937009638</c:v>
                </c:pt>
                <c:pt idx="30">
                  <c:v>2.1829333534125652</c:v>
                </c:pt>
                <c:pt idx="31">
                  <c:v>2.4162061979246796</c:v>
                </c:pt>
                <c:pt idx="32">
                  <c:v>2.6716251443404535</c:v>
                </c:pt>
                <c:pt idx="33">
                  <c:v>2.9511609313950071</c:v>
                </c:pt>
                <c:pt idx="34">
                  <c:v>3.256952648352633</c:v>
                </c:pt>
                <c:pt idx="35">
                  <c:v>3.591321717076803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91-4EB9-B8FD-DD72B3D91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604800"/>
        <c:axId val="108622976"/>
      </c:lineChart>
      <c:catAx>
        <c:axId val="10860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6229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08622976"/>
        <c:scaling>
          <c:orientation val="minMax"/>
        </c:scaling>
        <c:delete val="0"/>
        <c:axPos val="l"/>
        <c:majorGridlines/>
        <c:numFmt formatCode="&quot;₹&quot;\ ###.00\ \C\r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0860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72909440174191"/>
          <c:y val="0.42210436555826764"/>
          <c:w val="0.14071263694109828"/>
          <c:h val="0.1557912688834667"/>
        </c:manualLayout>
      </c:layout>
      <c:overlay val="0"/>
    </c:legend>
    <c:plotVisOnly val="1"/>
    <c:dispBlanksAs val="gap"/>
    <c:showDLblsOverMax val="0"/>
  </c:chart>
  <c:spPr>
    <a:ln w="19050">
      <a:solidFill>
        <a:schemeClr val="accent2">
          <a:lumMod val="50000"/>
        </a:schemeClr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1628860789811"/>
          <c:y val="0.19270469059120829"/>
          <c:w val="0.64700917978800765"/>
          <c:h val="0.65658101254974699"/>
        </c:manualLayout>
      </c:layout>
      <c:lineChart>
        <c:grouping val="standard"/>
        <c:varyColors val="0"/>
        <c:ser>
          <c:idx val="1"/>
          <c:order val="0"/>
          <c:tx>
            <c:strRef>
              <c:f>'Age at entry'!$S$22</c:f>
              <c:strCache>
                <c:ptCount val="1"/>
                <c:pt idx="0">
                  <c:v>Base</c:v>
                </c:pt>
              </c:strCache>
            </c:strRef>
          </c:tx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25,  5.21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EDB-4622-BE07-C1B8916BEF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DB-4622-BE07-C1B8916BEF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DB-4622-BE07-C1B8916BEF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DB-4622-BE07-C1B8916BEF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DB-4622-BE07-C1B8916BEF9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30</a:t>
                    </a:r>
                    <a:r>
                      <a:rPr lang="en-US"/>
                      <a:t>,  4.20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EDB-4622-BE07-C1B8916BEF9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DB-4622-BE07-C1B8916BEF9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DB-4622-BE07-C1B8916BEF9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DB-4622-BE07-C1B8916BEF9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DB-4622-BE07-C1B8916BEF9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35,  3.29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EDB-4622-BE07-C1B8916BEF9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DB-4622-BE07-C1B8916BEF9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EDB-4622-BE07-C1B8916BEF9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EDB-4622-BE07-C1B8916BEF9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EDB-4622-BE07-C1B8916BEF9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40,  2.48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CEDB-4622-BE07-C1B8916BEF9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EDB-4622-BE07-C1B8916BEF9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DB-4622-BE07-C1B8916BEF9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EDB-4622-BE07-C1B8916BEF9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EDB-4622-BE07-C1B8916BEF9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45,  1.75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CEDB-4622-BE07-C1B8916BEF9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EDB-4622-BE07-C1B8916BEF9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EDB-4622-BE07-C1B8916BEF9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EDB-4622-BE07-C1B8916BEF9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EDB-4622-BE07-C1B8916BEF9A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lang="en-US" dirty="0"/>
                      <a:t>50</a:t>
                    </a:r>
                    <a:r>
                      <a:rPr lang="en-US"/>
                      <a:t>,  1.10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CEDB-4622-BE07-C1B8916BEF9A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EDB-4622-BE07-C1B8916BEF9A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EDB-4622-BE07-C1B8916BEF9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EDB-4622-BE07-C1B8916BEF9A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EDB-4622-BE07-C1B8916BEF9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/>
                      <a:t>55,  0.52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CEDB-4622-BE07-C1B8916BEF9A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EDB-4622-BE07-C1B8916BEF9A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EDB-4622-BE07-C1B8916BEF9A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EDB-4622-BE07-C1B8916BEF9A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EDB-4622-BE07-C1B8916BEF9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'Age at entry'!$R$23:$R$58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'Age at entry'!$S$23:$S$58</c:f>
              <c:numCache>
                <c:formatCode>_(* #,##0.00_);_(* \(#,##0.00\);_(* "-"??_);_(@_)</c:formatCode>
                <c:ptCount val="36"/>
                <c:pt idx="0">
                  <c:v>5.2452349285436783</c:v>
                </c:pt>
                <c:pt idx="1">
                  <c:v>5.0326703403935236</c:v>
                </c:pt>
                <c:pt idx="2">
                  <c:v>4.8247322575335883</c:v>
                </c:pt>
                <c:pt idx="3">
                  <c:v>4.621319983270312</c:v>
                </c:pt>
                <c:pt idx="4">
                  <c:v>4.4223350125911622</c:v>
                </c:pt>
                <c:pt idx="5">
                  <c:v>4.2276809844623919</c:v>
                </c:pt>
                <c:pt idx="6">
                  <c:v>4.0372636351649422</c:v>
                </c:pt>
                <c:pt idx="7">
                  <c:v>3.8509907526459934</c:v>
                </c:pt>
                <c:pt idx="8">
                  <c:v>3.6687721318641477</c:v>
                </c:pt>
                <c:pt idx="9">
                  <c:v>3.4905195311064436</c:v>
                </c:pt>
                <c:pt idx="10">
                  <c:v>3.3161466292561572</c:v>
                </c:pt>
                <c:pt idx="11">
                  <c:v>3.1455689839907284</c:v>
                </c:pt>
                <c:pt idx="12">
                  <c:v>2.9787039908894397</c:v>
                </c:pt>
                <c:pt idx="13">
                  <c:v>2.8154708434311888</c:v>
                </c:pt>
                <c:pt idx="14">
                  <c:v>2.6557904938628827</c:v>
                </c:pt>
                <c:pt idx="15">
                  <c:v>2.4995856149195399</c:v>
                </c:pt>
                <c:pt idx="16">
                  <c:v>2.3467805623775817</c:v>
                </c:pt>
                <c:pt idx="17">
                  <c:v>2.1973013384231166</c:v>
                </c:pt>
                <c:pt idx="18">
                  <c:v>2.0510755558175742</c:v>
                </c:pt>
                <c:pt idx="19">
                  <c:v>1.9080324028432449</c:v>
                </c:pt>
                <c:pt idx="20">
                  <c:v>1.7681026090117813</c:v>
                </c:pt>
                <c:pt idx="21">
                  <c:v>1.6312184115190871</c:v>
                </c:pt>
                <c:pt idx="22">
                  <c:v>1.4973135224303</c:v>
                </c:pt>
                <c:pt idx="23">
                  <c:v>1.3663230965790099</c:v>
                </c:pt>
                <c:pt idx="24">
                  <c:v>1.2381837001651459</c:v>
                </c:pt>
                <c:pt idx="25">
                  <c:v>1.1128332800363478</c:v>
                </c:pt>
                <c:pt idx="26">
                  <c:v>0.99021113363792701</c:v>
                </c:pt>
                <c:pt idx="27">
                  <c:v>0.87025787961687284</c:v>
                </c:pt>
                <c:pt idx="28">
                  <c:v>0.75291542906566267</c:v>
                </c:pt>
                <c:pt idx="29">
                  <c:v>0.63812695739197189</c:v>
                </c:pt>
                <c:pt idx="30">
                  <c:v>0.52583687680061986</c:v>
                </c:pt>
                <c:pt idx="31">
                  <c:v>0.41599080937448046</c:v>
                </c:pt>
                <c:pt idx="32">
                  <c:v>0.30853556074125565</c:v>
                </c:pt>
                <c:pt idx="33">
                  <c:v>0.20341909431343619</c:v>
                </c:pt>
                <c:pt idx="34">
                  <c:v>0.10059050608889918</c:v>
                </c:pt>
                <c:pt idx="3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CEDB-4622-BE07-C1B8916BE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402560"/>
        <c:axId val="110404352"/>
      </c:lineChart>
      <c:catAx>
        <c:axId val="11040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40435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10404352"/>
        <c:scaling>
          <c:orientation val="minMax"/>
        </c:scaling>
        <c:delete val="0"/>
        <c:axPos val="l"/>
        <c:majorGridlines/>
        <c:numFmt formatCode="&quot;₹&quot;\ ###.00\ \C\r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1040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72909440174224"/>
          <c:y val="0.42210436555826791"/>
          <c:w val="0.14071263694109837"/>
          <c:h val="0.15579126888346687"/>
        </c:manualLayout>
      </c:layout>
      <c:overlay val="0"/>
    </c:legend>
    <c:plotVisOnly val="1"/>
    <c:dispBlanksAs val="gap"/>
    <c:showDLblsOverMax val="0"/>
  </c:chart>
  <c:spPr>
    <a:ln w="19050">
      <a:solidFill>
        <a:schemeClr val="accent2">
          <a:lumMod val="50000"/>
        </a:schemeClr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71628860789811"/>
          <c:y val="0.19270469059120818"/>
          <c:w val="0.64700917978800765"/>
          <c:h val="0.65658101254974632"/>
        </c:manualLayout>
      </c:layout>
      <c:lineChart>
        <c:grouping val="standard"/>
        <c:varyColors val="0"/>
        <c:ser>
          <c:idx val="0"/>
          <c:order val="0"/>
          <c:tx>
            <c:strRef>
              <c:f>'EPF Contribution Rate'!$AC$22</c:f>
              <c:strCache>
                <c:ptCount val="1"/>
                <c:pt idx="0">
                  <c:v>Base Scenario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4.58  Cr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1C9-4511-B75C-4D54BD316C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'EPF Contribution Rate'!$AB$23:$AB$58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'EPF Contribution Rate'!$AC$23:$AC$58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1.0396310723941678E-2</c:v>
                </c:pt>
                <c:pt idx="2">
                  <c:v>2.2398808043827472E-2</c:v>
                </c:pt>
                <c:pt idx="3">
                  <c:v>3.6193768881242115E-2</c:v>
                </c:pt>
                <c:pt idx="4">
                  <c:v>5.1986694548488414E-2</c:v>
                </c:pt>
                <c:pt idx="5">
                  <c:v>7.0004173168537548E-2</c:v>
                </c:pt>
                <c:pt idx="6">
                  <c:v>9.0495915552875547E-2</c:v>
                </c:pt>
                <c:pt idx="7">
                  <c:v>0.11373698026771804</c:v>
                </c:pt>
                <c:pt idx="8">
                  <c:v>0.14003020501876395</c:v>
                </c:pt>
                <c:pt idx="9">
                  <c:v>0.1697088630071559</c:v>
                </c:pt>
                <c:pt idx="10">
                  <c:v>0.20313956456527649</c:v>
                </c:pt>
                <c:pt idx="11">
                  <c:v>0.24072542618200993</c:v>
                </c:pt>
                <c:pt idx="12">
                  <c:v>0.28290953098570876</c:v>
                </c:pt>
                <c:pt idx="13">
                  <c:v>0.33017870688298379</c:v>
                </c:pt>
                <c:pt idx="14">
                  <c:v>0.38306765086740141</c:v>
                </c:pt>
                <c:pt idx="15">
                  <c:v>0.4421634305303403</c:v>
                </c:pt>
                <c:pt idx="16">
                  <c:v>0.5081103965440954</c:v>
                </c:pt>
                <c:pt idx="17">
                  <c:v>0.58161554286381811</c:v>
                </c:pt>
                <c:pt idx="18">
                  <c:v>0.66345435463066982</c:v>
                </c:pt>
                <c:pt idx="19">
                  <c:v>0.75447718727597002</c:v>
                </c:pt>
                <c:pt idx="20">
                  <c:v>0.85561622414952965</c:v>
                </c:pt>
                <c:pt idx="21">
                  <c:v>0.9678930641510487</c:v>
                </c:pt>
                <c:pt idx="22">
                  <c:v>1.0924269953601526</c:v>
                </c:pt>
                <c:pt idx="23">
                  <c:v>1.2304440155693703</c:v>
                </c:pt>
                <c:pt idx="24">
                  <c:v>1.3832866659589</c:v>
                </c:pt>
                <c:pt idx="25">
                  <c:v>1.5524247499490058</c:v>
                </c:pt>
                <c:pt idx="26">
                  <c:v>1.7394670155650722</c:v>
                </c:pt>
                <c:pt idx="27">
                  <c:v>1.9461738864949041</c:v>
                </c:pt>
                <c:pt idx="28">
                  <c:v>2.1744713344546573</c:v>
                </c:pt>
                <c:pt idx="29">
                  <c:v>2.42646599355965</c:v>
                </c:pt>
                <c:pt idx="30">
                  <c:v>2.7044616261744285</c:v>
                </c:pt>
                <c:pt idx="31">
                  <c:v>3.0109770592527192</c:v>
                </c:pt>
                <c:pt idx="32">
                  <c:v>3.3487657205374526</c:v>
                </c:pt>
                <c:pt idx="33">
                  <c:v>3.7208369152441203</c:v>
                </c:pt>
                <c:pt idx="34">
                  <c:v>4.1304789960742712</c:v>
                </c:pt>
                <c:pt idx="35">
                  <c:v>4.5812845926827475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9-4511-B75C-4D54BD316C44}"/>
            </c:ext>
          </c:extLst>
        </c:ser>
        <c:ser>
          <c:idx val="1"/>
          <c:order val="1"/>
          <c:tx>
            <c:strRef>
              <c:f>'EPF Contribution Rate'!$AD$22</c:f>
              <c:strCache>
                <c:ptCount val="1"/>
                <c:pt idx="0">
                  <c:v>Contribution +5%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5.66 Cr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1C9-4511-B75C-4D54BD316C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'EPF Contribution Rate'!$AB$23:$AB$58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'EPF Contribution Rate'!$AD$23:$AD$58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1.2886295928166982E-2</c:v>
                </c:pt>
                <c:pt idx="2">
                  <c:v>2.775974496048254E-2</c:v>
                </c:pt>
                <c:pt idx="3">
                  <c:v>4.4850444978323308E-2</c:v>
                </c:pt>
                <c:pt idx="4">
                  <c:v>6.4412209436759432E-2</c:v>
                </c:pt>
                <c:pt idx="5">
                  <c:v>8.6724862335022149E-2</c:v>
                </c:pt>
                <c:pt idx="6">
                  <c:v>0.11209674673126352</c:v>
                </c:pt>
                <c:pt idx="7">
                  <c:v>0.14086746615218038</c:v>
                </c:pt>
                <c:pt idx="8">
                  <c:v>0.17341087996873503</c:v>
                </c:pt>
                <c:pt idx="9">
                  <c:v>0.21013837568076224</c:v>
                </c:pt>
                <c:pt idx="10">
                  <c:v>0.25150244308875797</c:v>
                </c:pt>
                <c:pt idx="11">
                  <c:v>0.29800057754485493</c:v>
                </c:pt>
                <c:pt idx="12">
                  <c:v>0.35017954188230632</c:v>
                </c:pt>
                <c:pt idx="13">
                  <c:v>0.40864001924052784</c:v>
                </c:pt>
                <c:pt idx="14">
                  <c:v>0.47404169184903638</c:v>
                </c:pt>
                <c:pt idx="15">
                  <c:v>0.54710878392832796</c:v>
                </c:pt>
                <c:pt idx="16">
                  <c:v>0.6286361102302277</c:v>
                </c:pt>
                <c:pt idx="17">
                  <c:v>0.71949567539790082</c:v>
                </c:pt>
                <c:pt idx="18">
                  <c:v>0.82064387330182065</c:v>
                </c:pt>
                <c:pt idx="19">
                  <c:v>0.93312933982999324</c:v>
                </c:pt>
                <c:pt idx="20">
                  <c:v>1.0581015173085442</c:v>
                </c:pt>
                <c:pt idx="21">
                  <c:v>1.1968199938346469</c:v>
                </c:pt>
                <c:pt idx="22">
                  <c:v>1.3506646863530214</c:v>
                </c:pt>
                <c:pt idx="23">
                  <c:v>1.5211469423378716</c:v>
                </c:pt>
                <c:pt idx="24">
                  <c:v>1.709921641495687</c:v>
                </c:pt>
                <c:pt idx="25">
                  <c:v>1.9188003860257634</c:v>
                </c:pt>
                <c:pt idx="26">
                  <c:v>2.149765875713324</c:v>
                </c:pt>
                <c:pt idx="27">
                  <c:v>2.4049875725379395</c:v>
                </c:pt>
                <c:pt idx="28">
                  <c:v>2.6868387686147082</c:v>
                </c:pt>
                <c:pt idx="29">
                  <c:v>2.997915181210248</c:v>
                </c:pt>
                <c:pt idx="30">
                  <c:v>3.3410552093571821</c:v>
                </c:pt>
                <c:pt idx="31">
                  <c:v>3.7193619983034849</c:v>
                </c:pt>
                <c:pt idx="32">
                  <c:v>4.1362274707562099</c:v>
                </c:pt>
                <c:pt idx="33">
                  <c:v>4.5953584976995074</c:v>
                </c:pt>
                <c:pt idx="34">
                  <c:v>5.1008053965783775</c:v>
                </c:pt>
                <c:pt idx="35">
                  <c:v>5.6569929609442706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C9-4511-B75C-4D54BD316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496768"/>
        <c:axId val="110519040"/>
      </c:lineChart>
      <c:catAx>
        <c:axId val="1104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51904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10519040"/>
        <c:scaling>
          <c:orientation val="minMax"/>
          <c:max val="7"/>
        </c:scaling>
        <c:delete val="0"/>
        <c:axPos val="l"/>
        <c:majorGridlines/>
        <c:numFmt formatCode="&quot;₹&quot;\ ###.00\ \C\r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1049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72909440174191"/>
          <c:y val="0.42210436555826764"/>
          <c:w val="0.16611006305616444"/>
          <c:h val="0.11520402358528914"/>
        </c:manualLayout>
      </c:layout>
      <c:overlay val="0"/>
    </c:legend>
    <c:plotVisOnly val="1"/>
    <c:dispBlanksAs val="gap"/>
    <c:showDLblsOverMax val="0"/>
  </c:chart>
  <c:spPr>
    <a:ln w="19050">
      <a:solidFill>
        <a:schemeClr val="accent2">
          <a:lumMod val="50000"/>
        </a:schemeClr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71628860789811"/>
          <c:y val="0.19270469059120826"/>
          <c:w val="0.64700917978800765"/>
          <c:h val="0.65658101254974677"/>
        </c:manualLayout>
      </c:layout>
      <c:lineChart>
        <c:grouping val="standard"/>
        <c:varyColors val="0"/>
        <c:ser>
          <c:idx val="1"/>
          <c:order val="0"/>
          <c:tx>
            <c:strRef>
              <c:f>'EPF EROA Sensitivity'!$AC$22</c:f>
              <c:strCache>
                <c:ptCount val="1"/>
                <c:pt idx="0">
                  <c:v>Base Scenario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4.58  Cr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A30-42F4-A120-F6A45D2ADB4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'EPF EROA Sensitivity'!$AB$23:$AB$58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'EPF EROA Sensitivity'!$AC$23:$AC$58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1.0396310723941678E-2</c:v>
                </c:pt>
                <c:pt idx="2">
                  <c:v>2.2398808043827472E-2</c:v>
                </c:pt>
                <c:pt idx="3">
                  <c:v>3.6193768881242115E-2</c:v>
                </c:pt>
                <c:pt idx="4">
                  <c:v>5.1986694548488414E-2</c:v>
                </c:pt>
                <c:pt idx="5">
                  <c:v>7.0004173168537548E-2</c:v>
                </c:pt>
                <c:pt idx="6">
                  <c:v>9.0495915552875547E-2</c:v>
                </c:pt>
                <c:pt idx="7">
                  <c:v>0.11373698026771804</c:v>
                </c:pt>
                <c:pt idx="8">
                  <c:v>0.14003020501876395</c:v>
                </c:pt>
                <c:pt idx="9">
                  <c:v>0.1697088630071559</c:v>
                </c:pt>
                <c:pt idx="10">
                  <c:v>0.20313956456527649</c:v>
                </c:pt>
                <c:pt idx="11">
                  <c:v>0.24072542618200993</c:v>
                </c:pt>
                <c:pt idx="12">
                  <c:v>0.28290953098570876</c:v>
                </c:pt>
                <c:pt idx="13">
                  <c:v>0.33017870688298379</c:v>
                </c:pt>
                <c:pt idx="14">
                  <c:v>0.38306765086740141</c:v>
                </c:pt>
                <c:pt idx="15">
                  <c:v>0.4421634305303403</c:v>
                </c:pt>
                <c:pt idx="16">
                  <c:v>0.5081103965440954</c:v>
                </c:pt>
                <c:pt idx="17">
                  <c:v>0.58161554286381811</c:v>
                </c:pt>
                <c:pt idx="18">
                  <c:v>0.66345435463066982</c:v>
                </c:pt>
                <c:pt idx="19">
                  <c:v>0.75447718727597002</c:v>
                </c:pt>
                <c:pt idx="20">
                  <c:v>0.85561622414952965</c:v>
                </c:pt>
                <c:pt idx="21">
                  <c:v>0.9678930641510487</c:v>
                </c:pt>
                <c:pt idx="22">
                  <c:v>1.0924269953601526</c:v>
                </c:pt>
                <c:pt idx="23">
                  <c:v>1.2304440155693703</c:v>
                </c:pt>
                <c:pt idx="24">
                  <c:v>1.3832866659589</c:v>
                </c:pt>
                <c:pt idx="25">
                  <c:v>1.5524247499490058</c:v>
                </c:pt>
                <c:pt idx="26">
                  <c:v>1.7394670155650722</c:v>
                </c:pt>
                <c:pt idx="27">
                  <c:v>1.9461738864949041</c:v>
                </c:pt>
                <c:pt idx="28">
                  <c:v>2.1744713344546573</c:v>
                </c:pt>
                <c:pt idx="29">
                  <c:v>2.42646599355965</c:v>
                </c:pt>
                <c:pt idx="30">
                  <c:v>2.7044616261744285</c:v>
                </c:pt>
                <c:pt idx="31">
                  <c:v>3.0109770592527192</c:v>
                </c:pt>
                <c:pt idx="32">
                  <c:v>3.3487657205374526</c:v>
                </c:pt>
                <c:pt idx="33">
                  <c:v>3.7208369152441203</c:v>
                </c:pt>
                <c:pt idx="34">
                  <c:v>4.1304789960742712</c:v>
                </c:pt>
                <c:pt idx="35">
                  <c:v>4.5812845926827475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30-42F4-A120-F6A45D2ADB4D}"/>
            </c:ext>
          </c:extLst>
        </c:ser>
        <c:ser>
          <c:idx val="2"/>
          <c:order val="1"/>
          <c:tx>
            <c:strRef>
              <c:f>'EPF EROA Sensitivity'!$AD$22</c:f>
              <c:strCache>
                <c:ptCount val="1"/>
                <c:pt idx="0">
                  <c:v>EROA +2%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6.76 Cr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A30-42F4-A120-F6A45D2ADB4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'EPF EROA Sensitivity'!$AB$23:$AB$58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'EPF EROA Sensitivity'!$AD$23:$AD$58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1.0492877636022597E-2</c:v>
                </c:pt>
                <c:pt idx="2">
                  <c:v>2.2834698787453041E-2</c:v>
                </c:pt>
                <c:pt idx="3">
                  <c:v>3.7272528189785034E-2</c:v>
                </c:pt>
                <c:pt idx="4">
                  <c:v>5.4083099940453773E-2</c:v>
                </c:pt>
                <c:pt idx="5">
                  <c:v>7.3576193551974103E-2</c:v>
                </c:pt>
                <c:pt idx="6">
                  <c:v>9.6098382575266914E-2</c:v>
                </c:pt>
                <c:pt idx="7">
                  <c:v>0.12203719615207953</c:v>
                </c:pt>
                <c:pt idx="8">
                  <c:v>0.15182573817646397</c:v>
                </c:pt>
                <c:pt idx="9">
                  <c:v>0.18594781352548451</c:v>
                </c:pt>
                <c:pt idx="10">
                  <c:v>0.22494361610726024</c:v>
                </c:pt>
                <c:pt idx="11">
                  <c:v>0.26941603932375024</c:v>
                </c:pt>
                <c:pt idx="12">
                  <c:v>0.32003767601570005</c:v>
                </c:pt>
                <c:pt idx="13">
                  <c:v>0.37755858211346077</c:v>
                </c:pt>
                <c:pt idx="14">
                  <c:v>0.44281488613242992</c:v>
                </c:pt>
                <c:pt idx="15">
                  <c:v>0.51673833540578795</c:v>
                </c:pt>
                <c:pt idx="16">
                  <c:v>0.60036687962853241</c:v>
                </c:pt>
                <c:pt idx="17">
                  <c:v>0.69485640299344054</c:v>
                </c:pt>
                <c:pt idx="18">
                  <c:v>0.80149372803968466</c:v>
                </c:pt>
                <c:pt idx="19">
                  <c:v>0.92171102742792443</c:v>
                </c:pt>
                <c:pt idx="20">
                  <c:v>1.0571017943339684</c:v>
                </c:pt>
                <c:pt idx="21">
                  <c:v>1.2094385381625652</c:v>
                </c:pt>
                <c:pt idx="22">
                  <c:v>1.3806923899849157</c:v>
                </c:pt>
                <c:pt idx="23">
                  <c:v>1.573054821676559</c:v>
                </c:pt>
                <c:pt idx="24">
                  <c:v>1.7889617043733741</c:v>
                </c:pt>
                <c:pt idx="25">
                  <c:v>2.0311199557905906</c:v>
                </c:pt>
                <c:pt idx="26">
                  <c:v>2.3025370524034749</c:v>
                </c:pt>
                <c:pt idx="27">
                  <c:v>2.6065537117350832</c:v>
                </c:pt>
                <c:pt idx="28">
                  <c:v>2.9468800823299257</c:v>
                </c:pt>
                <c:pt idx="29">
                  <c:v>3.3276358147377172</c:v>
                </c:pt>
                <c:pt idx="30">
                  <c:v>3.753394426347616</c:v>
                </c:pt>
                <c:pt idx="31">
                  <c:v>4.229232416597279</c:v>
                </c:pt>
                <c:pt idx="32">
                  <c:v>4.7607836373712358</c:v>
                </c:pt>
                <c:pt idx="33">
                  <c:v>5.3542994767840568</c:v>
                </c:pt>
                <c:pt idx="34">
                  <c:v>6.0167154735511374</c:v>
                </c:pt>
                <c:pt idx="35">
                  <c:v>6.7557250443751515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30-42F4-A120-F6A45D2ADB4D}"/>
            </c:ext>
          </c:extLst>
        </c:ser>
        <c:ser>
          <c:idx val="3"/>
          <c:order val="2"/>
          <c:tx>
            <c:strRef>
              <c:f>'EPF EROA Sensitivity'!$AE$22</c:f>
              <c:strCache>
                <c:ptCount val="1"/>
                <c:pt idx="0">
                  <c:v>EROA -2%</c:v>
                </c:pt>
              </c:strCache>
            </c:strRef>
          </c:tx>
          <c:marker>
            <c:symbol val="none"/>
          </c:marker>
          <c:dLbls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 3.23  Cr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30-42F4-A120-F6A45D2ADB4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'EPF EROA Sensitivity'!$AB$23:$AB$58</c:f>
              <c:numCache>
                <c:formatCode>General</c:formatCode>
                <c:ptCount val="3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</c:numCache>
            </c:numRef>
          </c:cat>
          <c:val>
            <c:numRef>
              <c:f>'EPF EROA Sensitivity'!$AE$23:$AE$58</c:f>
              <c:numCache>
                <c:formatCode>_(* #,##0.00_);_(* \(#,##0.00\);_(* "-"??_);_(@_)</c:formatCode>
                <c:ptCount val="36"/>
                <c:pt idx="0">
                  <c:v>0</c:v>
                </c:pt>
                <c:pt idx="1">
                  <c:v>1.0300811359489749E-2</c:v>
                </c:pt>
                <c:pt idx="2">
                  <c:v>2.1973424304410998E-2</c:v>
                </c:pt>
                <c:pt idx="3">
                  <c:v>3.5154926257600971E-2</c:v>
                </c:pt>
                <c:pt idx="4">
                  <c:v>4.9994588821189789E-2</c:v>
                </c:pt>
                <c:pt idx="5">
                  <c:v>6.6654883624279376E-2</c:v>
                </c:pt>
                <c:pt idx="6">
                  <c:v>8.5312579530432253E-2</c:v>
                </c:pt>
                <c:pt idx="7">
                  <c:v>0.10615992754436787</c:v>
                </c:pt>
                <c:pt idx="8">
                  <c:v>0.12940594024147709</c:v>
                </c:pt>
                <c:pt idx="9">
                  <c:v>0.15527777306440629</c:v>
                </c:pt>
                <c:pt idx="10">
                  <c:v>0.18402221539075175</c:v>
                </c:pt>
                <c:pt idx="11">
                  <c:v>0.21590729987773852</c:v>
                </c:pt>
                <c:pt idx="12">
                  <c:v>0.25122403923677256</c:v>
                </c:pt>
                <c:pt idx="13">
                  <c:v>0.29028830028629682</c:v>
                </c:pt>
                <c:pt idx="14">
                  <c:v>0.33344282587904278</c:v>
                </c:pt>
                <c:pt idx="15">
                  <c:v>0.38105941610343735</c:v>
                </c:pt>
                <c:pt idx="16">
                  <c:v>0.43354128102272554</c:v>
                </c:pt>
                <c:pt idx="17">
                  <c:v>0.49132557814375255</c:v>
                </c:pt>
                <c:pt idx="18">
                  <c:v>0.55488614880514109</c:v>
                </c:pt>
                <c:pt idx="19">
                  <c:v>0.62473646874685851</c:v>
                </c:pt>
                <c:pt idx="20">
                  <c:v>0.7014328292754588</c:v>
                </c:pt>
                <c:pt idx="21">
                  <c:v>0.78557776667751933</c:v>
                </c:pt>
                <c:pt idx="22">
                  <c:v>0.87782375886424369</c:v>
                </c:pt>
                <c:pt idx="23">
                  <c:v>0.97887720965980041</c:v>
                </c:pt>
                <c:pt idx="24">
                  <c:v>1.0895027426818891</c:v>
                </c:pt>
                <c:pt idx="25">
                  <c:v>1.210527828413231</c:v>
                </c:pt>
                <c:pt idx="26">
                  <c:v>1.3428477698354808</c:v>
                </c:pt>
                <c:pt idx="27">
                  <c:v>1.4874310739015979</c:v>
                </c:pt>
                <c:pt idx="28">
                  <c:v>1.6453252381685644</c:v>
                </c:pt>
                <c:pt idx="29">
                  <c:v>1.8176629841099974</c:v>
                </c:pt>
                <c:pt idx="30">
                  <c:v>2.0056689709887983</c:v>
                </c:pt>
                <c:pt idx="31">
                  <c:v>2.2106670267054684</c:v>
                </c:pt>
                <c:pt idx="32">
                  <c:v>2.4340879347609321</c:v>
                </c:pt>
                <c:pt idx="33">
                  <c:v>2.6774778193975952</c:v>
                </c:pt>
                <c:pt idx="34">
                  <c:v>2.9425071741233744</c:v>
                </c:pt>
                <c:pt idx="35">
                  <c:v>3.2309805821968691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A30-42F4-A120-F6A45D2AD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625920"/>
        <c:axId val="110627456"/>
      </c:lineChart>
      <c:catAx>
        <c:axId val="1106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62745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10627456"/>
        <c:scaling>
          <c:orientation val="minMax"/>
        </c:scaling>
        <c:delete val="0"/>
        <c:axPos val="l"/>
        <c:majorGridlines/>
        <c:numFmt formatCode="&quot;₹&quot;\ ###.00\ \C\r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1062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72909440174213"/>
          <c:y val="0.42210436555826786"/>
          <c:w val="0.14170311759196552"/>
          <c:h val="0.17300286564033954"/>
        </c:manualLayout>
      </c:layout>
      <c:overlay val="0"/>
    </c:legend>
    <c:plotVisOnly val="1"/>
    <c:dispBlanksAs val="gap"/>
    <c:showDLblsOverMax val="0"/>
  </c:chart>
  <c:spPr>
    <a:ln w="19050">
      <a:solidFill>
        <a:schemeClr val="accent2">
          <a:lumMod val="50000"/>
        </a:schemeClr>
      </a:solidFill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/>
              <a:t>Net Replacement ratio of CTC at age 60 by NPS, EPS and EPF</a:t>
            </a:r>
            <a:endParaRPr lang="en-US" sz="1800" dirty="0"/>
          </a:p>
        </c:rich>
      </c:tx>
      <c:layout>
        <c:manualLayout>
          <c:xMode val="edge"/>
          <c:yMode val="edge"/>
          <c:x val="0.11768028014226238"/>
          <c:y val="1.50699697508922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325527932793792E-2"/>
          <c:y val="0.12354964031774247"/>
          <c:w val="0.63583955922649094"/>
          <c:h val="0.668806918801104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'Net replacement ratio'!$L$3</c:f>
              <c:strCache>
                <c:ptCount val="1"/>
                <c:pt idx="0">
                  <c:v>NPS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'Net replacement ratio'!$K$4:$K$8</c:f>
              <c:strCache>
                <c:ptCount val="5"/>
                <c:pt idx="0">
                  <c:v>Base Case</c:v>
                </c:pt>
                <c:pt idx="1">
                  <c:v>NPS and EPF Employee Contribution rate +5%</c:v>
                </c:pt>
                <c:pt idx="2">
                  <c:v>NPS Contribution rate -5%</c:v>
                </c:pt>
                <c:pt idx="3">
                  <c:v>EROA +2%</c:v>
                </c:pt>
                <c:pt idx="4">
                  <c:v>EROA -2%</c:v>
                </c:pt>
              </c:strCache>
            </c:strRef>
          </c:cat>
          <c:val>
            <c:numRef>
              <c:f>'Net replacement ratio'!$L$4:$L$8</c:f>
              <c:numCache>
                <c:formatCode>0%</c:formatCode>
                <c:ptCount val="5"/>
                <c:pt idx="0">
                  <c:v>0.38095852899707644</c:v>
                </c:pt>
                <c:pt idx="1">
                  <c:v>0.479769647455693</c:v>
                </c:pt>
                <c:pt idx="2">
                  <c:v>0.28786178847341587</c:v>
                </c:pt>
                <c:pt idx="3">
                  <c:v>0.57380866399619423</c:v>
                </c:pt>
                <c:pt idx="4">
                  <c:v>0.26279198969344147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C-4113-B320-E2DB4B2F6056}"/>
            </c:ext>
          </c:extLst>
        </c:ser>
        <c:ser>
          <c:idx val="1"/>
          <c:order val="1"/>
          <c:tx>
            <c:strRef>
              <c:f>'Net replacement ratio'!$M$3</c:f>
              <c:strCache>
                <c:ptCount val="1"/>
                <c:pt idx="0">
                  <c:v>EPF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'Net replacement ratio'!$K$4:$K$8</c:f>
              <c:strCache>
                <c:ptCount val="5"/>
                <c:pt idx="0">
                  <c:v>Base Case</c:v>
                </c:pt>
                <c:pt idx="1">
                  <c:v>NPS and EPF Employee Contribution rate +5%</c:v>
                </c:pt>
                <c:pt idx="2">
                  <c:v>NPS Contribution rate -5%</c:v>
                </c:pt>
                <c:pt idx="3">
                  <c:v>EROA +2%</c:v>
                </c:pt>
                <c:pt idx="4">
                  <c:v>EROA -2%</c:v>
                </c:pt>
              </c:strCache>
            </c:strRef>
          </c:cat>
          <c:val>
            <c:numRef>
              <c:f>'Net replacement ratio'!$M$4:$M$8</c:f>
              <c:numCache>
                <c:formatCode>0%</c:formatCode>
                <c:ptCount val="5"/>
                <c:pt idx="0">
                  <c:v>0.33523170250616113</c:v>
                </c:pt>
                <c:pt idx="1">
                  <c:v>0.41394577066695742</c:v>
                </c:pt>
                <c:pt idx="2">
                  <c:v>0.33523170250616113</c:v>
                </c:pt>
                <c:pt idx="3">
                  <c:v>0.49434458010022747</c:v>
                </c:pt>
                <c:pt idx="4">
                  <c:v>0.23642432584611342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7C-4113-B320-E2DB4B2F6056}"/>
            </c:ext>
          </c:extLst>
        </c:ser>
        <c:ser>
          <c:idx val="2"/>
          <c:order val="2"/>
          <c:tx>
            <c:strRef>
              <c:f>'Net replacement ratio'!$N$3</c:f>
              <c:strCache>
                <c:ptCount val="1"/>
                <c:pt idx="0">
                  <c:v>EPS</c:v>
                </c:pt>
              </c:strCache>
            </c:strRef>
          </c:tx>
          <c:spPr>
            <a:solidFill>
              <a:srgbClr val="FFCC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'Net replacement ratio'!$K$4:$K$8</c:f>
              <c:strCache>
                <c:ptCount val="5"/>
                <c:pt idx="0">
                  <c:v>Base Case</c:v>
                </c:pt>
                <c:pt idx="1">
                  <c:v>NPS and EPF Employee Contribution rate +5%</c:v>
                </c:pt>
                <c:pt idx="2">
                  <c:v>NPS Contribution rate -5%</c:v>
                </c:pt>
                <c:pt idx="3">
                  <c:v>EROA +2%</c:v>
                </c:pt>
                <c:pt idx="4">
                  <c:v>EROA -2%</c:v>
                </c:pt>
              </c:strCache>
            </c:strRef>
          </c:cat>
          <c:val>
            <c:numRef>
              <c:f>'Net replacement ratio'!$N$4:$N$8</c:f>
              <c:numCache>
                <c:formatCode>0%</c:formatCode>
                <c:ptCount val="5"/>
                <c:pt idx="0">
                  <c:v>7.1347378637604875E-2</c:v>
                </c:pt>
                <c:pt idx="1">
                  <c:v>7.1347378637604875E-2</c:v>
                </c:pt>
                <c:pt idx="2">
                  <c:v>7.1347378637604875E-2</c:v>
                </c:pt>
                <c:pt idx="3">
                  <c:v>7.1347378637604875E-2</c:v>
                </c:pt>
                <c:pt idx="4">
                  <c:v>7.1347378637604875E-2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7C-4113-B320-E2DB4B2F6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695168"/>
        <c:axId val="110696704"/>
      </c:barChart>
      <c:catAx>
        <c:axId val="1106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696704"/>
        <c:crosses val="autoZero"/>
        <c:auto val="1"/>
        <c:lblAlgn val="ctr"/>
        <c:lblOffset val="100"/>
        <c:noMultiLvlLbl val="0"/>
      </c:catAx>
      <c:valAx>
        <c:axId val="110696704"/>
        <c:scaling>
          <c:orientation val="minMax"/>
          <c:max val="1.4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069516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4601903207335962"/>
          <c:y val="0.40832550723530731"/>
          <c:w val="5.0423216864792814E-2"/>
          <c:h val="0.14024808875402744"/>
        </c:manualLayout>
      </c:layout>
      <c:overlay val="0"/>
    </c:legend>
    <c:plotVisOnly val="1"/>
    <c:dispBlanksAs val="gap"/>
    <c:showDLblsOverMax val="0"/>
  </c:chart>
  <c:spPr>
    <a:ln w="19050">
      <a:solidFill>
        <a:srgbClr val="0000FF">
          <a:lumMod val="50000"/>
        </a:srgbClr>
      </a:solidFill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1628860789811"/>
          <c:y val="0.19270469059120832"/>
          <c:w val="0.64700917978800765"/>
          <c:h val="0.65658101254974721"/>
        </c:manualLayout>
      </c:layout>
      <c:lineChart>
        <c:grouping val="standard"/>
        <c:varyColors val="0"/>
        <c:ser>
          <c:idx val="1"/>
          <c:order val="0"/>
          <c:tx>
            <c:strRef>
              <c:f>'NPS required contribution'!$J$22</c:f>
              <c:strCache>
                <c:ptCount val="1"/>
                <c:pt idx="0">
                  <c:v>Required contribution as a percentage of CTC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923559220695982E-2"/>
                  <c:y val="-3.0601097109569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93-4CA3-AEB7-D4415BDB931C}"/>
                </c:ext>
              </c:extLst>
            </c:dLbl>
            <c:dLbl>
              <c:idx val="5"/>
              <c:layout>
                <c:manualLayout>
                  <c:x val="-3.6868218396673022E-2"/>
                  <c:y val="-2.4480877687655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93-4CA3-AEB7-D4415BDB931C}"/>
                </c:ext>
              </c:extLst>
            </c:dLbl>
            <c:dLbl>
              <c:idx val="10"/>
              <c:layout>
                <c:manualLayout>
                  <c:x val="-4.6486014500152897E-2"/>
                  <c:y val="-3.0601097109569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93-4CA3-AEB7-D4415BDB931C}"/>
                </c:ext>
              </c:extLst>
            </c:dLbl>
            <c:dLbl>
              <c:idx val="15"/>
              <c:layout>
                <c:manualLayout>
                  <c:x val="-4.1677116448412869E-2"/>
                  <c:y val="-3.0601097109569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93-4CA3-AEB7-D4415BDB931C}"/>
                </c:ext>
              </c:extLst>
            </c:dLbl>
            <c:dLbl>
              <c:idx val="20"/>
              <c:layout>
                <c:manualLayout>
                  <c:x val="-4.3280082465659564E-2"/>
                  <c:y val="-3.6721316531483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93-4CA3-AEB7-D4415BDB931C}"/>
                </c:ext>
              </c:extLst>
            </c:dLbl>
            <c:dLbl>
              <c:idx val="25"/>
              <c:layout>
                <c:manualLayout>
                  <c:x val="-4.0074150431166307E-2"/>
                  <c:y val="-6.1202194219139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93-4CA3-AEB7-D4415BDB931C}"/>
                </c:ext>
              </c:extLst>
            </c:dLbl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93-4CA3-AEB7-D4415BDB93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'NPS required contribution'!$I$23:$I$53</c:f>
              <c:numCache>
                <c:formatCode>General</c:formatCode>
                <c:ptCount val="31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</c:numCache>
            </c:numRef>
          </c:cat>
          <c:val>
            <c:numRef>
              <c:f>'NPS required contribution'!$J$23:$J$53</c:f>
              <c:numCache>
                <c:formatCode>0.00%</c:formatCode>
                <c:ptCount val="31"/>
                <c:pt idx="0">
                  <c:v>0.10327132454337391</c:v>
                </c:pt>
                <c:pt idx="1">
                  <c:v>0.10763318913702556</c:v>
                </c:pt>
                <c:pt idx="2">
                  <c:v>0.11227200385390565</c:v>
                </c:pt>
                <c:pt idx="3">
                  <c:v>0.11721377454338254</c:v>
                </c:pt>
                <c:pt idx="4">
                  <c:v>0.12248786151877007</c:v>
                </c:pt>
                <c:pt idx="5">
                  <c:v>0.12812753862050374</c:v>
                </c:pt>
                <c:pt idx="6">
                  <c:v>0.13417066794790702</c:v>
                </c:pt>
                <c:pt idx="7">
                  <c:v>0.14066051917670491</c:v>
                </c:pt>
                <c:pt idx="8">
                  <c:v>0.1476467709474884</c:v>
                </c:pt>
                <c:pt idx="9">
                  <c:v>0.15518674334424054</c:v>
                </c:pt>
                <c:pt idx="10">
                  <c:v>0.16334692616815269</c:v>
                </c:pt>
                <c:pt idx="11">
                  <c:v>0.17220488928036526</c:v>
                </c:pt>
                <c:pt idx="12">
                  <c:v>0.18185169129549134</c:v>
                </c:pt>
                <c:pt idx="13">
                  <c:v>0.19239494519209122</c:v>
                </c:pt>
                <c:pt idx="14">
                  <c:v>0.20396275981242423</c:v>
                </c:pt>
                <c:pt idx="15">
                  <c:v>0.21670886381273674</c:v>
                </c:pt>
                <c:pt idx="16">
                  <c:v>0.23081934770376802</c:v>
                </c:pt>
                <c:pt idx="17">
                  <c:v>0.24652165323879116</c:v>
                </c:pt>
                <c:pt idx="18">
                  <c:v>0.26409673552759783</c:v>
                </c:pt>
                <c:pt idx="19">
                  <c:v>0.28389578594403841</c:v>
                </c:pt>
                <c:pt idx="20">
                  <c:v>0.30636364419745393</c:v>
                </c:pt>
                <c:pt idx="21">
                  <c:v>0.33207224414995945</c:v>
                </c:pt>
                <c:pt idx="22">
                  <c:v>0.36176949616581766</c:v>
                </c:pt>
                <c:pt idx="23">
                  <c:v>0.39645261063663184</c:v>
                </c:pt>
                <c:pt idx="24">
                  <c:v>0.43748141615789915</c:v>
                </c:pt>
                <c:pt idx="25">
                  <c:v>0.4867596686128785</c:v>
                </c:pt>
                <c:pt idx="26">
                  <c:v>0.54703723298060059</c:v>
                </c:pt>
                <c:pt idx="27">
                  <c:v>0.62243890150164294</c:v>
                </c:pt>
                <c:pt idx="28">
                  <c:v>0.71944648455946969</c:v>
                </c:pt>
                <c:pt idx="29">
                  <c:v>0.84886299244547581</c:v>
                </c:pt>
                <c:pt idx="30">
                  <c:v>1.0301338352450002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393-4CA3-AEB7-D4415BDB9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918656"/>
        <c:axId val="110932736"/>
      </c:lineChart>
      <c:catAx>
        <c:axId val="11091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93273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109327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1091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72909440174235"/>
          <c:y val="0.33030101359507952"/>
          <c:w val="0.1842709148884368"/>
          <c:h val="0.29427798036614339"/>
        </c:manualLayout>
      </c:layout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chemeClr val="accent2">
          <a:lumMod val="50000"/>
        </a:schemeClr>
      </a:solidFill>
    </a:ln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C73E4-99C9-4EB2-9D45-A39FB6B9BD65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E43A8EAA-9FBF-40F7-BA4F-B2E0A85D21FD}">
      <dgm:prSet phldrT="[Text]"/>
      <dgm:spPr>
        <a:solidFill>
          <a:srgbClr val="12629D"/>
        </a:solidFill>
      </dgm:spPr>
      <dgm:t>
        <a:bodyPr/>
        <a:lstStyle/>
        <a:p>
          <a:r>
            <a:rPr lang="en-US" dirty="0">
              <a:latin typeface="Trebuchet MS" panose="020B0603020202020204" pitchFamily="34" charset="0"/>
            </a:rPr>
            <a:t>NPS Stakeholders</a:t>
          </a:r>
          <a:endParaRPr lang="en-IN" dirty="0">
            <a:latin typeface="Trebuchet MS" panose="020B0603020202020204" pitchFamily="34" charset="0"/>
          </a:endParaRPr>
        </a:p>
      </dgm:t>
    </dgm:pt>
    <dgm:pt modelId="{6163A573-6257-44AF-AAC2-592525DC6F4E}" type="parTrans" cxnId="{6B5EB1F2-1A58-408A-9182-C83DD5839E9F}">
      <dgm:prSet/>
      <dgm:spPr/>
      <dgm:t>
        <a:bodyPr/>
        <a:lstStyle/>
        <a:p>
          <a:endParaRPr lang="en-IN">
            <a:latin typeface="Trebuchet MS" panose="020B0603020202020204" pitchFamily="34" charset="0"/>
          </a:endParaRPr>
        </a:p>
      </dgm:t>
    </dgm:pt>
    <dgm:pt modelId="{524D7B43-D7E5-46AE-A664-F091B9BB8E61}" type="sibTrans" cxnId="{6B5EB1F2-1A58-408A-9182-C83DD5839E9F}">
      <dgm:prSet/>
      <dgm:spPr/>
      <dgm:t>
        <a:bodyPr/>
        <a:lstStyle/>
        <a:p>
          <a:endParaRPr lang="en-IN">
            <a:latin typeface="Trebuchet MS" panose="020B0603020202020204" pitchFamily="34" charset="0"/>
          </a:endParaRPr>
        </a:p>
      </dgm:t>
    </dgm:pt>
    <dgm:pt modelId="{6CD7606A-8DA0-49D1-9909-8899E4CAD054}">
      <dgm:prSet/>
      <dgm:spPr>
        <a:solidFill>
          <a:srgbClr val="12629D"/>
        </a:solidFill>
      </dgm:spPr>
      <dgm:t>
        <a:bodyPr/>
        <a:lstStyle/>
        <a:p>
          <a:r>
            <a:rPr lang="en-IN" dirty="0">
              <a:latin typeface="Trebuchet MS" panose="020B0603020202020204" pitchFamily="34" charset="0"/>
            </a:rPr>
            <a:t>Choosing an investment strategy</a:t>
          </a:r>
        </a:p>
      </dgm:t>
    </dgm:pt>
    <dgm:pt modelId="{EB72DEC6-72B8-43E2-AE95-BE27C18FD3FB}" type="parTrans" cxnId="{46EF28BE-C9BE-4904-B247-7C1E254368A2}">
      <dgm:prSet/>
      <dgm:spPr/>
      <dgm:t>
        <a:bodyPr/>
        <a:lstStyle/>
        <a:p>
          <a:endParaRPr lang="en-IN"/>
        </a:p>
      </dgm:t>
    </dgm:pt>
    <dgm:pt modelId="{ECF4BB6B-86CD-4BA8-98DA-14686F974901}" type="sibTrans" cxnId="{46EF28BE-C9BE-4904-B247-7C1E254368A2}">
      <dgm:prSet/>
      <dgm:spPr/>
      <dgm:t>
        <a:bodyPr/>
        <a:lstStyle/>
        <a:p>
          <a:endParaRPr lang="en-IN"/>
        </a:p>
      </dgm:t>
    </dgm:pt>
    <dgm:pt modelId="{DD3BC398-67FD-470F-A7D5-336D2D515939}">
      <dgm:prSet/>
      <dgm:spPr>
        <a:solidFill>
          <a:srgbClr val="12629D"/>
        </a:solidFill>
      </dgm:spPr>
      <dgm:t>
        <a:bodyPr/>
        <a:lstStyle/>
        <a:p>
          <a:r>
            <a:rPr lang="en-US" dirty="0">
              <a:latin typeface="Trebuchet MS" panose="020B0603020202020204" pitchFamily="34" charset="0"/>
            </a:rPr>
            <a:t>Introduction of Guide</a:t>
          </a:r>
          <a:endParaRPr lang="en-IN" dirty="0">
            <a:latin typeface="Trebuchet MS" panose="020B0603020202020204" pitchFamily="34" charset="0"/>
          </a:endParaRPr>
        </a:p>
      </dgm:t>
    </dgm:pt>
    <dgm:pt modelId="{E0A47752-FC23-4CE6-8965-9D3EEB681494}" type="parTrans" cxnId="{E5CAFFE4-41D7-43D8-8C79-86197F36FDDE}">
      <dgm:prSet/>
      <dgm:spPr/>
      <dgm:t>
        <a:bodyPr/>
        <a:lstStyle/>
        <a:p>
          <a:endParaRPr lang="en-IN"/>
        </a:p>
      </dgm:t>
    </dgm:pt>
    <dgm:pt modelId="{C6575232-8DC9-4215-BF0C-D14EC26AD8CB}" type="sibTrans" cxnId="{E5CAFFE4-41D7-43D8-8C79-86197F36FDDE}">
      <dgm:prSet/>
      <dgm:spPr/>
      <dgm:t>
        <a:bodyPr/>
        <a:lstStyle/>
        <a:p>
          <a:endParaRPr lang="en-IN"/>
        </a:p>
      </dgm:t>
    </dgm:pt>
    <dgm:pt modelId="{A7A37CB3-BA11-40F7-83F8-D2A5F80C14E6}">
      <dgm:prSet/>
      <dgm:spPr>
        <a:solidFill>
          <a:srgbClr val="12629D"/>
        </a:solidFill>
      </dgm:spPr>
      <dgm:t>
        <a:bodyPr/>
        <a:lstStyle/>
        <a:p>
          <a:r>
            <a:rPr lang="en-US" dirty="0">
              <a:latin typeface="Trebuchet MS" panose="020B0603020202020204" pitchFamily="34" charset="0"/>
            </a:rPr>
            <a:t>Retirement Planning – Why?</a:t>
          </a:r>
          <a:endParaRPr lang="en-IN" dirty="0">
            <a:latin typeface="Trebuchet MS" panose="020B0603020202020204" pitchFamily="34" charset="0"/>
          </a:endParaRPr>
        </a:p>
      </dgm:t>
    </dgm:pt>
    <dgm:pt modelId="{5993B831-78A8-4AAE-909A-39324D325653}" type="parTrans" cxnId="{5EAFBC01-1A2D-485D-8498-8BA8C2598AAB}">
      <dgm:prSet/>
      <dgm:spPr/>
      <dgm:t>
        <a:bodyPr/>
        <a:lstStyle/>
        <a:p>
          <a:endParaRPr lang="en-IN"/>
        </a:p>
      </dgm:t>
    </dgm:pt>
    <dgm:pt modelId="{A2D6C16B-4ADF-4781-8028-E543F88427E3}" type="sibTrans" cxnId="{5EAFBC01-1A2D-485D-8498-8BA8C2598AAB}">
      <dgm:prSet/>
      <dgm:spPr/>
      <dgm:t>
        <a:bodyPr/>
        <a:lstStyle/>
        <a:p>
          <a:endParaRPr lang="en-IN"/>
        </a:p>
      </dgm:t>
    </dgm:pt>
    <dgm:pt modelId="{977EBE41-4501-4895-A56A-85F8A85CF892}">
      <dgm:prSet/>
      <dgm:spPr>
        <a:solidFill>
          <a:srgbClr val="12629D"/>
        </a:solidFill>
      </dgm:spPr>
      <dgm:t>
        <a:bodyPr/>
        <a:lstStyle/>
        <a:p>
          <a:r>
            <a:rPr lang="en-US" dirty="0">
              <a:latin typeface="Trebuchet MS" panose="020B0603020202020204" pitchFamily="34" charset="0"/>
            </a:rPr>
            <a:t>Projection of benefits and income</a:t>
          </a:r>
          <a:endParaRPr lang="en-IN" dirty="0">
            <a:latin typeface="Trebuchet MS" panose="020B0603020202020204" pitchFamily="34" charset="0"/>
          </a:endParaRPr>
        </a:p>
      </dgm:t>
    </dgm:pt>
    <dgm:pt modelId="{04F96B9B-86B3-4922-AB84-BDF1FC7B0E6C}" type="parTrans" cxnId="{B9CCAEC8-E130-43F3-9111-A83CF1CB977B}">
      <dgm:prSet/>
      <dgm:spPr/>
      <dgm:t>
        <a:bodyPr/>
        <a:lstStyle/>
        <a:p>
          <a:endParaRPr lang="en-IN"/>
        </a:p>
      </dgm:t>
    </dgm:pt>
    <dgm:pt modelId="{4024A3D8-8789-464D-B420-36374AC34DB6}" type="sibTrans" cxnId="{B9CCAEC8-E130-43F3-9111-A83CF1CB977B}">
      <dgm:prSet/>
      <dgm:spPr/>
      <dgm:t>
        <a:bodyPr/>
        <a:lstStyle/>
        <a:p>
          <a:endParaRPr lang="en-IN"/>
        </a:p>
      </dgm:t>
    </dgm:pt>
    <dgm:pt modelId="{31EC5A3C-91EE-4D7C-94A3-207760AE2608}">
      <dgm:prSet phldrT="[Text]"/>
      <dgm:spPr>
        <a:solidFill>
          <a:srgbClr val="12629D"/>
        </a:solidFill>
      </dgm:spPr>
      <dgm:t>
        <a:bodyPr/>
        <a:lstStyle/>
        <a:p>
          <a:r>
            <a:rPr lang="en-US" altLang="en-US" dirty="0">
              <a:solidFill>
                <a:schemeClr val="bg1"/>
              </a:solidFill>
              <a:latin typeface="Trebuchet MS" panose="020B0603020202020204" pitchFamily="34" charset="0"/>
            </a:rPr>
            <a:t>National Pension scheme- A social security initiative</a:t>
          </a:r>
          <a:endParaRPr lang="en-IN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8B02E703-FE43-4723-BBA9-F9ED70084C1F}" type="sibTrans" cxnId="{94F97881-4E4D-49BB-AFC6-104584CB6BF5}">
      <dgm:prSet/>
      <dgm:spPr/>
      <dgm:t>
        <a:bodyPr/>
        <a:lstStyle/>
        <a:p>
          <a:endParaRPr lang="en-IN">
            <a:latin typeface="Trebuchet MS" panose="020B0603020202020204" pitchFamily="34" charset="0"/>
          </a:endParaRPr>
        </a:p>
      </dgm:t>
    </dgm:pt>
    <dgm:pt modelId="{F32695AA-44B1-45D1-875F-3E7A76D423EC}" type="parTrans" cxnId="{94F97881-4E4D-49BB-AFC6-104584CB6BF5}">
      <dgm:prSet/>
      <dgm:spPr/>
      <dgm:t>
        <a:bodyPr/>
        <a:lstStyle/>
        <a:p>
          <a:endParaRPr lang="en-IN">
            <a:latin typeface="Trebuchet MS" panose="020B0603020202020204" pitchFamily="34" charset="0"/>
          </a:endParaRPr>
        </a:p>
      </dgm:t>
    </dgm:pt>
    <dgm:pt modelId="{4B6F2C07-8FDA-4748-9278-0AEF8C23511E}">
      <dgm:prSet phldrT="[Text]"/>
      <dgm:spPr>
        <a:solidFill>
          <a:srgbClr val="12629D"/>
        </a:solidFill>
      </dgm:spPr>
      <dgm:t>
        <a:bodyPr/>
        <a:lstStyle/>
        <a:p>
          <a:r>
            <a:rPr lang="en-IN" dirty="0">
              <a:latin typeface="Trebuchet MS" panose="020B0603020202020204" pitchFamily="34" charset="0"/>
            </a:rPr>
            <a:t>Overview of Retirement benefits in India</a:t>
          </a:r>
        </a:p>
      </dgm:t>
    </dgm:pt>
    <dgm:pt modelId="{3D78385F-545D-4630-85D6-A9405BE71D53}" type="sibTrans" cxnId="{265E9B52-4804-4F70-9512-83A541F480D4}">
      <dgm:prSet/>
      <dgm:spPr/>
      <dgm:t>
        <a:bodyPr/>
        <a:lstStyle/>
        <a:p>
          <a:endParaRPr lang="en-IN">
            <a:latin typeface="Trebuchet MS" panose="020B0603020202020204" pitchFamily="34" charset="0"/>
          </a:endParaRPr>
        </a:p>
      </dgm:t>
    </dgm:pt>
    <dgm:pt modelId="{5C54FBB3-3874-4E25-867F-62C245484243}" type="parTrans" cxnId="{265E9B52-4804-4F70-9512-83A541F480D4}">
      <dgm:prSet/>
      <dgm:spPr/>
      <dgm:t>
        <a:bodyPr/>
        <a:lstStyle/>
        <a:p>
          <a:endParaRPr lang="en-IN">
            <a:latin typeface="Trebuchet MS" panose="020B0603020202020204" pitchFamily="34" charset="0"/>
          </a:endParaRPr>
        </a:p>
      </dgm:t>
    </dgm:pt>
    <dgm:pt modelId="{4F6A2396-7813-45C3-91A7-BB3FF1F5ACF6}">
      <dgm:prSet/>
      <dgm:spPr>
        <a:solidFill>
          <a:srgbClr val="12629D"/>
        </a:solidFill>
      </dgm:spPr>
      <dgm:t>
        <a:bodyPr/>
        <a:lstStyle/>
        <a:p>
          <a:r>
            <a:rPr lang="en-US" dirty="0">
              <a:latin typeface="Trebuchet MS" panose="020B0603020202020204" pitchFamily="34" charset="0"/>
            </a:rPr>
            <a:t>Introduction to case study</a:t>
          </a:r>
          <a:endParaRPr lang="en-IN" dirty="0">
            <a:latin typeface="Trebuchet MS" panose="020B0603020202020204" pitchFamily="34" charset="0"/>
          </a:endParaRPr>
        </a:p>
      </dgm:t>
    </dgm:pt>
    <dgm:pt modelId="{262BC5DF-F1A2-408D-BB67-0464D7AE39E7}" type="parTrans" cxnId="{47490DFB-958F-4CCA-B30F-B88D18ECA7AA}">
      <dgm:prSet/>
      <dgm:spPr/>
      <dgm:t>
        <a:bodyPr/>
        <a:lstStyle/>
        <a:p>
          <a:endParaRPr lang="en-IN"/>
        </a:p>
      </dgm:t>
    </dgm:pt>
    <dgm:pt modelId="{7C4C030C-5673-42C4-A7F2-545EAD5DCAE0}" type="sibTrans" cxnId="{47490DFB-958F-4CCA-B30F-B88D18ECA7AA}">
      <dgm:prSet/>
      <dgm:spPr/>
      <dgm:t>
        <a:bodyPr/>
        <a:lstStyle/>
        <a:p>
          <a:endParaRPr lang="en-IN"/>
        </a:p>
      </dgm:t>
    </dgm:pt>
    <dgm:pt modelId="{05C9EC8D-ECCE-421A-A8DA-6EC86872BA02}" type="pres">
      <dgm:prSet presAssocID="{B55C73E4-99C9-4EB2-9D45-A39FB6B9BD65}" presName="linear" presStyleCnt="0">
        <dgm:presLayoutVars>
          <dgm:dir/>
          <dgm:animLvl val="lvl"/>
          <dgm:resizeHandles val="exact"/>
        </dgm:presLayoutVars>
      </dgm:prSet>
      <dgm:spPr/>
    </dgm:pt>
    <dgm:pt modelId="{0CDA2C0D-F760-4245-9EA2-1AC5955A836E}" type="pres">
      <dgm:prSet presAssocID="{DD3BC398-67FD-470F-A7D5-336D2D515939}" presName="parentLin" presStyleCnt="0"/>
      <dgm:spPr/>
    </dgm:pt>
    <dgm:pt modelId="{BA05027D-E42F-40C8-996D-5833C6809E1C}" type="pres">
      <dgm:prSet presAssocID="{DD3BC398-67FD-470F-A7D5-336D2D515939}" presName="parentLeftMargin" presStyleLbl="node1" presStyleIdx="0" presStyleCnt="8"/>
      <dgm:spPr/>
    </dgm:pt>
    <dgm:pt modelId="{3F06613E-BC53-432F-B3BA-9A40F33B8228}" type="pres">
      <dgm:prSet presAssocID="{DD3BC398-67FD-470F-A7D5-336D2D515939}" presName="parentText" presStyleLbl="node1" presStyleIdx="0" presStyleCnt="8" custScaleX="128984">
        <dgm:presLayoutVars>
          <dgm:chMax val="0"/>
          <dgm:bulletEnabled val="1"/>
        </dgm:presLayoutVars>
      </dgm:prSet>
      <dgm:spPr/>
    </dgm:pt>
    <dgm:pt modelId="{7EE953B0-528C-4C6D-8198-FB1CA4048D0A}" type="pres">
      <dgm:prSet presAssocID="{DD3BC398-67FD-470F-A7D5-336D2D515939}" presName="negativeSpace" presStyleCnt="0"/>
      <dgm:spPr/>
    </dgm:pt>
    <dgm:pt modelId="{BF25F6CA-58B3-4D0F-A0E6-232CD72A42B2}" type="pres">
      <dgm:prSet presAssocID="{DD3BC398-67FD-470F-A7D5-336D2D515939}" presName="childText" presStyleLbl="conFgAcc1" presStyleIdx="0" presStyleCnt="8">
        <dgm:presLayoutVars>
          <dgm:bulletEnabled val="1"/>
        </dgm:presLayoutVars>
      </dgm:prSet>
      <dgm:spPr>
        <a:ln>
          <a:solidFill>
            <a:srgbClr val="12629D"/>
          </a:solidFill>
        </a:ln>
      </dgm:spPr>
    </dgm:pt>
    <dgm:pt modelId="{72551FDF-ECC2-4A05-BEDD-5FA05E80F3B5}" type="pres">
      <dgm:prSet presAssocID="{C6575232-8DC9-4215-BF0C-D14EC26AD8CB}" presName="spaceBetweenRectangles" presStyleCnt="0"/>
      <dgm:spPr/>
    </dgm:pt>
    <dgm:pt modelId="{F1A89AB1-56BB-4F65-8979-7E495E3B9F08}" type="pres">
      <dgm:prSet presAssocID="{4F6A2396-7813-45C3-91A7-BB3FF1F5ACF6}" presName="parentLin" presStyleCnt="0"/>
      <dgm:spPr/>
    </dgm:pt>
    <dgm:pt modelId="{97C55CC0-CCC6-4226-9C16-29B908F2B14F}" type="pres">
      <dgm:prSet presAssocID="{4F6A2396-7813-45C3-91A7-BB3FF1F5ACF6}" presName="parentLeftMargin" presStyleLbl="node1" presStyleIdx="0" presStyleCnt="8"/>
      <dgm:spPr/>
    </dgm:pt>
    <dgm:pt modelId="{203150B0-30D1-473C-BFEC-51823C560FC9}" type="pres">
      <dgm:prSet presAssocID="{4F6A2396-7813-45C3-91A7-BB3FF1F5ACF6}" presName="parentText" presStyleLbl="node1" presStyleIdx="1" presStyleCnt="8" custScaleX="129444">
        <dgm:presLayoutVars>
          <dgm:chMax val="0"/>
          <dgm:bulletEnabled val="1"/>
        </dgm:presLayoutVars>
      </dgm:prSet>
      <dgm:spPr/>
    </dgm:pt>
    <dgm:pt modelId="{8B71FCFE-2F3E-4197-B909-8872F6A424F2}" type="pres">
      <dgm:prSet presAssocID="{4F6A2396-7813-45C3-91A7-BB3FF1F5ACF6}" presName="negativeSpace" presStyleCnt="0"/>
      <dgm:spPr/>
    </dgm:pt>
    <dgm:pt modelId="{879D2CA4-A325-45C9-9898-459C5CF2F2BF}" type="pres">
      <dgm:prSet presAssocID="{4F6A2396-7813-45C3-91A7-BB3FF1F5ACF6}" presName="childText" presStyleLbl="conFgAcc1" presStyleIdx="1" presStyleCnt="8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  <dgm:pt modelId="{F266306F-F392-4488-BA8A-BDE7CB38678B}" type="pres">
      <dgm:prSet presAssocID="{7C4C030C-5673-42C4-A7F2-545EAD5DCAE0}" presName="spaceBetweenRectangles" presStyleCnt="0"/>
      <dgm:spPr/>
    </dgm:pt>
    <dgm:pt modelId="{5B21E4E6-BDC2-446A-91DA-19F5EC89FFBE}" type="pres">
      <dgm:prSet presAssocID="{A7A37CB3-BA11-40F7-83F8-D2A5F80C14E6}" presName="parentLin" presStyleCnt="0"/>
      <dgm:spPr/>
    </dgm:pt>
    <dgm:pt modelId="{9F890A59-1577-4FA5-B94A-11BD9A70DA0C}" type="pres">
      <dgm:prSet presAssocID="{A7A37CB3-BA11-40F7-83F8-D2A5F80C14E6}" presName="parentLeftMargin" presStyleLbl="node1" presStyleIdx="1" presStyleCnt="8"/>
      <dgm:spPr/>
    </dgm:pt>
    <dgm:pt modelId="{348A05F5-F7B4-46F7-A2DA-E9DC5CC26BFE}" type="pres">
      <dgm:prSet presAssocID="{A7A37CB3-BA11-40F7-83F8-D2A5F80C14E6}" presName="parentText" presStyleLbl="node1" presStyleIdx="2" presStyleCnt="8" custScaleX="128863">
        <dgm:presLayoutVars>
          <dgm:chMax val="0"/>
          <dgm:bulletEnabled val="1"/>
        </dgm:presLayoutVars>
      </dgm:prSet>
      <dgm:spPr/>
    </dgm:pt>
    <dgm:pt modelId="{7E3E66C9-1230-48DE-827F-55CCA707CBFD}" type="pres">
      <dgm:prSet presAssocID="{A7A37CB3-BA11-40F7-83F8-D2A5F80C14E6}" presName="negativeSpace" presStyleCnt="0"/>
      <dgm:spPr/>
    </dgm:pt>
    <dgm:pt modelId="{BDB35BAB-18F6-465D-8AA8-B2FDAF91AAB5}" type="pres">
      <dgm:prSet presAssocID="{A7A37CB3-BA11-40F7-83F8-D2A5F80C14E6}" presName="childText" presStyleLbl="conFgAcc1" presStyleIdx="2" presStyleCnt="8">
        <dgm:presLayoutVars>
          <dgm:bulletEnabled val="1"/>
        </dgm:presLayoutVars>
      </dgm:prSet>
      <dgm:spPr>
        <a:ln>
          <a:solidFill>
            <a:srgbClr val="12629D"/>
          </a:solidFill>
        </a:ln>
      </dgm:spPr>
    </dgm:pt>
    <dgm:pt modelId="{6615942D-E2FC-455B-83A6-F4EFAD6201FD}" type="pres">
      <dgm:prSet presAssocID="{A2D6C16B-4ADF-4781-8028-E543F88427E3}" presName="spaceBetweenRectangles" presStyleCnt="0"/>
      <dgm:spPr/>
    </dgm:pt>
    <dgm:pt modelId="{97265787-AD9F-4674-B98C-E894ECF689DD}" type="pres">
      <dgm:prSet presAssocID="{4B6F2C07-8FDA-4748-9278-0AEF8C23511E}" presName="parentLin" presStyleCnt="0"/>
      <dgm:spPr/>
    </dgm:pt>
    <dgm:pt modelId="{51D1DCCF-71DD-4878-A4DC-A83F45C0D3AC}" type="pres">
      <dgm:prSet presAssocID="{4B6F2C07-8FDA-4748-9278-0AEF8C23511E}" presName="parentLeftMargin" presStyleLbl="node1" presStyleIdx="2" presStyleCnt="8"/>
      <dgm:spPr/>
    </dgm:pt>
    <dgm:pt modelId="{AE7950F6-A742-4D6D-9172-0A3EF7324451}" type="pres">
      <dgm:prSet presAssocID="{4B6F2C07-8FDA-4748-9278-0AEF8C23511E}" presName="parentText" presStyleLbl="node1" presStyleIdx="3" presStyleCnt="8" custScaleX="129354" custLinFactNeighborX="1695">
        <dgm:presLayoutVars>
          <dgm:chMax val="0"/>
          <dgm:bulletEnabled val="1"/>
        </dgm:presLayoutVars>
      </dgm:prSet>
      <dgm:spPr/>
    </dgm:pt>
    <dgm:pt modelId="{9E345A17-33D3-457A-8473-36E8D37344C2}" type="pres">
      <dgm:prSet presAssocID="{4B6F2C07-8FDA-4748-9278-0AEF8C23511E}" presName="negativeSpace" presStyleCnt="0"/>
      <dgm:spPr/>
    </dgm:pt>
    <dgm:pt modelId="{40D19B67-FB22-43FD-BFEF-479096CED25A}" type="pres">
      <dgm:prSet presAssocID="{4B6F2C07-8FDA-4748-9278-0AEF8C23511E}" presName="childText" presStyleLbl="conFgAcc1" presStyleIdx="3" presStyleCnt="8" custScaleX="100000" custLinFactNeighborX="8475" custLinFactNeighborY="-34029">
        <dgm:presLayoutVars>
          <dgm:bulletEnabled val="1"/>
        </dgm:presLayoutVars>
      </dgm:prSet>
      <dgm:spPr>
        <a:ln>
          <a:solidFill>
            <a:srgbClr val="0070C0"/>
          </a:solidFill>
        </a:ln>
      </dgm:spPr>
    </dgm:pt>
    <dgm:pt modelId="{691B62DE-C428-42DE-A544-DD3D5390F7C9}" type="pres">
      <dgm:prSet presAssocID="{3D78385F-545D-4630-85D6-A9405BE71D53}" presName="spaceBetweenRectangles" presStyleCnt="0"/>
      <dgm:spPr/>
    </dgm:pt>
    <dgm:pt modelId="{F4A4FE1C-0741-477D-9459-94F3358EAE20}" type="pres">
      <dgm:prSet presAssocID="{31EC5A3C-91EE-4D7C-94A3-207760AE2608}" presName="parentLin" presStyleCnt="0"/>
      <dgm:spPr/>
    </dgm:pt>
    <dgm:pt modelId="{691033DC-88FE-4F58-A8F1-E0D78611058E}" type="pres">
      <dgm:prSet presAssocID="{31EC5A3C-91EE-4D7C-94A3-207760AE2608}" presName="parentLeftMargin" presStyleLbl="node1" presStyleIdx="3" presStyleCnt="8"/>
      <dgm:spPr/>
    </dgm:pt>
    <dgm:pt modelId="{A497D6AF-CE7D-430B-83A3-892DC7C86409}" type="pres">
      <dgm:prSet presAssocID="{31EC5A3C-91EE-4D7C-94A3-207760AE2608}" presName="parentText" presStyleLbl="node1" presStyleIdx="4" presStyleCnt="8" custScaleX="129354">
        <dgm:presLayoutVars>
          <dgm:chMax val="0"/>
          <dgm:bulletEnabled val="1"/>
        </dgm:presLayoutVars>
      </dgm:prSet>
      <dgm:spPr/>
    </dgm:pt>
    <dgm:pt modelId="{785FF608-7268-48F2-9D5A-C4143511FFA8}" type="pres">
      <dgm:prSet presAssocID="{31EC5A3C-91EE-4D7C-94A3-207760AE2608}" presName="negativeSpace" presStyleCnt="0"/>
      <dgm:spPr/>
    </dgm:pt>
    <dgm:pt modelId="{03828CA6-E73B-47DB-822F-14D7157D6FF9}" type="pres">
      <dgm:prSet presAssocID="{31EC5A3C-91EE-4D7C-94A3-207760AE2608}" presName="childText" presStyleLbl="conFgAcc1" presStyleIdx="4" presStyleCnt="8">
        <dgm:presLayoutVars>
          <dgm:bulletEnabled val="1"/>
        </dgm:presLayoutVars>
      </dgm:prSet>
      <dgm:spPr>
        <a:ln>
          <a:solidFill>
            <a:srgbClr val="12629D"/>
          </a:solidFill>
        </a:ln>
      </dgm:spPr>
    </dgm:pt>
    <dgm:pt modelId="{A45ECECE-ADF9-40B4-A9A7-840779B88C8B}" type="pres">
      <dgm:prSet presAssocID="{8B02E703-FE43-4723-BBA9-F9ED70084C1F}" presName="spaceBetweenRectangles" presStyleCnt="0"/>
      <dgm:spPr/>
    </dgm:pt>
    <dgm:pt modelId="{58035CD0-31A1-47C7-B15F-1D49EE4E8A1B}" type="pres">
      <dgm:prSet presAssocID="{E43A8EAA-9FBF-40F7-BA4F-B2E0A85D21FD}" presName="parentLin" presStyleCnt="0"/>
      <dgm:spPr/>
    </dgm:pt>
    <dgm:pt modelId="{F0ED2C56-037E-4BD4-AE8C-45D888C9FF1B}" type="pres">
      <dgm:prSet presAssocID="{E43A8EAA-9FBF-40F7-BA4F-B2E0A85D21FD}" presName="parentLeftMargin" presStyleLbl="node1" presStyleIdx="4" presStyleCnt="8"/>
      <dgm:spPr/>
    </dgm:pt>
    <dgm:pt modelId="{EB9348AF-8196-43B5-AA3D-64931A974C64}" type="pres">
      <dgm:prSet presAssocID="{E43A8EAA-9FBF-40F7-BA4F-B2E0A85D21FD}" presName="parentText" presStyleLbl="node1" presStyleIdx="5" presStyleCnt="8" custScaleX="129354">
        <dgm:presLayoutVars>
          <dgm:chMax val="0"/>
          <dgm:bulletEnabled val="1"/>
        </dgm:presLayoutVars>
      </dgm:prSet>
      <dgm:spPr/>
    </dgm:pt>
    <dgm:pt modelId="{D2737696-4AE0-4F73-8CD6-C8C30C3066A7}" type="pres">
      <dgm:prSet presAssocID="{E43A8EAA-9FBF-40F7-BA4F-B2E0A85D21FD}" presName="negativeSpace" presStyleCnt="0"/>
      <dgm:spPr/>
    </dgm:pt>
    <dgm:pt modelId="{C3DD7282-9A96-4BD0-A4D2-3DC01816FA11}" type="pres">
      <dgm:prSet presAssocID="{E43A8EAA-9FBF-40F7-BA4F-B2E0A85D21FD}" presName="childText" presStyleLbl="conFgAcc1" presStyleIdx="5" presStyleCnt="8">
        <dgm:presLayoutVars>
          <dgm:bulletEnabled val="1"/>
        </dgm:presLayoutVars>
      </dgm:prSet>
      <dgm:spPr>
        <a:ln>
          <a:solidFill>
            <a:srgbClr val="12629D"/>
          </a:solidFill>
        </a:ln>
      </dgm:spPr>
    </dgm:pt>
    <dgm:pt modelId="{05399773-3C9B-4024-8CF9-487EC91394B0}" type="pres">
      <dgm:prSet presAssocID="{524D7B43-D7E5-46AE-A664-F091B9BB8E61}" presName="spaceBetweenRectangles" presStyleCnt="0"/>
      <dgm:spPr/>
    </dgm:pt>
    <dgm:pt modelId="{AC0AAAEC-FB92-4297-824C-26CBCA2A697B}" type="pres">
      <dgm:prSet presAssocID="{6CD7606A-8DA0-49D1-9909-8899E4CAD054}" presName="parentLin" presStyleCnt="0"/>
      <dgm:spPr/>
    </dgm:pt>
    <dgm:pt modelId="{C9ACB9B6-F2B7-4366-81B4-3699F99BEB6B}" type="pres">
      <dgm:prSet presAssocID="{6CD7606A-8DA0-49D1-9909-8899E4CAD054}" presName="parentLeftMargin" presStyleLbl="node1" presStyleIdx="5" presStyleCnt="8"/>
      <dgm:spPr/>
    </dgm:pt>
    <dgm:pt modelId="{B8C8C3CA-4935-4E3A-8D2B-144C83E2B885}" type="pres">
      <dgm:prSet presAssocID="{6CD7606A-8DA0-49D1-9909-8899E4CAD054}" presName="parentText" presStyleLbl="node1" presStyleIdx="6" presStyleCnt="8" custScaleX="130134">
        <dgm:presLayoutVars>
          <dgm:chMax val="0"/>
          <dgm:bulletEnabled val="1"/>
        </dgm:presLayoutVars>
      </dgm:prSet>
      <dgm:spPr/>
    </dgm:pt>
    <dgm:pt modelId="{739BB709-C0AB-4CE3-87EB-A08081D265B5}" type="pres">
      <dgm:prSet presAssocID="{6CD7606A-8DA0-49D1-9909-8899E4CAD054}" presName="negativeSpace" presStyleCnt="0"/>
      <dgm:spPr/>
    </dgm:pt>
    <dgm:pt modelId="{537774C2-1CD8-4E71-B00F-058BCDF24A4E}" type="pres">
      <dgm:prSet presAssocID="{6CD7606A-8DA0-49D1-9909-8899E4CAD054}" presName="childText" presStyleLbl="conFgAcc1" presStyleIdx="6" presStyleCnt="8">
        <dgm:presLayoutVars>
          <dgm:bulletEnabled val="1"/>
        </dgm:presLayoutVars>
      </dgm:prSet>
      <dgm:spPr>
        <a:ln>
          <a:solidFill>
            <a:srgbClr val="12629D"/>
          </a:solidFill>
        </a:ln>
      </dgm:spPr>
    </dgm:pt>
    <dgm:pt modelId="{4B42C4AC-350A-4783-A22E-DCF579E1F66C}" type="pres">
      <dgm:prSet presAssocID="{ECF4BB6B-86CD-4BA8-98DA-14686F974901}" presName="spaceBetweenRectangles" presStyleCnt="0"/>
      <dgm:spPr/>
    </dgm:pt>
    <dgm:pt modelId="{17DC97FD-D97B-43E3-A8F7-7927ED461932}" type="pres">
      <dgm:prSet presAssocID="{977EBE41-4501-4895-A56A-85F8A85CF892}" presName="parentLin" presStyleCnt="0"/>
      <dgm:spPr/>
    </dgm:pt>
    <dgm:pt modelId="{68B6F95A-32DD-4E9D-8784-AF412CCE7D85}" type="pres">
      <dgm:prSet presAssocID="{977EBE41-4501-4895-A56A-85F8A85CF892}" presName="parentLeftMargin" presStyleLbl="node1" presStyleIdx="6" presStyleCnt="8"/>
      <dgm:spPr/>
    </dgm:pt>
    <dgm:pt modelId="{D79FD588-6590-4613-BF57-8873B72509D8}" type="pres">
      <dgm:prSet presAssocID="{977EBE41-4501-4895-A56A-85F8A85CF892}" presName="parentText" presStyleLbl="node1" presStyleIdx="7" presStyleCnt="8" custScaleX="130538">
        <dgm:presLayoutVars>
          <dgm:chMax val="0"/>
          <dgm:bulletEnabled val="1"/>
        </dgm:presLayoutVars>
      </dgm:prSet>
      <dgm:spPr/>
    </dgm:pt>
    <dgm:pt modelId="{AE5B24AE-F2FC-45EB-B8A3-B452855E1548}" type="pres">
      <dgm:prSet presAssocID="{977EBE41-4501-4895-A56A-85F8A85CF892}" presName="negativeSpace" presStyleCnt="0"/>
      <dgm:spPr/>
    </dgm:pt>
    <dgm:pt modelId="{B0DA1AEC-7A90-4977-B280-7C6009C28085}" type="pres">
      <dgm:prSet presAssocID="{977EBE41-4501-4895-A56A-85F8A85CF892}" presName="childText" presStyleLbl="conFgAcc1" presStyleIdx="7" presStyleCnt="8">
        <dgm:presLayoutVars>
          <dgm:bulletEnabled val="1"/>
        </dgm:presLayoutVars>
      </dgm:prSet>
      <dgm:spPr>
        <a:ln>
          <a:solidFill>
            <a:srgbClr val="12629D"/>
          </a:solidFill>
        </a:ln>
      </dgm:spPr>
    </dgm:pt>
  </dgm:ptLst>
  <dgm:cxnLst>
    <dgm:cxn modelId="{5EAFBC01-1A2D-485D-8498-8BA8C2598AAB}" srcId="{B55C73E4-99C9-4EB2-9D45-A39FB6B9BD65}" destId="{A7A37CB3-BA11-40F7-83F8-D2A5F80C14E6}" srcOrd="2" destOrd="0" parTransId="{5993B831-78A8-4AAE-909A-39324D325653}" sibTransId="{A2D6C16B-4ADF-4781-8028-E543F88427E3}"/>
    <dgm:cxn modelId="{A2C99838-5AF3-4480-843B-31D1DE795F9E}" type="presOf" srcId="{4F6A2396-7813-45C3-91A7-BB3FF1F5ACF6}" destId="{97C55CC0-CCC6-4226-9C16-29B908F2B14F}" srcOrd="0" destOrd="0" presId="urn:microsoft.com/office/officeart/2005/8/layout/list1"/>
    <dgm:cxn modelId="{FFFC7467-8700-40FA-8152-EB79E2523EF3}" type="presOf" srcId="{DD3BC398-67FD-470F-A7D5-336D2D515939}" destId="{BA05027D-E42F-40C8-996D-5833C6809E1C}" srcOrd="0" destOrd="0" presId="urn:microsoft.com/office/officeart/2005/8/layout/list1"/>
    <dgm:cxn modelId="{829BFC4B-A6C1-4AE9-84CF-8F893268D87E}" type="presOf" srcId="{A7A37CB3-BA11-40F7-83F8-D2A5F80C14E6}" destId="{348A05F5-F7B4-46F7-A2DA-E9DC5CC26BFE}" srcOrd="1" destOrd="0" presId="urn:microsoft.com/office/officeart/2005/8/layout/list1"/>
    <dgm:cxn modelId="{377AFA70-0B58-4ADE-B2F5-5E0CAC445563}" type="presOf" srcId="{4B6F2C07-8FDA-4748-9278-0AEF8C23511E}" destId="{51D1DCCF-71DD-4878-A4DC-A83F45C0D3AC}" srcOrd="0" destOrd="0" presId="urn:microsoft.com/office/officeart/2005/8/layout/list1"/>
    <dgm:cxn modelId="{75B08B51-3CF1-43DD-8939-B4D7825EBD2C}" type="presOf" srcId="{4F6A2396-7813-45C3-91A7-BB3FF1F5ACF6}" destId="{203150B0-30D1-473C-BFEC-51823C560FC9}" srcOrd="1" destOrd="0" presId="urn:microsoft.com/office/officeart/2005/8/layout/list1"/>
    <dgm:cxn modelId="{265E9B52-4804-4F70-9512-83A541F480D4}" srcId="{B55C73E4-99C9-4EB2-9D45-A39FB6B9BD65}" destId="{4B6F2C07-8FDA-4748-9278-0AEF8C23511E}" srcOrd="3" destOrd="0" parTransId="{5C54FBB3-3874-4E25-867F-62C245484243}" sibTransId="{3D78385F-545D-4630-85D6-A9405BE71D53}"/>
    <dgm:cxn modelId="{21C4E872-545D-4E15-9295-0093C15FDC4A}" type="presOf" srcId="{E43A8EAA-9FBF-40F7-BA4F-B2E0A85D21FD}" destId="{F0ED2C56-037E-4BD4-AE8C-45D888C9FF1B}" srcOrd="0" destOrd="0" presId="urn:microsoft.com/office/officeart/2005/8/layout/list1"/>
    <dgm:cxn modelId="{120A0656-3210-45B1-8570-4870CEE0E584}" type="presOf" srcId="{31EC5A3C-91EE-4D7C-94A3-207760AE2608}" destId="{A497D6AF-CE7D-430B-83A3-892DC7C86409}" srcOrd="1" destOrd="0" presId="urn:microsoft.com/office/officeart/2005/8/layout/list1"/>
    <dgm:cxn modelId="{94F97881-4E4D-49BB-AFC6-104584CB6BF5}" srcId="{B55C73E4-99C9-4EB2-9D45-A39FB6B9BD65}" destId="{31EC5A3C-91EE-4D7C-94A3-207760AE2608}" srcOrd="4" destOrd="0" parTransId="{F32695AA-44B1-45D1-875F-3E7A76D423EC}" sibTransId="{8B02E703-FE43-4723-BBA9-F9ED70084C1F}"/>
    <dgm:cxn modelId="{01908086-256B-4276-BE7F-CBEF51E35F9B}" type="presOf" srcId="{6CD7606A-8DA0-49D1-9909-8899E4CAD054}" destId="{B8C8C3CA-4935-4E3A-8D2B-144C83E2B885}" srcOrd="1" destOrd="0" presId="urn:microsoft.com/office/officeart/2005/8/layout/list1"/>
    <dgm:cxn modelId="{2D91D08A-0617-4D9F-B47B-A03C8A509F4D}" type="presOf" srcId="{6CD7606A-8DA0-49D1-9909-8899E4CAD054}" destId="{C9ACB9B6-F2B7-4366-81B4-3699F99BEB6B}" srcOrd="0" destOrd="0" presId="urn:microsoft.com/office/officeart/2005/8/layout/list1"/>
    <dgm:cxn modelId="{6AC02E9A-CCD2-4B54-8F4A-E9E67ABC7BFB}" type="presOf" srcId="{977EBE41-4501-4895-A56A-85F8A85CF892}" destId="{D79FD588-6590-4613-BF57-8873B72509D8}" srcOrd="1" destOrd="0" presId="urn:microsoft.com/office/officeart/2005/8/layout/list1"/>
    <dgm:cxn modelId="{CA29C1A8-78D2-418E-A693-272BE8D0653A}" type="presOf" srcId="{31EC5A3C-91EE-4D7C-94A3-207760AE2608}" destId="{691033DC-88FE-4F58-A8F1-E0D78611058E}" srcOrd="0" destOrd="0" presId="urn:microsoft.com/office/officeart/2005/8/layout/list1"/>
    <dgm:cxn modelId="{A05629B2-7245-4732-8A7D-4BA8310F9463}" type="presOf" srcId="{977EBE41-4501-4895-A56A-85F8A85CF892}" destId="{68B6F95A-32DD-4E9D-8784-AF412CCE7D85}" srcOrd="0" destOrd="0" presId="urn:microsoft.com/office/officeart/2005/8/layout/list1"/>
    <dgm:cxn modelId="{45C4FAB3-2DE3-4E7C-93A8-5B590DFF1064}" type="presOf" srcId="{A7A37CB3-BA11-40F7-83F8-D2A5F80C14E6}" destId="{9F890A59-1577-4FA5-B94A-11BD9A70DA0C}" srcOrd="0" destOrd="0" presId="urn:microsoft.com/office/officeart/2005/8/layout/list1"/>
    <dgm:cxn modelId="{46EF28BE-C9BE-4904-B247-7C1E254368A2}" srcId="{B55C73E4-99C9-4EB2-9D45-A39FB6B9BD65}" destId="{6CD7606A-8DA0-49D1-9909-8899E4CAD054}" srcOrd="6" destOrd="0" parTransId="{EB72DEC6-72B8-43E2-AE95-BE27C18FD3FB}" sibTransId="{ECF4BB6B-86CD-4BA8-98DA-14686F974901}"/>
    <dgm:cxn modelId="{CE5FF0C4-6667-4C83-AA85-C14397C5D7D3}" type="presOf" srcId="{B55C73E4-99C9-4EB2-9D45-A39FB6B9BD65}" destId="{05C9EC8D-ECCE-421A-A8DA-6EC86872BA02}" srcOrd="0" destOrd="0" presId="urn:microsoft.com/office/officeart/2005/8/layout/list1"/>
    <dgm:cxn modelId="{504ADFC7-26A1-42CD-A0B0-5B7276748E37}" type="presOf" srcId="{4B6F2C07-8FDA-4748-9278-0AEF8C23511E}" destId="{AE7950F6-A742-4D6D-9172-0A3EF7324451}" srcOrd="1" destOrd="0" presId="urn:microsoft.com/office/officeart/2005/8/layout/list1"/>
    <dgm:cxn modelId="{B9CCAEC8-E130-43F3-9111-A83CF1CB977B}" srcId="{B55C73E4-99C9-4EB2-9D45-A39FB6B9BD65}" destId="{977EBE41-4501-4895-A56A-85F8A85CF892}" srcOrd="7" destOrd="0" parTransId="{04F96B9B-86B3-4922-AB84-BDF1FC7B0E6C}" sibTransId="{4024A3D8-8789-464D-B420-36374AC34DB6}"/>
    <dgm:cxn modelId="{339075D4-E5A8-4254-920F-BA83D970210E}" type="presOf" srcId="{E43A8EAA-9FBF-40F7-BA4F-B2E0A85D21FD}" destId="{EB9348AF-8196-43B5-AA3D-64931A974C64}" srcOrd="1" destOrd="0" presId="urn:microsoft.com/office/officeart/2005/8/layout/list1"/>
    <dgm:cxn modelId="{562B80E1-DC52-4873-988B-2BADB8F35FF2}" type="presOf" srcId="{DD3BC398-67FD-470F-A7D5-336D2D515939}" destId="{3F06613E-BC53-432F-B3BA-9A40F33B8228}" srcOrd="1" destOrd="0" presId="urn:microsoft.com/office/officeart/2005/8/layout/list1"/>
    <dgm:cxn modelId="{E5CAFFE4-41D7-43D8-8C79-86197F36FDDE}" srcId="{B55C73E4-99C9-4EB2-9D45-A39FB6B9BD65}" destId="{DD3BC398-67FD-470F-A7D5-336D2D515939}" srcOrd="0" destOrd="0" parTransId="{E0A47752-FC23-4CE6-8965-9D3EEB681494}" sibTransId="{C6575232-8DC9-4215-BF0C-D14EC26AD8CB}"/>
    <dgm:cxn modelId="{6B5EB1F2-1A58-408A-9182-C83DD5839E9F}" srcId="{B55C73E4-99C9-4EB2-9D45-A39FB6B9BD65}" destId="{E43A8EAA-9FBF-40F7-BA4F-B2E0A85D21FD}" srcOrd="5" destOrd="0" parTransId="{6163A573-6257-44AF-AAC2-592525DC6F4E}" sibTransId="{524D7B43-D7E5-46AE-A664-F091B9BB8E61}"/>
    <dgm:cxn modelId="{47490DFB-958F-4CCA-B30F-B88D18ECA7AA}" srcId="{B55C73E4-99C9-4EB2-9D45-A39FB6B9BD65}" destId="{4F6A2396-7813-45C3-91A7-BB3FF1F5ACF6}" srcOrd="1" destOrd="0" parTransId="{262BC5DF-F1A2-408D-BB67-0464D7AE39E7}" sibTransId="{7C4C030C-5673-42C4-A7F2-545EAD5DCAE0}"/>
    <dgm:cxn modelId="{199E8A0B-7BC0-4076-8ACC-99730053EE5B}" type="presParOf" srcId="{05C9EC8D-ECCE-421A-A8DA-6EC86872BA02}" destId="{0CDA2C0D-F760-4245-9EA2-1AC5955A836E}" srcOrd="0" destOrd="0" presId="urn:microsoft.com/office/officeart/2005/8/layout/list1"/>
    <dgm:cxn modelId="{D033E8F4-2E2A-4D21-8654-1561EE645D00}" type="presParOf" srcId="{0CDA2C0D-F760-4245-9EA2-1AC5955A836E}" destId="{BA05027D-E42F-40C8-996D-5833C6809E1C}" srcOrd="0" destOrd="0" presId="urn:microsoft.com/office/officeart/2005/8/layout/list1"/>
    <dgm:cxn modelId="{00CA60A2-76E1-4D1B-BE79-630F9323C1D2}" type="presParOf" srcId="{0CDA2C0D-F760-4245-9EA2-1AC5955A836E}" destId="{3F06613E-BC53-432F-B3BA-9A40F33B8228}" srcOrd="1" destOrd="0" presId="urn:microsoft.com/office/officeart/2005/8/layout/list1"/>
    <dgm:cxn modelId="{079C220D-46BA-4872-BB76-E7B03C5D3EED}" type="presParOf" srcId="{05C9EC8D-ECCE-421A-A8DA-6EC86872BA02}" destId="{7EE953B0-528C-4C6D-8198-FB1CA4048D0A}" srcOrd="1" destOrd="0" presId="urn:microsoft.com/office/officeart/2005/8/layout/list1"/>
    <dgm:cxn modelId="{2A8B0797-90B2-4898-B3A9-0341DBA013CD}" type="presParOf" srcId="{05C9EC8D-ECCE-421A-A8DA-6EC86872BA02}" destId="{BF25F6CA-58B3-4D0F-A0E6-232CD72A42B2}" srcOrd="2" destOrd="0" presId="urn:microsoft.com/office/officeart/2005/8/layout/list1"/>
    <dgm:cxn modelId="{EBC73EDC-EB01-4B61-B656-1504E99EBDAE}" type="presParOf" srcId="{05C9EC8D-ECCE-421A-A8DA-6EC86872BA02}" destId="{72551FDF-ECC2-4A05-BEDD-5FA05E80F3B5}" srcOrd="3" destOrd="0" presId="urn:microsoft.com/office/officeart/2005/8/layout/list1"/>
    <dgm:cxn modelId="{F0CE9AD7-2950-4CF6-B8D0-E98E671F9718}" type="presParOf" srcId="{05C9EC8D-ECCE-421A-A8DA-6EC86872BA02}" destId="{F1A89AB1-56BB-4F65-8979-7E495E3B9F08}" srcOrd="4" destOrd="0" presId="urn:microsoft.com/office/officeart/2005/8/layout/list1"/>
    <dgm:cxn modelId="{A5F3CF9F-75C5-4C48-8ABA-74C7C886588B}" type="presParOf" srcId="{F1A89AB1-56BB-4F65-8979-7E495E3B9F08}" destId="{97C55CC0-CCC6-4226-9C16-29B908F2B14F}" srcOrd="0" destOrd="0" presId="urn:microsoft.com/office/officeart/2005/8/layout/list1"/>
    <dgm:cxn modelId="{8AD1E358-AA09-4DED-BF7A-4BF26BFD0015}" type="presParOf" srcId="{F1A89AB1-56BB-4F65-8979-7E495E3B9F08}" destId="{203150B0-30D1-473C-BFEC-51823C560FC9}" srcOrd="1" destOrd="0" presId="urn:microsoft.com/office/officeart/2005/8/layout/list1"/>
    <dgm:cxn modelId="{9D0B0E47-144E-4D5A-A686-AE88FFF0A6A6}" type="presParOf" srcId="{05C9EC8D-ECCE-421A-A8DA-6EC86872BA02}" destId="{8B71FCFE-2F3E-4197-B909-8872F6A424F2}" srcOrd="5" destOrd="0" presId="urn:microsoft.com/office/officeart/2005/8/layout/list1"/>
    <dgm:cxn modelId="{048F529B-36B7-439F-86A3-19491C17AC4A}" type="presParOf" srcId="{05C9EC8D-ECCE-421A-A8DA-6EC86872BA02}" destId="{879D2CA4-A325-45C9-9898-459C5CF2F2BF}" srcOrd="6" destOrd="0" presId="urn:microsoft.com/office/officeart/2005/8/layout/list1"/>
    <dgm:cxn modelId="{C45E1454-A6D4-4594-B4FD-7FA0BB40DEA9}" type="presParOf" srcId="{05C9EC8D-ECCE-421A-A8DA-6EC86872BA02}" destId="{F266306F-F392-4488-BA8A-BDE7CB38678B}" srcOrd="7" destOrd="0" presId="urn:microsoft.com/office/officeart/2005/8/layout/list1"/>
    <dgm:cxn modelId="{6ED738C7-B1E8-40DA-B767-1A3013F4C448}" type="presParOf" srcId="{05C9EC8D-ECCE-421A-A8DA-6EC86872BA02}" destId="{5B21E4E6-BDC2-446A-91DA-19F5EC89FFBE}" srcOrd="8" destOrd="0" presId="urn:microsoft.com/office/officeart/2005/8/layout/list1"/>
    <dgm:cxn modelId="{4279E3CD-C4BD-42B7-8EC3-A6430FBAC675}" type="presParOf" srcId="{5B21E4E6-BDC2-446A-91DA-19F5EC89FFBE}" destId="{9F890A59-1577-4FA5-B94A-11BD9A70DA0C}" srcOrd="0" destOrd="0" presId="urn:microsoft.com/office/officeart/2005/8/layout/list1"/>
    <dgm:cxn modelId="{17F0881F-3DC3-4507-B3AD-180A15A84564}" type="presParOf" srcId="{5B21E4E6-BDC2-446A-91DA-19F5EC89FFBE}" destId="{348A05F5-F7B4-46F7-A2DA-E9DC5CC26BFE}" srcOrd="1" destOrd="0" presId="urn:microsoft.com/office/officeart/2005/8/layout/list1"/>
    <dgm:cxn modelId="{AE78D8CE-91DB-4C01-8B47-3BF48522A978}" type="presParOf" srcId="{05C9EC8D-ECCE-421A-A8DA-6EC86872BA02}" destId="{7E3E66C9-1230-48DE-827F-55CCA707CBFD}" srcOrd="9" destOrd="0" presId="urn:microsoft.com/office/officeart/2005/8/layout/list1"/>
    <dgm:cxn modelId="{44384DA1-C40F-4E57-B6FA-E390DF0B52D0}" type="presParOf" srcId="{05C9EC8D-ECCE-421A-A8DA-6EC86872BA02}" destId="{BDB35BAB-18F6-465D-8AA8-B2FDAF91AAB5}" srcOrd="10" destOrd="0" presId="urn:microsoft.com/office/officeart/2005/8/layout/list1"/>
    <dgm:cxn modelId="{46F85BE5-ECE3-4D01-BCCE-EBA552F02BD3}" type="presParOf" srcId="{05C9EC8D-ECCE-421A-A8DA-6EC86872BA02}" destId="{6615942D-E2FC-455B-83A6-F4EFAD6201FD}" srcOrd="11" destOrd="0" presId="urn:microsoft.com/office/officeart/2005/8/layout/list1"/>
    <dgm:cxn modelId="{B2C8689C-BA9A-436E-A5F6-8C3135ED838F}" type="presParOf" srcId="{05C9EC8D-ECCE-421A-A8DA-6EC86872BA02}" destId="{97265787-AD9F-4674-B98C-E894ECF689DD}" srcOrd="12" destOrd="0" presId="urn:microsoft.com/office/officeart/2005/8/layout/list1"/>
    <dgm:cxn modelId="{ED73E536-71C6-4664-8311-20D1DE09028E}" type="presParOf" srcId="{97265787-AD9F-4674-B98C-E894ECF689DD}" destId="{51D1DCCF-71DD-4878-A4DC-A83F45C0D3AC}" srcOrd="0" destOrd="0" presId="urn:microsoft.com/office/officeart/2005/8/layout/list1"/>
    <dgm:cxn modelId="{AEA37E45-C99A-4680-9530-D745718FDD22}" type="presParOf" srcId="{97265787-AD9F-4674-B98C-E894ECF689DD}" destId="{AE7950F6-A742-4D6D-9172-0A3EF7324451}" srcOrd="1" destOrd="0" presId="urn:microsoft.com/office/officeart/2005/8/layout/list1"/>
    <dgm:cxn modelId="{51AA8001-FEF9-4F22-80E3-1E16A84F798E}" type="presParOf" srcId="{05C9EC8D-ECCE-421A-A8DA-6EC86872BA02}" destId="{9E345A17-33D3-457A-8473-36E8D37344C2}" srcOrd="13" destOrd="0" presId="urn:microsoft.com/office/officeart/2005/8/layout/list1"/>
    <dgm:cxn modelId="{F7B3AAD7-2050-4073-B26E-CA10BD771CDB}" type="presParOf" srcId="{05C9EC8D-ECCE-421A-A8DA-6EC86872BA02}" destId="{40D19B67-FB22-43FD-BFEF-479096CED25A}" srcOrd="14" destOrd="0" presId="urn:microsoft.com/office/officeart/2005/8/layout/list1"/>
    <dgm:cxn modelId="{3D91DE01-1BAB-4D2A-BF83-633A2BBCF34A}" type="presParOf" srcId="{05C9EC8D-ECCE-421A-A8DA-6EC86872BA02}" destId="{691B62DE-C428-42DE-A544-DD3D5390F7C9}" srcOrd="15" destOrd="0" presId="urn:microsoft.com/office/officeart/2005/8/layout/list1"/>
    <dgm:cxn modelId="{8D307594-FE4C-4EB5-9A98-A80DAE2DE0B6}" type="presParOf" srcId="{05C9EC8D-ECCE-421A-A8DA-6EC86872BA02}" destId="{F4A4FE1C-0741-477D-9459-94F3358EAE20}" srcOrd="16" destOrd="0" presId="urn:microsoft.com/office/officeart/2005/8/layout/list1"/>
    <dgm:cxn modelId="{93CBA32E-05A4-4B36-8688-9B120668AE3B}" type="presParOf" srcId="{F4A4FE1C-0741-477D-9459-94F3358EAE20}" destId="{691033DC-88FE-4F58-A8F1-E0D78611058E}" srcOrd="0" destOrd="0" presId="urn:microsoft.com/office/officeart/2005/8/layout/list1"/>
    <dgm:cxn modelId="{3C733120-98B7-4BAB-8C20-9EBCA6286E77}" type="presParOf" srcId="{F4A4FE1C-0741-477D-9459-94F3358EAE20}" destId="{A497D6AF-CE7D-430B-83A3-892DC7C86409}" srcOrd="1" destOrd="0" presId="urn:microsoft.com/office/officeart/2005/8/layout/list1"/>
    <dgm:cxn modelId="{D99238A9-657D-4E02-9A2F-44906F6862AC}" type="presParOf" srcId="{05C9EC8D-ECCE-421A-A8DA-6EC86872BA02}" destId="{785FF608-7268-48F2-9D5A-C4143511FFA8}" srcOrd="17" destOrd="0" presId="urn:microsoft.com/office/officeart/2005/8/layout/list1"/>
    <dgm:cxn modelId="{AA4625E9-6B2A-4388-864B-9E038B2242B2}" type="presParOf" srcId="{05C9EC8D-ECCE-421A-A8DA-6EC86872BA02}" destId="{03828CA6-E73B-47DB-822F-14D7157D6FF9}" srcOrd="18" destOrd="0" presId="urn:microsoft.com/office/officeart/2005/8/layout/list1"/>
    <dgm:cxn modelId="{821389D4-EF0F-43C2-9159-1D1AA2972095}" type="presParOf" srcId="{05C9EC8D-ECCE-421A-A8DA-6EC86872BA02}" destId="{A45ECECE-ADF9-40B4-A9A7-840779B88C8B}" srcOrd="19" destOrd="0" presId="urn:microsoft.com/office/officeart/2005/8/layout/list1"/>
    <dgm:cxn modelId="{121F5C1D-59FA-41EE-B61C-5404A9040542}" type="presParOf" srcId="{05C9EC8D-ECCE-421A-A8DA-6EC86872BA02}" destId="{58035CD0-31A1-47C7-B15F-1D49EE4E8A1B}" srcOrd="20" destOrd="0" presId="urn:microsoft.com/office/officeart/2005/8/layout/list1"/>
    <dgm:cxn modelId="{ABDCBD2F-685D-47DB-A4E8-D93FC6A9C3A2}" type="presParOf" srcId="{58035CD0-31A1-47C7-B15F-1D49EE4E8A1B}" destId="{F0ED2C56-037E-4BD4-AE8C-45D888C9FF1B}" srcOrd="0" destOrd="0" presId="urn:microsoft.com/office/officeart/2005/8/layout/list1"/>
    <dgm:cxn modelId="{B1EDC276-EE9C-4950-ADA0-91F69B3C2DEF}" type="presParOf" srcId="{58035CD0-31A1-47C7-B15F-1D49EE4E8A1B}" destId="{EB9348AF-8196-43B5-AA3D-64931A974C64}" srcOrd="1" destOrd="0" presId="urn:microsoft.com/office/officeart/2005/8/layout/list1"/>
    <dgm:cxn modelId="{AB3ADA33-1D5E-48A4-8AAF-14CA30896ACA}" type="presParOf" srcId="{05C9EC8D-ECCE-421A-A8DA-6EC86872BA02}" destId="{D2737696-4AE0-4F73-8CD6-C8C30C3066A7}" srcOrd="21" destOrd="0" presId="urn:microsoft.com/office/officeart/2005/8/layout/list1"/>
    <dgm:cxn modelId="{8D5A6D46-0107-4040-AA81-8D8B85906634}" type="presParOf" srcId="{05C9EC8D-ECCE-421A-A8DA-6EC86872BA02}" destId="{C3DD7282-9A96-4BD0-A4D2-3DC01816FA11}" srcOrd="22" destOrd="0" presId="urn:microsoft.com/office/officeart/2005/8/layout/list1"/>
    <dgm:cxn modelId="{ACCB60BE-1AB0-4708-B81B-A22691389529}" type="presParOf" srcId="{05C9EC8D-ECCE-421A-A8DA-6EC86872BA02}" destId="{05399773-3C9B-4024-8CF9-487EC91394B0}" srcOrd="23" destOrd="0" presId="urn:microsoft.com/office/officeart/2005/8/layout/list1"/>
    <dgm:cxn modelId="{4E3BDA3F-1A65-492D-A006-6F01B1946F6A}" type="presParOf" srcId="{05C9EC8D-ECCE-421A-A8DA-6EC86872BA02}" destId="{AC0AAAEC-FB92-4297-824C-26CBCA2A697B}" srcOrd="24" destOrd="0" presId="urn:microsoft.com/office/officeart/2005/8/layout/list1"/>
    <dgm:cxn modelId="{EC8BD273-5F36-4FDE-9BF1-86728901DC77}" type="presParOf" srcId="{AC0AAAEC-FB92-4297-824C-26CBCA2A697B}" destId="{C9ACB9B6-F2B7-4366-81B4-3699F99BEB6B}" srcOrd="0" destOrd="0" presId="urn:microsoft.com/office/officeart/2005/8/layout/list1"/>
    <dgm:cxn modelId="{8C947059-0834-4806-AC14-DDEFD294F081}" type="presParOf" srcId="{AC0AAAEC-FB92-4297-824C-26CBCA2A697B}" destId="{B8C8C3CA-4935-4E3A-8D2B-144C83E2B885}" srcOrd="1" destOrd="0" presId="urn:microsoft.com/office/officeart/2005/8/layout/list1"/>
    <dgm:cxn modelId="{5146475F-CA7B-42DF-A727-CFF6F2229427}" type="presParOf" srcId="{05C9EC8D-ECCE-421A-A8DA-6EC86872BA02}" destId="{739BB709-C0AB-4CE3-87EB-A08081D265B5}" srcOrd="25" destOrd="0" presId="urn:microsoft.com/office/officeart/2005/8/layout/list1"/>
    <dgm:cxn modelId="{666E1EAD-EB34-4268-A51C-0CEFA8F9EC9A}" type="presParOf" srcId="{05C9EC8D-ECCE-421A-A8DA-6EC86872BA02}" destId="{537774C2-1CD8-4E71-B00F-058BCDF24A4E}" srcOrd="26" destOrd="0" presId="urn:microsoft.com/office/officeart/2005/8/layout/list1"/>
    <dgm:cxn modelId="{9359A051-CA7D-4A43-AFF2-373DEC6B3001}" type="presParOf" srcId="{05C9EC8D-ECCE-421A-A8DA-6EC86872BA02}" destId="{4B42C4AC-350A-4783-A22E-DCF579E1F66C}" srcOrd="27" destOrd="0" presId="urn:microsoft.com/office/officeart/2005/8/layout/list1"/>
    <dgm:cxn modelId="{5D9A0D82-2965-4464-941B-EEBEB5D97019}" type="presParOf" srcId="{05C9EC8D-ECCE-421A-A8DA-6EC86872BA02}" destId="{17DC97FD-D97B-43E3-A8F7-7927ED461932}" srcOrd="28" destOrd="0" presId="urn:microsoft.com/office/officeart/2005/8/layout/list1"/>
    <dgm:cxn modelId="{7B07EFB2-A9D5-4663-9B4D-4613272F90B0}" type="presParOf" srcId="{17DC97FD-D97B-43E3-A8F7-7927ED461932}" destId="{68B6F95A-32DD-4E9D-8784-AF412CCE7D85}" srcOrd="0" destOrd="0" presId="urn:microsoft.com/office/officeart/2005/8/layout/list1"/>
    <dgm:cxn modelId="{2FC45A02-448A-487B-AF75-E52D5A901484}" type="presParOf" srcId="{17DC97FD-D97B-43E3-A8F7-7927ED461932}" destId="{D79FD588-6590-4613-BF57-8873B72509D8}" srcOrd="1" destOrd="0" presId="urn:microsoft.com/office/officeart/2005/8/layout/list1"/>
    <dgm:cxn modelId="{F1192CEB-EE34-4446-A09D-788F75BCFF93}" type="presParOf" srcId="{05C9EC8D-ECCE-421A-A8DA-6EC86872BA02}" destId="{AE5B24AE-F2FC-45EB-B8A3-B452855E1548}" srcOrd="29" destOrd="0" presId="urn:microsoft.com/office/officeart/2005/8/layout/list1"/>
    <dgm:cxn modelId="{E017A7BD-3809-4316-B09B-9CD82D0E2FA0}" type="presParOf" srcId="{05C9EC8D-ECCE-421A-A8DA-6EC86872BA02}" destId="{B0DA1AEC-7A90-4977-B280-7C6009C2808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2AAAA7-55D9-4DAF-BD9F-5AD4CA362F87}" type="doc">
      <dgm:prSet loTypeId="urn:microsoft.com/office/officeart/2005/8/layout/matrix1" loCatId="matrix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FA8FCFA6-224D-4E9F-BDBB-0B7419D3DF09}">
      <dgm:prSet phldrT="[Text]"/>
      <dgm:spPr/>
      <dgm:t>
        <a:bodyPr/>
        <a:lstStyle/>
        <a:p>
          <a:r>
            <a:rPr lang="en-IN" b="1" dirty="0">
              <a:latin typeface="Trebuchet MS" panose="020B0603020202020204" pitchFamily="34" charset="0"/>
            </a:rPr>
            <a:t>National Pension Scheme (NPS)</a:t>
          </a:r>
        </a:p>
      </dgm:t>
    </dgm:pt>
    <dgm:pt modelId="{13648708-B923-4BE3-9349-33DA13F5C76D}" type="parTrans" cxnId="{C3EB879D-6880-4657-BC84-AED580600ADF}">
      <dgm:prSet/>
      <dgm:spPr/>
      <dgm:t>
        <a:bodyPr/>
        <a:lstStyle/>
        <a:p>
          <a:endParaRPr lang="en-IN"/>
        </a:p>
      </dgm:t>
    </dgm:pt>
    <dgm:pt modelId="{95D5E07B-9A9F-4556-81EF-E140F6931765}" type="sibTrans" cxnId="{C3EB879D-6880-4657-BC84-AED580600ADF}">
      <dgm:prSet/>
      <dgm:spPr/>
      <dgm:t>
        <a:bodyPr/>
        <a:lstStyle/>
        <a:p>
          <a:endParaRPr lang="en-IN"/>
        </a:p>
      </dgm:t>
    </dgm:pt>
    <dgm:pt modelId="{D7AB4826-4102-4195-AD12-1F22759B6D4A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Mandatory Scheme</a:t>
          </a:r>
        </a:p>
      </dgm:t>
    </dgm:pt>
    <dgm:pt modelId="{2281D73A-9217-41D6-9E22-A70D74722F1D}" type="parTrans" cxnId="{97262EFA-9679-4444-B5E4-1B19848AE6A4}">
      <dgm:prSet/>
      <dgm:spPr/>
      <dgm:t>
        <a:bodyPr/>
        <a:lstStyle/>
        <a:p>
          <a:endParaRPr lang="en-IN"/>
        </a:p>
      </dgm:t>
    </dgm:pt>
    <dgm:pt modelId="{9165BE63-55D8-46A3-ACAB-316CE3076771}" type="sibTrans" cxnId="{97262EFA-9679-4444-B5E4-1B19848AE6A4}">
      <dgm:prSet/>
      <dgm:spPr/>
      <dgm:t>
        <a:bodyPr/>
        <a:lstStyle/>
        <a:p>
          <a:endParaRPr lang="en-IN"/>
        </a:p>
      </dgm:t>
    </dgm:pt>
    <dgm:pt modelId="{83629D46-4E23-4766-A4F7-F129BF6B8890}">
      <dgm:prSet phldrT="[Text]"/>
      <dgm:spPr/>
      <dgm:t>
        <a:bodyPr/>
        <a:lstStyle/>
        <a:p>
          <a:pPr algn="l"/>
          <a:r>
            <a:rPr lang="en-IN" baseline="0" dirty="0">
              <a:latin typeface="Trebuchet MS" panose="020B0603020202020204" pitchFamily="34" charset="0"/>
            </a:rPr>
            <a:t>Non Mandatory Popular schemes</a:t>
          </a:r>
        </a:p>
      </dgm:t>
    </dgm:pt>
    <dgm:pt modelId="{71399AA1-A0B9-40FA-8E12-EAD83223BF41}" type="parTrans" cxnId="{8BE76502-4639-4001-BD8C-E83F7718FA5E}">
      <dgm:prSet/>
      <dgm:spPr/>
      <dgm:t>
        <a:bodyPr/>
        <a:lstStyle/>
        <a:p>
          <a:endParaRPr lang="en-IN"/>
        </a:p>
      </dgm:t>
    </dgm:pt>
    <dgm:pt modelId="{1AF429A8-4464-4753-B156-844635DA78A4}" type="sibTrans" cxnId="{8BE76502-4639-4001-BD8C-E83F7718FA5E}">
      <dgm:prSet/>
      <dgm:spPr/>
      <dgm:t>
        <a:bodyPr/>
        <a:lstStyle/>
        <a:p>
          <a:endParaRPr lang="en-IN"/>
        </a:p>
      </dgm:t>
    </dgm:pt>
    <dgm:pt modelId="{9000B2BD-F266-4ACF-8353-87F47CD847AD}">
      <dgm:prSet phldrT="[Text]"/>
      <dgm:spPr/>
      <dgm:t>
        <a:bodyPr/>
        <a:lstStyle/>
        <a:p>
          <a:r>
            <a:rPr lang="en-IN" baseline="0" dirty="0">
              <a:latin typeface="Trebuchet MS" panose="020B0603020202020204" pitchFamily="34" charset="0"/>
            </a:rPr>
            <a:t>Individual Investments</a:t>
          </a:r>
          <a:endParaRPr lang="en-IN" dirty="0">
            <a:latin typeface="Trebuchet MS" panose="020B0603020202020204" pitchFamily="34" charset="0"/>
          </a:endParaRPr>
        </a:p>
      </dgm:t>
    </dgm:pt>
    <dgm:pt modelId="{91F91AF4-1B96-47C5-88E4-D9AB226183B6}" type="parTrans" cxnId="{27E4BC02-0F07-47E2-BB3E-3BF2D2C9D2B2}">
      <dgm:prSet/>
      <dgm:spPr/>
      <dgm:t>
        <a:bodyPr/>
        <a:lstStyle/>
        <a:p>
          <a:endParaRPr lang="en-IN"/>
        </a:p>
      </dgm:t>
    </dgm:pt>
    <dgm:pt modelId="{FA0053A3-8298-43B4-8315-E9F4B3279C82}" type="sibTrans" cxnId="{27E4BC02-0F07-47E2-BB3E-3BF2D2C9D2B2}">
      <dgm:prSet/>
      <dgm:spPr/>
      <dgm:t>
        <a:bodyPr/>
        <a:lstStyle/>
        <a:p>
          <a:endParaRPr lang="en-IN"/>
        </a:p>
      </dgm:t>
    </dgm:pt>
    <dgm:pt modelId="{510E8E46-8B4B-4B56-8C60-277553653BD8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Employer Schemes</a:t>
          </a:r>
          <a:endParaRPr lang="en-IN" baseline="0" dirty="0">
            <a:latin typeface="Trebuchet MS" panose="020B0603020202020204" pitchFamily="34" charset="0"/>
          </a:endParaRPr>
        </a:p>
      </dgm:t>
    </dgm:pt>
    <dgm:pt modelId="{A2B99347-020B-4F83-92B6-2B60371E8F88}" type="parTrans" cxnId="{DD9E6FDE-F67C-4ED1-867B-2C6856F527F0}">
      <dgm:prSet/>
      <dgm:spPr/>
      <dgm:t>
        <a:bodyPr/>
        <a:lstStyle/>
        <a:p>
          <a:endParaRPr lang="en-IN"/>
        </a:p>
      </dgm:t>
    </dgm:pt>
    <dgm:pt modelId="{7DF5F1D3-CFA8-4CA0-8A02-BAAC30800E6D}" type="sibTrans" cxnId="{DD9E6FDE-F67C-4ED1-867B-2C6856F527F0}">
      <dgm:prSet/>
      <dgm:spPr/>
      <dgm:t>
        <a:bodyPr/>
        <a:lstStyle/>
        <a:p>
          <a:endParaRPr lang="en-IN"/>
        </a:p>
      </dgm:t>
    </dgm:pt>
    <dgm:pt modelId="{DE01C41D-61F2-4AFE-AD8C-28092C3E8CD5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Gratuity</a:t>
          </a:r>
        </a:p>
      </dgm:t>
    </dgm:pt>
    <dgm:pt modelId="{629B711B-CD84-4FF9-8B96-151833D90CFE}" type="parTrans" cxnId="{FEB686C7-7CDE-41F8-9AD1-91B22E3BE553}">
      <dgm:prSet/>
      <dgm:spPr/>
      <dgm:t>
        <a:bodyPr/>
        <a:lstStyle/>
        <a:p>
          <a:endParaRPr lang="en-IN"/>
        </a:p>
      </dgm:t>
    </dgm:pt>
    <dgm:pt modelId="{8939FA0B-F0CD-4725-9D45-74DA640C34BE}" type="sibTrans" cxnId="{FEB686C7-7CDE-41F8-9AD1-91B22E3BE553}">
      <dgm:prSet/>
      <dgm:spPr/>
      <dgm:t>
        <a:bodyPr/>
        <a:lstStyle/>
        <a:p>
          <a:endParaRPr lang="en-IN"/>
        </a:p>
      </dgm:t>
    </dgm:pt>
    <dgm:pt modelId="{E46D6009-3342-4794-9F6B-59C08DD2C222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Employees Provident Fund</a:t>
          </a:r>
        </a:p>
      </dgm:t>
    </dgm:pt>
    <dgm:pt modelId="{30545C1C-074C-47EC-9861-6C35ECA78EA4}" type="parTrans" cxnId="{CAACEDB4-A3B2-46DF-A22B-571FAE1CEB22}">
      <dgm:prSet/>
      <dgm:spPr/>
      <dgm:t>
        <a:bodyPr/>
        <a:lstStyle/>
        <a:p>
          <a:endParaRPr lang="en-IN"/>
        </a:p>
      </dgm:t>
    </dgm:pt>
    <dgm:pt modelId="{4825D27E-1570-4472-9548-5AAB80B0A3BE}" type="sibTrans" cxnId="{CAACEDB4-A3B2-46DF-A22B-571FAE1CEB22}">
      <dgm:prSet/>
      <dgm:spPr/>
      <dgm:t>
        <a:bodyPr/>
        <a:lstStyle/>
        <a:p>
          <a:endParaRPr lang="en-IN"/>
        </a:p>
      </dgm:t>
    </dgm:pt>
    <dgm:pt modelId="{22B8CF11-11FB-49C0-B379-4AC2BE2D8DB0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Employees Pension scheme</a:t>
          </a:r>
        </a:p>
      </dgm:t>
    </dgm:pt>
    <dgm:pt modelId="{A46F2CA2-DFC0-4A9F-B0A9-7B2A6ECDA68A}" type="parTrans" cxnId="{FAEEA229-53F0-4B70-8FC7-D339F0912B44}">
      <dgm:prSet/>
      <dgm:spPr/>
      <dgm:t>
        <a:bodyPr/>
        <a:lstStyle/>
        <a:p>
          <a:endParaRPr lang="en-IN"/>
        </a:p>
      </dgm:t>
    </dgm:pt>
    <dgm:pt modelId="{DE56FD2B-3639-4C5F-A94B-D2CF9CBEEDF0}" type="sibTrans" cxnId="{FAEEA229-53F0-4B70-8FC7-D339F0912B44}">
      <dgm:prSet/>
      <dgm:spPr/>
      <dgm:t>
        <a:bodyPr/>
        <a:lstStyle/>
        <a:p>
          <a:endParaRPr lang="en-IN"/>
        </a:p>
      </dgm:t>
    </dgm:pt>
    <dgm:pt modelId="{B35AA507-E612-420B-A880-7E69E1B2D545}">
      <dgm:prSet phldrT="[Text]"/>
      <dgm:spPr/>
      <dgm:t>
        <a:bodyPr/>
        <a:lstStyle/>
        <a:p>
          <a:pPr algn="l"/>
          <a:r>
            <a:rPr lang="en-IN" baseline="0" dirty="0">
              <a:latin typeface="Trebuchet MS" panose="020B0603020202020204" pitchFamily="34" charset="0"/>
            </a:rPr>
            <a:t>Public Provident Fund</a:t>
          </a:r>
        </a:p>
      </dgm:t>
    </dgm:pt>
    <dgm:pt modelId="{DBC875B8-8E8E-434F-A93E-FDC5C4752718}" type="parTrans" cxnId="{92DF7E1C-0AD8-472F-ABAB-6B7CDC92E3E9}">
      <dgm:prSet/>
      <dgm:spPr/>
      <dgm:t>
        <a:bodyPr/>
        <a:lstStyle/>
        <a:p>
          <a:endParaRPr lang="en-IN"/>
        </a:p>
      </dgm:t>
    </dgm:pt>
    <dgm:pt modelId="{BBC921D9-533D-420A-B3C1-B9FF5C66EC95}" type="sibTrans" cxnId="{92DF7E1C-0AD8-472F-ABAB-6B7CDC92E3E9}">
      <dgm:prSet/>
      <dgm:spPr/>
      <dgm:t>
        <a:bodyPr/>
        <a:lstStyle/>
        <a:p>
          <a:endParaRPr lang="en-IN"/>
        </a:p>
      </dgm:t>
    </dgm:pt>
    <dgm:pt modelId="{C3827D31-C55E-4C4C-AE2C-BE4F35FC2302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Superannuation</a:t>
          </a:r>
          <a:endParaRPr lang="en-IN" baseline="0" dirty="0">
            <a:latin typeface="Trebuchet MS" panose="020B0603020202020204" pitchFamily="34" charset="0"/>
          </a:endParaRPr>
        </a:p>
      </dgm:t>
    </dgm:pt>
    <dgm:pt modelId="{457AAF1C-EA5F-4E83-8DD7-70CDC5D6120B}" type="sibTrans" cxnId="{20DA1340-8DBA-4134-93C0-EA8C9BC0292A}">
      <dgm:prSet/>
      <dgm:spPr/>
      <dgm:t>
        <a:bodyPr/>
        <a:lstStyle/>
        <a:p>
          <a:endParaRPr lang="en-IN"/>
        </a:p>
      </dgm:t>
    </dgm:pt>
    <dgm:pt modelId="{543A5483-1039-4512-A362-B1B9F4300861}" type="parTrans" cxnId="{20DA1340-8DBA-4134-93C0-EA8C9BC0292A}">
      <dgm:prSet/>
      <dgm:spPr/>
      <dgm:t>
        <a:bodyPr/>
        <a:lstStyle/>
        <a:p>
          <a:endParaRPr lang="en-IN"/>
        </a:p>
      </dgm:t>
    </dgm:pt>
    <dgm:pt modelId="{3B8BC28A-60E1-4793-861C-8528A64A5032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Post Retirement Medical</a:t>
          </a:r>
          <a:endParaRPr lang="en-IN" baseline="0" dirty="0">
            <a:latin typeface="Trebuchet MS" panose="020B0603020202020204" pitchFamily="34" charset="0"/>
          </a:endParaRPr>
        </a:p>
      </dgm:t>
    </dgm:pt>
    <dgm:pt modelId="{CBB287B1-8769-4D57-BDB0-263387589FF5}" type="sibTrans" cxnId="{9CF3B4CC-51B5-43E3-98D1-62C8CD4F1E04}">
      <dgm:prSet/>
      <dgm:spPr/>
      <dgm:t>
        <a:bodyPr/>
        <a:lstStyle/>
        <a:p>
          <a:endParaRPr lang="en-IN"/>
        </a:p>
      </dgm:t>
    </dgm:pt>
    <dgm:pt modelId="{220EB5F1-6245-4F6E-8D5C-8C71CD6E7D91}" type="parTrans" cxnId="{9CF3B4CC-51B5-43E3-98D1-62C8CD4F1E04}">
      <dgm:prSet/>
      <dgm:spPr/>
      <dgm:t>
        <a:bodyPr/>
        <a:lstStyle/>
        <a:p>
          <a:endParaRPr lang="en-IN"/>
        </a:p>
      </dgm:t>
    </dgm:pt>
    <dgm:pt modelId="{3B1BEFD9-5F14-4BBA-A650-B00C43451256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Defined Benefit Pension</a:t>
          </a:r>
          <a:endParaRPr lang="en-IN" baseline="0" dirty="0">
            <a:latin typeface="Trebuchet MS" panose="020B0603020202020204" pitchFamily="34" charset="0"/>
          </a:endParaRPr>
        </a:p>
      </dgm:t>
    </dgm:pt>
    <dgm:pt modelId="{F85C5A8C-FF59-4BC1-A9A3-AA426C1C4254}" type="sibTrans" cxnId="{0AEF4BDF-9F82-4F82-80A1-A416E1C21411}">
      <dgm:prSet/>
      <dgm:spPr/>
      <dgm:t>
        <a:bodyPr/>
        <a:lstStyle/>
        <a:p>
          <a:endParaRPr lang="en-IN"/>
        </a:p>
      </dgm:t>
    </dgm:pt>
    <dgm:pt modelId="{D7841022-6C13-4272-AFF7-BC3AB840CE23}" type="parTrans" cxnId="{0AEF4BDF-9F82-4F82-80A1-A416E1C21411}">
      <dgm:prSet/>
      <dgm:spPr/>
      <dgm:t>
        <a:bodyPr/>
        <a:lstStyle/>
        <a:p>
          <a:endParaRPr lang="en-IN"/>
        </a:p>
      </dgm:t>
    </dgm:pt>
    <dgm:pt modelId="{264A66A9-8F6B-44B7-B391-631E72EFA51D}">
      <dgm:prSet phldrT="[Text]"/>
      <dgm:spPr/>
      <dgm:t>
        <a:bodyPr/>
        <a:lstStyle/>
        <a:p>
          <a:r>
            <a:rPr lang="en-IN" baseline="0" dirty="0">
              <a:latin typeface="Trebuchet MS" panose="020B0603020202020204" pitchFamily="34" charset="0"/>
            </a:rPr>
            <a:t>Private Pension plan</a:t>
          </a:r>
          <a:endParaRPr lang="en-IN" dirty="0">
            <a:latin typeface="Trebuchet MS" panose="020B0603020202020204" pitchFamily="34" charset="0"/>
          </a:endParaRPr>
        </a:p>
      </dgm:t>
    </dgm:pt>
    <dgm:pt modelId="{C8EEE7C3-74DC-43B5-A7BF-BCD1A3FF4C0D}" type="sibTrans" cxnId="{388E7814-CDFA-4824-B60F-5E923065E871}">
      <dgm:prSet/>
      <dgm:spPr/>
      <dgm:t>
        <a:bodyPr/>
        <a:lstStyle/>
        <a:p>
          <a:endParaRPr lang="en-IN"/>
        </a:p>
      </dgm:t>
    </dgm:pt>
    <dgm:pt modelId="{4C5F05AA-F0F1-4DE3-B36F-080DF8817E42}" type="parTrans" cxnId="{388E7814-CDFA-4824-B60F-5E923065E871}">
      <dgm:prSet/>
      <dgm:spPr/>
      <dgm:t>
        <a:bodyPr/>
        <a:lstStyle/>
        <a:p>
          <a:endParaRPr lang="en-IN"/>
        </a:p>
      </dgm:t>
    </dgm:pt>
    <dgm:pt modelId="{03561B36-4BF3-4344-A817-BC55F5EC262D}">
      <dgm:prSet phldrT="[Text]" custLinFactNeighborY="375"/>
      <dgm:spPr/>
      <dgm:t>
        <a:bodyPr/>
        <a:lstStyle/>
        <a:p>
          <a:r>
            <a:rPr lang="en-IN" baseline="0" dirty="0">
              <a:latin typeface="Trebuchet MS" panose="020B0603020202020204" pitchFamily="34" charset="0"/>
            </a:rPr>
            <a:t>Personal savings</a:t>
          </a:r>
          <a:endParaRPr lang="en-IN" dirty="0">
            <a:latin typeface="Trebuchet MS" panose="020B0603020202020204" pitchFamily="34" charset="0"/>
          </a:endParaRPr>
        </a:p>
      </dgm:t>
    </dgm:pt>
    <dgm:pt modelId="{F9A74D63-79EA-4495-8297-2DB2E4598EE8}" type="sibTrans" cxnId="{2833D9C6-C88F-4B5E-9445-5DB1D085504C}">
      <dgm:prSet/>
      <dgm:spPr/>
      <dgm:t>
        <a:bodyPr/>
        <a:lstStyle/>
        <a:p>
          <a:endParaRPr lang="en-IN"/>
        </a:p>
      </dgm:t>
    </dgm:pt>
    <dgm:pt modelId="{F7ED7994-2470-4E76-86FE-8CB5A2EDF2BE}" type="parTrans" cxnId="{2833D9C6-C88F-4B5E-9445-5DB1D085504C}">
      <dgm:prSet/>
      <dgm:spPr/>
      <dgm:t>
        <a:bodyPr/>
        <a:lstStyle/>
        <a:p>
          <a:endParaRPr lang="en-IN"/>
        </a:p>
      </dgm:t>
    </dgm:pt>
    <dgm:pt modelId="{F92BEC1A-8200-485E-AB34-F9ADEC81FAA4}">
      <dgm:prSet phldrT="[Text]"/>
      <dgm:spPr/>
      <dgm:t>
        <a:bodyPr/>
        <a:lstStyle/>
        <a:p>
          <a:r>
            <a:rPr lang="en-IN" baseline="0" dirty="0">
              <a:latin typeface="Trebuchet MS" panose="020B0603020202020204" pitchFamily="34" charset="0"/>
            </a:rPr>
            <a:t>Property investment</a:t>
          </a:r>
          <a:endParaRPr lang="en-IN" dirty="0">
            <a:latin typeface="Trebuchet MS" panose="020B0603020202020204" pitchFamily="34" charset="0"/>
          </a:endParaRPr>
        </a:p>
      </dgm:t>
    </dgm:pt>
    <dgm:pt modelId="{96057BBB-8077-4B00-9D5B-436202A705CA}" type="sibTrans" cxnId="{8A9AE638-F618-4A63-8BDA-58B92D25600A}">
      <dgm:prSet/>
      <dgm:spPr/>
      <dgm:t>
        <a:bodyPr/>
        <a:lstStyle/>
        <a:p>
          <a:endParaRPr lang="en-IN"/>
        </a:p>
      </dgm:t>
    </dgm:pt>
    <dgm:pt modelId="{24BC75ED-0A28-49E2-90BA-293D8AFCAD6C}" type="parTrans" cxnId="{8A9AE638-F618-4A63-8BDA-58B92D25600A}">
      <dgm:prSet/>
      <dgm:spPr/>
      <dgm:t>
        <a:bodyPr/>
        <a:lstStyle/>
        <a:p>
          <a:endParaRPr lang="en-IN"/>
        </a:p>
      </dgm:t>
    </dgm:pt>
    <dgm:pt modelId="{4686E997-6CC6-499A-805F-C42A69CE2465}" type="pres">
      <dgm:prSet presAssocID="{8B2AAAA7-55D9-4DAF-BD9F-5AD4CA362F8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EA5C64-9BC1-42EC-AB6B-0D36025848FA}" type="pres">
      <dgm:prSet presAssocID="{8B2AAAA7-55D9-4DAF-BD9F-5AD4CA362F87}" presName="matrix" presStyleCnt="0"/>
      <dgm:spPr/>
    </dgm:pt>
    <dgm:pt modelId="{9C0B2922-A82E-4E8A-8549-730720957110}" type="pres">
      <dgm:prSet presAssocID="{8B2AAAA7-55D9-4DAF-BD9F-5AD4CA362F87}" presName="tile1" presStyleLbl="node1" presStyleIdx="0" presStyleCnt="4" custLinFactNeighborX="0"/>
      <dgm:spPr/>
    </dgm:pt>
    <dgm:pt modelId="{CB7D5DBB-76D1-4EFC-A164-3FB7A7612A89}" type="pres">
      <dgm:prSet presAssocID="{8B2AAAA7-55D9-4DAF-BD9F-5AD4CA362F8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F20A688-3DB4-4751-8942-3B348157A5B1}" type="pres">
      <dgm:prSet presAssocID="{8B2AAAA7-55D9-4DAF-BD9F-5AD4CA362F87}" presName="tile2" presStyleLbl="node1" presStyleIdx="1" presStyleCnt="4" custLinFactNeighborY="1281"/>
      <dgm:spPr/>
    </dgm:pt>
    <dgm:pt modelId="{A5F7CF22-EF68-4582-95D2-CB6E546852E1}" type="pres">
      <dgm:prSet presAssocID="{8B2AAAA7-55D9-4DAF-BD9F-5AD4CA362F8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51E737-A9C4-41DB-B843-B0593EE775FD}" type="pres">
      <dgm:prSet presAssocID="{8B2AAAA7-55D9-4DAF-BD9F-5AD4CA362F87}" presName="tile3" presStyleLbl="node1" presStyleIdx="2" presStyleCnt="4"/>
      <dgm:spPr/>
    </dgm:pt>
    <dgm:pt modelId="{509F1C70-E57C-4AE1-991A-12E6BEF8B64D}" type="pres">
      <dgm:prSet presAssocID="{8B2AAAA7-55D9-4DAF-BD9F-5AD4CA362F8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46DCD34-9166-4BE5-8E80-4198FB468C10}" type="pres">
      <dgm:prSet presAssocID="{8B2AAAA7-55D9-4DAF-BD9F-5AD4CA362F87}" presName="tile4" presStyleLbl="node1" presStyleIdx="3" presStyleCnt="4" custLinFactNeighborY="375"/>
      <dgm:spPr/>
    </dgm:pt>
    <dgm:pt modelId="{FAF02190-12E1-4841-AC52-E3145EAD1080}" type="pres">
      <dgm:prSet presAssocID="{8B2AAAA7-55D9-4DAF-BD9F-5AD4CA362F8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F837441-AC8A-4588-8F98-C6FE3531A208}" type="pres">
      <dgm:prSet presAssocID="{8B2AAAA7-55D9-4DAF-BD9F-5AD4CA362F8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BE76502-4639-4001-BD8C-E83F7718FA5E}" srcId="{FA8FCFA6-224D-4E9F-BDBB-0B7419D3DF09}" destId="{83629D46-4E23-4766-A4F7-F129BF6B8890}" srcOrd="1" destOrd="0" parTransId="{71399AA1-A0B9-40FA-8E12-EAD83223BF41}" sibTransId="{1AF429A8-4464-4753-B156-844635DA78A4}"/>
    <dgm:cxn modelId="{27E4BC02-0F07-47E2-BB3E-3BF2D2C9D2B2}" srcId="{FA8FCFA6-224D-4E9F-BDBB-0B7419D3DF09}" destId="{9000B2BD-F266-4ACF-8353-87F47CD847AD}" srcOrd="2" destOrd="0" parTransId="{91F91AF4-1B96-47C5-88E4-D9AB226183B6}" sibTransId="{FA0053A3-8298-43B4-8315-E9F4B3279C82}"/>
    <dgm:cxn modelId="{D9641003-4C34-410A-8ABB-FFD4EC8D1018}" type="presOf" srcId="{510E8E46-8B4B-4B56-8C60-277553653BD8}" destId="{146DCD34-9166-4BE5-8E80-4198FB468C10}" srcOrd="0" destOrd="0" presId="urn:microsoft.com/office/officeart/2005/8/layout/matrix1"/>
    <dgm:cxn modelId="{669A440A-F231-468F-8023-9AEA6686CB98}" type="presOf" srcId="{03561B36-4BF3-4344-A817-BC55F5EC262D}" destId="{509F1C70-E57C-4AE1-991A-12E6BEF8B64D}" srcOrd="1" destOrd="2" presId="urn:microsoft.com/office/officeart/2005/8/layout/matrix1"/>
    <dgm:cxn modelId="{23B7F70D-59E8-44DD-A72F-9168DDA79A50}" type="presOf" srcId="{E46D6009-3342-4794-9F6B-59C08DD2C222}" destId="{CB7D5DBB-76D1-4EFC-A164-3FB7A7612A89}" srcOrd="1" destOrd="2" presId="urn:microsoft.com/office/officeart/2005/8/layout/matrix1"/>
    <dgm:cxn modelId="{388E7814-CDFA-4824-B60F-5E923065E871}" srcId="{9000B2BD-F266-4ACF-8353-87F47CD847AD}" destId="{264A66A9-8F6B-44B7-B391-631E72EFA51D}" srcOrd="0" destOrd="0" parTransId="{4C5F05AA-F0F1-4DE3-B36F-080DF8817E42}" sibTransId="{C8EEE7C3-74DC-43B5-A7BF-BCD1A3FF4C0D}"/>
    <dgm:cxn modelId="{F872B81A-E488-451A-9D6D-82995BF98431}" type="presOf" srcId="{F92BEC1A-8200-485E-AB34-F9ADEC81FAA4}" destId="{6E51E737-A9C4-41DB-B843-B0593EE775FD}" srcOrd="0" destOrd="3" presId="urn:microsoft.com/office/officeart/2005/8/layout/matrix1"/>
    <dgm:cxn modelId="{92DF7E1C-0AD8-472F-ABAB-6B7CDC92E3E9}" srcId="{83629D46-4E23-4766-A4F7-F129BF6B8890}" destId="{B35AA507-E612-420B-A880-7E69E1B2D545}" srcOrd="0" destOrd="0" parTransId="{DBC875B8-8E8E-434F-A93E-FDC5C4752718}" sibTransId="{BBC921D9-533D-420A-B3C1-B9FF5C66EC95}"/>
    <dgm:cxn modelId="{7D6E6D24-DC91-45FB-AFC4-60C57AD68D87}" type="presOf" srcId="{264A66A9-8F6B-44B7-B391-631E72EFA51D}" destId="{6E51E737-A9C4-41DB-B843-B0593EE775FD}" srcOrd="0" destOrd="1" presId="urn:microsoft.com/office/officeart/2005/8/layout/matrix1"/>
    <dgm:cxn modelId="{F3965128-6A62-4FC7-BFB8-6900BE4A2889}" type="presOf" srcId="{22B8CF11-11FB-49C0-B379-4AC2BE2D8DB0}" destId="{9C0B2922-A82E-4E8A-8549-730720957110}" srcOrd="0" destOrd="3" presId="urn:microsoft.com/office/officeart/2005/8/layout/matrix1"/>
    <dgm:cxn modelId="{FAEEA229-53F0-4B70-8FC7-D339F0912B44}" srcId="{D7AB4826-4102-4195-AD12-1F22759B6D4A}" destId="{22B8CF11-11FB-49C0-B379-4AC2BE2D8DB0}" srcOrd="2" destOrd="0" parTransId="{A46F2CA2-DFC0-4A9F-B0A9-7B2A6ECDA68A}" sibTransId="{DE56FD2B-3639-4C5F-A94B-D2CF9CBEEDF0}"/>
    <dgm:cxn modelId="{8A9AE638-F618-4A63-8BDA-58B92D25600A}" srcId="{9000B2BD-F266-4ACF-8353-87F47CD847AD}" destId="{F92BEC1A-8200-485E-AB34-F9ADEC81FAA4}" srcOrd="2" destOrd="0" parTransId="{24BC75ED-0A28-49E2-90BA-293D8AFCAD6C}" sibTransId="{96057BBB-8077-4B00-9D5B-436202A705CA}"/>
    <dgm:cxn modelId="{42A0F139-52F8-4356-9E30-2EC8997461F1}" type="presOf" srcId="{8B2AAAA7-55D9-4DAF-BD9F-5AD4CA362F87}" destId="{4686E997-6CC6-499A-805F-C42A69CE2465}" srcOrd="0" destOrd="0" presId="urn:microsoft.com/office/officeart/2005/8/layout/matrix1"/>
    <dgm:cxn modelId="{20DA1340-8DBA-4134-93C0-EA8C9BC0292A}" srcId="{510E8E46-8B4B-4B56-8C60-277553653BD8}" destId="{C3827D31-C55E-4C4C-AE2C-BE4F35FC2302}" srcOrd="0" destOrd="0" parTransId="{543A5483-1039-4512-A362-B1B9F4300861}" sibTransId="{457AAF1C-EA5F-4E83-8DD7-70CDC5D6120B}"/>
    <dgm:cxn modelId="{A1E06764-0CD8-4446-AA20-5CE41837E948}" type="presOf" srcId="{3B8BC28A-60E1-4793-861C-8528A64A5032}" destId="{146DCD34-9166-4BE5-8E80-4198FB468C10}" srcOrd="0" destOrd="2" presId="urn:microsoft.com/office/officeart/2005/8/layout/matrix1"/>
    <dgm:cxn modelId="{96628167-13E5-4C56-A682-7496BAEB96A9}" type="presOf" srcId="{DE01C41D-61F2-4AFE-AD8C-28092C3E8CD5}" destId="{CB7D5DBB-76D1-4EFC-A164-3FB7A7612A89}" srcOrd="1" destOrd="1" presId="urn:microsoft.com/office/officeart/2005/8/layout/matrix1"/>
    <dgm:cxn modelId="{F6B6214B-C496-417A-87F4-864D656F0D17}" type="presOf" srcId="{D7AB4826-4102-4195-AD12-1F22759B6D4A}" destId="{9C0B2922-A82E-4E8A-8549-730720957110}" srcOrd="0" destOrd="0" presId="urn:microsoft.com/office/officeart/2005/8/layout/matrix1"/>
    <dgm:cxn modelId="{93C8264F-C152-4CE7-839A-C7C08BA1EC65}" type="presOf" srcId="{264A66A9-8F6B-44B7-B391-631E72EFA51D}" destId="{509F1C70-E57C-4AE1-991A-12E6BEF8B64D}" srcOrd="1" destOrd="1" presId="urn:microsoft.com/office/officeart/2005/8/layout/matrix1"/>
    <dgm:cxn modelId="{65815250-E4CB-476A-BFDC-CFEB9E17A1EB}" type="presOf" srcId="{E46D6009-3342-4794-9F6B-59C08DD2C222}" destId="{9C0B2922-A82E-4E8A-8549-730720957110}" srcOrd="0" destOrd="2" presId="urn:microsoft.com/office/officeart/2005/8/layout/matrix1"/>
    <dgm:cxn modelId="{DFEE9C71-5970-4665-BA2F-C1DA6A804FDA}" type="presOf" srcId="{83629D46-4E23-4766-A4F7-F129BF6B8890}" destId="{A5F7CF22-EF68-4582-95D2-CB6E546852E1}" srcOrd="1" destOrd="0" presId="urn:microsoft.com/office/officeart/2005/8/layout/matrix1"/>
    <dgm:cxn modelId="{07E34276-2B23-4DFE-BF82-1681A7ACD83B}" type="presOf" srcId="{DE01C41D-61F2-4AFE-AD8C-28092C3E8CD5}" destId="{9C0B2922-A82E-4E8A-8549-730720957110}" srcOrd="0" destOrd="1" presId="urn:microsoft.com/office/officeart/2005/8/layout/matrix1"/>
    <dgm:cxn modelId="{8DB6968F-4CE0-4D7C-BA10-4957C468F17E}" type="presOf" srcId="{3B1BEFD9-5F14-4BBA-A650-B00C43451256}" destId="{FAF02190-12E1-4841-AC52-E3145EAD1080}" srcOrd="1" destOrd="3" presId="urn:microsoft.com/office/officeart/2005/8/layout/matrix1"/>
    <dgm:cxn modelId="{06A27198-6F81-4966-B75F-865272F34771}" type="presOf" srcId="{9000B2BD-F266-4ACF-8353-87F47CD847AD}" destId="{509F1C70-E57C-4AE1-991A-12E6BEF8B64D}" srcOrd="1" destOrd="0" presId="urn:microsoft.com/office/officeart/2005/8/layout/matrix1"/>
    <dgm:cxn modelId="{C3EB879D-6880-4657-BC84-AED580600ADF}" srcId="{8B2AAAA7-55D9-4DAF-BD9F-5AD4CA362F87}" destId="{FA8FCFA6-224D-4E9F-BDBB-0B7419D3DF09}" srcOrd="0" destOrd="0" parTransId="{13648708-B923-4BE3-9349-33DA13F5C76D}" sibTransId="{95D5E07B-9A9F-4556-81EF-E140F6931765}"/>
    <dgm:cxn modelId="{9B47DB9E-16CC-480E-81AA-EED61BB846BF}" type="presOf" srcId="{22B8CF11-11FB-49C0-B379-4AC2BE2D8DB0}" destId="{CB7D5DBB-76D1-4EFC-A164-3FB7A7612A89}" srcOrd="1" destOrd="3" presId="urn:microsoft.com/office/officeart/2005/8/layout/matrix1"/>
    <dgm:cxn modelId="{75B433A3-4F1A-4AF6-A3C3-9EF32BF53A40}" type="presOf" srcId="{03561B36-4BF3-4344-A817-BC55F5EC262D}" destId="{6E51E737-A9C4-41DB-B843-B0593EE775FD}" srcOrd="0" destOrd="2" presId="urn:microsoft.com/office/officeart/2005/8/layout/matrix1"/>
    <dgm:cxn modelId="{0E2715B0-752E-4DA4-84F9-8195C0679C4E}" type="presOf" srcId="{510E8E46-8B4B-4B56-8C60-277553653BD8}" destId="{FAF02190-12E1-4841-AC52-E3145EAD1080}" srcOrd="1" destOrd="0" presId="urn:microsoft.com/office/officeart/2005/8/layout/matrix1"/>
    <dgm:cxn modelId="{CAACEDB4-A3B2-46DF-A22B-571FAE1CEB22}" srcId="{D7AB4826-4102-4195-AD12-1F22759B6D4A}" destId="{E46D6009-3342-4794-9F6B-59C08DD2C222}" srcOrd="1" destOrd="0" parTransId="{30545C1C-074C-47EC-9861-6C35ECA78EA4}" sibTransId="{4825D27E-1570-4472-9548-5AAB80B0A3BE}"/>
    <dgm:cxn modelId="{0FB801B7-1C09-4A19-BBCA-E502EDCD7718}" type="presOf" srcId="{B35AA507-E612-420B-A880-7E69E1B2D545}" destId="{A5F7CF22-EF68-4582-95D2-CB6E546852E1}" srcOrd="1" destOrd="1" presId="urn:microsoft.com/office/officeart/2005/8/layout/matrix1"/>
    <dgm:cxn modelId="{3EE648BE-07B0-4EFA-9BA2-5136C8610EE6}" type="presOf" srcId="{FA8FCFA6-224D-4E9F-BDBB-0B7419D3DF09}" destId="{8F837441-AC8A-4588-8F98-C6FE3531A208}" srcOrd="0" destOrd="0" presId="urn:microsoft.com/office/officeart/2005/8/layout/matrix1"/>
    <dgm:cxn modelId="{D3C8B2C2-C819-4837-BA09-54B585123356}" type="presOf" srcId="{C3827D31-C55E-4C4C-AE2C-BE4F35FC2302}" destId="{FAF02190-12E1-4841-AC52-E3145EAD1080}" srcOrd="1" destOrd="1" presId="urn:microsoft.com/office/officeart/2005/8/layout/matrix1"/>
    <dgm:cxn modelId="{2833D9C6-C88F-4B5E-9445-5DB1D085504C}" srcId="{9000B2BD-F266-4ACF-8353-87F47CD847AD}" destId="{03561B36-4BF3-4344-A817-BC55F5EC262D}" srcOrd="1" destOrd="0" parTransId="{F7ED7994-2470-4E76-86FE-8CB5A2EDF2BE}" sibTransId="{F9A74D63-79EA-4495-8297-2DB2E4598EE8}"/>
    <dgm:cxn modelId="{FEB686C7-7CDE-41F8-9AD1-91B22E3BE553}" srcId="{D7AB4826-4102-4195-AD12-1F22759B6D4A}" destId="{DE01C41D-61F2-4AFE-AD8C-28092C3E8CD5}" srcOrd="0" destOrd="0" parTransId="{629B711B-CD84-4FF9-8B96-151833D90CFE}" sibTransId="{8939FA0B-F0CD-4725-9D45-74DA640C34BE}"/>
    <dgm:cxn modelId="{EEAD66C9-0833-4DAA-AF65-C87759CC8EBD}" type="presOf" srcId="{3B8BC28A-60E1-4793-861C-8528A64A5032}" destId="{FAF02190-12E1-4841-AC52-E3145EAD1080}" srcOrd="1" destOrd="2" presId="urn:microsoft.com/office/officeart/2005/8/layout/matrix1"/>
    <dgm:cxn modelId="{9CF3B4CC-51B5-43E3-98D1-62C8CD4F1E04}" srcId="{510E8E46-8B4B-4B56-8C60-277553653BD8}" destId="{3B8BC28A-60E1-4793-861C-8528A64A5032}" srcOrd="1" destOrd="0" parTransId="{220EB5F1-6245-4F6E-8D5C-8C71CD6E7D91}" sibTransId="{CBB287B1-8769-4D57-BDB0-263387589FF5}"/>
    <dgm:cxn modelId="{51FB29D0-5781-446F-BB1C-FAA6BBBA0D87}" type="presOf" srcId="{9000B2BD-F266-4ACF-8353-87F47CD847AD}" destId="{6E51E737-A9C4-41DB-B843-B0593EE775FD}" srcOrd="0" destOrd="0" presId="urn:microsoft.com/office/officeart/2005/8/layout/matrix1"/>
    <dgm:cxn modelId="{D728BED0-AF79-4F66-BBC8-F717E1722DE3}" type="presOf" srcId="{F92BEC1A-8200-485E-AB34-F9ADEC81FAA4}" destId="{509F1C70-E57C-4AE1-991A-12E6BEF8B64D}" srcOrd="1" destOrd="3" presId="urn:microsoft.com/office/officeart/2005/8/layout/matrix1"/>
    <dgm:cxn modelId="{E5025AD1-FC0D-4121-A332-E3150A39B1FC}" type="presOf" srcId="{83629D46-4E23-4766-A4F7-F129BF6B8890}" destId="{BF20A688-3DB4-4751-8942-3B348157A5B1}" srcOrd="0" destOrd="0" presId="urn:microsoft.com/office/officeart/2005/8/layout/matrix1"/>
    <dgm:cxn modelId="{D57250D6-BFA5-493D-A43B-027175204954}" type="presOf" srcId="{D7AB4826-4102-4195-AD12-1F22759B6D4A}" destId="{CB7D5DBB-76D1-4EFC-A164-3FB7A7612A89}" srcOrd="1" destOrd="0" presId="urn:microsoft.com/office/officeart/2005/8/layout/matrix1"/>
    <dgm:cxn modelId="{D1AF72DC-8508-4553-9046-26EB1755326C}" type="presOf" srcId="{B35AA507-E612-420B-A880-7E69E1B2D545}" destId="{BF20A688-3DB4-4751-8942-3B348157A5B1}" srcOrd="0" destOrd="1" presId="urn:microsoft.com/office/officeart/2005/8/layout/matrix1"/>
    <dgm:cxn modelId="{DD9E6FDE-F67C-4ED1-867B-2C6856F527F0}" srcId="{FA8FCFA6-224D-4E9F-BDBB-0B7419D3DF09}" destId="{510E8E46-8B4B-4B56-8C60-277553653BD8}" srcOrd="3" destOrd="0" parTransId="{A2B99347-020B-4F83-92B6-2B60371E8F88}" sibTransId="{7DF5F1D3-CFA8-4CA0-8A02-BAAC30800E6D}"/>
    <dgm:cxn modelId="{0AEF4BDF-9F82-4F82-80A1-A416E1C21411}" srcId="{510E8E46-8B4B-4B56-8C60-277553653BD8}" destId="{3B1BEFD9-5F14-4BBA-A650-B00C43451256}" srcOrd="2" destOrd="0" parTransId="{D7841022-6C13-4272-AFF7-BC3AB840CE23}" sibTransId="{F85C5A8C-FF59-4BC1-A9A3-AA426C1C4254}"/>
    <dgm:cxn modelId="{BDCBC4E8-5F88-4FC4-B5EA-BDE272C4D32D}" type="presOf" srcId="{3B1BEFD9-5F14-4BBA-A650-B00C43451256}" destId="{146DCD34-9166-4BE5-8E80-4198FB468C10}" srcOrd="0" destOrd="3" presId="urn:microsoft.com/office/officeart/2005/8/layout/matrix1"/>
    <dgm:cxn modelId="{1B4665ED-2789-4A3D-86D2-FB5A8DB4EE47}" type="presOf" srcId="{C3827D31-C55E-4C4C-AE2C-BE4F35FC2302}" destId="{146DCD34-9166-4BE5-8E80-4198FB468C10}" srcOrd="0" destOrd="1" presId="urn:microsoft.com/office/officeart/2005/8/layout/matrix1"/>
    <dgm:cxn modelId="{97262EFA-9679-4444-B5E4-1B19848AE6A4}" srcId="{FA8FCFA6-224D-4E9F-BDBB-0B7419D3DF09}" destId="{D7AB4826-4102-4195-AD12-1F22759B6D4A}" srcOrd="0" destOrd="0" parTransId="{2281D73A-9217-41D6-9E22-A70D74722F1D}" sibTransId="{9165BE63-55D8-46A3-ACAB-316CE3076771}"/>
    <dgm:cxn modelId="{1FD14662-5837-47FE-878A-04942F31E539}" type="presParOf" srcId="{4686E997-6CC6-499A-805F-C42A69CE2465}" destId="{C2EA5C64-9BC1-42EC-AB6B-0D36025848FA}" srcOrd="0" destOrd="0" presId="urn:microsoft.com/office/officeart/2005/8/layout/matrix1"/>
    <dgm:cxn modelId="{A402DA1B-27A7-4494-93E8-175AD43F646E}" type="presParOf" srcId="{C2EA5C64-9BC1-42EC-AB6B-0D36025848FA}" destId="{9C0B2922-A82E-4E8A-8549-730720957110}" srcOrd="0" destOrd="0" presId="urn:microsoft.com/office/officeart/2005/8/layout/matrix1"/>
    <dgm:cxn modelId="{B20AB96A-FEA1-4E65-BDDD-117211C594B0}" type="presParOf" srcId="{C2EA5C64-9BC1-42EC-AB6B-0D36025848FA}" destId="{CB7D5DBB-76D1-4EFC-A164-3FB7A7612A89}" srcOrd="1" destOrd="0" presId="urn:microsoft.com/office/officeart/2005/8/layout/matrix1"/>
    <dgm:cxn modelId="{E790763A-5CEA-4249-97BD-00FB931BF629}" type="presParOf" srcId="{C2EA5C64-9BC1-42EC-AB6B-0D36025848FA}" destId="{BF20A688-3DB4-4751-8942-3B348157A5B1}" srcOrd="2" destOrd="0" presId="urn:microsoft.com/office/officeart/2005/8/layout/matrix1"/>
    <dgm:cxn modelId="{7AC4ABA2-9244-428C-8B31-5AB928DF97C1}" type="presParOf" srcId="{C2EA5C64-9BC1-42EC-AB6B-0D36025848FA}" destId="{A5F7CF22-EF68-4582-95D2-CB6E546852E1}" srcOrd="3" destOrd="0" presId="urn:microsoft.com/office/officeart/2005/8/layout/matrix1"/>
    <dgm:cxn modelId="{2ADD1FA1-4996-49BF-B641-43A6F76E03DF}" type="presParOf" srcId="{C2EA5C64-9BC1-42EC-AB6B-0D36025848FA}" destId="{6E51E737-A9C4-41DB-B843-B0593EE775FD}" srcOrd="4" destOrd="0" presId="urn:microsoft.com/office/officeart/2005/8/layout/matrix1"/>
    <dgm:cxn modelId="{8E7EAD1E-7E0D-423E-9CE5-25357BFE0636}" type="presParOf" srcId="{C2EA5C64-9BC1-42EC-AB6B-0D36025848FA}" destId="{509F1C70-E57C-4AE1-991A-12E6BEF8B64D}" srcOrd="5" destOrd="0" presId="urn:microsoft.com/office/officeart/2005/8/layout/matrix1"/>
    <dgm:cxn modelId="{7581E1F0-A386-4DF4-B25A-BB2F5830924C}" type="presParOf" srcId="{C2EA5C64-9BC1-42EC-AB6B-0D36025848FA}" destId="{146DCD34-9166-4BE5-8E80-4198FB468C10}" srcOrd="6" destOrd="0" presId="urn:microsoft.com/office/officeart/2005/8/layout/matrix1"/>
    <dgm:cxn modelId="{C4F700E0-7ACE-414D-8ACE-C44F724FE908}" type="presParOf" srcId="{C2EA5C64-9BC1-42EC-AB6B-0D36025848FA}" destId="{FAF02190-12E1-4841-AC52-E3145EAD1080}" srcOrd="7" destOrd="0" presId="urn:microsoft.com/office/officeart/2005/8/layout/matrix1"/>
    <dgm:cxn modelId="{B5DDF165-354A-490C-B7B1-FE017CF14356}" type="presParOf" srcId="{4686E997-6CC6-499A-805F-C42A69CE2465}" destId="{8F837441-AC8A-4588-8F98-C6FE3531A20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8C640C-3439-41FB-9CB0-2D885A1167D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B2BA79-D30B-43AD-AD81-C92EE21432C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2000" b="1" dirty="0">
              <a:solidFill>
                <a:schemeClr val="tx1"/>
              </a:solidFill>
            </a:rPr>
            <a:t>NPS Subscribers</a:t>
          </a:r>
        </a:p>
      </dgm:t>
    </dgm:pt>
    <dgm:pt modelId="{0A00EDC5-25B4-4074-8B8C-C0DC0847845C}" type="parTrans" cxnId="{3C200031-E020-4AFB-9673-F20DBD14F1F9}">
      <dgm:prSet/>
      <dgm:spPr/>
      <dgm:t>
        <a:bodyPr/>
        <a:lstStyle/>
        <a:p>
          <a:endParaRPr lang="en-IN"/>
        </a:p>
      </dgm:t>
    </dgm:pt>
    <dgm:pt modelId="{507A3051-D8B6-481C-97E9-172058863E64}" type="sibTrans" cxnId="{3C200031-E020-4AFB-9673-F20DBD14F1F9}">
      <dgm:prSet/>
      <dgm:spPr/>
      <dgm:t>
        <a:bodyPr/>
        <a:lstStyle/>
        <a:p>
          <a:endParaRPr lang="en-IN"/>
        </a:p>
      </dgm:t>
    </dgm:pt>
    <dgm:pt modelId="{C0936879-8BA6-443F-86E7-83DDB5D59215}">
      <dgm:prSet phldrT="[Text]"/>
      <dgm:spPr/>
      <dgm:t>
        <a:bodyPr/>
        <a:lstStyle/>
        <a:p>
          <a:endParaRPr lang="en-IN" dirty="0"/>
        </a:p>
      </dgm:t>
    </dgm:pt>
    <dgm:pt modelId="{090CB137-C532-44F8-90BF-7FB1C5C169DB}" type="parTrans" cxnId="{1049C7DD-B08B-4529-9A30-F8C1C844E805}">
      <dgm:prSet/>
      <dgm:spPr/>
      <dgm:t>
        <a:bodyPr/>
        <a:lstStyle/>
        <a:p>
          <a:endParaRPr lang="en-IN"/>
        </a:p>
      </dgm:t>
    </dgm:pt>
    <dgm:pt modelId="{1A51F748-DC55-495B-8CF7-A8C3BE891572}" type="sibTrans" cxnId="{1049C7DD-B08B-4529-9A30-F8C1C844E805}">
      <dgm:prSet/>
      <dgm:spPr/>
      <dgm:t>
        <a:bodyPr/>
        <a:lstStyle/>
        <a:p>
          <a:endParaRPr lang="en-IN"/>
        </a:p>
      </dgm:t>
    </dgm:pt>
    <dgm:pt modelId="{49E76036-132A-49B8-90BE-292CDBB0797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1400" b="1" dirty="0">
              <a:solidFill>
                <a:schemeClr val="tx1"/>
              </a:solidFill>
            </a:rPr>
            <a:t>NPS Trust</a:t>
          </a:r>
        </a:p>
      </dgm:t>
    </dgm:pt>
    <dgm:pt modelId="{DCE9268E-9EEF-4F2D-9219-357DC7442DFC}" type="sibTrans" cxnId="{587B1896-D012-46B7-A61D-FBB177828828}">
      <dgm:prSet/>
      <dgm:spPr>
        <a:ln>
          <a:solidFill>
            <a:schemeClr val="bg2">
              <a:lumMod val="20000"/>
              <a:lumOff val="80000"/>
            </a:schemeClr>
          </a:solidFill>
        </a:ln>
      </dgm:spPr>
      <dgm:t>
        <a:bodyPr/>
        <a:lstStyle/>
        <a:p>
          <a:endParaRPr lang="en-IN" dirty="0"/>
        </a:p>
      </dgm:t>
    </dgm:pt>
    <dgm:pt modelId="{7D6F021F-31E2-40E2-A5A5-FF51CC467C1E}" type="parTrans" cxnId="{587B1896-D012-46B7-A61D-FBB177828828}">
      <dgm:prSet/>
      <dgm:spPr/>
      <dgm:t>
        <a:bodyPr/>
        <a:lstStyle/>
        <a:p>
          <a:endParaRPr lang="en-IN"/>
        </a:p>
      </dgm:t>
    </dgm:pt>
    <dgm:pt modelId="{8A76C668-3A99-47B5-AAFA-69E750B2D51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1400" b="1" dirty="0">
              <a:solidFill>
                <a:schemeClr val="tx1"/>
              </a:solidFill>
            </a:rPr>
            <a:t>Pension Fund Managers</a:t>
          </a:r>
        </a:p>
      </dgm:t>
    </dgm:pt>
    <dgm:pt modelId="{8E36B3D3-AB7B-40F6-9A04-5262531E3D0C}" type="sibTrans" cxnId="{BB111BB5-8929-46FD-9F04-843E0DAA6978}">
      <dgm:prSet/>
      <dgm:spPr/>
      <dgm:t>
        <a:bodyPr/>
        <a:lstStyle/>
        <a:p>
          <a:endParaRPr lang="en-IN" dirty="0"/>
        </a:p>
      </dgm:t>
    </dgm:pt>
    <dgm:pt modelId="{2528608D-EA33-4A54-9BA8-52F02941B64F}" type="parTrans" cxnId="{BB111BB5-8929-46FD-9F04-843E0DAA6978}">
      <dgm:prSet/>
      <dgm:spPr/>
      <dgm:t>
        <a:bodyPr/>
        <a:lstStyle/>
        <a:p>
          <a:endParaRPr lang="en-IN"/>
        </a:p>
      </dgm:t>
    </dgm:pt>
    <dgm:pt modelId="{3729AD20-23E9-4C26-86B8-82AD9357FE2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1400" b="1" dirty="0">
              <a:solidFill>
                <a:schemeClr val="tx1"/>
              </a:solidFill>
            </a:rPr>
            <a:t>Central Recordkeeping Agency</a:t>
          </a:r>
        </a:p>
      </dgm:t>
    </dgm:pt>
    <dgm:pt modelId="{57B63E18-C46D-4ACA-A0F3-9B9EAEF38E6B}" type="sibTrans" cxnId="{8A89BD2E-3DF3-4257-A970-BE9AF9BB1055}">
      <dgm:prSet/>
      <dgm:spPr/>
      <dgm:t>
        <a:bodyPr/>
        <a:lstStyle/>
        <a:p>
          <a:endParaRPr lang="en-IN" dirty="0"/>
        </a:p>
      </dgm:t>
    </dgm:pt>
    <dgm:pt modelId="{EFE47B95-C6C9-48CB-BBA3-A353994006F9}" type="parTrans" cxnId="{8A89BD2E-3DF3-4257-A970-BE9AF9BB1055}">
      <dgm:prSet/>
      <dgm:spPr/>
      <dgm:t>
        <a:bodyPr/>
        <a:lstStyle/>
        <a:p>
          <a:endParaRPr lang="en-IN"/>
        </a:p>
      </dgm:t>
    </dgm:pt>
    <dgm:pt modelId="{B83C1B69-4AB1-4FFD-B109-3B2F82205B0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1400" b="1" dirty="0">
              <a:solidFill>
                <a:schemeClr val="tx1"/>
              </a:solidFill>
            </a:rPr>
            <a:t>Points of Presence</a:t>
          </a:r>
        </a:p>
      </dgm:t>
    </dgm:pt>
    <dgm:pt modelId="{7A338C2E-5AE7-4362-A8D1-384CE6B11481}" type="sibTrans" cxnId="{1FA6709B-9B59-4CE8-BA8B-A149876689A9}">
      <dgm:prSet/>
      <dgm:spPr/>
      <dgm:t>
        <a:bodyPr/>
        <a:lstStyle/>
        <a:p>
          <a:endParaRPr lang="en-IN" dirty="0"/>
        </a:p>
      </dgm:t>
    </dgm:pt>
    <dgm:pt modelId="{2219C767-53E5-4924-88E3-5B619AA57B62}" type="parTrans" cxnId="{1FA6709B-9B59-4CE8-BA8B-A149876689A9}">
      <dgm:prSet/>
      <dgm:spPr/>
      <dgm:t>
        <a:bodyPr/>
        <a:lstStyle/>
        <a:p>
          <a:endParaRPr lang="en-IN"/>
        </a:p>
      </dgm:t>
    </dgm:pt>
    <dgm:pt modelId="{D8B28333-D4CC-4657-B386-F39069C53B6D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1400" b="1" dirty="0">
              <a:solidFill>
                <a:schemeClr val="tx1"/>
              </a:solidFill>
            </a:rPr>
            <a:t>Trustee Bank</a:t>
          </a:r>
        </a:p>
      </dgm:t>
    </dgm:pt>
    <dgm:pt modelId="{0406CDCF-A9C9-48F8-992B-9B566F9FB831}" type="sibTrans" cxnId="{E42D7795-BB40-40A4-B48A-A41FDBB1C34F}">
      <dgm:prSet/>
      <dgm:spPr/>
      <dgm:t>
        <a:bodyPr/>
        <a:lstStyle/>
        <a:p>
          <a:endParaRPr lang="en-IN" dirty="0"/>
        </a:p>
      </dgm:t>
    </dgm:pt>
    <dgm:pt modelId="{0A49F5E3-7723-4826-9028-0A2DCF578854}" type="parTrans" cxnId="{E42D7795-BB40-40A4-B48A-A41FDBB1C34F}">
      <dgm:prSet/>
      <dgm:spPr/>
      <dgm:t>
        <a:bodyPr/>
        <a:lstStyle/>
        <a:p>
          <a:endParaRPr lang="en-IN"/>
        </a:p>
      </dgm:t>
    </dgm:pt>
    <dgm:pt modelId="{4673082A-2BEA-4F82-9E9B-2470008B40D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1400" b="1" dirty="0">
              <a:solidFill>
                <a:schemeClr val="tx1"/>
              </a:solidFill>
            </a:rPr>
            <a:t>PFRDA</a:t>
          </a:r>
        </a:p>
      </dgm:t>
    </dgm:pt>
    <dgm:pt modelId="{C597D02E-F26F-41F3-A348-56E36EE3B1AD}" type="parTrans" cxnId="{A4C3839C-76FC-4A17-8C5D-968AEBC8556F}">
      <dgm:prSet/>
      <dgm:spPr/>
      <dgm:t>
        <a:bodyPr/>
        <a:lstStyle/>
        <a:p>
          <a:endParaRPr lang="en-IN"/>
        </a:p>
      </dgm:t>
    </dgm:pt>
    <dgm:pt modelId="{24F28A65-DE56-4706-AB21-399B8E345574}" type="sibTrans" cxnId="{A4C3839C-76FC-4A17-8C5D-968AEBC8556F}">
      <dgm:prSet/>
      <dgm:spPr/>
      <dgm:t>
        <a:bodyPr/>
        <a:lstStyle/>
        <a:p>
          <a:endParaRPr lang="en-IN" dirty="0"/>
        </a:p>
      </dgm:t>
    </dgm:pt>
    <dgm:pt modelId="{F33AA02E-0434-416D-96A6-A965ABF9390A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sz="1400" b="1" dirty="0">
              <a:solidFill>
                <a:schemeClr val="tx1"/>
              </a:solidFill>
            </a:rPr>
            <a:t>Annuity Service Providers</a:t>
          </a:r>
        </a:p>
      </dgm:t>
    </dgm:pt>
    <dgm:pt modelId="{0C12E43E-9EBF-499F-B2FA-769F389C81E9}" type="parTrans" cxnId="{2AE9D53F-D856-4631-8F83-277274A153B1}">
      <dgm:prSet/>
      <dgm:spPr/>
      <dgm:t>
        <a:bodyPr/>
        <a:lstStyle/>
        <a:p>
          <a:endParaRPr lang="en-IN"/>
        </a:p>
      </dgm:t>
    </dgm:pt>
    <dgm:pt modelId="{DED50161-41A3-4BC6-A5A8-3DC0A8DDC023}" type="sibTrans" cxnId="{2AE9D53F-D856-4631-8F83-277274A153B1}">
      <dgm:prSet/>
      <dgm:spPr/>
      <dgm:t>
        <a:bodyPr/>
        <a:lstStyle/>
        <a:p>
          <a:endParaRPr lang="en-IN" dirty="0"/>
        </a:p>
      </dgm:t>
    </dgm:pt>
    <dgm:pt modelId="{A6AD9AE3-3879-4DE4-9FBD-AD4AC6B5AF2F}" type="pres">
      <dgm:prSet presAssocID="{618C640C-3439-41FB-9CB0-2D885A1167D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A076924-A10D-435B-B773-AB4F8327291B}" type="pres">
      <dgm:prSet presAssocID="{B0B2BA79-D30B-43AD-AD81-C92EE21432C3}" presName="centerShape" presStyleLbl="node0" presStyleIdx="0" presStyleCnt="1" custScaleX="128127" custScaleY="100019"/>
      <dgm:spPr/>
    </dgm:pt>
    <dgm:pt modelId="{647768B4-C00C-4B2D-81E3-51BA03912EC1}" type="pres">
      <dgm:prSet presAssocID="{49E76036-132A-49B8-90BE-292CDBB0797F}" presName="node" presStyleLbl="node1" presStyleIdx="0" presStyleCnt="7" custRadScaleRad="125752">
        <dgm:presLayoutVars>
          <dgm:bulletEnabled val="1"/>
        </dgm:presLayoutVars>
      </dgm:prSet>
      <dgm:spPr/>
    </dgm:pt>
    <dgm:pt modelId="{C87AFC2D-C6BD-4A43-8692-F5859FB27325}" type="pres">
      <dgm:prSet presAssocID="{49E76036-132A-49B8-90BE-292CDBB0797F}" presName="dummy" presStyleCnt="0"/>
      <dgm:spPr/>
    </dgm:pt>
    <dgm:pt modelId="{C3D00087-65CD-4E30-8711-F080D05CF27D}" type="pres">
      <dgm:prSet presAssocID="{DCE9268E-9EEF-4F2D-9219-357DC7442DFC}" presName="sibTrans" presStyleLbl="sibTrans2D1" presStyleIdx="0" presStyleCnt="7"/>
      <dgm:spPr/>
    </dgm:pt>
    <dgm:pt modelId="{ED84581E-7D58-4ADE-BA7B-7ABB7A136D24}" type="pres">
      <dgm:prSet presAssocID="{4673082A-2BEA-4F82-9E9B-2470008B40D9}" presName="node" presStyleLbl="node1" presStyleIdx="1" presStyleCnt="7" custRadScaleRad="99331" custRadScaleInc="9555">
        <dgm:presLayoutVars>
          <dgm:bulletEnabled val="1"/>
        </dgm:presLayoutVars>
      </dgm:prSet>
      <dgm:spPr/>
    </dgm:pt>
    <dgm:pt modelId="{DBC61AA4-6C10-49F0-AF7A-342BCC1CFE80}" type="pres">
      <dgm:prSet presAssocID="{4673082A-2BEA-4F82-9E9B-2470008B40D9}" presName="dummy" presStyleCnt="0"/>
      <dgm:spPr/>
    </dgm:pt>
    <dgm:pt modelId="{0DDAC991-5261-4CA5-9B01-68D9963A2737}" type="pres">
      <dgm:prSet presAssocID="{24F28A65-DE56-4706-AB21-399B8E345574}" presName="sibTrans" presStyleLbl="sibTrans2D1" presStyleIdx="1" presStyleCnt="7"/>
      <dgm:spPr/>
    </dgm:pt>
    <dgm:pt modelId="{125782AC-9B46-4551-849E-8FF8EF81CAD7}" type="pres">
      <dgm:prSet presAssocID="{8A76C668-3A99-47B5-AAFA-69E750B2D515}" presName="node" presStyleLbl="node1" presStyleIdx="2" presStyleCnt="7" custScaleX="118201">
        <dgm:presLayoutVars>
          <dgm:bulletEnabled val="1"/>
        </dgm:presLayoutVars>
      </dgm:prSet>
      <dgm:spPr/>
    </dgm:pt>
    <dgm:pt modelId="{87053145-E35E-4DCD-9A7F-18FEAEA81A2C}" type="pres">
      <dgm:prSet presAssocID="{8A76C668-3A99-47B5-AAFA-69E750B2D515}" presName="dummy" presStyleCnt="0"/>
      <dgm:spPr/>
    </dgm:pt>
    <dgm:pt modelId="{C591F4C5-9A64-440F-B6F2-621E2BD1DD8A}" type="pres">
      <dgm:prSet presAssocID="{8E36B3D3-AB7B-40F6-9A04-5262531E3D0C}" presName="sibTrans" presStyleLbl="sibTrans2D1" presStyleIdx="2" presStyleCnt="7"/>
      <dgm:spPr/>
    </dgm:pt>
    <dgm:pt modelId="{13543921-887F-4F06-945A-5DC00C49839B}" type="pres">
      <dgm:prSet presAssocID="{F33AA02E-0434-416D-96A6-A965ABF9390A}" presName="node" presStyleLbl="node1" presStyleIdx="3" presStyleCnt="7">
        <dgm:presLayoutVars>
          <dgm:bulletEnabled val="1"/>
        </dgm:presLayoutVars>
      </dgm:prSet>
      <dgm:spPr/>
    </dgm:pt>
    <dgm:pt modelId="{6ED1E89B-86AA-4E69-BA46-4E32D2CA61FC}" type="pres">
      <dgm:prSet presAssocID="{F33AA02E-0434-416D-96A6-A965ABF9390A}" presName="dummy" presStyleCnt="0"/>
      <dgm:spPr/>
    </dgm:pt>
    <dgm:pt modelId="{2A01D074-860D-4014-AC38-1C04F6E69E50}" type="pres">
      <dgm:prSet presAssocID="{DED50161-41A3-4BC6-A5A8-3DC0A8DDC023}" presName="sibTrans" presStyleLbl="sibTrans2D1" presStyleIdx="3" presStyleCnt="7"/>
      <dgm:spPr/>
    </dgm:pt>
    <dgm:pt modelId="{4D46FCE9-2F7F-4F3C-833B-CB40D36CAD83}" type="pres">
      <dgm:prSet presAssocID="{3729AD20-23E9-4C26-86B8-82AD9357FE27}" presName="node" presStyleLbl="node1" presStyleIdx="4" presStyleCnt="7" custScaleX="155323" custScaleY="106673">
        <dgm:presLayoutVars>
          <dgm:bulletEnabled val="1"/>
        </dgm:presLayoutVars>
      </dgm:prSet>
      <dgm:spPr/>
    </dgm:pt>
    <dgm:pt modelId="{5EFBB61B-08F5-47CD-BDED-7D820DFD5D48}" type="pres">
      <dgm:prSet presAssocID="{3729AD20-23E9-4C26-86B8-82AD9357FE27}" presName="dummy" presStyleCnt="0"/>
      <dgm:spPr/>
    </dgm:pt>
    <dgm:pt modelId="{1B5D897D-BEC9-4924-84CD-96C4A18FAE65}" type="pres">
      <dgm:prSet presAssocID="{57B63E18-C46D-4ACA-A0F3-9B9EAEF38E6B}" presName="sibTrans" presStyleLbl="sibTrans2D1" presStyleIdx="4" presStyleCnt="7"/>
      <dgm:spPr/>
    </dgm:pt>
    <dgm:pt modelId="{81A723DE-B836-4544-8E68-D193AB7DB12D}" type="pres">
      <dgm:prSet presAssocID="{B83C1B69-4AB1-4FFD-B109-3B2F82205B07}" presName="node" presStyleLbl="node1" presStyleIdx="5" presStyleCnt="7">
        <dgm:presLayoutVars>
          <dgm:bulletEnabled val="1"/>
        </dgm:presLayoutVars>
      </dgm:prSet>
      <dgm:spPr/>
    </dgm:pt>
    <dgm:pt modelId="{6507018A-79C5-4382-9EEC-88986F54258D}" type="pres">
      <dgm:prSet presAssocID="{B83C1B69-4AB1-4FFD-B109-3B2F82205B07}" presName="dummy" presStyleCnt="0"/>
      <dgm:spPr/>
    </dgm:pt>
    <dgm:pt modelId="{BC7FD607-4ED7-45F3-AB0C-61CA65B90114}" type="pres">
      <dgm:prSet presAssocID="{7A338C2E-5AE7-4362-A8D1-384CE6B11481}" presName="sibTrans" presStyleLbl="sibTrans2D1" presStyleIdx="5" presStyleCnt="7"/>
      <dgm:spPr/>
    </dgm:pt>
    <dgm:pt modelId="{3ED81AE3-3D82-4E62-A2A6-4F02049FDB0B}" type="pres">
      <dgm:prSet presAssocID="{D8B28333-D4CC-4657-B386-F39069C53B6D}" presName="node" presStyleLbl="node1" presStyleIdx="6" presStyleCnt="7">
        <dgm:presLayoutVars>
          <dgm:bulletEnabled val="1"/>
        </dgm:presLayoutVars>
      </dgm:prSet>
      <dgm:spPr/>
    </dgm:pt>
    <dgm:pt modelId="{949DBF03-10E3-4763-A167-E30AA8375CFA}" type="pres">
      <dgm:prSet presAssocID="{D8B28333-D4CC-4657-B386-F39069C53B6D}" presName="dummy" presStyleCnt="0"/>
      <dgm:spPr/>
    </dgm:pt>
    <dgm:pt modelId="{465D3755-C310-430D-A4E6-172EE760CB78}" type="pres">
      <dgm:prSet presAssocID="{0406CDCF-A9C9-48F8-992B-9B566F9FB831}" presName="sibTrans" presStyleLbl="sibTrans2D1" presStyleIdx="6" presStyleCnt="7"/>
      <dgm:spPr/>
    </dgm:pt>
  </dgm:ptLst>
  <dgm:cxnLst>
    <dgm:cxn modelId="{F9EFE91B-362A-47B6-990D-ECBFC9A111E7}" type="presOf" srcId="{DED50161-41A3-4BC6-A5A8-3DC0A8DDC023}" destId="{2A01D074-860D-4014-AC38-1C04F6E69E50}" srcOrd="0" destOrd="0" presId="urn:microsoft.com/office/officeart/2005/8/layout/radial6"/>
    <dgm:cxn modelId="{8A89BD2E-3DF3-4257-A970-BE9AF9BB1055}" srcId="{B0B2BA79-D30B-43AD-AD81-C92EE21432C3}" destId="{3729AD20-23E9-4C26-86B8-82AD9357FE27}" srcOrd="4" destOrd="0" parTransId="{EFE47B95-C6C9-48CB-BBA3-A353994006F9}" sibTransId="{57B63E18-C46D-4ACA-A0F3-9B9EAEF38E6B}"/>
    <dgm:cxn modelId="{3C200031-E020-4AFB-9673-F20DBD14F1F9}" srcId="{618C640C-3439-41FB-9CB0-2D885A1167D8}" destId="{B0B2BA79-D30B-43AD-AD81-C92EE21432C3}" srcOrd="0" destOrd="0" parTransId="{0A00EDC5-25B4-4074-8B8C-C0DC0847845C}" sibTransId="{507A3051-D8B6-481C-97E9-172058863E64}"/>
    <dgm:cxn modelId="{0B1E8037-E651-4162-B30D-15B2EE71BFCC}" type="presOf" srcId="{8A76C668-3A99-47B5-AAFA-69E750B2D515}" destId="{125782AC-9B46-4551-849E-8FF8EF81CAD7}" srcOrd="0" destOrd="0" presId="urn:microsoft.com/office/officeart/2005/8/layout/radial6"/>
    <dgm:cxn modelId="{2AE9D53F-D856-4631-8F83-277274A153B1}" srcId="{B0B2BA79-D30B-43AD-AD81-C92EE21432C3}" destId="{F33AA02E-0434-416D-96A6-A965ABF9390A}" srcOrd="3" destOrd="0" parTransId="{0C12E43E-9EBF-499F-B2FA-769F389C81E9}" sibTransId="{DED50161-41A3-4BC6-A5A8-3DC0A8DDC023}"/>
    <dgm:cxn modelId="{8756185E-DB1B-4806-A108-54530384BEC0}" type="presOf" srcId="{0406CDCF-A9C9-48F8-992B-9B566F9FB831}" destId="{465D3755-C310-430D-A4E6-172EE760CB78}" srcOrd="0" destOrd="0" presId="urn:microsoft.com/office/officeart/2005/8/layout/radial6"/>
    <dgm:cxn modelId="{82931143-394F-4C06-A51B-341CB4E0FCEB}" type="presOf" srcId="{7A338C2E-5AE7-4362-A8D1-384CE6B11481}" destId="{BC7FD607-4ED7-45F3-AB0C-61CA65B90114}" srcOrd="0" destOrd="0" presId="urn:microsoft.com/office/officeart/2005/8/layout/radial6"/>
    <dgm:cxn modelId="{4ED97B67-03D5-4DDD-92FA-E5564B8309D7}" type="presOf" srcId="{8E36B3D3-AB7B-40F6-9A04-5262531E3D0C}" destId="{C591F4C5-9A64-440F-B6F2-621E2BD1DD8A}" srcOrd="0" destOrd="0" presId="urn:microsoft.com/office/officeart/2005/8/layout/radial6"/>
    <dgm:cxn modelId="{132C3E49-CD7D-4325-9A3A-036FD1A92328}" type="presOf" srcId="{DCE9268E-9EEF-4F2D-9219-357DC7442DFC}" destId="{C3D00087-65CD-4E30-8711-F080D05CF27D}" srcOrd="0" destOrd="0" presId="urn:microsoft.com/office/officeart/2005/8/layout/radial6"/>
    <dgm:cxn modelId="{AF6B986A-3DC3-43A3-8C34-E5D49A3CDE63}" type="presOf" srcId="{B83C1B69-4AB1-4FFD-B109-3B2F82205B07}" destId="{81A723DE-B836-4544-8E68-D193AB7DB12D}" srcOrd="0" destOrd="0" presId="urn:microsoft.com/office/officeart/2005/8/layout/radial6"/>
    <dgm:cxn modelId="{9032DF6D-AC38-4901-A2E1-0C3C1F2CC3D0}" type="presOf" srcId="{3729AD20-23E9-4C26-86B8-82AD9357FE27}" destId="{4D46FCE9-2F7F-4F3C-833B-CB40D36CAD83}" srcOrd="0" destOrd="0" presId="urn:microsoft.com/office/officeart/2005/8/layout/radial6"/>
    <dgm:cxn modelId="{04BA1670-7BE4-40EC-8498-23004945FE34}" type="presOf" srcId="{618C640C-3439-41FB-9CB0-2D885A1167D8}" destId="{A6AD9AE3-3879-4DE4-9FBD-AD4AC6B5AF2F}" srcOrd="0" destOrd="0" presId="urn:microsoft.com/office/officeart/2005/8/layout/radial6"/>
    <dgm:cxn modelId="{F40EE759-B5D9-4B82-9798-FE90FEB95513}" type="presOf" srcId="{4673082A-2BEA-4F82-9E9B-2470008B40D9}" destId="{ED84581E-7D58-4ADE-BA7B-7ABB7A136D24}" srcOrd="0" destOrd="0" presId="urn:microsoft.com/office/officeart/2005/8/layout/radial6"/>
    <dgm:cxn modelId="{F1147282-AFC9-47A1-B089-241956A02F65}" type="presOf" srcId="{57B63E18-C46D-4ACA-A0F3-9B9EAEF38E6B}" destId="{1B5D897D-BEC9-4924-84CD-96C4A18FAE65}" srcOrd="0" destOrd="0" presId="urn:microsoft.com/office/officeart/2005/8/layout/radial6"/>
    <dgm:cxn modelId="{27AF9294-E20C-4211-BDF6-399FE6759557}" type="presOf" srcId="{F33AA02E-0434-416D-96A6-A965ABF9390A}" destId="{13543921-887F-4F06-945A-5DC00C49839B}" srcOrd="0" destOrd="0" presId="urn:microsoft.com/office/officeart/2005/8/layout/radial6"/>
    <dgm:cxn modelId="{26A59594-040D-4373-825D-00E2C53624FC}" type="presOf" srcId="{24F28A65-DE56-4706-AB21-399B8E345574}" destId="{0DDAC991-5261-4CA5-9B01-68D9963A2737}" srcOrd="0" destOrd="0" presId="urn:microsoft.com/office/officeart/2005/8/layout/radial6"/>
    <dgm:cxn modelId="{E42D7795-BB40-40A4-B48A-A41FDBB1C34F}" srcId="{B0B2BA79-D30B-43AD-AD81-C92EE21432C3}" destId="{D8B28333-D4CC-4657-B386-F39069C53B6D}" srcOrd="6" destOrd="0" parTransId="{0A49F5E3-7723-4826-9028-0A2DCF578854}" sibTransId="{0406CDCF-A9C9-48F8-992B-9B566F9FB831}"/>
    <dgm:cxn modelId="{587B1896-D012-46B7-A61D-FBB177828828}" srcId="{B0B2BA79-D30B-43AD-AD81-C92EE21432C3}" destId="{49E76036-132A-49B8-90BE-292CDBB0797F}" srcOrd="0" destOrd="0" parTransId="{7D6F021F-31E2-40E2-A5A5-FF51CC467C1E}" sibTransId="{DCE9268E-9EEF-4F2D-9219-357DC7442DFC}"/>
    <dgm:cxn modelId="{1FA6709B-9B59-4CE8-BA8B-A149876689A9}" srcId="{B0B2BA79-D30B-43AD-AD81-C92EE21432C3}" destId="{B83C1B69-4AB1-4FFD-B109-3B2F82205B07}" srcOrd="5" destOrd="0" parTransId="{2219C767-53E5-4924-88E3-5B619AA57B62}" sibTransId="{7A338C2E-5AE7-4362-A8D1-384CE6B11481}"/>
    <dgm:cxn modelId="{A4C3839C-76FC-4A17-8C5D-968AEBC8556F}" srcId="{B0B2BA79-D30B-43AD-AD81-C92EE21432C3}" destId="{4673082A-2BEA-4F82-9E9B-2470008B40D9}" srcOrd="1" destOrd="0" parTransId="{C597D02E-F26F-41F3-A348-56E36EE3B1AD}" sibTransId="{24F28A65-DE56-4706-AB21-399B8E345574}"/>
    <dgm:cxn modelId="{E398C8AA-C0B1-4B35-9F7C-CEB3E65A81AA}" type="presOf" srcId="{49E76036-132A-49B8-90BE-292CDBB0797F}" destId="{647768B4-C00C-4B2D-81E3-51BA03912EC1}" srcOrd="0" destOrd="0" presId="urn:microsoft.com/office/officeart/2005/8/layout/radial6"/>
    <dgm:cxn modelId="{BB111BB5-8929-46FD-9F04-843E0DAA6978}" srcId="{B0B2BA79-D30B-43AD-AD81-C92EE21432C3}" destId="{8A76C668-3A99-47B5-AAFA-69E750B2D515}" srcOrd="2" destOrd="0" parTransId="{2528608D-EA33-4A54-9BA8-52F02941B64F}" sibTransId="{8E36B3D3-AB7B-40F6-9A04-5262531E3D0C}"/>
    <dgm:cxn modelId="{636CFFB6-DED2-47D4-86A6-CD533A00295E}" type="presOf" srcId="{B0B2BA79-D30B-43AD-AD81-C92EE21432C3}" destId="{0A076924-A10D-435B-B773-AB4F8327291B}" srcOrd="0" destOrd="0" presId="urn:microsoft.com/office/officeart/2005/8/layout/radial6"/>
    <dgm:cxn modelId="{82C5FDD4-6AC9-4070-8D73-FA806A66C738}" type="presOf" srcId="{D8B28333-D4CC-4657-B386-F39069C53B6D}" destId="{3ED81AE3-3D82-4E62-A2A6-4F02049FDB0B}" srcOrd="0" destOrd="0" presId="urn:microsoft.com/office/officeart/2005/8/layout/radial6"/>
    <dgm:cxn modelId="{1049C7DD-B08B-4529-9A30-F8C1C844E805}" srcId="{618C640C-3439-41FB-9CB0-2D885A1167D8}" destId="{C0936879-8BA6-443F-86E7-83DDB5D59215}" srcOrd="1" destOrd="0" parTransId="{090CB137-C532-44F8-90BF-7FB1C5C169DB}" sibTransId="{1A51F748-DC55-495B-8CF7-A8C3BE891572}"/>
    <dgm:cxn modelId="{C28D79D1-12A0-400A-A503-D5996FEAF0EA}" type="presParOf" srcId="{A6AD9AE3-3879-4DE4-9FBD-AD4AC6B5AF2F}" destId="{0A076924-A10D-435B-B773-AB4F8327291B}" srcOrd="0" destOrd="0" presId="urn:microsoft.com/office/officeart/2005/8/layout/radial6"/>
    <dgm:cxn modelId="{68DAE2EE-DAC0-4389-9C5D-76481FF2CF19}" type="presParOf" srcId="{A6AD9AE3-3879-4DE4-9FBD-AD4AC6B5AF2F}" destId="{647768B4-C00C-4B2D-81E3-51BA03912EC1}" srcOrd="1" destOrd="0" presId="urn:microsoft.com/office/officeart/2005/8/layout/radial6"/>
    <dgm:cxn modelId="{9630D8FF-9FD4-4131-8948-5CC5C753B6E6}" type="presParOf" srcId="{A6AD9AE3-3879-4DE4-9FBD-AD4AC6B5AF2F}" destId="{C87AFC2D-C6BD-4A43-8692-F5859FB27325}" srcOrd="2" destOrd="0" presId="urn:microsoft.com/office/officeart/2005/8/layout/radial6"/>
    <dgm:cxn modelId="{AFCE2084-D039-4911-AA6C-4211A4EE7C07}" type="presParOf" srcId="{A6AD9AE3-3879-4DE4-9FBD-AD4AC6B5AF2F}" destId="{C3D00087-65CD-4E30-8711-F080D05CF27D}" srcOrd="3" destOrd="0" presId="urn:microsoft.com/office/officeart/2005/8/layout/radial6"/>
    <dgm:cxn modelId="{107FC606-86EC-455F-BCD0-06CAD1D331E7}" type="presParOf" srcId="{A6AD9AE3-3879-4DE4-9FBD-AD4AC6B5AF2F}" destId="{ED84581E-7D58-4ADE-BA7B-7ABB7A136D24}" srcOrd="4" destOrd="0" presId="urn:microsoft.com/office/officeart/2005/8/layout/radial6"/>
    <dgm:cxn modelId="{B87C453D-D9FE-41CE-9008-86523CA92AB8}" type="presParOf" srcId="{A6AD9AE3-3879-4DE4-9FBD-AD4AC6B5AF2F}" destId="{DBC61AA4-6C10-49F0-AF7A-342BCC1CFE80}" srcOrd="5" destOrd="0" presId="urn:microsoft.com/office/officeart/2005/8/layout/radial6"/>
    <dgm:cxn modelId="{81054E33-759A-415F-8224-3A4F0439EDF5}" type="presParOf" srcId="{A6AD9AE3-3879-4DE4-9FBD-AD4AC6B5AF2F}" destId="{0DDAC991-5261-4CA5-9B01-68D9963A2737}" srcOrd="6" destOrd="0" presId="urn:microsoft.com/office/officeart/2005/8/layout/radial6"/>
    <dgm:cxn modelId="{AB5F3D80-7AB9-48DF-85E6-027631EEAF5C}" type="presParOf" srcId="{A6AD9AE3-3879-4DE4-9FBD-AD4AC6B5AF2F}" destId="{125782AC-9B46-4551-849E-8FF8EF81CAD7}" srcOrd="7" destOrd="0" presId="urn:microsoft.com/office/officeart/2005/8/layout/radial6"/>
    <dgm:cxn modelId="{E8A98BAB-CE7A-49A3-9A1F-2062116DA661}" type="presParOf" srcId="{A6AD9AE3-3879-4DE4-9FBD-AD4AC6B5AF2F}" destId="{87053145-E35E-4DCD-9A7F-18FEAEA81A2C}" srcOrd="8" destOrd="0" presId="urn:microsoft.com/office/officeart/2005/8/layout/radial6"/>
    <dgm:cxn modelId="{CB2EDD6C-4F4C-4DD0-8687-1FE6589E3E35}" type="presParOf" srcId="{A6AD9AE3-3879-4DE4-9FBD-AD4AC6B5AF2F}" destId="{C591F4C5-9A64-440F-B6F2-621E2BD1DD8A}" srcOrd="9" destOrd="0" presId="urn:microsoft.com/office/officeart/2005/8/layout/radial6"/>
    <dgm:cxn modelId="{D9710B70-A34B-4541-B8F4-00BF9B10FFBF}" type="presParOf" srcId="{A6AD9AE3-3879-4DE4-9FBD-AD4AC6B5AF2F}" destId="{13543921-887F-4F06-945A-5DC00C49839B}" srcOrd="10" destOrd="0" presId="urn:microsoft.com/office/officeart/2005/8/layout/radial6"/>
    <dgm:cxn modelId="{F02B2DB0-FA94-476A-A87B-20D74E5E9115}" type="presParOf" srcId="{A6AD9AE3-3879-4DE4-9FBD-AD4AC6B5AF2F}" destId="{6ED1E89B-86AA-4E69-BA46-4E32D2CA61FC}" srcOrd="11" destOrd="0" presId="urn:microsoft.com/office/officeart/2005/8/layout/radial6"/>
    <dgm:cxn modelId="{49A3E391-8B2E-49C0-8F26-90C50731DAB4}" type="presParOf" srcId="{A6AD9AE3-3879-4DE4-9FBD-AD4AC6B5AF2F}" destId="{2A01D074-860D-4014-AC38-1C04F6E69E50}" srcOrd="12" destOrd="0" presId="urn:microsoft.com/office/officeart/2005/8/layout/radial6"/>
    <dgm:cxn modelId="{FAE46E7F-10BD-4199-AEE7-7A0E23DED143}" type="presParOf" srcId="{A6AD9AE3-3879-4DE4-9FBD-AD4AC6B5AF2F}" destId="{4D46FCE9-2F7F-4F3C-833B-CB40D36CAD83}" srcOrd="13" destOrd="0" presId="urn:microsoft.com/office/officeart/2005/8/layout/radial6"/>
    <dgm:cxn modelId="{D4631710-2904-49F3-9A82-ADD40E40E746}" type="presParOf" srcId="{A6AD9AE3-3879-4DE4-9FBD-AD4AC6B5AF2F}" destId="{5EFBB61B-08F5-47CD-BDED-7D820DFD5D48}" srcOrd="14" destOrd="0" presId="urn:microsoft.com/office/officeart/2005/8/layout/radial6"/>
    <dgm:cxn modelId="{0F0D61BE-6B74-41C0-90BA-7C35571FF1E4}" type="presParOf" srcId="{A6AD9AE3-3879-4DE4-9FBD-AD4AC6B5AF2F}" destId="{1B5D897D-BEC9-4924-84CD-96C4A18FAE65}" srcOrd="15" destOrd="0" presId="urn:microsoft.com/office/officeart/2005/8/layout/radial6"/>
    <dgm:cxn modelId="{A729B55F-5866-48AD-893E-D0DF16060F97}" type="presParOf" srcId="{A6AD9AE3-3879-4DE4-9FBD-AD4AC6B5AF2F}" destId="{81A723DE-B836-4544-8E68-D193AB7DB12D}" srcOrd="16" destOrd="0" presId="urn:microsoft.com/office/officeart/2005/8/layout/radial6"/>
    <dgm:cxn modelId="{55FC869C-B534-4FA6-ACCF-AD6A46B5B084}" type="presParOf" srcId="{A6AD9AE3-3879-4DE4-9FBD-AD4AC6B5AF2F}" destId="{6507018A-79C5-4382-9EEC-88986F54258D}" srcOrd="17" destOrd="0" presId="urn:microsoft.com/office/officeart/2005/8/layout/radial6"/>
    <dgm:cxn modelId="{2518BA15-68BA-46D1-A3A6-AAF47E102746}" type="presParOf" srcId="{A6AD9AE3-3879-4DE4-9FBD-AD4AC6B5AF2F}" destId="{BC7FD607-4ED7-45F3-AB0C-61CA65B90114}" srcOrd="18" destOrd="0" presId="urn:microsoft.com/office/officeart/2005/8/layout/radial6"/>
    <dgm:cxn modelId="{32A1FC1D-DC47-4DD4-9B15-CAAB2E2DB473}" type="presParOf" srcId="{A6AD9AE3-3879-4DE4-9FBD-AD4AC6B5AF2F}" destId="{3ED81AE3-3D82-4E62-A2A6-4F02049FDB0B}" srcOrd="19" destOrd="0" presId="urn:microsoft.com/office/officeart/2005/8/layout/radial6"/>
    <dgm:cxn modelId="{3F69DB44-6C70-48FF-BBCA-E70C70C37282}" type="presParOf" srcId="{A6AD9AE3-3879-4DE4-9FBD-AD4AC6B5AF2F}" destId="{949DBF03-10E3-4763-A167-E30AA8375CFA}" srcOrd="20" destOrd="0" presId="urn:microsoft.com/office/officeart/2005/8/layout/radial6"/>
    <dgm:cxn modelId="{56BC49B0-E6F1-41EC-A9C3-F591DD332AFF}" type="presParOf" srcId="{A6AD9AE3-3879-4DE4-9FBD-AD4AC6B5AF2F}" destId="{465D3755-C310-430D-A4E6-172EE760CB78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5F6CA-58B3-4D0F-A0E6-232CD72A42B2}">
      <dsp:nvSpPr>
        <dsp:cNvPr id="0" name=""/>
        <dsp:cNvSpPr/>
      </dsp:nvSpPr>
      <dsp:spPr>
        <a:xfrm>
          <a:off x="0" y="278851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2629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6613E-BC53-432F-B3BA-9A40F33B8228}">
      <dsp:nvSpPr>
        <dsp:cNvPr id="0" name=""/>
        <dsp:cNvSpPr/>
      </dsp:nvSpPr>
      <dsp:spPr>
        <a:xfrm>
          <a:off x="449580" y="72211"/>
          <a:ext cx="8118407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rebuchet MS" panose="020B0603020202020204" pitchFamily="34" charset="0"/>
            </a:rPr>
            <a:t>Introduction of Guide</a:t>
          </a:r>
          <a:endParaRPr lang="en-IN" sz="1400" kern="1200" dirty="0">
            <a:latin typeface="Trebuchet MS" panose="020B0603020202020204" pitchFamily="34" charset="0"/>
          </a:endParaRPr>
        </a:p>
      </dsp:txBody>
      <dsp:txXfrm>
        <a:off x="469755" y="92386"/>
        <a:ext cx="8078057" cy="372930"/>
      </dsp:txXfrm>
    </dsp:sp>
    <dsp:sp modelId="{879D2CA4-A325-45C9-9898-459C5CF2F2BF}">
      <dsp:nvSpPr>
        <dsp:cNvPr id="0" name=""/>
        <dsp:cNvSpPr/>
      </dsp:nvSpPr>
      <dsp:spPr>
        <a:xfrm>
          <a:off x="0" y="913891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150B0-30D1-473C-BFEC-51823C560FC9}">
      <dsp:nvSpPr>
        <dsp:cNvPr id="0" name=""/>
        <dsp:cNvSpPr/>
      </dsp:nvSpPr>
      <dsp:spPr>
        <a:xfrm>
          <a:off x="449580" y="707251"/>
          <a:ext cx="8147360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rebuchet MS" panose="020B0603020202020204" pitchFamily="34" charset="0"/>
            </a:rPr>
            <a:t>Introduction to case study</a:t>
          </a:r>
          <a:endParaRPr lang="en-IN" sz="1400" kern="1200" dirty="0">
            <a:latin typeface="Trebuchet MS" panose="020B0603020202020204" pitchFamily="34" charset="0"/>
          </a:endParaRPr>
        </a:p>
      </dsp:txBody>
      <dsp:txXfrm>
        <a:off x="469755" y="727426"/>
        <a:ext cx="8107010" cy="372930"/>
      </dsp:txXfrm>
    </dsp:sp>
    <dsp:sp modelId="{BDB35BAB-18F6-465D-8AA8-B2FDAF91AAB5}">
      <dsp:nvSpPr>
        <dsp:cNvPr id="0" name=""/>
        <dsp:cNvSpPr/>
      </dsp:nvSpPr>
      <dsp:spPr>
        <a:xfrm>
          <a:off x="0" y="1548931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2629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A05F5-F7B4-46F7-A2DA-E9DC5CC26BFE}">
      <dsp:nvSpPr>
        <dsp:cNvPr id="0" name=""/>
        <dsp:cNvSpPr/>
      </dsp:nvSpPr>
      <dsp:spPr>
        <a:xfrm>
          <a:off x="449580" y="1342291"/>
          <a:ext cx="8110791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rebuchet MS" panose="020B0603020202020204" pitchFamily="34" charset="0"/>
            </a:rPr>
            <a:t>Retirement Planning – Why?</a:t>
          </a:r>
          <a:endParaRPr lang="en-IN" sz="1400" kern="1200" dirty="0">
            <a:latin typeface="Trebuchet MS" panose="020B0603020202020204" pitchFamily="34" charset="0"/>
          </a:endParaRPr>
        </a:p>
      </dsp:txBody>
      <dsp:txXfrm>
        <a:off x="469755" y="1362466"/>
        <a:ext cx="8070441" cy="372930"/>
      </dsp:txXfrm>
    </dsp:sp>
    <dsp:sp modelId="{40D19B67-FB22-43FD-BFEF-479096CED25A}">
      <dsp:nvSpPr>
        <dsp:cNvPr id="0" name=""/>
        <dsp:cNvSpPr/>
      </dsp:nvSpPr>
      <dsp:spPr>
        <a:xfrm>
          <a:off x="0" y="2158245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950F6-A742-4D6D-9172-0A3EF7324451}">
      <dsp:nvSpPr>
        <dsp:cNvPr id="0" name=""/>
        <dsp:cNvSpPr/>
      </dsp:nvSpPr>
      <dsp:spPr>
        <a:xfrm>
          <a:off x="457200" y="1977331"/>
          <a:ext cx="8141695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latin typeface="Trebuchet MS" panose="020B0603020202020204" pitchFamily="34" charset="0"/>
            </a:rPr>
            <a:t>Overview of Retirement benefits in India</a:t>
          </a:r>
        </a:p>
      </dsp:txBody>
      <dsp:txXfrm>
        <a:off x="477375" y="1997506"/>
        <a:ext cx="8101345" cy="372930"/>
      </dsp:txXfrm>
    </dsp:sp>
    <dsp:sp modelId="{03828CA6-E73B-47DB-822F-14D7157D6FF9}">
      <dsp:nvSpPr>
        <dsp:cNvPr id="0" name=""/>
        <dsp:cNvSpPr/>
      </dsp:nvSpPr>
      <dsp:spPr>
        <a:xfrm>
          <a:off x="0" y="2819011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2629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7D6AF-CE7D-430B-83A3-892DC7C86409}">
      <dsp:nvSpPr>
        <dsp:cNvPr id="0" name=""/>
        <dsp:cNvSpPr/>
      </dsp:nvSpPr>
      <dsp:spPr>
        <a:xfrm>
          <a:off x="449580" y="2612371"/>
          <a:ext cx="8141695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400" kern="1200" dirty="0">
              <a:solidFill>
                <a:schemeClr val="bg1"/>
              </a:solidFill>
              <a:latin typeface="Trebuchet MS" panose="020B0603020202020204" pitchFamily="34" charset="0"/>
            </a:rPr>
            <a:t>National Pension scheme- A social security initiative</a:t>
          </a:r>
          <a:endParaRPr lang="en-IN" sz="1400" kern="1200" dirty="0">
            <a:solidFill>
              <a:schemeClr val="bg1"/>
            </a:solidFill>
            <a:latin typeface="Trebuchet MS" panose="020B0603020202020204" pitchFamily="34" charset="0"/>
          </a:endParaRPr>
        </a:p>
      </dsp:txBody>
      <dsp:txXfrm>
        <a:off x="469755" y="2632546"/>
        <a:ext cx="8101345" cy="372930"/>
      </dsp:txXfrm>
    </dsp:sp>
    <dsp:sp modelId="{C3DD7282-9A96-4BD0-A4D2-3DC01816FA11}">
      <dsp:nvSpPr>
        <dsp:cNvPr id="0" name=""/>
        <dsp:cNvSpPr/>
      </dsp:nvSpPr>
      <dsp:spPr>
        <a:xfrm>
          <a:off x="0" y="3454051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2629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348AF-8196-43B5-AA3D-64931A974C64}">
      <dsp:nvSpPr>
        <dsp:cNvPr id="0" name=""/>
        <dsp:cNvSpPr/>
      </dsp:nvSpPr>
      <dsp:spPr>
        <a:xfrm>
          <a:off x="449580" y="3247411"/>
          <a:ext cx="8141695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rebuchet MS" panose="020B0603020202020204" pitchFamily="34" charset="0"/>
            </a:rPr>
            <a:t>NPS Stakeholders</a:t>
          </a:r>
          <a:endParaRPr lang="en-IN" sz="1400" kern="1200" dirty="0">
            <a:latin typeface="Trebuchet MS" panose="020B0603020202020204" pitchFamily="34" charset="0"/>
          </a:endParaRPr>
        </a:p>
      </dsp:txBody>
      <dsp:txXfrm>
        <a:off x="469755" y="3267586"/>
        <a:ext cx="8101345" cy="372930"/>
      </dsp:txXfrm>
    </dsp:sp>
    <dsp:sp modelId="{537774C2-1CD8-4E71-B00F-058BCDF24A4E}">
      <dsp:nvSpPr>
        <dsp:cNvPr id="0" name=""/>
        <dsp:cNvSpPr/>
      </dsp:nvSpPr>
      <dsp:spPr>
        <a:xfrm>
          <a:off x="0" y="4089091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2629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8C3CA-4935-4E3A-8D2B-144C83E2B885}">
      <dsp:nvSpPr>
        <dsp:cNvPr id="0" name=""/>
        <dsp:cNvSpPr/>
      </dsp:nvSpPr>
      <dsp:spPr>
        <a:xfrm>
          <a:off x="449580" y="3882451"/>
          <a:ext cx="8190790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latin typeface="Trebuchet MS" panose="020B0603020202020204" pitchFamily="34" charset="0"/>
            </a:rPr>
            <a:t>Choosing an investment strategy</a:t>
          </a:r>
        </a:p>
      </dsp:txBody>
      <dsp:txXfrm>
        <a:off x="469755" y="3902626"/>
        <a:ext cx="8150440" cy="372930"/>
      </dsp:txXfrm>
    </dsp:sp>
    <dsp:sp modelId="{B0DA1AEC-7A90-4977-B280-7C6009C28085}">
      <dsp:nvSpPr>
        <dsp:cNvPr id="0" name=""/>
        <dsp:cNvSpPr/>
      </dsp:nvSpPr>
      <dsp:spPr>
        <a:xfrm>
          <a:off x="0" y="4724131"/>
          <a:ext cx="8991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2629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FD588-6590-4613-BF57-8873B72509D8}">
      <dsp:nvSpPr>
        <dsp:cNvPr id="0" name=""/>
        <dsp:cNvSpPr/>
      </dsp:nvSpPr>
      <dsp:spPr>
        <a:xfrm>
          <a:off x="449580" y="4517491"/>
          <a:ext cx="8216218" cy="413280"/>
        </a:xfrm>
        <a:prstGeom prst="roundRect">
          <a:avLst/>
        </a:prstGeom>
        <a:solidFill>
          <a:srgbClr val="12629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rebuchet MS" panose="020B0603020202020204" pitchFamily="34" charset="0"/>
            </a:rPr>
            <a:t>Projection of benefits and income</a:t>
          </a:r>
          <a:endParaRPr lang="en-IN" sz="1400" kern="1200" dirty="0">
            <a:latin typeface="Trebuchet MS" panose="020B0603020202020204" pitchFamily="34" charset="0"/>
          </a:endParaRPr>
        </a:p>
      </dsp:txBody>
      <dsp:txXfrm>
        <a:off x="469755" y="4537666"/>
        <a:ext cx="8175868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B2922-A82E-4E8A-8549-730720957110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>
              <a:latin typeface="Trebuchet MS" panose="020B0603020202020204" pitchFamily="34" charset="0"/>
            </a:rPr>
            <a:t>Mandatory Scheme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Gratuity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Employees Provident Fund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Employees Pension scheme</a:t>
          </a:r>
        </a:p>
      </dsp:txBody>
      <dsp:txXfrm rot="5400000">
        <a:off x="-1" y="1"/>
        <a:ext cx="4064000" cy="2032000"/>
      </dsp:txXfrm>
    </dsp:sp>
    <dsp:sp modelId="{BF20A688-3DB4-4751-8942-3B348157A5B1}">
      <dsp:nvSpPr>
        <dsp:cNvPr id="0" name=""/>
        <dsp:cNvSpPr/>
      </dsp:nvSpPr>
      <dsp:spPr>
        <a:xfrm>
          <a:off x="4064000" y="34706"/>
          <a:ext cx="4064000" cy="2709333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baseline="0" dirty="0">
              <a:latin typeface="Trebuchet MS" panose="020B0603020202020204" pitchFamily="34" charset="0"/>
            </a:rPr>
            <a:t>Non Mandatory Popular schemes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baseline="0" dirty="0">
              <a:latin typeface="Trebuchet MS" panose="020B0603020202020204" pitchFamily="34" charset="0"/>
            </a:rPr>
            <a:t>Public Provident Fund</a:t>
          </a:r>
        </a:p>
      </dsp:txBody>
      <dsp:txXfrm>
        <a:off x="4064000" y="34706"/>
        <a:ext cx="4064000" cy="2032000"/>
      </dsp:txXfrm>
    </dsp:sp>
    <dsp:sp modelId="{6E51E737-A9C4-41DB-B843-B0593EE775FD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baseline="0" dirty="0">
              <a:latin typeface="Trebuchet MS" panose="020B0603020202020204" pitchFamily="34" charset="0"/>
            </a:rPr>
            <a:t>Individual Investments</a:t>
          </a:r>
          <a:endParaRPr lang="en-IN" sz="25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baseline="0" dirty="0">
              <a:latin typeface="Trebuchet MS" panose="020B0603020202020204" pitchFamily="34" charset="0"/>
            </a:rPr>
            <a:t>Private Pension plan</a:t>
          </a:r>
          <a:endParaRPr lang="en-IN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baseline="0" dirty="0">
              <a:latin typeface="Trebuchet MS" panose="020B0603020202020204" pitchFamily="34" charset="0"/>
            </a:rPr>
            <a:t>Personal savings</a:t>
          </a:r>
          <a:endParaRPr lang="en-IN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baseline="0" dirty="0">
              <a:latin typeface="Trebuchet MS" panose="020B0603020202020204" pitchFamily="34" charset="0"/>
            </a:rPr>
            <a:t>Property investment</a:t>
          </a:r>
          <a:endParaRPr lang="en-IN" sz="2000" kern="1200" dirty="0">
            <a:latin typeface="Trebuchet MS" panose="020B0603020202020204" pitchFamily="34" charset="0"/>
          </a:endParaRPr>
        </a:p>
      </dsp:txBody>
      <dsp:txXfrm rot="10800000">
        <a:off x="0" y="3386666"/>
        <a:ext cx="4064000" cy="2032000"/>
      </dsp:txXfrm>
    </dsp:sp>
    <dsp:sp modelId="{146DCD34-9166-4BE5-8E80-4198FB468C10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>
              <a:latin typeface="Trebuchet MS" panose="020B0603020202020204" pitchFamily="34" charset="0"/>
            </a:rPr>
            <a:t>Employer Schemes</a:t>
          </a:r>
          <a:endParaRPr lang="en-IN" sz="2500" kern="1200" baseline="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Superannuation</a:t>
          </a:r>
          <a:endParaRPr lang="en-IN" sz="2000" kern="1200" baseline="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Post Retirement Medical</a:t>
          </a:r>
          <a:endParaRPr lang="en-IN" sz="2000" kern="1200" baseline="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Defined Benefit Pension</a:t>
          </a:r>
          <a:endParaRPr lang="en-IN" sz="2000" kern="1200" baseline="0" dirty="0">
            <a:latin typeface="Trebuchet MS" panose="020B0603020202020204" pitchFamily="34" charset="0"/>
          </a:endParaRPr>
        </a:p>
      </dsp:txBody>
      <dsp:txXfrm rot="-5400000">
        <a:off x="4063999" y="3386666"/>
        <a:ext cx="4064000" cy="2032000"/>
      </dsp:txXfrm>
    </dsp:sp>
    <dsp:sp modelId="{8F837441-AC8A-4588-8F98-C6FE3531A208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b="1" kern="1200" dirty="0">
              <a:latin typeface="Trebuchet MS" panose="020B0603020202020204" pitchFamily="34" charset="0"/>
            </a:rPr>
            <a:t>National Pension Scheme (NPS)</a:t>
          </a:r>
        </a:p>
      </dsp:txBody>
      <dsp:txXfrm>
        <a:off x="2910928" y="2098129"/>
        <a:ext cx="2306142" cy="1222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D3755-C310-430D-A4E6-172EE760CB78}">
      <dsp:nvSpPr>
        <dsp:cNvPr id="0" name=""/>
        <dsp:cNvSpPr/>
      </dsp:nvSpPr>
      <dsp:spPr>
        <a:xfrm>
          <a:off x="1983018" y="495653"/>
          <a:ext cx="4061717" cy="4061717"/>
        </a:xfrm>
        <a:prstGeom prst="blockArc">
          <a:avLst>
            <a:gd name="adj1" fmla="val 13114286"/>
            <a:gd name="adj2" fmla="val 16200000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FD607-4ED7-45F3-AB0C-61CA65B90114}">
      <dsp:nvSpPr>
        <dsp:cNvPr id="0" name=""/>
        <dsp:cNvSpPr/>
      </dsp:nvSpPr>
      <dsp:spPr>
        <a:xfrm>
          <a:off x="1983018" y="495653"/>
          <a:ext cx="4061717" cy="4061717"/>
        </a:xfrm>
        <a:prstGeom prst="blockArc">
          <a:avLst>
            <a:gd name="adj1" fmla="val 10028571"/>
            <a:gd name="adj2" fmla="val 13114286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D897D-BEC9-4924-84CD-96C4A18FAE65}">
      <dsp:nvSpPr>
        <dsp:cNvPr id="0" name=""/>
        <dsp:cNvSpPr/>
      </dsp:nvSpPr>
      <dsp:spPr>
        <a:xfrm>
          <a:off x="1983018" y="495653"/>
          <a:ext cx="4061717" cy="4061717"/>
        </a:xfrm>
        <a:prstGeom prst="blockArc">
          <a:avLst>
            <a:gd name="adj1" fmla="val 6942857"/>
            <a:gd name="adj2" fmla="val 10028571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1D074-860D-4014-AC38-1C04F6E69E50}">
      <dsp:nvSpPr>
        <dsp:cNvPr id="0" name=""/>
        <dsp:cNvSpPr/>
      </dsp:nvSpPr>
      <dsp:spPr>
        <a:xfrm>
          <a:off x="1983018" y="495653"/>
          <a:ext cx="4061717" cy="4061717"/>
        </a:xfrm>
        <a:prstGeom prst="blockArc">
          <a:avLst>
            <a:gd name="adj1" fmla="val 3857143"/>
            <a:gd name="adj2" fmla="val 6942857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1F4C5-9A64-440F-B6F2-621E2BD1DD8A}">
      <dsp:nvSpPr>
        <dsp:cNvPr id="0" name=""/>
        <dsp:cNvSpPr/>
      </dsp:nvSpPr>
      <dsp:spPr>
        <a:xfrm>
          <a:off x="1983018" y="495653"/>
          <a:ext cx="4061717" cy="4061717"/>
        </a:xfrm>
        <a:prstGeom prst="blockArc">
          <a:avLst>
            <a:gd name="adj1" fmla="val 771429"/>
            <a:gd name="adj2" fmla="val 3857143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AC991-5261-4CA5-9B01-68D9963A2737}">
      <dsp:nvSpPr>
        <dsp:cNvPr id="0" name=""/>
        <dsp:cNvSpPr/>
      </dsp:nvSpPr>
      <dsp:spPr>
        <a:xfrm>
          <a:off x="1979207" y="512698"/>
          <a:ext cx="4061717" cy="4061717"/>
        </a:xfrm>
        <a:prstGeom prst="blockArc">
          <a:avLst>
            <a:gd name="adj1" fmla="val 19364426"/>
            <a:gd name="adj2" fmla="val 741274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0087-65CD-4E30-8711-F080D05CF27D}">
      <dsp:nvSpPr>
        <dsp:cNvPr id="0" name=""/>
        <dsp:cNvSpPr/>
      </dsp:nvSpPr>
      <dsp:spPr>
        <a:xfrm>
          <a:off x="1966333" y="495583"/>
          <a:ext cx="4061717" cy="4061717"/>
        </a:xfrm>
        <a:prstGeom prst="blockArc">
          <a:avLst>
            <a:gd name="adj1" fmla="val 16228808"/>
            <a:gd name="adj2" fmla="val 19401401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bg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76924-A10D-435B-B773-AB4F8327291B}">
      <dsp:nvSpPr>
        <dsp:cNvPr id="0" name=""/>
        <dsp:cNvSpPr/>
      </dsp:nvSpPr>
      <dsp:spPr>
        <a:xfrm>
          <a:off x="3005768" y="1739558"/>
          <a:ext cx="2016218" cy="1573908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chemeClr val="tx1"/>
              </a:solidFill>
            </a:rPr>
            <a:t>NPS Subscribers</a:t>
          </a:r>
        </a:p>
      </dsp:txBody>
      <dsp:txXfrm>
        <a:off x="3301036" y="1970051"/>
        <a:ext cx="1425682" cy="1112922"/>
      </dsp:txXfrm>
    </dsp:sp>
    <dsp:sp modelId="{647768B4-C00C-4B2D-81E3-51BA03912EC1}">
      <dsp:nvSpPr>
        <dsp:cNvPr id="0" name=""/>
        <dsp:cNvSpPr/>
      </dsp:nvSpPr>
      <dsp:spPr>
        <a:xfrm>
          <a:off x="3463114" y="-15454"/>
          <a:ext cx="1101526" cy="110152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chemeClr val="tx1"/>
              </a:solidFill>
            </a:rPr>
            <a:t>NPS Trust</a:t>
          </a:r>
        </a:p>
      </dsp:txBody>
      <dsp:txXfrm>
        <a:off x="3624429" y="145861"/>
        <a:ext cx="778896" cy="778896"/>
      </dsp:txXfrm>
    </dsp:sp>
    <dsp:sp modelId="{ED84581E-7D58-4ADE-BA7B-7ABB7A136D24}">
      <dsp:nvSpPr>
        <dsp:cNvPr id="0" name=""/>
        <dsp:cNvSpPr/>
      </dsp:nvSpPr>
      <dsp:spPr>
        <a:xfrm>
          <a:off x="5044103" y="787265"/>
          <a:ext cx="1101526" cy="110152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chemeClr val="tx1"/>
              </a:solidFill>
            </a:rPr>
            <a:t>PFRDA</a:t>
          </a:r>
        </a:p>
      </dsp:txBody>
      <dsp:txXfrm>
        <a:off x="5205418" y="948580"/>
        <a:ext cx="778896" cy="778896"/>
      </dsp:txXfrm>
    </dsp:sp>
    <dsp:sp modelId="{125782AC-9B46-4551-849E-8FF8EF81CAD7}">
      <dsp:nvSpPr>
        <dsp:cNvPr id="0" name=""/>
        <dsp:cNvSpPr/>
      </dsp:nvSpPr>
      <dsp:spPr>
        <a:xfrm>
          <a:off x="5304150" y="2418833"/>
          <a:ext cx="1302015" cy="110152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chemeClr val="tx1"/>
              </a:solidFill>
            </a:rPr>
            <a:t>Pension Fund Managers</a:t>
          </a:r>
        </a:p>
      </dsp:txBody>
      <dsp:txXfrm>
        <a:off x="5494826" y="2580148"/>
        <a:ext cx="920663" cy="778896"/>
      </dsp:txXfrm>
    </dsp:sp>
    <dsp:sp modelId="{13543921-887F-4F06-945A-5DC00C49839B}">
      <dsp:nvSpPr>
        <dsp:cNvPr id="0" name=""/>
        <dsp:cNvSpPr/>
      </dsp:nvSpPr>
      <dsp:spPr>
        <a:xfrm>
          <a:off x="4327065" y="3769761"/>
          <a:ext cx="1101526" cy="110152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chemeClr val="tx1"/>
              </a:solidFill>
            </a:rPr>
            <a:t>Annuity Service Providers</a:t>
          </a:r>
        </a:p>
      </dsp:txBody>
      <dsp:txXfrm>
        <a:off x="4488380" y="3931076"/>
        <a:ext cx="778896" cy="778896"/>
      </dsp:txXfrm>
    </dsp:sp>
    <dsp:sp modelId="{4D46FCE9-2F7F-4F3C-833B-CB40D36CAD83}">
      <dsp:nvSpPr>
        <dsp:cNvPr id="0" name=""/>
        <dsp:cNvSpPr/>
      </dsp:nvSpPr>
      <dsp:spPr>
        <a:xfrm>
          <a:off x="2294464" y="3733009"/>
          <a:ext cx="1710924" cy="117503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chemeClr val="tx1"/>
              </a:solidFill>
            </a:rPr>
            <a:t>Central Recordkeeping Agency</a:t>
          </a:r>
        </a:p>
      </dsp:txBody>
      <dsp:txXfrm>
        <a:off x="2545023" y="3905088"/>
        <a:ext cx="1209806" cy="830873"/>
      </dsp:txXfrm>
    </dsp:sp>
    <dsp:sp modelId="{81A723DE-B836-4544-8E68-D193AB7DB12D}">
      <dsp:nvSpPr>
        <dsp:cNvPr id="0" name=""/>
        <dsp:cNvSpPr/>
      </dsp:nvSpPr>
      <dsp:spPr>
        <a:xfrm>
          <a:off x="1521834" y="2418833"/>
          <a:ext cx="1101526" cy="110152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chemeClr val="tx1"/>
              </a:solidFill>
            </a:rPr>
            <a:t>Points of Presence</a:t>
          </a:r>
        </a:p>
      </dsp:txBody>
      <dsp:txXfrm>
        <a:off x="1683149" y="2580148"/>
        <a:ext cx="778896" cy="778896"/>
      </dsp:txXfrm>
    </dsp:sp>
    <dsp:sp modelId="{3ED81AE3-3D82-4E62-A2A6-4F02049FDB0B}">
      <dsp:nvSpPr>
        <dsp:cNvPr id="0" name=""/>
        <dsp:cNvSpPr/>
      </dsp:nvSpPr>
      <dsp:spPr>
        <a:xfrm>
          <a:off x="1906328" y="734253"/>
          <a:ext cx="1101526" cy="110152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chemeClr val="tx1"/>
              </a:solidFill>
            </a:rPr>
            <a:t>Trustee Bank</a:t>
          </a:r>
        </a:p>
      </dsp:txBody>
      <dsp:txXfrm>
        <a:off x="2067643" y="895568"/>
        <a:ext cx="778896" cy="778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Accumulated value under different contribution rate scenario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0.42464</cdr:x>
      <cdr:y>0.91692</cdr:y>
    </cdr:from>
    <cdr:to>
      <cdr:x>0.51376</cdr:x>
      <cdr:y>0.99384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6536" y="4054929"/>
          <a:ext cx="693964" cy="340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Age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rtl="0" eaLnBrk="1" fontAlgn="auto" latinLnBrk="0" hangingPunct="1"/>
          <a:r>
            <a:rPr lang="en-US" sz="1600" b="1" i="0" baseline="0">
              <a:latin typeface="+mn-lt"/>
              <a:ea typeface="+mn-ea"/>
              <a:cs typeface="+mn-cs"/>
            </a:rPr>
            <a:t>Accumulated value under different investment return scenario</a:t>
          </a:r>
          <a:endParaRPr lang="en-US" sz="160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0.42464</cdr:x>
      <cdr:y>0.91692</cdr:y>
    </cdr:from>
    <cdr:to>
      <cdr:x>0.51376</cdr:x>
      <cdr:y>0.99384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6536" y="4054929"/>
          <a:ext cx="693964" cy="340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Age</a:t>
          </a:r>
          <a:endParaRPr lang="en-US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rtl="0" eaLnBrk="1" fontAlgn="auto" latinLnBrk="0" hangingPunct="1"/>
          <a:r>
            <a:rPr lang="en-US" sz="1600" b="1" i="0" baseline="0" dirty="0">
              <a:latin typeface="+mn-lt"/>
              <a:ea typeface="+mn-ea"/>
              <a:cs typeface="+mn-cs"/>
            </a:rPr>
            <a:t>Accumulated value for entry at different ages</a:t>
          </a:r>
          <a:endParaRPr lang="en-US" sz="1600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0.42464</cdr:x>
      <cdr:y>0.91692</cdr:y>
    </cdr:from>
    <cdr:to>
      <cdr:x>0.51376</cdr:x>
      <cdr:y>0.99384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6536" y="4054929"/>
          <a:ext cx="693964" cy="340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Age</a:t>
          </a:r>
          <a:endParaRPr lang="en-US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Accumulated value under different contribution rate scenario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0.42464</cdr:x>
      <cdr:y>0.91692</cdr:y>
    </cdr:from>
    <cdr:to>
      <cdr:x>0.51376</cdr:x>
      <cdr:y>0.99384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6536" y="4054929"/>
          <a:ext cx="693964" cy="340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Age</a:t>
          </a:r>
          <a:endParaRPr lang="en-US" sz="16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rtl="0" eaLnBrk="1" fontAlgn="auto" latinLnBrk="0" hangingPunct="1"/>
          <a:r>
            <a:rPr lang="en-US" sz="1600" b="1" i="0" baseline="0">
              <a:latin typeface="+mn-lt"/>
              <a:ea typeface="+mn-ea"/>
              <a:cs typeface="+mn-cs"/>
            </a:rPr>
            <a:t>Accumulated value under different investment return scenario</a:t>
          </a:r>
          <a:endParaRPr lang="en-US" sz="160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7466" y="257340"/>
          <a:ext cx="7092156" cy="306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0.42464</cdr:x>
      <cdr:y>0.91692</cdr:y>
    </cdr:from>
    <cdr:to>
      <cdr:x>0.51376</cdr:x>
      <cdr:y>0.99384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6536" y="4054929"/>
          <a:ext cx="693964" cy="340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Age</a:t>
          </a:r>
          <a:endParaRPr lang="en-US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9907" y="297802"/>
          <a:ext cx="8784179" cy="354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rtl="0"/>
          <a:endParaRPr lang="en-US" sz="1600"/>
        </a:p>
      </cdr:txBody>
    </cdr:sp>
  </cdr:relSizeAnchor>
  <cdr:relSizeAnchor xmlns:cdr="http://schemas.openxmlformats.org/drawingml/2006/chartDrawing">
    <cdr:from>
      <cdr:x>0.8</cdr:x>
      <cdr:y>0.20313</cdr:y>
    </cdr:from>
    <cdr:to>
      <cdr:x>0.99231</cdr:x>
      <cdr:y>0.8125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488832" y="936104"/>
          <a:ext cx="1800200" cy="2808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N" sz="1600" dirty="0"/>
            <a:t>Net Replacement</a:t>
          </a:r>
        </a:p>
        <a:p xmlns:a="http://schemas.openxmlformats.org/drawingml/2006/main">
          <a:r>
            <a:rPr lang="en-IN" sz="1600" dirty="0"/>
            <a:t>Ratio (NRR):</a:t>
          </a:r>
        </a:p>
        <a:p xmlns:a="http://schemas.openxmlformats.org/drawingml/2006/main">
          <a:endParaRPr lang="en-IN" sz="1600" dirty="0"/>
        </a:p>
        <a:p xmlns:a="http://schemas.openxmlformats.org/drawingml/2006/main">
          <a:r>
            <a:rPr lang="en-IN" sz="1600" dirty="0"/>
            <a:t>Post tax income after retirement </a:t>
          </a:r>
          <a:r>
            <a:rPr lang="en-IN" sz="1600" b="1" dirty="0"/>
            <a:t>/</a:t>
          </a:r>
        </a:p>
        <a:p xmlns:a="http://schemas.openxmlformats.org/drawingml/2006/main">
          <a:r>
            <a:rPr lang="en-IN" sz="1600" dirty="0"/>
            <a:t>Post tax income before retirement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rtl="0" eaLnBrk="1" fontAlgn="auto" latinLnBrk="0" hangingPunct="1"/>
          <a:endParaRPr lang="en-US" sz="1600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0.05011</cdr:x>
      <cdr:y>0.06462</cdr:y>
    </cdr:from>
    <cdr:to>
      <cdr:x>0.96732</cdr:x>
      <cdr:y>0.14154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2964" y="285750"/>
          <a:ext cx="5728606" cy="340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0.42464</cdr:x>
      <cdr:y>0.91692</cdr:y>
    </cdr:from>
    <cdr:to>
      <cdr:x>0.51376</cdr:x>
      <cdr:y>0.99384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6536" y="4054929"/>
          <a:ext cx="693964" cy="340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+mn-lt"/>
              <a:ea typeface="+mn-ea"/>
              <a:cs typeface="+mn-cs"/>
            </a:rPr>
            <a:t>Age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pPr/>
              <a:t>15-07-2021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15815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61627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10573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4550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43412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27942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6620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2355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33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0811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80598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61817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2472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6295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04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37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notesSlide" Target="../notesSlides/notesSlide10.xml"/><Relationship Id="rId7" Type="http://schemas.openxmlformats.org/officeDocument/2006/relationships/diagramData" Target="../diagrams/data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png"/><Relationship Id="rId11" Type="http://schemas.microsoft.com/office/2007/relationships/diagramDrawing" Target="../diagrams/drawing3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cleartax.in/s/80c-80-deductions/" TargetMode="External"/><Relationship Id="rId3" Type="http://schemas.openxmlformats.org/officeDocument/2006/relationships/notesSlide" Target="../notesSlides/notesSlide13.xml"/><Relationship Id="rId7" Type="http://schemas.openxmlformats.org/officeDocument/2006/relationships/hyperlink" Target="https://cleartax.in/s/ppf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hyperlink" Target="https://cleartax.in/s/pran-card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s://en.wikipedia.org/wiki/Employees'_Provident_Fund_Organisatio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Public_Provident_Fund_(India)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2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3479017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838200" y="2019371"/>
            <a:ext cx="8153400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altLang="en-US" sz="3600" b="1" kern="0" dirty="0">
                <a:solidFill>
                  <a:schemeClr val="bg1"/>
                </a:solidFill>
              </a:rPr>
              <a:t>Retirement</a:t>
            </a:r>
            <a:r>
              <a:rPr lang="es-UY" altLang="en-US" sz="3600" b="1" kern="0" dirty="0">
                <a:solidFill>
                  <a:schemeClr val="bg1"/>
                </a:solidFill>
              </a:rPr>
              <a:t> </a:t>
            </a:r>
            <a:r>
              <a:rPr lang="en-GB" altLang="en-US" sz="3600" b="1" kern="0" dirty="0">
                <a:solidFill>
                  <a:schemeClr val="bg1"/>
                </a:solidFill>
              </a:rPr>
              <a:t>Planning</a:t>
            </a:r>
            <a:r>
              <a:rPr lang="es-UY" altLang="en-US" sz="3600" b="1" kern="0" dirty="0">
                <a:solidFill>
                  <a:schemeClr val="bg1"/>
                </a:solidFill>
              </a:rPr>
              <a:t> &amp; NPS</a:t>
            </a:r>
            <a:endParaRPr lang="es-ES" altLang="en-US" sz="3600" b="1" kern="0" dirty="0">
              <a:solidFill>
                <a:schemeClr val="bg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52400" y="3467243"/>
            <a:ext cx="51847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Guide : </a:t>
            </a:r>
            <a:r>
              <a:rPr lang="en-GB" altLang="en-US" sz="1800" b="1" dirty="0">
                <a:solidFill>
                  <a:schemeClr val="tx1"/>
                </a:solidFill>
              </a:rPr>
              <a:t>Vichitra</a:t>
            </a:r>
            <a:r>
              <a:rPr lang="en-US" altLang="en-US" sz="1800" b="1" dirty="0">
                <a:solidFill>
                  <a:schemeClr val="tx1"/>
                </a:solidFill>
              </a:rPr>
              <a:t> Malhotra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Presented By : 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1. Shryans Jain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2. Gaurav Nautiyal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3. Deepesh Gada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4. Neelesh Tripathi</a:t>
            </a: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838200" y="533400"/>
            <a:ext cx="91979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35th India Fellowship </a:t>
            </a:r>
            <a:r>
              <a:rPr lang="en-GB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Webinar</a:t>
            </a:r>
            <a:endParaRPr lang="en-GB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l"/>
            <a:r>
              <a:rPr lang="es-UY" altLang="en-US" sz="25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Date: 16</a:t>
            </a:r>
            <a:r>
              <a:rPr lang="es-UY" altLang="en-US" sz="2500" b="1" kern="0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th</a:t>
            </a:r>
            <a:r>
              <a:rPr lang="es-UY" altLang="en-US" sz="25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July 2021</a:t>
            </a:r>
            <a:endParaRPr lang="es-ES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National Pension scheme- A social security initiative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44034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Initiative by Government of India in 2004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Falls under the purview of the Pension Fund Regulatory and Development Authority (PFRDA) and Central Government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Voluntary and long-term investment mechanism for retirement income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Open to employees from the public, private and even the unorganised sectors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Encourages investment in a pension account at regular intervals during the period of employment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After retirement, the subscribers can take out a certain percentage of the corpus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Remaining amount is received as a monthly pension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412807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NPS Stakeholders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1087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27EF008-5E10-44A9-9A01-7E290B952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33422"/>
              </p:ext>
            </p:extLst>
          </p:nvPr>
        </p:nvGraphicFramePr>
        <p:xfrm>
          <a:off x="2032000" y="1245747"/>
          <a:ext cx="8128000" cy="4892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74861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NPS Stakeholders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524000"/>
            <a:ext cx="8229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NPS subscriber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– person who open their NPS account and contribute money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Point of Presence (PoP)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– first point of interaction between NPS subscriber and NPS architecture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Central Recordkeeping Agency (CRA)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– recordkeeping, administration and customer service functions for all subscribers are handled by CRA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Pension fund managers (PFM)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– they manage retirement savings under NPS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36545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NPS Stakeholders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524000"/>
            <a:ext cx="83058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Trustee Bank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– Facilitates fund transfer across various entities of NPS system viz. subscribers, PFMs, ASPs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Annuity Service Providers (ASP)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–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Responsible for delivering regular monthly pension after subscriber exits from NPS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NPS Trust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– Responsible for taking care of funds under the NPS in the best interest of subscribers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Pension Fund Regulatory and Development Authority (PFRDA)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– An autonomous body set up by Government of India to develop and regulate pension market in India.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404189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Features and Benefits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1087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NPS is an excellent retirement product in terms of transparency, access, cost  and tax benefits.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Genuine security Net post retirement - Restrictions on withdrawal from tier-I account and stipulation that  at maturity part of the tier-I corpus be used to buy annuity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Higher </a:t>
            </a:r>
            <a:r>
              <a:rPr kumimoji="0" lang="en-IN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expected returns 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compared to other traditional tax-saving investments like the 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PPF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Market linked  investments in debt and equity instruments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Portability across jobs and locations, with tax benefits under 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80C and Section 80CCD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Benefits are less certain compared to the  Earlier Pensions Schemes -the Defined pension related benefits  for Government Employees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74587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Eligibility Norms and procedures 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1087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 citizen of India, whether resident or non-resident or an OCI /PIO  can join NPS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subscriber should be between 18 and 65 years old on the date of submission of application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subscribers should comply with the Know Your Customer (KYC) norms as detailed in the subscriber registration form.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Should not be Un-discharged insolvent and individuals of unsound mind.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Both an online as well as an offline route to open the NPS account and generate a 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Permanent Retirement Account Number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(PRAN)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PRAN is a unique 12-digit number assigned to the registered subscribers. Using PRAN the NPS Login can be made through different channels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4165913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Two types of NPS accounts - TIER 1 and TIER 2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1087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Tier I 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primary account, a pension account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Has restrictions on withdrawals and utilization of accumulated corpus.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tax breaks that NPS offers are applicable only to Tier I accounts.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Tier II</a:t>
            </a: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An investment account, similar to a mutual fund in characteristics, but offers no Exit load, no commissions, good returns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Helps bring liquidity to the scheme, subscribers with pre-existing Tier I accounts can deposit and withdraw monies as and when they want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Tier 2 NPS account offers tax benefits to government employees under certain conditions</a:t>
            </a:r>
            <a:r>
              <a:rPr kumimoji="0" lang="en-IN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155274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Taxation benefits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1087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Any person who is a subscriber of NPS can avail tax deduction up to 10 percent of gross income within the overall ceiling of Rs 1.5 lakh, under Section 80C of the Income Tax (I-T) Act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Any additional self contribution (up to Rs 50,000) under section 80CCD(1B) as NPS tax benefit.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scheme, therefore, allows a tax deduction of up to Rs 2 lakh in total.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Similar to  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6" tooltip="Public Provident Fund (In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PPF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/ 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7" tooltip="Employees' Provident Fund Organis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EPF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 , the NPS is an EEE (Exempt-Exempt-Exempt) instrument where the entire corpus escapes tax at maturity and entire pension withdrawal amount is tax-free.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53572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Withdrawal and Exit rules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1087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08C2B5-EDF7-45BE-AB47-59BBFB8D80FA}"/>
              </a:ext>
            </a:extLst>
          </p:cNvPr>
          <p:cNvSpPr/>
          <p:nvPr/>
        </p:nvSpPr>
        <p:spPr>
          <a:xfrm>
            <a:off x="1892300" y="1752600"/>
            <a:ext cx="9601200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ts val="28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Out of the entire corpus of the NPS scheme at retirement, Beneficiary to keep aside at least 40% of the corpus to receive a regular pension from a PFRDA-registered insurance firm.</a:t>
            </a:r>
          </a:p>
          <a:p>
            <a:pPr marL="342900" marR="0" lvl="0" indent="-3429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After an investment period for at least three years, subscriber may withdraw up to 25% for certain purposes.</a:t>
            </a:r>
          </a:p>
          <a:p>
            <a:pPr marL="342900" marR="0" lvl="0" indent="-3429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These include children’s wedding or higher studies, building/buying a house or medical treatment of self/family, among others. </a:t>
            </a:r>
          </a:p>
          <a:p>
            <a:pPr marL="342900" marR="0" lvl="0" indent="-3429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Withdrawal can be done up to three times (with a gap of five years) in the entire tenure.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These restrictions are only imposed on tier I accounts and not on tier II accounts. </a:t>
            </a:r>
          </a:p>
        </p:txBody>
      </p:sp>
    </p:spTree>
    <p:extLst>
      <p:ext uri="{BB962C8B-B14F-4D97-AF65-F5344CB8AC3E}">
        <p14:creationId xmlns:p14="http://schemas.microsoft.com/office/powerpoint/2010/main" val="1426250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67818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NPS Investment Options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447800"/>
            <a:ext cx="8991600" cy="50530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Auto Choice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Option for those who do not have required knowledge to manage their NPS investments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Decides the risk profile of investments as per subscriber age. At older ages, investment mix turns more stable and less risky.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Investments are made in a life cycle fund with proportions invested in different asset classes pre-determined which is dependent on age.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There are 3 life cycle funds to choose from: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Moderate Life Cycle Fund (default option) – caps the equity exposure to a maximum of 50%.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Aggressive Life Cycle Fund – caps the equity exposure to a maximum of 75%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Conservative Life Cycle Fund – caps the equity exposure to a maximum of 25%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87304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79576" y="548680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Introduction </a:t>
            </a:r>
            <a:r>
              <a:rPr lang="en-US" altLang="en-US" sz="2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of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 Guide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kern="0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Vichitra</a:t>
            </a:r>
            <a:r>
              <a:rPr lang="en-US" altLang="en-US" sz="2800" kern="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Malhotra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ED4C71-AB9F-41E2-9472-38ED267CE7BC}"/>
              </a:ext>
            </a:extLst>
          </p:cNvPr>
          <p:cNvSpPr txBox="1">
            <a:spLocks noChangeArrowheads="1"/>
          </p:cNvSpPr>
          <p:nvPr/>
        </p:nvSpPr>
        <p:spPr>
          <a:xfrm>
            <a:off x="2063552" y="1916832"/>
            <a:ext cx="9865096" cy="47463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latin typeface="Trebuchet MS" panose="020B0603020202020204" pitchFamily="34" charset="0"/>
                <a:cs typeface="Calibri" panose="020F0502020204030204" pitchFamily="34" charset="0"/>
              </a:rPr>
              <a:t>Vichitra</a:t>
            </a:r>
            <a:r>
              <a:rPr lang="en-US" sz="1800" dirty="0">
                <a:latin typeface="Trebuchet MS" panose="020B0603020202020204" pitchFamily="34" charset="0"/>
                <a:cs typeface="Calibri" panose="020F0502020204030204" pitchFamily="34" charset="0"/>
              </a:rPr>
              <a:t> Malhotra is Founder and Consulting Actuary for  Veritas Actuaries and Consultants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latin typeface="Trebuchet MS" panose="020B0603020202020204" pitchFamily="34" charset="0"/>
                <a:cs typeface="Calibri" panose="020F0502020204030204" pitchFamily="34" charset="0"/>
              </a:rPr>
              <a:t>Vichitra</a:t>
            </a:r>
            <a:r>
              <a:rPr lang="en-US" sz="1800" dirty="0">
                <a:latin typeface="Trebuchet MS" panose="020B0603020202020204" pitchFamily="34" charset="0"/>
                <a:cs typeface="Calibri" panose="020F0502020204030204" pitchFamily="34" charset="0"/>
              </a:rPr>
              <a:t> Malhotra is a Consulting Actuary with about 10 years of work experience, providing consultancy in various actuarial practice areas.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Trebuchet MS" panose="020B0603020202020204" pitchFamily="34" charset="0"/>
                <a:cs typeface="Calibri" panose="020F0502020204030204" pitchFamily="34" charset="0"/>
              </a:rPr>
              <a:t>She is qualified from both Institute of Actuaries of India as well as Institute and Faculty of Actuaries, UK.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Trebuchet MS" panose="020B0603020202020204" pitchFamily="34" charset="0"/>
                <a:cs typeface="Calibri" panose="020F0502020204030204" pitchFamily="34" charset="0"/>
              </a:rPr>
              <a:t>In her past role, she has worked with large multinationals in India including PricewaterhouseCoopers (PwC), Max Life Insurance and Canara HSBC OBC Life Insurance.</a:t>
            </a:r>
          </a:p>
        </p:txBody>
      </p:sp>
    </p:spTree>
    <p:extLst>
      <p:ext uri="{BB962C8B-B14F-4D97-AF65-F5344CB8AC3E}">
        <p14:creationId xmlns:p14="http://schemas.microsoft.com/office/powerpoint/2010/main" val="2146696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67818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NPS Investment Options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447800"/>
            <a:ext cx="8991600" cy="50530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Active Choice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Option for those who wish to decide asset allocation on their own.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Four asset classes are available: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Asset Class E (Equity) – maximum equity allocation is capped at 75% up to the age of 50. Thereafter maximum equity allocation will reduce by 2.5% each year till age of 60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Asset Class C (Corporate Debt) – can allocate up to 100% of contribution amount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Asset Class G (Government Bonds) – can allocate up to 100% of contribution amount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Asset Class A (Alternative Investment Funds, MBS, REITs) – can allocate up to 5% of contribution amount</a:t>
            </a:r>
            <a:b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94442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Considerations to be borne in mind while choosing investment strategy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Need to balance conflicting objectives of safety of capital and achieving reasonably high long term returns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Need for returns to be at least as much as inflation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Age – a younger person can take on more investment risk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Diversification – helps to reduce specific risk related to a particular asset class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154165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Considerations to be borne in mind while choosing investment strategy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Risk Appetite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lvl="0"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rebuchet MS" pitchFamily="34" charset="0"/>
              </a:rPr>
              <a:t>Expertise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NPS investment should be done keeping in mind overall retirement portfolio.</a:t>
            </a: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retirement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Age at entry</a:t>
            </a:r>
          </a:p>
          <a:p>
            <a:pPr lvl="0"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Retirement 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Contribution Rate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Expected Return</a:t>
            </a: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 on Asset (EROA)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Salary increase assumption (If contribution is based on projected salary)</a:t>
            </a:r>
          </a:p>
          <a:p>
            <a:pPr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Various Charges by intermediaries e.g. Asset Servicing charges, Investment Management Fee, Reimbursement of Expenses etc.</a:t>
            </a:r>
          </a:p>
          <a:p>
            <a:pPr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Taxes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Inflation for wage ceiling in EPF/EPS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kern="0" baseline="0" dirty="0">
                <a:solidFill>
                  <a:srgbClr val="000000"/>
                </a:solidFill>
                <a:latin typeface="Trebuchet MS" pitchFamily="34" charset="0"/>
              </a:rPr>
              <a:t>Ignored Gratuity Benefit under retirement corpus.</a:t>
            </a: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82044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rebuchet MS" pitchFamily="34" charset="0"/>
              </a:rPr>
              <a:t>Assumption which will have impact in accumulated retirement corpus</a:t>
            </a:r>
          </a:p>
        </p:txBody>
      </p:sp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retirement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15875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>
              <a:buNone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3985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rebuchet MS" pitchFamily="34" charset="0"/>
              </a:rPr>
              <a:t>Assumptions under Base Scenario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452662" y="1928802"/>
          <a:ext cx="735811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Assumption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Entry 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25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Retirement 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60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Contribution rate: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20% of Basic Salary (10% of CTC)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EROA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9% Per Annum net of all charges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820">
                <a:tc>
                  <a:txBody>
                    <a:bodyPr/>
                    <a:lstStyle/>
                    <a:p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Monthly Basic Salary at Age 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INR 40,000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8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 x Basic Salary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71">
                <a:tc>
                  <a:txBody>
                    <a:bodyPr/>
                    <a:lstStyle/>
                    <a:p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Salary Increase 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7% Per Annum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049">
                <a:tc>
                  <a:txBody>
                    <a:bodyPr/>
                    <a:lstStyle/>
                    <a:p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Annuity Rate for Single Life Annuity payable monthly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7.5%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20">
                <a:tc>
                  <a:txBody>
                    <a:bodyPr/>
                    <a:lstStyle/>
                    <a:p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Amount Converted to Annuity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100%</a:t>
                      </a:r>
                      <a:endParaRPr lang="en-US" altLang="en-US" sz="1800" kern="0" dirty="0">
                        <a:solidFill>
                          <a:srgbClr val="0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Inflation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6% </a:t>
                      </a:r>
                      <a:endParaRPr lang="en-US" altLang="en-US" sz="1800" kern="0" dirty="0">
                        <a:solidFill>
                          <a:srgbClr val="0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NPS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786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kern="0" dirty="0">
                <a:solidFill>
                  <a:srgbClr val="000000"/>
                </a:solidFill>
                <a:latin typeface="Trebuchet MS" pitchFamily="34" charset="0"/>
              </a:rPr>
              <a:t>Sensitivity of NPS Corpus with +/- 5% of contribution rate in Base Scenario</a:t>
            </a:r>
            <a:endParaRPr lang="en-US" altLang="en-US" sz="16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2207568" y="1628800"/>
          <a:ext cx="7732314" cy="398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NPS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6644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kern="0" dirty="0">
                <a:solidFill>
                  <a:srgbClr val="000000"/>
                </a:solidFill>
                <a:latin typeface="Trebuchet MS" pitchFamily="34" charset="0"/>
              </a:rPr>
              <a:t>Sensitivity of NPS Corpus with +/- 2% of EROA in Base Scenario</a:t>
            </a:r>
            <a:endParaRPr lang="en-US" altLang="en-US" sz="16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207568" y="1628800"/>
          <a:ext cx="7732314" cy="3982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NPS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5282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kern="0" dirty="0">
                <a:solidFill>
                  <a:srgbClr val="000000"/>
                </a:solidFill>
                <a:latin typeface="Trebuchet MS" pitchFamily="34" charset="0"/>
              </a:rPr>
              <a:t>Retirement Corpus at different entry ages to NPS</a:t>
            </a:r>
            <a:endParaRPr lang="en-US" altLang="en-US" sz="16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207568" y="1628800"/>
          <a:ext cx="7704856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EPF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785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kern="0" dirty="0">
                <a:solidFill>
                  <a:srgbClr val="000000"/>
                </a:solidFill>
                <a:latin typeface="Trebuchet MS" pitchFamily="34" charset="0"/>
              </a:rPr>
              <a:t>Sensitivity of EPF Corpus with +/- 5% of contribution rate in Base Scenario</a:t>
            </a:r>
            <a:endParaRPr lang="en-US" altLang="en-US" sz="16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207568" y="1628800"/>
          <a:ext cx="7732313" cy="398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EPF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663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kern="0" dirty="0">
                <a:solidFill>
                  <a:srgbClr val="000000"/>
                </a:solidFill>
                <a:latin typeface="Trebuchet MS" pitchFamily="34" charset="0"/>
              </a:rPr>
              <a:t>Sensitivity of EPF Corpus with +/- 2% of EROA in Base Scenario</a:t>
            </a:r>
            <a:endParaRPr lang="en-US" altLang="en-US" sz="16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55001500"/>
              </p:ext>
            </p:extLst>
          </p:nvPr>
        </p:nvGraphicFramePr>
        <p:xfrm>
          <a:off x="2207568" y="1628800"/>
          <a:ext cx="7732314" cy="3982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Introduction to Case Study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57400" y="1440342"/>
            <a:ext cx="9296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Company would like to conduct a series of awareness sessions for its employees to highlight the key retirement benefits available in the corporate sector and to emphasize on the importance of retirement savings.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schemes offered by the Company are Gratuity benefit, Provident Fund and National Pension System (NPS). The contribution to NPS is optional.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553704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Net Replacement Ratio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2063552" y="1484784"/>
          <a:ext cx="93610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Net Replacement Ratio</a:t>
            </a:r>
            <a:endParaRPr lang="en-US" altLang="en-US" sz="32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89250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Trebuchet MS" pitchFamily="34" charset="0"/>
              </a:rPr>
              <a:t>Required NPS contributions for 80% NRR of CTC with different entry ages in base scenario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2135560" y="1556792"/>
          <a:ext cx="7922813" cy="415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307754"/>
            <a:ext cx="8534400" cy="12162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 algn="l"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itchFamily="34" charset="0"/>
              </a:rPr>
              <a:t>Projection of retirement corpus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9050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72" y="1142984"/>
            <a:ext cx="58576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rebuchet MS" pitchFamily="34" charset="0"/>
              </a:rPr>
              <a:t>Limitation of the projection of retirement corpus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133600" y="2057400"/>
            <a:ext cx="8305800" cy="4508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The value of retirement corpus is degraded by inflation, all the estimated accumulation of corpuses are not adjusted for inflation.</a:t>
            </a:r>
          </a:p>
          <a:p>
            <a:pPr lvl="0"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Taxes assumed as 0%, It impacts the contribution amount and Post retirement income after tax.</a:t>
            </a:r>
          </a:p>
          <a:p>
            <a:pPr lvl="0"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Retirement Age assumed 60, though many may decide to retire early or late.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Expected return may vary a lot as the projection period is very long.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Annuity rate is dependant on interest rate &amp; mortality. Interest rate may change significantly over years.</a:t>
            </a:r>
          </a:p>
          <a:p>
            <a:pPr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Sensitivity of net replacement ratio to annuity rate is not performed</a:t>
            </a:r>
          </a:p>
          <a:p>
            <a:pPr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Expenses may change over time.</a:t>
            </a:r>
          </a:p>
          <a:p>
            <a:pPr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itchFamily="34" charset="0"/>
              </a:rPr>
              <a:t>Complete annuitisation of corpus may not be most tax efficient and favorable among the subscriber.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b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</a:b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3715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52A7FE7B-AB81-48B2-88CB-7B1F074E6B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00500" y="1447800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3468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Today’s discussion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5029623-033F-47D5-860D-DF42128367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7447041"/>
              </p:ext>
            </p:extLst>
          </p:nvPr>
        </p:nvGraphicFramePr>
        <p:xfrm>
          <a:off x="1905000" y="1295400"/>
          <a:ext cx="8991600" cy="5149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5014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Retirement Planning – Why?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63552" y="1485143"/>
            <a:ext cx="9296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Medical Inflation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Pattern of spending changes post retirement</a:t>
            </a:r>
          </a:p>
          <a:p>
            <a:endParaRPr lang="en-GB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GB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Nuclear families</a:t>
            </a:r>
          </a:p>
          <a:p>
            <a:endParaRPr lang="en-GB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GB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No state sponsored pension</a:t>
            </a:r>
          </a:p>
          <a:p>
            <a:endParaRPr lang="en-GB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GB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Plan your Retirement so you can manage your Lifestyle from Pre to Post Retirement.</a:t>
            </a:r>
          </a:p>
          <a:p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Prepare for more free time and less stress!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99230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Mandatory Schemes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Gratuity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440342"/>
            <a:ext cx="9372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Governed by Payment of Gratuity Act, 1972. Code on Social Security 2020 to subsume nine Labour Acts related to social security (including Payment of Gratuity Act, 1972).</a:t>
            </a:r>
          </a:p>
          <a:p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Gratuity is sum of money paid by an employer to its employee at the end of the employment period as mark of recognition for contributing to the company.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Applicability – Every establishment having 10 or more employees on any day in the preceding 12 months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Eligibility – Only after completing 5 years of service with same employer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Benefit Payable – (15/26) * Salary(Basic + DA) * Service</a:t>
            </a:r>
          </a:p>
          <a:p>
            <a:pPr lvl="1" indent="-342900">
              <a:buFontTx/>
              <a:buChar char="•"/>
              <a:defRPr/>
            </a:pP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Benefit amount is capped at INR 20 lakhs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It is payable</a:t>
            </a:r>
          </a:p>
          <a:p>
            <a:pPr lvl="1" indent="-342900">
              <a:buFontTx/>
              <a:buChar char="•"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On superannuation or retirement</a:t>
            </a:r>
          </a:p>
          <a:p>
            <a:pPr lvl="1" indent="-342900">
              <a:buFontTx/>
              <a:buChar char="•"/>
            </a:pP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On resignation or termination</a:t>
            </a:r>
          </a:p>
          <a:p>
            <a:pPr lvl="1" indent="-342900">
              <a:buFontTx/>
              <a:buChar char="•"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On death or </a:t>
            </a: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disablement due to accident or disease (even if service is less than 5 years)</a:t>
            </a:r>
          </a:p>
          <a:p>
            <a:pPr marL="400050" lvl="1" indent="0">
              <a:buNone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47515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Mandatory Schemes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E7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Employees Provident Fund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499847"/>
            <a:ext cx="9372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Governed by Employees Provident Fund and Miscellaneous Provisions Act, 1952. Code on Social Security 2020 to subsume nine Labour Acts related to social security.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Applicability – Every establishment having 20 or more employees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It is a statutory benefit payable as lump sum.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Funding</a:t>
            </a:r>
          </a:p>
          <a:p>
            <a:pPr lvl="1" indent="-342900">
              <a:buFontTx/>
              <a:buChar char="•"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Employee</a:t>
            </a: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contribution – 12% of salary (Basic + DA)</a:t>
            </a:r>
          </a:p>
          <a:p>
            <a:pPr lvl="1" indent="-342900">
              <a:buFontTx/>
              <a:buChar char="•"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Employer contribution – 3.67% of salary </a:t>
            </a: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(Basic + DA)</a:t>
            </a:r>
          </a:p>
          <a:p>
            <a:pPr marL="400050" lvl="1" indent="0">
              <a:buNone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Interest is credited on employer and employee contributions.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It is payable on</a:t>
            </a:r>
          </a:p>
          <a:p>
            <a:pPr lvl="1" indent="-342900">
              <a:buFontTx/>
              <a:buChar char="•"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On superannuation or retirement</a:t>
            </a:r>
          </a:p>
          <a:p>
            <a:pPr lvl="1" indent="-342900">
              <a:buFontTx/>
              <a:buChar char="•"/>
            </a:pP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Unemployed for period of 2 months or more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lvl="1" indent="-342900">
              <a:buFontTx/>
              <a:buChar char="•"/>
            </a:pP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Death in service </a:t>
            </a:r>
          </a:p>
          <a:p>
            <a:pPr lvl="1" indent="-342900">
              <a:buFontTx/>
              <a:buChar char="•"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Partial withdrawals are also allowed (educational opportunity, marriage, repayment of home loan, etc.)</a:t>
            </a: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Tax treatment – EEE (Exempt, Exempt, Exempt)</a:t>
            </a:r>
          </a:p>
          <a:p>
            <a:pPr lvl="1" indent="-342900">
              <a:buFontTx/>
              <a:buChar char="•"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29921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Mandatory Schemes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E7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Employees Pension Scheme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8DB614F-F540-40D3-80A5-8E287CEBDD0D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499847"/>
            <a:ext cx="9372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Governed by Employees Provident Fund and Miscellaneous Provisions Act, 1952. Code on Social Security 2020 to subsume nine Labour Acts related to social security.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Applicability – Every establishment having 20 or more employees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2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It is a statutory benefit payable as pension.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05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Funding</a:t>
            </a:r>
          </a:p>
          <a:p>
            <a:pPr lvl="1" indent="-342900">
              <a:buFontTx/>
              <a:buChar char="•"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Employee</a:t>
            </a: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contribution – Not required</a:t>
            </a:r>
          </a:p>
          <a:p>
            <a:pPr lvl="1" indent="-342900">
              <a:buFontTx/>
              <a:buChar char="•"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Employer contribution – 8.33% of salary </a:t>
            </a: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(Basic + DA) capped at INR 15,000 i.e. maximum contribution of INR 1,250 per month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8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Benefit Payable – (Pensionable Salary * Pensionable Service)/70</a:t>
            </a:r>
          </a:p>
          <a:p>
            <a:pPr lvl="1" indent="-342900">
              <a:buFontTx/>
              <a:buChar char="•"/>
              <a:defRPr/>
            </a:pPr>
            <a:r>
              <a:rPr lang="en-US" altLang="en-US" sz="10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Pensionable salary – Average of last 60 months drawn salary</a:t>
            </a:r>
          </a:p>
          <a:p>
            <a:pPr lvl="1" indent="-342900">
              <a:buFontTx/>
              <a:buChar char="•"/>
              <a:defRPr/>
            </a:pPr>
            <a:r>
              <a:rPr lang="en-US" altLang="en-US" sz="10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Pensionable service – Service after 16</a:t>
            </a:r>
            <a:r>
              <a:rPr lang="en-US" altLang="en-US" sz="1000" kern="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th</a:t>
            </a:r>
            <a:r>
              <a:rPr lang="en-US" altLang="en-US" sz="10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November 1995</a:t>
            </a:r>
          </a:p>
          <a:p>
            <a:pPr lvl="1" indent="-342900">
              <a:buFontTx/>
              <a:buChar char="•"/>
              <a:defRPr/>
            </a:pPr>
            <a:r>
              <a:rPr lang="en-US" altLang="en-US" sz="10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Pension subject to minimum of INR 1,000 per month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10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It is payable on</a:t>
            </a:r>
          </a:p>
          <a:p>
            <a:pPr lvl="1" indent="-342900">
              <a:buFontTx/>
              <a:buChar char="•"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On superannuation or retirement</a:t>
            </a:r>
          </a:p>
          <a:p>
            <a:pPr lvl="1" indent="-342900">
              <a:buFontTx/>
              <a:buChar char="•"/>
            </a:pP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Early retirement – available from age 50 and must have completed 10 years of service.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lvl="1" indent="-342900">
              <a:buFontTx/>
              <a:buChar char="•"/>
            </a:pPr>
            <a:r>
              <a:rPr lang="en-US" altLang="en-US" sz="12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Death in service – Pension is available to widow/widower if at least one month contribution have been paid</a:t>
            </a:r>
            <a:endParaRPr lang="en-US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5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8534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Overview of retirement benefits in India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E7">
                  <a:lumMod val="75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0D3F3ED-0249-49EA-A8A5-11CEA554EC00}"/>
              </a:ext>
            </a:extLst>
          </p:cNvPr>
          <p:cNvGraphicFramePr/>
          <p:nvPr/>
        </p:nvGraphicFramePr>
        <p:xfrm>
          <a:off x="2578100" y="9559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65054082"/>
      </p:ext>
    </p:extLst>
  </p:cSld>
  <p:clrMapOvr>
    <a:masterClrMapping/>
  </p:clrMapOvr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5544</TotalTime>
  <Words>2661</Words>
  <Application>Microsoft Office PowerPoint</Application>
  <PresentationFormat>Widescreen</PresentationFormat>
  <Paragraphs>474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Bahamas</vt:lpstr>
      <vt:lpstr>Calibri</vt:lpstr>
      <vt:lpstr>Courier New</vt:lpstr>
      <vt:lpstr>Garamond</vt:lpstr>
      <vt:lpstr>Times New Roman</vt:lpstr>
      <vt:lpstr>Trebuchet MS</vt:lpstr>
      <vt:lpstr>LifeConvBirm02</vt:lpstr>
      <vt:lpstr>1_LifeConvBirm02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Akshet Jain</cp:lastModifiedBy>
  <cp:revision>206</cp:revision>
  <dcterms:created xsi:type="dcterms:W3CDTF">2011-07-20T12:11:57Z</dcterms:created>
  <dcterms:modified xsi:type="dcterms:W3CDTF">2021-07-15T08:15:25Z</dcterms:modified>
</cp:coreProperties>
</file>