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heme/themeOverride6.xml" ContentType="application/vnd.openxmlformats-officedocument.themeOverride+xml"/>
  <Override PartName="/ppt/theme/themeOverride7.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ppt/theme/themeOverride13.xml" ContentType="application/vnd.openxmlformats-officedocument.themeOverride+xml"/>
  <Override PartName="/ppt/notesSlides/notesSlide14.xml" ContentType="application/vnd.openxmlformats-officedocument.presentationml.notesSlide+xml"/>
  <Override PartName="/ppt/theme/themeOverride14.xml" ContentType="application/vnd.openxmlformats-officedocument.themeOverr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notesSlides/notesSlide16.xml" ContentType="application/vnd.openxmlformats-officedocument.presentationml.notesSlide+xml"/>
  <Override PartName="/ppt/theme/themeOverride18.xml" ContentType="application/vnd.openxmlformats-officedocument.themeOverride+xml"/>
  <Override PartName="/ppt/theme/themeOverride19.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7.xml" ContentType="application/vnd.openxmlformats-officedocument.presentationml.notesSlide+xml"/>
  <Override PartName="/ppt/theme/themeOverride20.xml" ContentType="application/vnd.openxmlformats-officedocument.themeOverr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8.xml" ContentType="application/vnd.openxmlformats-officedocument.presentationml.notesSlide+xml"/>
  <Override PartName="/ppt/theme/themeOverride21.xml" ContentType="application/vnd.openxmlformats-officedocument.themeOverr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9.xml" ContentType="application/vnd.openxmlformats-officedocument.presentationml.notesSlide+xml"/>
  <Override PartName="/ppt/theme/themeOverride22.xml" ContentType="application/vnd.openxmlformats-officedocument.themeOverride+xml"/>
  <Override PartName="/ppt/tags/tag18.xml" ContentType="application/vnd.openxmlformats-officedocument.presentationml.tags+xml"/>
  <Override PartName="/ppt/tags/tag19.xml" ContentType="application/vnd.openxmlformats-officedocument.presentationml.tags+xml"/>
  <Override PartName="/ppt/notesSlides/notesSlide20.xml" ContentType="application/vnd.openxmlformats-officedocument.presentationml.notesSlide+xml"/>
  <Override PartName="/ppt/theme/themeOverride23.xml" ContentType="application/vnd.openxmlformats-officedocument.themeOverr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ppt/theme/themeOverride25.xml" ContentType="application/vnd.openxmlformats-officedocument.themeOverride+xml"/>
  <Override PartName="/ppt/notesSlides/notesSlide25.xml" ContentType="application/vnd.openxmlformats-officedocument.presentationml.notesSlide+xml"/>
  <Override PartName="/ppt/theme/themeOverride26.xml" ContentType="application/vnd.openxmlformats-officedocument.themeOverride+xml"/>
  <Override PartName="/ppt/notesSlides/notesSlide26.xml" ContentType="application/vnd.openxmlformats-officedocument.presentationml.notesSlide+xml"/>
  <Override PartName="/ppt/theme/themeOverride27.xml" ContentType="application/vnd.openxmlformats-officedocument.themeOverride+xml"/>
  <Override PartName="/ppt/notesSlides/notesSlide27.xml" ContentType="application/vnd.openxmlformats-officedocument.presentationml.notesSlide+xml"/>
  <Override PartName="/ppt/theme/themeOverride28.xml" ContentType="application/vnd.openxmlformats-officedocument.themeOverride+xml"/>
  <Override PartName="/ppt/notesSlides/notesSlide28.xml" ContentType="application/vnd.openxmlformats-officedocument.presentationml.notesSlide+xml"/>
  <Override PartName="/ppt/theme/themeOverride29.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61" r:id="rId2"/>
    <p:sldId id="1764" r:id="rId3"/>
    <p:sldId id="312" r:id="rId4"/>
    <p:sldId id="1702" r:id="rId5"/>
    <p:sldId id="3002" r:id="rId6"/>
    <p:sldId id="3003" r:id="rId7"/>
    <p:sldId id="2480" r:id="rId8"/>
    <p:sldId id="3000" r:id="rId9"/>
    <p:sldId id="2479" r:id="rId10"/>
    <p:sldId id="3004" r:id="rId11"/>
    <p:sldId id="3005" r:id="rId12"/>
    <p:sldId id="3007" r:id="rId13"/>
    <p:sldId id="3009" r:id="rId14"/>
    <p:sldId id="3010" r:id="rId15"/>
    <p:sldId id="3011" r:id="rId16"/>
    <p:sldId id="2799" r:id="rId17"/>
    <p:sldId id="1707" r:id="rId18"/>
    <p:sldId id="2984" r:id="rId19"/>
    <p:sldId id="2985" r:id="rId20"/>
    <p:sldId id="2570" r:id="rId21"/>
    <p:sldId id="2360" r:id="rId22"/>
    <p:sldId id="2059" r:id="rId23"/>
    <p:sldId id="2983" r:id="rId24"/>
    <p:sldId id="2442" r:id="rId25"/>
    <p:sldId id="2986" r:id="rId26"/>
    <p:sldId id="2561" r:id="rId27"/>
    <p:sldId id="2989" r:id="rId28"/>
    <p:sldId id="2987" r:id="rId29"/>
    <p:sldId id="2988" r:id="rId30"/>
    <p:sldId id="2992" r:id="rId31"/>
    <p:sldId id="2991" r:id="rId32"/>
    <p:sldId id="281" r:id="rId33"/>
    <p:sldId id="3008" r:id="rId34"/>
    <p:sldId id="2994" r:id="rId35"/>
    <p:sldId id="2995" r:id="rId36"/>
    <p:sldId id="2996" r:id="rId37"/>
    <p:sldId id="2990" r:id="rId38"/>
    <p:sldId id="2999" r:id="rId39"/>
    <p:sldId id="2998" r:id="rId40"/>
    <p:sldId id="28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A3A3CD-C697-CF88-AD75-A7C7A1BBA6C2}" name="Neel Doshi" initials="ND" userId="S::neeldoshi@Acies.Consulting::583e326e-f0a8-4f0d-9dbb-1036d0cc6c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EB1B1F-74CC-42C4-B8F7-8B63E50E01E7}" v="59" dt="2022-03-12T04:13:05.8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3792" autoAdjust="0"/>
  </p:normalViewPr>
  <p:slideViewPr>
    <p:cSldViewPr>
      <p:cViewPr>
        <p:scale>
          <a:sx n="80" d="100"/>
          <a:sy n="80" d="100"/>
        </p:scale>
        <p:origin x="715" y="5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shit Gupta" userId="7890e178-3e6d-47be-8553-f8e5dd2d2cea" providerId="ADAL" clId="{0FEB1B1F-74CC-42C4-B8F7-8B63E50E01E7}"/>
    <pc:docChg chg="undo custSel addSld modSld sldOrd">
      <pc:chgData name="Harshit Gupta" userId="7890e178-3e6d-47be-8553-f8e5dd2d2cea" providerId="ADAL" clId="{0FEB1B1F-74CC-42C4-B8F7-8B63E50E01E7}" dt="2022-03-12T04:51:47.973" v="51"/>
      <pc:docMkLst>
        <pc:docMk/>
      </pc:docMkLst>
      <pc:sldChg chg="ord">
        <pc:chgData name="Harshit Gupta" userId="7890e178-3e6d-47be-8553-f8e5dd2d2cea" providerId="ADAL" clId="{0FEB1B1F-74CC-42C4-B8F7-8B63E50E01E7}" dt="2022-03-12T04:51:44.009" v="49"/>
        <pc:sldMkLst>
          <pc:docMk/>
          <pc:sldMk cId="3509333470" sldId="281"/>
        </pc:sldMkLst>
      </pc:sldChg>
      <pc:sldChg chg="addSp modSp mod">
        <pc:chgData name="Harshit Gupta" userId="7890e178-3e6d-47be-8553-f8e5dd2d2cea" providerId="ADAL" clId="{0FEB1B1F-74CC-42C4-B8F7-8B63E50E01E7}" dt="2022-03-12T03:24:03.755" v="5" actId="20577"/>
        <pc:sldMkLst>
          <pc:docMk/>
          <pc:sldMk cId="3330136409" sldId="2479"/>
        </pc:sldMkLst>
        <pc:spChg chg="add mod">
          <ac:chgData name="Harshit Gupta" userId="7890e178-3e6d-47be-8553-f8e5dd2d2cea" providerId="ADAL" clId="{0FEB1B1F-74CC-42C4-B8F7-8B63E50E01E7}" dt="2022-03-12T03:24:03.755" v="5" actId="20577"/>
          <ac:spMkLst>
            <pc:docMk/>
            <pc:sldMk cId="3330136409" sldId="2479"/>
            <ac:spMk id="39" creationId="{2B30C6D9-E200-4CB7-8D3F-BABFAE93A32E}"/>
          </ac:spMkLst>
        </pc:spChg>
      </pc:sldChg>
      <pc:sldChg chg="ord">
        <pc:chgData name="Harshit Gupta" userId="7890e178-3e6d-47be-8553-f8e5dd2d2cea" providerId="ADAL" clId="{0FEB1B1F-74CC-42C4-B8F7-8B63E50E01E7}" dt="2022-03-12T04:51:41.785" v="47" actId="20578"/>
        <pc:sldMkLst>
          <pc:docMk/>
          <pc:sldMk cId="983196182" sldId="2990"/>
        </pc:sldMkLst>
      </pc:sldChg>
      <pc:sldChg chg="addSp modSp mod">
        <pc:chgData name="Harshit Gupta" userId="7890e178-3e6d-47be-8553-f8e5dd2d2cea" providerId="ADAL" clId="{0FEB1B1F-74CC-42C4-B8F7-8B63E50E01E7}" dt="2022-03-12T03:23:59.352" v="2" actId="20577"/>
        <pc:sldMkLst>
          <pc:docMk/>
          <pc:sldMk cId="841211937" sldId="3007"/>
        </pc:sldMkLst>
        <pc:spChg chg="add mod">
          <ac:chgData name="Harshit Gupta" userId="7890e178-3e6d-47be-8553-f8e5dd2d2cea" providerId="ADAL" clId="{0FEB1B1F-74CC-42C4-B8F7-8B63E50E01E7}" dt="2022-03-12T03:23:59.352" v="2" actId="20577"/>
          <ac:spMkLst>
            <pc:docMk/>
            <pc:sldMk cId="841211937" sldId="3007"/>
            <ac:spMk id="19" creationId="{1E02A92E-3A58-4F2E-BBC7-FFACFC31D321}"/>
          </ac:spMkLst>
        </pc:spChg>
      </pc:sldChg>
      <pc:sldChg chg="ord">
        <pc:chgData name="Harshit Gupta" userId="7890e178-3e6d-47be-8553-f8e5dd2d2cea" providerId="ADAL" clId="{0FEB1B1F-74CC-42C4-B8F7-8B63E50E01E7}" dt="2022-03-12T04:51:47.973" v="51"/>
        <pc:sldMkLst>
          <pc:docMk/>
          <pc:sldMk cId="2823067262" sldId="3008"/>
        </pc:sldMkLst>
      </pc:sldChg>
      <pc:sldChg chg="addSp delSp modSp add mod">
        <pc:chgData name="Harshit Gupta" userId="7890e178-3e6d-47be-8553-f8e5dd2d2cea" providerId="ADAL" clId="{0FEB1B1F-74CC-42C4-B8F7-8B63E50E01E7}" dt="2022-03-12T04:11:02.739" v="36" actId="478"/>
        <pc:sldMkLst>
          <pc:docMk/>
          <pc:sldMk cId="763740756" sldId="3009"/>
        </pc:sldMkLst>
        <pc:spChg chg="del">
          <ac:chgData name="Harshit Gupta" userId="7890e178-3e6d-47be-8553-f8e5dd2d2cea" providerId="ADAL" clId="{0FEB1B1F-74CC-42C4-B8F7-8B63E50E01E7}" dt="2022-03-12T04:09:47.521" v="11" actId="478"/>
          <ac:spMkLst>
            <pc:docMk/>
            <pc:sldMk cId="763740756" sldId="3009"/>
            <ac:spMk id="6" creationId="{89408505-604F-412A-BF2B-79A41CB72FE2}"/>
          </ac:spMkLst>
        </pc:spChg>
        <pc:spChg chg="add mod">
          <ac:chgData name="Harshit Gupta" userId="7890e178-3e6d-47be-8553-f8e5dd2d2cea" providerId="ADAL" clId="{0FEB1B1F-74CC-42C4-B8F7-8B63E50E01E7}" dt="2022-03-12T04:09:52.890" v="13" actId="1076"/>
          <ac:spMkLst>
            <pc:docMk/>
            <pc:sldMk cId="763740756" sldId="3009"/>
            <ac:spMk id="18" creationId="{6595C8EF-5FD4-4CC7-8099-5CC75A2DD6CE}"/>
          </ac:spMkLst>
        </pc:spChg>
        <pc:spChg chg="del">
          <ac:chgData name="Harshit Gupta" userId="7890e178-3e6d-47be-8553-f8e5dd2d2cea" providerId="ADAL" clId="{0FEB1B1F-74CC-42C4-B8F7-8B63E50E01E7}" dt="2022-03-12T04:11:02.739" v="36" actId="478"/>
          <ac:spMkLst>
            <pc:docMk/>
            <pc:sldMk cId="763740756" sldId="3009"/>
            <ac:spMk id="19" creationId="{1E02A92E-3A58-4F2E-BBC7-FFACFC31D321}"/>
          </ac:spMkLst>
        </pc:spChg>
        <pc:spChg chg="add mod">
          <ac:chgData name="Harshit Gupta" userId="7890e178-3e6d-47be-8553-f8e5dd2d2cea" providerId="ADAL" clId="{0FEB1B1F-74CC-42C4-B8F7-8B63E50E01E7}" dt="2022-03-12T04:09:52.890" v="13" actId="1076"/>
          <ac:spMkLst>
            <pc:docMk/>
            <pc:sldMk cId="763740756" sldId="3009"/>
            <ac:spMk id="22" creationId="{5EA04BD0-E0D0-4349-99DA-FCB8CC71E142}"/>
          </ac:spMkLst>
        </pc:spChg>
        <pc:spChg chg="add mod">
          <ac:chgData name="Harshit Gupta" userId="7890e178-3e6d-47be-8553-f8e5dd2d2cea" providerId="ADAL" clId="{0FEB1B1F-74CC-42C4-B8F7-8B63E50E01E7}" dt="2022-03-12T04:09:52.890" v="13" actId="1076"/>
          <ac:spMkLst>
            <pc:docMk/>
            <pc:sldMk cId="763740756" sldId="3009"/>
            <ac:spMk id="23" creationId="{B7F04A9B-445D-4D16-8B5A-F3641F28AA38}"/>
          </ac:spMkLst>
        </pc:spChg>
        <pc:spChg chg="add mod">
          <ac:chgData name="Harshit Gupta" userId="7890e178-3e6d-47be-8553-f8e5dd2d2cea" providerId="ADAL" clId="{0FEB1B1F-74CC-42C4-B8F7-8B63E50E01E7}" dt="2022-03-12T04:09:52.890" v="13" actId="1076"/>
          <ac:spMkLst>
            <pc:docMk/>
            <pc:sldMk cId="763740756" sldId="3009"/>
            <ac:spMk id="25" creationId="{E0A5D148-C32D-4C2B-B669-02C5979C0ABE}"/>
          </ac:spMkLst>
        </pc:spChg>
        <pc:spChg chg="add mod">
          <ac:chgData name="Harshit Gupta" userId="7890e178-3e6d-47be-8553-f8e5dd2d2cea" providerId="ADAL" clId="{0FEB1B1F-74CC-42C4-B8F7-8B63E50E01E7}" dt="2022-03-12T04:09:52.890" v="13" actId="1076"/>
          <ac:spMkLst>
            <pc:docMk/>
            <pc:sldMk cId="763740756" sldId="3009"/>
            <ac:spMk id="27" creationId="{875D11E4-A068-4F46-BF9E-103B428116BA}"/>
          </ac:spMkLst>
        </pc:spChg>
        <pc:spChg chg="add mod">
          <ac:chgData name="Harshit Gupta" userId="7890e178-3e6d-47be-8553-f8e5dd2d2cea" providerId="ADAL" clId="{0FEB1B1F-74CC-42C4-B8F7-8B63E50E01E7}" dt="2022-03-12T04:09:52.890" v="13" actId="1076"/>
          <ac:spMkLst>
            <pc:docMk/>
            <pc:sldMk cId="763740756" sldId="3009"/>
            <ac:spMk id="28" creationId="{282CA7B5-891F-4E41-94DC-91E5273930FC}"/>
          </ac:spMkLst>
        </pc:spChg>
        <pc:spChg chg="add mod">
          <ac:chgData name="Harshit Gupta" userId="7890e178-3e6d-47be-8553-f8e5dd2d2cea" providerId="ADAL" clId="{0FEB1B1F-74CC-42C4-B8F7-8B63E50E01E7}" dt="2022-03-12T04:09:52.890" v="13" actId="1076"/>
          <ac:spMkLst>
            <pc:docMk/>
            <pc:sldMk cId="763740756" sldId="3009"/>
            <ac:spMk id="30" creationId="{933EDEDE-84B6-4717-9264-4FC9A3786C74}"/>
          </ac:spMkLst>
        </pc:spChg>
        <pc:spChg chg="add mod">
          <ac:chgData name="Harshit Gupta" userId="7890e178-3e6d-47be-8553-f8e5dd2d2cea" providerId="ADAL" clId="{0FEB1B1F-74CC-42C4-B8F7-8B63E50E01E7}" dt="2022-03-12T04:09:52.890" v="13" actId="1076"/>
          <ac:spMkLst>
            <pc:docMk/>
            <pc:sldMk cId="763740756" sldId="3009"/>
            <ac:spMk id="31" creationId="{BF162F65-10A4-4DFD-BBC2-06DCBA7165F6}"/>
          </ac:spMkLst>
        </pc:spChg>
        <pc:spChg chg="add mod">
          <ac:chgData name="Harshit Gupta" userId="7890e178-3e6d-47be-8553-f8e5dd2d2cea" providerId="ADAL" clId="{0FEB1B1F-74CC-42C4-B8F7-8B63E50E01E7}" dt="2022-03-12T04:09:52.890" v="13" actId="1076"/>
          <ac:spMkLst>
            <pc:docMk/>
            <pc:sldMk cId="763740756" sldId="3009"/>
            <ac:spMk id="32" creationId="{ECC367DB-05D0-4F47-81DB-99D41C03BA8E}"/>
          </ac:spMkLst>
        </pc:spChg>
        <pc:spChg chg="add mod">
          <ac:chgData name="Harshit Gupta" userId="7890e178-3e6d-47be-8553-f8e5dd2d2cea" providerId="ADAL" clId="{0FEB1B1F-74CC-42C4-B8F7-8B63E50E01E7}" dt="2022-03-12T04:09:52.890" v="13" actId="1076"/>
          <ac:spMkLst>
            <pc:docMk/>
            <pc:sldMk cId="763740756" sldId="3009"/>
            <ac:spMk id="33" creationId="{330A65FD-A63F-495E-AE87-C3DA3E43CF7F}"/>
          </ac:spMkLst>
        </pc:spChg>
        <pc:spChg chg="add mod">
          <ac:chgData name="Harshit Gupta" userId="7890e178-3e6d-47be-8553-f8e5dd2d2cea" providerId="ADAL" clId="{0FEB1B1F-74CC-42C4-B8F7-8B63E50E01E7}" dt="2022-03-12T04:09:52.890" v="13" actId="1076"/>
          <ac:spMkLst>
            <pc:docMk/>
            <pc:sldMk cId="763740756" sldId="3009"/>
            <ac:spMk id="34" creationId="{1633205F-18AC-4D24-968D-0F90E713390D}"/>
          </ac:spMkLst>
        </pc:spChg>
        <pc:spChg chg="mod">
          <ac:chgData name="Harshit Gupta" userId="7890e178-3e6d-47be-8553-f8e5dd2d2cea" providerId="ADAL" clId="{0FEB1B1F-74CC-42C4-B8F7-8B63E50E01E7}" dt="2022-03-12T04:09:43.948" v="10" actId="20577"/>
          <ac:spMkLst>
            <pc:docMk/>
            <pc:sldMk cId="763740756" sldId="3009"/>
            <ac:spMk id="54" creationId="{FE893A9D-F26D-4B30-82C1-7747CFC666DC}"/>
          </ac:spMkLst>
        </pc:spChg>
        <pc:grpChg chg="del">
          <ac:chgData name="Harshit Gupta" userId="7890e178-3e6d-47be-8553-f8e5dd2d2cea" providerId="ADAL" clId="{0FEB1B1F-74CC-42C4-B8F7-8B63E50E01E7}" dt="2022-03-12T04:09:47.521" v="11" actId="478"/>
          <ac:grpSpMkLst>
            <pc:docMk/>
            <pc:sldMk cId="763740756" sldId="3009"/>
            <ac:grpSpMk id="3" creationId="{331DE573-BEFB-429B-AB32-F828F7F14315}"/>
          </ac:grpSpMkLst>
        </pc:grpChg>
        <pc:graphicFrameChg chg="add mod">
          <ac:chgData name="Harshit Gupta" userId="7890e178-3e6d-47be-8553-f8e5dd2d2cea" providerId="ADAL" clId="{0FEB1B1F-74CC-42C4-B8F7-8B63E50E01E7}" dt="2022-03-12T04:09:52.890" v="13" actId="1076"/>
          <ac:graphicFrameMkLst>
            <pc:docMk/>
            <pc:sldMk cId="763740756" sldId="3009"/>
            <ac:graphicFrameMk id="20" creationId="{879D7B13-BACC-4FF8-8DFA-B76C63471CA3}"/>
          </ac:graphicFrameMkLst>
        </pc:graphicFrameChg>
        <pc:cxnChg chg="add mod">
          <ac:chgData name="Harshit Gupta" userId="7890e178-3e6d-47be-8553-f8e5dd2d2cea" providerId="ADAL" clId="{0FEB1B1F-74CC-42C4-B8F7-8B63E50E01E7}" dt="2022-03-12T04:09:52.890" v="13" actId="1076"/>
          <ac:cxnSpMkLst>
            <pc:docMk/>
            <pc:sldMk cId="763740756" sldId="3009"/>
            <ac:cxnSpMk id="21" creationId="{A54FAC23-6AD2-444F-8CAC-A1B5F286EEAB}"/>
          </ac:cxnSpMkLst>
        </pc:cxnChg>
        <pc:cxnChg chg="add mod">
          <ac:chgData name="Harshit Gupta" userId="7890e178-3e6d-47be-8553-f8e5dd2d2cea" providerId="ADAL" clId="{0FEB1B1F-74CC-42C4-B8F7-8B63E50E01E7}" dt="2022-03-12T04:09:52.890" v="13" actId="1076"/>
          <ac:cxnSpMkLst>
            <pc:docMk/>
            <pc:sldMk cId="763740756" sldId="3009"/>
            <ac:cxnSpMk id="24" creationId="{2CC07458-44DB-4C7A-837C-6DCE7788F090}"/>
          </ac:cxnSpMkLst>
        </pc:cxnChg>
        <pc:cxnChg chg="add mod">
          <ac:chgData name="Harshit Gupta" userId="7890e178-3e6d-47be-8553-f8e5dd2d2cea" providerId="ADAL" clId="{0FEB1B1F-74CC-42C4-B8F7-8B63E50E01E7}" dt="2022-03-12T04:09:52.890" v="13" actId="1076"/>
          <ac:cxnSpMkLst>
            <pc:docMk/>
            <pc:sldMk cId="763740756" sldId="3009"/>
            <ac:cxnSpMk id="26" creationId="{3C891D30-C54B-4480-99DE-D4F6098154FC}"/>
          </ac:cxnSpMkLst>
        </pc:cxnChg>
        <pc:cxnChg chg="add mod">
          <ac:chgData name="Harshit Gupta" userId="7890e178-3e6d-47be-8553-f8e5dd2d2cea" providerId="ADAL" clId="{0FEB1B1F-74CC-42C4-B8F7-8B63E50E01E7}" dt="2022-03-12T04:09:52.890" v="13" actId="1076"/>
          <ac:cxnSpMkLst>
            <pc:docMk/>
            <pc:sldMk cId="763740756" sldId="3009"/>
            <ac:cxnSpMk id="29" creationId="{09845560-B16A-44F7-A98C-C27EBF64015B}"/>
          </ac:cxnSpMkLst>
        </pc:cxnChg>
      </pc:sldChg>
      <pc:sldChg chg="addSp delSp modSp add mod">
        <pc:chgData name="Harshit Gupta" userId="7890e178-3e6d-47be-8553-f8e5dd2d2cea" providerId="ADAL" clId="{0FEB1B1F-74CC-42C4-B8F7-8B63E50E01E7}" dt="2022-03-12T04:12:31.309" v="40" actId="1076"/>
        <pc:sldMkLst>
          <pc:docMk/>
          <pc:sldMk cId="504836078" sldId="3010"/>
        </pc:sldMkLst>
        <pc:spChg chg="del">
          <ac:chgData name="Harshit Gupta" userId="7890e178-3e6d-47be-8553-f8e5dd2d2cea" providerId="ADAL" clId="{0FEB1B1F-74CC-42C4-B8F7-8B63E50E01E7}" dt="2022-03-12T04:10:21.819" v="15" actId="478"/>
          <ac:spMkLst>
            <pc:docMk/>
            <pc:sldMk cId="504836078" sldId="3010"/>
            <ac:spMk id="18" creationId="{6595C8EF-5FD4-4CC7-8099-5CC75A2DD6CE}"/>
          </ac:spMkLst>
        </pc:spChg>
        <pc:spChg chg="del">
          <ac:chgData name="Harshit Gupta" userId="7890e178-3e6d-47be-8553-f8e5dd2d2cea" providerId="ADAL" clId="{0FEB1B1F-74CC-42C4-B8F7-8B63E50E01E7}" dt="2022-03-12T04:10:59.816" v="35" actId="478"/>
          <ac:spMkLst>
            <pc:docMk/>
            <pc:sldMk cId="504836078" sldId="3010"/>
            <ac:spMk id="19" creationId="{1E02A92E-3A58-4F2E-BBC7-FFACFC31D321}"/>
          </ac:spMkLst>
        </pc:spChg>
        <pc:spChg chg="del">
          <ac:chgData name="Harshit Gupta" userId="7890e178-3e6d-47be-8553-f8e5dd2d2cea" providerId="ADAL" clId="{0FEB1B1F-74CC-42C4-B8F7-8B63E50E01E7}" dt="2022-03-12T04:10:21.819" v="15" actId="478"/>
          <ac:spMkLst>
            <pc:docMk/>
            <pc:sldMk cId="504836078" sldId="3010"/>
            <ac:spMk id="22" creationId="{5EA04BD0-E0D0-4349-99DA-FCB8CC71E142}"/>
          </ac:spMkLst>
        </pc:spChg>
        <pc:spChg chg="del">
          <ac:chgData name="Harshit Gupta" userId="7890e178-3e6d-47be-8553-f8e5dd2d2cea" providerId="ADAL" clId="{0FEB1B1F-74CC-42C4-B8F7-8B63E50E01E7}" dt="2022-03-12T04:10:21.819" v="15" actId="478"/>
          <ac:spMkLst>
            <pc:docMk/>
            <pc:sldMk cId="504836078" sldId="3010"/>
            <ac:spMk id="23" creationId="{B7F04A9B-445D-4D16-8B5A-F3641F28AA38}"/>
          </ac:spMkLst>
        </pc:spChg>
        <pc:spChg chg="del">
          <ac:chgData name="Harshit Gupta" userId="7890e178-3e6d-47be-8553-f8e5dd2d2cea" providerId="ADAL" clId="{0FEB1B1F-74CC-42C4-B8F7-8B63E50E01E7}" dt="2022-03-12T04:10:21.819" v="15" actId="478"/>
          <ac:spMkLst>
            <pc:docMk/>
            <pc:sldMk cId="504836078" sldId="3010"/>
            <ac:spMk id="25" creationId="{E0A5D148-C32D-4C2B-B669-02C5979C0ABE}"/>
          </ac:spMkLst>
        </pc:spChg>
        <pc:spChg chg="del">
          <ac:chgData name="Harshit Gupta" userId="7890e178-3e6d-47be-8553-f8e5dd2d2cea" providerId="ADAL" clId="{0FEB1B1F-74CC-42C4-B8F7-8B63E50E01E7}" dt="2022-03-12T04:10:21.819" v="15" actId="478"/>
          <ac:spMkLst>
            <pc:docMk/>
            <pc:sldMk cId="504836078" sldId="3010"/>
            <ac:spMk id="27" creationId="{875D11E4-A068-4F46-BF9E-103B428116BA}"/>
          </ac:spMkLst>
        </pc:spChg>
        <pc:spChg chg="del">
          <ac:chgData name="Harshit Gupta" userId="7890e178-3e6d-47be-8553-f8e5dd2d2cea" providerId="ADAL" clId="{0FEB1B1F-74CC-42C4-B8F7-8B63E50E01E7}" dt="2022-03-12T04:10:21.819" v="15" actId="478"/>
          <ac:spMkLst>
            <pc:docMk/>
            <pc:sldMk cId="504836078" sldId="3010"/>
            <ac:spMk id="28" creationId="{282CA7B5-891F-4E41-94DC-91E5273930FC}"/>
          </ac:spMkLst>
        </pc:spChg>
        <pc:spChg chg="del">
          <ac:chgData name="Harshit Gupta" userId="7890e178-3e6d-47be-8553-f8e5dd2d2cea" providerId="ADAL" clId="{0FEB1B1F-74CC-42C4-B8F7-8B63E50E01E7}" dt="2022-03-12T04:10:21.819" v="15" actId="478"/>
          <ac:spMkLst>
            <pc:docMk/>
            <pc:sldMk cId="504836078" sldId="3010"/>
            <ac:spMk id="30" creationId="{933EDEDE-84B6-4717-9264-4FC9A3786C74}"/>
          </ac:spMkLst>
        </pc:spChg>
        <pc:spChg chg="del">
          <ac:chgData name="Harshit Gupta" userId="7890e178-3e6d-47be-8553-f8e5dd2d2cea" providerId="ADAL" clId="{0FEB1B1F-74CC-42C4-B8F7-8B63E50E01E7}" dt="2022-03-12T04:10:21.819" v="15" actId="478"/>
          <ac:spMkLst>
            <pc:docMk/>
            <pc:sldMk cId="504836078" sldId="3010"/>
            <ac:spMk id="31" creationId="{BF162F65-10A4-4DFD-BBC2-06DCBA7165F6}"/>
          </ac:spMkLst>
        </pc:spChg>
        <pc:spChg chg="del">
          <ac:chgData name="Harshit Gupta" userId="7890e178-3e6d-47be-8553-f8e5dd2d2cea" providerId="ADAL" clId="{0FEB1B1F-74CC-42C4-B8F7-8B63E50E01E7}" dt="2022-03-12T04:10:21.819" v="15" actId="478"/>
          <ac:spMkLst>
            <pc:docMk/>
            <pc:sldMk cId="504836078" sldId="3010"/>
            <ac:spMk id="32" creationId="{ECC367DB-05D0-4F47-81DB-99D41C03BA8E}"/>
          </ac:spMkLst>
        </pc:spChg>
        <pc:spChg chg="del">
          <ac:chgData name="Harshit Gupta" userId="7890e178-3e6d-47be-8553-f8e5dd2d2cea" providerId="ADAL" clId="{0FEB1B1F-74CC-42C4-B8F7-8B63E50E01E7}" dt="2022-03-12T04:10:21.819" v="15" actId="478"/>
          <ac:spMkLst>
            <pc:docMk/>
            <pc:sldMk cId="504836078" sldId="3010"/>
            <ac:spMk id="33" creationId="{330A65FD-A63F-495E-AE87-C3DA3E43CF7F}"/>
          </ac:spMkLst>
        </pc:spChg>
        <pc:spChg chg="del">
          <ac:chgData name="Harshit Gupta" userId="7890e178-3e6d-47be-8553-f8e5dd2d2cea" providerId="ADAL" clId="{0FEB1B1F-74CC-42C4-B8F7-8B63E50E01E7}" dt="2022-03-12T04:10:21.819" v="15" actId="478"/>
          <ac:spMkLst>
            <pc:docMk/>
            <pc:sldMk cId="504836078" sldId="3010"/>
            <ac:spMk id="34" creationId="{1633205F-18AC-4D24-968D-0F90E713390D}"/>
          </ac:spMkLst>
        </pc:spChg>
        <pc:spChg chg="add mod">
          <ac:chgData name="Harshit Gupta" userId="7890e178-3e6d-47be-8553-f8e5dd2d2cea" providerId="ADAL" clId="{0FEB1B1F-74CC-42C4-B8F7-8B63E50E01E7}" dt="2022-03-12T04:10:53.910" v="34" actId="1076"/>
          <ac:spMkLst>
            <pc:docMk/>
            <pc:sldMk cId="504836078" sldId="3010"/>
            <ac:spMk id="35" creationId="{46025759-55A8-4A11-95BE-F8123D5C1180}"/>
          </ac:spMkLst>
        </pc:spChg>
        <pc:spChg chg="mod">
          <ac:chgData name="Harshit Gupta" userId="7890e178-3e6d-47be-8553-f8e5dd2d2cea" providerId="ADAL" clId="{0FEB1B1F-74CC-42C4-B8F7-8B63E50E01E7}" dt="2022-03-12T04:10:49.043" v="33"/>
          <ac:spMkLst>
            <pc:docMk/>
            <pc:sldMk cId="504836078" sldId="3010"/>
            <ac:spMk id="42" creationId="{7EB66F85-D7FA-4B57-8529-8B18758FE8BF}"/>
          </ac:spMkLst>
        </pc:spChg>
        <pc:spChg chg="mod">
          <ac:chgData name="Harshit Gupta" userId="7890e178-3e6d-47be-8553-f8e5dd2d2cea" providerId="ADAL" clId="{0FEB1B1F-74CC-42C4-B8F7-8B63E50E01E7}" dt="2022-03-12T04:10:49.043" v="33"/>
          <ac:spMkLst>
            <pc:docMk/>
            <pc:sldMk cId="504836078" sldId="3010"/>
            <ac:spMk id="43" creationId="{642090BF-54A7-4302-86DF-60F1D853C813}"/>
          </ac:spMkLst>
        </pc:spChg>
        <pc:spChg chg="mod">
          <ac:chgData name="Harshit Gupta" userId="7890e178-3e6d-47be-8553-f8e5dd2d2cea" providerId="ADAL" clId="{0FEB1B1F-74CC-42C4-B8F7-8B63E50E01E7}" dt="2022-03-12T04:10:49.043" v="33"/>
          <ac:spMkLst>
            <pc:docMk/>
            <pc:sldMk cId="504836078" sldId="3010"/>
            <ac:spMk id="44" creationId="{23BF624A-48B4-4688-9E9B-F8B59BE74462}"/>
          </ac:spMkLst>
        </pc:spChg>
        <pc:spChg chg="mod">
          <ac:chgData name="Harshit Gupta" userId="7890e178-3e6d-47be-8553-f8e5dd2d2cea" providerId="ADAL" clId="{0FEB1B1F-74CC-42C4-B8F7-8B63E50E01E7}" dt="2022-03-12T04:10:49.043" v="33"/>
          <ac:spMkLst>
            <pc:docMk/>
            <pc:sldMk cId="504836078" sldId="3010"/>
            <ac:spMk id="45" creationId="{AA89F232-0A56-4F79-92B6-A083095FCF43}"/>
          </ac:spMkLst>
        </pc:spChg>
        <pc:spChg chg="mod">
          <ac:chgData name="Harshit Gupta" userId="7890e178-3e6d-47be-8553-f8e5dd2d2cea" providerId="ADAL" clId="{0FEB1B1F-74CC-42C4-B8F7-8B63E50E01E7}" dt="2022-03-12T04:10:49.043" v="33"/>
          <ac:spMkLst>
            <pc:docMk/>
            <pc:sldMk cId="504836078" sldId="3010"/>
            <ac:spMk id="46" creationId="{6C910EB5-4B48-40F9-A2AD-8EF93C3C2C49}"/>
          </ac:spMkLst>
        </pc:spChg>
        <pc:spChg chg="mod">
          <ac:chgData name="Harshit Gupta" userId="7890e178-3e6d-47be-8553-f8e5dd2d2cea" providerId="ADAL" clId="{0FEB1B1F-74CC-42C4-B8F7-8B63E50E01E7}" dt="2022-03-12T04:10:49.043" v="33"/>
          <ac:spMkLst>
            <pc:docMk/>
            <pc:sldMk cId="504836078" sldId="3010"/>
            <ac:spMk id="47" creationId="{83090A72-EECA-40C6-9554-42B368F7BD31}"/>
          </ac:spMkLst>
        </pc:spChg>
        <pc:spChg chg="mod">
          <ac:chgData name="Harshit Gupta" userId="7890e178-3e6d-47be-8553-f8e5dd2d2cea" providerId="ADAL" clId="{0FEB1B1F-74CC-42C4-B8F7-8B63E50E01E7}" dt="2022-03-12T04:10:49.043" v="33"/>
          <ac:spMkLst>
            <pc:docMk/>
            <pc:sldMk cId="504836078" sldId="3010"/>
            <ac:spMk id="50" creationId="{259853FB-9898-45A7-9923-9BB323B9A394}"/>
          </ac:spMkLst>
        </pc:spChg>
        <pc:spChg chg="mod">
          <ac:chgData name="Harshit Gupta" userId="7890e178-3e6d-47be-8553-f8e5dd2d2cea" providerId="ADAL" clId="{0FEB1B1F-74CC-42C4-B8F7-8B63E50E01E7}" dt="2022-03-12T04:10:49.043" v="33"/>
          <ac:spMkLst>
            <pc:docMk/>
            <pc:sldMk cId="504836078" sldId="3010"/>
            <ac:spMk id="51" creationId="{A3737B04-E9D5-4CC5-99E8-30089495717B}"/>
          </ac:spMkLst>
        </pc:spChg>
        <pc:spChg chg="mod">
          <ac:chgData name="Harshit Gupta" userId="7890e178-3e6d-47be-8553-f8e5dd2d2cea" providerId="ADAL" clId="{0FEB1B1F-74CC-42C4-B8F7-8B63E50E01E7}" dt="2022-03-12T04:10:47.769" v="32" actId="20577"/>
          <ac:spMkLst>
            <pc:docMk/>
            <pc:sldMk cId="504836078" sldId="3010"/>
            <ac:spMk id="54" creationId="{FE893A9D-F26D-4B30-82C1-7747CFC666DC}"/>
          </ac:spMkLst>
        </pc:spChg>
        <pc:spChg chg="mod">
          <ac:chgData name="Harshit Gupta" userId="7890e178-3e6d-47be-8553-f8e5dd2d2cea" providerId="ADAL" clId="{0FEB1B1F-74CC-42C4-B8F7-8B63E50E01E7}" dt="2022-03-12T04:12:28.404" v="39"/>
          <ac:spMkLst>
            <pc:docMk/>
            <pc:sldMk cId="504836078" sldId="3010"/>
            <ac:spMk id="55" creationId="{6D1D5E7B-EBC1-4151-97DA-F933BEED0D1E}"/>
          </ac:spMkLst>
        </pc:spChg>
        <pc:spChg chg="mod">
          <ac:chgData name="Harshit Gupta" userId="7890e178-3e6d-47be-8553-f8e5dd2d2cea" providerId="ADAL" clId="{0FEB1B1F-74CC-42C4-B8F7-8B63E50E01E7}" dt="2022-03-12T04:12:28.404" v="39"/>
          <ac:spMkLst>
            <pc:docMk/>
            <pc:sldMk cId="504836078" sldId="3010"/>
            <ac:spMk id="58" creationId="{7572FF13-24C9-4E14-B797-0EB1927CAA7D}"/>
          </ac:spMkLst>
        </pc:spChg>
        <pc:spChg chg="mod">
          <ac:chgData name="Harshit Gupta" userId="7890e178-3e6d-47be-8553-f8e5dd2d2cea" providerId="ADAL" clId="{0FEB1B1F-74CC-42C4-B8F7-8B63E50E01E7}" dt="2022-03-12T04:12:28.404" v="39"/>
          <ac:spMkLst>
            <pc:docMk/>
            <pc:sldMk cId="504836078" sldId="3010"/>
            <ac:spMk id="59" creationId="{00865A7D-4913-4B8A-85AD-D13117A4442D}"/>
          </ac:spMkLst>
        </pc:spChg>
        <pc:spChg chg="mod">
          <ac:chgData name="Harshit Gupta" userId="7890e178-3e6d-47be-8553-f8e5dd2d2cea" providerId="ADAL" clId="{0FEB1B1F-74CC-42C4-B8F7-8B63E50E01E7}" dt="2022-03-12T04:12:28.404" v="39"/>
          <ac:spMkLst>
            <pc:docMk/>
            <pc:sldMk cId="504836078" sldId="3010"/>
            <ac:spMk id="60" creationId="{FAB7AE88-A29A-4653-A035-91412FA007BF}"/>
          </ac:spMkLst>
        </pc:spChg>
        <pc:spChg chg="mod">
          <ac:chgData name="Harshit Gupta" userId="7890e178-3e6d-47be-8553-f8e5dd2d2cea" providerId="ADAL" clId="{0FEB1B1F-74CC-42C4-B8F7-8B63E50E01E7}" dt="2022-03-12T04:12:28.404" v="39"/>
          <ac:spMkLst>
            <pc:docMk/>
            <pc:sldMk cId="504836078" sldId="3010"/>
            <ac:spMk id="61" creationId="{DBC1B665-4299-4824-AC10-20B3EC71DFBE}"/>
          </ac:spMkLst>
        </pc:spChg>
        <pc:spChg chg="mod">
          <ac:chgData name="Harshit Gupta" userId="7890e178-3e6d-47be-8553-f8e5dd2d2cea" providerId="ADAL" clId="{0FEB1B1F-74CC-42C4-B8F7-8B63E50E01E7}" dt="2022-03-12T04:12:28.404" v="39"/>
          <ac:spMkLst>
            <pc:docMk/>
            <pc:sldMk cId="504836078" sldId="3010"/>
            <ac:spMk id="62" creationId="{B448B2B5-3BB5-47F3-9225-79BB8F4EF15B}"/>
          </ac:spMkLst>
        </pc:spChg>
        <pc:spChg chg="mod">
          <ac:chgData name="Harshit Gupta" userId="7890e178-3e6d-47be-8553-f8e5dd2d2cea" providerId="ADAL" clId="{0FEB1B1F-74CC-42C4-B8F7-8B63E50E01E7}" dt="2022-03-12T04:12:28.404" v="39"/>
          <ac:spMkLst>
            <pc:docMk/>
            <pc:sldMk cId="504836078" sldId="3010"/>
            <ac:spMk id="63" creationId="{7F64339D-F6FC-4D25-A3F2-8BBA939317E1}"/>
          </ac:spMkLst>
        </pc:spChg>
        <pc:spChg chg="mod">
          <ac:chgData name="Harshit Gupta" userId="7890e178-3e6d-47be-8553-f8e5dd2d2cea" providerId="ADAL" clId="{0FEB1B1F-74CC-42C4-B8F7-8B63E50E01E7}" dt="2022-03-12T04:12:28.404" v="39"/>
          <ac:spMkLst>
            <pc:docMk/>
            <pc:sldMk cId="504836078" sldId="3010"/>
            <ac:spMk id="64" creationId="{41A500F0-8B31-4635-A35C-3392AB9C1AB7}"/>
          </ac:spMkLst>
        </pc:spChg>
        <pc:spChg chg="mod">
          <ac:chgData name="Harshit Gupta" userId="7890e178-3e6d-47be-8553-f8e5dd2d2cea" providerId="ADAL" clId="{0FEB1B1F-74CC-42C4-B8F7-8B63E50E01E7}" dt="2022-03-12T04:12:28.404" v="39"/>
          <ac:spMkLst>
            <pc:docMk/>
            <pc:sldMk cId="504836078" sldId="3010"/>
            <ac:spMk id="68" creationId="{D9BCF940-6C96-468D-81EC-C9242AB8DF85}"/>
          </ac:spMkLst>
        </pc:spChg>
        <pc:spChg chg="mod">
          <ac:chgData name="Harshit Gupta" userId="7890e178-3e6d-47be-8553-f8e5dd2d2cea" providerId="ADAL" clId="{0FEB1B1F-74CC-42C4-B8F7-8B63E50E01E7}" dt="2022-03-12T04:12:28.404" v="39"/>
          <ac:spMkLst>
            <pc:docMk/>
            <pc:sldMk cId="504836078" sldId="3010"/>
            <ac:spMk id="69" creationId="{7C2D20FF-E31C-48CE-8DE5-47122F1F6EB1}"/>
          </ac:spMkLst>
        </pc:spChg>
        <pc:grpChg chg="add del mod">
          <ac:chgData name="Harshit Gupta" userId="7890e178-3e6d-47be-8553-f8e5dd2d2cea" providerId="ADAL" clId="{0FEB1B1F-74CC-42C4-B8F7-8B63E50E01E7}" dt="2022-03-12T04:12:27.846" v="38" actId="478"/>
          <ac:grpSpMkLst>
            <pc:docMk/>
            <pc:sldMk cId="504836078" sldId="3010"/>
            <ac:grpSpMk id="36" creationId="{6AA99A75-3A15-4E75-A548-BDD665A8EF36}"/>
          </ac:grpSpMkLst>
        </pc:grpChg>
        <pc:grpChg chg="mod">
          <ac:chgData name="Harshit Gupta" userId="7890e178-3e6d-47be-8553-f8e5dd2d2cea" providerId="ADAL" clId="{0FEB1B1F-74CC-42C4-B8F7-8B63E50E01E7}" dt="2022-03-12T04:10:49.043" v="33"/>
          <ac:grpSpMkLst>
            <pc:docMk/>
            <pc:sldMk cId="504836078" sldId="3010"/>
            <ac:grpSpMk id="37" creationId="{8B6FB3DC-3DBD-4425-A8B6-024B5B3A603C}"/>
          </ac:grpSpMkLst>
        </pc:grpChg>
        <pc:grpChg chg="mod">
          <ac:chgData name="Harshit Gupta" userId="7890e178-3e6d-47be-8553-f8e5dd2d2cea" providerId="ADAL" clId="{0FEB1B1F-74CC-42C4-B8F7-8B63E50E01E7}" dt="2022-03-12T04:10:49.043" v="33"/>
          <ac:grpSpMkLst>
            <pc:docMk/>
            <pc:sldMk cId="504836078" sldId="3010"/>
            <ac:grpSpMk id="38" creationId="{BA02FB62-FBD6-4CA2-8F3C-88F2E3760E0F}"/>
          </ac:grpSpMkLst>
        </pc:grpChg>
        <pc:grpChg chg="add mod">
          <ac:chgData name="Harshit Gupta" userId="7890e178-3e6d-47be-8553-f8e5dd2d2cea" providerId="ADAL" clId="{0FEB1B1F-74CC-42C4-B8F7-8B63E50E01E7}" dt="2022-03-12T04:12:31.309" v="40" actId="1076"/>
          <ac:grpSpMkLst>
            <pc:docMk/>
            <pc:sldMk cId="504836078" sldId="3010"/>
            <ac:grpSpMk id="53" creationId="{083F35AC-E349-4418-A7C5-5C1D510B1055}"/>
          </ac:grpSpMkLst>
        </pc:grpChg>
        <pc:grpChg chg="mod">
          <ac:chgData name="Harshit Gupta" userId="7890e178-3e6d-47be-8553-f8e5dd2d2cea" providerId="ADAL" clId="{0FEB1B1F-74CC-42C4-B8F7-8B63E50E01E7}" dt="2022-03-12T04:12:28.404" v="39"/>
          <ac:grpSpMkLst>
            <pc:docMk/>
            <pc:sldMk cId="504836078" sldId="3010"/>
            <ac:grpSpMk id="56" creationId="{96DF12D4-2BDA-4ECC-BE44-60B31925F39E}"/>
          </ac:grpSpMkLst>
        </pc:grpChg>
        <pc:graphicFrameChg chg="del">
          <ac:chgData name="Harshit Gupta" userId="7890e178-3e6d-47be-8553-f8e5dd2d2cea" providerId="ADAL" clId="{0FEB1B1F-74CC-42C4-B8F7-8B63E50E01E7}" dt="2022-03-12T04:10:21.819" v="15" actId="478"/>
          <ac:graphicFrameMkLst>
            <pc:docMk/>
            <pc:sldMk cId="504836078" sldId="3010"/>
            <ac:graphicFrameMk id="20" creationId="{879D7B13-BACC-4FF8-8DFA-B76C63471CA3}"/>
          </ac:graphicFrameMkLst>
        </pc:graphicFrameChg>
        <pc:graphicFrameChg chg="add del mod">
          <ac:chgData name="Harshit Gupta" userId="7890e178-3e6d-47be-8553-f8e5dd2d2cea" providerId="ADAL" clId="{0FEB1B1F-74CC-42C4-B8F7-8B63E50E01E7}" dt="2022-03-12T04:12:22.886" v="37" actId="478"/>
          <ac:graphicFrameMkLst>
            <pc:docMk/>
            <pc:sldMk cId="504836078" sldId="3010"/>
            <ac:graphicFrameMk id="52" creationId="{929F97AC-D89D-410C-8070-F028377E246D}"/>
          </ac:graphicFrameMkLst>
        </pc:graphicFrameChg>
        <pc:cxnChg chg="del">
          <ac:chgData name="Harshit Gupta" userId="7890e178-3e6d-47be-8553-f8e5dd2d2cea" providerId="ADAL" clId="{0FEB1B1F-74CC-42C4-B8F7-8B63E50E01E7}" dt="2022-03-12T04:10:21.819" v="15" actId="478"/>
          <ac:cxnSpMkLst>
            <pc:docMk/>
            <pc:sldMk cId="504836078" sldId="3010"/>
            <ac:cxnSpMk id="21" creationId="{A54FAC23-6AD2-444F-8CAC-A1B5F286EEAB}"/>
          </ac:cxnSpMkLst>
        </pc:cxnChg>
        <pc:cxnChg chg="del">
          <ac:chgData name="Harshit Gupta" userId="7890e178-3e6d-47be-8553-f8e5dd2d2cea" providerId="ADAL" clId="{0FEB1B1F-74CC-42C4-B8F7-8B63E50E01E7}" dt="2022-03-12T04:10:21.819" v="15" actId="478"/>
          <ac:cxnSpMkLst>
            <pc:docMk/>
            <pc:sldMk cId="504836078" sldId="3010"/>
            <ac:cxnSpMk id="24" creationId="{2CC07458-44DB-4C7A-837C-6DCE7788F090}"/>
          </ac:cxnSpMkLst>
        </pc:cxnChg>
        <pc:cxnChg chg="del">
          <ac:chgData name="Harshit Gupta" userId="7890e178-3e6d-47be-8553-f8e5dd2d2cea" providerId="ADAL" clId="{0FEB1B1F-74CC-42C4-B8F7-8B63E50E01E7}" dt="2022-03-12T04:10:21.819" v="15" actId="478"/>
          <ac:cxnSpMkLst>
            <pc:docMk/>
            <pc:sldMk cId="504836078" sldId="3010"/>
            <ac:cxnSpMk id="26" creationId="{3C891D30-C54B-4480-99DE-D4F6098154FC}"/>
          </ac:cxnSpMkLst>
        </pc:cxnChg>
        <pc:cxnChg chg="del">
          <ac:chgData name="Harshit Gupta" userId="7890e178-3e6d-47be-8553-f8e5dd2d2cea" providerId="ADAL" clId="{0FEB1B1F-74CC-42C4-B8F7-8B63E50E01E7}" dt="2022-03-12T04:10:21.819" v="15" actId="478"/>
          <ac:cxnSpMkLst>
            <pc:docMk/>
            <pc:sldMk cId="504836078" sldId="3010"/>
            <ac:cxnSpMk id="29" creationId="{09845560-B16A-44F7-A98C-C27EBF64015B}"/>
          </ac:cxnSpMkLst>
        </pc:cxnChg>
        <pc:cxnChg chg="mod">
          <ac:chgData name="Harshit Gupta" userId="7890e178-3e6d-47be-8553-f8e5dd2d2cea" providerId="ADAL" clId="{0FEB1B1F-74CC-42C4-B8F7-8B63E50E01E7}" dt="2022-03-12T04:12:27.846" v="38" actId="478"/>
          <ac:cxnSpMkLst>
            <pc:docMk/>
            <pc:sldMk cId="504836078" sldId="3010"/>
            <ac:cxnSpMk id="39" creationId="{836B2D53-37E0-4820-9D90-B5DE5F6888CE}"/>
          </ac:cxnSpMkLst>
        </pc:cxnChg>
        <pc:cxnChg chg="mod">
          <ac:chgData name="Harshit Gupta" userId="7890e178-3e6d-47be-8553-f8e5dd2d2cea" providerId="ADAL" clId="{0FEB1B1F-74CC-42C4-B8F7-8B63E50E01E7}" dt="2022-03-12T04:12:27.846" v="38" actId="478"/>
          <ac:cxnSpMkLst>
            <pc:docMk/>
            <pc:sldMk cId="504836078" sldId="3010"/>
            <ac:cxnSpMk id="40" creationId="{14829D54-C646-4843-A289-4B5E331E7B0C}"/>
          </ac:cxnSpMkLst>
        </pc:cxnChg>
        <pc:cxnChg chg="mod">
          <ac:chgData name="Harshit Gupta" userId="7890e178-3e6d-47be-8553-f8e5dd2d2cea" providerId="ADAL" clId="{0FEB1B1F-74CC-42C4-B8F7-8B63E50E01E7}" dt="2022-03-12T04:12:27.846" v="38" actId="478"/>
          <ac:cxnSpMkLst>
            <pc:docMk/>
            <pc:sldMk cId="504836078" sldId="3010"/>
            <ac:cxnSpMk id="41" creationId="{FB42FE6B-26B9-45FC-9E02-7DF6248EC95F}"/>
          </ac:cxnSpMkLst>
        </pc:cxnChg>
        <pc:cxnChg chg="mod">
          <ac:chgData name="Harshit Gupta" userId="7890e178-3e6d-47be-8553-f8e5dd2d2cea" providerId="ADAL" clId="{0FEB1B1F-74CC-42C4-B8F7-8B63E50E01E7}" dt="2022-03-12T04:12:28.404" v="39"/>
          <ac:cxnSpMkLst>
            <pc:docMk/>
            <pc:sldMk cId="504836078" sldId="3010"/>
            <ac:cxnSpMk id="57" creationId="{1F3E0F5C-DD26-4678-A435-D4FBB2989296}"/>
          </ac:cxnSpMkLst>
        </pc:cxnChg>
        <pc:cxnChg chg="mod">
          <ac:chgData name="Harshit Gupta" userId="7890e178-3e6d-47be-8553-f8e5dd2d2cea" providerId="ADAL" clId="{0FEB1B1F-74CC-42C4-B8F7-8B63E50E01E7}" dt="2022-03-12T04:12:28.404" v="39"/>
          <ac:cxnSpMkLst>
            <pc:docMk/>
            <pc:sldMk cId="504836078" sldId="3010"/>
            <ac:cxnSpMk id="65" creationId="{0777132F-601E-4A11-84A5-524006077470}"/>
          </ac:cxnSpMkLst>
        </pc:cxnChg>
        <pc:cxnChg chg="mod">
          <ac:chgData name="Harshit Gupta" userId="7890e178-3e6d-47be-8553-f8e5dd2d2cea" providerId="ADAL" clId="{0FEB1B1F-74CC-42C4-B8F7-8B63E50E01E7}" dt="2022-03-12T04:12:28.404" v="39"/>
          <ac:cxnSpMkLst>
            <pc:docMk/>
            <pc:sldMk cId="504836078" sldId="3010"/>
            <ac:cxnSpMk id="66" creationId="{FBD62702-0B29-4B77-9F27-56EEFC081C8F}"/>
          </ac:cxnSpMkLst>
        </pc:cxnChg>
        <pc:cxnChg chg="mod">
          <ac:chgData name="Harshit Gupta" userId="7890e178-3e6d-47be-8553-f8e5dd2d2cea" providerId="ADAL" clId="{0FEB1B1F-74CC-42C4-B8F7-8B63E50E01E7}" dt="2022-03-12T04:12:28.404" v="39"/>
          <ac:cxnSpMkLst>
            <pc:docMk/>
            <pc:sldMk cId="504836078" sldId="3010"/>
            <ac:cxnSpMk id="67" creationId="{4A764384-5714-422F-BC7F-FF462F1328C9}"/>
          </ac:cxnSpMkLst>
        </pc:cxnChg>
      </pc:sldChg>
      <pc:sldChg chg="addSp delSp modSp add mod">
        <pc:chgData name="Harshit Gupta" userId="7890e178-3e6d-47be-8553-f8e5dd2d2cea" providerId="ADAL" clId="{0FEB1B1F-74CC-42C4-B8F7-8B63E50E01E7}" dt="2022-03-12T04:13:11.220" v="44" actId="1076"/>
        <pc:sldMkLst>
          <pc:docMk/>
          <pc:sldMk cId="2392831579" sldId="3011"/>
        </pc:sldMkLst>
        <pc:spChg chg="add mod">
          <ac:chgData name="Harshit Gupta" userId="7890e178-3e6d-47be-8553-f8e5dd2d2cea" providerId="ADAL" clId="{0FEB1B1F-74CC-42C4-B8F7-8B63E50E01E7}" dt="2022-03-12T04:13:11.220" v="44" actId="1076"/>
          <ac:spMkLst>
            <pc:docMk/>
            <pc:sldMk cId="2392831579" sldId="3011"/>
            <ac:spMk id="22" creationId="{6801470D-E9C6-47B0-89B4-E2D365D1C95A}"/>
          </ac:spMkLst>
        </pc:spChg>
        <pc:spChg chg="mod">
          <ac:chgData name="Harshit Gupta" userId="7890e178-3e6d-47be-8553-f8e5dd2d2cea" providerId="ADAL" clId="{0FEB1B1F-74CC-42C4-B8F7-8B63E50E01E7}" dt="2022-03-12T04:13:05.801" v="43"/>
          <ac:spMkLst>
            <pc:docMk/>
            <pc:sldMk cId="2392831579" sldId="3011"/>
            <ac:spMk id="25" creationId="{2E95158B-F87F-4C7D-88C7-C491C73A553D}"/>
          </ac:spMkLst>
        </pc:spChg>
        <pc:spChg chg="mod">
          <ac:chgData name="Harshit Gupta" userId="7890e178-3e6d-47be-8553-f8e5dd2d2cea" providerId="ADAL" clId="{0FEB1B1F-74CC-42C4-B8F7-8B63E50E01E7}" dt="2022-03-12T04:13:05.801" v="43"/>
          <ac:spMkLst>
            <pc:docMk/>
            <pc:sldMk cId="2392831579" sldId="3011"/>
            <ac:spMk id="27" creationId="{F5432F8C-25AC-48BE-A7E6-7499DC1D65BB}"/>
          </ac:spMkLst>
        </pc:spChg>
        <pc:spChg chg="mod">
          <ac:chgData name="Harshit Gupta" userId="7890e178-3e6d-47be-8553-f8e5dd2d2cea" providerId="ADAL" clId="{0FEB1B1F-74CC-42C4-B8F7-8B63E50E01E7}" dt="2022-03-12T04:13:05.801" v="43"/>
          <ac:spMkLst>
            <pc:docMk/>
            <pc:sldMk cId="2392831579" sldId="3011"/>
            <ac:spMk id="34" creationId="{33F1065F-7A75-48E5-AB86-24B9A4560408}"/>
          </ac:spMkLst>
        </pc:spChg>
        <pc:spChg chg="del">
          <ac:chgData name="Harshit Gupta" userId="7890e178-3e6d-47be-8553-f8e5dd2d2cea" providerId="ADAL" clId="{0FEB1B1F-74CC-42C4-B8F7-8B63E50E01E7}" dt="2022-03-12T04:13:05.229" v="42" actId="478"/>
          <ac:spMkLst>
            <pc:docMk/>
            <pc:sldMk cId="2392831579" sldId="3011"/>
            <ac:spMk id="35" creationId="{46025759-55A8-4A11-95BE-F8123D5C1180}"/>
          </ac:spMkLst>
        </pc:spChg>
        <pc:spChg chg="mod">
          <ac:chgData name="Harshit Gupta" userId="7890e178-3e6d-47be-8553-f8e5dd2d2cea" providerId="ADAL" clId="{0FEB1B1F-74CC-42C4-B8F7-8B63E50E01E7}" dt="2022-03-12T04:13:05.801" v="43"/>
          <ac:spMkLst>
            <pc:docMk/>
            <pc:sldMk cId="2392831579" sldId="3011"/>
            <ac:spMk id="36" creationId="{DCA1A9AE-FEAE-45F2-B864-28D5826E6EA9}"/>
          </ac:spMkLst>
        </pc:spChg>
        <pc:spChg chg="mod">
          <ac:chgData name="Harshit Gupta" userId="7890e178-3e6d-47be-8553-f8e5dd2d2cea" providerId="ADAL" clId="{0FEB1B1F-74CC-42C4-B8F7-8B63E50E01E7}" dt="2022-03-12T04:13:05.801" v="43"/>
          <ac:spMkLst>
            <pc:docMk/>
            <pc:sldMk cId="2392831579" sldId="3011"/>
            <ac:spMk id="37" creationId="{5A50976F-AA26-42BD-B199-DD10EA370687}"/>
          </ac:spMkLst>
        </pc:spChg>
        <pc:grpChg chg="add mod">
          <ac:chgData name="Harshit Gupta" userId="7890e178-3e6d-47be-8553-f8e5dd2d2cea" providerId="ADAL" clId="{0FEB1B1F-74CC-42C4-B8F7-8B63E50E01E7}" dt="2022-03-12T04:13:11.220" v="44" actId="1076"/>
          <ac:grpSpMkLst>
            <pc:docMk/>
            <pc:sldMk cId="2392831579" sldId="3011"/>
            <ac:grpSpMk id="23" creationId="{8068C344-4495-46FE-B41E-A13BB61BB821}"/>
          </ac:grpSpMkLst>
        </pc:grpChg>
        <pc:grpChg chg="mod">
          <ac:chgData name="Harshit Gupta" userId="7890e178-3e6d-47be-8553-f8e5dd2d2cea" providerId="ADAL" clId="{0FEB1B1F-74CC-42C4-B8F7-8B63E50E01E7}" dt="2022-03-12T04:13:05.801" v="43"/>
          <ac:grpSpMkLst>
            <pc:docMk/>
            <pc:sldMk cId="2392831579" sldId="3011"/>
            <ac:grpSpMk id="24" creationId="{076ACBC0-5D33-45A4-865D-F88B79BB8936}"/>
          </ac:grpSpMkLst>
        </pc:grpChg>
        <pc:grpChg chg="del">
          <ac:chgData name="Harshit Gupta" userId="7890e178-3e6d-47be-8553-f8e5dd2d2cea" providerId="ADAL" clId="{0FEB1B1F-74CC-42C4-B8F7-8B63E50E01E7}" dt="2022-03-12T04:13:05.229" v="42" actId="478"/>
          <ac:grpSpMkLst>
            <pc:docMk/>
            <pc:sldMk cId="2392831579" sldId="3011"/>
            <ac:grpSpMk id="53" creationId="{083F35AC-E349-4418-A7C5-5C1D510B1055}"/>
          </ac:grpSpMkLst>
        </pc:grpChg>
        <pc:graphicFrameChg chg="mod">
          <ac:chgData name="Harshit Gupta" userId="7890e178-3e6d-47be-8553-f8e5dd2d2cea" providerId="ADAL" clId="{0FEB1B1F-74CC-42C4-B8F7-8B63E50E01E7}" dt="2022-03-12T04:13:05.801" v="43"/>
          <ac:graphicFrameMkLst>
            <pc:docMk/>
            <pc:sldMk cId="2392831579" sldId="3011"/>
            <ac:graphicFrameMk id="28" creationId="{E60A13BD-18BE-4F12-A665-40AB15BCE660}"/>
          </ac:graphicFrameMkLst>
        </pc:graphicFrameChg>
        <pc:cxnChg chg="mod">
          <ac:chgData name="Harshit Gupta" userId="7890e178-3e6d-47be-8553-f8e5dd2d2cea" providerId="ADAL" clId="{0FEB1B1F-74CC-42C4-B8F7-8B63E50E01E7}" dt="2022-03-12T04:13:05.801" v="43"/>
          <ac:cxnSpMkLst>
            <pc:docMk/>
            <pc:sldMk cId="2392831579" sldId="3011"/>
            <ac:cxnSpMk id="26" creationId="{D914BBEF-5774-458B-9083-AAB81C32744A}"/>
          </ac:cxnSpMkLst>
        </pc:cxnChg>
        <pc:cxnChg chg="mod">
          <ac:chgData name="Harshit Gupta" userId="7890e178-3e6d-47be-8553-f8e5dd2d2cea" providerId="ADAL" clId="{0FEB1B1F-74CC-42C4-B8F7-8B63E50E01E7}" dt="2022-03-12T04:13:05.801" v="43"/>
          <ac:cxnSpMkLst>
            <pc:docMk/>
            <pc:sldMk cId="2392831579" sldId="3011"/>
            <ac:cxnSpMk id="29" creationId="{543AF6C7-0960-42D4-8313-B4F82C5AF548}"/>
          </ac:cxnSpMkLst>
        </pc:cxnChg>
        <pc:cxnChg chg="mod">
          <ac:chgData name="Harshit Gupta" userId="7890e178-3e6d-47be-8553-f8e5dd2d2cea" providerId="ADAL" clId="{0FEB1B1F-74CC-42C4-B8F7-8B63E50E01E7}" dt="2022-03-12T04:13:05.801" v="43"/>
          <ac:cxnSpMkLst>
            <pc:docMk/>
            <pc:sldMk cId="2392831579" sldId="3011"/>
            <ac:cxnSpMk id="30" creationId="{08A2E5B6-6EE4-417C-BED9-67E7A5F5F19C}"/>
          </ac:cxnSpMkLst>
        </pc:cxnChg>
        <pc:cxnChg chg="mod">
          <ac:chgData name="Harshit Gupta" userId="7890e178-3e6d-47be-8553-f8e5dd2d2cea" providerId="ADAL" clId="{0FEB1B1F-74CC-42C4-B8F7-8B63E50E01E7}" dt="2022-03-12T04:13:05.801" v="43"/>
          <ac:cxnSpMkLst>
            <pc:docMk/>
            <pc:sldMk cId="2392831579" sldId="3011"/>
            <ac:cxnSpMk id="31" creationId="{D8FB6E70-6438-4CB7-8974-1D0855DC134C}"/>
          </ac:cxnSpMkLst>
        </pc:cxnChg>
        <pc:cxnChg chg="mod">
          <ac:chgData name="Harshit Gupta" userId="7890e178-3e6d-47be-8553-f8e5dd2d2cea" providerId="ADAL" clId="{0FEB1B1F-74CC-42C4-B8F7-8B63E50E01E7}" dt="2022-03-12T04:13:05.801" v="43"/>
          <ac:cxnSpMkLst>
            <pc:docMk/>
            <pc:sldMk cId="2392831579" sldId="3011"/>
            <ac:cxnSpMk id="32" creationId="{1EDC8036-D740-4C0F-A382-CF0DA774A376}"/>
          </ac:cxnSpMkLst>
        </pc:cxnChg>
        <pc:cxnChg chg="mod">
          <ac:chgData name="Harshit Gupta" userId="7890e178-3e6d-47be-8553-f8e5dd2d2cea" providerId="ADAL" clId="{0FEB1B1F-74CC-42C4-B8F7-8B63E50E01E7}" dt="2022-03-12T04:13:05.801" v="43"/>
          <ac:cxnSpMkLst>
            <pc:docMk/>
            <pc:sldMk cId="2392831579" sldId="3011"/>
            <ac:cxnSpMk id="33" creationId="{E9D61ED5-DB98-4FCF-B4AE-A4390F2B3054}"/>
          </ac:cxnSpMkLst>
        </pc:cxnChg>
        <pc:cxnChg chg="mod">
          <ac:chgData name="Harshit Gupta" userId="7890e178-3e6d-47be-8553-f8e5dd2d2cea" providerId="ADAL" clId="{0FEB1B1F-74CC-42C4-B8F7-8B63E50E01E7}" dt="2022-03-12T04:13:05.801" v="43"/>
          <ac:cxnSpMkLst>
            <pc:docMk/>
            <pc:sldMk cId="2392831579" sldId="3011"/>
            <ac:cxnSpMk id="38" creationId="{02670FB3-DDFE-49C5-8B59-3FCC89D8C853}"/>
          </ac:cxnSpMkLst>
        </pc:cxnChg>
        <pc:cxnChg chg="mod">
          <ac:chgData name="Harshit Gupta" userId="7890e178-3e6d-47be-8553-f8e5dd2d2cea" providerId="ADAL" clId="{0FEB1B1F-74CC-42C4-B8F7-8B63E50E01E7}" dt="2022-03-12T04:13:05.229" v="42" actId="478"/>
          <ac:cxnSpMkLst>
            <pc:docMk/>
            <pc:sldMk cId="2392831579" sldId="3011"/>
            <ac:cxnSpMk id="57" creationId="{1F3E0F5C-DD26-4678-A435-D4FBB2989296}"/>
          </ac:cxnSpMkLst>
        </pc:cxnChg>
        <pc:cxnChg chg="mod">
          <ac:chgData name="Harshit Gupta" userId="7890e178-3e6d-47be-8553-f8e5dd2d2cea" providerId="ADAL" clId="{0FEB1B1F-74CC-42C4-B8F7-8B63E50E01E7}" dt="2022-03-12T04:13:05.229" v="42" actId="478"/>
          <ac:cxnSpMkLst>
            <pc:docMk/>
            <pc:sldMk cId="2392831579" sldId="3011"/>
            <ac:cxnSpMk id="65" creationId="{0777132F-601E-4A11-84A5-524006077470}"/>
          </ac:cxnSpMkLst>
        </pc:cxnChg>
        <pc:cxnChg chg="mod">
          <ac:chgData name="Harshit Gupta" userId="7890e178-3e6d-47be-8553-f8e5dd2d2cea" providerId="ADAL" clId="{0FEB1B1F-74CC-42C4-B8F7-8B63E50E01E7}" dt="2022-03-12T04:13:05.229" v="42" actId="478"/>
          <ac:cxnSpMkLst>
            <pc:docMk/>
            <pc:sldMk cId="2392831579" sldId="3011"/>
            <ac:cxnSpMk id="66" creationId="{FBD62702-0B29-4B77-9F27-56EEFC081C8F}"/>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YashRatanpal\Desktop\Book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8.70328525462295E-2"/>
          <c:y val="4.1666666666666664E-2"/>
          <c:w val="0.89074491021094115"/>
          <c:h val="0.7301924759405074"/>
        </c:manualLayout>
      </c:layout>
      <c:lineChart>
        <c:grouping val="standard"/>
        <c:varyColors val="0"/>
        <c:ser>
          <c:idx val="0"/>
          <c:order val="0"/>
          <c:tx>
            <c:strRef>
              <c:f>Sheet1!$C$3</c:f>
              <c:strCache>
                <c:ptCount val="1"/>
                <c:pt idx="0">
                  <c:v>Base</c:v>
                </c:pt>
              </c:strCache>
            </c:strRef>
          </c:tx>
          <c:spPr>
            <a:ln w="28575" cap="rnd">
              <a:solidFill>
                <a:schemeClr val="accent6">
                  <a:lumMod val="75000"/>
                </a:schemeClr>
              </a:solidFill>
              <a:round/>
            </a:ln>
            <a:effectLst/>
          </c:spPr>
          <c:marker>
            <c:symbol val="none"/>
          </c:marker>
          <c:cat>
            <c:numRef>
              <c:f>Sheet1!$B$4:$B$14</c:f>
              <c:numCache>
                <c:formatCode>0.00</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Sheet1!$C$4:$C$14</c:f>
              <c:numCache>
                <c:formatCode>0.00%</c:formatCode>
                <c:ptCount val="11"/>
                <c:pt idx="0">
                  <c:v>4.9100000000000303E-2</c:v>
                </c:pt>
                <c:pt idx="1">
                  <c:v>5.9100000000000305E-2</c:v>
                </c:pt>
                <c:pt idx="2">
                  <c:v>6.410000000000031E-2</c:v>
                </c:pt>
                <c:pt idx="3">
                  <c:v>7.4100000000000305E-2</c:v>
                </c:pt>
                <c:pt idx="4">
                  <c:v>7.9100000000000309E-2</c:v>
                </c:pt>
                <c:pt idx="5">
                  <c:v>8.9100000000000304E-2</c:v>
                </c:pt>
                <c:pt idx="6">
                  <c:v>9.4100000000000308E-2</c:v>
                </c:pt>
                <c:pt idx="7">
                  <c:v>0.1041000000000003</c:v>
                </c:pt>
                <c:pt idx="8">
                  <c:v>0.10910000000000031</c:v>
                </c:pt>
                <c:pt idx="9">
                  <c:v>0.1191000000000003</c:v>
                </c:pt>
                <c:pt idx="10">
                  <c:v>0.12410000000000031</c:v>
                </c:pt>
              </c:numCache>
            </c:numRef>
          </c:val>
          <c:smooth val="0"/>
          <c:extLst>
            <c:ext xmlns:c16="http://schemas.microsoft.com/office/drawing/2014/chart" uri="{C3380CC4-5D6E-409C-BE32-E72D297353CC}">
              <c16:uniqueId val="{00000000-D90E-4F17-8100-2A29B3971668}"/>
            </c:ext>
          </c:extLst>
        </c:ser>
        <c:ser>
          <c:idx val="1"/>
          <c:order val="1"/>
          <c:tx>
            <c:strRef>
              <c:f>Sheet1!$D$3</c:f>
              <c:strCache>
                <c:ptCount val="1"/>
                <c:pt idx="0">
                  <c:v>+1bp</c:v>
                </c:pt>
              </c:strCache>
            </c:strRef>
          </c:tx>
          <c:spPr>
            <a:ln w="28575" cap="rnd">
              <a:solidFill>
                <a:schemeClr val="accent6">
                  <a:lumMod val="50000"/>
                </a:schemeClr>
              </a:solidFill>
              <a:prstDash val="lgDash"/>
              <a:round/>
            </a:ln>
            <a:effectLst/>
          </c:spPr>
          <c:marker>
            <c:symbol val="none"/>
          </c:marker>
          <c:cat>
            <c:numRef>
              <c:f>Sheet1!$B$4:$B$14</c:f>
              <c:numCache>
                <c:formatCode>0.00</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Sheet1!$D$4:$D$14</c:f>
              <c:numCache>
                <c:formatCode>0.00%</c:formatCode>
                <c:ptCount val="11"/>
                <c:pt idx="0">
                  <c:v>5.9100000000000305E-2</c:v>
                </c:pt>
                <c:pt idx="1">
                  <c:v>6.91000000000003E-2</c:v>
                </c:pt>
                <c:pt idx="2">
                  <c:v>7.4100000000000305E-2</c:v>
                </c:pt>
                <c:pt idx="3">
                  <c:v>8.41000000000003E-2</c:v>
                </c:pt>
                <c:pt idx="4">
                  <c:v>8.9100000000000304E-2</c:v>
                </c:pt>
                <c:pt idx="5">
                  <c:v>9.9100000000000299E-2</c:v>
                </c:pt>
                <c:pt idx="6">
                  <c:v>0.1041000000000003</c:v>
                </c:pt>
                <c:pt idx="7">
                  <c:v>0.1141000000000003</c:v>
                </c:pt>
                <c:pt idx="8">
                  <c:v>0.1191000000000003</c:v>
                </c:pt>
                <c:pt idx="9">
                  <c:v>0.1291000000000003</c:v>
                </c:pt>
                <c:pt idx="10">
                  <c:v>0.1341000000000003</c:v>
                </c:pt>
              </c:numCache>
            </c:numRef>
          </c:val>
          <c:smooth val="0"/>
          <c:extLst>
            <c:ext xmlns:c16="http://schemas.microsoft.com/office/drawing/2014/chart" uri="{C3380CC4-5D6E-409C-BE32-E72D297353CC}">
              <c16:uniqueId val="{00000001-D90E-4F17-8100-2A29B3971668}"/>
            </c:ext>
          </c:extLst>
        </c:ser>
        <c:ser>
          <c:idx val="2"/>
          <c:order val="2"/>
          <c:tx>
            <c:strRef>
              <c:f>Sheet1!$E$3</c:f>
              <c:strCache>
                <c:ptCount val="1"/>
                <c:pt idx="0">
                  <c:v>-1bp</c:v>
                </c:pt>
              </c:strCache>
            </c:strRef>
          </c:tx>
          <c:spPr>
            <a:ln w="28575" cap="rnd">
              <a:solidFill>
                <a:schemeClr val="accent6">
                  <a:lumMod val="40000"/>
                  <a:lumOff val="60000"/>
                </a:schemeClr>
              </a:solidFill>
              <a:prstDash val="lgDash"/>
              <a:round/>
            </a:ln>
            <a:effectLst/>
          </c:spPr>
          <c:marker>
            <c:symbol val="none"/>
          </c:marker>
          <c:cat>
            <c:numRef>
              <c:f>Sheet1!$B$4:$B$14</c:f>
              <c:numCache>
                <c:formatCode>0.00</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Sheet1!$E$4:$E$14</c:f>
              <c:numCache>
                <c:formatCode>0.00%</c:formatCode>
                <c:ptCount val="11"/>
                <c:pt idx="0">
                  <c:v>3.9100000000000301E-2</c:v>
                </c:pt>
                <c:pt idx="1">
                  <c:v>4.9100000000000303E-2</c:v>
                </c:pt>
                <c:pt idx="2">
                  <c:v>5.4100000000000308E-2</c:v>
                </c:pt>
                <c:pt idx="3">
                  <c:v>6.410000000000031E-2</c:v>
                </c:pt>
                <c:pt idx="4">
                  <c:v>6.9100000000000314E-2</c:v>
                </c:pt>
                <c:pt idx="5">
                  <c:v>7.9100000000000309E-2</c:v>
                </c:pt>
                <c:pt idx="6">
                  <c:v>8.4100000000000313E-2</c:v>
                </c:pt>
                <c:pt idx="7">
                  <c:v>9.4100000000000308E-2</c:v>
                </c:pt>
                <c:pt idx="8">
                  <c:v>9.9100000000000313E-2</c:v>
                </c:pt>
                <c:pt idx="9">
                  <c:v>0.10910000000000031</c:v>
                </c:pt>
                <c:pt idx="10">
                  <c:v>0.11410000000000031</c:v>
                </c:pt>
              </c:numCache>
            </c:numRef>
          </c:val>
          <c:smooth val="0"/>
          <c:extLst>
            <c:ext xmlns:c16="http://schemas.microsoft.com/office/drawing/2014/chart" uri="{C3380CC4-5D6E-409C-BE32-E72D297353CC}">
              <c16:uniqueId val="{00000002-D90E-4F17-8100-2A29B3971668}"/>
            </c:ext>
          </c:extLst>
        </c:ser>
        <c:dLbls>
          <c:showLegendKey val="0"/>
          <c:showVal val="0"/>
          <c:showCatName val="0"/>
          <c:showSerName val="0"/>
          <c:showPercent val="0"/>
          <c:showBubbleSize val="0"/>
        </c:dLbls>
        <c:smooth val="0"/>
        <c:axId val="412745199"/>
        <c:axId val="418859951"/>
      </c:lineChart>
      <c:dateAx>
        <c:axId val="41274519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dirty="0"/>
                  <a:t>Tenor</a:t>
                </a:r>
              </a:p>
            </c:rich>
          </c:tx>
          <c:layout>
            <c:manualLayout>
              <c:xMode val="edge"/>
              <c:yMode val="edge"/>
              <c:x val="0.49613845144356955"/>
              <c:y val="0.8375918635170601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59951"/>
        <c:crosses val="autoZero"/>
        <c:auto val="0"/>
        <c:lblOffset val="100"/>
        <c:baseTimeUnit val="days"/>
        <c:majorUnit val="2"/>
        <c:majorTimeUnit val="days"/>
      </c:dateAx>
      <c:valAx>
        <c:axId val="418859951"/>
        <c:scaling>
          <c:orientation val="minMax"/>
        </c:scaling>
        <c:delete val="1"/>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dirty="0"/>
                  <a:t>Interest Rates</a:t>
                </a:r>
              </a:p>
            </c:rich>
          </c:tx>
          <c:layout>
            <c:manualLayout>
              <c:xMode val="edge"/>
              <c:yMode val="edge"/>
              <c:x val="5.5555555555555558E-3"/>
              <c:y val="0.2779203120443277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crossAx val="412745199"/>
        <c:crosses val="autoZero"/>
        <c:crossBetween val="between"/>
        <c:majorUnit val="4.0000000000000008E-2"/>
      </c:valAx>
      <c:spPr>
        <a:solidFill>
          <a:schemeClr val="bg1">
            <a:lumMod val="95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dash"/>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Arial" panose="020B0604020202020204" pitchFamily="34" charset="0"/>
                <a:ea typeface="+mj-ea"/>
                <a:cs typeface="Arial" panose="020B0604020202020204" pitchFamily="34" charset="0"/>
              </a:defRPr>
            </a:pPr>
            <a:r>
              <a:rPr lang="en-US" sz="1600" b="1" baseline="0" dirty="0"/>
              <a:t>Sample </a:t>
            </a:r>
            <a:r>
              <a:rPr lang="en-US" sz="1600" b="1" dirty="0"/>
              <a:t>Distribution</a:t>
            </a:r>
            <a:r>
              <a:rPr lang="en-US" sz="1600" b="1" baseline="0" dirty="0"/>
              <a:t> of Portfolio Returns </a:t>
            </a:r>
            <a:endParaRPr lang="en-US" sz="1600" b="1" dirty="0"/>
          </a:p>
        </c:rich>
      </c:tx>
      <c:layout>
        <c:manualLayout>
          <c:xMode val="edge"/>
          <c:yMode val="edge"/>
          <c:x val="0.32150664746221785"/>
          <c:y val="5.2993463454425821E-2"/>
        </c:manualLayout>
      </c:layout>
      <c:overlay val="0"/>
      <c:spPr>
        <a:noFill/>
        <a:ln>
          <a:noFill/>
        </a:ln>
        <a:effectLst/>
      </c:spPr>
      <c:txPr>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Arial" panose="020B0604020202020204" pitchFamily="34" charset="0"/>
              <a:ea typeface="+mj-ea"/>
              <a:cs typeface="Arial" panose="020B0604020202020204" pitchFamily="34" charset="0"/>
            </a:defRPr>
          </a:pPr>
          <a:endParaRPr lang="en-US"/>
        </a:p>
      </c:txPr>
    </c:title>
    <c:autoTitleDeleted val="0"/>
    <c:plotArea>
      <c:layout/>
      <c:barChart>
        <c:barDir val="col"/>
        <c:grouping val="clustered"/>
        <c:varyColors val="0"/>
        <c:ser>
          <c:idx val="0"/>
          <c:order val="0"/>
          <c:tx>
            <c:strRef>
              <c:f>Sheet1!$U$1</c:f>
              <c:strCache>
                <c:ptCount val="1"/>
                <c:pt idx="0">
                  <c:v>Return (%)</c:v>
                </c:pt>
              </c:strCache>
            </c:strRef>
          </c:tx>
          <c:spPr>
            <a:solidFill>
              <a:schemeClr val="accent1">
                <a:alpha val="70000"/>
              </a:schemeClr>
            </a:solidFill>
            <a:ln>
              <a:solidFill>
                <a:srgbClr val="C19859"/>
              </a:solidFill>
            </a:ln>
            <a:effectLst/>
          </c:spPr>
          <c:invertIfNegative val="0"/>
          <c:val>
            <c:numRef>
              <c:f>Sheet1!$U$2:$U$254</c:f>
              <c:numCache>
                <c:formatCode>0.00%</c:formatCode>
                <c:ptCount val="253"/>
                <c:pt idx="0">
                  <c:v>0.20326086956521738</c:v>
                </c:pt>
                <c:pt idx="1">
                  <c:v>0.1781600000000001</c:v>
                </c:pt>
                <c:pt idx="2">
                  <c:v>9.5321428571428557E-2</c:v>
                </c:pt>
                <c:pt idx="3">
                  <c:v>8.1181318681318615E-2</c:v>
                </c:pt>
                <c:pt idx="4">
                  <c:v>5.1851285774330291E-2</c:v>
                </c:pt>
                <c:pt idx="5">
                  <c:v>5.0168235605459133E-2</c:v>
                </c:pt>
                <c:pt idx="6">
                  <c:v>4.7329984901241851E-2</c:v>
                </c:pt>
                <c:pt idx="7">
                  <c:v>4.6951819075712775E-2</c:v>
                </c:pt>
                <c:pt idx="8">
                  <c:v>4.3424878836833658E-2</c:v>
                </c:pt>
                <c:pt idx="9">
                  <c:v>4.1153155384901385E-2</c:v>
                </c:pt>
                <c:pt idx="10">
                  <c:v>4.0727991547663711E-2</c:v>
                </c:pt>
                <c:pt idx="11">
                  <c:v>3.9175113106302506E-2</c:v>
                </c:pt>
                <c:pt idx="12">
                  <c:v>3.6677039264361389E-2</c:v>
                </c:pt>
                <c:pt idx="13">
                  <c:v>3.4728315896051187E-2</c:v>
                </c:pt>
                <c:pt idx="14">
                  <c:v>3.4530077293603689E-2</c:v>
                </c:pt>
                <c:pt idx="15">
                  <c:v>3.4482758620689502E-2</c:v>
                </c:pt>
                <c:pt idx="16">
                  <c:v>3.4383210613383453E-2</c:v>
                </c:pt>
                <c:pt idx="17">
                  <c:v>3.2359422182322684E-2</c:v>
                </c:pt>
                <c:pt idx="18">
                  <c:v>3.0652115332794549E-2</c:v>
                </c:pt>
                <c:pt idx="19">
                  <c:v>2.7489645566836529E-2</c:v>
                </c:pt>
                <c:pt idx="20">
                  <c:v>2.5824253572944711E-2</c:v>
                </c:pt>
                <c:pt idx="21">
                  <c:v>2.4250600506728892E-2</c:v>
                </c:pt>
                <c:pt idx="22">
                  <c:v>2.365974282888228E-2</c:v>
                </c:pt>
                <c:pt idx="23">
                  <c:v>2.2946609783373928E-2</c:v>
                </c:pt>
                <c:pt idx="24">
                  <c:v>2.2885418277408531E-2</c:v>
                </c:pt>
                <c:pt idx="25">
                  <c:v>2.2844827586206762E-2</c:v>
                </c:pt>
                <c:pt idx="26">
                  <c:v>2.1440129449838308E-2</c:v>
                </c:pt>
                <c:pt idx="27">
                  <c:v>2.101610324794323E-2</c:v>
                </c:pt>
                <c:pt idx="28">
                  <c:v>2.0500392978779036E-2</c:v>
                </c:pt>
                <c:pt idx="29">
                  <c:v>2.0415068802165592E-2</c:v>
                </c:pt>
                <c:pt idx="30">
                  <c:v>1.9656740501686976E-2</c:v>
                </c:pt>
                <c:pt idx="31">
                  <c:v>1.924902891670266E-2</c:v>
                </c:pt>
                <c:pt idx="32">
                  <c:v>1.8804877181756829E-2</c:v>
                </c:pt>
                <c:pt idx="33">
                  <c:v>1.8328034411819516E-2</c:v>
                </c:pt>
                <c:pt idx="34">
                  <c:v>1.8157543391188469E-2</c:v>
                </c:pt>
                <c:pt idx="35">
                  <c:v>1.742826079794435E-2</c:v>
                </c:pt>
                <c:pt idx="36">
                  <c:v>1.717075728282591E-2</c:v>
                </c:pt>
                <c:pt idx="37">
                  <c:v>1.6696314327622197E-2</c:v>
                </c:pt>
                <c:pt idx="38">
                  <c:v>1.6192177581816347E-2</c:v>
                </c:pt>
                <c:pt idx="39">
                  <c:v>1.6043136732791785E-2</c:v>
                </c:pt>
                <c:pt idx="40">
                  <c:v>1.4932855863921235E-2</c:v>
                </c:pt>
                <c:pt idx="41">
                  <c:v>1.4400876575096033E-2</c:v>
                </c:pt>
                <c:pt idx="42">
                  <c:v>1.394896193771622E-2</c:v>
                </c:pt>
                <c:pt idx="43">
                  <c:v>1.3866356484740994E-2</c:v>
                </c:pt>
                <c:pt idx="44">
                  <c:v>1.3542548342990957E-2</c:v>
                </c:pt>
                <c:pt idx="45">
                  <c:v>1.3275022486895383E-2</c:v>
                </c:pt>
                <c:pt idx="46">
                  <c:v>1.316831683168318E-2</c:v>
                </c:pt>
                <c:pt idx="47">
                  <c:v>1.2962962962962843E-2</c:v>
                </c:pt>
                <c:pt idx="48">
                  <c:v>1.2867364800540404E-2</c:v>
                </c:pt>
                <c:pt idx="49">
                  <c:v>1.2563176895306949E-2</c:v>
                </c:pt>
                <c:pt idx="50">
                  <c:v>1.2463440574315365E-2</c:v>
                </c:pt>
                <c:pt idx="51">
                  <c:v>1.2193362193362089E-2</c:v>
                </c:pt>
                <c:pt idx="52">
                  <c:v>1.1805051770757746E-2</c:v>
                </c:pt>
                <c:pt idx="53">
                  <c:v>1.1286987763956313E-2</c:v>
                </c:pt>
                <c:pt idx="54">
                  <c:v>1.11625100563153E-2</c:v>
                </c:pt>
                <c:pt idx="55">
                  <c:v>1.1038289065194995E-2</c:v>
                </c:pt>
                <c:pt idx="56">
                  <c:v>1.1000758673011868E-2</c:v>
                </c:pt>
                <c:pt idx="57">
                  <c:v>1.0799059091881169E-2</c:v>
                </c:pt>
                <c:pt idx="58">
                  <c:v>1.0764723310399349E-2</c:v>
                </c:pt>
                <c:pt idx="59">
                  <c:v>1.0763058405987014E-2</c:v>
                </c:pt>
                <c:pt idx="60">
                  <c:v>1.0373835301218381E-2</c:v>
                </c:pt>
                <c:pt idx="61">
                  <c:v>1.0363707469691175E-2</c:v>
                </c:pt>
                <c:pt idx="62">
                  <c:v>1.024179403658243E-2</c:v>
                </c:pt>
                <c:pt idx="63">
                  <c:v>1.010036844111295E-2</c:v>
                </c:pt>
                <c:pt idx="64">
                  <c:v>9.5166626871778792E-3</c:v>
                </c:pt>
                <c:pt idx="65">
                  <c:v>9.2111565528167905E-3</c:v>
                </c:pt>
                <c:pt idx="66">
                  <c:v>8.8471217363950139E-3</c:v>
                </c:pt>
                <c:pt idx="67">
                  <c:v>8.7473180392805272E-3</c:v>
                </c:pt>
                <c:pt idx="68">
                  <c:v>7.8170613039245662E-3</c:v>
                </c:pt>
                <c:pt idx="69">
                  <c:v>7.5526954645295241E-3</c:v>
                </c:pt>
                <c:pt idx="70">
                  <c:v>6.7795478075007853E-3</c:v>
                </c:pt>
                <c:pt idx="71">
                  <c:v>6.6379923459884971E-3</c:v>
                </c:pt>
                <c:pt idx="72">
                  <c:v>6.4298169136880468E-3</c:v>
                </c:pt>
                <c:pt idx="73">
                  <c:v>6.3381450141031248E-3</c:v>
                </c:pt>
                <c:pt idx="74">
                  <c:v>6.3261480787253355E-3</c:v>
                </c:pt>
                <c:pt idx="75">
                  <c:v>6.1285033960496449E-3</c:v>
                </c:pt>
                <c:pt idx="76">
                  <c:v>6.0334485921953451E-3</c:v>
                </c:pt>
                <c:pt idx="77">
                  <c:v>5.2571247875410343E-3</c:v>
                </c:pt>
                <c:pt idx="78">
                  <c:v>5.2438197838262646E-3</c:v>
                </c:pt>
                <c:pt idx="79">
                  <c:v>5.2157943067034918E-3</c:v>
                </c:pt>
                <c:pt idx="80">
                  <c:v>5.0079672205780579E-3</c:v>
                </c:pt>
                <c:pt idx="81">
                  <c:v>4.9561446411685584E-3</c:v>
                </c:pt>
                <c:pt idx="82">
                  <c:v>4.4444444444444731E-3</c:v>
                </c:pt>
                <c:pt idx="83">
                  <c:v>4.3730007693243422E-3</c:v>
                </c:pt>
                <c:pt idx="84">
                  <c:v>4.3096303663185953E-3</c:v>
                </c:pt>
                <c:pt idx="85">
                  <c:v>3.9699895703664279E-3</c:v>
                </c:pt>
                <c:pt idx="86">
                  <c:v>3.8094617914239404E-3</c:v>
                </c:pt>
                <c:pt idx="87">
                  <c:v>3.8041940453359402E-3</c:v>
                </c:pt>
                <c:pt idx="88">
                  <c:v>3.7748931088938953E-3</c:v>
                </c:pt>
                <c:pt idx="89">
                  <c:v>3.6857040347044734E-3</c:v>
                </c:pt>
                <c:pt idx="90">
                  <c:v>3.6627972500844486E-3</c:v>
                </c:pt>
                <c:pt idx="91">
                  <c:v>3.3880239065056106E-3</c:v>
                </c:pt>
                <c:pt idx="92">
                  <c:v>3.3812058518296606E-3</c:v>
                </c:pt>
                <c:pt idx="93">
                  <c:v>3.0501226337966703E-3</c:v>
                </c:pt>
                <c:pt idx="94">
                  <c:v>2.8244432022126453E-3</c:v>
                </c:pt>
                <c:pt idx="95">
                  <c:v>2.6282224713021218E-3</c:v>
                </c:pt>
                <c:pt idx="96">
                  <c:v>2.5266704098820814E-3</c:v>
                </c:pt>
                <c:pt idx="97">
                  <c:v>2.480235622384086E-3</c:v>
                </c:pt>
                <c:pt idx="98">
                  <c:v>2.4142383920047195E-3</c:v>
                </c:pt>
                <c:pt idx="99">
                  <c:v>2.2531123501106087E-3</c:v>
                </c:pt>
                <c:pt idx="100">
                  <c:v>2.0247737017626832E-3</c:v>
                </c:pt>
                <c:pt idx="101">
                  <c:v>1.9196025293586327E-3</c:v>
                </c:pt>
                <c:pt idx="102">
                  <c:v>1.8818338146071589E-3</c:v>
                </c:pt>
                <c:pt idx="103">
                  <c:v>1.4347202295552641E-3</c:v>
                </c:pt>
                <c:pt idx="104">
                  <c:v>1.3058239749281775E-3</c:v>
                </c:pt>
                <c:pt idx="105">
                  <c:v>1.0942679669145861E-3</c:v>
                </c:pt>
                <c:pt idx="106">
                  <c:v>9.7807757166945564E-4</c:v>
                </c:pt>
                <c:pt idx="107">
                  <c:v>9.40804576073484E-4</c:v>
                </c:pt>
                <c:pt idx="108">
                  <c:v>8.6626962642122329E-4</c:v>
                </c:pt>
                <c:pt idx="109">
                  <c:v>8.3983623193484291E-4</c:v>
                </c:pt>
                <c:pt idx="110">
                  <c:v>5.3433075073461289E-4</c:v>
                </c:pt>
                <c:pt idx="111">
                  <c:v>1.6554646889388458E-4</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-1.5501472639900538E-4</c:v>
                </c:pt>
                <c:pt idx="129">
                  <c:v>-3.6508342156194029E-4</c:v>
                </c:pt>
                <c:pt idx="130">
                  <c:v>-5.3229240596175398E-4</c:v>
                </c:pt>
                <c:pt idx="131">
                  <c:v>-7.6077446840883134E-4</c:v>
                </c:pt>
                <c:pt idx="132">
                  <c:v>-9.5060150129488985E-4</c:v>
                </c:pt>
                <c:pt idx="133">
                  <c:v>-9.6756973174971783E-4</c:v>
                </c:pt>
                <c:pt idx="134">
                  <c:v>-1.1599202926569907E-3</c:v>
                </c:pt>
                <c:pt idx="135">
                  <c:v>-1.1872108732141617E-3</c:v>
                </c:pt>
                <c:pt idx="136">
                  <c:v>-1.3186472230839463E-3</c:v>
                </c:pt>
                <c:pt idx="137">
                  <c:v>-1.6044006417602619E-3</c:v>
                </c:pt>
                <c:pt idx="138">
                  <c:v>-1.7769002961499636E-3</c:v>
                </c:pt>
                <c:pt idx="139">
                  <c:v>-1.9274644009126263E-3</c:v>
                </c:pt>
                <c:pt idx="140">
                  <c:v>-2.2464810979675454E-3</c:v>
                </c:pt>
                <c:pt idx="141">
                  <c:v>-2.331396134612751E-3</c:v>
                </c:pt>
                <c:pt idx="142">
                  <c:v>-2.5196335078535581E-3</c:v>
                </c:pt>
                <c:pt idx="143">
                  <c:v>-2.5535939470365809E-3</c:v>
                </c:pt>
                <c:pt idx="144">
                  <c:v>-2.8230968716147498E-3</c:v>
                </c:pt>
                <c:pt idx="145">
                  <c:v>-2.8873285648663982E-3</c:v>
                </c:pt>
                <c:pt idx="146">
                  <c:v>-2.9870251096797418E-3</c:v>
                </c:pt>
                <c:pt idx="147">
                  <c:v>-3.1374786081004302E-3</c:v>
                </c:pt>
                <c:pt idx="148">
                  <c:v>-3.3408772497036665E-3</c:v>
                </c:pt>
                <c:pt idx="149">
                  <c:v>-3.482463309761652E-3</c:v>
                </c:pt>
                <c:pt idx="150">
                  <c:v>-3.5162210575200303E-3</c:v>
                </c:pt>
                <c:pt idx="151">
                  <c:v>-3.7019153388057058E-3</c:v>
                </c:pt>
                <c:pt idx="152">
                  <c:v>-3.8123395316269626E-3</c:v>
                </c:pt>
                <c:pt idx="153">
                  <c:v>-3.9999999999998925E-3</c:v>
                </c:pt>
                <c:pt idx="154">
                  <c:v>-4.4029875085613845E-3</c:v>
                </c:pt>
                <c:pt idx="155">
                  <c:v>-4.5762510400569889E-3</c:v>
                </c:pt>
                <c:pt idx="156">
                  <c:v>-4.6345338983050377E-3</c:v>
                </c:pt>
                <c:pt idx="157">
                  <c:v>-4.9238743116293282E-3</c:v>
                </c:pt>
                <c:pt idx="158">
                  <c:v>-5.2081658897283889E-3</c:v>
                </c:pt>
                <c:pt idx="159">
                  <c:v>-5.4399877408725095E-3</c:v>
                </c:pt>
                <c:pt idx="160">
                  <c:v>-5.6114611743315335E-3</c:v>
                </c:pt>
                <c:pt idx="161">
                  <c:v>-5.6309341959445147E-3</c:v>
                </c:pt>
                <c:pt idx="162">
                  <c:v>-5.7939914163089856E-3</c:v>
                </c:pt>
                <c:pt idx="163">
                  <c:v>-5.8659305498918179E-3</c:v>
                </c:pt>
                <c:pt idx="164">
                  <c:v>-5.8789514263685172E-3</c:v>
                </c:pt>
                <c:pt idx="165">
                  <c:v>-5.8855735012319776E-3</c:v>
                </c:pt>
                <c:pt idx="166">
                  <c:v>-5.9301189393174969E-3</c:v>
                </c:pt>
                <c:pt idx="167">
                  <c:v>-5.9948896023062082E-3</c:v>
                </c:pt>
                <c:pt idx="168">
                  <c:v>-6.0541899626161966E-3</c:v>
                </c:pt>
                <c:pt idx="169">
                  <c:v>-6.0911736178467235E-3</c:v>
                </c:pt>
                <c:pt idx="170">
                  <c:v>-7.1562722621590913E-3</c:v>
                </c:pt>
                <c:pt idx="171">
                  <c:v>-7.2283639693858648E-3</c:v>
                </c:pt>
                <c:pt idx="172">
                  <c:v>-7.650870481692551E-3</c:v>
                </c:pt>
                <c:pt idx="173">
                  <c:v>-7.6739087103846471E-3</c:v>
                </c:pt>
                <c:pt idx="174">
                  <c:v>-7.757131271816875E-3</c:v>
                </c:pt>
                <c:pt idx="175">
                  <c:v>-7.8488758813356485E-3</c:v>
                </c:pt>
                <c:pt idx="176">
                  <c:v>-7.9425238110932828E-3</c:v>
                </c:pt>
                <c:pt idx="177">
                  <c:v>-8.0637326338288684E-3</c:v>
                </c:pt>
                <c:pt idx="178">
                  <c:v>-8.2404904739930007E-3</c:v>
                </c:pt>
                <c:pt idx="179">
                  <c:v>-8.4972874044055846E-3</c:v>
                </c:pt>
                <c:pt idx="180">
                  <c:v>-8.6117249447550392E-3</c:v>
                </c:pt>
                <c:pt idx="181">
                  <c:v>-8.9928057553957386E-3</c:v>
                </c:pt>
                <c:pt idx="182">
                  <c:v>-9.059018542076358E-3</c:v>
                </c:pt>
                <c:pt idx="183">
                  <c:v>-9.2824564784479424E-3</c:v>
                </c:pt>
                <c:pt idx="184">
                  <c:v>-9.3219792271466151E-3</c:v>
                </c:pt>
                <c:pt idx="185">
                  <c:v>-9.7583391901390204E-3</c:v>
                </c:pt>
                <c:pt idx="186">
                  <c:v>-9.7854867799990197E-3</c:v>
                </c:pt>
                <c:pt idx="187">
                  <c:v>-9.8557302642242606E-3</c:v>
                </c:pt>
                <c:pt idx="188">
                  <c:v>-1.0032900094465558E-2</c:v>
                </c:pt>
                <c:pt idx="189">
                  <c:v>-1.0264987537714765E-2</c:v>
                </c:pt>
                <c:pt idx="190">
                  <c:v>-1.0451676366915241E-2</c:v>
                </c:pt>
                <c:pt idx="191">
                  <c:v>-1.0889292196007316E-2</c:v>
                </c:pt>
                <c:pt idx="192">
                  <c:v>-1.0922146636432539E-2</c:v>
                </c:pt>
                <c:pt idx="193">
                  <c:v>-1.1248559820508097E-2</c:v>
                </c:pt>
                <c:pt idx="194">
                  <c:v>-1.1551264980026565E-2</c:v>
                </c:pt>
                <c:pt idx="195">
                  <c:v>-1.1989012764582307E-2</c:v>
                </c:pt>
                <c:pt idx="196">
                  <c:v>-1.2042280105700298E-2</c:v>
                </c:pt>
                <c:pt idx="197">
                  <c:v>-1.2054021366660006E-2</c:v>
                </c:pt>
                <c:pt idx="198">
                  <c:v>-1.2096774193548265E-2</c:v>
                </c:pt>
                <c:pt idx="199">
                  <c:v>-1.2231216346325291E-2</c:v>
                </c:pt>
                <c:pt idx="200">
                  <c:v>-1.2780386019822676E-2</c:v>
                </c:pt>
                <c:pt idx="201">
                  <c:v>-1.3677599441730637E-2</c:v>
                </c:pt>
                <c:pt idx="202">
                  <c:v>-1.3736434108527207E-2</c:v>
                </c:pt>
                <c:pt idx="203">
                  <c:v>-1.3767249458682018E-2</c:v>
                </c:pt>
                <c:pt idx="204">
                  <c:v>-1.4311940354426733E-2</c:v>
                </c:pt>
                <c:pt idx="205">
                  <c:v>-1.4787360055022791E-2</c:v>
                </c:pt>
                <c:pt idx="206">
                  <c:v>-1.4888724324745639E-2</c:v>
                </c:pt>
                <c:pt idx="207">
                  <c:v>-1.4929336441153018E-2</c:v>
                </c:pt>
                <c:pt idx="208">
                  <c:v>-1.5086347344411832E-2</c:v>
                </c:pt>
                <c:pt idx="209">
                  <c:v>-1.5799751464583678E-2</c:v>
                </c:pt>
                <c:pt idx="210">
                  <c:v>-1.608424393234531E-2</c:v>
                </c:pt>
                <c:pt idx="211">
                  <c:v>-1.6160626836434822E-2</c:v>
                </c:pt>
                <c:pt idx="212">
                  <c:v>-1.6317092235539454E-2</c:v>
                </c:pt>
                <c:pt idx="213">
                  <c:v>-1.6356934418676028E-2</c:v>
                </c:pt>
                <c:pt idx="214">
                  <c:v>-1.6877000181148571E-2</c:v>
                </c:pt>
                <c:pt idx="215">
                  <c:v>-1.7022079637667442E-2</c:v>
                </c:pt>
                <c:pt idx="216">
                  <c:v>-1.8481182795698881E-2</c:v>
                </c:pt>
                <c:pt idx="217">
                  <c:v>-1.8622204349305505E-2</c:v>
                </c:pt>
                <c:pt idx="218">
                  <c:v>-1.9297477519954254E-2</c:v>
                </c:pt>
                <c:pt idx="219">
                  <c:v>-2.0433124685229176E-2</c:v>
                </c:pt>
                <c:pt idx="220">
                  <c:v>-2.0512132993698917E-2</c:v>
                </c:pt>
                <c:pt idx="221">
                  <c:v>-2.0686015831134497E-2</c:v>
                </c:pt>
                <c:pt idx="222">
                  <c:v>-2.0965536584510835E-2</c:v>
                </c:pt>
                <c:pt idx="223">
                  <c:v>-2.1803440341843006E-2</c:v>
                </c:pt>
                <c:pt idx="224">
                  <c:v>-2.2446413786759045E-2</c:v>
                </c:pt>
                <c:pt idx="225">
                  <c:v>-2.2524388865870715E-2</c:v>
                </c:pt>
                <c:pt idx="226">
                  <c:v>-2.3666277856221885E-2</c:v>
                </c:pt>
                <c:pt idx="227">
                  <c:v>-2.3734177215189889E-2</c:v>
                </c:pt>
                <c:pt idx="228">
                  <c:v>-2.4178528668351684E-2</c:v>
                </c:pt>
                <c:pt idx="229">
                  <c:v>-2.4521513886890167E-2</c:v>
                </c:pt>
                <c:pt idx="230">
                  <c:v>-2.5009181050312135E-2</c:v>
                </c:pt>
                <c:pt idx="231">
                  <c:v>-2.6265851381065741E-2</c:v>
                </c:pt>
                <c:pt idx="232">
                  <c:v>-2.7624309392265234E-2</c:v>
                </c:pt>
                <c:pt idx="233">
                  <c:v>-2.8238223154032682E-2</c:v>
                </c:pt>
                <c:pt idx="234">
                  <c:v>-2.8242710795902237E-2</c:v>
                </c:pt>
                <c:pt idx="235">
                  <c:v>-2.8739942724669287E-2</c:v>
                </c:pt>
                <c:pt idx="236">
                  <c:v>-3.1351627872985843E-2</c:v>
                </c:pt>
                <c:pt idx="237">
                  <c:v>-3.160861003598836E-2</c:v>
                </c:pt>
                <c:pt idx="238">
                  <c:v>-3.3537913284498067E-2</c:v>
                </c:pt>
                <c:pt idx="239">
                  <c:v>-3.4114812406777162E-2</c:v>
                </c:pt>
                <c:pt idx="240">
                  <c:v>-3.5082387898433431E-2</c:v>
                </c:pt>
                <c:pt idx="241">
                  <c:v>-3.511805577388627E-2</c:v>
                </c:pt>
                <c:pt idx="242">
                  <c:v>-3.7283726796200622E-2</c:v>
                </c:pt>
                <c:pt idx="243">
                  <c:v>-3.7758750779122718E-2</c:v>
                </c:pt>
                <c:pt idx="244">
                  <c:v>-4.2987641053197301E-2</c:v>
                </c:pt>
                <c:pt idx="245">
                  <c:v>-4.4067918555291796E-2</c:v>
                </c:pt>
                <c:pt idx="246">
                  <c:v>-4.7301200179706071E-2</c:v>
                </c:pt>
                <c:pt idx="247">
                  <c:v>-4.9653908151332193E-2</c:v>
                </c:pt>
                <c:pt idx="248">
                  <c:v>-5.1538230557147902E-2</c:v>
                </c:pt>
                <c:pt idx="249">
                  <c:v>-7.2202524934557255E-2</c:v>
                </c:pt>
                <c:pt idx="250">
                  <c:v>-8.95291201982652E-2</c:v>
                </c:pt>
                <c:pt idx="251">
                  <c:v>-0.17200662394700839</c:v>
                </c:pt>
                <c:pt idx="252">
                  <c:v>-0.19461357559356984</c:v>
                </c:pt>
              </c:numCache>
            </c:numRef>
          </c:val>
          <c:extLst>
            <c:ext xmlns:c16="http://schemas.microsoft.com/office/drawing/2014/chart" uri="{C3380CC4-5D6E-409C-BE32-E72D297353CC}">
              <c16:uniqueId val="{00000000-2B37-4A99-94C4-E088CAA9A27D}"/>
            </c:ext>
          </c:extLst>
        </c:ser>
        <c:dLbls>
          <c:showLegendKey val="0"/>
          <c:showVal val="0"/>
          <c:showCatName val="0"/>
          <c:showSerName val="0"/>
          <c:showPercent val="0"/>
          <c:showBubbleSize val="0"/>
        </c:dLbls>
        <c:gapWidth val="80"/>
        <c:overlap val="25"/>
        <c:axId val="692244592"/>
        <c:axId val="692245904"/>
      </c:barChart>
      <c:catAx>
        <c:axId val="692244592"/>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Arial" panose="020B0604020202020204" pitchFamily="34" charset="0"/>
                    <a:ea typeface="+mn-ea"/>
                    <a:cs typeface="Arial" panose="020B0604020202020204" pitchFamily="34" charset="0"/>
                  </a:defRPr>
                </a:pPr>
                <a:r>
                  <a:rPr lang="en-IN" dirty="0"/>
                  <a:t>Historical scenarios </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majorTickMark val="none"/>
        <c:minorTickMark val="none"/>
        <c:tickLblPos val="low"/>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92245904"/>
        <c:crosses val="autoZero"/>
        <c:auto val="1"/>
        <c:lblAlgn val="ctr"/>
        <c:lblOffset val="100"/>
        <c:noMultiLvlLbl val="0"/>
      </c:catAx>
      <c:valAx>
        <c:axId val="692245904"/>
        <c:scaling>
          <c:orientation val="minMax"/>
        </c:scaling>
        <c:delete val="0"/>
        <c:axPos val="l"/>
        <c:majorGridlines>
          <c:spPr>
            <a:ln w="9525" cap="flat" cmpd="sng" algn="ctr">
              <a:solidFill>
                <a:schemeClr val="tx1">
                  <a:lumMod val="5000"/>
                  <a:lumOff val="9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Arial" panose="020B0604020202020204" pitchFamily="34" charset="0"/>
                    <a:ea typeface="+mn-ea"/>
                    <a:cs typeface="Arial" panose="020B0604020202020204" pitchFamily="34" charset="0"/>
                  </a:defRPr>
                </a:pPr>
                <a:r>
                  <a:rPr lang="en-IN"/>
                  <a:t>Returns (%)</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9224459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0.2871</cdr:x>
      <cdr:y>0.44005</cdr:y>
    </cdr:from>
    <cdr:to>
      <cdr:x>0.2871</cdr:x>
      <cdr:y>0.77215</cdr:y>
    </cdr:to>
    <cdr:cxnSp macro="">
      <cdr:nvCxnSpPr>
        <cdr:cNvPr id="3" name="Straight Connector 2">
          <a:extLst xmlns:a="http://schemas.openxmlformats.org/drawingml/2006/main">
            <a:ext uri="{FF2B5EF4-FFF2-40B4-BE49-F238E27FC236}">
              <a16:creationId xmlns:a16="http://schemas.microsoft.com/office/drawing/2014/main" id="{B27F5D3A-AA5D-4C30-9E40-14F292CB3045}"/>
            </a:ext>
          </a:extLst>
        </cdr:cNvPr>
        <cdr:cNvCxnSpPr/>
      </cdr:nvCxnSpPr>
      <cdr:spPr>
        <a:xfrm xmlns:a="http://schemas.openxmlformats.org/drawingml/2006/main" flipV="1">
          <a:off x="1274261" y="1523153"/>
          <a:ext cx="0" cy="1149518"/>
        </a:xfrm>
        <a:prstGeom xmlns:a="http://schemas.openxmlformats.org/drawingml/2006/main" prst="line">
          <a:avLst/>
        </a:prstGeom>
        <a:ln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0.61451</cdr:x>
      <cdr:y>0.29668</cdr:y>
    </cdr:from>
    <cdr:to>
      <cdr:x>0.61451</cdr:x>
      <cdr:y>0.77215</cdr:y>
    </cdr:to>
    <cdr:cxnSp macro="">
      <cdr:nvCxnSpPr>
        <cdr:cNvPr id="5" name="Straight Connector 4">
          <a:extLst xmlns:a="http://schemas.openxmlformats.org/drawingml/2006/main">
            <a:ext uri="{FF2B5EF4-FFF2-40B4-BE49-F238E27FC236}">
              <a16:creationId xmlns:a16="http://schemas.microsoft.com/office/drawing/2014/main" id="{91E7FAA1-51CF-456F-9168-6B5769AE66BB}"/>
            </a:ext>
          </a:extLst>
        </cdr:cNvPr>
        <cdr:cNvCxnSpPr/>
      </cdr:nvCxnSpPr>
      <cdr:spPr>
        <a:xfrm xmlns:a="http://schemas.openxmlformats.org/drawingml/2006/main" flipV="1">
          <a:off x="2727414" y="1026915"/>
          <a:ext cx="0" cy="1645757"/>
        </a:xfrm>
        <a:prstGeom xmlns:a="http://schemas.openxmlformats.org/drawingml/2006/main" prst="line">
          <a:avLst/>
        </a:prstGeom>
        <a:ln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B2EFBB-0BCC-4A1D-9ED8-84B8867ABABE}" type="datetimeFigureOut">
              <a:rPr lang="en-IN" smtClean="0"/>
              <a:t>11-03-2022</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IN"/>
              <a:t>1</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03F371-8F35-4F90-9E77-40C93ED6257F}" type="slidenum">
              <a:rPr lang="en-IN" smtClean="0"/>
              <a:t>‹#›</a:t>
            </a:fld>
            <a:endParaRPr lang="en-IN"/>
          </a:p>
        </p:txBody>
      </p:sp>
    </p:spTree>
    <p:extLst>
      <p:ext uri="{BB962C8B-B14F-4D97-AF65-F5344CB8AC3E}">
        <p14:creationId xmlns:p14="http://schemas.microsoft.com/office/powerpoint/2010/main" val="34462178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D32B5A-112C-4AE6-875C-0ED6994DC26A}" type="datetimeFigureOut">
              <a:rPr lang="en-US" smtClean="0"/>
              <a:pPr/>
              <a:t>3/11/2022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1</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63E7AC-6455-4A0F-B654-220C7D7B7B8D}" type="slidenum">
              <a:rPr lang="en-US" smtClean="0"/>
              <a:pPr/>
              <a:t>‹#›</a:t>
            </a:fld>
            <a:endParaRPr lang="en-US"/>
          </a:p>
        </p:txBody>
      </p:sp>
    </p:spTree>
    <p:extLst>
      <p:ext uri="{BB962C8B-B14F-4D97-AF65-F5344CB8AC3E}">
        <p14:creationId xmlns:p14="http://schemas.microsoft.com/office/powerpoint/2010/main" val="173576444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4188650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607998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4A9AB2-DC25-4B6E-B4DE-465725D72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977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4A9AB2-DC25-4B6E-B4DE-465725D72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0070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4A9AB2-DC25-4B6E-B4DE-465725D72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604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4A9AB2-DC25-4B6E-B4DE-465725D72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328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4A9AB2-DC25-4B6E-B4DE-465725D72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042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4A9AB2-DC25-4B6E-B4DE-465725D72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3038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4A9AB2-DC25-4B6E-B4DE-465725D72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0114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4A9AB2-DC25-4B6E-B4DE-465725D72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9570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4A9AB2-DC25-4B6E-B4DE-465725D72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215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1525315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4A9AB2-DC25-4B6E-B4DE-465725D72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348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4A9AB2-DC25-4B6E-B4DE-465725D72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3954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2081436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584454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4A9AB2-DC25-4B6E-B4DE-465725D72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808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4A9AB2-DC25-4B6E-B4DE-465725D72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8286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4A9AB2-DC25-4B6E-B4DE-465725D72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48727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4A9AB2-DC25-4B6E-B4DE-465725D72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8179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4A9AB2-DC25-4B6E-B4DE-465725D72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88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942144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1578133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2754916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1321856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1082199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2129565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4A9AB2-DC25-4B6E-B4DE-465725D72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514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79DE1F-5E27-4B45-9D15-005F28CE4332}" type="slidenum">
              <a:rPr lang="en-GB"/>
              <a:pPr>
                <a:defRPr/>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6321966-726A-4E9E-9E02-D49DCD2200A8}" type="slidenum">
              <a:rPr lang="en-GB"/>
              <a:pPr>
                <a:defRPr/>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FA6E245-2043-4183-82FC-0A7BD6A0EBFD}" type="slidenum">
              <a:rPr lang="en-GB"/>
              <a:pPr>
                <a:defRPr/>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3A73AEE-D506-4373-89E6-5210E2A754A0}" type="slidenum">
              <a:rPr lang="en-GB"/>
              <a:pPr>
                <a:defRPr/>
              </a:pPr>
              <a:t>‹#›</a:t>
            </a:fld>
            <a:endParaRPr lang="en-GB" dirty="0"/>
          </a:p>
        </p:txBody>
      </p:sp>
      <p:grpSp>
        <p:nvGrpSpPr>
          <p:cNvPr id="8" name="Group 10"/>
          <p:cNvGrpSpPr/>
          <p:nvPr userDrawn="1"/>
        </p:nvGrpSpPr>
        <p:grpSpPr>
          <a:xfrm>
            <a:off x="359371" y="228600"/>
            <a:ext cx="11832629" cy="1284827"/>
            <a:chOff x="269528" y="5496973"/>
            <a:chExt cx="8874472" cy="1284827"/>
          </a:xfrm>
        </p:grpSpPr>
        <p:pic>
          <p:nvPicPr>
            <p:cNvPr id="9" name="Picture 2"/>
            <p:cNvPicPr>
              <a:picLocks noChangeAspect="1" noChangeArrowheads="1"/>
            </p:cNvPicPr>
            <p:nvPr/>
          </p:nvPicPr>
          <p:blipFill>
            <a:blip r:embed="rId2" cstate="print"/>
            <a:srcRect/>
            <a:stretch>
              <a:fillRect/>
            </a:stretch>
          </p:blipFill>
          <p:spPr bwMode="auto">
            <a:xfrm>
              <a:off x="269528" y="5496973"/>
              <a:ext cx="1483072" cy="1284827"/>
            </a:xfrm>
            <a:prstGeom prst="rect">
              <a:avLst/>
            </a:prstGeom>
            <a:noFill/>
            <a:ln w="9525">
              <a:noFill/>
              <a:miter lim="800000"/>
              <a:headEnd/>
              <a:tailEnd/>
            </a:ln>
          </p:spPr>
        </p:pic>
        <p:sp>
          <p:nvSpPr>
            <p:cNvPr id="10" name="Rectangle 5"/>
            <p:cNvSpPr>
              <a:spLocks noChangeArrowheads="1"/>
            </p:cNvSpPr>
            <p:nvPr/>
          </p:nvSpPr>
          <p:spPr bwMode="auto">
            <a:xfrm rot="10800000" flipV="1">
              <a:off x="1752600" y="5820488"/>
              <a:ext cx="7391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rgbClr val="1F497D"/>
                  </a:solidFill>
                  <a:effectLst/>
                  <a:latin typeface="Bahamas" pitchFamily="34" charset="0"/>
                  <a:cs typeface="Times New Roman" pitchFamily="18" charset="0"/>
                </a:rPr>
                <a:t>Institute of Actuaries of India</a:t>
              </a:r>
              <a:endParaRPr kumimoji="0" lang="en-US" sz="4000" b="1" i="0" u="none" strike="noStrike" cap="none" normalizeH="0" baseline="0" dirty="0">
                <a:ln>
                  <a:noFill/>
                </a:ln>
                <a:solidFill>
                  <a:schemeClr val="tx1"/>
                </a:solidFill>
                <a:effectLst/>
                <a:latin typeface="Bahamas" pitchFamily="34" charset="0"/>
                <a:cs typeface="Times New Roman" pitchFamily="18" charset="0"/>
              </a:endParaRPr>
            </a:p>
          </p:txBody>
        </p:sp>
      </p:grpSp>
      <p:sp>
        <p:nvSpPr>
          <p:cNvPr id="11" name="Rectangle 10"/>
          <p:cNvSpPr/>
          <p:nvPr userDrawn="1"/>
        </p:nvSpPr>
        <p:spPr>
          <a:xfrm>
            <a:off x="0" y="2743201"/>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Title</a:t>
            </a:r>
          </a:p>
        </p:txBody>
      </p:sp>
      <p:sp>
        <p:nvSpPr>
          <p:cNvPr id="12" name="Rectangle 11"/>
          <p:cNvSpPr/>
          <p:nvPr userDrawn="1"/>
        </p:nvSpPr>
        <p:spPr>
          <a:xfrm>
            <a:off x="0" y="3733800"/>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By</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EF8FD5A-4369-451A-AE4B-9EB0FD82F618}" type="slidenum">
              <a:rPr lang="en-GB"/>
              <a:pPr>
                <a:defRPr/>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629C963-6CA3-4910-ACAB-89103C5891B0}" type="slidenum">
              <a:rPr lang="en-GB"/>
              <a:pPr>
                <a:defRPr/>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onten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31334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1269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118C919-524D-4AE6-802D-F6FBC61D86F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72" r:id="rId7"/>
    <p:sldLayoutId id="2147483697" r:id="rId8"/>
    <p:sldLayoutId id="2147483707" r:id="rId9"/>
  </p:sldLayoutIdLst>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8.xml"/><Relationship Id="rId1" Type="http://schemas.openxmlformats.org/officeDocument/2006/relationships/themeOverride" Target="../theme/themeOverride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8.xml"/><Relationship Id="rId1" Type="http://schemas.openxmlformats.org/officeDocument/2006/relationships/themeOverride" Target="../theme/themeOverride3.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8.xml"/><Relationship Id="rId1" Type="http://schemas.openxmlformats.org/officeDocument/2006/relationships/themeOverride" Target="../theme/themeOverride4.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8.xml"/><Relationship Id="rId1" Type="http://schemas.openxmlformats.org/officeDocument/2006/relationships/themeOverride" Target="../theme/themeOverride5.xml"/><Relationship Id="rId6" Type="http://schemas.openxmlformats.org/officeDocument/2006/relationships/chart" Target="../charts/chart1.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8.xml"/><Relationship Id="rId1" Type="http://schemas.openxmlformats.org/officeDocument/2006/relationships/themeOverride" Target="../theme/themeOverride6.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8.xml"/><Relationship Id="rId1" Type="http://schemas.openxmlformats.org/officeDocument/2006/relationships/themeOverride" Target="../theme/themeOverride7.xml"/><Relationship Id="rId6" Type="http://schemas.openxmlformats.org/officeDocument/2006/relationships/chart" Target="../charts/chart2.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2.xml"/><Relationship Id="rId7" Type="http://schemas.openxmlformats.org/officeDocument/2006/relationships/image" Target="../media/image5.jpg"/><Relationship Id="rId2" Type="http://schemas.openxmlformats.org/officeDocument/2006/relationships/tags" Target="../tags/tag1.xml"/><Relationship Id="rId1" Type="http://schemas.openxmlformats.org/officeDocument/2006/relationships/themeOverride" Target="../theme/themeOverride11.xml"/><Relationship Id="rId6" Type="http://schemas.openxmlformats.org/officeDocument/2006/relationships/notesSlide" Target="../notesSlides/notesSlide12.xml"/><Relationship Id="rId5" Type="http://schemas.openxmlformats.org/officeDocument/2006/relationships/slideLayout" Target="../slideLayouts/slideLayout9.xml"/><Relationship Id="rId4" Type="http://schemas.openxmlformats.org/officeDocument/2006/relationships/tags" Target="../tags/tag3.xml"/><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notesSlide" Target="../notesSlides/notesSlide13.xml"/><Relationship Id="rId7" Type="http://schemas.openxmlformats.org/officeDocument/2006/relationships/image" Target="../media/image60.png"/><Relationship Id="rId2" Type="http://schemas.openxmlformats.org/officeDocument/2006/relationships/slideLayout" Target="../slideLayouts/slideLayout9.xml"/><Relationship Id="rId1" Type="http://schemas.openxmlformats.org/officeDocument/2006/relationships/themeOverride" Target="../theme/themeOverride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hemeOverride" Target="../theme/themeOverride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8.xml"/><Relationship Id="rId1" Type="http://schemas.openxmlformats.org/officeDocument/2006/relationships/themeOverride" Target="../theme/themeOverride14.xml"/><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hemeOverride" Target="../theme/themeOverride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8.xml"/><Relationship Id="rId1" Type="http://schemas.openxmlformats.org/officeDocument/2006/relationships/themeOverride" Target="../theme/themeOverride16.xml"/><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notesSlide" Target="../notesSlides/notesSlide16.xml"/><Relationship Id="rId7" Type="http://schemas.openxmlformats.org/officeDocument/2006/relationships/image" Target="../media/image62.png"/><Relationship Id="rId2" Type="http://schemas.openxmlformats.org/officeDocument/2006/relationships/slideLayout" Target="../slideLayouts/slideLayout9.xml"/><Relationship Id="rId1" Type="http://schemas.openxmlformats.org/officeDocument/2006/relationships/themeOverride" Target="../theme/themeOverride1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8.xml"/><Relationship Id="rId1" Type="http://schemas.openxmlformats.org/officeDocument/2006/relationships/themeOverride" Target="../theme/themeOverride18.xml"/><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image" Target="../media/image7.pn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6.png"/><Relationship Id="rId2" Type="http://schemas.openxmlformats.org/officeDocument/2006/relationships/tags" Target="../tags/tag4.xml"/><Relationship Id="rId1" Type="http://schemas.openxmlformats.org/officeDocument/2006/relationships/themeOverride" Target="../theme/themeOverride19.xml"/><Relationship Id="rId6" Type="http://schemas.openxmlformats.org/officeDocument/2006/relationships/tags" Target="../tags/tag8.xml"/><Relationship Id="rId11" Type="http://schemas.openxmlformats.org/officeDocument/2006/relationships/image" Target="../media/image5.jpg"/><Relationship Id="rId5" Type="http://schemas.openxmlformats.org/officeDocument/2006/relationships/tags" Target="../tags/tag7.xml"/><Relationship Id="rId10" Type="http://schemas.openxmlformats.org/officeDocument/2006/relationships/notesSlide" Target="../notesSlides/notesSlide17.xml"/><Relationship Id="rId4" Type="http://schemas.openxmlformats.org/officeDocument/2006/relationships/tags" Target="../tags/tag6.xml"/><Relationship Id="rId9"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tags" Target="../tags/tag12.xml"/><Relationship Id="rId7" Type="http://schemas.openxmlformats.org/officeDocument/2006/relationships/notesSlide" Target="../notesSlides/notesSlide18.xml"/><Relationship Id="rId2" Type="http://schemas.openxmlformats.org/officeDocument/2006/relationships/tags" Target="../tags/tag11.xml"/><Relationship Id="rId1" Type="http://schemas.openxmlformats.org/officeDocument/2006/relationships/themeOverride" Target="../theme/themeOverride20.xml"/><Relationship Id="rId6" Type="http://schemas.openxmlformats.org/officeDocument/2006/relationships/slideLayout" Target="../slideLayouts/slideLayout9.xml"/><Relationship Id="rId5" Type="http://schemas.openxmlformats.org/officeDocument/2006/relationships/tags" Target="../tags/tag14.xml"/><Relationship Id="rId10" Type="http://schemas.openxmlformats.org/officeDocument/2006/relationships/image" Target="../media/image7.png"/><Relationship Id="rId4" Type="http://schemas.openxmlformats.org/officeDocument/2006/relationships/tags" Target="../tags/tag13.xml"/><Relationship Id="rId9"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6.xml"/><Relationship Id="rId7" Type="http://schemas.openxmlformats.org/officeDocument/2006/relationships/image" Target="../media/image5.jpg"/><Relationship Id="rId2" Type="http://schemas.openxmlformats.org/officeDocument/2006/relationships/tags" Target="../tags/tag15.xml"/><Relationship Id="rId1" Type="http://schemas.openxmlformats.org/officeDocument/2006/relationships/themeOverride" Target="../theme/themeOverride21.xml"/><Relationship Id="rId6" Type="http://schemas.openxmlformats.org/officeDocument/2006/relationships/notesSlide" Target="../notesSlides/notesSlide19.xml"/><Relationship Id="rId5" Type="http://schemas.openxmlformats.org/officeDocument/2006/relationships/slideLayout" Target="../slideLayouts/slideLayout9.xml"/><Relationship Id="rId4" Type="http://schemas.openxmlformats.org/officeDocument/2006/relationships/tags" Target="../tags/tag17.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9.xml"/><Relationship Id="rId7" Type="http://schemas.openxmlformats.org/officeDocument/2006/relationships/image" Target="../media/image6.png"/><Relationship Id="rId2" Type="http://schemas.openxmlformats.org/officeDocument/2006/relationships/tags" Target="../tags/tag18.xml"/><Relationship Id="rId1" Type="http://schemas.openxmlformats.org/officeDocument/2006/relationships/themeOverride" Target="../theme/themeOverride22.xml"/><Relationship Id="rId6" Type="http://schemas.openxmlformats.org/officeDocument/2006/relationships/image" Target="../media/image5.jpg"/><Relationship Id="rId5" Type="http://schemas.openxmlformats.org/officeDocument/2006/relationships/notesSlide" Target="../notesSlides/notesSlide20.xml"/><Relationship Id="rId4"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image" Target="../media/image7.png"/><Relationship Id="rId18" Type="http://schemas.openxmlformats.org/officeDocument/2006/relationships/image" Target="../media/image68.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image" Target="../media/image6.png"/><Relationship Id="rId17" Type="http://schemas.openxmlformats.org/officeDocument/2006/relationships/image" Target="../media/image67.png"/><Relationship Id="rId2" Type="http://schemas.openxmlformats.org/officeDocument/2006/relationships/tags" Target="../tags/tag20.xml"/><Relationship Id="rId16" Type="http://schemas.openxmlformats.org/officeDocument/2006/relationships/image" Target="../media/image66.png"/><Relationship Id="rId1" Type="http://schemas.openxmlformats.org/officeDocument/2006/relationships/themeOverride" Target="../theme/themeOverride23.xml"/><Relationship Id="rId6" Type="http://schemas.openxmlformats.org/officeDocument/2006/relationships/tags" Target="../tags/tag24.xml"/><Relationship Id="rId11" Type="http://schemas.openxmlformats.org/officeDocument/2006/relationships/image" Target="../media/image5.jpg"/><Relationship Id="rId5" Type="http://schemas.openxmlformats.org/officeDocument/2006/relationships/tags" Target="../tags/tag23.xml"/><Relationship Id="rId15" Type="http://schemas.openxmlformats.org/officeDocument/2006/relationships/image" Target="../media/image65.png"/><Relationship Id="rId10" Type="http://schemas.openxmlformats.org/officeDocument/2006/relationships/notesSlide" Target="../notesSlides/notesSlide21.xml"/><Relationship Id="rId19" Type="http://schemas.openxmlformats.org/officeDocument/2006/relationships/image" Target="../media/image69.png"/><Relationship Id="rId4" Type="http://schemas.openxmlformats.org/officeDocument/2006/relationships/tags" Target="../tags/tag22.xml"/><Relationship Id="rId9" Type="http://schemas.openxmlformats.org/officeDocument/2006/relationships/slideLayout" Target="../slideLayouts/slideLayout9.xml"/><Relationship Id="rId14"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notesSlide" Target="../notesSlides/notesSlide24.xml"/><Relationship Id="rId7" Type="http://schemas.openxmlformats.org/officeDocument/2006/relationships/image" Target="../media/image70.png"/><Relationship Id="rId2" Type="http://schemas.openxmlformats.org/officeDocument/2006/relationships/slideLayout" Target="../slideLayouts/slideLayout8.xml"/><Relationship Id="rId1" Type="http://schemas.openxmlformats.org/officeDocument/2006/relationships/themeOverride" Target="../theme/themeOverride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 Id="rId9" Type="http://schemas.openxmlformats.org/officeDocument/2006/relationships/image" Target="../media/image72.png"/></Relationships>
</file>

<file path=ppt/slides/_rels/slide3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notesSlide" Target="../notesSlides/notesSlide25.xml"/><Relationship Id="rId7" Type="http://schemas.openxmlformats.org/officeDocument/2006/relationships/image" Target="../media/image73.png"/><Relationship Id="rId2" Type="http://schemas.openxmlformats.org/officeDocument/2006/relationships/slideLayout" Target="../slideLayouts/slideLayout8.xml"/><Relationship Id="rId1" Type="http://schemas.openxmlformats.org/officeDocument/2006/relationships/themeOverride" Target="../theme/themeOverride2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 Id="rId9" Type="http://schemas.openxmlformats.org/officeDocument/2006/relationships/image" Target="../media/image75.png"/></Relationships>
</file>

<file path=ppt/slides/_rels/slide36.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notesSlide" Target="../notesSlides/notesSlide26.xml"/><Relationship Id="rId7" Type="http://schemas.openxmlformats.org/officeDocument/2006/relationships/image" Target="../media/image76.png"/><Relationship Id="rId2" Type="http://schemas.openxmlformats.org/officeDocument/2006/relationships/slideLayout" Target="../slideLayouts/slideLayout9.xml"/><Relationship Id="rId1" Type="http://schemas.openxmlformats.org/officeDocument/2006/relationships/themeOverride" Target="../theme/themeOverride2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 Id="rId9" Type="http://schemas.openxmlformats.org/officeDocument/2006/relationships/image" Target="../media/image78.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9.xml"/><Relationship Id="rId1" Type="http://schemas.openxmlformats.org/officeDocument/2006/relationships/themeOverride" Target="../theme/themeOverride2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3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notesSlide" Target="../notesSlides/notesSlide28.xml"/><Relationship Id="rId7" Type="http://schemas.openxmlformats.org/officeDocument/2006/relationships/image" Target="../media/image79.png"/><Relationship Id="rId2" Type="http://schemas.openxmlformats.org/officeDocument/2006/relationships/slideLayout" Target="../slideLayouts/slideLayout9.xml"/><Relationship Id="rId1" Type="http://schemas.openxmlformats.org/officeDocument/2006/relationships/themeOverride" Target="../theme/themeOverride2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 Id="rId9" Type="http://schemas.openxmlformats.org/officeDocument/2006/relationships/image" Target="../media/image81.png"/></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3.svg"/><Relationship Id="rId2" Type="http://schemas.openxmlformats.org/officeDocument/2006/relationships/slideLayout" Target="../slideLayouts/slideLayout8.xml"/><Relationship Id="rId1" Type="http://schemas.openxmlformats.org/officeDocument/2006/relationships/themeOverride" Target="../theme/themeOverride29.xml"/><Relationship Id="rId6" Type="http://schemas.openxmlformats.org/officeDocument/2006/relationships/image" Target="../media/image62.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3" Type="http://schemas.openxmlformats.org/officeDocument/2006/relationships/image" Target="../media/image18.png"/><Relationship Id="rId18" Type="http://schemas.openxmlformats.org/officeDocument/2006/relationships/image" Target="../media/image23.svg"/><Relationship Id="rId26" Type="http://schemas.openxmlformats.org/officeDocument/2006/relationships/image" Target="../media/image31.svg"/><Relationship Id="rId3" Type="http://schemas.openxmlformats.org/officeDocument/2006/relationships/image" Target="../media/image5.jpg"/><Relationship Id="rId21" Type="http://schemas.openxmlformats.org/officeDocument/2006/relationships/image" Target="../media/image26.png"/><Relationship Id="rId34" Type="http://schemas.openxmlformats.org/officeDocument/2006/relationships/image" Target="../media/image39.svg"/><Relationship Id="rId7" Type="http://schemas.openxmlformats.org/officeDocument/2006/relationships/image" Target="../media/image12.svg"/><Relationship Id="rId12" Type="http://schemas.openxmlformats.org/officeDocument/2006/relationships/image" Target="../media/image17.sv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38.png"/><Relationship Id="rId2" Type="http://schemas.openxmlformats.org/officeDocument/2006/relationships/notesSlide" Target="../notesSlides/notesSlide6.xml"/><Relationship Id="rId16" Type="http://schemas.openxmlformats.org/officeDocument/2006/relationships/image" Target="../media/image21.svg"/><Relationship Id="rId20" Type="http://schemas.openxmlformats.org/officeDocument/2006/relationships/image" Target="../media/image25.svg"/><Relationship Id="rId29"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24" Type="http://schemas.openxmlformats.org/officeDocument/2006/relationships/image" Target="../media/image29.svg"/><Relationship Id="rId32" Type="http://schemas.openxmlformats.org/officeDocument/2006/relationships/image" Target="../media/image37.svg"/><Relationship Id="rId5" Type="http://schemas.openxmlformats.org/officeDocument/2006/relationships/image" Target="../media/image7.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svg"/><Relationship Id="rId36" Type="http://schemas.openxmlformats.org/officeDocument/2006/relationships/image" Target="../media/image41.svg"/><Relationship Id="rId10" Type="http://schemas.openxmlformats.org/officeDocument/2006/relationships/image" Target="../media/image15.png"/><Relationship Id="rId19" Type="http://schemas.openxmlformats.org/officeDocument/2006/relationships/image" Target="../media/image24.png"/><Relationship Id="rId31" Type="http://schemas.openxmlformats.org/officeDocument/2006/relationships/image" Target="../media/image36.png"/><Relationship Id="rId4" Type="http://schemas.openxmlformats.org/officeDocument/2006/relationships/image" Target="../media/image6.png"/><Relationship Id="rId9" Type="http://schemas.openxmlformats.org/officeDocument/2006/relationships/image" Target="../media/image14.svg"/><Relationship Id="rId14" Type="http://schemas.openxmlformats.org/officeDocument/2006/relationships/image" Target="../media/image19.svg"/><Relationship Id="rId22" Type="http://schemas.openxmlformats.org/officeDocument/2006/relationships/image" Target="../media/image27.svg"/><Relationship Id="rId27" Type="http://schemas.openxmlformats.org/officeDocument/2006/relationships/image" Target="../media/image32.png"/><Relationship Id="rId30" Type="http://schemas.openxmlformats.org/officeDocument/2006/relationships/image" Target="../media/image35.svg"/><Relationship Id="rId35" Type="http://schemas.openxmlformats.org/officeDocument/2006/relationships/image" Target="../media/image40.png"/><Relationship Id="rId8"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5.jpg"/><Relationship Id="rId7" Type="http://schemas.openxmlformats.org/officeDocument/2006/relationships/image" Target="../media/image43.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5.svg"/></Relationships>
</file>

<file path=ppt/slides/_rels/slide9.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54.png"/><Relationship Id="rId18" Type="http://schemas.openxmlformats.org/officeDocument/2006/relationships/image" Target="../media/image59.svg"/><Relationship Id="rId3" Type="http://schemas.openxmlformats.org/officeDocument/2006/relationships/notesSlide" Target="../notesSlides/notesSlide8.xml"/><Relationship Id="rId7" Type="http://schemas.openxmlformats.org/officeDocument/2006/relationships/image" Target="../media/image48.png"/><Relationship Id="rId12" Type="http://schemas.openxmlformats.org/officeDocument/2006/relationships/image" Target="../media/image53.svg"/><Relationship Id="rId17" Type="http://schemas.openxmlformats.org/officeDocument/2006/relationships/image" Target="../media/image58.png"/><Relationship Id="rId2" Type="http://schemas.openxmlformats.org/officeDocument/2006/relationships/slideLayout" Target="../slideLayouts/slideLayout7.xml"/><Relationship Id="rId16" Type="http://schemas.openxmlformats.org/officeDocument/2006/relationships/image" Target="../media/image57.svg"/><Relationship Id="rId20" Type="http://schemas.openxmlformats.org/officeDocument/2006/relationships/image" Target="../media/image7.png"/><Relationship Id="rId1" Type="http://schemas.openxmlformats.org/officeDocument/2006/relationships/themeOverride" Target="../theme/themeOverride1.xml"/><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svg"/><Relationship Id="rId19" Type="http://schemas.openxmlformats.org/officeDocument/2006/relationships/image" Target="../media/image6.png"/><Relationship Id="rId4" Type="http://schemas.openxmlformats.org/officeDocument/2006/relationships/image" Target="../media/image5.jpg"/><Relationship Id="rId9" Type="http://schemas.openxmlformats.org/officeDocument/2006/relationships/image" Target="../media/image50.png"/><Relationship Id="rId14" Type="http://schemas.openxmlformats.org/officeDocument/2006/relationships/image" Target="../media/image55.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object 7">
            <a:extLst>
              <a:ext uri="{FF2B5EF4-FFF2-40B4-BE49-F238E27FC236}">
                <a16:creationId xmlns:a16="http://schemas.microsoft.com/office/drawing/2014/main" id="{8766A43B-C509-4D31-BE37-11C7831A6C30}"/>
              </a:ext>
            </a:extLst>
          </p:cNvPr>
          <p:cNvSpPr txBox="1"/>
          <p:nvPr/>
        </p:nvSpPr>
        <p:spPr>
          <a:xfrm>
            <a:off x="-152400" y="1676400"/>
            <a:ext cx="6616065" cy="892552"/>
          </a:xfrm>
          <a:prstGeom prst="rect">
            <a:avLst/>
          </a:prstGeom>
        </p:spPr>
        <p:txBody>
          <a:bodyPr vert="horz" wrap="square" lIns="0" tIns="0" rIns="0" bIns="0" rtlCol="0">
            <a:spAutoFit/>
          </a:bodyPr>
          <a:lstStyle/>
          <a:p>
            <a:pPr marL="302895">
              <a:spcBef>
                <a:spcPts val="30"/>
              </a:spcBef>
            </a:pPr>
            <a:endParaRPr b="1" spc="-5" dirty="0">
              <a:solidFill>
                <a:schemeClr val="bg1"/>
              </a:solidFill>
              <a:latin typeface="Arial"/>
              <a:cs typeface="Arial"/>
            </a:endParaRPr>
          </a:p>
          <a:p>
            <a:pPr marL="302895">
              <a:spcBef>
                <a:spcPts val="30"/>
              </a:spcBef>
            </a:pPr>
            <a:r>
              <a:rPr lang="en-IN" sz="2000" b="1" spc="-5" dirty="0">
                <a:solidFill>
                  <a:schemeClr val="bg1"/>
                </a:solidFill>
                <a:latin typeface="Arial"/>
                <a:cs typeface="Arial"/>
              </a:rPr>
              <a:t>12th</a:t>
            </a:r>
            <a:r>
              <a:rPr sz="2000" b="1" spc="-5" dirty="0">
                <a:solidFill>
                  <a:schemeClr val="bg1"/>
                </a:solidFill>
                <a:latin typeface="Arial"/>
                <a:cs typeface="Arial"/>
              </a:rPr>
              <a:t> </a:t>
            </a:r>
            <a:r>
              <a:rPr lang="en-US" sz="2000" b="1" spc="-5" dirty="0">
                <a:solidFill>
                  <a:schemeClr val="bg1"/>
                </a:solidFill>
                <a:latin typeface="Arial"/>
                <a:cs typeface="Arial"/>
              </a:rPr>
              <a:t>March </a:t>
            </a:r>
            <a:r>
              <a:rPr sz="2000" b="1" spc="-5" dirty="0">
                <a:solidFill>
                  <a:schemeClr val="bg1"/>
                </a:solidFill>
                <a:latin typeface="Arial"/>
                <a:cs typeface="Arial"/>
              </a:rPr>
              <a:t>202</a:t>
            </a:r>
            <a:r>
              <a:rPr lang="en-IN" sz="2000" b="1" spc="-5" dirty="0">
                <a:solidFill>
                  <a:schemeClr val="bg1"/>
                </a:solidFill>
                <a:latin typeface="Arial"/>
                <a:cs typeface="Arial"/>
              </a:rPr>
              <a:t>2</a:t>
            </a:r>
            <a:r>
              <a:rPr sz="2000" b="1" spc="-5" dirty="0">
                <a:solidFill>
                  <a:schemeClr val="bg1"/>
                </a:solidFill>
                <a:latin typeface="Arial"/>
                <a:cs typeface="Arial"/>
              </a:rPr>
              <a:t>, Saturday</a:t>
            </a:r>
          </a:p>
          <a:p>
            <a:pPr marL="302895">
              <a:spcBef>
                <a:spcPts val="30"/>
              </a:spcBef>
            </a:pPr>
            <a:r>
              <a:rPr lang="en-US" sz="2000" b="1" spc="-5" dirty="0">
                <a:solidFill>
                  <a:schemeClr val="bg1"/>
                </a:solidFill>
                <a:latin typeface="Arial"/>
                <a:cs typeface="Arial"/>
              </a:rPr>
              <a:t>11</a:t>
            </a:r>
            <a:r>
              <a:rPr sz="2000" b="1" spc="-5" dirty="0">
                <a:solidFill>
                  <a:schemeClr val="bg1"/>
                </a:solidFill>
                <a:latin typeface="Arial"/>
                <a:cs typeface="Arial"/>
              </a:rPr>
              <a:t>-</a:t>
            </a:r>
            <a:r>
              <a:rPr lang="en-US" sz="2000" b="1" spc="-5" dirty="0">
                <a:solidFill>
                  <a:schemeClr val="bg1"/>
                </a:solidFill>
                <a:latin typeface="Arial"/>
                <a:cs typeface="Arial"/>
              </a:rPr>
              <a:t>00</a:t>
            </a:r>
            <a:r>
              <a:rPr sz="2000" b="1" spc="-5" dirty="0">
                <a:solidFill>
                  <a:schemeClr val="bg1"/>
                </a:solidFill>
                <a:latin typeface="Arial"/>
                <a:cs typeface="Arial"/>
              </a:rPr>
              <a:t> </a:t>
            </a:r>
            <a:r>
              <a:rPr lang="en-US" sz="2000" b="1" spc="-5" dirty="0">
                <a:solidFill>
                  <a:schemeClr val="bg1"/>
                </a:solidFill>
                <a:latin typeface="Arial"/>
                <a:cs typeface="Arial"/>
              </a:rPr>
              <a:t>AM</a:t>
            </a:r>
            <a:r>
              <a:rPr sz="2000" b="1" dirty="0">
                <a:solidFill>
                  <a:schemeClr val="bg1"/>
                </a:solidFill>
                <a:latin typeface="Arial"/>
                <a:cs typeface="Arial"/>
              </a:rPr>
              <a:t> to </a:t>
            </a:r>
            <a:r>
              <a:rPr sz="2000" b="1" spc="-5" dirty="0">
                <a:solidFill>
                  <a:schemeClr val="bg1"/>
                </a:solidFill>
                <a:latin typeface="Arial"/>
                <a:cs typeface="Arial"/>
              </a:rPr>
              <a:t>0</a:t>
            </a:r>
            <a:r>
              <a:rPr lang="en-US" sz="2000" b="1" spc="-5" dirty="0">
                <a:solidFill>
                  <a:schemeClr val="bg1"/>
                </a:solidFill>
                <a:latin typeface="Arial"/>
                <a:cs typeface="Arial"/>
              </a:rPr>
              <a:t>1</a:t>
            </a:r>
            <a:r>
              <a:rPr sz="2000" b="1" spc="-5" dirty="0">
                <a:solidFill>
                  <a:schemeClr val="bg1"/>
                </a:solidFill>
                <a:latin typeface="Arial"/>
                <a:cs typeface="Arial"/>
              </a:rPr>
              <a:t>-</a:t>
            </a:r>
            <a:r>
              <a:rPr lang="en-IN" sz="2000" b="1" spc="-5" dirty="0">
                <a:solidFill>
                  <a:schemeClr val="bg1"/>
                </a:solidFill>
                <a:latin typeface="Arial"/>
                <a:cs typeface="Arial"/>
              </a:rPr>
              <a:t>0</a:t>
            </a:r>
            <a:r>
              <a:rPr sz="2000" b="1" spc="-5" dirty="0">
                <a:solidFill>
                  <a:schemeClr val="bg1"/>
                </a:solidFill>
                <a:latin typeface="Arial"/>
                <a:cs typeface="Arial"/>
              </a:rPr>
              <a:t>0 </a:t>
            </a:r>
            <a:r>
              <a:rPr sz="2000" b="1" dirty="0">
                <a:solidFill>
                  <a:schemeClr val="bg1"/>
                </a:solidFill>
                <a:latin typeface="Arial"/>
                <a:cs typeface="Arial"/>
              </a:rPr>
              <a:t>PM (India </a:t>
            </a:r>
            <a:r>
              <a:rPr sz="2000" b="1" spc="-5" dirty="0">
                <a:solidFill>
                  <a:schemeClr val="bg1"/>
                </a:solidFill>
                <a:latin typeface="Arial"/>
                <a:cs typeface="Arial"/>
              </a:rPr>
              <a:t>Standard</a:t>
            </a:r>
            <a:r>
              <a:rPr sz="2000" b="1" spc="-45" dirty="0">
                <a:solidFill>
                  <a:schemeClr val="bg1"/>
                </a:solidFill>
                <a:latin typeface="Arial"/>
                <a:cs typeface="Arial"/>
              </a:rPr>
              <a:t> </a:t>
            </a:r>
            <a:r>
              <a:rPr sz="2000" b="1" dirty="0">
                <a:solidFill>
                  <a:schemeClr val="bg1"/>
                </a:solidFill>
                <a:latin typeface="Arial"/>
                <a:cs typeface="Arial"/>
              </a:rPr>
              <a:t>Time)</a:t>
            </a:r>
            <a:endParaRPr sz="2000" dirty="0">
              <a:solidFill>
                <a:schemeClr val="bg1"/>
              </a:solidFill>
              <a:latin typeface="Arial"/>
              <a:cs typeface="Arial"/>
            </a:endParaRPr>
          </a:p>
        </p:txBody>
      </p:sp>
      <p:sp>
        <p:nvSpPr>
          <p:cNvPr id="9" name="Rectangle 150">
            <a:extLst>
              <a:ext uri="{FF2B5EF4-FFF2-40B4-BE49-F238E27FC236}">
                <a16:creationId xmlns:a16="http://schemas.microsoft.com/office/drawing/2014/main" id="{CA0D2200-8BC4-42CE-A840-26A63219EBE7}"/>
              </a:ext>
            </a:extLst>
          </p:cNvPr>
          <p:cNvSpPr txBox="1">
            <a:spLocks noChangeArrowheads="1"/>
          </p:cNvSpPr>
          <p:nvPr/>
        </p:nvSpPr>
        <p:spPr>
          <a:xfrm>
            <a:off x="60324" y="1143000"/>
            <a:ext cx="8435975"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spcAft>
                <a:spcPts val="600"/>
              </a:spcAft>
            </a:pPr>
            <a:r>
              <a:rPr lang="en-US" altLang="en-US" sz="2800" b="1" kern="0" dirty="0">
                <a:solidFill>
                  <a:srgbClr val="FFFFFF"/>
                </a:solidFill>
                <a:latin typeface="Arial"/>
              </a:rPr>
              <a:t>5</a:t>
            </a:r>
            <a:r>
              <a:rPr lang="en-US" altLang="en-US" sz="2800" b="1" kern="0" baseline="30000" dirty="0">
                <a:solidFill>
                  <a:srgbClr val="FFFFFF"/>
                </a:solidFill>
                <a:latin typeface="Arial"/>
              </a:rPr>
              <a:t>th</a:t>
            </a:r>
            <a:r>
              <a:rPr lang="en-US" altLang="en-US" sz="2800" b="1" kern="0" dirty="0">
                <a:solidFill>
                  <a:srgbClr val="FFFFFF"/>
                </a:solidFill>
                <a:latin typeface="Arial"/>
              </a:rPr>
              <a:t> webinar on Banking Finance &amp; Investments</a:t>
            </a:r>
          </a:p>
        </p:txBody>
      </p:sp>
      <p:pic>
        <p:nvPicPr>
          <p:cNvPr id="10" name="Picture 9">
            <a:extLst>
              <a:ext uri="{FF2B5EF4-FFF2-40B4-BE49-F238E27FC236}">
                <a16:creationId xmlns:a16="http://schemas.microsoft.com/office/drawing/2014/main" id="{E5F24B58-31EB-455B-B5CF-51083B9841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001" y="3505343"/>
            <a:ext cx="1588491" cy="1600200"/>
          </a:xfrm>
          <a:prstGeom prst="rect">
            <a:avLst/>
          </a:prstGeom>
        </p:spPr>
      </p:pic>
      <p:sp>
        <p:nvSpPr>
          <p:cNvPr id="11" name="Rectangle 150">
            <a:extLst>
              <a:ext uri="{FF2B5EF4-FFF2-40B4-BE49-F238E27FC236}">
                <a16:creationId xmlns:a16="http://schemas.microsoft.com/office/drawing/2014/main" id="{ABD9458F-DB3F-42FF-B208-8B4AE1192008}"/>
              </a:ext>
            </a:extLst>
          </p:cNvPr>
          <p:cNvSpPr txBox="1">
            <a:spLocks noChangeArrowheads="1"/>
          </p:cNvSpPr>
          <p:nvPr/>
        </p:nvSpPr>
        <p:spPr>
          <a:xfrm>
            <a:off x="76272" y="3692001"/>
            <a:ext cx="8839128"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1800" b="1" i="1" kern="0" dirty="0">
                <a:solidFill>
                  <a:srgbClr val="000000"/>
                </a:solidFill>
                <a:latin typeface="Arial"/>
              </a:rPr>
              <a:t>Fundamental review of the trading book (FRTB) – Standardized approach</a:t>
            </a:r>
            <a:br>
              <a:rPr lang="en-US" altLang="en-US" sz="1800" b="1" i="1" kern="0" dirty="0">
                <a:solidFill>
                  <a:srgbClr val="000000"/>
                </a:solidFill>
                <a:latin typeface="Arial"/>
              </a:rPr>
            </a:br>
            <a:endParaRPr lang="es-ES" altLang="en-US" sz="1800" b="1" i="1" kern="0" dirty="0">
              <a:solidFill>
                <a:srgbClr val="000000"/>
              </a:solidFill>
              <a:latin typeface="Arial"/>
            </a:endParaRPr>
          </a:p>
        </p:txBody>
      </p:sp>
      <p:sp>
        <p:nvSpPr>
          <p:cNvPr id="12" name="Rectangle 168">
            <a:extLst>
              <a:ext uri="{FF2B5EF4-FFF2-40B4-BE49-F238E27FC236}">
                <a16:creationId xmlns:a16="http://schemas.microsoft.com/office/drawing/2014/main" id="{1B2C5C80-7A30-4ABF-83EF-3FBB6DF51972}"/>
              </a:ext>
            </a:extLst>
          </p:cNvPr>
          <p:cNvSpPr>
            <a:spLocks noChangeArrowheads="1"/>
          </p:cNvSpPr>
          <p:nvPr/>
        </p:nvSpPr>
        <p:spPr bwMode="auto">
          <a:xfrm>
            <a:off x="93994" y="4419601"/>
            <a:ext cx="57689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endParaRPr lang="en-US" altLang="en-US" sz="1800" b="1" dirty="0">
              <a:solidFill>
                <a:srgbClr val="000000"/>
              </a:solidFill>
            </a:endParaRPr>
          </a:p>
          <a:p>
            <a:pPr algn="l"/>
            <a:r>
              <a:rPr lang="en-US" altLang="en-US" sz="1600" dirty="0">
                <a:solidFill>
                  <a:srgbClr val="000000"/>
                </a:solidFill>
              </a:rPr>
              <a:t>Harshit Gupta</a:t>
            </a:r>
            <a:br>
              <a:rPr lang="en-US" altLang="en-US" sz="1600" dirty="0">
                <a:solidFill>
                  <a:srgbClr val="000000"/>
                </a:solidFill>
              </a:rPr>
            </a:br>
            <a:r>
              <a:rPr lang="en-US" altLang="en-US" sz="1600" dirty="0">
                <a:solidFill>
                  <a:srgbClr val="000000"/>
                </a:solidFill>
              </a:rPr>
              <a:t>Executive Director – Acies Consulting LLP </a:t>
            </a:r>
          </a:p>
          <a:p>
            <a:pPr algn="l"/>
            <a:br>
              <a:rPr lang="en-US" altLang="en-US" sz="1800" b="1" dirty="0">
                <a:solidFill>
                  <a:srgbClr val="000000"/>
                </a:solidFill>
              </a:rPr>
            </a:br>
            <a:endParaRPr lang="es-ES" altLang="en-US" sz="1800" b="1" dirty="0">
              <a:solidFill>
                <a:srgbClr val="000000"/>
              </a:solidFill>
            </a:endParaRPr>
          </a:p>
        </p:txBody>
      </p:sp>
    </p:spTree>
    <p:extLst>
      <p:ext uri="{BB962C8B-B14F-4D97-AF65-F5344CB8AC3E}">
        <p14:creationId xmlns:p14="http://schemas.microsoft.com/office/powerpoint/2010/main" val="2430438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graphicFrame>
        <p:nvGraphicFramePr>
          <p:cNvPr id="33" name="Table 32">
            <a:extLst>
              <a:ext uri="{FF2B5EF4-FFF2-40B4-BE49-F238E27FC236}">
                <a16:creationId xmlns:a16="http://schemas.microsoft.com/office/drawing/2014/main" id="{CC4E5E5A-CFB0-4672-A868-FE301901CD1A}"/>
              </a:ext>
            </a:extLst>
          </p:cNvPr>
          <p:cNvGraphicFramePr>
            <a:graphicFrameLocks noGrp="1"/>
          </p:cNvGraphicFramePr>
          <p:nvPr>
            <p:extLst>
              <p:ext uri="{D42A27DB-BD31-4B8C-83A1-F6EECF244321}">
                <p14:modId xmlns:p14="http://schemas.microsoft.com/office/powerpoint/2010/main" val="810422584"/>
              </p:ext>
            </p:extLst>
          </p:nvPr>
        </p:nvGraphicFramePr>
        <p:xfrm>
          <a:off x="1827018" y="933024"/>
          <a:ext cx="8297115" cy="4953062"/>
        </p:xfrm>
        <a:graphic>
          <a:graphicData uri="http://schemas.openxmlformats.org/drawingml/2006/table">
            <a:tbl>
              <a:tblPr firstRow="1" bandRow="1">
                <a:tableStyleId>{5C22544A-7EE6-4342-B048-85BDC9FD1C3A}</a:tableStyleId>
              </a:tblPr>
              <a:tblGrid>
                <a:gridCol w="753316">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4876799">
                  <a:extLst>
                    <a:ext uri="{9D8B030D-6E8A-4147-A177-3AD203B41FA5}">
                      <a16:colId xmlns:a16="http://schemas.microsoft.com/office/drawing/2014/main" val="20002"/>
                    </a:ext>
                  </a:extLst>
                </a:gridCol>
              </a:tblGrid>
              <a:tr h="646578">
                <a:tc>
                  <a:txBody>
                    <a:bodyPr/>
                    <a:lstStyle/>
                    <a:p>
                      <a:pPr algn="ctr"/>
                      <a:r>
                        <a:rPr lang="en-US" sz="1200" dirty="0" err="1">
                          <a:solidFill>
                            <a:schemeClr val="bg1"/>
                          </a:solidFill>
                          <a:latin typeface="+mj-lt"/>
                        </a:rPr>
                        <a:t>SNo</a:t>
                      </a:r>
                      <a:endParaRPr lang="en-US" sz="1200" dirty="0">
                        <a:solidFill>
                          <a:schemeClr val="bg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algn="ctr"/>
                      <a:r>
                        <a:rPr lang="en-US" sz="1200" dirty="0">
                          <a:solidFill>
                            <a:schemeClr val="bg1"/>
                          </a:solidFill>
                          <a:latin typeface="+mj-lt"/>
                        </a:rPr>
                        <a:t>Assets</a:t>
                      </a:r>
                      <a:r>
                        <a:rPr lang="en-US" sz="1200" baseline="0" dirty="0">
                          <a:solidFill>
                            <a:schemeClr val="bg1"/>
                          </a:solidFill>
                          <a:latin typeface="+mj-lt"/>
                        </a:rPr>
                        <a:t> from Statement of Financial Purpose</a:t>
                      </a:r>
                      <a:endParaRPr lang="en-US" sz="1200" dirty="0">
                        <a:solidFill>
                          <a:schemeClr val="bg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marL="12700" algn="ctr">
                        <a:lnSpc>
                          <a:spcPct val="100000"/>
                        </a:lnSpc>
                      </a:pPr>
                      <a:r>
                        <a:rPr lang="en-US" sz="1200" b="1" spc="-5" dirty="0">
                          <a:solidFill>
                            <a:schemeClr val="bg1"/>
                          </a:solidFill>
                          <a:latin typeface="+mj-lt"/>
                          <a:cs typeface="Arial"/>
                        </a:rPr>
                        <a:t>Risk factors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339573">
                <a:tc>
                  <a:txBody>
                    <a:bodyPr/>
                    <a:lstStyle/>
                    <a:p>
                      <a:pPr algn="ctr"/>
                      <a:r>
                        <a:rPr lang="en-US" sz="1200" b="1" dirty="0">
                          <a:latin typeface="+mj-lt"/>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1" dirty="0">
                          <a:latin typeface="+mj-lt"/>
                        </a:rPr>
                        <a:t>Treasury bills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indent="-171450" algn="l" defTabSz="914408" rtl="0" eaLnBrk="1" fontAlgn="auto" latinLnBrk="0" hangingPunct="1">
                        <a:lnSpc>
                          <a:spcPct val="130000"/>
                        </a:lnSpc>
                        <a:spcBef>
                          <a:spcPts val="200"/>
                        </a:spcBef>
                        <a:spcAft>
                          <a:spcPts val="200"/>
                        </a:spcAft>
                        <a:buClrTx/>
                        <a:buSzTx/>
                        <a:buFont typeface="Wingdings" panose="05000000000000000000" pitchFamily="2" charset="2"/>
                        <a:buChar char="§"/>
                        <a:tabLst/>
                        <a:defRPr/>
                      </a:pPr>
                      <a:r>
                        <a:rPr lang="en-US" sz="1200" b="1" i="1" dirty="0">
                          <a:latin typeface="+mj-lt"/>
                        </a:rPr>
                        <a:t>T-bill curve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39573">
                <a:tc>
                  <a:txBody>
                    <a:bodyPr/>
                    <a:lstStyle/>
                    <a:p>
                      <a:pPr marL="0" marR="0" indent="0" algn="ctr" defTabSz="914408" rtl="0" eaLnBrk="1" fontAlgn="auto" latinLnBrk="0" hangingPunct="1">
                        <a:lnSpc>
                          <a:spcPct val="100000"/>
                        </a:lnSpc>
                        <a:spcBef>
                          <a:spcPts val="0"/>
                        </a:spcBef>
                        <a:spcAft>
                          <a:spcPts val="0"/>
                        </a:spcAft>
                        <a:buClrTx/>
                        <a:buSzTx/>
                        <a:buFontTx/>
                        <a:buNone/>
                        <a:tabLst/>
                        <a:defRPr/>
                      </a:pPr>
                      <a:r>
                        <a:rPr lang="en-US" sz="1200" b="1" kern="1200">
                          <a:solidFill>
                            <a:schemeClr val="dk1"/>
                          </a:solidFill>
                          <a:latin typeface="+mj-lt"/>
                          <a:ea typeface="+mn-ea"/>
                          <a:cs typeface="+mn-cs"/>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8"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latin typeface="+mj-lt"/>
                          <a:ea typeface="+mn-ea"/>
                          <a:cs typeface="+mn-cs"/>
                        </a:rPr>
                        <a:t>Government bonds (local)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indent="-171450" algn="l" defTabSz="914408" rtl="0" eaLnBrk="1" fontAlgn="auto" latinLnBrk="0" hangingPunct="1">
                        <a:lnSpc>
                          <a:spcPct val="130000"/>
                        </a:lnSpc>
                        <a:spcBef>
                          <a:spcPts val="200"/>
                        </a:spcBef>
                        <a:spcAft>
                          <a:spcPts val="200"/>
                        </a:spcAft>
                        <a:buClrTx/>
                        <a:buSzTx/>
                        <a:buFont typeface="Wingdings" panose="05000000000000000000" pitchFamily="2" charset="2"/>
                        <a:buChar char="§"/>
                        <a:tabLst/>
                        <a:defRPr/>
                      </a:pPr>
                      <a:r>
                        <a:rPr lang="en-US" sz="1200" b="1" i="1" dirty="0">
                          <a:latin typeface="+mj-lt"/>
                        </a:rPr>
                        <a:t>Government security yield curve, </a:t>
                      </a:r>
                    </a:p>
                    <a:p>
                      <a:pPr marL="171450" marR="0" indent="-171450" algn="l" defTabSz="914408" rtl="0" eaLnBrk="1" fontAlgn="auto" latinLnBrk="0" hangingPunct="1">
                        <a:lnSpc>
                          <a:spcPct val="130000"/>
                        </a:lnSpc>
                        <a:spcBef>
                          <a:spcPts val="200"/>
                        </a:spcBef>
                        <a:spcAft>
                          <a:spcPts val="200"/>
                        </a:spcAft>
                        <a:buClrTx/>
                        <a:buSzTx/>
                        <a:buFont typeface="Wingdings" panose="05000000000000000000" pitchFamily="2" charset="2"/>
                        <a:buChar char="§"/>
                        <a:tabLst/>
                        <a:defRPr/>
                      </a:pPr>
                      <a:r>
                        <a:rPr lang="en-US" sz="1200" b="1" i="1" dirty="0">
                          <a:latin typeface="+mj-lt"/>
                        </a:rPr>
                        <a:t>Credit spreads in case of state government bonds or guaranteed bonds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39573">
                <a:tc>
                  <a:txBody>
                    <a:bodyPr/>
                    <a:lstStyle/>
                    <a:p>
                      <a:pPr marL="0" marR="0" indent="0" algn="ctr" defTabSz="914408"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latin typeface="+mj-lt"/>
                          <a:ea typeface="+mn-ea"/>
                          <a:cs typeface="+mn-cs"/>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8"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latin typeface="+mj-lt"/>
                          <a:ea typeface="+mn-ea"/>
                          <a:cs typeface="+mn-cs"/>
                        </a:rPr>
                        <a:t>Corporate bonds (local)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8" rtl="0" eaLnBrk="1" fontAlgn="auto" latinLnBrk="0" hangingPunct="1">
                        <a:lnSpc>
                          <a:spcPct val="130000"/>
                        </a:lnSpc>
                        <a:spcBef>
                          <a:spcPts val="200"/>
                        </a:spcBef>
                        <a:spcAft>
                          <a:spcPts val="200"/>
                        </a:spcAft>
                        <a:buClrTx/>
                        <a:buSzTx/>
                        <a:buFont typeface="Wingdings" panose="05000000000000000000" pitchFamily="2" charset="2"/>
                        <a:buChar char="§"/>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Government security yield curve, </a:t>
                      </a:r>
                    </a:p>
                    <a:p>
                      <a:pPr marL="171450" marR="0" lvl="0" indent="-171450" algn="l" defTabSz="914408" rtl="0" eaLnBrk="1" fontAlgn="auto" latinLnBrk="0" hangingPunct="1">
                        <a:lnSpc>
                          <a:spcPct val="130000"/>
                        </a:lnSpc>
                        <a:spcBef>
                          <a:spcPts val="200"/>
                        </a:spcBef>
                        <a:spcAft>
                          <a:spcPts val="200"/>
                        </a:spcAft>
                        <a:buClrTx/>
                        <a:buSzTx/>
                        <a:buFont typeface="Wingdings" panose="05000000000000000000" pitchFamily="2" charset="2"/>
                        <a:buChar char="§"/>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Credit spreads based on industry. In India you have Banks and FIs, Corporate, NBFCs (This is also known as credit spread risk or migration risk)</a:t>
                      </a:r>
                      <a:endParaRPr lang="en-US" sz="1200" dirty="0">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39573">
                <a:tc>
                  <a:txBody>
                    <a:bodyPr/>
                    <a:lstStyle/>
                    <a:p>
                      <a:pPr lvl="0" algn="ctr"/>
                      <a:r>
                        <a:rPr lang="en-US" sz="1200" b="1" dirty="0">
                          <a:latin typeface="+mj-lt"/>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1" dirty="0">
                          <a:latin typeface="+mj-lt"/>
                        </a:rPr>
                        <a:t>Quoted equity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8" rtl="0" eaLnBrk="1" fontAlgn="auto" latinLnBrk="0" hangingPunct="1">
                        <a:lnSpc>
                          <a:spcPct val="130000"/>
                        </a:lnSpc>
                        <a:spcBef>
                          <a:spcPts val="200"/>
                        </a:spcBef>
                        <a:spcAft>
                          <a:spcPts val="200"/>
                        </a:spcAft>
                        <a:buClrTx/>
                        <a:buSzTx/>
                        <a:buFont typeface="Wingdings" panose="05000000000000000000" pitchFamily="2" charset="2"/>
                        <a:buChar char="§"/>
                        <a:tabLst/>
                        <a:defRPr/>
                      </a:pPr>
                      <a:r>
                        <a:rPr kumimoji="0" lang="en-US" sz="1200" b="1" i="1" u="none" strike="noStrike" kern="1200" cap="none" spc="0" normalizeH="0" baseline="0" dirty="0">
                          <a:ln>
                            <a:noFill/>
                          </a:ln>
                          <a:solidFill>
                            <a:srgbClr val="000000"/>
                          </a:solidFill>
                          <a:effectLst/>
                          <a:uLnTx/>
                          <a:uFillTx/>
                          <a:latin typeface="Arial"/>
                          <a:ea typeface="+mn-ea"/>
                          <a:cs typeface="+mn-cs"/>
                        </a:rPr>
                        <a:t>Equity prices</a:t>
                      </a:r>
                    </a:p>
                    <a:p>
                      <a:pPr marL="171450" marR="0" lvl="0" indent="-171450" algn="l" defTabSz="914408" rtl="0" eaLnBrk="1" fontAlgn="auto" latinLnBrk="0" hangingPunct="1">
                        <a:lnSpc>
                          <a:spcPct val="130000"/>
                        </a:lnSpc>
                        <a:spcBef>
                          <a:spcPts val="200"/>
                        </a:spcBef>
                        <a:spcAft>
                          <a:spcPts val="200"/>
                        </a:spcAft>
                        <a:buClrTx/>
                        <a:buSzTx/>
                        <a:buFont typeface="Wingdings" panose="05000000000000000000" pitchFamily="2" charset="2"/>
                        <a:buChar char="§"/>
                        <a:tabLst/>
                        <a:defRPr/>
                      </a:pPr>
                      <a:r>
                        <a:rPr kumimoji="0" lang="en-US" sz="1200" b="1" i="1" u="none" strike="noStrike" kern="1200" cap="none" spc="0" normalizeH="0" baseline="0" dirty="0">
                          <a:ln>
                            <a:noFill/>
                          </a:ln>
                          <a:solidFill>
                            <a:srgbClr val="000000"/>
                          </a:solidFill>
                          <a:effectLst/>
                          <a:uLnTx/>
                          <a:uFillTx/>
                          <a:latin typeface="Arial"/>
                          <a:ea typeface="+mn-ea"/>
                          <a:cs typeface="+mn-cs"/>
                        </a:rPr>
                        <a:t>Beta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39573">
                <a:tc>
                  <a:txBody>
                    <a:bodyPr/>
                    <a:lstStyle/>
                    <a:p>
                      <a:pPr algn="ctr"/>
                      <a:r>
                        <a:rPr lang="en-US" sz="1200" b="1" dirty="0">
                          <a:latin typeface="+mj-lt"/>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1" dirty="0">
                          <a:latin typeface="+mj-lt"/>
                        </a:rPr>
                        <a:t>Foreign currency bonds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8" rtl="0" eaLnBrk="1" fontAlgn="auto" latinLnBrk="0" hangingPunct="1">
                        <a:lnSpc>
                          <a:spcPct val="130000"/>
                        </a:lnSpc>
                        <a:spcBef>
                          <a:spcPts val="200"/>
                        </a:spcBef>
                        <a:spcAft>
                          <a:spcPts val="200"/>
                        </a:spcAft>
                        <a:buClrTx/>
                        <a:buSzTx/>
                        <a:buFont typeface="Wingdings" panose="05000000000000000000" pitchFamily="2" charset="2"/>
                        <a:buChar char="§"/>
                        <a:tabLst/>
                        <a:defRPr/>
                      </a:pPr>
                      <a:r>
                        <a:rPr kumimoji="0" lang="en-US" sz="1200" b="1" i="1" u="none" strike="noStrike" kern="1200" cap="none" spc="0" normalizeH="0" baseline="0" dirty="0">
                          <a:ln>
                            <a:noFill/>
                          </a:ln>
                          <a:solidFill>
                            <a:srgbClr val="000000"/>
                          </a:solidFill>
                          <a:effectLst/>
                          <a:uLnTx/>
                          <a:uFillTx/>
                          <a:latin typeface="Arial"/>
                          <a:ea typeface="+mn-ea"/>
                          <a:cs typeface="+mn-cs"/>
                        </a:rPr>
                        <a:t>In addition to risk factors covered under 3, the following:</a:t>
                      </a:r>
                    </a:p>
                    <a:p>
                      <a:pPr marL="285750" marR="0" lvl="0" indent="-171450" algn="l" defTabSz="914408" rtl="0" eaLnBrk="1" fontAlgn="auto" latinLnBrk="0" hangingPunct="1">
                        <a:lnSpc>
                          <a:spcPct val="130000"/>
                        </a:lnSpc>
                        <a:spcBef>
                          <a:spcPts val="200"/>
                        </a:spcBef>
                        <a:spcAft>
                          <a:spcPts val="200"/>
                        </a:spcAft>
                        <a:buClrTx/>
                        <a:buSzTx/>
                        <a:buFont typeface="Courier New" panose="02070309020205020404" pitchFamily="49" charset="0"/>
                        <a:buChar char="­"/>
                        <a:tabLst/>
                        <a:defRPr/>
                      </a:pPr>
                      <a:r>
                        <a:rPr kumimoji="0" lang="en-US" sz="1200" b="1" i="1" u="none" strike="noStrike" kern="1200" cap="none" spc="0" normalizeH="0" baseline="0" dirty="0">
                          <a:ln>
                            <a:noFill/>
                          </a:ln>
                          <a:solidFill>
                            <a:srgbClr val="000000"/>
                          </a:solidFill>
                          <a:effectLst/>
                          <a:uLnTx/>
                          <a:uFillTx/>
                          <a:latin typeface="Arial"/>
                          <a:ea typeface="+mn-ea"/>
                          <a:cs typeface="+mn-cs"/>
                        </a:rPr>
                        <a:t>Foreign exchange rate (spot and forward premia)</a:t>
                      </a:r>
                    </a:p>
                    <a:p>
                      <a:pPr marL="285750" marR="0" lvl="0" indent="-171450" algn="l" defTabSz="914408" rtl="0" eaLnBrk="1" fontAlgn="auto" latinLnBrk="0" hangingPunct="1">
                        <a:lnSpc>
                          <a:spcPct val="130000"/>
                        </a:lnSpc>
                        <a:spcBef>
                          <a:spcPts val="200"/>
                        </a:spcBef>
                        <a:spcAft>
                          <a:spcPts val="200"/>
                        </a:spcAft>
                        <a:buClrTx/>
                        <a:buSzTx/>
                        <a:buFont typeface="Courier New" panose="02070309020205020404" pitchFamily="49" charset="0"/>
                        <a:buChar char="­"/>
                        <a:tabLst/>
                        <a:defRPr/>
                      </a:pPr>
                      <a:r>
                        <a:rPr kumimoji="0" lang="en-US" sz="1200" b="1" i="1" u="none" strike="noStrike" kern="1200" cap="none" spc="0" normalizeH="0" baseline="0" dirty="0">
                          <a:ln>
                            <a:noFill/>
                          </a:ln>
                          <a:solidFill>
                            <a:srgbClr val="000000"/>
                          </a:solidFill>
                          <a:effectLst/>
                          <a:uLnTx/>
                          <a:uFillTx/>
                          <a:latin typeface="Arial"/>
                          <a:ea typeface="+mn-ea"/>
                          <a:cs typeface="+mn-cs"/>
                        </a:rPr>
                        <a:t>Volatility surface in case of </a:t>
                      </a:r>
                      <a:r>
                        <a:rPr kumimoji="0" lang="en-US" sz="1200" b="1" i="1" u="none" strike="noStrike" kern="1200" cap="none" spc="0" normalizeH="0" baseline="0" dirty="0" err="1">
                          <a:ln>
                            <a:noFill/>
                          </a:ln>
                          <a:solidFill>
                            <a:srgbClr val="000000"/>
                          </a:solidFill>
                          <a:effectLst/>
                          <a:uLnTx/>
                          <a:uFillTx/>
                          <a:latin typeface="Arial"/>
                          <a:ea typeface="+mn-ea"/>
                          <a:cs typeface="+mn-cs"/>
                        </a:rPr>
                        <a:t>optionalities</a:t>
                      </a:r>
                      <a:endParaRPr kumimoji="0" lang="en-US" sz="1200" b="1" i="1" u="none" strike="noStrike" kern="1200" cap="none" spc="0" normalizeH="0" baseline="0" dirty="0">
                        <a:ln>
                          <a:noFill/>
                        </a:ln>
                        <a:solidFill>
                          <a:srgbClr val="000000"/>
                        </a:solidFill>
                        <a:effectLst/>
                        <a:uLnTx/>
                        <a:uFillTx/>
                        <a:latin typeface="Arial"/>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39573">
                <a:tc>
                  <a:txBody>
                    <a:bodyPr/>
                    <a:lstStyle/>
                    <a:p>
                      <a:pPr algn="ctr"/>
                      <a:r>
                        <a:rPr lang="en-US" sz="1200" b="1" dirty="0">
                          <a:latin typeface="+mj-lt"/>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8"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j-lt"/>
                        </a:rPr>
                        <a:t>Mutual fund units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8" rtl="0" eaLnBrk="1" fontAlgn="auto" latinLnBrk="0" hangingPunct="1">
                        <a:lnSpc>
                          <a:spcPct val="130000"/>
                        </a:lnSpc>
                        <a:spcBef>
                          <a:spcPts val="200"/>
                        </a:spcBef>
                        <a:spcAft>
                          <a:spcPts val="200"/>
                        </a:spcAft>
                        <a:buClrTx/>
                        <a:buSzTx/>
                        <a:buFont typeface="Wingdings" panose="05000000000000000000" pitchFamily="2" charset="2"/>
                        <a:buChar char="§"/>
                        <a:tabLst/>
                        <a:defRPr/>
                      </a:pPr>
                      <a:r>
                        <a:rPr kumimoji="0" lang="en-US" sz="1200" b="1" i="1" u="none" strike="noStrike" kern="1200" cap="none" spc="0" normalizeH="0" baseline="0" dirty="0">
                          <a:ln>
                            <a:noFill/>
                          </a:ln>
                          <a:solidFill>
                            <a:srgbClr val="000000"/>
                          </a:solidFill>
                          <a:effectLst/>
                          <a:uLnTx/>
                          <a:uFillTx/>
                          <a:latin typeface="Arial"/>
                          <a:ea typeface="+mn-ea"/>
                          <a:cs typeface="+mn-cs"/>
                        </a:rPr>
                        <a:t>Equity prices</a:t>
                      </a:r>
                    </a:p>
                    <a:p>
                      <a:pPr marL="171450" marR="0" lvl="0" indent="-171450" algn="l" defTabSz="914408" rtl="0" eaLnBrk="1" fontAlgn="auto" latinLnBrk="0" hangingPunct="1">
                        <a:lnSpc>
                          <a:spcPct val="130000"/>
                        </a:lnSpc>
                        <a:spcBef>
                          <a:spcPts val="200"/>
                        </a:spcBef>
                        <a:spcAft>
                          <a:spcPts val="200"/>
                        </a:spcAft>
                        <a:buClrTx/>
                        <a:buSzTx/>
                        <a:buFont typeface="Wingdings" panose="05000000000000000000" pitchFamily="2" charset="2"/>
                        <a:buChar char="§"/>
                        <a:tabLst/>
                        <a:defRPr/>
                      </a:pPr>
                      <a:r>
                        <a:rPr kumimoji="0" lang="en-US" sz="1200" b="1" i="1" u="none" strike="noStrike" kern="1200" cap="none" spc="0" normalizeH="0" baseline="0" dirty="0">
                          <a:ln>
                            <a:noFill/>
                          </a:ln>
                          <a:solidFill>
                            <a:srgbClr val="000000"/>
                          </a:solidFill>
                          <a:effectLst/>
                          <a:uLnTx/>
                          <a:uFillTx/>
                          <a:latin typeface="Arial"/>
                          <a:ea typeface="+mn-ea"/>
                          <a:cs typeface="+mn-cs"/>
                        </a:rPr>
                        <a:t>Beta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799963"/>
                  </a:ext>
                </a:extLst>
              </a:tr>
            </a:tbl>
          </a:graphicData>
        </a:graphic>
      </p:graphicFrame>
      <p:sp>
        <p:nvSpPr>
          <p:cNvPr id="48" name="Footer Placeholder 4">
            <a:extLst>
              <a:ext uri="{FF2B5EF4-FFF2-40B4-BE49-F238E27FC236}">
                <a16:creationId xmlns:a16="http://schemas.microsoft.com/office/drawing/2014/main" id="{2E3A4FAD-DAE3-4EF3-B051-3E79C67CE586}"/>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pic>
        <p:nvPicPr>
          <p:cNvPr id="49" name="Picture 48">
            <a:extLst>
              <a:ext uri="{FF2B5EF4-FFF2-40B4-BE49-F238E27FC236}">
                <a16:creationId xmlns:a16="http://schemas.microsoft.com/office/drawing/2014/main" id="{AC7EED42-C35C-4232-A93B-75ECD5BEFC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4" name="Rectangle 2">
            <a:extLst>
              <a:ext uri="{FF2B5EF4-FFF2-40B4-BE49-F238E27FC236}">
                <a16:creationId xmlns:a16="http://schemas.microsoft.com/office/drawing/2014/main" id="{FE893A9D-F26D-4B30-82C1-7747CFC666DC}"/>
              </a:ext>
            </a:extLst>
          </p:cNvPr>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Product types and risks</a:t>
            </a:r>
          </a:p>
        </p:txBody>
      </p:sp>
    </p:spTree>
    <p:extLst>
      <p:ext uri="{BB962C8B-B14F-4D97-AF65-F5344CB8AC3E}">
        <p14:creationId xmlns:p14="http://schemas.microsoft.com/office/powerpoint/2010/main" val="2340100473"/>
      </p:ext>
    </p:extLst>
  </p:cSld>
  <p:clrMapOvr>
    <a:overrideClrMapping bg1="lt1" tx1="dk1" bg2="lt2" tx2="dk2" accent1="accent1" accent2="accent2" accent3="accent3" accent4="accent4" accent5="accent5" accent6="accent6" hlink="hlink" folHlink="folHlink"/>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graphicFrame>
        <p:nvGraphicFramePr>
          <p:cNvPr id="33" name="Table 32">
            <a:extLst>
              <a:ext uri="{FF2B5EF4-FFF2-40B4-BE49-F238E27FC236}">
                <a16:creationId xmlns:a16="http://schemas.microsoft.com/office/drawing/2014/main" id="{CC4E5E5A-CFB0-4672-A868-FE301901CD1A}"/>
              </a:ext>
            </a:extLst>
          </p:cNvPr>
          <p:cNvGraphicFramePr>
            <a:graphicFrameLocks noGrp="1"/>
          </p:cNvGraphicFramePr>
          <p:nvPr>
            <p:extLst>
              <p:ext uri="{D42A27DB-BD31-4B8C-83A1-F6EECF244321}">
                <p14:modId xmlns:p14="http://schemas.microsoft.com/office/powerpoint/2010/main" val="2266475167"/>
              </p:ext>
            </p:extLst>
          </p:nvPr>
        </p:nvGraphicFramePr>
        <p:xfrm>
          <a:off x="1827018" y="933024"/>
          <a:ext cx="8297115" cy="4223891"/>
        </p:xfrm>
        <a:graphic>
          <a:graphicData uri="http://schemas.openxmlformats.org/drawingml/2006/table">
            <a:tbl>
              <a:tblPr firstRow="1" bandRow="1">
                <a:tableStyleId>{5C22544A-7EE6-4342-B048-85BDC9FD1C3A}</a:tableStyleId>
              </a:tblPr>
              <a:tblGrid>
                <a:gridCol w="753316">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4876799">
                  <a:extLst>
                    <a:ext uri="{9D8B030D-6E8A-4147-A177-3AD203B41FA5}">
                      <a16:colId xmlns:a16="http://schemas.microsoft.com/office/drawing/2014/main" val="20002"/>
                    </a:ext>
                  </a:extLst>
                </a:gridCol>
              </a:tblGrid>
              <a:tr h="646578">
                <a:tc>
                  <a:txBody>
                    <a:bodyPr/>
                    <a:lstStyle/>
                    <a:p>
                      <a:pPr algn="ctr"/>
                      <a:r>
                        <a:rPr lang="en-US" sz="1200" dirty="0" err="1">
                          <a:solidFill>
                            <a:schemeClr val="bg1"/>
                          </a:solidFill>
                          <a:latin typeface="+mj-lt"/>
                        </a:rPr>
                        <a:t>SNo</a:t>
                      </a:r>
                      <a:endParaRPr lang="en-US" sz="1200" dirty="0">
                        <a:solidFill>
                          <a:schemeClr val="bg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algn="ctr"/>
                      <a:r>
                        <a:rPr lang="en-US" sz="1200" dirty="0">
                          <a:solidFill>
                            <a:schemeClr val="bg1"/>
                          </a:solidFill>
                          <a:latin typeface="+mj-lt"/>
                        </a:rPr>
                        <a:t>Assets</a:t>
                      </a:r>
                      <a:r>
                        <a:rPr lang="en-US" sz="1200" baseline="0" dirty="0">
                          <a:solidFill>
                            <a:schemeClr val="bg1"/>
                          </a:solidFill>
                          <a:latin typeface="+mj-lt"/>
                        </a:rPr>
                        <a:t> from Statement of Financial Purpose</a:t>
                      </a:r>
                      <a:endParaRPr lang="en-US" sz="1200" dirty="0">
                        <a:solidFill>
                          <a:schemeClr val="bg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marL="12700" algn="ctr">
                        <a:lnSpc>
                          <a:spcPct val="100000"/>
                        </a:lnSpc>
                      </a:pPr>
                      <a:r>
                        <a:rPr lang="en-US" sz="1200" b="1" spc="-5" dirty="0">
                          <a:solidFill>
                            <a:schemeClr val="bg1"/>
                          </a:solidFill>
                          <a:latin typeface="+mj-lt"/>
                          <a:cs typeface="Arial"/>
                        </a:rPr>
                        <a:t>Risk factors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339573">
                <a:tc>
                  <a:txBody>
                    <a:bodyPr/>
                    <a:lstStyle/>
                    <a:p>
                      <a:pPr algn="ctr"/>
                      <a:r>
                        <a:rPr lang="en-US" sz="1200" b="1" dirty="0">
                          <a:latin typeface="+mj-lt"/>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lang="en-US" sz="1200" b="1" dirty="0">
                          <a:latin typeface="+mj-lt"/>
                        </a:rPr>
                        <a:t>Commercial paper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8" rtl="0" eaLnBrk="1" fontAlgn="auto" latinLnBrk="0" hangingPunct="1">
                        <a:lnSpc>
                          <a:spcPct val="130000"/>
                        </a:lnSpc>
                        <a:spcBef>
                          <a:spcPts val="200"/>
                        </a:spcBef>
                        <a:spcAft>
                          <a:spcPts val="200"/>
                        </a:spcAft>
                        <a:buClrTx/>
                        <a:buSzTx/>
                        <a:buFont typeface="Wingdings" panose="05000000000000000000" pitchFamily="2" charset="2"/>
                        <a:buChar char="§"/>
                        <a:tabLst/>
                        <a:defRPr/>
                      </a:pPr>
                      <a:r>
                        <a:rPr kumimoji="0" lang="en-US" sz="1200" b="1" i="1" u="none" strike="noStrike" kern="1200" cap="none" spc="0" normalizeH="0" baseline="0" dirty="0">
                          <a:ln>
                            <a:noFill/>
                          </a:ln>
                          <a:solidFill>
                            <a:srgbClr val="000000"/>
                          </a:solidFill>
                          <a:effectLst/>
                          <a:uLnTx/>
                          <a:uFillTx/>
                          <a:latin typeface="Arial"/>
                          <a:ea typeface="+mn-ea"/>
                          <a:cs typeface="+mn-cs"/>
                        </a:rPr>
                        <a:t>CP curve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7014461"/>
                  </a:ext>
                </a:extLst>
              </a:tr>
              <a:tr h="339573">
                <a:tc>
                  <a:txBody>
                    <a:bodyPr/>
                    <a:lstStyle/>
                    <a:p>
                      <a:pPr algn="ctr"/>
                      <a:r>
                        <a:rPr lang="en-US" sz="1200" b="1" dirty="0">
                          <a:latin typeface="+mj-lt"/>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lang="en-US" sz="1200" b="1" dirty="0">
                          <a:solidFill>
                            <a:schemeClr val="tx1"/>
                          </a:solidFill>
                          <a:latin typeface="+mj-lt"/>
                        </a:rPr>
                        <a:t>Option on oil prices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8" rtl="0" eaLnBrk="1" fontAlgn="auto" latinLnBrk="0" hangingPunct="1">
                        <a:lnSpc>
                          <a:spcPct val="130000"/>
                        </a:lnSpc>
                        <a:spcBef>
                          <a:spcPts val="200"/>
                        </a:spcBef>
                        <a:spcAft>
                          <a:spcPts val="200"/>
                        </a:spcAft>
                        <a:buClrTx/>
                        <a:buSzTx/>
                        <a:buFont typeface="Wingdings" panose="05000000000000000000" pitchFamily="2" charset="2"/>
                        <a:buChar char="§"/>
                        <a:tabLst/>
                        <a:defRPr/>
                      </a:pPr>
                      <a:r>
                        <a:rPr kumimoji="0" lang="en-US" sz="1200" b="1" i="1" u="none" strike="noStrike" kern="1200" cap="none" spc="0" normalizeH="0" baseline="0" dirty="0">
                          <a:ln>
                            <a:noFill/>
                          </a:ln>
                          <a:solidFill>
                            <a:srgbClr val="000000"/>
                          </a:solidFill>
                          <a:effectLst/>
                          <a:uLnTx/>
                          <a:uFillTx/>
                          <a:latin typeface="Arial"/>
                          <a:ea typeface="+mn-ea"/>
                          <a:cs typeface="+mn-cs"/>
                        </a:rPr>
                        <a:t>Interest rate curve</a:t>
                      </a:r>
                    </a:p>
                    <a:p>
                      <a:pPr marL="171450" marR="0" lvl="0" indent="-171450" algn="l" defTabSz="914408" rtl="0" eaLnBrk="1" fontAlgn="auto" latinLnBrk="0" hangingPunct="1">
                        <a:lnSpc>
                          <a:spcPct val="130000"/>
                        </a:lnSpc>
                        <a:spcBef>
                          <a:spcPts val="200"/>
                        </a:spcBef>
                        <a:spcAft>
                          <a:spcPts val="200"/>
                        </a:spcAft>
                        <a:buClrTx/>
                        <a:buSzTx/>
                        <a:buFont typeface="Wingdings" panose="05000000000000000000" pitchFamily="2" charset="2"/>
                        <a:buChar char="§"/>
                        <a:tabLst/>
                        <a:defRPr/>
                      </a:pPr>
                      <a:r>
                        <a:rPr kumimoji="0" lang="en-US" sz="1200" b="1" i="1" u="none" strike="noStrike" kern="1200" cap="none" spc="0" normalizeH="0" baseline="0" dirty="0">
                          <a:ln>
                            <a:noFill/>
                          </a:ln>
                          <a:solidFill>
                            <a:srgbClr val="000000"/>
                          </a:solidFill>
                          <a:effectLst/>
                          <a:uLnTx/>
                          <a:uFillTx/>
                          <a:latin typeface="Arial"/>
                          <a:ea typeface="+mn-ea"/>
                          <a:cs typeface="+mn-cs"/>
                        </a:rPr>
                        <a:t>Foreign exchange rate (spot and forward premia)</a:t>
                      </a:r>
                    </a:p>
                    <a:p>
                      <a:pPr marL="171450" marR="0" lvl="0" indent="-171450" algn="l" defTabSz="914408" rtl="0" eaLnBrk="1" fontAlgn="auto" latinLnBrk="0" hangingPunct="1">
                        <a:lnSpc>
                          <a:spcPct val="130000"/>
                        </a:lnSpc>
                        <a:spcBef>
                          <a:spcPts val="200"/>
                        </a:spcBef>
                        <a:spcAft>
                          <a:spcPts val="200"/>
                        </a:spcAft>
                        <a:buClrTx/>
                        <a:buSzTx/>
                        <a:buFont typeface="Wingdings" panose="05000000000000000000" pitchFamily="2" charset="2"/>
                        <a:buChar char="§"/>
                        <a:tabLst/>
                        <a:defRPr/>
                      </a:pPr>
                      <a:r>
                        <a:rPr kumimoji="0" lang="en-US" sz="1200" b="1" i="1" u="none" strike="noStrike" kern="1200" cap="none" spc="0" normalizeH="0" baseline="0" dirty="0">
                          <a:ln>
                            <a:noFill/>
                          </a:ln>
                          <a:solidFill>
                            <a:srgbClr val="000000"/>
                          </a:solidFill>
                          <a:effectLst/>
                          <a:uLnTx/>
                          <a:uFillTx/>
                          <a:latin typeface="Arial"/>
                          <a:ea typeface="+mn-ea"/>
                          <a:cs typeface="+mn-cs"/>
                        </a:rPr>
                        <a:t>Commodity curve </a:t>
                      </a:r>
                    </a:p>
                    <a:p>
                      <a:pPr marL="171450" marR="0" lvl="0" indent="-171450" algn="l" defTabSz="914408" rtl="0" eaLnBrk="1" fontAlgn="auto" latinLnBrk="0" hangingPunct="1">
                        <a:lnSpc>
                          <a:spcPct val="130000"/>
                        </a:lnSpc>
                        <a:spcBef>
                          <a:spcPts val="200"/>
                        </a:spcBef>
                        <a:spcAft>
                          <a:spcPts val="200"/>
                        </a:spcAft>
                        <a:buClrTx/>
                        <a:buSzTx/>
                        <a:buFont typeface="Wingdings" panose="05000000000000000000" pitchFamily="2" charset="2"/>
                        <a:buChar char="§"/>
                        <a:tabLst/>
                        <a:defRPr/>
                      </a:pPr>
                      <a:r>
                        <a:rPr kumimoji="0" lang="en-US" sz="1200" b="1" i="1" u="none" strike="noStrike" kern="1200" cap="none" spc="0" normalizeH="0" baseline="0" dirty="0">
                          <a:ln>
                            <a:noFill/>
                          </a:ln>
                          <a:solidFill>
                            <a:srgbClr val="000000"/>
                          </a:solidFill>
                          <a:effectLst/>
                          <a:uLnTx/>
                          <a:uFillTx/>
                          <a:latin typeface="Arial"/>
                          <a:ea typeface="+mn-ea"/>
                          <a:cs typeface="+mn-cs"/>
                        </a:rPr>
                        <a:t>Credit default risk on the counterparty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1387603"/>
                  </a:ext>
                </a:extLst>
              </a:tr>
              <a:tr h="339573">
                <a:tc>
                  <a:txBody>
                    <a:bodyPr/>
                    <a:lstStyle/>
                    <a:p>
                      <a:pPr algn="ctr"/>
                      <a:r>
                        <a:rPr lang="en-US" sz="1200" b="1" dirty="0">
                          <a:latin typeface="+mj-lt"/>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lang="en-US" sz="1200" b="1" dirty="0">
                          <a:latin typeface="+mj-lt"/>
                        </a:rPr>
                        <a:t>Cross-currency interest rate swap</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8" rtl="0" eaLnBrk="1" fontAlgn="auto" latinLnBrk="0" hangingPunct="1">
                        <a:lnSpc>
                          <a:spcPct val="130000"/>
                        </a:lnSpc>
                        <a:spcBef>
                          <a:spcPts val="200"/>
                        </a:spcBef>
                        <a:spcAft>
                          <a:spcPts val="200"/>
                        </a:spcAft>
                        <a:buClrTx/>
                        <a:buSzTx/>
                        <a:buFont typeface="Wingdings" panose="05000000000000000000" pitchFamily="2" charset="2"/>
                        <a:buChar char="§"/>
                        <a:tabLst/>
                        <a:defRPr/>
                      </a:pPr>
                      <a:r>
                        <a:rPr kumimoji="0" lang="en-US" sz="1200" b="1" i="1" u="none" strike="noStrike" kern="1200" cap="none" spc="0" normalizeH="0" baseline="0" dirty="0">
                          <a:ln>
                            <a:noFill/>
                          </a:ln>
                          <a:solidFill>
                            <a:srgbClr val="000000"/>
                          </a:solidFill>
                          <a:effectLst/>
                          <a:uLnTx/>
                          <a:uFillTx/>
                          <a:latin typeface="Arial"/>
                          <a:ea typeface="+mn-ea"/>
                          <a:cs typeface="+mn-cs"/>
                        </a:rPr>
                        <a:t>Interest rate curve</a:t>
                      </a:r>
                    </a:p>
                    <a:p>
                      <a:pPr marL="171450" marR="0" lvl="0" indent="-171450" algn="l" defTabSz="914408" rtl="0" eaLnBrk="1" fontAlgn="auto" latinLnBrk="0" hangingPunct="1">
                        <a:lnSpc>
                          <a:spcPct val="130000"/>
                        </a:lnSpc>
                        <a:spcBef>
                          <a:spcPts val="200"/>
                        </a:spcBef>
                        <a:spcAft>
                          <a:spcPts val="200"/>
                        </a:spcAft>
                        <a:buClrTx/>
                        <a:buSzTx/>
                        <a:buFont typeface="Wingdings" panose="05000000000000000000" pitchFamily="2" charset="2"/>
                        <a:buChar char="§"/>
                        <a:tabLst/>
                        <a:defRPr/>
                      </a:pPr>
                      <a:r>
                        <a:rPr kumimoji="0" lang="en-US" sz="1200" b="1" i="1" u="none" strike="noStrike" kern="1200" cap="none" spc="0" normalizeH="0" baseline="0" dirty="0">
                          <a:ln>
                            <a:noFill/>
                          </a:ln>
                          <a:solidFill>
                            <a:srgbClr val="000000"/>
                          </a:solidFill>
                          <a:effectLst/>
                          <a:uLnTx/>
                          <a:uFillTx/>
                          <a:latin typeface="Arial"/>
                          <a:ea typeface="+mn-ea"/>
                          <a:cs typeface="+mn-cs"/>
                        </a:rPr>
                        <a:t>Foreign exchange rate (spot and forward premia)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1552248"/>
                  </a:ext>
                </a:extLst>
              </a:tr>
              <a:tr h="339573">
                <a:tc>
                  <a:txBody>
                    <a:bodyPr/>
                    <a:lstStyle/>
                    <a:p>
                      <a:pPr algn="ctr"/>
                      <a:r>
                        <a:rPr lang="en-US" sz="1200" b="1" dirty="0">
                          <a:latin typeface="+mj-lt"/>
                        </a:rPr>
                        <a:t>11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1" dirty="0">
                          <a:latin typeface="+mj-lt"/>
                        </a:rPr>
                        <a:t>Interest rate options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8" rtl="0" eaLnBrk="1" fontAlgn="auto" latinLnBrk="0" hangingPunct="1">
                        <a:lnSpc>
                          <a:spcPct val="130000"/>
                        </a:lnSpc>
                        <a:spcBef>
                          <a:spcPts val="200"/>
                        </a:spcBef>
                        <a:spcAft>
                          <a:spcPts val="200"/>
                        </a:spcAft>
                        <a:buClrTx/>
                        <a:buSzTx/>
                        <a:buFont typeface="Wingdings" panose="05000000000000000000" pitchFamily="2" charset="2"/>
                        <a:buChar char="§"/>
                        <a:tabLst/>
                        <a:defRPr/>
                      </a:pPr>
                      <a:r>
                        <a:rPr kumimoji="0" lang="en-US" sz="1200" b="1" i="1" u="none" strike="noStrike" kern="1200" cap="none" spc="0" normalizeH="0" baseline="0" dirty="0">
                          <a:ln>
                            <a:noFill/>
                          </a:ln>
                          <a:solidFill>
                            <a:srgbClr val="000000"/>
                          </a:solidFill>
                          <a:effectLst/>
                          <a:uLnTx/>
                          <a:uFillTx/>
                          <a:latin typeface="Arial"/>
                          <a:ea typeface="+mn-ea"/>
                          <a:cs typeface="+mn-cs"/>
                        </a:rPr>
                        <a:t>Interest rate curve</a:t>
                      </a:r>
                    </a:p>
                    <a:p>
                      <a:pPr marL="171450" marR="0" lvl="0" indent="-171450" algn="l" defTabSz="914408" rtl="0" eaLnBrk="1" fontAlgn="auto" latinLnBrk="0" hangingPunct="1">
                        <a:lnSpc>
                          <a:spcPct val="130000"/>
                        </a:lnSpc>
                        <a:spcBef>
                          <a:spcPts val="200"/>
                        </a:spcBef>
                        <a:spcAft>
                          <a:spcPts val="200"/>
                        </a:spcAft>
                        <a:buClrTx/>
                        <a:buSzTx/>
                        <a:buFont typeface="Wingdings" panose="05000000000000000000" pitchFamily="2" charset="2"/>
                        <a:buChar char="§"/>
                        <a:tabLst/>
                        <a:defRPr/>
                      </a:pPr>
                      <a:r>
                        <a:rPr kumimoji="0" lang="en-US" sz="1200" b="1" i="1" u="none" strike="noStrike" kern="1200" cap="none" spc="0" normalizeH="0" baseline="0" dirty="0">
                          <a:ln>
                            <a:noFill/>
                          </a:ln>
                          <a:solidFill>
                            <a:srgbClr val="000000"/>
                          </a:solidFill>
                          <a:effectLst/>
                          <a:uLnTx/>
                          <a:uFillTx/>
                          <a:latin typeface="Arial"/>
                          <a:ea typeface="+mn-ea"/>
                          <a:cs typeface="+mn-cs"/>
                        </a:rPr>
                        <a:t>Interest rate volatility surface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33134"/>
                  </a:ext>
                </a:extLst>
              </a:tr>
              <a:tr h="339573">
                <a:tc>
                  <a:txBody>
                    <a:bodyPr/>
                    <a:lstStyle/>
                    <a:p>
                      <a:pPr algn="ctr"/>
                      <a:r>
                        <a:rPr lang="en-US" sz="1200" b="1" dirty="0">
                          <a:latin typeface="+mj-lt"/>
                        </a:rPr>
                        <a:t>12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1" dirty="0">
                          <a:latin typeface="+mj-lt"/>
                        </a:rPr>
                        <a:t>FX options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8" rtl="0" eaLnBrk="1" fontAlgn="auto" latinLnBrk="0" hangingPunct="1">
                        <a:lnSpc>
                          <a:spcPct val="130000"/>
                        </a:lnSpc>
                        <a:spcBef>
                          <a:spcPts val="200"/>
                        </a:spcBef>
                        <a:spcAft>
                          <a:spcPts val="200"/>
                        </a:spcAft>
                        <a:buClrTx/>
                        <a:buSzTx/>
                        <a:buFont typeface="Wingdings" panose="05000000000000000000" pitchFamily="2" charset="2"/>
                        <a:buChar char="§"/>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Interest rate curve</a:t>
                      </a:r>
                    </a:p>
                    <a:p>
                      <a:pPr marL="171450" marR="0" lvl="0" indent="-171450" algn="l" defTabSz="914408" rtl="0" eaLnBrk="1" fontAlgn="auto" latinLnBrk="0" hangingPunct="1">
                        <a:lnSpc>
                          <a:spcPct val="130000"/>
                        </a:lnSpc>
                        <a:spcBef>
                          <a:spcPts val="200"/>
                        </a:spcBef>
                        <a:spcAft>
                          <a:spcPts val="200"/>
                        </a:spcAft>
                        <a:buClrTx/>
                        <a:buSzTx/>
                        <a:buFont typeface="Wingdings" panose="05000000000000000000" pitchFamily="2" charset="2"/>
                        <a:buChar char="§"/>
                        <a:tabLst/>
                        <a:defRPr/>
                      </a:pPr>
                      <a:r>
                        <a:rPr kumimoji="0" lang="en-US" sz="1200" b="1" i="1" u="none" strike="noStrike" kern="1200" cap="none" spc="0" normalizeH="0" baseline="0" dirty="0">
                          <a:ln>
                            <a:noFill/>
                          </a:ln>
                          <a:solidFill>
                            <a:srgbClr val="000000"/>
                          </a:solidFill>
                          <a:effectLst/>
                          <a:uLnTx/>
                          <a:uFillTx/>
                          <a:latin typeface="Arial"/>
                          <a:ea typeface="+mn-ea"/>
                          <a:cs typeface="+mn-cs"/>
                        </a:rPr>
                        <a:t>Foreign exchange rate (spot and forward premia)</a:t>
                      </a:r>
                    </a:p>
                    <a:p>
                      <a:pPr marL="171450" marR="0" lvl="0" indent="-171450" algn="l" defTabSz="914408" rtl="0" eaLnBrk="1" fontAlgn="auto" latinLnBrk="0" hangingPunct="1">
                        <a:lnSpc>
                          <a:spcPct val="130000"/>
                        </a:lnSpc>
                        <a:spcBef>
                          <a:spcPts val="200"/>
                        </a:spcBef>
                        <a:spcAft>
                          <a:spcPts val="200"/>
                        </a:spcAft>
                        <a:buClrTx/>
                        <a:buSzTx/>
                        <a:buFont typeface="Wingdings" panose="05000000000000000000" pitchFamily="2" charset="2"/>
                        <a:buChar char="§"/>
                        <a:tabLst/>
                        <a:defRPr/>
                      </a:pPr>
                      <a:r>
                        <a:rPr kumimoji="0" lang="en-US" sz="1200" b="1" i="1" u="none" strike="noStrike" kern="1200" cap="none" spc="0" normalizeH="0" baseline="0" dirty="0">
                          <a:ln>
                            <a:noFill/>
                          </a:ln>
                          <a:solidFill>
                            <a:srgbClr val="000000"/>
                          </a:solidFill>
                          <a:effectLst/>
                          <a:uLnTx/>
                          <a:uFillTx/>
                          <a:latin typeface="Arial"/>
                          <a:ea typeface="+mn-ea"/>
                          <a:cs typeface="+mn-cs"/>
                        </a:rPr>
                        <a:t>FX volatility surface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2295333"/>
                  </a:ext>
                </a:extLst>
              </a:tr>
            </a:tbl>
          </a:graphicData>
        </a:graphic>
      </p:graphicFrame>
      <p:sp>
        <p:nvSpPr>
          <p:cNvPr id="48" name="Footer Placeholder 4">
            <a:extLst>
              <a:ext uri="{FF2B5EF4-FFF2-40B4-BE49-F238E27FC236}">
                <a16:creationId xmlns:a16="http://schemas.microsoft.com/office/drawing/2014/main" id="{2E3A4FAD-DAE3-4EF3-B051-3E79C67CE586}"/>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pic>
        <p:nvPicPr>
          <p:cNvPr id="49" name="Picture 48">
            <a:extLst>
              <a:ext uri="{FF2B5EF4-FFF2-40B4-BE49-F238E27FC236}">
                <a16:creationId xmlns:a16="http://schemas.microsoft.com/office/drawing/2014/main" id="{AC7EED42-C35C-4232-A93B-75ECD5BEFC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4" name="Rectangle 2">
            <a:extLst>
              <a:ext uri="{FF2B5EF4-FFF2-40B4-BE49-F238E27FC236}">
                <a16:creationId xmlns:a16="http://schemas.microsoft.com/office/drawing/2014/main" id="{FE893A9D-F26D-4B30-82C1-7747CFC666DC}"/>
              </a:ext>
            </a:extLst>
          </p:cNvPr>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Product types and risks</a:t>
            </a:r>
          </a:p>
        </p:txBody>
      </p:sp>
    </p:spTree>
    <p:extLst>
      <p:ext uri="{BB962C8B-B14F-4D97-AF65-F5344CB8AC3E}">
        <p14:creationId xmlns:p14="http://schemas.microsoft.com/office/powerpoint/2010/main" val="3135724566"/>
      </p:ext>
    </p:extLst>
  </p:cSld>
  <p:clrMapOvr>
    <a:overrideClrMapping bg1="lt1" tx1="dk1" bg2="lt2" tx2="dk2" accent1="accent1" accent2="accent2" accent3="accent3" accent4="accent4" accent5="accent5" accent6="accent6" hlink="hlink" folHlink="folHlink"/>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48" name="Footer Placeholder 4">
            <a:extLst>
              <a:ext uri="{FF2B5EF4-FFF2-40B4-BE49-F238E27FC236}">
                <a16:creationId xmlns:a16="http://schemas.microsoft.com/office/drawing/2014/main" id="{2E3A4FAD-DAE3-4EF3-B051-3E79C67CE586}"/>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pic>
        <p:nvPicPr>
          <p:cNvPr id="49" name="Picture 48">
            <a:extLst>
              <a:ext uri="{FF2B5EF4-FFF2-40B4-BE49-F238E27FC236}">
                <a16:creationId xmlns:a16="http://schemas.microsoft.com/office/drawing/2014/main" id="{AC7EED42-C35C-4232-A93B-75ECD5BEFC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4" name="Rectangle 2">
            <a:extLst>
              <a:ext uri="{FF2B5EF4-FFF2-40B4-BE49-F238E27FC236}">
                <a16:creationId xmlns:a16="http://schemas.microsoft.com/office/drawing/2014/main" id="{FE893A9D-F26D-4B30-82C1-7747CFC666DC}"/>
              </a:ext>
            </a:extLst>
          </p:cNvPr>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00000"/>
                </a:solidFill>
                <a:effectLst/>
                <a:uLnTx/>
                <a:uFillTx/>
                <a:latin typeface="Arial"/>
                <a:ea typeface="+mj-ea"/>
                <a:cs typeface="Arial"/>
              </a:rPr>
              <a:t>Measurement methods for these risks</a:t>
            </a:r>
          </a:p>
        </p:txBody>
      </p:sp>
      <p:sp>
        <p:nvSpPr>
          <p:cNvPr id="6" name="Rectangle: Rounded Corners 5">
            <a:extLst>
              <a:ext uri="{FF2B5EF4-FFF2-40B4-BE49-F238E27FC236}">
                <a16:creationId xmlns:a16="http://schemas.microsoft.com/office/drawing/2014/main" id="{89408505-604F-412A-BF2B-79A41CB72FE2}"/>
              </a:ext>
            </a:extLst>
          </p:cNvPr>
          <p:cNvSpPr/>
          <p:nvPr/>
        </p:nvSpPr>
        <p:spPr>
          <a:xfrm>
            <a:off x="1950802" y="1087308"/>
            <a:ext cx="7882160" cy="687831"/>
          </a:xfrm>
          <a:prstGeom prst="roundRect">
            <a:avLst>
              <a:gd name="adj" fmla="val 0"/>
            </a:avLst>
          </a:prstGeom>
          <a:solidFill>
            <a:srgbClr val="002060"/>
          </a:solidFill>
          <a:ln w="12700" cap="flat" cmpd="sng" algn="ctr">
            <a:solidFill>
              <a:srgbClr val="494947"/>
            </a:solidFill>
            <a:prstDash val="solid"/>
            <a:miter lim="800000"/>
          </a:ln>
          <a:effectLst/>
        </p:spPr>
        <p:txBody>
          <a:bodyPr lIns="18000" rIns="18000" rtlCol="0" anchor="ctr"/>
          <a:lstStyle/>
          <a:p>
            <a:pPr algn="ctr" defTabSz="457200"/>
            <a:r>
              <a:rPr lang="en-IN" sz="1400" b="1" kern="0" dirty="0">
                <a:solidFill>
                  <a:prstClr val="white"/>
                </a:solidFill>
                <a:latin typeface="Arial" panose="020B0604020202020204" pitchFamily="34" charset="0"/>
                <a:cs typeface="Arial" panose="020B0604020202020204" pitchFamily="34" charset="0"/>
              </a:rPr>
              <a:t>Measurement</a:t>
            </a:r>
          </a:p>
        </p:txBody>
      </p:sp>
      <p:grpSp>
        <p:nvGrpSpPr>
          <p:cNvPr id="3" name="Group 2">
            <a:extLst>
              <a:ext uri="{FF2B5EF4-FFF2-40B4-BE49-F238E27FC236}">
                <a16:creationId xmlns:a16="http://schemas.microsoft.com/office/drawing/2014/main" id="{331DE573-BEFB-429B-AB32-F828F7F14315}"/>
              </a:ext>
            </a:extLst>
          </p:cNvPr>
          <p:cNvGrpSpPr/>
          <p:nvPr/>
        </p:nvGrpSpPr>
        <p:grpSpPr>
          <a:xfrm>
            <a:off x="1950802" y="1897956"/>
            <a:ext cx="7932712" cy="4426644"/>
            <a:chOff x="1950802" y="1897956"/>
            <a:chExt cx="7932712" cy="4683250"/>
          </a:xfrm>
        </p:grpSpPr>
        <p:sp>
          <p:nvSpPr>
            <p:cNvPr id="7" name="Rectangle: Rounded Corners 6">
              <a:extLst>
                <a:ext uri="{FF2B5EF4-FFF2-40B4-BE49-F238E27FC236}">
                  <a16:creationId xmlns:a16="http://schemas.microsoft.com/office/drawing/2014/main" id="{27F55B25-819B-4F3A-A9B4-2AA2F99F406C}"/>
                </a:ext>
              </a:extLst>
            </p:cNvPr>
            <p:cNvSpPr/>
            <p:nvPr/>
          </p:nvSpPr>
          <p:spPr>
            <a:xfrm>
              <a:off x="5985057" y="1897956"/>
              <a:ext cx="3847911" cy="847030"/>
            </a:xfrm>
            <a:prstGeom prst="roundRect">
              <a:avLst>
                <a:gd name="adj" fmla="val 0"/>
              </a:avLst>
            </a:prstGeom>
            <a:solidFill>
              <a:schemeClr val="bg1">
                <a:lumMod val="95000"/>
              </a:schemeClr>
            </a:solidFill>
            <a:ln w="19050" algn="ctr">
              <a:solidFill>
                <a:schemeClr val="bg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IN" sz="1400" dirty="0">
                  <a:solidFill>
                    <a:sysClr val="windowText" lastClr="000000"/>
                  </a:solidFill>
                  <a:latin typeface="Arial" panose="020B0604020202020204" pitchFamily="34" charset="0"/>
                  <a:cs typeface="Arial" panose="020B0604020202020204" pitchFamily="34" charset="0"/>
                </a:rPr>
                <a:t>Risk sensitivities </a:t>
              </a:r>
            </a:p>
            <a:p>
              <a:pPr algn="ctr"/>
              <a:r>
                <a:rPr lang="en-IN" sz="1400" dirty="0">
                  <a:solidFill>
                    <a:sysClr val="windowText" lastClr="000000"/>
                  </a:solidFill>
                  <a:latin typeface="Arial" panose="020B0604020202020204" pitchFamily="34" charset="0"/>
                  <a:cs typeface="Arial" panose="020B0604020202020204" pitchFamily="34" charset="0"/>
                </a:rPr>
                <a:t>(PV01, Duration, Convexity, Greeks)</a:t>
              </a:r>
            </a:p>
          </p:txBody>
        </p:sp>
        <p:sp>
          <p:nvSpPr>
            <p:cNvPr id="8" name="Rectangle: Rounded Corners 7">
              <a:extLst>
                <a:ext uri="{FF2B5EF4-FFF2-40B4-BE49-F238E27FC236}">
                  <a16:creationId xmlns:a16="http://schemas.microsoft.com/office/drawing/2014/main" id="{E7CA4BD6-DFB6-48D2-BF25-D2480DB13EDE}"/>
                </a:ext>
              </a:extLst>
            </p:cNvPr>
            <p:cNvSpPr/>
            <p:nvPr/>
          </p:nvSpPr>
          <p:spPr>
            <a:xfrm>
              <a:off x="1950802" y="1897956"/>
              <a:ext cx="3875760" cy="847030"/>
            </a:xfrm>
            <a:prstGeom prst="roundRect">
              <a:avLst>
                <a:gd name="adj" fmla="val 0"/>
              </a:avLst>
            </a:prstGeom>
            <a:solidFill>
              <a:schemeClr val="bg1">
                <a:lumMod val="95000"/>
              </a:schemeClr>
            </a:solidFill>
            <a:ln w="19050" algn="ctr">
              <a:solidFill>
                <a:schemeClr val="bg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IN" sz="1400" dirty="0">
                  <a:solidFill>
                    <a:sysClr val="windowText" lastClr="000000"/>
                  </a:solidFill>
                  <a:latin typeface="Arial" panose="020B0604020202020204" pitchFamily="34" charset="0"/>
                  <a:cs typeface="Arial" panose="020B0604020202020204" pitchFamily="34" charset="0"/>
                </a:rPr>
                <a:t>Pricing and valuation to arrive </a:t>
              </a:r>
            </a:p>
            <a:p>
              <a:pPr algn="ctr"/>
              <a:r>
                <a:rPr lang="en-IN" sz="1400" dirty="0">
                  <a:solidFill>
                    <a:sysClr val="windowText" lastClr="000000"/>
                  </a:solidFill>
                  <a:latin typeface="Arial" panose="020B0604020202020204" pitchFamily="34" charset="0"/>
                  <a:cs typeface="Arial" panose="020B0604020202020204" pitchFamily="34" charset="0"/>
                </a:rPr>
                <a:t>at fair-value of the product</a:t>
              </a:r>
            </a:p>
          </p:txBody>
        </p:sp>
        <p:sp>
          <p:nvSpPr>
            <p:cNvPr id="9" name="Rectangle: Rounded Corners 8">
              <a:extLst>
                <a:ext uri="{FF2B5EF4-FFF2-40B4-BE49-F238E27FC236}">
                  <a16:creationId xmlns:a16="http://schemas.microsoft.com/office/drawing/2014/main" id="{D8E666C3-7285-423E-A823-8F23E47915FC}"/>
                </a:ext>
              </a:extLst>
            </p:cNvPr>
            <p:cNvSpPr/>
            <p:nvPr/>
          </p:nvSpPr>
          <p:spPr>
            <a:xfrm>
              <a:off x="1950802" y="2854926"/>
              <a:ext cx="3875760" cy="847030"/>
            </a:xfrm>
            <a:prstGeom prst="roundRect">
              <a:avLst>
                <a:gd name="adj" fmla="val 0"/>
              </a:avLst>
            </a:prstGeom>
            <a:solidFill>
              <a:schemeClr val="bg1">
                <a:lumMod val="95000"/>
              </a:schemeClr>
            </a:solidFill>
            <a:ln w="19050" algn="ctr">
              <a:solidFill>
                <a:schemeClr val="bg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IN" sz="1400" dirty="0">
                  <a:solidFill>
                    <a:sysClr val="windowText" lastClr="000000"/>
                  </a:solidFill>
                  <a:latin typeface="Arial" panose="020B0604020202020204" pitchFamily="34" charset="0"/>
                  <a:cs typeface="Arial" panose="020B0604020202020204" pitchFamily="34" charset="0"/>
                </a:rPr>
                <a:t>Stress testing (i.e. assessing the value of the product in case of adverse / unforeseen situation)</a:t>
              </a:r>
            </a:p>
          </p:txBody>
        </p:sp>
        <p:sp>
          <p:nvSpPr>
            <p:cNvPr id="10" name="Rectangle: Rounded Corners 9">
              <a:extLst>
                <a:ext uri="{FF2B5EF4-FFF2-40B4-BE49-F238E27FC236}">
                  <a16:creationId xmlns:a16="http://schemas.microsoft.com/office/drawing/2014/main" id="{7C483A32-587D-449C-8CC4-2255562053B6}"/>
                </a:ext>
              </a:extLst>
            </p:cNvPr>
            <p:cNvSpPr/>
            <p:nvPr/>
          </p:nvSpPr>
          <p:spPr>
            <a:xfrm>
              <a:off x="5971126" y="2854926"/>
              <a:ext cx="3875760" cy="847030"/>
            </a:xfrm>
            <a:prstGeom prst="roundRect">
              <a:avLst>
                <a:gd name="adj" fmla="val 0"/>
              </a:avLst>
            </a:prstGeom>
            <a:solidFill>
              <a:schemeClr val="bg1">
                <a:lumMod val="95000"/>
              </a:schemeClr>
            </a:solidFill>
            <a:ln w="19050" algn="ctr">
              <a:solidFill>
                <a:schemeClr val="bg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IN" sz="1400" dirty="0">
                  <a:solidFill>
                    <a:sysClr val="windowText" lastClr="000000"/>
                  </a:solidFill>
                  <a:latin typeface="Arial" panose="020B0604020202020204" pitchFamily="34" charset="0"/>
                  <a:cs typeface="Arial" panose="020B0604020202020204" pitchFamily="34" charset="0"/>
                </a:rPr>
                <a:t>Value at Risk</a:t>
              </a:r>
            </a:p>
          </p:txBody>
        </p:sp>
        <p:sp>
          <p:nvSpPr>
            <p:cNvPr id="11" name="Rectangle: Rounded Corners 10">
              <a:extLst>
                <a:ext uri="{FF2B5EF4-FFF2-40B4-BE49-F238E27FC236}">
                  <a16:creationId xmlns:a16="http://schemas.microsoft.com/office/drawing/2014/main" id="{03B31E1B-666E-4214-B480-9721CCDC39D2}"/>
                </a:ext>
              </a:extLst>
            </p:cNvPr>
            <p:cNvSpPr/>
            <p:nvPr/>
          </p:nvSpPr>
          <p:spPr>
            <a:xfrm>
              <a:off x="1953279" y="3816066"/>
              <a:ext cx="3875760" cy="847030"/>
            </a:xfrm>
            <a:prstGeom prst="roundRect">
              <a:avLst>
                <a:gd name="adj" fmla="val 0"/>
              </a:avLst>
            </a:prstGeom>
            <a:solidFill>
              <a:schemeClr val="bg1">
                <a:lumMod val="95000"/>
              </a:schemeClr>
            </a:solidFill>
            <a:ln w="19050" algn="ctr">
              <a:solidFill>
                <a:schemeClr val="bg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IN" sz="1400" dirty="0">
                  <a:solidFill>
                    <a:sysClr val="windowText" lastClr="000000"/>
                  </a:solidFill>
                  <a:latin typeface="Arial" panose="020B0604020202020204" pitchFamily="34" charset="0"/>
                  <a:cs typeface="Arial" panose="020B0604020202020204" pitchFamily="34" charset="0"/>
                </a:rPr>
                <a:t>Expected Shortfall</a:t>
              </a:r>
            </a:p>
          </p:txBody>
        </p:sp>
        <p:sp>
          <p:nvSpPr>
            <p:cNvPr id="12" name="Rectangle: Rounded Corners 11">
              <a:extLst>
                <a:ext uri="{FF2B5EF4-FFF2-40B4-BE49-F238E27FC236}">
                  <a16:creationId xmlns:a16="http://schemas.microsoft.com/office/drawing/2014/main" id="{25040C10-126B-4DBE-8C26-BCE583211668}"/>
                </a:ext>
              </a:extLst>
            </p:cNvPr>
            <p:cNvSpPr/>
            <p:nvPr/>
          </p:nvSpPr>
          <p:spPr>
            <a:xfrm>
              <a:off x="5973606" y="3816066"/>
              <a:ext cx="3875760" cy="847030"/>
            </a:xfrm>
            <a:prstGeom prst="roundRect">
              <a:avLst>
                <a:gd name="adj" fmla="val 0"/>
              </a:avLst>
            </a:prstGeom>
            <a:solidFill>
              <a:schemeClr val="bg1">
                <a:lumMod val="95000"/>
              </a:schemeClr>
            </a:solidFill>
            <a:ln w="19050" algn="ctr">
              <a:solidFill>
                <a:schemeClr val="bg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IN" sz="1400" dirty="0">
                  <a:solidFill>
                    <a:sysClr val="windowText" lastClr="000000"/>
                  </a:solidFill>
                  <a:latin typeface="Arial" panose="020B0604020202020204" pitchFamily="34" charset="0"/>
                  <a:cs typeface="Arial" panose="020B0604020202020204" pitchFamily="34" charset="0"/>
                </a:rPr>
                <a:t>Back-testing</a:t>
              </a:r>
            </a:p>
          </p:txBody>
        </p:sp>
        <p:sp>
          <p:nvSpPr>
            <p:cNvPr id="13" name="Rectangle: Rounded Corners 12">
              <a:extLst>
                <a:ext uri="{FF2B5EF4-FFF2-40B4-BE49-F238E27FC236}">
                  <a16:creationId xmlns:a16="http://schemas.microsoft.com/office/drawing/2014/main" id="{4E9BDF96-58F5-42BD-BF13-B2A3AD1FD61C}"/>
                </a:ext>
              </a:extLst>
            </p:cNvPr>
            <p:cNvSpPr/>
            <p:nvPr/>
          </p:nvSpPr>
          <p:spPr>
            <a:xfrm>
              <a:off x="1950802" y="4791770"/>
              <a:ext cx="3875760" cy="847030"/>
            </a:xfrm>
            <a:prstGeom prst="roundRect">
              <a:avLst>
                <a:gd name="adj" fmla="val 0"/>
              </a:avLst>
            </a:prstGeom>
            <a:solidFill>
              <a:schemeClr val="bg1">
                <a:lumMod val="95000"/>
              </a:schemeClr>
            </a:solidFill>
            <a:ln w="19050" algn="ctr">
              <a:solidFill>
                <a:schemeClr val="bg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IN" sz="1400" dirty="0">
                  <a:solidFill>
                    <a:sysClr val="windowText" lastClr="000000"/>
                  </a:solidFill>
                  <a:latin typeface="Arial" panose="020B0604020202020204" pitchFamily="34" charset="0"/>
                  <a:cs typeface="Arial" panose="020B0604020202020204" pitchFamily="34" charset="0"/>
                </a:rPr>
                <a:t>Liquidity risk (defeasance period)</a:t>
              </a:r>
            </a:p>
          </p:txBody>
        </p:sp>
        <p:sp>
          <p:nvSpPr>
            <p:cNvPr id="14" name="Rectangle: Rounded Corners 13">
              <a:extLst>
                <a:ext uri="{FF2B5EF4-FFF2-40B4-BE49-F238E27FC236}">
                  <a16:creationId xmlns:a16="http://schemas.microsoft.com/office/drawing/2014/main" id="{8B7C2489-C1C3-4A49-B3E3-4B6623495DF1}"/>
                </a:ext>
              </a:extLst>
            </p:cNvPr>
            <p:cNvSpPr/>
            <p:nvPr/>
          </p:nvSpPr>
          <p:spPr>
            <a:xfrm>
              <a:off x="6007754" y="4791770"/>
              <a:ext cx="3875760" cy="847030"/>
            </a:xfrm>
            <a:prstGeom prst="roundRect">
              <a:avLst>
                <a:gd name="adj" fmla="val 0"/>
              </a:avLst>
            </a:prstGeom>
            <a:solidFill>
              <a:schemeClr val="bg1">
                <a:lumMod val="95000"/>
              </a:schemeClr>
            </a:solidFill>
            <a:ln w="19050" algn="ctr">
              <a:solidFill>
                <a:schemeClr val="bg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IN" sz="1400" dirty="0">
                  <a:solidFill>
                    <a:sysClr val="windowText" lastClr="000000"/>
                  </a:solidFill>
                  <a:latin typeface="Arial" panose="020B0604020202020204" pitchFamily="34" charset="0"/>
                  <a:cs typeface="Arial" panose="020B0604020202020204" pitchFamily="34" charset="0"/>
                </a:rPr>
                <a:t>Exposure and sensitivity based limits</a:t>
              </a:r>
            </a:p>
          </p:txBody>
        </p:sp>
        <p:sp>
          <p:nvSpPr>
            <p:cNvPr id="16" name="Rectangle: Rounded Corners 15">
              <a:extLst>
                <a:ext uri="{FF2B5EF4-FFF2-40B4-BE49-F238E27FC236}">
                  <a16:creationId xmlns:a16="http://schemas.microsoft.com/office/drawing/2014/main" id="{2E7EF08C-8058-412F-8EC9-DCA60190E901}"/>
                </a:ext>
              </a:extLst>
            </p:cNvPr>
            <p:cNvSpPr/>
            <p:nvPr/>
          </p:nvSpPr>
          <p:spPr>
            <a:xfrm>
              <a:off x="1950802" y="5734176"/>
              <a:ext cx="3875760" cy="847030"/>
            </a:xfrm>
            <a:prstGeom prst="roundRect">
              <a:avLst>
                <a:gd name="adj" fmla="val 0"/>
              </a:avLst>
            </a:prstGeom>
            <a:solidFill>
              <a:schemeClr val="bg1">
                <a:lumMod val="95000"/>
              </a:schemeClr>
            </a:solidFill>
            <a:ln w="19050" algn="ctr">
              <a:solidFill>
                <a:schemeClr val="bg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IN" sz="1400" dirty="0">
                  <a:solidFill>
                    <a:sysClr val="windowText" lastClr="000000"/>
                  </a:solidFill>
                  <a:latin typeface="Arial" panose="020B0604020202020204" pitchFamily="34" charset="0"/>
                  <a:cs typeface="Arial" panose="020B0604020202020204" pitchFamily="34" charset="0"/>
                </a:rPr>
                <a:t>Risk Not in </a:t>
              </a:r>
              <a:r>
                <a:rPr lang="en-IN" sz="1400" dirty="0" err="1">
                  <a:solidFill>
                    <a:sysClr val="windowText" lastClr="000000"/>
                  </a:solidFill>
                  <a:latin typeface="Arial" panose="020B0604020202020204" pitchFamily="34" charset="0"/>
                  <a:cs typeface="Arial" panose="020B0604020202020204" pitchFamily="34" charset="0"/>
                </a:rPr>
                <a:t>VaR</a:t>
              </a:r>
              <a:r>
                <a:rPr lang="en-IN" sz="1400" dirty="0">
                  <a:solidFill>
                    <a:sysClr val="windowText" lastClr="000000"/>
                  </a:solidFill>
                  <a:latin typeface="Arial" panose="020B0604020202020204" pitchFamily="34" charset="0"/>
                  <a:cs typeface="Arial" panose="020B0604020202020204" pitchFamily="34" charset="0"/>
                </a:rPr>
                <a:t> (</a:t>
              </a:r>
              <a:r>
                <a:rPr lang="en-IN" sz="1400" dirty="0" err="1">
                  <a:solidFill>
                    <a:sysClr val="windowText" lastClr="000000"/>
                  </a:solidFill>
                  <a:latin typeface="Arial" panose="020B0604020202020204" pitchFamily="34" charset="0"/>
                  <a:cs typeface="Arial" panose="020B0604020202020204" pitchFamily="34" charset="0"/>
                </a:rPr>
                <a:t>RNiV</a:t>
              </a:r>
              <a:r>
                <a:rPr lang="en-IN" sz="1400" dirty="0">
                  <a:solidFill>
                    <a:sysClr val="windowText" lastClr="000000"/>
                  </a:solidFill>
                  <a:latin typeface="Arial" panose="020B0604020202020204" pitchFamily="34" charset="0"/>
                  <a:cs typeface="Arial" panose="020B0604020202020204" pitchFamily="34" charset="0"/>
                </a:rPr>
                <a:t>)</a:t>
              </a:r>
            </a:p>
          </p:txBody>
        </p:sp>
        <p:sp>
          <p:nvSpPr>
            <p:cNvPr id="17" name="Rectangle: Rounded Corners 16">
              <a:extLst>
                <a:ext uri="{FF2B5EF4-FFF2-40B4-BE49-F238E27FC236}">
                  <a16:creationId xmlns:a16="http://schemas.microsoft.com/office/drawing/2014/main" id="{56312C71-3C2C-4374-9381-BB9E1705286C}"/>
                </a:ext>
              </a:extLst>
            </p:cNvPr>
            <p:cNvSpPr/>
            <p:nvPr/>
          </p:nvSpPr>
          <p:spPr>
            <a:xfrm>
              <a:off x="6007754" y="5734176"/>
              <a:ext cx="3875760" cy="847030"/>
            </a:xfrm>
            <a:prstGeom prst="roundRect">
              <a:avLst>
                <a:gd name="adj" fmla="val 0"/>
              </a:avLst>
            </a:prstGeom>
            <a:solidFill>
              <a:schemeClr val="bg1">
                <a:lumMod val="95000"/>
              </a:schemeClr>
            </a:solidFill>
            <a:ln w="19050" algn="ctr">
              <a:solidFill>
                <a:schemeClr val="bg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IN" sz="1400" dirty="0">
                  <a:solidFill>
                    <a:sysClr val="windowText" lastClr="000000"/>
                  </a:solidFill>
                  <a:latin typeface="Arial" panose="020B0604020202020204" pitchFamily="34" charset="0"/>
                  <a:cs typeface="Arial" panose="020B0604020202020204" pitchFamily="34" charset="0"/>
                </a:rPr>
                <a:t>Capital computation</a:t>
              </a:r>
            </a:p>
          </p:txBody>
        </p:sp>
      </p:grpSp>
      <p:sp>
        <p:nvSpPr>
          <p:cNvPr id="19" name="Rectangle 18">
            <a:extLst>
              <a:ext uri="{FF2B5EF4-FFF2-40B4-BE49-F238E27FC236}">
                <a16:creationId xmlns:a16="http://schemas.microsoft.com/office/drawing/2014/main" id="{1E02A92E-3A58-4F2E-BBC7-FFACFC31D321}"/>
              </a:ext>
            </a:extLst>
          </p:cNvPr>
          <p:cNvSpPr/>
          <p:nvPr/>
        </p:nvSpPr>
        <p:spPr bwMode="auto">
          <a:xfrm>
            <a:off x="0" y="6556464"/>
            <a:ext cx="711200" cy="30153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IN" sz="1100" b="1" i="0" u="none" strike="noStrike" cap="none" normalizeH="0" baseline="0" dirty="0">
                <a:ln>
                  <a:noFill/>
                </a:ln>
                <a:solidFill>
                  <a:schemeClr val="bg1"/>
                </a:solidFill>
                <a:effectLst/>
                <a:latin typeface="Arial" pitchFamily="34" charset="0"/>
              </a:rPr>
              <a:t>Poll Q2</a:t>
            </a:r>
          </a:p>
        </p:txBody>
      </p:sp>
    </p:spTree>
    <p:extLst>
      <p:ext uri="{BB962C8B-B14F-4D97-AF65-F5344CB8AC3E}">
        <p14:creationId xmlns:p14="http://schemas.microsoft.com/office/powerpoint/2010/main" val="841211937"/>
      </p:ext>
    </p:extLst>
  </p:cSld>
  <p:clrMapOvr>
    <a:overrideClrMapping bg1="lt1" tx1="dk1" bg2="lt2" tx2="dk2" accent1="accent1" accent2="accent2" accent3="accent3" accent4="accent4" accent5="accent5" accent6="accent6" hlink="hlink" folHlink="folHlink"/>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48" name="Footer Placeholder 4">
            <a:extLst>
              <a:ext uri="{FF2B5EF4-FFF2-40B4-BE49-F238E27FC236}">
                <a16:creationId xmlns:a16="http://schemas.microsoft.com/office/drawing/2014/main" id="{2E3A4FAD-DAE3-4EF3-B051-3E79C67CE586}"/>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pic>
        <p:nvPicPr>
          <p:cNvPr id="49" name="Picture 48">
            <a:extLst>
              <a:ext uri="{FF2B5EF4-FFF2-40B4-BE49-F238E27FC236}">
                <a16:creationId xmlns:a16="http://schemas.microsoft.com/office/drawing/2014/main" id="{AC7EED42-C35C-4232-A93B-75ECD5BEFC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4" name="Rectangle 2">
            <a:extLst>
              <a:ext uri="{FF2B5EF4-FFF2-40B4-BE49-F238E27FC236}">
                <a16:creationId xmlns:a16="http://schemas.microsoft.com/office/drawing/2014/main" id="{FE893A9D-F26D-4B30-82C1-7747CFC666DC}"/>
              </a:ext>
            </a:extLst>
          </p:cNvPr>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00000"/>
                </a:solidFill>
                <a:effectLst/>
                <a:uLnTx/>
                <a:uFillTx/>
                <a:latin typeface="Arial"/>
                <a:ea typeface="+mj-ea"/>
                <a:cs typeface="Arial"/>
              </a:rPr>
              <a:t>PV01</a:t>
            </a:r>
          </a:p>
        </p:txBody>
      </p:sp>
      <p:sp>
        <p:nvSpPr>
          <p:cNvPr id="18" name="TextBox 17">
            <a:extLst>
              <a:ext uri="{FF2B5EF4-FFF2-40B4-BE49-F238E27FC236}">
                <a16:creationId xmlns:a16="http://schemas.microsoft.com/office/drawing/2014/main" id="{6595C8EF-5FD4-4CC7-8099-5CC75A2DD6CE}"/>
              </a:ext>
            </a:extLst>
          </p:cNvPr>
          <p:cNvSpPr txBox="1"/>
          <p:nvPr/>
        </p:nvSpPr>
        <p:spPr>
          <a:xfrm>
            <a:off x="1939112" y="1280738"/>
            <a:ext cx="8313776" cy="897215"/>
          </a:xfrm>
          <a:prstGeom prst="rect">
            <a:avLst/>
          </a:prstGeom>
          <a:solidFill>
            <a:schemeClr val="bg1">
              <a:lumMod val="95000"/>
            </a:schemeClr>
          </a:solidFill>
          <a:ln>
            <a:solidFill>
              <a:schemeClr val="tx1">
                <a:lumMod val="65000"/>
                <a:lumOff val="35000"/>
              </a:schemeClr>
            </a:solidFill>
          </a:ln>
        </p:spPr>
        <p:txBody>
          <a:bodyPr wrap="square" lIns="72000" tIns="72000" rIns="72000" bIns="72000" rtlCol="0">
            <a:spAutoFit/>
          </a:bodyPr>
          <a:lstStyle/>
          <a:p>
            <a:pPr lvl="0" algn="just" defTabSz="914400">
              <a:lnSpc>
                <a:spcPct val="120000"/>
              </a:lnSpc>
              <a:spcBef>
                <a:spcPts val="200"/>
              </a:spcBef>
              <a:spcAft>
                <a:spcPts val="200"/>
              </a:spcAft>
              <a:buSzPct val="100000"/>
              <a:defRPr/>
            </a:pPr>
            <a:r>
              <a:rPr kumimoji="0" lang="en-US" sz="1400" b="0" i="0" u="none" strike="noStrike" kern="1200" cap="none" spc="0" normalizeH="0" baseline="0" noProof="0" dirty="0">
                <a:ln>
                  <a:noFill/>
                </a:ln>
                <a:solidFill>
                  <a:srgbClr val="313131"/>
                </a:solidFill>
                <a:effectLst/>
                <a:uLnTx/>
                <a:uFillTx/>
                <a:latin typeface="Arial" panose="020B0604020202020204" pitchFamily="34" charset="0"/>
                <a:ea typeface="+mn-ea"/>
                <a:cs typeface="Arial" panose="020B0604020202020204" pitchFamily="34" charset="0"/>
              </a:rPr>
              <a:t>PV01 is the price sensitivity of an instrument to a parallel shift of one basis point in interest rates curves</a:t>
            </a:r>
            <a:r>
              <a:rPr lang="en-US" sz="1400" dirty="0">
                <a:solidFill>
                  <a:srgbClr val="313131"/>
                </a:solidFill>
                <a:latin typeface="Arial" panose="020B0604020202020204" pitchFamily="34" charset="0"/>
                <a:cs typeface="Arial" panose="020B0604020202020204" pitchFamily="34" charset="0"/>
              </a:rPr>
              <a:t>. PV01 provides the quantum of gain or loss given a 0.01% parallel movement in the yield curve. This helps monitor the sensitivity of a portfolio to small changes in interest rates.</a:t>
            </a:r>
            <a:endParaRPr kumimoji="0" lang="en-US" sz="1400" b="0" i="0" u="none" strike="noStrike" kern="1200" cap="none" spc="0" normalizeH="0" baseline="0" noProof="0" dirty="0">
              <a:ln>
                <a:noFill/>
              </a:ln>
              <a:solidFill>
                <a:srgbClr val="313131"/>
              </a:solidFill>
              <a:effectLst/>
              <a:uLnTx/>
              <a:uFillTx/>
              <a:latin typeface="Arial" panose="020B0604020202020204" pitchFamily="34" charset="0"/>
              <a:ea typeface="+mn-ea"/>
              <a:cs typeface="Arial" panose="020B0604020202020204" pitchFamily="34" charset="0"/>
            </a:endParaRPr>
          </a:p>
        </p:txBody>
      </p:sp>
      <p:graphicFrame>
        <p:nvGraphicFramePr>
          <p:cNvPr id="20" name="Chart 19">
            <a:extLst>
              <a:ext uri="{FF2B5EF4-FFF2-40B4-BE49-F238E27FC236}">
                <a16:creationId xmlns:a16="http://schemas.microsoft.com/office/drawing/2014/main" id="{879D7B13-BACC-4FF8-8DFA-B76C63471CA3}"/>
              </a:ext>
            </a:extLst>
          </p:cNvPr>
          <p:cNvGraphicFramePr>
            <a:graphicFrameLocks/>
          </p:cNvGraphicFramePr>
          <p:nvPr>
            <p:extLst>
              <p:ext uri="{D42A27DB-BD31-4B8C-83A1-F6EECF244321}">
                <p14:modId xmlns:p14="http://schemas.microsoft.com/office/powerpoint/2010/main" val="655370256"/>
              </p:ext>
            </p:extLst>
          </p:nvPr>
        </p:nvGraphicFramePr>
        <p:xfrm>
          <a:off x="1939112" y="2786260"/>
          <a:ext cx="4438347" cy="3461327"/>
        </p:xfrm>
        <a:graphic>
          <a:graphicData uri="http://schemas.openxmlformats.org/drawingml/2006/chart">
            <c:chart xmlns:c="http://schemas.openxmlformats.org/drawingml/2006/chart" xmlns:r="http://schemas.openxmlformats.org/officeDocument/2006/relationships" r:id="rId6"/>
          </a:graphicData>
        </a:graphic>
      </p:graphicFrame>
      <p:cxnSp>
        <p:nvCxnSpPr>
          <p:cNvPr id="21" name="Straight Connector 20">
            <a:extLst>
              <a:ext uri="{FF2B5EF4-FFF2-40B4-BE49-F238E27FC236}">
                <a16:creationId xmlns:a16="http://schemas.microsoft.com/office/drawing/2014/main" id="{A54FAC23-6AD2-444F-8CAC-A1B5F286EEAB}"/>
              </a:ext>
            </a:extLst>
          </p:cNvPr>
          <p:cNvCxnSpPr>
            <a:cxnSpLocks/>
          </p:cNvCxnSpPr>
          <p:nvPr/>
        </p:nvCxnSpPr>
        <p:spPr>
          <a:xfrm flipV="1">
            <a:off x="3214364" y="4084003"/>
            <a:ext cx="37757" cy="194253"/>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EA04BD0-E0D0-4349-99DA-FCB8CC71E142}"/>
              </a:ext>
            </a:extLst>
          </p:cNvPr>
          <p:cNvSpPr txBox="1"/>
          <p:nvPr/>
        </p:nvSpPr>
        <p:spPr>
          <a:xfrm>
            <a:off x="3252121" y="3985235"/>
            <a:ext cx="495092" cy="123111"/>
          </a:xfrm>
          <a:prstGeom prst="rect">
            <a:avLst/>
          </a:prstGeom>
          <a:noFill/>
        </p:spPr>
        <p:txBody>
          <a:bodyPr wrap="square" lIns="0" tIns="0" rIns="0" bIns="0" rtlCol="0">
            <a:spAutoFit/>
          </a:bodyPr>
          <a:lstStyle/>
          <a:p>
            <a:pPr>
              <a:spcBef>
                <a:spcPts val="600"/>
              </a:spcBef>
              <a:buSzPct val="100000"/>
            </a:pPr>
            <a:r>
              <a:rPr lang="en-IN" sz="800" dirty="0">
                <a:solidFill>
                  <a:srgbClr val="313131"/>
                </a:solidFill>
                <a:latin typeface="Arial" panose="020B0604020202020204" pitchFamily="34" charset="0"/>
                <a:cs typeface="Arial" panose="020B0604020202020204" pitchFamily="34" charset="0"/>
              </a:rPr>
              <a:t>6.42%</a:t>
            </a:r>
          </a:p>
        </p:txBody>
      </p:sp>
      <p:sp>
        <p:nvSpPr>
          <p:cNvPr id="23" name="TextBox 22">
            <a:extLst>
              <a:ext uri="{FF2B5EF4-FFF2-40B4-BE49-F238E27FC236}">
                <a16:creationId xmlns:a16="http://schemas.microsoft.com/office/drawing/2014/main" id="{B7F04A9B-445D-4D16-8B5A-F3641F28AA38}"/>
              </a:ext>
            </a:extLst>
          </p:cNvPr>
          <p:cNvSpPr txBox="1"/>
          <p:nvPr/>
        </p:nvSpPr>
        <p:spPr>
          <a:xfrm>
            <a:off x="3358743" y="4684690"/>
            <a:ext cx="388470" cy="123111"/>
          </a:xfrm>
          <a:prstGeom prst="rect">
            <a:avLst/>
          </a:prstGeom>
          <a:noFill/>
        </p:spPr>
        <p:txBody>
          <a:bodyPr wrap="square" lIns="0" tIns="0" rIns="0" bIns="0" rtlCol="0">
            <a:spAutoFit/>
          </a:bodyPr>
          <a:lstStyle/>
          <a:p>
            <a:pPr>
              <a:spcBef>
                <a:spcPts val="600"/>
              </a:spcBef>
              <a:buSzPct val="100000"/>
            </a:pPr>
            <a:r>
              <a:rPr lang="en-IN" sz="800" dirty="0">
                <a:solidFill>
                  <a:srgbClr val="313131"/>
                </a:solidFill>
                <a:latin typeface="Arial" panose="020B0604020202020204" pitchFamily="34" charset="0"/>
                <a:cs typeface="Arial" panose="020B0604020202020204" pitchFamily="34" charset="0"/>
              </a:rPr>
              <a:t>6.40%</a:t>
            </a:r>
            <a:endParaRPr lang="en-IN" sz="800" baseline="-25000" dirty="0">
              <a:solidFill>
                <a:srgbClr val="313131"/>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2CC07458-44DB-4C7A-837C-6DCE7788F090}"/>
              </a:ext>
            </a:extLst>
          </p:cNvPr>
          <p:cNvCxnSpPr>
            <a:cxnSpLocks/>
          </p:cNvCxnSpPr>
          <p:nvPr/>
        </p:nvCxnSpPr>
        <p:spPr>
          <a:xfrm>
            <a:off x="3214364" y="4593623"/>
            <a:ext cx="117826" cy="128555"/>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E0A5D148-C32D-4C2B-B669-02C5979C0ABE}"/>
              </a:ext>
            </a:extLst>
          </p:cNvPr>
          <p:cNvSpPr/>
          <p:nvPr/>
        </p:nvSpPr>
        <p:spPr>
          <a:xfrm>
            <a:off x="3076792" y="2531037"/>
            <a:ext cx="3333925" cy="293607"/>
          </a:xfrm>
          <a:prstGeom prst="rect">
            <a:avLst/>
          </a:prstGeom>
        </p:spPr>
        <p:txBody>
          <a:bodyPr wrap="square">
            <a:spAutoFit/>
          </a:bodyPr>
          <a:lstStyle/>
          <a:p>
            <a:pPr algn="just">
              <a:lnSpc>
                <a:spcPct val="120000"/>
              </a:lnSpc>
            </a:pPr>
            <a:r>
              <a:rPr lang="en-US" sz="1200" u="sng" dirty="0">
                <a:latin typeface="Arial" panose="020B0604020202020204" pitchFamily="34" charset="0"/>
                <a:cs typeface="Arial" panose="020B0604020202020204" pitchFamily="34" charset="0"/>
              </a:rPr>
              <a:t>Interest Rate Term Structure</a:t>
            </a:r>
          </a:p>
        </p:txBody>
      </p:sp>
      <p:cxnSp>
        <p:nvCxnSpPr>
          <p:cNvPr id="26" name="Straight Connector 25">
            <a:extLst>
              <a:ext uri="{FF2B5EF4-FFF2-40B4-BE49-F238E27FC236}">
                <a16:creationId xmlns:a16="http://schemas.microsoft.com/office/drawing/2014/main" id="{3C891D30-C54B-4480-99DE-D4F6098154FC}"/>
              </a:ext>
            </a:extLst>
          </p:cNvPr>
          <p:cNvCxnSpPr>
            <a:cxnSpLocks/>
          </p:cNvCxnSpPr>
          <p:nvPr/>
        </p:nvCxnSpPr>
        <p:spPr>
          <a:xfrm flipV="1">
            <a:off x="4674429" y="3597538"/>
            <a:ext cx="176345" cy="188633"/>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75D11E4-A068-4F46-BF9E-103B428116BA}"/>
              </a:ext>
            </a:extLst>
          </p:cNvPr>
          <p:cNvSpPr txBox="1"/>
          <p:nvPr/>
        </p:nvSpPr>
        <p:spPr>
          <a:xfrm>
            <a:off x="4850774" y="3443650"/>
            <a:ext cx="495092" cy="123111"/>
          </a:xfrm>
          <a:prstGeom prst="rect">
            <a:avLst/>
          </a:prstGeom>
          <a:noFill/>
        </p:spPr>
        <p:txBody>
          <a:bodyPr wrap="square" lIns="0" tIns="0" rIns="0" bIns="0" rtlCol="0">
            <a:spAutoFit/>
          </a:bodyPr>
          <a:lstStyle/>
          <a:p>
            <a:pPr>
              <a:spcBef>
                <a:spcPts val="600"/>
              </a:spcBef>
              <a:buSzPct val="100000"/>
            </a:pPr>
            <a:r>
              <a:rPr lang="en-IN" sz="800" dirty="0">
                <a:solidFill>
                  <a:srgbClr val="313131"/>
                </a:solidFill>
                <a:latin typeface="Arial" panose="020B0604020202020204" pitchFamily="34" charset="0"/>
                <a:cs typeface="Arial" panose="020B0604020202020204" pitchFamily="34" charset="0"/>
              </a:rPr>
              <a:t>9.92%</a:t>
            </a:r>
          </a:p>
        </p:txBody>
      </p:sp>
      <p:sp>
        <p:nvSpPr>
          <p:cNvPr id="28" name="TextBox 27">
            <a:extLst>
              <a:ext uri="{FF2B5EF4-FFF2-40B4-BE49-F238E27FC236}">
                <a16:creationId xmlns:a16="http://schemas.microsoft.com/office/drawing/2014/main" id="{282CA7B5-891F-4E41-94DC-91E5273930FC}"/>
              </a:ext>
            </a:extLst>
          </p:cNvPr>
          <p:cNvSpPr txBox="1"/>
          <p:nvPr/>
        </p:nvSpPr>
        <p:spPr>
          <a:xfrm>
            <a:off x="4847149" y="4234669"/>
            <a:ext cx="388470" cy="123111"/>
          </a:xfrm>
          <a:prstGeom prst="rect">
            <a:avLst/>
          </a:prstGeom>
          <a:noFill/>
        </p:spPr>
        <p:txBody>
          <a:bodyPr wrap="square" lIns="0" tIns="0" rIns="0" bIns="0" rtlCol="0">
            <a:spAutoFit/>
          </a:bodyPr>
          <a:lstStyle/>
          <a:p>
            <a:pPr>
              <a:spcBef>
                <a:spcPts val="600"/>
              </a:spcBef>
              <a:buSzPct val="100000"/>
            </a:pPr>
            <a:r>
              <a:rPr lang="en-IN" sz="800" dirty="0">
                <a:solidFill>
                  <a:srgbClr val="313131"/>
                </a:solidFill>
                <a:latin typeface="Arial" panose="020B0604020202020204" pitchFamily="34" charset="0"/>
                <a:cs typeface="Arial" panose="020B0604020202020204" pitchFamily="34" charset="0"/>
              </a:rPr>
              <a:t>9.90%</a:t>
            </a:r>
            <a:endParaRPr lang="en-IN" sz="800" baseline="-25000" dirty="0">
              <a:solidFill>
                <a:srgbClr val="313131"/>
              </a:solidFill>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09845560-B16A-44F7-A98C-C27EBF64015B}"/>
              </a:ext>
            </a:extLst>
          </p:cNvPr>
          <p:cNvCxnSpPr>
            <a:cxnSpLocks/>
          </p:cNvCxnSpPr>
          <p:nvPr/>
        </p:nvCxnSpPr>
        <p:spPr>
          <a:xfrm>
            <a:off x="4670804" y="4120996"/>
            <a:ext cx="176345" cy="124346"/>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33EDEDE-84B6-4717-9264-4FC9A3786C74}"/>
              </a:ext>
            </a:extLst>
          </p:cNvPr>
          <p:cNvSpPr txBox="1"/>
          <p:nvPr/>
        </p:nvSpPr>
        <p:spPr>
          <a:xfrm>
            <a:off x="6437270" y="2714597"/>
            <a:ext cx="3802076" cy="3005416"/>
          </a:xfrm>
          <a:prstGeom prst="rect">
            <a:avLst/>
          </a:prstGeom>
          <a:noFill/>
          <a:ln>
            <a:solidFill>
              <a:schemeClr val="tx1"/>
            </a:solidFill>
          </a:ln>
        </p:spPr>
        <p:txBody>
          <a:bodyPr wrap="square" lIns="72000" tIns="72000" rIns="72000" bIns="72000" rtlCol="0" anchor="ctr">
            <a:noAutofit/>
          </a:bodyPr>
          <a:lstStyle/>
          <a:p>
            <a:pPr marL="0" marR="0" lvl="0" indent="0" algn="just" defTabSz="457200" rtl="0" eaLnBrk="1" fontAlgn="auto" latinLnBrk="0" hangingPunct="1">
              <a:lnSpc>
                <a:spcPct val="120000"/>
              </a:lnSpc>
              <a:spcBef>
                <a:spcPts val="200"/>
              </a:spcBef>
              <a:spcAft>
                <a:spcPts val="200"/>
              </a:spcAft>
              <a:buClrTx/>
              <a:buSzPct val="100000"/>
              <a:buFontTx/>
              <a:buNone/>
              <a:tabLst/>
              <a:defRPr/>
            </a:pPr>
            <a:r>
              <a:rPr kumimoji="0" lang="en-US" sz="1200" b="1" i="1" u="sng" strike="noStrike" kern="1200" cap="none" spc="0" normalizeH="0" baseline="0" noProof="0" dirty="0">
                <a:ln>
                  <a:noFill/>
                </a:ln>
                <a:solidFill>
                  <a:srgbClr val="313131"/>
                </a:solidFill>
                <a:effectLst/>
                <a:uLnTx/>
                <a:uFillTx/>
                <a:latin typeface="Arial" panose="020B0604020202020204" pitchFamily="34" charset="0"/>
                <a:ea typeface="+mn-ea"/>
                <a:cs typeface="Arial" panose="020B0604020202020204" pitchFamily="34" charset="0"/>
              </a:rPr>
              <a:t>Numerical Example:</a:t>
            </a:r>
          </a:p>
          <a:p>
            <a:pPr marL="0" marR="0" lvl="0" indent="0" algn="just" defTabSz="457200" rtl="0" eaLnBrk="1" fontAlgn="auto" latinLnBrk="0" hangingPunct="1">
              <a:lnSpc>
                <a:spcPct val="120000"/>
              </a:lnSpc>
              <a:spcBef>
                <a:spcPts val="200"/>
              </a:spcBef>
              <a:spcAft>
                <a:spcPts val="200"/>
              </a:spcAft>
              <a:buClrTx/>
              <a:buSzPct val="100000"/>
              <a:buFontTx/>
              <a:buNone/>
              <a:tabLst/>
              <a:defRPr/>
            </a:pPr>
            <a:r>
              <a:rPr lang="en-US" sz="1200" dirty="0">
                <a:solidFill>
                  <a:srgbClr val="313131"/>
                </a:solidFill>
                <a:latin typeface="Arial" panose="020B0604020202020204" pitchFamily="34" charset="0"/>
                <a:cs typeface="Arial" panose="020B0604020202020204" pitchFamily="34" charset="0"/>
              </a:rPr>
              <a:t>Consider an instrument having cashflows of $100 at time 2 &amp; $200 at time 6. The PV01 computation for the instrument is illustrated below,</a:t>
            </a:r>
          </a:p>
          <a:p>
            <a:pPr marL="0" marR="0" lvl="0" indent="0" algn="just" defTabSz="457200" rtl="0" eaLnBrk="1" fontAlgn="auto" latinLnBrk="0" hangingPunct="1">
              <a:lnSpc>
                <a:spcPct val="120000"/>
              </a:lnSpc>
              <a:spcBef>
                <a:spcPts val="200"/>
              </a:spcBef>
              <a:spcAft>
                <a:spcPts val="200"/>
              </a:spcAft>
              <a:buClrTx/>
              <a:buSzPct val="100000"/>
              <a:buFontTx/>
              <a:buNone/>
              <a:tabLst/>
              <a:defRPr/>
            </a:pPr>
            <a:endParaRPr lang="en-US" sz="400" dirty="0">
              <a:solidFill>
                <a:srgbClr val="313131"/>
              </a:solidFill>
              <a:latin typeface="Arial" panose="020B0604020202020204" pitchFamily="34" charset="0"/>
              <a:cs typeface="Arial" panose="020B0604020202020204" pitchFamily="34" charset="0"/>
            </a:endParaRPr>
          </a:p>
          <a:p>
            <a:pPr marL="0" marR="0" lvl="0" indent="0" algn="just" defTabSz="457200" rtl="0" eaLnBrk="1" fontAlgn="auto" latinLnBrk="0" hangingPunct="1">
              <a:lnSpc>
                <a:spcPct val="120000"/>
              </a:lnSpc>
              <a:spcBef>
                <a:spcPts val="200"/>
              </a:spcBef>
              <a:spcAft>
                <a:spcPts val="200"/>
              </a:spcAft>
              <a:buClrTx/>
              <a:buSzPct val="100000"/>
              <a:buFontTx/>
              <a:buNone/>
              <a:tabLst/>
              <a:defRPr/>
            </a:pPr>
            <a:r>
              <a:rPr lang="en-US" sz="1200" dirty="0">
                <a:solidFill>
                  <a:srgbClr val="313131"/>
                </a:solidFill>
                <a:latin typeface="Arial" panose="020B0604020202020204" pitchFamily="34" charset="0"/>
                <a:cs typeface="Arial" panose="020B0604020202020204" pitchFamily="34" charset="0"/>
              </a:rPr>
              <a:t>Step 1: PV(-1bp) = PV(6.41% - 0.01%) + PV (9.91% - 0.01%) = $201.844</a:t>
            </a:r>
          </a:p>
          <a:p>
            <a:pPr lvl="0" algn="just">
              <a:lnSpc>
                <a:spcPct val="120000"/>
              </a:lnSpc>
              <a:spcBef>
                <a:spcPts val="200"/>
              </a:spcBef>
              <a:spcAft>
                <a:spcPts val="200"/>
              </a:spcAft>
              <a:buSzPct val="100000"/>
              <a:defRPr/>
            </a:pPr>
            <a:endParaRPr lang="en-US" sz="400" dirty="0">
              <a:solidFill>
                <a:srgbClr val="313131"/>
              </a:solidFill>
              <a:latin typeface="Arial" panose="020B0604020202020204" pitchFamily="34" charset="0"/>
              <a:cs typeface="Arial" panose="020B0604020202020204" pitchFamily="34" charset="0"/>
            </a:endParaRPr>
          </a:p>
          <a:p>
            <a:pPr lvl="0" algn="just">
              <a:lnSpc>
                <a:spcPct val="120000"/>
              </a:lnSpc>
              <a:spcBef>
                <a:spcPts val="200"/>
              </a:spcBef>
              <a:spcAft>
                <a:spcPts val="200"/>
              </a:spcAft>
              <a:buSzPct val="100000"/>
              <a:defRPr/>
            </a:pPr>
            <a:r>
              <a:rPr lang="en-US" sz="1200" dirty="0">
                <a:solidFill>
                  <a:srgbClr val="313131"/>
                </a:solidFill>
                <a:latin typeface="Arial" panose="020B0604020202020204" pitchFamily="34" charset="0"/>
                <a:cs typeface="Arial" panose="020B0604020202020204" pitchFamily="34" charset="0"/>
              </a:rPr>
              <a:t>Step 2: PV(+1bp) = PV(6.41% + 0.01%) + PV (9.91% + .01%) = $201.687</a:t>
            </a:r>
          </a:p>
          <a:p>
            <a:pPr lvl="0" algn="just">
              <a:lnSpc>
                <a:spcPct val="120000"/>
              </a:lnSpc>
              <a:spcBef>
                <a:spcPts val="200"/>
              </a:spcBef>
              <a:spcAft>
                <a:spcPts val="200"/>
              </a:spcAft>
              <a:buSzPct val="100000"/>
              <a:defRPr/>
            </a:pPr>
            <a:endParaRPr lang="en-US" sz="300" dirty="0">
              <a:solidFill>
                <a:srgbClr val="313131"/>
              </a:solidFill>
              <a:latin typeface="Arial" panose="020B0604020202020204" pitchFamily="34" charset="0"/>
              <a:cs typeface="Arial" panose="020B0604020202020204" pitchFamily="34" charset="0"/>
            </a:endParaRPr>
          </a:p>
          <a:p>
            <a:pPr lvl="0" algn="just">
              <a:lnSpc>
                <a:spcPct val="120000"/>
              </a:lnSpc>
              <a:spcBef>
                <a:spcPts val="200"/>
              </a:spcBef>
              <a:spcAft>
                <a:spcPts val="200"/>
              </a:spcAft>
              <a:buSzPct val="100000"/>
              <a:defRPr/>
            </a:pPr>
            <a:r>
              <a:rPr lang="en-US" sz="1200" dirty="0">
                <a:solidFill>
                  <a:srgbClr val="313131"/>
                </a:solidFill>
                <a:latin typeface="Arial" panose="020B0604020202020204" pitchFamily="34" charset="0"/>
                <a:cs typeface="Arial" panose="020B0604020202020204" pitchFamily="34" charset="0"/>
              </a:rPr>
              <a:t>Step 3: Instrument PV01 = ($201.84 - $201.68)/2</a:t>
            </a:r>
          </a:p>
          <a:p>
            <a:pPr lvl="0" algn="just">
              <a:lnSpc>
                <a:spcPct val="120000"/>
              </a:lnSpc>
              <a:spcBef>
                <a:spcPts val="200"/>
              </a:spcBef>
              <a:spcAft>
                <a:spcPts val="200"/>
              </a:spcAft>
              <a:buSzPct val="100000"/>
              <a:defRPr/>
            </a:pPr>
            <a:r>
              <a:rPr lang="en-US" sz="1200" dirty="0">
                <a:solidFill>
                  <a:srgbClr val="313131"/>
                </a:solidFill>
                <a:latin typeface="Arial" panose="020B0604020202020204" pitchFamily="34" charset="0"/>
                <a:cs typeface="Arial" panose="020B0604020202020204" pitchFamily="34" charset="0"/>
              </a:rPr>
              <a:t>                      = $0.0785</a:t>
            </a:r>
          </a:p>
        </p:txBody>
      </p:sp>
      <p:sp>
        <p:nvSpPr>
          <p:cNvPr id="31" name="TextBox 30">
            <a:extLst>
              <a:ext uri="{FF2B5EF4-FFF2-40B4-BE49-F238E27FC236}">
                <a16:creationId xmlns:a16="http://schemas.microsoft.com/office/drawing/2014/main" id="{BF162F65-10A4-4DFD-BBC2-06DCBA7165F6}"/>
              </a:ext>
            </a:extLst>
          </p:cNvPr>
          <p:cNvSpPr txBox="1"/>
          <p:nvPr/>
        </p:nvSpPr>
        <p:spPr>
          <a:xfrm>
            <a:off x="3255538" y="4405933"/>
            <a:ext cx="388470" cy="123111"/>
          </a:xfrm>
          <a:prstGeom prst="rect">
            <a:avLst/>
          </a:prstGeom>
          <a:noFill/>
        </p:spPr>
        <p:txBody>
          <a:bodyPr wrap="square" lIns="0" tIns="0" rIns="0" bIns="0" rtlCol="0">
            <a:spAutoFit/>
          </a:bodyPr>
          <a:lstStyle/>
          <a:p>
            <a:pPr>
              <a:spcBef>
                <a:spcPts val="600"/>
              </a:spcBef>
              <a:buSzPct val="100000"/>
            </a:pPr>
            <a:r>
              <a:rPr lang="en-IN" sz="800" dirty="0">
                <a:solidFill>
                  <a:srgbClr val="313131"/>
                </a:solidFill>
                <a:latin typeface="Arial" panose="020B0604020202020204" pitchFamily="34" charset="0"/>
                <a:cs typeface="Arial" panose="020B0604020202020204" pitchFamily="34" charset="0"/>
              </a:rPr>
              <a:t>6.41%</a:t>
            </a:r>
            <a:endParaRPr lang="en-IN" sz="800" baseline="-25000" dirty="0">
              <a:solidFill>
                <a:srgbClr val="313131"/>
              </a:solidFill>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ECC367DB-05D0-4F47-81DB-99D41C03BA8E}"/>
              </a:ext>
            </a:extLst>
          </p:cNvPr>
          <p:cNvSpPr/>
          <p:nvPr/>
        </p:nvSpPr>
        <p:spPr bwMode="gray">
          <a:xfrm>
            <a:off x="3182734" y="4420292"/>
            <a:ext cx="45719" cy="45719"/>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600" b="1" dirty="0">
              <a:solidFill>
                <a:schemeClr val="bg1"/>
              </a:solidFill>
            </a:endParaRPr>
          </a:p>
        </p:txBody>
      </p:sp>
      <p:sp>
        <p:nvSpPr>
          <p:cNvPr id="33" name="TextBox 32">
            <a:extLst>
              <a:ext uri="{FF2B5EF4-FFF2-40B4-BE49-F238E27FC236}">
                <a16:creationId xmlns:a16="http://schemas.microsoft.com/office/drawing/2014/main" id="{330A65FD-A63F-495E-AE87-C3DA3E43CF7F}"/>
              </a:ext>
            </a:extLst>
          </p:cNvPr>
          <p:cNvSpPr txBox="1"/>
          <p:nvPr/>
        </p:nvSpPr>
        <p:spPr>
          <a:xfrm>
            <a:off x="4713129" y="3921385"/>
            <a:ext cx="388470" cy="123111"/>
          </a:xfrm>
          <a:prstGeom prst="rect">
            <a:avLst/>
          </a:prstGeom>
          <a:noFill/>
        </p:spPr>
        <p:txBody>
          <a:bodyPr wrap="square" lIns="0" tIns="0" rIns="0" bIns="0" rtlCol="0">
            <a:spAutoFit/>
          </a:bodyPr>
          <a:lstStyle/>
          <a:p>
            <a:pPr>
              <a:spcBef>
                <a:spcPts val="600"/>
              </a:spcBef>
              <a:buSzPct val="100000"/>
            </a:pPr>
            <a:r>
              <a:rPr lang="en-IN" sz="800" dirty="0">
                <a:solidFill>
                  <a:srgbClr val="313131"/>
                </a:solidFill>
                <a:latin typeface="Arial" panose="020B0604020202020204" pitchFamily="34" charset="0"/>
                <a:cs typeface="Arial" panose="020B0604020202020204" pitchFamily="34" charset="0"/>
              </a:rPr>
              <a:t>9.91%</a:t>
            </a:r>
            <a:endParaRPr lang="en-IN" sz="800" baseline="-25000" dirty="0">
              <a:solidFill>
                <a:srgbClr val="313131"/>
              </a:solidFill>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id="{1633205F-18AC-4D24-968D-0F90E713390D}"/>
              </a:ext>
            </a:extLst>
          </p:cNvPr>
          <p:cNvSpPr/>
          <p:nvPr/>
        </p:nvSpPr>
        <p:spPr bwMode="gray">
          <a:xfrm>
            <a:off x="4650485" y="3930664"/>
            <a:ext cx="45719" cy="45719"/>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600" b="1" dirty="0">
              <a:solidFill>
                <a:schemeClr val="bg1"/>
              </a:solidFill>
            </a:endParaRPr>
          </a:p>
        </p:txBody>
      </p:sp>
    </p:spTree>
    <p:extLst>
      <p:ext uri="{BB962C8B-B14F-4D97-AF65-F5344CB8AC3E}">
        <p14:creationId xmlns:p14="http://schemas.microsoft.com/office/powerpoint/2010/main" val="763740756"/>
      </p:ext>
    </p:extLst>
  </p:cSld>
  <p:clrMapOvr>
    <a:overrideClrMapping bg1="lt1" tx1="dk1" bg2="lt2" tx2="dk2" accent1="accent1" accent2="accent2" accent3="accent3" accent4="accent4" accent5="accent5" accent6="accent6" hlink="hlink" folHlink="folHlink"/>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48" name="Footer Placeholder 4">
            <a:extLst>
              <a:ext uri="{FF2B5EF4-FFF2-40B4-BE49-F238E27FC236}">
                <a16:creationId xmlns:a16="http://schemas.microsoft.com/office/drawing/2014/main" id="{2E3A4FAD-DAE3-4EF3-B051-3E79C67CE586}"/>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pic>
        <p:nvPicPr>
          <p:cNvPr id="49" name="Picture 48">
            <a:extLst>
              <a:ext uri="{FF2B5EF4-FFF2-40B4-BE49-F238E27FC236}">
                <a16:creationId xmlns:a16="http://schemas.microsoft.com/office/drawing/2014/main" id="{AC7EED42-C35C-4232-A93B-75ECD5BEFC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4" name="Rectangle 2">
            <a:extLst>
              <a:ext uri="{FF2B5EF4-FFF2-40B4-BE49-F238E27FC236}">
                <a16:creationId xmlns:a16="http://schemas.microsoft.com/office/drawing/2014/main" id="{FE893A9D-F26D-4B30-82C1-7747CFC666DC}"/>
              </a:ext>
            </a:extLst>
          </p:cNvPr>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00000"/>
                </a:solidFill>
                <a:effectLst/>
                <a:uLnTx/>
                <a:uFillTx/>
                <a:latin typeface="Arial"/>
                <a:ea typeface="+mj-ea"/>
                <a:cs typeface="Arial"/>
              </a:rPr>
              <a:t>Value at Risk</a:t>
            </a:r>
          </a:p>
        </p:txBody>
      </p:sp>
      <p:sp>
        <p:nvSpPr>
          <p:cNvPr id="35" name="TextBox 34">
            <a:extLst>
              <a:ext uri="{FF2B5EF4-FFF2-40B4-BE49-F238E27FC236}">
                <a16:creationId xmlns:a16="http://schemas.microsoft.com/office/drawing/2014/main" id="{46025759-55A8-4A11-95BE-F8123D5C1180}"/>
              </a:ext>
            </a:extLst>
          </p:cNvPr>
          <p:cNvSpPr txBox="1"/>
          <p:nvPr/>
        </p:nvSpPr>
        <p:spPr>
          <a:xfrm>
            <a:off x="1939112" y="1065589"/>
            <a:ext cx="8313776" cy="568279"/>
          </a:xfrm>
          <a:prstGeom prst="rect">
            <a:avLst/>
          </a:prstGeom>
          <a:noFill/>
          <a:ln>
            <a:noFill/>
          </a:ln>
        </p:spPr>
        <p:txBody>
          <a:bodyPr wrap="square" lIns="72000" tIns="72000" rIns="72000" bIns="72000" rtlCol="0">
            <a:spAutoFit/>
          </a:bodyPr>
          <a:lstStyle/>
          <a:p>
            <a:pPr lvl="0" algn="just">
              <a:lnSpc>
                <a:spcPct val="120000"/>
              </a:lnSpc>
              <a:spcBef>
                <a:spcPts val="200"/>
              </a:spcBef>
              <a:spcAft>
                <a:spcPts val="200"/>
              </a:spcAft>
              <a:buSzPct val="100000"/>
              <a:defRPr/>
            </a:pPr>
            <a:r>
              <a:rPr lang="en-US" sz="1200" b="1" dirty="0" err="1">
                <a:solidFill>
                  <a:srgbClr val="313131"/>
                </a:solidFill>
                <a:latin typeface="Arial" panose="020B0604020202020204" pitchFamily="34" charset="0"/>
                <a:cs typeface="Arial" panose="020B0604020202020204" pitchFamily="34" charset="0"/>
              </a:rPr>
              <a:t>VaR</a:t>
            </a:r>
            <a:r>
              <a:rPr lang="en-US" sz="1200" b="1" dirty="0">
                <a:solidFill>
                  <a:srgbClr val="313131"/>
                </a:solidFill>
                <a:latin typeface="Arial" panose="020B0604020202020204" pitchFamily="34" charset="0"/>
                <a:cs typeface="Arial" panose="020B0604020202020204" pitchFamily="34" charset="0"/>
              </a:rPr>
              <a:t> is a statistical measure used to quantify downside risk of a portfolio. </a:t>
            </a:r>
            <a:r>
              <a:rPr lang="en-US" sz="1200" dirty="0">
                <a:solidFill>
                  <a:srgbClr val="313131"/>
                </a:solidFill>
                <a:latin typeface="Arial" panose="020B0604020202020204" pitchFamily="34" charset="0"/>
                <a:cs typeface="Arial" panose="020B0604020202020204" pitchFamily="34" charset="0"/>
              </a:rPr>
              <a:t>Defined as the maximum expected loss over a given </a:t>
            </a:r>
            <a:r>
              <a:rPr lang="en-US" sz="1200" b="1" dirty="0">
                <a:solidFill>
                  <a:srgbClr val="313131"/>
                </a:solidFill>
                <a:latin typeface="Arial" panose="020B0604020202020204" pitchFamily="34" charset="0"/>
                <a:cs typeface="Arial" panose="020B0604020202020204" pitchFamily="34" charset="0"/>
              </a:rPr>
              <a:t>time horizon</a:t>
            </a:r>
            <a:r>
              <a:rPr lang="en-US" sz="1200" dirty="0">
                <a:solidFill>
                  <a:srgbClr val="313131"/>
                </a:solidFill>
                <a:latin typeface="Arial" panose="020B0604020202020204" pitchFamily="34" charset="0"/>
                <a:cs typeface="Arial" panose="020B0604020202020204" pitchFamily="34" charset="0"/>
              </a:rPr>
              <a:t>, at a </a:t>
            </a:r>
            <a:r>
              <a:rPr lang="en-US" sz="1200" b="1" dirty="0">
                <a:solidFill>
                  <a:srgbClr val="313131"/>
                </a:solidFill>
                <a:latin typeface="Arial" panose="020B0604020202020204" pitchFamily="34" charset="0"/>
                <a:cs typeface="Arial" panose="020B0604020202020204" pitchFamily="34" charset="0"/>
              </a:rPr>
              <a:t>pre-defined confidence level</a:t>
            </a:r>
            <a:r>
              <a:rPr lang="en-US" sz="1200" dirty="0">
                <a:solidFill>
                  <a:srgbClr val="313131"/>
                </a:solidFill>
                <a:latin typeface="Arial" panose="020B0604020202020204" pitchFamily="34" charset="0"/>
                <a:cs typeface="Arial" panose="020B0604020202020204" pitchFamily="34" charset="0"/>
              </a:rPr>
              <a:t>. </a:t>
            </a:r>
          </a:p>
        </p:txBody>
      </p:sp>
      <p:grpSp>
        <p:nvGrpSpPr>
          <p:cNvPr id="53" name="Group 52">
            <a:extLst>
              <a:ext uri="{FF2B5EF4-FFF2-40B4-BE49-F238E27FC236}">
                <a16:creationId xmlns:a16="http://schemas.microsoft.com/office/drawing/2014/main" id="{083F35AC-E349-4418-A7C5-5C1D510B1055}"/>
              </a:ext>
            </a:extLst>
          </p:cNvPr>
          <p:cNvGrpSpPr/>
          <p:nvPr/>
        </p:nvGrpSpPr>
        <p:grpSpPr>
          <a:xfrm>
            <a:off x="2072931" y="1819652"/>
            <a:ext cx="8611915" cy="3129558"/>
            <a:chOff x="336407" y="1938427"/>
            <a:chExt cx="8611915" cy="2691670"/>
          </a:xfrm>
        </p:grpSpPr>
        <p:sp>
          <p:nvSpPr>
            <p:cNvPr id="55" name="TextBox 54">
              <a:extLst>
                <a:ext uri="{FF2B5EF4-FFF2-40B4-BE49-F238E27FC236}">
                  <a16:creationId xmlns:a16="http://schemas.microsoft.com/office/drawing/2014/main" id="{6D1D5E7B-EBC1-4151-97DA-F933BEED0D1E}"/>
                </a:ext>
              </a:extLst>
            </p:cNvPr>
            <p:cNvSpPr txBox="1"/>
            <p:nvPr/>
          </p:nvSpPr>
          <p:spPr>
            <a:xfrm>
              <a:off x="2632579" y="2100258"/>
              <a:ext cx="4094650" cy="342473"/>
            </a:xfrm>
            <a:prstGeom prst="rect">
              <a:avLst/>
            </a:prstGeom>
            <a:solidFill>
              <a:schemeClr val="tx1">
                <a:lumMod val="65000"/>
                <a:lumOff val="35000"/>
              </a:schemeClr>
            </a:solidFill>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en-IN" sz="1400" b="1" kern="1200" dirty="0">
                  <a:latin typeface="Arial" panose="020B0604020202020204" pitchFamily="34" charset="0"/>
                  <a:cs typeface="Arial" panose="020B0604020202020204" pitchFamily="34" charset="0"/>
                </a:rPr>
                <a:t>Components of HS-</a:t>
              </a:r>
              <a:r>
                <a:rPr lang="en-IN" sz="1400" b="1" kern="1200" dirty="0" err="1">
                  <a:latin typeface="Arial" panose="020B0604020202020204" pitchFamily="34" charset="0"/>
                  <a:cs typeface="Arial" panose="020B0604020202020204" pitchFamily="34" charset="0"/>
                </a:rPr>
                <a:t>VaR</a:t>
              </a:r>
              <a:endParaRPr lang="en-IN" sz="1400" b="1" kern="1200" dirty="0">
                <a:latin typeface="Arial" panose="020B0604020202020204" pitchFamily="34" charset="0"/>
                <a:cs typeface="Arial" panose="020B0604020202020204" pitchFamily="34" charset="0"/>
              </a:endParaRPr>
            </a:p>
          </p:txBody>
        </p:sp>
        <p:grpSp>
          <p:nvGrpSpPr>
            <p:cNvPr id="56" name="Group 55">
              <a:extLst>
                <a:ext uri="{FF2B5EF4-FFF2-40B4-BE49-F238E27FC236}">
                  <a16:creationId xmlns:a16="http://schemas.microsoft.com/office/drawing/2014/main" id="{96DF12D4-2BDA-4ECC-BE44-60B31925F39E}"/>
                </a:ext>
              </a:extLst>
            </p:cNvPr>
            <p:cNvGrpSpPr/>
            <p:nvPr/>
          </p:nvGrpSpPr>
          <p:grpSpPr>
            <a:xfrm>
              <a:off x="363046" y="3105060"/>
              <a:ext cx="1910585" cy="1525037"/>
              <a:chOff x="3583378" y="2716271"/>
              <a:chExt cx="1977244" cy="2330609"/>
            </a:xfrm>
          </p:grpSpPr>
          <p:sp>
            <p:nvSpPr>
              <p:cNvPr id="68" name="TextBox 67">
                <a:extLst>
                  <a:ext uri="{FF2B5EF4-FFF2-40B4-BE49-F238E27FC236}">
                    <a16:creationId xmlns:a16="http://schemas.microsoft.com/office/drawing/2014/main" id="{D9BCF940-6C96-468D-81EC-C9242AB8DF85}"/>
                  </a:ext>
                </a:extLst>
              </p:cNvPr>
              <p:cNvSpPr txBox="1"/>
              <p:nvPr/>
            </p:nvSpPr>
            <p:spPr>
              <a:xfrm>
                <a:off x="3583378" y="2716271"/>
                <a:ext cx="1977244" cy="48470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t" anchorCtr="0">
                <a:noAutofit/>
              </a:bodyPr>
              <a:lstStyle/>
              <a:p>
                <a:pPr marL="0" lvl="0" indent="0" algn="ctr" defTabSz="622300">
                  <a:lnSpc>
                    <a:spcPct val="90000"/>
                  </a:lnSpc>
                  <a:spcBef>
                    <a:spcPct val="0"/>
                  </a:spcBef>
                  <a:spcAft>
                    <a:spcPct val="35000"/>
                  </a:spcAft>
                  <a:buNone/>
                </a:pPr>
                <a:r>
                  <a:rPr lang="en-IN" sz="1400" b="1" u="none" kern="1200" dirty="0">
                    <a:latin typeface="Arial" panose="020B0604020202020204" pitchFamily="34" charset="0"/>
                    <a:cs typeface="Arial" panose="020B0604020202020204" pitchFamily="34" charset="0"/>
                  </a:rPr>
                  <a:t>Confidence Level</a:t>
                </a:r>
              </a:p>
            </p:txBody>
          </p:sp>
          <p:sp>
            <p:nvSpPr>
              <p:cNvPr id="69" name="TextBox 68">
                <a:extLst>
                  <a:ext uri="{FF2B5EF4-FFF2-40B4-BE49-F238E27FC236}">
                    <a16:creationId xmlns:a16="http://schemas.microsoft.com/office/drawing/2014/main" id="{7C2D20FF-E31C-48CE-8DE5-47122F1F6EB1}"/>
                  </a:ext>
                </a:extLst>
              </p:cNvPr>
              <p:cNvSpPr txBox="1"/>
              <p:nvPr/>
            </p:nvSpPr>
            <p:spPr>
              <a:xfrm>
                <a:off x="3583378" y="3240269"/>
                <a:ext cx="1977244" cy="1806611"/>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171450" lvl="1" indent="-171450" defTabSz="488950">
                  <a:lnSpc>
                    <a:spcPct val="150000"/>
                  </a:lnSpc>
                  <a:spcBef>
                    <a:spcPct val="0"/>
                  </a:spcBef>
                  <a:spcAft>
                    <a:spcPct val="15000"/>
                  </a:spcAft>
                  <a:buFont typeface="Wingdings" panose="05000000000000000000" pitchFamily="2" charset="2"/>
                  <a:buChar char="§"/>
                </a:pPr>
                <a:r>
                  <a:rPr lang="en-US" sz="1100" dirty="0">
                    <a:latin typeface="Arial" panose="020B0604020202020204" pitchFamily="34" charset="0"/>
                    <a:cs typeface="Arial" panose="020B0604020202020204" pitchFamily="34" charset="0"/>
                  </a:rPr>
                  <a:t>Defines level of prudence required as per the risk management framework.</a:t>
                </a:r>
              </a:p>
              <a:p>
                <a:pPr marL="171450" lvl="1" indent="-171450" defTabSz="488950">
                  <a:lnSpc>
                    <a:spcPct val="150000"/>
                  </a:lnSpc>
                  <a:spcBef>
                    <a:spcPct val="0"/>
                  </a:spcBef>
                  <a:spcAft>
                    <a:spcPct val="15000"/>
                  </a:spcAft>
                  <a:buFont typeface="Wingdings" panose="05000000000000000000" pitchFamily="2" charset="2"/>
                  <a:buChar char="§"/>
                </a:pPr>
                <a:r>
                  <a:rPr lang="en-US" sz="1100" dirty="0">
                    <a:latin typeface="Arial" panose="020B0604020202020204" pitchFamily="34" charset="0"/>
                    <a:cs typeface="Arial" panose="020B0604020202020204" pitchFamily="34" charset="0"/>
                  </a:rPr>
                  <a:t>E.g. – 95 or 99 percentile </a:t>
                </a:r>
              </a:p>
              <a:p>
                <a:pPr marL="57150" lvl="1" indent="-57150" defTabSz="488950">
                  <a:lnSpc>
                    <a:spcPct val="150000"/>
                  </a:lnSpc>
                  <a:spcBef>
                    <a:spcPct val="0"/>
                  </a:spcBef>
                  <a:spcAft>
                    <a:spcPct val="15000"/>
                  </a:spcAft>
                  <a:buFontTx/>
                  <a:buChar char="•"/>
                </a:pPr>
                <a:endParaRPr lang="en-IN" sz="1100" dirty="0">
                  <a:latin typeface="Arial" panose="020B0604020202020204" pitchFamily="34" charset="0"/>
                  <a:cs typeface="Arial" panose="020B0604020202020204" pitchFamily="34" charset="0"/>
                </a:endParaRPr>
              </a:p>
              <a:p>
                <a:pPr marL="57150" lvl="1" indent="-57150" defTabSz="488950">
                  <a:lnSpc>
                    <a:spcPct val="150000"/>
                  </a:lnSpc>
                  <a:spcBef>
                    <a:spcPct val="0"/>
                  </a:spcBef>
                  <a:spcAft>
                    <a:spcPct val="15000"/>
                  </a:spcAft>
                  <a:buChar char="•"/>
                </a:pPr>
                <a:endParaRPr lang="en-US" sz="1100" dirty="0">
                  <a:latin typeface="Arial" panose="020B0604020202020204" pitchFamily="34" charset="0"/>
                  <a:cs typeface="Arial" panose="020B0604020202020204" pitchFamily="34" charset="0"/>
                </a:endParaRPr>
              </a:p>
              <a:p>
                <a:pPr marL="57150" lvl="1" indent="-57150" defTabSz="488950">
                  <a:lnSpc>
                    <a:spcPct val="150000"/>
                  </a:lnSpc>
                  <a:spcBef>
                    <a:spcPct val="0"/>
                  </a:spcBef>
                  <a:spcAft>
                    <a:spcPct val="15000"/>
                  </a:spcAft>
                  <a:buChar char="•"/>
                </a:pPr>
                <a:endParaRPr lang="en-IN" sz="1100" dirty="0">
                  <a:latin typeface="Arial" panose="020B0604020202020204" pitchFamily="34" charset="0"/>
                  <a:cs typeface="Arial" panose="020B0604020202020204" pitchFamily="34" charset="0"/>
                </a:endParaRPr>
              </a:p>
            </p:txBody>
          </p:sp>
        </p:grpSp>
        <p:cxnSp>
          <p:nvCxnSpPr>
            <p:cNvPr id="57" name="Straight Connector 26">
              <a:extLst>
                <a:ext uri="{FF2B5EF4-FFF2-40B4-BE49-F238E27FC236}">
                  <a16:creationId xmlns:a16="http://schemas.microsoft.com/office/drawing/2014/main" id="{1F3E0F5C-DD26-4678-A435-D4FBB2989296}"/>
                </a:ext>
              </a:extLst>
            </p:cNvPr>
            <p:cNvCxnSpPr>
              <a:cxnSpLocks/>
              <a:endCxn id="68" idx="0"/>
            </p:cNvCxnSpPr>
            <p:nvPr/>
          </p:nvCxnSpPr>
          <p:spPr>
            <a:xfrm rot="10800000" flipV="1">
              <a:off x="1318339" y="2811881"/>
              <a:ext cx="3340892" cy="293178"/>
            </a:xfrm>
            <a:prstGeom prst="bentConnector2">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572FF13-24C9-4E14-B797-0EB1927CAA7D}"/>
                </a:ext>
              </a:extLst>
            </p:cNvPr>
            <p:cNvSpPr txBox="1"/>
            <p:nvPr/>
          </p:nvSpPr>
          <p:spPr>
            <a:xfrm>
              <a:off x="2608857" y="3099519"/>
              <a:ext cx="2054779" cy="32431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t" anchorCtr="0">
              <a:noAutofit/>
            </a:bodyPr>
            <a:lstStyle/>
            <a:p>
              <a:pPr marL="0" lvl="0" indent="0" algn="ctr" defTabSz="622300">
                <a:lnSpc>
                  <a:spcPct val="90000"/>
                </a:lnSpc>
                <a:spcBef>
                  <a:spcPct val="0"/>
                </a:spcBef>
                <a:spcAft>
                  <a:spcPct val="35000"/>
                </a:spcAft>
                <a:buNone/>
              </a:pPr>
              <a:r>
                <a:rPr lang="en-IN" sz="1400" b="1" u="none" kern="1200" dirty="0">
                  <a:latin typeface="Arial" panose="020B0604020202020204" pitchFamily="34" charset="0"/>
                  <a:cs typeface="Arial" panose="020B0604020202020204" pitchFamily="34" charset="0"/>
                </a:rPr>
                <a:t>Lookback Period</a:t>
              </a:r>
            </a:p>
          </p:txBody>
        </p:sp>
        <p:sp>
          <p:nvSpPr>
            <p:cNvPr id="59" name="TextBox 58">
              <a:extLst>
                <a:ext uri="{FF2B5EF4-FFF2-40B4-BE49-F238E27FC236}">
                  <a16:creationId xmlns:a16="http://schemas.microsoft.com/office/drawing/2014/main" id="{00865A7D-4913-4B8A-85AD-D13117A4442D}"/>
                </a:ext>
              </a:extLst>
            </p:cNvPr>
            <p:cNvSpPr txBox="1"/>
            <p:nvPr/>
          </p:nvSpPr>
          <p:spPr>
            <a:xfrm>
              <a:off x="2608856" y="3429000"/>
              <a:ext cx="2054779" cy="1201096"/>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171450" lvl="1" indent="-171450" defTabSz="488950">
                <a:lnSpc>
                  <a:spcPct val="150000"/>
                </a:lnSpc>
                <a:spcBef>
                  <a:spcPct val="0"/>
                </a:spcBef>
                <a:spcAft>
                  <a:spcPct val="15000"/>
                </a:spcAft>
                <a:buFont typeface="Wingdings" panose="05000000000000000000" pitchFamily="2" charset="2"/>
                <a:buChar char="§"/>
              </a:pPr>
              <a:r>
                <a:rPr lang="en-US" sz="1100" dirty="0">
                  <a:latin typeface="Arial" panose="020B0604020202020204" pitchFamily="34" charset="0"/>
                  <a:cs typeface="Arial" panose="020B0604020202020204" pitchFamily="34" charset="0"/>
                </a:rPr>
                <a:t>Defines the period of time for which historical data might be used as an input.</a:t>
              </a:r>
            </a:p>
            <a:p>
              <a:pPr marL="171450" lvl="1" indent="-171450" defTabSz="488950">
                <a:lnSpc>
                  <a:spcPct val="150000"/>
                </a:lnSpc>
                <a:spcBef>
                  <a:spcPct val="0"/>
                </a:spcBef>
                <a:spcAft>
                  <a:spcPct val="15000"/>
                </a:spcAft>
                <a:buFont typeface="Wingdings" panose="05000000000000000000" pitchFamily="2" charset="2"/>
                <a:buChar char="§"/>
              </a:pPr>
              <a:r>
                <a:rPr lang="en-US" sz="1100" dirty="0">
                  <a:latin typeface="Arial" panose="020B0604020202020204" pitchFamily="34" charset="0"/>
                  <a:cs typeface="Arial" panose="020B0604020202020204" pitchFamily="34" charset="0"/>
                </a:rPr>
                <a:t>E.g. - 252 working days or 1 Year</a:t>
              </a:r>
            </a:p>
            <a:p>
              <a:pPr marL="57150" lvl="1" indent="-57150" defTabSz="488950">
                <a:lnSpc>
                  <a:spcPct val="150000"/>
                </a:lnSpc>
                <a:spcBef>
                  <a:spcPct val="0"/>
                </a:spcBef>
                <a:spcAft>
                  <a:spcPct val="15000"/>
                </a:spcAft>
                <a:buChar char="•"/>
              </a:pPr>
              <a:endParaRPr lang="en-US" sz="1100" dirty="0">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FAB7AE88-A29A-4653-A035-91412FA007BF}"/>
                </a:ext>
              </a:extLst>
            </p:cNvPr>
            <p:cNvSpPr txBox="1"/>
            <p:nvPr/>
          </p:nvSpPr>
          <p:spPr>
            <a:xfrm>
              <a:off x="4969364" y="3104384"/>
              <a:ext cx="1827594" cy="30506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t" anchorCtr="0">
              <a:noAutofit/>
            </a:bodyPr>
            <a:lstStyle/>
            <a:p>
              <a:pPr marL="0" lvl="0" indent="0" algn="ctr" defTabSz="622300">
                <a:lnSpc>
                  <a:spcPct val="90000"/>
                </a:lnSpc>
                <a:spcBef>
                  <a:spcPct val="0"/>
                </a:spcBef>
                <a:spcAft>
                  <a:spcPct val="35000"/>
                </a:spcAft>
                <a:buNone/>
              </a:pPr>
              <a:r>
                <a:rPr lang="en-IN" sz="1400" b="1" u="none" kern="1200" dirty="0">
                  <a:latin typeface="Arial" panose="020B0604020202020204" pitchFamily="34" charset="0"/>
                  <a:cs typeface="Arial" panose="020B0604020202020204" pitchFamily="34" charset="0"/>
                </a:rPr>
                <a:t>Holding Period</a:t>
              </a:r>
            </a:p>
          </p:txBody>
        </p:sp>
        <p:sp>
          <p:nvSpPr>
            <p:cNvPr id="61" name="TextBox 60">
              <a:extLst>
                <a:ext uri="{FF2B5EF4-FFF2-40B4-BE49-F238E27FC236}">
                  <a16:creationId xmlns:a16="http://schemas.microsoft.com/office/drawing/2014/main" id="{DBC1B665-4299-4824-AC10-20B3EC71DFBE}"/>
                </a:ext>
              </a:extLst>
            </p:cNvPr>
            <p:cNvSpPr txBox="1"/>
            <p:nvPr/>
          </p:nvSpPr>
          <p:spPr>
            <a:xfrm>
              <a:off x="4969364" y="3409444"/>
              <a:ext cx="1827594" cy="1220653"/>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171450" lvl="1" indent="-171450" defTabSz="488950">
                <a:lnSpc>
                  <a:spcPct val="150000"/>
                </a:lnSpc>
                <a:spcBef>
                  <a:spcPct val="0"/>
                </a:spcBef>
                <a:spcAft>
                  <a:spcPct val="15000"/>
                </a:spcAft>
                <a:buFont typeface="Wingdings" panose="05000000000000000000" pitchFamily="2" charset="2"/>
                <a:buChar char="§"/>
              </a:pPr>
              <a:r>
                <a:rPr lang="en-US" sz="1100" dirty="0">
                  <a:latin typeface="Arial" panose="020B0604020202020204" pitchFamily="34" charset="0"/>
                  <a:cs typeface="Arial" panose="020B0604020202020204" pitchFamily="34" charset="0"/>
                </a:rPr>
                <a:t>Defines the time period for which expected losses are to be estimated</a:t>
              </a:r>
            </a:p>
            <a:p>
              <a:pPr marL="171450" lvl="1" indent="-171450" defTabSz="488950">
                <a:lnSpc>
                  <a:spcPct val="150000"/>
                </a:lnSpc>
                <a:spcBef>
                  <a:spcPct val="0"/>
                </a:spcBef>
                <a:spcAft>
                  <a:spcPct val="15000"/>
                </a:spcAft>
                <a:buFont typeface="Wingdings" panose="05000000000000000000" pitchFamily="2" charset="2"/>
                <a:buChar char="§"/>
              </a:pPr>
              <a:r>
                <a:rPr lang="en-US" sz="1100" dirty="0">
                  <a:latin typeface="Arial" panose="020B0604020202020204" pitchFamily="34" charset="0"/>
                  <a:cs typeface="Arial" panose="020B0604020202020204" pitchFamily="34" charset="0"/>
                </a:rPr>
                <a:t>E.g. – 1 day or 10 Days </a:t>
              </a:r>
            </a:p>
            <a:p>
              <a:pPr marL="0" lvl="1" defTabSz="488950">
                <a:lnSpc>
                  <a:spcPct val="150000"/>
                </a:lnSpc>
                <a:spcBef>
                  <a:spcPct val="0"/>
                </a:spcBef>
                <a:spcAft>
                  <a:spcPct val="15000"/>
                </a:spcAft>
              </a:pPr>
              <a:endParaRPr lang="en-IN" sz="1100" dirty="0">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B448B2B5-3BB5-47F3-9225-79BB8F4EF15B}"/>
                </a:ext>
              </a:extLst>
            </p:cNvPr>
            <p:cNvSpPr txBox="1"/>
            <p:nvPr/>
          </p:nvSpPr>
          <p:spPr>
            <a:xfrm>
              <a:off x="336407" y="1938427"/>
              <a:ext cx="8364632" cy="380151"/>
            </a:xfrm>
            <a:prstGeom prst="rect">
              <a:avLst/>
            </a:prstGeom>
            <a:noFill/>
            <a:ln>
              <a:noFill/>
            </a:ln>
          </p:spPr>
          <p:txBody>
            <a:bodyPr wrap="square" lIns="72000" tIns="72000" rIns="72000" bIns="72000" rtlCol="0">
              <a:spAutoFit/>
            </a:bodyPr>
            <a:lstStyle/>
            <a:p>
              <a:pPr algn="just">
                <a:lnSpc>
                  <a:spcPct val="120000"/>
                </a:lnSpc>
                <a:spcBef>
                  <a:spcPts val="200"/>
                </a:spcBef>
                <a:buSzPct val="100000"/>
                <a:defRPr/>
              </a:pPr>
              <a:endParaRPr lang="en-US" sz="1400" b="1" dirty="0">
                <a:solidFill>
                  <a:srgbClr val="313131"/>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7F64339D-F6FC-4D25-A3F2-8BBA939317E1}"/>
                </a:ext>
              </a:extLst>
            </p:cNvPr>
            <p:cNvSpPr txBox="1"/>
            <p:nvPr/>
          </p:nvSpPr>
          <p:spPr>
            <a:xfrm>
              <a:off x="7120728" y="3118774"/>
              <a:ext cx="1827594" cy="29067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t" anchorCtr="0">
              <a:noAutofit/>
            </a:bodyPr>
            <a:lstStyle/>
            <a:p>
              <a:pPr marL="0" lvl="0" indent="0" algn="ctr" defTabSz="622300">
                <a:lnSpc>
                  <a:spcPct val="90000"/>
                </a:lnSpc>
                <a:spcBef>
                  <a:spcPct val="0"/>
                </a:spcBef>
                <a:spcAft>
                  <a:spcPct val="35000"/>
                </a:spcAft>
                <a:buNone/>
              </a:pPr>
              <a:r>
                <a:rPr lang="en-IN" sz="1400" b="1" dirty="0">
                  <a:latin typeface="Arial" panose="020B0604020202020204" pitchFamily="34" charset="0"/>
                  <a:cs typeface="Arial" panose="020B0604020202020204" pitchFamily="34" charset="0"/>
                </a:rPr>
                <a:t>Decay Factor*</a:t>
              </a:r>
              <a:endParaRPr lang="en-IN" sz="1400" b="1" u="none" kern="1200" dirty="0">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41A500F0-8B31-4635-A35C-3392AB9C1AB7}"/>
                </a:ext>
              </a:extLst>
            </p:cNvPr>
            <p:cNvSpPr txBox="1"/>
            <p:nvPr/>
          </p:nvSpPr>
          <p:spPr>
            <a:xfrm>
              <a:off x="7120728" y="3423835"/>
              <a:ext cx="1827594" cy="1206262"/>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171450" lvl="1" indent="-171450" defTabSz="488950">
                <a:lnSpc>
                  <a:spcPct val="150000"/>
                </a:lnSpc>
                <a:spcBef>
                  <a:spcPct val="0"/>
                </a:spcBef>
                <a:spcAft>
                  <a:spcPct val="15000"/>
                </a:spcAft>
                <a:buFont typeface="Wingdings" panose="05000000000000000000" pitchFamily="2" charset="2"/>
                <a:buChar char="§"/>
              </a:pPr>
              <a:r>
                <a:rPr lang="en-US" sz="1100" dirty="0">
                  <a:latin typeface="Arial" panose="020B0604020202020204" pitchFamily="34" charset="0"/>
                  <a:cs typeface="Arial" panose="020B0604020202020204" pitchFamily="34" charset="0"/>
                </a:rPr>
                <a:t>Defines the weightage given to recent historical observations </a:t>
              </a:r>
            </a:p>
            <a:p>
              <a:pPr marL="171450" lvl="1" indent="-171450" defTabSz="488950">
                <a:lnSpc>
                  <a:spcPct val="150000"/>
                </a:lnSpc>
                <a:spcBef>
                  <a:spcPct val="0"/>
                </a:spcBef>
                <a:spcAft>
                  <a:spcPct val="15000"/>
                </a:spcAft>
                <a:buFont typeface="Wingdings" panose="05000000000000000000" pitchFamily="2" charset="2"/>
                <a:buChar char="§"/>
              </a:pPr>
              <a:r>
                <a:rPr lang="en-US" sz="1100" dirty="0">
                  <a:latin typeface="Arial" panose="020B0604020202020204" pitchFamily="34" charset="0"/>
                  <a:cs typeface="Arial" panose="020B0604020202020204" pitchFamily="34" charset="0"/>
                </a:rPr>
                <a:t>Ranges between 0 to 1</a:t>
              </a:r>
            </a:p>
            <a:p>
              <a:pPr marL="171450" lvl="1" indent="-171450" defTabSz="488950">
                <a:lnSpc>
                  <a:spcPct val="150000"/>
                </a:lnSpc>
                <a:spcBef>
                  <a:spcPct val="0"/>
                </a:spcBef>
                <a:spcAft>
                  <a:spcPct val="15000"/>
                </a:spcAft>
                <a:buFont typeface="Wingdings" panose="05000000000000000000" pitchFamily="2" charset="2"/>
                <a:buChar char="§"/>
              </a:pPr>
              <a:r>
                <a:rPr lang="en-US" sz="1100" dirty="0" err="1">
                  <a:latin typeface="Arial" panose="020B0604020202020204" pitchFamily="34" charset="0"/>
                  <a:cs typeface="Arial" panose="020B0604020202020204" pitchFamily="34" charset="0"/>
                </a:rPr>
                <a:t>E.g</a:t>
              </a:r>
              <a:r>
                <a:rPr lang="en-US" sz="1100" dirty="0">
                  <a:latin typeface="Arial" panose="020B0604020202020204" pitchFamily="34" charset="0"/>
                  <a:cs typeface="Arial" panose="020B0604020202020204" pitchFamily="34" charset="0"/>
                </a:rPr>
                <a:t>- 0.94 or 0.97</a:t>
              </a:r>
            </a:p>
            <a:p>
              <a:pPr marL="0" lvl="1" defTabSz="488950">
                <a:lnSpc>
                  <a:spcPct val="150000"/>
                </a:lnSpc>
                <a:spcBef>
                  <a:spcPct val="0"/>
                </a:spcBef>
                <a:spcAft>
                  <a:spcPct val="15000"/>
                </a:spcAft>
              </a:pPr>
              <a:endParaRPr lang="en-US" sz="1100" dirty="0">
                <a:latin typeface="Arial" panose="020B0604020202020204" pitchFamily="34" charset="0"/>
                <a:cs typeface="Arial" panose="020B0604020202020204" pitchFamily="34" charset="0"/>
              </a:endParaRPr>
            </a:p>
            <a:p>
              <a:pPr marL="0" lvl="1" defTabSz="488950">
                <a:lnSpc>
                  <a:spcPct val="150000"/>
                </a:lnSpc>
                <a:spcBef>
                  <a:spcPct val="0"/>
                </a:spcBef>
                <a:spcAft>
                  <a:spcPct val="15000"/>
                </a:spcAft>
              </a:pPr>
              <a:endParaRPr lang="en-IN" sz="1100" dirty="0">
                <a:latin typeface="Arial" panose="020B0604020202020204" pitchFamily="34" charset="0"/>
                <a:cs typeface="Arial" panose="020B0604020202020204" pitchFamily="34" charset="0"/>
              </a:endParaRPr>
            </a:p>
          </p:txBody>
        </p:sp>
        <p:cxnSp>
          <p:nvCxnSpPr>
            <p:cNvPr id="65" name="Straight Connector 34">
              <a:extLst>
                <a:ext uri="{FF2B5EF4-FFF2-40B4-BE49-F238E27FC236}">
                  <a16:creationId xmlns:a16="http://schemas.microsoft.com/office/drawing/2014/main" id="{0777132F-601E-4A11-84A5-524006077470}"/>
                </a:ext>
              </a:extLst>
            </p:cNvPr>
            <p:cNvCxnSpPr>
              <a:cxnSpLocks/>
              <a:stCxn id="55" idx="2"/>
              <a:endCxn id="58" idx="0"/>
            </p:cNvCxnSpPr>
            <p:nvPr/>
          </p:nvCxnSpPr>
          <p:spPr>
            <a:xfrm rot="5400000">
              <a:off x="3829682" y="2249296"/>
              <a:ext cx="656789" cy="1043657"/>
            </a:xfrm>
            <a:prstGeom prst="bentConnector3">
              <a:avLst>
                <a:gd name="adj1" fmla="val 56962"/>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Straight Connector 35">
              <a:extLst>
                <a:ext uri="{FF2B5EF4-FFF2-40B4-BE49-F238E27FC236}">
                  <a16:creationId xmlns:a16="http://schemas.microsoft.com/office/drawing/2014/main" id="{FBD62702-0B29-4B77-9F27-56EEFC081C8F}"/>
                </a:ext>
              </a:extLst>
            </p:cNvPr>
            <p:cNvCxnSpPr>
              <a:cxnSpLocks/>
              <a:stCxn id="55" idx="2"/>
              <a:endCxn id="60" idx="0"/>
            </p:cNvCxnSpPr>
            <p:nvPr/>
          </p:nvCxnSpPr>
          <p:spPr>
            <a:xfrm rot="16200000" flipH="1">
              <a:off x="4950706" y="2171928"/>
              <a:ext cx="661653" cy="1203257"/>
            </a:xfrm>
            <a:prstGeom prst="bentConnector3">
              <a:avLst>
                <a:gd name="adj1" fmla="val 56911"/>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Straight Connector 36">
              <a:extLst>
                <a:ext uri="{FF2B5EF4-FFF2-40B4-BE49-F238E27FC236}">
                  <a16:creationId xmlns:a16="http://schemas.microsoft.com/office/drawing/2014/main" id="{4A764384-5714-422F-BC7F-FF462F1328C9}"/>
                </a:ext>
              </a:extLst>
            </p:cNvPr>
            <p:cNvCxnSpPr>
              <a:cxnSpLocks/>
            </p:cNvCxnSpPr>
            <p:nvPr/>
          </p:nvCxnSpPr>
          <p:spPr>
            <a:xfrm>
              <a:off x="4679899" y="2810858"/>
              <a:ext cx="3300315" cy="297468"/>
            </a:xfrm>
            <a:prstGeom prst="bentConnector2">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04836078"/>
      </p:ext>
    </p:extLst>
  </p:cSld>
  <p:clrMapOvr>
    <a:overrideClrMapping bg1="lt1" tx1="dk1" bg2="lt2" tx2="dk2" accent1="accent1" accent2="accent2" accent3="accent3" accent4="accent4" accent5="accent5" accent6="accent6" hlink="hlink" folHlink="folHlink"/>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48" name="Footer Placeholder 4">
            <a:extLst>
              <a:ext uri="{FF2B5EF4-FFF2-40B4-BE49-F238E27FC236}">
                <a16:creationId xmlns:a16="http://schemas.microsoft.com/office/drawing/2014/main" id="{2E3A4FAD-DAE3-4EF3-B051-3E79C67CE586}"/>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pic>
        <p:nvPicPr>
          <p:cNvPr id="49" name="Picture 48">
            <a:extLst>
              <a:ext uri="{FF2B5EF4-FFF2-40B4-BE49-F238E27FC236}">
                <a16:creationId xmlns:a16="http://schemas.microsoft.com/office/drawing/2014/main" id="{AC7EED42-C35C-4232-A93B-75ECD5BEFC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4" name="Rectangle 2">
            <a:extLst>
              <a:ext uri="{FF2B5EF4-FFF2-40B4-BE49-F238E27FC236}">
                <a16:creationId xmlns:a16="http://schemas.microsoft.com/office/drawing/2014/main" id="{FE893A9D-F26D-4B30-82C1-7747CFC666DC}"/>
              </a:ext>
            </a:extLst>
          </p:cNvPr>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00000"/>
                </a:solidFill>
                <a:effectLst/>
                <a:uLnTx/>
                <a:uFillTx/>
                <a:latin typeface="Arial"/>
                <a:ea typeface="+mj-ea"/>
                <a:cs typeface="Arial"/>
              </a:rPr>
              <a:t>Value at Risk</a:t>
            </a:r>
          </a:p>
        </p:txBody>
      </p:sp>
      <p:sp>
        <p:nvSpPr>
          <p:cNvPr id="22" name="Rectangle 21">
            <a:extLst>
              <a:ext uri="{FF2B5EF4-FFF2-40B4-BE49-F238E27FC236}">
                <a16:creationId xmlns:a16="http://schemas.microsoft.com/office/drawing/2014/main" id="{6801470D-E9C6-47B0-89B4-E2D365D1C95A}"/>
              </a:ext>
            </a:extLst>
          </p:cNvPr>
          <p:cNvSpPr/>
          <p:nvPr/>
        </p:nvSpPr>
        <p:spPr>
          <a:xfrm>
            <a:off x="1910435" y="1122739"/>
            <a:ext cx="8693431" cy="1060996"/>
          </a:xfrm>
          <a:prstGeom prst="rect">
            <a:avLst/>
          </a:prstGeom>
        </p:spPr>
        <p:txBody>
          <a:bodyPr wrap="square">
            <a:spAutoFit/>
          </a:bodyPr>
          <a:lstStyle/>
          <a:p>
            <a:pPr>
              <a:lnSpc>
                <a:spcPct val="120000"/>
              </a:lnSpc>
              <a:spcBef>
                <a:spcPts val="200"/>
              </a:spcBef>
              <a:spcAft>
                <a:spcPts val="600"/>
              </a:spcAft>
              <a:buSzPct val="100000"/>
              <a:defRPr/>
            </a:pPr>
            <a:r>
              <a:rPr lang="en-US" sz="1200" b="1" dirty="0">
                <a:solidFill>
                  <a:srgbClr val="313131"/>
                </a:solidFill>
                <a:latin typeface="Arial" panose="020B0604020202020204" pitchFamily="34" charset="0"/>
                <a:cs typeface="Arial" panose="020B0604020202020204" pitchFamily="34" charset="0"/>
              </a:rPr>
              <a:t>Example: </a:t>
            </a:r>
            <a:r>
              <a:rPr lang="en-US" sz="1200" dirty="0">
                <a:solidFill>
                  <a:srgbClr val="313131"/>
                </a:solidFill>
                <a:latin typeface="Arial" panose="020B0604020202020204" pitchFamily="34" charset="0"/>
                <a:cs typeface="Arial" panose="020B0604020202020204" pitchFamily="34" charset="0"/>
              </a:rPr>
              <a:t>If a portfolio has a one-day HS-</a:t>
            </a:r>
            <a:r>
              <a:rPr lang="en-US" sz="1200" dirty="0" err="1">
                <a:solidFill>
                  <a:srgbClr val="313131"/>
                </a:solidFill>
                <a:latin typeface="Arial" panose="020B0604020202020204" pitchFamily="34" charset="0"/>
                <a:cs typeface="Arial" panose="020B0604020202020204" pitchFamily="34" charset="0"/>
              </a:rPr>
              <a:t>VaR</a:t>
            </a:r>
            <a:r>
              <a:rPr lang="en-US" sz="1200" dirty="0">
                <a:solidFill>
                  <a:srgbClr val="313131"/>
                </a:solidFill>
                <a:latin typeface="Arial" panose="020B0604020202020204" pitchFamily="34" charset="0"/>
                <a:cs typeface="Arial" panose="020B0604020202020204" pitchFamily="34" charset="0"/>
              </a:rPr>
              <a:t> of INR 1 million based on a 95% confidence level, that means that there is a 5% probability that the portfolio will fall in value by more than INR 1 million over a one-day period. A loss of INR 1 million or more on this portfolio is expected on 1 day out of 20 days (because of 5% probability). </a:t>
            </a:r>
          </a:p>
          <a:p>
            <a:pPr algn="just">
              <a:lnSpc>
                <a:spcPct val="120000"/>
              </a:lnSpc>
              <a:spcBef>
                <a:spcPts val="200"/>
              </a:spcBef>
              <a:spcAft>
                <a:spcPts val="600"/>
              </a:spcAft>
              <a:buSzPct val="100000"/>
              <a:defRPr/>
            </a:pPr>
            <a:r>
              <a:rPr lang="en-US" sz="1200" dirty="0">
                <a:solidFill>
                  <a:srgbClr val="313131"/>
                </a:solidFill>
                <a:latin typeface="Arial" panose="020B0604020202020204" pitchFamily="34" charset="0"/>
                <a:cs typeface="Arial" panose="020B0604020202020204" pitchFamily="34" charset="0"/>
              </a:rPr>
              <a:t>A loss which exceeds the </a:t>
            </a:r>
            <a:r>
              <a:rPr lang="en-US" sz="1200" dirty="0" err="1">
                <a:solidFill>
                  <a:srgbClr val="313131"/>
                </a:solidFill>
                <a:latin typeface="Arial" panose="020B0604020202020204" pitchFamily="34" charset="0"/>
                <a:cs typeface="Arial" panose="020B0604020202020204" pitchFamily="34" charset="0"/>
              </a:rPr>
              <a:t>VaR</a:t>
            </a:r>
            <a:r>
              <a:rPr lang="en-US" sz="1200" dirty="0">
                <a:solidFill>
                  <a:srgbClr val="313131"/>
                </a:solidFill>
                <a:latin typeface="Arial" panose="020B0604020202020204" pitchFamily="34" charset="0"/>
                <a:cs typeface="Arial" panose="020B0604020202020204" pitchFamily="34" charset="0"/>
              </a:rPr>
              <a:t> threshold is termed a "</a:t>
            </a:r>
            <a:r>
              <a:rPr lang="en-US" sz="1200" dirty="0" err="1">
                <a:solidFill>
                  <a:srgbClr val="313131"/>
                </a:solidFill>
                <a:latin typeface="Arial" panose="020B0604020202020204" pitchFamily="34" charset="0"/>
                <a:cs typeface="Arial" panose="020B0604020202020204" pitchFamily="34" charset="0"/>
              </a:rPr>
              <a:t>VaR</a:t>
            </a:r>
            <a:r>
              <a:rPr lang="en-US" sz="1200" dirty="0">
                <a:solidFill>
                  <a:srgbClr val="313131"/>
                </a:solidFill>
                <a:latin typeface="Arial" panose="020B0604020202020204" pitchFamily="34" charset="0"/>
                <a:cs typeface="Arial" panose="020B0604020202020204" pitchFamily="34" charset="0"/>
              </a:rPr>
              <a:t> breach".</a:t>
            </a:r>
          </a:p>
        </p:txBody>
      </p:sp>
      <p:grpSp>
        <p:nvGrpSpPr>
          <p:cNvPr id="23" name="Group 22">
            <a:extLst>
              <a:ext uri="{FF2B5EF4-FFF2-40B4-BE49-F238E27FC236}">
                <a16:creationId xmlns:a16="http://schemas.microsoft.com/office/drawing/2014/main" id="{8068C344-4495-46FE-B41E-A13BB61BB821}"/>
              </a:ext>
            </a:extLst>
          </p:cNvPr>
          <p:cNvGrpSpPr/>
          <p:nvPr/>
        </p:nvGrpSpPr>
        <p:grpSpPr>
          <a:xfrm>
            <a:off x="1957944" y="2253272"/>
            <a:ext cx="8308499" cy="4048431"/>
            <a:chOff x="417750" y="2270234"/>
            <a:chExt cx="8308499" cy="4048431"/>
          </a:xfrm>
        </p:grpSpPr>
        <p:grpSp>
          <p:nvGrpSpPr>
            <p:cNvPr id="24" name="Group 23">
              <a:extLst>
                <a:ext uri="{FF2B5EF4-FFF2-40B4-BE49-F238E27FC236}">
                  <a16:creationId xmlns:a16="http://schemas.microsoft.com/office/drawing/2014/main" id="{076ACBC0-5D33-45A4-865D-F88B79BB8936}"/>
                </a:ext>
              </a:extLst>
            </p:cNvPr>
            <p:cNvGrpSpPr/>
            <p:nvPr/>
          </p:nvGrpSpPr>
          <p:grpSpPr>
            <a:xfrm>
              <a:off x="417750" y="2270234"/>
              <a:ext cx="8308499" cy="3500592"/>
              <a:chOff x="541378" y="1915334"/>
              <a:chExt cx="8308499" cy="3878786"/>
            </a:xfrm>
          </p:grpSpPr>
          <p:sp>
            <p:nvSpPr>
              <p:cNvPr id="27" name="Oval 26">
                <a:extLst>
                  <a:ext uri="{FF2B5EF4-FFF2-40B4-BE49-F238E27FC236}">
                    <a16:creationId xmlns:a16="http://schemas.microsoft.com/office/drawing/2014/main" id="{F5432F8C-25AC-48BE-A7E6-7499DC1D65BB}"/>
                  </a:ext>
                </a:extLst>
              </p:cNvPr>
              <p:cNvSpPr/>
              <p:nvPr/>
            </p:nvSpPr>
            <p:spPr bwMode="gray">
              <a:xfrm>
                <a:off x="6856370" y="4129364"/>
                <a:ext cx="581342" cy="675179"/>
              </a:xfrm>
              <a:prstGeom prst="ellipse">
                <a:avLst/>
              </a:prstGeom>
              <a:solidFill>
                <a:schemeClr val="bg1"/>
              </a:solidFill>
              <a:ln w="19050" algn="ctr">
                <a:solidFill>
                  <a:schemeClr val="tx1"/>
                </a:solidFill>
                <a:prstDash val="dash"/>
                <a:miter lim="800000"/>
                <a:headEnd/>
                <a:tailEnd/>
              </a:ln>
            </p:spPr>
            <p:txBody>
              <a:bodyPr wrap="square" lIns="88900" tIns="88900" rIns="88900" bIns="88900" rtlCol="0" anchor="ctr"/>
              <a:lstStyle/>
              <a:p>
                <a:pPr algn="ctr">
                  <a:lnSpc>
                    <a:spcPct val="106000"/>
                  </a:lnSpc>
                  <a:buFont typeface="Wingdings 2" pitchFamily="18" charset="2"/>
                  <a:buNone/>
                </a:pPr>
                <a:endParaRPr lang="en-IN" sz="1600" b="1" dirty="0">
                  <a:solidFill>
                    <a:schemeClr val="bg1"/>
                  </a:solidFill>
                </a:endParaRPr>
              </a:p>
            </p:txBody>
          </p:sp>
          <p:graphicFrame>
            <p:nvGraphicFramePr>
              <p:cNvPr id="28" name="Chart 27">
                <a:extLst>
                  <a:ext uri="{FF2B5EF4-FFF2-40B4-BE49-F238E27FC236}">
                    <a16:creationId xmlns:a16="http://schemas.microsoft.com/office/drawing/2014/main" id="{E60A13BD-18BE-4F12-A665-40AB15BCE660}"/>
                  </a:ext>
                </a:extLst>
              </p:cNvPr>
              <p:cNvGraphicFramePr>
                <a:graphicFrameLocks/>
              </p:cNvGraphicFramePr>
              <p:nvPr/>
            </p:nvGraphicFramePr>
            <p:xfrm>
              <a:off x="541378" y="1915334"/>
              <a:ext cx="6808839" cy="3827800"/>
            </p:xfrm>
            <a:graphic>
              <a:graphicData uri="http://schemas.openxmlformats.org/drawingml/2006/chart">
                <c:chart xmlns:c="http://schemas.openxmlformats.org/drawingml/2006/chart" xmlns:r="http://schemas.openxmlformats.org/officeDocument/2006/relationships" r:id="rId6"/>
              </a:graphicData>
            </a:graphic>
          </p:graphicFrame>
          <p:cxnSp>
            <p:nvCxnSpPr>
              <p:cNvPr id="29" name="Straight Connector 28">
                <a:extLst>
                  <a:ext uri="{FF2B5EF4-FFF2-40B4-BE49-F238E27FC236}">
                    <a16:creationId xmlns:a16="http://schemas.microsoft.com/office/drawing/2014/main" id="{543AF6C7-0960-42D4-8313-B4F82C5AF548}"/>
                  </a:ext>
                </a:extLst>
              </p:cNvPr>
              <p:cNvCxnSpPr>
                <a:cxnSpLocks/>
              </p:cNvCxnSpPr>
              <p:nvPr/>
            </p:nvCxnSpPr>
            <p:spPr>
              <a:xfrm>
                <a:off x="1622542" y="5794120"/>
                <a:ext cx="55847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8A2E5B6-6EE4-417C-BED9-67E7A5F5F19C}"/>
                  </a:ext>
                </a:extLst>
              </p:cNvPr>
              <p:cNvCxnSpPr/>
              <p:nvPr/>
            </p:nvCxnSpPr>
            <p:spPr>
              <a:xfrm flipV="1">
                <a:off x="1622542" y="5409797"/>
                <a:ext cx="0" cy="38432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8FB6E70-6438-4CB7-8974-1D0855DC134C}"/>
                  </a:ext>
                </a:extLst>
              </p:cNvPr>
              <p:cNvCxnSpPr/>
              <p:nvPr/>
            </p:nvCxnSpPr>
            <p:spPr>
              <a:xfrm flipV="1">
                <a:off x="7207266" y="5409797"/>
                <a:ext cx="0" cy="38432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EDC8036-D740-4C0F-A382-CF0DA774A376}"/>
                  </a:ext>
                </a:extLst>
              </p:cNvPr>
              <p:cNvCxnSpPr>
                <a:cxnSpLocks/>
              </p:cNvCxnSpPr>
              <p:nvPr/>
            </p:nvCxnSpPr>
            <p:spPr>
              <a:xfrm flipH="1">
                <a:off x="7173015" y="4255392"/>
                <a:ext cx="427319"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9D61ED5-DB98-4FCF-B4AE-A4390F2B3054}"/>
                  </a:ext>
                </a:extLst>
              </p:cNvPr>
              <p:cNvCxnSpPr>
                <a:cxnSpLocks/>
              </p:cNvCxnSpPr>
              <p:nvPr/>
            </p:nvCxnSpPr>
            <p:spPr>
              <a:xfrm flipH="1">
                <a:off x="7174928" y="3896850"/>
                <a:ext cx="427319"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3F1065F-7A75-48E5-AB86-24B9A4560408}"/>
                  </a:ext>
                </a:extLst>
              </p:cNvPr>
              <p:cNvSpPr txBox="1"/>
              <p:nvPr/>
            </p:nvSpPr>
            <p:spPr>
              <a:xfrm>
                <a:off x="7611697" y="3791341"/>
                <a:ext cx="1208685" cy="244723"/>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t" anchorCtr="0">
                <a:noAutofit/>
              </a:bodyPr>
              <a:lstStyle/>
              <a:p>
                <a:pPr marL="0" lvl="0" indent="0" algn="ctr" defTabSz="622300">
                  <a:lnSpc>
                    <a:spcPct val="90000"/>
                  </a:lnSpc>
                  <a:spcBef>
                    <a:spcPct val="0"/>
                  </a:spcBef>
                  <a:spcAft>
                    <a:spcPct val="35000"/>
                  </a:spcAft>
                  <a:buNone/>
                </a:pPr>
                <a:r>
                  <a:rPr lang="en-IN" sz="1200" b="1" u="none" kern="1200" dirty="0">
                    <a:latin typeface="Arial" panose="020B0604020202020204" pitchFamily="34" charset="0"/>
                    <a:cs typeface="Arial" panose="020B0604020202020204" pitchFamily="34" charset="0"/>
                  </a:rPr>
                  <a:t>VaR at 95% </a:t>
                </a:r>
              </a:p>
            </p:txBody>
          </p:sp>
          <p:sp>
            <p:nvSpPr>
              <p:cNvPr id="36" name="TextBox 35">
                <a:extLst>
                  <a:ext uri="{FF2B5EF4-FFF2-40B4-BE49-F238E27FC236}">
                    <a16:creationId xmlns:a16="http://schemas.microsoft.com/office/drawing/2014/main" id="{DCA1A9AE-FEAE-45F2-B864-28D5826E6EA9}"/>
                  </a:ext>
                </a:extLst>
              </p:cNvPr>
              <p:cNvSpPr txBox="1"/>
              <p:nvPr/>
            </p:nvSpPr>
            <p:spPr>
              <a:xfrm>
                <a:off x="7641193" y="4897845"/>
                <a:ext cx="1208684" cy="43045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t" anchorCtr="0">
                <a:noAutofit/>
              </a:bodyPr>
              <a:lstStyle/>
              <a:p>
                <a:pPr marL="0" lvl="0" indent="0" algn="ctr" defTabSz="622300">
                  <a:lnSpc>
                    <a:spcPct val="150000"/>
                  </a:lnSpc>
                  <a:spcBef>
                    <a:spcPts val="1200"/>
                  </a:spcBef>
                  <a:spcAft>
                    <a:spcPct val="35000"/>
                  </a:spcAft>
                  <a:buNone/>
                </a:pPr>
                <a:r>
                  <a:rPr lang="en-IN" sz="1200" b="1" u="none" kern="1200" dirty="0">
                    <a:latin typeface="Arial" panose="020B0604020202020204" pitchFamily="34" charset="0"/>
                    <a:cs typeface="Arial" panose="020B0604020202020204" pitchFamily="34" charset="0"/>
                  </a:rPr>
                  <a:t>VaR Breach</a:t>
                </a:r>
              </a:p>
            </p:txBody>
          </p:sp>
          <p:sp>
            <p:nvSpPr>
              <p:cNvPr id="37" name="TextBox 36">
                <a:extLst>
                  <a:ext uri="{FF2B5EF4-FFF2-40B4-BE49-F238E27FC236}">
                    <a16:creationId xmlns:a16="http://schemas.microsoft.com/office/drawing/2014/main" id="{5A50976F-AA26-42BD-B199-DD10EA370687}"/>
                  </a:ext>
                </a:extLst>
              </p:cNvPr>
              <p:cNvSpPr txBox="1"/>
              <p:nvPr/>
            </p:nvSpPr>
            <p:spPr>
              <a:xfrm>
                <a:off x="7611697" y="4129364"/>
                <a:ext cx="1208685" cy="244723"/>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t" anchorCtr="0">
                <a:noAutofit/>
              </a:bodyPr>
              <a:lstStyle/>
              <a:p>
                <a:pPr marL="0" lvl="0" indent="0" algn="ctr" defTabSz="622300">
                  <a:lnSpc>
                    <a:spcPct val="90000"/>
                  </a:lnSpc>
                  <a:spcBef>
                    <a:spcPct val="0"/>
                  </a:spcBef>
                  <a:spcAft>
                    <a:spcPct val="35000"/>
                  </a:spcAft>
                  <a:buNone/>
                </a:pPr>
                <a:r>
                  <a:rPr lang="en-IN" sz="1200" b="1" u="none" kern="1200" dirty="0">
                    <a:latin typeface="Arial" panose="020B0604020202020204" pitchFamily="34" charset="0"/>
                    <a:cs typeface="Arial" panose="020B0604020202020204" pitchFamily="34" charset="0"/>
                  </a:rPr>
                  <a:t>VaR at 99% </a:t>
                </a:r>
              </a:p>
            </p:txBody>
          </p:sp>
          <p:cxnSp>
            <p:nvCxnSpPr>
              <p:cNvPr id="38" name="Straight Arrow Connector 37">
                <a:extLst>
                  <a:ext uri="{FF2B5EF4-FFF2-40B4-BE49-F238E27FC236}">
                    <a16:creationId xmlns:a16="http://schemas.microsoft.com/office/drawing/2014/main" id="{02670FB3-DDFE-49C5-8B59-3FCC89D8C853}"/>
                  </a:ext>
                </a:extLst>
              </p:cNvPr>
              <p:cNvCxnSpPr>
                <a:cxnSpLocks/>
                <a:stCxn id="36" idx="0"/>
                <a:endCxn id="27" idx="6"/>
              </p:cNvCxnSpPr>
              <p:nvPr/>
            </p:nvCxnSpPr>
            <p:spPr>
              <a:xfrm flipH="1" flipV="1">
                <a:off x="7437712" y="4466954"/>
                <a:ext cx="807823" cy="43089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2E95158B-F87F-4C7D-88C7-C491C73A553D}"/>
                </a:ext>
              </a:extLst>
            </p:cNvPr>
            <p:cNvSpPr txBox="1"/>
            <p:nvPr/>
          </p:nvSpPr>
          <p:spPr>
            <a:xfrm>
              <a:off x="3686932" y="5914826"/>
              <a:ext cx="1208685" cy="403839"/>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t" anchorCtr="0">
              <a:noAutofit/>
            </a:bodyPr>
            <a:lstStyle/>
            <a:p>
              <a:pPr marL="0" lvl="0" indent="0" algn="ctr" defTabSz="622300">
                <a:lnSpc>
                  <a:spcPct val="90000"/>
                </a:lnSpc>
                <a:spcBef>
                  <a:spcPct val="0"/>
                </a:spcBef>
                <a:spcAft>
                  <a:spcPct val="35000"/>
                </a:spcAft>
                <a:buNone/>
              </a:pPr>
              <a:r>
                <a:rPr lang="en-IN" sz="1200" b="1" u="none" kern="1200" dirty="0">
                  <a:latin typeface="Arial" panose="020B0604020202020204" pitchFamily="34" charset="0"/>
                  <a:cs typeface="Arial" panose="020B0604020202020204" pitchFamily="34" charset="0"/>
                </a:rPr>
                <a:t>Lookback Period</a:t>
              </a:r>
            </a:p>
          </p:txBody>
        </p:sp>
        <p:cxnSp>
          <p:nvCxnSpPr>
            <p:cNvPr id="26" name="Straight Arrow Connector 25">
              <a:extLst>
                <a:ext uri="{FF2B5EF4-FFF2-40B4-BE49-F238E27FC236}">
                  <a16:creationId xmlns:a16="http://schemas.microsoft.com/office/drawing/2014/main" id="{D914BBEF-5774-458B-9083-AAB81C32744A}"/>
                </a:ext>
              </a:extLst>
            </p:cNvPr>
            <p:cNvCxnSpPr>
              <a:cxnSpLocks/>
            </p:cNvCxnSpPr>
            <p:nvPr/>
          </p:nvCxnSpPr>
          <p:spPr>
            <a:xfrm flipV="1">
              <a:off x="4291275" y="5744405"/>
              <a:ext cx="0" cy="1440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92831579"/>
      </p:ext>
    </p:extLst>
  </p:cSld>
  <p:clrMapOvr>
    <a:overrideClrMapping bg1="lt1" tx1="dk1" bg2="lt2" tx2="dk2" accent1="accent1" accent2="accent2" accent3="accent3" accent4="accent4" accent5="accent5" accent6="accent6" hlink="hlink" folHlink="folHlink"/>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8BEEBC95-3467-4B42-BB51-8C6056384BEF}"/>
              </a:ext>
            </a:extLst>
          </p:cNvPr>
          <p:cNvSpPr/>
          <p:nvPr/>
        </p:nvSpPr>
        <p:spPr bwMode="gray">
          <a:xfrm>
            <a:off x="1819741" y="3396348"/>
            <a:ext cx="9326880" cy="163286"/>
          </a:xfrm>
          <a:prstGeom prst="rect">
            <a:avLst/>
          </a:prstGeom>
          <a:solidFill>
            <a:schemeClr val="tx1">
              <a:lumMod val="75000"/>
              <a:lumOff val="25000"/>
            </a:schemeClr>
          </a:solidFill>
          <a:ln w="19050" algn="ctr">
            <a:noFill/>
            <a:miter lim="800000"/>
            <a:headEnd/>
            <a:tailEnd/>
          </a:ln>
        </p:spPr>
        <p:txBody>
          <a:bodyPr wrap="square" lIns="88900" tIns="88900" rIns="88900" bIns="88900" rtlCol="0" anchor="ctr"/>
          <a:lstStyle/>
          <a:p>
            <a:pPr algn="ctr">
              <a:lnSpc>
                <a:spcPct val="106000"/>
              </a:lnSpc>
            </a:pPr>
            <a:endParaRPr lang="en-IN" sz="1000" b="1" dirty="0">
              <a:solidFill>
                <a:srgbClr val="FFFFFF"/>
              </a:solidFill>
              <a:latin typeface="Arial"/>
            </a:endParaRPr>
          </a:p>
        </p:txBody>
      </p:sp>
      <p:sp>
        <p:nvSpPr>
          <p:cNvPr id="58" name="Oval 57">
            <a:extLst>
              <a:ext uri="{FF2B5EF4-FFF2-40B4-BE49-F238E27FC236}">
                <a16:creationId xmlns:a16="http://schemas.microsoft.com/office/drawing/2014/main" id="{356345C0-1398-4E51-971F-FB809CF6602C}"/>
              </a:ext>
            </a:extLst>
          </p:cNvPr>
          <p:cNvSpPr/>
          <p:nvPr/>
        </p:nvSpPr>
        <p:spPr bwMode="gray">
          <a:xfrm>
            <a:off x="2148876" y="3315871"/>
            <a:ext cx="363894" cy="324240"/>
          </a:xfrm>
          <a:prstGeom prst="ellipse">
            <a:avLst/>
          </a:prstGeom>
          <a:solidFill>
            <a:srgbClr val="00B0F0"/>
          </a:solidFill>
          <a:ln w="19050" algn="ctr">
            <a:noFill/>
            <a:miter lim="800000"/>
            <a:headEnd/>
            <a:tailEnd/>
          </a:ln>
        </p:spPr>
        <p:txBody>
          <a:bodyPr wrap="square" lIns="88900" tIns="88900" rIns="88900" bIns="88900" rtlCol="0" anchor="ctr"/>
          <a:lstStyle/>
          <a:p>
            <a:pPr algn="ctr">
              <a:lnSpc>
                <a:spcPct val="106000"/>
              </a:lnSpc>
            </a:pPr>
            <a:endParaRPr lang="en-IN" sz="1000" b="1" dirty="0">
              <a:solidFill>
                <a:srgbClr val="FFFFFF"/>
              </a:solidFill>
              <a:latin typeface="Arial"/>
            </a:endParaRPr>
          </a:p>
        </p:txBody>
      </p:sp>
      <p:sp>
        <p:nvSpPr>
          <p:cNvPr id="64" name="Oval 63">
            <a:extLst>
              <a:ext uri="{FF2B5EF4-FFF2-40B4-BE49-F238E27FC236}">
                <a16:creationId xmlns:a16="http://schemas.microsoft.com/office/drawing/2014/main" id="{A89CFEFF-9AFD-495F-99B2-DCBE6D07EB38}"/>
              </a:ext>
            </a:extLst>
          </p:cNvPr>
          <p:cNvSpPr/>
          <p:nvPr/>
        </p:nvSpPr>
        <p:spPr bwMode="gray">
          <a:xfrm>
            <a:off x="3226443" y="3315871"/>
            <a:ext cx="363894" cy="324240"/>
          </a:xfrm>
          <a:prstGeom prst="ellipse">
            <a:avLst/>
          </a:prstGeom>
          <a:solidFill>
            <a:srgbClr val="00B0F0"/>
          </a:solidFill>
          <a:ln w="19050" algn="ctr">
            <a:noFill/>
            <a:miter lim="800000"/>
            <a:headEnd/>
            <a:tailEnd/>
          </a:ln>
        </p:spPr>
        <p:txBody>
          <a:bodyPr wrap="square" lIns="88900" tIns="88900" rIns="88900" bIns="88900" rtlCol="0" anchor="ctr"/>
          <a:lstStyle/>
          <a:p>
            <a:pPr algn="ctr">
              <a:lnSpc>
                <a:spcPct val="106000"/>
              </a:lnSpc>
            </a:pPr>
            <a:endParaRPr lang="en-IN" sz="1000" b="1" dirty="0">
              <a:solidFill>
                <a:srgbClr val="FFFFFF"/>
              </a:solidFill>
              <a:latin typeface="Arial"/>
            </a:endParaRPr>
          </a:p>
        </p:txBody>
      </p:sp>
      <p:sp>
        <p:nvSpPr>
          <p:cNvPr id="89" name="Rectangle 88">
            <a:extLst>
              <a:ext uri="{FF2B5EF4-FFF2-40B4-BE49-F238E27FC236}">
                <a16:creationId xmlns:a16="http://schemas.microsoft.com/office/drawing/2014/main" id="{7AAEA089-1B71-45B7-BE93-03FD44CCEB1A}"/>
              </a:ext>
            </a:extLst>
          </p:cNvPr>
          <p:cNvSpPr/>
          <p:nvPr/>
        </p:nvSpPr>
        <p:spPr bwMode="gray">
          <a:xfrm>
            <a:off x="1957874" y="3010851"/>
            <a:ext cx="709126" cy="230931"/>
          </a:xfrm>
          <a:prstGeom prst="rect">
            <a:avLst/>
          </a:prstGeom>
          <a:noFill/>
          <a:ln w="19050" algn="ctr">
            <a:noFill/>
            <a:miter lim="800000"/>
            <a:headEnd/>
            <a:tailEnd/>
          </a:ln>
        </p:spPr>
        <p:txBody>
          <a:bodyPr wrap="square" lIns="88900" tIns="88900" rIns="88900" bIns="88900" rtlCol="0" anchor="ctr"/>
          <a:lstStyle/>
          <a:p>
            <a:pPr algn="ctr">
              <a:lnSpc>
                <a:spcPct val="106000"/>
              </a:lnSpc>
            </a:pPr>
            <a:r>
              <a:rPr lang="en-IN" sz="1400" b="1" dirty="0">
                <a:solidFill>
                  <a:srgbClr val="000000"/>
                </a:solidFill>
                <a:latin typeface="Arial" panose="020B0604020202020204" pitchFamily="34" charset="0"/>
                <a:cs typeface="Arial" panose="020B0604020202020204" pitchFamily="34" charset="0"/>
              </a:rPr>
              <a:t>1996</a:t>
            </a:r>
          </a:p>
        </p:txBody>
      </p:sp>
      <p:sp>
        <p:nvSpPr>
          <p:cNvPr id="91" name="Rectangle 90">
            <a:extLst>
              <a:ext uri="{FF2B5EF4-FFF2-40B4-BE49-F238E27FC236}">
                <a16:creationId xmlns:a16="http://schemas.microsoft.com/office/drawing/2014/main" id="{227FA8AF-7F45-43E4-9CD3-6D75A5FE114A}"/>
              </a:ext>
            </a:extLst>
          </p:cNvPr>
          <p:cNvSpPr/>
          <p:nvPr/>
        </p:nvSpPr>
        <p:spPr bwMode="gray">
          <a:xfrm>
            <a:off x="3048000" y="3720488"/>
            <a:ext cx="709126" cy="230931"/>
          </a:xfrm>
          <a:prstGeom prst="rect">
            <a:avLst/>
          </a:prstGeom>
          <a:noFill/>
          <a:ln w="19050" algn="ctr">
            <a:noFill/>
            <a:miter lim="800000"/>
            <a:headEnd/>
            <a:tailEnd/>
          </a:ln>
        </p:spPr>
        <p:txBody>
          <a:bodyPr wrap="square" lIns="88900" tIns="88900" rIns="88900" bIns="88900" rtlCol="0" anchor="ctr"/>
          <a:lstStyle/>
          <a:p>
            <a:pPr algn="ctr">
              <a:lnSpc>
                <a:spcPct val="106000"/>
              </a:lnSpc>
            </a:pPr>
            <a:r>
              <a:rPr lang="en-IN" sz="1000" b="1" dirty="0">
                <a:solidFill>
                  <a:srgbClr val="000000"/>
                </a:solidFill>
                <a:latin typeface="Arial" panose="020B0604020202020204" pitchFamily="34" charset="0"/>
                <a:cs typeface="Arial" panose="020B0604020202020204" pitchFamily="34" charset="0"/>
              </a:rPr>
              <a:t>1997</a:t>
            </a:r>
          </a:p>
        </p:txBody>
      </p:sp>
      <p:sp>
        <p:nvSpPr>
          <p:cNvPr id="94" name="Rectangle 93">
            <a:extLst>
              <a:ext uri="{FF2B5EF4-FFF2-40B4-BE49-F238E27FC236}">
                <a16:creationId xmlns:a16="http://schemas.microsoft.com/office/drawing/2014/main" id="{60F8E271-596B-4164-8355-1D23D24B1DCE}"/>
              </a:ext>
            </a:extLst>
          </p:cNvPr>
          <p:cNvSpPr/>
          <p:nvPr/>
        </p:nvSpPr>
        <p:spPr>
          <a:xfrm>
            <a:off x="1776392" y="4504322"/>
            <a:ext cx="1109133" cy="1591678"/>
          </a:xfrm>
          <a:prstGeom prst="rect">
            <a:avLst/>
          </a:prstGeom>
          <a:solidFill>
            <a:schemeClr val="bg1">
              <a:lumMod val="95000"/>
            </a:schemeClr>
          </a:solidFill>
        </p:spPr>
        <p:txBody>
          <a:bodyPr wrap="square" lIns="36000" tIns="0" rIns="36000" bIns="0" anchor="ctr" anchorCtr="0">
            <a:noAutofit/>
          </a:bodyPr>
          <a:lstStyle/>
          <a:p>
            <a:pPr marL="87313" indent="-87313">
              <a:lnSpc>
                <a:spcPct val="120000"/>
              </a:lnSpc>
              <a:buFont typeface="Wingdings" panose="05000000000000000000" pitchFamily="2" charset="2"/>
              <a:buChar char="§"/>
            </a:pPr>
            <a:r>
              <a:rPr lang="en-US" sz="1000" dirty="0">
                <a:solidFill>
                  <a:srgbClr val="000000"/>
                </a:solidFill>
                <a:latin typeface="Arial" panose="020B0604020202020204" pitchFamily="34" charset="0"/>
                <a:cs typeface="Arial" panose="020B0604020202020204" pitchFamily="34" charset="0"/>
              </a:rPr>
              <a:t>Amendment to the capital accord to incorporate market risks</a:t>
            </a:r>
          </a:p>
        </p:txBody>
      </p:sp>
      <p:sp>
        <p:nvSpPr>
          <p:cNvPr id="95" name="Rectangle 94">
            <a:extLst>
              <a:ext uri="{FF2B5EF4-FFF2-40B4-BE49-F238E27FC236}">
                <a16:creationId xmlns:a16="http://schemas.microsoft.com/office/drawing/2014/main" id="{67814491-F409-413A-AFA2-19280C93AD4C}"/>
              </a:ext>
            </a:extLst>
          </p:cNvPr>
          <p:cNvSpPr/>
          <p:nvPr/>
        </p:nvSpPr>
        <p:spPr bwMode="gray">
          <a:xfrm>
            <a:off x="1776393" y="4161809"/>
            <a:ext cx="1109134" cy="314577"/>
          </a:xfrm>
          <a:prstGeom prst="rect">
            <a:avLst/>
          </a:prstGeom>
          <a:solidFill>
            <a:srgbClr val="002060"/>
          </a:solidFill>
          <a:ln w="19050" algn="ctr">
            <a:noFill/>
            <a:miter lim="800000"/>
            <a:headEnd/>
            <a:tailEnd/>
          </a:ln>
        </p:spPr>
        <p:txBody>
          <a:bodyPr wrap="square" lIns="88900" tIns="88900" rIns="88900" bIns="88900" rtlCol="0" anchor="ctr"/>
          <a:lstStyle/>
          <a:p>
            <a:pPr algn="ctr">
              <a:lnSpc>
                <a:spcPct val="106000"/>
              </a:lnSpc>
            </a:pPr>
            <a:r>
              <a:rPr lang="en-IN" sz="1000" b="1" dirty="0">
                <a:solidFill>
                  <a:srgbClr val="FFFFFF"/>
                </a:solidFill>
                <a:latin typeface="Arial" panose="020B0604020202020204" pitchFamily="34" charset="0"/>
                <a:cs typeface="Arial" panose="020B0604020202020204" pitchFamily="34" charset="0"/>
              </a:rPr>
              <a:t>Initial standard</a:t>
            </a:r>
          </a:p>
        </p:txBody>
      </p:sp>
      <p:sp>
        <p:nvSpPr>
          <p:cNvPr id="96" name="Oval 95">
            <a:extLst>
              <a:ext uri="{FF2B5EF4-FFF2-40B4-BE49-F238E27FC236}">
                <a16:creationId xmlns:a16="http://schemas.microsoft.com/office/drawing/2014/main" id="{3AF6E8D3-4AD7-4389-9297-EC98F9F06E0C}"/>
              </a:ext>
            </a:extLst>
          </p:cNvPr>
          <p:cNvSpPr/>
          <p:nvPr/>
        </p:nvSpPr>
        <p:spPr>
          <a:xfrm>
            <a:off x="2232324" y="3694160"/>
            <a:ext cx="201168" cy="203689"/>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n-US" sz="1000" b="1" dirty="0">
              <a:solidFill>
                <a:srgbClr val="78848A"/>
              </a:solidFill>
              <a:latin typeface="Arial"/>
            </a:endParaRPr>
          </a:p>
        </p:txBody>
      </p:sp>
      <p:sp>
        <p:nvSpPr>
          <p:cNvPr id="97" name="Isosceles Triangle 96">
            <a:extLst>
              <a:ext uri="{FF2B5EF4-FFF2-40B4-BE49-F238E27FC236}">
                <a16:creationId xmlns:a16="http://schemas.microsoft.com/office/drawing/2014/main" id="{DEF44C05-94AC-4CFB-8717-92B5C9BC6585}"/>
              </a:ext>
            </a:extLst>
          </p:cNvPr>
          <p:cNvSpPr/>
          <p:nvPr/>
        </p:nvSpPr>
        <p:spPr>
          <a:xfrm flipV="1">
            <a:off x="2272084" y="3941100"/>
            <a:ext cx="152023" cy="138989"/>
          </a:xfrm>
          <a:prstGeom prst="triangle">
            <a:avLst/>
          </a:prstGeom>
          <a:solidFill>
            <a:srgbClr val="00B0F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000" dirty="0">
              <a:solidFill>
                <a:srgbClr val="00915A"/>
              </a:solidFill>
              <a:latin typeface="Arial"/>
            </a:endParaRPr>
          </a:p>
        </p:txBody>
      </p:sp>
      <p:sp>
        <p:nvSpPr>
          <p:cNvPr id="100" name="Oval 99">
            <a:extLst>
              <a:ext uri="{FF2B5EF4-FFF2-40B4-BE49-F238E27FC236}">
                <a16:creationId xmlns:a16="http://schemas.microsoft.com/office/drawing/2014/main" id="{FC90FCE6-B7E3-42A2-A07F-9A21E0CDC5B8}"/>
              </a:ext>
            </a:extLst>
          </p:cNvPr>
          <p:cNvSpPr/>
          <p:nvPr/>
        </p:nvSpPr>
        <p:spPr>
          <a:xfrm>
            <a:off x="3307215" y="3040526"/>
            <a:ext cx="201168" cy="203689"/>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n-US" sz="1000" b="1" dirty="0">
              <a:solidFill>
                <a:srgbClr val="78848A"/>
              </a:solidFill>
              <a:latin typeface="Arial"/>
            </a:endParaRPr>
          </a:p>
        </p:txBody>
      </p:sp>
      <p:sp>
        <p:nvSpPr>
          <p:cNvPr id="101" name="Isosceles Triangle 100">
            <a:extLst>
              <a:ext uri="{FF2B5EF4-FFF2-40B4-BE49-F238E27FC236}">
                <a16:creationId xmlns:a16="http://schemas.microsoft.com/office/drawing/2014/main" id="{9F8E9B2C-D262-431C-9AFC-2D1341380319}"/>
              </a:ext>
            </a:extLst>
          </p:cNvPr>
          <p:cNvSpPr/>
          <p:nvPr/>
        </p:nvSpPr>
        <p:spPr>
          <a:xfrm rot="10800000" flipV="1">
            <a:off x="3334504" y="2854757"/>
            <a:ext cx="132843" cy="138989"/>
          </a:xfrm>
          <a:prstGeom prst="triangle">
            <a:avLst/>
          </a:prstGeom>
          <a:solidFill>
            <a:srgbClr val="00B0F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000" dirty="0">
              <a:solidFill>
                <a:srgbClr val="00915A"/>
              </a:solidFill>
              <a:latin typeface="Arial"/>
            </a:endParaRPr>
          </a:p>
        </p:txBody>
      </p:sp>
      <p:sp>
        <p:nvSpPr>
          <p:cNvPr id="102" name="Rectangle 101">
            <a:extLst>
              <a:ext uri="{FF2B5EF4-FFF2-40B4-BE49-F238E27FC236}">
                <a16:creationId xmlns:a16="http://schemas.microsoft.com/office/drawing/2014/main" id="{B446F713-8F56-4225-9258-56F0DFE7E23D}"/>
              </a:ext>
            </a:extLst>
          </p:cNvPr>
          <p:cNvSpPr/>
          <p:nvPr/>
        </p:nvSpPr>
        <p:spPr bwMode="gray">
          <a:xfrm>
            <a:off x="2866603" y="2478642"/>
            <a:ext cx="1106424" cy="314577"/>
          </a:xfrm>
          <a:prstGeom prst="rect">
            <a:avLst/>
          </a:prstGeom>
          <a:solidFill>
            <a:srgbClr val="002060"/>
          </a:solidFill>
          <a:ln w="19050" algn="ctr">
            <a:noFill/>
            <a:miter lim="800000"/>
            <a:headEnd/>
            <a:tailEnd/>
          </a:ln>
        </p:spPr>
        <p:txBody>
          <a:bodyPr wrap="square" lIns="88900" tIns="88900" rIns="88900" bIns="88900" rtlCol="0" anchor="ctr"/>
          <a:lstStyle/>
          <a:p>
            <a:pPr algn="ctr">
              <a:lnSpc>
                <a:spcPct val="106000"/>
              </a:lnSpc>
            </a:pPr>
            <a:r>
              <a:rPr lang="en-IN" sz="1000" b="1" dirty="0">
                <a:solidFill>
                  <a:srgbClr val="FFFFFF"/>
                </a:solidFill>
                <a:latin typeface="Arial" panose="020B0604020202020204" pitchFamily="34" charset="0"/>
                <a:cs typeface="Arial" panose="020B0604020202020204" pitchFamily="34" charset="0"/>
              </a:rPr>
              <a:t>Amendment</a:t>
            </a:r>
          </a:p>
        </p:txBody>
      </p:sp>
      <p:sp>
        <p:nvSpPr>
          <p:cNvPr id="103" name="Rectangle 102">
            <a:extLst>
              <a:ext uri="{FF2B5EF4-FFF2-40B4-BE49-F238E27FC236}">
                <a16:creationId xmlns:a16="http://schemas.microsoft.com/office/drawing/2014/main" id="{DA2962AD-0FEB-4111-88FA-938A9C8E9704}"/>
              </a:ext>
            </a:extLst>
          </p:cNvPr>
          <p:cNvSpPr/>
          <p:nvPr/>
        </p:nvSpPr>
        <p:spPr>
          <a:xfrm>
            <a:off x="2885525" y="859650"/>
            <a:ext cx="1106424" cy="1591056"/>
          </a:xfrm>
          <a:prstGeom prst="rect">
            <a:avLst/>
          </a:prstGeom>
          <a:solidFill>
            <a:schemeClr val="bg1">
              <a:lumMod val="95000"/>
            </a:schemeClr>
          </a:solidFill>
        </p:spPr>
        <p:txBody>
          <a:bodyPr wrap="square" lIns="36000" tIns="0" rIns="36000" bIns="0" anchor="ctr" anchorCtr="0">
            <a:noAutofit/>
          </a:bodyPr>
          <a:lstStyle/>
          <a:p>
            <a:pPr marL="87313" indent="-87313">
              <a:lnSpc>
                <a:spcPct val="120000"/>
              </a:lnSpc>
              <a:buFont typeface="Wingdings" panose="05000000000000000000" pitchFamily="2" charset="2"/>
              <a:buChar char="§"/>
            </a:pPr>
            <a:r>
              <a:rPr lang="en-US" sz="1000" dirty="0">
                <a:solidFill>
                  <a:srgbClr val="000000"/>
                </a:solidFill>
                <a:latin typeface="Arial" panose="020B0604020202020204" pitchFamily="34" charset="0"/>
                <a:cs typeface="Arial" panose="020B0604020202020204" pitchFamily="34" charset="0"/>
              </a:rPr>
              <a:t>Modifications to the market risk amendment introduced by Basel</a:t>
            </a:r>
          </a:p>
        </p:txBody>
      </p:sp>
      <p:pic>
        <p:nvPicPr>
          <p:cNvPr id="47" name="Picture 46">
            <a:extLst>
              <a:ext uri="{FF2B5EF4-FFF2-40B4-BE49-F238E27FC236}">
                <a16:creationId xmlns:a16="http://schemas.microsoft.com/office/drawing/2014/main" id="{66D76ACC-BE4F-43AE-ACFB-54B0EDE210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6"/>
            <a:srcRect/>
            <a:stretch>
              <a:fillRect/>
            </a:stretch>
          </a:blipFill>
        </p:spPr>
      </p:pic>
      <p:sp>
        <p:nvSpPr>
          <p:cNvPr id="48" name="Footer Placeholder 4">
            <a:extLst>
              <a:ext uri="{FF2B5EF4-FFF2-40B4-BE49-F238E27FC236}">
                <a16:creationId xmlns:a16="http://schemas.microsoft.com/office/drawing/2014/main" id="{BE38D531-83A3-4B6E-8BDB-33D4760F133E}"/>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49" name="Rectangle 2">
            <a:extLst>
              <a:ext uri="{FF2B5EF4-FFF2-40B4-BE49-F238E27FC236}">
                <a16:creationId xmlns:a16="http://schemas.microsoft.com/office/drawing/2014/main" id="{348B7888-FEBF-467D-B2DE-B34633E484DF}"/>
              </a:ext>
            </a:extLst>
          </p:cNvPr>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00000"/>
                </a:solidFill>
                <a:effectLst/>
                <a:uLnTx/>
                <a:uFillTx/>
                <a:latin typeface="Arial"/>
                <a:ea typeface="+mj-ea"/>
                <a:cs typeface="Arial"/>
              </a:rPr>
              <a:t>History of market risk capital requirements</a:t>
            </a:r>
          </a:p>
        </p:txBody>
      </p:sp>
      <p:sp>
        <p:nvSpPr>
          <p:cNvPr id="65" name="Oval 64">
            <a:extLst>
              <a:ext uri="{FF2B5EF4-FFF2-40B4-BE49-F238E27FC236}">
                <a16:creationId xmlns:a16="http://schemas.microsoft.com/office/drawing/2014/main" id="{58CC19CC-36C1-4EFF-8A47-D82256379379}"/>
              </a:ext>
            </a:extLst>
          </p:cNvPr>
          <p:cNvSpPr/>
          <p:nvPr/>
        </p:nvSpPr>
        <p:spPr bwMode="gray">
          <a:xfrm>
            <a:off x="4252927" y="3315871"/>
            <a:ext cx="363894" cy="324240"/>
          </a:xfrm>
          <a:prstGeom prst="ellipse">
            <a:avLst/>
          </a:prstGeom>
          <a:solidFill>
            <a:srgbClr val="00B0F0"/>
          </a:solidFill>
          <a:ln w="19050" algn="ctr">
            <a:noFill/>
            <a:miter lim="800000"/>
            <a:headEnd/>
            <a:tailEnd/>
          </a:ln>
        </p:spPr>
        <p:txBody>
          <a:bodyPr wrap="square" lIns="88900" tIns="88900" rIns="88900" bIns="88900" rtlCol="0" anchor="ctr"/>
          <a:lstStyle/>
          <a:p>
            <a:pPr algn="ctr">
              <a:lnSpc>
                <a:spcPct val="106000"/>
              </a:lnSpc>
            </a:pPr>
            <a:endParaRPr lang="en-IN" sz="1000" b="1" dirty="0">
              <a:solidFill>
                <a:srgbClr val="FFFFFF"/>
              </a:solidFill>
              <a:latin typeface="Arial"/>
            </a:endParaRPr>
          </a:p>
        </p:txBody>
      </p:sp>
      <p:sp>
        <p:nvSpPr>
          <p:cNvPr id="66" name="Oval 65">
            <a:extLst>
              <a:ext uri="{FF2B5EF4-FFF2-40B4-BE49-F238E27FC236}">
                <a16:creationId xmlns:a16="http://schemas.microsoft.com/office/drawing/2014/main" id="{C187307E-43A7-47C6-AC28-A1DF0F2F74F0}"/>
              </a:ext>
            </a:extLst>
          </p:cNvPr>
          <p:cNvSpPr/>
          <p:nvPr/>
        </p:nvSpPr>
        <p:spPr bwMode="gray">
          <a:xfrm>
            <a:off x="5330494" y="3315871"/>
            <a:ext cx="363894" cy="324240"/>
          </a:xfrm>
          <a:prstGeom prst="ellipse">
            <a:avLst/>
          </a:prstGeom>
          <a:solidFill>
            <a:srgbClr val="00B0F0"/>
          </a:solidFill>
          <a:ln w="19050" algn="ctr">
            <a:noFill/>
            <a:miter lim="800000"/>
            <a:headEnd/>
            <a:tailEnd/>
          </a:ln>
        </p:spPr>
        <p:txBody>
          <a:bodyPr wrap="square" lIns="88900" tIns="88900" rIns="88900" bIns="88900" rtlCol="0" anchor="ctr"/>
          <a:lstStyle/>
          <a:p>
            <a:pPr algn="ctr">
              <a:lnSpc>
                <a:spcPct val="106000"/>
              </a:lnSpc>
            </a:pPr>
            <a:endParaRPr lang="en-IN" sz="1000" b="1" dirty="0">
              <a:solidFill>
                <a:srgbClr val="FFFFFF"/>
              </a:solidFill>
              <a:latin typeface="Arial"/>
            </a:endParaRPr>
          </a:p>
        </p:txBody>
      </p:sp>
      <p:sp>
        <p:nvSpPr>
          <p:cNvPr id="67" name="Rectangle 66">
            <a:extLst>
              <a:ext uri="{FF2B5EF4-FFF2-40B4-BE49-F238E27FC236}">
                <a16:creationId xmlns:a16="http://schemas.microsoft.com/office/drawing/2014/main" id="{A6E6E46F-CF88-4D0B-A217-FF251BC21B55}"/>
              </a:ext>
            </a:extLst>
          </p:cNvPr>
          <p:cNvSpPr/>
          <p:nvPr/>
        </p:nvSpPr>
        <p:spPr bwMode="gray">
          <a:xfrm>
            <a:off x="4061925" y="3010851"/>
            <a:ext cx="709126" cy="230931"/>
          </a:xfrm>
          <a:prstGeom prst="rect">
            <a:avLst/>
          </a:prstGeom>
          <a:noFill/>
          <a:ln w="19050" algn="ctr">
            <a:noFill/>
            <a:miter lim="800000"/>
            <a:headEnd/>
            <a:tailEnd/>
          </a:ln>
        </p:spPr>
        <p:txBody>
          <a:bodyPr wrap="square" lIns="88900" tIns="88900" rIns="88900" bIns="88900" rtlCol="0" anchor="ctr"/>
          <a:lstStyle/>
          <a:p>
            <a:pPr algn="ctr">
              <a:lnSpc>
                <a:spcPct val="106000"/>
              </a:lnSpc>
            </a:pPr>
            <a:r>
              <a:rPr lang="en-IN" sz="1400" b="1" dirty="0">
                <a:solidFill>
                  <a:srgbClr val="000000"/>
                </a:solidFill>
                <a:latin typeface="Arial" panose="020B0604020202020204" pitchFamily="34" charset="0"/>
                <a:cs typeface="Arial" panose="020B0604020202020204" pitchFamily="34" charset="0"/>
              </a:rPr>
              <a:t>2005</a:t>
            </a:r>
          </a:p>
        </p:txBody>
      </p:sp>
      <p:sp>
        <p:nvSpPr>
          <p:cNvPr id="68" name="Rectangle 67">
            <a:extLst>
              <a:ext uri="{FF2B5EF4-FFF2-40B4-BE49-F238E27FC236}">
                <a16:creationId xmlns:a16="http://schemas.microsoft.com/office/drawing/2014/main" id="{035BFEA9-D824-46B4-8B5B-F86498735F9B}"/>
              </a:ext>
            </a:extLst>
          </p:cNvPr>
          <p:cNvSpPr/>
          <p:nvPr/>
        </p:nvSpPr>
        <p:spPr bwMode="gray">
          <a:xfrm>
            <a:off x="5152051" y="3720488"/>
            <a:ext cx="709126" cy="230931"/>
          </a:xfrm>
          <a:prstGeom prst="rect">
            <a:avLst/>
          </a:prstGeom>
          <a:noFill/>
          <a:ln w="19050" algn="ctr">
            <a:noFill/>
            <a:miter lim="800000"/>
            <a:headEnd/>
            <a:tailEnd/>
          </a:ln>
        </p:spPr>
        <p:txBody>
          <a:bodyPr wrap="square" lIns="88900" tIns="88900" rIns="88900" bIns="88900" rtlCol="0" anchor="ctr"/>
          <a:lstStyle/>
          <a:p>
            <a:pPr algn="ctr">
              <a:lnSpc>
                <a:spcPct val="106000"/>
              </a:lnSpc>
            </a:pPr>
            <a:r>
              <a:rPr lang="en-IN" sz="1400" b="1" dirty="0">
                <a:solidFill>
                  <a:srgbClr val="000000"/>
                </a:solidFill>
                <a:latin typeface="Arial" panose="020B0604020202020204" pitchFamily="34" charset="0"/>
                <a:cs typeface="Arial" panose="020B0604020202020204" pitchFamily="34" charset="0"/>
              </a:rPr>
              <a:t>2009</a:t>
            </a:r>
          </a:p>
        </p:txBody>
      </p:sp>
      <p:sp>
        <p:nvSpPr>
          <p:cNvPr id="69" name="Rectangle 68">
            <a:extLst>
              <a:ext uri="{FF2B5EF4-FFF2-40B4-BE49-F238E27FC236}">
                <a16:creationId xmlns:a16="http://schemas.microsoft.com/office/drawing/2014/main" id="{FC9203B1-C97C-4B04-AA6D-A6FCC8E8017C}"/>
              </a:ext>
            </a:extLst>
          </p:cNvPr>
          <p:cNvSpPr/>
          <p:nvPr/>
        </p:nvSpPr>
        <p:spPr>
          <a:xfrm>
            <a:off x="3880443" y="4504322"/>
            <a:ext cx="1109133" cy="1591678"/>
          </a:xfrm>
          <a:prstGeom prst="rect">
            <a:avLst/>
          </a:prstGeom>
          <a:solidFill>
            <a:schemeClr val="bg1">
              <a:lumMod val="95000"/>
            </a:schemeClr>
          </a:solidFill>
        </p:spPr>
        <p:txBody>
          <a:bodyPr wrap="square" lIns="36000" tIns="0" rIns="36000" bIns="0" anchor="ctr" anchorCtr="0">
            <a:noAutofit/>
          </a:bodyPr>
          <a:lstStyle/>
          <a:p>
            <a:pPr marL="87313" indent="-87313">
              <a:lnSpc>
                <a:spcPct val="120000"/>
              </a:lnSpc>
              <a:buFont typeface="Wingdings" panose="05000000000000000000" pitchFamily="2" charset="2"/>
              <a:buChar char="§"/>
            </a:pPr>
            <a:r>
              <a:rPr lang="en-US" sz="1000" dirty="0">
                <a:solidFill>
                  <a:srgbClr val="000000"/>
                </a:solidFill>
                <a:latin typeface="Arial" panose="020B0604020202020204" pitchFamily="34" charset="0"/>
                <a:cs typeface="Arial" panose="020B0604020202020204" pitchFamily="34" charset="0"/>
              </a:rPr>
              <a:t>The application of Basel II to trading activities and the treatment of double default effect</a:t>
            </a:r>
          </a:p>
        </p:txBody>
      </p:sp>
      <p:sp>
        <p:nvSpPr>
          <p:cNvPr id="70" name="Rectangle 69">
            <a:extLst>
              <a:ext uri="{FF2B5EF4-FFF2-40B4-BE49-F238E27FC236}">
                <a16:creationId xmlns:a16="http://schemas.microsoft.com/office/drawing/2014/main" id="{2DF7C162-0C23-4F1C-A1B4-606A53EFD000}"/>
              </a:ext>
            </a:extLst>
          </p:cNvPr>
          <p:cNvSpPr/>
          <p:nvPr/>
        </p:nvSpPr>
        <p:spPr bwMode="gray">
          <a:xfrm>
            <a:off x="3880444" y="4161809"/>
            <a:ext cx="1109134" cy="314577"/>
          </a:xfrm>
          <a:prstGeom prst="rect">
            <a:avLst/>
          </a:prstGeom>
          <a:solidFill>
            <a:srgbClr val="002060"/>
          </a:solidFill>
          <a:ln w="19050" algn="ctr">
            <a:noFill/>
            <a:miter lim="800000"/>
            <a:headEnd/>
            <a:tailEnd/>
          </a:ln>
        </p:spPr>
        <p:txBody>
          <a:bodyPr wrap="square" lIns="88900" tIns="88900" rIns="88900" bIns="88900" rtlCol="0" anchor="ctr"/>
          <a:lstStyle/>
          <a:p>
            <a:pPr algn="ctr">
              <a:lnSpc>
                <a:spcPct val="106000"/>
              </a:lnSpc>
            </a:pPr>
            <a:r>
              <a:rPr lang="en-IN" sz="1000" b="1" dirty="0">
                <a:solidFill>
                  <a:srgbClr val="FFFFFF"/>
                </a:solidFill>
                <a:latin typeface="Arial" panose="020B0604020202020204" pitchFamily="34" charset="0"/>
                <a:cs typeface="Arial" panose="020B0604020202020204" pitchFamily="34" charset="0"/>
              </a:rPr>
              <a:t>Amendment</a:t>
            </a:r>
          </a:p>
        </p:txBody>
      </p:sp>
      <p:sp>
        <p:nvSpPr>
          <p:cNvPr id="71" name="Oval 70">
            <a:extLst>
              <a:ext uri="{FF2B5EF4-FFF2-40B4-BE49-F238E27FC236}">
                <a16:creationId xmlns:a16="http://schemas.microsoft.com/office/drawing/2014/main" id="{163E00A1-710E-4F8E-A677-68C2F02629AD}"/>
              </a:ext>
            </a:extLst>
          </p:cNvPr>
          <p:cNvSpPr/>
          <p:nvPr/>
        </p:nvSpPr>
        <p:spPr>
          <a:xfrm>
            <a:off x="4336375" y="3694160"/>
            <a:ext cx="201168" cy="203689"/>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n-US" sz="1000" b="1" dirty="0">
              <a:solidFill>
                <a:srgbClr val="78848A"/>
              </a:solidFill>
              <a:latin typeface="Arial"/>
            </a:endParaRPr>
          </a:p>
        </p:txBody>
      </p:sp>
      <p:sp>
        <p:nvSpPr>
          <p:cNvPr id="72" name="Isosceles Triangle 71">
            <a:extLst>
              <a:ext uri="{FF2B5EF4-FFF2-40B4-BE49-F238E27FC236}">
                <a16:creationId xmlns:a16="http://schemas.microsoft.com/office/drawing/2014/main" id="{C1F7AD9D-8A84-4733-98CD-E42BB6F902E8}"/>
              </a:ext>
            </a:extLst>
          </p:cNvPr>
          <p:cNvSpPr/>
          <p:nvPr/>
        </p:nvSpPr>
        <p:spPr>
          <a:xfrm flipV="1">
            <a:off x="4376135" y="3941100"/>
            <a:ext cx="152023" cy="138989"/>
          </a:xfrm>
          <a:prstGeom prst="triangle">
            <a:avLst/>
          </a:prstGeom>
          <a:solidFill>
            <a:srgbClr val="00B0F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000" dirty="0">
              <a:solidFill>
                <a:srgbClr val="00915A"/>
              </a:solidFill>
              <a:latin typeface="Arial"/>
            </a:endParaRPr>
          </a:p>
        </p:txBody>
      </p:sp>
      <p:sp>
        <p:nvSpPr>
          <p:cNvPr id="73" name="Oval 72">
            <a:extLst>
              <a:ext uri="{FF2B5EF4-FFF2-40B4-BE49-F238E27FC236}">
                <a16:creationId xmlns:a16="http://schemas.microsoft.com/office/drawing/2014/main" id="{2DE3D966-F1B8-4290-8B7D-BFA988E42F1B}"/>
              </a:ext>
            </a:extLst>
          </p:cNvPr>
          <p:cNvSpPr/>
          <p:nvPr/>
        </p:nvSpPr>
        <p:spPr>
          <a:xfrm>
            <a:off x="5411266" y="3040526"/>
            <a:ext cx="201168" cy="203689"/>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n-US" sz="1000" b="1" dirty="0">
              <a:solidFill>
                <a:srgbClr val="78848A"/>
              </a:solidFill>
              <a:latin typeface="Arial"/>
            </a:endParaRPr>
          </a:p>
        </p:txBody>
      </p:sp>
      <p:sp>
        <p:nvSpPr>
          <p:cNvPr id="114" name="Isosceles Triangle 113">
            <a:extLst>
              <a:ext uri="{FF2B5EF4-FFF2-40B4-BE49-F238E27FC236}">
                <a16:creationId xmlns:a16="http://schemas.microsoft.com/office/drawing/2014/main" id="{6BC02A5F-3013-43B8-822B-9AB8FA934C90}"/>
              </a:ext>
            </a:extLst>
          </p:cNvPr>
          <p:cNvSpPr/>
          <p:nvPr/>
        </p:nvSpPr>
        <p:spPr>
          <a:xfrm rot="10800000" flipV="1">
            <a:off x="5438555" y="2854757"/>
            <a:ext cx="132843" cy="138989"/>
          </a:xfrm>
          <a:prstGeom prst="triangle">
            <a:avLst/>
          </a:prstGeom>
          <a:solidFill>
            <a:srgbClr val="00B0F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000" dirty="0">
              <a:solidFill>
                <a:srgbClr val="00915A"/>
              </a:solidFill>
              <a:latin typeface="Arial"/>
            </a:endParaRPr>
          </a:p>
        </p:txBody>
      </p:sp>
      <p:sp>
        <p:nvSpPr>
          <p:cNvPr id="115" name="Rectangle 114">
            <a:extLst>
              <a:ext uri="{FF2B5EF4-FFF2-40B4-BE49-F238E27FC236}">
                <a16:creationId xmlns:a16="http://schemas.microsoft.com/office/drawing/2014/main" id="{C54E9151-B021-4198-B125-939BA39E2746}"/>
              </a:ext>
            </a:extLst>
          </p:cNvPr>
          <p:cNvSpPr/>
          <p:nvPr/>
        </p:nvSpPr>
        <p:spPr bwMode="gray">
          <a:xfrm>
            <a:off x="4970654" y="2478642"/>
            <a:ext cx="1106424" cy="314577"/>
          </a:xfrm>
          <a:prstGeom prst="rect">
            <a:avLst/>
          </a:prstGeom>
          <a:solidFill>
            <a:srgbClr val="002060"/>
          </a:solidFill>
          <a:ln w="19050" algn="ctr">
            <a:noFill/>
            <a:miter lim="800000"/>
            <a:headEnd/>
            <a:tailEnd/>
          </a:ln>
        </p:spPr>
        <p:txBody>
          <a:bodyPr wrap="square" lIns="88900" tIns="88900" rIns="88900" bIns="88900" rtlCol="0" anchor="ctr"/>
          <a:lstStyle/>
          <a:p>
            <a:pPr algn="ctr">
              <a:lnSpc>
                <a:spcPct val="106000"/>
              </a:lnSpc>
            </a:pPr>
            <a:r>
              <a:rPr lang="en-IN" sz="1000" b="1" dirty="0">
                <a:solidFill>
                  <a:srgbClr val="FFFFFF"/>
                </a:solidFill>
                <a:latin typeface="Arial" panose="020B0604020202020204" pitchFamily="34" charset="0"/>
                <a:cs typeface="Arial" panose="020B0604020202020204" pitchFamily="34" charset="0"/>
              </a:rPr>
              <a:t>Basel 2.5</a:t>
            </a:r>
          </a:p>
        </p:txBody>
      </p:sp>
      <p:sp>
        <p:nvSpPr>
          <p:cNvPr id="116" name="Rectangle 115">
            <a:extLst>
              <a:ext uri="{FF2B5EF4-FFF2-40B4-BE49-F238E27FC236}">
                <a16:creationId xmlns:a16="http://schemas.microsoft.com/office/drawing/2014/main" id="{FB9B381B-3B64-4834-9F41-7CB031A244C1}"/>
              </a:ext>
            </a:extLst>
          </p:cNvPr>
          <p:cNvSpPr/>
          <p:nvPr/>
        </p:nvSpPr>
        <p:spPr>
          <a:xfrm>
            <a:off x="4989576" y="859650"/>
            <a:ext cx="1106424" cy="1591056"/>
          </a:xfrm>
          <a:prstGeom prst="rect">
            <a:avLst/>
          </a:prstGeom>
          <a:solidFill>
            <a:schemeClr val="bg1">
              <a:lumMod val="95000"/>
            </a:schemeClr>
          </a:solidFill>
        </p:spPr>
        <p:txBody>
          <a:bodyPr wrap="square" lIns="36000" tIns="0" rIns="36000" bIns="0" anchor="ctr" anchorCtr="0">
            <a:noAutofit/>
          </a:bodyPr>
          <a:lstStyle/>
          <a:p>
            <a:pPr marL="87313" indent="-87313">
              <a:lnSpc>
                <a:spcPct val="120000"/>
              </a:lnSpc>
              <a:buFont typeface="Wingdings" panose="05000000000000000000" pitchFamily="2" charset="2"/>
              <a:buChar char="§"/>
            </a:pPr>
            <a:r>
              <a:rPr lang="en-US" sz="1000" dirty="0">
                <a:solidFill>
                  <a:srgbClr val="000000"/>
                </a:solidFill>
                <a:latin typeface="Arial" panose="020B0604020202020204" pitchFamily="34" charset="0"/>
                <a:cs typeface="Arial" panose="020B0604020202020204" pitchFamily="34" charset="0"/>
              </a:rPr>
              <a:t>Revisions to the Basel II market risk framework by introduction of stressed </a:t>
            </a:r>
            <a:r>
              <a:rPr lang="en-US" sz="1000" dirty="0" err="1">
                <a:solidFill>
                  <a:srgbClr val="000000"/>
                </a:solidFill>
                <a:latin typeface="Arial" panose="020B0604020202020204" pitchFamily="34" charset="0"/>
                <a:cs typeface="Arial" panose="020B0604020202020204" pitchFamily="34" charset="0"/>
              </a:rPr>
              <a:t>VaR</a:t>
            </a:r>
            <a:r>
              <a:rPr lang="en-US" sz="1000" dirty="0">
                <a:solidFill>
                  <a:srgbClr val="000000"/>
                </a:solidFill>
                <a:latin typeface="Arial" panose="020B0604020202020204" pitchFamily="34" charset="0"/>
                <a:cs typeface="Arial" panose="020B0604020202020204" pitchFamily="34" charset="0"/>
              </a:rPr>
              <a:t>, incremental risk charge</a:t>
            </a:r>
          </a:p>
        </p:txBody>
      </p:sp>
      <p:sp>
        <p:nvSpPr>
          <p:cNvPr id="117" name="Oval 116">
            <a:extLst>
              <a:ext uri="{FF2B5EF4-FFF2-40B4-BE49-F238E27FC236}">
                <a16:creationId xmlns:a16="http://schemas.microsoft.com/office/drawing/2014/main" id="{C36B1A7B-D8D1-4EDD-A9B1-941E44B02787}"/>
              </a:ext>
            </a:extLst>
          </p:cNvPr>
          <p:cNvSpPr/>
          <p:nvPr/>
        </p:nvSpPr>
        <p:spPr bwMode="gray">
          <a:xfrm>
            <a:off x="6333794" y="3315871"/>
            <a:ext cx="363894" cy="324240"/>
          </a:xfrm>
          <a:prstGeom prst="ellipse">
            <a:avLst/>
          </a:prstGeom>
          <a:solidFill>
            <a:srgbClr val="00B0F0"/>
          </a:solidFill>
          <a:ln w="19050" algn="ctr">
            <a:noFill/>
            <a:miter lim="800000"/>
            <a:headEnd/>
            <a:tailEnd/>
          </a:ln>
        </p:spPr>
        <p:txBody>
          <a:bodyPr wrap="square" lIns="88900" tIns="88900" rIns="88900" bIns="88900" rtlCol="0" anchor="ctr"/>
          <a:lstStyle/>
          <a:p>
            <a:pPr algn="ctr">
              <a:lnSpc>
                <a:spcPct val="106000"/>
              </a:lnSpc>
            </a:pPr>
            <a:endParaRPr lang="en-IN" sz="1000" b="1" dirty="0">
              <a:solidFill>
                <a:srgbClr val="FFFFFF"/>
              </a:solidFill>
              <a:latin typeface="Arial"/>
            </a:endParaRPr>
          </a:p>
        </p:txBody>
      </p:sp>
      <p:sp>
        <p:nvSpPr>
          <p:cNvPr id="118" name="Oval 117">
            <a:extLst>
              <a:ext uri="{FF2B5EF4-FFF2-40B4-BE49-F238E27FC236}">
                <a16:creationId xmlns:a16="http://schemas.microsoft.com/office/drawing/2014/main" id="{DBDE1568-915F-4917-B040-CF8B85628956}"/>
              </a:ext>
            </a:extLst>
          </p:cNvPr>
          <p:cNvSpPr/>
          <p:nvPr/>
        </p:nvSpPr>
        <p:spPr bwMode="gray">
          <a:xfrm>
            <a:off x="7411361" y="3315871"/>
            <a:ext cx="363894" cy="324240"/>
          </a:xfrm>
          <a:prstGeom prst="ellipse">
            <a:avLst/>
          </a:prstGeom>
          <a:solidFill>
            <a:srgbClr val="00B0F0"/>
          </a:solidFill>
          <a:ln w="19050" algn="ctr">
            <a:noFill/>
            <a:miter lim="800000"/>
            <a:headEnd/>
            <a:tailEnd/>
          </a:ln>
        </p:spPr>
        <p:txBody>
          <a:bodyPr wrap="square" lIns="88900" tIns="88900" rIns="88900" bIns="88900" rtlCol="0" anchor="ctr"/>
          <a:lstStyle/>
          <a:p>
            <a:pPr algn="ctr">
              <a:lnSpc>
                <a:spcPct val="106000"/>
              </a:lnSpc>
            </a:pPr>
            <a:endParaRPr lang="en-IN" sz="1000" b="1" dirty="0">
              <a:solidFill>
                <a:srgbClr val="FFFFFF"/>
              </a:solidFill>
              <a:latin typeface="Arial"/>
            </a:endParaRPr>
          </a:p>
        </p:txBody>
      </p:sp>
      <p:sp>
        <p:nvSpPr>
          <p:cNvPr id="119" name="Rectangle 118">
            <a:extLst>
              <a:ext uri="{FF2B5EF4-FFF2-40B4-BE49-F238E27FC236}">
                <a16:creationId xmlns:a16="http://schemas.microsoft.com/office/drawing/2014/main" id="{FEAB077F-91D3-4A84-A817-3563E0AFD257}"/>
              </a:ext>
            </a:extLst>
          </p:cNvPr>
          <p:cNvSpPr/>
          <p:nvPr/>
        </p:nvSpPr>
        <p:spPr bwMode="gray">
          <a:xfrm>
            <a:off x="6142792" y="3010851"/>
            <a:ext cx="709126" cy="230931"/>
          </a:xfrm>
          <a:prstGeom prst="rect">
            <a:avLst/>
          </a:prstGeom>
          <a:noFill/>
          <a:ln w="19050" algn="ctr">
            <a:noFill/>
            <a:miter lim="800000"/>
            <a:headEnd/>
            <a:tailEnd/>
          </a:ln>
        </p:spPr>
        <p:txBody>
          <a:bodyPr wrap="square" lIns="88900" tIns="88900" rIns="88900" bIns="88900" rtlCol="0" anchor="ctr"/>
          <a:lstStyle/>
          <a:p>
            <a:pPr algn="ctr">
              <a:lnSpc>
                <a:spcPct val="106000"/>
              </a:lnSpc>
            </a:pPr>
            <a:r>
              <a:rPr lang="en-IN" sz="1400" b="1" dirty="0">
                <a:solidFill>
                  <a:srgbClr val="000000"/>
                </a:solidFill>
                <a:latin typeface="Arial" panose="020B0604020202020204" pitchFamily="34" charset="0"/>
                <a:cs typeface="Arial" panose="020B0604020202020204" pitchFamily="34" charset="0"/>
              </a:rPr>
              <a:t>2012</a:t>
            </a:r>
          </a:p>
        </p:txBody>
      </p:sp>
      <p:sp>
        <p:nvSpPr>
          <p:cNvPr id="120" name="Rectangle 119">
            <a:extLst>
              <a:ext uri="{FF2B5EF4-FFF2-40B4-BE49-F238E27FC236}">
                <a16:creationId xmlns:a16="http://schemas.microsoft.com/office/drawing/2014/main" id="{74A2F116-6617-4CB3-B02B-FC442C2D7A2E}"/>
              </a:ext>
            </a:extLst>
          </p:cNvPr>
          <p:cNvSpPr/>
          <p:nvPr/>
        </p:nvSpPr>
        <p:spPr bwMode="gray">
          <a:xfrm>
            <a:off x="7232918" y="3720488"/>
            <a:ext cx="709126" cy="230931"/>
          </a:xfrm>
          <a:prstGeom prst="rect">
            <a:avLst/>
          </a:prstGeom>
          <a:noFill/>
          <a:ln w="19050" algn="ctr">
            <a:noFill/>
            <a:miter lim="800000"/>
            <a:headEnd/>
            <a:tailEnd/>
          </a:ln>
        </p:spPr>
        <p:txBody>
          <a:bodyPr wrap="square" lIns="88900" tIns="88900" rIns="88900" bIns="88900" rtlCol="0" anchor="ctr"/>
          <a:lstStyle/>
          <a:p>
            <a:pPr algn="ctr">
              <a:lnSpc>
                <a:spcPct val="106000"/>
              </a:lnSpc>
            </a:pPr>
            <a:r>
              <a:rPr lang="en-IN" sz="1400" b="1" dirty="0">
                <a:solidFill>
                  <a:srgbClr val="000000"/>
                </a:solidFill>
                <a:latin typeface="Arial" panose="020B0604020202020204" pitchFamily="34" charset="0"/>
                <a:cs typeface="Arial" panose="020B0604020202020204" pitchFamily="34" charset="0"/>
              </a:rPr>
              <a:t>2016</a:t>
            </a:r>
          </a:p>
        </p:txBody>
      </p:sp>
      <p:sp>
        <p:nvSpPr>
          <p:cNvPr id="121" name="Rectangle 120">
            <a:extLst>
              <a:ext uri="{FF2B5EF4-FFF2-40B4-BE49-F238E27FC236}">
                <a16:creationId xmlns:a16="http://schemas.microsoft.com/office/drawing/2014/main" id="{834F3F5F-DDF4-4D36-BD38-85EFC6DEABBB}"/>
              </a:ext>
            </a:extLst>
          </p:cNvPr>
          <p:cNvSpPr/>
          <p:nvPr/>
        </p:nvSpPr>
        <p:spPr>
          <a:xfrm>
            <a:off x="5961310" y="4504322"/>
            <a:ext cx="1109133" cy="1591678"/>
          </a:xfrm>
          <a:prstGeom prst="rect">
            <a:avLst/>
          </a:prstGeom>
          <a:solidFill>
            <a:schemeClr val="bg1">
              <a:lumMod val="95000"/>
            </a:schemeClr>
          </a:solidFill>
        </p:spPr>
        <p:txBody>
          <a:bodyPr wrap="square" lIns="36000" tIns="0" rIns="36000" bIns="0" anchor="ctr" anchorCtr="0">
            <a:noAutofit/>
          </a:bodyPr>
          <a:lstStyle/>
          <a:p>
            <a:pPr marL="87313" indent="-87313">
              <a:lnSpc>
                <a:spcPct val="120000"/>
              </a:lnSpc>
              <a:buFont typeface="Wingdings" panose="05000000000000000000" pitchFamily="2" charset="2"/>
              <a:buChar char="§"/>
            </a:pPr>
            <a:r>
              <a:rPr lang="en-US" sz="1000" dirty="0">
                <a:solidFill>
                  <a:srgbClr val="000000"/>
                </a:solidFill>
                <a:latin typeface="Arial" panose="020B0604020202020204" pitchFamily="34" charset="0"/>
                <a:cs typeface="Arial" panose="020B0604020202020204" pitchFamily="34" charset="0"/>
              </a:rPr>
              <a:t>Consultation on Fundamental Review of the Trading Book (FRTB)</a:t>
            </a:r>
          </a:p>
        </p:txBody>
      </p:sp>
      <p:sp>
        <p:nvSpPr>
          <p:cNvPr id="122" name="Rectangle 121">
            <a:extLst>
              <a:ext uri="{FF2B5EF4-FFF2-40B4-BE49-F238E27FC236}">
                <a16:creationId xmlns:a16="http://schemas.microsoft.com/office/drawing/2014/main" id="{1988A33F-F478-4B55-AFF3-94E0BEAE481F}"/>
              </a:ext>
            </a:extLst>
          </p:cNvPr>
          <p:cNvSpPr/>
          <p:nvPr/>
        </p:nvSpPr>
        <p:spPr bwMode="gray">
          <a:xfrm>
            <a:off x="5961311" y="4161809"/>
            <a:ext cx="1109134" cy="314577"/>
          </a:xfrm>
          <a:prstGeom prst="rect">
            <a:avLst/>
          </a:prstGeom>
          <a:solidFill>
            <a:srgbClr val="002060"/>
          </a:solidFill>
          <a:ln w="19050" algn="ctr">
            <a:noFill/>
            <a:miter lim="800000"/>
            <a:headEnd/>
            <a:tailEnd/>
          </a:ln>
        </p:spPr>
        <p:txBody>
          <a:bodyPr wrap="square" lIns="88900" tIns="88900" rIns="88900" bIns="88900" rtlCol="0" anchor="ctr"/>
          <a:lstStyle/>
          <a:p>
            <a:pPr algn="ctr">
              <a:lnSpc>
                <a:spcPct val="106000"/>
              </a:lnSpc>
            </a:pPr>
            <a:r>
              <a:rPr lang="en-IN" sz="1000" b="1" dirty="0">
                <a:solidFill>
                  <a:srgbClr val="FFFFFF"/>
                </a:solidFill>
                <a:latin typeface="Arial" panose="020B0604020202020204" pitchFamily="34" charset="0"/>
                <a:cs typeface="Arial" panose="020B0604020202020204" pitchFamily="34" charset="0"/>
              </a:rPr>
              <a:t>Consultation</a:t>
            </a:r>
          </a:p>
        </p:txBody>
      </p:sp>
      <p:sp>
        <p:nvSpPr>
          <p:cNvPr id="123" name="Oval 122">
            <a:extLst>
              <a:ext uri="{FF2B5EF4-FFF2-40B4-BE49-F238E27FC236}">
                <a16:creationId xmlns:a16="http://schemas.microsoft.com/office/drawing/2014/main" id="{B0375A4F-7231-445D-8027-9701D08F97E8}"/>
              </a:ext>
            </a:extLst>
          </p:cNvPr>
          <p:cNvSpPr/>
          <p:nvPr/>
        </p:nvSpPr>
        <p:spPr>
          <a:xfrm>
            <a:off x="6417242" y="3694160"/>
            <a:ext cx="201168" cy="203689"/>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n-US" sz="1000" b="1" dirty="0">
              <a:solidFill>
                <a:srgbClr val="78848A"/>
              </a:solidFill>
              <a:latin typeface="Arial"/>
            </a:endParaRPr>
          </a:p>
        </p:txBody>
      </p:sp>
      <p:sp>
        <p:nvSpPr>
          <p:cNvPr id="124" name="Isosceles Triangle 123">
            <a:extLst>
              <a:ext uri="{FF2B5EF4-FFF2-40B4-BE49-F238E27FC236}">
                <a16:creationId xmlns:a16="http://schemas.microsoft.com/office/drawing/2014/main" id="{23B23CED-304F-4DDB-99C1-A8416ED66061}"/>
              </a:ext>
            </a:extLst>
          </p:cNvPr>
          <p:cNvSpPr/>
          <p:nvPr/>
        </p:nvSpPr>
        <p:spPr>
          <a:xfrm flipV="1">
            <a:off x="6457002" y="3941100"/>
            <a:ext cx="152023" cy="138989"/>
          </a:xfrm>
          <a:prstGeom prst="triangle">
            <a:avLst/>
          </a:prstGeom>
          <a:solidFill>
            <a:srgbClr val="00B0F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000" dirty="0">
              <a:solidFill>
                <a:srgbClr val="00915A"/>
              </a:solidFill>
              <a:latin typeface="Arial"/>
            </a:endParaRPr>
          </a:p>
        </p:txBody>
      </p:sp>
      <p:sp>
        <p:nvSpPr>
          <p:cNvPr id="125" name="Oval 124">
            <a:extLst>
              <a:ext uri="{FF2B5EF4-FFF2-40B4-BE49-F238E27FC236}">
                <a16:creationId xmlns:a16="http://schemas.microsoft.com/office/drawing/2014/main" id="{6729847A-90E1-4272-B603-F524EA476165}"/>
              </a:ext>
            </a:extLst>
          </p:cNvPr>
          <p:cNvSpPr/>
          <p:nvPr/>
        </p:nvSpPr>
        <p:spPr>
          <a:xfrm>
            <a:off x="7492133" y="3040526"/>
            <a:ext cx="201168" cy="203689"/>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n-US" sz="1000" b="1" dirty="0">
              <a:solidFill>
                <a:srgbClr val="78848A"/>
              </a:solidFill>
              <a:latin typeface="Arial"/>
            </a:endParaRPr>
          </a:p>
        </p:txBody>
      </p:sp>
      <p:sp>
        <p:nvSpPr>
          <p:cNvPr id="126" name="Isosceles Triangle 125">
            <a:extLst>
              <a:ext uri="{FF2B5EF4-FFF2-40B4-BE49-F238E27FC236}">
                <a16:creationId xmlns:a16="http://schemas.microsoft.com/office/drawing/2014/main" id="{A6892469-E787-4CAA-80B5-588540D7D1CB}"/>
              </a:ext>
            </a:extLst>
          </p:cNvPr>
          <p:cNvSpPr/>
          <p:nvPr/>
        </p:nvSpPr>
        <p:spPr>
          <a:xfrm rot="10800000" flipV="1">
            <a:off x="7519422" y="2854757"/>
            <a:ext cx="132843" cy="138989"/>
          </a:xfrm>
          <a:prstGeom prst="triangle">
            <a:avLst/>
          </a:prstGeom>
          <a:solidFill>
            <a:srgbClr val="00B0F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000" dirty="0">
              <a:solidFill>
                <a:srgbClr val="00915A"/>
              </a:solidFill>
              <a:latin typeface="Arial"/>
            </a:endParaRPr>
          </a:p>
        </p:txBody>
      </p:sp>
      <p:sp>
        <p:nvSpPr>
          <p:cNvPr id="127" name="Rectangle 126">
            <a:extLst>
              <a:ext uri="{FF2B5EF4-FFF2-40B4-BE49-F238E27FC236}">
                <a16:creationId xmlns:a16="http://schemas.microsoft.com/office/drawing/2014/main" id="{0F52119A-A0D8-46CB-9A56-9182E22D4175}"/>
              </a:ext>
            </a:extLst>
          </p:cNvPr>
          <p:cNvSpPr/>
          <p:nvPr/>
        </p:nvSpPr>
        <p:spPr bwMode="gray">
          <a:xfrm>
            <a:off x="7051521" y="2478642"/>
            <a:ext cx="1106424" cy="314577"/>
          </a:xfrm>
          <a:prstGeom prst="rect">
            <a:avLst/>
          </a:prstGeom>
          <a:solidFill>
            <a:srgbClr val="002060"/>
          </a:solidFill>
          <a:ln w="19050" algn="ctr">
            <a:noFill/>
            <a:miter lim="800000"/>
            <a:headEnd/>
            <a:tailEnd/>
          </a:ln>
        </p:spPr>
        <p:txBody>
          <a:bodyPr wrap="square" lIns="88900" tIns="88900" rIns="88900" bIns="88900" rtlCol="0" anchor="ctr"/>
          <a:lstStyle/>
          <a:p>
            <a:pPr algn="ctr">
              <a:lnSpc>
                <a:spcPct val="106000"/>
              </a:lnSpc>
            </a:pPr>
            <a:r>
              <a:rPr lang="en-IN" sz="1000" b="1" dirty="0">
                <a:solidFill>
                  <a:srgbClr val="FFFFFF"/>
                </a:solidFill>
                <a:latin typeface="Arial" panose="020B0604020202020204" pitchFamily="34" charset="0"/>
                <a:cs typeface="Arial" panose="020B0604020202020204" pitchFamily="34" charset="0"/>
              </a:rPr>
              <a:t>Basel III</a:t>
            </a:r>
          </a:p>
        </p:txBody>
      </p:sp>
      <p:sp>
        <p:nvSpPr>
          <p:cNvPr id="128" name="Rectangle 127">
            <a:extLst>
              <a:ext uri="{FF2B5EF4-FFF2-40B4-BE49-F238E27FC236}">
                <a16:creationId xmlns:a16="http://schemas.microsoft.com/office/drawing/2014/main" id="{6C521AD9-C75C-4C4C-BFD3-DE2A1E9D5DE1}"/>
              </a:ext>
            </a:extLst>
          </p:cNvPr>
          <p:cNvSpPr/>
          <p:nvPr/>
        </p:nvSpPr>
        <p:spPr>
          <a:xfrm>
            <a:off x="7070443" y="859650"/>
            <a:ext cx="1106424" cy="1591056"/>
          </a:xfrm>
          <a:prstGeom prst="rect">
            <a:avLst/>
          </a:prstGeom>
          <a:solidFill>
            <a:schemeClr val="bg1">
              <a:lumMod val="95000"/>
            </a:schemeClr>
          </a:solidFill>
        </p:spPr>
        <p:txBody>
          <a:bodyPr wrap="square" lIns="36000" tIns="0" rIns="36000" bIns="0" anchor="ctr" anchorCtr="0">
            <a:noAutofit/>
          </a:bodyPr>
          <a:lstStyle/>
          <a:p>
            <a:pPr marL="87313" indent="-87313">
              <a:lnSpc>
                <a:spcPct val="120000"/>
              </a:lnSpc>
              <a:buFont typeface="Wingdings" panose="05000000000000000000" pitchFamily="2" charset="2"/>
              <a:buChar char="§"/>
            </a:pPr>
            <a:r>
              <a:rPr lang="en-US" sz="1000" dirty="0">
                <a:solidFill>
                  <a:srgbClr val="000000"/>
                </a:solidFill>
                <a:latin typeface="Arial" panose="020B0604020202020204" pitchFamily="34" charset="0"/>
                <a:cs typeface="Arial" panose="020B0604020202020204" pitchFamily="34" charset="0"/>
              </a:rPr>
              <a:t>Minimum capital requirements for market risk notified under Basel III</a:t>
            </a:r>
          </a:p>
        </p:txBody>
      </p:sp>
      <p:sp>
        <p:nvSpPr>
          <p:cNvPr id="129" name="Oval 128">
            <a:extLst>
              <a:ext uri="{FF2B5EF4-FFF2-40B4-BE49-F238E27FC236}">
                <a16:creationId xmlns:a16="http://schemas.microsoft.com/office/drawing/2014/main" id="{DE019835-884B-41FB-BC04-556592F56924}"/>
              </a:ext>
            </a:extLst>
          </p:cNvPr>
          <p:cNvSpPr/>
          <p:nvPr/>
        </p:nvSpPr>
        <p:spPr bwMode="gray">
          <a:xfrm>
            <a:off x="8437845" y="3315871"/>
            <a:ext cx="363894" cy="324240"/>
          </a:xfrm>
          <a:prstGeom prst="ellipse">
            <a:avLst/>
          </a:prstGeom>
          <a:solidFill>
            <a:srgbClr val="00B0F0"/>
          </a:solidFill>
          <a:ln w="19050" algn="ctr">
            <a:noFill/>
            <a:miter lim="800000"/>
            <a:headEnd/>
            <a:tailEnd/>
          </a:ln>
        </p:spPr>
        <p:txBody>
          <a:bodyPr wrap="square" lIns="88900" tIns="88900" rIns="88900" bIns="88900" rtlCol="0" anchor="ctr"/>
          <a:lstStyle/>
          <a:p>
            <a:pPr algn="ctr">
              <a:lnSpc>
                <a:spcPct val="106000"/>
              </a:lnSpc>
            </a:pPr>
            <a:endParaRPr lang="en-IN" sz="1000" b="1" dirty="0">
              <a:solidFill>
                <a:srgbClr val="FFFFFF"/>
              </a:solidFill>
              <a:latin typeface="Arial"/>
            </a:endParaRPr>
          </a:p>
        </p:txBody>
      </p:sp>
      <p:sp>
        <p:nvSpPr>
          <p:cNvPr id="130" name="Oval 129">
            <a:extLst>
              <a:ext uri="{FF2B5EF4-FFF2-40B4-BE49-F238E27FC236}">
                <a16:creationId xmlns:a16="http://schemas.microsoft.com/office/drawing/2014/main" id="{34DE6A23-FDC4-46EB-ABF3-3B8BB5411F64}"/>
              </a:ext>
            </a:extLst>
          </p:cNvPr>
          <p:cNvSpPr/>
          <p:nvPr/>
        </p:nvSpPr>
        <p:spPr bwMode="gray">
          <a:xfrm>
            <a:off x="9515412" y="3315871"/>
            <a:ext cx="363894" cy="324240"/>
          </a:xfrm>
          <a:prstGeom prst="ellipse">
            <a:avLst/>
          </a:prstGeom>
          <a:solidFill>
            <a:srgbClr val="00B0F0"/>
          </a:solidFill>
          <a:ln w="19050" algn="ctr">
            <a:noFill/>
            <a:miter lim="800000"/>
            <a:headEnd/>
            <a:tailEnd/>
          </a:ln>
        </p:spPr>
        <p:txBody>
          <a:bodyPr wrap="square" lIns="88900" tIns="88900" rIns="88900" bIns="88900" rtlCol="0" anchor="ctr"/>
          <a:lstStyle/>
          <a:p>
            <a:pPr algn="ctr">
              <a:lnSpc>
                <a:spcPct val="106000"/>
              </a:lnSpc>
            </a:pPr>
            <a:endParaRPr lang="en-IN" sz="1000" b="1" dirty="0">
              <a:solidFill>
                <a:srgbClr val="FFFFFF"/>
              </a:solidFill>
              <a:latin typeface="Arial"/>
            </a:endParaRPr>
          </a:p>
        </p:txBody>
      </p:sp>
      <p:sp>
        <p:nvSpPr>
          <p:cNvPr id="131" name="Rectangle 130">
            <a:extLst>
              <a:ext uri="{FF2B5EF4-FFF2-40B4-BE49-F238E27FC236}">
                <a16:creationId xmlns:a16="http://schemas.microsoft.com/office/drawing/2014/main" id="{B87897B1-4918-472A-82E1-22F2E0B1F8BA}"/>
              </a:ext>
            </a:extLst>
          </p:cNvPr>
          <p:cNvSpPr/>
          <p:nvPr/>
        </p:nvSpPr>
        <p:spPr bwMode="gray">
          <a:xfrm>
            <a:off x="8246843" y="3010851"/>
            <a:ext cx="709126" cy="230931"/>
          </a:xfrm>
          <a:prstGeom prst="rect">
            <a:avLst/>
          </a:prstGeom>
          <a:noFill/>
          <a:ln w="19050" algn="ctr">
            <a:noFill/>
            <a:miter lim="800000"/>
            <a:headEnd/>
            <a:tailEnd/>
          </a:ln>
        </p:spPr>
        <p:txBody>
          <a:bodyPr wrap="square" lIns="88900" tIns="88900" rIns="88900" bIns="88900" rtlCol="0" anchor="ctr"/>
          <a:lstStyle/>
          <a:p>
            <a:pPr algn="ctr">
              <a:lnSpc>
                <a:spcPct val="106000"/>
              </a:lnSpc>
            </a:pPr>
            <a:r>
              <a:rPr lang="en-IN" sz="1000" b="1" dirty="0">
                <a:solidFill>
                  <a:srgbClr val="000000"/>
                </a:solidFill>
                <a:latin typeface="Arial" panose="020B0604020202020204" pitchFamily="34" charset="0"/>
                <a:cs typeface="Arial" panose="020B0604020202020204" pitchFamily="34" charset="0"/>
              </a:rPr>
              <a:t>2017</a:t>
            </a:r>
          </a:p>
        </p:txBody>
      </p:sp>
      <p:sp>
        <p:nvSpPr>
          <p:cNvPr id="132" name="Rectangle 131">
            <a:extLst>
              <a:ext uri="{FF2B5EF4-FFF2-40B4-BE49-F238E27FC236}">
                <a16:creationId xmlns:a16="http://schemas.microsoft.com/office/drawing/2014/main" id="{C8A14367-561A-46CD-8F53-095058553E05}"/>
              </a:ext>
            </a:extLst>
          </p:cNvPr>
          <p:cNvSpPr/>
          <p:nvPr/>
        </p:nvSpPr>
        <p:spPr bwMode="gray">
          <a:xfrm>
            <a:off x="9336969" y="3720488"/>
            <a:ext cx="709126" cy="230931"/>
          </a:xfrm>
          <a:prstGeom prst="rect">
            <a:avLst/>
          </a:prstGeom>
          <a:noFill/>
          <a:ln w="19050" algn="ctr">
            <a:noFill/>
            <a:miter lim="800000"/>
            <a:headEnd/>
            <a:tailEnd/>
          </a:ln>
        </p:spPr>
        <p:txBody>
          <a:bodyPr wrap="square" lIns="88900" tIns="88900" rIns="88900" bIns="88900" rtlCol="0" anchor="ctr"/>
          <a:lstStyle/>
          <a:p>
            <a:pPr algn="ctr">
              <a:lnSpc>
                <a:spcPct val="106000"/>
              </a:lnSpc>
            </a:pPr>
            <a:r>
              <a:rPr lang="en-IN" sz="1000" b="1" dirty="0">
                <a:solidFill>
                  <a:srgbClr val="000000"/>
                </a:solidFill>
                <a:latin typeface="Arial" panose="020B0604020202020204" pitchFamily="34" charset="0"/>
                <a:cs typeface="Arial" panose="020B0604020202020204" pitchFamily="34" charset="0"/>
              </a:rPr>
              <a:t>2018</a:t>
            </a:r>
            <a:endParaRPr lang="en-IN" sz="1200" b="1" dirty="0">
              <a:solidFill>
                <a:srgbClr val="000000"/>
              </a:solidFill>
              <a:latin typeface="Arial" panose="020B0604020202020204" pitchFamily="34" charset="0"/>
              <a:cs typeface="Arial" panose="020B0604020202020204" pitchFamily="34" charset="0"/>
            </a:endParaRPr>
          </a:p>
        </p:txBody>
      </p:sp>
      <p:sp>
        <p:nvSpPr>
          <p:cNvPr id="133" name="Rectangle 132">
            <a:extLst>
              <a:ext uri="{FF2B5EF4-FFF2-40B4-BE49-F238E27FC236}">
                <a16:creationId xmlns:a16="http://schemas.microsoft.com/office/drawing/2014/main" id="{05C8D1ED-469D-4719-899A-2ABC0C923909}"/>
              </a:ext>
            </a:extLst>
          </p:cNvPr>
          <p:cNvSpPr/>
          <p:nvPr/>
        </p:nvSpPr>
        <p:spPr>
          <a:xfrm>
            <a:off x="8065361" y="4504322"/>
            <a:ext cx="1109133" cy="1591678"/>
          </a:xfrm>
          <a:prstGeom prst="rect">
            <a:avLst/>
          </a:prstGeom>
          <a:solidFill>
            <a:schemeClr val="bg1">
              <a:lumMod val="95000"/>
            </a:schemeClr>
          </a:solidFill>
        </p:spPr>
        <p:txBody>
          <a:bodyPr wrap="square" lIns="36000" tIns="0" rIns="36000" bIns="0" anchor="ctr" anchorCtr="0">
            <a:noAutofit/>
          </a:bodyPr>
          <a:lstStyle/>
          <a:p>
            <a:pPr marL="87313" indent="-87313">
              <a:lnSpc>
                <a:spcPct val="120000"/>
              </a:lnSpc>
              <a:buFont typeface="Wingdings" panose="05000000000000000000" pitchFamily="2" charset="2"/>
              <a:buChar char="§"/>
            </a:pPr>
            <a:r>
              <a:rPr lang="en-US" sz="1000" dirty="0">
                <a:solidFill>
                  <a:srgbClr val="000000"/>
                </a:solidFill>
                <a:latin typeface="Arial" panose="020B0604020202020204" pitchFamily="34" charset="0"/>
                <a:cs typeface="Arial" panose="020B0604020202020204" pitchFamily="34" charset="0"/>
              </a:rPr>
              <a:t>Simplified alternative to the standardized approach to market risk capital requirements</a:t>
            </a:r>
          </a:p>
        </p:txBody>
      </p:sp>
      <p:sp>
        <p:nvSpPr>
          <p:cNvPr id="134" name="Rectangle 133">
            <a:extLst>
              <a:ext uri="{FF2B5EF4-FFF2-40B4-BE49-F238E27FC236}">
                <a16:creationId xmlns:a16="http://schemas.microsoft.com/office/drawing/2014/main" id="{099A154F-9C3A-42E4-99BA-5E31CF836AFC}"/>
              </a:ext>
            </a:extLst>
          </p:cNvPr>
          <p:cNvSpPr/>
          <p:nvPr/>
        </p:nvSpPr>
        <p:spPr bwMode="gray">
          <a:xfrm>
            <a:off x="8065362" y="4161809"/>
            <a:ext cx="1109134" cy="314577"/>
          </a:xfrm>
          <a:prstGeom prst="rect">
            <a:avLst/>
          </a:prstGeom>
          <a:solidFill>
            <a:srgbClr val="002060"/>
          </a:solidFill>
          <a:ln w="19050" algn="ctr">
            <a:noFill/>
            <a:miter lim="800000"/>
            <a:headEnd/>
            <a:tailEnd/>
          </a:ln>
        </p:spPr>
        <p:txBody>
          <a:bodyPr wrap="square" lIns="88900" tIns="88900" rIns="88900" bIns="88900" rtlCol="0" anchor="ctr"/>
          <a:lstStyle/>
          <a:p>
            <a:pPr algn="ctr">
              <a:lnSpc>
                <a:spcPct val="106000"/>
              </a:lnSpc>
            </a:pPr>
            <a:r>
              <a:rPr lang="en-IN" sz="1000" b="1" dirty="0">
                <a:solidFill>
                  <a:srgbClr val="FFFFFF"/>
                </a:solidFill>
                <a:latin typeface="Arial" panose="020B0604020202020204" pitchFamily="34" charset="0"/>
                <a:cs typeface="Arial" panose="020B0604020202020204" pitchFamily="34" charset="0"/>
              </a:rPr>
              <a:t>Consultation</a:t>
            </a:r>
          </a:p>
        </p:txBody>
      </p:sp>
      <p:sp>
        <p:nvSpPr>
          <p:cNvPr id="135" name="Oval 134">
            <a:extLst>
              <a:ext uri="{FF2B5EF4-FFF2-40B4-BE49-F238E27FC236}">
                <a16:creationId xmlns:a16="http://schemas.microsoft.com/office/drawing/2014/main" id="{57D8927E-907C-4E5C-BFD2-01B49A66CA05}"/>
              </a:ext>
            </a:extLst>
          </p:cNvPr>
          <p:cNvSpPr/>
          <p:nvPr/>
        </p:nvSpPr>
        <p:spPr>
          <a:xfrm>
            <a:off x="8521293" y="3694160"/>
            <a:ext cx="201168" cy="203689"/>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n-US" sz="1000" b="1" dirty="0">
              <a:solidFill>
                <a:srgbClr val="78848A"/>
              </a:solidFill>
              <a:latin typeface="Arial"/>
            </a:endParaRPr>
          </a:p>
        </p:txBody>
      </p:sp>
      <p:sp>
        <p:nvSpPr>
          <p:cNvPr id="136" name="Isosceles Triangle 135">
            <a:extLst>
              <a:ext uri="{FF2B5EF4-FFF2-40B4-BE49-F238E27FC236}">
                <a16:creationId xmlns:a16="http://schemas.microsoft.com/office/drawing/2014/main" id="{9056144B-FE03-4327-9B40-9E9C4AD22D0D}"/>
              </a:ext>
            </a:extLst>
          </p:cNvPr>
          <p:cNvSpPr/>
          <p:nvPr/>
        </p:nvSpPr>
        <p:spPr>
          <a:xfrm flipV="1">
            <a:off x="8561053" y="3941100"/>
            <a:ext cx="152023" cy="138989"/>
          </a:xfrm>
          <a:prstGeom prst="triangle">
            <a:avLst/>
          </a:prstGeom>
          <a:solidFill>
            <a:srgbClr val="00B0F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000" dirty="0">
              <a:solidFill>
                <a:srgbClr val="00915A"/>
              </a:solidFill>
              <a:latin typeface="Arial"/>
            </a:endParaRPr>
          </a:p>
        </p:txBody>
      </p:sp>
      <p:sp>
        <p:nvSpPr>
          <p:cNvPr id="137" name="Oval 136">
            <a:extLst>
              <a:ext uri="{FF2B5EF4-FFF2-40B4-BE49-F238E27FC236}">
                <a16:creationId xmlns:a16="http://schemas.microsoft.com/office/drawing/2014/main" id="{9092F0A3-250E-4B0F-A16E-E899B21C7B51}"/>
              </a:ext>
            </a:extLst>
          </p:cNvPr>
          <p:cNvSpPr/>
          <p:nvPr/>
        </p:nvSpPr>
        <p:spPr>
          <a:xfrm>
            <a:off x="9596184" y="3040526"/>
            <a:ext cx="201168" cy="203689"/>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n-US" sz="1000" b="1" dirty="0">
              <a:solidFill>
                <a:srgbClr val="78848A"/>
              </a:solidFill>
              <a:latin typeface="Arial"/>
            </a:endParaRPr>
          </a:p>
        </p:txBody>
      </p:sp>
      <p:sp>
        <p:nvSpPr>
          <p:cNvPr id="138" name="Isosceles Triangle 137">
            <a:extLst>
              <a:ext uri="{FF2B5EF4-FFF2-40B4-BE49-F238E27FC236}">
                <a16:creationId xmlns:a16="http://schemas.microsoft.com/office/drawing/2014/main" id="{214C2CFF-D5DE-423C-9599-3FA55D5EB438}"/>
              </a:ext>
            </a:extLst>
          </p:cNvPr>
          <p:cNvSpPr/>
          <p:nvPr/>
        </p:nvSpPr>
        <p:spPr>
          <a:xfrm rot="10800000" flipV="1">
            <a:off x="9623473" y="2854757"/>
            <a:ext cx="132843" cy="138989"/>
          </a:xfrm>
          <a:prstGeom prst="triangle">
            <a:avLst/>
          </a:prstGeom>
          <a:solidFill>
            <a:srgbClr val="00B0F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000" dirty="0">
              <a:solidFill>
                <a:srgbClr val="00915A"/>
              </a:solidFill>
              <a:latin typeface="Arial"/>
            </a:endParaRPr>
          </a:p>
        </p:txBody>
      </p:sp>
      <p:sp>
        <p:nvSpPr>
          <p:cNvPr id="139" name="Rectangle 138">
            <a:extLst>
              <a:ext uri="{FF2B5EF4-FFF2-40B4-BE49-F238E27FC236}">
                <a16:creationId xmlns:a16="http://schemas.microsoft.com/office/drawing/2014/main" id="{60E68201-9815-4F4C-877E-F9B00799D61A}"/>
              </a:ext>
            </a:extLst>
          </p:cNvPr>
          <p:cNvSpPr/>
          <p:nvPr/>
        </p:nvSpPr>
        <p:spPr bwMode="gray">
          <a:xfrm>
            <a:off x="9155572" y="2478642"/>
            <a:ext cx="1106424" cy="314577"/>
          </a:xfrm>
          <a:prstGeom prst="rect">
            <a:avLst/>
          </a:prstGeom>
          <a:solidFill>
            <a:srgbClr val="002060"/>
          </a:solidFill>
          <a:ln w="19050" algn="ctr">
            <a:noFill/>
            <a:miter lim="800000"/>
            <a:headEnd/>
            <a:tailEnd/>
          </a:ln>
        </p:spPr>
        <p:txBody>
          <a:bodyPr wrap="square" lIns="88900" tIns="88900" rIns="88900" bIns="88900" rtlCol="0" anchor="ctr"/>
          <a:lstStyle/>
          <a:p>
            <a:pPr algn="ctr">
              <a:lnSpc>
                <a:spcPct val="106000"/>
              </a:lnSpc>
            </a:pPr>
            <a:r>
              <a:rPr lang="en-IN" sz="1000" b="1" dirty="0">
                <a:solidFill>
                  <a:srgbClr val="FFFFFF"/>
                </a:solidFill>
                <a:latin typeface="Arial" panose="020B0604020202020204" pitchFamily="34" charset="0"/>
                <a:cs typeface="Arial" panose="020B0604020202020204" pitchFamily="34" charset="0"/>
              </a:rPr>
              <a:t>Consultation</a:t>
            </a:r>
          </a:p>
        </p:txBody>
      </p:sp>
      <p:sp>
        <p:nvSpPr>
          <p:cNvPr id="140" name="Rectangle 139">
            <a:extLst>
              <a:ext uri="{FF2B5EF4-FFF2-40B4-BE49-F238E27FC236}">
                <a16:creationId xmlns:a16="http://schemas.microsoft.com/office/drawing/2014/main" id="{949C3FF6-2EFC-4461-8F19-51044269BE37}"/>
              </a:ext>
            </a:extLst>
          </p:cNvPr>
          <p:cNvSpPr/>
          <p:nvPr/>
        </p:nvSpPr>
        <p:spPr>
          <a:xfrm>
            <a:off x="9174494" y="859650"/>
            <a:ext cx="1106424" cy="1591056"/>
          </a:xfrm>
          <a:prstGeom prst="rect">
            <a:avLst/>
          </a:prstGeom>
          <a:solidFill>
            <a:schemeClr val="bg1">
              <a:lumMod val="95000"/>
            </a:schemeClr>
          </a:solidFill>
        </p:spPr>
        <p:txBody>
          <a:bodyPr wrap="square" lIns="36000" tIns="0" rIns="36000" bIns="0" anchor="ctr" anchorCtr="0">
            <a:noAutofit/>
          </a:bodyPr>
          <a:lstStyle/>
          <a:p>
            <a:pPr marL="87313" indent="-87313">
              <a:lnSpc>
                <a:spcPct val="120000"/>
              </a:lnSpc>
              <a:buFont typeface="Wingdings" panose="05000000000000000000" pitchFamily="2" charset="2"/>
              <a:buChar char="§"/>
            </a:pPr>
            <a:r>
              <a:rPr lang="en-US" sz="1000" dirty="0">
                <a:solidFill>
                  <a:srgbClr val="000000"/>
                </a:solidFill>
                <a:latin typeface="Arial" panose="020B0604020202020204" pitchFamily="34" charset="0"/>
                <a:cs typeface="Arial" panose="020B0604020202020204" pitchFamily="34" charset="0"/>
              </a:rPr>
              <a:t>Revisions to the minimum capital requirements for market risk</a:t>
            </a:r>
          </a:p>
        </p:txBody>
      </p:sp>
      <p:sp>
        <p:nvSpPr>
          <p:cNvPr id="54" name="Oval 53">
            <a:extLst>
              <a:ext uri="{FF2B5EF4-FFF2-40B4-BE49-F238E27FC236}">
                <a16:creationId xmlns:a16="http://schemas.microsoft.com/office/drawing/2014/main" id="{A834D6E4-C718-425D-AAA2-7683E831826B}"/>
              </a:ext>
            </a:extLst>
          </p:cNvPr>
          <p:cNvSpPr/>
          <p:nvPr/>
        </p:nvSpPr>
        <p:spPr bwMode="gray">
          <a:xfrm>
            <a:off x="10514765" y="3306346"/>
            <a:ext cx="363894" cy="324240"/>
          </a:xfrm>
          <a:prstGeom prst="ellipse">
            <a:avLst/>
          </a:prstGeom>
          <a:solidFill>
            <a:srgbClr val="00B0F0"/>
          </a:solidFill>
          <a:ln w="19050" algn="ctr">
            <a:noFill/>
            <a:miter lim="800000"/>
            <a:headEnd/>
            <a:tailEnd/>
          </a:ln>
        </p:spPr>
        <p:txBody>
          <a:bodyPr wrap="square" lIns="88900" tIns="88900" rIns="88900" bIns="88900" rtlCol="0" anchor="ctr"/>
          <a:lstStyle/>
          <a:p>
            <a:pPr algn="ctr">
              <a:lnSpc>
                <a:spcPct val="106000"/>
              </a:lnSpc>
            </a:pPr>
            <a:endParaRPr lang="en-IN" sz="1000" b="1" dirty="0">
              <a:solidFill>
                <a:srgbClr val="FFFFFF"/>
              </a:solidFill>
              <a:latin typeface="Arial"/>
            </a:endParaRPr>
          </a:p>
        </p:txBody>
      </p:sp>
      <p:sp>
        <p:nvSpPr>
          <p:cNvPr id="55" name="Rectangle 54">
            <a:extLst>
              <a:ext uri="{FF2B5EF4-FFF2-40B4-BE49-F238E27FC236}">
                <a16:creationId xmlns:a16="http://schemas.microsoft.com/office/drawing/2014/main" id="{5A1B5485-C3D9-44AB-BA5A-ED0DFF4A25E7}"/>
              </a:ext>
            </a:extLst>
          </p:cNvPr>
          <p:cNvSpPr/>
          <p:nvPr/>
        </p:nvSpPr>
        <p:spPr bwMode="gray">
          <a:xfrm>
            <a:off x="10323763" y="3001326"/>
            <a:ext cx="709126" cy="230931"/>
          </a:xfrm>
          <a:prstGeom prst="rect">
            <a:avLst/>
          </a:prstGeom>
          <a:noFill/>
          <a:ln w="19050" algn="ctr">
            <a:noFill/>
            <a:miter lim="800000"/>
            <a:headEnd/>
            <a:tailEnd/>
          </a:ln>
        </p:spPr>
        <p:txBody>
          <a:bodyPr wrap="square" lIns="88900" tIns="88900" rIns="88900" bIns="88900" rtlCol="0" anchor="ctr"/>
          <a:lstStyle/>
          <a:p>
            <a:pPr algn="ctr">
              <a:lnSpc>
                <a:spcPct val="106000"/>
              </a:lnSpc>
            </a:pPr>
            <a:r>
              <a:rPr lang="en-IN" sz="1400" b="1" dirty="0">
                <a:solidFill>
                  <a:srgbClr val="000000"/>
                </a:solidFill>
                <a:latin typeface="Arial" panose="020B0604020202020204" pitchFamily="34" charset="0"/>
                <a:cs typeface="Arial" panose="020B0604020202020204" pitchFamily="34" charset="0"/>
              </a:rPr>
              <a:t>2019</a:t>
            </a:r>
          </a:p>
        </p:txBody>
      </p:sp>
      <p:sp>
        <p:nvSpPr>
          <p:cNvPr id="56" name="Rectangle 55">
            <a:extLst>
              <a:ext uri="{FF2B5EF4-FFF2-40B4-BE49-F238E27FC236}">
                <a16:creationId xmlns:a16="http://schemas.microsoft.com/office/drawing/2014/main" id="{047674D6-9844-49DF-AFF4-04A23B15B57C}"/>
              </a:ext>
            </a:extLst>
          </p:cNvPr>
          <p:cNvSpPr/>
          <p:nvPr/>
        </p:nvSpPr>
        <p:spPr>
          <a:xfrm>
            <a:off x="10142281" y="4494797"/>
            <a:ext cx="1109133" cy="1591678"/>
          </a:xfrm>
          <a:prstGeom prst="rect">
            <a:avLst/>
          </a:prstGeom>
          <a:solidFill>
            <a:schemeClr val="bg1">
              <a:lumMod val="95000"/>
            </a:schemeClr>
          </a:solidFill>
        </p:spPr>
        <p:txBody>
          <a:bodyPr wrap="square" lIns="36000" tIns="0" rIns="36000" bIns="0" anchor="ctr" anchorCtr="0">
            <a:noAutofit/>
          </a:bodyPr>
          <a:lstStyle/>
          <a:p>
            <a:pPr marL="87313" indent="-87313">
              <a:lnSpc>
                <a:spcPct val="120000"/>
              </a:lnSpc>
              <a:buFont typeface="Wingdings" panose="05000000000000000000" pitchFamily="2" charset="2"/>
              <a:buChar char="§"/>
            </a:pPr>
            <a:r>
              <a:rPr lang="en-US" sz="1000" dirty="0">
                <a:solidFill>
                  <a:srgbClr val="000000"/>
                </a:solidFill>
                <a:latin typeface="Arial" panose="020B0604020202020204" pitchFamily="34" charset="0"/>
                <a:cs typeface="Arial" panose="020B0604020202020204" pitchFamily="34" charset="0"/>
              </a:rPr>
              <a:t>Minimum capital requirements for market risk</a:t>
            </a:r>
          </a:p>
        </p:txBody>
      </p:sp>
      <p:sp>
        <p:nvSpPr>
          <p:cNvPr id="57" name="Rectangle 56">
            <a:extLst>
              <a:ext uri="{FF2B5EF4-FFF2-40B4-BE49-F238E27FC236}">
                <a16:creationId xmlns:a16="http://schemas.microsoft.com/office/drawing/2014/main" id="{B15E8209-A58A-4082-B833-861DF4D09C40}"/>
              </a:ext>
            </a:extLst>
          </p:cNvPr>
          <p:cNvSpPr/>
          <p:nvPr/>
        </p:nvSpPr>
        <p:spPr bwMode="gray">
          <a:xfrm>
            <a:off x="10142282" y="4152284"/>
            <a:ext cx="1109134" cy="314577"/>
          </a:xfrm>
          <a:prstGeom prst="rect">
            <a:avLst/>
          </a:prstGeom>
          <a:solidFill>
            <a:srgbClr val="002060"/>
          </a:solidFill>
          <a:ln w="19050" algn="ctr">
            <a:noFill/>
            <a:miter lim="800000"/>
            <a:headEnd/>
            <a:tailEnd/>
          </a:ln>
        </p:spPr>
        <p:txBody>
          <a:bodyPr wrap="square" lIns="88900" tIns="88900" rIns="88900" bIns="88900" rtlCol="0" anchor="ctr"/>
          <a:lstStyle/>
          <a:p>
            <a:pPr algn="ctr">
              <a:lnSpc>
                <a:spcPct val="106000"/>
              </a:lnSpc>
            </a:pPr>
            <a:r>
              <a:rPr lang="en-IN" sz="1000" b="1" dirty="0">
                <a:solidFill>
                  <a:srgbClr val="FFFFFF"/>
                </a:solidFill>
                <a:latin typeface="Arial" panose="020B0604020202020204" pitchFamily="34" charset="0"/>
                <a:cs typeface="Arial" panose="020B0604020202020204" pitchFamily="34" charset="0"/>
              </a:rPr>
              <a:t>Revised standard</a:t>
            </a:r>
          </a:p>
        </p:txBody>
      </p:sp>
      <p:sp>
        <p:nvSpPr>
          <p:cNvPr id="59" name="Oval 58">
            <a:extLst>
              <a:ext uri="{FF2B5EF4-FFF2-40B4-BE49-F238E27FC236}">
                <a16:creationId xmlns:a16="http://schemas.microsoft.com/office/drawing/2014/main" id="{8B275024-453C-4B82-B061-B7FA4FF8B82C}"/>
              </a:ext>
            </a:extLst>
          </p:cNvPr>
          <p:cNvSpPr/>
          <p:nvPr/>
        </p:nvSpPr>
        <p:spPr>
          <a:xfrm>
            <a:off x="10598213" y="3684635"/>
            <a:ext cx="201168" cy="203689"/>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n-US" sz="1000" b="1" dirty="0">
              <a:solidFill>
                <a:srgbClr val="78848A"/>
              </a:solidFill>
              <a:latin typeface="Arial"/>
            </a:endParaRPr>
          </a:p>
        </p:txBody>
      </p:sp>
      <p:sp>
        <p:nvSpPr>
          <p:cNvPr id="60" name="Isosceles Triangle 59">
            <a:extLst>
              <a:ext uri="{FF2B5EF4-FFF2-40B4-BE49-F238E27FC236}">
                <a16:creationId xmlns:a16="http://schemas.microsoft.com/office/drawing/2014/main" id="{FE26803A-F4CA-421F-9991-EF8723D749C9}"/>
              </a:ext>
            </a:extLst>
          </p:cNvPr>
          <p:cNvSpPr/>
          <p:nvPr/>
        </p:nvSpPr>
        <p:spPr>
          <a:xfrm flipV="1">
            <a:off x="10637973" y="3931575"/>
            <a:ext cx="152023" cy="138989"/>
          </a:xfrm>
          <a:prstGeom prst="triangle">
            <a:avLst/>
          </a:prstGeom>
          <a:solidFill>
            <a:srgbClr val="00B0F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000" dirty="0">
              <a:solidFill>
                <a:srgbClr val="00915A"/>
              </a:solidFill>
              <a:latin typeface="Arial"/>
            </a:endParaRPr>
          </a:p>
        </p:txBody>
      </p:sp>
    </p:spTree>
    <p:extLst>
      <p:ext uri="{BB962C8B-B14F-4D97-AF65-F5344CB8AC3E}">
        <p14:creationId xmlns:p14="http://schemas.microsoft.com/office/powerpoint/2010/main" val="1096438408"/>
      </p:ext>
    </p:extLst>
  </p:cSld>
  <p:clrMapOvr>
    <a:overrideClrMapping bg1="lt1" tx1="dk1" bg2="lt2" tx2="dk2" accent1="accent1" accent2="accent2" accent3="accent3" accent4="accent4" accent5="accent5" accent6="accent6" hlink="hlink" folHlink="folHlink"/>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03B2E7E-1C56-4957-AE21-BD74A5E05FB0}"/>
              </a:ext>
            </a:extLst>
          </p:cNvPr>
          <p:cNvGrpSpPr/>
          <p:nvPr/>
        </p:nvGrpSpPr>
        <p:grpSpPr>
          <a:xfrm>
            <a:off x="1886427" y="2566906"/>
            <a:ext cx="10049715" cy="2361145"/>
            <a:chOff x="1930539" y="3481305"/>
            <a:chExt cx="10049715" cy="1923470"/>
          </a:xfrm>
        </p:grpSpPr>
        <p:sp>
          <p:nvSpPr>
            <p:cNvPr id="102" name="Rectangle 101">
              <a:extLst>
                <a:ext uri="{FF2B5EF4-FFF2-40B4-BE49-F238E27FC236}">
                  <a16:creationId xmlns:a16="http://schemas.microsoft.com/office/drawing/2014/main" id="{0A0CD194-7DBE-427D-986E-B2F56D07811C}"/>
                </a:ext>
              </a:extLst>
            </p:cNvPr>
            <p:cNvSpPr/>
            <p:nvPr/>
          </p:nvSpPr>
          <p:spPr>
            <a:xfrm>
              <a:off x="4562826" y="3481305"/>
              <a:ext cx="7417428" cy="578639"/>
            </a:xfrm>
            <a:prstGeom prst="rect">
              <a:avLst/>
            </a:prstGeom>
            <a:solidFill>
              <a:sysClr val="window" lastClr="FFFFFF">
                <a:lumMod val="95000"/>
                <a:alpha val="10196"/>
              </a:sysClr>
            </a:solidFill>
            <a:ln w="19050" cap="flat" cmpd="sng" algn="ctr">
              <a:solidFill>
                <a:srgbClr val="E3DED1">
                  <a:lumMod val="90000"/>
                </a:srgbClr>
              </a:solidFill>
              <a:prstDash val="solid"/>
              <a:miter lim="800000"/>
            </a:ln>
            <a:effectLst/>
          </p:spPr>
          <p:txBody>
            <a:bodyPr rtlCol="0" anchor="ctr"/>
            <a:lstStyle/>
            <a:p>
              <a:pPr marL="171450" marR="0" lvl="1" indent="-171450" algn="l" defTabSz="457200" rtl="0" eaLnBrk="1" fontAlgn="auto" latinLnBrk="0" hangingPunct="1">
                <a:lnSpc>
                  <a:spcPct val="120000"/>
                </a:lnSpc>
                <a:spcBef>
                  <a:spcPts val="0"/>
                </a:spcBef>
                <a:spcAft>
                  <a:spcPts val="0"/>
                </a:spcAft>
                <a:buClrTx/>
                <a:buSzPct val="100000"/>
                <a:buFont typeface="Wingdings" panose="05000000000000000000" pitchFamily="2" charset="2"/>
                <a:buChar char="§"/>
                <a:tabLst/>
                <a:defRPr/>
              </a:pPr>
              <a:r>
                <a:rPr kumimoji="0" lang="en-US" sz="1200" b="0" i="0" u="none" strike="noStrike" kern="0" cap="none" spc="0" normalizeH="0" baseline="0" noProof="0" dirty="0">
                  <a:ln>
                    <a:noFill/>
                  </a:ln>
                  <a:solidFill>
                    <a:srgbClr val="494947"/>
                  </a:solidFill>
                  <a:effectLst/>
                  <a:uLnTx/>
                  <a:uFillTx/>
                  <a:latin typeface="Arial" panose="020B0604020202020204" pitchFamily="34" charset="0"/>
                  <a:ea typeface="+mn-ea"/>
                  <a:cs typeface="Arial" panose="020B0604020202020204" pitchFamily="34" charset="0"/>
                </a:rPr>
                <a:t>Revised standardized framework grouping similar instruments in buckets</a:t>
              </a:r>
            </a:p>
            <a:p>
              <a:pPr marL="171450" marR="0" lvl="1" indent="-171450" algn="l" defTabSz="457200" rtl="0" eaLnBrk="1" fontAlgn="auto" latinLnBrk="0" hangingPunct="1">
                <a:lnSpc>
                  <a:spcPct val="120000"/>
                </a:lnSpc>
                <a:spcBef>
                  <a:spcPts val="0"/>
                </a:spcBef>
                <a:spcAft>
                  <a:spcPts val="0"/>
                </a:spcAft>
                <a:buClrTx/>
                <a:buSzPct val="100000"/>
                <a:buFont typeface="Wingdings" panose="05000000000000000000" pitchFamily="2" charset="2"/>
                <a:buChar char="§"/>
                <a:tabLst/>
                <a:defRPr/>
              </a:pPr>
              <a:r>
                <a:rPr lang="en-US" sz="1200" kern="0" dirty="0">
                  <a:solidFill>
                    <a:srgbClr val="494947"/>
                  </a:solidFill>
                  <a:latin typeface="Arial" panose="020B0604020202020204" pitchFamily="34" charset="0"/>
                  <a:cs typeface="Arial" panose="020B0604020202020204" pitchFamily="34" charset="0"/>
                </a:rPr>
                <a:t>Captures the benefits of diversification and hedging</a:t>
              </a:r>
              <a:endParaRPr kumimoji="0" lang="en-US" sz="1200" b="0" i="0" u="none" strike="noStrike" kern="0" cap="none" spc="0" normalizeH="0" baseline="0" noProof="0" dirty="0">
                <a:ln>
                  <a:noFill/>
                </a:ln>
                <a:solidFill>
                  <a:srgbClr val="494947"/>
                </a:solidFill>
                <a:effectLst/>
                <a:uLnTx/>
                <a:uFillTx/>
                <a:latin typeface="Arial" panose="020B0604020202020204" pitchFamily="34" charset="0"/>
                <a:ea typeface="+mn-ea"/>
                <a:cs typeface="Arial" panose="020B0604020202020204" pitchFamily="34" charset="0"/>
              </a:endParaRPr>
            </a:p>
          </p:txBody>
        </p:sp>
        <p:sp>
          <p:nvSpPr>
            <p:cNvPr id="103" name="Rectangle 102">
              <a:extLst>
                <a:ext uri="{FF2B5EF4-FFF2-40B4-BE49-F238E27FC236}">
                  <a16:creationId xmlns:a16="http://schemas.microsoft.com/office/drawing/2014/main" id="{CC231449-10C1-458B-ACC0-4EE16E75F2BD}"/>
                </a:ext>
              </a:extLst>
            </p:cNvPr>
            <p:cNvSpPr/>
            <p:nvPr/>
          </p:nvSpPr>
          <p:spPr>
            <a:xfrm>
              <a:off x="4562826" y="4117033"/>
              <a:ext cx="7417428" cy="578639"/>
            </a:xfrm>
            <a:prstGeom prst="rect">
              <a:avLst/>
            </a:prstGeom>
            <a:solidFill>
              <a:sysClr val="window" lastClr="FFFFFF">
                <a:lumMod val="95000"/>
                <a:alpha val="10196"/>
              </a:sysClr>
            </a:solidFill>
            <a:ln w="19050" cap="flat" cmpd="sng" algn="ctr">
              <a:solidFill>
                <a:srgbClr val="E3DED1">
                  <a:lumMod val="9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marR="0" lvl="1" indent="-171450" algn="l" defTabSz="457200" rtl="0" eaLnBrk="1" fontAlgn="auto" latinLnBrk="0" hangingPunct="1">
                <a:lnSpc>
                  <a:spcPct val="120000"/>
                </a:lnSpc>
                <a:spcBef>
                  <a:spcPts val="0"/>
                </a:spcBef>
                <a:spcAft>
                  <a:spcPts val="0"/>
                </a:spcAft>
                <a:buClrTx/>
                <a:buSzPct val="100000"/>
                <a:buFont typeface="Wingdings" panose="05000000000000000000" pitchFamily="2" charset="2"/>
                <a:buChar char="§"/>
                <a:tabLst/>
                <a:defRPr/>
              </a:pPr>
              <a:endParaRPr kumimoji="0" lang="en-US" sz="1200" b="0" i="0" u="none" strike="noStrike" kern="0" cap="none" spc="0" normalizeH="0" baseline="0" noProof="0" dirty="0">
                <a:ln>
                  <a:noFill/>
                </a:ln>
                <a:solidFill>
                  <a:srgbClr val="494947"/>
                </a:solidFill>
                <a:effectLst/>
                <a:uLnTx/>
                <a:uFillTx/>
                <a:latin typeface="Arial" panose="020B0604020202020204" pitchFamily="34" charset="0"/>
                <a:ea typeface="+mn-ea"/>
                <a:cs typeface="Arial" panose="020B0604020202020204" pitchFamily="34" charset="0"/>
              </a:endParaRPr>
            </a:p>
            <a:p>
              <a:pPr marL="171450" marR="0" lvl="1" indent="-171450" algn="l" defTabSz="457200" rtl="0" eaLnBrk="1" fontAlgn="auto" latinLnBrk="0" hangingPunct="1">
                <a:lnSpc>
                  <a:spcPct val="120000"/>
                </a:lnSpc>
                <a:spcBef>
                  <a:spcPts val="0"/>
                </a:spcBef>
                <a:spcAft>
                  <a:spcPts val="0"/>
                </a:spcAft>
                <a:buClrTx/>
                <a:buSzPct val="100000"/>
                <a:buFont typeface="Wingdings" panose="05000000000000000000" pitchFamily="2" charset="2"/>
                <a:buChar char="§"/>
                <a:tabLst/>
                <a:defRPr/>
              </a:pPr>
              <a:r>
                <a:rPr kumimoji="0" lang="en-US" sz="1200" b="0" i="0" u="none" strike="noStrike" kern="0" cap="none" spc="0" normalizeH="0" baseline="0" noProof="0" dirty="0">
                  <a:ln>
                    <a:noFill/>
                  </a:ln>
                  <a:solidFill>
                    <a:srgbClr val="494947"/>
                  </a:solidFill>
                  <a:effectLst/>
                  <a:uLnTx/>
                  <a:uFillTx/>
                  <a:latin typeface="Arial" panose="020B0604020202020204" pitchFamily="34" charset="0"/>
                  <a:ea typeface="+mn-ea"/>
                  <a:cs typeface="Arial" panose="020B0604020202020204" pitchFamily="34" charset="0"/>
                </a:rPr>
                <a:t>Value-at-Risk to be replaced by expected shortfall as a measure of risk</a:t>
              </a:r>
            </a:p>
            <a:p>
              <a:pPr marL="171450" marR="0" lvl="1" indent="-171450" algn="l" defTabSz="457200" rtl="0" eaLnBrk="1" fontAlgn="auto" latinLnBrk="0" hangingPunct="1">
                <a:lnSpc>
                  <a:spcPct val="120000"/>
                </a:lnSpc>
                <a:spcBef>
                  <a:spcPts val="0"/>
                </a:spcBef>
                <a:spcAft>
                  <a:spcPts val="0"/>
                </a:spcAft>
                <a:buClrTx/>
                <a:buSzPct val="100000"/>
                <a:buFont typeface="Wingdings" panose="05000000000000000000" pitchFamily="2" charset="2"/>
                <a:buChar char="§"/>
                <a:tabLst/>
                <a:defRPr/>
              </a:pPr>
              <a:r>
                <a:rPr kumimoji="0" lang="en-US" sz="1200" b="0" i="0" u="none" strike="noStrike" kern="0" cap="none" spc="0" normalizeH="0" baseline="0" noProof="0" dirty="0">
                  <a:ln>
                    <a:noFill/>
                  </a:ln>
                  <a:solidFill>
                    <a:srgbClr val="494947"/>
                  </a:solidFill>
                  <a:effectLst/>
                  <a:uLnTx/>
                  <a:uFillTx/>
                  <a:latin typeface="Arial" panose="020B0604020202020204" pitchFamily="34" charset="0"/>
                  <a:ea typeface="+mn-ea"/>
                  <a:cs typeface="Arial" panose="020B0604020202020204" pitchFamily="34" charset="0"/>
                </a:rPr>
                <a:t>Requirement of calibration to periods of market stress that are particularly relevant to banks’ own portfolios</a:t>
              </a:r>
            </a:p>
            <a:p>
              <a:pPr marL="0" marR="0" lvl="1" indent="0" algn="l" defTabSz="457200" rtl="0" eaLnBrk="1" fontAlgn="auto" latinLnBrk="0" hangingPunct="1">
                <a:lnSpc>
                  <a:spcPct val="120000"/>
                </a:lnSpc>
                <a:spcBef>
                  <a:spcPts val="0"/>
                </a:spcBef>
                <a:spcAft>
                  <a:spcPts val="0"/>
                </a:spcAft>
                <a:buClrTx/>
                <a:buSzPct val="100000"/>
                <a:buFontTx/>
                <a:buNone/>
                <a:tabLst/>
                <a:defRPr/>
              </a:pPr>
              <a:r>
                <a:rPr kumimoji="0" lang="en-US" sz="1200" b="0" i="0" u="none" strike="noStrike" kern="0" cap="none" spc="0" normalizeH="0" baseline="0" noProof="0" dirty="0">
                  <a:ln>
                    <a:noFill/>
                  </a:ln>
                  <a:solidFill>
                    <a:srgbClr val="494947"/>
                  </a:solidFill>
                  <a:effectLst/>
                  <a:uLnTx/>
                  <a:uFillTx/>
                  <a:latin typeface="Arial" panose="020B0604020202020204" pitchFamily="34" charset="0"/>
                  <a:ea typeface="+mn-ea"/>
                  <a:cs typeface="Arial" panose="020B0604020202020204" pitchFamily="34" charset="0"/>
                </a:rPr>
                <a:t> </a:t>
              </a:r>
            </a:p>
          </p:txBody>
        </p:sp>
        <p:sp>
          <p:nvSpPr>
            <p:cNvPr id="104" name="Rectangle 103">
              <a:extLst>
                <a:ext uri="{FF2B5EF4-FFF2-40B4-BE49-F238E27FC236}">
                  <a16:creationId xmlns:a16="http://schemas.microsoft.com/office/drawing/2014/main" id="{239C2FC9-C987-4631-812D-190BDED15E82}"/>
                </a:ext>
              </a:extLst>
            </p:cNvPr>
            <p:cNvSpPr/>
            <p:nvPr/>
          </p:nvSpPr>
          <p:spPr>
            <a:xfrm>
              <a:off x="4562826" y="4751006"/>
              <a:ext cx="7417428" cy="578639"/>
            </a:xfrm>
            <a:prstGeom prst="rect">
              <a:avLst/>
            </a:prstGeom>
            <a:solidFill>
              <a:sysClr val="window" lastClr="FFFFFF">
                <a:lumMod val="95000"/>
                <a:alpha val="10196"/>
              </a:sysClr>
            </a:solidFill>
            <a:ln w="19050" cap="flat" cmpd="sng" algn="ctr">
              <a:solidFill>
                <a:srgbClr val="E3DED1">
                  <a:lumMod val="90000"/>
                </a:srgbClr>
              </a:solidFill>
              <a:prstDash val="solid"/>
              <a:miter lim="800000"/>
            </a:ln>
            <a:effectLst/>
          </p:spPr>
          <p:txBody>
            <a:bodyPr rot="0" spcFirstLastPara="0" vertOverflow="overflow" horzOverflow="overflow" vert="horz" wrap="square" lIns="91440" tIns="108000" rIns="91440" bIns="108000" numCol="1" spcCol="0" rtlCol="0" fromWordArt="0" anchor="ctr" anchorCtr="0" forceAA="0" compatLnSpc="1">
              <a:prstTxWarp prst="textNoShape">
                <a:avLst/>
              </a:prstTxWarp>
              <a:noAutofit/>
            </a:bodyPr>
            <a:lstStyle/>
            <a:p>
              <a:pPr marL="171450" marR="0" lvl="1" indent="-171450" algn="l" defTabSz="457200" rtl="0" eaLnBrk="1" fontAlgn="auto" latinLnBrk="0" hangingPunct="1">
                <a:lnSpc>
                  <a:spcPct val="120000"/>
                </a:lnSpc>
                <a:spcBef>
                  <a:spcPts val="0"/>
                </a:spcBef>
                <a:spcAft>
                  <a:spcPts val="0"/>
                </a:spcAft>
                <a:buClrTx/>
                <a:buSzPct val="100000"/>
                <a:buFont typeface="Wingdings" panose="05000000000000000000" pitchFamily="2" charset="2"/>
                <a:buChar char="§"/>
                <a:tabLst/>
                <a:defRPr/>
              </a:pPr>
              <a:r>
                <a:rPr kumimoji="0" lang="en-US" sz="1200" b="0" i="0" u="none" strike="noStrike" kern="0" cap="none" spc="0" normalizeH="0" baseline="0" noProof="0" dirty="0">
                  <a:ln>
                    <a:noFill/>
                  </a:ln>
                  <a:solidFill>
                    <a:srgbClr val="494947"/>
                  </a:solidFill>
                  <a:effectLst/>
                  <a:uLnTx/>
                  <a:uFillTx/>
                  <a:latin typeface="Arial" panose="020B0604020202020204" pitchFamily="34" charset="0"/>
                  <a:ea typeface="+mn-ea"/>
                  <a:cs typeface="Arial" panose="020B0604020202020204" pitchFamily="34" charset="0"/>
                </a:rPr>
                <a:t>More prescriptive rules notified for segregation of positions to banking and trading books</a:t>
              </a:r>
            </a:p>
            <a:p>
              <a:pPr marL="171450" marR="0" lvl="1" indent="-171450" algn="l" defTabSz="457200" rtl="0" eaLnBrk="1" fontAlgn="auto" latinLnBrk="0" hangingPunct="1">
                <a:lnSpc>
                  <a:spcPct val="120000"/>
                </a:lnSpc>
                <a:spcBef>
                  <a:spcPts val="0"/>
                </a:spcBef>
                <a:spcAft>
                  <a:spcPts val="0"/>
                </a:spcAft>
                <a:buClrTx/>
                <a:buSzPct val="100000"/>
                <a:buFont typeface="Wingdings" panose="05000000000000000000" pitchFamily="2" charset="2"/>
                <a:buChar char="§"/>
                <a:tabLst/>
                <a:defRPr/>
              </a:pPr>
              <a:r>
                <a:rPr kumimoji="0" lang="en-US" sz="1200" b="0" i="0" u="none" strike="noStrike" kern="0" cap="none" spc="0" normalizeH="0" baseline="0" noProof="0" dirty="0">
                  <a:ln>
                    <a:noFill/>
                  </a:ln>
                  <a:solidFill>
                    <a:srgbClr val="494947"/>
                  </a:solidFill>
                  <a:effectLst/>
                  <a:uLnTx/>
                  <a:uFillTx/>
                  <a:latin typeface="Arial" panose="020B0604020202020204" pitchFamily="34" charset="0"/>
                  <a:ea typeface="+mn-ea"/>
                  <a:cs typeface="Arial" panose="020B0604020202020204" pitchFamily="34" charset="0"/>
                </a:rPr>
                <a:t>Restricted transfer of positions between books</a:t>
              </a:r>
            </a:p>
          </p:txBody>
        </p:sp>
        <p:sp>
          <p:nvSpPr>
            <p:cNvPr id="106" name="AutoShape 3">
              <a:extLst>
                <a:ext uri="{FF2B5EF4-FFF2-40B4-BE49-F238E27FC236}">
                  <a16:creationId xmlns:a16="http://schemas.microsoft.com/office/drawing/2014/main" id="{3D4419A2-DDEC-41F9-AD23-DA48FB8E1B71}"/>
                </a:ext>
              </a:extLst>
            </p:cNvPr>
            <p:cNvSpPr>
              <a:spLocks noChangeArrowheads="1"/>
            </p:cNvSpPr>
            <p:nvPr/>
          </p:nvSpPr>
          <p:spPr bwMode="auto">
            <a:xfrm rot="5400000">
              <a:off x="2830620" y="2596306"/>
              <a:ext cx="638685" cy="2438848"/>
            </a:xfrm>
            <a:prstGeom prst="chevron">
              <a:avLst>
                <a:gd name="adj" fmla="val 25000"/>
              </a:avLst>
            </a:prstGeom>
            <a:solidFill>
              <a:srgbClr val="002060"/>
            </a:solidFill>
            <a:ln w="6350" algn="ctr">
              <a:solidFill>
                <a:schemeClr val="bg1"/>
              </a:solidFill>
              <a:miter lim="800000"/>
              <a:headEnd/>
              <a:tailEnd/>
            </a:ln>
          </p:spPr>
          <p:txBody>
            <a:bodyPr rot="10800000" vert="eaVert" lIns="72000" tIns="108000" rIns="216000" bIns="108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pitchFamily="34" charset="0"/>
                  <a:ea typeface="ＭＳ Ｐゴシック" pitchFamily="50" charset="-128"/>
                  <a:cs typeface="Arial" panose="020B0604020202020204" pitchFamily="34" charset="0"/>
                </a:rPr>
                <a:t>Revised standardized Framework</a:t>
              </a:r>
            </a:p>
          </p:txBody>
        </p:sp>
        <p:sp>
          <p:nvSpPr>
            <p:cNvPr id="107" name="AutoShape 4">
              <a:extLst>
                <a:ext uri="{FF2B5EF4-FFF2-40B4-BE49-F238E27FC236}">
                  <a16:creationId xmlns:a16="http://schemas.microsoft.com/office/drawing/2014/main" id="{B9836196-37D0-4134-8538-FF8A6E956901}"/>
                </a:ext>
              </a:extLst>
            </p:cNvPr>
            <p:cNvSpPr>
              <a:spLocks noChangeArrowheads="1"/>
            </p:cNvSpPr>
            <p:nvPr/>
          </p:nvSpPr>
          <p:spPr bwMode="auto">
            <a:xfrm rot="5400000">
              <a:off x="2830620" y="3231158"/>
              <a:ext cx="638685" cy="2438848"/>
            </a:xfrm>
            <a:prstGeom prst="chevron">
              <a:avLst>
                <a:gd name="adj" fmla="val 25000"/>
              </a:avLst>
            </a:prstGeom>
            <a:solidFill>
              <a:srgbClr val="0070C0"/>
            </a:solidFill>
            <a:ln w="6350" algn="ctr">
              <a:solidFill>
                <a:schemeClr val="bg1"/>
              </a:solidFill>
              <a:miter lim="800000"/>
              <a:headEnd/>
              <a:tailEnd/>
            </a:ln>
          </p:spPr>
          <p:txBody>
            <a:bodyPr rot="10800000" vert="eaVert" lIns="72000" tIns="108000" rIns="216000" bIns="108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50" charset="-128"/>
                  <a:cs typeface="Arial" panose="020B0604020202020204" pitchFamily="34" charset="0"/>
                </a:rPr>
                <a:t>Revised internal model (IMA) framework</a:t>
              </a:r>
            </a:p>
          </p:txBody>
        </p:sp>
        <p:sp>
          <p:nvSpPr>
            <p:cNvPr id="108" name="AutoShape 5">
              <a:extLst>
                <a:ext uri="{FF2B5EF4-FFF2-40B4-BE49-F238E27FC236}">
                  <a16:creationId xmlns:a16="http://schemas.microsoft.com/office/drawing/2014/main" id="{8CFD12D4-5D9E-4FB4-8D6A-8F68E8A3011E}"/>
                </a:ext>
              </a:extLst>
            </p:cNvPr>
            <p:cNvSpPr>
              <a:spLocks noChangeArrowheads="1"/>
            </p:cNvSpPr>
            <p:nvPr/>
          </p:nvSpPr>
          <p:spPr bwMode="auto">
            <a:xfrm rot="5400000">
              <a:off x="2830620" y="3866009"/>
              <a:ext cx="638685" cy="2438848"/>
            </a:xfrm>
            <a:prstGeom prst="chevron">
              <a:avLst>
                <a:gd name="adj" fmla="val 25000"/>
              </a:avLst>
            </a:prstGeom>
            <a:solidFill>
              <a:srgbClr val="00B0F0"/>
            </a:solidFill>
            <a:ln w="6350" algn="ctr">
              <a:solidFill>
                <a:schemeClr val="bg1"/>
              </a:solidFill>
              <a:miter lim="800000"/>
              <a:headEnd/>
              <a:tailEnd/>
            </a:ln>
          </p:spPr>
          <p:txBody>
            <a:bodyPr rot="10800000" vert="eaVert" lIns="72000" tIns="108000" rIns="216000" bIns="108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pitchFamily="34" charset="0"/>
                  <a:ea typeface="ＭＳ Ｐゴシック" pitchFamily="50" charset="-128"/>
                  <a:cs typeface="Arial" panose="020B0604020202020204" pitchFamily="34" charset="0"/>
                </a:rPr>
                <a:t>Changes to regulatory book determination</a:t>
              </a:r>
            </a:p>
          </p:txBody>
        </p:sp>
      </p:grpSp>
      <p:pic>
        <p:nvPicPr>
          <p:cNvPr id="34" name="Picture 33">
            <a:extLst>
              <a:ext uri="{FF2B5EF4-FFF2-40B4-BE49-F238E27FC236}">
                <a16:creationId xmlns:a16="http://schemas.microsoft.com/office/drawing/2014/main" id="{44E83AEF-29E0-4F0D-BEB7-BF6A58B20A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6"/>
            <a:srcRect/>
            <a:stretch>
              <a:fillRect/>
            </a:stretch>
          </a:blipFill>
        </p:spPr>
      </p:pic>
      <p:sp>
        <p:nvSpPr>
          <p:cNvPr id="35" name="Footer Placeholder 4">
            <a:extLst>
              <a:ext uri="{FF2B5EF4-FFF2-40B4-BE49-F238E27FC236}">
                <a16:creationId xmlns:a16="http://schemas.microsoft.com/office/drawing/2014/main" id="{7EE4E624-CF55-4C97-BEF6-FEC3233FDFF9}"/>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36" name="Rectangle 2">
            <a:extLst>
              <a:ext uri="{FF2B5EF4-FFF2-40B4-BE49-F238E27FC236}">
                <a16:creationId xmlns:a16="http://schemas.microsoft.com/office/drawing/2014/main" id="{F5E57863-15BD-41B3-93A5-966871FCC069}"/>
              </a:ext>
            </a:extLst>
          </p:cNvPr>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00000"/>
                </a:solidFill>
                <a:effectLst/>
                <a:uLnTx/>
                <a:uFillTx/>
                <a:latin typeface="Arial"/>
                <a:ea typeface="+mj-ea"/>
                <a:cs typeface="Arial"/>
              </a:rPr>
              <a:t>What is FRTB?</a:t>
            </a:r>
          </a:p>
        </p:txBody>
      </p:sp>
      <p:grpSp>
        <p:nvGrpSpPr>
          <p:cNvPr id="37" name="Group 36">
            <a:extLst>
              <a:ext uri="{FF2B5EF4-FFF2-40B4-BE49-F238E27FC236}">
                <a16:creationId xmlns:a16="http://schemas.microsoft.com/office/drawing/2014/main" id="{7BBCC24F-5198-4CB0-A491-A59C44EB4884}"/>
              </a:ext>
            </a:extLst>
          </p:cNvPr>
          <p:cNvGrpSpPr/>
          <p:nvPr/>
        </p:nvGrpSpPr>
        <p:grpSpPr>
          <a:xfrm>
            <a:off x="1822309" y="856139"/>
            <a:ext cx="8686800" cy="1582261"/>
            <a:chOff x="464509" y="985778"/>
            <a:chExt cx="8153482" cy="1243874"/>
          </a:xfrm>
        </p:grpSpPr>
        <p:sp>
          <p:nvSpPr>
            <p:cNvPr id="38" name="Rectangle: Rounded Corners 37">
              <a:extLst>
                <a:ext uri="{FF2B5EF4-FFF2-40B4-BE49-F238E27FC236}">
                  <a16:creationId xmlns:a16="http://schemas.microsoft.com/office/drawing/2014/main" id="{24654161-5CAD-4E76-AC18-091BF7473879}"/>
                </a:ext>
              </a:extLst>
            </p:cNvPr>
            <p:cNvSpPr/>
            <p:nvPr/>
          </p:nvSpPr>
          <p:spPr bwMode="gray">
            <a:xfrm>
              <a:off x="464509" y="985778"/>
              <a:ext cx="8153482" cy="1243874"/>
            </a:xfrm>
            <a:prstGeom prst="roundRect">
              <a:avLst/>
            </a:prstGeom>
            <a:solidFill>
              <a:sysClr val="window" lastClr="FFFFFF">
                <a:lumMod val="95000"/>
              </a:sysClr>
            </a:solidFill>
            <a:ln w="19050" algn="ctr">
              <a:noFill/>
              <a:miter lim="800000"/>
              <a:headEnd/>
              <a:tailEnd/>
            </a:ln>
          </p:spPr>
          <p:txBody>
            <a:bodyPr wrap="square" lIns="88900" tIns="88900" rIns="88900" bIns="88900" rtlCol="0" anchor="ctr"/>
            <a:lstStyle/>
            <a:p>
              <a:pPr marL="0" marR="0" lvl="0" indent="0" algn="ctr" defTabSz="457200" eaLnBrk="1" fontAlgn="auto" latinLnBrk="0" hangingPunct="1">
                <a:lnSpc>
                  <a:spcPct val="106000"/>
                </a:lnSpc>
                <a:spcBef>
                  <a:spcPts val="0"/>
                </a:spcBef>
                <a:spcAft>
                  <a:spcPts val="0"/>
                </a:spcAft>
                <a:buClrTx/>
                <a:buSzTx/>
                <a:buFont typeface="Wingdings 2" pitchFamily="18" charset="2"/>
                <a:buNone/>
                <a:tabLst/>
                <a:defRPr/>
              </a:pPr>
              <a:endParaRPr kumimoji="0" lang="en-IN"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ECCE9F4D-DB2F-4CF2-A990-3A124A3EE3C3}"/>
                </a:ext>
              </a:extLst>
            </p:cNvPr>
            <p:cNvSpPr/>
            <p:nvPr/>
          </p:nvSpPr>
          <p:spPr>
            <a:xfrm>
              <a:off x="473423" y="1138791"/>
              <a:ext cx="8040273" cy="925040"/>
            </a:xfrm>
            <a:prstGeom prst="rect">
              <a:avLst/>
            </a:prstGeom>
            <a:no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just">
                <a:lnSpc>
                  <a:spcPct val="106000"/>
                </a:lnSpc>
                <a:defRPr/>
              </a:pPr>
              <a:r>
                <a:rPr lang="en-US" sz="1200" kern="0" dirty="0">
                  <a:solidFill>
                    <a:schemeClr val="tx1"/>
                  </a:solidFill>
                  <a:latin typeface="Arial" panose="020B0604020202020204" pitchFamily="34" charset="0"/>
                  <a:cs typeface="Arial" panose="020B0604020202020204" pitchFamily="34" charset="0"/>
                </a:rPr>
                <a:t>The financial crisis exposed material weaknesses in the overall design of the framework for capitalizing trading activities. The level of capital required against trading book exposures proved insufficient to absorb losses.</a:t>
              </a:r>
            </a:p>
            <a:p>
              <a:pPr lvl="0" algn="just">
                <a:lnSpc>
                  <a:spcPct val="106000"/>
                </a:lnSpc>
                <a:defRPr/>
              </a:pPr>
              <a:endParaRPr lang="en-US" sz="1200" kern="0" dirty="0">
                <a:solidFill>
                  <a:schemeClr val="tx1"/>
                </a:solidFill>
                <a:latin typeface="Arial" panose="020B0604020202020204" pitchFamily="34" charset="0"/>
                <a:cs typeface="Arial" panose="020B0604020202020204" pitchFamily="34" charset="0"/>
              </a:endParaRPr>
            </a:p>
            <a:p>
              <a:pPr lvl="0" algn="just">
                <a:lnSpc>
                  <a:spcPct val="106000"/>
                </a:lnSpc>
                <a:defRPr/>
              </a:pPr>
              <a:r>
                <a:rPr lang="en-US" sz="1200" kern="0" dirty="0">
                  <a:solidFill>
                    <a:schemeClr val="tx1"/>
                  </a:solidFill>
                  <a:latin typeface="Arial" panose="020B0604020202020204" pitchFamily="34" charset="0"/>
                  <a:cs typeface="Arial" panose="020B0604020202020204" pitchFamily="34" charset="0"/>
                </a:rPr>
                <a:t>The Fundamental Review of the Trading Book (“FRTB”) was initiated by the Basel Committee on Banking Supervision </a:t>
              </a:r>
              <a:r>
                <a:rPr lang="en-US" sz="1200" b="1" kern="0" dirty="0">
                  <a:solidFill>
                    <a:schemeClr val="tx1"/>
                  </a:solidFill>
                  <a:latin typeface="Arial" panose="020B0604020202020204" pitchFamily="34" charset="0"/>
                  <a:cs typeface="Arial" panose="020B0604020202020204" pitchFamily="34" charset="0"/>
                </a:rPr>
                <a:t>(“BCBS”)</a:t>
              </a:r>
              <a:r>
                <a:rPr lang="en-US" sz="1200" kern="0" dirty="0">
                  <a:solidFill>
                    <a:schemeClr val="tx1"/>
                  </a:solidFill>
                  <a:latin typeface="Arial" panose="020B0604020202020204" pitchFamily="34" charset="0"/>
                  <a:cs typeface="Arial" panose="020B0604020202020204" pitchFamily="34" charset="0"/>
                </a:rPr>
                <a:t> following the financial crisis of 2007-2009, with the aim of </a:t>
              </a:r>
              <a:r>
                <a:rPr lang="en-US" sz="1200" b="1" kern="0" dirty="0">
                  <a:solidFill>
                    <a:schemeClr val="tx1"/>
                  </a:solidFill>
                  <a:latin typeface="Arial" panose="020B0604020202020204" pitchFamily="34" charset="0"/>
                  <a:cs typeface="Arial" panose="020B0604020202020204" pitchFamily="34" charset="0"/>
                </a:rPr>
                <a:t>revising the approach to calculating risk-based capital requirements for market risk.</a:t>
              </a:r>
            </a:p>
          </p:txBody>
        </p:sp>
      </p:grpSp>
      <p:grpSp>
        <p:nvGrpSpPr>
          <p:cNvPr id="4" name="Group 3">
            <a:extLst>
              <a:ext uri="{FF2B5EF4-FFF2-40B4-BE49-F238E27FC236}">
                <a16:creationId xmlns:a16="http://schemas.microsoft.com/office/drawing/2014/main" id="{9CD81C43-9A44-42A4-964D-0A69BEE15914}"/>
              </a:ext>
            </a:extLst>
          </p:cNvPr>
          <p:cNvGrpSpPr/>
          <p:nvPr/>
        </p:nvGrpSpPr>
        <p:grpSpPr>
          <a:xfrm>
            <a:off x="2040110" y="5274028"/>
            <a:ext cx="9859216" cy="1507772"/>
            <a:chOff x="2040110" y="5023887"/>
            <a:chExt cx="9859216" cy="1507772"/>
          </a:xfrm>
        </p:grpSpPr>
        <p:sp>
          <p:nvSpPr>
            <p:cNvPr id="40" name="Rectangle: Rounded Corners 39">
              <a:extLst>
                <a:ext uri="{FF2B5EF4-FFF2-40B4-BE49-F238E27FC236}">
                  <a16:creationId xmlns:a16="http://schemas.microsoft.com/office/drawing/2014/main" id="{30830539-2D1C-41C5-92A1-9B2EC072589F}"/>
                </a:ext>
              </a:extLst>
            </p:cNvPr>
            <p:cNvSpPr/>
            <p:nvPr/>
          </p:nvSpPr>
          <p:spPr bwMode="auto">
            <a:xfrm>
              <a:off x="2040110" y="5026459"/>
              <a:ext cx="1816752" cy="1505200"/>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latin typeface="Arial" pitchFamily="34" charset="0"/>
                </a:rPr>
                <a:t>R</a:t>
              </a:r>
              <a:r>
                <a:rPr kumimoji="0" lang="en-US" sz="1200" b="1" i="0" u="none" strike="noStrike" cap="none" normalizeH="0" baseline="0" dirty="0">
                  <a:ln>
                    <a:noFill/>
                  </a:ln>
                  <a:solidFill>
                    <a:schemeClr val="tx1"/>
                  </a:solidFill>
                  <a:effectLst/>
                  <a:latin typeface="Arial" pitchFamily="34" charset="0"/>
                </a:rPr>
                <a:t>evise the Standardized Approach </a:t>
              </a:r>
              <a:r>
                <a:rPr kumimoji="0" lang="en-US" sz="1200" i="0" u="none" strike="noStrike" cap="none" normalizeH="0" baseline="0" dirty="0">
                  <a:ln>
                    <a:noFill/>
                  </a:ln>
                  <a:solidFill>
                    <a:schemeClr val="tx1"/>
                  </a:solidFill>
                  <a:effectLst/>
                  <a:latin typeface="Arial" pitchFamily="34" charset="0"/>
                </a:rPr>
                <a:t>(“SA”) to make it </a:t>
              </a:r>
              <a:r>
                <a:rPr kumimoji="0" lang="en-US" sz="1200" b="1" i="0" u="none" strike="noStrike" cap="none" normalizeH="0" baseline="0" dirty="0">
                  <a:ln>
                    <a:noFill/>
                  </a:ln>
                  <a:solidFill>
                    <a:schemeClr val="tx1"/>
                  </a:solidFill>
                  <a:effectLst/>
                  <a:latin typeface="Arial" pitchFamily="34" charset="0"/>
                </a:rPr>
                <a:t>more risk-sensitive</a:t>
              </a:r>
              <a:endParaRPr kumimoji="0" lang="en-US" sz="1200" i="0" u="none" strike="noStrike" cap="none" normalizeH="0" baseline="0" dirty="0">
                <a:ln>
                  <a:noFill/>
                </a:ln>
                <a:solidFill>
                  <a:schemeClr val="tx1"/>
                </a:solidFill>
                <a:effectLst/>
                <a:latin typeface="Arial" pitchFamily="34" charset="0"/>
              </a:endParaRPr>
            </a:p>
          </p:txBody>
        </p:sp>
        <p:sp>
          <p:nvSpPr>
            <p:cNvPr id="41" name="Rectangle: Rounded Corners 40">
              <a:extLst>
                <a:ext uri="{FF2B5EF4-FFF2-40B4-BE49-F238E27FC236}">
                  <a16:creationId xmlns:a16="http://schemas.microsoft.com/office/drawing/2014/main" id="{BBD028AC-816F-458B-AA18-6EA0E25720E1}"/>
                </a:ext>
              </a:extLst>
            </p:cNvPr>
            <p:cNvSpPr/>
            <p:nvPr/>
          </p:nvSpPr>
          <p:spPr bwMode="auto">
            <a:xfrm>
              <a:off x="4050726" y="5026458"/>
              <a:ext cx="1816752" cy="1505200"/>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Arial" pitchFamily="34" charset="0"/>
                </a:rPr>
                <a:t>R</a:t>
              </a:r>
              <a:r>
                <a:rPr kumimoji="0" lang="en-US" sz="1200" i="0" u="none" strike="noStrike" cap="none" normalizeH="0" baseline="0" dirty="0">
                  <a:ln>
                    <a:noFill/>
                  </a:ln>
                  <a:solidFill>
                    <a:schemeClr val="tx1"/>
                  </a:solidFill>
                  <a:effectLst/>
                  <a:latin typeface="Arial" pitchFamily="34" charset="0"/>
                </a:rPr>
                <a:t>eplace the </a:t>
              </a:r>
              <a:r>
                <a:rPr kumimoji="0" lang="en-US" sz="1200" b="1" i="0" u="none" strike="noStrike" cap="none" normalizeH="0" baseline="0" dirty="0">
                  <a:ln>
                    <a:noFill/>
                  </a:ln>
                  <a:solidFill>
                    <a:schemeClr val="tx1"/>
                  </a:solidFill>
                  <a:effectLst/>
                  <a:latin typeface="Arial" pitchFamily="34" charset="0"/>
                </a:rPr>
                <a:t>static</a:t>
              </a:r>
              <a:r>
                <a:rPr kumimoji="0" lang="en-US" sz="1200" i="0" u="none" strike="noStrike" cap="none" normalizeH="0" baseline="0" dirty="0">
                  <a:ln>
                    <a:noFill/>
                  </a:ln>
                  <a:solidFill>
                    <a:schemeClr val="tx1"/>
                  </a:solidFill>
                  <a:effectLst/>
                  <a:latin typeface="Arial" pitchFamily="34" charset="0"/>
                </a:rPr>
                <a:t> 10-day liquidity horizon assumed under the </a:t>
              </a:r>
              <a:r>
                <a:rPr kumimoji="0" lang="en-US" sz="1200" i="0" u="none" strike="noStrike" cap="none" normalizeH="0" baseline="0" dirty="0" err="1">
                  <a:ln>
                    <a:noFill/>
                  </a:ln>
                  <a:solidFill>
                    <a:schemeClr val="tx1"/>
                  </a:solidFill>
                  <a:effectLst/>
                  <a:latin typeface="Arial" pitchFamily="34" charset="0"/>
                </a:rPr>
                <a:t>VaR</a:t>
              </a:r>
              <a:r>
                <a:rPr kumimoji="0" lang="en-US" sz="1200" i="0" u="none" strike="noStrike" cap="none" normalizeH="0" baseline="0" dirty="0">
                  <a:ln>
                    <a:noFill/>
                  </a:ln>
                  <a:solidFill>
                    <a:schemeClr val="tx1"/>
                  </a:solidFill>
                  <a:effectLst/>
                  <a:latin typeface="Arial" pitchFamily="34" charset="0"/>
                </a:rPr>
                <a:t> framework with </a:t>
              </a:r>
              <a:r>
                <a:rPr kumimoji="0" lang="en-US" sz="1200" b="1" i="0" u="none" strike="noStrike" cap="none" normalizeH="0" baseline="0" dirty="0">
                  <a:ln>
                    <a:noFill/>
                  </a:ln>
                  <a:solidFill>
                    <a:schemeClr val="tx1"/>
                  </a:solidFill>
                  <a:effectLst/>
                  <a:latin typeface="Arial" pitchFamily="34" charset="0"/>
                </a:rPr>
                <a:t>varying liquidity horizons </a:t>
              </a:r>
              <a:r>
                <a:rPr kumimoji="0" lang="en-US" sz="1200" i="0" u="none" strike="noStrike" cap="none" normalizeH="0" baseline="0" dirty="0">
                  <a:ln>
                    <a:noFill/>
                  </a:ln>
                  <a:solidFill>
                    <a:schemeClr val="tx1"/>
                  </a:solidFill>
                  <a:effectLst/>
                  <a:latin typeface="Arial" pitchFamily="34" charset="0"/>
                </a:rPr>
                <a:t>in the IMA</a:t>
              </a:r>
            </a:p>
          </p:txBody>
        </p:sp>
        <p:sp>
          <p:nvSpPr>
            <p:cNvPr id="42" name="Rectangle: Rounded Corners 41">
              <a:extLst>
                <a:ext uri="{FF2B5EF4-FFF2-40B4-BE49-F238E27FC236}">
                  <a16:creationId xmlns:a16="http://schemas.microsoft.com/office/drawing/2014/main" id="{D2AADC43-E0AD-4D2B-A86F-FCB8CD292800}"/>
                </a:ext>
              </a:extLst>
            </p:cNvPr>
            <p:cNvSpPr/>
            <p:nvPr/>
          </p:nvSpPr>
          <p:spPr bwMode="auto">
            <a:xfrm>
              <a:off x="6061342" y="5026457"/>
              <a:ext cx="1816752" cy="1505200"/>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tx1"/>
                  </a:solidFill>
                  <a:effectLst/>
                  <a:latin typeface="Arial" pitchFamily="34" charset="0"/>
                </a:rPr>
                <a:t>Introduce a </a:t>
              </a:r>
              <a:r>
                <a:rPr kumimoji="0" lang="en-US" sz="1200" b="1" i="0" u="none" strike="noStrike" cap="none" normalizeH="0" baseline="0" dirty="0">
                  <a:ln>
                    <a:noFill/>
                  </a:ln>
                  <a:solidFill>
                    <a:schemeClr val="tx1"/>
                  </a:solidFill>
                  <a:effectLst/>
                  <a:latin typeface="Arial" pitchFamily="34" charset="0"/>
                </a:rPr>
                <a:t>new capital add-on </a:t>
              </a:r>
              <a:r>
                <a:rPr kumimoji="0" lang="en-US" sz="1200" i="0" u="none" strike="noStrike" cap="none" normalizeH="0" baseline="0" dirty="0">
                  <a:ln>
                    <a:noFill/>
                  </a:ln>
                  <a:solidFill>
                    <a:schemeClr val="tx1"/>
                  </a:solidFill>
                  <a:effectLst/>
                  <a:latin typeface="Arial" pitchFamily="34" charset="0"/>
                </a:rPr>
                <a:t>for risk factors that fail </a:t>
              </a:r>
              <a:r>
                <a:rPr kumimoji="0" lang="en-US" sz="1200" i="0" u="none" strike="noStrike" cap="none" normalizeH="0" baseline="0" dirty="0" err="1">
                  <a:ln>
                    <a:noFill/>
                  </a:ln>
                  <a:solidFill>
                    <a:schemeClr val="tx1"/>
                  </a:solidFill>
                  <a:effectLst/>
                  <a:latin typeface="Arial" pitchFamily="34" charset="0"/>
                </a:rPr>
                <a:t>modellability</a:t>
              </a:r>
              <a:r>
                <a:rPr kumimoji="0" lang="en-US" sz="1200" i="0" u="none" strike="noStrike" cap="none" normalizeH="0" baseline="0" dirty="0">
                  <a:ln>
                    <a:noFill/>
                  </a:ln>
                  <a:solidFill>
                    <a:schemeClr val="tx1"/>
                  </a:solidFill>
                  <a:effectLst/>
                  <a:latin typeface="Arial" pitchFamily="34" charset="0"/>
                </a:rPr>
                <a:t> tests</a:t>
              </a:r>
            </a:p>
          </p:txBody>
        </p:sp>
        <p:sp>
          <p:nvSpPr>
            <p:cNvPr id="43" name="Rectangle: Rounded Corners 42">
              <a:extLst>
                <a:ext uri="{FF2B5EF4-FFF2-40B4-BE49-F238E27FC236}">
                  <a16:creationId xmlns:a16="http://schemas.microsoft.com/office/drawing/2014/main" id="{853818FC-37A0-4B3D-8D7C-C79E4618926E}"/>
                </a:ext>
              </a:extLst>
            </p:cNvPr>
            <p:cNvSpPr/>
            <p:nvPr/>
          </p:nvSpPr>
          <p:spPr bwMode="auto">
            <a:xfrm>
              <a:off x="8071958" y="5026456"/>
              <a:ext cx="1816752" cy="1505200"/>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Arial" pitchFamily="34" charset="0"/>
                </a:rPr>
                <a:t>C</a:t>
              </a:r>
              <a:r>
                <a:rPr kumimoji="0" lang="en-US" sz="1200" i="0" u="none" strike="noStrike" cap="none" normalizeH="0" baseline="0" dirty="0">
                  <a:ln>
                    <a:noFill/>
                  </a:ln>
                  <a:solidFill>
                    <a:schemeClr val="tx1"/>
                  </a:solidFill>
                  <a:effectLst/>
                  <a:latin typeface="Arial" pitchFamily="34" charset="0"/>
                </a:rPr>
                <a:t>reate a new and more </a:t>
              </a:r>
              <a:r>
                <a:rPr kumimoji="0" lang="en-US" sz="1200" b="1" i="0" u="none" strike="noStrike" cap="none" normalizeH="0" baseline="0" dirty="0">
                  <a:ln>
                    <a:noFill/>
                  </a:ln>
                  <a:solidFill>
                    <a:schemeClr val="tx1"/>
                  </a:solidFill>
                  <a:effectLst/>
                  <a:latin typeface="Arial" pitchFamily="34" charset="0"/>
                </a:rPr>
                <a:t>robust</a:t>
              </a:r>
              <a:r>
                <a:rPr kumimoji="0" lang="en-US" sz="1200" i="0" u="none" strike="noStrike" cap="none" normalizeH="0" baseline="0" dirty="0">
                  <a:ln>
                    <a:noFill/>
                  </a:ln>
                  <a:solidFill>
                    <a:schemeClr val="tx1"/>
                  </a:solidFill>
                  <a:effectLst/>
                  <a:latin typeface="Arial" pitchFamily="34" charset="0"/>
                </a:rPr>
                <a:t> </a:t>
              </a:r>
              <a:r>
                <a:rPr kumimoji="0" lang="en-US" sz="1200" b="1" i="0" u="none" strike="noStrike" cap="none" normalizeH="0" baseline="0" dirty="0">
                  <a:ln>
                    <a:noFill/>
                  </a:ln>
                  <a:solidFill>
                    <a:schemeClr val="tx1"/>
                  </a:solidFill>
                  <a:effectLst/>
                  <a:latin typeface="Arial" pitchFamily="34" charset="0"/>
                </a:rPr>
                <a:t>approvals</a:t>
              </a:r>
              <a:r>
                <a:rPr kumimoji="0" lang="en-US" sz="1200" i="0" u="none" strike="noStrike" cap="none" normalizeH="0" baseline="0" dirty="0">
                  <a:ln>
                    <a:noFill/>
                  </a:ln>
                  <a:solidFill>
                    <a:schemeClr val="tx1"/>
                  </a:solidFill>
                  <a:effectLst/>
                  <a:latin typeface="Arial" pitchFamily="34" charset="0"/>
                </a:rPr>
                <a:t> processes for obtaining </a:t>
              </a:r>
              <a:r>
                <a:rPr kumimoji="0" lang="en-US" sz="1200" b="1" i="0" u="none" strike="noStrike" cap="none" normalizeH="0" baseline="0" dirty="0">
                  <a:ln>
                    <a:noFill/>
                  </a:ln>
                  <a:solidFill>
                    <a:schemeClr val="tx1"/>
                  </a:solidFill>
                  <a:effectLst/>
                  <a:latin typeface="Arial" pitchFamily="34" charset="0"/>
                </a:rPr>
                <a:t>regulatory approval </a:t>
              </a:r>
              <a:r>
                <a:rPr kumimoji="0" lang="en-US" sz="1200" i="0" u="none" strike="noStrike" cap="none" normalizeH="0" baseline="0" dirty="0">
                  <a:ln>
                    <a:noFill/>
                  </a:ln>
                  <a:solidFill>
                    <a:schemeClr val="tx1"/>
                  </a:solidFill>
                  <a:effectLst/>
                  <a:latin typeface="Arial" pitchFamily="34" charset="0"/>
                </a:rPr>
                <a:t>for IMA use</a:t>
              </a:r>
            </a:p>
          </p:txBody>
        </p:sp>
        <p:sp>
          <p:nvSpPr>
            <p:cNvPr id="47" name="Rectangle: Rounded Corners 46">
              <a:extLst>
                <a:ext uri="{FF2B5EF4-FFF2-40B4-BE49-F238E27FC236}">
                  <a16:creationId xmlns:a16="http://schemas.microsoft.com/office/drawing/2014/main" id="{0BEB6FCA-78F4-4823-8997-00585184F63E}"/>
                </a:ext>
              </a:extLst>
            </p:cNvPr>
            <p:cNvSpPr/>
            <p:nvPr/>
          </p:nvSpPr>
          <p:spPr bwMode="auto">
            <a:xfrm>
              <a:off x="10082574" y="5023887"/>
              <a:ext cx="1816752" cy="1505200"/>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tx1"/>
                  </a:solidFill>
                  <a:effectLst/>
                  <a:latin typeface="Arial" pitchFamily="34" charset="0"/>
                </a:rPr>
                <a:t>Create a </a:t>
              </a:r>
              <a:r>
                <a:rPr kumimoji="0" lang="en-US" sz="1200" b="1" i="0" u="none" strike="noStrike" cap="none" normalizeH="0" baseline="0" dirty="0">
                  <a:ln>
                    <a:noFill/>
                  </a:ln>
                  <a:solidFill>
                    <a:schemeClr val="tx1"/>
                  </a:solidFill>
                  <a:effectLst/>
                  <a:latin typeface="Arial" pitchFamily="34" charset="0"/>
                </a:rPr>
                <a:t>clear regulatory boundary </a:t>
              </a:r>
              <a:r>
                <a:rPr kumimoji="0" lang="en-US" sz="1200" i="0" u="none" strike="noStrike" cap="none" normalizeH="0" baseline="0" dirty="0">
                  <a:ln>
                    <a:noFill/>
                  </a:ln>
                  <a:solidFill>
                    <a:schemeClr val="tx1"/>
                  </a:solidFill>
                  <a:effectLst/>
                  <a:latin typeface="Arial" pitchFamily="34" charset="0"/>
                </a:rPr>
                <a:t>between the trading and banking books</a:t>
              </a:r>
            </a:p>
          </p:txBody>
        </p:sp>
      </p:grpSp>
      <p:sp>
        <p:nvSpPr>
          <p:cNvPr id="54" name="TextBox 53">
            <a:extLst>
              <a:ext uri="{FF2B5EF4-FFF2-40B4-BE49-F238E27FC236}">
                <a16:creationId xmlns:a16="http://schemas.microsoft.com/office/drawing/2014/main" id="{C9D8C7F2-6105-4099-A88E-C4273EA47AB1}"/>
              </a:ext>
            </a:extLst>
          </p:cNvPr>
          <p:cNvSpPr txBox="1"/>
          <p:nvPr/>
        </p:nvSpPr>
        <p:spPr>
          <a:xfrm>
            <a:off x="1886426" y="4983407"/>
            <a:ext cx="1371600" cy="307777"/>
          </a:xfrm>
          <a:prstGeom prst="rect">
            <a:avLst/>
          </a:prstGeom>
          <a:noFill/>
        </p:spPr>
        <p:txBody>
          <a:bodyPr wrap="square" rtlCol="0">
            <a:spAutoFit/>
          </a:bodyPr>
          <a:lstStyle/>
          <a:p>
            <a:r>
              <a:rPr lang="en-US" sz="1400" b="1" dirty="0">
                <a:latin typeface="+mj-lt"/>
              </a:rPr>
              <a:t>Objectives:</a:t>
            </a:r>
          </a:p>
        </p:txBody>
      </p:sp>
    </p:spTree>
    <p:extLst>
      <p:ext uri="{BB962C8B-B14F-4D97-AF65-F5344CB8AC3E}">
        <p14:creationId xmlns:p14="http://schemas.microsoft.com/office/powerpoint/2010/main" val="283389507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8BEEBC95-3467-4B42-BB51-8C6056384BEF}"/>
              </a:ext>
            </a:extLst>
          </p:cNvPr>
          <p:cNvSpPr/>
          <p:nvPr/>
        </p:nvSpPr>
        <p:spPr bwMode="gray">
          <a:xfrm>
            <a:off x="1819741" y="3396348"/>
            <a:ext cx="9326880" cy="163286"/>
          </a:xfrm>
          <a:prstGeom prst="rect">
            <a:avLst/>
          </a:prstGeom>
          <a:solidFill>
            <a:schemeClr val="tx1">
              <a:lumMod val="75000"/>
              <a:lumOff val="25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IN" sz="1000" b="1" i="0" u="none" strike="noStrike" kern="1200" cap="none" spc="0" normalizeH="0" baseline="0" noProof="0" dirty="0">
              <a:ln>
                <a:noFill/>
              </a:ln>
              <a:solidFill>
                <a:srgbClr val="FFFFFF"/>
              </a:solidFill>
              <a:effectLst/>
              <a:uLnTx/>
              <a:uFillTx/>
              <a:latin typeface="Arial"/>
              <a:ea typeface="+mn-ea"/>
              <a:cs typeface="+mn-cs"/>
            </a:endParaRPr>
          </a:p>
        </p:txBody>
      </p:sp>
      <p:sp>
        <p:nvSpPr>
          <p:cNvPr id="58" name="Oval 57">
            <a:extLst>
              <a:ext uri="{FF2B5EF4-FFF2-40B4-BE49-F238E27FC236}">
                <a16:creationId xmlns:a16="http://schemas.microsoft.com/office/drawing/2014/main" id="{356345C0-1398-4E51-971F-FB809CF6602C}"/>
              </a:ext>
            </a:extLst>
          </p:cNvPr>
          <p:cNvSpPr/>
          <p:nvPr/>
        </p:nvSpPr>
        <p:spPr bwMode="gray">
          <a:xfrm>
            <a:off x="2148876" y="3315871"/>
            <a:ext cx="363894" cy="324240"/>
          </a:xfrm>
          <a:prstGeom prst="ellipse">
            <a:avLst/>
          </a:prstGeom>
          <a:solidFill>
            <a:srgbClr val="00B0F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IN" sz="1000" b="1" i="0" u="none" strike="noStrike" kern="1200" cap="none" spc="0" normalizeH="0" baseline="0" noProof="0" dirty="0">
              <a:ln>
                <a:noFill/>
              </a:ln>
              <a:solidFill>
                <a:srgbClr val="FFFFFF"/>
              </a:solidFill>
              <a:effectLst/>
              <a:uLnTx/>
              <a:uFillTx/>
              <a:latin typeface="Arial"/>
              <a:ea typeface="+mn-ea"/>
              <a:cs typeface="+mn-cs"/>
            </a:endParaRPr>
          </a:p>
        </p:txBody>
      </p:sp>
      <p:sp>
        <p:nvSpPr>
          <p:cNvPr id="64" name="Oval 63">
            <a:extLst>
              <a:ext uri="{FF2B5EF4-FFF2-40B4-BE49-F238E27FC236}">
                <a16:creationId xmlns:a16="http://schemas.microsoft.com/office/drawing/2014/main" id="{A89CFEFF-9AFD-495F-99B2-DCBE6D07EB38}"/>
              </a:ext>
            </a:extLst>
          </p:cNvPr>
          <p:cNvSpPr/>
          <p:nvPr/>
        </p:nvSpPr>
        <p:spPr bwMode="gray">
          <a:xfrm>
            <a:off x="3226443" y="3315871"/>
            <a:ext cx="363894" cy="324240"/>
          </a:xfrm>
          <a:prstGeom prst="ellipse">
            <a:avLst/>
          </a:prstGeom>
          <a:solidFill>
            <a:srgbClr val="00B0F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IN" sz="1000" b="1" i="0" u="none" strike="noStrike" kern="1200" cap="none" spc="0" normalizeH="0" baseline="0" noProof="0" dirty="0">
              <a:ln>
                <a:noFill/>
              </a:ln>
              <a:solidFill>
                <a:srgbClr val="FFFFFF"/>
              </a:solidFill>
              <a:effectLst/>
              <a:uLnTx/>
              <a:uFillTx/>
              <a:latin typeface="Arial"/>
              <a:ea typeface="+mn-ea"/>
              <a:cs typeface="+mn-cs"/>
            </a:endParaRPr>
          </a:p>
        </p:txBody>
      </p:sp>
      <p:sp>
        <p:nvSpPr>
          <p:cNvPr id="89" name="Rectangle 88">
            <a:extLst>
              <a:ext uri="{FF2B5EF4-FFF2-40B4-BE49-F238E27FC236}">
                <a16:creationId xmlns:a16="http://schemas.microsoft.com/office/drawing/2014/main" id="{7AAEA089-1B71-45B7-BE93-03FD44CCEB1A}"/>
              </a:ext>
            </a:extLst>
          </p:cNvPr>
          <p:cNvSpPr/>
          <p:nvPr/>
        </p:nvSpPr>
        <p:spPr bwMode="gray">
          <a:xfrm>
            <a:off x="1957874" y="3010851"/>
            <a:ext cx="709126" cy="230931"/>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IN"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2012</a:t>
            </a:r>
          </a:p>
        </p:txBody>
      </p:sp>
      <p:sp>
        <p:nvSpPr>
          <p:cNvPr id="91" name="Rectangle 90">
            <a:extLst>
              <a:ext uri="{FF2B5EF4-FFF2-40B4-BE49-F238E27FC236}">
                <a16:creationId xmlns:a16="http://schemas.microsoft.com/office/drawing/2014/main" id="{227FA8AF-7F45-43E4-9CD3-6D75A5FE114A}"/>
              </a:ext>
            </a:extLst>
          </p:cNvPr>
          <p:cNvSpPr/>
          <p:nvPr/>
        </p:nvSpPr>
        <p:spPr bwMode="gray">
          <a:xfrm>
            <a:off x="3048000" y="3720488"/>
            <a:ext cx="709126" cy="230931"/>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2013</a:t>
            </a:r>
          </a:p>
        </p:txBody>
      </p:sp>
      <p:sp>
        <p:nvSpPr>
          <p:cNvPr id="94" name="Rectangle 93">
            <a:extLst>
              <a:ext uri="{FF2B5EF4-FFF2-40B4-BE49-F238E27FC236}">
                <a16:creationId xmlns:a16="http://schemas.microsoft.com/office/drawing/2014/main" id="{60F8E271-596B-4164-8355-1D23D24B1DCE}"/>
              </a:ext>
            </a:extLst>
          </p:cNvPr>
          <p:cNvSpPr/>
          <p:nvPr/>
        </p:nvSpPr>
        <p:spPr>
          <a:xfrm>
            <a:off x="1776392" y="4504322"/>
            <a:ext cx="1109133" cy="1591678"/>
          </a:xfrm>
          <a:prstGeom prst="rect">
            <a:avLst/>
          </a:prstGeom>
          <a:solidFill>
            <a:schemeClr val="bg1">
              <a:lumMod val="95000"/>
            </a:schemeClr>
          </a:solidFill>
        </p:spPr>
        <p:txBody>
          <a:bodyPr wrap="square" lIns="36000" tIns="0" rIns="36000" bIns="0" anchor="ctr" anchorCtr="0">
            <a:noAutofit/>
          </a:bodyPr>
          <a:lstStyle/>
          <a:p>
            <a:pPr marL="87313" marR="0" lvl="0" indent="-87313" algn="l" defTabSz="914400" rtl="0" eaLnBrk="1" fontAlgn="auto" latinLnBrk="0" hangingPunct="1">
              <a:lnSpc>
                <a:spcPct val="12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Consultation on Fundamental Review of the Trading Book (FRTB)</a:t>
            </a:r>
          </a:p>
        </p:txBody>
      </p:sp>
      <p:sp>
        <p:nvSpPr>
          <p:cNvPr id="95" name="Rectangle 94">
            <a:extLst>
              <a:ext uri="{FF2B5EF4-FFF2-40B4-BE49-F238E27FC236}">
                <a16:creationId xmlns:a16="http://schemas.microsoft.com/office/drawing/2014/main" id="{67814491-F409-413A-AFA2-19280C93AD4C}"/>
              </a:ext>
            </a:extLst>
          </p:cNvPr>
          <p:cNvSpPr/>
          <p:nvPr/>
        </p:nvSpPr>
        <p:spPr bwMode="gray">
          <a:xfrm>
            <a:off x="1776393" y="4161809"/>
            <a:ext cx="1109134" cy="314577"/>
          </a:xfrm>
          <a:prstGeom prst="rect">
            <a:avLst/>
          </a:prstGeom>
          <a:solidFill>
            <a:srgbClr val="00206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BCBS 219</a:t>
            </a:r>
          </a:p>
        </p:txBody>
      </p:sp>
      <p:sp>
        <p:nvSpPr>
          <p:cNvPr id="96" name="Oval 95">
            <a:extLst>
              <a:ext uri="{FF2B5EF4-FFF2-40B4-BE49-F238E27FC236}">
                <a16:creationId xmlns:a16="http://schemas.microsoft.com/office/drawing/2014/main" id="{3AF6E8D3-4AD7-4389-9297-EC98F9F06E0C}"/>
              </a:ext>
            </a:extLst>
          </p:cNvPr>
          <p:cNvSpPr/>
          <p:nvPr/>
        </p:nvSpPr>
        <p:spPr>
          <a:xfrm>
            <a:off x="2232324" y="3694160"/>
            <a:ext cx="201168" cy="203689"/>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78848A"/>
              </a:solidFill>
              <a:effectLst/>
              <a:uLnTx/>
              <a:uFillTx/>
              <a:latin typeface="Arial"/>
              <a:ea typeface="+mn-ea"/>
              <a:cs typeface="+mn-cs"/>
            </a:endParaRPr>
          </a:p>
        </p:txBody>
      </p:sp>
      <p:sp>
        <p:nvSpPr>
          <p:cNvPr id="97" name="Isosceles Triangle 96">
            <a:extLst>
              <a:ext uri="{FF2B5EF4-FFF2-40B4-BE49-F238E27FC236}">
                <a16:creationId xmlns:a16="http://schemas.microsoft.com/office/drawing/2014/main" id="{DEF44C05-94AC-4CFB-8717-92B5C9BC6585}"/>
              </a:ext>
            </a:extLst>
          </p:cNvPr>
          <p:cNvSpPr/>
          <p:nvPr/>
        </p:nvSpPr>
        <p:spPr>
          <a:xfrm flipV="1">
            <a:off x="2272084" y="3941100"/>
            <a:ext cx="152023" cy="138989"/>
          </a:xfrm>
          <a:prstGeom prst="triangle">
            <a:avLst/>
          </a:prstGeom>
          <a:solidFill>
            <a:srgbClr val="00B0F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915A"/>
              </a:solidFill>
              <a:effectLst/>
              <a:uLnTx/>
              <a:uFillTx/>
              <a:latin typeface="Arial"/>
              <a:ea typeface="+mn-ea"/>
              <a:cs typeface="+mn-cs"/>
            </a:endParaRPr>
          </a:p>
        </p:txBody>
      </p:sp>
      <p:sp>
        <p:nvSpPr>
          <p:cNvPr id="100" name="Oval 99">
            <a:extLst>
              <a:ext uri="{FF2B5EF4-FFF2-40B4-BE49-F238E27FC236}">
                <a16:creationId xmlns:a16="http://schemas.microsoft.com/office/drawing/2014/main" id="{FC90FCE6-B7E3-42A2-A07F-9A21E0CDC5B8}"/>
              </a:ext>
            </a:extLst>
          </p:cNvPr>
          <p:cNvSpPr/>
          <p:nvPr/>
        </p:nvSpPr>
        <p:spPr>
          <a:xfrm>
            <a:off x="3307215" y="3040526"/>
            <a:ext cx="201168" cy="203689"/>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78848A"/>
              </a:solidFill>
              <a:effectLst/>
              <a:uLnTx/>
              <a:uFillTx/>
              <a:latin typeface="Arial"/>
              <a:ea typeface="+mn-ea"/>
              <a:cs typeface="+mn-cs"/>
            </a:endParaRPr>
          </a:p>
        </p:txBody>
      </p:sp>
      <p:sp>
        <p:nvSpPr>
          <p:cNvPr id="101" name="Isosceles Triangle 100">
            <a:extLst>
              <a:ext uri="{FF2B5EF4-FFF2-40B4-BE49-F238E27FC236}">
                <a16:creationId xmlns:a16="http://schemas.microsoft.com/office/drawing/2014/main" id="{9F8E9B2C-D262-431C-9AFC-2D1341380319}"/>
              </a:ext>
            </a:extLst>
          </p:cNvPr>
          <p:cNvSpPr/>
          <p:nvPr/>
        </p:nvSpPr>
        <p:spPr>
          <a:xfrm rot="10800000" flipV="1">
            <a:off x="3334504" y="2854757"/>
            <a:ext cx="132843" cy="138989"/>
          </a:xfrm>
          <a:prstGeom prst="triangle">
            <a:avLst/>
          </a:prstGeom>
          <a:solidFill>
            <a:srgbClr val="00B0F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915A"/>
              </a:solidFill>
              <a:effectLst/>
              <a:uLnTx/>
              <a:uFillTx/>
              <a:latin typeface="Arial"/>
              <a:ea typeface="+mn-ea"/>
              <a:cs typeface="+mn-cs"/>
            </a:endParaRPr>
          </a:p>
        </p:txBody>
      </p:sp>
      <p:sp>
        <p:nvSpPr>
          <p:cNvPr id="102" name="Rectangle 101">
            <a:extLst>
              <a:ext uri="{FF2B5EF4-FFF2-40B4-BE49-F238E27FC236}">
                <a16:creationId xmlns:a16="http://schemas.microsoft.com/office/drawing/2014/main" id="{B446F713-8F56-4225-9258-56F0DFE7E23D}"/>
              </a:ext>
            </a:extLst>
          </p:cNvPr>
          <p:cNvSpPr/>
          <p:nvPr/>
        </p:nvSpPr>
        <p:spPr bwMode="gray">
          <a:xfrm>
            <a:off x="2866603" y="2478642"/>
            <a:ext cx="1106424" cy="314577"/>
          </a:xfrm>
          <a:prstGeom prst="rect">
            <a:avLst/>
          </a:prstGeom>
          <a:solidFill>
            <a:srgbClr val="00206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BCBS 265</a:t>
            </a:r>
          </a:p>
        </p:txBody>
      </p:sp>
      <p:sp>
        <p:nvSpPr>
          <p:cNvPr id="103" name="Rectangle 102">
            <a:extLst>
              <a:ext uri="{FF2B5EF4-FFF2-40B4-BE49-F238E27FC236}">
                <a16:creationId xmlns:a16="http://schemas.microsoft.com/office/drawing/2014/main" id="{DA2962AD-0FEB-4111-88FA-938A9C8E9704}"/>
              </a:ext>
            </a:extLst>
          </p:cNvPr>
          <p:cNvSpPr/>
          <p:nvPr/>
        </p:nvSpPr>
        <p:spPr>
          <a:xfrm>
            <a:off x="2885525" y="859650"/>
            <a:ext cx="1106424" cy="1591056"/>
          </a:xfrm>
          <a:prstGeom prst="rect">
            <a:avLst/>
          </a:prstGeom>
          <a:solidFill>
            <a:schemeClr val="bg1">
              <a:lumMod val="95000"/>
            </a:schemeClr>
          </a:solidFill>
        </p:spPr>
        <p:txBody>
          <a:bodyPr wrap="square" lIns="36000" tIns="0" rIns="36000" bIns="0" anchor="ctr" anchorCtr="0">
            <a:noAutofit/>
          </a:bodyPr>
          <a:lstStyle/>
          <a:p>
            <a:pPr marL="87313" marR="0" lvl="0" indent="-87313" algn="l" defTabSz="914400" rtl="0" eaLnBrk="1" fontAlgn="auto" latinLnBrk="0" hangingPunct="1">
              <a:lnSpc>
                <a:spcPct val="12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Updated consultation on Fundamental Review of the Trading Book (FRTB)</a:t>
            </a:r>
          </a:p>
        </p:txBody>
      </p:sp>
      <p:pic>
        <p:nvPicPr>
          <p:cNvPr id="47" name="Picture 46">
            <a:extLst>
              <a:ext uri="{FF2B5EF4-FFF2-40B4-BE49-F238E27FC236}">
                <a16:creationId xmlns:a16="http://schemas.microsoft.com/office/drawing/2014/main" id="{66D76ACC-BE4F-43AE-ACFB-54B0EDE210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6"/>
            <a:srcRect/>
            <a:stretch>
              <a:fillRect/>
            </a:stretch>
          </a:blipFill>
        </p:spPr>
      </p:pic>
      <p:sp>
        <p:nvSpPr>
          <p:cNvPr id="48" name="Footer Placeholder 4">
            <a:extLst>
              <a:ext uri="{FF2B5EF4-FFF2-40B4-BE49-F238E27FC236}">
                <a16:creationId xmlns:a16="http://schemas.microsoft.com/office/drawing/2014/main" id="{BE38D531-83A3-4B6E-8BDB-33D4760F133E}"/>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49" name="Rectangle 2">
            <a:extLst>
              <a:ext uri="{FF2B5EF4-FFF2-40B4-BE49-F238E27FC236}">
                <a16:creationId xmlns:a16="http://schemas.microsoft.com/office/drawing/2014/main" id="{348B7888-FEBF-467D-B2DE-B34633E484DF}"/>
              </a:ext>
            </a:extLst>
          </p:cNvPr>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00000"/>
                </a:solidFill>
                <a:effectLst/>
                <a:uLnTx/>
                <a:uFillTx/>
                <a:latin typeface="Arial"/>
                <a:ea typeface="+mj-ea"/>
                <a:cs typeface="Arial"/>
              </a:rPr>
              <a:t>FRTB timeline</a:t>
            </a:r>
          </a:p>
        </p:txBody>
      </p:sp>
      <p:sp>
        <p:nvSpPr>
          <p:cNvPr id="65" name="Oval 64">
            <a:extLst>
              <a:ext uri="{FF2B5EF4-FFF2-40B4-BE49-F238E27FC236}">
                <a16:creationId xmlns:a16="http://schemas.microsoft.com/office/drawing/2014/main" id="{58CC19CC-36C1-4EFF-8A47-D82256379379}"/>
              </a:ext>
            </a:extLst>
          </p:cNvPr>
          <p:cNvSpPr/>
          <p:nvPr/>
        </p:nvSpPr>
        <p:spPr bwMode="gray">
          <a:xfrm>
            <a:off x="4252927" y="3315871"/>
            <a:ext cx="363894" cy="324240"/>
          </a:xfrm>
          <a:prstGeom prst="ellipse">
            <a:avLst/>
          </a:prstGeom>
          <a:solidFill>
            <a:srgbClr val="00B0F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IN" sz="1000" b="1" i="0" u="none" strike="noStrike" kern="1200" cap="none" spc="0" normalizeH="0" baseline="0" noProof="0" dirty="0">
              <a:ln>
                <a:noFill/>
              </a:ln>
              <a:solidFill>
                <a:srgbClr val="FFFFFF"/>
              </a:solidFill>
              <a:effectLst/>
              <a:uLnTx/>
              <a:uFillTx/>
              <a:latin typeface="Arial"/>
              <a:ea typeface="+mn-ea"/>
              <a:cs typeface="+mn-cs"/>
            </a:endParaRPr>
          </a:p>
        </p:txBody>
      </p:sp>
      <p:sp>
        <p:nvSpPr>
          <p:cNvPr id="66" name="Oval 65">
            <a:extLst>
              <a:ext uri="{FF2B5EF4-FFF2-40B4-BE49-F238E27FC236}">
                <a16:creationId xmlns:a16="http://schemas.microsoft.com/office/drawing/2014/main" id="{C187307E-43A7-47C6-AC28-A1DF0F2F74F0}"/>
              </a:ext>
            </a:extLst>
          </p:cNvPr>
          <p:cNvSpPr/>
          <p:nvPr/>
        </p:nvSpPr>
        <p:spPr bwMode="gray">
          <a:xfrm>
            <a:off x="5330494" y="3315871"/>
            <a:ext cx="363894" cy="324240"/>
          </a:xfrm>
          <a:prstGeom prst="ellipse">
            <a:avLst/>
          </a:prstGeom>
          <a:solidFill>
            <a:srgbClr val="00B0F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IN" sz="1000" b="1" i="0" u="none" strike="noStrike" kern="1200" cap="none" spc="0" normalizeH="0" baseline="0" noProof="0" dirty="0">
              <a:ln>
                <a:noFill/>
              </a:ln>
              <a:solidFill>
                <a:srgbClr val="FFFFFF"/>
              </a:solidFill>
              <a:effectLst/>
              <a:uLnTx/>
              <a:uFillTx/>
              <a:latin typeface="Arial"/>
              <a:ea typeface="+mn-ea"/>
              <a:cs typeface="+mn-cs"/>
            </a:endParaRPr>
          </a:p>
        </p:txBody>
      </p:sp>
      <p:sp>
        <p:nvSpPr>
          <p:cNvPr id="67" name="Rectangle 66">
            <a:extLst>
              <a:ext uri="{FF2B5EF4-FFF2-40B4-BE49-F238E27FC236}">
                <a16:creationId xmlns:a16="http://schemas.microsoft.com/office/drawing/2014/main" id="{A6E6E46F-CF88-4D0B-A217-FF251BC21B55}"/>
              </a:ext>
            </a:extLst>
          </p:cNvPr>
          <p:cNvSpPr/>
          <p:nvPr/>
        </p:nvSpPr>
        <p:spPr bwMode="gray">
          <a:xfrm>
            <a:off x="4061925" y="3010851"/>
            <a:ext cx="709126" cy="230931"/>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2014</a:t>
            </a:r>
          </a:p>
        </p:txBody>
      </p:sp>
      <p:sp>
        <p:nvSpPr>
          <p:cNvPr id="68" name="Rectangle 67">
            <a:extLst>
              <a:ext uri="{FF2B5EF4-FFF2-40B4-BE49-F238E27FC236}">
                <a16:creationId xmlns:a16="http://schemas.microsoft.com/office/drawing/2014/main" id="{035BFEA9-D824-46B4-8B5B-F86498735F9B}"/>
              </a:ext>
            </a:extLst>
          </p:cNvPr>
          <p:cNvSpPr/>
          <p:nvPr/>
        </p:nvSpPr>
        <p:spPr bwMode="gray">
          <a:xfrm>
            <a:off x="5152051" y="3720488"/>
            <a:ext cx="709126" cy="230931"/>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2015</a:t>
            </a:r>
            <a:endParaRPr kumimoji="0" lang="en-IN"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9" name="Rectangle 68">
            <a:extLst>
              <a:ext uri="{FF2B5EF4-FFF2-40B4-BE49-F238E27FC236}">
                <a16:creationId xmlns:a16="http://schemas.microsoft.com/office/drawing/2014/main" id="{FC9203B1-C97C-4B04-AA6D-A6FCC8E8017C}"/>
              </a:ext>
            </a:extLst>
          </p:cNvPr>
          <p:cNvSpPr/>
          <p:nvPr/>
        </p:nvSpPr>
        <p:spPr>
          <a:xfrm>
            <a:off x="3880443" y="4504322"/>
            <a:ext cx="1109133" cy="1591678"/>
          </a:xfrm>
          <a:prstGeom prst="rect">
            <a:avLst/>
          </a:prstGeom>
          <a:solidFill>
            <a:schemeClr val="bg1">
              <a:lumMod val="95000"/>
            </a:schemeClr>
          </a:solidFill>
        </p:spPr>
        <p:txBody>
          <a:bodyPr wrap="square" lIns="36000" tIns="0" rIns="36000" bIns="0" anchor="ctr" anchorCtr="0">
            <a:noAutofit/>
          </a:bodyPr>
          <a:lstStyle/>
          <a:p>
            <a:pPr marL="87313" marR="0" lvl="0" indent="-87313" algn="l" defTabSz="914400" rtl="0" eaLnBrk="1" fontAlgn="auto" latinLnBrk="0" hangingPunct="1">
              <a:lnSpc>
                <a:spcPct val="12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Basel publishes Report on the regulatory consistency of risk-weighted assets for market risk.</a:t>
            </a:r>
          </a:p>
        </p:txBody>
      </p:sp>
      <p:sp>
        <p:nvSpPr>
          <p:cNvPr id="70" name="Rectangle 69">
            <a:extLst>
              <a:ext uri="{FF2B5EF4-FFF2-40B4-BE49-F238E27FC236}">
                <a16:creationId xmlns:a16="http://schemas.microsoft.com/office/drawing/2014/main" id="{2DF7C162-0C23-4F1C-A1B4-606A53EFD000}"/>
              </a:ext>
            </a:extLst>
          </p:cNvPr>
          <p:cNvSpPr/>
          <p:nvPr/>
        </p:nvSpPr>
        <p:spPr bwMode="gray">
          <a:xfrm>
            <a:off x="3880444" y="4161809"/>
            <a:ext cx="1109134" cy="314577"/>
          </a:xfrm>
          <a:prstGeom prst="rect">
            <a:avLst/>
          </a:prstGeom>
          <a:solidFill>
            <a:srgbClr val="00206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BCBS 240</a:t>
            </a:r>
          </a:p>
        </p:txBody>
      </p:sp>
      <p:sp>
        <p:nvSpPr>
          <p:cNvPr id="71" name="Oval 70">
            <a:extLst>
              <a:ext uri="{FF2B5EF4-FFF2-40B4-BE49-F238E27FC236}">
                <a16:creationId xmlns:a16="http://schemas.microsoft.com/office/drawing/2014/main" id="{163E00A1-710E-4F8E-A677-68C2F02629AD}"/>
              </a:ext>
            </a:extLst>
          </p:cNvPr>
          <p:cNvSpPr/>
          <p:nvPr/>
        </p:nvSpPr>
        <p:spPr>
          <a:xfrm>
            <a:off x="4336375" y="3694160"/>
            <a:ext cx="201168" cy="203689"/>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78848A"/>
              </a:solidFill>
              <a:effectLst/>
              <a:uLnTx/>
              <a:uFillTx/>
              <a:latin typeface="Arial"/>
              <a:ea typeface="+mn-ea"/>
              <a:cs typeface="+mn-cs"/>
            </a:endParaRPr>
          </a:p>
        </p:txBody>
      </p:sp>
      <p:sp>
        <p:nvSpPr>
          <p:cNvPr id="72" name="Isosceles Triangle 71">
            <a:extLst>
              <a:ext uri="{FF2B5EF4-FFF2-40B4-BE49-F238E27FC236}">
                <a16:creationId xmlns:a16="http://schemas.microsoft.com/office/drawing/2014/main" id="{C1F7AD9D-8A84-4733-98CD-E42BB6F902E8}"/>
              </a:ext>
            </a:extLst>
          </p:cNvPr>
          <p:cNvSpPr/>
          <p:nvPr/>
        </p:nvSpPr>
        <p:spPr>
          <a:xfrm flipV="1">
            <a:off x="4376135" y="3941100"/>
            <a:ext cx="152023" cy="138989"/>
          </a:xfrm>
          <a:prstGeom prst="triangle">
            <a:avLst/>
          </a:prstGeom>
          <a:solidFill>
            <a:srgbClr val="00B0F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915A"/>
              </a:solidFill>
              <a:effectLst/>
              <a:uLnTx/>
              <a:uFillTx/>
              <a:latin typeface="Arial"/>
              <a:ea typeface="+mn-ea"/>
              <a:cs typeface="+mn-cs"/>
            </a:endParaRPr>
          </a:p>
        </p:txBody>
      </p:sp>
      <p:sp>
        <p:nvSpPr>
          <p:cNvPr id="73" name="Oval 72">
            <a:extLst>
              <a:ext uri="{FF2B5EF4-FFF2-40B4-BE49-F238E27FC236}">
                <a16:creationId xmlns:a16="http://schemas.microsoft.com/office/drawing/2014/main" id="{2DE3D966-F1B8-4290-8B7D-BFA988E42F1B}"/>
              </a:ext>
            </a:extLst>
          </p:cNvPr>
          <p:cNvSpPr/>
          <p:nvPr/>
        </p:nvSpPr>
        <p:spPr>
          <a:xfrm>
            <a:off x="5411266" y="3040526"/>
            <a:ext cx="201168" cy="203689"/>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78848A"/>
              </a:solidFill>
              <a:effectLst/>
              <a:uLnTx/>
              <a:uFillTx/>
              <a:latin typeface="Arial"/>
              <a:ea typeface="+mn-ea"/>
              <a:cs typeface="+mn-cs"/>
            </a:endParaRPr>
          </a:p>
        </p:txBody>
      </p:sp>
      <p:sp>
        <p:nvSpPr>
          <p:cNvPr id="114" name="Isosceles Triangle 113">
            <a:extLst>
              <a:ext uri="{FF2B5EF4-FFF2-40B4-BE49-F238E27FC236}">
                <a16:creationId xmlns:a16="http://schemas.microsoft.com/office/drawing/2014/main" id="{6BC02A5F-3013-43B8-822B-9AB8FA934C90}"/>
              </a:ext>
            </a:extLst>
          </p:cNvPr>
          <p:cNvSpPr/>
          <p:nvPr/>
        </p:nvSpPr>
        <p:spPr>
          <a:xfrm rot="10800000" flipV="1">
            <a:off x="5438555" y="2854757"/>
            <a:ext cx="132843" cy="138989"/>
          </a:xfrm>
          <a:prstGeom prst="triangle">
            <a:avLst/>
          </a:prstGeom>
          <a:solidFill>
            <a:srgbClr val="00B0F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915A"/>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C54E9151-B021-4198-B125-939BA39E2746}"/>
              </a:ext>
            </a:extLst>
          </p:cNvPr>
          <p:cNvSpPr/>
          <p:nvPr/>
        </p:nvSpPr>
        <p:spPr bwMode="gray">
          <a:xfrm>
            <a:off x="4970654" y="2478642"/>
            <a:ext cx="1106424" cy="314577"/>
          </a:xfrm>
          <a:prstGeom prst="rect">
            <a:avLst/>
          </a:prstGeom>
          <a:solidFill>
            <a:srgbClr val="00206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BCBS d305</a:t>
            </a:r>
          </a:p>
        </p:txBody>
      </p:sp>
      <p:sp>
        <p:nvSpPr>
          <p:cNvPr id="116" name="Rectangle 115">
            <a:extLst>
              <a:ext uri="{FF2B5EF4-FFF2-40B4-BE49-F238E27FC236}">
                <a16:creationId xmlns:a16="http://schemas.microsoft.com/office/drawing/2014/main" id="{FB9B381B-3B64-4834-9F41-7CB031A244C1}"/>
              </a:ext>
            </a:extLst>
          </p:cNvPr>
          <p:cNvSpPr/>
          <p:nvPr/>
        </p:nvSpPr>
        <p:spPr>
          <a:xfrm>
            <a:off x="4989576" y="859650"/>
            <a:ext cx="1106424" cy="1591056"/>
          </a:xfrm>
          <a:prstGeom prst="rect">
            <a:avLst/>
          </a:prstGeom>
          <a:solidFill>
            <a:schemeClr val="bg1">
              <a:lumMod val="95000"/>
            </a:schemeClr>
          </a:solidFill>
        </p:spPr>
        <p:txBody>
          <a:bodyPr wrap="square" lIns="36000" tIns="0" rIns="36000" bIns="0" anchor="ctr" anchorCtr="0">
            <a:noAutofit/>
          </a:bodyPr>
          <a:lstStyle/>
          <a:p>
            <a:pPr marL="87313" marR="0" lvl="0" indent="-87313" algn="l" defTabSz="914400" rtl="0" eaLnBrk="1" fontAlgn="auto" latinLnBrk="0" hangingPunct="1">
              <a:lnSpc>
                <a:spcPct val="12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Third consultation on Fundamental Review of the Trading Book (FRTB)</a:t>
            </a:r>
          </a:p>
        </p:txBody>
      </p:sp>
      <p:sp>
        <p:nvSpPr>
          <p:cNvPr id="117" name="Oval 116">
            <a:extLst>
              <a:ext uri="{FF2B5EF4-FFF2-40B4-BE49-F238E27FC236}">
                <a16:creationId xmlns:a16="http://schemas.microsoft.com/office/drawing/2014/main" id="{C36B1A7B-D8D1-4EDD-A9B1-941E44B02787}"/>
              </a:ext>
            </a:extLst>
          </p:cNvPr>
          <p:cNvSpPr/>
          <p:nvPr/>
        </p:nvSpPr>
        <p:spPr bwMode="gray">
          <a:xfrm>
            <a:off x="6333794" y="3315871"/>
            <a:ext cx="363894" cy="324240"/>
          </a:xfrm>
          <a:prstGeom prst="ellipse">
            <a:avLst/>
          </a:prstGeom>
          <a:solidFill>
            <a:srgbClr val="00B0F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IN" sz="1000" b="1" i="0" u="none" strike="noStrike" kern="1200" cap="none" spc="0" normalizeH="0" baseline="0" noProof="0" dirty="0">
              <a:ln>
                <a:noFill/>
              </a:ln>
              <a:solidFill>
                <a:srgbClr val="FFFFFF"/>
              </a:solidFill>
              <a:effectLst/>
              <a:uLnTx/>
              <a:uFillTx/>
              <a:latin typeface="Arial"/>
              <a:ea typeface="+mn-ea"/>
              <a:cs typeface="+mn-cs"/>
            </a:endParaRPr>
          </a:p>
        </p:txBody>
      </p:sp>
      <p:sp>
        <p:nvSpPr>
          <p:cNvPr id="118" name="Oval 117">
            <a:extLst>
              <a:ext uri="{FF2B5EF4-FFF2-40B4-BE49-F238E27FC236}">
                <a16:creationId xmlns:a16="http://schemas.microsoft.com/office/drawing/2014/main" id="{DBDE1568-915F-4917-B040-CF8B85628956}"/>
              </a:ext>
            </a:extLst>
          </p:cNvPr>
          <p:cNvSpPr/>
          <p:nvPr/>
        </p:nvSpPr>
        <p:spPr bwMode="gray">
          <a:xfrm>
            <a:off x="7411361" y="3315871"/>
            <a:ext cx="363894" cy="324240"/>
          </a:xfrm>
          <a:prstGeom prst="ellipse">
            <a:avLst/>
          </a:prstGeom>
          <a:solidFill>
            <a:srgbClr val="00B0F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IN" sz="1000" b="1" i="0" u="none" strike="noStrike" kern="1200" cap="none" spc="0" normalizeH="0" baseline="0" noProof="0" dirty="0">
              <a:ln>
                <a:noFill/>
              </a:ln>
              <a:solidFill>
                <a:srgbClr val="FFFFFF"/>
              </a:solidFill>
              <a:effectLst/>
              <a:uLnTx/>
              <a:uFillTx/>
              <a:latin typeface="Arial"/>
              <a:ea typeface="+mn-ea"/>
              <a:cs typeface="+mn-cs"/>
            </a:endParaRPr>
          </a:p>
        </p:txBody>
      </p:sp>
      <p:sp>
        <p:nvSpPr>
          <p:cNvPr id="119" name="Rectangle 118">
            <a:extLst>
              <a:ext uri="{FF2B5EF4-FFF2-40B4-BE49-F238E27FC236}">
                <a16:creationId xmlns:a16="http://schemas.microsoft.com/office/drawing/2014/main" id="{FEAB077F-91D3-4A84-A817-3563E0AFD257}"/>
              </a:ext>
            </a:extLst>
          </p:cNvPr>
          <p:cNvSpPr/>
          <p:nvPr/>
        </p:nvSpPr>
        <p:spPr bwMode="gray">
          <a:xfrm>
            <a:off x="6142792" y="3010851"/>
            <a:ext cx="709126" cy="230931"/>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IN"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2016</a:t>
            </a:r>
          </a:p>
        </p:txBody>
      </p:sp>
      <p:sp>
        <p:nvSpPr>
          <p:cNvPr id="120" name="Rectangle 119">
            <a:extLst>
              <a:ext uri="{FF2B5EF4-FFF2-40B4-BE49-F238E27FC236}">
                <a16:creationId xmlns:a16="http://schemas.microsoft.com/office/drawing/2014/main" id="{74A2F116-6617-4CB3-B02B-FC442C2D7A2E}"/>
              </a:ext>
            </a:extLst>
          </p:cNvPr>
          <p:cNvSpPr/>
          <p:nvPr/>
        </p:nvSpPr>
        <p:spPr bwMode="gray">
          <a:xfrm>
            <a:off x="7232918" y="3720488"/>
            <a:ext cx="709126" cy="230931"/>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2017</a:t>
            </a:r>
          </a:p>
        </p:txBody>
      </p:sp>
      <p:sp>
        <p:nvSpPr>
          <p:cNvPr id="121" name="Rectangle 120">
            <a:extLst>
              <a:ext uri="{FF2B5EF4-FFF2-40B4-BE49-F238E27FC236}">
                <a16:creationId xmlns:a16="http://schemas.microsoft.com/office/drawing/2014/main" id="{834F3F5F-DDF4-4D36-BD38-85EFC6DEABBB}"/>
              </a:ext>
            </a:extLst>
          </p:cNvPr>
          <p:cNvSpPr/>
          <p:nvPr/>
        </p:nvSpPr>
        <p:spPr>
          <a:xfrm>
            <a:off x="5961310" y="4504322"/>
            <a:ext cx="1109133" cy="1591678"/>
          </a:xfrm>
          <a:prstGeom prst="rect">
            <a:avLst/>
          </a:prstGeom>
          <a:solidFill>
            <a:schemeClr val="bg1">
              <a:lumMod val="95000"/>
            </a:schemeClr>
          </a:solidFill>
        </p:spPr>
        <p:txBody>
          <a:bodyPr wrap="square" lIns="36000" tIns="0" rIns="36000" bIns="0" anchor="ctr" anchorCtr="0">
            <a:noAutofit/>
          </a:bodyPr>
          <a:lstStyle/>
          <a:p>
            <a:pPr marL="87313" marR="0" lvl="0" indent="-87313" algn="l" defTabSz="914400" rtl="0" eaLnBrk="1" fontAlgn="auto" latinLnBrk="0" hangingPunct="1">
              <a:lnSpc>
                <a:spcPct val="12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Final FRTB standards</a:t>
            </a:r>
          </a:p>
        </p:txBody>
      </p:sp>
      <p:sp>
        <p:nvSpPr>
          <p:cNvPr id="122" name="Rectangle 121">
            <a:extLst>
              <a:ext uri="{FF2B5EF4-FFF2-40B4-BE49-F238E27FC236}">
                <a16:creationId xmlns:a16="http://schemas.microsoft.com/office/drawing/2014/main" id="{1988A33F-F478-4B55-AFF3-94E0BEAE481F}"/>
              </a:ext>
            </a:extLst>
          </p:cNvPr>
          <p:cNvSpPr/>
          <p:nvPr/>
        </p:nvSpPr>
        <p:spPr bwMode="gray">
          <a:xfrm>
            <a:off x="5961311" y="4161809"/>
            <a:ext cx="1109134" cy="314577"/>
          </a:xfrm>
          <a:prstGeom prst="rect">
            <a:avLst/>
          </a:prstGeom>
          <a:solidFill>
            <a:srgbClr val="00206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BCBS d352</a:t>
            </a:r>
          </a:p>
        </p:txBody>
      </p:sp>
      <p:sp>
        <p:nvSpPr>
          <p:cNvPr id="123" name="Oval 122">
            <a:extLst>
              <a:ext uri="{FF2B5EF4-FFF2-40B4-BE49-F238E27FC236}">
                <a16:creationId xmlns:a16="http://schemas.microsoft.com/office/drawing/2014/main" id="{B0375A4F-7231-445D-8027-9701D08F97E8}"/>
              </a:ext>
            </a:extLst>
          </p:cNvPr>
          <p:cNvSpPr/>
          <p:nvPr/>
        </p:nvSpPr>
        <p:spPr>
          <a:xfrm>
            <a:off x="6417242" y="3694160"/>
            <a:ext cx="201168" cy="203689"/>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78848A"/>
              </a:solidFill>
              <a:effectLst/>
              <a:uLnTx/>
              <a:uFillTx/>
              <a:latin typeface="Arial"/>
              <a:ea typeface="+mn-ea"/>
              <a:cs typeface="+mn-cs"/>
            </a:endParaRPr>
          </a:p>
        </p:txBody>
      </p:sp>
      <p:sp>
        <p:nvSpPr>
          <p:cNvPr id="124" name="Isosceles Triangle 123">
            <a:extLst>
              <a:ext uri="{FF2B5EF4-FFF2-40B4-BE49-F238E27FC236}">
                <a16:creationId xmlns:a16="http://schemas.microsoft.com/office/drawing/2014/main" id="{23B23CED-304F-4DDB-99C1-A8416ED66061}"/>
              </a:ext>
            </a:extLst>
          </p:cNvPr>
          <p:cNvSpPr/>
          <p:nvPr/>
        </p:nvSpPr>
        <p:spPr>
          <a:xfrm flipV="1">
            <a:off x="6457002" y="3941100"/>
            <a:ext cx="152023" cy="138989"/>
          </a:xfrm>
          <a:prstGeom prst="triangle">
            <a:avLst/>
          </a:prstGeom>
          <a:solidFill>
            <a:srgbClr val="00B0F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915A"/>
              </a:solidFill>
              <a:effectLst/>
              <a:uLnTx/>
              <a:uFillTx/>
              <a:latin typeface="Arial"/>
              <a:ea typeface="+mn-ea"/>
              <a:cs typeface="+mn-cs"/>
            </a:endParaRPr>
          </a:p>
        </p:txBody>
      </p:sp>
      <p:sp>
        <p:nvSpPr>
          <p:cNvPr id="125" name="Oval 124">
            <a:extLst>
              <a:ext uri="{FF2B5EF4-FFF2-40B4-BE49-F238E27FC236}">
                <a16:creationId xmlns:a16="http://schemas.microsoft.com/office/drawing/2014/main" id="{6729847A-90E1-4272-B603-F524EA476165}"/>
              </a:ext>
            </a:extLst>
          </p:cNvPr>
          <p:cNvSpPr/>
          <p:nvPr/>
        </p:nvSpPr>
        <p:spPr>
          <a:xfrm>
            <a:off x="7492133" y="3040526"/>
            <a:ext cx="201168" cy="203689"/>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78848A"/>
              </a:solidFill>
              <a:effectLst/>
              <a:uLnTx/>
              <a:uFillTx/>
              <a:latin typeface="Arial"/>
              <a:ea typeface="+mn-ea"/>
              <a:cs typeface="+mn-cs"/>
            </a:endParaRPr>
          </a:p>
        </p:txBody>
      </p:sp>
      <p:sp>
        <p:nvSpPr>
          <p:cNvPr id="126" name="Isosceles Triangle 125">
            <a:extLst>
              <a:ext uri="{FF2B5EF4-FFF2-40B4-BE49-F238E27FC236}">
                <a16:creationId xmlns:a16="http://schemas.microsoft.com/office/drawing/2014/main" id="{A6892469-E787-4CAA-80B5-588540D7D1CB}"/>
              </a:ext>
            </a:extLst>
          </p:cNvPr>
          <p:cNvSpPr/>
          <p:nvPr/>
        </p:nvSpPr>
        <p:spPr>
          <a:xfrm rot="10800000" flipV="1">
            <a:off x="7519422" y="2854757"/>
            <a:ext cx="132843" cy="138989"/>
          </a:xfrm>
          <a:prstGeom prst="triangle">
            <a:avLst/>
          </a:prstGeom>
          <a:solidFill>
            <a:srgbClr val="00B0F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915A"/>
              </a:solidFill>
              <a:effectLst/>
              <a:uLnTx/>
              <a:uFillTx/>
              <a:latin typeface="Arial"/>
              <a:ea typeface="+mn-ea"/>
              <a:cs typeface="+mn-cs"/>
            </a:endParaRPr>
          </a:p>
        </p:txBody>
      </p:sp>
      <p:sp>
        <p:nvSpPr>
          <p:cNvPr id="127" name="Rectangle 126">
            <a:extLst>
              <a:ext uri="{FF2B5EF4-FFF2-40B4-BE49-F238E27FC236}">
                <a16:creationId xmlns:a16="http://schemas.microsoft.com/office/drawing/2014/main" id="{0F52119A-A0D8-46CB-9A56-9182E22D4175}"/>
              </a:ext>
            </a:extLst>
          </p:cNvPr>
          <p:cNvSpPr/>
          <p:nvPr/>
        </p:nvSpPr>
        <p:spPr bwMode="gray">
          <a:xfrm>
            <a:off x="7051521" y="2478642"/>
            <a:ext cx="1106424" cy="314577"/>
          </a:xfrm>
          <a:prstGeom prst="rect">
            <a:avLst/>
          </a:prstGeom>
          <a:solidFill>
            <a:srgbClr val="00206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BCBS d408</a:t>
            </a:r>
          </a:p>
        </p:txBody>
      </p:sp>
      <p:sp>
        <p:nvSpPr>
          <p:cNvPr id="128" name="Rectangle 127">
            <a:extLst>
              <a:ext uri="{FF2B5EF4-FFF2-40B4-BE49-F238E27FC236}">
                <a16:creationId xmlns:a16="http://schemas.microsoft.com/office/drawing/2014/main" id="{6C521AD9-C75C-4C4C-BFD3-DE2A1E9D5DE1}"/>
              </a:ext>
            </a:extLst>
          </p:cNvPr>
          <p:cNvSpPr/>
          <p:nvPr/>
        </p:nvSpPr>
        <p:spPr>
          <a:xfrm>
            <a:off x="7070443" y="859650"/>
            <a:ext cx="1106424" cy="1591056"/>
          </a:xfrm>
          <a:prstGeom prst="rect">
            <a:avLst/>
          </a:prstGeom>
          <a:solidFill>
            <a:schemeClr val="bg1">
              <a:lumMod val="95000"/>
            </a:schemeClr>
          </a:solidFill>
        </p:spPr>
        <p:txBody>
          <a:bodyPr wrap="square" lIns="36000" tIns="0" rIns="36000" bIns="0" anchor="ctr" anchorCtr="0">
            <a:noAutofit/>
          </a:bodyPr>
          <a:lstStyle/>
          <a:p>
            <a:pPr marL="87313" marR="0" lvl="0" indent="-87313" algn="l" defTabSz="914400" rtl="0" eaLnBrk="1" fontAlgn="auto" latinLnBrk="0" hangingPunct="1">
              <a:lnSpc>
                <a:spcPct val="12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FRTB simplified approach consultation</a:t>
            </a:r>
          </a:p>
        </p:txBody>
      </p:sp>
      <p:sp>
        <p:nvSpPr>
          <p:cNvPr id="129" name="Oval 128">
            <a:extLst>
              <a:ext uri="{FF2B5EF4-FFF2-40B4-BE49-F238E27FC236}">
                <a16:creationId xmlns:a16="http://schemas.microsoft.com/office/drawing/2014/main" id="{DE019835-884B-41FB-BC04-556592F56924}"/>
              </a:ext>
            </a:extLst>
          </p:cNvPr>
          <p:cNvSpPr/>
          <p:nvPr/>
        </p:nvSpPr>
        <p:spPr bwMode="gray">
          <a:xfrm>
            <a:off x="8437845" y="3315871"/>
            <a:ext cx="363894" cy="324240"/>
          </a:xfrm>
          <a:prstGeom prst="ellipse">
            <a:avLst/>
          </a:prstGeom>
          <a:solidFill>
            <a:srgbClr val="00B0F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IN" sz="1000" b="1" i="0" u="none" strike="noStrike" kern="1200" cap="none" spc="0" normalizeH="0" baseline="0" noProof="0" dirty="0">
              <a:ln>
                <a:noFill/>
              </a:ln>
              <a:solidFill>
                <a:srgbClr val="FFFFFF"/>
              </a:solidFill>
              <a:effectLst/>
              <a:uLnTx/>
              <a:uFillTx/>
              <a:latin typeface="Arial"/>
              <a:ea typeface="+mn-ea"/>
              <a:cs typeface="+mn-cs"/>
            </a:endParaRPr>
          </a:p>
        </p:txBody>
      </p:sp>
      <p:sp>
        <p:nvSpPr>
          <p:cNvPr id="130" name="Oval 129">
            <a:extLst>
              <a:ext uri="{FF2B5EF4-FFF2-40B4-BE49-F238E27FC236}">
                <a16:creationId xmlns:a16="http://schemas.microsoft.com/office/drawing/2014/main" id="{34DE6A23-FDC4-46EB-ABF3-3B8BB5411F64}"/>
              </a:ext>
            </a:extLst>
          </p:cNvPr>
          <p:cNvSpPr/>
          <p:nvPr/>
        </p:nvSpPr>
        <p:spPr bwMode="gray">
          <a:xfrm>
            <a:off x="9515412" y="3315871"/>
            <a:ext cx="363894" cy="324240"/>
          </a:xfrm>
          <a:prstGeom prst="ellipse">
            <a:avLst/>
          </a:prstGeom>
          <a:solidFill>
            <a:srgbClr val="00B0F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IN" sz="1000" b="1" i="0" u="none" strike="noStrike" kern="1200" cap="none" spc="0" normalizeH="0" baseline="0" noProof="0" dirty="0">
              <a:ln>
                <a:noFill/>
              </a:ln>
              <a:solidFill>
                <a:srgbClr val="FFFFFF"/>
              </a:solidFill>
              <a:effectLst/>
              <a:uLnTx/>
              <a:uFillTx/>
              <a:latin typeface="Arial"/>
              <a:ea typeface="+mn-ea"/>
              <a:cs typeface="+mn-cs"/>
            </a:endParaRPr>
          </a:p>
        </p:txBody>
      </p:sp>
      <p:sp>
        <p:nvSpPr>
          <p:cNvPr id="131" name="Rectangle 130">
            <a:extLst>
              <a:ext uri="{FF2B5EF4-FFF2-40B4-BE49-F238E27FC236}">
                <a16:creationId xmlns:a16="http://schemas.microsoft.com/office/drawing/2014/main" id="{B87897B1-4918-472A-82E1-22F2E0B1F8BA}"/>
              </a:ext>
            </a:extLst>
          </p:cNvPr>
          <p:cNvSpPr/>
          <p:nvPr/>
        </p:nvSpPr>
        <p:spPr bwMode="gray">
          <a:xfrm>
            <a:off x="8246843" y="3010851"/>
            <a:ext cx="709126" cy="230931"/>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2018</a:t>
            </a:r>
          </a:p>
        </p:txBody>
      </p:sp>
      <p:sp>
        <p:nvSpPr>
          <p:cNvPr id="132" name="Rectangle 131">
            <a:extLst>
              <a:ext uri="{FF2B5EF4-FFF2-40B4-BE49-F238E27FC236}">
                <a16:creationId xmlns:a16="http://schemas.microsoft.com/office/drawing/2014/main" id="{C8A14367-561A-46CD-8F53-095058553E05}"/>
              </a:ext>
            </a:extLst>
          </p:cNvPr>
          <p:cNvSpPr/>
          <p:nvPr/>
        </p:nvSpPr>
        <p:spPr bwMode="gray">
          <a:xfrm>
            <a:off x="9336969" y="3720488"/>
            <a:ext cx="709126" cy="230931"/>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IN"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2019</a:t>
            </a:r>
            <a:endParaRPr kumimoji="0" lang="en-IN"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 name="Rectangle 132">
            <a:extLst>
              <a:ext uri="{FF2B5EF4-FFF2-40B4-BE49-F238E27FC236}">
                <a16:creationId xmlns:a16="http://schemas.microsoft.com/office/drawing/2014/main" id="{05C8D1ED-469D-4719-899A-2ABC0C923909}"/>
              </a:ext>
            </a:extLst>
          </p:cNvPr>
          <p:cNvSpPr/>
          <p:nvPr/>
        </p:nvSpPr>
        <p:spPr>
          <a:xfrm>
            <a:off x="8065361" y="4504322"/>
            <a:ext cx="1109133" cy="1591678"/>
          </a:xfrm>
          <a:prstGeom prst="rect">
            <a:avLst/>
          </a:prstGeom>
          <a:solidFill>
            <a:schemeClr val="bg1">
              <a:lumMod val="95000"/>
            </a:schemeClr>
          </a:solidFill>
        </p:spPr>
        <p:txBody>
          <a:bodyPr wrap="square" lIns="36000" tIns="0" rIns="36000" bIns="0" anchor="ctr" anchorCtr="0">
            <a:noAutofit/>
          </a:bodyPr>
          <a:lstStyle/>
          <a:p>
            <a:pPr marL="87313" marR="0" lvl="0" indent="-87313" algn="l" defTabSz="914400" rtl="0" eaLnBrk="1" fontAlgn="auto" latinLnBrk="0" hangingPunct="1">
              <a:lnSpc>
                <a:spcPct val="12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Basel III: Finalization of post-crisis reforms</a:t>
            </a:r>
          </a:p>
        </p:txBody>
      </p:sp>
      <p:sp>
        <p:nvSpPr>
          <p:cNvPr id="134" name="Rectangle 133">
            <a:extLst>
              <a:ext uri="{FF2B5EF4-FFF2-40B4-BE49-F238E27FC236}">
                <a16:creationId xmlns:a16="http://schemas.microsoft.com/office/drawing/2014/main" id="{099A154F-9C3A-42E4-99BA-5E31CF836AFC}"/>
              </a:ext>
            </a:extLst>
          </p:cNvPr>
          <p:cNvSpPr/>
          <p:nvPr/>
        </p:nvSpPr>
        <p:spPr bwMode="gray">
          <a:xfrm>
            <a:off x="8065362" y="4161809"/>
            <a:ext cx="1109134" cy="314577"/>
          </a:xfrm>
          <a:prstGeom prst="rect">
            <a:avLst/>
          </a:prstGeom>
          <a:solidFill>
            <a:srgbClr val="00206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BCBS d424</a:t>
            </a:r>
          </a:p>
        </p:txBody>
      </p:sp>
      <p:sp>
        <p:nvSpPr>
          <p:cNvPr id="135" name="Oval 134">
            <a:extLst>
              <a:ext uri="{FF2B5EF4-FFF2-40B4-BE49-F238E27FC236}">
                <a16:creationId xmlns:a16="http://schemas.microsoft.com/office/drawing/2014/main" id="{57D8927E-907C-4E5C-BFD2-01B49A66CA05}"/>
              </a:ext>
            </a:extLst>
          </p:cNvPr>
          <p:cNvSpPr/>
          <p:nvPr/>
        </p:nvSpPr>
        <p:spPr>
          <a:xfrm>
            <a:off x="8521293" y="3694160"/>
            <a:ext cx="201168" cy="203689"/>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78848A"/>
              </a:solidFill>
              <a:effectLst/>
              <a:uLnTx/>
              <a:uFillTx/>
              <a:latin typeface="Arial"/>
              <a:ea typeface="+mn-ea"/>
              <a:cs typeface="+mn-cs"/>
            </a:endParaRPr>
          </a:p>
        </p:txBody>
      </p:sp>
      <p:sp>
        <p:nvSpPr>
          <p:cNvPr id="136" name="Isosceles Triangle 135">
            <a:extLst>
              <a:ext uri="{FF2B5EF4-FFF2-40B4-BE49-F238E27FC236}">
                <a16:creationId xmlns:a16="http://schemas.microsoft.com/office/drawing/2014/main" id="{9056144B-FE03-4327-9B40-9E9C4AD22D0D}"/>
              </a:ext>
            </a:extLst>
          </p:cNvPr>
          <p:cNvSpPr/>
          <p:nvPr/>
        </p:nvSpPr>
        <p:spPr>
          <a:xfrm flipV="1">
            <a:off x="8561053" y="3941100"/>
            <a:ext cx="152023" cy="138989"/>
          </a:xfrm>
          <a:prstGeom prst="triangle">
            <a:avLst/>
          </a:prstGeom>
          <a:solidFill>
            <a:srgbClr val="00B0F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915A"/>
              </a:solidFill>
              <a:effectLst/>
              <a:uLnTx/>
              <a:uFillTx/>
              <a:latin typeface="Arial"/>
              <a:ea typeface="+mn-ea"/>
              <a:cs typeface="+mn-cs"/>
            </a:endParaRPr>
          </a:p>
        </p:txBody>
      </p:sp>
      <p:sp>
        <p:nvSpPr>
          <p:cNvPr id="137" name="Oval 136">
            <a:extLst>
              <a:ext uri="{FF2B5EF4-FFF2-40B4-BE49-F238E27FC236}">
                <a16:creationId xmlns:a16="http://schemas.microsoft.com/office/drawing/2014/main" id="{9092F0A3-250E-4B0F-A16E-E899B21C7B51}"/>
              </a:ext>
            </a:extLst>
          </p:cNvPr>
          <p:cNvSpPr/>
          <p:nvPr/>
        </p:nvSpPr>
        <p:spPr>
          <a:xfrm>
            <a:off x="9596184" y="3040526"/>
            <a:ext cx="201168" cy="203689"/>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78848A"/>
              </a:solidFill>
              <a:effectLst/>
              <a:uLnTx/>
              <a:uFillTx/>
              <a:latin typeface="Arial"/>
              <a:ea typeface="+mn-ea"/>
              <a:cs typeface="+mn-cs"/>
            </a:endParaRPr>
          </a:p>
        </p:txBody>
      </p:sp>
      <p:sp>
        <p:nvSpPr>
          <p:cNvPr id="138" name="Isosceles Triangle 137">
            <a:extLst>
              <a:ext uri="{FF2B5EF4-FFF2-40B4-BE49-F238E27FC236}">
                <a16:creationId xmlns:a16="http://schemas.microsoft.com/office/drawing/2014/main" id="{214C2CFF-D5DE-423C-9599-3FA55D5EB438}"/>
              </a:ext>
            </a:extLst>
          </p:cNvPr>
          <p:cNvSpPr/>
          <p:nvPr/>
        </p:nvSpPr>
        <p:spPr>
          <a:xfrm rot="10800000" flipV="1">
            <a:off x="9623473" y="2854757"/>
            <a:ext cx="132843" cy="138989"/>
          </a:xfrm>
          <a:prstGeom prst="triangle">
            <a:avLst/>
          </a:prstGeom>
          <a:solidFill>
            <a:srgbClr val="00B0F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915A"/>
              </a:solidFill>
              <a:effectLst/>
              <a:uLnTx/>
              <a:uFillTx/>
              <a:latin typeface="Arial"/>
              <a:ea typeface="+mn-ea"/>
              <a:cs typeface="+mn-cs"/>
            </a:endParaRPr>
          </a:p>
        </p:txBody>
      </p:sp>
      <p:sp>
        <p:nvSpPr>
          <p:cNvPr id="139" name="Rectangle 138">
            <a:extLst>
              <a:ext uri="{FF2B5EF4-FFF2-40B4-BE49-F238E27FC236}">
                <a16:creationId xmlns:a16="http://schemas.microsoft.com/office/drawing/2014/main" id="{60E68201-9815-4F4C-877E-F9B00799D61A}"/>
              </a:ext>
            </a:extLst>
          </p:cNvPr>
          <p:cNvSpPr/>
          <p:nvPr/>
        </p:nvSpPr>
        <p:spPr bwMode="gray">
          <a:xfrm>
            <a:off x="9155572" y="2478642"/>
            <a:ext cx="1106424" cy="314577"/>
          </a:xfrm>
          <a:prstGeom prst="rect">
            <a:avLst/>
          </a:prstGeom>
          <a:solidFill>
            <a:srgbClr val="00206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BCBS d452</a:t>
            </a:r>
          </a:p>
        </p:txBody>
      </p:sp>
      <p:sp>
        <p:nvSpPr>
          <p:cNvPr id="140" name="Rectangle 139">
            <a:extLst>
              <a:ext uri="{FF2B5EF4-FFF2-40B4-BE49-F238E27FC236}">
                <a16:creationId xmlns:a16="http://schemas.microsoft.com/office/drawing/2014/main" id="{949C3FF6-2EFC-4461-8F19-51044269BE37}"/>
              </a:ext>
            </a:extLst>
          </p:cNvPr>
          <p:cNvSpPr/>
          <p:nvPr/>
        </p:nvSpPr>
        <p:spPr>
          <a:xfrm>
            <a:off x="9174494" y="859650"/>
            <a:ext cx="1106424" cy="1591056"/>
          </a:xfrm>
          <a:prstGeom prst="rect">
            <a:avLst/>
          </a:prstGeom>
          <a:solidFill>
            <a:schemeClr val="bg1">
              <a:lumMod val="95000"/>
            </a:schemeClr>
          </a:solidFill>
        </p:spPr>
        <p:txBody>
          <a:bodyPr wrap="square" lIns="36000" tIns="0" rIns="36000" bIns="0" anchor="ctr" anchorCtr="0">
            <a:noAutofit/>
          </a:bodyPr>
          <a:lstStyle/>
          <a:p>
            <a:pPr marL="87313" marR="0" lvl="0" indent="-87313" algn="l" defTabSz="914400" rtl="0" eaLnBrk="1" fontAlgn="auto" latinLnBrk="0" hangingPunct="1">
              <a:lnSpc>
                <a:spcPct val="12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Revision of final standards for minimum capital requirements for market risk</a:t>
            </a:r>
          </a:p>
        </p:txBody>
      </p:sp>
      <p:sp>
        <p:nvSpPr>
          <p:cNvPr id="54" name="Oval 53">
            <a:extLst>
              <a:ext uri="{FF2B5EF4-FFF2-40B4-BE49-F238E27FC236}">
                <a16:creationId xmlns:a16="http://schemas.microsoft.com/office/drawing/2014/main" id="{A834D6E4-C718-425D-AAA2-7683E831826B}"/>
              </a:ext>
            </a:extLst>
          </p:cNvPr>
          <p:cNvSpPr/>
          <p:nvPr/>
        </p:nvSpPr>
        <p:spPr bwMode="gray">
          <a:xfrm>
            <a:off x="10514765" y="3306346"/>
            <a:ext cx="363894" cy="324240"/>
          </a:xfrm>
          <a:prstGeom prst="ellipse">
            <a:avLst/>
          </a:prstGeom>
          <a:solidFill>
            <a:srgbClr val="00B0F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IN" sz="1000" b="1" i="0" u="none" strike="noStrike" kern="1200" cap="none" spc="0" normalizeH="0" baseline="0" noProof="0" dirty="0">
              <a:ln>
                <a:noFill/>
              </a:ln>
              <a:solidFill>
                <a:srgbClr val="FFFFFF"/>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5A1B5485-C3D9-44AB-BA5A-ED0DFF4A25E7}"/>
              </a:ext>
            </a:extLst>
          </p:cNvPr>
          <p:cNvSpPr/>
          <p:nvPr/>
        </p:nvSpPr>
        <p:spPr bwMode="gray">
          <a:xfrm>
            <a:off x="10058400" y="3001327"/>
            <a:ext cx="1376472" cy="223300"/>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IN"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2023/2024?</a:t>
            </a:r>
          </a:p>
        </p:txBody>
      </p:sp>
      <p:sp>
        <p:nvSpPr>
          <p:cNvPr id="56" name="Rectangle 55">
            <a:extLst>
              <a:ext uri="{FF2B5EF4-FFF2-40B4-BE49-F238E27FC236}">
                <a16:creationId xmlns:a16="http://schemas.microsoft.com/office/drawing/2014/main" id="{047674D6-9844-49DF-AFF4-04A23B15B57C}"/>
              </a:ext>
            </a:extLst>
          </p:cNvPr>
          <p:cNvSpPr/>
          <p:nvPr/>
        </p:nvSpPr>
        <p:spPr>
          <a:xfrm>
            <a:off x="10142281" y="4494797"/>
            <a:ext cx="1109133" cy="1591678"/>
          </a:xfrm>
          <a:prstGeom prst="rect">
            <a:avLst/>
          </a:prstGeom>
          <a:solidFill>
            <a:schemeClr val="bg1">
              <a:lumMod val="95000"/>
            </a:schemeClr>
          </a:solidFill>
        </p:spPr>
        <p:txBody>
          <a:bodyPr wrap="square" lIns="36000" tIns="0" rIns="36000" bIns="0" anchor="ctr" anchorCtr="0">
            <a:noAutofit/>
          </a:bodyPr>
          <a:lstStyle/>
          <a:p>
            <a:pPr marL="87313" marR="0" lvl="0" indent="-87313" algn="l" defTabSz="914400" rtl="0" eaLnBrk="1" fontAlgn="auto" latinLnBrk="0" hangingPunct="1">
              <a:lnSpc>
                <a:spcPct val="12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Minimum capital requirements for market risk</a:t>
            </a:r>
          </a:p>
        </p:txBody>
      </p:sp>
      <p:sp>
        <p:nvSpPr>
          <p:cNvPr id="57" name="Rectangle 56">
            <a:extLst>
              <a:ext uri="{FF2B5EF4-FFF2-40B4-BE49-F238E27FC236}">
                <a16:creationId xmlns:a16="http://schemas.microsoft.com/office/drawing/2014/main" id="{B15E8209-A58A-4082-B833-861DF4D09C40}"/>
              </a:ext>
            </a:extLst>
          </p:cNvPr>
          <p:cNvSpPr/>
          <p:nvPr/>
        </p:nvSpPr>
        <p:spPr bwMode="gray">
          <a:xfrm>
            <a:off x="10142282" y="4152284"/>
            <a:ext cx="1109134" cy="314577"/>
          </a:xfrm>
          <a:prstGeom prst="rect">
            <a:avLst/>
          </a:prstGeom>
          <a:solidFill>
            <a:srgbClr val="00206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 live</a:t>
            </a:r>
          </a:p>
        </p:txBody>
      </p:sp>
      <p:sp>
        <p:nvSpPr>
          <p:cNvPr id="59" name="Oval 58">
            <a:extLst>
              <a:ext uri="{FF2B5EF4-FFF2-40B4-BE49-F238E27FC236}">
                <a16:creationId xmlns:a16="http://schemas.microsoft.com/office/drawing/2014/main" id="{8B275024-453C-4B82-B061-B7FA4FF8B82C}"/>
              </a:ext>
            </a:extLst>
          </p:cNvPr>
          <p:cNvSpPr/>
          <p:nvPr/>
        </p:nvSpPr>
        <p:spPr>
          <a:xfrm>
            <a:off x="10598213" y="3684635"/>
            <a:ext cx="201168" cy="203689"/>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78848A"/>
              </a:solidFill>
              <a:effectLst/>
              <a:uLnTx/>
              <a:uFillTx/>
              <a:latin typeface="Arial"/>
              <a:ea typeface="+mn-ea"/>
              <a:cs typeface="+mn-cs"/>
            </a:endParaRPr>
          </a:p>
        </p:txBody>
      </p:sp>
      <p:sp>
        <p:nvSpPr>
          <p:cNvPr id="60" name="Isosceles Triangle 59">
            <a:extLst>
              <a:ext uri="{FF2B5EF4-FFF2-40B4-BE49-F238E27FC236}">
                <a16:creationId xmlns:a16="http://schemas.microsoft.com/office/drawing/2014/main" id="{FE26803A-F4CA-421F-9991-EF8723D749C9}"/>
              </a:ext>
            </a:extLst>
          </p:cNvPr>
          <p:cNvSpPr/>
          <p:nvPr/>
        </p:nvSpPr>
        <p:spPr>
          <a:xfrm flipV="1">
            <a:off x="10637973" y="3931575"/>
            <a:ext cx="152023" cy="138989"/>
          </a:xfrm>
          <a:prstGeom prst="triangle">
            <a:avLst/>
          </a:prstGeom>
          <a:solidFill>
            <a:srgbClr val="00B0F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915A"/>
              </a:solidFill>
              <a:effectLst/>
              <a:uLnTx/>
              <a:uFillTx/>
              <a:latin typeface="Arial"/>
              <a:ea typeface="+mn-ea"/>
              <a:cs typeface="+mn-cs"/>
            </a:endParaRPr>
          </a:p>
        </p:txBody>
      </p:sp>
    </p:spTree>
    <p:extLst>
      <p:ext uri="{BB962C8B-B14F-4D97-AF65-F5344CB8AC3E}">
        <p14:creationId xmlns:p14="http://schemas.microsoft.com/office/powerpoint/2010/main" val="3066415553"/>
      </p:ext>
    </p:extLst>
  </p:cSld>
  <p:clrMapOvr>
    <a:overrideClrMapping bg1="lt1" tx1="dk1" bg2="lt2" tx2="dk2" accent1="accent1" accent2="accent2" accent3="accent3" accent4="accent4" accent5="accent5" accent6="accent6" hlink="hlink" folHlink="folHlink"/>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2000" r="-2000"/>
          </a:stretch>
        </a:blipFill>
        <a:effectLst/>
      </p:bgPr>
    </p:bg>
    <p:spTree>
      <p:nvGrpSpPr>
        <p:cNvPr id="1" name=""/>
        <p:cNvGrpSpPr/>
        <p:nvPr/>
      </p:nvGrpSpPr>
      <p:grpSpPr>
        <a:xfrm>
          <a:off x="0" y="0"/>
          <a:ext cx="0" cy="0"/>
          <a:chOff x="0" y="0"/>
          <a:chExt cx="0" cy="0"/>
        </a:xfrm>
      </p:grpSpPr>
      <p:sp>
        <p:nvSpPr>
          <p:cNvPr id="9" name="AutoShape 3">
            <a:extLst>
              <a:ext uri="{FF2B5EF4-FFF2-40B4-BE49-F238E27FC236}">
                <a16:creationId xmlns:a16="http://schemas.microsoft.com/office/drawing/2014/main" id="{8BA745C8-2572-424E-B717-52B8B360E469}"/>
              </a:ext>
            </a:extLst>
          </p:cNvPr>
          <p:cNvSpPr>
            <a:spLocks noChangeArrowheads="1"/>
          </p:cNvSpPr>
          <p:nvPr/>
        </p:nvSpPr>
        <p:spPr bwMode="auto">
          <a:xfrm rot="5400000">
            <a:off x="4327386" y="603707"/>
            <a:ext cx="1630357" cy="3884317"/>
          </a:xfrm>
          <a:prstGeom prst="roundRect">
            <a:avLst/>
          </a:prstGeom>
          <a:solidFill>
            <a:schemeClr val="accent1">
              <a:lumMod val="20000"/>
              <a:lumOff val="80000"/>
            </a:schemeClr>
          </a:solidFill>
          <a:ln w="6350" algn="ctr">
            <a:solidFill>
              <a:schemeClr val="tx1"/>
            </a:solidFill>
            <a:miter lim="800000"/>
            <a:headEnd/>
            <a:tailEnd/>
          </a:ln>
        </p:spPr>
        <p:txBody>
          <a:bodyPr rot="10800000" vert="eaVert" lIns="88900" tIns="88900" rIns="88900" bIns="889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Standardized charge</a:t>
            </a:r>
          </a:p>
        </p:txBody>
      </p:sp>
      <p:sp>
        <p:nvSpPr>
          <p:cNvPr id="10" name="AutoShape 4">
            <a:extLst>
              <a:ext uri="{FF2B5EF4-FFF2-40B4-BE49-F238E27FC236}">
                <a16:creationId xmlns:a16="http://schemas.microsoft.com/office/drawing/2014/main" id="{04D2A7DE-9FE0-4D62-8DE9-C7380CDA1BBB}"/>
              </a:ext>
            </a:extLst>
          </p:cNvPr>
          <p:cNvSpPr>
            <a:spLocks noChangeArrowheads="1"/>
          </p:cNvSpPr>
          <p:nvPr/>
        </p:nvSpPr>
        <p:spPr bwMode="auto">
          <a:xfrm rot="5400000">
            <a:off x="3373853" y="3400199"/>
            <a:ext cx="1558092" cy="1905001"/>
          </a:xfrm>
          <a:prstGeom prst="roundRect">
            <a:avLst/>
          </a:prstGeom>
          <a:solidFill>
            <a:schemeClr val="accent1">
              <a:lumMod val="20000"/>
              <a:lumOff val="80000"/>
            </a:schemeClr>
          </a:solidFill>
          <a:ln w="6350" algn="ctr">
            <a:solidFill>
              <a:schemeClr val="tx1"/>
            </a:solidFill>
            <a:miter lim="800000"/>
            <a:headEnd/>
            <a:tailEnd/>
          </a:ln>
        </p:spPr>
        <p:txBody>
          <a:bodyPr rot="10800000" vert="eaVert" lIns="88900" tIns="88900" rIns="88900" bIns="889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err="1">
                <a:ln>
                  <a:noFill/>
                </a:ln>
                <a:solidFill>
                  <a:prstClr val="black"/>
                </a:solidFill>
                <a:effectLst/>
                <a:uLnTx/>
                <a:uFillTx/>
                <a:latin typeface="Arial" pitchFamily="34" charset="0"/>
                <a:ea typeface="ＭＳ Ｐゴシック" pitchFamily="50" charset="-128"/>
                <a:cs typeface="Arial" pitchFamily="34" charset="0"/>
              </a:rPr>
              <a:t>VaR</a:t>
            </a:r>
            <a:r>
              <a:rPr kumimoji="0" lang="en-US" sz="1400" b="1" i="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 + Stressed </a:t>
            </a:r>
            <a:r>
              <a:rPr kumimoji="0" lang="en-US" sz="1400" b="1" i="1" u="none" strike="noStrike" kern="0" cap="none" spc="0" normalizeH="0" baseline="0" noProof="0" dirty="0" err="1">
                <a:ln>
                  <a:noFill/>
                </a:ln>
                <a:solidFill>
                  <a:prstClr val="black"/>
                </a:solidFill>
                <a:effectLst/>
                <a:uLnTx/>
                <a:uFillTx/>
                <a:latin typeface="Arial" pitchFamily="34" charset="0"/>
                <a:ea typeface="ＭＳ Ｐゴシック" pitchFamily="50" charset="-128"/>
                <a:cs typeface="Arial" pitchFamily="34" charset="0"/>
              </a:rPr>
              <a:t>VaR</a:t>
            </a:r>
            <a:endParaRPr kumimoji="0" lang="en-US" sz="1400" b="1" i="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
        <p:nvSpPr>
          <p:cNvPr id="11" name="AutoShape 5">
            <a:extLst>
              <a:ext uri="{FF2B5EF4-FFF2-40B4-BE49-F238E27FC236}">
                <a16:creationId xmlns:a16="http://schemas.microsoft.com/office/drawing/2014/main" id="{4301A4C8-2ED8-451D-BCD8-570801F687D0}"/>
              </a:ext>
            </a:extLst>
          </p:cNvPr>
          <p:cNvSpPr>
            <a:spLocks noChangeArrowheads="1"/>
          </p:cNvSpPr>
          <p:nvPr/>
        </p:nvSpPr>
        <p:spPr bwMode="auto">
          <a:xfrm rot="5400000">
            <a:off x="8652146" y="3983820"/>
            <a:ext cx="1248528" cy="3884324"/>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algn="ctr"/>
            <a:r>
              <a:rPr lang="en-US" sz="1400" b="1" i="1" kern="0" dirty="0">
                <a:solidFill>
                  <a:prstClr val="black"/>
                </a:solidFill>
                <a:latin typeface="Arial" pitchFamily="34" charset="0"/>
                <a:ea typeface="ＭＳ Ｐゴシック" pitchFamily="50" charset="-128"/>
                <a:cs typeface="Arial" pitchFamily="34" charset="0"/>
              </a:rPr>
              <a:t>More defined trading and banking boundary rules</a:t>
            </a:r>
          </a:p>
        </p:txBody>
      </p:sp>
      <p:sp>
        <p:nvSpPr>
          <p:cNvPr id="13" name="Rectangle: Rounded Corners 12">
            <a:extLst>
              <a:ext uri="{FF2B5EF4-FFF2-40B4-BE49-F238E27FC236}">
                <a16:creationId xmlns:a16="http://schemas.microsoft.com/office/drawing/2014/main" id="{046FACA9-FD56-45A0-8425-ABEF945CE2B2}"/>
              </a:ext>
            </a:extLst>
          </p:cNvPr>
          <p:cNvSpPr/>
          <p:nvPr/>
        </p:nvSpPr>
        <p:spPr>
          <a:xfrm>
            <a:off x="3200408" y="1100771"/>
            <a:ext cx="3884315" cy="468142"/>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Basel 2.5</a:t>
            </a:r>
          </a:p>
        </p:txBody>
      </p:sp>
      <p:pic>
        <p:nvPicPr>
          <p:cNvPr id="19" name="Picture 18">
            <a:extLst>
              <a:ext uri="{FF2B5EF4-FFF2-40B4-BE49-F238E27FC236}">
                <a16:creationId xmlns:a16="http://schemas.microsoft.com/office/drawing/2014/main" id="{41295B00-DD27-4869-9F78-C2745E634F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9"/>
            <a:srcRect/>
            <a:stretch>
              <a:fillRect/>
            </a:stretch>
          </a:blipFill>
        </p:spPr>
      </p:pic>
      <p:sp>
        <p:nvSpPr>
          <p:cNvPr id="14" name="AutoShape 3">
            <a:extLst>
              <a:ext uri="{FF2B5EF4-FFF2-40B4-BE49-F238E27FC236}">
                <a16:creationId xmlns:a16="http://schemas.microsoft.com/office/drawing/2014/main" id="{ACFB5265-27FE-485A-9910-7E74A88D4DE8}"/>
              </a:ext>
            </a:extLst>
          </p:cNvPr>
          <p:cNvSpPr>
            <a:spLocks noChangeArrowheads="1"/>
          </p:cNvSpPr>
          <p:nvPr/>
        </p:nvSpPr>
        <p:spPr bwMode="auto">
          <a:xfrm rot="5400000">
            <a:off x="7135841" y="1886284"/>
            <a:ext cx="1673166" cy="1276352"/>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Sensitivity based approach</a:t>
            </a:r>
          </a:p>
        </p:txBody>
      </p:sp>
      <p:sp>
        <p:nvSpPr>
          <p:cNvPr id="18" name="Rectangle: Rounded Corners 17">
            <a:extLst>
              <a:ext uri="{FF2B5EF4-FFF2-40B4-BE49-F238E27FC236}">
                <a16:creationId xmlns:a16="http://schemas.microsoft.com/office/drawing/2014/main" id="{404B13FD-81EE-4C77-8C33-155BAA4CC526}"/>
              </a:ext>
            </a:extLst>
          </p:cNvPr>
          <p:cNvSpPr/>
          <p:nvPr/>
        </p:nvSpPr>
        <p:spPr>
          <a:xfrm>
            <a:off x="7334247" y="1057960"/>
            <a:ext cx="3884325" cy="468141"/>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FRTB</a:t>
            </a:r>
          </a:p>
        </p:txBody>
      </p:sp>
      <p:sp>
        <p:nvSpPr>
          <p:cNvPr id="20" name="Footer Placeholder 4">
            <a:extLst>
              <a:ext uri="{FF2B5EF4-FFF2-40B4-BE49-F238E27FC236}">
                <a16:creationId xmlns:a16="http://schemas.microsoft.com/office/drawing/2014/main" id="{C148BE07-190A-407F-B7F7-49A77A7B90DA}"/>
              </a:ext>
            </a:extLst>
          </p:cNvPr>
          <p:cNvSpPr txBox="1">
            <a:spLocks/>
          </p:cNvSpPr>
          <p:nvPr/>
        </p:nvSpPr>
        <p:spPr>
          <a:xfrm>
            <a:off x="8555631" y="6500837"/>
            <a:ext cx="378876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1" name="Rectangle 2">
            <a:extLst>
              <a:ext uri="{FF2B5EF4-FFF2-40B4-BE49-F238E27FC236}">
                <a16:creationId xmlns:a16="http://schemas.microsoft.com/office/drawing/2014/main" id="{E13A1E94-AB5B-4324-AFBC-9B8DB03B34F4}"/>
              </a:ext>
            </a:extLst>
          </p:cNvPr>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00000"/>
                </a:solidFill>
                <a:effectLst/>
                <a:uLnTx/>
                <a:uFillTx/>
                <a:latin typeface="Arial"/>
                <a:ea typeface="+mj-ea"/>
                <a:cs typeface="Arial"/>
              </a:rPr>
              <a:t>Basel 2.5 vs FRTB</a:t>
            </a:r>
          </a:p>
        </p:txBody>
      </p:sp>
      <p:sp>
        <p:nvSpPr>
          <p:cNvPr id="36" name="Text Box 10">
            <a:extLst>
              <a:ext uri="{FF2B5EF4-FFF2-40B4-BE49-F238E27FC236}">
                <a16:creationId xmlns:a16="http://schemas.microsoft.com/office/drawing/2014/main" id="{4C042B57-69E7-4EBD-BE6A-DEFC3D16BBF0}"/>
              </a:ext>
            </a:extLst>
          </p:cNvPr>
          <p:cNvSpPr txBox="1">
            <a:spLocks noChangeArrowheads="1"/>
          </p:cNvSpPr>
          <p:nvPr>
            <p:custDataLst>
              <p:tags r:id="rId2"/>
            </p:custDataLst>
          </p:nvPr>
        </p:nvSpPr>
        <p:spPr bwMode="auto">
          <a:xfrm>
            <a:off x="1905000" y="1770560"/>
            <a:ext cx="1045882" cy="1630356"/>
          </a:xfrm>
          <a:prstGeom prst="rect">
            <a:avLst/>
          </a:prstGeom>
          <a:solidFill>
            <a:schemeClr val="bg1">
              <a:lumMod val="85000"/>
            </a:schemeClr>
          </a:solidFill>
          <a:ln w="19050" algn="ctr">
            <a:solidFill>
              <a:schemeClr val="bg1">
                <a:lumMod val="65000"/>
              </a:schemeClr>
            </a:solidFill>
            <a:miter lim="800000"/>
            <a:headEnd/>
            <a:tailEnd/>
          </a:ln>
        </p:spPr>
        <p:txBody>
          <a:bodyPr rot="0" spcFirstLastPara="0" vertOverflow="overflow" horzOverflow="overflow" vert="vert270" wrap="square" lIns="88900" tIns="88900" rIns="88900" bIns="88900" numCol="1" spcCol="0" rtlCol="0" fromWordArt="0" anchor="ctr" anchorCtr="0" forceAA="0" compatLnSpc="1">
            <a:prstTxWarp prst="textNoShape">
              <a:avLst/>
            </a:prstTxWarp>
            <a:noAutofit/>
          </a:bodyPr>
          <a:lstStyle>
            <a:defPPr>
              <a:defRPr lang="en-US"/>
            </a:defPPr>
            <a:lvl1pPr algn="ctr">
              <a:lnSpc>
                <a:spcPct val="106000"/>
              </a:lnSpc>
              <a:defRPr sz="1000" b="1">
                <a:solidFill>
                  <a:schemeClr val="bg1"/>
                </a:solidFill>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457200" eaLnBrk="1" fontAlgn="auto" latinLnBrk="0" hangingPunct="1">
              <a:lnSpc>
                <a:spcPct val="106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Standardized approach</a:t>
            </a:r>
          </a:p>
        </p:txBody>
      </p:sp>
      <p:sp>
        <p:nvSpPr>
          <p:cNvPr id="38" name="Text Box 10">
            <a:extLst>
              <a:ext uri="{FF2B5EF4-FFF2-40B4-BE49-F238E27FC236}">
                <a16:creationId xmlns:a16="http://schemas.microsoft.com/office/drawing/2014/main" id="{F3FC9111-6B3B-4E22-9AF6-C226A187E04A}"/>
              </a:ext>
            </a:extLst>
          </p:cNvPr>
          <p:cNvSpPr txBox="1">
            <a:spLocks noChangeArrowheads="1"/>
          </p:cNvSpPr>
          <p:nvPr>
            <p:custDataLst>
              <p:tags r:id="rId3"/>
            </p:custDataLst>
          </p:nvPr>
        </p:nvSpPr>
        <p:spPr bwMode="auto">
          <a:xfrm>
            <a:off x="1905000" y="3568250"/>
            <a:ext cx="1045882" cy="1563496"/>
          </a:xfrm>
          <a:prstGeom prst="rect">
            <a:avLst/>
          </a:prstGeom>
          <a:solidFill>
            <a:schemeClr val="bg1">
              <a:lumMod val="85000"/>
            </a:schemeClr>
          </a:solidFill>
          <a:ln w="19050" algn="ctr">
            <a:solidFill>
              <a:schemeClr val="bg1">
                <a:lumMod val="65000"/>
              </a:schemeClr>
            </a:solidFill>
            <a:miter lim="800000"/>
            <a:headEnd/>
            <a:tailEnd/>
          </a:ln>
        </p:spPr>
        <p:txBody>
          <a:bodyPr rot="0" spcFirstLastPara="0" vertOverflow="overflow" horzOverflow="overflow" vert="vert270" wrap="square" lIns="88900" tIns="88900" rIns="88900" bIns="88900" numCol="1" spcCol="0" rtlCol="0" fromWordArt="0" anchor="ctr" anchorCtr="0" forceAA="0" compatLnSpc="1">
            <a:prstTxWarp prst="textNoShape">
              <a:avLst/>
            </a:prstTxWarp>
            <a:noAutofit/>
          </a:bodyPr>
          <a:lstStyle>
            <a:defPPr>
              <a:defRPr lang="en-US"/>
            </a:defPPr>
            <a:lvl1pPr algn="ctr">
              <a:lnSpc>
                <a:spcPct val="106000"/>
              </a:lnSpc>
              <a:defRPr sz="1000" b="1">
                <a:solidFill>
                  <a:schemeClr val="bg1"/>
                </a:solidFill>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457200" eaLnBrk="1" fontAlgn="auto" latinLnBrk="0" hangingPunct="1">
              <a:lnSpc>
                <a:spcPct val="106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Internal models approach</a:t>
            </a:r>
          </a:p>
        </p:txBody>
      </p:sp>
      <p:sp>
        <p:nvSpPr>
          <p:cNvPr id="44" name="Text Box 10">
            <a:extLst>
              <a:ext uri="{FF2B5EF4-FFF2-40B4-BE49-F238E27FC236}">
                <a16:creationId xmlns:a16="http://schemas.microsoft.com/office/drawing/2014/main" id="{69D48C70-FFB9-4C8E-B422-8C3C7B8DAF65}"/>
              </a:ext>
            </a:extLst>
          </p:cNvPr>
          <p:cNvSpPr txBox="1">
            <a:spLocks noChangeArrowheads="1"/>
          </p:cNvSpPr>
          <p:nvPr>
            <p:custDataLst>
              <p:tags r:id="rId4"/>
            </p:custDataLst>
          </p:nvPr>
        </p:nvSpPr>
        <p:spPr bwMode="auto">
          <a:xfrm>
            <a:off x="1905000" y="5303844"/>
            <a:ext cx="1045882" cy="1325556"/>
          </a:xfrm>
          <a:prstGeom prst="rect">
            <a:avLst/>
          </a:prstGeom>
          <a:solidFill>
            <a:schemeClr val="bg1">
              <a:lumMod val="85000"/>
            </a:schemeClr>
          </a:solidFill>
          <a:ln w="19050" algn="ctr">
            <a:solidFill>
              <a:schemeClr val="bg1">
                <a:lumMod val="65000"/>
              </a:schemeClr>
            </a:solidFill>
            <a:miter lim="800000"/>
            <a:headEnd/>
            <a:tailEnd/>
          </a:ln>
        </p:spPr>
        <p:txBody>
          <a:bodyPr rot="0" spcFirstLastPara="0" vertOverflow="overflow" horzOverflow="overflow" vert="vert270" wrap="square" lIns="88900" tIns="88900" rIns="88900" bIns="88900" numCol="1" spcCol="0" rtlCol="0" fromWordArt="0" anchor="ctr" anchorCtr="0" forceAA="0" compatLnSpc="1">
            <a:prstTxWarp prst="textNoShape">
              <a:avLst/>
            </a:prstTxWarp>
            <a:noAutofit/>
          </a:bodyPr>
          <a:lstStyle>
            <a:defPPr>
              <a:defRPr lang="en-US"/>
            </a:defPPr>
            <a:lvl1pPr algn="ctr">
              <a:lnSpc>
                <a:spcPct val="106000"/>
              </a:lnSpc>
              <a:defRPr sz="1000" b="1">
                <a:solidFill>
                  <a:schemeClr val="bg1"/>
                </a:solidFill>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457200" eaLnBrk="1" fontAlgn="auto" latinLnBrk="0" hangingPunct="1">
              <a:lnSpc>
                <a:spcPct val="106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Other changes</a:t>
            </a:r>
          </a:p>
        </p:txBody>
      </p:sp>
      <p:sp>
        <p:nvSpPr>
          <p:cNvPr id="45" name="AutoShape 4">
            <a:extLst>
              <a:ext uri="{FF2B5EF4-FFF2-40B4-BE49-F238E27FC236}">
                <a16:creationId xmlns:a16="http://schemas.microsoft.com/office/drawing/2014/main" id="{38CACE09-BA8D-4943-8BB3-D9061C382C7D}"/>
              </a:ext>
            </a:extLst>
          </p:cNvPr>
          <p:cNvSpPr>
            <a:spLocks noChangeArrowheads="1"/>
          </p:cNvSpPr>
          <p:nvPr/>
        </p:nvSpPr>
        <p:spPr bwMode="auto">
          <a:xfrm rot="5400000">
            <a:off x="5353176" y="3394796"/>
            <a:ext cx="1558092" cy="1905001"/>
          </a:xfrm>
          <a:prstGeom prst="roundRect">
            <a:avLst/>
          </a:prstGeom>
          <a:solidFill>
            <a:schemeClr val="accent1">
              <a:lumMod val="20000"/>
              <a:lumOff val="80000"/>
            </a:schemeClr>
          </a:solidFill>
          <a:ln w="6350" algn="ctr">
            <a:solidFill>
              <a:schemeClr val="tx1"/>
            </a:solidFill>
            <a:miter lim="800000"/>
            <a:headEnd/>
            <a:tailEnd/>
          </a:ln>
        </p:spPr>
        <p:txBody>
          <a:bodyPr rot="10800000" vert="eaVert" lIns="88900" tIns="88900" rIns="88900" bIns="889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Incremental Risk Charge (IRC)</a:t>
            </a:r>
          </a:p>
        </p:txBody>
      </p:sp>
      <p:sp>
        <p:nvSpPr>
          <p:cNvPr id="46" name="AutoShape 3">
            <a:extLst>
              <a:ext uri="{FF2B5EF4-FFF2-40B4-BE49-F238E27FC236}">
                <a16:creationId xmlns:a16="http://schemas.microsoft.com/office/drawing/2014/main" id="{4A2757C7-8BF8-4E40-AB02-459BE553F5D7}"/>
              </a:ext>
            </a:extLst>
          </p:cNvPr>
          <p:cNvSpPr>
            <a:spLocks noChangeArrowheads="1"/>
          </p:cNvSpPr>
          <p:nvPr/>
        </p:nvSpPr>
        <p:spPr bwMode="auto">
          <a:xfrm rot="5400000">
            <a:off x="8439825" y="1886287"/>
            <a:ext cx="1673168" cy="1276352"/>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Default risk charge</a:t>
            </a:r>
          </a:p>
        </p:txBody>
      </p:sp>
      <p:sp>
        <p:nvSpPr>
          <p:cNvPr id="47" name="AutoShape 3">
            <a:extLst>
              <a:ext uri="{FF2B5EF4-FFF2-40B4-BE49-F238E27FC236}">
                <a16:creationId xmlns:a16="http://schemas.microsoft.com/office/drawing/2014/main" id="{3B75A886-8EF2-4571-A001-C0932EEF2773}"/>
              </a:ext>
            </a:extLst>
          </p:cNvPr>
          <p:cNvSpPr>
            <a:spLocks noChangeArrowheads="1"/>
          </p:cNvSpPr>
          <p:nvPr/>
        </p:nvSpPr>
        <p:spPr bwMode="auto">
          <a:xfrm rot="5400000">
            <a:off x="9748712" y="1886287"/>
            <a:ext cx="1673168" cy="1276352"/>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Residual risk add-on</a:t>
            </a:r>
          </a:p>
        </p:txBody>
      </p:sp>
      <p:sp>
        <p:nvSpPr>
          <p:cNvPr id="51" name="AutoShape 3">
            <a:extLst>
              <a:ext uri="{FF2B5EF4-FFF2-40B4-BE49-F238E27FC236}">
                <a16:creationId xmlns:a16="http://schemas.microsoft.com/office/drawing/2014/main" id="{342D534B-BAEB-4289-A90E-B90AC099C498}"/>
              </a:ext>
            </a:extLst>
          </p:cNvPr>
          <p:cNvSpPr>
            <a:spLocks noChangeArrowheads="1"/>
          </p:cNvSpPr>
          <p:nvPr/>
        </p:nvSpPr>
        <p:spPr bwMode="auto">
          <a:xfrm rot="5400000">
            <a:off x="7155696" y="3709121"/>
            <a:ext cx="1558093" cy="1276352"/>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Expected shortfall and liquidity adjustment</a:t>
            </a:r>
          </a:p>
        </p:txBody>
      </p:sp>
      <p:sp>
        <p:nvSpPr>
          <p:cNvPr id="52" name="AutoShape 3">
            <a:extLst>
              <a:ext uri="{FF2B5EF4-FFF2-40B4-BE49-F238E27FC236}">
                <a16:creationId xmlns:a16="http://schemas.microsoft.com/office/drawing/2014/main" id="{72F4D4D4-E1A9-494E-BBCD-E2BD2BB4C87A}"/>
              </a:ext>
            </a:extLst>
          </p:cNvPr>
          <p:cNvSpPr>
            <a:spLocks noChangeArrowheads="1"/>
          </p:cNvSpPr>
          <p:nvPr/>
        </p:nvSpPr>
        <p:spPr bwMode="auto">
          <a:xfrm rot="5400000">
            <a:off x="8459680" y="3709124"/>
            <a:ext cx="1558095" cy="1276352"/>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Default risk charge</a:t>
            </a:r>
          </a:p>
        </p:txBody>
      </p:sp>
      <p:sp>
        <p:nvSpPr>
          <p:cNvPr id="53" name="AutoShape 3">
            <a:extLst>
              <a:ext uri="{FF2B5EF4-FFF2-40B4-BE49-F238E27FC236}">
                <a16:creationId xmlns:a16="http://schemas.microsoft.com/office/drawing/2014/main" id="{4E8809C3-8B5B-4267-A902-69A9672FE77E}"/>
              </a:ext>
            </a:extLst>
          </p:cNvPr>
          <p:cNvSpPr>
            <a:spLocks noChangeArrowheads="1"/>
          </p:cNvSpPr>
          <p:nvPr/>
        </p:nvSpPr>
        <p:spPr bwMode="auto">
          <a:xfrm rot="5400000">
            <a:off x="9768567" y="3709124"/>
            <a:ext cx="1558095" cy="1276352"/>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Non modellable risk factors</a:t>
            </a:r>
          </a:p>
        </p:txBody>
      </p:sp>
      <p:sp>
        <p:nvSpPr>
          <p:cNvPr id="54" name="Rectangle 53">
            <a:extLst>
              <a:ext uri="{FF2B5EF4-FFF2-40B4-BE49-F238E27FC236}">
                <a16:creationId xmlns:a16="http://schemas.microsoft.com/office/drawing/2014/main" id="{0E838D6E-6715-490D-8D77-31F0FDA00194}"/>
              </a:ext>
            </a:extLst>
          </p:cNvPr>
          <p:cNvSpPr/>
          <p:nvPr/>
        </p:nvSpPr>
        <p:spPr bwMode="auto">
          <a:xfrm>
            <a:off x="7223302" y="1608306"/>
            <a:ext cx="4054298" cy="1858465"/>
          </a:xfrm>
          <a:prstGeom prst="rect">
            <a:avLst/>
          </a:prstGeom>
          <a:noFill/>
          <a:ln w="28575" cap="flat" cmpd="sng" algn="ctr">
            <a:solidFill>
              <a:srgbClr val="FF0000"/>
            </a:solidFill>
            <a:prstDash val="lgDashDot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34" charset="0"/>
            </a:endParaRPr>
          </a:p>
        </p:txBody>
      </p:sp>
      <p:sp>
        <p:nvSpPr>
          <p:cNvPr id="55" name="Rectangle 54">
            <a:extLst>
              <a:ext uri="{FF2B5EF4-FFF2-40B4-BE49-F238E27FC236}">
                <a16:creationId xmlns:a16="http://schemas.microsoft.com/office/drawing/2014/main" id="{AF22F720-B19A-4F67-BEF6-963A9438B68E}"/>
              </a:ext>
            </a:extLst>
          </p:cNvPr>
          <p:cNvSpPr/>
          <p:nvPr/>
        </p:nvSpPr>
        <p:spPr bwMode="auto">
          <a:xfrm>
            <a:off x="7249260" y="5227824"/>
            <a:ext cx="4054298" cy="1398014"/>
          </a:xfrm>
          <a:prstGeom prst="rect">
            <a:avLst/>
          </a:prstGeom>
          <a:noFill/>
          <a:ln w="28575" cap="flat" cmpd="sng" algn="ctr">
            <a:solidFill>
              <a:srgbClr val="FF0000"/>
            </a:solidFill>
            <a:prstDash val="lgDashDot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34" charset="0"/>
            </a:endParaRPr>
          </a:p>
        </p:txBody>
      </p:sp>
      <p:sp>
        <p:nvSpPr>
          <p:cNvPr id="56" name="Rectangle 55">
            <a:extLst>
              <a:ext uri="{FF2B5EF4-FFF2-40B4-BE49-F238E27FC236}">
                <a16:creationId xmlns:a16="http://schemas.microsoft.com/office/drawing/2014/main" id="{8D348AFC-2262-48A1-86D4-C20C5BE3364F}"/>
              </a:ext>
            </a:extLst>
          </p:cNvPr>
          <p:cNvSpPr/>
          <p:nvPr/>
        </p:nvSpPr>
        <p:spPr bwMode="auto">
          <a:xfrm>
            <a:off x="3114253" y="6487858"/>
            <a:ext cx="2286000" cy="299174"/>
          </a:xfrm>
          <a:prstGeom prst="rect">
            <a:avLst/>
          </a:prstGeom>
          <a:solidFill>
            <a:schemeClr val="bg1"/>
          </a:solidFill>
          <a:ln w="19050" cap="flat" cmpd="sng" algn="ctr">
            <a:solidFill>
              <a:srgbClr val="FF0000"/>
            </a:solidFill>
            <a:prstDash val="lgDashDot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dirty="0">
                <a:latin typeface="Arial" pitchFamily="34" charset="0"/>
              </a:rPr>
              <a:t>To be </a:t>
            </a:r>
            <a:r>
              <a:rPr kumimoji="0" lang="en-US" sz="1100" b="0" i="0" u="none" strike="noStrike" cap="none" normalizeH="0" baseline="0" dirty="0">
                <a:ln>
                  <a:noFill/>
                </a:ln>
                <a:solidFill>
                  <a:schemeClr val="tx1"/>
                </a:solidFill>
                <a:effectLst/>
                <a:latin typeface="Arial" pitchFamily="34" charset="0"/>
              </a:rPr>
              <a:t>covered in today</a:t>
            </a:r>
            <a:r>
              <a:rPr lang="en-US" sz="1100" dirty="0">
                <a:latin typeface="Arial" pitchFamily="34" charset="0"/>
              </a:rPr>
              <a:t>’s session</a:t>
            </a:r>
            <a:endParaRPr kumimoji="0" lang="en-IN" sz="1100" b="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809677458"/>
      </p:ext>
    </p:extLst>
  </p:cSld>
  <p:clrMapOvr>
    <a:overrideClrMapping bg1="lt1" tx1="dk1" bg2="lt2" tx2="dk2" accent1="accent1" accent2="accent2" accent3="accent3" accent4="accent4" accent5="accent5" accent6="accent6" hlink="hlink" folHlink="folHlink"/>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1CBDB8F-E990-4C24-A372-2CB4BF0EF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8692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318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sp>
        <p:nvSpPr>
          <p:cNvPr id="9" name="AutoShape 3">
            <a:extLst>
              <a:ext uri="{FF2B5EF4-FFF2-40B4-BE49-F238E27FC236}">
                <a16:creationId xmlns:a16="http://schemas.microsoft.com/office/drawing/2014/main" id="{8BA745C8-2572-424E-B717-52B8B360E469}"/>
              </a:ext>
            </a:extLst>
          </p:cNvPr>
          <p:cNvSpPr>
            <a:spLocks noChangeArrowheads="1"/>
          </p:cNvSpPr>
          <p:nvPr/>
        </p:nvSpPr>
        <p:spPr bwMode="auto">
          <a:xfrm rot="5400000">
            <a:off x="2830847" y="746152"/>
            <a:ext cx="1085179" cy="2968625"/>
          </a:xfrm>
          <a:prstGeom prst="roundRect">
            <a:avLst/>
          </a:prstGeom>
          <a:solidFill>
            <a:schemeClr val="accent3"/>
          </a:solidFill>
          <a:ln w="6350" algn="ctr">
            <a:solidFill>
              <a:schemeClr val="tx1"/>
            </a:solidFill>
            <a:miter lim="800000"/>
            <a:headEnd/>
            <a:tailEnd/>
          </a:ln>
        </p:spPr>
        <p:txBody>
          <a:bodyPr rot="10800000" vert="eaVert" lIns="88900" tIns="88900" rIns="88900" bIns="88900" anchor="ctr"/>
          <a:lstStyle/>
          <a:p>
            <a:pPr algn="ctr">
              <a:defRPr/>
            </a:pPr>
            <a:r>
              <a:rPr lang="en-US" sz="1400" b="1" i="1" kern="0" dirty="0">
                <a:solidFill>
                  <a:prstClr val="black"/>
                </a:solidFill>
                <a:latin typeface="Arial" pitchFamily="34" charset="0"/>
                <a:ea typeface="ＭＳ Ｐゴシック" pitchFamily="50" charset="-128"/>
                <a:cs typeface="Arial" pitchFamily="34" charset="0"/>
              </a:rPr>
              <a:t>Assets  held by a bank for trading purpose is entered in the trading book</a:t>
            </a:r>
          </a:p>
        </p:txBody>
      </p:sp>
      <p:sp>
        <p:nvSpPr>
          <p:cNvPr id="10" name="AutoShape 4">
            <a:extLst>
              <a:ext uri="{FF2B5EF4-FFF2-40B4-BE49-F238E27FC236}">
                <a16:creationId xmlns:a16="http://schemas.microsoft.com/office/drawing/2014/main" id="{04D2A7DE-9FE0-4D62-8DE9-C7380CDA1BBB}"/>
              </a:ext>
            </a:extLst>
          </p:cNvPr>
          <p:cNvSpPr>
            <a:spLocks noChangeArrowheads="1"/>
          </p:cNvSpPr>
          <p:nvPr/>
        </p:nvSpPr>
        <p:spPr bwMode="auto">
          <a:xfrm rot="5400000">
            <a:off x="2830844" y="1955397"/>
            <a:ext cx="1085179" cy="2968630"/>
          </a:xfrm>
          <a:prstGeom prst="roundRect">
            <a:avLst/>
          </a:prstGeom>
          <a:solidFill>
            <a:schemeClr val="accent3"/>
          </a:solidFill>
          <a:ln w="6350" algn="ctr">
            <a:solidFill>
              <a:schemeClr val="tx1"/>
            </a:solidFill>
            <a:miter lim="800000"/>
            <a:headEnd/>
            <a:tailEnd/>
          </a:ln>
        </p:spPr>
        <p:txBody>
          <a:bodyPr rot="10800000" vert="eaVert" lIns="88900" tIns="88900" rIns="88900" bIns="88900" anchor="ctr"/>
          <a:lstStyle/>
          <a:p>
            <a:pPr algn="ctr">
              <a:defRPr/>
            </a:pPr>
            <a:r>
              <a:rPr lang="en-US" sz="1400" b="1" i="1" kern="0" dirty="0">
                <a:solidFill>
                  <a:prstClr val="black"/>
                </a:solidFill>
                <a:latin typeface="Arial" pitchFamily="34" charset="0"/>
                <a:ea typeface="ＭＳ Ｐゴシック" pitchFamily="50" charset="-128"/>
                <a:cs typeface="Arial" pitchFamily="34" charset="0"/>
              </a:rPr>
              <a:t>Trading book assets are marked to market on daily basis</a:t>
            </a:r>
          </a:p>
        </p:txBody>
      </p:sp>
      <p:sp>
        <p:nvSpPr>
          <p:cNvPr id="11" name="AutoShape 5">
            <a:extLst>
              <a:ext uri="{FF2B5EF4-FFF2-40B4-BE49-F238E27FC236}">
                <a16:creationId xmlns:a16="http://schemas.microsoft.com/office/drawing/2014/main" id="{4301A4C8-2ED8-451D-BCD8-570801F687D0}"/>
              </a:ext>
            </a:extLst>
          </p:cNvPr>
          <p:cNvSpPr>
            <a:spLocks noChangeArrowheads="1"/>
          </p:cNvSpPr>
          <p:nvPr/>
        </p:nvSpPr>
        <p:spPr bwMode="auto">
          <a:xfrm rot="5400000">
            <a:off x="2830846" y="3164644"/>
            <a:ext cx="1085179" cy="2968630"/>
          </a:xfrm>
          <a:prstGeom prst="roundRect">
            <a:avLst/>
          </a:prstGeom>
          <a:solidFill>
            <a:schemeClr val="accent3"/>
          </a:solidFill>
          <a:ln w="6350" algn="ctr">
            <a:solidFill>
              <a:schemeClr val="tx1"/>
            </a:solidFill>
            <a:miter lim="800000"/>
            <a:headEnd/>
            <a:tailEnd/>
          </a:ln>
        </p:spPr>
        <p:txBody>
          <a:bodyPr rot="10800000" vert="eaVert" lIns="88900" tIns="88900" rIns="88900" bIns="88900" anchor="ctr"/>
          <a:lstStyle/>
          <a:p>
            <a:pPr algn="ctr">
              <a:defRPr/>
            </a:pPr>
            <a:r>
              <a:rPr lang="en-US" sz="1400" b="1" i="1" kern="0" dirty="0">
                <a:solidFill>
                  <a:prstClr val="black"/>
                </a:solidFill>
                <a:latin typeface="Arial" pitchFamily="34" charset="0"/>
                <a:ea typeface="ＭＳ Ｐゴシック" pitchFamily="50" charset="-128"/>
                <a:cs typeface="Arial" pitchFamily="34" charset="0"/>
              </a:rPr>
              <a:t>Capital requirements for assets held under the trading book are lower under the erstwhile Basel guidelines</a:t>
            </a:r>
          </a:p>
        </p:txBody>
      </p:sp>
      <p:sp>
        <p:nvSpPr>
          <p:cNvPr id="12" name="AutoShape 6">
            <a:extLst>
              <a:ext uri="{FF2B5EF4-FFF2-40B4-BE49-F238E27FC236}">
                <a16:creationId xmlns:a16="http://schemas.microsoft.com/office/drawing/2014/main" id="{11922C46-3C7F-4661-93BB-6666986A61CF}"/>
              </a:ext>
            </a:extLst>
          </p:cNvPr>
          <p:cNvSpPr>
            <a:spLocks noChangeArrowheads="1"/>
          </p:cNvSpPr>
          <p:nvPr/>
        </p:nvSpPr>
        <p:spPr bwMode="auto">
          <a:xfrm rot="5400000">
            <a:off x="2830847" y="4373893"/>
            <a:ext cx="1085181" cy="2968630"/>
          </a:xfrm>
          <a:prstGeom prst="roundRect">
            <a:avLst/>
          </a:prstGeom>
          <a:solidFill>
            <a:schemeClr val="accent3"/>
          </a:solidFill>
          <a:ln w="6350" algn="ctr">
            <a:solidFill>
              <a:schemeClr val="tx1"/>
            </a:solidFill>
            <a:miter lim="800000"/>
            <a:headEnd/>
            <a:tailEnd/>
          </a:ln>
        </p:spPr>
        <p:txBody>
          <a:bodyPr rot="10800000" vert="eaVert" lIns="88900" tIns="88900" rIns="88900" bIns="88900" anchor="ctr"/>
          <a:lstStyle/>
          <a:p>
            <a:pPr algn="ctr">
              <a:defRPr/>
            </a:pPr>
            <a:r>
              <a:rPr lang="en-US" sz="1400" b="1" i="1" kern="0" dirty="0">
                <a:solidFill>
                  <a:prstClr val="black"/>
                </a:solidFill>
                <a:latin typeface="Arial" pitchFamily="34" charset="0"/>
                <a:ea typeface="ＭＳ Ｐゴシック" pitchFamily="50" charset="-128"/>
                <a:cs typeface="Arial" pitchFamily="34" charset="0"/>
              </a:rPr>
              <a:t>Examples include trading derivatives, equity investments under HFT category, etc.</a:t>
            </a:r>
            <a:endParaRPr lang="en-US" sz="1200" b="1" i="1" kern="0" dirty="0">
              <a:solidFill>
                <a:prstClr val="black"/>
              </a:solidFill>
              <a:latin typeface="Arial" pitchFamily="34" charset="0"/>
              <a:ea typeface="ＭＳ Ｐゴシック" pitchFamily="50" charset="-128"/>
              <a:cs typeface="Arial" pitchFamily="34" charset="0"/>
            </a:endParaRPr>
          </a:p>
        </p:txBody>
      </p:sp>
      <p:sp>
        <p:nvSpPr>
          <p:cNvPr id="13" name="Rectangle: Rounded Corners 12">
            <a:extLst>
              <a:ext uri="{FF2B5EF4-FFF2-40B4-BE49-F238E27FC236}">
                <a16:creationId xmlns:a16="http://schemas.microsoft.com/office/drawing/2014/main" id="{046FACA9-FD56-45A0-8425-ABEF945CE2B2}"/>
              </a:ext>
            </a:extLst>
          </p:cNvPr>
          <p:cNvSpPr/>
          <p:nvPr/>
        </p:nvSpPr>
        <p:spPr>
          <a:xfrm>
            <a:off x="1889126" y="1057960"/>
            <a:ext cx="2968623" cy="468142"/>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algn="ctr" defTabSz="457200"/>
            <a:r>
              <a:rPr lang="en-US" sz="1400" b="1" kern="0" dirty="0">
                <a:solidFill>
                  <a:prstClr val="white"/>
                </a:solidFill>
                <a:latin typeface="Arial" panose="020B0604020202020204" pitchFamily="34" charset="0"/>
                <a:cs typeface="Arial" panose="020B0604020202020204" pitchFamily="34" charset="0"/>
              </a:rPr>
              <a:t>Trading book</a:t>
            </a:r>
          </a:p>
        </p:txBody>
      </p:sp>
      <p:sp>
        <p:nvSpPr>
          <p:cNvPr id="14" name="AutoShape 3">
            <a:extLst>
              <a:ext uri="{FF2B5EF4-FFF2-40B4-BE49-F238E27FC236}">
                <a16:creationId xmlns:a16="http://schemas.microsoft.com/office/drawing/2014/main" id="{ACFB5265-27FE-485A-9910-7E74A88D4DE8}"/>
              </a:ext>
            </a:extLst>
          </p:cNvPr>
          <p:cNvSpPr>
            <a:spLocks noChangeArrowheads="1"/>
          </p:cNvSpPr>
          <p:nvPr/>
        </p:nvSpPr>
        <p:spPr bwMode="auto">
          <a:xfrm rot="5400000">
            <a:off x="8275969" y="746154"/>
            <a:ext cx="1085181" cy="2968626"/>
          </a:xfrm>
          <a:prstGeom prst="roundRect">
            <a:avLst/>
          </a:prstGeom>
          <a:solidFill>
            <a:schemeClr val="accent3"/>
          </a:solidFill>
          <a:ln w="6350" algn="ctr">
            <a:solidFill>
              <a:schemeClr val="tx1"/>
            </a:solidFill>
            <a:miter lim="800000"/>
            <a:headEnd/>
            <a:tailEnd/>
          </a:ln>
        </p:spPr>
        <p:txBody>
          <a:bodyPr rot="10800000" vert="eaVert" lIns="88900" tIns="88900" rIns="88900" bIns="88900" anchor="ctr"/>
          <a:lstStyle/>
          <a:p>
            <a:pPr algn="ctr">
              <a:defRPr/>
            </a:pPr>
            <a:r>
              <a:rPr lang="en-US" sz="1400" b="1" i="1" kern="0" dirty="0">
                <a:solidFill>
                  <a:prstClr val="black"/>
                </a:solidFill>
                <a:latin typeface="Arial" pitchFamily="34" charset="0"/>
                <a:ea typeface="ＭＳ Ｐゴシック" pitchFamily="50" charset="-128"/>
                <a:cs typeface="Arial" pitchFamily="34" charset="0"/>
              </a:rPr>
              <a:t>Assets that are expected to be held to maturity are entered  in the banking book</a:t>
            </a:r>
          </a:p>
        </p:txBody>
      </p:sp>
      <p:sp>
        <p:nvSpPr>
          <p:cNvPr id="15" name="AutoShape 4">
            <a:extLst>
              <a:ext uri="{FF2B5EF4-FFF2-40B4-BE49-F238E27FC236}">
                <a16:creationId xmlns:a16="http://schemas.microsoft.com/office/drawing/2014/main" id="{BC7CEA32-2B6E-46E3-899B-A2620D8E31B9}"/>
              </a:ext>
            </a:extLst>
          </p:cNvPr>
          <p:cNvSpPr>
            <a:spLocks noChangeArrowheads="1"/>
          </p:cNvSpPr>
          <p:nvPr/>
        </p:nvSpPr>
        <p:spPr bwMode="auto">
          <a:xfrm rot="5400000">
            <a:off x="8275968" y="1955399"/>
            <a:ext cx="1085180" cy="2968630"/>
          </a:xfrm>
          <a:prstGeom prst="roundRect">
            <a:avLst/>
          </a:prstGeom>
          <a:solidFill>
            <a:schemeClr val="accent3"/>
          </a:solidFill>
          <a:ln w="6350" algn="ctr">
            <a:solidFill>
              <a:schemeClr val="tx1"/>
            </a:solidFill>
            <a:miter lim="800000"/>
            <a:headEnd/>
            <a:tailEnd/>
          </a:ln>
        </p:spPr>
        <p:txBody>
          <a:bodyPr rot="10800000" vert="eaVert" lIns="88900" tIns="88900" rIns="88900" bIns="88900" anchor="ctr"/>
          <a:lstStyle/>
          <a:p>
            <a:pPr algn="ctr">
              <a:defRPr/>
            </a:pPr>
            <a:r>
              <a:rPr lang="en-US" sz="1400" b="1" i="1" kern="0" dirty="0">
                <a:solidFill>
                  <a:prstClr val="black"/>
                </a:solidFill>
                <a:latin typeface="Arial" pitchFamily="34" charset="0"/>
                <a:ea typeface="ＭＳ Ｐゴシック" pitchFamily="50" charset="-128"/>
                <a:cs typeface="Arial" pitchFamily="34" charset="0"/>
              </a:rPr>
              <a:t>Assets are normally not marked market and they are held by the banks at their actual purchase (acquisition) price or book value</a:t>
            </a:r>
          </a:p>
        </p:txBody>
      </p:sp>
      <p:sp>
        <p:nvSpPr>
          <p:cNvPr id="16" name="AutoShape 5">
            <a:extLst>
              <a:ext uri="{FF2B5EF4-FFF2-40B4-BE49-F238E27FC236}">
                <a16:creationId xmlns:a16="http://schemas.microsoft.com/office/drawing/2014/main" id="{E2C3BFC2-3A0A-4795-A82B-B5BC375A4FE4}"/>
              </a:ext>
            </a:extLst>
          </p:cNvPr>
          <p:cNvSpPr>
            <a:spLocks noChangeArrowheads="1"/>
          </p:cNvSpPr>
          <p:nvPr/>
        </p:nvSpPr>
        <p:spPr bwMode="auto">
          <a:xfrm rot="5400000">
            <a:off x="8275967" y="3164647"/>
            <a:ext cx="1085181" cy="2968630"/>
          </a:xfrm>
          <a:prstGeom prst="roundRect">
            <a:avLst/>
          </a:prstGeom>
          <a:solidFill>
            <a:schemeClr val="accent3"/>
          </a:solidFill>
          <a:ln w="6350" algn="ctr">
            <a:solidFill>
              <a:schemeClr val="tx1"/>
            </a:solidFill>
            <a:miter lim="800000"/>
            <a:headEnd/>
            <a:tailEnd/>
          </a:ln>
        </p:spPr>
        <p:txBody>
          <a:bodyPr rot="10800000" vert="eaVert" lIns="88900" tIns="88900" rIns="88900" bIns="88900" anchor="ctr"/>
          <a:lstStyle/>
          <a:p>
            <a:pPr algn="ctr">
              <a:defRPr/>
            </a:pPr>
            <a:r>
              <a:rPr lang="en-US" sz="1400" b="1" i="1" kern="0" dirty="0">
                <a:solidFill>
                  <a:prstClr val="black"/>
                </a:solidFill>
                <a:latin typeface="Arial" pitchFamily="34" charset="0"/>
                <a:ea typeface="ＭＳ Ｐゴシック" pitchFamily="50" charset="-128"/>
                <a:cs typeface="Arial" pitchFamily="34" charset="0"/>
              </a:rPr>
              <a:t>Capital requirements for assets held under the banking book are higher under the erstwhile Basel guidelines</a:t>
            </a:r>
          </a:p>
        </p:txBody>
      </p:sp>
      <p:sp>
        <p:nvSpPr>
          <p:cNvPr id="17" name="AutoShape 6">
            <a:extLst>
              <a:ext uri="{FF2B5EF4-FFF2-40B4-BE49-F238E27FC236}">
                <a16:creationId xmlns:a16="http://schemas.microsoft.com/office/drawing/2014/main" id="{06983543-1EB0-4C5E-981D-A990EB8DF2E1}"/>
              </a:ext>
            </a:extLst>
          </p:cNvPr>
          <p:cNvSpPr>
            <a:spLocks noChangeArrowheads="1"/>
          </p:cNvSpPr>
          <p:nvPr/>
        </p:nvSpPr>
        <p:spPr bwMode="auto">
          <a:xfrm rot="5400000">
            <a:off x="8275967" y="4373894"/>
            <a:ext cx="1085181" cy="2968630"/>
          </a:xfrm>
          <a:prstGeom prst="roundRect">
            <a:avLst/>
          </a:prstGeom>
          <a:solidFill>
            <a:schemeClr val="accent3"/>
          </a:solidFill>
          <a:ln w="6350" algn="ctr">
            <a:solidFill>
              <a:schemeClr val="tx1"/>
            </a:solidFill>
            <a:miter lim="800000"/>
            <a:headEnd/>
            <a:tailEnd/>
          </a:ln>
        </p:spPr>
        <p:txBody>
          <a:bodyPr rot="10800000" vert="eaVert" lIns="88900" tIns="88900" rIns="88900" bIns="88900" anchor="ctr"/>
          <a:lstStyle/>
          <a:p>
            <a:pPr algn="ctr">
              <a:defRPr/>
            </a:pPr>
            <a:r>
              <a:rPr lang="en-US" sz="1400" b="1" i="1" kern="0" dirty="0">
                <a:solidFill>
                  <a:prstClr val="black"/>
                </a:solidFill>
                <a:latin typeface="Arial" pitchFamily="34" charset="0"/>
                <a:ea typeface="ＭＳ Ｐゴシック" pitchFamily="50" charset="-128"/>
                <a:cs typeface="Arial" pitchFamily="34" charset="0"/>
              </a:rPr>
              <a:t>Examples include investments in corporate bonds and government securities under the HTM category</a:t>
            </a:r>
            <a:endParaRPr lang="en-US" sz="1200" b="1" i="1" kern="0" dirty="0">
              <a:solidFill>
                <a:prstClr val="black"/>
              </a:solidFill>
              <a:latin typeface="Arial" pitchFamily="34" charset="0"/>
              <a:ea typeface="ＭＳ Ｐゴシック" pitchFamily="50" charset="-128"/>
              <a:cs typeface="Arial" pitchFamily="34" charset="0"/>
            </a:endParaRPr>
          </a:p>
        </p:txBody>
      </p:sp>
      <p:sp>
        <p:nvSpPr>
          <p:cNvPr id="18" name="Rectangle: Rounded Corners 17">
            <a:extLst>
              <a:ext uri="{FF2B5EF4-FFF2-40B4-BE49-F238E27FC236}">
                <a16:creationId xmlns:a16="http://schemas.microsoft.com/office/drawing/2014/main" id="{404B13FD-81EE-4C77-8C33-155BAA4CC526}"/>
              </a:ext>
            </a:extLst>
          </p:cNvPr>
          <p:cNvSpPr/>
          <p:nvPr/>
        </p:nvSpPr>
        <p:spPr>
          <a:xfrm>
            <a:off x="7334246" y="1057960"/>
            <a:ext cx="2968629" cy="468142"/>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algn="ctr" defTabSz="457200"/>
            <a:r>
              <a:rPr lang="en-US" sz="1400" b="1" kern="0" dirty="0">
                <a:solidFill>
                  <a:prstClr val="white"/>
                </a:solidFill>
                <a:latin typeface="Arial" panose="020B0604020202020204" pitchFamily="34" charset="0"/>
                <a:cs typeface="Arial" panose="020B0604020202020204" pitchFamily="34" charset="0"/>
              </a:rPr>
              <a:t>Banking book</a:t>
            </a:r>
          </a:p>
        </p:txBody>
      </p:sp>
      <p:pic>
        <p:nvPicPr>
          <p:cNvPr id="19" name="Picture 18">
            <a:extLst>
              <a:ext uri="{FF2B5EF4-FFF2-40B4-BE49-F238E27FC236}">
                <a16:creationId xmlns:a16="http://schemas.microsoft.com/office/drawing/2014/main" id="{41295B00-DD27-4869-9F78-C2745E634F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6"/>
            <a:srcRect/>
            <a:stretch>
              <a:fillRect/>
            </a:stretch>
          </a:blipFill>
        </p:spPr>
      </p:pic>
      <p:sp>
        <p:nvSpPr>
          <p:cNvPr id="20" name="Footer Placeholder 4">
            <a:extLst>
              <a:ext uri="{FF2B5EF4-FFF2-40B4-BE49-F238E27FC236}">
                <a16:creationId xmlns:a16="http://schemas.microsoft.com/office/drawing/2014/main" id="{C148BE07-190A-407F-B7F7-49A77A7B90DA}"/>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21" name="Rectangle 2">
            <a:extLst>
              <a:ext uri="{FF2B5EF4-FFF2-40B4-BE49-F238E27FC236}">
                <a16:creationId xmlns:a16="http://schemas.microsoft.com/office/drawing/2014/main" id="{E13A1E94-AB5B-4324-AFBC-9B8DB03B34F4}"/>
              </a:ext>
            </a:extLst>
          </p:cNvPr>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00000"/>
                </a:solidFill>
                <a:effectLst/>
                <a:uLnTx/>
                <a:uFillTx/>
                <a:latin typeface="Arial"/>
                <a:ea typeface="+mj-ea"/>
                <a:cs typeface="Arial"/>
              </a:rPr>
              <a:t>Trading book and banking book</a:t>
            </a:r>
          </a:p>
        </p:txBody>
      </p:sp>
      <p:sp>
        <p:nvSpPr>
          <p:cNvPr id="22" name="Arrow: Left-Right 21">
            <a:extLst>
              <a:ext uri="{FF2B5EF4-FFF2-40B4-BE49-F238E27FC236}">
                <a16:creationId xmlns:a16="http://schemas.microsoft.com/office/drawing/2014/main" id="{10F834DE-D3F7-4E81-BC91-B6A0EBA36ABB}"/>
              </a:ext>
            </a:extLst>
          </p:cNvPr>
          <p:cNvSpPr/>
          <p:nvPr/>
        </p:nvSpPr>
        <p:spPr>
          <a:xfrm>
            <a:off x="4876803" y="3205644"/>
            <a:ext cx="2457439" cy="468142"/>
          </a:xfrm>
          <a:prstGeom prst="lef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Arrow: Left-Right 22">
            <a:extLst>
              <a:ext uri="{FF2B5EF4-FFF2-40B4-BE49-F238E27FC236}">
                <a16:creationId xmlns:a16="http://schemas.microsoft.com/office/drawing/2014/main" id="{80295E5F-BF92-4E8A-84C9-9980F58559D2}"/>
              </a:ext>
            </a:extLst>
          </p:cNvPr>
          <p:cNvSpPr/>
          <p:nvPr/>
        </p:nvSpPr>
        <p:spPr>
          <a:xfrm>
            <a:off x="4886968" y="4414888"/>
            <a:ext cx="2457440" cy="468142"/>
          </a:xfrm>
          <a:prstGeom prst="lef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Arrow: Left-Right 27">
            <a:extLst>
              <a:ext uri="{FF2B5EF4-FFF2-40B4-BE49-F238E27FC236}">
                <a16:creationId xmlns:a16="http://schemas.microsoft.com/office/drawing/2014/main" id="{01C7294D-FDB0-4C9A-BAEB-50BA1A8E1F3B}"/>
              </a:ext>
            </a:extLst>
          </p:cNvPr>
          <p:cNvSpPr/>
          <p:nvPr/>
        </p:nvSpPr>
        <p:spPr>
          <a:xfrm>
            <a:off x="4857749" y="5624137"/>
            <a:ext cx="2467607" cy="468142"/>
          </a:xfrm>
          <a:prstGeom prst="lef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Arrow: Left-Right 29">
            <a:extLst>
              <a:ext uri="{FF2B5EF4-FFF2-40B4-BE49-F238E27FC236}">
                <a16:creationId xmlns:a16="http://schemas.microsoft.com/office/drawing/2014/main" id="{9C550C50-F632-486A-A618-40998C2B1917}"/>
              </a:ext>
            </a:extLst>
          </p:cNvPr>
          <p:cNvSpPr/>
          <p:nvPr/>
        </p:nvSpPr>
        <p:spPr>
          <a:xfrm>
            <a:off x="4876801" y="1996393"/>
            <a:ext cx="2457442" cy="468142"/>
          </a:xfrm>
          <a:prstGeom prst="lef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1" name="Graphic 30" descr="Head with gears">
            <a:extLst>
              <a:ext uri="{FF2B5EF4-FFF2-40B4-BE49-F238E27FC236}">
                <a16:creationId xmlns:a16="http://schemas.microsoft.com/office/drawing/2014/main" id="{6CD4CC95-FDA2-40C1-85C5-EBEF40B213A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57846" y="1071764"/>
            <a:ext cx="914400" cy="914400"/>
          </a:xfrm>
          <a:prstGeom prst="rect">
            <a:avLst/>
          </a:prstGeom>
        </p:spPr>
      </p:pic>
    </p:spTree>
    <p:extLst>
      <p:ext uri="{BB962C8B-B14F-4D97-AF65-F5344CB8AC3E}">
        <p14:creationId xmlns:p14="http://schemas.microsoft.com/office/powerpoint/2010/main" val="4143447228"/>
      </p:ext>
    </p:extLst>
  </p:cSld>
  <p:clrMapOvr>
    <a:overrideClrMapping bg1="lt1" tx1="dk1" bg2="lt2" tx2="dk2" accent1="accent1" accent2="accent2" accent3="accent3" accent4="accent4" accent5="accent5" accent6="accent6" hlink="hlink" folHlink="folHlink"/>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EE6258B6-6CB2-4167-9E67-8DB3F129E106}"/>
              </a:ext>
            </a:extLst>
          </p:cNvPr>
          <p:cNvSpPr/>
          <p:nvPr/>
        </p:nvSpPr>
        <p:spPr>
          <a:xfrm>
            <a:off x="1913685" y="1286666"/>
            <a:ext cx="8754418" cy="322914"/>
          </a:xfrm>
          <a:prstGeom prst="rect">
            <a:avLst/>
          </a:prstGeom>
          <a:solidFill>
            <a:srgbClr val="002060"/>
          </a:solidFill>
          <a:ln w="12700" algn="ctr">
            <a:noFill/>
            <a:miter lim="800000"/>
            <a:headEnd type="none" w="sm" len="sm"/>
            <a:tailEnd type="none" w="med" len="lg"/>
          </a:ln>
        </p:spPr>
        <p:txBody>
          <a:bodyPr lIns="88900" tIns="88900" rIns="88900" bIns="88900" anchor="ctr"/>
          <a:lstStyle/>
          <a:p>
            <a:pPr algn="ctr" defTabSz="457200"/>
            <a:r>
              <a:rPr lang="en-IN" sz="1400" b="1" dirty="0">
                <a:solidFill>
                  <a:prstClr val="white"/>
                </a:solidFill>
                <a:latin typeface="Arial" panose="020B0604020202020204"/>
              </a:rPr>
              <a:t>Background</a:t>
            </a:r>
          </a:p>
        </p:txBody>
      </p:sp>
      <p:sp>
        <p:nvSpPr>
          <p:cNvPr id="6" name="Rectangle 5">
            <a:extLst>
              <a:ext uri="{FF2B5EF4-FFF2-40B4-BE49-F238E27FC236}">
                <a16:creationId xmlns:a16="http://schemas.microsoft.com/office/drawing/2014/main" id="{B88DC7FD-147B-4139-A547-E52956019CFA}"/>
              </a:ext>
            </a:extLst>
          </p:cNvPr>
          <p:cNvSpPr/>
          <p:nvPr/>
        </p:nvSpPr>
        <p:spPr>
          <a:xfrm>
            <a:off x="1916117" y="1600200"/>
            <a:ext cx="8751883" cy="3785652"/>
          </a:xfrm>
          <a:prstGeom prst="rect">
            <a:avLst/>
          </a:prstGeom>
          <a:ln>
            <a:solidFill>
              <a:schemeClr val="accent4"/>
            </a:solidFill>
          </a:ln>
        </p:spPr>
        <p:txBody>
          <a:bodyPr wrap="square">
            <a:spAutoFit/>
          </a:bodyPr>
          <a:lstStyle/>
          <a:p>
            <a:pPr marL="171450" indent="-171450" defTabSz="457200">
              <a:buFont typeface="Wingdings" panose="05000000000000000000" pitchFamily="2" charset="2"/>
              <a:buChar char="§"/>
            </a:pPr>
            <a:endParaRPr lang="en-US" sz="1200" dirty="0">
              <a:solidFill>
                <a:prstClr val="black"/>
              </a:solidFill>
              <a:latin typeface="Arial" panose="020B0604020202020204"/>
            </a:endParaRPr>
          </a:p>
          <a:p>
            <a:pPr marL="171450" indent="-171450" defTabSz="457200">
              <a:buFont typeface="Wingdings" panose="05000000000000000000" pitchFamily="2" charset="2"/>
              <a:buChar char="§"/>
            </a:pPr>
            <a:r>
              <a:rPr lang="en-US" sz="1200" dirty="0">
                <a:solidFill>
                  <a:prstClr val="black"/>
                </a:solidFill>
                <a:latin typeface="Arial" panose="020B0604020202020204"/>
              </a:rPr>
              <a:t>Under the current regime, the main factor driving the determination of a position falling under the trading or the banking book is the </a:t>
            </a:r>
            <a:r>
              <a:rPr lang="en-US" sz="1200" b="1" dirty="0">
                <a:solidFill>
                  <a:prstClr val="black"/>
                </a:solidFill>
                <a:latin typeface="Arial" panose="020B0604020202020204"/>
              </a:rPr>
              <a:t>trading intent</a:t>
            </a:r>
            <a:r>
              <a:rPr lang="en-US" sz="1200" dirty="0">
                <a:solidFill>
                  <a:prstClr val="black"/>
                </a:solidFill>
                <a:latin typeface="Arial" panose="020B0604020202020204"/>
              </a:rPr>
              <a:t>. </a:t>
            </a:r>
          </a:p>
          <a:p>
            <a:pPr marL="171450" indent="-171450" defTabSz="457200">
              <a:buFont typeface="Wingdings" panose="05000000000000000000" pitchFamily="2" charset="2"/>
              <a:buChar char="§"/>
            </a:pPr>
            <a:endParaRPr lang="en-US" sz="1200" dirty="0">
              <a:solidFill>
                <a:prstClr val="black"/>
              </a:solidFill>
              <a:latin typeface="Arial" panose="020B0604020202020204"/>
            </a:endParaRPr>
          </a:p>
          <a:p>
            <a:pPr marL="171450" indent="-171450" defTabSz="457200">
              <a:buFont typeface="Wingdings" panose="05000000000000000000" pitchFamily="2" charset="2"/>
              <a:buChar char="§"/>
            </a:pPr>
            <a:r>
              <a:rPr lang="en-US" sz="1200" dirty="0">
                <a:solidFill>
                  <a:prstClr val="black"/>
                </a:solidFill>
                <a:latin typeface="Arial" panose="020B0604020202020204"/>
              </a:rPr>
              <a:t>However, the same has acted as an </a:t>
            </a:r>
            <a:r>
              <a:rPr lang="en-US" sz="1200" b="1" dirty="0">
                <a:solidFill>
                  <a:prstClr val="black"/>
                </a:solidFill>
                <a:latin typeface="Arial" panose="020B0604020202020204"/>
              </a:rPr>
              <a:t>impediment to efficient risk management </a:t>
            </a:r>
            <a:r>
              <a:rPr lang="en-US" sz="1200" dirty="0">
                <a:solidFill>
                  <a:prstClr val="black"/>
                </a:solidFill>
                <a:latin typeface="Arial" panose="020B0604020202020204"/>
              </a:rPr>
              <a:t>due to </a:t>
            </a:r>
            <a:r>
              <a:rPr lang="en-US" sz="1200" b="1" dirty="0">
                <a:solidFill>
                  <a:prstClr val="black"/>
                </a:solidFill>
                <a:latin typeface="Arial" panose="020B0604020202020204"/>
              </a:rPr>
              <a:t>subjectivity</a:t>
            </a:r>
            <a:r>
              <a:rPr lang="en-US" sz="1200" dirty="0">
                <a:solidFill>
                  <a:prstClr val="black"/>
                </a:solidFill>
                <a:latin typeface="Arial" panose="020B0604020202020204"/>
              </a:rPr>
              <a:t> in individual decision making leading to </a:t>
            </a:r>
            <a:r>
              <a:rPr lang="en-US" sz="1200" b="1" dirty="0">
                <a:solidFill>
                  <a:prstClr val="black"/>
                </a:solidFill>
                <a:latin typeface="Arial" panose="020B0604020202020204"/>
              </a:rPr>
              <a:t>limitations in comparability. </a:t>
            </a:r>
          </a:p>
          <a:p>
            <a:pPr marL="171450" indent="-171450" defTabSz="457200">
              <a:buFont typeface="Wingdings" panose="05000000000000000000" pitchFamily="2" charset="2"/>
              <a:buChar char="§"/>
            </a:pPr>
            <a:endParaRPr lang="en-US" sz="1200" dirty="0">
              <a:solidFill>
                <a:prstClr val="black"/>
              </a:solidFill>
              <a:latin typeface="Arial" panose="020B0604020202020204"/>
            </a:endParaRPr>
          </a:p>
          <a:p>
            <a:pPr marL="171450" indent="-171450" defTabSz="457200">
              <a:buFont typeface="Wingdings" panose="05000000000000000000" pitchFamily="2" charset="2"/>
              <a:buChar char="§"/>
            </a:pPr>
            <a:r>
              <a:rPr lang="en-US" sz="1200" dirty="0">
                <a:solidFill>
                  <a:prstClr val="black"/>
                </a:solidFill>
                <a:latin typeface="Arial" panose="020B0604020202020204"/>
              </a:rPr>
              <a:t>Further, the </a:t>
            </a:r>
            <a:r>
              <a:rPr lang="en-US" sz="1200" b="1" dirty="0">
                <a:solidFill>
                  <a:prstClr val="black"/>
                </a:solidFill>
                <a:latin typeface="Arial" panose="020B0604020202020204"/>
              </a:rPr>
              <a:t>financial crisis </a:t>
            </a:r>
            <a:r>
              <a:rPr lang="en-US" sz="1200" dirty="0">
                <a:solidFill>
                  <a:prstClr val="black"/>
                </a:solidFill>
                <a:latin typeface="Arial" panose="020B0604020202020204"/>
              </a:rPr>
              <a:t>exposed material weaknesses in the overall design of the framework for </a:t>
            </a:r>
            <a:r>
              <a:rPr lang="en-US" sz="1200" dirty="0" err="1">
                <a:solidFill>
                  <a:prstClr val="black"/>
                </a:solidFill>
                <a:latin typeface="Arial" panose="020B0604020202020204"/>
              </a:rPr>
              <a:t>capitalising</a:t>
            </a:r>
            <a:r>
              <a:rPr lang="en-US" sz="1200" dirty="0">
                <a:solidFill>
                  <a:prstClr val="black"/>
                </a:solidFill>
                <a:latin typeface="Arial" panose="020B0604020202020204"/>
              </a:rPr>
              <a:t> trading activities and the level of capital requirements for trading activities proved </a:t>
            </a:r>
            <a:r>
              <a:rPr lang="en-US" sz="1200" b="1" dirty="0">
                <a:solidFill>
                  <a:prstClr val="black"/>
                </a:solidFill>
                <a:latin typeface="Arial" panose="020B0604020202020204"/>
              </a:rPr>
              <a:t>insufficient to absorb losses</a:t>
            </a:r>
            <a:r>
              <a:rPr lang="en-US" sz="1200" dirty="0">
                <a:solidFill>
                  <a:prstClr val="black"/>
                </a:solidFill>
                <a:latin typeface="Arial" panose="020B0604020202020204"/>
              </a:rPr>
              <a:t>.</a:t>
            </a:r>
          </a:p>
          <a:p>
            <a:pPr marL="171450" indent="-171450" defTabSz="457200">
              <a:buFont typeface="Wingdings" panose="05000000000000000000" pitchFamily="2" charset="2"/>
              <a:buChar char="§"/>
            </a:pPr>
            <a:endParaRPr lang="en-US" sz="1200" dirty="0">
              <a:solidFill>
                <a:prstClr val="black"/>
              </a:solidFill>
              <a:latin typeface="Arial" panose="020B0604020202020204"/>
            </a:endParaRPr>
          </a:p>
          <a:p>
            <a:pPr marL="171450" indent="-171450" defTabSz="457200">
              <a:buFont typeface="Wingdings" panose="05000000000000000000" pitchFamily="2" charset="2"/>
              <a:buChar char="§"/>
            </a:pPr>
            <a:r>
              <a:rPr lang="en-US" sz="1200" dirty="0">
                <a:solidFill>
                  <a:prstClr val="black"/>
                </a:solidFill>
                <a:latin typeface="Arial" panose="020B0604020202020204"/>
              </a:rPr>
              <a:t>Currently, a position is assigned to the banking book if the requirements for assignment to the trading book are not met. There are no explicit criteria for identifying and bifurcating positions into the trading and banking book other than </a:t>
            </a:r>
            <a:r>
              <a:rPr lang="en-US" sz="1200" b="1" dirty="0">
                <a:solidFill>
                  <a:prstClr val="black"/>
                </a:solidFill>
                <a:latin typeface="Arial" panose="020B0604020202020204"/>
              </a:rPr>
              <a:t>a negative delimitation.</a:t>
            </a:r>
          </a:p>
          <a:p>
            <a:pPr defTabSz="457200"/>
            <a:endParaRPr lang="en-US" sz="1200" dirty="0">
              <a:solidFill>
                <a:prstClr val="black"/>
              </a:solidFill>
              <a:latin typeface="Arial" panose="020B0604020202020204"/>
            </a:endParaRPr>
          </a:p>
          <a:p>
            <a:pPr marL="171450" indent="-171450" defTabSz="457200">
              <a:buFont typeface="Wingdings" panose="05000000000000000000" pitchFamily="2" charset="2"/>
              <a:buChar char="§"/>
            </a:pPr>
            <a:r>
              <a:rPr lang="en-US" sz="1200" b="1" dirty="0">
                <a:solidFill>
                  <a:prstClr val="black"/>
                </a:solidFill>
                <a:latin typeface="Arial" panose="020B0604020202020204"/>
              </a:rPr>
              <a:t>Different assignments </a:t>
            </a:r>
            <a:r>
              <a:rPr lang="en-US" sz="1200" dirty="0">
                <a:solidFill>
                  <a:prstClr val="black"/>
                </a:solidFill>
                <a:latin typeface="Arial" panose="020B0604020202020204"/>
              </a:rPr>
              <a:t>of the same position may lead to </a:t>
            </a:r>
            <a:r>
              <a:rPr lang="en-US" sz="1200" b="1" dirty="0">
                <a:solidFill>
                  <a:prstClr val="black"/>
                </a:solidFill>
                <a:latin typeface="Arial" panose="020B0604020202020204"/>
              </a:rPr>
              <a:t>very different capital requirements.</a:t>
            </a:r>
          </a:p>
          <a:p>
            <a:pPr marL="171450" indent="-171450" defTabSz="457200">
              <a:buFont typeface="Wingdings" panose="05000000000000000000" pitchFamily="2" charset="2"/>
              <a:buChar char="§"/>
            </a:pPr>
            <a:endParaRPr lang="en-US" sz="1200" b="1" dirty="0">
              <a:solidFill>
                <a:prstClr val="black"/>
              </a:solidFill>
              <a:latin typeface="Arial" panose="020B0604020202020204"/>
            </a:endParaRPr>
          </a:p>
          <a:p>
            <a:pPr marL="171450" indent="-171450" defTabSz="457200">
              <a:buFont typeface="Wingdings" panose="05000000000000000000" pitchFamily="2" charset="2"/>
              <a:buChar char="§"/>
            </a:pPr>
            <a:r>
              <a:rPr lang="en-US" sz="1200" dirty="0">
                <a:solidFill>
                  <a:prstClr val="black"/>
                </a:solidFill>
                <a:latin typeface="Arial" panose="020B0604020202020204"/>
              </a:rPr>
              <a:t>Hence, in order to prevent regulatory arbitrage being used by banks to reduce their capital requirements, FRTB notifies </a:t>
            </a:r>
            <a:r>
              <a:rPr lang="en-US" sz="1200" b="1" dirty="0">
                <a:solidFill>
                  <a:prstClr val="black"/>
                </a:solidFill>
                <a:latin typeface="Arial" panose="020B0604020202020204"/>
              </a:rPr>
              <a:t>prescriptive rules </a:t>
            </a:r>
            <a:r>
              <a:rPr lang="en-US" sz="1200" dirty="0">
                <a:solidFill>
                  <a:prstClr val="black"/>
                </a:solidFill>
                <a:latin typeface="Arial" panose="020B0604020202020204"/>
              </a:rPr>
              <a:t>to be followed for segregating positions into the banking and trading book to </a:t>
            </a:r>
            <a:r>
              <a:rPr lang="en-US" sz="1200" b="1" dirty="0">
                <a:solidFill>
                  <a:prstClr val="black"/>
                </a:solidFill>
                <a:latin typeface="Arial" panose="020B0604020202020204"/>
              </a:rPr>
              <a:t>increase objectivity </a:t>
            </a:r>
            <a:r>
              <a:rPr lang="en-US" sz="1200" dirty="0">
                <a:solidFill>
                  <a:prstClr val="black"/>
                </a:solidFill>
                <a:latin typeface="Arial" panose="020B0604020202020204"/>
              </a:rPr>
              <a:t>and </a:t>
            </a:r>
            <a:r>
              <a:rPr lang="en-US" sz="1200" b="1" dirty="0">
                <a:solidFill>
                  <a:prstClr val="black"/>
                </a:solidFill>
                <a:latin typeface="Arial" panose="020B0604020202020204"/>
              </a:rPr>
              <a:t>remove the presence of regulatory arbitrage</a:t>
            </a:r>
            <a:r>
              <a:rPr lang="en-US" sz="1200" dirty="0">
                <a:solidFill>
                  <a:prstClr val="black"/>
                </a:solidFill>
                <a:latin typeface="Arial" panose="020B0604020202020204"/>
              </a:rPr>
              <a:t>.</a:t>
            </a:r>
          </a:p>
          <a:p>
            <a:pPr defTabSz="457200"/>
            <a:endParaRPr lang="en-US" sz="1200" dirty="0">
              <a:solidFill>
                <a:prstClr val="black"/>
              </a:solidFill>
              <a:latin typeface="Arial" panose="020B0604020202020204"/>
            </a:endParaRPr>
          </a:p>
        </p:txBody>
      </p:sp>
      <p:sp>
        <p:nvSpPr>
          <p:cNvPr id="5" name="Rectangle 2">
            <a:extLst>
              <a:ext uri="{FF2B5EF4-FFF2-40B4-BE49-F238E27FC236}">
                <a16:creationId xmlns:a16="http://schemas.microsoft.com/office/drawing/2014/main" id="{F5255103-39FF-49C5-A153-5C3AF7D1A280}"/>
              </a:ext>
            </a:extLst>
          </p:cNvPr>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00000"/>
                </a:solidFill>
                <a:effectLst/>
                <a:uLnTx/>
                <a:uFillTx/>
                <a:latin typeface="Arial"/>
                <a:ea typeface="+mj-ea"/>
                <a:cs typeface="Arial"/>
              </a:rPr>
              <a:t>Trading book and banking book</a:t>
            </a:r>
          </a:p>
        </p:txBody>
      </p:sp>
      <p:pic>
        <p:nvPicPr>
          <p:cNvPr id="7" name="Picture 6">
            <a:extLst>
              <a:ext uri="{FF2B5EF4-FFF2-40B4-BE49-F238E27FC236}">
                <a16:creationId xmlns:a16="http://schemas.microsoft.com/office/drawing/2014/main" id="{C98B192E-5516-4A71-A6C8-E015C0A4A3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6"/>
            <a:srcRect/>
            <a:stretch>
              <a:fillRect/>
            </a:stretch>
          </a:blipFill>
        </p:spPr>
      </p:pic>
      <p:sp>
        <p:nvSpPr>
          <p:cNvPr id="9" name="Footer Placeholder 4">
            <a:extLst>
              <a:ext uri="{FF2B5EF4-FFF2-40B4-BE49-F238E27FC236}">
                <a16:creationId xmlns:a16="http://schemas.microsoft.com/office/drawing/2014/main" id="{1F75FCF0-BD4D-48A7-A2C7-5B20269AB930}"/>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2" name="Oval 1">
            <a:extLst>
              <a:ext uri="{FF2B5EF4-FFF2-40B4-BE49-F238E27FC236}">
                <a16:creationId xmlns:a16="http://schemas.microsoft.com/office/drawing/2014/main" id="{ABF0BBA4-F7C2-4FB2-BF2E-2E8E0A9D7F05}"/>
              </a:ext>
            </a:extLst>
          </p:cNvPr>
          <p:cNvSpPr/>
          <p:nvPr/>
        </p:nvSpPr>
        <p:spPr bwMode="auto">
          <a:xfrm>
            <a:off x="2209800" y="5464801"/>
            <a:ext cx="2265267" cy="1069599"/>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rPr>
              <a:t>Objectivity</a:t>
            </a:r>
          </a:p>
        </p:txBody>
      </p:sp>
      <p:sp>
        <p:nvSpPr>
          <p:cNvPr id="14" name="Oval 13">
            <a:extLst>
              <a:ext uri="{FF2B5EF4-FFF2-40B4-BE49-F238E27FC236}">
                <a16:creationId xmlns:a16="http://schemas.microsoft.com/office/drawing/2014/main" id="{47342D45-8633-4A20-BCE9-AEF69CFA3F54}"/>
              </a:ext>
            </a:extLst>
          </p:cNvPr>
          <p:cNvSpPr/>
          <p:nvPr/>
        </p:nvSpPr>
        <p:spPr bwMode="auto">
          <a:xfrm>
            <a:off x="4220416" y="5464800"/>
            <a:ext cx="2265267" cy="1069599"/>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rPr>
              <a:t>Comparability</a:t>
            </a:r>
          </a:p>
        </p:txBody>
      </p:sp>
      <p:sp>
        <p:nvSpPr>
          <p:cNvPr id="15" name="Oval 14">
            <a:extLst>
              <a:ext uri="{FF2B5EF4-FFF2-40B4-BE49-F238E27FC236}">
                <a16:creationId xmlns:a16="http://schemas.microsoft.com/office/drawing/2014/main" id="{EC83E6C7-1594-4DDF-B75F-D5683CF8D2DB}"/>
              </a:ext>
            </a:extLst>
          </p:cNvPr>
          <p:cNvSpPr/>
          <p:nvPr/>
        </p:nvSpPr>
        <p:spPr bwMode="auto">
          <a:xfrm>
            <a:off x="6231032" y="5464799"/>
            <a:ext cx="2265267" cy="1069599"/>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rPr>
              <a:t>Prescriptive</a:t>
            </a:r>
          </a:p>
        </p:txBody>
      </p:sp>
      <p:sp>
        <p:nvSpPr>
          <p:cNvPr id="16" name="Oval 15">
            <a:extLst>
              <a:ext uri="{FF2B5EF4-FFF2-40B4-BE49-F238E27FC236}">
                <a16:creationId xmlns:a16="http://schemas.microsoft.com/office/drawing/2014/main" id="{A6746FC3-E0EC-431A-8D30-0CEF65F98BCE}"/>
              </a:ext>
            </a:extLst>
          </p:cNvPr>
          <p:cNvSpPr/>
          <p:nvPr/>
        </p:nvSpPr>
        <p:spPr bwMode="auto">
          <a:xfrm>
            <a:off x="8241648" y="5464798"/>
            <a:ext cx="2265267" cy="1069599"/>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rPr>
              <a:t>Prevents arbitrage</a:t>
            </a:r>
          </a:p>
        </p:txBody>
      </p:sp>
    </p:spTree>
    <p:extLst>
      <p:ext uri="{BB962C8B-B14F-4D97-AF65-F5344CB8AC3E}">
        <p14:creationId xmlns:p14="http://schemas.microsoft.com/office/powerpoint/2010/main" val="2019052538"/>
      </p:ext>
    </p:extLst>
  </p:cSld>
  <p:clrMapOvr>
    <a:overrideClrMapping bg1="lt1" tx1="dk1" bg2="lt2" tx2="dk2" accent1="accent1" accent2="accent2" accent3="accent3" accent4="accent4" accent5="accent5" accent6="accent6" hlink="hlink" folHlink="folHlink"/>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cxnSp>
        <p:nvCxnSpPr>
          <p:cNvPr id="59" name="Straight Arrow Connector 58">
            <a:extLst>
              <a:ext uri="{FF2B5EF4-FFF2-40B4-BE49-F238E27FC236}">
                <a16:creationId xmlns:a16="http://schemas.microsoft.com/office/drawing/2014/main" id="{8B5CE5F4-F92A-46F7-AC3E-118BC0757D86}"/>
              </a:ext>
            </a:extLst>
          </p:cNvPr>
          <p:cNvCxnSpPr>
            <a:cxnSpLocks/>
            <a:stCxn id="46" idx="0"/>
            <a:endCxn id="16" idx="7"/>
          </p:cNvCxnSpPr>
          <p:nvPr/>
        </p:nvCxnSpPr>
        <p:spPr bwMode="auto">
          <a:xfrm flipH="1">
            <a:off x="5968342" y="1773081"/>
            <a:ext cx="1665831" cy="89286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5" name="Connector: Curved 64">
            <a:extLst>
              <a:ext uri="{FF2B5EF4-FFF2-40B4-BE49-F238E27FC236}">
                <a16:creationId xmlns:a16="http://schemas.microsoft.com/office/drawing/2014/main" id="{7DE4587A-340A-4ACD-937E-64701E6BB46C}"/>
              </a:ext>
            </a:extLst>
          </p:cNvPr>
          <p:cNvCxnSpPr>
            <a:stCxn id="48" idx="2"/>
            <a:endCxn id="51" idx="6"/>
          </p:cNvCxnSpPr>
          <p:nvPr/>
        </p:nvCxnSpPr>
        <p:spPr bwMode="auto">
          <a:xfrm rot="5400000" flipH="1">
            <a:off x="7890527" y="4021710"/>
            <a:ext cx="833031" cy="4097775"/>
          </a:xfrm>
          <a:prstGeom prst="curvedConnector4">
            <a:avLst>
              <a:gd name="adj1" fmla="val -27442"/>
              <a:gd name="adj2" fmla="val 67666"/>
            </a:avLst>
          </a:prstGeom>
          <a:solidFill>
            <a:schemeClr val="accent1"/>
          </a:solidFill>
          <a:ln w="9525" cap="flat" cmpd="sng" algn="ctr">
            <a:solidFill>
              <a:schemeClr val="tx1"/>
            </a:solidFill>
            <a:prstDash val="solid"/>
            <a:round/>
            <a:headEnd type="none" w="med" len="med"/>
            <a:tailEnd type="triangle"/>
          </a:ln>
          <a:effectLst/>
        </p:spPr>
      </p:cxnSp>
      <p:cxnSp>
        <p:nvCxnSpPr>
          <p:cNvPr id="63" name="Connector: Curved 62">
            <a:extLst>
              <a:ext uri="{FF2B5EF4-FFF2-40B4-BE49-F238E27FC236}">
                <a16:creationId xmlns:a16="http://schemas.microsoft.com/office/drawing/2014/main" id="{171F4D05-59EB-4025-AD5B-94F61F966DED}"/>
              </a:ext>
            </a:extLst>
          </p:cNvPr>
          <p:cNvCxnSpPr>
            <a:stCxn id="48" idx="2"/>
            <a:endCxn id="16" idx="6"/>
          </p:cNvCxnSpPr>
          <p:nvPr/>
        </p:nvCxnSpPr>
        <p:spPr bwMode="auto">
          <a:xfrm rot="5400000" flipH="1">
            <a:off x="6665866" y="2797048"/>
            <a:ext cx="3282354" cy="4097775"/>
          </a:xfrm>
          <a:prstGeom prst="curvedConnector4">
            <a:avLst>
              <a:gd name="adj1" fmla="val -6965"/>
              <a:gd name="adj2" fmla="val 67666"/>
            </a:avLst>
          </a:prstGeom>
          <a:solidFill>
            <a:schemeClr val="accent1"/>
          </a:solidFill>
          <a:ln w="9525" cap="flat" cmpd="sng" algn="ctr">
            <a:solidFill>
              <a:schemeClr val="tx1"/>
            </a:solidFill>
            <a:prstDash val="solid"/>
            <a:round/>
            <a:headEnd type="none" w="med" len="med"/>
            <a:tailEnd type="triangle"/>
          </a:ln>
          <a:effectLst/>
        </p:spPr>
      </p:cxnSp>
      <p:grpSp>
        <p:nvGrpSpPr>
          <p:cNvPr id="7" name="Group 6">
            <a:extLst>
              <a:ext uri="{FF2B5EF4-FFF2-40B4-BE49-F238E27FC236}">
                <a16:creationId xmlns:a16="http://schemas.microsoft.com/office/drawing/2014/main" id="{0E7D41EF-0DB7-497D-8C05-E3C10FB9AD42}"/>
              </a:ext>
            </a:extLst>
          </p:cNvPr>
          <p:cNvGrpSpPr/>
          <p:nvPr/>
        </p:nvGrpSpPr>
        <p:grpSpPr>
          <a:xfrm>
            <a:off x="1913685" y="1769247"/>
            <a:ext cx="1978968" cy="4717865"/>
            <a:chOff x="2392909" y="1139852"/>
            <a:chExt cx="1800000" cy="3579263"/>
          </a:xfrm>
          <a:solidFill>
            <a:srgbClr val="C4D600"/>
          </a:solidFill>
        </p:grpSpPr>
        <p:sp>
          <p:nvSpPr>
            <p:cNvPr id="8" name="Rectangle 7">
              <a:extLst>
                <a:ext uri="{FF2B5EF4-FFF2-40B4-BE49-F238E27FC236}">
                  <a16:creationId xmlns:a16="http://schemas.microsoft.com/office/drawing/2014/main" id="{0AF5403E-4F81-4A8E-A51A-874259789D65}"/>
                </a:ext>
              </a:extLst>
            </p:cNvPr>
            <p:cNvSpPr/>
            <p:nvPr/>
          </p:nvSpPr>
          <p:spPr bwMode="auto">
            <a:xfrm>
              <a:off x="2392909" y="1139854"/>
              <a:ext cx="1800000" cy="3579261"/>
            </a:xfrm>
            <a:prstGeom prst="roundRect">
              <a:avLst>
                <a:gd name="adj" fmla="val 6022"/>
              </a:avLst>
            </a:prstGeom>
            <a:solidFill>
              <a:schemeClr val="bg1">
                <a:lumMod val="9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t" anchorCtr="0" compatLnSpc="1">
              <a:prstTxWarp prst="textNoShape">
                <a:avLst/>
              </a:prstTxWarp>
              <a:noAutofit/>
            </a:bodyPr>
            <a:lstStyle/>
            <a:p>
              <a:pPr defTabSz="897961">
                <a:spcBef>
                  <a:spcPct val="50000"/>
                </a:spcBef>
              </a:pPr>
              <a:endParaRPr lang="en-US" sz="1200" dirty="0">
                <a:solidFill>
                  <a:prstClr val="black"/>
                </a:solidFill>
                <a:latin typeface="Arial" panose="020B0604020202020204"/>
                <a:cs typeface="Arial" panose="020B0604020202020204" pitchFamily="34" charset="0"/>
              </a:endParaRPr>
            </a:p>
            <a:p>
              <a:pPr defTabSz="897961">
                <a:spcBef>
                  <a:spcPct val="50000"/>
                </a:spcBef>
              </a:pPr>
              <a:endParaRPr lang="en-US" sz="1200" dirty="0">
                <a:solidFill>
                  <a:prstClr val="black"/>
                </a:solidFill>
                <a:latin typeface="Arial" panose="020B0604020202020204"/>
                <a:cs typeface="Arial" panose="020B0604020202020204" pitchFamily="34" charset="0"/>
              </a:endParaRPr>
            </a:p>
            <a:p>
              <a:pPr defTabSz="897961">
                <a:spcBef>
                  <a:spcPct val="50000"/>
                </a:spcBef>
              </a:pPr>
              <a:endParaRPr lang="en-US" sz="1200" dirty="0">
                <a:solidFill>
                  <a:prstClr val="black"/>
                </a:solidFill>
                <a:latin typeface="Arial" panose="020B0604020202020204"/>
                <a:cs typeface="Arial" panose="020B0604020202020204" pitchFamily="34" charset="0"/>
              </a:endParaRPr>
            </a:p>
            <a:p>
              <a:pPr marL="171450" indent="-171450" defTabSz="897961">
                <a:spcBef>
                  <a:spcPct val="50000"/>
                </a:spcBef>
                <a:buFont typeface="Wingdings" panose="05000000000000000000" pitchFamily="2" charset="2"/>
                <a:buChar char="§"/>
              </a:pPr>
              <a:r>
                <a:rPr lang="en-US" sz="1200" dirty="0">
                  <a:solidFill>
                    <a:prstClr val="black"/>
                  </a:solidFill>
                  <a:latin typeface="Arial" panose="020B0604020202020204"/>
                  <a:cs typeface="Arial" panose="020B0604020202020204" pitchFamily="34" charset="0"/>
                </a:rPr>
                <a:t>Unlisted equities</a:t>
              </a:r>
            </a:p>
            <a:p>
              <a:pPr marL="171450" indent="-171450" defTabSz="897961">
                <a:spcBef>
                  <a:spcPct val="50000"/>
                </a:spcBef>
                <a:buFont typeface="Wingdings" panose="05000000000000000000" pitchFamily="2" charset="2"/>
                <a:buChar char="§"/>
              </a:pPr>
              <a:r>
                <a:rPr lang="en-US" sz="1200" dirty="0">
                  <a:solidFill>
                    <a:prstClr val="black"/>
                  </a:solidFill>
                  <a:latin typeface="Arial" panose="020B0604020202020204"/>
                  <a:cs typeface="Arial" panose="020B0604020202020204" pitchFamily="34" charset="0"/>
                </a:rPr>
                <a:t>Instruments designated for </a:t>
              </a:r>
              <a:r>
                <a:rPr lang="en-US" sz="1200" dirty="0" err="1">
                  <a:solidFill>
                    <a:prstClr val="black"/>
                  </a:solidFill>
                  <a:latin typeface="Arial" panose="020B0604020202020204"/>
                  <a:cs typeface="Arial" panose="020B0604020202020204" pitchFamily="34" charset="0"/>
                </a:rPr>
                <a:t>securitisation</a:t>
              </a:r>
              <a:r>
                <a:rPr lang="en-US" sz="1200" dirty="0">
                  <a:solidFill>
                    <a:prstClr val="black"/>
                  </a:solidFill>
                  <a:latin typeface="Arial" panose="020B0604020202020204"/>
                  <a:cs typeface="Arial" panose="020B0604020202020204" pitchFamily="34" charset="0"/>
                </a:rPr>
                <a:t> warehousing</a:t>
              </a:r>
            </a:p>
            <a:p>
              <a:pPr marL="171450" indent="-171450" defTabSz="897961">
                <a:spcBef>
                  <a:spcPct val="50000"/>
                </a:spcBef>
                <a:buFont typeface="Wingdings" panose="05000000000000000000" pitchFamily="2" charset="2"/>
                <a:buChar char="§"/>
              </a:pPr>
              <a:r>
                <a:rPr lang="en-US" sz="1200" dirty="0">
                  <a:solidFill>
                    <a:prstClr val="black"/>
                  </a:solidFill>
                  <a:latin typeface="Arial" panose="020B0604020202020204"/>
                  <a:cs typeface="Arial" panose="020B0604020202020204" pitchFamily="34" charset="0"/>
                </a:rPr>
                <a:t>Retail and SME credit</a:t>
              </a:r>
            </a:p>
            <a:p>
              <a:pPr marL="171450" indent="-171450" defTabSz="897961">
                <a:spcBef>
                  <a:spcPct val="50000"/>
                </a:spcBef>
                <a:buFont typeface="Wingdings" panose="05000000000000000000" pitchFamily="2" charset="2"/>
                <a:buChar char="§"/>
              </a:pPr>
              <a:r>
                <a:rPr lang="en-US" sz="1200" dirty="0">
                  <a:solidFill>
                    <a:prstClr val="black"/>
                  </a:solidFill>
                  <a:latin typeface="Arial" panose="020B0604020202020204"/>
                  <a:cs typeface="Arial" panose="020B0604020202020204" pitchFamily="34" charset="0"/>
                </a:rPr>
                <a:t>Real estate holdings</a:t>
              </a:r>
            </a:p>
            <a:p>
              <a:pPr marL="171450" indent="-171450" defTabSz="897961">
                <a:spcBef>
                  <a:spcPct val="50000"/>
                </a:spcBef>
                <a:buFont typeface="Wingdings" panose="05000000000000000000" pitchFamily="2" charset="2"/>
                <a:buChar char="§"/>
              </a:pPr>
              <a:r>
                <a:rPr lang="en-US" sz="1200" dirty="0">
                  <a:solidFill>
                    <a:prstClr val="black"/>
                  </a:solidFill>
                  <a:latin typeface="Arial" panose="020B0604020202020204"/>
                  <a:cs typeface="Arial" panose="020B0604020202020204" pitchFamily="34" charset="0"/>
                </a:rPr>
                <a:t>Equity investments in a fund, subject to further requirements</a:t>
              </a:r>
            </a:p>
            <a:p>
              <a:pPr marL="171450" indent="-171450" defTabSz="897961">
                <a:spcBef>
                  <a:spcPct val="50000"/>
                </a:spcBef>
                <a:buFont typeface="Wingdings" panose="05000000000000000000" pitchFamily="2" charset="2"/>
                <a:buChar char="§"/>
              </a:pPr>
              <a:r>
                <a:rPr lang="en-US" sz="1200" dirty="0">
                  <a:solidFill>
                    <a:prstClr val="black"/>
                  </a:solidFill>
                  <a:latin typeface="Arial" panose="020B0604020202020204"/>
                  <a:cs typeface="Arial" panose="020B0604020202020204" pitchFamily="34" charset="0"/>
                </a:rPr>
                <a:t>Derivative instruments that have the above instruments as underlying</a:t>
              </a:r>
            </a:p>
            <a:p>
              <a:pPr marL="171450" indent="-171450" defTabSz="897961">
                <a:spcBef>
                  <a:spcPct val="50000"/>
                </a:spcBef>
                <a:buFont typeface="Wingdings" panose="05000000000000000000" pitchFamily="2" charset="2"/>
                <a:buChar char="§"/>
              </a:pPr>
              <a:r>
                <a:rPr lang="en-US" sz="1200" dirty="0">
                  <a:solidFill>
                    <a:prstClr val="black"/>
                  </a:solidFill>
                  <a:latin typeface="Arial" panose="020B0604020202020204"/>
                  <a:cs typeface="Arial" panose="020B0604020202020204" pitchFamily="34" charset="0"/>
                </a:rPr>
                <a:t>Instruments held for the purpose of hedging a particular risk of a position in the types of instrument above</a:t>
              </a:r>
            </a:p>
          </p:txBody>
        </p:sp>
        <p:sp>
          <p:nvSpPr>
            <p:cNvPr id="9" name="TextBox 8">
              <a:extLst>
                <a:ext uri="{FF2B5EF4-FFF2-40B4-BE49-F238E27FC236}">
                  <a16:creationId xmlns:a16="http://schemas.microsoft.com/office/drawing/2014/main" id="{E2116A24-0A87-40CE-BEDB-7D3D033C1D1B}"/>
                </a:ext>
              </a:extLst>
            </p:cNvPr>
            <p:cNvSpPr txBox="1"/>
            <p:nvPr/>
          </p:nvSpPr>
          <p:spPr>
            <a:xfrm>
              <a:off x="2392909" y="1139852"/>
              <a:ext cx="1800000" cy="596271"/>
            </a:xfrm>
            <a:prstGeom prst="roundRect">
              <a:avLst/>
            </a:prstGeom>
            <a:solidFill>
              <a:srgbClr val="002060"/>
            </a:solidFill>
            <a:ln>
              <a:noFill/>
            </a:ln>
          </p:spPr>
          <p:txBody>
            <a:bodyPr wrap="square" rtlCol="0" anchor="ctr">
              <a:noAutofit/>
            </a:bodyPr>
            <a:lstStyle/>
            <a:p>
              <a:pPr algn="ctr" defTabSz="457200">
                <a:spcBef>
                  <a:spcPct val="50000"/>
                </a:spcBef>
              </a:pPr>
              <a:r>
                <a:rPr lang="en-US" sz="1200" b="1" dirty="0">
                  <a:solidFill>
                    <a:schemeClr val="bg1"/>
                  </a:solidFill>
                  <a:latin typeface="Arial" panose="020B0604020202020204"/>
                  <a:cs typeface="Arial" panose="020B0604020202020204" pitchFamily="34" charset="0"/>
                </a:rPr>
                <a:t>Compulsory assignment to banking book</a:t>
              </a:r>
            </a:p>
          </p:txBody>
        </p:sp>
      </p:grpSp>
      <p:sp>
        <p:nvSpPr>
          <p:cNvPr id="2" name="TextBox 1">
            <a:extLst>
              <a:ext uri="{FF2B5EF4-FFF2-40B4-BE49-F238E27FC236}">
                <a16:creationId xmlns:a16="http://schemas.microsoft.com/office/drawing/2014/main" id="{EC699AEA-BE24-4321-8664-0C0689B12DA2}"/>
              </a:ext>
            </a:extLst>
          </p:cNvPr>
          <p:cNvSpPr txBox="1"/>
          <p:nvPr/>
        </p:nvSpPr>
        <p:spPr>
          <a:xfrm>
            <a:off x="1913685" y="1151798"/>
            <a:ext cx="8313776" cy="461665"/>
          </a:xfrm>
          <a:prstGeom prst="rect">
            <a:avLst/>
          </a:prstGeom>
          <a:noFill/>
        </p:spPr>
        <p:txBody>
          <a:bodyPr wrap="square" rtlCol="0">
            <a:spAutoFit/>
          </a:bodyPr>
          <a:lstStyle/>
          <a:p>
            <a:pPr algn="just" defTabSz="457200"/>
            <a:r>
              <a:rPr lang="en-US" sz="1200" dirty="0">
                <a:solidFill>
                  <a:prstClr val="black"/>
                </a:solidFill>
                <a:latin typeface="Arial" panose="020B0604020202020204"/>
              </a:rPr>
              <a:t>The flow chart below illustrates the process of determining whether a position needs to be included in the trading book or the banking book as per FRTB guidelines.</a:t>
            </a:r>
            <a:endParaRPr lang="en-IN" sz="1200" dirty="0">
              <a:solidFill>
                <a:prstClr val="black"/>
              </a:solidFill>
              <a:latin typeface="Arial" panose="020B0604020202020204"/>
            </a:endParaRPr>
          </a:p>
        </p:txBody>
      </p:sp>
      <p:pic>
        <p:nvPicPr>
          <p:cNvPr id="41" name="Picture 40">
            <a:extLst>
              <a:ext uri="{FF2B5EF4-FFF2-40B4-BE49-F238E27FC236}">
                <a16:creationId xmlns:a16="http://schemas.microsoft.com/office/drawing/2014/main" id="{E31AD1F7-6AC1-4307-A361-5538AD0B7F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42" name="Footer Placeholder 4">
            <a:extLst>
              <a:ext uri="{FF2B5EF4-FFF2-40B4-BE49-F238E27FC236}">
                <a16:creationId xmlns:a16="http://schemas.microsoft.com/office/drawing/2014/main" id="{309C2131-DD85-4C94-9256-BF1586ED2BC8}"/>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grpSp>
        <p:nvGrpSpPr>
          <p:cNvPr id="3" name="Group 2">
            <a:extLst>
              <a:ext uri="{FF2B5EF4-FFF2-40B4-BE49-F238E27FC236}">
                <a16:creationId xmlns:a16="http://schemas.microsoft.com/office/drawing/2014/main" id="{94A8A272-5FEA-46E0-9A8E-C533C361E68E}"/>
              </a:ext>
            </a:extLst>
          </p:cNvPr>
          <p:cNvGrpSpPr/>
          <p:nvPr/>
        </p:nvGrpSpPr>
        <p:grpSpPr>
          <a:xfrm>
            <a:off x="6644689" y="1769247"/>
            <a:ext cx="5159040" cy="4717868"/>
            <a:chOff x="4177127" y="1769245"/>
            <a:chExt cx="5159040" cy="4717868"/>
          </a:xfrm>
        </p:grpSpPr>
        <p:grpSp>
          <p:nvGrpSpPr>
            <p:cNvPr id="43" name="Group 42">
              <a:extLst>
                <a:ext uri="{FF2B5EF4-FFF2-40B4-BE49-F238E27FC236}">
                  <a16:creationId xmlns:a16="http://schemas.microsoft.com/office/drawing/2014/main" id="{055AD1B2-F836-49BB-94A9-A44892E3E2FD}"/>
                </a:ext>
              </a:extLst>
            </p:cNvPr>
            <p:cNvGrpSpPr/>
            <p:nvPr/>
          </p:nvGrpSpPr>
          <p:grpSpPr>
            <a:xfrm>
              <a:off x="4177127" y="1773079"/>
              <a:ext cx="1978968" cy="4714034"/>
              <a:chOff x="2392909" y="1139852"/>
              <a:chExt cx="1800000" cy="3576357"/>
            </a:xfrm>
            <a:solidFill>
              <a:srgbClr val="C4D600"/>
            </a:solidFill>
          </p:grpSpPr>
          <p:sp>
            <p:nvSpPr>
              <p:cNvPr id="45" name="Rectangle 7">
                <a:extLst>
                  <a:ext uri="{FF2B5EF4-FFF2-40B4-BE49-F238E27FC236}">
                    <a16:creationId xmlns:a16="http://schemas.microsoft.com/office/drawing/2014/main" id="{EC1AB581-55A0-40E3-AF6D-091E6D11FD10}"/>
                  </a:ext>
                </a:extLst>
              </p:cNvPr>
              <p:cNvSpPr/>
              <p:nvPr/>
            </p:nvSpPr>
            <p:spPr bwMode="auto">
              <a:xfrm>
                <a:off x="2392909" y="1139855"/>
                <a:ext cx="1800000" cy="3576354"/>
              </a:xfrm>
              <a:prstGeom prst="roundRect">
                <a:avLst>
                  <a:gd name="adj" fmla="val 6022"/>
                </a:avLst>
              </a:prstGeom>
              <a:solidFill>
                <a:schemeClr val="bg1">
                  <a:lumMod val="9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t" anchorCtr="0" compatLnSpc="1">
                <a:prstTxWarp prst="textNoShape">
                  <a:avLst/>
                </a:prstTxWarp>
                <a:noAutofit/>
              </a:bodyPr>
              <a:lstStyle/>
              <a:p>
                <a:pPr defTabSz="897961">
                  <a:spcBef>
                    <a:spcPct val="50000"/>
                  </a:spcBef>
                </a:pPr>
                <a:endParaRPr lang="en-US" sz="1200" dirty="0">
                  <a:solidFill>
                    <a:prstClr val="black"/>
                  </a:solidFill>
                  <a:latin typeface="Arial" panose="020B0604020202020204"/>
                  <a:cs typeface="Arial" panose="020B0604020202020204" pitchFamily="34" charset="0"/>
                </a:endParaRPr>
              </a:p>
              <a:p>
                <a:pPr defTabSz="897961">
                  <a:spcBef>
                    <a:spcPct val="50000"/>
                  </a:spcBef>
                </a:pPr>
                <a:endParaRPr lang="en-US" sz="1200" dirty="0">
                  <a:solidFill>
                    <a:prstClr val="black"/>
                  </a:solidFill>
                  <a:latin typeface="Arial" panose="020B0604020202020204"/>
                  <a:cs typeface="Arial" panose="020B0604020202020204" pitchFamily="34" charset="0"/>
                </a:endParaRPr>
              </a:p>
              <a:p>
                <a:pPr defTabSz="897961">
                  <a:spcBef>
                    <a:spcPct val="50000"/>
                  </a:spcBef>
                </a:pPr>
                <a:endParaRPr lang="en-US" sz="1200" dirty="0">
                  <a:solidFill>
                    <a:prstClr val="black"/>
                  </a:solidFill>
                  <a:latin typeface="Arial" panose="020B0604020202020204"/>
                  <a:cs typeface="Arial" panose="020B0604020202020204" pitchFamily="34" charset="0"/>
                </a:endParaRPr>
              </a:p>
              <a:p>
                <a:pPr marL="171450" indent="-171450" defTabSz="897961">
                  <a:spcBef>
                    <a:spcPct val="50000"/>
                  </a:spcBef>
                  <a:buFont typeface="Wingdings" panose="05000000000000000000" pitchFamily="2" charset="2"/>
                  <a:buChar char="§"/>
                </a:pPr>
                <a:r>
                  <a:rPr lang="en-US" sz="1200" dirty="0">
                    <a:solidFill>
                      <a:prstClr val="black"/>
                    </a:solidFill>
                    <a:latin typeface="Arial" panose="020B0604020202020204"/>
                    <a:cs typeface="Arial" panose="020B0604020202020204" pitchFamily="34" charset="0"/>
                  </a:rPr>
                  <a:t>Instruments held as accounting trading assets or liabilities</a:t>
                </a:r>
              </a:p>
              <a:p>
                <a:pPr marL="171450" indent="-171450" defTabSz="897961">
                  <a:spcBef>
                    <a:spcPct val="50000"/>
                  </a:spcBef>
                  <a:buFont typeface="Wingdings" panose="05000000000000000000" pitchFamily="2" charset="2"/>
                  <a:buChar char="§"/>
                </a:pPr>
                <a:r>
                  <a:rPr lang="en-US" sz="1200" dirty="0">
                    <a:solidFill>
                      <a:prstClr val="black"/>
                    </a:solidFill>
                    <a:latin typeface="Arial" panose="020B0604020202020204"/>
                    <a:cs typeface="Arial" panose="020B0604020202020204" pitchFamily="34" charset="0"/>
                  </a:rPr>
                  <a:t>Instruments resulting from market-making activities</a:t>
                </a:r>
              </a:p>
              <a:p>
                <a:pPr marL="171450" indent="-171450" defTabSz="897961">
                  <a:spcBef>
                    <a:spcPct val="50000"/>
                  </a:spcBef>
                  <a:buFont typeface="Wingdings" panose="05000000000000000000" pitchFamily="2" charset="2"/>
                  <a:buChar char="§"/>
                </a:pPr>
                <a:r>
                  <a:rPr lang="en-US" sz="1200" dirty="0">
                    <a:solidFill>
                      <a:prstClr val="black"/>
                    </a:solidFill>
                    <a:latin typeface="Arial" panose="020B0604020202020204"/>
                    <a:cs typeface="Arial" panose="020B0604020202020204" pitchFamily="34" charset="0"/>
                  </a:rPr>
                  <a:t>Equity investments in a fund, subject to further requirements</a:t>
                </a:r>
              </a:p>
              <a:p>
                <a:pPr marL="171450" indent="-171450" defTabSz="897961">
                  <a:spcBef>
                    <a:spcPct val="50000"/>
                  </a:spcBef>
                  <a:buFont typeface="Wingdings" panose="05000000000000000000" pitchFamily="2" charset="2"/>
                  <a:buChar char="§"/>
                </a:pPr>
                <a:r>
                  <a:rPr lang="en-US" sz="1200" dirty="0">
                    <a:solidFill>
                      <a:prstClr val="black"/>
                    </a:solidFill>
                    <a:latin typeface="Arial" panose="020B0604020202020204"/>
                    <a:cs typeface="Arial" panose="020B0604020202020204" pitchFamily="34" charset="0"/>
                  </a:rPr>
                  <a:t>Listed equities</a:t>
                </a:r>
              </a:p>
              <a:p>
                <a:pPr marL="171450" indent="-171450" defTabSz="897961">
                  <a:spcBef>
                    <a:spcPct val="50000"/>
                  </a:spcBef>
                  <a:buFont typeface="Wingdings" panose="05000000000000000000" pitchFamily="2" charset="2"/>
                  <a:buChar char="§"/>
                </a:pPr>
                <a:r>
                  <a:rPr lang="en-US" sz="1200" dirty="0">
                    <a:solidFill>
                      <a:prstClr val="black"/>
                    </a:solidFill>
                    <a:latin typeface="Arial" panose="020B0604020202020204"/>
                    <a:cs typeface="Arial" panose="020B0604020202020204" pitchFamily="34" charset="0"/>
                  </a:rPr>
                  <a:t>Trading-related repo-style transaction</a:t>
                </a:r>
              </a:p>
              <a:p>
                <a:pPr marL="171450" indent="-171450" defTabSz="897961">
                  <a:spcBef>
                    <a:spcPct val="50000"/>
                  </a:spcBef>
                  <a:buFont typeface="Wingdings" panose="05000000000000000000" pitchFamily="2" charset="2"/>
                  <a:buChar char="§"/>
                </a:pPr>
                <a:r>
                  <a:rPr lang="en-US" sz="1200" dirty="0">
                    <a:solidFill>
                      <a:prstClr val="black"/>
                    </a:solidFill>
                    <a:latin typeface="Arial" panose="020B0604020202020204"/>
                    <a:cs typeface="Arial" panose="020B0604020202020204" pitchFamily="34" charset="0"/>
                  </a:rPr>
                  <a:t>Options including embedded derivatives from instruments issued out of the banking book that relate to credit or equity risk</a:t>
                </a:r>
              </a:p>
            </p:txBody>
          </p:sp>
          <p:sp>
            <p:nvSpPr>
              <p:cNvPr id="46" name="TextBox 45">
                <a:extLst>
                  <a:ext uri="{FF2B5EF4-FFF2-40B4-BE49-F238E27FC236}">
                    <a16:creationId xmlns:a16="http://schemas.microsoft.com/office/drawing/2014/main" id="{09542C6E-B7B7-43D1-8632-2C22959C315A}"/>
                  </a:ext>
                </a:extLst>
              </p:cNvPr>
              <p:cNvSpPr txBox="1"/>
              <p:nvPr/>
            </p:nvSpPr>
            <p:spPr>
              <a:xfrm>
                <a:off x="2392909" y="1139852"/>
                <a:ext cx="1800000" cy="596271"/>
              </a:xfrm>
              <a:prstGeom prst="roundRect">
                <a:avLst/>
              </a:prstGeom>
              <a:solidFill>
                <a:srgbClr val="002060"/>
              </a:solidFill>
              <a:ln>
                <a:noFill/>
              </a:ln>
            </p:spPr>
            <p:txBody>
              <a:bodyPr wrap="square" rtlCol="0" anchor="ctr">
                <a:noAutofit/>
              </a:bodyPr>
              <a:lstStyle/>
              <a:p>
                <a:pPr algn="ctr" defTabSz="457200">
                  <a:spcBef>
                    <a:spcPct val="50000"/>
                  </a:spcBef>
                </a:pPr>
                <a:r>
                  <a:rPr lang="en-US" sz="1200" b="1" dirty="0">
                    <a:solidFill>
                      <a:schemeClr val="bg1"/>
                    </a:solidFill>
                    <a:latin typeface="Arial" panose="020B0604020202020204"/>
                    <a:cs typeface="Arial" panose="020B0604020202020204" pitchFamily="34" charset="0"/>
                  </a:rPr>
                  <a:t>Instruments presumed as trading book</a:t>
                </a:r>
              </a:p>
            </p:txBody>
          </p:sp>
        </p:grpSp>
        <p:grpSp>
          <p:nvGrpSpPr>
            <p:cNvPr id="47" name="Group 46">
              <a:extLst>
                <a:ext uri="{FF2B5EF4-FFF2-40B4-BE49-F238E27FC236}">
                  <a16:creationId xmlns:a16="http://schemas.microsoft.com/office/drawing/2014/main" id="{4E5BA537-555D-4C45-A74D-87E6B252EC37}"/>
                </a:ext>
              </a:extLst>
            </p:cNvPr>
            <p:cNvGrpSpPr/>
            <p:nvPr/>
          </p:nvGrpSpPr>
          <p:grpSpPr>
            <a:xfrm>
              <a:off x="6440568" y="1769245"/>
              <a:ext cx="2895599" cy="4717865"/>
              <a:chOff x="2392909" y="1139852"/>
              <a:chExt cx="1800000" cy="3579263"/>
            </a:xfrm>
            <a:solidFill>
              <a:srgbClr val="C4D600"/>
            </a:solidFill>
          </p:grpSpPr>
          <p:sp>
            <p:nvSpPr>
              <p:cNvPr id="48" name="Rectangle 7">
                <a:extLst>
                  <a:ext uri="{FF2B5EF4-FFF2-40B4-BE49-F238E27FC236}">
                    <a16:creationId xmlns:a16="http://schemas.microsoft.com/office/drawing/2014/main" id="{730AD1AB-909D-4595-B407-C20E63B6F0A4}"/>
                  </a:ext>
                </a:extLst>
              </p:cNvPr>
              <p:cNvSpPr/>
              <p:nvPr/>
            </p:nvSpPr>
            <p:spPr bwMode="auto">
              <a:xfrm>
                <a:off x="2392909" y="1139854"/>
                <a:ext cx="1800000" cy="3579261"/>
              </a:xfrm>
              <a:prstGeom prst="roundRect">
                <a:avLst>
                  <a:gd name="adj" fmla="val 6022"/>
                </a:avLst>
              </a:prstGeom>
              <a:solidFill>
                <a:schemeClr val="bg1">
                  <a:lumMod val="9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t" anchorCtr="0" compatLnSpc="1">
                <a:prstTxWarp prst="textNoShape">
                  <a:avLst/>
                </a:prstTxWarp>
                <a:noAutofit/>
              </a:bodyPr>
              <a:lstStyle/>
              <a:p>
                <a:pPr defTabSz="897961">
                  <a:spcBef>
                    <a:spcPct val="50000"/>
                  </a:spcBef>
                </a:pPr>
                <a:endParaRPr lang="en-US" sz="1200" dirty="0">
                  <a:solidFill>
                    <a:prstClr val="black"/>
                  </a:solidFill>
                  <a:latin typeface="Arial" panose="020B0604020202020204"/>
                  <a:cs typeface="Arial" panose="020B0604020202020204" pitchFamily="34" charset="0"/>
                </a:endParaRPr>
              </a:p>
              <a:p>
                <a:pPr defTabSz="897961">
                  <a:spcBef>
                    <a:spcPct val="50000"/>
                  </a:spcBef>
                </a:pPr>
                <a:endParaRPr lang="en-US" sz="1200" dirty="0">
                  <a:solidFill>
                    <a:prstClr val="black"/>
                  </a:solidFill>
                  <a:latin typeface="Arial" panose="020B0604020202020204"/>
                  <a:cs typeface="Arial" panose="020B0604020202020204" pitchFamily="34" charset="0"/>
                </a:endParaRPr>
              </a:p>
              <a:p>
                <a:pPr defTabSz="897961">
                  <a:spcBef>
                    <a:spcPct val="50000"/>
                  </a:spcBef>
                </a:pPr>
                <a:endParaRPr lang="en-US" sz="1200" dirty="0">
                  <a:solidFill>
                    <a:prstClr val="black"/>
                  </a:solidFill>
                  <a:latin typeface="Arial" panose="020B0604020202020204"/>
                  <a:cs typeface="Arial" panose="020B0604020202020204" pitchFamily="34" charset="0"/>
                </a:endParaRPr>
              </a:p>
              <a:p>
                <a:pPr defTabSz="897961">
                  <a:spcBef>
                    <a:spcPct val="50000"/>
                  </a:spcBef>
                </a:pPr>
                <a:r>
                  <a:rPr lang="en-US" sz="1200" b="1" dirty="0">
                    <a:solidFill>
                      <a:prstClr val="black"/>
                    </a:solidFill>
                    <a:latin typeface="Arial" panose="020B0604020202020204"/>
                    <a:cs typeface="Arial" panose="020B0604020202020204" pitchFamily="34" charset="0"/>
                  </a:rPr>
                  <a:t>Purpose is one or more of the following:</a:t>
                </a:r>
              </a:p>
              <a:p>
                <a:pPr marL="171450" indent="-171450" defTabSz="897961">
                  <a:spcBef>
                    <a:spcPct val="50000"/>
                  </a:spcBef>
                  <a:buFont typeface="Wingdings" panose="05000000000000000000" pitchFamily="2" charset="2"/>
                  <a:buChar char="§"/>
                </a:pPr>
                <a:r>
                  <a:rPr lang="en-US" sz="1200" dirty="0">
                    <a:solidFill>
                      <a:prstClr val="black"/>
                    </a:solidFill>
                    <a:latin typeface="Arial" panose="020B0604020202020204"/>
                    <a:cs typeface="Arial" panose="020B0604020202020204" pitchFamily="34" charset="0"/>
                  </a:rPr>
                  <a:t>short-term resale</a:t>
                </a:r>
              </a:p>
              <a:p>
                <a:pPr marL="171450" indent="-171450" defTabSz="897961">
                  <a:spcBef>
                    <a:spcPct val="50000"/>
                  </a:spcBef>
                  <a:buFont typeface="Wingdings" panose="05000000000000000000" pitchFamily="2" charset="2"/>
                  <a:buChar char="§"/>
                </a:pPr>
                <a:r>
                  <a:rPr lang="en-US" sz="1200" dirty="0">
                    <a:solidFill>
                      <a:prstClr val="black"/>
                    </a:solidFill>
                    <a:latin typeface="Arial" panose="020B0604020202020204"/>
                    <a:cs typeface="Arial" panose="020B0604020202020204" pitchFamily="34" charset="0"/>
                  </a:rPr>
                  <a:t>profiting from short-term price movements</a:t>
                </a:r>
              </a:p>
              <a:p>
                <a:pPr marL="171450" indent="-171450" defTabSz="897961">
                  <a:spcBef>
                    <a:spcPct val="50000"/>
                  </a:spcBef>
                  <a:buFont typeface="Wingdings" panose="05000000000000000000" pitchFamily="2" charset="2"/>
                  <a:buChar char="§"/>
                </a:pPr>
                <a:r>
                  <a:rPr lang="en-US" sz="1200" dirty="0">
                    <a:solidFill>
                      <a:prstClr val="black"/>
                    </a:solidFill>
                    <a:latin typeface="Arial" panose="020B0604020202020204"/>
                    <a:cs typeface="Arial" panose="020B0604020202020204" pitchFamily="34" charset="0"/>
                  </a:rPr>
                  <a:t>locking in arbitrage profits</a:t>
                </a:r>
              </a:p>
              <a:p>
                <a:pPr marL="171450" indent="-171450" defTabSz="897961">
                  <a:spcBef>
                    <a:spcPct val="50000"/>
                  </a:spcBef>
                  <a:buFont typeface="Wingdings" panose="05000000000000000000" pitchFamily="2" charset="2"/>
                  <a:buChar char="§"/>
                </a:pPr>
                <a:r>
                  <a:rPr lang="en-US" sz="1200" dirty="0">
                    <a:solidFill>
                      <a:prstClr val="black"/>
                    </a:solidFill>
                    <a:latin typeface="Arial" panose="020B0604020202020204"/>
                    <a:cs typeface="Arial" panose="020B0604020202020204" pitchFamily="34" charset="0"/>
                  </a:rPr>
                  <a:t>hedging risks that arise from instruments meeting above criteria</a:t>
                </a:r>
              </a:p>
              <a:p>
                <a:pPr defTabSz="897961">
                  <a:spcBef>
                    <a:spcPct val="50000"/>
                  </a:spcBef>
                </a:pPr>
                <a:r>
                  <a:rPr lang="en-US" sz="1200" b="1" dirty="0">
                    <a:solidFill>
                      <a:prstClr val="black"/>
                    </a:solidFill>
                    <a:latin typeface="Arial" panose="020B0604020202020204"/>
                    <a:cs typeface="Arial" panose="020B0604020202020204" pitchFamily="34" charset="0"/>
                  </a:rPr>
                  <a:t>Instrument of the following type:</a:t>
                </a:r>
              </a:p>
              <a:p>
                <a:pPr marL="171450" indent="-171450" defTabSz="897961">
                  <a:spcBef>
                    <a:spcPct val="50000"/>
                  </a:spcBef>
                  <a:buFont typeface="Wingdings" panose="05000000000000000000" pitchFamily="2" charset="2"/>
                  <a:buChar char="§"/>
                </a:pPr>
                <a:r>
                  <a:rPr lang="en-US" sz="1200" dirty="0">
                    <a:solidFill>
                      <a:prstClr val="black"/>
                    </a:solidFill>
                    <a:latin typeface="Arial" panose="020B0604020202020204"/>
                    <a:cs typeface="Arial" panose="020B0604020202020204" pitchFamily="34" charset="0"/>
                  </a:rPr>
                  <a:t>Part of correlation trading portfolio</a:t>
                </a:r>
              </a:p>
              <a:p>
                <a:pPr marL="171450" indent="-171450" defTabSz="897961">
                  <a:spcBef>
                    <a:spcPct val="50000"/>
                  </a:spcBef>
                  <a:buFont typeface="Wingdings" panose="05000000000000000000" pitchFamily="2" charset="2"/>
                  <a:buChar char="§"/>
                </a:pPr>
                <a:r>
                  <a:rPr lang="en-US" sz="1200" dirty="0">
                    <a:solidFill>
                      <a:prstClr val="black"/>
                    </a:solidFill>
                    <a:latin typeface="Arial" panose="020B0604020202020204"/>
                    <a:cs typeface="Arial" panose="020B0604020202020204" pitchFamily="34" charset="0"/>
                  </a:rPr>
                  <a:t>Would give rise to a net short credit or equity position in the banking book</a:t>
                </a:r>
              </a:p>
              <a:p>
                <a:pPr marL="171450" indent="-171450" defTabSz="897961">
                  <a:spcBef>
                    <a:spcPct val="50000"/>
                  </a:spcBef>
                  <a:buFont typeface="Wingdings" panose="05000000000000000000" pitchFamily="2" charset="2"/>
                  <a:buChar char="§"/>
                </a:pPr>
                <a:r>
                  <a:rPr lang="en-US" sz="1200" dirty="0">
                    <a:solidFill>
                      <a:prstClr val="black"/>
                    </a:solidFill>
                    <a:latin typeface="Arial" panose="020B0604020202020204"/>
                    <a:cs typeface="Arial" panose="020B0604020202020204" pitchFamily="34" charset="0"/>
                  </a:rPr>
                  <a:t>Instruments resulting from underwriting commitments, subject to further requirements</a:t>
                </a:r>
              </a:p>
            </p:txBody>
          </p:sp>
          <p:sp>
            <p:nvSpPr>
              <p:cNvPr id="49" name="TextBox 48">
                <a:extLst>
                  <a:ext uri="{FF2B5EF4-FFF2-40B4-BE49-F238E27FC236}">
                    <a16:creationId xmlns:a16="http://schemas.microsoft.com/office/drawing/2014/main" id="{E55D9203-FD2F-4CAE-A3C3-D8C213B134B0}"/>
                  </a:ext>
                </a:extLst>
              </p:cNvPr>
              <p:cNvSpPr txBox="1"/>
              <p:nvPr/>
            </p:nvSpPr>
            <p:spPr>
              <a:xfrm>
                <a:off x="2392909" y="1139852"/>
                <a:ext cx="1800000" cy="596271"/>
              </a:xfrm>
              <a:prstGeom prst="roundRect">
                <a:avLst/>
              </a:prstGeom>
              <a:solidFill>
                <a:schemeClr val="accent6">
                  <a:lumMod val="60000"/>
                  <a:lumOff val="40000"/>
                </a:schemeClr>
              </a:solidFill>
              <a:ln>
                <a:noFill/>
              </a:ln>
            </p:spPr>
            <p:txBody>
              <a:bodyPr wrap="square" rtlCol="0" anchor="ctr">
                <a:noAutofit/>
              </a:bodyPr>
              <a:lstStyle/>
              <a:p>
                <a:pPr algn="ctr" defTabSz="457200">
                  <a:spcBef>
                    <a:spcPct val="50000"/>
                  </a:spcBef>
                </a:pPr>
                <a:r>
                  <a:rPr lang="en-US" sz="1200" b="1" dirty="0">
                    <a:solidFill>
                      <a:schemeClr val="bg1"/>
                    </a:solidFill>
                    <a:latin typeface="Arial" panose="020B0604020202020204"/>
                    <a:cs typeface="Arial" panose="020B0604020202020204" pitchFamily="34" charset="0"/>
                  </a:rPr>
                  <a:t>Trading intention</a:t>
                </a:r>
              </a:p>
            </p:txBody>
          </p:sp>
        </p:grpSp>
      </p:grpSp>
      <p:sp>
        <p:nvSpPr>
          <p:cNvPr id="50" name="Rectangle 2">
            <a:extLst>
              <a:ext uri="{FF2B5EF4-FFF2-40B4-BE49-F238E27FC236}">
                <a16:creationId xmlns:a16="http://schemas.microsoft.com/office/drawing/2014/main" id="{BDBC83F4-3208-46AC-8521-60BEA9C945C5}"/>
              </a:ext>
            </a:extLst>
          </p:cNvPr>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00000"/>
                </a:solidFill>
                <a:effectLst/>
                <a:uLnTx/>
                <a:uFillTx/>
                <a:latin typeface="Arial"/>
                <a:ea typeface="+mj-ea"/>
                <a:cs typeface="Arial"/>
              </a:rPr>
              <a:t>Determination of trading book positions</a:t>
            </a:r>
          </a:p>
        </p:txBody>
      </p:sp>
      <p:sp>
        <p:nvSpPr>
          <p:cNvPr id="16" name="Oval 15">
            <a:extLst>
              <a:ext uri="{FF2B5EF4-FFF2-40B4-BE49-F238E27FC236}">
                <a16:creationId xmlns:a16="http://schemas.microsoft.com/office/drawing/2014/main" id="{B43392F6-F307-4F98-8136-F3F59749806C}"/>
              </a:ext>
            </a:extLst>
          </p:cNvPr>
          <p:cNvSpPr/>
          <p:nvPr/>
        </p:nvSpPr>
        <p:spPr bwMode="auto">
          <a:xfrm>
            <a:off x="4279187" y="2442758"/>
            <a:ext cx="1978968" cy="15240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rPr>
              <a:t>Trading book</a:t>
            </a:r>
          </a:p>
        </p:txBody>
      </p:sp>
      <p:sp>
        <p:nvSpPr>
          <p:cNvPr id="51" name="Oval 50">
            <a:extLst>
              <a:ext uri="{FF2B5EF4-FFF2-40B4-BE49-F238E27FC236}">
                <a16:creationId xmlns:a16="http://schemas.microsoft.com/office/drawing/2014/main" id="{7FD50A70-4795-45FC-A099-0AC60DE25DDA}"/>
              </a:ext>
            </a:extLst>
          </p:cNvPr>
          <p:cNvSpPr/>
          <p:nvPr/>
        </p:nvSpPr>
        <p:spPr bwMode="auto">
          <a:xfrm>
            <a:off x="4279187" y="4892081"/>
            <a:ext cx="1978968" cy="15240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rPr>
              <a:t>Banking book</a:t>
            </a:r>
          </a:p>
        </p:txBody>
      </p:sp>
      <p:cxnSp>
        <p:nvCxnSpPr>
          <p:cNvPr id="52" name="Straight Arrow Connector 51">
            <a:extLst>
              <a:ext uri="{FF2B5EF4-FFF2-40B4-BE49-F238E27FC236}">
                <a16:creationId xmlns:a16="http://schemas.microsoft.com/office/drawing/2014/main" id="{A2291DBE-5244-4DCC-85C9-1BB4F0BAB198}"/>
              </a:ext>
            </a:extLst>
          </p:cNvPr>
          <p:cNvCxnSpPr>
            <a:cxnSpLocks/>
            <a:stCxn id="9" idx="3"/>
            <a:endCxn id="46" idx="1"/>
          </p:cNvCxnSpPr>
          <p:nvPr/>
        </p:nvCxnSpPr>
        <p:spPr bwMode="auto">
          <a:xfrm>
            <a:off x="3892653" y="2162223"/>
            <a:ext cx="2752036" cy="383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7" name="Straight Arrow Connector 56">
            <a:extLst>
              <a:ext uri="{FF2B5EF4-FFF2-40B4-BE49-F238E27FC236}">
                <a16:creationId xmlns:a16="http://schemas.microsoft.com/office/drawing/2014/main" id="{D94D7915-DCB0-4273-A46D-DBC99EDA48FE}"/>
              </a:ext>
            </a:extLst>
          </p:cNvPr>
          <p:cNvCxnSpPr>
            <a:stCxn id="8" idx="3"/>
            <a:endCxn id="51" idx="0"/>
          </p:cNvCxnSpPr>
          <p:nvPr/>
        </p:nvCxnSpPr>
        <p:spPr bwMode="auto">
          <a:xfrm>
            <a:off x="3892653" y="4128181"/>
            <a:ext cx="1376018" cy="7639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0" name="Connector: Curved 69">
            <a:extLst>
              <a:ext uri="{FF2B5EF4-FFF2-40B4-BE49-F238E27FC236}">
                <a16:creationId xmlns:a16="http://schemas.microsoft.com/office/drawing/2014/main" id="{0A9BD073-8268-4A79-9349-32352398A811}"/>
              </a:ext>
            </a:extLst>
          </p:cNvPr>
          <p:cNvCxnSpPr>
            <a:stCxn id="46" idx="0"/>
            <a:endCxn id="49" idx="0"/>
          </p:cNvCxnSpPr>
          <p:nvPr/>
        </p:nvCxnSpPr>
        <p:spPr bwMode="auto">
          <a:xfrm rot="5400000" flipH="1" flipV="1">
            <a:off x="8993134" y="410286"/>
            <a:ext cx="3834" cy="2721757"/>
          </a:xfrm>
          <a:prstGeom prst="curvedConnector3">
            <a:avLst>
              <a:gd name="adj1" fmla="val 6062441"/>
            </a:avLst>
          </a:prstGeom>
          <a:solidFill>
            <a:schemeClr val="accent1"/>
          </a:solidFill>
          <a:ln w="9525" cap="flat" cmpd="sng" algn="ctr">
            <a:solidFill>
              <a:schemeClr val="tx1"/>
            </a:solidFill>
            <a:prstDash val="solid"/>
            <a:round/>
            <a:headEnd type="none" w="med" len="med"/>
            <a:tailEnd type="triangle"/>
          </a:ln>
          <a:effectLst/>
        </p:spPr>
      </p:cxnSp>
      <p:sp>
        <p:nvSpPr>
          <p:cNvPr id="71" name="TextBox 70">
            <a:extLst>
              <a:ext uri="{FF2B5EF4-FFF2-40B4-BE49-F238E27FC236}">
                <a16:creationId xmlns:a16="http://schemas.microsoft.com/office/drawing/2014/main" id="{7679D8D5-CF93-435F-9A35-4CCF1FA13E89}"/>
              </a:ext>
            </a:extLst>
          </p:cNvPr>
          <p:cNvSpPr txBox="1"/>
          <p:nvPr/>
        </p:nvSpPr>
        <p:spPr>
          <a:xfrm rot="1763555">
            <a:off x="4251330" y="4387020"/>
            <a:ext cx="1371600" cy="246221"/>
          </a:xfrm>
          <a:prstGeom prst="rect">
            <a:avLst/>
          </a:prstGeom>
          <a:noFill/>
        </p:spPr>
        <p:txBody>
          <a:bodyPr wrap="square" rtlCol="0">
            <a:spAutoFit/>
          </a:bodyPr>
          <a:lstStyle/>
          <a:p>
            <a:r>
              <a:rPr lang="en-US" sz="1000" b="1" dirty="0">
                <a:latin typeface="+mj-lt"/>
              </a:rPr>
              <a:t>Met</a:t>
            </a:r>
          </a:p>
        </p:txBody>
      </p:sp>
      <p:sp>
        <p:nvSpPr>
          <p:cNvPr id="74" name="TextBox 73">
            <a:extLst>
              <a:ext uri="{FF2B5EF4-FFF2-40B4-BE49-F238E27FC236}">
                <a16:creationId xmlns:a16="http://schemas.microsoft.com/office/drawing/2014/main" id="{C61F70CF-A17D-4D19-81CA-188E7F095213}"/>
              </a:ext>
            </a:extLst>
          </p:cNvPr>
          <p:cNvSpPr txBox="1"/>
          <p:nvPr/>
        </p:nvSpPr>
        <p:spPr>
          <a:xfrm>
            <a:off x="4437965" y="1879897"/>
            <a:ext cx="1371600" cy="246221"/>
          </a:xfrm>
          <a:prstGeom prst="rect">
            <a:avLst/>
          </a:prstGeom>
          <a:noFill/>
        </p:spPr>
        <p:txBody>
          <a:bodyPr wrap="square" rtlCol="0">
            <a:spAutoFit/>
          </a:bodyPr>
          <a:lstStyle/>
          <a:p>
            <a:r>
              <a:rPr lang="en-US" sz="1000" b="1" dirty="0">
                <a:latin typeface="+mj-lt"/>
              </a:rPr>
              <a:t>Not met</a:t>
            </a:r>
          </a:p>
        </p:txBody>
      </p:sp>
      <p:sp>
        <p:nvSpPr>
          <p:cNvPr id="75" name="TextBox 74">
            <a:extLst>
              <a:ext uri="{FF2B5EF4-FFF2-40B4-BE49-F238E27FC236}">
                <a16:creationId xmlns:a16="http://schemas.microsoft.com/office/drawing/2014/main" id="{CC67E1EA-AB9D-4961-A034-87727DAFA14B}"/>
              </a:ext>
            </a:extLst>
          </p:cNvPr>
          <p:cNvSpPr txBox="1"/>
          <p:nvPr/>
        </p:nvSpPr>
        <p:spPr>
          <a:xfrm>
            <a:off x="8645573" y="1338953"/>
            <a:ext cx="1371600" cy="246221"/>
          </a:xfrm>
          <a:prstGeom prst="rect">
            <a:avLst/>
          </a:prstGeom>
          <a:noFill/>
        </p:spPr>
        <p:txBody>
          <a:bodyPr wrap="square" rtlCol="0">
            <a:spAutoFit/>
          </a:bodyPr>
          <a:lstStyle/>
          <a:p>
            <a:r>
              <a:rPr lang="en-US" sz="1000" b="1" dirty="0">
                <a:latin typeface="+mj-lt"/>
              </a:rPr>
              <a:t>Not met</a:t>
            </a:r>
          </a:p>
        </p:txBody>
      </p:sp>
      <p:sp>
        <p:nvSpPr>
          <p:cNvPr id="76" name="TextBox 75">
            <a:extLst>
              <a:ext uri="{FF2B5EF4-FFF2-40B4-BE49-F238E27FC236}">
                <a16:creationId xmlns:a16="http://schemas.microsoft.com/office/drawing/2014/main" id="{D6802C99-ED02-4792-81F5-22C6E9E58789}"/>
              </a:ext>
            </a:extLst>
          </p:cNvPr>
          <p:cNvSpPr txBox="1"/>
          <p:nvPr/>
        </p:nvSpPr>
        <p:spPr>
          <a:xfrm rot="20038379">
            <a:off x="6012517" y="2004125"/>
            <a:ext cx="1371600" cy="246221"/>
          </a:xfrm>
          <a:prstGeom prst="rect">
            <a:avLst/>
          </a:prstGeom>
          <a:noFill/>
        </p:spPr>
        <p:txBody>
          <a:bodyPr wrap="square" rtlCol="0">
            <a:spAutoFit/>
          </a:bodyPr>
          <a:lstStyle/>
          <a:p>
            <a:r>
              <a:rPr lang="en-US" sz="1000" b="1" dirty="0">
                <a:latin typeface="+mj-lt"/>
              </a:rPr>
              <a:t>Met</a:t>
            </a:r>
          </a:p>
        </p:txBody>
      </p:sp>
      <p:sp>
        <p:nvSpPr>
          <p:cNvPr id="77" name="TextBox 76">
            <a:extLst>
              <a:ext uri="{FF2B5EF4-FFF2-40B4-BE49-F238E27FC236}">
                <a16:creationId xmlns:a16="http://schemas.microsoft.com/office/drawing/2014/main" id="{07E68243-FD10-4274-9AC9-0F46AE95C8AE}"/>
              </a:ext>
            </a:extLst>
          </p:cNvPr>
          <p:cNvSpPr txBox="1"/>
          <p:nvPr/>
        </p:nvSpPr>
        <p:spPr>
          <a:xfrm rot="1763555">
            <a:off x="6188369" y="3563142"/>
            <a:ext cx="1371600" cy="246221"/>
          </a:xfrm>
          <a:prstGeom prst="rect">
            <a:avLst/>
          </a:prstGeom>
          <a:noFill/>
        </p:spPr>
        <p:txBody>
          <a:bodyPr wrap="square" rtlCol="0">
            <a:spAutoFit/>
          </a:bodyPr>
          <a:lstStyle/>
          <a:p>
            <a:r>
              <a:rPr lang="en-US" sz="1000" b="1" dirty="0">
                <a:latin typeface="+mj-lt"/>
              </a:rPr>
              <a:t>Met</a:t>
            </a:r>
          </a:p>
        </p:txBody>
      </p:sp>
      <p:sp>
        <p:nvSpPr>
          <p:cNvPr id="78" name="TextBox 77">
            <a:extLst>
              <a:ext uri="{FF2B5EF4-FFF2-40B4-BE49-F238E27FC236}">
                <a16:creationId xmlns:a16="http://schemas.microsoft.com/office/drawing/2014/main" id="{88FB5853-EAC6-402C-B26C-A4B8D45A939F}"/>
              </a:ext>
            </a:extLst>
          </p:cNvPr>
          <p:cNvSpPr txBox="1"/>
          <p:nvPr/>
        </p:nvSpPr>
        <p:spPr>
          <a:xfrm rot="1924298">
            <a:off x="5988751" y="5299336"/>
            <a:ext cx="1371600" cy="246221"/>
          </a:xfrm>
          <a:prstGeom prst="rect">
            <a:avLst/>
          </a:prstGeom>
          <a:noFill/>
        </p:spPr>
        <p:txBody>
          <a:bodyPr wrap="square" rtlCol="0">
            <a:spAutoFit/>
          </a:bodyPr>
          <a:lstStyle/>
          <a:p>
            <a:r>
              <a:rPr lang="en-US" sz="1000" b="1" dirty="0">
                <a:latin typeface="+mj-lt"/>
              </a:rPr>
              <a:t>Not met</a:t>
            </a:r>
          </a:p>
        </p:txBody>
      </p:sp>
    </p:spTree>
    <p:extLst>
      <p:ext uri="{BB962C8B-B14F-4D97-AF65-F5344CB8AC3E}">
        <p14:creationId xmlns:p14="http://schemas.microsoft.com/office/powerpoint/2010/main" val="1752204786"/>
      </p:ext>
    </p:extLst>
  </p:cSld>
  <p:clrMapOvr>
    <a:overrideClrMapping bg1="lt1" tx1="dk1" bg2="lt2" tx2="dk2" accent1="accent1" accent2="accent2" accent3="accent3" accent4="accent4" accent5="accent5" accent6="accent6" hlink="hlink" folHlink="folHlink"/>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9FED82C-8E4B-4F5D-A9F1-E84360EFD98D}"/>
              </a:ext>
            </a:extLst>
          </p:cNvPr>
          <p:cNvSpPr/>
          <p:nvPr/>
        </p:nvSpPr>
        <p:spPr>
          <a:xfrm>
            <a:off x="2052781" y="1361118"/>
            <a:ext cx="1317942" cy="693420"/>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defTabSz="457200"/>
            <a:endParaRPr lang="en-US" sz="1400" err="1">
              <a:solidFill>
                <a:srgbClr val="44546A"/>
              </a:solidFill>
              <a:latin typeface="Arial" panose="020B0604020202020204"/>
            </a:endParaRPr>
          </a:p>
        </p:txBody>
      </p:sp>
      <p:sp>
        <p:nvSpPr>
          <p:cNvPr id="31" name="Rectangle 30">
            <a:extLst>
              <a:ext uri="{FF2B5EF4-FFF2-40B4-BE49-F238E27FC236}">
                <a16:creationId xmlns:a16="http://schemas.microsoft.com/office/drawing/2014/main" id="{FBCD8008-5736-4B1B-85EF-E79B8793F7E3}"/>
              </a:ext>
            </a:extLst>
          </p:cNvPr>
          <p:cNvSpPr/>
          <p:nvPr/>
        </p:nvSpPr>
        <p:spPr>
          <a:xfrm>
            <a:off x="2052781" y="2275518"/>
            <a:ext cx="1317942" cy="69342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defTabSz="457200"/>
            <a:endParaRPr lang="en-US" sz="1400" err="1">
              <a:solidFill>
                <a:srgbClr val="44546A"/>
              </a:solidFill>
              <a:latin typeface="Arial" panose="020B0604020202020204"/>
            </a:endParaRPr>
          </a:p>
        </p:txBody>
      </p:sp>
      <p:sp>
        <p:nvSpPr>
          <p:cNvPr id="32" name="Rectangle 31">
            <a:extLst>
              <a:ext uri="{FF2B5EF4-FFF2-40B4-BE49-F238E27FC236}">
                <a16:creationId xmlns:a16="http://schemas.microsoft.com/office/drawing/2014/main" id="{4F937672-0D8B-4497-A46E-EF3383AB2C1A}"/>
              </a:ext>
            </a:extLst>
          </p:cNvPr>
          <p:cNvSpPr/>
          <p:nvPr/>
        </p:nvSpPr>
        <p:spPr>
          <a:xfrm>
            <a:off x="2052781" y="3174678"/>
            <a:ext cx="1317942" cy="693420"/>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defTabSz="457200"/>
            <a:endParaRPr lang="en-US" sz="1400" err="1">
              <a:solidFill>
                <a:srgbClr val="44546A"/>
              </a:solidFill>
              <a:latin typeface="Arial" panose="020B0604020202020204"/>
            </a:endParaRPr>
          </a:p>
        </p:txBody>
      </p:sp>
      <p:sp>
        <p:nvSpPr>
          <p:cNvPr id="33" name="Rectangle 32">
            <a:extLst>
              <a:ext uri="{FF2B5EF4-FFF2-40B4-BE49-F238E27FC236}">
                <a16:creationId xmlns:a16="http://schemas.microsoft.com/office/drawing/2014/main" id="{493AE468-56A5-49A8-BCB3-3FDBB570BB9D}"/>
              </a:ext>
            </a:extLst>
          </p:cNvPr>
          <p:cNvSpPr/>
          <p:nvPr/>
        </p:nvSpPr>
        <p:spPr>
          <a:xfrm>
            <a:off x="2052781" y="4089078"/>
            <a:ext cx="1317942" cy="69342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defTabSz="457200"/>
            <a:endParaRPr lang="en-US" sz="1400" err="1">
              <a:solidFill>
                <a:srgbClr val="44546A"/>
              </a:solidFill>
              <a:latin typeface="Arial" panose="020B0604020202020204"/>
            </a:endParaRPr>
          </a:p>
        </p:txBody>
      </p:sp>
      <p:sp>
        <p:nvSpPr>
          <p:cNvPr id="34" name="Rectangle 33">
            <a:extLst>
              <a:ext uri="{FF2B5EF4-FFF2-40B4-BE49-F238E27FC236}">
                <a16:creationId xmlns:a16="http://schemas.microsoft.com/office/drawing/2014/main" id="{AFD738B2-9F00-449C-976D-AE5F7333F162}"/>
              </a:ext>
            </a:extLst>
          </p:cNvPr>
          <p:cNvSpPr/>
          <p:nvPr/>
        </p:nvSpPr>
        <p:spPr>
          <a:xfrm>
            <a:off x="2052781" y="4991414"/>
            <a:ext cx="1317942" cy="693420"/>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defTabSz="457200"/>
            <a:endParaRPr lang="en-US" sz="1400" err="1">
              <a:solidFill>
                <a:srgbClr val="44546A"/>
              </a:solidFill>
              <a:latin typeface="Arial" panose="020B0604020202020204"/>
            </a:endParaRPr>
          </a:p>
        </p:txBody>
      </p:sp>
      <p:sp>
        <p:nvSpPr>
          <p:cNvPr id="35" name="Isosceles Triangle 34">
            <a:extLst>
              <a:ext uri="{FF2B5EF4-FFF2-40B4-BE49-F238E27FC236}">
                <a16:creationId xmlns:a16="http://schemas.microsoft.com/office/drawing/2014/main" id="{A76C9480-939C-4566-A1B4-3FDD7A6C94E0}"/>
              </a:ext>
            </a:extLst>
          </p:cNvPr>
          <p:cNvSpPr/>
          <p:nvPr/>
        </p:nvSpPr>
        <p:spPr>
          <a:xfrm rot="16200000">
            <a:off x="2992424" y="3489796"/>
            <a:ext cx="246381" cy="510222"/>
          </a:xfrm>
          <a:prstGeom prst="triangle">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defTabSz="457200"/>
            <a:endParaRPr lang="en-US" sz="1200" err="1">
              <a:solidFill>
                <a:srgbClr val="44546A"/>
              </a:solidFill>
              <a:latin typeface="Arial" panose="020B0604020202020204"/>
            </a:endParaRPr>
          </a:p>
        </p:txBody>
      </p:sp>
      <p:sp>
        <p:nvSpPr>
          <p:cNvPr id="37" name="Round Same Side Corner Rectangle 10">
            <a:extLst>
              <a:ext uri="{FF2B5EF4-FFF2-40B4-BE49-F238E27FC236}">
                <a16:creationId xmlns:a16="http://schemas.microsoft.com/office/drawing/2014/main" id="{0C618756-06FF-4F4A-AD28-E88AD5DD3C02}"/>
              </a:ext>
            </a:extLst>
          </p:cNvPr>
          <p:cNvSpPr/>
          <p:nvPr/>
        </p:nvSpPr>
        <p:spPr>
          <a:xfrm rot="5400000">
            <a:off x="6133866" y="-218066"/>
            <a:ext cx="673101" cy="7219832"/>
          </a:xfrm>
          <a:prstGeom prst="round2SameRect">
            <a:avLst>
              <a:gd name="adj1" fmla="val 50000"/>
              <a:gd name="adj2" fmla="val 0"/>
            </a:avLst>
          </a:prstGeom>
          <a:solidFill>
            <a:srgbClr val="00206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defTabSz="457200"/>
            <a:endParaRPr lang="en-US" sz="1200" err="1">
              <a:solidFill>
                <a:prstClr val="white"/>
              </a:solidFill>
              <a:latin typeface="Arial" panose="020B0604020202020204"/>
            </a:endParaRPr>
          </a:p>
        </p:txBody>
      </p:sp>
      <p:sp>
        <p:nvSpPr>
          <p:cNvPr id="38" name="Isosceles Triangle 37">
            <a:extLst>
              <a:ext uri="{FF2B5EF4-FFF2-40B4-BE49-F238E27FC236}">
                <a16:creationId xmlns:a16="http://schemas.microsoft.com/office/drawing/2014/main" id="{8DBBB362-D9DF-4EEB-9C85-A0B072B7228E}"/>
              </a:ext>
            </a:extLst>
          </p:cNvPr>
          <p:cNvSpPr/>
          <p:nvPr/>
        </p:nvSpPr>
        <p:spPr>
          <a:xfrm rot="16200000">
            <a:off x="2978137" y="4389910"/>
            <a:ext cx="274956" cy="510222"/>
          </a:xfrm>
          <a:prstGeom prst="triangle">
            <a:avLst/>
          </a:prstGeom>
          <a:solidFill>
            <a:schemeClr val="accent3">
              <a:lumMod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defTabSz="457200"/>
            <a:endParaRPr lang="en-US" sz="1200" err="1">
              <a:solidFill>
                <a:srgbClr val="44546A"/>
              </a:solidFill>
              <a:latin typeface="Arial" panose="020B0604020202020204"/>
            </a:endParaRPr>
          </a:p>
        </p:txBody>
      </p:sp>
      <p:sp>
        <p:nvSpPr>
          <p:cNvPr id="39" name="Round Same Side Corner Rectangle 12">
            <a:extLst>
              <a:ext uri="{FF2B5EF4-FFF2-40B4-BE49-F238E27FC236}">
                <a16:creationId xmlns:a16="http://schemas.microsoft.com/office/drawing/2014/main" id="{D6939D9F-B096-4A16-AAB6-7DBAAABE0B5C}"/>
              </a:ext>
            </a:extLst>
          </p:cNvPr>
          <p:cNvSpPr/>
          <p:nvPr/>
        </p:nvSpPr>
        <p:spPr>
          <a:xfrm rot="5400000">
            <a:off x="6133866" y="684269"/>
            <a:ext cx="673101" cy="7219832"/>
          </a:xfrm>
          <a:prstGeom prst="round2SameRect">
            <a:avLst>
              <a:gd name="adj1" fmla="val 50000"/>
              <a:gd name="adj2" fmla="val 0"/>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defTabSz="457200"/>
            <a:endParaRPr lang="en-US" sz="1200" err="1">
              <a:solidFill>
                <a:prstClr val="white"/>
              </a:solidFill>
              <a:latin typeface="Arial" panose="020B0604020202020204"/>
            </a:endParaRPr>
          </a:p>
        </p:txBody>
      </p:sp>
      <p:sp>
        <p:nvSpPr>
          <p:cNvPr id="40" name="Isosceles Triangle 39">
            <a:extLst>
              <a:ext uri="{FF2B5EF4-FFF2-40B4-BE49-F238E27FC236}">
                <a16:creationId xmlns:a16="http://schemas.microsoft.com/office/drawing/2014/main" id="{8E001AB6-1A65-4CC1-8220-F8BBF24D5DE8}"/>
              </a:ext>
            </a:extLst>
          </p:cNvPr>
          <p:cNvSpPr/>
          <p:nvPr/>
        </p:nvSpPr>
        <p:spPr>
          <a:xfrm rot="16200000">
            <a:off x="2978133" y="5287486"/>
            <a:ext cx="274956" cy="510222"/>
          </a:xfrm>
          <a:prstGeom prst="triangle">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defTabSz="457200"/>
            <a:endParaRPr lang="en-US" sz="1200" err="1">
              <a:solidFill>
                <a:srgbClr val="44546A"/>
              </a:solidFill>
              <a:latin typeface="Arial" panose="020B0604020202020204"/>
            </a:endParaRPr>
          </a:p>
        </p:txBody>
      </p:sp>
      <p:sp>
        <p:nvSpPr>
          <p:cNvPr id="41" name="Round Same Side Corner Rectangle 14">
            <a:extLst>
              <a:ext uri="{FF2B5EF4-FFF2-40B4-BE49-F238E27FC236}">
                <a16:creationId xmlns:a16="http://schemas.microsoft.com/office/drawing/2014/main" id="{56E6AB13-527C-463B-AE55-2358C72896F6}"/>
              </a:ext>
            </a:extLst>
          </p:cNvPr>
          <p:cNvSpPr/>
          <p:nvPr/>
        </p:nvSpPr>
        <p:spPr>
          <a:xfrm rot="5400000">
            <a:off x="6133866" y="1586604"/>
            <a:ext cx="673101" cy="7219832"/>
          </a:xfrm>
          <a:prstGeom prst="round2SameRect">
            <a:avLst>
              <a:gd name="adj1" fmla="val 50000"/>
              <a:gd name="adj2" fmla="val 0"/>
            </a:avLst>
          </a:prstGeom>
          <a:solidFill>
            <a:srgbClr val="00206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defTabSz="457200"/>
            <a:endParaRPr lang="en-US" sz="1200" err="1">
              <a:solidFill>
                <a:prstClr val="white"/>
              </a:solidFill>
              <a:latin typeface="Arial" panose="020B0604020202020204"/>
            </a:endParaRPr>
          </a:p>
        </p:txBody>
      </p:sp>
      <p:sp>
        <p:nvSpPr>
          <p:cNvPr id="42" name="Isosceles Triangle 41">
            <a:extLst>
              <a:ext uri="{FF2B5EF4-FFF2-40B4-BE49-F238E27FC236}">
                <a16:creationId xmlns:a16="http://schemas.microsoft.com/office/drawing/2014/main" id="{0E36B59B-7FC5-4235-B699-F1EE5FEEDAB3}"/>
              </a:ext>
            </a:extLst>
          </p:cNvPr>
          <p:cNvSpPr/>
          <p:nvPr/>
        </p:nvSpPr>
        <p:spPr>
          <a:xfrm rot="16200000">
            <a:off x="2992425" y="2590636"/>
            <a:ext cx="246381" cy="510222"/>
          </a:xfrm>
          <a:prstGeom prst="triangle">
            <a:avLst/>
          </a:prstGeom>
          <a:solidFill>
            <a:schemeClr val="accent3">
              <a:lumMod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defTabSz="457200"/>
            <a:endParaRPr lang="en-US" sz="1200" err="1">
              <a:solidFill>
                <a:srgbClr val="44546A"/>
              </a:solidFill>
              <a:latin typeface="Arial" panose="020B0604020202020204"/>
            </a:endParaRPr>
          </a:p>
        </p:txBody>
      </p:sp>
      <p:sp>
        <p:nvSpPr>
          <p:cNvPr id="43" name="Round Same Side Corner Rectangle 16">
            <a:extLst>
              <a:ext uri="{FF2B5EF4-FFF2-40B4-BE49-F238E27FC236}">
                <a16:creationId xmlns:a16="http://schemas.microsoft.com/office/drawing/2014/main" id="{E93D0739-D7EE-4055-A353-BE66D63C504D}"/>
              </a:ext>
            </a:extLst>
          </p:cNvPr>
          <p:cNvSpPr/>
          <p:nvPr/>
        </p:nvSpPr>
        <p:spPr>
          <a:xfrm rot="5400000">
            <a:off x="6114454" y="-1066727"/>
            <a:ext cx="673101" cy="7164073"/>
          </a:xfrm>
          <a:prstGeom prst="round2SameRect">
            <a:avLst>
              <a:gd name="adj1" fmla="val 50000"/>
              <a:gd name="adj2" fmla="val 0"/>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defTabSz="457200"/>
            <a:endParaRPr lang="en-US" sz="1200" err="1">
              <a:solidFill>
                <a:prstClr val="white"/>
              </a:solidFill>
              <a:latin typeface="Arial" panose="020B0604020202020204"/>
            </a:endParaRPr>
          </a:p>
        </p:txBody>
      </p:sp>
      <p:sp>
        <p:nvSpPr>
          <p:cNvPr id="44" name="Isosceles Triangle 43">
            <a:extLst>
              <a:ext uri="{FF2B5EF4-FFF2-40B4-BE49-F238E27FC236}">
                <a16:creationId xmlns:a16="http://schemas.microsoft.com/office/drawing/2014/main" id="{BD7FFEFD-0F95-44EA-B546-441B4AA53D1C}"/>
              </a:ext>
            </a:extLst>
          </p:cNvPr>
          <p:cNvSpPr/>
          <p:nvPr/>
        </p:nvSpPr>
        <p:spPr>
          <a:xfrm rot="16200000">
            <a:off x="2992426" y="1676236"/>
            <a:ext cx="246381" cy="510222"/>
          </a:xfrm>
          <a:prstGeom prst="triangle">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defTabSz="457200"/>
            <a:endParaRPr lang="en-US" sz="1200" err="1">
              <a:solidFill>
                <a:srgbClr val="44546A"/>
              </a:solidFill>
              <a:latin typeface="Arial" panose="020B0604020202020204"/>
            </a:endParaRPr>
          </a:p>
        </p:txBody>
      </p:sp>
      <p:sp>
        <p:nvSpPr>
          <p:cNvPr id="45" name="Round Same Side Corner Rectangle 18">
            <a:extLst>
              <a:ext uri="{FF2B5EF4-FFF2-40B4-BE49-F238E27FC236}">
                <a16:creationId xmlns:a16="http://schemas.microsoft.com/office/drawing/2014/main" id="{41F46698-37CC-4295-88EB-59ECF7112F24}"/>
              </a:ext>
            </a:extLst>
          </p:cNvPr>
          <p:cNvSpPr/>
          <p:nvPr/>
        </p:nvSpPr>
        <p:spPr>
          <a:xfrm rot="5400000">
            <a:off x="6114453" y="-2012012"/>
            <a:ext cx="673101" cy="7164075"/>
          </a:xfrm>
          <a:prstGeom prst="round2SameRect">
            <a:avLst>
              <a:gd name="adj1" fmla="val 50000"/>
              <a:gd name="adj2" fmla="val 0"/>
            </a:avLst>
          </a:prstGeom>
          <a:solidFill>
            <a:srgbClr val="00206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defTabSz="457200"/>
            <a:endParaRPr lang="en-US" sz="1200" err="1">
              <a:solidFill>
                <a:prstClr val="white"/>
              </a:solidFill>
              <a:latin typeface="Arial" panose="020B0604020202020204"/>
            </a:endParaRPr>
          </a:p>
        </p:txBody>
      </p:sp>
      <p:sp>
        <p:nvSpPr>
          <p:cNvPr id="46" name="TextBox 45">
            <a:extLst>
              <a:ext uri="{FF2B5EF4-FFF2-40B4-BE49-F238E27FC236}">
                <a16:creationId xmlns:a16="http://schemas.microsoft.com/office/drawing/2014/main" id="{0C2A1C30-44FE-4932-BD78-976D76F18E4E}"/>
              </a:ext>
            </a:extLst>
          </p:cNvPr>
          <p:cNvSpPr txBox="1"/>
          <p:nvPr/>
        </p:nvSpPr>
        <p:spPr>
          <a:xfrm>
            <a:off x="2111667" y="1324670"/>
            <a:ext cx="691028" cy="738664"/>
          </a:xfrm>
          <a:prstGeom prst="rect">
            <a:avLst/>
          </a:prstGeom>
          <a:solidFill>
            <a:srgbClr val="002060"/>
          </a:solidFill>
        </p:spPr>
        <p:txBody>
          <a:bodyPr wrap="square" lIns="0" tIns="0" rIns="0" bIns="0" rtlCol="0">
            <a:spAutoFit/>
          </a:bodyPr>
          <a:lstStyle/>
          <a:p>
            <a:pPr algn="ctr" defTabSz="457200"/>
            <a:r>
              <a:rPr lang="en-US" sz="4800" b="1">
                <a:solidFill>
                  <a:prstClr val="white"/>
                </a:solidFill>
                <a:latin typeface="Arial" panose="020B0604020202020204"/>
              </a:rPr>
              <a:t>1</a:t>
            </a:r>
          </a:p>
        </p:txBody>
      </p:sp>
      <p:sp>
        <p:nvSpPr>
          <p:cNvPr id="47" name="TextBox 46">
            <a:extLst>
              <a:ext uri="{FF2B5EF4-FFF2-40B4-BE49-F238E27FC236}">
                <a16:creationId xmlns:a16="http://schemas.microsoft.com/office/drawing/2014/main" id="{F5D66132-DF3A-4AE0-8039-94B705F84670}"/>
              </a:ext>
            </a:extLst>
          </p:cNvPr>
          <p:cNvSpPr txBox="1"/>
          <p:nvPr/>
        </p:nvSpPr>
        <p:spPr>
          <a:xfrm>
            <a:off x="2111667" y="2253120"/>
            <a:ext cx="691028" cy="738664"/>
          </a:xfrm>
          <a:prstGeom prst="rect">
            <a:avLst/>
          </a:prstGeom>
          <a:noFill/>
        </p:spPr>
        <p:txBody>
          <a:bodyPr wrap="square" lIns="0" tIns="0" rIns="0" bIns="0" rtlCol="0">
            <a:spAutoFit/>
          </a:bodyPr>
          <a:lstStyle/>
          <a:p>
            <a:pPr algn="ctr" defTabSz="457200"/>
            <a:r>
              <a:rPr lang="en-US" sz="4800" b="1">
                <a:solidFill>
                  <a:prstClr val="black"/>
                </a:solidFill>
                <a:latin typeface="Arial" panose="020B0604020202020204"/>
              </a:rPr>
              <a:t>2</a:t>
            </a:r>
          </a:p>
        </p:txBody>
      </p:sp>
      <p:sp>
        <p:nvSpPr>
          <p:cNvPr id="48" name="TextBox 47">
            <a:extLst>
              <a:ext uri="{FF2B5EF4-FFF2-40B4-BE49-F238E27FC236}">
                <a16:creationId xmlns:a16="http://schemas.microsoft.com/office/drawing/2014/main" id="{456EAE51-955A-4C58-9A51-D4179CAB94A7}"/>
              </a:ext>
            </a:extLst>
          </p:cNvPr>
          <p:cNvSpPr txBox="1"/>
          <p:nvPr/>
        </p:nvSpPr>
        <p:spPr>
          <a:xfrm>
            <a:off x="2111667" y="3152280"/>
            <a:ext cx="691028" cy="738664"/>
          </a:xfrm>
          <a:prstGeom prst="rect">
            <a:avLst/>
          </a:prstGeom>
          <a:solidFill>
            <a:srgbClr val="002060"/>
          </a:solidFill>
        </p:spPr>
        <p:txBody>
          <a:bodyPr wrap="square" lIns="0" tIns="0" rIns="0" bIns="0" rtlCol="0">
            <a:spAutoFit/>
          </a:bodyPr>
          <a:lstStyle/>
          <a:p>
            <a:pPr algn="ctr" defTabSz="457200"/>
            <a:r>
              <a:rPr lang="en-US" sz="4800" b="1">
                <a:solidFill>
                  <a:prstClr val="white"/>
                </a:solidFill>
                <a:latin typeface="Arial" panose="020B0604020202020204"/>
              </a:rPr>
              <a:t>3</a:t>
            </a:r>
          </a:p>
        </p:txBody>
      </p:sp>
      <p:sp>
        <p:nvSpPr>
          <p:cNvPr id="49" name="TextBox 48">
            <a:extLst>
              <a:ext uri="{FF2B5EF4-FFF2-40B4-BE49-F238E27FC236}">
                <a16:creationId xmlns:a16="http://schemas.microsoft.com/office/drawing/2014/main" id="{6C3D7A0F-B3B1-4A5F-8443-4D0BD14C6F18}"/>
              </a:ext>
            </a:extLst>
          </p:cNvPr>
          <p:cNvSpPr txBox="1"/>
          <p:nvPr/>
        </p:nvSpPr>
        <p:spPr>
          <a:xfrm>
            <a:off x="2111667" y="4066680"/>
            <a:ext cx="691028" cy="738664"/>
          </a:xfrm>
          <a:prstGeom prst="rect">
            <a:avLst/>
          </a:prstGeom>
          <a:noFill/>
        </p:spPr>
        <p:txBody>
          <a:bodyPr wrap="square" lIns="0" tIns="0" rIns="0" bIns="0" rtlCol="0">
            <a:spAutoFit/>
          </a:bodyPr>
          <a:lstStyle/>
          <a:p>
            <a:pPr algn="ctr" defTabSz="457200"/>
            <a:r>
              <a:rPr lang="en-US" sz="4800" b="1">
                <a:solidFill>
                  <a:prstClr val="black"/>
                </a:solidFill>
                <a:latin typeface="Arial" panose="020B0604020202020204"/>
              </a:rPr>
              <a:t>4</a:t>
            </a:r>
          </a:p>
        </p:txBody>
      </p:sp>
      <p:sp>
        <p:nvSpPr>
          <p:cNvPr id="50" name="TextBox 49">
            <a:extLst>
              <a:ext uri="{FF2B5EF4-FFF2-40B4-BE49-F238E27FC236}">
                <a16:creationId xmlns:a16="http://schemas.microsoft.com/office/drawing/2014/main" id="{C710F764-F10E-4259-B43B-4CD3D51619E7}"/>
              </a:ext>
            </a:extLst>
          </p:cNvPr>
          <p:cNvSpPr txBox="1"/>
          <p:nvPr/>
        </p:nvSpPr>
        <p:spPr>
          <a:xfrm>
            <a:off x="2111667" y="4964654"/>
            <a:ext cx="691028" cy="738664"/>
          </a:xfrm>
          <a:prstGeom prst="rect">
            <a:avLst/>
          </a:prstGeom>
          <a:solidFill>
            <a:srgbClr val="002060"/>
          </a:solidFill>
        </p:spPr>
        <p:txBody>
          <a:bodyPr wrap="square" lIns="0" tIns="0" rIns="0" bIns="0" rtlCol="0">
            <a:spAutoFit/>
          </a:bodyPr>
          <a:lstStyle/>
          <a:p>
            <a:pPr algn="ctr" defTabSz="457200"/>
            <a:r>
              <a:rPr lang="en-US" sz="4800" b="1">
                <a:solidFill>
                  <a:prstClr val="white"/>
                </a:solidFill>
                <a:latin typeface="Arial" panose="020B0604020202020204"/>
              </a:rPr>
              <a:t>5</a:t>
            </a:r>
          </a:p>
        </p:txBody>
      </p:sp>
      <p:sp>
        <p:nvSpPr>
          <p:cNvPr id="51" name="Rectangle 50">
            <a:extLst>
              <a:ext uri="{FF2B5EF4-FFF2-40B4-BE49-F238E27FC236}">
                <a16:creationId xmlns:a16="http://schemas.microsoft.com/office/drawing/2014/main" id="{7C174E8D-BABA-4252-BBDA-2271DF58A056}"/>
              </a:ext>
            </a:extLst>
          </p:cNvPr>
          <p:cNvSpPr/>
          <p:nvPr/>
        </p:nvSpPr>
        <p:spPr>
          <a:xfrm>
            <a:off x="3030045" y="1423359"/>
            <a:ext cx="6452622" cy="369332"/>
          </a:xfrm>
          <a:prstGeom prst="rect">
            <a:avLst/>
          </a:prstGeom>
          <a:solidFill>
            <a:srgbClr val="002060"/>
          </a:solidFill>
        </p:spPr>
        <p:txBody>
          <a:bodyPr wrap="square" lIns="0" tIns="0" rIns="0" bIns="0">
            <a:spAutoFit/>
          </a:bodyPr>
          <a:lstStyle/>
          <a:p>
            <a:pPr defTabSz="457200"/>
            <a:r>
              <a:rPr lang="en-US" sz="1200" b="1" dirty="0">
                <a:solidFill>
                  <a:prstClr val="white"/>
                </a:solidFill>
                <a:latin typeface="Arial" panose="020B0604020202020204"/>
              </a:rPr>
              <a:t>Deviation from presumptive list of trading book positions only allowed on approval from regulator</a:t>
            </a:r>
            <a:endParaRPr lang="en-US" sz="1200" dirty="0">
              <a:solidFill>
                <a:prstClr val="white"/>
              </a:solidFill>
              <a:latin typeface="Arial" panose="020B0604020202020204"/>
            </a:endParaRPr>
          </a:p>
        </p:txBody>
      </p:sp>
      <p:sp>
        <p:nvSpPr>
          <p:cNvPr id="52" name="Rectangle 51">
            <a:extLst>
              <a:ext uri="{FF2B5EF4-FFF2-40B4-BE49-F238E27FC236}">
                <a16:creationId xmlns:a16="http://schemas.microsoft.com/office/drawing/2014/main" id="{7BF63DBA-ADC3-4CEC-B3B8-433B637DF979}"/>
              </a:ext>
            </a:extLst>
          </p:cNvPr>
          <p:cNvSpPr/>
          <p:nvPr/>
        </p:nvSpPr>
        <p:spPr>
          <a:xfrm>
            <a:off x="3030045" y="2400278"/>
            <a:ext cx="6355715" cy="369332"/>
          </a:xfrm>
          <a:prstGeom prst="rect">
            <a:avLst/>
          </a:prstGeom>
        </p:spPr>
        <p:txBody>
          <a:bodyPr wrap="square" lIns="0" tIns="0" rIns="0" bIns="0">
            <a:spAutoFit/>
          </a:bodyPr>
          <a:lstStyle/>
          <a:p>
            <a:pPr defTabSz="457200"/>
            <a:r>
              <a:rPr lang="en-US" sz="1200" b="1" dirty="0">
                <a:solidFill>
                  <a:prstClr val="black"/>
                </a:solidFill>
                <a:latin typeface="Arial" panose="020B0604020202020204"/>
              </a:rPr>
              <a:t>Supervisor may ask banks to demonstrate that instruments held in the banking book and the trading book are held for the purposes as mandated by the guideline</a:t>
            </a:r>
            <a:endParaRPr lang="en-US" sz="1200" dirty="0">
              <a:solidFill>
                <a:prstClr val="black"/>
              </a:solidFill>
              <a:latin typeface="Arial" panose="020B0604020202020204"/>
            </a:endParaRPr>
          </a:p>
        </p:txBody>
      </p:sp>
      <p:sp>
        <p:nvSpPr>
          <p:cNvPr id="53" name="Rectangle 52">
            <a:extLst>
              <a:ext uri="{FF2B5EF4-FFF2-40B4-BE49-F238E27FC236}">
                <a16:creationId xmlns:a16="http://schemas.microsoft.com/office/drawing/2014/main" id="{B25130AB-4D82-40F7-AC51-CFD06D9D8D00}"/>
              </a:ext>
            </a:extLst>
          </p:cNvPr>
          <p:cNvSpPr/>
          <p:nvPr/>
        </p:nvSpPr>
        <p:spPr>
          <a:xfrm>
            <a:off x="3030045" y="3143465"/>
            <a:ext cx="6875955" cy="553998"/>
          </a:xfrm>
          <a:prstGeom prst="rect">
            <a:avLst/>
          </a:prstGeom>
          <a:solidFill>
            <a:srgbClr val="002060"/>
          </a:solidFill>
        </p:spPr>
        <p:txBody>
          <a:bodyPr wrap="square" lIns="0" tIns="0" rIns="0" bIns="0">
            <a:spAutoFit/>
          </a:bodyPr>
          <a:lstStyle/>
          <a:p>
            <a:pPr defTabSz="457200"/>
            <a:r>
              <a:rPr lang="en-US" sz="1200" b="1" dirty="0">
                <a:solidFill>
                  <a:prstClr val="white"/>
                </a:solidFill>
                <a:latin typeface="Arial" panose="020B0604020202020204"/>
              </a:rPr>
              <a:t>Clearly defined policies, procedures and documented practices for determining</a:t>
            </a:r>
          </a:p>
          <a:p>
            <a:pPr defTabSz="457200"/>
            <a:r>
              <a:rPr lang="en-US" sz="1200" b="1" dirty="0">
                <a:solidFill>
                  <a:prstClr val="white"/>
                </a:solidFill>
                <a:latin typeface="Arial" panose="020B0604020202020204"/>
              </a:rPr>
              <a:t>which instruments to include in or to exclude from the trading book for the purposes of</a:t>
            </a:r>
          </a:p>
          <a:p>
            <a:pPr defTabSz="457200"/>
            <a:r>
              <a:rPr lang="en-US" sz="1200" b="1" dirty="0">
                <a:solidFill>
                  <a:prstClr val="white"/>
                </a:solidFill>
                <a:latin typeface="Arial" panose="020B0604020202020204"/>
              </a:rPr>
              <a:t>calculating regulatory capital</a:t>
            </a:r>
            <a:endParaRPr lang="en-US" sz="1200" dirty="0">
              <a:solidFill>
                <a:prstClr val="white"/>
              </a:solidFill>
              <a:latin typeface="Arial" panose="020B0604020202020204"/>
            </a:endParaRPr>
          </a:p>
        </p:txBody>
      </p:sp>
      <p:sp>
        <p:nvSpPr>
          <p:cNvPr id="54" name="Rectangle 53">
            <a:extLst>
              <a:ext uri="{FF2B5EF4-FFF2-40B4-BE49-F238E27FC236}">
                <a16:creationId xmlns:a16="http://schemas.microsoft.com/office/drawing/2014/main" id="{C3C6702F-DDC4-4B67-A7F4-3234ECE9F511}"/>
              </a:ext>
            </a:extLst>
          </p:cNvPr>
          <p:cNvSpPr/>
          <p:nvPr/>
        </p:nvSpPr>
        <p:spPr>
          <a:xfrm>
            <a:off x="3030045" y="4214029"/>
            <a:ext cx="6355715" cy="369332"/>
          </a:xfrm>
          <a:prstGeom prst="rect">
            <a:avLst/>
          </a:prstGeom>
        </p:spPr>
        <p:txBody>
          <a:bodyPr wrap="square" lIns="0" tIns="0" rIns="0" bIns="0">
            <a:spAutoFit/>
          </a:bodyPr>
          <a:lstStyle/>
          <a:p>
            <a:pPr defTabSz="457200"/>
            <a:r>
              <a:rPr lang="en-US" sz="1200" b="1" dirty="0">
                <a:solidFill>
                  <a:prstClr val="black"/>
                </a:solidFill>
                <a:latin typeface="Arial" panose="020B0604020202020204"/>
              </a:rPr>
              <a:t> Strict limit on the ability of banks to move instruments between the trading book and the banking book by their own discretion after initial designation </a:t>
            </a:r>
            <a:endParaRPr lang="en-US" sz="1200" dirty="0">
              <a:solidFill>
                <a:prstClr val="black"/>
              </a:solidFill>
              <a:latin typeface="Arial" panose="020B0604020202020204"/>
            </a:endParaRPr>
          </a:p>
        </p:txBody>
      </p:sp>
      <p:sp>
        <p:nvSpPr>
          <p:cNvPr id="55" name="Rectangle 54">
            <a:extLst>
              <a:ext uri="{FF2B5EF4-FFF2-40B4-BE49-F238E27FC236}">
                <a16:creationId xmlns:a16="http://schemas.microsoft.com/office/drawing/2014/main" id="{E1FA9A15-4329-40ED-8D32-C336C608A5C4}"/>
              </a:ext>
            </a:extLst>
          </p:cNvPr>
          <p:cNvSpPr/>
          <p:nvPr/>
        </p:nvSpPr>
        <p:spPr>
          <a:xfrm>
            <a:off x="3030045" y="4950282"/>
            <a:ext cx="6355715" cy="553998"/>
          </a:xfrm>
          <a:prstGeom prst="rect">
            <a:avLst/>
          </a:prstGeom>
          <a:solidFill>
            <a:srgbClr val="002060"/>
          </a:solidFill>
        </p:spPr>
        <p:txBody>
          <a:bodyPr wrap="square" lIns="0" tIns="0" rIns="0" bIns="0">
            <a:spAutoFit/>
          </a:bodyPr>
          <a:lstStyle/>
          <a:p>
            <a:pPr defTabSz="457200"/>
            <a:r>
              <a:rPr lang="en-US" sz="1200" b="1" dirty="0">
                <a:solidFill>
                  <a:prstClr val="white"/>
                </a:solidFill>
                <a:latin typeface="Arial" panose="020B0604020202020204"/>
              </a:rPr>
              <a:t>Any reassignment between books must be approved by senior management and the supervisor, documented and determined by the internal review to be in compliance with the bank’s policies and publicly disclosed</a:t>
            </a:r>
            <a:endParaRPr lang="en-US" sz="1200" dirty="0">
              <a:solidFill>
                <a:prstClr val="white"/>
              </a:solidFill>
              <a:latin typeface="Arial" panose="020B0604020202020204"/>
            </a:endParaRPr>
          </a:p>
        </p:txBody>
      </p:sp>
      <p:pic>
        <p:nvPicPr>
          <p:cNvPr id="59" name="Picture 58">
            <a:extLst>
              <a:ext uri="{FF2B5EF4-FFF2-40B4-BE49-F238E27FC236}">
                <a16:creationId xmlns:a16="http://schemas.microsoft.com/office/drawing/2014/main" id="{E8886188-8430-458E-B364-66A5B11ABE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6"/>
            <a:srcRect/>
            <a:stretch>
              <a:fillRect/>
            </a:stretch>
          </a:blipFill>
        </p:spPr>
      </p:pic>
      <p:sp>
        <p:nvSpPr>
          <p:cNvPr id="60" name="Footer Placeholder 4">
            <a:extLst>
              <a:ext uri="{FF2B5EF4-FFF2-40B4-BE49-F238E27FC236}">
                <a16:creationId xmlns:a16="http://schemas.microsoft.com/office/drawing/2014/main" id="{98E67BC8-F84B-4715-ABBA-992275885837}"/>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1" name="Rectangle 2">
            <a:extLst>
              <a:ext uri="{FF2B5EF4-FFF2-40B4-BE49-F238E27FC236}">
                <a16:creationId xmlns:a16="http://schemas.microsoft.com/office/drawing/2014/main" id="{5B6856A9-ABB9-4B72-8885-8C537CEFCD7E}"/>
              </a:ext>
            </a:extLst>
          </p:cNvPr>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00000"/>
                </a:solidFill>
                <a:effectLst/>
                <a:uLnTx/>
                <a:uFillTx/>
                <a:latin typeface="Arial"/>
                <a:ea typeface="+mj-ea"/>
                <a:cs typeface="Arial"/>
              </a:rPr>
              <a:t>Further considerations and rules</a:t>
            </a:r>
          </a:p>
        </p:txBody>
      </p:sp>
      <p:sp>
        <p:nvSpPr>
          <p:cNvPr id="63" name="Rectangle 62">
            <a:extLst>
              <a:ext uri="{FF2B5EF4-FFF2-40B4-BE49-F238E27FC236}">
                <a16:creationId xmlns:a16="http://schemas.microsoft.com/office/drawing/2014/main" id="{16CCAD9E-1F0B-4295-BF63-7611201E724E}"/>
              </a:ext>
            </a:extLst>
          </p:cNvPr>
          <p:cNvSpPr/>
          <p:nvPr/>
        </p:nvSpPr>
        <p:spPr>
          <a:xfrm>
            <a:off x="2052780" y="5867619"/>
            <a:ext cx="1317942" cy="69342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defTabSz="457200"/>
            <a:endParaRPr lang="en-US" sz="1400" err="1">
              <a:solidFill>
                <a:srgbClr val="44546A"/>
              </a:solidFill>
              <a:latin typeface="Arial" panose="020B0604020202020204"/>
            </a:endParaRPr>
          </a:p>
        </p:txBody>
      </p:sp>
      <p:sp>
        <p:nvSpPr>
          <p:cNvPr id="64" name="Isosceles Triangle 63">
            <a:extLst>
              <a:ext uri="{FF2B5EF4-FFF2-40B4-BE49-F238E27FC236}">
                <a16:creationId xmlns:a16="http://schemas.microsoft.com/office/drawing/2014/main" id="{EDFC951F-0D77-445C-9CD8-216251B3ED3E}"/>
              </a:ext>
            </a:extLst>
          </p:cNvPr>
          <p:cNvSpPr/>
          <p:nvPr/>
        </p:nvSpPr>
        <p:spPr>
          <a:xfrm rot="16200000">
            <a:off x="2978136" y="6168451"/>
            <a:ext cx="274956" cy="510222"/>
          </a:xfrm>
          <a:prstGeom prst="triangle">
            <a:avLst/>
          </a:prstGeom>
          <a:solidFill>
            <a:schemeClr val="accent3">
              <a:lumMod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defTabSz="457200"/>
            <a:endParaRPr lang="en-US" sz="1200" err="1">
              <a:solidFill>
                <a:srgbClr val="44546A"/>
              </a:solidFill>
              <a:latin typeface="Arial" panose="020B0604020202020204"/>
            </a:endParaRPr>
          </a:p>
        </p:txBody>
      </p:sp>
      <p:sp>
        <p:nvSpPr>
          <p:cNvPr id="65" name="Round Same Side Corner Rectangle 12">
            <a:extLst>
              <a:ext uri="{FF2B5EF4-FFF2-40B4-BE49-F238E27FC236}">
                <a16:creationId xmlns:a16="http://schemas.microsoft.com/office/drawing/2014/main" id="{D2CC8790-4865-4C86-A455-885040FE9F23}"/>
              </a:ext>
            </a:extLst>
          </p:cNvPr>
          <p:cNvSpPr/>
          <p:nvPr/>
        </p:nvSpPr>
        <p:spPr>
          <a:xfrm rot="5400000">
            <a:off x="6133865" y="2462810"/>
            <a:ext cx="673101" cy="7219832"/>
          </a:xfrm>
          <a:prstGeom prst="round2SameRect">
            <a:avLst>
              <a:gd name="adj1" fmla="val 50000"/>
              <a:gd name="adj2" fmla="val 0"/>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defTabSz="457200"/>
            <a:endParaRPr lang="en-US" sz="1200" err="1">
              <a:solidFill>
                <a:prstClr val="white"/>
              </a:solidFill>
              <a:latin typeface="Arial" panose="020B0604020202020204"/>
            </a:endParaRPr>
          </a:p>
        </p:txBody>
      </p:sp>
      <p:sp>
        <p:nvSpPr>
          <p:cNvPr id="66" name="TextBox 65">
            <a:extLst>
              <a:ext uri="{FF2B5EF4-FFF2-40B4-BE49-F238E27FC236}">
                <a16:creationId xmlns:a16="http://schemas.microsoft.com/office/drawing/2014/main" id="{7D6B8050-18D6-4D16-92A7-FEDB6B388FFB}"/>
              </a:ext>
            </a:extLst>
          </p:cNvPr>
          <p:cNvSpPr txBox="1"/>
          <p:nvPr/>
        </p:nvSpPr>
        <p:spPr>
          <a:xfrm>
            <a:off x="2111666" y="5845221"/>
            <a:ext cx="691028" cy="738664"/>
          </a:xfrm>
          <a:prstGeom prst="rect">
            <a:avLst/>
          </a:prstGeom>
          <a:noFill/>
        </p:spPr>
        <p:txBody>
          <a:bodyPr wrap="square" lIns="0" tIns="0" rIns="0" bIns="0" rtlCol="0">
            <a:spAutoFit/>
          </a:bodyPr>
          <a:lstStyle/>
          <a:p>
            <a:pPr algn="ctr" defTabSz="457200"/>
            <a:r>
              <a:rPr lang="en-US" sz="4800" b="1" dirty="0">
                <a:solidFill>
                  <a:prstClr val="black"/>
                </a:solidFill>
                <a:latin typeface="Arial" panose="020B0604020202020204"/>
              </a:rPr>
              <a:t>6</a:t>
            </a:r>
          </a:p>
        </p:txBody>
      </p:sp>
      <p:sp>
        <p:nvSpPr>
          <p:cNvPr id="67" name="Rectangle 66">
            <a:extLst>
              <a:ext uri="{FF2B5EF4-FFF2-40B4-BE49-F238E27FC236}">
                <a16:creationId xmlns:a16="http://schemas.microsoft.com/office/drawing/2014/main" id="{DF52E776-5125-4F1C-88E2-7BBDB054D81E}"/>
              </a:ext>
            </a:extLst>
          </p:cNvPr>
          <p:cNvSpPr/>
          <p:nvPr/>
        </p:nvSpPr>
        <p:spPr>
          <a:xfrm>
            <a:off x="3030044" y="5992569"/>
            <a:ext cx="6875956" cy="553998"/>
          </a:xfrm>
          <a:prstGeom prst="rect">
            <a:avLst/>
          </a:prstGeom>
        </p:spPr>
        <p:txBody>
          <a:bodyPr wrap="square" lIns="0" tIns="0" rIns="0" bIns="0">
            <a:spAutoFit/>
          </a:bodyPr>
          <a:lstStyle/>
          <a:p>
            <a:pPr defTabSz="457200"/>
            <a:r>
              <a:rPr lang="en-US" sz="1200" b="1" dirty="0">
                <a:solidFill>
                  <a:prstClr val="black"/>
                </a:solidFill>
                <a:latin typeface="Arial" panose="020B0604020202020204"/>
              </a:rPr>
              <a:t>A capital benefit as a result of switching will not be allowed in any case or circumstance. The difference if any due to reduction in capital requirement will be imposed as Pillar I capital surcharge </a:t>
            </a:r>
            <a:endParaRPr lang="en-US" sz="1200" dirty="0">
              <a:solidFill>
                <a:prstClr val="black"/>
              </a:solidFill>
              <a:latin typeface="Arial" panose="020B0604020202020204"/>
            </a:endParaRPr>
          </a:p>
        </p:txBody>
      </p:sp>
      <p:sp>
        <p:nvSpPr>
          <p:cNvPr id="36" name="Rectangle 35">
            <a:extLst>
              <a:ext uri="{FF2B5EF4-FFF2-40B4-BE49-F238E27FC236}">
                <a16:creationId xmlns:a16="http://schemas.microsoft.com/office/drawing/2014/main" id="{EED131DF-15B7-4BFF-BD68-35C296B4455F}"/>
              </a:ext>
            </a:extLst>
          </p:cNvPr>
          <p:cNvSpPr/>
          <p:nvPr/>
        </p:nvSpPr>
        <p:spPr bwMode="auto">
          <a:xfrm>
            <a:off x="0" y="6556464"/>
            <a:ext cx="711200" cy="30153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IN" sz="1100" b="1" i="0" u="none" strike="noStrike" cap="none" normalizeH="0" baseline="0" dirty="0">
                <a:ln>
                  <a:noFill/>
                </a:ln>
                <a:solidFill>
                  <a:schemeClr val="bg1"/>
                </a:solidFill>
                <a:effectLst/>
                <a:latin typeface="Arial" pitchFamily="34" charset="0"/>
              </a:rPr>
              <a:t>Poll Q3</a:t>
            </a:r>
          </a:p>
        </p:txBody>
      </p:sp>
    </p:spTree>
    <p:extLst>
      <p:ext uri="{BB962C8B-B14F-4D97-AF65-F5344CB8AC3E}">
        <p14:creationId xmlns:p14="http://schemas.microsoft.com/office/powerpoint/2010/main" val="3141819432"/>
      </p:ext>
    </p:extLst>
  </p:cSld>
  <p:clrMapOvr>
    <a:overrideClrMapping bg1="lt1" tx1="dk1" bg2="lt2" tx2="dk2" accent1="accent1" accent2="accent2" accent3="accent3" accent4="accent4" accent5="accent5" accent6="accent6" hlink="hlink" folHlink="folHlink"/>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53A790B6-79CB-43AA-BB20-59ACB4C703FE}"/>
              </a:ext>
            </a:extLst>
          </p:cNvPr>
          <p:cNvGrpSpPr/>
          <p:nvPr/>
        </p:nvGrpSpPr>
        <p:grpSpPr>
          <a:xfrm>
            <a:off x="2097316" y="1906621"/>
            <a:ext cx="7918394" cy="4180151"/>
            <a:chOff x="1025258" y="1041396"/>
            <a:chExt cx="6977306" cy="5170969"/>
          </a:xfrm>
        </p:grpSpPr>
        <p:sp>
          <p:nvSpPr>
            <p:cNvPr id="51" name="Line 27">
              <a:extLst>
                <a:ext uri="{FF2B5EF4-FFF2-40B4-BE49-F238E27FC236}">
                  <a16:creationId xmlns:a16="http://schemas.microsoft.com/office/drawing/2014/main" id="{B5A59027-42BA-4BEC-9977-81E8D6247AE9}"/>
                </a:ext>
              </a:extLst>
            </p:cNvPr>
            <p:cNvSpPr>
              <a:spLocks noChangeShapeType="1"/>
            </p:cNvSpPr>
            <p:nvPr/>
          </p:nvSpPr>
          <p:spPr bwMode="blackWhite">
            <a:xfrm>
              <a:off x="4466869" y="1732348"/>
              <a:ext cx="2245540" cy="2641874"/>
            </a:xfrm>
            <a:prstGeom prst="line">
              <a:avLst/>
            </a:prstGeom>
            <a:noFill/>
            <a:ln w="6350">
              <a:solidFill>
                <a:schemeClr val="tx1"/>
              </a:solidFill>
              <a:round/>
              <a:headEnd/>
              <a:tailEnd/>
            </a:ln>
          </p:spPr>
          <p:txBody>
            <a:bodyPr wrap="square" lIns="36000" tIns="36000" rIns="36000" bIns="36000" anchor="ctr">
              <a:noAutofit/>
            </a:bodyPr>
            <a:lstStyle/>
            <a:p>
              <a:pPr defTabSz="457200">
                <a:defRPr/>
              </a:pPr>
              <a:endParaRPr lang="en-US" sz="1200" kern="0">
                <a:solidFill>
                  <a:prstClr val="white"/>
                </a:solidFill>
                <a:latin typeface="Arial" panose="020B0604020202020204" pitchFamily="34" charset="0"/>
                <a:cs typeface="Arial" panose="020B0604020202020204" pitchFamily="34" charset="0"/>
              </a:endParaRPr>
            </a:p>
          </p:txBody>
        </p:sp>
        <p:sp>
          <p:nvSpPr>
            <p:cNvPr id="52" name="Line 28">
              <a:extLst>
                <a:ext uri="{FF2B5EF4-FFF2-40B4-BE49-F238E27FC236}">
                  <a16:creationId xmlns:a16="http://schemas.microsoft.com/office/drawing/2014/main" id="{2D732B5E-82B6-4C46-BF7F-BB44E1AF519B}"/>
                </a:ext>
              </a:extLst>
            </p:cNvPr>
            <p:cNvSpPr>
              <a:spLocks noChangeShapeType="1"/>
            </p:cNvSpPr>
            <p:nvPr/>
          </p:nvSpPr>
          <p:spPr bwMode="blackWhite">
            <a:xfrm flipH="1">
              <a:off x="2174975" y="1732348"/>
              <a:ext cx="2248117" cy="2641874"/>
            </a:xfrm>
            <a:prstGeom prst="line">
              <a:avLst/>
            </a:prstGeom>
            <a:noFill/>
            <a:ln w="6350">
              <a:solidFill>
                <a:schemeClr val="tx1"/>
              </a:solidFill>
              <a:round/>
              <a:headEnd/>
              <a:tailEnd/>
            </a:ln>
          </p:spPr>
          <p:txBody>
            <a:bodyPr wrap="square" lIns="36000" tIns="36000" rIns="36000" bIns="36000" anchor="ctr">
              <a:noAutofit/>
            </a:bodyPr>
            <a:lstStyle/>
            <a:p>
              <a:pPr defTabSz="457200">
                <a:defRPr/>
              </a:pPr>
              <a:endParaRPr lang="en-US" sz="1200" kern="0">
                <a:solidFill>
                  <a:prstClr val="white"/>
                </a:solidFill>
                <a:latin typeface="Arial" panose="020B0604020202020204" pitchFamily="34" charset="0"/>
                <a:cs typeface="Arial" panose="020B0604020202020204" pitchFamily="34" charset="0"/>
              </a:endParaRPr>
            </a:p>
          </p:txBody>
        </p:sp>
        <p:sp>
          <p:nvSpPr>
            <p:cNvPr id="53" name="Line 29">
              <a:extLst>
                <a:ext uri="{FF2B5EF4-FFF2-40B4-BE49-F238E27FC236}">
                  <a16:creationId xmlns:a16="http://schemas.microsoft.com/office/drawing/2014/main" id="{04C9EFD9-9312-4C32-A125-0E33EB11B130}"/>
                </a:ext>
              </a:extLst>
            </p:cNvPr>
            <p:cNvSpPr>
              <a:spLocks noChangeShapeType="1"/>
            </p:cNvSpPr>
            <p:nvPr/>
          </p:nvSpPr>
          <p:spPr bwMode="blackWhite">
            <a:xfrm>
              <a:off x="2156949" y="2699342"/>
              <a:ext cx="2242964" cy="2641874"/>
            </a:xfrm>
            <a:prstGeom prst="line">
              <a:avLst/>
            </a:prstGeom>
            <a:noFill/>
            <a:ln w="6350">
              <a:solidFill>
                <a:schemeClr val="tx1"/>
              </a:solidFill>
              <a:round/>
              <a:headEnd/>
              <a:tailEnd/>
            </a:ln>
          </p:spPr>
          <p:txBody>
            <a:bodyPr wrap="square" lIns="36000" tIns="36000" rIns="36000" bIns="36000" anchor="ctr">
              <a:noAutofit/>
            </a:bodyPr>
            <a:lstStyle/>
            <a:p>
              <a:pPr defTabSz="457200">
                <a:defRPr/>
              </a:pPr>
              <a:endParaRPr lang="en-US" sz="1200" kern="0">
                <a:solidFill>
                  <a:prstClr val="white"/>
                </a:solidFill>
                <a:latin typeface="Arial" panose="020B0604020202020204" pitchFamily="34" charset="0"/>
                <a:cs typeface="Arial" panose="020B0604020202020204" pitchFamily="34" charset="0"/>
              </a:endParaRPr>
            </a:p>
          </p:txBody>
        </p:sp>
        <p:sp>
          <p:nvSpPr>
            <p:cNvPr id="54" name="Line 30">
              <a:extLst>
                <a:ext uri="{FF2B5EF4-FFF2-40B4-BE49-F238E27FC236}">
                  <a16:creationId xmlns:a16="http://schemas.microsoft.com/office/drawing/2014/main" id="{AE2F0DD0-729A-47A2-A97D-08C90754991E}"/>
                </a:ext>
              </a:extLst>
            </p:cNvPr>
            <p:cNvSpPr>
              <a:spLocks noChangeShapeType="1"/>
            </p:cNvSpPr>
            <p:nvPr/>
          </p:nvSpPr>
          <p:spPr bwMode="blackWhite">
            <a:xfrm flipH="1">
              <a:off x="4508071" y="2699342"/>
              <a:ext cx="2248117" cy="2641874"/>
            </a:xfrm>
            <a:prstGeom prst="line">
              <a:avLst/>
            </a:prstGeom>
            <a:noFill/>
            <a:ln w="6350">
              <a:solidFill>
                <a:schemeClr val="tx1"/>
              </a:solidFill>
              <a:round/>
              <a:headEnd/>
              <a:tailEnd/>
            </a:ln>
          </p:spPr>
          <p:txBody>
            <a:bodyPr wrap="square" lIns="36000" tIns="36000" rIns="36000" bIns="36000" anchor="ctr">
              <a:noAutofit/>
            </a:bodyPr>
            <a:lstStyle/>
            <a:p>
              <a:pPr defTabSz="457200">
                <a:defRPr/>
              </a:pPr>
              <a:endParaRPr lang="en-US" sz="1200" kern="0">
                <a:solidFill>
                  <a:prstClr val="white"/>
                </a:solidFill>
                <a:latin typeface="Arial" panose="020B0604020202020204" pitchFamily="34" charset="0"/>
                <a:cs typeface="Arial" panose="020B0604020202020204" pitchFamily="34" charset="0"/>
              </a:endParaRPr>
            </a:p>
          </p:txBody>
        </p:sp>
        <p:sp>
          <p:nvSpPr>
            <p:cNvPr id="55" name="Line 31">
              <a:extLst>
                <a:ext uri="{FF2B5EF4-FFF2-40B4-BE49-F238E27FC236}">
                  <a16:creationId xmlns:a16="http://schemas.microsoft.com/office/drawing/2014/main" id="{03B88AE2-9CCC-45AC-9FF1-D092A9CE2DBB}"/>
                </a:ext>
              </a:extLst>
            </p:cNvPr>
            <p:cNvSpPr>
              <a:spLocks noChangeShapeType="1"/>
            </p:cNvSpPr>
            <p:nvPr/>
          </p:nvSpPr>
          <p:spPr bwMode="blackWhite">
            <a:xfrm>
              <a:off x="6810781" y="2663777"/>
              <a:ext cx="0" cy="1481821"/>
            </a:xfrm>
            <a:prstGeom prst="line">
              <a:avLst/>
            </a:prstGeom>
            <a:noFill/>
            <a:ln w="6350">
              <a:solidFill>
                <a:schemeClr val="tx1"/>
              </a:solidFill>
              <a:round/>
              <a:headEnd/>
              <a:tailEnd/>
            </a:ln>
          </p:spPr>
          <p:txBody>
            <a:bodyPr wrap="square" lIns="36000" tIns="36000" rIns="36000" bIns="36000" anchor="ctr">
              <a:noAutofit/>
            </a:bodyPr>
            <a:lstStyle/>
            <a:p>
              <a:pPr defTabSz="457200">
                <a:defRPr/>
              </a:pPr>
              <a:endParaRPr lang="en-US" sz="1200" kern="0">
                <a:solidFill>
                  <a:prstClr val="white"/>
                </a:solidFill>
                <a:latin typeface="Arial" panose="020B0604020202020204" pitchFamily="34" charset="0"/>
                <a:cs typeface="Arial" panose="020B0604020202020204" pitchFamily="34" charset="0"/>
              </a:endParaRPr>
            </a:p>
          </p:txBody>
        </p:sp>
        <p:sp>
          <p:nvSpPr>
            <p:cNvPr id="56" name="Line 32">
              <a:extLst>
                <a:ext uri="{FF2B5EF4-FFF2-40B4-BE49-F238E27FC236}">
                  <a16:creationId xmlns:a16="http://schemas.microsoft.com/office/drawing/2014/main" id="{751BB9E5-4375-4E0C-807B-A4241CE44E17}"/>
                </a:ext>
              </a:extLst>
            </p:cNvPr>
            <p:cNvSpPr>
              <a:spLocks noChangeShapeType="1"/>
            </p:cNvSpPr>
            <p:nvPr/>
          </p:nvSpPr>
          <p:spPr bwMode="blackWhite">
            <a:xfrm>
              <a:off x="2157464" y="2663777"/>
              <a:ext cx="0" cy="1481821"/>
            </a:xfrm>
            <a:prstGeom prst="line">
              <a:avLst/>
            </a:prstGeom>
            <a:noFill/>
            <a:ln w="6350">
              <a:solidFill>
                <a:schemeClr val="tx1"/>
              </a:solidFill>
              <a:round/>
              <a:headEnd/>
              <a:tailEnd/>
            </a:ln>
          </p:spPr>
          <p:txBody>
            <a:bodyPr wrap="square" lIns="36000" tIns="36000" rIns="36000" bIns="36000" anchor="ctr">
              <a:noAutofit/>
            </a:bodyPr>
            <a:lstStyle/>
            <a:p>
              <a:pPr defTabSz="457200">
                <a:defRPr/>
              </a:pPr>
              <a:endParaRPr lang="en-US" sz="1200" kern="0">
                <a:solidFill>
                  <a:prstClr val="white"/>
                </a:solidFill>
                <a:latin typeface="Arial" panose="020B0604020202020204" pitchFamily="34" charset="0"/>
                <a:cs typeface="Arial" panose="020B0604020202020204" pitchFamily="34" charset="0"/>
              </a:endParaRPr>
            </a:p>
          </p:txBody>
        </p:sp>
        <p:sp>
          <p:nvSpPr>
            <p:cNvPr id="57" name="Line 33">
              <a:extLst>
                <a:ext uri="{FF2B5EF4-FFF2-40B4-BE49-F238E27FC236}">
                  <a16:creationId xmlns:a16="http://schemas.microsoft.com/office/drawing/2014/main" id="{63FE9114-7217-4115-B859-99336815F8A3}"/>
                </a:ext>
              </a:extLst>
            </p:cNvPr>
            <p:cNvSpPr>
              <a:spLocks noChangeShapeType="1"/>
            </p:cNvSpPr>
            <p:nvPr/>
          </p:nvSpPr>
          <p:spPr bwMode="blackWhite">
            <a:xfrm rot="16200000" flipH="1" flipV="1">
              <a:off x="2825963" y="1043893"/>
              <a:ext cx="922962" cy="2255841"/>
            </a:xfrm>
            <a:prstGeom prst="line">
              <a:avLst/>
            </a:prstGeom>
            <a:noFill/>
            <a:ln w="6350">
              <a:solidFill>
                <a:schemeClr val="tx1"/>
              </a:solidFill>
              <a:round/>
              <a:headEnd/>
              <a:tailEnd/>
            </a:ln>
          </p:spPr>
          <p:txBody>
            <a:bodyPr wrap="square" lIns="36000" tIns="36000" rIns="36000" bIns="36000" anchor="ctr">
              <a:noAutofit/>
            </a:bodyPr>
            <a:lstStyle/>
            <a:p>
              <a:pPr defTabSz="457200">
                <a:defRPr/>
              </a:pPr>
              <a:r>
                <a:rPr lang="en-US" sz="1200" kern="0">
                  <a:solidFill>
                    <a:prstClr val="white"/>
                  </a:solidFill>
                  <a:latin typeface="Arial" panose="020B0604020202020204" pitchFamily="34" charset="0"/>
                  <a:cs typeface="Arial" panose="020B0604020202020204" pitchFamily="34" charset="0"/>
                </a:rPr>
                <a:t>Bullet</a:t>
              </a:r>
            </a:p>
            <a:p>
              <a:pPr defTabSz="457200">
                <a:defRPr/>
              </a:pPr>
              <a:r>
                <a:rPr lang="en-US" sz="1200" kern="0">
                  <a:solidFill>
                    <a:prstClr val="white"/>
                  </a:solidFill>
                  <a:latin typeface="Arial" panose="020B0604020202020204" pitchFamily="34" charset="0"/>
                  <a:cs typeface="Arial" panose="020B0604020202020204" pitchFamily="34" charset="0"/>
                </a:rPr>
                <a:t>Dash</a:t>
              </a:r>
            </a:p>
          </p:txBody>
        </p:sp>
        <p:sp>
          <p:nvSpPr>
            <p:cNvPr id="58" name="Line 34">
              <a:extLst>
                <a:ext uri="{FF2B5EF4-FFF2-40B4-BE49-F238E27FC236}">
                  <a16:creationId xmlns:a16="http://schemas.microsoft.com/office/drawing/2014/main" id="{B5AEAB9C-6D10-4241-8B45-BE7EE104AD5A}"/>
                </a:ext>
              </a:extLst>
            </p:cNvPr>
            <p:cNvSpPr>
              <a:spLocks noChangeShapeType="1"/>
            </p:cNvSpPr>
            <p:nvPr/>
          </p:nvSpPr>
          <p:spPr bwMode="blackWhite">
            <a:xfrm rot="5400000" flipV="1">
              <a:off x="5126871" y="1045181"/>
              <a:ext cx="922962" cy="2253266"/>
            </a:xfrm>
            <a:prstGeom prst="line">
              <a:avLst/>
            </a:prstGeom>
            <a:noFill/>
            <a:ln w="6350">
              <a:solidFill>
                <a:schemeClr val="tx1"/>
              </a:solidFill>
              <a:round/>
              <a:headEnd/>
              <a:tailEnd/>
            </a:ln>
          </p:spPr>
          <p:txBody>
            <a:bodyPr wrap="square" lIns="36000" tIns="36000" rIns="36000" bIns="36000" anchor="ctr">
              <a:noAutofit/>
            </a:bodyPr>
            <a:lstStyle/>
            <a:p>
              <a:pPr defTabSz="457200">
                <a:defRPr/>
              </a:pPr>
              <a:endParaRPr lang="en-US" sz="1200" kern="0">
                <a:solidFill>
                  <a:prstClr val="white"/>
                </a:solidFill>
                <a:latin typeface="Arial" panose="020B0604020202020204" pitchFamily="34" charset="0"/>
                <a:cs typeface="Arial" panose="020B0604020202020204" pitchFamily="34" charset="0"/>
              </a:endParaRPr>
            </a:p>
          </p:txBody>
        </p:sp>
        <p:sp>
          <p:nvSpPr>
            <p:cNvPr id="59" name="Line 35">
              <a:extLst>
                <a:ext uri="{FF2B5EF4-FFF2-40B4-BE49-F238E27FC236}">
                  <a16:creationId xmlns:a16="http://schemas.microsoft.com/office/drawing/2014/main" id="{951C2BA1-E6D4-4DEB-9E0A-9DD8EDB0AA86}"/>
                </a:ext>
              </a:extLst>
            </p:cNvPr>
            <p:cNvSpPr>
              <a:spLocks noChangeShapeType="1"/>
            </p:cNvSpPr>
            <p:nvPr/>
          </p:nvSpPr>
          <p:spPr bwMode="blackWhite">
            <a:xfrm rot="5400000" flipH="1">
              <a:off x="2825963" y="3790766"/>
              <a:ext cx="922962" cy="2255841"/>
            </a:xfrm>
            <a:prstGeom prst="line">
              <a:avLst/>
            </a:prstGeom>
            <a:noFill/>
            <a:ln w="6350">
              <a:solidFill>
                <a:schemeClr val="tx1"/>
              </a:solidFill>
              <a:round/>
              <a:headEnd/>
              <a:tailEnd/>
            </a:ln>
          </p:spPr>
          <p:txBody>
            <a:bodyPr wrap="square" lIns="36000" tIns="36000" rIns="36000" bIns="36000" anchor="ctr">
              <a:noAutofit/>
            </a:bodyPr>
            <a:lstStyle/>
            <a:p>
              <a:pPr defTabSz="457200">
                <a:defRPr/>
              </a:pPr>
              <a:endParaRPr lang="en-US" sz="1200" kern="0">
                <a:solidFill>
                  <a:prstClr val="white"/>
                </a:solidFill>
                <a:latin typeface="Arial" panose="020B0604020202020204" pitchFamily="34" charset="0"/>
                <a:cs typeface="Arial" panose="020B0604020202020204" pitchFamily="34" charset="0"/>
              </a:endParaRPr>
            </a:p>
          </p:txBody>
        </p:sp>
        <p:sp>
          <p:nvSpPr>
            <p:cNvPr id="60" name="Line 36">
              <a:extLst>
                <a:ext uri="{FF2B5EF4-FFF2-40B4-BE49-F238E27FC236}">
                  <a16:creationId xmlns:a16="http://schemas.microsoft.com/office/drawing/2014/main" id="{4A25958A-C1D6-420B-BBA0-A7B88262C9E9}"/>
                </a:ext>
              </a:extLst>
            </p:cNvPr>
            <p:cNvSpPr>
              <a:spLocks noChangeShapeType="1"/>
            </p:cNvSpPr>
            <p:nvPr/>
          </p:nvSpPr>
          <p:spPr bwMode="blackWhite">
            <a:xfrm rot="16200000">
              <a:off x="5126871" y="3792052"/>
              <a:ext cx="922962" cy="2253266"/>
            </a:xfrm>
            <a:prstGeom prst="line">
              <a:avLst/>
            </a:prstGeom>
            <a:noFill/>
            <a:ln w="6350">
              <a:solidFill>
                <a:schemeClr val="tx1"/>
              </a:solidFill>
              <a:round/>
              <a:headEnd/>
              <a:tailEnd/>
            </a:ln>
          </p:spPr>
          <p:txBody>
            <a:bodyPr wrap="square" lIns="36000" tIns="36000" rIns="36000" bIns="36000" anchor="ctr">
              <a:noAutofit/>
            </a:bodyPr>
            <a:lstStyle/>
            <a:p>
              <a:pPr defTabSz="457200">
                <a:defRPr/>
              </a:pPr>
              <a:endParaRPr lang="en-US" sz="1200" kern="0">
                <a:solidFill>
                  <a:prstClr val="white"/>
                </a:solidFill>
                <a:latin typeface="Arial" panose="020B0604020202020204" pitchFamily="34" charset="0"/>
                <a:cs typeface="Arial" panose="020B0604020202020204" pitchFamily="34" charset="0"/>
              </a:endParaRPr>
            </a:p>
          </p:txBody>
        </p:sp>
        <p:sp>
          <p:nvSpPr>
            <p:cNvPr id="61" name="Line 37">
              <a:extLst>
                <a:ext uri="{FF2B5EF4-FFF2-40B4-BE49-F238E27FC236}">
                  <a16:creationId xmlns:a16="http://schemas.microsoft.com/office/drawing/2014/main" id="{8153AB62-6A2E-49B7-AA3C-F124B32E5DB9}"/>
                </a:ext>
              </a:extLst>
            </p:cNvPr>
            <p:cNvSpPr>
              <a:spLocks noChangeShapeType="1"/>
            </p:cNvSpPr>
            <p:nvPr/>
          </p:nvSpPr>
          <p:spPr bwMode="blackWhite">
            <a:xfrm rot="16200000">
              <a:off x="3557279" y="1261152"/>
              <a:ext cx="1793427" cy="4558035"/>
            </a:xfrm>
            <a:prstGeom prst="line">
              <a:avLst/>
            </a:prstGeom>
            <a:noFill/>
            <a:ln w="6350">
              <a:solidFill>
                <a:schemeClr val="tx1"/>
              </a:solidFill>
              <a:round/>
              <a:headEnd/>
              <a:tailEnd/>
            </a:ln>
          </p:spPr>
          <p:txBody>
            <a:bodyPr wrap="square" lIns="36000" tIns="36000" rIns="36000" bIns="36000" anchor="ctr">
              <a:noAutofit/>
            </a:bodyPr>
            <a:lstStyle/>
            <a:p>
              <a:pPr defTabSz="457200">
                <a:defRPr/>
              </a:pPr>
              <a:endParaRPr lang="en-US" sz="1200" kern="0">
                <a:solidFill>
                  <a:prstClr val="white"/>
                </a:solidFill>
                <a:latin typeface="Arial" panose="020B0604020202020204" pitchFamily="34" charset="0"/>
                <a:cs typeface="Arial" panose="020B0604020202020204" pitchFamily="34" charset="0"/>
              </a:endParaRPr>
            </a:p>
          </p:txBody>
        </p:sp>
        <p:sp>
          <p:nvSpPr>
            <p:cNvPr id="62" name="Line 38">
              <a:extLst>
                <a:ext uri="{FF2B5EF4-FFF2-40B4-BE49-F238E27FC236}">
                  <a16:creationId xmlns:a16="http://schemas.microsoft.com/office/drawing/2014/main" id="{852106D9-7B2E-423C-9EA0-755A07806EF2}"/>
                </a:ext>
              </a:extLst>
            </p:cNvPr>
            <p:cNvSpPr>
              <a:spLocks noChangeShapeType="1"/>
            </p:cNvSpPr>
            <p:nvPr/>
          </p:nvSpPr>
          <p:spPr bwMode="blackWhite">
            <a:xfrm rot="5400000" flipH="1">
              <a:off x="3536748" y="1204427"/>
              <a:ext cx="1803588" cy="4681643"/>
            </a:xfrm>
            <a:prstGeom prst="line">
              <a:avLst/>
            </a:prstGeom>
            <a:noFill/>
            <a:ln w="6350">
              <a:solidFill>
                <a:schemeClr val="tx1"/>
              </a:solidFill>
              <a:round/>
              <a:headEnd/>
              <a:tailEnd/>
            </a:ln>
          </p:spPr>
          <p:txBody>
            <a:bodyPr wrap="square" lIns="36000" tIns="36000" rIns="36000" bIns="36000" anchor="ctr">
              <a:noAutofit/>
            </a:bodyPr>
            <a:lstStyle/>
            <a:p>
              <a:pPr defTabSz="457200">
                <a:defRPr/>
              </a:pPr>
              <a:endParaRPr lang="en-US" sz="1200" kern="0">
                <a:solidFill>
                  <a:prstClr val="white"/>
                </a:solidFill>
                <a:latin typeface="Arial" panose="020B0604020202020204" pitchFamily="34" charset="0"/>
                <a:cs typeface="Arial" panose="020B0604020202020204" pitchFamily="34" charset="0"/>
              </a:endParaRPr>
            </a:p>
          </p:txBody>
        </p:sp>
        <p:sp>
          <p:nvSpPr>
            <p:cNvPr id="63" name="Line 39">
              <a:extLst>
                <a:ext uri="{FF2B5EF4-FFF2-40B4-BE49-F238E27FC236}">
                  <a16:creationId xmlns:a16="http://schemas.microsoft.com/office/drawing/2014/main" id="{65240DEB-4FE1-48FF-8D6E-2939C0CD1F41}"/>
                </a:ext>
              </a:extLst>
            </p:cNvPr>
            <p:cNvSpPr>
              <a:spLocks noChangeShapeType="1"/>
            </p:cNvSpPr>
            <p:nvPr/>
          </p:nvSpPr>
          <p:spPr bwMode="blackWhite">
            <a:xfrm>
              <a:off x="4482835" y="2186209"/>
              <a:ext cx="0" cy="2965335"/>
            </a:xfrm>
            <a:prstGeom prst="line">
              <a:avLst/>
            </a:prstGeom>
            <a:noFill/>
            <a:ln w="6350">
              <a:solidFill>
                <a:schemeClr val="tx1"/>
              </a:solidFill>
              <a:round/>
              <a:headEnd/>
              <a:tailEnd/>
            </a:ln>
          </p:spPr>
          <p:txBody>
            <a:bodyPr wrap="square" lIns="36000" tIns="36000" rIns="36000" bIns="36000" anchor="ctr">
              <a:noAutofit/>
            </a:bodyPr>
            <a:lstStyle/>
            <a:p>
              <a:pPr defTabSz="457200">
                <a:defRPr/>
              </a:pPr>
              <a:endParaRPr lang="en-US" sz="1200" kern="0">
                <a:solidFill>
                  <a:prstClr val="white"/>
                </a:solidFill>
                <a:latin typeface="Arial" panose="020B0604020202020204" pitchFamily="34" charset="0"/>
                <a:cs typeface="Arial" panose="020B0604020202020204" pitchFamily="34" charset="0"/>
              </a:endParaRPr>
            </a:p>
          </p:txBody>
        </p:sp>
        <p:sp>
          <p:nvSpPr>
            <p:cNvPr id="64" name="Oval 40">
              <a:extLst>
                <a:ext uri="{FF2B5EF4-FFF2-40B4-BE49-F238E27FC236}">
                  <a16:creationId xmlns:a16="http://schemas.microsoft.com/office/drawing/2014/main" id="{CBFC90AA-A2B5-4732-8E64-7591B8DC67D0}"/>
                </a:ext>
              </a:extLst>
            </p:cNvPr>
            <p:cNvSpPr>
              <a:spLocks noChangeArrowheads="1"/>
            </p:cNvSpPr>
            <p:nvPr/>
          </p:nvSpPr>
          <p:spPr bwMode="auto">
            <a:xfrm>
              <a:off x="1119159" y="1986374"/>
              <a:ext cx="2076609" cy="1365646"/>
            </a:xfrm>
            <a:prstGeom prst="ellipse">
              <a:avLst/>
            </a:prstGeom>
            <a:solidFill>
              <a:srgbClr val="002060"/>
            </a:solidFill>
            <a:ln w="12700">
              <a:noFill/>
              <a:round/>
              <a:headEnd/>
              <a:tailEnd/>
            </a:ln>
          </p:spPr>
          <p:txBody>
            <a:bodyPr wrap="square" lIns="88900" tIns="88900" rIns="88900" bIns="88900" anchor="ctr">
              <a:noAutofit/>
            </a:bodyPr>
            <a:lstStyle/>
            <a:p>
              <a:pPr algn="ctr" defTabSz="912813">
                <a:spcBef>
                  <a:spcPct val="0"/>
                </a:spcBef>
                <a:spcAft>
                  <a:spcPct val="37000"/>
                </a:spcAft>
                <a:buSzPct val="75000"/>
              </a:pPr>
              <a:r>
                <a:rPr lang="en-US" sz="1200" b="1" kern="0" dirty="0">
                  <a:solidFill>
                    <a:prstClr val="white"/>
                  </a:solidFill>
                  <a:latin typeface="Arial" panose="020B0604020202020204" pitchFamily="34" charset="0"/>
                  <a:cs typeface="Arial" panose="020B0604020202020204" pitchFamily="34" charset="0"/>
                </a:rPr>
                <a:t>Increase in supervisory scrutiny</a:t>
              </a:r>
            </a:p>
          </p:txBody>
        </p:sp>
        <p:sp>
          <p:nvSpPr>
            <p:cNvPr id="65" name="Oval 41">
              <a:extLst>
                <a:ext uri="{FF2B5EF4-FFF2-40B4-BE49-F238E27FC236}">
                  <a16:creationId xmlns:a16="http://schemas.microsoft.com/office/drawing/2014/main" id="{12FCF238-17D5-4088-8BC0-AD89C275FEF5}"/>
                </a:ext>
              </a:extLst>
            </p:cNvPr>
            <p:cNvSpPr>
              <a:spLocks noChangeArrowheads="1"/>
            </p:cNvSpPr>
            <p:nvPr/>
          </p:nvSpPr>
          <p:spPr bwMode="auto">
            <a:xfrm>
              <a:off x="5775217" y="1986374"/>
              <a:ext cx="2076609" cy="1365646"/>
            </a:xfrm>
            <a:prstGeom prst="ellipse">
              <a:avLst/>
            </a:prstGeom>
            <a:solidFill>
              <a:srgbClr val="002060"/>
            </a:solidFill>
            <a:ln w="12700">
              <a:noFill/>
              <a:round/>
              <a:headEnd/>
              <a:tailEnd/>
            </a:ln>
          </p:spPr>
          <p:txBody>
            <a:bodyPr wrap="square" lIns="88900" tIns="88900" rIns="88900" bIns="88900" anchor="ctr">
              <a:noAutofit/>
            </a:bodyPr>
            <a:lstStyle/>
            <a:p>
              <a:pPr algn="ctr" defTabSz="912813">
                <a:spcBef>
                  <a:spcPct val="0"/>
                </a:spcBef>
                <a:spcAft>
                  <a:spcPct val="37000"/>
                </a:spcAft>
                <a:buSzPct val="75000"/>
              </a:pPr>
              <a:r>
                <a:rPr lang="en-US" sz="1200" b="1" kern="0" dirty="0">
                  <a:solidFill>
                    <a:prstClr val="white"/>
                  </a:solidFill>
                  <a:latin typeface="Arial" panose="020B0604020202020204" pitchFamily="34" charset="0"/>
                  <a:cs typeface="Arial" panose="020B0604020202020204" pitchFamily="34" charset="0"/>
                </a:rPr>
                <a:t>Changes required to existing systems, controls and policies</a:t>
              </a:r>
            </a:p>
          </p:txBody>
        </p:sp>
        <p:sp>
          <p:nvSpPr>
            <p:cNvPr id="66" name="Oval 42">
              <a:extLst>
                <a:ext uri="{FF2B5EF4-FFF2-40B4-BE49-F238E27FC236}">
                  <a16:creationId xmlns:a16="http://schemas.microsoft.com/office/drawing/2014/main" id="{B121772B-0675-4448-BBA0-11947CE2AEDC}"/>
                </a:ext>
              </a:extLst>
            </p:cNvPr>
            <p:cNvSpPr>
              <a:spLocks noChangeArrowheads="1"/>
            </p:cNvSpPr>
            <p:nvPr/>
          </p:nvSpPr>
          <p:spPr bwMode="auto">
            <a:xfrm>
              <a:off x="5772476" y="3773027"/>
              <a:ext cx="2230088" cy="1478431"/>
            </a:xfrm>
            <a:prstGeom prst="ellipse">
              <a:avLst/>
            </a:prstGeom>
            <a:solidFill>
              <a:schemeClr val="bg1">
                <a:lumMod val="85000"/>
              </a:schemeClr>
            </a:solidFill>
            <a:ln w="12700">
              <a:noFill/>
              <a:round/>
              <a:headEnd/>
              <a:tailEnd/>
            </a:ln>
          </p:spPr>
          <p:txBody>
            <a:bodyPr wrap="square" lIns="88900" tIns="88900" rIns="88900" bIns="88900" anchor="ctr">
              <a:noAutofit/>
            </a:bodyPr>
            <a:lstStyle/>
            <a:p>
              <a:pPr algn="ctr" defTabSz="912813">
                <a:spcBef>
                  <a:spcPct val="0"/>
                </a:spcBef>
                <a:spcAft>
                  <a:spcPct val="37000"/>
                </a:spcAft>
                <a:buSzPct val="75000"/>
                <a:defRPr/>
              </a:pPr>
              <a:r>
                <a:rPr lang="en-US" sz="1200" b="1" kern="0" dirty="0">
                  <a:latin typeface="Arial" panose="020B0604020202020204" pitchFamily="34" charset="0"/>
                  <a:ea typeface="ＭＳ Ｐゴシック" pitchFamily="50" charset="-128"/>
                  <a:cs typeface="Arial" panose="020B0604020202020204" pitchFamily="34" charset="0"/>
                </a:rPr>
                <a:t>Likely increase in market risk capital requirements</a:t>
              </a:r>
            </a:p>
          </p:txBody>
        </p:sp>
        <p:sp>
          <p:nvSpPr>
            <p:cNvPr id="67" name="Oval 43">
              <a:extLst>
                <a:ext uri="{FF2B5EF4-FFF2-40B4-BE49-F238E27FC236}">
                  <a16:creationId xmlns:a16="http://schemas.microsoft.com/office/drawing/2014/main" id="{B46FB0C5-3DEB-4179-88E1-243F5F97544F}"/>
                </a:ext>
              </a:extLst>
            </p:cNvPr>
            <p:cNvSpPr>
              <a:spLocks noChangeArrowheads="1"/>
            </p:cNvSpPr>
            <p:nvPr/>
          </p:nvSpPr>
          <p:spPr bwMode="auto">
            <a:xfrm>
              <a:off x="1025258" y="3773027"/>
              <a:ext cx="2170510" cy="1478431"/>
            </a:xfrm>
            <a:prstGeom prst="ellipse">
              <a:avLst/>
            </a:prstGeom>
            <a:solidFill>
              <a:schemeClr val="bg1">
                <a:lumMod val="85000"/>
              </a:schemeClr>
            </a:solidFill>
            <a:ln w="12700">
              <a:noFill/>
              <a:round/>
              <a:headEnd/>
              <a:tailEnd/>
            </a:ln>
          </p:spPr>
          <p:txBody>
            <a:bodyPr wrap="square" lIns="88900" tIns="88900" rIns="88900" bIns="88900" anchor="ctr">
              <a:noAutofit/>
            </a:bodyPr>
            <a:lstStyle/>
            <a:p>
              <a:pPr algn="ctr" defTabSz="912813">
                <a:spcBef>
                  <a:spcPct val="0"/>
                </a:spcBef>
                <a:spcAft>
                  <a:spcPct val="37000"/>
                </a:spcAft>
                <a:buSzPct val="75000"/>
                <a:defRPr/>
              </a:pPr>
              <a:r>
                <a:rPr lang="en-US" sz="1200" b="1" kern="0" dirty="0">
                  <a:latin typeface="Arial" panose="020B0604020202020204" pitchFamily="34" charset="0"/>
                  <a:cs typeface="Arial" panose="020B0604020202020204" pitchFamily="34" charset="0"/>
                </a:rPr>
                <a:t>Enhanced comparability between banks</a:t>
              </a:r>
            </a:p>
          </p:txBody>
        </p:sp>
        <p:sp>
          <p:nvSpPr>
            <p:cNvPr id="68" name="Oval 44">
              <a:extLst>
                <a:ext uri="{FF2B5EF4-FFF2-40B4-BE49-F238E27FC236}">
                  <a16:creationId xmlns:a16="http://schemas.microsoft.com/office/drawing/2014/main" id="{9AB4E30E-C4AE-4D17-83B3-5A39E8E8C23D}"/>
                </a:ext>
              </a:extLst>
            </p:cNvPr>
            <p:cNvSpPr>
              <a:spLocks noChangeArrowheads="1"/>
            </p:cNvSpPr>
            <p:nvPr/>
          </p:nvSpPr>
          <p:spPr bwMode="auto">
            <a:xfrm>
              <a:off x="3444530" y="2855145"/>
              <a:ext cx="2076609" cy="1365646"/>
            </a:xfrm>
            <a:prstGeom prst="ellipse">
              <a:avLst/>
            </a:prstGeom>
            <a:solidFill>
              <a:schemeClr val="tx1"/>
            </a:solidFill>
            <a:ln w="12700">
              <a:noFill/>
              <a:round/>
              <a:headEnd/>
              <a:tailEnd/>
            </a:ln>
          </p:spPr>
          <p:txBody>
            <a:bodyPr wrap="square" lIns="88900" tIns="88900" rIns="88900" bIns="88900" anchor="ctr">
              <a:noAutofit/>
            </a:bodyPr>
            <a:lstStyle/>
            <a:p>
              <a:pPr algn="ctr" defTabSz="912813">
                <a:spcBef>
                  <a:spcPct val="0"/>
                </a:spcBef>
                <a:spcAft>
                  <a:spcPct val="37000"/>
                </a:spcAft>
                <a:buSzPct val="75000"/>
                <a:defRPr/>
              </a:pPr>
              <a:r>
                <a:rPr lang="en-US" sz="1400" b="1" kern="0" dirty="0">
                  <a:solidFill>
                    <a:srgbClr val="FFFFFF"/>
                  </a:solidFill>
                  <a:latin typeface="Arial" panose="020B0604020202020204" pitchFamily="34" charset="0"/>
                  <a:ea typeface="ＭＳ Ｐゴシック" pitchFamily="50" charset="-128"/>
                  <a:cs typeface="Arial" panose="020B0604020202020204" pitchFamily="34" charset="0"/>
                </a:rPr>
                <a:t>Impact of changes in boundary rules</a:t>
              </a:r>
            </a:p>
          </p:txBody>
        </p:sp>
        <p:sp>
          <p:nvSpPr>
            <p:cNvPr id="69" name="Oval 46">
              <a:extLst>
                <a:ext uri="{FF2B5EF4-FFF2-40B4-BE49-F238E27FC236}">
                  <a16:creationId xmlns:a16="http://schemas.microsoft.com/office/drawing/2014/main" id="{67D84F89-DFC2-49F1-AFD3-14793F272C22}"/>
                </a:ext>
              </a:extLst>
            </p:cNvPr>
            <p:cNvSpPr>
              <a:spLocks noChangeArrowheads="1"/>
            </p:cNvSpPr>
            <p:nvPr/>
          </p:nvSpPr>
          <p:spPr bwMode="auto">
            <a:xfrm>
              <a:off x="3444530" y="1041396"/>
              <a:ext cx="2076609" cy="1365646"/>
            </a:xfrm>
            <a:prstGeom prst="ellipse">
              <a:avLst/>
            </a:prstGeom>
            <a:solidFill>
              <a:schemeClr val="bg1">
                <a:lumMod val="85000"/>
              </a:schemeClr>
            </a:solidFill>
            <a:ln w="12700">
              <a:noFill/>
              <a:round/>
              <a:headEnd/>
              <a:tailEnd/>
            </a:ln>
          </p:spPr>
          <p:txBody>
            <a:bodyPr wrap="square" lIns="88900" tIns="88900" rIns="88900" bIns="88900" anchor="ctr">
              <a:noAutofit/>
            </a:bodyPr>
            <a:lstStyle/>
            <a:p>
              <a:pPr algn="ctr" defTabSz="912813">
                <a:spcBef>
                  <a:spcPct val="0"/>
                </a:spcBef>
                <a:spcAft>
                  <a:spcPct val="37000"/>
                </a:spcAft>
                <a:buSzPct val="75000"/>
              </a:pPr>
              <a:r>
                <a:rPr lang="en-US" sz="1200" b="1" kern="0" dirty="0">
                  <a:latin typeface="Arial" panose="020B0604020202020204" pitchFamily="34" charset="0"/>
                  <a:cs typeface="Arial" panose="020B0604020202020204" pitchFamily="34" charset="0"/>
                </a:rPr>
                <a:t>Increased costs of documentation</a:t>
              </a:r>
            </a:p>
          </p:txBody>
        </p:sp>
        <p:sp>
          <p:nvSpPr>
            <p:cNvPr id="70" name="Line 47">
              <a:extLst>
                <a:ext uri="{FF2B5EF4-FFF2-40B4-BE49-F238E27FC236}">
                  <a16:creationId xmlns:a16="http://schemas.microsoft.com/office/drawing/2014/main" id="{9A9C0C20-D674-4F6F-992B-8AAC5D7608D9}"/>
                </a:ext>
              </a:extLst>
            </p:cNvPr>
            <p:cNvSpPr>
              <a:spLocks noChangeShapeType="1"/>
            </p:cNvSpPr>
            <p:nvPr/>
          </p:nvSpPr>
          <p:spPr bwMode="blackWhite">
            <a:xfrm rot="16200000">
              <a:off x="4478457" y="3153025"/>
              <a:ext cx="0" cy="2588038"/>
            </a:xfrm>
            <a:prstGeom prst="line">
              <a:avLst/>
            </a:prstGeom>
            <a:noFill/>
            <a:ln w="6350">
              <a:solidFill>
                <a:schemeClr val="tx1"/>
              </a:solidFill>
              <a:round/>
              <a:headEnd/>
              <a:tailEnd/>
            </a:ln>
          </p:spPr>
          <p:txBody>
            <a:bodyPr wrap="square" lIns="36000" tIns="36000" rIns="36000" bIns="36000" anchor="ctr">
              <a:noAutofit/>
            </a:bodyPr>
            <a:lstStyle/>
            <a:p>
              <a:pPr defTabSz="457200">
                <a:defRPr/>
              </a:pPr>
              <a:endParaRPr lang="en-US" sz="1200" kern="0">
                <a:solidFill>
                  <a:prstClr val="white"/>
                </a:solidFill>
                <a:latin typeface="Arial" panose="020B0604020202020204" pitchFamily="34" charset="0"/>
                <a:cs typeface="Arial" panose="020B0604020202020204" pitchFamily="34" charset="0"/>
              </a:endParaRPr>
            </a:p>
          </p:txBody>
        </p:sp>
        <p:sp>
          <p:nvSpPr>
            <p:cNvPr id="71" name="Line 48">
              <a:extLst>
                <a:ext uri="{FF2B5EF4-FFF2-40B4-BE49-F238E27FC236}">
                  <a16:creationId xmlns:a16="http://schemas.microsoft.com/office/drawing/2014/main" id="{21DA2C2F-C9B3-4149-95DC-7B7A8964BA51}"/>
                </a:ext>
              </a:extLst>
            </p:cNvPr>
            <p:cNvSpPr>
              <a:spLocks noChangeShapeType="1"/>
            </p:cNvSpPr>
            <p:nvPr/>
          </p:nvSpPr>
          <p:spPr bwMode="blackWhite">
            <a:xfrm rot="16200000">
              <a:off x="4483607" y="1315566"/>
              <a:ext cx="0" cy="2588038"/>
            </a:xfrm>
            <a:prstGeom prst="line">
              <a:avLst/>
            </a:prstGeom>
            <a:noFill/>
            <a:ln w="6350">
              <a:solidFill>
                <a:schemeClr val="tx1"/>
              </a:solidFill>
              <a:round/>
              <a:headEnd/>
              <a:tailEnd/>
            </a:ln>
          </p:spPr>
          <p:txBody>
            <a:bodyPr wrap="square" lIns="36000" tIns="36000" rIns="36000" bIns="36000" anchor="ctr">
              <a:noAutofit/>
            </a:bodyPr>
            <a:lstStyle/>
            <a:p>
              <a:pPr defTabSz="457200">
                <a:defRPr/>
              </a:pPr>
              <a:endParaRPr lang="en-US" sz="1200" kern="0">
                <a:solidFill>
                  <a:prstClr val="white"/>
                </a:solidFill>
                <a:latin typeface="Arial" panose="020B0604020202020204" pitchFamily="34" charset="0"/>
                <a:cs typeface="Arial" panose="020B0604020202020204" pitchFamily="34" charset="0"/>
              </a:endParaRPr>
            </a:p>
          </p:txBody>
        </p:sp>
        <p:sp>
          <p:nvSpPr>
            <p:cNvPr id="72" name="Oval 41">
              <a:extLst>
                <a:ext uri="{FF2B5EF4-FFF2-40B4-BE49-F238E27FC236}">
                  <a16:creationId xmlns:a16="http://schemas.microsoft.com/office/drawing/2014/main" id="{4C393289-F683-4B33-ADE1-620D97095B91}"/>
                </a:ext>
              </a:extLst>
            </p:cNvPr>
            <p:cNvSpPr>
              <a:spLocks noChangeArrowheads="1"/>
            </p:cNvSpPr>
            <p:nvPr/>
          </p:nvSpPr>
          <p:spPr bwMode="auto">
            <a:xfrm>
              <a:off x="3511743" y="4846719"/>
              <a:ext cx="2076609" cy="1365646"/>
            </a:xfrm>
            <a:prstGeom prst="ellipse">
              <a:avLst/>
            </a:prstGeom>
            <a:solidFill>
              <a:srgbClr val="002060"/>
            </a:solidFill>
            <a:ln w="12700">
              <a:noFill/>
              <a:round/>
              <a:headEnd/>
              <a:tailEnd/>
            </a:ln>
          </p:spPr>
          <p:txBody>
            <a:bodyPr wrap="square" lIns="88900" tIns="88900" rIns="88900" bIns="88900" anchor="ctr">
              <a:noAutofit/>
            </a:bodyPr>
            <a:lstStyle/>
            <a:p>
              <a:pPr algn="ctr" defTabSz="912813">
                <a:spcBef>
                  <a:spcPct val="0"/>
                </a:spcBef>
                <a:spcAft>
                  <a:spcPct val="37000"/>
                </a:spcAft>
                <a:buSzPct val="75000"/>
                <a:defRPr/>
              </a:pPr>
              <a:r>
                <a:rPr lang="en-US" sz="1200" b="1" kern="0" dirty="0">
                  <a:solidFill>
                    <a:prstClr val="white"/>
                  </a:solidFill>
                  <a:latin typeface="Arial" panose="020B0604020202020204" pitchFamily="34" charset="0"/>
                  <a:cs typeface="Arial" panose="020B0604020202020204" pitchFamily="34" charset="0"/>
                </a:rPr>
                <a:t>Reduced flexibility due to restrictions on transfer between books</a:t>
              </a:r>
            </a:p>
          </p:txBody>
        </p:sp>
      </p:grpSp>
      <p:sp>
        <p:nvSpPr>
          <p:cNvPr id="95" name="Rectangle: Rounded Corners 56">
            <a:extLst>
              <a:ext uri="{FF2B5EF4-FFF2-40B4-BE49-F238E27FC236}">
                <a16:creationId xmlns:a16="http://schemas.microsoft.com/office/drawing/2014/main" id="{4043AA6B-8D89-42BF-8124-902065D90FBF}"/>
              </a:ext>
            </a:extLst>
          </p:cNvPr>
          <p:cNvSpPr/>
          <p:nvPr/>
        </p:nvSpPr>
        <p:spPr bwMode="gray">
          <a:xfrm>
            <a:off x="1893661" y="962832"/>
            <a:ext cx="8102028" cy="565561"/>
          </a:xfrm>
          <a:prstGeom prst="roundRect">
            <a:avLst/>
          </a:prstGeom>
          <a:noFill/>
          <a:ln w="19050" algn="ctr">
            <a:noFill/>
            <a:miter lim="800000"/>
            <a:headEnd/>
            <a:tailEnd/>
          </a:ln>
        </p:spPr>
        <p:txBody>
          <a:bodyPr wrap="square" lIns="88900" tIns="88900" rIns="88900" bIns="88900" rtlCol="0" anchor="ctr"/>
          <a:lstStyle/>
          <a:p>
            <a:pPr defTabSz="457200">
              <a:lnSpc>
                <a:spcPct val="120000"/>
              </a:lnSpc>
            </a:pPr>
            <a:endParaRPr lang="en-IN" sz="1200" b="1" dirty="0">
              <a:solidFill>
                <a:prstClr val="black"/>
              </a:solidFill>
              <a:latin typeface="Arial" panose="020B0604020202020204" pitchFamily="34" charset="0"/>
              <a:cs typeface="Arial" panose="020B0604020202020204" pitchFamily="34" charset="0"/>
            </a:endParaRPr>
          </a:p>
          <a:p>
            <a:pPr defTabSz="457200">
              <a:lnSpc>
                <a:spcPct val="120000"/>
              </a:lnSpc>
            </a:pPr>
            <a:r>
              <a:rPr lang="en-IN" sz="1200" b="1" dirty="0">
                <a:solidFill>
                  <a:prstClr val="black"/>
                </a:solidFill>
                <a:latin typeface="Arial" panose="020B0604020202020204" pitchFamily="34" charset="0"/>
                <a:cs typeface="Arial" panose="020B0604020202020204" pitchFamily="34" charset="0"/>
              </a:rPr>
              <a:t>The changes proposed by FRTB are much more prescriptive in nature and introduce restrictions on transfer of positions between books. As such, the changes are expected to have the following impacts on a bank’s operations:</a:t>
            </a:r>
          </a:p>
        </p:txBody>
      </p:sp>
      <p:pic>
        <p:nvPicPr>
          <p:cNvPr id="27" name="Picture 26">
            <a:extLst>
              <a:ext uri="{FF2B5EF4-FFF2-40B4-BE49-F238E27FC236}">
                <a16:creationId xmlns:a16="http://schemas.microsoft.com/office/drawing/2014/main" id="{A9AACEA3-F0B2-4244-9BF5-31E23844F6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29" name="Footer Placeholder 4">
            <a:extLst>
              <a:ext uri="{FF2B5EF4-FFF2-40B4-BE49-F238E27FC236}">
                <a16:creationId xmlns:a16="http://schemas.microsoft.com/office/drawing/2014/main" id="{B387272E-EBE8-4111-8909-38A28160DC83}"/>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30" name="Rectangle 2">
            <a:extLst>
              <a:ext uri="{FF2B5EF4-FFF2-40B4-BE49-F238E27FC236}">
                <a16:creationId xmlns:a16="http://schemas.microsoft.com/office/drawing/2014/main" id="{AE3080ED-876D-4EEA-8297-C8C10A7A276A}"/>
              </a:ext>
            </a:extLst>
          </p:cNvPr>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00000"/>
                </a:solidFill>
                <a:effectLst/>
                <a:uLnTx/>
                <a:uFillTx/>
                <a:latin typeface="Arial"/>
                <a:ea typeface="+mj-ea"/>
                <a:cs typeface="Arial"/>
              </a:rPr>
              <a:t>Impact of changes in boundary rules</a:t>
            </a:r>
          </a:p>
        </p:txBody>
      </p:sp>
    </p:spTree>
    <p:extLst>
      <p:ext uri="{BB962C8B-B14F-4D97-AF65-F5344CB8AC3E}">
        <p14:creationId xmlns:p14="http://schemas.microsoft.com/office/powerpoint/2010/main" val="1715365790"/>
      </p:ext>
    </p:extLst>
  </p:cSld>
  <p:clrMapOvr>
    <a:overrideClrMapping bg1="lt1" tx1="dk1" bg2="lt2" tx2="dk2" accent1="accent1" accent2="accent2" accent3="accent3" accent4="accent4" accent5="accent5" accent6="accent6" hlink="hlink" folHlink="folHlink"/>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sp>
        <p:nvSpPr>
          <p:cNvPr id="9" name="AutoShape 3">
            <a:extLst>
              <a:ext uri="{FF2B5EF4-FFF2-40B4-BE49-F238E27FC236}">
                <a16:creationId xmlns:a16="http://schemas.microsoft.com/office/drawing/2014/main" id="{8BA745C8-2572-424E-B717-52B8B360E469}"/>
              </a:ext>
            </a:extLst>
          </p:cNvPr>
          <p:cNvSpPr>
            <a:spLocks noChangeArrowheads="1"/>
          </p:cNvSpPr>
          <p:nvPr/>
        </p:nvSpPr>
        <p:spPr bwMode="auto">
          <a:xfrm rot="5400000">
            <a:off x="9393572" y="1944351"/>
            <a:ext cx="1085179" cy="1768478"/>
          </a:xfrm>
          <a:prstGeom prst="roundRect">
            <a:avLst/>
          </a:prstGeom>
          <a:solidFill>
            <a:schemeClr val="accent3"/>
          </a:solidFill>
          <a:ln w="6350" algn="ctr">
            <a:solidFill>
              <a:schemeClr val="tx1"/>
            </a:solidFill>
            <a:miter lim="800000"/>
            <a:headEnd/>
            <a:tailEnd/>
          </a:ln>
        </p:spPr>
        <p:txBody>
          <a:bodyPr rot="10800000" vert="eaVert" lIns="88900" tIns="88900" rIns="88900" bIns="889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Residual risk add-on (RRAO)</a:t>
            </a:r>
          </a:p>
        </p:txBody>
      </p:sp>
      <p:sp>
        <p:nvSpPr>
          <p:cNvPr id="10" name="AutoShape 4">
            <a:extLst>
              <a:ext uri="{FF2B5EF4-FFF2-40B4-BE49-F238E27FC236}">
                <a16:creationId xmlns:a16="http://schemas.microsoft.com/office/drawing/2014/main" id="{04D2A7DE-9FE0-4D62-8DE9-C7380CDA1BBB}"/>
              </a:ext>
            </a:extLst>
          </p:cNvPr>
          <p:cNvSpPr>
            <a:spLocks noChangeArrowheads="1"/>
          </p:cNvSpPr>
          <p:nvPr/>
        </p:nvSpPr>
        <p:spPr bwMode="auto">
          <a:xfrm rot="5400000">
            <a:off x="6536072" y="1944350"/>
            <a:ext cx="1085179" cy="1768481"/>
          </a:xfrm>
          <a:prstGeom prst="roundRect">
            <a:avLst/>
          </a:prstGeom>
          <a:solidFill>
            <a:schemeClr val="accent3"/>
          </a:solidFill>
          <a:ln w="6350" algn="ctr">
            <a:solidFill>
              <a:schemeClr val="tx1"/>
            </a:solidFill>
            <a:miter lim="800000"/>
            <a:headEnd/>
            <a:tailEnd/>
          </a:ln>
        </p:spPr>
        <p:txBody>
          <a:bodyPr rot="10800000" vert="eaVert" lIns="88900" tIns="88900" rIns="88900" bIns="889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Default risk capital (DRC)</a:t>
            </a:r>
          </a:p>
        </p:txBody>
      </p:sp>
      <p:sp>
        <p:nvSpPr>
          <p:cNvPr id="11" name="AutoShape 5">
            <a:extLst>
              <a:ext uri="{FF2B5EF4-FFF2-40B4-BE49-F238E27FC236}">
                <a16:creationId xmlns:a16="http://schemas.microsoft.com/office/drawing/2014/main" id="{4301A4C8-2ED8-451D-BCD8-570801F687D0}"/>
              </a:ext>
            </a:extLst>
          </p:cNvPr>
          <p:cNvSpPr>
            <a:spLocks noChangeArrowheads="1"/>
          </p:cNvSpPr>
          <p:nvPr/>
        </p:nvSpPr>
        <p:spPr bwMode="auto">
          <a:xfrm rot="5400000">
            <a:off x="2954672" y="1220454"/>
            <a:ext cx="1085179" cy="3216275"/>
          </a:xfrm>
          <a:prstGeom prst="roundRect">
            <a:avLst/>
          </a:prstGeom>
          <a:solidFill>
            <a:schemeClr val="accent3"/>
          </a:solidFill>
          <a:ln w="6350" algn="ctr">
            <a:solidFill>
              <a:schemeClr val="tx1"/>
            </a:solidFill>
            <a:miter lim="800000"/>
            <a:headEnd/>
            <a:tailEnd/>
          </a:ln>
        </p:spPr>
        <p:txBody>
          <a:bodyPr rot="10800000" vert="eaVert" lIns="88900" tIns="88900" rIns="88900" bIns="889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Sensitivities based method</a:t>
            </a:r>
          </a:p>
        </p:txBody>
      </p:sp>
      <p:sp>
        <p:nvSpPr>
          <p:cNvPr id="13" name="Rectangle: Rounded Corners 12">
            <a:extLst>
              <a:ext uri="{FF2B5EF4-FFF2-40B4-BE49-F238E27FC236}">
                <a16:creationId xmlns:a16="http://schemas.microsoft.com/office/drawing/2014/main" id="{046FACA9-FD56-45A0-8425-ABEF945CE2B2}"/>
              </a:ext>
            </a:extLst>
          </p:cNvPr>
          <p:cNvSpPr/>
          <p:nvPr/>
        </p:nvSpPr>
        <p:spPr>
          <a:xfrm>
            <a:off x="1889126" y="1057960"/>
            <a:ext cx="8931274" cy="468142"/>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Minimum capital requirement</a:t>
            </a:r>
          </a:p>
        </p:txBody>
      </p:sp>
      <p:pic>
        <p:nvPicPr>
          <p:cNvPr id="19" name="Picture 18">
            <a:extLst>
              <a:ext uri="{FF2B5EF4-FFF2-40B4-BE49-F238E27FC236}">
                <a16:creationId xmlns:a16="http://schemas.microsoft.com/office/drawing/2014/main" id="{41295B00-DD27-4869-9F78-C2745E634F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6"/>
            <a:srcRect/>
            <a:stretch>
              <a:fillRect/>
            </a:stretch>
          </a:blipFill>
        </p:spPr>
      </p:pic>
      <p:sp>
        <p:nvSpPr>
          <p:cNvPr id="20" name="Footer Placeholder 4">
            <a:extLst>
              <a:ext uri="{FF2B5EF4-FFF2-40B4-BE49-F238E27FC236}">
                <a16:creationId xmlns:a16="http://schemas.microsoft.com/office/drawing/2014/main" id="{C148BE07-190A-407F-B7F7-49A77A7B90DA}"/>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1" name="Rectangle 2">
            <a:extLst>
              <a:ext uri="{FF2B5EF4-FFF2-40B4-BE49-F238E27FC236}">
                <a16:creationId xmlns:a16="http://schemas.microsoft.com/office/drawing/2014/main" id="{E13A1E94-AB5B-4324-AFBC-9B8DB03B34F4}"/>
              </a:ext>
            </a:extLst>
          </p:cNvPr>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00000"/>
                </a:solidFill>
                <a:effectLst/>
                <a:uLnTx/>
                <a:uFillTx/>
                <a:latin typeface="Arial"/>
                <a:ea typeface="+mj-ea"/>
                <a:cs typeface="Arial"/>
              </a:rPr>
              <a:t>Standardized approach</a:t>
            </a:r>
          </a:p>
        </p:txBody>
      </p:sp>
      <p:sp>
        <p:nvSpPr>
          <p:cNvPr id="2" name="Equals 1">
            <a:extLst>
              <a:ext uri="{FF2B5EF4-FFF2-40B4-BE49-F238E27FC236}">
                <a16:creationId xmlns:a16="http://schemas.microsoft.com/office/drawing/2014/main" id="{9CB4E92B-BD38-41CC-857F-B3A25FFE0950}"/>
              </a:ext>
            </a:extLst>
          </p:cNvPr>
          <p:cNvSpPr/>
          <p:nvPr/>
        </p:nvSpPr>
        <p:spPr bwMode="auto">
          <a:xfrm>
            <a:off x="5745163" y="1681505"/>
            <a:ext cx="1219200" cy="468142"/>
          </a:xfrm>
          <a:prstGeom prst="mathEqual">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endParaRPr>
          </a:p>
        </p:txBody>
      </p:sp>
      <p:pic>
        <p:nvPicPr>
          <p:cNvPr id="4" name="Graphic 3" descr="Add with solid fill">
            <a:extLst>
              <a:ext uri="{FF2B5EF4-FFF2-40B4-BE49-F238E27FC236}">
                <a16:creationId xmlns:a16="http://schemas.microsoft.com/office/drawing/2014/main" id="{2A08D444-6696-407D-B86B-C65B9112B1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92710" y="2371055"/>
            <a:ext cx="914400" cy="914400"/>
          </a:xfrm>
          <a:prstGeom prst="rect">
            <a:avLst/>
          </a:prstGeom>
        </p:spPr>
      </p:pic>
      <p:pic>
        <p:nvPicPr>
          <p:cNvPr id="24" name="Graphic 23" descr="Add with solid fill">
            <a:extLst>
              <a:ext uri="{FF2B5EF4-FFF2-40B4-BE49-F238E27FC236}">
                <a16:creationId xmlns:a16="http://schemas.microsoft.com/office/drawing/2014/main" id="{08D3578B-76DD-4EC8-A62E-4D466A70285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50213" y="2371390"/>
            <a:ext cx="914400" cy="914400"/>
          </a:xfrm>
          <a:prstGeom prst="rect">
            <a:avLst/>
          </a:prstGeom>
        </p:spPr>
      </p:pic>
      <p:sp>
        <p:nvSpPr>
          <p:cNvPr id="25" name="Rectangle 7">
            <a:extLst>
              <a:ext uri="{FF2B5EF4-FFF2-40B4-BE49-F238E27FC236}">
                <a16:creationId xmlns:a16="http://schemas.microsoft.com/office/drawing/2014/main" id="{784011A0-7762-4998-8C84-8D24EBC50CEC}"/>
              </a:ext>
            </a:extLst>
          </p:cNvPr>
          <p:cNvSpPr/>
          <p:nvPr/>
        </p:nvSpPr>
        <p:spPr bwMode="auto">
          <a:xfrm>
            <a:off x="1889124" y="3486819"/>
            <a:ext cx="3216275" cy="3000293"/>
          </a:xfrm>
          <a:prstGeom prst="roundRect">
            <a:avLst>
              <a:gd name="adj" fmla="val 6022"/>
            </a:avLst>
          </a:prstGeom>
          <a:solidFill>
            <a:schemeClr val="bg1">
              <a:lumMod val="9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t" anchorCtr="0" compatLnSpc="1">
            <a:prstTxWarp prst="textNoShape">
              <a:avLst/>
            </a:prstTxWarp>
            <a:noAutofit/>
          </a:bodyPr>
          <a:lstStyle/>
          <a:p>
            <a:pPr defTabSz="897961">
              <a:spcBef>
                <a:spcPct val="50000"/>
              </a:spcBef>
            </a:pPr>
            <a:endParaRPr lang="en-US" sz="1200" dirty="0">
              <a:solidFill>
                <a:prstClr val="black"/>
              </a:solidFill>
              <a:latin typeface="Arial" panose="020B0604020202020204"/>
              <a:cs typeface="Arial" panose="020B0604020202020204" pitchFamily="34" charset="0"/>
            </a:endParaRPr>
          </a:p>
          <a:p>
            <a:pPr marL="171450" indent="-171450" defTabSz="897961">
              <a:spcBef>
                <a:spcPct val="50000"/>
              </a:spcBef>
              <a:buFont typeface="Wingdings" panose="05000000000000000000" pitchFamily="2" charset="2"/>
              <a:buChar char="§"/>
            </a:pPr>
            <a:r>
              <a:rPr lang="en-US" sz="1200" b="1" dirty="0">
                <a:solidFill>
                  <a:prstClr val="black"/>
                </a:solidFill>
                <a:latin typeface="Arial" panose="020B0604020202020204"/>
                <a:cs typeface="Arial" panose="020B0604020202020204" pitchFamily="34" charset="0"/>
              </a:rPr>
              <a:t>Delta: </a:t>
            </a:r>
            <a:r>
              <a:rPr lang="en-US" sz="1200" dirty="0">
                <a:solidFill>
                  <a:prstClr val="black"/>
                </a:solidFill>
                <a:latin typeface="Arial" panose="020B0604020202020204"/>
                <a:cs typeface="Arial" panose="020B0604020202020204" pitchFamily="34" charset="0"/>
              </a:rPr>
              <a:t>a risk measure based on sensitivities of an instrument to regulatory delta risk factors</a:t>
            </a:r>
          </a:p>
          <a:p>
            <a:pPr marL="171450" indent="-171450" defTabSz="897961">
              <a:spcBef>
                <a:spcPct val="50000"/>
              </a:spcBef>
              <a:buFont typeface="Wingdings" panose="05000000000000000000" pitchFamily="2" charset="2"/>
              <a:buChar char="§"/>
            </a:pPr>
            <a:r>
              <a:rPr lang="en-US" sz="1200" b="1" dirty="0">
                <a:solidFill>
                  <a:prstClr val="black"/>
                </a:solidFill>
                <a:latin typeface="Arial" panose="020B0604020202020204"/>
                <a:cs typeface="Arial" panose="020B0604020202020204" pitchFamily="34" charset="0"/>
              </a:rPr>
              <a:t>Vega:  </a:t>
            </a:r>
            <a:r>
              <a:rPr lang="en-US" sz="1200" dirty="0">
                <a:solidFill>
                  <a:prstClr val="black"/>
                </a:solidFill>
                <a:latin typeface="Arial" panose="020B0604020202020204"/>
                <a:cs typeface="Arial" panose="020B0604020202020204" pitchFamily="34" charset="0"/>
              </a:rPr>
              <a:t>a risk measure based on sensitivities to regulatory </a:t>
            </a:r>
            <a:r>
              <a:rPr lang="en-US" sz="1200" dirty="0" err="1">
                <a:solidFill>
                  <a:prstClr val="black"/>
                </a:solidFill>
                <a:latin typeface="Arial" panose="020B0604020202020204"/>
                <a:cs typeface="Arial" panose="020B0604020202020204" pitchFamily="34" charset="0"/>
              </a:rPr>
              <a:t>vega</a:t>
            </a:r>
            <a:r>
              <a:rPr lang="en-US" sz="1200" dirty="0">
                <a:solidFill>
                  <a:prstClr val="black"/>
                </a:solidFill>
                <a:latin typeface="Arial" panose="020B0604020202020204"/>
                <a:cs typeface="Arial" panose="020B0604020202020204" pitchFamily="34" charset="0"/>
              </a:rPr>
              <a:t> risk factors</a:t>
            </a:r>
          </a:p>
          <a:p>
            <a:pPr marL="171450" indent="-171450" defTabSz="897961">
              <a:spcBef>
                <a:spcPct val="50000"/>
              </a:spcBef>
              <a:buFont typeface="Wingdings" panose="05000000000000000000" pitchFamily="2" charset="2"/>
              <a:buChar char="§"/>
            </a:pPr>
            <a:r>
              <a:rPr lang="en-US" sz="1200" b="1" dirty="0">
                <a:solidFill>
                  <a:prstClr val="black"/>
                </a:solidFill>
                <a:latin typeface="Arial" panose="020B0604020202020204"/>
                <a:cs typeface="Arial" panose="020B0604020202020204" pitchFamily="34" charset="0"/>
              </a:rPr>
              <a:t>Curvature:</a:t>
            </a:r>
            <a:r>
              <a:rPr lang="en-US" sz="1200" dirty="0">
                <a:solidFill>
                  <a:prstClr val="black"/>
                </a:solidFill>
                <a:latin typeface="Arial" panose="020B0604020202020204"/>
                <a:cs typeface="Arial" panose="020B0604020202020204" pitchFamily="34" charset="0"/>
              </a:rPr>
              <a:t> a risk measure which captures the incremental risk not captured by the delta risk measure for price changes in an option. Curvature risk is based on two stress scenarios involving an upward shock and a downward shock to each regulatory risk factor</a:t>
            </a:r>
          </a:p>
        </p:txBody>
      </p:sp>
      <p:sp>
        <p:nvSpPr>
          <p:cNvPr id="26" name="Rectangle 7">
            <a:extLst>
              <a:ext uri="{FF2B5EF4-FFF2-40B4-BE49-F238E27FC236}">
                <a16:creationId xmlns:a16="http://schemas.microsoft.com/office/drawing/2014/main" id="{99702FC9-C578-4160-9B84-302C78856BBE}"/>
              </a:ext>
            </a:extLst>
          </p:cNvPr>
          <p:cNvSpPr/>
          <p:nvPr/>
        </p:nvSpPr>
        <p:spPr bwMode="auto">
          <a:xfrm>
            <a:off x="6194421" y="3472638"/>
            <a:ext cx="1768481" cy="3000293"/>
          </a:xfrm>
          <a:prstGeom prst="roundRect">
            <a:avLst>
              <a:gd name="adj" fmla="val 6022"/>
            </a:avLst>
          </a:prstGeom>
          <a:solidFill>
            <a:schemeClr val="bg1">
              <a:lumMod val="9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t" anchorCtr="0" compatLnSpc="1">
            <a:prstTxWarp prst="textNoShape">
              <a:avLst/>
            </a:prstTxWarp>
            <a:noAutofit/>
          </a:bodyPr>
          <a:lstStyle/>
          <a:p>
            <a:pPr marL="171450" indent="-171450" defTabSz="897961">
              <a:spcBef>
                <a:spcPct val="50000"/>
              </a:spcBef>
              <a:buFont typeface="Wingdings" panose="05000000000000000000" pitchFamily="2" charset="2"/>
              <a:buChar char="§"/>
            </a:pPr>
            <a:r>
              <a:rPr lang="en-US" sz="1200" dirty="0">
                <a:solidFill>
                  <a:prstClr val="black"/>
                </a:solidFill>
                <a:latin typeface="Arial" panose="020B0604020202020204"/>
                <a:cs typeface="Arial" panose="020B0604020202020204" pitchFamily="34" charset="0"/>
              </a:rPr>
              <a:t>The DRC requirement captures the </a:t>
            </a:r>
            <a:r>
              <a:rPr lang="en-US" sz="1200" b="1" dirty="0">
                <a:solidFill>
                  <a:prstClr val="black"/>
                </a:solidFill>
                <a:latin typeface="Arial" panose="020B0604020202020204"/>
                <a:cs typeface="Arial" panose="020B0604020202020204" pitchFamily="34" charset="0"/>
              </a:rPr>
              <a:t>jump-to-default risk </a:t>
            </a:r>
            <a:r>
              <a:rPr lang="en-US" sz="1200" dirty="0">
                <a:solidFill>
                  <a:prstClr val="black"/>
                </a:solidFill>
                <a:latin typeface="Arial" panose="020B0604020202020204"/>
                <a:cs typeface="Arial" panose="020B0604020202020204" pitchFamily="34" charset="0"/>
              </a:rPr>
              <a:t>for the following instruments:</a:t>
            </a:r>
          </a:p>
          <a:p>
            <a:pPr marL="173038" defTabSz="897961">
              <a:spcBef>
                <a:spcPct val="50000"/>
              </a:spcBef>
            </a:pPr>
            <a:r>
              <a:rPr lang="en-US" sz="1200" dirty="0">
                <a:solidFill>
                  <a:prstClr val="black"/>
                </a:solidFill>
                <a:latin typeface="Arial" panose="020B0604020202020204"/>
                <a:cs typeface="Arial" panose="020B0604020202020204" pitchFamily="34" charset="0"/>
              </a:rPr>
              <a:t>- </a:t>
            </a:r>
            <a:r>
              <a:rPr lang="en-US" sz="1200" b="1" dirty="0">
                <a:solidFill>
                  <a:prstClr val="black"/>
                </a:solidFill>
                <a:latin typeface="Arial" panose="020B0604020202020204"/>
                <a:cs typeface="Arial" panose="020B0604020202020204" pitchFamily="34" charset="0"/>
              </a:rPr>
              <a:t>Non-</a:t>
            </a:r>
            <a:r>
              <a:rPr lang="en-US" sz="1200" b="1" dirty="0" err="1">
                <a:solidFill>
                  <a:prstClr val="black"/>
                </a:solidFill>
                <a:latin typeface="Arial" panose="020B0604020202020204"/>
                <a:cs typeface="Arial" panose="020B0604020202020204" pitchFamily="34" charset="0"/>
              </a:rPr>
              <a:t>securitisation</a:t>
            </a:r>
            <a:r>
              <a:rPr lang="en-US" sz="1200" dirty="0">
                <a:solidFill>
                  <a:prstClr val="black"/>
                </a:solidFill>
                <a:latin typeface="Arial" panose="020B0604020202020204"/>
                <a:cs typeface="Arial" panose="020B0604020202020204" pitchFamily="34" charset="0"/>
              </a:rPr>
              <a:t> portfolios</a:t>
            </a:r>
          </a:p>
          <a:p>
            <a:pPr marL="173038" defTabSz="897961">
              <a:spcBef>
                <a:spcPct val="50000"/>
              </a:spcBef>
            </a:pPr>
            <a:r>
              <a:rPr lang="en-US" sz="1200" dirty="0">
                <a:solidFill>
                  <a:prstClr val="black"/>
                </a:solidFill>
                <a:latin typeface="Arial" panose="020B0604020202020204"/>
                <a:cs typeface="Arial" panose="020B0604020202020204" pitchFamily="34" charset="0"/>
              </a:rPr>
              <a:t>- </a:t>
            </a:r>
            <a:r>
              <a:rPr lang="en-US" sz="1200" dirty="0" err="1">
                <a:solidFill>
                  <a:prstClr val="black"/>
                </a:solidFill>
                <a:latin typeface="Arial" panose="020B0604020202020204"/>
                <a:cs typeface="Arial" panose="020B0604020202020204" pitchFamily="34" charset="0"/>
              </a:rPr>
              <a:t>Securitisation</a:t>
            </a:r>
            <a:r>
              <a:rPr lang="en-US" sz="1200" dirty="0">
                <a:solidFill>
                  <a:prstClr val="black"/>
                </a:solidFill>
                <a:latin typeface="Arial" panose="020B0604020202020204"/>
                <a:cs typeface="Arial" panose="020B0604020202020204" pitchFamily="34" charset="0"/>
              </a:rPr>
              <a:t> portfolio (non-correlation trading portfolio, or </a:t>
            </a:r>
            <a:r>
              <a:rPr lang="en-US" sz="1200" b="1" dirty="0">
                <a:solidFill>
                  <a:prstClr val="black"/>
                </a:solidFill>
                <a:latin typeface="Arial" panose="020B0604020202020204"/>
                <a:cs typeface="Arial" panose="020B0604020202020204" pitchFamily="34" charset="0"/>
              </a:rPr>
              <a:t>non-CTP</a:t>
            </a:r>
            <a:r>
              <a:rPr lang="en-US" sz="1200" dirty="0">
                <a:solidFill>
                  <a:prstClr val="black"/>
                </a:solidFill>
                <a:latin typeface="Arial" panose="020B0604020202020204"/>
                <a:cs typeface="Arial" panose="020B0604020202020204" pitchFamily="34" charset="0"/>
              </a:rPr>
              <a:t>)</a:t>
            </a:r>
          </a:p>
          <a:p>
            <a:pPr marL="173038" defTabSz="897961">
              <a:spcBef>
                <a:spcPct val="50000"/>
              </a:spcBef>
            </a:pPr>
            <a:r>
              <a:rPr lang="en-US" sz="1200" dirty="0">
                <a:solidFill>
                  <a:prstClr val="black"/>
                </a:solidFill>
                <a:latin typeface="Arial" panose="020B0604020202020204"/>
                <a:cs typeface="Arial" panose="020B0604020202020204" pitchFamily="34" charset="0"/>
              </a:rPr>
              <a:t>- </a:t>
            </a:r>
            <a:r>
              <a:rPr lang="en-US" sz="1200" dirty="0" err="1">
                <a:solidFill>
                  <a:prstClr val="black"/>
                </a:solidFill>
                <a:latin typeface="Arial" panose="020B0604020202020204"/>
                <a:cs typeface="Arial" panose="020B0604020202020204" pitchFamily="34" charset="0"/>
              </a:rPr>
              <a:t>Securitisation</a:t>
            </a:r>
            <a:r>
              <a:rPr lang="en-US" sz="1200" dirty="0">
                <a:solidFill>
                  <a:prstClr val="black"/>
                </a:solidFill>
                <a:latin typeface="Arial" panose="020B0604020202020204"/>
                <a:cs typeface="Arial" panose="020B0604020202020204" pitchFamily="34" charset="0"/>
              </a:rPr>
              <a:t> (correlation trading portfolio, or </a:t>
            </a:r>
            <a:r>
              <a:rPr lang="en-US" sz="1200" b="1" dirty="0">
                <a:solidFill>
                  <a:prstClr val="black"/>
                </a:solidFill>
                <a:latin typeface="Arial" panose="020B0604020202020204"/>
                <a:cs typeface="Arial" panose="020B0604020202020204" pitchFamily="34" charset="0"/>
              </a:rPr>
              <a:t>CTP</a:t>
            </a:r>
            <a:r>
              <a:rPr lang="en-US" sz="1200" dirty="0">
                <a:solidFill>
                  <a:prstClr val="black"/>
                </a:solidFill>
                <a:latin typeface="Arial" panose="020B0604020202020204"/>
                <a:cs typeface="Arial" panose="020B0604020202020204" pitchFamily="34" charset="0"/>
              </a:rPr>
              <a:t>) </a:t>
            </a:r>
          </a:p>
        </p:txBody>
      </p:sp>
      <p:sp>
        <p:nvSpPr>
          <p:cNvPr id="27" name="Rectangle 7">
            <a:extLst>
              <a:ext uri="{FF2B5EF4-FFF2-40B4-BE49-F238E27FC236}">
                <a16:creationId xmlns:a16="http://schemas.microsoft.com/office/drawing/2014/main" id="{6BA69B0A-D8D9-44D5-B194-347C73E08DA5}"/>
              </a:ext>
            </a:extLst>
          </p:cNvPr>
          <p:cNvSpPr/>
          <p:nvPr/>
        </p:nvSpPr>
        <p:spPr bwMode="auto">
          <a:xfrm>
            <a:off x="9051922" y="3472638"/>
            <a:ext cx="1768481" cy="3000293"/>
          </a:xfrm>
          <a:prstGeom prst="roundRect">
            <a:avLst>
              <a:gd name="adj" fmla="val 6022"/>
            </a:avLst>
          </a:prstGeom>
          <a:solidFill>
            <a:schemeClr val="bg1">
              <a:lumMod val="9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t" anchorCtr="0" compatLnSpc="1">
            <a:prstTxWarp prst="textNoShape">
              <a:avLst/>
            </a:prstTxWarp>
            <a:noAutofit/>
          </a:bodyPr>
          <a:lstStyle/>
          <a:p>
            <a:pPr defTabSz="897961">
              <a:spcBef>
                <a:spcPct val="50000"/>
              </a:spcBef>
            </a:pPr>
            <a:endParaRPr lang="en-US" sz="1200" dirty="0">
              <a:solidFill>
                <a:prstClr val="black"/>
              </a:solidFill>
              <a:latin typeface="Arial" panose="020B0604020202020204"/>
              <a:cs typeface="Arial" panose="020B0604020202020204" pitchFamily="34" charset="0"/>
            </a:endParaRPr>
          </a:p>
          <a:p>
            <a:pPr marL="171450" indent="-171450" defTabSz="897961">
              <a:spcBef>
                <a:spcPct val="50000"/>
              </a:spcBef>
              <a:buFont typeface="Wingdings" panose="05000000000000000000" pitchFamily="2" charset="2"/>
              <a:buChar char="§"/>
            </a:pPr>
            <a:r>
              <a:rPr lang="en-US" sz="1200" dirty="0">
                <a:solidFill>
                  <a:prstClr val="black"/>
                </a:solidFill>
                <a:latin typeface="Arial" panose="020B0604020202020204"/>
                <a:cs typeface="Arial" panose="020B0604020202020204" pitchFamily="34" charset="0"/>
              </a:rPr>
              <a:t>An RRAO is introduced to ensure </a:t>
            </a:r>
            <a:r>
              <a:rPr lang="en-US" sz="1200" b="1" dirty="0">
                <a:solidFill>
                  <a:prstClr val="black"/>
                </a:solidFill>
                <a:latin typeface="Arial" panose="020B0604020202020204"/>
                <a:cs typeface="Arial" panose="020B0604020202020204" pitchFamily="34" charset="0"/>
              </a:rPr>
              <a:t>sufficient coverage </a:t>
            </a:r>
            <a:r>
              <a:rPr lang="en-US" sz="1200" dirty="0">
                <a:solidFill>
                  <a:prstClr val="black"/>
                </a:solidFill>
                <a:latin typeface="Arial" panose="020B0604020202020204"/>
                <a:cs typeface="Arial" panose="020B0604020202020204" pitchFamily="34" charset="0"/>
              </a:rPr>
              <a:t>of market risks for instruments.</a:t>
            </a:r>
          </a:p>
          <a:p>
            <a:pPr marL="171450" indent="-171450" defTabSz="897961">
              <a:spcBef>
                <a:spcPct val="50000"/>
              </a:spcBef>
              <a:buFont typeface="Wingdings" panose="05000000000000000000" pitchFamily="2" charset="2"/>
              <a:buChar char="§"/>
            </a:pPr>
            <a:r>
              <a:rPr lang="en-US" sz="1200" dirty="0">
                <a:solidFill>
                  <a:prstClr val="black"/>
                </a:solidFill>
                <a:latin typeface="Arial" panose="020B0604020202020204"/>
                <a:cs typeface="Arial" panose="020B0604020202020204" pitchFamily="34" charset="0"/>
              </a:rPr>
              <a:t>It is introduced to </a:t>
            </a:r>
            <a:r>
              <a:rPr lang="en-US" sz="1200" b="1" dirty="0">
                <a:solidFill>
                  <a:prstClr val="black"/>
                </a:solidFill>
                <a:latin typeface="Arial" panose="020B0604020202020204"/>
                <a:cs typeface="Arial" panose="020B0604020202020204" pitchFamily="34" charset="0"/>
              </a:rPr>
              <a:t>capture residual risks </a:t>
            </a:r>
            <a:r>
              <a:rPr lang="en-US" sz="1200" dirty="0">
                <a:solidFill>
                  <a:prstClr val="black"/>
                </a:solidFill>
                <a:latin typeface="Arial" panose="020B0604020202020204"/>
                <a:cs typeface="Arial" panose="020B0604020202020204" pitchFamily="34" charset="0"/>
              </a:rPr>
              <a:t>i.e. the risks not covered by the previous two measures.</a:t>
            </a:r>
          </a:p>
        </p:txBody>
      </p:sp>
    </p:spTree>
    <p:extLst>
      <p:ext uri="{BB962C8B-B14F-4D97-AF65-F5344CB8AC3E}">
        <p14:creationId xmlns:p14="http://schemas.microsoft.com/office/powerpoint/2010/main" val="1443112564"/>
      </p:ext>
    </p:extLst>
  </p:cSld>
  <p:clrMapOvr>
    <a:overrideClrMapping bg1="lt1" tx1="dk1" bg2="lt2" tx2="dk2" accent1="accent1" accent2="accent2" accent3="accent3" accent4="accent4" accent5="accent5" accent6="accent6" hlink="hlink" folHlink="folHlink"/>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5713732-E386-49D8-A827-A7A688AE51E5}"/>
              </a:ext>
            </a:extLst>
          </p:cNvPr>
          <p:cNvGrpSpPr/>
          <p:nvPr/>
        </p:nvGrpSpPr>
        <p:grpSpPr>
          <a:xfrm>
            <a:off x="1913686" y="2023733"/>
            <a:ext cx="8313775" cy="4164234"/>
            <a:chOff x="389685" y="2014168"/>
            <a:chExt cx="8313775" cy="3671510"/>
          </a:xfrm>
        </p:grpSpPr>
        <p:sp>
          <p:nvSpPr>
            <p:cNvPr id="27" name="Rectangle: Rounded Corners 26">
              <a:extLst>
                <a:ext uri="{FF2B5EF4-FFF2-40B4-BE49-F238E27FC236}">
                  <a16:creationId xmlns:a16="http://schemas.microsoft.com/office/drawing/2014/main" id="{63538032-F339-4E95-B087-7A3BC5D09EB6}"/>
                </a:ext>
              </a:extLst>
            </p:cNvPr>
            <p:cNvSpPr/>
            <p:nvPr/>
          </p:nvSpPr>
          <p:spPr>
            <a:xfrm>
              <a:off x="389685" y="2014169"/>
              <a:ext cx="1261089" cy="622248"/>
            </a:xfrm>
            <a:prstGeom prst="roundRect">
              <a:avLst>
                <a:gd name="adj" fmla="val 8658"/>
              </a:avLst>
            </a:prstGeom>
            <a:solidFill>
              <a:srgbClr val="002060"/>
            </a:solidFill>
            <a:ln w="12700" cap="flat" cmpd="sng" algn="ctr">
              <a:solidFill>
                <a:srgbClr val="00206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IN" sz="1200" b="1" kern="0" dirty="0">
                  <a:solidFill>
                    <a:prstClr val="white"/>
                  </a:solidFill>
                  <a:latin typeface="Arial" panose="020B0604020202020204"/>
                </a:rPr>
                <a:t>Risk class</a:t>
              </a:r>
            </a:p>
          </p:txBody>
        </p:sp>
        <p:sp>
          <p:nvSpPr>
            <p:cNvPr id="28" name="Freeform 31">
              <a:extLst>
                <a:ext uri="{FF2B5EF4-FFF2-40B4-BE49-F238E27FC236}">
                  <a16:creationId xmlns:a16="http://schemas.microsoft.com/office/drawing/2014/main" id="{0ECA6DDD-472B-41DD-9DA1-DA92C7FEB542}"/>
                </a:ext>
              </a:extLst>
            </p:cNvPr>
            <p:cNvSpPr/>
            <p:nvPr/>
          </p:nvSpPr>
          <p:spPr>
            <a:xfrm>
              <a:off x="1783942" y="2219727"/>
              <a:ext cx="207661" cy="216936"/>
            </a:xfrm>
            <a:custGeom>
              <a:avLst/>
              <a:gdLst>
                <a:gd name="connsiteX0" fmla="*/ 113500 w 1089955"/>
                <a:gd name="connsiteY0" fmla="*/ 1214191 h 1215391"/>
                <a:gd name="connsiteX1" fmla="*/ 197439 w 1089955"/>
                <a:gd name="connsiteY1" fmla="*/ 1185021 h 1215391"/>
                <a:gd name="connsiteX2" fmla="*/ 1029289 w 1089955"/>
                <a:gd name="connsiteY2" fmla="*/ 708771 h 1215391"/>
                <a:gd name="connsiteX3" fmla="*/ 1053352 w 1089955"/>
                <a:gd name="connsiteY3" fmla="*/ 682389 h 1215391"/>
                <a:gd name="connsiteX4" fmla="*/ 1061442 w 1089955"/>
                <a:gd name="connsiteY4" fmla="*/ 674765 h 1215391"/>
                <a:gd name="connsiteX5" fmla="*/ 1065688 w 1089955"/>
                <a:gd name="connsiteY5" fmla="*/ 668865 h 1215391"/>
                <a:gd name="connsiteX6" fmla="*/ 1067519 w 1089955"/>
                <a:gd name="connsiteY6" fmla="*/ 666857 h 1215391"/>
                <a:gd name="connsiteX7" fmla="*/ 1068492 w 1089955"/>
                <a:gd name="connsiteY7" fmla="*/ 664970 h 1215391"/>
                <a:gd name="connsiteX8" fmla="*/ 1080486 w 1089955"/>
                <a:gd name="connsiteY8" fmla="*/ 648304 h 1215391"/>
                <a:gd name="connsiteX9" fmla="*/ 1086133 w 1089955"/>
                <a:gd name="connsiteY9" fmla="*/ 630721 h 1215391"/>
                <a:gd name="connsiteX10" fmla="*/ 1086687 w 1089955"/>
                <a:gd name="connsiteY10" fmla="*/ 629644 h 1215391"/>
                <a:gd name="connsiteX11" fmla="*/ 1086780 w 1089955"/>
                <a:gd name="connsiteY11" fmla="*/ 628705 h 1215391"/>
                <a:gd name="connsiteX12" fmla="*/ 1089955 w 1089955"/>
                <a:gd name="connsiteY12" fmla="*/ 618818 h 1215391"/>
                <a:gd name="connsiteX13" fmla="*/ 1088856 w 1089955"/>
                <a:gd name="connsiteY13" fmla="*/ 607696 h 1215391"/>
                <a:gd name="connsiteX14" fmla="*/ 1089955 w 1089955"/>
                <a:gd name="connsiteY14" fmla="*/ 596573 h 1215391"/>
                <a:gd name="connsiteX15" fmla="*/ 1086780 w 1089955"/>
                <a:gd name="connsiteY15" fmla="*/ 586686 h 1215391"/>
                <a:gd name="connsiteX16" fmla="*/ 1086687 w 1089955"/>
                <a:gd name="connsiteY16" fmla="*/ 585747 h 1215391"/>
                <a:gd name="connsiteX17" fmla="*/ 1086133 w 1089955"/>
                <a:gd name="connsiteY17" fmla="*/ 584670 h 1215391"/>
                <a:gd name="connsiteX18" fmla="*/ 1080486 w 1089955"/>
                <a:gd name="connsiteY18" fmla="*/ 567087 h 1215391"/>
                <a:gd name="connsiteX19" fmla="*/ 1068492 w 1089955"/>
                <a:gd name="connsiteY19" fmla="*/ 550422 h 1215391"/>
                <a:gd name="connsiteX20" fmla="*/ 1067519 w 1089955"/>
                <a:gd name="connsiteY20" fmla="*/ 548534 h 1215391"/>
                <a:gd name="connsiteX21" fmla="*/ 1065688 w 1089955"/>
                <a:gd name="connsiteY21" fmla="*/ 546526 h 1215391"/>
                <a:gd name="connsiteX22" fmla="*/ 1061442 w 1089955"/>
                <a:gd name="connsiteY22" fmla="*/ 540626 h 1215391"/>
                <a:gd name="connsiteX23" fmla="*/ 1053352 w 1089955"/>
                <a:gd name="connsiteY23" fmla="*/ 533002 h 1215391"/>
                <a:gd name="connsiteX24" fmla="*/ 1029289 w 1089955"/>
                <a:gd name="connsiteY24" fmla="*/ 506620 h 1215391"/>
                <a:gd name="connsiteX25" fmla="*/ 197439 w 1089955"/>
                <a:gd name="connsiteY25" fmla="*/ 30370 h 1215391"/>
                <a:gd name="connsiteX26" fmla="*/ 45039 w 1089955"/>
                <a:gd name="connsiteY26" fmla="*/ 11320 h 1215391"/>
                <a:gd name="connsiteX27" fmla="*/ 1135 w 1089955"/>
                <a:gd name="connsiteY27" fmla="*/ 105677 h 1215391"/>
                <a:gd name="connsiteX28" fmla="*/ 788 w 1089955"/>
                <a:gd name="connsiteY28" fmla="*/ 134492 h 1215391"/>
                <a:gd name="connsiteX29" fmla="*/ 311 w 1089955"/>
                <a:gd name="connsiteY29" fmla="*/ 134492 h 1215391"/>
                <a:gd name="connsiteX30" fmla="*/ 209 w 1089955"/>
                <a:gd name="connsiteY30" fmla="*/ 156651 h 1215391"/>
                <a:gd name="connsiteX31" fmla="*/ 162 w 1089955"/>
                <a:gd name="connsiteY31" fmla="*/ 584921 h 1215391"/>
                <a:gd name="connsiteX32" fmla="*/ 188 w 1089955"/>
                <a:gd name="connsiteY32" fmla="*/ 607696 h 1215391"/>
                <a:gd name="connsiteX33" fmla="*/ 162 w 1089955"/>
                <a:gd name="connsiteY33" fmla="*/ 630470 h 1215391"/>
                <a:gd name="connsiteX34" fmla="*/ 209 w 1089955"/>
                <a:gd name="connsiteY34" fmla="*/ 1058740 h 1215391"/>
                <a:gd name="connsiteX35" fmla="*/ 311 w 1089955"/>
                <a:gd name="connsiteY35" fmla="*/ 1080899 h 1215391"/>
                <a:gd name="connsiteX36" fmla="*/ 788 w 1089955"/>
                <a:gd name="connsiteY36" fmla="*/ 1080899 h 1215391"/>
                <a:gd name="connsiteX37" fmla="*/ 1135 w 1089955"/>
                <a:gd name="connsiteY37" fmla="*/ 1109714 h 1215391"/>
                <a:gd name="connsiteX38" fmla="*/ 45039 w 1089955"/>
                <a:gd name="connsiteY38" fmla="*/ 1204071 h 1215391"/>
                <a:gd name="connsiteX39" fmla="*/ 113500 w 1089955"/>
                <a:gd name="connsiteY39" fmla="*/ 1214191 h 1215391"/>
                <a:gd name="connsiteX0" fmla="*/ 113500 w 1089955"/>
                <a:gd name="connsiteY0" fmla="*/ 1214191 h 1215391"/>
                <a:gd name="connsiteX1" fmla="*/ 197439 w 1089955"/>
                <a:gd name="connsiteY1" fmla="*/ 1185021 h 1215391"/>
                <a:gd name="connsiteX2" fmla="*/ 1029289 w 1089955"/>
                <a:gd name="connsiteY2" fmla="*/ 708771 h 1215391"/>
                <a:gd name="connsiteX3" fmla="*/ 1053352 w 1089955"/>
                <a:gd name="connsiteY3" fmla="*/ 682389 h 1215391"/>
                <a:gd name="connsiteX4" fmla="*/ 1061442 w 1089955"/>
                <a:gd name="connsiteY4" fmla="*/ 674765 h 1215391"/>
                <a:gd name="connsiteX5" fmla="*/ 1065688 w 1089955"/>
                <a:gd name="connsiteY5" fmla="*/ 668865 h 1215391"/>
                <a:gd name="connsiteX6" fmla="*/ 1067519 w 1089955"/>
                <a:gd name="connsiteY6" fmla="*/ 666857 h 1215391"/>
                <a:gd name="connsiteX7" fmla="*/ 1068492 w 1089955"/>
                <a:gd name="connsiteY7" fmla="*/ 664970 h 1215391"/>
                <a:gd name="connsiteX8" fmla="*/ 1080486 w 1089955"/>
                <a:gd name="connsiteY8" fmla="*/ 648304 h 1215391"/>
                <a:gd name="connsiteX9" fmla="*/ 1086133 w 1089955"/>
                <a:gd name="connsiteY9" fmla="*/ 630721 h 1215391"/>
                <a:gd name="connsiteX10" fmla="*/ 1086687 w 1089955"/>
                <a:gd name="connsiteY10" fmla="*/ 629644 h 1215391"/>
                <a:gd name="connsiteX11" fmla="*/ 1086780 w 1089955"/>
                <a:gd name="connsiteY11" fmla="*/ 628705 h 1215391"/>
                <a:gd name="connsiteX12" fmla="*/ 1089955 w 1089955"/>
                <a:gd name="connsiteY12" fmla="*/ 618818 h 1215391"/>
                <a:gd name="connsiteX13" fmla="*/ 1088856 w 1089955"/>
                <a:gd name="connsiteY13" fmla="*/ 607696 h 1215391"/>
                <a:gd name="connsiteX14" fmla="*/ 1089955 w 1089955"/>
                <a:gd name="connsiteY14" fmla="*/ 596573 h 1215391"/>
                <a:gd name="connsiteX15" fmla="*/ 1086780 w 1089955"/>
                <a:gd name="connsiteY15" fmla="*/ 586686 h 1215391"/>
                <a:gd name="connsiteX16" fmla="*/ 1086687 w 1089955"/>
                <a:gd name="connsiteY16" fmla="*/ 585747 h 1215391"/>
                <a:gd name="connsiteX17" fmla="*/ 1086133 w 1089955"/>
                <a:gd name="connsiteY17" fmla="*/ 584670 h 1215391"/>
                <a:gd name="connsiteX18" fmla="*/ 1080486 w 1089955"/>
                <a:gd name="connsiteY18" fmla="*/ 567087 h 1215391"/>
                <a:gd name="connsiteX19" fmla="*/ 1068492 w 1089955"/>
                <a:gd name="connsiteY19" fmla="*/ 550422 h 1215391"/>
                <a:gd name="connsiteX20" fmla="*/ 1067519 w 1089955"/>
                <a:gd name="connsiteY20" fmla="*/ 548534 h 1215391"/>
                <a:gd name="connsiteX21" fmla="*/ 1065688 w 1089955"/>
                <a:gd name="connsiteY21" fmla="*/ 546526 h 1215391"/>
                <a:gd name="connsiteX22" fmla="*/ 1061442 w 1089955"/>
                <a:gd name="connsiteY22" fmla="*/ 540626 h 1215391"/>
                <a:gd name="connsiteX23" fmla="*/ 1053352 w 1089955"/>
                <a:gd name="connsiteY23" fmla="*/ 533002 h 1215391"/>
                <a:gd name="connsiteX24" fmla="*/ 1029289 w 1089955"/>
                <a:gd name="connsiteY24" fmla="*/ 506620 h 1215391"/>
                <a:gd name="connsiteX25" fmla="*/ 197439 w 1089955"/>
                <a:gd name="connsiteY25" fmla="*/ 30370 h 1215391"/>
                <a:gd name="connsiteX26" fmla="*/ 45039 w 1089955"/>
                <a:gd name="connsiteY26" fmla="*/ 11320 h 1215391"/>
                <a:gd name="connsiteX27" fmla="*/ 1135 w 1089955"/>
                <a:gd name="connsiteY27" fmla="*/ 105677 h 1215391"/>
                <a:gd name="connsiteX28" fmla="*/ 788 w 1089955"/>
                <a:gd name="connsiteY28" fmla="*/ 134492 h 1215391"/>
                <a:gd name="connsiteX29" fmla="*/ 311 w 1089955"/>
                <a:gd name="connsiteY29" fmla="*/ 134492 h 1215391"/>
                <a:gd name="connsiteX30" fmla="*/ 209 w 1089955"/>
                <a:gd name="connsiteY30" fmla="*/ 156651 h 1215391"/>
                <a:gd name="connsiteX31" fmla="*/ 162 w 1089955"/>
                <a:gd name="connsiteY31" fmla="*/ 584921 h 1215391"/>
                <a:gd name="connsiteX32" fmla="*/ 188 w 1089955"/>
                <a:gd name="connsiteY32" fmla="*/ 607696 h 1215391"/>
                <a:gd name="connsiteX33" fmla="*/ 162 w 1089955"/>
                <a:gd name="connsiteY33" fmla="*/ 630470 h 1215391"/>
                <a:gd name="connsiteX34" fmla="*/ 209 w 1089955"/>
                <a:gd name="connsiteY34" fmla="*/ 1058740 h 1215391"/>
                <a:gd name="connsiteX35" fmla="*/ 311 w 1089955"/>
                <a:gd name="connsiteY35" fmla="*/ 1080899 h 1215391"/>
                <a:gd name="connsiteX36" fmla="*/ 788 w 1089955"/>
                <a:gd name="connsiteY36" fmla="*/ 1080899 h 1215391"/>
                <a:gd name="connsiteX37" fmla="*/ 1135 w 1089955"/>
                <a:gd name="connsiteY37" fmla="*/ 1109714 h 1215391"/>
                <a:gd name="connsiteX38" fmla="*/ 45039 w 1089955"/>
                <a:gd name="connsiteY38" fmla="*/ 1204071 h 1215391"/>
                <a:gd name="connsiteX39" fmla="*/ 113500 w 1089955"/>
                <a:gd name="connsiteY39" fmla="*/ 1214191 h 1215391"/>
                <a:gd name="connsiteX0" fmla="*/ 113500 w 1089955"/>
                <a:gd name="connsiteY0" fmla="*/ 1214191 h 1215391"/>
                <a:gd name="connsiteX1" fmla="*/ 197439 w 1089955"/>
                <a:gd name="connsiteY1" fmla="*/ 1185021 h 1215391"/>
                <a:gd name="connsiteX2" fmla="*/ 1029289 w 1089955"/>
                <a:gd name="connsiteY2" fmla="*/ 708771 h 1215391"/>
                <a:gd name="connsiteX3" fmla="*/ 1053352 w 1089955"/>
                <a:gd name="connsiteY3" fmla="*/ 682389 h 1215391"/>
                <a:gd name="connsiteX4" fmla="*/ 1061442 w 1089955"/>
                <a:gd name="connsiteY4" fmla="*/ 674765 h 1215391"/>
                <a:gd name="connsiteX5" fmla="*/ 1065688 w 1089955"/>
                <a:gd name="connsiteY5" fmla="*/ 668865 h 1215391"/>
                <a:gd name="connsiteX6" fmla="*/ 1067519 w 1089955"/>
                <a:gd name="connsiteY6" fmla="*/ 666857 h 1215391"/>
                <a:gd name="connsiteX7" fmla="*/ 1068492 w 1089955"/>
                <a:gd name="connsiteY7" fmla="*/ 664970 h 1215391"/>
                <a:gd name="connsiteX8" fmla="*/ 1080486 w 1089955"/>
                <a:gd name="connsiteY8" fmla="*/ 648304 h 1215391"/>
                <a:gd name="connsiteX9" fmla="*/ 1086133 w 1089955"/>
                <a:gd name="connsiteY9" fmla="*/ 630721 h 1215391"/>
                <a:gd name="connsiteX10" fmla="*/ 1086687 w 1089955"/>
                <a:gd name="connsiteY10" fmla="*/ 629644 h 1215391"/>
                <a:gd name="connsiteX11" fmla="*/ 1086780 w 1089955"/>
                <a:gd name="connsiteY11" fmla="*/ 628705 h 1215391"/>
                <a:gd name="connsiteX12" fmla="*/ 1089955 w 1089955"/>
                <a:gd name="connsiteY12" fmla="*/ 618818 h 1215391"/>
                <a:gd name="connsiteX13" fmla="*/ 1088856 w 1089955"/>
                <a:gd name="connsiteY13" fmla="*/ 607696 h 1215391"/>
                <a:gd name="connsiteX14" fmla="*/ 1089955 w 1089955"/>
                <a:gd name="connsiteY14" fmla="*/ 596573 h 1215391"/>
                <a:gd name="connsiteX15" fmla="*/ 1086780 w 1089955"/>
                <a:gd name="connsiteY15" fmla="*/ 586686 h 1215391"/>
                <a:gd name="connsiteX16" fmla="*/ 1086687 w 1089955"/>
                <a:gd name="connsiteY16" fmla="*/ 585747 h 1215391"/>
                <a:gd name="connsiteX17" fmla="*/ 1086133 w 1089955"/>
                <a:gd name="connsiteY17" fmla="*/ 584670 h 1215391"/>
                <a:gd name="connsiteX18" fmla="*/ 1080486 w 1089955"/>
                <a:gd name="connsiteY18" fmla="*/ 567087 h 1215391"/>
                <a:gd name="connsiteX19" fmla="*/ 1068492 w 1089955"/>
                <a:gd name="connsiteY19" fmla="*/ 550422 h 1215391"/>
                <a:gd name="connsiteX20" fmla="*/ 1067519 w 1089955"/>
                <a:gd name="connsiteY20" fmla="*/ 548534 h 1215391"/>
                <a:gd name="connsiteX21" fmla="*/ 1065688 w 1089955"/>
                <a:gd name="connsiteY21" fmla="*/ 546526 h 1215391"/>
                <a:gd name="connsiteX22" fmla="*/ 1061442 w 1089955"/>
                <a:gd name="connsiteY22" fmla="*/ 540626 h 1215391"/>
                <a:gd name="connsiteX23" fmla="*/ 1053352 w 1089955"/>
                <a:gd name="connsiteY23" fmla="*/ 533002 h 1215391"/>
                <a:gd name="connsiteX24" fmla="*/ 1029289 w 1089955"/>
                <a:gd name="connsiteY24" fmla="*/ 506620 h 1215391"/>
                <a:gd name="connsiteX25" fmla="*/ 197439 w 1089955"/>
                <a:gd name="connsiteY25" fmla="*/ 30370 h 1215391"/>
                <a:gd name="connsiteX26" fmla="*/ 45039 w 1089955"/>
                <a:gd name="connsiteY26" fmla="*/ 11320 h 1215391"/>
                <a:gd name="connsiteX27" fmla="*/ 1135 w 1089955"/>
                <a:gd name="connsiteY27" fmla="*/ 105677 h 1215391"/>
                <a:gd name="connsiteX28" fmla="*/ 788 w 1089955"/>
                <a:gd name="connsiteY28" fmla="*/ 134492 h 1215391"/>
                <a:gd name="connsiteX29" fmla="*/ 311 w 1089955"/>
                <a:gd name="connsiteY29" fmla="*/ 134492 h 1215391"/>
                <a:gd name="connsiteX30" fmla="*/ 209 w 1089955"/>
                <a:gd name="connsiteY30" fmla="*/ 156651 h 1215391"/>
                <a:gd name="connsiteX31" fmla="*/ 162 w 1089955"/>
                <a:gd name="connsiteY31" fmla="*/ 584921 h 1215391"/>
                <a:gd name="connsiteX32" fmla="*/ 188 w 1089955"/>
                <a:gd name="connsiteY32" fmla="*/ 607696 h 1215391"/>
                <a:gd name="connsiteX33" fmla="*/ 162 w 1089955"/>
                <a:gd name="connsiteY33" fmla="*/ 630470 h 1215391"/>
                <a:gd name="connsiteX34" fmla="*/ 209 w 1089955"/>
                <a:gd name="connsiteY34" fmla="*/ 1058740 h 1215391"/>
                <a:gd name="connsiteX35" fmla="*/ 311 w 1089955"/>
                <a:gd name="connsiteY35" fmla="*/ 1080899 h 1215391"/>
                <a:gd name="connsiteX36" fmla="*/ 788 w 1089955"/>
                <a:gd name="connsiteY36" fmla="*/ 1080899 h 1215391"/>
                <a:gd name="connsiteX37" fmla="*/ 1135 w 1089955"/>
                <a:gd name="connsiteY37" fmla="*/ 1109714 h 1215391"/>
                <a:gd name="connsiteX38" fmla="*/ 45039 w 1089955"/>
                <a:gd name="connsiteY38" fmla="*/ 1204071 h 1215391"/>
                <a:gd name="connsiteX39" fmla="*/ 113500 w 1089955"/>
                <a:gd name="connsiteY39" fmla="*/ 1214191 h 1215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955" h="1215391">
                  <a:moveTo>
                    <a:pt x="113500" y="1214191"/>
                  </a:moveTo>
                  <a:cubicBezTo>
                    <a:pt x="140818" y="1210950"/>
                    <a:pt x="170716" y="1201161"/>
                    <a:pt x="197439" y="1185021"/>
                  </a:cubicBezTo>
                  <a:cubicBezTo>
                    <a:pt x="474722" y="1026271"/>
                    <a:pt x="803864" y="868579"/>
                    <a:pt x="1029289" y="708771"/>
                  </a:cubicBezTo>
                  <a:lnTo>
                    <a:pt x="1053352" y="682389"/>
                  </a:lnTo>
                  <a:lnTo>
                    <a:pt x="1061442" y="674765"/>
                  </a:lnTo>
                  <a:lnTo>
                    <a:pt x="1065688" y="668865"/>
                  </a:lnTo>
                  <a:lnTo>
                    <a:pt x="1067519" y="666857"/>
                  </a:lnTo>
                  <a:lnTo>
                    <a:pt x="1068492" y="664970"/>
                  </a:lnTo>
                  <a:lnTo>
                    <a:pt x="1080486" y="648304"/>
                  </a:lnTo>
                  <a:lnTo>
                    <a:pt x="1086133" y="630721"/>
                  </a:lnTo>
                  <a:lnTo>
                    <a:pt x="1086687" y="629644"/>
                  </a:lnTo>
                  <a:lnTo>
                    <a:pt x="1086780" y="628705"/>
                  </a:lnTo>
                  <a:lnTo>
                    <a:pt x="1089955" y="618818"/>
                  </a:lnTo>
                  <a:lnTo>
                    <a:pt x="1088856" y="607696"/>
                  </a:lnTo>
                  <a:cubicBezTo>
                    <a:pt x="1089222" y="603988"/>
                    <a:pt x="1089589" y="600281"/>
                    <a:pt x="1089955" y="596573"/>
                  </a:cubicBezTo>
                  <a:lnTo>
                    <a:pt x="1086780" y="586686"/>
                  </a:lnTo>
                  <a:lnTo>
                    <a:pt x="1086687" y="585747"/>
                  </a:lnTo>
                  <a:lnTo>
                    <a:pt x="1086133" y="584670"/>
                  </a:lnTo>
                  <a:lnTo>
                    <a:pt x="1080486" y="567087"/>
                  </a:lnTo>
                  <a:lnTo>
                    <a:pt x="1068492" y="550422"/>
                  </a:lnTo>
                  <a:lnTo>
                    <a:pt x="1067519" y="548534"/>
                  </a:lnTo>
                  <a:lnTo>
                    <a:pt x="1065688" y="546526"/>
                  </a:lnTo>
                  <a:lnTo>
                    <a:pt x="1061442" y="540626"/>
                  </a:lnTo>
                  <a:lnTo>
                    <a:pt x="1053352" y="533002"/>
                  </a:lnTo>
                  <a:lnTo>
                    <a:pt x="1029289" y="506620"/>
                  </a:lnTo>
                  <a:cubicBezTo>
                    <a:pt x="848314" y="391262"/>
                    <a:pt x="474722" y="189120"/>
                    <a:pt x="197439" y="30370"/>
                  </a:cubicBezTo>
                  <a:cubicBezTo>
                    <a:pt x="143993" y="-1909"/>
                    <a:pt x="77847" y="-8788"/>
                    <a:pt x="45039" y="11320"/>
                  </a:cubicBezTo>
                  <a:cubicBezTo>
                    <a:pt x="20433" y="26401"/>
                    <a:pt x="5352" y="62318"/>
                    <a:pt x="1135" y="105677"/>
                  </a:cubicBezTo>
                  <a:cubicBezTo>
                    <a:pt x="1019" y="115282"/>
                    <a:pt x="904" y="124887"/>
                    <a:pt x="788" y="134492"/>
                  </a:cubicBezTo>
                  <a:lnTo>
                    <a:pt x="311" y="134492"/>
                  </a:lnTo>
                  <a:lnTo>
                    <a:pt x="209" y="156651"/>
                  </a:lnTo>
                  <a:cubicBezTo>
                    <a:pt x="-108" y="266993"/>
                    <a:pt x="-12" y="421692"/>
                    <a:pt x="162" y="584921"/>
                  </a:cubicBezTo>
                  <a:cubicBezTo>
                    <a:pt x="171" y="592513"/>
                    <a:pt x="179" y="600104"/>
                    <a:pt x="188" y="607696"/>
                  </a:cubicBezTo>
                  <a:cubicBezTo>
                    <a:pt x="179" y="615287"/>
                    <a:pt x="171" y="622879"/>
                    <a:pt x="162" y="630470"/>
                  </a:cubicBezTo>
                  <a:cubicBezTo>
                    <a:pt x="-12" y="793699"/>
                    <a:pt x="-108" y="948398"/>
                    <a:pt x="209" y="1058740"/>
                  </a:cubicBezTo>
                  <a:lnTo>
                    <a:pt x="311" y="1080899"/>
                  </a:lnTo>
                  <a:lnTo>
                    <a:pt x="788" y="1080899"/>
                  </a:lnTo>
                  <a:cubicBezTo>
                    <a:pt x="904" y="1090504"/>
                    <a:pt x="1019" y="1100109"/>
                    <a:pt x="1135" y="1109714"/>
                  </a:cubicBezTo>
                  <a:cubicBezTo>
                    <a:pt x="5352" y="1153073"/>
                    <a:pt x="20433" y="1188990"/>
                    <a:pt x="45039" y="1204071"/>
                  </a:cubicBezTo>
                  <a:cubicBezTo>
                    <a:pt x="61443" y="1214125"/>
                    <a:pt x="86182" y="1217432"/>
                    <a:pt x="113500" y="1214191"/>
                  </a:cubicBezTo>
                  <a:close/>
                </a:path>
              </a:pathLst>
            </a:custGeom>
            <a:solidFill>
              <a:schemeClr val="bg1">
                <a:lumMod val="75000"/>
              </a:schemeClr>
            </a:solidFill>
            <a:ln w="1270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b="1" kern="0">
                <a:solidFill>
                  <a:prstClr val="white"/>
                </a:solidFill>
                <a:latin typeface="Arial" panose="020B0604020202020204"/>
              </a:endParaRPr>
            </a:p>
          </p:txBody>
        </p:sp>
        <p:sp>
          <p:nvSpPr>
            <p:cNvPr id="29" name="Rectangle: Rounded Corners 28">
              <a:extLst>
                <a:ext uri="{FF2B5EF4-FFF2-40B4-BE49-F238E27FC236}">
                  <a16:creationId xmlns:a16="http://schemas.microsoft.com/office/drawing/2014/main" id="{75E69958-CEA9-48DA-BA52-98054AC35DF5}"/>
                </a:ext>
              </a:extLst>
            </p:cNvPr>
            <p:cNvSpPr/>
            <p:nvPr/>
          </p:nvSpPr>
          <p:spPr>
            <a:xfrm>
              <a:off x="2091237" y="2014168"/>
              <a:ext cx="6597551" cy="627716"/>
            </a:xfrm>
            <a:prstGeom prst="roundRect">
              <a:avLst>
                <a:gd name="adj" fmla="val 7852"/>
              </a:avLst>
            </a:prstGeom>
            <a:noFill/>
            <a:ln w="12700" cap="flat" cmpd="sng" algn="ctr">
              <a:solidFill>
                <a:schemeClr val="bg1">
                  <a:lumMod val="75000"/>
                </a:schemeClr>
              </a:solidFill>
              <a:prstDash val="solid"/>
              <a:miter lim="800000"/>
            </a:ln>
            <a:effectLst/>
          </p:spPr>
          <p:txBody>
            <a:bodyPr lIns="18000" rIns="18000" rtlCol="0" anchor="ctr"/>
            <a:lstStyle/>
            <a:p>
              <a:pPr marL="285750" indent="-196850">
                <a:lnSpc>
                  <a:spcPts val="1800"/>
                </a:lnSpc>
                <a:buFont typeface="Wingdings" panose="05000000000000000000" pitchFamily="2" charset="2"/>
                <a:buChar char="§"/>
              </a:pPr>
              <a:r>
                <a:rPr lang="en-IN" sz="1100" b="1" kern="0" dirty="0">
                  <a:solidFill>
                    <a:prstClr val="black"/>
                  </a:solidFill>
                  <a:latin typeface="Arial" panose="020B0604020202020204"/>
                  <a:cs typeface="Arial" panose="020B0604020202020204" pitchFamily="34" charset="0"/>
                </a:rPr>
                <a:t>Seven </a:t>
              </a:r>
              <a:r>
                <a:rPr lang="en-IN" sz="1100" kern="0" dirty="0">
                  <a:solidFill>
                    <a:prstClr val="black"/>
                  </a:solidFill>
                  <a:latin typeface="Arial" panose="020B0604020202020204"/>
                  <a:cs typeface="Arial" panose="020B0604020202020204" pitchFamily="34" charset="0"/>
                </a:rPr>
                <a:t>risk classes are defined for the sensitivities-based method: </a:t>
              </a:r>
              <a:r>
                <a:rPr lang="en-IN" sz="1100" b="1" kern="0" dirty="0">
                  <a:solidFill>
                    <a:prstClr val="black"/>
                  </a:solidFill>
                  <a:latin typeface="Arial" panose="020B0604020202020204"/>
                  <a:cs typeface="Arial" panose="020B0604020202020204" pitchFamily="34" charset="0"/>
                </a:rPr>
                <a:t>General interest rate risk (GIRR), Equity risk, Commodity risk, FX risk, Credit spread risk (CSR): non-securitizations, CSR: securitizations (non-CTP) and CSR: securitizations (CTP)</a:t>
              </a:r>
            </a:p>
          </p:txBody>
        </p:sp>
        <p:sp>
          <p:nvSpPr>
            <p:cNvPr id="30" name="Rectangle: Rounded Corners 29">
              <a:extLst>
                <a:ext uri="{FF2B5EF4-FFF2-40B4-BE49-F238E27FC236}">
                  <a16:creationId xmlns:a16="http://schemas.microsoft.com/office/drawing/2014/main" id="{2AA58EF7-269F-4247-9792-86B1DBAC5EA0}"/>
                </a:ext>
              </a:extLst>
            </p:cNvPr>
            <p:cNvSpPr/>
            <p:nvPr/>
          </p:nvSpPr>
          <p:spPr>
            <a:xfrm>
              <a:off x="389685" y="2749225"/>
              <a:ext cx="1261089" cy="622248"/>
            </a:xfrm>
            <a:prstGeom prst="roundRect">
              <a:avLst>
                <a:gd name="adj" fmla="val 8658"/>
              </a:avLst>
            </a:prstGeom>
            <a:solidFill>
              <a:srgbClr val="002060"/>
            </a:solidFill>
            <a:ln w="12700" cap="flat" cmpd="sng" algn="ctr">
              <a:solidFill>
                <a:srgbClr val="00206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IN" sz="1200" b="1" kern="0" dirty="0">
                  <a:solidFill>
                    <a:prstClr val="white"/>
                  </a:solidFill>
                  <a:latin typeface="Arial" panose="020B0604020202020204"/>
                </a:rPr>
                <a:t>Risk factor</a:t>
              </a:r>
            </a:p>
          </p:txBody>
        </p:sp>
        <p:sp>
          <p:nvSpPr>
            <p:cNvPr id="31" name="Freeform 31">
              <a:extLst>
                <a:ext uri="{FF2B5EF4-FFF2-40B4-BE49-F238E27FC236}">
                  <a16:creationId xmlns:a16="http://schemas.microsoft.com/office/drawing/2014/main" id="{468622E9-CF24-42BE-8C3D-17F4709D7E61}"/>
                </a:ext>
              </a:extLst>
            </p:cNvPr>
            <p:cNvSpPr/>
            <p:nvPr/>
          </p:nvSpPr>
          <p:spPr>
            <a:xfrm>
              <a:off x="1759760" y="2957043"/>
              <a:ext cx="207661" cy="216936"/>
            </a:xfrm>
            <a:custGeom>
              <a:avLst/>
              <a:gdLst>
                <a:gd name="connsiteX0" fmla="*/ 113500 w 1089955"/>
                <a:gd name="connsiteY0" fmla="*/ 1214191 h 1215391"/>
                <a:gd name="connsiteX1" fmla="*/ 197439 w 1089955"/>
                <a:gd name="connsiteY1" fmla="*/ 1185021 h 1215391"/>
                <a:gd name="connsiteX2" fmla="*/ 1029289 w 1089955"/>
                <a:gd name="connsiteY2" fmla="*/ 708771 h 1215391"/>
                <a:gd name="connsiteX3" fmla="*/ 1053352 w 1089955"/>
                <a:gd name="connsiteY3" fmla="*/ 682389 h 1215391"/>
                <a:gd name="connsiteX4" fmla="*/ 1061442 w 1089955"/>
                <a:gd name="connsiteY4" fmla="*/ 674765 h 1215391"/>
                <a:gd name="connsiteX5" fmla="*/ 1065688 w 1089955"/>
                <a:gd name="connsiteY5" fmla="*/ 668865 h 1215391"/>
                <a:gd name="connsiteX6" fmla="*/ 1067519 w 1089955"/>
                <a:gd name="connsiteY6" fmla="*/ 666857 h 1215391"/>
                <a:gd name="connsiteX7" fmla="*/ 1068492 w 1089955"/>
                <a:gd name="connsiteY7" fmla="*/ 664970 h 1215391"/>
                <a:gd name="connsiteX8" fmla="*/ 1080486 w 1089955"/>
                <a:gd name="connsiteY8" fmla="*/ 648304 h 1215391"/>
                <a:gd name="connsiteX9" fmla="*/ 1086133 w 1089955"/>
                <a:gd name="connsiteY9" fmla="*/ 630721 h 1215391"/>
                <a:gd name="connsiteX10" fmla="*/ 1086687 w 1089955"/>
                <a:gd name="connsiteY10" fmla="*/ 629644 h 1215391"/>
                <a:gd name="connsiteX11" fmla="*/ 1086780 w 1089955"/>
                <a:gd name="connsiteY11" fmla="*/ 628705 h 1215391"/>
                <a:gd name="connsiteX12" fmla="*/ 1089955 w 1089955"/>
                <a:gd name="connsiteY12" fmla="*/ 618818 h 1215391"/>
                <a:gd name="connsiteX13" fmla="*/ 1088856 w 1089955"/>
                <a:gd name="connsiteY13" fmla="*/ 607696 h 1215391"/>
                <a:gd name="connsiteX14" fmla="*/ 1089955 w 1089955"/>
                <a:gd name="connsiteY14" fmla="*/ 596573 h 1215391"/>
                <a:gd name="connsiteX15" fmla="*/ 1086780 w 1089955"/>
                <a:gd name="connsiteY15" fmla="*/ 586686 h 1215391"/>
                <a:gd name="connsiteX16" fmla="*/ 1086687 w 1089955"/>
                <a:gd name="connsiteY16" fmla="*/ 585747 h 1215391"/>
                <a:gd name="connsiteX17" fmla="*/ 1086133 w 1089955"/>
                <a:gd name="connsiteY17" fmla="*/ 584670 h 1215391"/>
                <a:gd name="connsiteX18" fmla="*/ 1080486 w 1089955"/>
                <a:gd name="connsiteY18" fmla="*/ 567087 h 1215391"/>
                <a:gd name="connsiteX19" fmla="*/ 1068492 w 1089955"/>
                <a:gd name="connsiteY19" fmla="*/ 550422 h 1215391"/>
                <a:gd name="connsiteX20" fmla="*/ 1067519 w 1089955"/>
                <a:gd name="connsiteY20" fmla="*/ 548534 h 1215391"/>
                <a:gd name="connsiteX21" fmla="*/ 1065688 w 1089955"/>
                <a:gd name="connsiteY21" fmla="*/ 546526 h 1215391"/>
                <a:gd name="connsiteX22" fmla="*/ 1061442 w 1089955"/>
                <a:gd name="connsiteY22" fmla="*/ 540626 h 1215391"/>
                <a:gd name="connsiteX23" fmla="*/ 1053352 w 1089955"/>
                <a:gd name="connsiteY23" fmla="*/ 533002 h 1215391"/>
                <a:gd name="connsiteX24" fmla="*/ 1029289 w 1089955"/>
                <a:gd name="connsiteY24" fmla="*/ 506620 h 1215391"/>
                <a:gd name="connsiteX25" fmla="*/ 197439 w 1089955"/>
                <a:gd name="connsiteY25" fmla="*/ 30370 h 1215391"/>
                <a:gd name="connsiteX26" fmla="*/ 45039 w 1089955"/>
                <a:gd name="connsiteY26" fmla="*/ 11320 h 1215391"/>
                <a:gd name="connsiteX27" fmla="*/ 1135 w 1089955"/>
                <a:gd name="connsiteY27" fmla="*/ 105677 h 1215391"/>
                <a:gd name="connsiteX28" fmla="*/ 788 w 1089955"/>
                <a:gd name="connsiteY28" fmla="*/ 134492 h 1215391"/>
                <a:gd name="connsiteX29" fmla="*/ 311 w 1089955"/>
                <a:gd name="connsiteY29" fmla="*/ 134492 h 1215391"/>
                <a:gd name="connsiteX30" fmla="*/ 209 w 1089955"/>
                <a:gd name="connsiteY30" fmla="*/ 156651 h 1215391"/>
                <a:gd name="connsiteX31" fmla="*/ 162 w 1089955"/>
                <a:gd name="connsiteY31" fmla="*/ 584921 h 1215391"/>
                <a:gd name="connsiteX32" fmla="*/ 188 w 1089955"/>
                <a:gd name="connsiteY32" fmla="*/ 607696 h 1215391"/>
                <a:gd name="connsiteX33" fmla="*/ 162 w 1089955"/>
                <a:gd name="connsiteY33" fmla="*/ 630470 h 1215391"/>
                <a:gd name="connsiteX34" fmla="*/ 209 w 1089955"/>
                <a:gd name="connsiteY34" fmla="*/ 1058740 h 1215391"/>
                <a:gd name="connsiteX35" fmla="*/ 311 w 1089955"/>
                <a:gd name="connsiteY35" fmla="*/ 1080899 h 1215391"/>
                <a:gd name="connsiteX36" fmla="*/ 788 w 1089955"/>
                <a:gd name="connsiteY36" fmla="*/ 1080899 h 1215391"/>
                <a:gd name="connsiteX37" fmla="*/ 1135 w 1089955"/>
                <a:gd name="connsiteY37" fmla="*/ 1109714 h 1215391"/>
                <a:gd name="connsiteX38" fmla="*/ 45039 w 1089955"/>
                <a:gd name="connsiteY38" fmla="*/ 1204071 h 1215391"/>
                <a:gd name="connsiteX39" fmla="*/ 113500 w 1089955"/>
                <a:gd name="connsiteY39" fmla="*/ 1214191 h 1215391"/>
                <a:gd name="connsiteX0" fmla="*/ 113500 w 1089955"/>
                <a:gd name="connsiteY0" fmla="*/ 1214191 h 1215391"/>
                <a:gd name="connsiteX1" fmla="*/ 197439 w 1089955"/>
                <a:gd name="connsiteY1" fmla="*/ 1185021 h 1215391"/>
                <a:gd name="connsiteX2" fmla="*/ 1029289 w 1089955"/>
                <a:gd name="connsiteY2" fmla="*/ 708771 h 1215391"/>
                <a:gd name="connsiteX3" fmla="*/ 1053352 w 1089955"/>
                <a:gd name="connsiteY3" fmla="*/ 682389 h 1215391"/>
                <a:gd name="connsiteX4" fmla="*/ 1061442 w 1089955"/>
                <a:gd name="connsiteY4" fmla="*/ 674765 h 1215391"/>
                <a:gd name="connsiteX5" fmla="*/ 1065688 w 1089955"/>
                <a:gd name="connsiteY5" fmla="*/ 668865 h 1215391"/>
                <a:gd name="connsiteX6" fmla="*/ 1067519 w 1089955"/>
                <a:gd name="connsiteY6" fmla="*/ 666857 h 1215391"/>
                <a:gd name="connsiteX7" fmla="*/ 1068492 w 1089955"/>
                <a:gd name="connsiteY7" fmla="*/ 664970 h 1215391"/>
                <a:gd name="connsiteX8" fmla="*/ 1080486 w 1089955"/>
                <a:gd name="connsiteY8" fmla="*/ 648304 h 1215391"/>
                <a:gd name="connsiteX9" fmla="*/ 1086133 w 1089955"/>
                <a:gd name="connsiteY9" fmla="*/ 630721 h 1215391"/>
                <a:gd name="connsiteX10" fmla="*/ 1086687 w 1089955"/>
                <a:gd name="connsiteY10" fmla="*/ 629644 h 1215391"/>
                <a:gd name="connsiteX11" fmla="*/ 1086780 w 1089955"/>
                <a:gd name="connsiteY11" fmla="*/ 628705 h 1215391"/>
                <a:gd name="connsiteX12" fmla="*/ 1089955 w 1089955"/>
                <a:gd name="connsiteY12" fmla="*/ 618818 h 1215391"/>
                <a:gd name="connsiteX13" fmla="*/ 1088856 w 1089955"/>
                <a:gd name="connsiteY13" fmla="*/ 607696 h 1215391"/>
                <a:gd name="connsiteX14" fmla="*/ 1089955 w 1089955"/>
                <a:gd name="connsiteY14" fmla="*/ 596573 h 1215391"/>
                <a:gd name="connsiteX15" fmla="*/ 1086780 w 1089955"/>
                <a:gd name="connsiteY15" fmla="*/ 586686 h 1215391"/>
                <a:gd name="connsiteX16" fmla="*/ 1086687 w 1089955"/>
                <a:gd name="connsiteY16" fmla="*/ 585747 h 1215391"/>
                <a:gd name="connsiteX17" fmla="*/ 1086133 w 1089955"/>
                <a:gd name="connsiteY17" fmla="*/ 584670 h 1215391"/>
                <a:gd name="connsiteX18" fmla="*/ 1080486 w 1089955"/>
                <a:gd name="connsiteY18" fmla="*/ 567087 h 1215391"/>
                <a:gd name="connsiteX19" fmla="*/ 1068492 w 1089955"/>
                <a:gd name="connsiteY19" fmla="*/ 550422 h 1215391"/>
                <a:gd name="connsiteX20" fmla="*/ 1067519 w 1089955"/>
                <a:gd name="connsiteY20" fmla="*/ 548534 h 1215391"/>
                <a:gd name="connsiteX21" fmla="*/ 1065688 w 1089955"/>
                <a:gd name="connsiteY21" fmla="*/ 546526 h 1215391"/>
                <a:gd name="connsiteX22" fmla="*/ 1061442 w 1089955"/>
                <a:gd name="connsiteY22" fmla="*/ 540626 h 1215391"/>
                <a:gd name="connsiteX23" fmla="*/ 1053352 w 1089955"/>
                <a:gd name="connsiteY23" fmla="*/ 533002 h 1215391"/>
                <a:gd name="connsiteX24" fmla="*/ 1029289 w 1089955"/>
                <a:gd name="connsiteY24" fmla="*/ 506620 h 1215391"/>
                <a:gd name="connsiteX25" fmla="*/ 197439 w 1089955"/>
                <a:gd name="connsiteY25" fmla="*/ 30370 h 1215391"/>
                <a:gd name="connsiteX26" fmla="*/ 45039 w 1089955"/>
                <a:gd name="connsiteY26" fmla="*/ 11320 h 1215391"/>
                <a:gd name="connsiteX27" fmla="*/ 1135 w 1089955"/>
                <a:gd name="connsiteY27" fmla="*/ 105677 h 1215391"/>
                <a:gd name="connsiteX28" fmla="*/ 788 w 1089955"/>
                <a:gd name="connsiteY28" fmla="*/ 134492 h 1215391"/>
                <a:gd name="connsiteX29" fmla="*/ 311 w 1089955"/>
                <a:gd name="connsiteY29" fmla="*/ 134492 h 1215391"/>
                <a:gd name="connsiteX30" fmla="*/ 209 w 1089955"/>
                <a:gd name="connsiteY30" fmla="*/ 156651 h 1215391"/>
                <a:gd name="connsiteX31" fmla="*/ 162 w 1089955"/>
                <a:gd name="connsiteY31" fmla="*/ 584921 h 1215391"/>
                <a:gd name="connsiteX32" fmla="*/ 188 w 1089955"/>
                <a:gd name="connsiteY32" fmla="*/ 607696 h 1215391"/>
                <a:gd name="connsiteX33" fmla="*/ 162 w 1089955"/>
                <a:gd name="connsiteY33" fmla="*/ 630470 h 1215391"/>
                <a:gd name="connsiteX34" fmla="*/ 209 w 1089955"/>
                <a:gd name="connsiteY34" fmla="*/ 1058740 h 1215391"/>
                <a:gd name="connsiteX35" fmla="*/ 311 w 1089955"/>
                <a:gd name="connsiteY35" fmla="*/ 1080899 h 1215391"/>
                <a:gd name="connsiteX36" fmla="*/ 788 w 1089955"/>
                <a:gd name="connsiteY36" fmla="*/ 1080899 h 1215391"/>
                <a:gd name="connsiteX37" fmla="*/ 1135 w 1089955"/>
                <a:gd name="connsiteY37" fmla="*/ 1109714 h 1215391"/>
                <a:gd name="connsiteX38" fmla="*/ 45039 w 1089955"/>
                <a:gd name="connsiteY38" fmla="*/ 1204071 h 1215391"/>
                <a:gd name="connsiteX39" fmla="*/ 113500 w 1089955"/>
                <a:gd name="connsiteY39" fmla="*/ 1214191 h 1215391"/>
                <a:gd name="connsiteX0" fmla="*/ 113500 w 1089955"/>
                <a:gd name="connsiteY0" fmla="*/ 1214191 h 1215391"/>
                <a:gd name="connsiteX1" fmla="*/ 197439 w 1089955"/>
                <a:gd name="connsiteY1" fmla="*/ 1185021 h 1215391"/>
                <a:gd name="connsiteX2" fmla="*/ 1029289 w 1089955"/>
                <a:gd name="connsiteY2" fmla="*/ 708771 h 1215391"/>
                <a:gd name="connsiteX3" fmla="*/ 1053352 w 1089955"/>
                <a:gd name="connsiteY3" fmla="*/ 682389 h 1215391"/>
                <a:gd name="connsiteX4" fmla="*/ 1061442 w 1089955"/>
                <a:gd name="connsiteY4" fmla="*/ 674765 h 1215391"/>
                <a:gd name="connsiteX5" fmla="*/ 1065688 w 1089955"/>
                <a:gd name="connsiteY5" fmla="*/ 668865 h 1215391"/>
                <a:gd name="connsiteX6" fmla="*/ 1067519 w 1089955"/>
                <a:gd name="connsiteY6" fmla="*/ 666857 h 1215391"/>
                <a:gd name="connsiteX7" fmla="*/ 1068492 w 1089955"/>
                <a:gd name="connsiteY7" fmla="*/ 664970 h 1215391"/>
                <a:gd name="connsiteX8" fmla="*/ 1080486 w 1089955"/>
                <a:gd name="connsiteY8" fmla="*/ 648304 h 1215391"/>
                <a:gd name="connsiteX9" fmla="*/ 1086133 w 1089955"/>
                <a:gd name="connsiteY9" fmla="*/ 630721 h 1215391"/>
                <a:gd name="connsiteX10" fmla="*/ 1086687 w 1089955"/>
                <a:gd name="connsiteY10" fmla="*/ 629644 h 1215391"/>
                <a:gd name="connsiteX11" fmla="*/ 1086780 w 1089955"/>
                <a:gd name="connsiteY11" fmla="*/ 628705 h 1215391"/>
                <a:gd name="connsiteX12" fmla="*/ 1089955 w 1089955"/>
                <a:gd name="connsiteY12" fmla="*/ 618818 h 1215391"/>
                <a:gd name="connsiteX13" fmla="*/ 1088856 w 1089955"/>
                <a:gd name="connsiteY13" fmla="*/ 607696 h 1215391"/>
                <a:gd name="connsiteX14" fmla="*/ 1089955 w 1089955"/>
                <a:gd name="connsiteY14" fmla="*/ 596573 h 1215391"/>
                <a:gd name="connsiteX15" fmla="*/ 1086780 w 1089955"/>
                <a:gd name="connsiteY15" fmla="*/ 586686 h 1215391"/>
                <a:gd name="connsiteX16" fmla="*/ 1086687 w 1089955"/>
                <a:gd name="connsiteY16" fmla="*/ 585747 h 1215391"/>
                <a:gd name="connsiteX17" fmla="*/ 1086133 w 1089955"/>
                <a:gd name="connsiteY17" fmla="*/ 584670 h 1215391"/>
                <a:gd name="connsiteX18" fmla="*/ 1080486 w 1089955"/>
                <a:gd name="connsiteY18" fmla="*/ 567087 h 1215391"/>
                <a:gd name="connsiteX19" fmla="*/ 1068492 w 1089955"/>
                <a:gd name="connsiteY19" fmla="*/ 550422 h 1215391"/>
                <a:gd name="connsiteX20" fmla="*/ 1067519 w 1089955"/>
                <a:gd name="connsiteY20" fmla="*/ 548534 h 1215391"/>
                <a:gd name="connsiteX21" fmla="*/ 1065688 w 1089955"/>
                <a:gd name="connsiteY21" fmla="*/ 546526 h 1215391"/>
                <a:gd name="connsiteX22" fmla="*/ 1061442 w 1089955"/>
                <a:gd name="connsiteY22" fmla="*/ 540626 h 1215391"/>
                <a:gd name="connsiteX23" fmla="*/ 1053352 w 1089955"/>
                <a:gd name="connsiteY23" fmla="*/ 533002 h 1215391"/>
                <a:gd name="connsiteX24" fmla="*/ 1029289 w 1089955"/>
                <a:gd name="connsiteY24" fmla="*/ 506620 h 1215391"/>
                <a:gd name="connsiteX25" fmla="*/ 197439 w 1089955"/>
                <a:gd name="connsiteY25" fmla="*/ 30370 h 1215391"/>
                <a:gd name="connsiteX26" fmla="*/ 45039 w 1089955"/>
                <a:gd name="connsiteY26" fmla="*/ 11320 h 1215391"/>
                <a:gd name="connsiteX27" fmla="*/ 1135 w 1089955"/>
                <a:gd name="connsiteY27" fmla="*/ 105677 h 1215391"/>
                <a:gd name="connsiteX28" fmla="*/ 788 w 1089955"/>
                <a:gd name="connsiteY28" fmla="*/ 134492 h 1215391"/>
                <a:gd name="connsiteX29" fmla="*/ 311 w 1089955"/>
                <a:gd name="connsiteY29" fmla="*/ 134492 h 1215391"/>
                <a:gd name="connsiteX30" fmla="*/ 209 w 1089955"/>
                <a:gd name="connsiteY30" fmla="*/ 156651 h 1215391"/>
                <a:gd name="connsiteX31" fmla="*/ 162 w 1089955"/>
                <a:gd name="connsiteY31" fmla="*/ 584921 h 1215391"/>
                <a:gd name="connsiteX32" fmla="*/ 188 w 1089955"/>
                <a:gd name="connsiteY32" fmla="*/ 607696 h 1215391"/>
                <a:gd name="connsiteX33" fmla="*/ 162 w 1089955"/>
                <a:gd name="connsiteY33" fmla="*/ 630470 h 1215391"/>
                <a:gd name="connsiteX34" fmla="*/ 209 w 1089955"/>
                <a:gd name="connsiteY34" fmla="*/ 1058740 h 1215391"/>
                <a:gd name="connsiteX35" fmla="*/ 311 w 1089955"/>
                <a:gd name="connsiteY35" fmla="*/ 1080899 h 1215391"/>
                <a:gd name="connsiteX36" fmla="*/ 788 w 1089955"/>
                <a:gd name="connsiteY36" fmla="*/ 1080899 h 1215391"/>
                <a:gd name="connsiteX37" fmla="*/ 1135 w 1089955"/>
                <a:gd name="connsiteY37" fmla="*/ 1109714 h 1215391"/>
                <a:gd name="connsiteX38" fmla="*/ 45039 w 1089955"/>
                <a:gd name="connsiteY38" fmla="*/ 1204071 h 1215391"/>
                <a:gd name="connsiteX39" fmla="*/ 113500 w 1089955"/>
                <a:gd name="connsiteY39" fmla="*/ 1214191 h 1215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955" h="1215391">
                  <a:moveTo>
                    <a:pt x="113500" y="1214191"/>
                  </a:moveTo>
                  <a:cubicBezTo>
                    <a:pt x="140818" y="1210950"/>
                    <a:pt x="170716" y="1201161"/>
                    <a:pt x="197439" y="1185021"/>
                  </a:cubicBezTo>
                  <a:cubicBezTo>
                    <a:pt x="474722" y="1026271"/>
                    <a:pt x="803864" y="868579"/>
                    <a:pt x="1029289" y="708771"/>
                  </a:cubicBezTo>
                  <a:lnTo>
                    <a:pt x="1053352" y="682389"/>
                  </a:lnTo>
                  <a:lnTo>
                    <a:pt x="1061442" y="674765"/>
                  </a:lnTo>
                  <a:lnTo>
                    <a:pt x="1065688" y="668865"/>
                  </a:lnTo>
                  <a:lnTo>
                    <a:pt x="1067519" y="666857"/>
                  </a:lnTo>
                  <a:lnTo>
                    <a:pt x="1068492" y="664970"/>
                  </a:lnTo>
                  <a:lnTo>
                    <a:pt x="1080486" y="648304"/>
                  </a:lnTo>
                  <a:lnTo>
                    <a:pt x="1086133" y="630721"/>
                  </a:lnTo>
                  <a:lnTo>
                    <a:pt x="1086687" y="629644"/>
                  </a:lnTo>
                  <a:lnTo>
                    <a:pt x="1086780" y="628705"/>
                  </a:lnTo>
                  <a:lnTo>
                    <a:pt x="1089955" y="618818"/>
                  </a:lnTo>
                  <a:lnTo>
                    <a:pt x="1088856" y="607696"/>
                  </a:lnTo>
                  <a:cubicBezTo>
                    <a:pt x="1089222" y="603988"/>
                    <a:pt x="1089589" y="600281"/>
                    <a:pt x="1089955" y="596573"/>
                  </a:cubicBezTo>
                  <a:lnTo>
                    <a:pt x="1086780" y="586686"/>
                  </a:lnTo>
                  <a:lnTo>
                    <a:pt x="1086687" y="585747"/>
                  </a:lnTo>
                  <a:lnTo>
                    <a:pt x="1086133" y="584670"/>
                  </a:lnTo>
                  <a:lnTo>
                    <a:pt x="1080486" y="567087"/>
                  </a:lnTo>
                  <a:lnTo>
                    <a:pt x="1068492" y="550422"/>
                  </a:lnTo>
                  <a:lnTo>
                    <a:pt x="1067519" y="548534"/>
                  </a:lnTo>
                  <a:lnTo>
                    <a:pt x="1065688" y="546526"/>
                  </a:lnTo>
                  <a:lnTo>
                    <a:pt x="1061442" y="540626"/>
                  </a:lnTo>
                  <a:lnTo>
                    <a:pt x="1053352" y="533002"/>
                  </a:lnTo>
                  <a:lnTo>
                    <a:pt x="1029289" y="506620"/>
                  </a:lnTo>
                  <a:cubicBezTo>
                    <a:pt x="848314" y="391262"/>
                    <a:pt x="474722" y="189120"/>
                    <a:pt x="197439" y="30370"/>
                  </a:cubicBezTo>
                  <a:cubicBezTo>
                    <a:pt x="143993" y="-1909"/>
                    <a:pt x="77847" y="-8788"/>
                    <a:pt x="45039" y="11320"/>
                  </a:cubicBezTo>
                  <a:cubicBezTo>
                    <a:pt x="20433" y="26401"/>
                    <a:pt x="5352" y="62318"/>
                    <a:pt x="1135" y="105677"/>
                  </a:cubicBezTo>
                  <a:cubicBezTo>
                    <a:pt x="1019" y="115282"/>
                    <a:pt x="904" y="124887"/>
                    <a:pt x="788" y="134492"/>
                  </a:cubicBezTo>
                  <a:lnTo>
                    <a:pt x="311" y="134492"/>
                  </a:lnTo>
                  <a:lnTo>
                    <a:pt x="209" y="156651"/>
                  </a:lnTo>
                  <a:cubicBezTo>
                    <a:pt x="-108" y="266993"/>
                    <a:pt x="-12" y="421692"/>
                    <a:pt x="162" y="584921"/>
                  </a:cubicBezTo>
                  <a:cubicBezTo>
                    <a:pt x="171" y="592513"/>
                    <a:pt x="179" y="600104"/>
                    <a:pt x="188" y="607696"/>
                  </a:cubicBezTo>
                  <a:cubicBezTo>
                    <a:pt x="179" y="615287"/>
                    <a:pt x="171" y="622879"/>
                    <a:pt x="162" y="630470"/>
                  </a:cubicBezTo>
                  <a:cubicBezTo>
                    <a:pt x="-12" y="793699"/>
                    <a:pt x="-108" y="948398"/>
                    <a:pt x="209" y="1058740"/>
                  </a:cubicBezTo>
                  <a:lnTo>
                    <a:pt x="311" y="1080899"/>
                  </a:lnTo>
                  <a:lnTo>
                    <a:pt x="788" y="1080899"/>
                  </a:lnTo>
                  <a:cubicBezTo>
                    <a:pt x="904" y="1090504"/>
                    <a:pt x="1019" y="1100109"/>
                    <a:pt x="1135" y="1109714"/>
                  </a:cubicBezTo>
                  <a:cubicBezTo>
                    <a:pt x="5352" y="1153073"/>
                    <a:pt x="20433" y="1188990"/>
                    <a:pt x="45039" y="1204071"/>
                  </a:cubicBezTo>
                  <a:cubicBezTo>
                    <a:pt x="61443" y="1214125"/>
                    <a:pt x="86182" y="1217432"/>
                    <a:pt x="113500" y="1214191"/>
                  </a:cubicBezTo>
                  <a:close/>
                </a:path>
              </a:pathLst>
            </a:custGeom>
            <a:solidFill>
              <a:schemeClr val="bg1">
                <a:lumMod val="75000"/>
              </a:schemeClr>
            </a:solidFill>
            <a:ln w="1270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b="1" kern="0">
                <a:solidFill>
                  <a:prstClr val="white"/>
                </a:solidFill>
                <a:latin typeface="Arial" panose="020B0604020202020204"/>
              </a:endParaRPr>
            </a:p>
          </p:txBody>
        </p:sp>
        <p:sp>
          <p:nvSpPr>
            <p:cNvPr id="32" name="Rectangle: Rounded Corners 31">
              <a:extLst>
                <a:ext uri="{FF2B5EF4-FFF2-40B4-BE49-F238E27FC236}">
                  <a16:creationId xmlns:a16="http://schemas.microsoft.com/office/drawing/2014/main" id="{BDCB3CA0-9BFF-4639-9BB7-39EB4FBBB34D}"/>
                </a:ext>
              </a:extLst>
            </p:cNvPr>
            <p:cNvSpPr/>
            <p:nvPr/>
          </p:nvSpPr>
          <p:spPr>
            <a:xfrm>
              <a:off x="2076405" y="2743757"/>
              <a:ext cx="6615407" cy="627716"/>
            </a:xfrm>
            <a:prstGeom prst="roundRect">
              <a:avLst>
                <a:gd name="adj" fmla="val 7852"/>
              </a:avLst>
            </a:prstGeom>
            <a:noFill/>
            <a:ln w="12700" cap="flat" cmpd="sng" algn="ctr">
              <a:solidFill>
                <a:srgbClr val="706051">
                  <a:lumMod val="40000"/>
                  <a:lumOff val="60000"/>
                </a:srgbClr>
              </a:solidFill>
              <a:prstDash val="solid"/>
              <a:miter lim="800000"/>
            </a:ln>
            <a:effectLst/>
          </p:spPr>
          <p:txBody>
            <a:bodyPr lIns="18000" rIns="18000" rtlCol="0" anchor="ctr"/>
            <a:lstStyle/>
            <a:p>
              <a:pPr marL="285750" indent="-196850">
                <a:lnSpc>
                  <a:spcPts val="1800"/>
                </a:lnSpc>
                <a:buFont typeface="Wingdings" panose="05000000000000000000" pitchFamily="2" charset="2"/>
                <a:buChar char="§"/>
              </a:pPr>
              <a:r>
                <a:rPr lang="en-US" sz="1100" kern="0" dirty="0">
                  <a:solidFill>
                    <a:prstClr val="black"/>
                  </a:solidFill>
                  <a:latin typeface="Arial" panose="020B0604020202020204"/>
                  <a:cs typeface="Arial" panose="020B0604020202020204" pitchFamily="34" charset="0"/>
                </a:rPr>
                <a:t>An </a:t>
              </a:r>
              <a:r>
                <a:rPr lang="en-US" sz="1100" b="1" kern="0" dirty="0">
                  <a:solidFill>
                    <a:prstClr val="black"/>
                  </a:solidFill>
                  <a:latin typeface="Arial" panose="020B0604020202020204"/>
                  <a:cs typeface="Arial" panose="020B0604020202020204" pitchFamily="34" charset="0"/>
                </a:rPr>
                <a:t>observable or measurable market variable </a:t>
              </a:r>
              <a:r>
                <a:rPr lang="en-US" sz="1100" kern="0" dirty="0">
                  <a:solidFill>
                    <a:prstClr val="black"/>
                  </a:solidFill>
                  <a:latin typeface="Arial" panose="020B0604020202020204"/>
                  <a:cs typeface="Arial" panose="020B0604020202020204" pitchFamily="34" charset="0"/>
                </a:rPr>
                <a:t>that is likely to influence the valuation and therefore the profit or loss generated by a financial instrument</a:t>
              </a:r>
            </a:p>
            <a:p>
              <a:pPr marL="285750" indent="-196850">
                <a:lnSpc>
                  <a:spcPts val="1800"/>
                </a:lnSpc>
                <a:buFont typeface="Wingdings" panose="05000000000000000000" pitchFamily="2" charset="2"/>
                <a:buChar char="§"/>
              </a:pPr>
              <a:r>
                <a:rPr lang="en-US" sz="1100" kern="0" dirty="0">
                  <a:solidFill>
                    <a:prstClr val="black"/>
                  </a:solidFill>
                  <a:latin typeface="Arial" panose="020B0604020202020204"/>
                  <a:cs typeface="Arial" panose="020B0604020202020204" pitchFamily="34" charset="0"/>
                </a:rPr>
                <a:t>Mapped to a risk class</a:t>
              </a:r>
              <a:endParaRPr lang="en-IN" sz="1100" kern="0" dirty="0">
                <a:solidFill>
                  <a:prstClr val="black"/>
                </a:solidFill>
                <a:latin typeface="Arial" panose="020B0604020202020204"/>
                <a:cs typeface="Arial" panose="020B0604020202020204" pitchFamily="34" charset="0"/>
              </a:endParaRPr>
            </a:p>
          </p:txBody>
        </p:sp>
        <p:sp>
          <p:nvSpPr>
            <p:cNvPr id="33" name="Rectangle: Rounded Corners 32">
              <a:extLst>
                <a:ext uri="{FF2B5EF4-FFF2-40B4-BE49-F238E27FC236}">
                  <a16:creationId xmlns:a16="http://schemas.microsoft.com/office/drawing/2014/main" id="{636D403E-3C44-422F-B7BD-5A25DE51D8D0}"/>
                </a:ext>
              </a:extLst>
            </p:cNvPr>
            <p:cNvSpPr/>
            <p:nvPr/>
          </p:nvSpPr>
          <p:spPr>
            <a:xfrm>
              <a:off x="399358" y="3513452"/>
              <a:ext cx="1261089" cy="622248"/>
            </a:xfrm>
            <a:prstGeom prst="roundRect">
              <a:avLst>
                <a:gd name="adj" fmla="val 8658"/>
              </a:avLst>
            </a:prstGeom>
            <a:solidFill>
              <a:srgbClr val="002060"/>
            </a:solidFill>
            <a:ln w="12700" cap="flat" cmpd="sng" algn="ctr">
              <a:solidFill>
                <a:srgbClr val="00206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IN" sz="1200" b="1" kern="0" dirty="0">
                  <a:solidFill>
                    <a:prstClr val="white"/>
                  </a:solidFill>
                  <a:latin typeface="Arial" panose="020B0604020202020204"/>
                </a:rPr>
                <a:t>Bucket</a:t>
              </a:r>
            </a:p>
          </p:txBody>
        </p:sp>
        <p:sp>
          <p:nvSpPr>
            <p:cNvPr id="34" name="Freeform 31">
              <a:extLst>
                <a:ext uri="{FF2B5EF4-FFF2-40B4-BE49-F238E27FC236}">
                  <a16:creationId xmlns:a16="http://schemas.microsoft.com/office/drawing/2014/main" id="{F713823A-66B1-46EB-A39C-93D906AB81E4}"/>
                </a:ext>
              </a:extLst>
            </p:cNvPr>
            <p:cNvSpPr/>
            <p:nvPr/>
          </p:nvSpPr>
          <p:spPr>
            <a:xfrm>
              <a:off x="1759760" y="3750646"/>
              <a:ext cx="207661" cy="216936"/>
            </a:xfrm>
            <a:custGeom>
              <a:avLst/>
              <a:gdLst>
                <a:gd name="connsiteX0" fmla="*/ 113500 w 1089955"/>
                <a:gd name="connsiteY0" fmla="*/ 1214191 h 1215391"/>
                <a:gd name="connsiteX1" fmla="*/ 197439 w 1089955"/>
                <a:gd name="connsiteY1" fmla="*/ 1185021 h 1215391"/>
                <a:gd name="connsiteX2" fmla="*/ 1029289 w 1089955"/>
                <a:gd name="connsiteY2" fmla="*/ 708771 h 1215391"/>
                <a:gd name="connsiteX3" fmla="*/ 1053352 w 1089955"/>
                <a:gd name="connsiteY3" fmla="*/ 682389 h 1215391"/>
                <a:gd name="connsiteX4" fmla="*/ 1061442 w 1089955"/>
                <a:gd name="connsiteY4" fmla="*/ 674765 h 1215391"/>
                <a:gd name="connsiteX5" fmla="*/ 1065688 w 1089955"/>
                <a:gd name="connsiteY5" fmla="*/ 668865 h 1215391"/>
                <a:gd name="connsiteX6" fmla="*/ 1067519 w 1089955"/>
                <a:gd name="connsiteY6" fmla="*/ 666857 h 1215391"/>
                <a:gd name="connsiteX7" fmla="*/ 1068492 w 1089955"/>
                <a:gd name="connsiteY7" fmla="*/ 664970 h 1215391"/>
                <a:gd name="connsiteX8" fmla="*/ 1080486 w 1089955"/>
                <a:gd name="connsiteY8" fmla="*/ 648304 h 1215391"/>
                <a:gd name="connsiteX9" fmla="*/ 1086133 w 1089955"/>
                <a:gd name="connsiteY9" fmla="*/ 630721 h 1215391"/>
                <a:gd name="connsiteX10" fmla="*/ 1086687 w 1089955"/>
                <a:gd name="connsiteY10" fmla="*/ 629644 h 1215391"/>
                <a:gd name="connsiteX11" fmla="*/ 1086780 w 1089955"/>
                <a:gd name="connsiteY11" fmla="*/ 628705 h 1215391"/>
                <a:gd name="connsiteX12" fmla="*/ 1089955 w 1089955"/>
                <a:gd name="connsiteY12" fmla="*/ 618818 h 1215391"/>
                <a:gd name="connsiteX13" fmla="*/ 1088856 w 1089955"/>
                <a:gd name="connsiteY13" fmla="*/ 607696 h 1215391"/>
                <a:gd name="connsiteX14" fmla="*/ 1089955 w 1089955"/>
                <a:gd name="connsiteY14" fmla="*/ 596573 h 1215391"/>
                <a:gd name="connsiteX15" fmla="*/ 1086780 w 1089955"/>
                <a:gd name="connsiteY15" fmla="*/ 586686 h 1215391"/>
                <a:gd name="connsiteX16" fmla="*/ 1086687 w 1089955"/>
                <a:gd name="connsiteY16" fmla="*/ 585747 h 1215391"/>
                <a:gd name="connsiteX17" fmla="*/ 1086133 w 1089955"/>
                <a:gd name="connsiteY17" fmla="*/ 584670 h 1215391"/>
                <a:gd name="connsiteX18" fmla="*/ 1080486 w 1089955"/>
                <a:gd name="connsiteY18" fmla="*/ 567087 h 1215391"/>
                <a:gd name="connsiteX19" fmla="*/ 1068492 w 1089955"/>
                <a:gd name="connsiteY19" fmla="*/ 550422 h 1215391"/>
                <a:gd name="connsiteX20" fmla="*/ 1067519 w 1089955"/>
                <a:gd name="connsiteY20" fmla="*/ 548534 h 1215391"/>
                <a:gd name="connsiteX21" fmla="*/ 1065688 w 1089955"/>
                <a:gd name="connsiteY21" fmla="*/ 546526 h 1215391"/>
                <a:gd name="connsiteX22" fmla="*/ 1061442 w 1089955"/>
                <a:gd name="connsiteY22" fmla="*/ 540626 h 1215391"/>
                <a:gd name="connsiteX23" fmla="*/ 1053352 w 1089955"/>
                <a:gd name="connsiteY23" fmla="*/ 533002 h 1215391"/>
                <a:gd name="connsiteX24" fmla="*/ 1029289 w 1089955"/>
                <a:gd name="connsiteY24" fmla="*/ 506620 h 1215391"/>
                <a:gd name="connsiteX25" fmla="*/ 197439 w 1089955"/>
                <a:gd name="connsiteY25" fmla="*/ 30370 h 1215391"/>
                <a:gd name="connsiteX26" fmla="*/ 45039 w 1089955"/>
                <a:gd name="connsiteY26" fmla="*/ 11320 h 1215391"/>
                <a:gd name="connsiteX27" fmla="*/ 1135 w 1089955"/>
                <a:gd name="connsiteY27" fmla="*/ 105677 h 1215391"/>
                <a:gd name="connsiteX28" fmla="*/ 788 w 1089955"/>
                <a:gd name="connsiteY28" fmla="*/ 134492 h 1215391"/>
                <a:gd name="connsiteX29" fmla="*/ 311 w 1089955"/>
                <a:gd name="connsiteY29" fmla="*/ 134492 h 1215391"/>
                <a:gd name="connsiteX30" fmla="*/ 209 w 1089955"/>
                <a:gd name="connsiteY30" fmla="*/ 156651 h 1215391"/>
                <a:gd name="connsiteX31" fmla="*/ 162 w 1089955"/>
                <a:gd name="connsiteY31" fmla="*/ 584921 h 1215391"/>
                <a:gd name="connsiteX32" fmla="*/ 188 w 1089955"/>
                <a:gd name="connsiteY32" fmla="*/ 607696 h 1215391"/>
                <a:gd name="connsiteX33" fmla="*/ 162 w 1089955"/>
                <a:gd name="connsiteY33" fmla="*/ 630470 h 1215391"/>
                <a:gd name="connsiteX34" fmla="*/ 209 w 1089955"/>
                <a:gd name="connsiteY34" fmla="*/ 1058740 h 1215391"/>
                <a:gd name="connsiteX35" fmla="*/ 311 w 1089955"/>
                <a:gd name="connsiteY35" fmla="*/ 1080899 h 1215391"/>
                <a:gd name="connsiteX36" fmla="*/ 788 w 1089955"/>
                <a:gd name="connsiteY36" fmla="*/ 1080899 h 1215391"/>
                <a:gd name="connsiteX37" fmla="*/ 1135 w 1089955"/>
                <a:gd name="connsiteY37" fmla="*/ 1109714 h 1215391"/>
                <a:gd name="connsiteX38" fmla="*/ 45039 w 1089955"/>
                <a:gd name="connsiteY38" fmla="*/ 1204071 h 1215391"/>
                <a:gd name="connsiteX39" fmla="*/ 113500 w 1089955"/>
                <a:gd name="connsiteY39" fmla="*/ 1214191 h 1215391"/>
                <a:gd name="connsiteX0" fmla="*/ 113500 w 1089955"/>
                <a:gd name="connsiteY0" fmla="*/ 1214191 h 1215391"/>
                <a:gd name="connsiteX1" fmla="*/ 197439 w 1089955"/>
                <a:gd name="connsiteY1" fmla="*/ 1185021 h 1215391"/>
                <a:gd name="connsiteX2" fmla="*/ 1029289 w 1089955"/>
                <a:gd name="connsiteY2" fmla="*/ 708771 h 1215391"/>
                <a:gd name="connsiteX3" fmla="*/ 1053352 w 1089955"/>
                <a:gd name="connsiteY3" fmla="*/ 682389 h 1215391"/>
                <a:gd name="connsiteX4" fmla="*/ 1061442 w 1089955"/>
                <a:gd name="connsiteY4" fmla="*/ 674765 h 1215391"/>
                <a:gd name="connsiteX5" fmla="*/ 1065688 w 1089955"/>
                <a:gd name="connsiteY5" fmla="*/ 668865 h 1215391"/>
                <a:gd name="connsiteX6" fmla="*/ 1067519 w 1089955"/>
                <a:gd name="connsiteY6" fmla="*/ 666857 h 1215391"/>
                <a:gd name="connsiteX7" fmla="*/ 1068492 w 1089955"/>
                <a:gd name="connsiteY7" fmla="*/ 664970 h 1215391"/>
                <a:gd name="connsiteX8" fmla="*/ 1080486 w 1089955"/>
                <a:gd name="connsiteY8" fmla="*/ 648304 h 1215391"/>
                <a:gd name="connsiteX9" fmla="*/ 1086133 w 1089955"/>
                <a:gd name="connsiteY9" fmla="*/ 630721 h 1215391"/>
                <a:gd name="connsiteX10" fmla="*/ 1086687 w 1089955"/>
                <a:gd name="connsiteY10" fmla="*/ 629644 h 1215391"/>
                <a:gd name="connsiteX11" fmla="*/ 1086780 w 1089955"/>
                <a:gd name="connsiteY11" fmla="*/ 628705 h 1215391"/>
                <a:gd name="connsiteX12" fmla="*/ 1089955 w 1089955"/>
                <a:gd name="connsiteY12" fmla="*/ 618818 h 1215391"/>
                <a:gd name="connsiteX13" fmla="*/ 1088856 w 1089955"/>
                <a:gd name="connsiteY13" fmla="*/ 607696 h 1215391"/>
                <a:gd name="connsiteX14" fmla="*/ 1089955 w 1089955"/>
                <a:gd name="connsiteY14" fmla="*/ 596573 h 1215391"/>
                <a:gd name="connsiteX15" fmla="*/ 1086780 w 1089955"/>
                <a:gd name="connsiteY15" fmla="*/ 586686 h 1215391"/>
                <a:gd name="connsiteX16" fmla="*/ 1086687 w 1089955"/>
                <a:gd name="connsiteY16" fmla="*/ 585747 h 1215391"/>
                <a:gd name="connsiteX17" fmla="*/ 1086133 w 1089955"/>
                <a:gd name="connsiteY17" fmla="*/ 584670 h 1215391"/>
                <a:gd name="connsiteX18" fmla="*/ 1080486 w 1089955"/>
                <a:gd name="connsiteY18" fmla="*/ 567087 h 1215391"/>
                <a:gd name="connsiteX19" fmla="*/ 1068492 w 1089955"/>
                <a:gd name="connsiteY19" fmla="*/ 550422 h 1215391"/>
                <a:gd name="connsiteX20" fmla="*/ 1067519 w 1089955"/>
                <a:gd name="connsiteY20" fmla="*/ 548534 h 1215391"/>
                <a:gd name="connsiteX21" fmla="*/ 1065688 w 1089955"/>
                <a:gd name="connsiteY21" fmla="*/ 546526 h 1215391"/>
                <a:gd name="connsiteX22" fmla="*/ 1061442 w 1089955"/>
                <a:gd name="connsiteY22" fmla="*/ 540626 h 1215391"/>
                <a:gd name="connsiteX23" fmla="*/ 1053352 w 1089955"/>
                <a:gd name="connsiteY23" fmla="*/ 533002 h 1215391"/>
                <a:gd name="connsiteX24" fmla="*/ 1029289 w 1089955"/>
                <a:gd name="connsiteY24" fmla="*/ 506620 h 1215391"/>
                <a:gd name="connsiteX25" fmla="*/ 197439 w 1089955"/>
                <a:gd name="connsiteY25" fmla="*/ 30370 h 1215391"/>
                <a:gd name="connsiteX26" fmla="*/ 45039 w 1089955"/>
                <a:gd name="connsiteY26" fmla="*/ 11320 h 1215391"/>
                <a:gd name="connsiteX27" fmla="*/ 1135 w 1089955"/>
                <a:gd name="connsiteY27" fmla="*/ 105677 h 1215391"/>
                <a:gd name="connsiteX28" fmla="*/ 788 w 1089955"/>
                <a:gd name="connsiteY28" fmla="*/ 134492 h 1215391"/>
                <a:gd name="connsiteX29" fmla="*/ 311 w 1089955"/>
                <a:gd name="connsiteY29" fmla="*/ 134492 h 1215391"/>
                <a:gd name="connsiteX30" fmla="*/ 209 w 1089955"/>
                <a:gd name="connsiteY30" fmla="*/ 156651 h 1215391"/>
                <a:gd name="connsiteX31" fmla="*/ 162 w 1089955"/>
                <a:gd name="connsiteY31" fmla="*/ 584921 h 1215391"/>
                <a:gd name="connsiteX32" fmla="*/ 188 w 1089955"/>
                <a:gd name="connsiteY32" fmla="*/ 607696 h 1215391"/>
                <a:gd name="connsiteX33" fmla="*/ 162 w 1089955"/>
                <a:gd name="connsiteY33" fmla="*/ 630470 h 1215391"/>
                <a:gd name="connsiteX34" fmla="*/ 209 w 1089955"/>
                <a:gd name="connsiteY34" fmla="*/ 1058740 h 1215391"/>
                <a:gd name="connsiteX35" fmla="*/ 311 w 1089955"/>
                <a:gd name="connsiteY35" fmla="*/ 1080899 h 1215391"/>
                <a:gd name="connsiteX36" fmla="*/ 788 w 1089955"/>
                <a:gd name="connsiteY36" fmla="*/ 1080899 h 1215391"/>
                <a:gd name="connsiteX37" fmla="*/ 1135 w 1089955"/>
                <a:gd name="connsiteY37" fmla="*/ 1109714 h 1215391"/>
                <a:gd name="connsiteX38" fmla="*/ 45039 w 1089955"/>
                <a:gd name="connsiteY38" fmla="*/ 1204071 h 1215391"/>
                <a:gd name="connsiteX39" fmla="*/ 113500 w 1089955"/>
                <a:gd name="connsiteY39" fmla="*/ 1214191 h 1215391"/>
                <a:gd name="connsiteX0" fmla="*/ 113500 w 1089955"/>
                <a:gd name="connsiteY0" fmla="*/ 1214191 h 1215391"/>
                <a:gd name="connsiteX1" fmla="*/ 197439 w 1089955"/>
                <a:gd name="connsiteY1" fmla="*/ 1185021 h 1215391"/>
                <a:gd name="connsiteX2" fmla="*/ 1029289 w 1089955"/>
                <a:gd name="connsiteY2" fmla="*/ 708771 h 1215391"/>
                <a:gd name="connsiteX3" fmla="*/ 1053352 w 1089955"/>
                <a:gd name="connsiteY3" fmla="*/ 682389 h 1215391"/>
                <a:gd name="connsiteX4" fmla="*/ 1061442 w 1089955"/>
                <a:gd name="connsiteY4" fmla="*/ 674765 h 1215391"/>
                <a:gd name="connsiteX5" fmla="*/ 1065688 w 1089955"/>
                <a:gd name="connsiteY5" fmla="*/ 668865 h 1215391"/>
                <a:gd name="connsiteX6" fmla="*/ 1067519 w 1089955"/>
                <a:gd name="connsiteY6" fmla="*/ 666857 h 1215391"/>
                <a:gd name="connsiteX7" fmla="*/ 1068492 w 1089955"/>
                <a:gd name="connsiteY7" fmla="*/ 664970 h 1215391"/>
                <a:gd name="connsiteX8" fmla="*/ 1080486 w 1089955"/>
                <a:gd name="connsiteY8" fmla="*/ 648304 h 1215391"/>
                <a:gd name="connsiteX9" fmla="*/ 1086133 w 1089955"/>
                <a:gd name="connsiteY9" fmla="*/ 630721 h 1215391"/>
                <a:gd name="connsiteX10" fmla="*/ 1086687 w 1089955"/>
                <a:gd name="connsiteY10" fmla="*/ 629644 h 1215391"/>
                <a:gd name="connsiteX11" fmla="*/ 1086780 w 1089955"/>
                <a:gd name="connsiteY11" fmla="*/ 628705 h 1215391"/>
                <a:gd name="connsiteX12" fmla="*/ 1089955 w 1089955"/>
                <a:gd name="connsiteY12" fmla="*/ 618818 h 1215391"/>
                <a:gd name="connsiteX13" fmla="*/ 1088856 w 1089955"/>
                <a:gd name="connsiteY13" fmla="*/ 607696 h 1215391"/>
                <a:gd name="connsiteX14" fmla="*/ 1089955 w 1089955"/>
                <a:gd name="connsiteY14" fmla="*/ 596573 h 1215391"/>
                <a:gd name="connsiteX15" fmla="*/ 1086780 w 1089955"/>
                <a:gd name="connsiteY15" fmla="*/ 586686 h 1215391"/>
                <a:gd name="connsiteX16" fmla="*/ 1086687 w 1089955"/>
                <a:gd name="connsiteY16" fmla="*/ 585747 h 1215391"/>
                <a:gd name="connsiteX17" fmla="*/ 1086133 w 1089955"/>
                <a:gd name="connsiteY17" fmla="*/ 584670 h 1215391"/>
                <a:gd name="connsiteX18" fmla="*/ 1080486 w 1089955"/>
                <a:gd name="connsiteY18" fmla="*/ 567087 h 1215391"/>
                <a:gd name="connsiteX19" fmla="*/ 1068492 w 1089955"/>
                <a:gd name="connsiteY19" fmla="*/ 550422 h 1215391"/>
                <a:gd name="connsiteX20" fmla="*/ 1067519 w 1089955"/>
                <a:gd name="connsiteY20" fmla="*/ 548534 h 1215391"/>
                <a:gd name="connsiteX21" fmla="*/ 1065688 w 1089955"/>
                <a:gd name="connsiteY21" fmla="*/ 546526 h 1215391"/>
                <a:gd name="connsiteX22" fmla="*/ 1061442 w 1089955"/>
                <a:gd name="connsiteY22" fmla="*/ 540626 h 1215391"/>
                <a:gd name="connsiteX23" fmla="*/ 1053352 w 1089955"/>
                <a:gd name="connsiteY23" fmla="*/ 533002 h 1215391"/>
                <a:gd name="connsiteX24" fmla="*/ 1029289 w 1089955"/>
                <a:gd name="connsiteY24" fmla="*/ 506620 h 1215391"/>
                <a:gd name="connsiteX25" fmla="*/ 197439 w 1089955"/>
                <a:gd name="connsiteY25" fmla="*/ 30370 h 1215391"/>
                <a:gd name="connsiteX26" fmla="*/ 45039 w 1089955"/>
                <a:gd name="connsiteY26" fmla="*/ 11320 h 1215391"/>
                <a:gd name="connsiteX27" fmla="*/ 1135 w 1089955"/>
                <a:gd name="connsiteY27" fmla="*/ 105677 h 1215391"/>
                <a:gd name="connsiteX28" fmla="*/ 788 w 1089955"/>
                <a:gd name="connsiteY28" fmla="*/ 134492 h 1215391"/>
                <a:gd name="connsiteX29" fmla="*/ 311 w 1089955"/>
                <a:gd name="connsiteY29" fmla="*/ 134492 h 1215391"/>
                <a:gd name="connsiteX30" fmla="*/ 209 w 1089955"/>
                <a:gd name="connsiteY30" fmla="*/ 156651 h 1215391"/>
                <a:gd name="connsiteX31" fmla="*/ 162 w 1089955"/>
                <a:gd name="connsiteY31" fmla="*/ 584921 h 1215391"/>
                <a:gd name="connsiteX32" fmla="*/ 188 w 1089955"/>
                <a:gd name="connsiteY32" fmla="*/ 607696 h 1215391"/>
                <a:gd name="connsiteX33" fmla="*/ 162 w 1089955"/>
                <a:gd name="connsiteY33" fmla="*/ 630470 h 1215391"/>
                <a:gd name="connsiteX34" fmla="*/ 209 w 1089955"/>
                <a:gd name="connsiteY34" fmla="*/ 1058740 h 1215391"/>
                <a:gd name="connsiteX35" fmla="*/ 311 w 1089955"/>
                <a:gd name="connsiteY35" fmla="*/ 1080899 h 1215391"/>
                <a:gd name="connsiteX36" fmla="*/ 788 w 1089955"/>
                <a:gd name="connsiteY36" fmla="*/ 1080899 h 1215391"/>
                <a:gd name="connsiteX37" fmla="*/ 1135 w 1089955"/>
                <a:gd name="connsiteY37" fmla="*/ 1109714 h 1215391"/>
                <a:gd name="connsiteX38" fmla="*/ 45039 w 1089955"/>
                <a:gd name="connsiteY38" fmla="*/ 1204071 h 1215391"/>
                <a:gd name="connsiteX39" fmla="*/ 113500 w 1089955"/>
                <a:gd name="connsiteY39" fmla="*/ 1214191 h 1215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955" h="1215391">
                  <a:moveTo>
                    <a:pt x="113500" y="1214191"/>
                  </a:moveTo>
                  <a:cubicBezTo>
                    <a:pt x="140818" y="1210950"/>
                    <a:pt x="170716" y="1201161"/>
                    <a:pt x="197439" y="1185021"/>
                  </a:cubicBezTo>
                  <a:cubicBezTo>
                    <a:pt x="474722" y="1026271"/>
                    <a:pt x="803864" y="868579"/>
                    <a:pt x="1029289" y="708771"/>
                  </a:cubicBezTo>
                  <a:lnTo>
                    <a:pt x="1053352" y="682389"/>
                  </a:lnTo>
                  <a:lnTo>
                    <a:pt x="1061442" y="674765"/>
                  </a:lnTo>
                  <a:lnTo>
                    <a:pt x="1065688" y="668865"/>
                  </a:lnTo>
                  <a:lnTo>
                    <a:pt x="1067519" y="666857"/>
                  </a:lnTo>
                  <a:lnTo>
                    <a:pt x="1068492" y="664970"/>
                  </a:lnTo>
                  <a:lnTo>
                    <a:pt x="1080486" y="648304"/>
                  </a:lnTo>
                  <a:lnTo>
                    <a:pt x="1086133" y="630721"/>
                  </a:lnTo>
                  <a:lnTo>
                    <a:pt x="1086687" y="629644"/>
                  </a:lnTo>
                  <a:lnTo>
                    <a:pt x="1086780" y="628705"/>
                  </a:lnTo>
                  <a:lnTo>
                    <a:pt x="1089955" y="618818"/>
                  </a:lnTo>
                  <a:lnTo>
                    <a:pt x="1088856" y="607696"/>
                  </a:lnTo>
                  <a:cubicBezTo>
                    <a:pt x="1089222" y="603988"/>
                    <a:pt x="1089589" y="600281"/>
                    <a:pt x="1089955" y="596573"/>
                  </a:cubicBezTo>
                  <a:lnTo>
                    <a:pt x="1086780" y="586686"/>
                  </a:lnTo>
                  <a:lnTo>
                    <a:pt x="1086687" y="585747"/>
                  </a:lnTo>
                  <a:lnTo>
                    <a:pt x="1086133" y="584670"/>
                  </a:lnTo>
                  <a:lnTo>
                    <a:pt x="1080486" y="567087"/>
                  </a:lnTo>
                  <a:lnTo>
                    <a:pt x="1068492" y="550422"/>
                  </a:lnTo>
                  <a:lnTo>
                    <a:pt x="1067519" y="548534"/>
                  </a:lnTo>
                  <a:lnTo>
                    <a:pt x="1065688" y="546526"/>
                  </a:lnTo>
                  <a:lnTo>
                    <a:pt x="1061442" y="540626"/>
                  </a:lnTo>
                  <a:lnTo>
                    <a:pt x="1053352" y="533002"/>
                  </a:lnTo>
                  <a:lnTo>
                    <a:pt x="1029289" y="506620"/>
                  </a:lnTo>
                  <a:cubicBezTo>
                    <a:pt x="848314" y="391262"/>
                    <a:pt x="474722" y="189120"/>
                    <a:pt x="197439" y="30370"/>
                  </a:cubicBezTo>
                  <a:cubicBezTo>
                    <a:pt x="143993" y="-1909"/>
                    <a:pt x="77847" y="-8788"/>
                    <a:pt x="45039" y="11320"/>
                  </a:cubicBezTo>
                  <a:cubicBezTo>
                    <a:pt x="20433" y="26401"/>
                    <a:pt x="5352" y="62318"/>
                    <a:pt x="1135" y="105677"/>
                  </a:cubicBezTo>
                  <a:cubicBezTo>
                    <a:pt x="1019" y="115282"/>
                    <a:pt x="904" y="124887"/>
                    <a:pt x="788" y="134492"/>
                  </a:cubicBezTo>
                  <a:lnTo>
                    <a:pt x="311" y="134492"/>
                  </a:lnTo>
                  <a:lnTo>
                    <a:pt x="209" y="156651"/>
                  </a:lnTo>
                  <a:cubicBezTo>
                    <a:pt x="-108" y="266993"/>
                    <a:pt x="-12" y="421692"/>
                    <a:pt x="162" y="584921"/>
                  </a:cubicBezTo>
                  <a:cubicBezTo>
                    <a:pt x="171" y="592513"/>
                    <a:pt x="179" y="600104"/>
                    <a:pt x="188" y="607696"/>
                  </a:cubicBezTo>
                  <a:cubicBezTo>
                    <a:pt x="179" y="615287"/>
                    <a:pt x="171" y="622879"/>
                    <a:pt x="162" y="630470"/>
                  </a:cubicBezTo>
                  <a:cubicBezTo>
                    <a:pt x="-12" y="793699"/>
                    <a:pt x="-108" y="948398"/>
                    <a:pt x="209" y="1058740"/>
                  </a:cubicBezTo>
                  <a:lnTo>
                    <a:pt x="311" y="1080899"/>
                  </a:lnTo>
                  <a:lnTo>
                    <a:pt x="788" y="1080899"/>
                  </a:lnTo>
                  <a:cubicBezTo>
                    <a:pt x="904" y="1090504"/>
                    <a:pt x="1019" y="1100109"/>
                    <a:pt x="1135" y="1109714"/>
                  </a:cubicBezTo>
                  <a:cubicBezTo>
                    <a:pt x="5352" y="1153073"/>
                    <a:pt x="20433" y="1188990"/>
                    <a:pt x="45039" y="1204071"/>
                  </a:cubicBezTo>
                  <a:cubicBezTo>
                    <a:pt x="61443" y="1214125"/>
                    <a:pt x="86182" y="1217432"/>
                    <a:pt x="113500" y="1214191"/>
                  </a:cubicBezTo>
                  <a:close/>
                </a:path>
              </a:pathLst>
            </a:custGeom>
            <a:solidFill>
              <a:schemeClr val="bg1">
                <a:lumMod val="75000"/>
              </a:schemeClr>
            </a:solidFill>
            <a:ln w="1270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b="1" kern="0">
                <a:solidFill>
                  <a:prstClr val="white"/>
                </a:solidFill>
                <a:latin typeface="Arial" panose="020B0604020202020204"/>
              </a:endParaRPr>
            </a:p>
          </p:txBody>
        </p:sp>
        <p:sp>
          <p:nvSpPr>
            <p:cNvPr id="35" name="Rectangle: Rounded Corners 34">
              <a:extLst>
                <a:ext uri="{FF2B5EF4-FFF2-40B4-BE49-F238E27FC236}">
                  <a16:creationId xmlns:a16="http://schemas.microsoft.com/office/drawing/2014/main" id="{49EC602C-1491-49FB-BDA6-2E1A38E2095F}"/>
                </a:ext>
              </a:extLst>
            </p:cNvPr>
            <p:cNvSpPr/>
            <p:nvPr/>
          </p:nvSpPr>
          <p:spPr>
            <a:xfrm>
              <a:off x="2086078" y="3507984"/>
              <a:ext cx="6615407" cy="627716"/>
            </a:xfrm>
            <a:prstGeom prst="roundRect">
              <a:avLst>
                <a:gd name="adj" fmla="val 7852"/>
              </a:avLst>
            </a:prstGeom>
            <a:noFill/>
            <a:ln w="12700" cap="flat" cmpd="sng" algn="ctr">
              <a:solidFill>
                <a:srgbClr val="706051">
                  <a:lumMod val="40000"/>
                  <a:lumOff val="60000"/>
                </a:srgbClr>
              </a:solidFill>
              <a:prstDash val="solid"/>
              <a:miter lim="800000"/>
            </a:ln>
            <a:effectLst/>
          </p:spPr>
          <p:txBody>
            <a:bodyPr lIns="18000" rIns="18000" rtlCol="0" anchor="ctr"/>
            <a:lstStyle/>
            <a:p>
              <a:pPr marL="285750" indent="-196850">
                <a:lnSpc>
                  <a:spcPts val="1800"/>
                </a:lnSpc>
                <a:buFont typeface="Wingdings" panose="05000000000000000000" pitchFamily="2" charset="2"/>
                <a:buChar char="§"/>
              </a:pPr>
              <a:r>
                <a:rPr lang="en-US" sz="1100" kern="0" dirty="0">
                  <a:solidFill>
                    <a:prstClr val="black"/>
                  </a:solidFill>
                  <a:latin typeface="Arial" panose="020B0604020202020204"/>
                  <a:cs typeface="Arial" panose="020B0604020202020204" pitchFamily="34" charset="0"/>
                </a:rPr>
                <a:t>A set of risk factors that are grouped together by </a:t>
              </a:r>
              <a:r>
                <a:rPr lang="en-US" sz="1100" b="1" kern="0" dirty="0">
                  <a:solidFill>
                    <a:prstClr val="black"/>
                  </a:solidFill>
                  <a:latin typeface="Arial" panose="020B0604020202020204"/>
                  <a:cs typeface="Arial" panose="020B0604020202020204" pitchFamily="34" charset="0"/>
                </a:rPr>
                <a:t>common characteristics </a:t>
              </a:r>
              <a:r>
                <a:rPr lang="en-US" sz="1100" kern="0" dirty="0">
                  <a:solidFill>
                    <a:prstClr val="black"/>
                  </a:solidFill>
                  <a:latin typeface="Arial" panose="020B0604020202020204"/>
                  <a:cs typeface="Arial" panose="020B0604020202020204" pitchFamily="34" charset="0"/>
                </a:rPr>
                <a:t>(for example, all tenors of interest rate curves for the same currency)</a:t>
              </a:r>
              <a:endParaRPr lang="en-IN" sz="1100" kern="0" dirty="0">
                <a:solidFill>
                  <a:prstClr val="black"/>
                </a:solidFill>
                <a:latin typeface="Arial" panose="020B0604020202020204"/>
                <a:cs typeface="Arial" panose="020B0604020202020204" pitchFamily="34" charset="0"/>
              </a:endParaRPr>
            </a:p>
          </p:txBody>
        </p:sp>
        <p:sp>
          <p:nvSpPr>
            <p:cNvPr id="36" name="Rectangle: Rounded Corners 35">
              <a:extLst>
                <a:ext uri="{FF2B5EF4-FFF2-40B4-BE49-F238E27FC236}">
                  <a16:creationId xmlns:a16="http://schemas.microsoft.com/office/drawing/2014/main" id="{BE09A0CF-90A1-4025-8851-1D9B32C007BB}"/>
                </a:ext>
              </a:extLst>
            </p:cNvPr>
            <p:cNvSpPr/>
            <p:nvPr/>
          </p:nvSpPr>
          <p:spPr>
            <a:xfrm>
              <a:off x="389685" y="4277678"/>
              <a:ext cx="1261089" cy="622248"/>
            </a:xfrm>
            <a:prstGeom prst="roundRect">
              <a:avLst>
                <a:gd name="adj" fmla="val 8658"/>
              </a:avLst>
            </a:prstGeom>
            <a:solidFill>
              <a:srgbClr val="002060"/>
            </a:solidFill>
            <a:ln w="12700" cap="flat" cmpd="sng" algn="ctr">
              <a:solidFill>
                <a:srgbClr val="00206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IN" sz="1200" b="1" kern="0" dirty="0">
                  <a:solidFill>
                    <a:prstClr val="white"/>
                  </a:solidFill>
                  <a:latin typeface="Arial" panose="020B0604020202020204"/>
                </a:rPr>
                <a:t>Risk position</a:t>
              </a:r>
            </a:p>
          </p:txBody>
        </p:sp>
        <p:sp>
          <p:nvSpPr>
            <p:cNvPr id="37" name="Freeform 31">
              <a:extLst>
                <a:ext uri="{FF2B5EF4-FFF2-40B4-BE49-F238E27FC236}">
                  <a16:creationId xmlns:a16="http://schemas.microsoft.com/office/drawing/2014/main" id="{DFE75E47-05E1-4FC7-818B-AC59A6B487E7}"/>
                </a:ext>
              </a:extLst>
            </p:cNvPr>
            <p:cNvSpPr/>
            <p:nvPr/>
          </p:nvSpPr>
          <p:spPr>
            <a:xfrm>
              <a:off x="1759760" y="4487960"/>
              <a:ext cx="207661" cy="216936"/>
            </a:xfrm>
            <a:custGeom>
              <a:avLst/>
              <a:gdLst>
                <a:gd name="connsiteX0" fmla="*/ 113500 w 1089955"/>
                <a:gd name="connsiteY0" fmla="*/ 1214191 h 1215391"/>
                <a:gd name="connsiteX1" fmla="*/ 197439 w 1089955"/>
                <a:gd name="connsiteY1" fmla="*/ 1185021 h 1215391"/>
                <a:gd name="connsiteX2" fmla="*/ 1029289 w 1089955"/>
                <a:gd name="connsiteY2" fmla="*/ 708771 h 1215391"/>
                <a:gd name="connsiteX3" fmla="*/ 1053352 w 1089955"/>
                <a:gd name="connsiteY3" fmla="*/ 682389 h 1215391"/>
                <a:gd name="connsiteX4" fmla="*/ 1061442 w 1089955"/>
                <a:gd name="connsiteY4" fmla="*/ 674765 h 1215391"/>
                <a:gd name="connsiteX5" fmla="*/ 1065688 w 1089955"/>
                <a:gd name="connsiteY5" fmla="*/ 668865 h 1215391"/>
                <a:gd name="connsiteX6" fmla="*/ 1067519 w 1089955"/>
                <a:gd name="connsiteY6" fmla="*/ 666857 h 1215391"/>
                <a:gd name="connsiteX7" fmla="*/ 1068492 w 1089955"/>
                <a:gd name="connsiteY7" fmla="*/ 664970 h 1215391"/>
                <a:gd name="connsiteX8" fmla="*/ 1080486 w 1089955"/>
                <a:gd name="connsiteY8" fmla="*/ 648304 h 1215391"/>
                <a:gd name="connsiteX9" fmla="*/ 1086133 w 1089955"/>
                <a:gd name="connsiteY9" fmla="*/ 630721 h 1215391"/>
                <a:gd name="connsiteX10" fmla="*/ 1086687 w 1089955"/>
                <a:gd name="connsiteY10" fmla="*/ 629644 h 1215391"/>
                <a:gd name="connsiteX11" fmla="*/ 1086780 w 1089955"/>
                <a:gd name="connsiteY11" fmla="*/ 628705 h 1215391"/>
                <a:gd name="connsiteX12" fmla="*/ 1089955 w 1089955"/>
                <a:gd name="connsiteY12" fmla="*/ 618818 h 1215391"/>
                <a:gd name="connsiteX13" fmla="*/ 1088856 w 1089955"/>
                <a:gd name="connsiteY13" fmla="*/ 607696 h 1215391"/>
                <a:gd name="connsiteX14" fmla="*/ 1089955 w 1089955"/>
                <a:gd name="connsiteY14" fmla="*/ 596573 h 1215391"/>
                <a:gd name="connsiteX15" fmla="*/ 1086780 w 1089955"/>
                <a:gd name="connsiteY15" fmla="*/ 586686 h 1215391"/>
                <a:gd name="connsiteX16" fmla="*/ 1086687 w 1089955"/>
                <a:gd name="connsiteY16" fmla="*/ 585747 h 1215391"/>
                <a:gd name="connsiteX17" fmla="*/ 1086133 w 1089955"/>
                <a:gd name="connsiteY17" fmla="*/ 584670 h 1215391"/>
                <a:gd name="connsiteX18" fmla="*/ 1080486 w 1089955"/>
                <a:gd name="connsiteY18" fmla="*/ 567087 h 1215391"/>
                <a:gd name="connsiteX19" fmla="*/ 1068492 w 1089955"/>
                <a:gd name="connsiteY19" fmla="*/ 550422 h 1215391"/>
                <a:gd name="connsiteX20" fmla="*/ 1067519 w 1089955"/>
                <a:gd name="connsiteY20" fmla="*/ 548534 h 1215391"/>
                <a:gd name="connsiteX21" fmla="*/ 1065688 w 1089955"/>
                <a:gd name="connsiteY21" fmla="*/ 546526 h 1215391"/>
                <a:gd name="connsiteX22" fmla="*/ 1061442 w 1089955"/>
                <a:gd name="connsiteY22" fmla="*/ 540626 h 1215391"/>
                <a:gd name="connsiteX23" fmla="*/ 1053352 w 1089955"/>
                <a:gd name="connsiteY23" fmla="*/ 533002 h 1215391"/>
                <a:gd name="connsiteX24" fmla="*/ 1029289 w 1089955"/>
                <a:gd name="connsiteY24" fmla="*/ 506620 h 1215391"/>
                <a:gd name="connsiteX25" fmla="*/ 197439 w 1089955"/>
                <a:gd name="connsiteY25" fmla="*/ 30370 h 1215391"/>
                <a:gd name="connsiteX26" fmla="*/ 45039 w 1089955"/>
                <a:gd name="connsiteY26" fmla="*/ 11320 h 1215391"/>
                <a:gd name="connsiteX27" fmla="*/ 1135 w 1089955"/>
                <a:gd name="connsiteY27" fmla="*/ 105677 h 1215391"/>
                <a:gd name="connsiteX28" fmla="*/ 788 w 1089955"/>
                <a:gd name="connsiteY28" fmla="*/ 134492 h 1215391"/>
                <a:gd name="connsiteX29" fmla="*/ 311 w 1089955"/>
                <a:gd name="connsiteY29" fmla="*/ 134492 h 1215391"/>
                <a:gd name="connsiteX30" fmla="*/ 209 w 1089955"/>
                <a:gd name="connsiteY30" fmla="*/ 156651 h 1215391"/>
                <a:gd name="connsiteX31" fmla="*/ 162 w 1089955"/>
                <a:gd name="connsiteY31" fmla="*/ 584921 h 1215391"/>
                <a:gd name="connsiteX32" fmla="*/ 188 w 1089955"/>
                <a:gd name="connsiteY32" fmla="*/ 607696 h 1215391"/>
                <a:gd name="connsiteX33" fmla="*/ 162 w 1089955"/>
                <a:gd name="connsiteY33" fmla="*/ 630470 h 1215391"/>
                <a:gd name="connsiteX34" fmla="*/ 209 w 1089955"/>
                <a:gd name="connsiteY34" fmla="*/ 1058740 h 1215391"/>
                <a:gd name="connsiteX35" fmla="*/ 311 w 1089955"/>
                <a:gd name="connsiteY35" fmla="*/ 1080899 h 1215391"/>
                <a:gd name="connsiteX36" fmla="*/ 788 w 1089955"/>
                <a:gd name="connsiteY36" fmla="*/ 1080899 h 1215391"/>
                <a:gd name="connsiteX37" fmla="*/ 1135 w 1089955"/>
                <a:gd name="connsiteY37" fmla="*/ 1109714 h 1215391"/>
                <a:gd name="connsiteX38" fmla="*/ 45039 w 1089955"/>
                <a:gd name="connsiteY38" fmla="*/ 1204071 h 1215391"/>
                <a:gd name="connsiteX39" fmla="*/ 113500 w 1089955"/>
                <a:gd name="connsiteY39" fmla="*/ 1214191 h 1215391"/>
                <a:gd name="connsiteX0" fmla="*/ 113500 w 1089955"/>
                <a:gd name="connsiteY0" fmla="*/ 1214191 h 1215391"/>
                <a:gd name="connsiteX1" fmla="*/ 197439 w 1089955"/>
                <a:gd name="connsiteY1" fmla="*/ 1185021 h 1215391"/>
                <a:gd name="connsiteX2" fmla="*/ 1029289 w 1089955"/>
                <a:gd name="connsiteY2" fmla="*/ 708771 h 1215391"/>
                <a:gd name="connsiteX3" fmla="*/ 1053352 w 1089955"/>
                <a:gd name="connsiteY3" fmla="*/ 682389 h 1215391"/>
                <a:gd name="connsiteX4" fmla="*/ 1061442 w 1089955"/>
                <a:gd name="connsiteY4" fmla="*/ 674765 h 1215391"/>
                <a:gd name="connsiteX5" fmla="*/ 1065688 w 1089955"/>
                <a:gd name="connsiteY5" fmla="*/ 668865 h 1215391"/>
                <a:gd name="connsiteX6" fmla="*/ 1067519 w 1089955"/>
                <a:gd name="connsiteY6" fmla="*/ 666857 h 1215391"/>
                <a:gd name="connsiteX7" fmla="*/ 1068492 w 1089955"/>
                <a:gd name="connsiteY7" fmla="*/ 664970 h 1215391"/>
                <a:gd name="connsiteX8" fmla="*/ 1080486 w 1089955"/>
                <a:gd name="connsiteY8" fmla="*/ 648304 h 1215391"/>
                <a:gd name="connsiteX9" fmla="*/ 1086133 w 1089955"/>
                <a:gd name="connsiteY9" fmla="*/ 630721 h 1215391"/>
                <a:gd name="connsiteX10" fmla="*/ 1086687 w 1089955"/>
                <a:gd name="connsiteY10" fmla="*/ 629644 h 1215391"/>
                <a:gd name="connsiteX11" fmla="*/ 1086780 w 1089955"/>
                <a:gd name="connsiteY11" fmla="*/ 628705 h 1215391"/>
                <a:gd name="connsiteX12" fmla="*/ 1089955 w 1089955"/>
                <a:gd name="connsiteY12" fmla="*/ 618818 h 1215391"/>
                <a:gd name="connsiteX13" fmla="*/ 1088856 w 1089955"/>
                <a:gd name="connsiteY13" fmla="*/ 607696 h 1215391"/>
                <a:gd name="connsiteX14" fmla="*/ 1089955 w 1089955"/>
                <a:gd name="connsiteY14" fmla="*/ 596573 h 1215391"/>
                <a:gd name="connsiteX15" fmla="*/ 1086780 w 1089955"/>
                <a:gd name="connsiteY15" fmla="*/ 586686 h 1215391"/>
                <a:gd name="connsiteX16" fmla="*/ 1086687 w 1089955"/>
                <a:gd name="connsiteY16" fmla="*/ 585747 h 1215391"/>
                <a:gd name="connsiteX17" fmla="*/ 1086133 w 1089955"/>
                <a:gd name="connsiteY17" fmla="*/ 584670 h 1215391"/>
                <a:gd name="connsiteX18" fmla="*/ 1080486 w 1089955"/>
                <a:gd name="connsiteY18" fmla="*/ 567087 h 1215391"/>
                <a:gd name="connsiteX19" fmla="*/ 1068492 w 1089955"/>
                <a:gd name="connsiteY19" fmla="*/ 550422 h 1215391"/>
                <a:gd name="connsiteX20" fmla="*/ 1067519 w 1089955"/>
                <a:gd name="connsiteY20" fmla="*/ 548534 h 1215391"/>
                <a:gd name="connsiteX21" fmla="*/ 1065688 w 1089955"/>
                <a:gd name="connsiteY21" fmla="*/ 546526 h 1215391"/>
                <a:gd name="connsiteX22" fmla="*/ 1061442 w 1089955"/>
                <a:gd name="connsiteY22" fmla="*/ 540626 h 1215391"/>
                <a:gd name="connsiteX23" fmla="*/ 1053352 w 1089955"/>
                <a:gd name="connsiteY23" fmla="*/ 533002 h 1215391"/>
                <a:gd name="connsiteX24" fmla="*/ 1029289 w 1089955"/>
                <a:gd name="connsiteY24" fmla="*/ 506620 h 1215391"/>
                <a:gd name="connsiteX25" fmla="*/ 197439 w 1089955"/>
                <a:gd name="connsiteY25" fmla="*/ 30370 h 1215391"/>
                <a:gd name="connsiteX26" fmla="*/ 45039 w 1089955"/>
                <a:gd name="connsiteY26" fmla="*/ 11320 h 1215391"/>
                <a:gd name="connsiteX27" fmla="*/ 1135 w 1089955"/>
                <a:gd name="connsiteY27" fmla="*/ 105677 h 1215391"/>
                <a:gd name="connsiteX28" fmla="*/ 788 w 1089955"/>
                <a:gd name="connsiteY28" fmla="*/ 134492 h 1215391"/>
                <a:gd name="connsiteX29" fmla="*/ 311 w 1089955"/>
                <a:gd name="connsiteY29" fmla="*/ 134492 h 1215391"/>
                <a:gd name="connsiteX30" fmla="*/ 209 w 1089955"/>
                <a:gd name="connsiteY30" fmla="*/ 156651 h 1215391"/>
                <a:gd name="connsiteX31" fmla="*/ 162 w 1089955"/>
                <a:gd name="connsiteY31" fmla="*/ 584921 h 1215391"/>
                <a:gd name="connsiteX32" fmla="*/ 188 w 1089955"/>
                <a:gd name="connsiteY32" fmla="*/ 607696 h 1215391"/>
                <a:gd name="connsiteX33" fmla="*/ 162 w 1089955"/>
                <a:gd name="connsiteY33" fmla="*/ 630470 h 1215391"/>
                <a:gd name="connsiteX34" fmla="*/ 209 w 1089955"/>
                <a:gd name="connsiteY34" fmla="*/ 1058740 h 1215391"/>
                <a:gd name="connsiteX35" fmla="*/ 311 w 1089955"/>
                <a:gd name="connsiteY35" fmla="*/ 1080899 h 1215391"/>
                <a:gd name="connsiteX36" fmla="*/ 788 w 1089955"/>
                <a:gd name="connsiteY36" fmla="*/ 1080899 h 1215391"/>
                <a:gd name="connsiteX37" fmla="*/ 1135 w 1089955"/>
                <a:gd name="connsiteY37" fmla="*/ 1109714 h 1215391"/>
                <a:gd name="connsiteX38" fmla="*/ 45039 w 1089955"/>
                <a:gd name="connsiteY38" fmla="*/ 1204071 h 1215391"/>
                <a:gd name="connsiteX39" fmla="*/ 113500 w 1089955"/>
                <a:gd name="connsiteY39" fmla="*/ 1214191 h 1215391"/>
                <a:gd name="connsiteX0" fmla="*/ 113500 w 1089955"/>
                <a:gd name="connsiteY0" fmla="*/ 1214191 h 1215391"/>
                <a:gd name="connsiteX1" fmla="*/ 197439 w 1089955"/>
                <a:gd name="connsiteY1" fmla="*/ 1185021 h 1215391"/>
                <a:gd name="connsiteX2" fmla="*/ 1029289 w 1089955"/>
                <a:gd name="connsiteY2" fmla="*/ 708771 h 1215391"/>
                <a:gd name="connsiteX3" fmla="*/ 1053352 w 1089955"/>
                <a:gd name="connsiteY3" fmla="*/ 682389 h 1215391"/>
                <a:gd name="connsiteX4" fmla="*/ 1061442 w 1089955"/>
                <a:gd name="connsiteY4" fmla="*/ 674765 h 1215391"/>
                <a:gd name="connsiteX5" fmla="*/ 1065688 w 1089955"/>
                <a:gd name="connsiteY5" fmla="*/ 668865 h 1215391"/>
                <a:gd name="connsiteX6" fmla="*/ 1067519 w 1089955"/>
                <a:gd name="connsiteY6" fmla="*/ 666857 h 1215391"/>
                <a:gd name="connsiteX7" fmla="*/ 1068492 w 1089955"/>
                <a:gd name="connsiteY7" fmla="*/ 664970 h 1215391"/>
                <a:gd name="connsiteX8" fmla="*/ 1080486 w 1089955"/>
                <a:gd name="connsiteY8" fmla="*/ 648304 h 1215391"/>
                <a:gd name="connsiteX9" fmla="*/ 1086133 w 1089955"/>
                <a:gd name="connsiteY9" fmla="*/ 630721 h 1215391"/>
                <a:gd name="connsiteX10" fmla="*/ 1086687 w 1089955"/>
                <a:gd name="connsiteY10" fmla="*/ 629644 h 1215391"/>
                <a:gd name="connsiteX11" fmla="*/ 1086780 w 1089955"/>
                <a:gd name="connsiteY11" fmla="*/ 628705 h 1215391"/>
                <a:gd name="connsiteX12" fmla="*/ 1089955 w 1089955"/>
                <a:gd name="connsiteY12" fmla="*/ 618818 h 1215391"/>
                <a:gd name="connsiteX13" fmla="*/ 1088856 w 1089955"/>
                <a:gd name="connsiteY13" fmla="*/ 607696 h 1215391"/>
                <a:gd name="connsiteX14" fmla="*/ 1089955 w 1089955"/>
                <a:gd name="connsiteY14" fmla="*/ 596573 h 1215391"/>
                <a:gd name="connsiteX15" fmla="*/ 1086780 w 1089955"/>
                <a:gd name="connsiteY15" fmla="*/ 586686 h 1215391"/>
                <a:gd name="connsiteX16" fmla="*/ 1086687 w 1089955"/>
                <a:gd name="connsiteY16" fmla="*/ 585747 h 1215391"/>
                <a:gd name="connsiteX17" fmla="*/ 1086133 w 1089955"/>
                <a:gd name="connsiteY17" fmla="*/ 584670 h 1215391"/>
                <a:gd name="connsiteX18" fmla="*/ 1080486 w 1089955"/>
                <a:gd name="connsiteY18" fmla="*/ 567087 h 1215391"/>
                <a:gd name="connsiteX19" fmla="*/ 1068492 w 1089955"/>
                <a:gd name="connsiteY19" fmla="*/ 550422 h 1215391"/>
                <a:gd name="connsiteX20" fmla="*/ 1067519 w 1089955"/>
                <a:gd name="connsiteY20" fmla="*/ 548534 h 1215391"/>
                <a:gd name="connsiteX21" fmla="*/ 1065688 w 1089955"/>
                <a:gd name="connsiteY21" fmla="*/ 546526 h 1215391"/>
                <a:gd name="connsiteX22" fmla="*/ 1061442 w 1089955"/>
                <a:gd name="connsiteY22" fmla="*/ 540626 h 1215391"/>
                <a:gd name="connsiteX23" fmla="*/ 1053352 w 1089955"/>
                <a:gd name="connsiteY23" fmla="*/ 533002 h 1215391"/>
                <a:gd name="connsiteX24" fmla="*/ 1029289 w 1089955"/>
                <a:gd name="connsiteY24" fmla="*/ 506620 h 1215391"/>
                <a:gd name="connsiteX25" fmla="*/ 197439 w 1089955"/>
                <a:gd name="connsiteY25" fmla="*/ 30370 h 1215391"/>
                <a:gd name="connsiteX26" fmla="*/ 45039 w 1089955"/>
                <a:gd name="connsiteY26" fmla="*/ 11320 h 1215391"/>
                <a:gd name="connsiteX27" fmla="*/ 1135 w 1089955"/>
                <a:gd name="connsiteY27" fmla="*/ 105677 h 1215391"/>
                <a:gd name="connsiteX28" fmla="*/ 788 w 1089955"/>
                <a:gd name="connsiteY28" fmla="*/ 134492 h 1215391"/>
                <a:gd name="connsiteX29" fmla="*/ 311 w 1089955"/>
                <a:gd name="connsiteY29" fmla="*/ 134492 h 1215391"/>
                <a:gd name="connsiteX30" fmla="*/ 209 w 1089955"/>
                <a:gd name="connsiteY30" fmla="*/ 156651 h 1215391"/>
                <a:gd name="connsiteX31" fmla="*/ 162 w 1089955"/>
                <a:gd name="connsiteY31" fmla="*/ 584921 h 1215391"/>
                <a:gd name="connsiteX32" fmla="*/ 188 w 1089955"/>
                <a:gd name="connsiteY32" fmla="*/ 607696 h 1215391"/>
                <a:gd name="connsiteX33" fmla="*/ 162 w 1089955"/>
                <a:gd name="connsiteY33" fmla="*/ 630470 h 1215391"/>
                <a:gd name="connsiteX34" fmla="*/ 209 w 1089955"/>
                <a:gd name="connsiteY34" fmla="*/ 1058740 h 1215391"/>
                <a:gd name="connsiteX35" fmla="*/ 311 w 1089955"/>
                <a:gd name="connsiteY35" fmla="*/ 1080899 h 1215391"/>
                <a:gd name="connsiteX36" fmla="*/ 788 w 1089955"/>
                <a:gd name="connsiteY36" fmla="*/ 1080899 h 1215391"/>
                <a:gd name="connsiteX37" fmla="*/ 1135 w 1089955"/>
                <a:gd name="connsiteY37" fmla="*/ 1109714 h 1215391"/>
                <a:gd name="connsiteX38" fmla="*/ 45039 w 1089955"/>
                <a:gd name="connsiteY38" fmla="*/ 1204071 h 1215391"/>
                <a:gd name="connsiteX39" fmla="*/ 113500 w 1089955"/>
                <a:gd name="connsiteY39" fmla="*/ 1214191 h 1215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955" h="1215391">
                  <a:moveTo>
                    <a:pt x="113500" y="1214191"/>
                  </a:moveTo>
                  <a:cubicBezTo>
                    <a:pt x="140818" y="1210950"/>
                    <a:pt x="170716" y="1201161"/>
                    <a:pt x="197439" y="1185021"/>
                  </a:cubicBezTo>
                  <a:cubicBezTo>
                    <a:pt x="474722" y="1026271"/>
                    <a:pt x="803864" y="868579"/>
                    <a:pt x="1029289" y="708771"/>
                  </a:cubicBezTo>
                  <a:lnTo>
                    <a:pt x="1053352" y="682389"/>
                  </a:lnTo>
                  <a:lnTo>
                    <a:pt x="1061442" y="674765"/>
                  </a:lnTo>
                  <a:lnTo>
                    <a:pt x="1065688" y="668865"/>
                  </a:lnTo>
                  <a:lnTo>
                    <a:pt x="1067519" y="666857"/>
                  </a:lnTo>
                  <a:lnTo>
                    <a:pt x="1068492" y="664970"/>
                  </a:lnTo>
                  <a:lnTo>
                    <a:pt x="1080486" y="648304"/>
                  </a:lnTo>
                  <a:lnTo>
                    <a:pt x="1086133" y="630721"/>
                  </a:lnTo>
                  <a:lnTo>
                    <a:pt x="1086687" y="629644"/>
                  </a:lnTo>
                  <a:lnTo>
                    <a:pt x="1086780" y="628705"/>
                  </a:lnTo>
                  <a:lnTo>
                    <a:pt x="1089955" y="618818"/>
                  </a:lnTo>
                  <a:lnTo>
                    <a:pt x="1088856" y="607696"/>
                  </a:lnTo>
                  <a:cubicBezTo>
                    <a:pt x="1089222" y="603988"/>
                    <a:pt x="1089589" y="600281"/>
                    <a:pt x="1089955" y="596573"/>
                  </a:cubicBezTo>
                  <a:lnTo>
                    <a:pt x="1086780" y="586686"/>
                  </a:lnTo>
                  <a:lnTo>
                    <a:pt x="1086687" y="585747"/>
                  </a:lnTo>
                  <a:lnTo>
                    <a:pt x="1086133" y="584670"/>
                  </a:lnTo>
                  <a:lnTo>
                    <a:pt x="1080486" y="567087"/>
                  </a:lnTo>
                  <a:lnTo>
                    <a:pt x="1068492" y="550422"/>
                  </a:lnTo>
                  <a:lnTo>
                    <a:pt x="1067519" y="548534"/>
                  </a:lnTo>
                  <a:lnTo>
                    <a:pt x="1065688" y="546526"/>
                  </a:lnTo>
                  <a:lnTo>
                    <a:pt x="1061442" y="540626"/>
                  </a:lnTo>
                  <a:lnTo>
                    <a:pt x="1053352" y="533002"/>
                  </a:lnTo>
                  <a:lnTo>
                    <a:pt x="1029289" y="506620"/>
                  </a:lnTo>
                  <a:cubicBezTo>
                    <a:pt x="848314" y="391262"/>
                    <a:pt x="474722" y="189120"/>
                    <a:pt x="197439" y="30370"/>
                  </a:cubicBezTo>
                  <a:cubicBezTo>
                    <a:pt x="143993" y="-1909"/>
                    <a:pt x="77847" y="-8788"/>
                    <a:pt x="45039" y="11320"/>
                  </a:cubicBezTo>
                  <a:cubicBezTo>
                    <a:pt x="20433" y="26401"/>
                    <a:pt x="5352" y="62318"/>
                    <a:pt x="1135" y="105677"/>
                  </a:cubicBezTo>
                  <a:cubicBezTo>
                    <a:pt x="1019" y="115282"/>
                    <a:pt x="904" y="124887"/>
                    <a:pt x="788" y="134492"/>
                  </a:cubicBezTo>
                  <a:lnTo>
                    <a:pt x="311" y="134492"/>
                  </a:lnTo>
                  <a:lnTo>
                    <a:pt x="209" y="156651"/>
                  </a:lnTo>
                  <a:cubicBezTo>
                    <a:pt x="-108" y="266993"/>
                    <a:pt x="-12" y="421692"/>
                    <a:pt x="162" y="584921"/>
                  </a:cubicBezTo>
                  <a:cubicBezTo>
                    <a:pt x="171" y="592513"/>
                    <a:pt x="179" y="600104"/>
                    <a:pt x="188" y="607696"/>
                  </a:cubicBezTo>
                  <a:cubicBezTo>
                    <a:pt x="179" y="615287"/>
                    <a:pt x="171" y="622879"/>
                    <a:pt x="162" y="630470"/>
                  </a:cubicBezTo>
                  <a:cubicBezTo>
                    <a:pt x="-12" y="793699"/>
                    <a:pt x="-108" y="948398"/>
                    <a:pt x="209" y="1058740"/>
                  </a:cubicBezTo>
                  <a:lnTo>
                    <a:pt x="311" y="1080899"/>
                  </a:lnTo>
                  <a:lnTo>
                    <a:pt x="788" y="1080899"/>
                  </a:lnTo>
                  <a:cubicBezTo>
                    <a:pt x="904" y="1090504"/>
                    <a:pt x="1019" y="1100109"/>
                    <a:pt x="1135" y="1109714"/>
                  </a:cubicBezTo>
                  <a:cubicBezTo>
                    <a:pt x="5352" y="1153073"/>
                    <a:pt x="20433" y="1188990"/>
                    <a:pt x="45039" y="1204071"/>
                  </a:cubicBezTo>
                  <a:cubicBezTo>
                    <a:pt x="61443" y="1214125"/>
                    <a:pt x="86182" y="1217432"/>
                    <a:pt x="113500" y="1214191"/>
                  </a:cubicBezTo>
                  <a:close/>
                </a:path>
              </a:pathLst>
            </a:custGeom>
            <a:solidFill>
              <a:schemeClr val="bg1">
                <a:lumMod val="75000"/>
              </a:schemeClr>
            </a:solidFill>
            <a:ln w="1270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b="1" kern="0">
                <a:solidFill>
                  <a:prstClr val="white"/>
                </a:solidFill>
                <a:latin typeface="Arial" panose="020B0604020202020204"/>
              </a:endParaRPr>
            </a:p>
          </p:txBody>
        </p:sp>
        <p:sp>
          <p:nvSpPr>
            <p:cNvPr id="38" name="Rectangle: Rounded Corners 37">
              <a:extLst>
                <a:ext uri="{FF2B5EF4-FFF2-40B4-BE49-F238E27FC236}">
                  <a16:creationId xmlns:a16="http://schemas.microsoft.com/office/drawing/2014/main" id="{65BF54E4-85AE-42B4-865B-B8DDAB6B3D40}"/>
                </a:ext>
              </a:extLst>
            </p:cNvPr>
            <p:cNvSpPr/>
            <p:nvPr/>
          </p:nvSpPr>
          <p:spPr>
            <a:xfrm>
              <a:off x="2076405" y="4272210"/>
              <a:ext cx="6627055" cy="627716"/>
            </a:xfrm>
            <a:prstGeom prst="roundRect">
              <a:avLst>
                <a:gd name="adj" fmla="val 7852"/>
              </a:avLst>
            </a:prstGeom>
            <a:noFill/>
            <a:ln w="12700" cap="flat" cmpd="sng" algn="ctr">
              <a:solidFill>
                <a:srgbClr val="706051">
                  <a:lumMod val="40000"/>
                  <a:lumOff val="60000"/>
                </a:srgbClr>
              </a:solidFill>
              <a:prstDash val="solid"/>
              <a:miter lim="800000"/>
            </a:ln>
            <a:effectLst/>
          </p:spPr>
          <p:txBody>
            <a:bodyPr lIns="18000" rIns="18000" rtlCol="0" anchor="ctr"/>
            <a:lstStyle/>
            <a:p>
              <a:pPr marL="285750" indent="-196850">
                <a:lnSpc>
                  <a:spcPts val="1800"/>
                </a:lnSpc>
                <a:buFont typeface="Wingdings" panose="05000000000000000000" pitchFamily="2" charset="2"/>
                <a:buChar char="§"/>
              </a:pPr>
              <a:r>
                <a:rPr lang="en-US" sz="1100" kern="0" dirty="0">
                  <a:solidFill>
                    <a:prstClr val="black"/>
                  </a:solidFill>
                  <a:latin typeface="Arial" panose="020B0604020202020204"/>
                </a:rPr>
                <a:t>The portion of the risk of an instrument that </a:t>
              </a:r>
              <a:r>
                <a:rPr lang="en-US" sz="1100" b="1" kern="0" dirty="0">
                  <a:solidFill>
                    <a:prstClr val="black"/>
                  </a:solidFill>
                  <a:latin typeface="Arial" panose="020B0604020202020204"/>
                </a:rPr>
                <a:t>relates to a risk factor</a:t>
              </a:r>
            </a:p>
            <a:p>
              <a:pPr marL="285750" indent="-196850">
                <a:lnSpc>
                  <a:spcPts val="1800"/>
                </a:lnSpc>
                <a:buFont typeface="Wingdings" panose="05000000000000000000" pitchFamily="2" charset="2"/>
                <a:buChar char="§"/>
              </a:pPr>
              <a:r>
                <a:rPr lang="en-US" sz="1100" b="1" kern="0" dirty="0">
                  <a:solidFill>
                    <a:prstClr val="black"/>
                  </a:solidFill>
                  <a:latin typeface="Arial" panose="020B0604020202020204"/>
                </a:rPr>
                <a:t>Delta and </a:t>
              </a:r>
              <a:r>
                <a:rPr lang="en-US" sz="1100" b="1" kern="0" dirty="0" err="1">
                  <a:solidFill>
                    <a:prstClr val="black"/>
                  </a:solidFill>
                  <a:latin typeface="Arial" panose="020B0604020202020204"/>
                </a:rPr>
                <a:t>vega</a:t>
              </a:r>
              <a:r>
                <a:rPr lang="en-US" sz="1100" b="1" kern="0" dirty="0">
                  <a:solidFill>
                    <a:prstClr val="black"/>
                  </a:solidFill>
                  <a:latin typeface="Arial" panose="020B0604020202020204"/>
                </a:rPr>
                <a:t> risks: </a:t>
              </a:r>
              <a:r>
                <a:rPr lang="en-US" sz="1100" kern="0" dirty="0">
                  <a:solidFill>
                    <a:prstClr val="black"/>
                  </a:solidFill>
                  <a:latin typeface="Arial" panose="020B0604020202020204"/>
                </a:rPr>
                <a:t>the risk position is a </a:t>
              </a:r>
              <a:r>
                <a:rPr lang="en-US" sz="1100" b="1" kern="0" dirty="0">
                  <a:solidFill>
                    <a:prstClr val="black"/>
                  </a:solidFill>
                  <a:latin typeface="Arial" panose="020B0604020202020204"/>
                </a:rPr>
                <a:t>sensitivity</a:t>
              </a:r>
              <a:r>
                <a:rPr lang="en-US" sz="1100" kern="0" dirty="0">
                  <a:solidFill>
                    <a:prstClr val="black"/>
                  </a:solidFill>
                  <a:latin typeface="Arial" panose="020B0604020202020204"/>
                </a:rPr>
                <a:t> to a risk factor</a:t>
              </a:r>
            </a:p>
            <a:p>
              <a:pPr marL="285750" indent="-196850">
                <a:lnSpc>
                  <a:spcPts val="1800"/>
                </a:lnSpc>
                <a:buFont typeface="Wingdings" panose="05000000000000000000" pitchFamily="2" charset="2"/>
                <a:buChar char="§"/>
              </a:pPr>
              <a:r>
                <a:rPr lang="en-US" sz="1100" b="1" kern="0" dirty="0">
                  <a:solidFill>
                    <a:prstClr val="black"/>
                  </a:solidFill>
                  <a:latin typeface="Arial" panose="020B0604020202020204"/>
                </a:rPr>
                <a:t>Curvature risk: </a:t>
              </a:r>
              <a:r>
                <a:rPr lang="en-US" sz="1100" kern="0" dirty="0">
                  <a:solidFill>
                    <a:prstClr val="black"/>
                  </a:solidFill>
                  <a:latin typeface="Arial" panose="020B0604020202020204"/>
                </a:rPr>
                <a:t>Based on losses from two stress scenarios</a:t>
              </a:r>
              <a:endParaRPr lang="en-US" sz="1100" b="1" kern="0" dirty="0">
                <a:solidFill>
                  <a:prstClr val="black"/>
                </a:solidFill>
                <a:latin typeface="Arial" panose="020B0604020202020204"/>
              </a:endParaRPr>
            </a:p>
          </p:txBody>
        </p:sp>
        <p:sp>
          <p:nvSpPr>
            <p:cNvPr id="39" name="Rectangle: Rounded Corners 38">
              <a:extLst>
                <a:ext uri="{FF2B5EF4-FFF2-40B4-BE49-F238E27FC236}">
                  <a16:creationId xmlns:a16="http://schemas.microsoft.com/office/drawing/2014/main" id="{0FFA4A77-4821-47AE-A13B-92B87ADFF2DA}"/>
                </a:ext>
              </a:extLst>
            </p:cNvPr>
            <p:cNvSpPr/>
            <p:nvPr/>
          </p:nvSpPr>
          <p:spPr>
            <a:xfrm>
              <a:off x="399358" y="5063430"/>
              <a:ext cx="1261089" cy="622248"/>
            </a:xfrm>
            <a:prstGeom prst="roundRect">
              <a:avLst>
                <a:gd name="adj" fmla="val 8658"/>
              </a:avLst>
            </a:prstGeom>
            <a:solidFill>
              <a:srgbClr val="002060"/>
            </a:solidFill>
            <a:ln w="12700" cap="flat" cmpd="sng" algn="ctr">
              <a:solidFill>
                <a:srgbClr val="00206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IN" sz="1200" b="1" kern="0" dirty="0">
                  <a:solidFill>
                    <a:prstClr val="white"/>
                  </a:solidFill>
                  <a:latin typeface="Arial" panose="020B0604020202020204"/>
                </a:rPr>
                <a:t>Risk capital requirement</a:t>
              </a:r>
            </a:p>
          </p:txBody>
        </p:sp>
        <p:sp>
          <p:nvSpPr>
            <p:cNvPr id="40" name="Freeform 31">
              <a:extLst>
                <a:ext uri="{FF2B5EF4-FFF2-40B4-BE49-F238E27FC236}">
                  <a16:creationId xmlns:a16="http://schemas.microsoft.com/office/drawing/2014/main" id="{EE60D1C8-7E90-4C27-A6D2-63AF5686FA19}"/>
                </a:ext>
              </a:extLst>
            </p:cNvPr>
            <p:cNvSpPr/>
            <p:nvPr/>
          </p:nvSpPr>
          <p:spPr>
            <a:xfrm>
              <a:off x="1783942" y="5263351"/>
              <a:ext cx="207661" cy="216936"/>
            </a:xfrm>
            <a:custGeom>
              <a:avLst/>
              <a:gdLst>
                <a:gd name="connsiteX0" fmla="*/ 113500 w 1089955"/>
                <a:gd name="connsiteY0" fmla="*/ 1214191 h 1215391"/>
                <a:gd name="connsiteX1" fmla="*/ 197439 w 1089955"/>
                <a:gd name="connsiteY1" fmla="*/ 1185021 h 1215391"/>
                <a:gd name="connsiteX2" fmla="*/ 1029289 w 1089955"/>
                <a:gd name="connsiteY2" fmla="*/ 708771 h 1215391"/>
                <a:gd name="connsiteX3" fmla="*/ 1053352 w 1089955"/>
                <a:gd name="connsiteY3" fmla="*/ 682389 h 1215391"/>
                <a:gd name="connsiteX4" fmla="*/ 1061442 w 1089955"/>
                <a:gd name="connsiteY4" fmla="*/ 674765 h 1215391"/>
                <a:gd name="connsiteX5" fmla="*/ 1065688 w 1089955"/>
                <a:gd name="connsiteY5" fmla="*/ 668865 h 1215391"/>
                <a:gd name="connsiteX6" fmla="*/ 1067519 w 1089955"/>
                <a:gd name="connsiteY6" fmla="*/ 666857 h 1215391"/>
                <a:gd name="connsiteX7" fmla="*/ 1068492 w 1089955"/>
                <a:gd name="connsiteY7" fmla="*/ 664970 h 1215391"/>
                <a:gd name="connsiteX8" fmla="*/ 1080486 w 1089955"/>
                <a:gd name="connsiteY8" fmla="*/ 648304 h 1215391"/>
                <a:gd name="connsiteX9" fmla="*/ 1086133 w 1089955"/>
                <a:gd name="connsiteY9" fmla="*/ 630721 h 1215391"/>
                <a:gd name="connsiteX10" fmla="*/ 1086687 w 1089955"/>
                <a:gd name="connsiteY10" fmla="*/ 629644 h 1215391"/>
                <a:gd name="connsiteX11" fmla="*/ 1086780 w 1089955"/>
                <a:gd name="connsiteY11" fmla="*/ 628705 h 1215391"/>
                <a:gd name="connsiteX12" fmla="*/ 1089955 w 1089955"/>
                <a:gd name="connsiteY12" fmla="*/ 618818 h 1215391"/>
                <a:gd name="connsiteX13" fmla="*/ 1088856 w 1089955"/>
                <a:gd name="connsiteY13" fmla="*/ 607696 h 1215391"/>
                <a:gd name="connsiteX14" fmla="*/ 1089955 w 1089955"/>
                <a:gd name="connsiteY14" fmla="*/ 596573 h 1215391"/>
                <a:gd name="connsiteX15" fmla="*/ 1086780 w 1089955"/>
                <a:gd name="connsiteY15" fmla="*/ 586686 h 1215391"/>
                <a:gd name="connsiteX16" fmla="*/ 1086687 w 1089955"/>
                <a:gd name="connsiteY16" fmla="*/ 585747 h 1215391"/>
                <a:gd name="connsiteX17" fmla="*/ 1086133 w 1089955"/>
                <a:gd name="connsiteY17" fmla="*/ 584670 h 1215391"/>
                <a:gd name="connsiteX18" fmla="*/ 1080486 w 1089955"/>
                <a:gd name="connsiteY18" fmla="*/ 567087 h 1215391"/>
                <a:gd name="connsiteX19" fmla="*/ 1068492 w 1089955"/>
                <a:gd name="connsiteY19" fmla="*/ 550422 h 1215391"/>
                <a:gd name="connsiteX20" fmla="*/ 1067519 w 1089955"/>
                <a:gd name="connsiteY20" fmla="*/ 548534 h 1215391"/>
                <a:gd name="connsiteX21" fmla="*/ 1065688 w 1089955"/>
                <a:gd name="connsiteY21" fmla="*/ 546526 h 1215391"/>
                <a:gd name="connsiteX22" fmla="*/ 1061442 w 1089955"/>
                <a:gd name="connsiteY22" fmla="*/ 540626 h 1215391"/>
                <a:gd name="connsiteX23" fmla="*/ 1053352 w 1089955"/>
                <a:gd name="connsiteY23" fmla="*/ 533002 h 1215391"/>
                <a:gd name="connsiteX24" fmla="*/ 1029289 w 1089955"/>
                <a:gd name="connsiteY24" fmla="*/ 506620 h 1215391"/>
                <a:gd name="connsiteX25" fmla="*/ 197439 w 1089955"/>
                <a:gd name="connsiteY25" fmla="*/ 30370 h 1215391"/>
                <a:gd name="connsiteX26" fmla="*/ 45039 w 1089955"/>
                <a:gd name="connsiteY26" fmla="*/ 11320 h 1215391"/>
                <a:gd name="connsiteX27" fmla="*/ 1135 w 1089955"/>
                <a:gd name="connsiteY27" fmla="*/ 105677 h 1215391"/>
                <a:gd name="connsiteX28" fmla="*/ 788 w 1089955"/>
                <a:gd name="connsiteY28" fmla="*/ 134492 h 1215391"/>
                <a:gd name="connsiteX29" fmla="*/ 311 w 1089955"/>
                <a:gd name="connsiteY29" fmla="*/ 134492 h 1215391"/>
                <a:gd name="connsiteX30" fmla="*/ 209 w 1089955"/>
                <a:gd name="connsiteY30" fmla="*/ 156651 h 1215391"/>
                <a:gd name="connsiteX31" fmla="*/ 162 w 1089955"/>
                <a:gd name="connsiteY31" fmla="*/ 584921 h 1215391"/>
                <a:gd name="connsiteX32" fmla="*/ 188 w 1089955"/>
                <a:gd name="connsiteY32" fmla="*/ 607696 h 1215391"/>
                <a:gd name="connsiteX33" fmla="*/ 162 w 1089955"/>
                <a:gd name="connsiteY33" fmla="*/ 630470 h 1215391"/>
                <a:gd name="connsiteX34" fmla="*/ 209 w 1089955"/>
                <a:gd name="connsiteY34" fmla="*/ 1058740 h 1215391"/>
                <a:gd name="connsiteX35" fmla="*/ 311 w 1089955"/>
                <a:gd name="connsiteY35" fmla="*/ 1080899 h 1215391"/>
                <a:gd name="connsiteX36" fmla="*/ 788 w 1089955"/>
                <a:gd name="connsiteY36" fmla="*/ 1080899 h 1215391"/>
                <a:gd name="connsiteX37" fmla="*/ 1135 w 1089955"/>
                <a:gd name="connsiteY37" fmla="*/ 1109714 h 1215391"/>
                <a:gd name="connsiteX38" fmla="*/ 45039 w 1089955"/>
                <a:gd name="connsiteY38" fmla="*/ 1204071 h 1215391"/>
                <a:gd name="connsiteX39" fmla="*/ 113500 w 1089955"/>
                <a:gd name="connsiteY39" fmla="*/ 1214191 h 1215391"/>
                <a:gd name="connsiteX0" fmla="*/ 113500 w 1089955"/>
                <a:gd name="connsiteY0" fmla="*/ 1214191 h 1215391"/>
                <a:gd name="connsiteX1" fmla="*/ 197439 w 1089955"/>
                <a:gd name="connsiteY1" fmla="*/ 1185021 h 1215391"/>
                <a:gd name="connsiteX2" fmla="*/ 1029289 w 1089955"/>
                <a:gd name="connsiteY2" fmla="*/ 708771 h 1215391"/>
                <a:gd name="connsiteX3" fmla="*/ 1053352 w 1089955"/>
                <a:gd name="connsiteY3" fmla="*/ 682389 h 1215391"/>
                <a:gd name="connsiteX4" fmla="*/ 1061442 w 1089955"/>
                <a:gd name="connsiteY4" fmla="*/ 674765 h 1215391"/>
                <a:gd name="connsiteX5" fmla="*/ 1065688 w 1089955"/>
                <a:gd name="connsiteY5" fmla="*/ 668865 h 1215391"/>
                <a:gd name="connsiteX6" fmla="*/ 1067519 w 1089955"/>
                <a:gd name="connsiteY6" fmla="*/ 666857 h 1215391"/>
                <a:gd name="connsiteX7" fmla="*/ 1068492 w 1089955"/>
                <a:gd name="connsiteY7" fmla="*/ 664970 h 1215391"/>
                <a:gd name="connsiteX8" fmla="*/ 1080486 w 1089955"/>
                <a:gd name="connsiteY8" fmla="*/ 648304 h 1215391"/>
                <a:gd name="connsiteX9" fmla="*/ 1086133 w 1089955"/>
                <a:gd name="connsiteY9" fmla="*/ 630721 h 1215391"/>
                <a:gd name="connsiteX10" fmla="*/ 1086687 w 1089955"/>
                <a:gd name="connsiteY10" fmla="*/ 629644 h 1215391"/>
                <a:gd name="connsiteX11" fmla="*/ 1086780 w 1089955"/>
                <a:gd name="connsiteY11" fmla="*/ 628705 h 1215391"/>
                <a:gd name="connsiteX12" fmla="*/ 1089955 w 1089955"/>
                <a:gd name="connsiteY12" fmla="*/ 618818 h 1215391"/>
                <a:gd name="connsiteX13" fmla="*/ 1088856 w 1089955"/>
                <a:gd name="connsiteY13" fmla="*/ 607696 h 1215391"/>
                <a:gd name="connsiteX14" fmla="*/ 1089955 w 1089955"/>
                <a:gd name="connsiteY14" fmla="*/ 596573 h 1215391"/>
                <a:gd name="connsiteX15" fmla="*/ 1086780 w 1089955"/>
                <a:gd name="connsiteY15" fmla="*/ 586686 h 1215391"/>
                <a:gd name="connsiteX16" fmla="*/ 1086687 w 1089955"/>
                <a:gd name="connsiteY16" fmla="*/ 585747 h 1215391"/>
                <a:gd name="connsiteX17" fmla="*/ 1086133 w 1089955"/>
                <a:gd name="connsiteY17" fmla="*/ 584670 h 1215391"/>
                <a:gd name="connsiteX18" fmla="*/ 1080486 w 1089955"/>
                <a:gd name="connsiteY18" fmla="*/ 567087 h 1215391"/>
                <a:gd name="connsiteX19" fmla="*/ 1068492 w 1089955"/>
                <a:gd name="connsiteY19" fmla="*/ 550422 h 1215391"/>
                <a:gd name="connsiteX20" fmla="*/ 1067519 w 1089955"/>
                <a:gd name="connsiteY20" fmla="*/ 548534 h 1215391"/>
                <a:gd name="connsiteX21" fmla="*/ 1065688 w 1089955"/>
                <a:gd name="connsiteY21" fmla="*/ 546526 h 1215391"/>
                <a:gd name="connsiteX22" fmla="*/ 1061442 w 1089955"/>
                <a:gd name="connsiteY22" fmla="*/ 540626 h 1215391"/>
                <a:gd name="connsiteX23" fmla="*/ 1053352 w 1089955"/>
                <a:gd name="connsiteY23" fmla="*/ 533002 h 1215391"/>
                <a:gd name="connsiteX24" fmla="*/ 1029289 w 1089955"/>
                <a:gd name="connsiteY24" fmla="*/ 506620 h 1215391"/>
                <a:gd name="connsiteX25" fmla="*/ 197439 w 1089955"/>
                <a:gd name="connsiteY25" fmla="*/ 30370 h 1215391"/>
                <a:gd name="connsiteX26" fmla="*/ 45039 w 1089955"/>
                <a:gd name="connsiteY26" fmla="*/ 11320 h 1215391"/>
                <a:gd name="connsiteX27" fmla="*/ 1135 w 1089955"/>
                <a:gd name="connsiteY27" fmla="*/ 105677 h 1215391"/>
                <a:gd name="connsiteX28" fmla="*/ 788 w 1089955"/>
                <a:gd name="connsiteY28" fmla="*/ 134492 h 1215391"/>
                <a:gd name="connsiteX29" fmla="*/ 311 w 1089955"/>
                <a:gd name="connsiteY29" fmla="*/ 134492 h 1215391"/>
                <a:gd name="connsiteX30" fmla="*/ 209 w 1089955"/>
                <a:gd name="connsiteY30" fmla="*/ 156651 h 1215391"/>
                <a:gd name="connsiteX31" fmla="*/ 162 w 1089955"/>
                <a:gd name="connsiteY31" fmla="*/ 584921 h 1215391"/>
                <a:gd name="connsiteX32" fmla="*/ 188 w 1089955"/>
                <a:gd name="connsiteY32" fmla="*/ 607696 h 1215391"/>
                <a:gd name="connsiteX33" fmla="*/ 162 w 1089955"/>
                <a:gd name="connsiteY33" fmla="*/ 630470 h 1215391"/>
                <a:gd name="connsiteX34" fmla="*/ 209 w 1089955"/>
                <a:gd name="connsiteY34" fmla="*/ 1058740 h 1215391"/>
                <a:gd name="connsiteX35" fmla="*/ 311 w 1089955"/>
                <a:gd name="connsiteY35" fmla="*/ 1080899 h 1215391"/>
                <a:gd name="connsiteX36" fmla="*/ 788 w 1089955"/>
                <a:gd name="connsiteY36" fmla="*/ 1080899 h 1215391"/>
                <a:gd name="connsiteX37" fmla="*/ 1135 w 1089955"/>
                <a:gd name="connsiteY37" fmla="*/ 1109714 h 1215391"/>
                <a:gd name="connsiteX38" fmla="*/ 45039 w 1089955"/>
                <a:gd name="connsiteY38" fmla="*/ 1204071 h 1215391"/>
                <a:gd name="connsiteX39" fmla="*/ 113500 w 1089955"/>
                <a:gd name="connsiteY39" fmla="*/ 1214191 h 1215391"/>
                <a:gd name="connsiteX0" fmla="*/ 113500 w 1089955"/>
                <a:gd name="connsiteY0" fmla="*/ 1214191 h 1215391"/>
                <a:gd name="connsiteX1" fmla="*/ 197439 w 1089955"/>
                <a:gd name="connsiteY1" fmla="*/ 1185021 h 1215391"/>
                <a:gd name="connsiteX2" fmla="*/ 1029289 w 1089955"/>
                <a:gd name="connsiteY2" fmla="*/ 708771 h 1215391"/>
                <a:gd name="connsiteX3" fmla="*/ 1053352 w 1089955"/>
                <a:gd name="connsiteY3" fmla="*/ 682389 h 1215391"/>
                <a:gd name="connsiteX4" fmla="*/ 1061442 w 1089955"/>
                <a:gd name="connsiteY4" fmla="*/ 674765 h 1215391"/>
                <a:gd name="connsiteX5" fmla="*/ 1065688 w 1089955"/>
                <a:gd name="connsiteY5" fmla="*/ 668865 h 1215391"/>
                <a:gd name="connsiteX6" fmla="*/ 1067519 w 1089955"/>
                <a:gd name="connsiteY6" fmla="*/ 666857 h 1215391"/>
                <a:gd name="connsiteX7" fmla="*/ 1068492 w 1089955"/>
                <a:gd name="connsiteY7" fmla="*/ 664970 h 1215391"/>
                <a:gd name="connsiteX8" fmla="*/ 1080486 w 1089955"/>
                <a:gd name="connsiteY8" fmla="*/ 648304 h 1215391"/>
                <a:gd name="connsiteX9" fmla="*/ 1086133 w 1089955"/>
                <a:gd name="connsiteY9" fmla="*/ 630721 h 1215391"/>
                <a:gd name="connsiteX10" fmla="*/ 1086687 w 1089955"/>
                <a:gd name="connsiteY10" fmla="*/ 629644 h 1215391"/>
                <a:gd name="connsiteX11" fmla="*/ 1086780 w 1089955"/>
                <a:gd name="connsiteY11" fmla="*/ 628705 h 1215391"/>
                <a:gd name="connsiteX12" fmla="*/ 1089955 w 1089955"/>
                <a:gd name="connsiteY12" fmla="*/ 618818 h 1215391"/>
                <a:gd name="connsiteX13" fmla="*/ 1088856 w 1089955"/>
                <a:gd name="connsiteY13" fmla="*/ 607696 h 1215391"/>
                <a:gd name="connsiteX14" fmla="*/ 1089955 w 1089955"/>
                <a:gd name="connsiteY14" fmla="*/ 596573 h 1215391"/>
                <a:gd name="connsiteX15" fmla="*/ 1086780 w 1089955"/>
                <a:gd name="connsiteY15" fmla="*/ 586686 h 1215391"/>
                <a:gd name="connsiteX16" fmla="*/ 1086687 w 1089955"/>
                <a:gd name="connsiteY16" fmla="*/ 585747 h 1215391"/>
                <a:gd name="connsiteX17" fmla="*/ 1086133 w 1089955"/>
                <a:gd name="connsiteY17" fmla="*/ 584670 h 1215391"/>
                <a:gd name="connsiteX18" fmla="*/ 1080486 w 1089955"/>
                <a:gd name="connsiteY18" fmla="*/ 567087 h 1215391"/>
                <a:gd name="connsiteX19" fmla="*/ 1068492 w 1089955"/>
                <a:gd name="connsiteY19" fmla="*/ 550422 h 1215391"/>
                <a:gd name="connsiteX20" fmla="*/ 1067519 w 1089955"/>
                <a:gd name="connsiteY20" fmla="*/ 548534 h 1215391"/>
                <a:gd name="connsiteX21" fmla="*/ 1065688 w 1089955"/>
                <a:gd name="connsiteY21" fmla="*/ 546526 h 1215391"/>
                <a:gd name="connsiteX22" fmla="*/ 1061442 w 1089955"/>
                <a:gd name="connsiteY22" fmla="*/ 540626 h 1215391"/>
                <a:gd name="connsiteX23" fmla="*/ 1053352 w 1089955"/>
                <a:gd name="connsiteY23" fmla="*/ 533002 h 1215391"/>
                <a:gd name="connsiteX24" fmla="*/ 1029289 w 1089955"/>
                <a:gd name="connsiteY24" fmla="*/ 506620 h 1215391"/>
                <a:gd name="connsiteX25" fmla="*/ 197439 w 1089955"/>
                <a:gd name="connsiteY25" fmla="*/ 30370 h 1215391"/>
                <a:gd name="connsiteX26" fmla="*/ 45039 w 1089955"/>
                <a:gd name="connsiteY26" fmla="*/ 11320 h 1215391"/>
                <a:gd name="connsiteX27" fmla="*/ 1135 w 1089955"/>
                <a:gd name="connsiteY27" fmla="*/ 105677 h 1215391"/>
                <a:gd name="connsiteX28" fmla="*/ 788 w 1089955"/>
                <a:gd name="connsiteY28" fmla="*/ 134492 h 1215391"/>
                <a:gd name="connsiteX29" fmla="*/ 311 w 1089955"/>
                <a:gd name="connsiteY29" fmla="*/ 134492 h 1215391"/>
                <a:gd name="connsiteX30" fmla="*/ 209 w 1089955"/>
                <a:gd name="connsiteY30" fmla="*/ 156651 h 1215391"/>
                <a:gd name="connsiteX31" fmla="*/ 162 w 1089955"/>
                <a:gd name="connsiteY31" fmla="*/ 584921 h 1215391"/>
                <a:gd name="connsiteX32" fmla="*/ 188 w 1089955"/>
                <a:gd name="connsiteY32" fmla="*/ 607696 h 1215391"/>
                <a:gd name="connsiteX33" fmla="*/ 162 w 1089955"/>
                <a:gd name="connsiteY33" fmla="*/ 630470 h 1215391"/>
                <a:gd name="connsiteX34" fmla="*/ 209 w 1089955"/>
                <a:gd name="connsiteY34" fmla="*/ 1058740 h 1215391"/>
                <a:gd name="connsiteX35" fmla="*/ 311 w 1089955"/>
                <a:gd name="connsiteY35" fmla="*/ 1080899 h 1215391"/>
                <a:gd name="connsiteX36" fmla="*/ 788 w 1089955"/>
                <a:gd name="connsiteY36" fmla="*/ 1080899 h 1215391"/>
                <a:gd name="connsiteX37" fmla="*/ 1135 w 1089955"/>
                <a:gd name="connsiteY37" fmla="*/ 1109714 h 1215391"/>
                <a:gd name="connsiteX38" fmla="*/ 45039 w 1089955"/>
                <a:gd name="connsiteY38" fmla="*/ 1204071 h 1215391"/>
                <a:gd name="connsiteX39" fmla="*/ 113500 w 1089955"/>
                <a:gd name="connsiteY39" fmla="*/ 1214191 h 1215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955" h="1215391">
                  <a:moveTo>
                    <a:pt x="113500" y="1214191"/>
                  </a:moveTo>
                  <a:cubicBezTo>
                    <a:pt x="140818" y="1210950"/>
                    <a:pt x="170716" y="1201161"/>
                    <a:pt x="197439" y="1185021"/>
                  </a:cubicBezTo>
                  <a:cubicBezTo>
                    <a:pt x="474722" y="1026271"/>
                    <a:pt x="803864" y="868579"/>
                    <a:pt x="1029289" y="708771"/>
                  </a:cubicBezTo>
                  <a:lnTo>
                    <a:pt x="1053352" y="682389"/>
                  </a:lnTo>
                  <a:lnTo>
                    <a:pt x="1061442" y="674765"/>
                  </a:lnTo>
                  <a:lnTo>
                    <a:pt x="1065688" y="668865"/>
                  </a:lnTo>
                  <a:lnTo>
                    <a:pt x="1067519" y="666857"/>
                  </a:lnTo>
                  <a:lnTo>
                    <a:pt x="1068492" y="664970"/>
                  </a:lnTo>
                  <a:lnTo>
                    <a:pt x="1080486" y="648304"/>
                  </a:lnTo>
                  <a:lnTo>
                    <a:pt x="1086133" y="630721"/>
                  </a:lnTo>
                  <a:lnTo>
                    <a:pt x="1086687" y="629644"/>
                  </a:lnTo>
                  <a:lnTo>
                    <a:pt x="1086780" y="628705"/>
                  </a:lnTo>
                  <a:lnTo>
                    <a:pt x="1089955" y="618818"/>
                  </a:lnTo>
                  <a:lnTo>
                    <a:pt x="1088856" y="607696"/>
                  </a:lnTo>
                  <a:cubicBezTo>
                    <a:pt x="1089222" y="603988"/>
                    <a:pt x="1089589" y="600281"/>
                    <a:pt x="1089955" y="596573"/>
                  </a:cubicBezTo>
                  <a:lnTo>
                    <a:pt x="1086780" y="586686"/>
                  </a:lnTo>
                  <a:lnTo>
                    <a:pt x="1086687" y="585747"/>
                  </a:lnTo>
                  <a:lnTo>
                    <a:pt x="1086133" y="584670"/>
                  </a:lnTo>
                  <a:lnTo>
                    <a:pt x="1080486" y="567087"/>
                  </a:lnTo>
                  <a:lnTo>
                    <a:pt x="1068492" y="550422"/>
                  </a:lnTo>
                  <a:lnTo>
                    <a:pt x="1067519" y="548534"/>
                  </a:lnTo>
                  <a:lnTo>
                    <a:pt x="1065688" y="546526"/>
                  </a:lnTo>
                  <a:lnTo>
                    <a:pt x="1061442" y="540626"/>
                  </a:lnTo>
                  <a:lnTo>
                    <a:pt x="1053352" y="533002"/>
                  </a:lnTo>
                  <a:lnTo>
                    <a:pt x="1029289" y="506620"/>
                  </a:lnTo>
                  <a:cubicBezTo>
                    <a:pt x="848314" y="391262"/>
                    <a:pt x="474722" y="189120"/>
                    <a:pt x="197439" y="30370"/>
                  </a:cubicBezTo>
                  <a:cubicBezTo>
                    <a:pt x="143993" y="-1909"/>
                    <a:pt x="77847" y="-8788"/>
                    <a:pt x="45039" y="11320"/>
                  </a:cubicBezTo>
                  <a:cubicBezTo>
                    <a:pt x="20433" y="26401"/>
                    <a:pt x="5352" y="62318"/>
                    <a:pt x="1135" y="105677"/>
                  </a:cubicBezTo>
                  <a:cubicBezTo>
                    <a:pt x="1019" y="115282"/>
                    <a:pt x="904" y="124887"/>
                    <a:pt x="788" y="134492"/>
                  </a:cubicBezTo>
                  <a:lnTo>
                    <a:pt x="311" y="134492"/>
                  </a:lnTo>
                  <a:lnTo>
                    <a:pt x="209" y="156651"/>
                  </a:lnTo>
                  <a:cubicBezTo>
                    <a:pt x="-108" y="266993"/>
                    <a:pt x="-12" y="421692"/>
                    <a:pt x="162" y="584921"/>
                  </a:cubicBezTo>
                  <a:cubicBezTo>
                    <a:pt x="171" y="592513"/>
                    <a:pt x="179" y="600104"/>
                    <a:pt x="188" y="607696"/>
                  </a:cubicBezTo>
                  <a:cubicBezTo>
                    <a:pt x="179" y="615287"/>
                    <a:pt x="171" y="622879"/>
                    <a:pt x="162" y="630470"/>
                  </a:cubicBezTo>
                  <a:cubicBezTo>
                    <a:pt x="-12" y="793699"/>
                    <a:pt x="-108" y="948398"/>
                    <a:pt x="209" y="1058740"/>
                  </a:cubicBezTo>
                  <a:lnTo>
                    <a:pt x="311" y="1080899"/>
                  </a:lnTo>
                  <a:lnTo>
                    <a:pt x="788" y="1080899"/>
                  </a:lnTo>
                  <a:cubicBezTo>
                    <a:pt x="904" y="1090504"/>
                    <a:pt x="1019" y="1100109"/>
                    <a:pt x="1135" y="1109714"/>
                  </a:cubicBezTo>
                  <a:cubicBezTo>
                    <a:pt x="5352" y="1153073"/>
                    <a:pt x="20433" y="1188990"/>
                    <a:pt x="45039" y="1204071"/>
                  </a:cubicBezTo>
                  <a:cubicBezTo>
                    <a:pt x="61443" y="1214125"/>
                    <a:pt x="86182" y="1217432"/>
                    <a:pt x="113500" y="1214191"/>
                  </a:cubicBezTo>
                  <a:close/>
                </a:path>
              </a:pathLst>
            </a:custGeom>
            <a:solidFill>
              <a:schemeClr val="bg1">
                <a:lumMod val="75000"/>
              </a:schemeClr>
            </a:solidFill>
            <a:ln w="1270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b="1" kern="0">
                <a:solidFill>
                  <a:prstClr val="white"/>
                </a:solidFill>
                <a:latin typeface="Arial" panose="020B0604020202020204"/>
              </a:endParaRPr>
            </a:p>
          </p:txBody>
        </p:sp>
        <p:sp>
          <p:nvSpPr>
            <p:cNvPr id="41" name="Rectangle: Rounded Corners 40">
              <a:extLst>
                <a:ext uri="{FF2B5EF4-FFF2-40B4-BE49-F238E27FC236}">
                  <a16:creationId xmlns:a16="http://schemas.microsoft.com/office/drawing/2014/main" id="{D66535B7-E073-482A-A8AF-AADF22C9FD4C}"/>
                </a:ext>
              </a:extLst>
            </p:cNvPr>
            <p:cNvSpPr/>
            <p:nvPr/>
          </p:nvSpPr>
          <p:spPr>
            <a:xfrm>
              <a:off x="2086079" y="5057962"/>
              <a:ext cx="6615406" cy="627716"/>
            </a:xfrm>
            <a:prstGeom prst="roundRect">
              <a:avLst>
                <a:gd name="adj" fmla="val 7852"/>
              </a:avLst>
            </a:prstGeom>
            <a:noFill/>
            <a:ln w="12700" cap="flat" cmpd="sng" algn="ctr">
              <a:solidFill>
                <a:srgbClr val="706051">
                  <a:lumMod val="40000"/>
                  <a:lumOff val="60000"/>
                </a:srgbClr>
              </a:solidFill>
              <a:prstDash val="solid"/>
              <a:miter lim="800000"/>
            </a:ln>
            <a:effectLst/>
          </p:spPr>
          <p:txBody>
            <a:bodyPr lIns="18000" rIns="18000" rtlCol="0" anchor="ctr"/>
            <a:lstStyle/>
            <a:p>
              <a:pPr marL="285750" indent="-196850">
                <a:lnSpc>
                  <a:spcPts val="1800"/>
                </a:lnSpc>
                <a:buFont typeface="Wingdings" panose="05000000000000000000" pitchFamily="2" charset="2"/>
                <a:buChar char="§"/>
              </a:pPr>
              <a:r>
                <a:rPr lang="en-US" sz="1100" b="1" kern="0" dirty="0">
                  <a:solidFill>
                    <a:prstClr val="black"/>
                  </a:solidFill>
                  <a:latin typeface="Arial" panose="020B0604020202020204"/>
                </a:rPr>
                <a:t>Amount of capital </a:t>
              </a:r>
              <a:r>
                <a:rPr lang="en-US" sz="1100" kern="0" dirty="0">
                  <a:solidFill>
                    <a:prstClr val="black"/>
                  </a:solidFill>
                  <a:latin typeface="Arial" panose="020B0604020202020204"/>
                </a:rPr>
                <a:t>that a bank should hold as a consequence of the risks it takes; it is computed as an </a:t>
              </a:r>
              <a:r>
                <a:rPr lang="en-US" sz="1100" b="1" kern="0" dirty="0">
                  <a:solidFill>
                    <a:prstClr val="black"/>
                  </a:solidFill>
                  <a:latin typeface="Arial" panose="020B0604020202020204"/>
                </a:rPr>
                <a:t>aggregation of risk positions</a:t>
              </a:r>
              <a:r>
                <a:rPr lang="en-US" sz="1100" kern="0" dirty="0">
                  <a:solidFill>
                    <a:prstClr val="black"/>
                  </a:solidFill>
                  <a:latin typeface="Arial" panose="020B0604020202020204"/>
                </a:rPr>
                <a:t> first at the bucket level, and then across buckets within a risk class</a:t>
              </a:r>
            </a:p>
          </p:txBody>
        </p:sp>
      </p:grpSp>
      <p:sp>
        <p:nvSpPr>
          <p:cNvPr id="62" name="Rectangle 61">
            <a:extLst>
              <a:ext uri="{FF2B5EF4-FFF2-40B4-BE49-F238E27FC236}">
                <a16:creationId xmlns:a16="http://schemas.microsoft.com/office/drawing/2014/main" id="{4AEE6538-ED1D-49F2-80CC-51646ED4827B}"/>
              </a:ext>
            </a:extLst>
          </p:cNvPr>
          <p:cNvSpPr>
            <a:spLocks noChangeArrowheads="1"/>
          </p:cNvSpPr>
          <p:nvPr/>
        </p:nvSpPr>
        <p:spPr bwMode="auto">
          <a:xfrm>
            <a:off x="1913686" y="5358394"/>
            <a:ext cx="8392435" cy="455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lnSpc>
                <a:spcPct val="120000"/>
              </a:lnSpc>
              <a:spcBef>
                <a:spcPts val="200"/>
              </a:spcBef>
              <a:spcAft>
                <a:spcPts val="200"/>
              </a:spcAft>
              <a:defRPr/>
            </a:pPr>
            <a:endParaRPr lang="en-US" altLang="ja-JP" sz="1200" b="1">
              <a:solidFill>
                <a:prstClr val="black"/>
              </a:solidFill>
              <a:latin typeface="Arial" panose="020B0604020202020204"/>
              <a:ea typeface="ＭＳ Ｐゴシック" panose="020B0600070205080204" pitchFamily="34" charset="-128"/>
              <a:cs typeface="Arial" panose="020B0604020202020204" pitchFamily="34" charset="0"/>
            </a:endParaRPr>
          </a:p>
        </p:txBody>
      </p:sp>
      <p:sp>
        <p:nvSpPr>
          <p:cNvPr id="43" name="Rectangle 42">
            <a:extLst>
              <a:ext uri="{FF2B5EF4-FFF2-40B4-BE49-F238E27FC236}">
                <a16:creationId xmlns:a16="http://schemas.microsoft.com/office/drawing/2014/main" id="{7BE57891-A8E4-48E7-9C5B-A06D3CC32B56}"/>
              </a:ext>
            </a:extLst>
          </p:cNvPr>
          <p:cNvSpPr>
            <a:spLocks noChangeArrowheads="1"/>
          </p:cNvSpPr>
          <p:nvPr/>
        </p:nvSpPr>
        <p:spPr bwMode="auto">
          <a:xfrm>
            <a:off x="1839404" y="897212"/>
            <a:ext cx="8392435" cy="8414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lnSpc>
                <a:spcPct val="120000"/>
              </a:lnSpc>
              <a:spcBef>
                <a:spcPts val="200"/>
              </a:spcBef>
              <a:spcAft>
                <a:spcPts val="1200"/>
              </a:spcAft>
              <a:defRPr/>
            </a:pPr>
            <a:r>
              <a:rPr lang="en-US" altLang="ja-JP" sz="12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The </a:t>
            </a:r>
            <a:r>
              <a:rPr lang="en-US" altLang="ja-JP" sz="12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sensitivities of financial instruments </a:t>
            </a:r>
            <a:r>
              <a:rPr lang="en-US" altLang="ja-JP" sz="12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to a prescribed list of </a:t>
            </a:r>
            <a:r>
              <a:rPr lang="en-US" altLang="ja-JP" sz="12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risk factors </a:t>
            </a:r>
            <a:r>
              <a:rPr lang="en-US" altLang="ja-JP" sz="12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are used to calculate the </a:t>
            </a:r>
            <a:r>
              <a:rPr lang="en-US" altLang="ja-JP" sz="12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delta, </a:t>
            </a:r>
            <a:r>
              <a:rPr lang="en-US" altLang="ja-JP" sz="1200" b="1" dirty="0" err="1">
                <a:solidFill>
                  <a:prstClr val="black"/>
                </a:solidFill>
                <a:latin typeface="Arial" panose="020B0604020202020204" pitchFamily="34" charset="0"/>
                <a:ea typeface="ＭＳ Ｐゴシック" panose="020B0600070205080204" pitchFamily="34" charset="-128"/>
                <a:cs typeface="Arial" panose="020B0604020202020204" pitchFamily="34" charset="0"/>
              </a:rPr>
              <a:t>vega</a:t>
            </a:r>
            <a:r>
              <a:rPr lang="en-US" altLang="ja-JP" sz="12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 and curvature risk capital requirements</a:t>
            </a:r>
            <a:r>
              <a:rPr lang="en-US" altLang="ja-JP" sz="12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 These sensitivities are </a:t>
            </a:r>
            <a:r>
              <a:rPr lang="en-US" altLang="ja-JP" sz="12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risk-weighted and then aggregated</a:t>
            </a:r>
            <a:r>
              <a:rPr lang="en-US" altLang="ja-JP" sz="12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 first within risk buckets (risk factors with common characteristics) and then across buckets within the same risk class. The following terminology is used in the sensitivities-based method:</a:t>
            </a:r>
          </a:p>
        </p:txBody>
      </p:sp>
      <p:pic>
        <p:nvPicPr>
          <p:cNvPr id="21" name="Picture 20">
            <a:extLst>
              <a:ext uri="{FF2B5EF4-FFF2-40B4-BE49-F238E27FC236}">
                <a16:creationId xmlns:a16="http://schemas.microsoft.com/office/drawing/2014/main" id="{31C620BF-3E43-4977-98E1-0C72C6A3D0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22" name="Footer Placeholder 4">
            <a:extLst>
              <a:ext uri="{FF2B5EF4-FFF2-40B4-BE49-F238E27FC236}">
                <a16:creationId xmlns:a16="http://schemas.microsoft.com/office/drawing/2014/main" id="{57E9DE84-8B91-4DB4-A4C0-A7CE03EABAF0}"/>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4" name="Rectangle 2">
            <a:extLst>
              <a:ext uri="{FF2B5EF4-FFF2-40B4-BE49-F238E27FC236}">
                <a16:creationId xmlns:a16="http://schemas.microsoft.com/office/drawing/2014/main" id="{1C902D43-3C48-4982-B7D3-23106F063AC0}"/>
              </a:ext>
            </a:extLst>
          </p:cNvPr>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00000"/>
                </a:solidFill>
                <a:effectLst/>
                <a:uLnTx/>
                <a:uFillTx/>
                <a:latin typeface="Arial"/>
                <a:ea typeface="+mj-ea"/>
                <a:cs typeface="Arial"/>
              </a:rPr>
              <a:t>Sensitivities-based method - Concepts</a:t>
            </a:r>
          </a:p>
        </p:txBody>
      </p:sp>
    </p:spTree>
    <p:extLst>
      <p:ext uri="{BB962C8B-B14F-4D97-AF65-F5344CB8AC3E}">
        <p14:creationId xmlns:p14="http://schemas.microsoft.com/office/powerpoint/2010/main" val="3528859637"/>
      </p:ext>
    </p:extLst>
  </p:cSld>
  <p:clrMapOvr>
    <a:overrideClrMapping bg1="lt1" tx1="dk1" bg2="lt2" tx2="dk2" accent1="accent1" accent2="accent2" accent3="accent3" accent4="accent4" accent5="accent5" accent6="accent6" hlink="hlink" folHlink="folHlink"/>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l="-2000" r="-2000"/>
          </a:stretch>
        </a:blip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295B00-DD27-4869-9F78-C2745E634FF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13"/>
            <a:srcRect/>
            <a:stretch>
              <a:fillRect/>
            </a:stretch>
          </a:blipFill>
        </p:spPr>
      </p:pic>
      <p:sp>
        <p:nvSpPr>
          <p:cNvPr id="20" name="Footer Placeholder 4">
            <a:extLst>
              <a:ext uri="{FF2B5EF4-FFF2-40B4-BE49-F238E27FC236}">
                <a16:creationId xmlns:a16="http://schemas.microsoft.com/office/drawing/2014/main" id="{C148BE07-190A-407F-B7F7-49A77A7B90DA}"/>
              </a:ext>
            </a:extLst>
          </p:cNvPr>
          <p:cNvSpPr txBox="1">
            <a:spLocks/>
          </p:cNvSpPr>
          <p:nvPr/>
        </p:nvSpPr>
        <p:spPr>
          <a:xfrm>
            <a:off x="8555631" y="6500838"/>
            <a:ext cx="3788769" cy="24601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1" name="Rectangle 2">
            <a:extLst>
              <a:ext uri="{FF2B5EF4-FFF2-40B4-BE49-F238E27FC236}">
                <a16:creationId xmlns:a16="http://schemas.microsoft.com/office/drawing/2014/main" id="{E13A1E94-AB5B-4324-AFBC-9B8DB03B34F4}"/>
              </a:ext>
            </a:extLst>
          </p:cNvPr>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00000"/>
                </a:solidFill>
                <a:effectLst/>
                <a:uLnTx/>
                <a:uFillTx/>
                <a:latin typeface="Arial"/>
                <a:ea typeface="+mj-ea"/>
                <a:cs typeface="Arial"/>
              </a:rPr>
              <a:t>Sensitivities-based method – Risk factors</a:t>
            </a:r>
          </a:p>
        </p:txBody>
      </p:sp>
      <p:grpSp>
        <p:nvGrpSpPr>
          <p:cNvPr id="2" name="Group 1">
            <a:extLst>
              <a:ext uri="{FF2B5EF4-FFF2-40B4-BE49-F238E27FC236}">
                <a16:creationId xmlns:a16="http://schemas.microsoft.com/office/drawing/2014/main" id="{D8A339F6-3038-4F6F-83C2-F2ED6A495BA0}"/>
              </a:ext>
            </a:extLst>
          </p:cNvPr>
          <p:cNvGrpSpPr/>
          <p:nvPr/>
        </p:nvGrpSpPr>
        <p:grpSpPr>
          <a:xfrm>
            <a:off x="1904816" y="1084639"/>
            <a:ext cx="10194175" cy="484274"/>
            <a:chOff x="1904816" y="1084639"/>
            <a:chExt cx="10194175" cy="484274"/>
          </a:xfrm>
        </p:grpSpPr>
        <p:sp>
          <p:nvSpPr>
            <p:cNvPr id="13" name="Rectangle: Rounded Corners 12">
              <a:extLst>
                <a:ext uri="{FF2B5EF4-FFF2-40B4-BE49-F238E27FC236}">
                  <a16:creationId xmlns:a16="http://schemas.microsoft.com/office/drawing/2014/main" id="{046FACA9-FD56-45A0-8425-ABEF945CE2B2}"/>
                </a:ext>
              </a:extLst>
            </p:cNvPr>
            <p:cNvSpPr/>
            <p:nvPr/>
          </p:nvSpPr>
          <p:spPr>
            <a:xfrm>
              <a:off x="3048001" y="1100771"/>
              <a:ext cx="2939422" cy="468142"/>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Delta</a:t>
              </a:r>
            </a:p>
          </p:txBody>
        </p:sp>
        <p:sp>
          <p:nvSpPr>
            <p:cNvPr id="18" name="Rectangle: Rounded Corners 17">
              <a:extLst>
                <a:ext uri="{FF2B5EF4-FFF2-40B4-BE49-F238E27FC236}">
                  <a16:creationId xmlns:a16="http://schemas.microsoft.com/office/drawing/2014/main" id="{404B13FD-81EE-4C77-8C33-155BAA4CC526}"/>
                </a:ext>
              </a:extLst>
            </p:cNvPr>
            <p:cNvSpPr/>
            <p:nvPr/>
          </p:nvSpPr>
          <p:spPr>
            <a:xfrm>
              <a:off x="6103777" y="1090447"/>
              <a:ext cx="2939430" cy="468141"/>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Vega</a:t>
              </a:r>
            </a:p>
          </p:txBody>
        </p:sp>
        <p:sp>
          <p:nvSpPr>
            <p:cNvPr id="23" name="Rectangle: Rounded Corners 22">
              <a:extLst>
                <a:ext uri="{FF2B5EF4-FFF2-40B4-BE49-F238E27FC236}">
                  <a16:creationId xmlns:a16="http://schemas.microsoft.com/office/drawing/2014/main" id="{C502AACE-A4D9-4A3C-A68C-A4A5CEA5F9FB}"/>
                </a:ext>
              </a:extLst>
            </p:cNvPr>
            <p:cNvSpPr/>
            <p:nvPr/>
          </p:nvSpPr>
          <p:spPr>
            <a:xfrm>
              <a:off x="1904816" y="1090447"/>
              <a:ext cx="1045881" cy="468142"/>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Risk class</a:t>
              </a:r>
            </a:p>
          </p:txBody>
        </p:sp>
        <p:sp>
          <p:nvSpPr>
            <p:cNvPr id="24" name="Rectangle: Rounded Corners 23">
              <a:extLst>
                <a:ext uri="{FF2B5EF4-FFF2-40B4-BE49-F238E27FC236}">
                  <a16:creationId xmlns:a16="http://schemas.microsoft.com/office/drawing/2014/main" id="{384FC935-EB6A-4903-9D19-FDB989B0680A}"/>
                </a:ext>
              </a:extLst>
            </p:cNvPr>
            <p:cNvSpPr/>
            <p:nvPr/>
          </p:nvSpPr>
          <p:spPr>
            <a:xfrm>
              <a:off x="9159561" y="1084639"/>
              <a:ext cx="2939430" cy="468141"/>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Curvature</a:t>
              </a:r>
            </a:p>
          </p:txBody>
        </p:sp>
      </p:grpSp>
      <p:grpSp>
        <p:nvGrpSpPr>
          <p:cNvPr id="3" name="Group 2">
            <a:extLst>
              <a:ext uri="{FF2B5EF4-FFF2-40B4-BE49-F238E27FC236}">
                <a16:creationId xmlns:a16="http://schemas.microsoft.com/office/drawing/2014/main" id="{A757C012-5F73-4E29-B0F6-139E919332B8}"/>
              </a:ext>
            </a:extLst>
          </p:cNvPr>
          <p:cNvGrpSpPr/>
          <p:nvPr/>
        </p:nvGrpSpPr>
        <p:grpSpPr>
          <a:xfrm>
            <a:off x="1904815" y="1687242"/>
            <a:ext cx="10194176" cy="610247"/>
            <a:chOff x="1904815" y="1682565"/>
            <a:chExt cx="10194176" cy="1060638"/>
          </a:xfrm>
        </p:grpSpPr>
        <p:sp>
          <p:nvSpPr>
            <p:cNvPr id="9" name="AutoShape 3">
              <a:extLst>
                <a:ext uri="{FF2B5EF4-FFF2-40B4-BE49-F238E27FC236}">
                  <a16:creationId xmlns:a16="http://schemas.microsoft.com/office/drawing/2014/main" id="{8BA745C8-2572-424E-B717-52B8B360E469}"/>
                </a:ext>
              </a:extLst>
            </p:cNvPr>
            <p:cNvSpPr>
              <a:spLocks noChangeArrowheads="1"/>
            </p:cNvSpPr>
            <p:nvPr/>
          </p:nvSpPr>
          <p:spPr bwMode="auto">
            <a:xfrm rot="5400000">
              <a:off x="3992811" y="737751"/>
              <a:ext cx="1049793" cy="2939421"/>
            </a:xfrm>
            <a:prstGeom prst="roundRect">
              <a:avLst/>
            </a:prstGeom>
            <a:solidFill>
              <a:schemeClr val="accent1">
                <a:lumMod val="20000"/>
                <a:lumOff val="80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Defined along 2 dimensions of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risk-free yield curve </a:t>
              </a:r>
              <a:r>
                <a:rPr kumimoji="0" lang="en-US" sz="110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for each currency and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across tenors</a:t>
              </a:r>
            </a:p>
          </p:txBody>
        </p:sp>
        <p:sp>
          <p:nvSpPr>
            <p:cNvPr id="14" name="AutoShape 3">
              <a:extLst>
                <a:ext uri="{FF2B5EF4-FFF2-40B4-BE49-F238E27FC236}">
                  <a16:creationId xmlns:a16="http://schemas.microsoft.com/office/drawing/2014/main" id="{ACFB5265-27FE-485A-9910-7E74A88D4DE8}"/>
                </a:ext>
              </a:extLst>
            </p:cNvPr>
            <p:cNvSpPr>
              <a:spLocks noChangeArrowheads="1"/>
            </p:cNvSpPr>
            <p:nvPr/>
          </p:nvSpPr>
          <p:spPr bwMode="auto">
            <a:xfrm rot="5400000">
              <a:off x="7048589" y="748594"/>
              <a:ext cx="1049795" cy="2939421"/>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Implied volatilities of options </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that reference GIRR sensitive </a:t>
              </a:r>
              <a:r>
                <a:rPr kumimoji="0" lang="en-US" sz="1100" b="0" i="0" u="none" strike="noStrike" kern="0" cap="none" spc="0" normalizeH="0" baseline="0" noProof="0" dirty="0" err="1">
                  <a:ln>
                    <a:noFill/>
                  </a:ln>
                  <a:solidFill>
                    <a:prstClr val="black"/>
                  </a:solidFill>
                  <a:effectLst/>
                  <a:uLnTx/>
                  <a:uFillTx/>
                  <a:latin typeface="Arial" pitchFamily="34" charset="0"/>
                  <a:ea typeface="ＭＳ Ｐゴシック" pitchFamily="50" charset="-128"/>
                  <a:cs typeface="Arial" pitchFamily="34" charset="0"/>
                </a:rPr>
                <a:t>underlyings</a:t>
              </a:r>
              <a:endPar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
          <p:nvSpPr>
            <p:cNvPr id="36" name="Text Box 10">
              <a:extLst>
                <a:ext uri="{FF2B5EF4-FFF2-40B4-BE49-F238E27FC236}">
                  <a16:creationId xmlns:a16="http://schemas.microsoft.com/office/drawing/2014/main" id="{4C042B57-69E7-4EBD-BE6A-DEFC3D16BBF0}"/>
                </a:ext>
              </a:extLst>
            </p:cNvPr>
            <p:cNvSpPr txBox="1">
              <a:spLocks noChangeArrowheads="1"/>
            </p:cNvSpPr>
            <p:nvPr>
              <p:custDataLst>
                <p:tags r:id="rId8"/>
              </p:custDataLst>
            </p:nvPr>
          </p:nvSpPr>
          <p:spPr bwMode="auto">
            <a:xfrm>
              <a:off x="1904815" y="1687877"/>
              <a:ext cx="1045882" cy="1053520"/>
            </a:xfrm>
            <a:prstGeom prst="rect">
              <a:avLst/>
            </a:prstGeom>
            <a:solidFill>
              <a:schemeClr val="bg1">
                <a:lumMod val="85000"/>
              </a:schemeClr>
            </a:solidFill>
            <a:ln w="19050" algn="ctr">
              <a:solidFill>
                <a:schemeClr val="bg1">
                  <a:lumMod val="65000"/>
                </a:schemeClr>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defPPr>
                <a:defRPr lang="en-US"/>
              </a:defPPr>
              <a:lvl1pPr algn="ctr">
                <a:lnSpc>
                  <a:spcPct val="106000"/>
                </a:lnSpc>
                <a:defRPr sz="1000" b="1">
                  <a:solidFill>
                    <a:schemeClr val="bg1"/>
                  </a:solidFill>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457200" rtl="0" eaLnBrk="1" fontAlgn="auto" latinLnBrk="0" hangingPunct="1">
                <a:lnSpc>
                  <a:spcPct val="106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General interest rate risk</a:t>
              </a:r>
            </a:p>
          </p:txBody>
        </p:sp>
        <p:sp>
          <p:nvSpPr>
            <p:cNvPr id="29" name="AutoShape 3">
              <a:extLst>
                <a:ext uri="{FF2B5EF4-FFF2-40B4-BE49-F238E27FC236}">
                  <a16:creationId xmlns:a16="http://schemas.microsoft.com/office/drawing/2014/main" id="{32C1EF15-6931-485E-BCD5-9168FE4CD510}"/>
                </a:ext>
              </a:extLst>
            </p:cNvPr>
            <p:cNvSpPr>
              <a:spLocks noChangeArrowheads="1"/>
            </p:cNvSpPr>
            <p:nvPr/>
          </p:nvSpPr>
          <p:spPr bwMode="auto">
            <a:xfrm rot="5400000">
              <a:off x="10104383" y="748594"/>
              <a:ext cx="1049796" cy="2939421"/>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Risk-free yield curves </a:t>
              </a:r>
              <a:r>
                <a:rPr kumimoji="0" lang="en-US" sz="110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for the various currencies</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 </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are the curvature risk factors</a:t>
              </a:r>
              <a:endPar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grpSp>
      <p:grpSp>
        <p:nvGrpSpPr>
          <p:cNvPr id="5" name="Group 4">
            <a:extLst>
              <a:ext uri="{FF2B5EF4-FFF2-40B4-BE49-F238E27FC236}">
                <a16:creationId xmlns:a16="http://schemas.microsoft.com/office/drawing/2014/main" id="{96DF0392-07D6-4452-A983-3A8FECB0FE0A}"/>
              </a:ext>
            </a:extLst>
          </p:cNvPr>
          <p:cNvGrpSpPr/>
          <p:nvPr/>
        </p:nvGrpSpPr>
        <p:grpSpPr>
          <a:xfrm>
            <a:off x="1904815" y="3154968"/>
            <a:ext cx="10194176" cy="609867"/>
            <a:chOff x="1903612" y="4024097"/>
            <a:chExt cx="10194176" cy="1059978"/>
          </a:xfrm>
        </p:grpSpPr>
        <p:sp>
          <p:nvSpPr>
            <p:cNvPr id="44" name="Text Box 10">
              <a:extLst>
                <a:ext uri="{FF2B5EF4-FFF2-40B4-BE49-F238E27FC236}">
                  <a16:creationId xmlns:a16="http://schemas.microsoft.com/office/drawing/2014/main" id="{69D48C70-FFB9-4C8E-B422-8C3C7B8DAF65}"/>
                </a:ext>
              </a:extLst>
            </p:cNvPr>
            <p:cNvSpPr txBox="1">
              <a:spLocks noChangeArrowheads="1"/>
            </p:cNvSpPr>
            <p:nvPr>
              <p:custDataLst>
                <p:tags r:id="rId7"/>
              </p:custDataLst>
            </p:nvPr>
          </p:nvSpPr>
          <p:spPr bwMode="auto">
            <a:xfrm>
              <a:off x="1903612" y="4028751"/>
              <a:ext cx="1045882" cy="1053520"/>
            </a:xfrm>
            <a:prstGeom prst="rect">
              <a:avLst/>
            </a:prstGeom>
            <a:solidFill>
              <a:schemeClr val="bg1">
                <a:lumMod val="85000"/>
              </a:schemeClr>
            </a:solidFill>
            <a:ln w="19050" algn="ctr">
              <a:solidFill>
                <a:schemeClr val="bg1">
                  <a:lumMod val="65000"/>
                </a:schemeClr>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defPPr>
                <a:defRPr lang="en-US"/>
              </a:defPPr>
              <a:lvl1pPr algn="ctr">
                <a:lnSpc>
                  <a:spcPct val="106000"/>
                </a:lnSpc>
                <a:defRPr sz="1000" b="1">
                  <a:solidFill>
                    <a:schemeClr val="bg1"/>
                  </a:solidFill>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457200" rtl="0" eaLnBrk="1" fontAlgn="auto" latinLnBrk="0" hangingPunct="1">
                <a:lnSpc>
                  <a:spcPct val="106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Commodity risk</a:t>
              </a:r>
            </a:p>
          </p:txBody>
        </p:sp>
        <p:sp>
          <p:nvSpPr>
            <p:cNvPr id="25" name="AutoShape 3">
              <a:extLst>
                <a:ext uri="{FF2B5EF4-FFF2-40B4-BE49-F238E27FC236}">
                  <a16:creationId xmlns:a16="http://schemas.microsoft.com/office/drawing/2014/main" id="{02209648-A576-4469-8456-4B7F0EEF3A46}"/>
                </a:ext>
              </a:extLst>
            </p:cNvPr>
            <p:cNvSpPr>
              <a:spLocks noChangeArrowheads="1"/>
            </p:cNvSpPr>
            <p:nvPr/>
          </p:nvSpPr>
          <p:spPr bwMode="auto">
            <a:xfrm rot="5400000">
              <a:off x="3991608" y="3089468"/>
              <a:ext cx="1049793" cy="2939421"/>
            </a:xfrm>
            <a:prstGeom prst="roundRect">
              <a:avLst/>
            </a:prstGeom>
            <a:solidFill>
              <a:schemeClr val="accent1">
                <a:lumMod val="20000"/>
                <a:lumOff val="80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Commodity spot/forward prices</a:t>
              </a:r>
              <a:endPar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
          <p:nvSpPr>
            <p:cNvPr id="27" name="AutoShape 3">
              <a:extLst>
                <a:ext uri="{FF2B5EF4-FFF2-40B4-BE49-F238E27FC236}">
                  <a16:creationId xmlns:a16="http://schemas.microsoft.com/office/drawing/2014/main" id="{ECFCBC75-F667-4AD1-ADA1-D7453AFA01A4}"/>
                </a:ext>
              </a:extLst>
            </p:cNvPr>
            <p:cNvSpPr>
              <a:spLocks noChangeArrowheads="1"/>
            </p:cNvSpPr>
            <p:nvPr/>
          </p:nvSpPr>
          <p:spPr bwMode="auto">
            <a:xfrm rot="5400000">
              <a:off x="7047387" y="3079283"/>
              <a:ext cx="1049794" cy="2939421"/>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Implied volatilities of options </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that reference commodity spot prices as </a:t>
              </a:r>
              <a:r>
                <a:rPr kumimoji="0" lang="en-US" sz="1100" b="0" i="0" u="none" strike="noStrike" kern="0" cap="none" spc="0" normalizeH="0" baseline="0" noProof="0" dirty="0" err="1">
                  <a:ln>
                    <a:noFill/>
                  </a:ln>
                  <a:solidFill>
                    <a:prstClr val="black"/>
                  </a:solidFill>
                  <a:effectLst/>
                  <a:uLnTx/>
                  <a:uFillTx/>
                  <a:latin typeface="Arial" pitchFamily="34" charset="0"/>
                  <a:ea typeface="ＭＳ Ｐゴシック" pitchFamily="50" charset="-128"/>
                  <a:cs typeface="Arial" pitchFamily="34" charset="0"/>
                </a:rPr>
                <a:t>underlyings</a:t>
              </a:r>
              <a:endPar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
          <p:nvSpPr>
            <p:cNvPr id="30" name="AutoShape 3">
              <a:extLst>
                <a:ext uri="{FF2B5EF4-FFF2-40B4-BE49-F238E27FC236}">
                  <a16:creationId xmlns:a16="http://schemas.microsoft.com/office/drawing/2014/main" id="{79D83B4E-8070-492E-A81C-9BD0CE18332B}"/>
                </a:ext>
              </a:extLst>
            </p:cNvPr>
            <p:cNvSpPr>
              <a:spLocks noChangeArrowheads="1"/>
            </p:cNvSpPr>
            <p:nvPr/>
          </p:nvSpPr>
          <p:spPr bwMode="auto">
            <a:xfrm rot="5400000">
              <a:off x="10103180" y="3079284"/>
              <a:ext cx="1049796" cy="2939421"/>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Commodity price curves </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are the curvature risk factors</a:t>
              </a:r>
              <a:endPar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grpSp>
      <p:grpSp>
        <p:nvGrpSpPr>
          <p:cNvPr id="4" name="Group 3">
            <a:extLst>
              <a:ext uri="{FF2B5EF4-FFF2-40B4-BE49-F238E27FC236}">
                <a16:creationId xmlns:a16="http://schemas.microsoft.com/office/drawing/2014/main" id="{326186E4-C6AE-41B9-B27D-2C561107E449}"/>
              </a:ext>
            </a:extLst>
          </p:cNvPr>
          <p:cNvGrpSpPr/>
          <p:nvPr/>
        </p:nvGrpSpPr>
        <p:grpSpPr>
          <a:xfrm>
            <a:off x="1904815" y="2415818"/>
            <a:ext cx="10212044" cy="620821"/>
            <a:chOff x="1885744" y="2846010"/>
            <a:chExt cx="10212044" cy="1079017"/>
          </a:xfrm>
        </p:grpSpPr>
        <p:sp>
          <p:nvSpPr>
            <p:cNvPr id="38" name="Text Box 10">
              <a:extLst>
                <a:ext uri="{FF2B5EF4-FFF2-40B4-BE49-F238E27FC236}">
                  <a16:creationId xmlns:a16="http://schemas.microsoft.com/office/drawing/2014/main" id="{F3FC9111-6B3B-4E22-9AF6-C226A187E04A}"/>
                </a:ext>
              </a:extLst>
            </p:cNvPr>
            <p:cNvSpPr txBox="1">
              <a:spLocks noChangeArrowheads="1"/>
            </p:cNvSpPr>
            <p:nvPr>
              <p:custDataLst>
                <p:tags r:id="rId6"/>
              </p:custDataLst>
            </p:nvPr>
          </p:nvSpPr>
          <p:spPr bwMode="auto">
            <a:xfrm>
              <a:off x="1885744" y="2871593"/>
              <a:ext cx="1045882" cy="1053434"/>
            </a:xfrm>
            <a:prstGeom prst="rect">
              <a:avLst/>
            </a:prstGeom>
            <a:solidFill>
              <a:schemeClr val="bg1">
                <a:lumMod val="85000"/>
              </a:schemeClr>
            </a:solidFill>
            <a:ln w="19050" algn="ctr">
              <a:solidFill>
                <a:schemeClr val="bg1">
                  <a:lumMod val="65000"/>
                </a:schemeClr>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defPPr>
                <a:defRPr lang="en-US"/>
              </a:defPPr>
              <a:lvl1pPr algn="ctr">
                <a:lnSpc>
                  <a:spcPct val="106000"/>
                </a:lnSpc>
                <a:defRPr sz="1000" b="1">
                  <a:solidFill>
                    <a:schemeClr val="bg1"/>
                  </a:solidFill>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457200" rtl="0" eaLnBrk="1" fontAlgn="auto" latinLnBrk="0" hangingPunct="1">
                <a:lnSpc>
                  <a:spcPct val="106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Equity risk</a:t>
              </a:r>
            </a:p>
          </p:txBody>
        </p:sp>
        <p:sp>
          <p:nvSpPr>
            <p:cNvPr id="26" name="AutoShape 3">
              <a:extLst>
                <a:ext uri="{FF2B5EF4-FFF2-40B4-BE49-F238E27FC236}">
                  <a16:creationId xmlns:a16="http://schemas.microsoft.com/office/drawing/2014/main" id="{D855927E-6963-4232-A955-14930DBB8F79}"/>
                </a:ext>
              </a:extLst>
            </p:cNvPr>
            <p:cNvSpPr>
              <a:spLocks noChangeArrowheads="1"/>
            </p:cNvSpPr>
            <p:nvPr/>
          </p:nvSpPr>
          <p:spPr bwMode="auto">
            <a:xfrm rot="5400000">
              <a:off x="3992811" y="1901196"/>
              <a:ext cx="1049793" cy="2939421"/>
            </a:xfrm>
            <a:prstGeom prst="roundRect">
              <a:avLst/>
            </a:prstGeom>
            <a:solidFill>
              <a:schemeClr val="accent1">
                <a:lumMod val="20000"/>
                <a:lumOff val="80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Equity spot prices and equity repo rates</a:t>
              </a:r>
              <a:endPar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
          <p:nvSpPr>
            <p:cNvPr id="28" name="AutoShape 3">
              <a:extLst>
                <a:ext uri="{FF2B5EF4-FFF2-40B4-BE49-F238E27FC236}">
                  <a16:creationId xmlns:a16="http://schemas.microsoft.com/office/drawing/2014/main" id="{80D0E1A9-7233-42D9-8818-4661E267DD5A}"/>
                </a:ext>
              </a:extLst>
            </p:cNvPr>
            <p:cNvSpPr>
              <a:spLocks noChangeArrowheads="1"/>
            </p:cNvSpPr>
            <p:nvPr/>
          </p:nvSpPr>
          <p:spPr bwMode="auto">
            <a:xfrm rot="5400000">
              <a:off x="7047386" y="1905514"/>
              <a:ext cx="1049796" cy="2939421"/>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Implied volatilities of options </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that reference equity spot prices as </a:t>
              </a:r>
              <a:r>
                <a:rPr kumimoji="0" lang="en-US" sz="1100" b="0" i="0" u="none" strike="noStrike" kern="0" cap="none" spc="0" normalizeH="0" baseline="0" noProof="0" dirty="0" err="1">
                  <a:ln>
                    <a:noFill/>
                  </a:ln>
                  <a:solidFill>
                    <a:prstClr val="black"/>
                  </a:solidFill>
                  <a:effectLst/>
                  <a:uLnTx/>
                  <a:uFillTx/>
                  <a:latin typeface="Arial" pitchFamily="34" charset="0"/>
                  <a:ea typeface="ＭＳ Ｐゴシック" pitchFamily="50" charset="-128"/>
                  <a:cs typeface="Arial" pitchFamily="34" charset="0"/>
                </a:rPr>
                <a:t>underlyings</a:t>
              </a:r>
              <a:endPar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
          <p:nvSpPr>
            <p:cNvPr id="31" name="AutoShape 3">
              <a:extLst>
                <a:ext uri="{FF2B5EF4-FFF2-40B4-BE49-F238E27FC236}">
                  <a16:creationId xmlns:a16="http://schemas.microsoft.com/office/drawing/2014/main" id="{CBB40378-3178-4F2B-B3B7-B19399B05A91}"/>
                </a:ext>
              </a:extLst>
            </p:cNvPr>
            <p:cNvSpPr>
              <a:spLocks noChangeArrowheads="1"/>
            </p:cNvSpPr>
            <p:nvPr/>
          </p:nvSpPr>
          <p:spPr bwMode="auto">
            <a:xfrm rot="5400000">
              <a:off x="10103180" y="1905514"/>
              <a:ext cx="1049796" cy="2939421"/>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Equity spot prices </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are the curvature risk factors</a:t>
              </a:r>
              <a:endPar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grpSp>
      <p:grpSp>
        <p:nvGrpSpPr>
          <p:cNvPr id="6" name="Group 5">
            <a:extLst>
              <a:ext uri="{FF2B5EF4-FFF2-40B4-BE49-F238E27FC236}">
                <a16:creationId xmlns:a16="http://schemas.microsoft.com/office/drawing/2014/main" id="{2E4659CC-3891-47D6-BC3A-F7950DA11BCC}"/>
              </a:ext>
            </a:extLst>
          </p:cNvPr>
          <p:cNvGrpSpPr/>
          <p:nvPr/>
        </p:nvGrpSpPr>
        <p:grpSpPr>
          <a:xfrm>
            <a:off x="1904815" y="3883164"/>
            <a:ext cx="10194176" cy="609867"/>
            <a:chOff x="1913137" y="5417022"/>
            <a:chExt cx="10194176" cy="1059978"/>
          </a:xfrm>
        </p:grpSpPr>
        <p:sp>
          <p:nvSpPr>
            <p:cNvPr id="32" name="Text Box 10">
              <a:extLst>
                <a:ext uri="{FF2B5EF4-FFF2-40B4-BE49-F238E27FC236}">
                  <a16:creationId xmlns:a16="http://schemas.microsoft.com/office/drawing/2014/main" id="{29C0D707-51AF-47FF-9D67-7DD571F2C202}"/>
                </a:ext>
              </a:extLst>
            </p:cNvPr>
            <p:cNvSpPr txBox="1">
              <a:spLocks noChangeArrowheads="1"/>
            </p:cNvSpPr>
            <p:nvPr>
              <p:custDataLst>
                <p:tags r:id="rId5"/>
              </p:custDataLst>
            </p:nvPr>
          </p:nvSpPr>
          <p:spPr bwMode="auto">
            <a:xfrm>
              <a:off x="1913137" y="5421676"/>
              <a:ext cx="1045882" cy="1053520"/>
            </a:xfrm>
            <a:prstGeom prst="rect">
              <a:avLst/>
            </a:prstGeom>
            <a:solidFill>
              <a:schemeClr val="bg1">
                <a:lumMod val="85000"/>
              </a:schemeClr>
            </a:solidFill>
            <a:ln w="19050" algn="ctr">
              <a:solidFill>
                <a:schemeClr val="bg1">
                  <a:lumMod val="65000"/>
                </a:schemeClr>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defPPr>
                <a:defRPr lang="en-US"/>
              </a:defPPr>
              <a:lvl1pPr algn="ctr">
                <a:lnSpc>
                  <a:spcPct val="106000"/>
                </a:lnSpc>
                <a:defRPr sz="1000" b="1">
                  <a:solidFill>
                    <a:schemeClr val="bg1"/>
                  </a:solidFill>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457200" rtl="0" eaLnBrk="1" fontAlgn="auto" latinLnBrk="0" hangingPunct="1">
                <a:lnSpc>
                  <a:spcPct val="106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FX risk</a:t>
              </a:r>
            </a:p>
          </p:txBody>
        </p:sp>
        <p:sp>
          <p:nvSpPr>
            <p:cNvPr id="33" name="AutoShape 3">
              <a:extLst>
                <a:ext uri="{FF2B5EF4-FFF2-40B4-BE49-F238E27FC236}">
                  <a16:creationId xmlns:a16="http://schemas.microsoft.com/office/drawing/2014/main" id="{7FD75620-91AD-4A98-AC2C-C28974C34620}"/>
                </a:ext>
              </a:extLst>
            </p:cNvPr>
            <p:cNvSpPr>
              <a:spLocks noChangeArrowheads="1"/>
            </p:cNvSpPr>
            <p:nvPr/>
          </p:nvSpPr>
          <p:spPr bwMode="auto">
            <a:xfrm rot="5400000">
              <a:off x="4001133" y="4482393"/>
              <a:ext cx="1049793" cy="2939421"/>
            </a:xfrm>
            <a:prstGeom prst="roundRect">
              <a:avLst/>
            </a:prstGeom>
            <a:solidFill>
              <a:schemeClr val="accent1">
                <a:lumMod val="20000"/>
                <a:lumOff val="80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Exchange rates between currency pairs</a:t>
              </a:r>
              <a:endPar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
          <p:nvSpPr>
            <p:cNvPr id="34" name="AutoShape 3">
              <a:extLst>
                <a:ext uri="{FF2B5EF4-FFF2-40B4-BE49-F238E27FC236}">
                  <a16:creationId xmlns:a16="http://schemas.microsoft.com/office/drawing/2014/main" id="{CB4B0938-AB63-48D4-9912-9323F4216451}"/>
                </a:ext>
              </a:extLst>
            </p:cNvPr>
            <p:cNvSpPr>
              <a:spLocks noChangeArrowheads="1"/>
            </p:cNvSpPr>
            <p:nvPr/>
          </p:nvSpPr>
          <p:spPr bwMode="auto">
            <a:xfrm rot="5400000">
              <a:off x="7056912" y="4472208"/>
              <a:ext cx="1049794" cy="2939421"/>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Implied volatilities of options </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that reference exchange rates between currency pairs as </a:t>
              </a:r>
              <a:r>
                <a:rPr kumimoji="0" lang="en-US" sz="1100" b="0" i="0" u="none" strike="noStrike" kern="0" cap="none" spc="0" normalizeH="0" baseline="0" noProof="0" dirty="0" err="1">
                  <a:ln>
                    <a:noFill/>
                  </a:ln>
                  <a:solidFill>
                    <a:prstClr val="black"/>
                  </a:solidFill>
                  <a:effectLst/>
                  <a:uLnTx/>
                  <a:uFillTx/>
                  <a:latin typeface="Arial" pitchFamily="34" charset="0"/>
                  <a:ea typeface="ＭＳ Ｐゴシック" pitchFamily="50" charset="-128"/>
                  <a:cs typeface="Arial" pitchFamily="34" charset="0"/>
                </a:rPr>
                <a:t>underlyings</a:t>
              </a:r>
              <a:endPar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
          <p:nvSpPr>
            <p:cNvPr id="35" name="AutoShape 3">
              <a:extLst>
                <a:ext uri="{FF2B5EF4-FFF2-40B4-BE49-F238E27FC236}">
                  <a16:creationId xmlns:a16="http://schemas.microsoft.com/office/drawing/2014/main" id="{BF31065C-FEA6-44C4-83D5-E20AC81A3E02}"/>
                </a:ext>
              </a:extLst>
            </p:cNvPr>
            <p:cNvSpPr>
              <a:spLocks noChangeArrowheads="1"/>
            </p:cNvSpPr>
            <p:nvPr/>
          </p:nvSpPr>
          <p:spPr bwMode="auto">
            <a:xfrm rot="5400000">
              <a:off x="10112705" y="4472209"/>
              <a:ext cx="1049796" cy="2939421"/>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171450" indent="-171450" algn="just">
                <a:buFont typeface="Wingdings" panose="05000000000000000000" pitchFamily="2" charset="2"/>
                <a:buChar char="§"/>
                <a:defRPr/>
              </a:pP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Exchange rates between currency pairs</a:t>
              </a:r>
              <a:r>
                <a:rPr lang="en-US" sz="1100" kern="0" dirty="0">
                  <a:solidFill>
                    <a:prstClr val="black"/>
                  </a:solidFill>
                  <a:latin typeface="Arial" pitchFamily="34" charset="0"/>
                  <a:ea typeface="ＭＳ Ｐゴシック" pitchFamily="50" charset="-128"/>
                  <a:cs typeface="Arial" pitchFamily="34" charset="0"/>
                </a:rPr>
                <a:t> </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are the curvature risk factors</a:t>
              </a:r>
              <a:endPar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grpSp>
      <p:grpSp>
        <p:nvGrpSpPr>
          <p:cNvPr id="37" name="Group 36">
            <a:extLst>
              <a:ext uri="{FF2B5EF4-FFF2-40B4-BE49-F238E27FC236}">
                <a16:creationId xmlns:a16="http://schemas.microsoft.com/office/drawing/2014/main" id="{5AE4B4C6-D6C1-47F0-95E9-B2612F47C444}"/>
              </a:ext>
            </a:extLst>
          </p:cNvPr>
          <p:cNvGrpSpPr/>
          <p:nvPr/>
        </p:nvGrpSpPr>
        <p:grpSpPr>
          <a:xfrm>
            <a:off x="1904815" y="4611360"/>
            <a:ext cx="10194176" cy="609867"/>
            <a:chOff x="1913137" y="5417022"/>
            <a:chExt cx="10194176" cy="1059978"/>
          </a:xfrm>
        </p:grpSpPr>
        <p:sp>
          <p:nvSpPr>
            <p:cNvPr id="39" name="Text Box 10">
              <a:extLst>
                <a:ext uri="{FF2B5EF4-FFF2-40B4-BE49-F238E27FC236}">
                  <a16:creationId xmlns:a16="http://schemas.microsoft.com/office/drawing/2014/main" id="{01CC0FB8-E55A-4275-8A52-17D92DE6CFE3}"/>
                </a:ext>
              </a:extLst>
            </p:cNvPr>
            <p:cNvSpPr txBox="1">
              <a:spLocks noChangeArrowheads="1"/>
            </p:cNvSpPr>
            <p:nvPr>
              <p:custDataLst>
                <p:tags r:id="rId4"/>
              </p:custDataLst>
            </p:nvPr>
          </p:nvSpPr>
          <p:spPr bwMode="auto">
            <a:xfrm>
              <a:off x="1913137" y="5421676"/>
              <a:ext cx="1045882" cy="1053520"/>
            </a:xfrm>
            <a:prstGeom prst="rect">
              <a:avLst/>
            </a:prstGeom>
            <a:solidFill>
              <a:schemeClr val="bg1">
                <a:lumMod val="85000"/>
              </a:schemeClr>
            </a:solidFill>
            <a:ln w="19050" algn="ctr">
              <a:solidFill>
                <a:schemeClr val="bg1">
                  <a:lumMod val="65000"/>
                </a:schemeClr>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defPPr>
                <a:defRPr lang="en-US"/>
              </a:defPPr>
              <a:lvl1pPr algn="ctr">
                <a:lnSpc>
                  <a:spcPct val="106000"/>
                </a:lnSpc>
                <a:defRPr sz="1000" b="1">
                  <a:solidFill>
                    <a:schemeClr val="bg1"/>
                  </a:solidFill>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457200" rtl="0" eaLnBrk="1" fontAlgn="auto" latinLnBrk="0" hangingPunct="1">
                <a:lnSpc>
                  <a:spcPct val="106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CSR non-securitization</a:t>
              </a:r>
            </a:p>
          </p:txBody>
        </p:sp>
        <p:sp>
          <p:nvSpPr>
            <p:cNvPr id="40" name="AutoShape 3">
              <a:extLst>
                <a:ext uri="{FF2B5EF4-FFF2-40B4-BE49-F238E27FC236}">
                  <a16:creationId xmlns:a16="http://schemas.microsoft.com/office/drawing/2014/main" id="{84119E52-528C-4013-88D4-22989EB46BBC}"/>
                </a:ext>
              </a:extLst>
            </p:cNvPr>
            <p:cNvSpPr>
              <a:spLocks noChangeArrowheads="1"/>
            </p:cNvSpPr>
            <p:nvPr/>
          </p:nvSpPr>
          <p:spPr bwMode="auto">
            <a:xfrm rot="5400000">
              <a:off x="4001133" y="4482393"/>
              <a:ext cx="1049793" cy="2939421"/>
            </a:xfrm>
            <a:prstGeom prst="roundRect">
              <a:avLst/>
            </a:prstGeom>
            <a:solidFill>
              <a:schemeClr val="accent1">
                <a:lumMod val="20000"/>
                <a:lumOff val="80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Defined along 2 dimensions of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issuer credit spread curves </a:t>
              </a:r>
              <a:r>
                <a:rPr kumimoji="0" lang="en-US" sz="110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and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across tenors</a:t>
              </a:r>
            </a:p>
          </p:txBody>
        </p:sp>
        <p:sp>
          <p:nvSpPr>
            <p:cNvPr id="41" name="AutoShape 3">
              <a:extLst>
                <a:ext uri="{FF2B5EF4-FFF2-40B4-BE49-F238E27FC236}">
                  <a16:creationId xmlns:a16="http://schemas.microsoft.com/office/drawing/2014/main" id="{6088392E-6CCF-40B5-A60A-BFE8B7117BDC}"/>
                </a:ext>
              </a:extLst>
            </p:cNvPr>
            <p:cNvSpPr>
              <a:spLocks noChangeArrowheads="1"/>
            </p:cNvSpPr>
            <p:nvPr/>
          </p:nvSpPr>
          <p:spPr bwMode="auto">
            <a:xfrm rot="5400000">
              <a:off x="7056912" y="4472208"/>
              <a:ext cx="1049794" cy="2939421"/>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Implied volatilities of options </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that reference the relevant  credit issuer names as </a:t>
              </a:r>
              <a:r>
                <a:rPr kumimoji="0" lang="en-US" sz="1100" b="0" i="0" u="none" strike="noStrike" kern="0" cap="none" spc="0" normalizeH="0" baseline="0" noProof="0" dirty="0" err="1">
                  <a:ln>
                    <a:noFill/>
                  </a:ln>
                  <a:solidFill>
                    <a:prstClr val="black"/>
                  </a:solidFill>
                  <a:effectLst/>
                  <a:uLnTx/>
                  <a:uFillTx/>
                  <a:latin typeface="Arial" pitchFamily="34" charset="0"/>
                  <a:ea typeface="ＭＳ Ｐゴシック" pitchFamily="50" charset="-128"/>
                  <a:cs typeface="Arial" pitchFamily="34" charset="0"/>
                </a:rPr>
                <a:t>underlyings</a:t>
              </a:r>
              <a:endPar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
          <p:nvSpPr>
            <p:cNvPr id="42" name="AutoShape 3">
              <a:extLst>
                <a:ext uri="{FF2B5EF4-FFF2-40B4-BE49-F238E27FC236}">
                  <a16:creationId xmlns:a16="http://schemas.microsoft.com/office/drawing/2014/main" id="{65CD8167-B453-485B-99F5-7CDFB497C571}"/>
                </a:ext>
              </a:extLst>
            </p:cNvPr>
            <p:cNvSpPr>
              <a:spLocks noChangeArrowheads="1"/>
            </p:cNvSpPr>
            <p:nvPr/>
          </p:nvSpPr>
          <p:spPr bwMode="auto">
            <a:xfrm rot="5400000">
              <a:off x="10112705" y="4472209"/>
              <a:ext cx="1049796" cy="2939421"/>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Issuer credit spread curves </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are the curvature risk factors</a:t>
              </a:r>
              <a:endPar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grpSp>
      <p:grpSp>
        <p:nvGrpSpPr>
          <p:cNvPr id="54" name="Group 53">
            <a:extLst>
              <a:ext uri="{FF2B5EF4-FFF2-40B4-BE49-F238E27FC236}">
                <a16:creationId xmlns:a16="http://schemas.microsoft.com/office/drawing/2014/main" id="{61C96876-E8B8-4D14-B3FB-4F1DEDB31521}"/>
              </a:ext>
            </a:extLst>
          </p:cNvPr>
          <p:cNvGrpSpPr/>
          <p:nvPr/>
        </p:nvGrpSpPr>
        <p:grpSpPr>
          <a:xfrm>
            <a:off x="1904815" y="5339556"/>
            <a:ext cx="10194176" cy="609867"/>
            <a:chOff x="1913137" y="5417022"/>
            <a:chExt cx="10194176" cy="1059978"/>
          </a:xfrm>
        </p:grpSpPr>
        <p:sp>
          <p:nvSpPr>
            <p:cNvPr id="55" name="Text Box 10">
              <a:extLst>
                <a:ext uri="{FF2B5EF4-FFF2-40B4-BE49-F238E27FC236}">
                  <a16:creationId xmlns:a16="http://schemas.microsoft.com/office/drawing/2014/main" id="{E669D52D-C7CD-4522-BCBA-815B85392834}"/>
                </a:ext>
              </a:extLst>
            </p:cNvPr>
            <p:cNvSpPr txBox="1">
              <a:spLocks noChangeArrowheads="1"/>
            </p:cNvSpPr>
            <p:nvPr>
              <p:custDataLst>
                <p:tags r:id="rId3"/>
              </p:custDataLst>
            </p:nvPr>
          </p:nvSpPr>
          <p:spPr bwMode="auto">
            <a:xfrm>
              <a:off x="1913137" y="5421675"/>
              <a:ext cx="1045882" cy="1053519"/>
            </a:xfrm>
            <a:prstGeom prst="rect">
              <a:avLst/>
            </a:prstGeom>
            <a:solidFill>
              <a:schemeClr val="bg1">
                <a:lumMod val="85000"/>
              </a:schemeClr>
            </a:solidFill>
            <a:ln w="19050" algn="ctr">
              <a:solidFill>
                <a:schemeClr val="bg1">
                  <a:lumMod val="65000"/>
                </a:schemeClr>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defPPr>
                <a:defRPr lang="en-US"/>
              </a:defPPr>
              <a:lvl1pPr algn="ctr">
                <a:lnSpc>
                  <a:spcPct val="106000"/>
                </a:lnSpc>
                <a:defRPr sz="1000" b="1">
                  <a:solidFill>
                    <a:schemeClr val="bg1"/>
                  </a:solidFill>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457200" rtl="0" eaLnBrk="1" fontAlgn="auto" latinLnBrk="0" hangingPunct="1">
                <a:lnSpc>
                  <a:spcPct val="106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CSR sec. (non-CTP)</a:t>
              </a:r>
            </a:p>
          </p:txBody>
        </p:sp>
        <p:sp>
          <p:nvSpPr>
            <p:cNvPr id="56" name="AutoShape 3">
              <a:extLst>
                <a:ext uri="{FF2B5EF4-FFF2-40B4-BE49-F238E27FC236}">
                  <a16:creationId xmlns:a16="http://schemas.microsoft.com/office/drawing/2014/main" id="{7BEE5F00-A519-4F91-A230-FB259F6EDDBC}"/>
                </a:ext>
              </a:extLst>
            </p:cNvPr>
            <p:cNvSpPr>
              <a:spLocks noChangeArrowheads="1"/>
            </p:cNvSpPr>
            <p:nvPr/>
          </p:nvSpPr>
          <p:spPr bwMode="auto">
            <a:xfrm rot="5400000">
              <a:off x="4001133" y="4482393"/>
              <a:ext cx="1049793" cy="2939421"/>
            </a:xfrm>
            <a:prstGeom prst="roundRect">
              <a:avLst/>
            </a:prstGeom>
            <a:solidFill>
              <a:schemeClr val="accent1">
                <a:lumMod val="20000"/>
                <a:lumOff val="80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Defined along 2 dimensions of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tranche credit spread curves </a:t>
              </a:r>
              <a:r>
                <a:rPr kumimoji="0" lang="en-US" sz="110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and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across tenors</a:t>
              </a:r>
            </a:p>
          </p:txBody>
        </p:sp>
        <p:sp>
          <p:nvSpPr>
            <p:cNvPr id="57" name="AutoShape 3">
              <a:extLst>
                <a:ext uri="{FF2B5EF4-FFF2-40B4-BE49-F238E27FC236}">
                  <a16:creationId xmlns:a16="http://schemas.microsoft.com/office/drawing/2014/main" id="{859D6825-A5EA-43BE-AC4B-F7FC7648F660}"/>
                </a:ext>
              </a:extLst>
            </p:cNvPr>
            <p:cNvSpPr>
              <a:spLocks noChangeArrowheads="1"/>
            </p:cNvSpPr>
            <p:nvPr/>
          </p:nvSpPr>
          <p:spPr bwMode="auto">
            <a:xfrm rot="5400000">
              <a:off x="7056912" y="4472208"/>
              <a:ext cx="1049794" cy="2939421"/>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Implied volatilities of options </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that reference non-CTP </a:t>
              </a:r>
              <a:r>
                <a:rPr lang="en-US" sz="1100" kern="0" dirty="0">
                  <a:solidFill>
                    <a:prstClr val="black"/>
                  </a:solidFill>
                  <a:latin typeface="Arial" pitchFamily="34" charset="0"/>
                  <a:ea typeface="ＭＳ Ｐゴシック" pitchFamily="50" charset="-128"/>
                  <a:cs typeface="Arial" pitchFamily="34" charset="0"/>
                </a:rPr>
                <a:t>credit spreads </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as </a:t>
              </a:r>
              <a:r>
                <a:rPr kumimoji="0" lang="en-US" sz="1100" b="0" i="0" u="none" strike="noStrike" kern="0" cap="none" spc="0" normalizeH="0" baseline="0" noProof="0" dirty="0" err="1">
                  <a:ln>
                    <a:noFill/>
                  </a:ln>
                  <a:solidFill>
                    <a:prstClr val="black"/>
                  </a:solidFill>
                  <a:effectLst/>
                  <a:uLnTx/>
                  <a:uFillTx/>
                  <a:latin typeface="Arial" pitchFamily="34" charset="0"/>
                  <a:ea typeface="ＭＳ Ｐゴシック" pitchFamily="50" charset="-128"/>
                  <a:cs typeface="Arial" pitchFamily="34" charset="0"/>
                </a:rPr>
                <a:t>underlyings</a:t>
              </a:r>
              <a:endPar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
          <p:nvSpPr>
            <p:cNvPr id="58" name="AutoShape 3">
              <a:extLst>
                <a:ext uri="{FF2B5EF4-FFF2-40B4-BE49-F238E27FC236}">
                  <a16:creationId xmlns:a16="http://schemas.microsoft.com/office/drawing/2014/main" id="{15E3A2E8-85BC-41D2-9E26-43F01A6799A8}"/>
                </a:ext>
              </a:extLst>
            </p:cNvPr>
            <p:cNvSpPr>
              <a:spLocks noChangeArrowheads="1"/>
            </p:cNvSpPr>
            <p:nvPr/>
          </p:nvSpPr>
          <p:spPr bwMode="auto">
            <a:xfrm rot="5400000">
              <a:off x="10112705" y="4472209"/>
              <a:ext cx="1049796" cy="2939421"/>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Tranche credit spread curves </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are the curvature risk factors</a:t>
              </a:r>
              <a:endPar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grpSp>
      <p:grpSp>
        <p:nvGrpSpPr>
          <p:cNvPr id="59" name="Group 58">
            <a:extLst>
              <a:ext uri="{FF2B5EF4-FFF2-40B4-BE49-F238E27FC236}">
                <a16:creationId xmlns:a16="http://schemas.microsoft.com/office/drawing/2014/main" id="{2A6F21B0-D7A5-41C0-81AE-91F2B5A85934}"/>
              </a:ext>
            </a:extLst>
          </p:cNvPr>
          <p:cNvGrpSpPr/>
          <p:nvPr/>
        </p:nvGrpSpPr>
        <p:grpSpPr>
          <a:xfrm>
            <a:off x="1904815" y="6067750"/>
            <a:ext cx="10194176" cy="609867"/>
            <a:chOff x="1913137" y="5417022"/>
            <a:chExt cx="10194176" cy="1059978"/>
          </a:xfrm>
        </p:grpSpPr>
        <p:sp>
          <p:nvSpPr>
            <p:cNvPr id="60" name="Text Box 10">
              <a:extLst>
                <a:ext uri="{FF2B5EF4-FFF2-40B4-BE49-F238E27FC236}">
                  <a16:creationId xmlns:a16="http://schemas.microsoft.com/office/drawing/2014/main" id="{68537C3D-3065-4238-A75E-555074A389DD}"/>
                </a:ext>
              </a:extLst>
            </p:cNvPr>
            <p:cNvSpPr txBox="1">
              <a:spLocks noChangeArrowheads="1"/>
            </p:cNvSpPr>
            <p:nvPr>
              <p:custDataLst>
                <p:tags r:id="rId2"/>
              </p:custDataLst>
            </p:nvPr>
          </p:nvSpPr>
          <p:spPr bwMode="auto">
            <a:xfrm>
              <a:off x="1913137" y="5421676"/>
              <a:ext cx="1045882" cy="1053520"/>
            </a:xfrm>
            <a:prstGeom prst="rect">
              <a:avLst/>
            </a:prstGeom>
            <a:solidFill>
              <a:schemeClr val="bg1">
                <a:lumMod val="85000"/>
              </a:schemeClr>
            </a:solidFill>
            <a:ln w="19050" algn="ctr">
              <a:solidFill>
                <a:schemeClr val="bg1">
                  <a:lumMod val="65000"/>
                </a:schemeClr>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defPPr>
                <a:defRPr lang="en-US"/>
              </a:defPPr>
              <a:lvl1pPr algn="ctr">
                <a:lnSpc>
                  <a:spcPct val="106000"/>
                </a:lnSpc>
                <a:defRPr sz="1000" b="1">
                  <a:solidFill>
                    <a:schemeClr val="bg1"/>
                  </a:solidFill>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457200" rtl="0" eaLnBrk="1" fontAlgn="auto" latinLnBrk="0" hangingPunct="1">
                <a:lnSpc>
                  <a:spcPct val="106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CSR sec. (CTP)</a:t>
              </a:r>
            </a:p>
          </p:txBody>
        </p:sp>
        <p:sp>
          <p:nvSpPr>
            <p:cNvPr id="61" name="AutoShape 3">
              <a:extLst>
                <a:ext uri="{FF2B5EF4-FFF2-40B4-BE49-F238E27FC236}">
                  <a16:creationId xmlns:a16="http://schemas.microsoft.com/office/drawing/2014/main" id="{03DECC6A-069B-4BBD-9727-E3E192285698}"/>
                </a:ext>
              </a:extLst>
            </p:cNvPr>
            <p:cNvSpPr>
              <a:spLocks noChangeArrowheads="1"/>
            </p:cNvSpPr>
            <p:nvPr/>
          </p:nvSpPr>
          <p:spPr bwMode="auto">
            <a:xfrm rot="5400000">
              <a:off x="4001133" y="4482393"/>
              <a:ext cx="1049793" cy="2939421"/>
            </a:xfrm>
            <a:prstGeom prst="roundRect">
              <a:avLst/>
            </a:prstGeom>
            <a:solidFill>
              <a:schemeClr val="accent1">
                <a:lumMod val="20000"/>
                <a:lumOff val="80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Defined along 2 dimensions of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credit spread curves </a:t>
              </a:r>
              <a:r>
                <a:rPr kumimoji="0" lang="en-US" sz="110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and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across tenors</a:t>
              </a:r>
            </a:p>
          </p:txBody>
        </p:sp>
        <p:sp>
          <p:nvSpPr>
            <p:cNvPr id="62" name="AutoShape 3">
              <a:extLst>
                <a:ext uri="{FF2B5EF4-FFF2-40B4-BE49-F238E27FC236}">
                  <a16:creationId xmlns:a16="http://schemas.microsoft.com/office/drawing/2014/main" id="{FD70B427-AF66-41FC-B6DE-D8A5C0990CC2}"/>
                </a:ext>
              </a:extLst>
            </p:cNvPr>
            <p:cNvSpPr>
              <a:spLocks noChangeArrowheads="1"/>
            </p:cNvSpPr>
            <p:nvPr/>
          </p:nvSpPr>
          <p:spPr bwMode="auto">
            <a:xfrm rot="5400000">
              <a:off x="7056912" y="4472208"/>
              <a:ext cx="1049794" cy="2939421"/>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Implied volatilities of options </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that reference CTP </a:t>
              </a:r>
              <a:r>
                <a:rPr lang="en-US" sz="1100" kern="0" dirty="0">
                  <a:solidFill>
                    <a:prstClr val="black"/>
                  </a:solidFill>
                  <a:latin typeface="Arial" pitchFamily="34" charset="0"/>
                  <a:ea typeface="ＭＳ Ｐゴシック" pitchFamily="50" charset="-128"/>
                  <a:cs typeface="Arial" pitchFamily="34" charset="0"/>
                </a:rPr>
                <a:t>credit spreads </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as </a:t>
              </a:r>
              <a:r>
                <a:rPr kumimoji="0" lang="en-US" sz="1100" b="0" i="0" u="none" strike="noStrike" kern="0" cap="none" spc="0" normalizeH="0" baseline="0" noProof="0" dirty="0" err="1">
                  <a:ln>
                    <a:noFill/>
                  </a:ln>
                  <a:solidFill>
                    <a:prstClr val="black"/>
                  </a:solidFill>
                  <a:effectLst/>
                  <a:uLnTx/>
                  <a:uFillTx/>
                  <a:latin typeface="Arial" pitchFamily="34" charset="0"/>
                  <a:ea typeface="ＭＳ Ｐゴシック" pitchFamily="50" charset="-128"/>
                  <a:cs typeface="Arial" pitchFamily="34" charset="0"/>
                </a:rPr>
                <a:t>underlyings</a:t>
              </a:r>
              <a:endPar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
          <p:nvSpPr>
            <p:cNvPr id="63" name="AutoShape 3">
              <a:extLst>
                <a:ext uri="{FF2B5EF4-FFF2-40B4-BE49-F238E27FC236}">
                  <a16:creationId xmlns:a16="http://schemas.microsoft.com/office/drawing/2014/main" id="{F8BA1880-842A-48E9-9FDB-EFF28B625762}"/>
                </a:ext>
              </a:extLst>
            </p:cNvPr>
            <p:cNvSpPr>
              <a:spLocks noChangeArrowheads="1"/>
            </p:cNvSpPr>
            <p:nvPr/>
          </p:nvSpPr>
          <p:spPr bwMode="auto">
            <a:xfrm rot="5400000">
              <a:off x="10112705" y="4472209"/>
              <a:ext cx="1049796" cy="2939421"/>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Credit spread curves </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are the curvature risk factors</a:t>
              </a:r>
              <a:endPar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grpSp>
    </p:spTree>
    <p:extLst>
      <p:ext uri="{BB962C8B-B14F-4D97-AF65-F5344CB8AC3E}">
        <p14:creationId xmlns:p14="http://schemas.microsoft.com/office/powerpoint/2010/main" val="3018836056"/>
      </p:ext>
    </p:extLst>
  </p:cSld>
  <p:clrMapOvr>
    <a:overrideClrMapping bg1="lt1" tx1="dk1" bg2="lt2" tx2="dk2" accent1="accent1" accent2="accent2" accent3="accent3" accent4="accent4" accent5="accent5" accent6="accent6" hlink="hlink" folHlink="folHlink"/>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l="-2000" r="-2000"/>
          </a:stretch>
        </a:blip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295B00-DD27-4869-9F78-C2745E634FF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10"/>
            <a:srcRect/>
            <a:stretch>
              <a:fillRect/>
            </a:stretch>
          </a:blipFill>
        </p:spPr>
      </p:pic>
      <p:sp>
        <p:nvSpPr>
          <p:cNvPr id="20" name="Footer Placeholder 4">
            <a:extLst>
              <a:ext uri="{FF2B5EF4-FFF2-40B4-BE49-F238E27FC236}">
                <a16:creationId xmlns:a16="http://schemas.microsoft.com/office/drawing/2014/main" id="{C148BE07-190A-407F-B7F7-49A77A7B90DA}"/>
              </a:ext>
            </a:extLst>
          </p:cNvPr>
          <p:cNvSpPr txBox="1">
            <a:spLocks/>
          </p:cNvSpPr>
          <p:nvPr/>
        </p:nvSpPr>
        <p:spPr>
          <a:xfrm>
            <a:off x="8555631" y="6500838"/>
            <a:ext cx="3788769" cy="24601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1" name="Rectangle 2">
            <a:extLst>
              <a:ext uri="{FF2B5EF4-FFF2-40B4-BE49-F238E27FC236}">
                <a16:creationId xmlns:a16="http://schemas.microsoft.com/office/drawing/2014/main" id="{E13A1E94-AB5B-4324-AFBC-9B8DB03B34F4}"/>
              </a:ext>
            </a:extLst>
          </p:cNvPr>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00000"/>
                </a:solidFill>
                <a:effectLst/>
                <a:uLnTx/>
                <a:uFillTx/>
                <a:latin typeface="Arial"/>
                <a:ea typeface="+mj-ea"/>
                <a:cs typeface="Arial"/>
              </a:rPr>
              <a:t>Sensitivities-based method – Delta risk (1/2)</a:t>
            </a:r>
          </a:p>
        </p:txBody>
      </p:sp>
      <p:grpSp>
        <p:nvGrpSpPr>
          <p:cNvPr id="2" name="Group 1">
            <a:extLst>
              <a:ext uri="{FF2B5EF4-FFF2-40B4-BE49-F238E27FC236}">
                <a16:creationId xmlns:a16="http://schemas.microsoft.com/office/drawing/2014/main" id="{D8A339F6-3038-4F6F-83C2-F2ED6A495BA0}"/>
              </a:ext>
            </a:extLst>
          </p:cNvPr>
          <p:cNvGrpSpPr/>
          <p:nvPr/>
        </p:nvGrpSpPr>
        <p:grpSpPr>
          <a:xfrm>
            <a:off x="1904816" y="1084639"/>
            <a:ext cx="10194175" cy="484274"/>
            <a:chOff x="1904816" y="1084639"/>
            <a:chExt cx="10194175" cy="484274"/>
          </a:xfrm>
        </p:grpSpPr>
        <p:sp>
          <p:nvSpPr>
            <p:cNvPr id="13" name="Rectangle: Rounded Corners 12">
              <a:extLst>
                <a:ext uri="{FF2B5EF4-FFF2-40B4-BE49-F238E27FC236}">
                  <a16:creationId xmlns:a16="http://schemas.microsoft.com/office/drawing/2014/main" id="{046FACA9-FD56-45A0-8425-ABEF945CE2B2}"/>
                </a:ext>
              </a:extLst>
            </p:cNvPr>
            <p:cNvSpPr/>
            <p:nvPr/>
          </p:nvSpPr>
          <p:spPr>
            <a:xfrm>
              <a:off x="3048001" y="1100771"/>
              <a:ext cx="2939422" cy="468142"/>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Risk buckets</a:t>
              </a:r>
            </a:p>
          </p:txBody>
        </p:sp>
        <p:sp>
          <p:nvSpPr>
            <p:cNvPr id="18" name="Rectangle: Rounded Corners 17">
              <a:extLst>
                <a:ext uri="{FF2B5EF4-FFF2-40B4-BE49-F238E27FC236}">
                  <a16:creationId xmlns:a16="http://schemas.microsoft.com/office/drawing/2014/main" id="{404B13FD-81EE-4C77-8C33-155BAA4CC526}"/>
                </a:ext>
              </a:extLst>
            </p:cNvPr>
            <p:cNvSpPr/>
            <p:nvPr/>
          </p:nvSpPr>
          <p:spPr>
            <a:xfrm>
              <a:off x="6103777" y="1090447"/>
              <a:ext cx="2939430" cy="468141"/>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Risk weights</a:t>
              </a:r>
            </a:p>
          </p:txBody>
        </p:sp>
        <p:sp>
          <p:nvSpPr>
            <p:cNvPr id="23" name="Rectangle: Rounded Corners 22">
              <a:extLst>
                <a:ext uri="{FF2B5EF4-FFF2-40B4-BE49-F238E27FC236}">
                  <a16:creationId xmlns:a16="http://schemas.microsoft.com/office/drawing/2014/main" id="{C502AACE-A4D9-4A3C-A68C-A4A5CEA5F9FB}"/>
                </a:ext>
              </a:extLst>
            </p:cNvPr>
            <p:cNvSpPr/>
            <p:nvPr/>
          </p:nvSpPr>
          <p:spPr>
            <a:xfrm>
              <a:off x="1904816" y="1090447"/>
              <a:ext cx="1045881" cy="468142"/>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Risk class</a:t>
              </a:r>
            </a:p>
          </p:txBody>
        </p:sp>
        <p:sp>
          <p:nvSpPr>
            <p:cNvPr id="24" name="Rectangle: Rounded Corners 23">
              <a:extLst>
                <a:ext uri="{FF2B5EF4-FFF2-40B4-BE49-F238E27FC236}">
                  <a16:creationId xmlns:a16="http://schemas.microsoft.com/office/drawing/2014/main" id="{384FC935-EB6A-4903-9D19-FDB989B0680A}"/>
                </a:ext>
              </a:extLst>
            </p:cNvPr>
            <p:cNvSpPr/>
            <p:nvPr/>
          </p:nvSpPr>
          <p:spPr>
            <a:xfrm>
              <a:off x="9159561" y="1084639"/>
              <a:ext cx="2939430" cy="468141"/>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Correlations</a:t>
              </a:r>
            </a:p>
          </p:txBody>
        </p:sp>
      </p:grpSp>
      <p:grpSp>
        <p:nvGrpSpPr>
          <p:cNvPr id="3" name="Group 2">
            <a:extLst>
              <a:ext uri="{FF2B5EF4-FFF2-40B4-BE49-F238E27FC236}">
                <a16:creationId xmlns:a16="http://schemas.microsoft.com/office/drawing/2014/main" id="{A757C012-5F73-4E29-B0F6-139E919332B8}"/>
              </a:ext>
            </a:extLst>
          </p:cNvPr>
          <p:cNvGrpSpPr/>
          <p:nvPr/>
        </p:nvGrpSpPr>
        <p:grpSpPr>
          <a:xfrm>
            <a:off x="1904815" y="1731032"/>
            <a:ext cx="10194176" cy="1060638"/>
            <a:chOff x="1904815" y="1682565"/>
            <a:chExt cx="10194176" cy="1060638"/>
          </a:xfrm>
        </p:grpSpPr>
        <p:sp>
          <p:nvSpPr>
            <p:cNvPr id="9" name="AutoShape 3">
              <a:extLst>
                <a:ext uri="{FF2B5EF4-FFF2-40B4-BE49-F238E27FC236}">
                  <a16:creationId xmlns:a16="http://schemas.microsoft.com/office/drawing/2014/main" id="{8BA745C8-2572-424E-B717-52B8B360E469}"/>
                </a:ext>
              </a:extLst>
            </p:cNvPr>
            <p:cNvSpPr>
              <a:spLocks noChangeArrowheads="1"/>
            </p:cNvSpPr>
            <p:nvPr/>
          </p:nvSpPr>
          <p:spPr bwMode="auto">
            <a:xfrm rot="5400000">
              <a:off x="3992811" y="737751"/>
              <a:ext cx="1049793" cy="2939421"/>
            </a:xfrm>
            <a:prstGeom prst="roundRect">
              <a:avLst/>
            </a:prstGeom>
            <a:solidFill>
              <a:schemeClr val="accent1">
                <a:lumMod val="20000"/>
                <a:lumOff val="80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Each currency</a:t>
              </a:r>
              <a:r>
                <a:rPr kumimoji="0" lang="en-US" sz="110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 is a separate delta GIRR bucket, so all risk factors in risk-free yield curves for the same currency in which interest rate-sensitive instruments are denominated are grouped into the same bucket</a:t>
              </a:r>
            </a:p>
          </p:txBody>
        </p:sp>
        <p:sp>
          <p:nvSpPr>
            <p:cNvPr id="14" name="AutoShape 3">
              <a:extLst>
                <a:ext uri="{FF2B5EF4-FFF2-40B4-BE49-F238E27FC236}">
                  <a16:creationId xmlns:a16="http://schemas.microsoft.com/office/drawing/2014/main" id="{ACFB5265-27FE-485A-9910-7E74A88D4DE8}"/>
                </a:ext>
              </a:extLst>
            </p:cNvPr>
            <p:cNvSpPr>
              <a:spLocks noChangeArrowheads="1"/>
            </p:cNvSpPr>
            <p:nvPr/>
          </p:nvSpPr>
          <p:spPr bwMode="auto">
            <a:xfrm rot="5400000">
              <a:off x="7048589" y="748594"/>
              <a:ext cx="1049795" cy="2939421"/>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Risk weights depend on </a:t>
              </a:r>
              <a:r>
                <a:rPr kumimoji="0" lang="en-US" sz="1100" b="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tenor</a:t>
              </a:r>
              <a:r>
                <a:rPr kumimoji="0" lang="en-US" sz="110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 ranging from </a:t>
              </a:r>
              <a:r>
                <a:rPr kumimoji="0" lang="en-US" sz="1100" b="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0.25 to 30 years</a:t>
              </a:r>
            </a:p>
          </p:txBody>
        </p:sp>
        <p:sp>
          <p:nvSpPr>
            <p:cNvPr id="36" name="Text Box 10">
              <a:extLst>
                <a:ext uri="{FF2B5EF4-FFF2-40B4-BE49-F238E27FC236}">
                  <a16:creationId xmlns:a16="http://schemas.microsoft.com/office/drawing/2014/main" id="{4C042B57-69E7-4EBD-BE6A-DEFC3D16BBF0}"/>
                </a:ext>
              </a:extLst>
            </p:cNvPr>
            <p:cNvSpPr txBox="1">
              <a:spLocks noChangeArrowheads="1"/>
            </p:cNvSpPr>
            <p:nvPr>
              <p:custDataLst>
                <p:tags r:id="rId5"/>
              </p:custDataLst>
            </p:nvPr>
          </p:nvSpPr>
          <p:spPr bwMode="auto">
            <a:xfrm>
              <a:off x="1904815" y="1687877"/>
              <a:ext cx="1045882" cy="1053520"/>
            </a:xfrm>
            <a:prstGeom prst="rect">
              <a:avLst/>
            </a:prstGeom>
            <a:solidFill>
              <a:schemeClr val="bg1">
                <a:lumMod val="85000"/>
              </a:schemeClr>
            </a:solidFill>
            <a:ln w="19050" algn="ctr">
              <a:solidFill>
                <a:schemeClr val="bg1">
                  <a:lumMod val="65000"/>
                </a:schemeClr>
              </a:solidFill>
              <a:miter lim="800000"/>
              <a:headEnd/>
              <a:tailEnd/>
            </a:ln>
          </p:spPr>
          <p:txBody>
            <a:bodyPr rot="0" spcFirstLastPara="0" vertOverflow="overflow" horzOverflow="overflow" vert="vert270" wrap="square" lIns="88900" tIns="88900" rIns="88900" bIns="88900" numCol="1" spcCol="0" rtlCol="0" fromWordArt="0" anchor="ctr" anchorCtr="0" forceAA="0" compatLnSpc="1">
              <a:prstTxWarp prst="textNoShape">
                <a:avLst/>
              </a:prstTxWarp>
              <a:noAutofit/>
            </a:bodyPr>
            <a:lstStyle>
              <a:defPPr>
                <a:defRPr lang="en-US"/>
              </a:defPPr>
              <a:lvl1pPr algn="ctr">
                <a:lnSpc>
                  <a:spcPct val="106000"/>
                </a:lnSpc>
                <a:defRPr sz="1000" b="1">
                  <a:solidFill>
                    <a:schemeClr val="bg1"/>
                  </a:solidFill>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457200" rtl="0" eaLnBrk="1" fontAlgn="auto" latinLnBrk="0" hangingPunct="1">
                <a:lnSpc>
                  <a:spcPct val="106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General interest rate risk</a:t>
              </a:r>
            </a:p>
          </p:txBody>
        </p:sp>
        <p:sp>
          <p:nvSpPr>
            <p:cNvPr id="29" name="AutoShape 3">
              <a:extLst>
                <a:ext uri="{FF2B5EF4-FFF2-40B4-BE49-F238E27FC236}">
                  <a16:creationId xmlns:a16="http://schemas.microsoft.com/office/drawing/2014/main" id="{32C1EF15-6931-485E-BCD5-9168FE4CD510}"/>
                </a:ext>
              </a:extLst>
            </p:cNvPr>
            <p:cNvSpPr>
              <a:spLocks noChangeArrowheads="1"/>
            </p:cNvSpPr>
            <p:nvPr/>
          </p:nvSpPr>
          <p:spPr bwMode="auto">
            <a:xfrm rot="5400000">
              <a:off x="10104383" y="748594"/>
              <a:ext cx="1049796" cy="2939421"/>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Correlation values depend on </a:t>
              </a:r>
              <a:r>
                <a:rPr kumimoji="0" lang="en-US" sz="1100" b="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equality of tenors and curves</a:t>
              </a:r>
            </a:p>
          </p:txBody>
        </p:sp>
      </p:grpSp>
      <p:grpSp>
        <p:nvGrpSpPr>
          <p:cNvPr id="5" name="Group 4">
            <a:extLst>
              <a:ext uri="{FF2B5EF4-FFF2-40B4-BE49-F238E27FC236}">
                <a16:creationId xmlns:a16="http://schemas.microsoft.com/office/drawing/2014/main" id="{96DF0392-07D6-4452-A983-3A8FECB0FE0A}"/>
              </a:ext>
            </a:extLst>
          </p:cNvPr>
          <p:cNvGrpSpPr/>
          <p:nvPr/>
        </p:nvGrpSpPr>
        <p:grpSpPr>
          <a:xfrm>
            <a:off x="1903612" y="4194925"/>
            <a:ext cx="10194176" cy="1059978"/>
            <a:chOff x="1903612" y="4024097"/>
            <a:chExt cx="10194176" cy="1059978"/>
          </a:xfrm>
        </p:grpSpPr>
        <p:sp>
          <p:nvSpPr>
            <p:cNvPr id="44" name="Text Box 10">
              <a:extLst>
                <a:ext uri="{FF2B5EF4-FFF2-40B4-BE49-F238E27FC236}">
                  <a16:creationId xmlns:a16="http://schemas.microsoft.com/office/drawing/2014/main" id="{69D48C70-FFB9-4C8E-B422-8C3C7B8DAF65}"/>
                </a:ext>
              </a:extLst>
            </p:cNvPr>
            <p:cNvSpPr txBox="1">
              <a:spLocks noChangeArrowheads="1"/>
            </p:cNvSpPr>
            <p:nvPr>
              <p:custDataLst>
                <p:tags r:id="rId4"/>
              </p:custDataLst>
            </p:nvPr>
          </p:nvSpPr>
          <p:spPr bwMode="auto">
            <a:xfrm>
              <a:off x="1903612" y="4028751"/>
              <a:ext cx="1045882" cy="1053520"/>
            </a:xfrm>
            <a:prstGeom prst="rect">
              <a:avLst/>
            </a:prstGeom>
            <a:solidFill>
              <a:schemeClr val="bg1">
                <a:lumMod val="85000"/>
              </a:schemeClr>
            </a:solidFill>
            <a:ln w="19050" algn="ctr">
              <a:solidFill>
                <a:schemeClr val="bg1">
                  <a:lumMod val="65000"/>
                </a:schemeClr>
              </a:solidFill>
              <a:miter lim="800000"/>
              <a:headEnd/>
              <a:tailEnd/>
            </a:ln>
          </p:spPr>
          <p:txBody>
            <a:bodyPr rot="0" spcFirstLastPara="0" vertOverflow="overflow" horzOverflow="overflow" vert="vert270" wrap="square" lIns="88900" tIns="88900" rIns="88900" bIns="88900" numCol="1" spcCol="0" rtlCol="0" fromWordArt="0" anchor="ctr" anchorCtr="0" forceAA="0" compatLnSpc="1">
              <a:prstTxWarp prst="textNoShape">
                <a:avLst/>
              </a:prstTxWarp>
              <a:noAutofit/>
            </a:bodyPr>
            <a:lstStyle>
              <a:defPPr>
                <a:defRPr lang="en-US"/>
              </a:defPPr>
              <a:lvl1pPr algn="ctr">
                <a:lnSpc>
                  <a:spcPct val="106000"/>
                </a:lnSpc>
                <a:defRPr sz="1000" b="1">
                  <a:solidFill>
                    <a:schemeClr val="bg1"/>
                  </a:solidFill>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457200" rtl="0" eaLnBrk="1" fontAlgn="auto" latinLnBrk="0" hangingPunct="1">
                <a:lnSpc>
                  <a:spcPct val="106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Commodity risk</a:t>
              </a:r>
            </a:p>
          </p:txBody>
        </p:sp>
        <p:sp>
          <p:nvSpPr>
            <p:cNvPr id="25" name="AutoShape 3">
              <a:extLst>
                <a:ext uri="{FF2B5EF4-FFF2-40B4-BE49-F238E27FC236}">
                  <a16:creationId xmlns:a16="http://schemas.microsoft.com/office/drawing/2014/main" id="{02209648-A576-4469-8456-4B7F0EEF3A46}"/>
                </a:ext>
              </a:extLst>
            </p:cNvPr>
            <p:cNvSpPr>
              <a:spLocks noChangeArrowheads="1"/>
            </p:cNvSpPr>
            <p:nvPr/>
          </p:nvSpPr>
          <p:spPr bwMode="auto">
            <a:xfrm rot="5400000">
              <a:off x="3991608" y="3089468"/>
              <a:ext cx="1049793" cy="2939421"/>
            </a:xfrm>
            <a:prstGeom prst="roundRect">
              <a:avLst/>
            </a:prstGeom>
            <a:solidFill>
              <a:schemeClr val="accent1">
                <a:lumMod val="20000"/>
                <a:lumOff val="80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11 buckets </a:t>
              </a:r>
              <a:r>
                <a:rPr kumimoji="0" lang="en-US" sz="110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driven by </a:t>
              </a:r>
              <a:r>
                <a:rPr kumimoji="0" lang="en-US" sz="1100" b="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common characteristics </a:t>
              </a:r>
              <a:r>
                <a:rPr kumimoji="0" lang="en-US" sz="110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are identified by FRTB (for example, freight, gaseous combustibles, </a:t>
              </a:r>
              <a:r>
                <a:rPr kumimoji="0" lang="en-US" sz="1100" u="none" strike="noStrike" kern="0" cap="none" spc="0" normalizeH="0" baseline="0" noProof="0" dirty="0" err="1">
                  <a:ln>
                    <a:noFill/>
                  </a:ln>
                  <a:solidFill>
                    <a:prstClr val="black"/>
                  </a:solidFill>
                  <a:effectLst/>
                  <a:uLnTx/>
                  <a:uFillTx/>
                  <a:latin typeface="Arial" pitchFamily="34" charset="0"/>
                  <a:ea typeface="ＭＳ Ｐゴシック" pitchFamily="50" charset="-128"/>
                  <a:cs typeface="Arial" pitchFamily="34" charset="0"/>
                </a:rPr>
                <a:t>etc</a:t>
              </a:r>
              <a:r>
                <a:rPr kumimoji="0" lang="en-US" sz="110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a:t>
              </a:r>
            </a:p>
          </p:txBody>
        </p:sp>
        <p:sp>
          <p:nvSpPr>
            <p:cNvPr id="27" name="AutoShape 3">
              <a:extLst>
                <a:ext uri="{FF2B5EF4-FFF2-40B4-BE49-F238E27FC236}">
                  <a16:creationId xmlns:a16="http://schemas.microsoft.com/office/drawing/2014/main" id="{ECFCBC75-F667-4AD1-ADA1-D7453AFA01A4}"/>
                </a:ext>
              </a:extLst>
            </p:cNvPr>
            <p:cNvSpPr>
              <a:spLocks noChangeArrowheads="1"/>
            </p:cNvSpPr>
            <p:nvPr/>
          </p:nvSpPr>
          <p:spPr bwMode="auto">
            <a:xfrm rot="5400000">
              <a:off x="7047387" y="3079283"/>
              <a:ext cx="1049794" cy="2939421"/>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Risk weights depend on </a:t>
              </a:r>
              <a:r>
                <a:rPr kumimoji="0" lang="en-US" sz="1100" b="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bucket</a:t>
              </a:r>
            </a:p>
          </p:txBody>
        </p:sp>
        <p:sp>
          <p:nvSpPr>
            <p:cNvPr id="30" name="AutoShape 3">
              <a:extLst>
                <a:ext uri="{FF2B5EF4-FFF2-40B4-BE49-F238E27FC236}">
                  <a16:creationId xmlns:a16="http://schemas.microsoft.com/office/drawing/2014/main" id="{79D83B4E-8070-492E-A81C-9BD0CE18332B}"/>
                </a:ext>
              </a:extLst>
            </p:cNvPr>
            <p:cNvSpPr>
              <a:spLocks noChangeArrowheads="1"/>
            </p:cNvSpPr>
            <p:nvPr/>
          </p:nvSpPr>
          <p:spPr bwMode="auto">
            <a:xfrm rot="5400000">
              <a:off x="10103180" y="3079284"/>
              <a:ext cx="1049796" cy="2939421"/>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Correlation values depend on </a:t>
              </a:r>
              <a:r>
                <a:rPr kumimoji="0" lang="en-US" sz="1100" b="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equality of tenors, delivery location and commodity type</a:t>
              </a:r>
            </a:p>
          </p:txBody>
        </p:sp>
      </p:grpSp>
      <p:grpSp>
        <p:nvGrpSpPr>
          <p:cNvPr id="4" name="Group 3">
            <a:extLst>
              <a:ext uri="{FF2B5EF4-FFF2-40B4-BE49-F238E27FC236}">
                <a16:creationId xmlns:a16="http://schemas.microsoft.com/office/drawing/2014/main" id="{326186E4-C6AE-41B9-B27D-2C561107E449}"/>
              </a:ext>
            </a:extLst>
          </p:cNvPr>
          <p:cNvGrpSpPr/>
          <p:nvPr/>
        </p:nvGrpSpPr>
        <p:grpSpPr>
          <a:xfrm>
            <a:off x="1885744" y="2953789"/>
            <a:ext cx="10212044" cy="1079017"/>
            <a:chOff x="1885744" y="2846010"/>
            <a:chExt cx="10212044" cy="1079017"/>
          </a:xfrm>
        </p:grpSpPr>
        <p:sp>
          <p:nvSpPr>
            <p:cNvPr id="38" name="Text Box 10">
              <a:extLst>
                <a:ext uri="{FF2B5EF4-FFF2-40B4-BE49-F238E27FC236}">
                  <a16:creationId xmlns:a16="http://schemas.microsoft.com/office/drawing/2014/main" id="{F3FC9111-6B3B-4E22-9AF6-C226A187E04A}"/>
                </a:ext>
              </a:extLst>
            </p:cNvPr>
            <p:cNvSpPr txBox="1">
              <a:spLocks noChangeArrowheads="1"/>
            </p:cNvSpPr>
            <p:nvPr>
              <p:custDataLst>
                <p:tags r:id="rId3"/>
              </p:custDataLst>
            </p:nvPr>
          </p:nvSpPr>
          <p:spPr bwMode="auto">
            <a:xfrm>
              <a:off x="1885744" y="2871593"/>
              <a:ext cx="1045882" cy="1053434"/>
            </a:xfrm>
            <a:prstGeom prst="rect">
              <a:avLst/>
            </a:prstGeom>
            <a:solidFill>
              <a:schemeClr val="bg1">
                <a:lumMod val="85000"/>
              </a:schemeClr>
            </a:solidFill>
            <a:ln w="19050" algn="ctr">
              <a:solidFill>
                <a:schemeClr val="bg1">
                  <a:lumMod val="65000"/>
                </a:schemeClr>
              </a:solidFill>
              <a:miter lim="800000"/>
              <a:headEnd/>
              <a:tailEnd/>
            </a:ln>
          </p:spPr>
          <p:txBody>
            <a:bodyPr rot="0" spcFirstLastPara="0" vertOverflow="overflow" horzOverflow="overflow" vert="vert270" wrap="square" lIns="88900" tIns="88900" rIns="88900" bIns="88900" numCol="1" spcCol="0" rtlCol="0" fromWordArt="0" anchor="ctr" anchorCtr="0" forceAA="0" compatLnSpc="1">
              <a:prstTxWarp prst="textNoShape">
                <a:avLst/>
              </a:prstTxWarp>
              <a:noAutofit/>
            </a:bodyPr>
            <a:lstStyle>
              <a:defPPr>
                <a:defRPr lang="en-US"/>
              </a:defPPr>
              <a:lvl1pPr algn="ctr">
                <a:lnSpc>
                  <a:spcPct val="106000"/>
                </a:lnSpc>
                <a:defRPr sz="1000" b="1">
                  <a:solidFill>
                    <a:schemeClr val="bg1"/>
                  </a:solidFill>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457200" rtl="0" eaLnBrk="1" fontAlgn="auto" latinLnBrk="0" hangingPunct="1">
                <a:lnSpc>
                  <a:spcPct val="106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Equity risk</a:t>
              </a:r>
            </a:p>
          </p:txBody>
        </p:sp>
        <p:sp>
          <p:nvSpPr>
            <p:cNvPr id="26" name="AutoShape 3">
              <a:extLst>
                <a:ext uri="{FF2B5EF4-FFF2-40B4-BE49-F238E27FC236}">
                  <a16:creationId xmlns:a16="http://schemas.microsoft.com/office/drawing/2014/main" id="{D855927E-6963-4232-A955-14930DBB8F79}"/>
                </a:ext>
              </a:extLst>
            </p:cNvPr>
            <p:cNvSpPr>
              <a:spLocks noChangeArrowheads="1"/>
            </p:cNvSpPr>
            <p:nvPr/>
          </p:nvSpPr>
          <p:spPr bwMode="auto">
            <a:xfrm rot="5400000">
              <a:off x="3992811" y="1901196"/>
              <a:ext cx="1049793" cy="2939421"/>
            </a:xfrm>
            <a:prstGeom prst="roundRect">
              <a:avLst/>
            </a:prstGeom>
            <a:solidFill>
              <a:schemeClr val="accent1">
                <a:lumMod val="20000"/>
                <a:lumOff val="80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13 buckets </a:t>
              </a:r>
              <a:r>
                <a:rPr kumimoji="0" lang="en-US" sz="110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depending on </a:t>
              </a:r>
              <a:r>
                <a:rPr kumimoji="0" lang="en-US" sz="1100" b="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market capitalization, economy and sector </a:t>
              </a:r>
              <a:r>
                <a:rPr kumimoji="0" lang="en-US" sz="110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are identified by FRTB</a:t>
              </a:r>
            </a:p>
          </p:txBody>
        </p:sp>
        <p:sp>
          <p:nvSpPr>
            <p:cNvPr id="28" name="AutoShape 3">
              <a:extLst>
                <a:ext uri="{FF2B5EF4-FFF2-40B4-BE49-F238E27FC236}">
                  <a16:creationId xmlns:a16="http://schemas.microsoft.com/office/drawing/2014/main" id="{80D0E1A9-7233-42D9-8818-4661E267DD5A}"/>
                </a:ext>
              </a:extLst>
            </p:cNvPr>
            <p:cNvSpPr>
              <a:spLocks noChangeArrowheads="1"/>
            </p:cNvSpPr>
            <p:nvPr/>
          </p:nvSpPr>
          <p:spPr bwMode="auto">
            <a:xfrm rot="5400000">
              <a:off x="7047386" y="1905514"/>
              <a:ext cx="1049796" cy="2939421"/>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Risk weights depend on </a:t>
              </a:r>
              <a:r>
                <a:rPr kumimoji="0" lang="en-US" sz="1100" b="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bucket</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100" b="1" kern="0" dirty="0">
                  <a:solidFill>
                    <a:prstClr val="black"/>
                  </a:solidFill>
                  <a:latin typeface="Arial" pitchFamily="34" charset="0"/>
                  <a:ea typeface="ＭＳ Ｐゴシック" pitchFamily="50" charset="-128"/>
                  <a:cs typeface="Arial" pitchFamily="34" charset="0"/>
                </a:rPr>
                <a:t>Separate risk weights </a:t>
              </a:r>
              <a:r>
                <a:rPr lang="en-US" sz="1100" kern="0" dirty="0">
                  <a:solidFill>
                    <a:prstClr val="black"/>
                  </a:solidFill>
                  <a:latin typeface="Arial" pitchFamily="34" charset="0"/>
                  <a:ea typeface="ＭＳ Ｐゴシック" pitchFamily="50" charset="-128"/>
                  <a:cs typeface="Arial" pitchFamily="34" charset="0"/>
                </a:rPr>
                <a:t>for equity spot and equity repo</a:t>
              </a:r>
              <a:endParaRPr kumimoji="0" lang="en-US" sz="1100" b="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
          <p:nvSpPr>
            <p:cNvPr id="31" name="AutoShape 3">
              <a:extLst>
                <a:ext uri="{FF2B5EF4-FFF2-40B4-BE49-F238E27FC236}">
                  <a16:creationId xmlns:a16="http://schemas.microsoft.com/office/drawing/2014/main" id="{CBB40378-3178-4F2B-B3B7-B19399B05A91}"/>
                </a:ext>
              </a:extLst>
            </p:cNvPr>
            <p:cNvSpPr>
              <a:spLocks noChangeArrowheads="1"/>
            </p:cNvSpPr>
            <p:nvPr/>
          </p:nvSpPr>
          <p:spPr bwMode="auto">
            <a:xfrm rot="5400000">
              <a:off x="10103180" y="1905514"/>
              <a:ext cx="1049796" cy="2939421"/>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Correlation values depend on whether exposure is to </a:t>
              </a:r>
              <a:r>
                <a:rPr kumimoji="0" lang="en-US" sz="1100" b="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equity spot or equity repo </a:t>
              </a:r>
              <a:r>
                <a:rPr kumimoji="0" lang="en-US" sz="110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and on </a:t>
              </a:r>
              <a:r>
                <a:rPr kumimoji="0" lang="en-US" sz="1100" b="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issuer name</a:t>
              </a:r>
            </a:p>
          </p:txBody>
        </p:sp>
      </p:grpSp>
      <p:grpSp>
        <p:nvGrpSpPr>
          <p:cNvPr id="6" name="Group 5">
            <a:extLst>
              <a:ext uri="{FF2B5EF4-FFF2-40B4-BE49-F238E27FC236}">
                <a16:creationId xmlns:a16="http://schemas.microsoft.com/office/drawing/2014/main" id="{2E4659CC-3891-47D6-BC3A-F7950DA11BCC}"/>
              </a:ext>
            </a:extLst>
          </p:cNvPr>
          <p:cNvGrpSpPr/>
          <p:nvPr/>
        </p:nvGrpSpPr>
        <p:grpSpPr>
          <a:xfrm>
            <a:off x="1913137" y="5417022"/>
            <a:ext cx="10194176" cy="1059978"/>
            <a:chOff x="1913137" y="5417022"/>
            <a:chExt cx="10194176" cy="1059978"/>
          </a:xfrm>
        </p:grpSpPr>
        <p:sp>
          <p:nvSpPr>
            <p:cNvPr id="32" name="Text Box 10">
              <a:extLst>
                <a:ext uri="{FF2B5EF4-FFF2-40B4-BE49-F238E27FC236}">
                  <a16:creationId xmlns:a16="http://schemas.microsoft.com/office/drawing/2014/main" id="{29C0D707-51AF-47FF-9D67-7DD571F2C202}"/>
                </a:ext>
              </a:extLst>
            </p:cNvPr>
            <p:cNvSpPr txBox="1">
              <a:spLocks noChangeArrowheads="1"/>
            </p:cNvSpPr>
            <p:nvPr>
              <p:custDataLst>
                <p:tags r:id="rId2"/>
              </p:custDataLst>
            </p:nvPr>
          </p:nvSpPr>
          <p:spPr bwMode="auto">
            <a:xfrm>
              <a:off x="1913137" y="5421676"/>
              <a:ext cx="1045882" cy="1053520"/>
            </a:xfrm>
            <a:prstGeom prst="rect">
              <a:avLst/>
            </a:prstGeom>
            <a:solidFill>
              <a:schemeClr val="bg1">
                <a:lumMod val="85000"/>
              </a:schemeClr>
            </a:solidFill>
            <a:ln w="19050" algn="ctr">
              <a:solidFill>
                <a:schemeClr val="bg1">
                  <a:lumMod val="65000"/>
                </a:schemeClr>
              </a:solidFill>
              <a:miter lim="800000"/>
              <a:headEnd/>
              <a:tailEnd/>
            </a:ln>
          </p:spPr>
          <p:txBody>
            <a:bodyPr rot="0" spcFirstLastPara="0" vertOverflow="overflow" horzOverflow="overflow" vert="vert270" wrap="square" lIns="88900" tIns="88900" rIns="88900" bIns="88900" numCol="1" spcCol="0" rtlCol="0" fromWordArt="0" anchor="ctr" anchorCtr="0" forceAA="0" compatLnSpc="1">
              <a:prstTxWarp prst="textNoShape">
                <a:avLst/>
              </a:prstTxWarp>
              <a:noAutofit/>
            </a:bodyPr>
            <a:lstStyle>
              <a:defPPr>
                <a:defRPr lang="en-US"/>
              </a:defPPr>
              <a:lvl1pPr algn="ctr">
                <a:lnSpc>
                  <a:spcPct val="106000"/>
                </a:lnSpc>
                <a:defRPr sz="1000" b="1">
                  <a:solidFill>
                    <a:schemeClr val="bg1"/>
                  </a:solidFill>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457200" rtl="0" eaLnBrk="1" fontAlgn="auto" latinLnBrk="0" hangingPunct="1">
                <a:lnSpc>
                  <a:spcPct val="106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FX risk</a:t>
              </a:r>
            </a:p>
          </p:txBody>
        </p:sp>
        <p:sp>
          <p:nvSpPr>
            <p:cNvPr id="33" name="AutoShape 3">
              <a:extLst>
                <a:ext uri="{FF2B5EF4-FFF2-40B4-BE49-F238E27FC236}">
                  <a16:creationId xmlns:a16="http://schemas.microsoft.com/office/drawing/2014/main" id="{7FD75620-91AD-4A98-AC2C-C28974C34620}"/>
                </a:ext>
              </a:extLst>
            </p:cNvPr>
            <p:cNvSpPr>
              <a:spLocks noChangeArrowheads="1"/>
            </p:cNvSpPr>
            <p:nvPr/>
          </p:nvSpPr>
          <p:spPr bwMode="auto">
            <a:xfrm rot="5400000">
              <a:off x="4001133" y="4482393"/>
              <a:ext cx="1049793" cy="2939421"/>
            </a:xfrm>
            <a:prstGeom prst="roundRect">
              <a:avLst/>
            </a:prstGeom>
            <a:solidFill>
              <a:schemeClr val="accent1">
                <a:lumMod val="20000"/>
                <a:lumOff val="80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An FX risk bucket is set for each </a:t>
              </a:r>
              <a:r>
                <a:rPr kumimoji="0" lang="en-US" sz="1100" b="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exchange rate </a:t>
              </a:r>
              <a:r>
                <a:rPr kumimoji="0" lang="en-US" sz="110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between the currency in which an instrument is denominated and the reporting currency</a:t>
              </a:r>
            </a:p>
          </p:txBody>
        </p:sp>
        <p:sp>
          <p:nvSpPr>
            <p:cNvPr id="34" name="AutoShape 3">
              <a:extLst>
                <a:ext uri="{FF2B5EF4-FFF2-40B4-BE49-F238E27FC236}">
                  <a16:creationId xmlns:a16="http://schemas.microsoft.com/office/drawing/2014/main" id="{CB4B0938-AB63-48D4-9912-9323F4216451}"/>
                </a:ext>
              </a:extLst>
            </p:cNvPr>
            <p:cNvSpPr>
              <a:spLocks noChangeArrowheads="1"/>
            </p:cNvSpPr>
            <p:nvPr/>
          </p:nvSpPr>
          <p:spPr bwMode="auto">
            <a:xfrm rot="5400000">
              <a:off x="7056912" y="4472208"/>
              <a:ext cx="1049794" cy="2939421"/>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Single risk weight </a:t>
              </a:r>
              <a:r>
                <a:rPr kumimoji="0" lang="en-US" sz="110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to be applied to all FX sensitivities</a:t>
              </a:r>
              <a:endParaRPr kumimoji="0" lang="en-US" sz="1100" b="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
          <p:nvSpPr>
            <p:cNvPr id="35" name="AutoShape 3">
              <a:extLst>
                <a:ext uri="{FF2B5EF4-FFF2-40B4-BE49-F238E27FC236}">
                  <a16:creationId xmlns:a16="http://schemas.microsoft.com/office/drawing/2014/main" id="{BF31065C-FEA6-44C4-83D5-E20AC81A3E02}"/>
                </a:ext>
              </a:extLst>
            </p:cNvPr>
            <p:cNvSpPr>
              <a:spLocks noChangeArrowheads="1"/>
            </p:cNvSpPr>
            <p:nvPr/>
          </p:nvSpPr>
          <p:spPr bwMode="auto">
            <a:xfrm rot="5400000">
              <a:off x="10112705" y="4472209"/>
              <a:ext cx="1049796" cy="2939421"/>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Single</a:t>
              </a:r>
              <a:r>
                <a:rPr kumimoji="0" lang="en-US" sz="110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 correlation value to be applied to all FX sensitivities</a:t>
              </a:r>
              <a:endParaRPr kumimoji="0" lang="en-US" sz="1100" b="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grpSp>
    </p:spTree>
    <p:extLst>
      <p:ext uri="{BB962C8B-B14F-4D97-AF65-F5344CB8AC3E}">
        <p14:creationId xmlns:p14="http://schemas.microsoft.com/office/powerpoint/2010/main" val="3885241305"/>
      </p:ext>
    </p:extLst>
  </p:cSld>
  <p:clrMapOvr>
    <a:overrideClrMapping bg1="lt1" tx1="dk1" bg2="lt2" tx2="dk2" accent1="accent1" accent2="accent2" accent3="accent3" accent4="accent4" accent5="accent5" accent6="accent6" hlink="hlink" folHlink="folHlink"/>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2000" r="-2000"/>
          </a:stretch>
        </a:blip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295B00-DD27-4869-9F78-C2745E634F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9"/>
            <a:srcRect/>
            <a:stretch>
              <a:fillRect/>
            </a:stretch>
          </a:blipFill>
        </p:spPr>
      </p:pic>
      <p:sp>
        <p:nvSpPr>
          <p:cNvPr id="20" name="Footer Placeholder 4">
            <a:extLst>
              <a:ext uri="{FF2B5EF4-FFF2-40B4-BE49-F238E27FC236}">
                <a16:creationId xmlns:a16="http://schemas.microsoft.com/office/drawing/2014/main" id="{C148BE07-190A-407F-B7F7-49A77A7B90DA}"/>
              </a:ext>
            </a:extLst>
          </p:cNvPr>
          <p:cNvSpPr txBox="1">
            <a:spLocks/>
          </p:cNvSpPr>
          <p:nvPr/>
        </p:nvSpPr>
        <p:spPr>
          <a:xfrm>
            <a:off x="8555631" y="6500838"/>
            <a:ext cx="3788769" cy="24601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1" name="Rectangle 2">
            <a:extLst>
              <a:ext uri="{FF2B5EF4-FFF2-40B4-BE49-F238E27FC236}">
                <a16:creationId xmlns:a16="http://schemas.microsoft.com/office/drawing/2014/main" id="{E13A1E94-AB5B-4324-AFBC-9B8DB03B34F4}"/>
              </a:ext>
            </a:extLst>
          </p:cNvPr>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00000"/>
                </a:solidFill>
                <a:effectLst/>
                <a:uLnTx/>
                <a:uFillTx/>
                <a:latin typeface="Arial"/>
                <a:ea typeface="+mj-ea"/>
                <a:cs typeface="Arial"/>
              </a:rPr>
              <a:t>Sensitivities-based method – Delta risk (2/2)</a:t>
            </a:r>
          </a:p>
        </p:txBody>
      </p:sp>
      <p:grpSp>
        <p:nvGrpSpPr>
          <p:cNvPr id="2" name="Group 1">
            <a:extLst>
              <a:ext uri="{FF2B5EF4-FFF2-40B4-BE49-F238E27FC236}">
                <a16:creationId xmlns:a16="http://schemas.microsoft.com/office/drawing/2014/main" id="{D8A339F6-3038-4F6F-83C2-F2ED6A495BA0}"/>
              </a:ext>
            </a:extLst>
          </p:cNvPr>
          <p:cNvGrpSpPr/>
          <p:nvPr/>
        </p:nvGrpSpPr>
        <p:grpSpPr>
          <a:xfrm>
            <a:off x="1904816" y="1084639"/>
            <a:ext cx="10194175" cy="484274"/>
            <a:chOff x="1904816" y="1084639"/>
            <a:chExt cx="10194175" cy="484274"/>
          </a:xfrm>
        </p:grpSpPr>
        <p:sp>
          <p:nvSpPr>
            <p:cNvPr id="13" name="Rectangle: Rounded Corners 12">
              <a:extLst>
                <a:ext uri="{FF2B5EF4-FFF2-40B4-BE49-F238E27FC236}">
                  <a16:creationId xmlns:a16="http://schemas.microsoft.com/office/drawing/2014/main" id="{046FACA9-FD56-45A0-8425-ABEF945CE2B2}"/>
                </a:ext>
              </a:extLst>
            </p:cNvPr>
            <p:cNvSpPr/>
            <p:nvPr/>
          </p:nvSpPr>
          <p:spPr>
            <a:xfrm>
              <a:off x="3048001" y="1100771"/>
              <a:ext cx="2939422" cy="468142"/>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Risk buckets</a:t>
              </a:r>
            </a:p>
          </p:txBody>
        </p:sp>
        <p:sp>
          <p:nvSpPr>
            <p:cNvPr id="18" name="Rectangle: Rounded Corners 17">
              <a:extLst>
                <a:ext uri="{FF2B5EF4-FFF2-40B4-BE49-F238E27FC236}">
                  <a16:creationId xmlns:a16="http://schemas.microsoft.com/office/drawing/2014/main" id="{404B13FD-81EE-4C77-8C33-155BAA4CC526}"/>
                </a:ext>
              </a:extLst>
            </p:cNvPr>
            <p:cNvSpPr/>
            <p:nvPr/>
          </p:nvSpPr>
          <p:spPr>
            <a:xfrm>
              <a:off x="6103777" y="1090447"/>
              <a:ext cx="2939430" cy="468141"/>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Risk weights</a:t>
              </a:r>
            </a:p>
          </p:txBody>
        </p:sp>
        <p:sp>
          <p:nvSpPr>
            <p:cNvPr id="23" name="Rectangle: Rounded Corners 22">
              <a:extLst>
                <a:ext uri="{FF2B5EF4-FFF2-40B4-BE49-F238E27FC236}">
                  <a16:creationId xmlns:a16="http://schemas.microsoft.com/office/drawing/2014/main" id="{C502AACE-A4D9-4A3C-A68C-A4A5CEA5F9FB}"/>
                </a:ext>
              </a:extLst>
            </p:cNvPr>
            <p:cNvSpPr/>
            <p:nvPr/>
          </p:nvSpPr>
          <p:spPr>
            <a:xfrm>
              <a:off x="1904816" y="1090447"/>
              <a:ext cx="1045881" cy="468142"/>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Risk class</a:t>
              </a:r>
            </a:p>
          </p:txBody>
        </p:sp>
        <p:sp>
          <p:nvSpPr>
            <p:cNvPr id="24" name="Rectangle: Rounded Corners 23">
              <a:extLst>
                <a:ext uri="{FF2B5EF4-FFF2-40B4-BE49-F238E27FC236}">
                  <a16:creationId xmlns:a16="http://schemas.microsoft.com/office/drawing/2014/main" id="{384FC935-EB6A-4903-9D19-FDB989B0680A}"/>
                </a:ext>
              </a:extLst>
            </p:cNvPr>
            <p:cNvSpPr/>
            <p:nvPr/>
          </p:nvSpPr>
          <p:spPr>
            <a:xfrm>
              <a:off x="9159561" y="1084639"/>
              <a:ext cx="2939430" cy="468141"/>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Correlations</a:t>
              </a:r>
            </a:p>
          </p:txBody>
        </p:sp>
      </p:grpSp>
      <p:grpSp>
        <p:nvGrpSpPr>
          <p:cNvPr id="3" name="Group 2">
            <a:extLst>
              <a:ext uri="{FF2B5EF4-FFF2-40B4-BE49-F238E27FC236}">
                <a16:creationId xmlns:a16="http://schemas.microsoft.com/office/drawing/2014/main" id="{A757C012-5F73-4E29-B0F6-139E919332B8}"/>
              </a:ext>
            </a:extLst>
          </p:cNvPr>
          <p:cNvGrpSpPr/>
          <p:nvPr/>
        </p:nvGrpSpPr>
        <p:grpSpPr>
          <a:xfrm>
            <a:off x="1904815" y="1731032"/>
            <a:ext cx="10194176" cy="1060638"/>
            <a:chOff x="1904815" y="1682565"/>
            <a:chExt cx="10194176" cy="1060638"/>
          </a:xfrm>
        </p:grpSpPr>
        <p:sp>
          <p:nvSpPr>
            <p:cNvPr id="9" name="AutoShape 3">
              <a:extLst>
                <a:ext uri="{FF2B5EF4-FFF2-40B4-BE49-F238E27FC236}">
                  <a16:creationId xmlns:a16="http://schemas.microsoft.com/office/drawing/2014/main" id="{8BA745C8-2572-424E-B717-52B8B360E469}"/>
                </a:ext>
              </a:extLst>
            </p:cNvPr>
            <p:cNvSpPr>
              <a:spLocks noChangeArrowheads="1"/>
            </p:cNvSpPr>
            <p:nvPr/>
          </p:nvSpPr>
          <p:spPr bwMode="auto">
            <a:xfrm rot="5400000">
              <a:off x="3992811" y="737751"/>
              <a:ext cx="1049793" cy="2939421"/>
            </a:xfrm>
            <a:prstGeom prst="roundRect">
              <a:avLst/>
            </a:prstGeom>
            <a:solidFill>
              <a:schemeClr val="accent1">
                <a:lumMod val="20000"/>
                <a:lumOff val="80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18 buckets </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depending on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credit quality and sector </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are identified by FRTB</a:t>
              </a:r>
            </a:p>
          </p:txBody>
        </p:sp>
        <p:sp>
          <p:nvSpPr>
            <p:cNvPr id="14" name="AutoShape 3">
              <a:extLst>
                <a:ext uri="{FF2B5EF4-FFF2-40B4-BE49-F238E27FC236}">
                  <a16:creationId xmlns:a16="http://schemas.microsoft.com/office/drawing/2014/main" id="{ACFB5265-27FE-485A-9910-7E74A88D4DE8}"/>
                </a:ext>
              </a:extLst>
            </p:cNvPr>
            <p:cNvSpPr>
              <a:spLocks noChangeArrowheads="1"/>
            </p:cNvSpPr>
            <p:nvPr/>
          </p:nvSpPr>
          <p:spPr bwMode="auto">
            <a:xfrm rot="5400000">
              <a:off x="7048589" y="748594"/>
              <a:ext cx="1049795" cy="2939421"/>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Risk weights are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same across tenors </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and vary as per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bucket</a:t>
              </a:r>
            </a:p>
          </p:txBody>
        </p:sp>
        <p:sp>
          <p:nvSpPr>
            <p:cNvPr id="36" name="Text Box 10">
              <a:extLst>
                <a:ext uri="{FF2B5EF4-FFF2-40B4-BE49-F238E27FC236}">
                  <a16:creationId xmlns:a16="http://schemas.microsoft.com/office/drawing/2014/main" id="{4C042B57-69E7-4EBD-BE6A-DEFC3D16BBF0}"/>
                </a:ext>
              </a:extLst>
            </p:cNvPr>
            <p:cNvSpPr txBox="1">
              <a:spLocks noChangeArrowheads="1"/>
            </p:cNvSpPr>
            <p:nvPr>
              <p:custDataLst>
                <p:tags r:id="rId4"/>
              </p:custDataLst>
            </p:nvPr>
          </p:nvSpPr>
          <p:spPr bwMode="auto">
            <a:xfrm>
              <a:off x="1904815" y="1687877"/>
              <a:ext cx="1045882" cy="1053520"/>
            </a:xfrm>
            <a:prstGeom prst="rect">
              <a:avLst/>
            </a:prstGeom>
            <a:solidFill>
              <a:schemeClr val="bg1">
                <a:lumMod val="85000"/>
              </a:schemeClr>
            </a:solidFill>
            <a:ln w="19050" algn="ctr">
              <a:solidFill>
                <a:schemeClr val="bg1">
                  <a:lumMod val="65000"/>
                </a:schemeClr>
              </a:solidFill>
              <a:miter lim="800000"/>
              <a:headEnd/>
              <a:tailEnd/>
            </a:ln>
          </p:spPr>
          <p:txBody>
            <a:bodyPr rot="0" spcFirstLastPara="0" vertOverflow="overflow" horzOverflow="overflow" vert="vert270" wrap="square" lIns="88900" tIns="88900" rIns="88900" bIns="88900" numCol="1" spcCol="0" rtlCol="0" fromWordArt="0" anchor="ctr" anchorCtr="0" forceAA="0" compatLnSpc="1">
              <a:prstTxWarp prst="textNoShape">
                <a:avLst/>
              </a:prstTxWarp>
              <a:noAutofit/>
            </a:bodyPr>
            <a:lstStyle>
              <a:defPPr>
                <a:defRPr lang="en-US"/>
              </a:defPPr>
              <a:lvl1pPr algn="ctr">
                <a:lnSpc>
                  <a:spcPct val="106000"/>
                </a:lnSpc>
                <a:defRPr sz="1000" b="1">
                  <a:solidFill>
                    <a:schemeClr val="bg1"/>
                  </a:solidFill>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457200" rtl="0" eaLnBrk="1" fontAlgn="auto" latinLnBrk="0" hangingPunct="1">
                <a:lnSpc>
                  <a:spcPct val="106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CSR non-securitization</a:t>
              </a:r>
            </a:p>
          </p:txBody>
        </p:sp>
        <p:sp>
          <p:nvSpPr>
            <p:cNvPr id="29" name="AutoShape 3">
              <a:extLst>
                <a:ext uri="{FF2B5EF4-FFF2-40B4-BE49-F238E27FC236}">
                  <a16:creationId xmlns:a16="http://schemas.microsoft.com/office/drawing/2014/main" id="{32C1EF15-6931-485E-BCD5-9168FE4CD510}"/>
                </a:ext>
              </a:extLst>
            </p:cNvPr>
            <p:cNvSpPr>
              <a:spLocks noChangeArrowheads="1"/>
            </p:cNvSpPr>
            <p:nvPr/>
          </p:nvSpPr>
          <p:spPr bwMode="auto">
            <a:xfrm rot="5400000">
              <a:off x="10104383" y="748594"/>
              <a:ext cx="1049796" cy="2939421"/>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Correlation values depend on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equality of tenors and curves</a:t>
              </a:r>
            </a:p>
          </p:txBody>
        </p:sp>
      </p:grpSp>
      <p:grpSp>
        <p:nvGrpSpPr>
          <p:cNvPr id="5" name="Group 4">
            <a:extLst>
              <a:ext uri="{FF2B5EF4-FFF2-40B4-BE49-F238E27FC236}">
                <a16:creationId xmlns:a16="http://schemas.microsoft.com/office/drawing/2014/main" id="{96DF0392-07D6-4452-A983-3A8FECB0FE0A}"/>
              </a:ext>
            </a:extLst>
          </p:cNvPr>
          <p:cNvGrpSpPr/>
          <p:nvPr/>
        </p:nvGrpSpPr>
        <p:grpSpPr>
          <a:xfrm>
            <a:off x="1903612" y="4194925"/>
            <a:ext cx="10194176" cy="1059978"/>
            <a:chOff x="1903612" y="4024097"/>
            <a:chExt cx="10194176" cy="1059978"/>
          </a:xfrm>
        </p:grpSpPr>
        <p:sp>
          <p:nvSpPr>
            <p:cNvPr id="44" name="Text Box 10">
              <a:extLst>
                <a:ext uri="{FF2B5EF4-FFF2-40B4-BE49-F238E27FC236}">
                  <a16:creationId xmlns:a16="http://schemas.microsoft.com/office/drawing/2014/main" id="{69D48C70-FFB9-4C8E-B422-8C3C7B8DAF65}"/>
                </a:ext>
              </a:extLst>
            </p:cNvPr>
            <p:cNvSpPr txBox="1">
              <a:spLocks noChangeArrowheads="1"/>
            </p:cNvSpPr>
            <p:nvPr>
              <p:custDataLst>
                <p:tags r:id="rId3"/>
              </p:custDataLst>
            </p:nvPr>
          </p:nvSpPr>
          <p:spPr bwMode="auto">
            <a:xfrm>
              <a:off x="1903612" y="4028751"/>
              <a:ext cx="1045882" cy="1053520"/>
            </a:xfrm>
            <a:prstGeom prst="rect">
              <a:avLst/>
            </a:prstGeom>
            <a:solidFill>
              <a:schemeClr val="bg1">
                <a:lumMod val="85000"/>
              </a:schemeClr>
            </a:solidFill>
            <a:ln w="19050" algn="ctr">
              <a:solidFill>
                <a:schemeClr val="bg1">
                  <a:lumMod val="65000"/>
                </a:schemeClr>
              </a:solidFill>
              <a:miter lim="800000"/>
              <a:headEnd/>
              <a:tailEnd/>
            </a:ln>
          </p:spPr>
          <p:txBody>
            <a:bodyPr rot="0" spcFirstLastPara="0" vertOverflow="overflow" horzOverflow="overflow" vert="vert270" wrap="square" lIns="88900" tIns="88900" rIns="88900" bIns="88900" numCol="1" spcCol="0" rtlCol="0" fromWordArt="0" anchor="ctr" anchorCtr="0" forceAA="0" compatLnSpc="1">
              <a:prstTxWarp prst="textNoShape">
                <a:avLst/>
              </a:prstTxWarp>
              <a:noAutofit/>
            </a:bodyPr>
            <a:lstStyle>
              <a:defPPr>
                <a:defRPr lang="en-US"/>
              </a:defPPr>
              <a:lvl1pPr algn="ctr">
                <a:lnSpc>
                  <a:spcPct val="106000"/>
                </a:lnSpc>
                <a:defRPr sz="1000" b="1">
                  <a:solidFill>
                    <a:schemeClr val="bg1"/>
                  </a:solidFill>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457200" rtl="0" eaLnBrk="1" fontAlgn="auto" latinLnBrk="0" hangingPunct="1">
                <a:lnSpc>
                  <a:spcPct val="106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CSR securitization (CTP)</a:t>
              </a:r>
            </a:p>
          </p:txBody>
        </p:sp>
        <p:sp>
          <p:nvSpPr>
            <p:cNvPr id="25" name="AutoShape 3">
              <a:extLst>
                <a:ext uri="{FF2B5EF4-FFF2-40B4-BE49-F238E27FC236}">
                  <a16:creationId xmlns:a16="http://schemas.microsoft.com/office/drawing/2014/main" id="{02209648-A576-4469-8456-4B7F0EEF3A46}"/>
                </a:ext>
              </a:extLst>
            </p:cNvPr>
            <p:cNvSpPr>
              <a:spLocks noChangeArrowheads="1"/>
            </p:cNvSpPr>
            <p:nvPr/>
          </p:nvSpPr>
          <p:spPr bwMode="auto">
            <a:xfrm rot="5400000">
              <a:off x="3991608" y="3089468"/>
              <a:ext cx="1049793" cy="2939421"/>
            </a:xfrm>
            <a:prstGeom prst="roundRect">
              <a:avLst/>
            </a:prstGeom>
            <a:solidFill>
              <a:schemeClr val="accent1">
                <a:lumMod val="20000"/>
                <a:lumOff val="80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16 buckets </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depending on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credit quality and sector </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are identified by FRTB</a:t>
              </a:r>
            </a:p>
          </p:txBody>
        </p:sp>
        <p:sp>
          <p:nvSpPr>
            <p:cNvPr id="27" name="AutoShape 3">
              <a:extLst>
                <a:ext uri="{FF2B5EF4-FFF2-40B4-BE49-F238E27FC236}">
                  <a16:creationId xmlns:a16="http://schemas.microsoft.com/office/drawing/2014/main" id="{ECFCBC75-F667-4AD1-ADA1-D7453AFA01A4}"/>
                </a:ext>
              </a:extLst>
            </p:cNvPr>
            <p:cNvSpPr>
              <a:spLocks noChangeArrowheads="1"/>
            </p:cNvSpPr>
            <p:nvPr/>
          </p:nvSpPr>
          <p:spPr bwMode="auto">
            <a:xfrm rot="5400000">
              <a:off x="7047387" y="3079283"/>
              <a:ext cx="1049794" cy="2939421"/>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Risk weights are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same across tenors </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and vary as per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bucket</a:t>
              </a:r>
            </a:p>
          </p:txBody>
        </p:sp>
        <p:sp>
          <p:nvSpPr>
            <p:cNvPr id="30" name="AutoShape 3">
              <a:extLst>
                <a:ext uri="{FF2B5EF4-FFF2-40B4-BE49-F238E27FC236}">
                  <a16:creationId xmlns:a16="http://schemas.microsoft.com/office/drawing/2014/main" id="{79D83B4E-8070-492E-A81C-9BD0CE18332B}"/>
                </a:ext>
              </a:extLst>
            </p:cNvPr>
            <p:cNvSpPr>
              <a:spLocks noChangeArrowheads="1"/>
            </p:cNvSpPr>
            <p:nvPr/>
          </p:nvSpPr>
          <p:spPr bwMode="auto">
            <a:xfrm rot="5400000">
              <a:off x="10103180" y="3079284"/>
              <a:ext cx="1049796" cy="2939421"/>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Correlation values depend on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equality of tenors, tranche and curves</a:t>
              </a:r>
            </a:p>
          </p:txBody>
        </p:sp>
      </p:grpSp>
      <p:grpSp>
        <p:nvGrpSpPr>
          <p:cNvPr id="4" name="Group 3">
            <a:extLst>
              <a:ext uri="{FF2B5EF4-FFF2-40B4-BE49-F238E27FC236}">
                <a16:creationId xmlns:a16="http://schemas.microsoft.com/office/drawing/2014/main" id="{326186E4-C6AE-41B9-B27D-2C561107E449}"/>
              </a:ext>
            </a:extLst>
          </p:cNvPr>
          <p:cNvGrpSpPr/>
          <p:nvPr/>
        </p:nvGrpSpPr>
        <p:grpSpPr>
          <a:xfrm>
            <a:off x="1885744" y="2953789"/>
            <a:ext cx="10212044" cy="1079017"/>
            <a:chOff x="1885744" y="2846010"/>
            <a:chExt cx="10212044" cy="1079017"/>
          </a:xfrm>
        </p:grpSpPr>
        <p:sp>
          <p:nvSpPr>
            <p:cNvPr id="38" name="Text Box 10">
              <a:extLst>
                <a:ext uri="{FF2B5EF4-FFF2-40B4-BE49-F238E27FC236}">
                  <a16:creationId xmlns:a16="http://schemas.microsoft.com/office/drawing/2014/main" id="{F3FC9111-6B3B-4E22-9AF6-C226A187E04A}"/>
                </a:ext>
              </a:extLst>
            </p:cNvPr>
            <p:cNvSpPr txBox="1">
              <a:spLocks noChangeArrowheads="1"/>
            </p:cNvSpPr>
            <p:nvPr>
              <p:custDataLst>
                <p:tags r:id="rId2"/>
              </p:custDataLst>
            </p:nvPr>
          </p:nvSpPr>
          <p:spPr bwMode="auto">
            <a:xfrm>
              <a:off x="1885744" y="2871593"/>
              <a:ext cx="1045882" cy="1053434"/>
            </a:xfrm>
            <a:prstGeom prst="rect">
              <a:avLst/>
            </a:prstGeom>
            <a:solidFill>
              <a:schemeClr val="bg1">
                <a:lumMod val="85000"/>
              </a:schemeClr>
            </a:solidFill>
            <a:ln w="19050" algn="ctr">
              <a:solidFill>
                <a:schemeClr val="bg1">
                  <a:lumMod val="65000"/>
                </a:schemeClr>
              </a:solidFill>
              <a:miter lim="800000"/>
              <a:headEnd/>
              <a:tailEnd/>
            </a:ln>
          </p:spPr>
          <p:txBody>
            <a:bodyPr rot="0" spcFirstLastPara="0" vertOverflow="overflow" horzOverflow="overflow" vert="vert270" wrap="square" lIns="88900" tIns="88900" rIns="88900" bIns="88900" numCol="1" spcCol="0" rtlCol="0" fromWordArt="0" anchor="ctr" anchorCtr="0" forceAA="0" compatLnSpc="1">
              <a:prstTxWarp prst="textNoShape">
                <a:avLst/>
              </a:prstTxWarp>
              <a:noAutofit/>
            </a:bodyPr>
            <a:lstStyle>
              <a:defPPr>
                <a:defRPr lang="en-US"/>
              </a:defPPr>
              <a:lvl1pPr algn="ctr">
                <a:lnSpc>
                  <a:spcPct val="106000"/>
                </a:lnSpc>
                <a:defRPr sz="1000" b="1">
                  <a:solidFill>
                    <a:schemeClr val="bg1"/>
                  </a:solidFill>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457200" rtl="0" eaLnBrk="1" fontAlgn="auto" latinLnBrk="0" hangingPunct="1">
                <a:lnSpc>
                  <a:spcPct val="106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CSR securitization (non-CTP)</a:t>
              </a:r>
            </a:p>
          </p:txBody>
        </p:sp>
        <p:sp>
          <p:nvSpPr>
            <p:cNvPr id="26" name="AutoShape 3">
              <a:extLst>
                <a:ext uri="{FF2B5EF4-FFF2-40B4-BE49-F238E27FC236}">
                  <a16:creationId xmlns:a16="http://schemas.microsoft.com/office/drawing/2014/main" id="{D855927E-6963-4232-A955-14930DBB8F79}"/>
                </a:ext>
              </a:extLst>
            </p:cNvPr>
            <p:cNvSpPr>
              <a:spLocks noChangeArrowheads="1"/>
            </p:cNvSpPr>
            <p:nvPr/>
          </p:nvSpPr>
          <p:spPr bwMode="auto">
            <a:xfrm rot="5400000">
              <a:off x="3992811" y="1901196"/>
              <a:ext cx="1049793" cy="2939421"/>
            </a:xfrm>
            <a:prstGeom prst="roundRect">
              <a:avLst/>
            </a:prstGeom>
            <a:solidFill>
              <a:schemeClr val="accent1">
                <a:lumMod val="20000"/>
                <a:lumOff val="80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25 buckets </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depending on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credit quality and sector </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are identified by FRTB</a:t>
              </a:r>
            </a:p>
          </p:txBody>
        </p:sp>
        <p:sp>
          <p:nvSpPr>
            <p:cNvPr id="28" name="AutoShape 3">
              <a:extLst>
                <a:ext uri="{FF2B5EF4-FFF2-40B4-BE49-F238E27FC236}">
                  <a16:creationId xmlns:a16="http://schemas.microsoft.com/office/drawing/2014/main" id="{80D0E1A9-7233-42D9-8818-4661E267DD5A}"/>
                </a:ext>
              </a:extLst>
            </p:cNvPr>
            <p:cNvSpPr>
              <a:spLocks noChangeArrowheads="1"/>
            </p:cNvSpPr>
            <p:nvPr/>
          </p:nvSpPr>
          <p:spPr bwMode="auto">
            <a:xfrm rot="5400000">
              <a:off x="7047386" y="1905514"/>
              <a:ext cx="1049796" cy="2939421"/>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Risk weights are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same across tenors </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and vary as per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bucket</a:t>
              </a:r>
            </a:p>
          </p:txBody>
        </p:sp>
        <p:sp>
          <p:nvSpPr>
            <p:cNvPr id="31" name="AutoShape 3">
              <a:extLst>
                <a:ext uri="{FF2B5EF4-FFF2-40B4-BE49-F238E27FC236}">
                  <a16:creationId xmlns:a16="http://schemas.microsoft.com/office/drawing/2014/main" id="{CBB40378-3178-4F2B-B3B7-B19399B05A91}"/>
                </a:ext>
              </a:extLst>
            </p:cNvPr>
            <p:cNvSpPr>
              <a:spLocks noChangeArrowheads="1"/>
            </p:cNvSpPr>
            <p:nvPr/>
          </p:nvSpPr>
          <p:spPr bwMode="auto">
            <a:xfrm rot="5400000">
              <a:off x="10103180" y="1905514"/>
              <a:ext cx="1049796" cy="2939421"/>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Correlation values depend on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equality of tenors and curves</a:t>
              </a:r>
            </a:p>
          </p:txBody>
        </p:sp>
      </p:grpSp>
    </p:spTree>
    <p:extLst>
      <p:ext uri="{BB962C8B-B14F-4D97-AF65-F5344CB8AC3E}">
        <p14:creationId xmlns:p14="http://schemas.microsoft.com/office/powerpoint/2010/main" val="3982713120"/>
      </p:ext>
    </p:extLst>
  </p:cSld>
  <p:clrMapOvr>
    <a:overrideClrMapping bg1="lt1" tx1="dk1" bg2="lt2" tx2="dk2" accent1="accent1" accent2="accent2" accent3="accent3" accent4="accent4" accent5="accent5" accent6="accent6" hlink="hlink" folHlink="folHlink"/>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2286000" y="463110"/>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a:ea typeface="+mj-ea"/>
                <a:cs typeface="+mj-cs"/>
              </a:rPr>
              <a:t>Speaker Profile </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9" name="Rectangle 8">
            <a:extLst>
              <a:ext uri="{FF2B5EF4-FFF2-40B4-BE49-F238E27FC236}">
                <a16:creationId xmlns:a16="http://schemas.microsoft.com/office/drawing/2014/main" id="{BB56A413-6672-438A-8C87-EFEF25CFEFA4}"/>
              </a:ext>
            </a:extLst>
          </p:cNvPr>
          <p:cNvSpPr/>
          <p:nvPr/>
        </p:nvSpPr>
        <p:spPr>
          <a:xfrm>
            <a:off x="4438651" y="1426856"/>
            <a:ext cx="5848348" cy="30008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35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Harshit Gupta, </a:t>
            </a:r>
            <a:r>
              <a:rPr kumimoji="0" lang="en-IN" sz="135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Executive </a:t>
            </a:r>
            <a:r>
              <a:rPr kumimoji="0" lang="en-IN" sz="135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Director – Acies</a:t>
            </a:r>
          </a:p>
        </p:txBody>
      </p:sp>
      <p:sp>
        <p:nvSpPr>
          <p:cNvPr id="10" name="Rectangle 9">
            <a:extLst>
              <a:ext uri="{FF2B5EF4-FFF2-40B4-BE49-F238E27FC236}">
                <a16:creationId xmlns:a16="http://schemas.microsoft.com/office/drawing/2014/main" id="{32DE58B4-8F93-4519-AE7C-7E41A6A5362B}"/>
              </a:ext>
            </a:extLst>
          </p:cNvPr>
          <p:cNvSpPr/>
          <p:nvPr/>
        </p:nvSpPr>
        <p:spPr>
          <a:xfrm>
            <a:off x="4438651" y="2111692"/>
            <a:ext cx="5848349" cy="304698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14313" marR="0" lvl="0" indent="-214313"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Executive Director at Acies (www.acies.consulting) – a technology and advisory firm based out of Mumbai having a global presence spanning across 5 countries.</a:t>
            </a:r>
          </a:p>
          <a:p>
            <a:pPr marL="214313" marR="0" lvl="0" indent="-214313"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Leads Risk and Finance business at Acies working back with Financial Institutions, Large Corporates.</a:t>
            </a:r>
          </a:p>
          <a:p>
            <a:pPr marL="214313" marR="0" lvl="0" indent="-214313"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Responsible for Kepler – credit risk management and Kore – market and treasury management products for Acies</a:t>
            </a:r>
          </a:p>
          <a:p>
            <a:pPr marL="214313" marR="0" lvl="0" indent="-214313"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Worked on a diverse set of risk and technology engagements in areas such as market and credit risk, IFRS 9, 13, derivative valuation, capital computations</a:t>
            </a:r>
          </a:p>
          <a:p>
            <a:pPr marL="214313" marR="0" lvl="0" indent="-214313"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Working back with 17 life insurance companies in India on their Interest rate risk management framework using derivative products allowed by the regulator</a:t>
            </a:r>
          </a:p>
        </p:txBody>
      </p:sp>
      <p:pic>
        <p:nvPicPr>
          <p:cNvPr id="8" name="Picture 7">
            <a:extLst>
              <a:ext uri="{FF2B5EF4-FFF2-40B4-BE49-F238E27FC236}">
                <a16:creationId xmlns:a16="http://schemas.microsoft.com/office/drawing/2014/main" id="{C6C63396-BA50-43F7-8FF3-A86DF32278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pic>
        <p:nvPicPr>
          <p:cNvPr id="7" name="Picture 6">
            <a:extLst>
              <a:ext uri="{FF2B5EF4-FFF2-40B4-BE49-F238E27FC236}">
                <a16:creationId xmlns:a16="http://schemas.microsoft.com/office/drawing/2014/main" id="{3A7DD985-F375-469E-A0CB-E3F49718EF80}"/>
              </a:ext>
            </a:extLst>
          </p:cNvPr>
          <p:cNvPicPr>
            <a:picLocks noChangeAspect="1"/>
          </p:cNvPicPr>
          <p:nvPr/>
        </p:nvPicPr>
        <p:blipFill>
          <a:blip r:embed="rId6"/>
          <a:stretch>
            <a:fillRect/>
          </a:stretch>
        </p:blipFill>
        <p:spPr>
          <a:xfrm>
            <a:off x="2286000" y="1576897"/>
            <a:ext cx="1733550" cy="1552575"/>
          </a:xfrm>
          <a:prstGeom prst="rect">
            <a:avLst/>
          </a:prstGeom>
        </p:spPr>
      </p:pic>
    </p:spTree>
    <p:extLst>
      <p:ext uri="{BB962C8B-B14F-4D97-AF65-F5344CB8AC3E}">
        <p14:creationId xmlns:p14="http://schemas.microsoft.com/office/powerpoint/2010/main" val="2364944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2000" r="-2000"/>
          </a:stretch>
        </a:blip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295B00-DD27-4869-9F78-C2745E634F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8"/>
            <a:srcRect/>
            <a:stretch>
              <a:fillRect/>
            </a:stretch>
          </a:blipFill>
        </p:spPr>
      </p:pic>
      <p:sp>
        <p:nvSpPr>
          <p:cNvPr id="20" name="Footer Placeholder 4">
            <a:extLst>
              <a:ext uri="{FF2B5EF4-FFF2-40B4-BE49-F238E27FC236}">
                <a16:creationId xmlns:a16="http://schemas.microsoft.com/office/drawing/2014/main" id="{C148BE07-190A-407F-B7F7-49A77A7B90DA}"/>
              </a:ext>
            </a:extLst>
          </p:cNvPr>
          <p:cNvSpPr txBox="1">
            <a:spLocks/>
          </p:cNvSpPr>
          <p:nvPr/>
        </p:nvSpPr>
        <p:spPr>
          <a:xfrm>
            <a:off x="8555631" y="6500838"/>
            <a:ext cx="3788769" cy="24601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1" name="Rectangle 2">
            <a:extLst>
              <a:ext uri="{FF2B5EF4-FFF2-40B4-BE49-F238E27FC236}">
                <a16:creationId xmlns:a16="http://schemas.microsoft.com/office/drawing/2014/main" id="{E13A1E94-AB5B-4324-AFBC-9B8DB03B34F4}"/>
              </a:ext>
            </a:extLst>
          </p:cNvPr>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00000"/>
                </a:solidFill>
                <a:effectLst/>
                <a:uLnTx/>
                <a:uFillTx/>
                <a:latin typeface="Arial"/>
                <a:ea typeface="+mj-ea"/>
                <a:cs typeface="Arial"/>
              </a:rPr>
              <a:t>Sensitivities-based method – Vega and curvature risk</a:t>
            </a:r>
          </a:p>
        </p:txBody>
      </p:sp>
      <p:grpSp>
        <p:nvGrpSpPr>
          <p:cNvPr id="2" name="Group 1">
            <a:extLst>
              <a:ext uri="{FF2B5EF4-FFF2-40B4-BE49-F238E27FC236}">
                <a16:creationId xmlns:a16="http://schemas.microsoft.com/office/drawing/2014/main" id="{D8A339F6-3038-4F6F-83C2-F2ED6A495BA0}"/>
              </a:ext>
            </a:extLst>
          </p:cNvPr>
          <p:cNvGrpSpPr/>
          <p:nvPr/>
        </p:nvGrpSpPr>
        <p:grpSpPr>
          <a:xfrm>
            <a:off x="1904816" y="1620936"/>
            <a:ext cx="10194175" cy="484274"/>
            <a:chOff x="1904816" y="1084639"/>
            <a:chExt cx="10194175" cy="484274"/>
          </a:xfrm>
        </p:grpSpPr>
        <p:sp>
          <p:nvSpPr>
            <p:cNvPr id="13" name="Rectangle: Rounded Corners 12">
              <a:extLst>
                <a:ext uri="{FF2B5EF4-FFF2-40B4-BE49-F238E27FC236}">
                  <a16:creationId xmlns:a16="http://schemas.microsoft.com/office/drawing/2014/main" id="{046FACA9-FD56-45A0-8425-ABEF945CE2B2}"/>
                </a:ext>
              </a:extLst>
            </p:cNvPr>
            <p:cNvSpPr/>
            <p:nvPr/>
          </p:nvSpPr>
          <p:spPr>
            <a:xfrm>
              <a:off x="3048001" y="1100771"/>
              <a:ext cx="2939422" cy="468142"/>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Risk buckets</a:t>
              </a:r>
            </a:p>
          </p:txBody>
        </p:sp>
        <p:sp>
          <p:nvSpPr>
            <p:cNvPr id="18" name="Rectangle: Rounded Corners 17">
              <a:extLst>
                <a:ext uri="{FF2B5EF4-FFF2-40B4-BE49-F238E27FC236}">
                  <a16:creationId xmlns:a16="http://schemas.microsoft.com/office/drawing/2014/main" id="{404B13FD-81EE-4C77-8C33-155BAA4CC526}"/>
                </a:ext>
              </a:extLst>
            </p:cNvPr>
            <p:cNvSpPr/>
            <p:nvPr/>
          </p:nvSpPr>
          <p:spPr>
            <a:xfrm>
              <a:off x="6103777" y="1090447"/>
              <a:ext cx="2939430" cy="468141"/>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Risk weights</a:t>
              </a:r>
            </a:p>
          </p:txBody>
        </p:sp>
        <p:sp>
          <p:nvSpPr>
            <p:cNvPr id="23" name="Rectangle: Rounded Corners 22">
              <a:extLst>
                <a:ext uri="{FF2B5EF4-FFF2-40B4-BE49-F238E27FC236}">
                  <a16:creationId xmlns:a16="http://schemas.microsoft.com/office/drawing/2014/main" id="{C502AACE-A4D9-4A3C-A68C-A4A5CEA5F9FB}"/>
                </a:ext>
              </a:extLst>
            </p:cNvPr>
            <p:cNvSpPr/>
            <p:nvPr/>
          </p:nvSpPr>
          <p:spPr>
            <a:xfrm>
              <a:off x="1904816" y="1090447"/>
              <a:ext cx="1045881" cy="468142"/>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Risk class</a:t>
              </a:r>
            </a:p>
          </p:txBody>
        </p:sp>
        <p:sp>
          <p:nvSpPr>
            <p:cNvPr id="24" name="Rectangle: Rounded Corners 23">
              <a:extLst>
                <a:ext uri="{FF2B5EF4-FFF2-40B4-BE49-F238E27FC236}">
                  <a16:creationId xmlns:a16="http://schemas.microsoft.com/office/drawing/2014/main" id="{384FC935-EB6A-4903-9D19-FDB989B0680A}"/>
                </a:ext>
              </a:extLst>
            </p:cNvPr>
            <p:cNvSpPr/>
            <p:nvPr/>
          </p:nvSpPr>
          <p:spPr>
            <a:xfrm>
              <a:off x="9159561" y="1084639"/>
              <a:ext cx="2939430" cy="468141"/>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Correlations</a:t>
              </a:r>
            </a:p>
          </p:txBody>
        </p:sp>
      </p:grpSp>
      <p:grpSp>
        <p:nvGrpSpPr>
          <p:cNvPr id="3" name="Group 2">
            <a:extLst>
              <a:ext uri="{FF2B5EF4-FFF2-40B4-BE49-F238E27FC236}">
                <a16:creationId xmlns:a16="http://schemas.microsoft.com/office/drawing/2014/main" id="{A757C012-5F73-4E29-B0F6-139E919332B8}"/>
              </a:ext>
            </a:extLst>
          </p:cNvPr>
          <p:cNvGrpSpPr/>
          <p:nvPr/>
        </p:nvGrpSpPr>
        <p:grpSpPr>
          <a:xfrm>
            <a:off x="1904815" y="2267329"/>
            <a:ext cx="10194176" cy="1060638"/>
            <a:chOff x="1904815" y="1682565"/>
            <a:chExt cx="10194176" cy="1060638"/>
          </a:xfrm>
        </p:grpSpPr>
        <p:sp>
          <p:nvSpPr>
            <p:cNvPr id="9" name="AutoShape 3">
              <a:extLst>
                <a:ext uri="{FF2B5EF4-FFF2-40B4-BE49-F238E27FC236}">
                  <a16:creationId xmlns:a16="http://schemas.microsoft.com/office/drawing/2014/main" id="{8BA745C8-2572-424E-B717-52B8B360E469}"/>
                </a:ext>
              </a:extLst>
            </p:cNvPr>
            <p:cNvSpPr>
              <a:spLocks noChangeArrowheads="1"/>
            </p:cNvSpPr>
            <p:nvPr/>
          </p:nvSpPr>
          <p:spPr bwMode="auto">
            <a:xfrm rot="5400000">
              <a:off x="3992811" y="737751"/>
              <a:ext cx="1049793" cy="2939421"/>
            </a:xfrm>
            <a:prstGeom prst="roundRect">
              <a:avLst/>
            </a:prstGeom>
            <a:solidFill>
              <a:schemeClr val="accent1">
                <a:lumMod val="20000"/>
                <a:lumOff val="80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Same as for delta risk</a:t>
              </a:r>
              <a:endPar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
          <p:nvSpPr>
            <p:cNvPr id="14" name="AutoShape 3">
              <a:extLst>
                <a:ext uri="{FF2B5EF4-FFF2-40B4-BE49-F238E27FC236}">
                  <a16:creationId xmlns:a16="http://schemas.microsoft.com/office/drawing/2014/main" id="{ACFB5265-27FE-485A-9910-7E74A88D4DE8}"/>
                </a:ext>
              </a:extLst>
            </p:cNvPr>
            <p:cNvSpPr>
              <a:spLocks noChangeArrowheads="1"/>
            </p:cNvSpPr>
            <p:nvPr/>
          </p:nvSpPr>
          <p:spPr bwMode="auto">
            <a:xfrm rot="5400000">
              <a:off x="7048589" y="748594"/>
              <a:ext cx="1049795" cy="2939421"/>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Risk weights determined by incorporating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market illiquidity </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into the determination of </a:t>
              </a:r>
              <a:r>
                <a:rPr kumimoji="0" lang="en-US" sz="1100" b="0" i="0" u="none" strike="noStrike" kern="0" cap="none" spc="0" normalizeH="0" baseline="0" noProof="0" dirty="0" err="1">
                  <a:ln>
                    <a:noFill/>
                  </a:ln>
                  <a:solidFill>
                    <a:prstClr val="black"/>
                  </a:solidFill>
                  <a:effectLst/>
                  <a:uLnTx/>
                  <a:uFillTx/>
                  <a:latin typeface="Arial" pitchFamily="34" charset="0"/>
                  <a:ea typeface="ＭＳ Ｐゴシック" pitchFamily="50" charset="-128"/>
                  <a:cs typeface="Arial" pitchFamily="34" charset="0"/>
                </a:rPr>
                <a:t>vega</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 risk, by assigning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different liquidity horizons for each risk class</a:t>
              </a:r>
            </a:p>
          </p:txBody>
        </p:sp>
        <p:sp>
          <p:nvSpPr>
            <p:cNvPr id="36" name="Text Box 10">
              <a:extLst>
                <a:ext uri="{FF2B5EF4-FFF2-40B4-BE49-F238E27FC236}">
                  <a16:creationId xmlns:a16="http://schemas.microsoft.com/office/drawing/2014/main" id="{4C042B57-69E7-4EBD-BE6A-DEFC3D16BBF0}"/>
                </a:ext>
              </a:extLst>
            </p:cNvPr>
            <p:cNvSpPr txBox="1">
              <a:spLocks noChangeArrowheads="1"/>
            </p:cNvSpPr>
            <p:nvPr>
              <p:custDataLst>
                <p:tags r:id="rId3"/>
              </p:custDataLst>
            </p:nvPr>
          </p:nvSpPr>
          <p:spPr bwMode="auto">
            <a:xfrm>
              <a:off x="1904815" y="1687877"/>
              <a:ext cx="1045882" cy="1053520"/>
            </a:xfrm>
            <a:prstGeom prst="rect">
              <a:avLst/>
            </a:prstGeom>
            <a:solidFill>
              <a:schemeClr val="bg1">
                <a:lumMod val="85000"/>
              </a:schemeClr>
            </a:solidFill>
            <a:ln w="19050" algn="ctr">
              <a:solidFill>
                <a:schemeClr val="bg1">
                  <a:lumMod val="65000"/>
                </a:schemeClr>
              </a:solidFill>
              <a:miter lim="800000"/>
              <a:headEnd/>
              <a:tailEnd/>
            </a:ln>
          </p:spPr>
          <p:txBody>
            <a:bodyPr rot="0" spcFirstLastPara="0" vertOverflow="overflow" horzOverflow="overflow" vert="vert270" wrap="square" lIns="88900" tIns="88900" rIns="88900" bIns="88900" numCol="1" spcCol="0" rtlCol="0" fromWordArt="0" anchor="ctr" anchorCtr="0" forceAA="0" compatLnSpc="1">
              <a:prstTxWarp prst="textNoShape">
                <a:avLst/>
              </a:prstTxWarp>
              <a:noAutofit/>
            </a:bodyPr>
            <a:lstStyle>
              <a:defPPr>
                <a:defRPr lang="en-US"/>
              </a:defPPr>
              <a:lvl1pPr algn="ctr">
                <a:lnSpc>
                  <a:spcPct val="106000"/>
                </a:lnSpc>
                <a:defRPr sz="1000" b="1">
                  <a:solidFill>
                    <a:schemeClr val="bg1"/>
                  </a:solidFill>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457200" rtl="0" eaLnBrk="1" fontAlgn="auto" latinLnBrk="0" hangingPunct="1">
                <a:lnSpc>
                  <a:spcPct val="106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a:t>
              </a:r>
            </a:p>
          </p:txBody>
        </p:sp>
        <p:sp>
          <p:nvSpPr>
            <p:cNvPr id="29" name="AutoShape 3">
              <a:extLst>
                <a:ext uri="{FF2B5EF4-FFF2-40B4-BE49-F238E27FC236}">
                  <a16:creationId xmlns:a16="http://schemas.microsoft.com/office/drawing/2014/main" id="{32C1EF15-6931-485E-BCD5-9168FE4CD510}"/>
                </a:ext>
              </a:extLst>
            </p:cNvPr>
            <p:cNvSpPr>
              <a:spLocks noChangeArrowheads="1"/>
            </p:cNvSpPr>
            <p:nvPr/>
          </p:nvSpPr>
          <p:spPr bwMode="auto">
            <a:xfrm rot="5400000">
              <a:off x="10104383" y="748594"/>
              <a:ext cx="1049796" cy="2939421"/>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Different rules </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defined for GIRR and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non-GIRR</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 risk classes</a:t>
              </a:r>
              <a:endPar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grpSp>
      <p:sp>
        <p:nvSpPr>
          <p:cNvPr id="33" name="Rectangle: Rounded Corners 32">
            <a:extLst>
              <a:ext uri="{FF2B5EF4-FFF2-40B4-BE49-F238E27FC236}">
                <a16:creationId xmlns:a16="http://schemas.microsoft.com/office/drawing/2014/main" id="{5C24DD73-CBCC-4764-8690-1BA935F3DE32}"/>
              </a:ext>
            </a:extLst>
          </p:cNvPr>
          <p:cNvSpPr/>
          <p:nvPr/>
        </p:nvSpPr>
        <p:spPr>
          <a:xfrm>
            <a:off x="1889125" y="1057960"/>
            <a:ext cx="10208663" cy="468142"/>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Vega risk</a:t>
            </a:r>
          </a:p>
        </p:txBody>
      </p:sp>
      <p:grpSp>
        <p:nvGrpSpPr>
          <p:cNvPr id="34" name="Group 33">
            <a:extLst>
              <a:ext uri="{FF2B5EF4-FFF2-40B4-BE49-F238E27FC236}">
                <a16:creationId xmlns:a16="http://schemas.microsoft.com/office/drawing/2014/main" id="{6B19E986-DAAD-41CF-A4BD-F07B3D859088}"/>
              </a:ext>
            </a:extLst>
          </p:cNvPr>
          <p:cNvGrpSpPr/>
          <p:nvPr/>
        </p:nvGrpSpPr>
        <p:grpSpPr>
          <a:xfrm>
            <a:off x="1904816" y="4097459"/>
            <a:ext cx="10194175" cy="484274"/>
            <a:chOff x="1904816" y="1084639"/>
            <a:chExt cx="10194175" cy="484274"/>
          </a:xfrm>
        </p:grpSpPr>
        <p:sp>
          <p:nvSpPr>
            <p:cNvPr id="35" name="Rectangle: Rounded Corners 34">
              <a:extLst>
                <a:ext uri="{FF2B5EF4-FFF2-40B4-BE49-F238E27FC236}">
                  <a16:creationId xmlns:a16="http://schemas.microsoft.com/office/drawing/2014/main" id="{D7F4742A-88F5-470F-A8AB-8CD129D055B4}"/>
                </a:ext>
              </a:extLst>
            </p:cNvPr>
            <p:cNvSpPr/>
            <p:nvPr/>
          </p:nvSpPr>
          <p:spPr>
            <a:xfrm>
              <a:off x="3048001" y="1100771"/>
              <a:ext cx="2939422" cy="468142"/>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Risk buckets</a:t>
              </a:r>
            </a:p>
          </p:txBody>
        </p:sp>
        <p:sp>
          <p:nvSpPr>
            <p:cNvPr id="37" name="Rectangle: Rounded Corners 36">
              <a:extLst>
                <a:ext uri="{FF2B5EF4-FFF2-40B4-BE49-F238E27FC236}">
                  <a16:creationId xmlns:a16="http://schemas.microsoft.com/office/drawing/2014/main" id="{BF7C3593-4EB0-40B1-B49B-87DF9CD8D11E}"/>
                </a:ext>
              </a:extLst>
            </p:cNvPr>
            <p:cNvSpPr/>
            <p:nvPr/>
          </p:nvSpPr>
          <p:spPr>
            <a:xfrm>
              <a:off x="6103777" y="1090447"/>
              <a:ext cx="2939430" cy="468141"/>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Risk weights</a:t>
              </a:r>
            </a:p>
          </p:txBody>
        </p:sp>
        <p:sp>
          <p:nvSpPr>
            <p:cNvPr id="39" name="Rectangle: Rounded Corners 38">
              <a:extLst>
                <a:ext uri="{FF2B5EF4-FFF2-40B4-BE49-F238E27FC236}">
                  <a16:creationId xmlns:a16="http://schemas.microsoft.com/office/drawing/2014/main" id="{446192A7-0907-4E4A-839E-09397D7EF15A}"/>
                </a:ext>
              </a:extLst>
            </p:cNvPr>
            <p:cNvSpPr/>
            <p:nvPr/>
          </p:nvSpPr>
          <p:spPr>
            <a:xfrm>
              <a:off x="1904816" y="1090447"/>
              <a:ext cx="1045881" cy="468142"/>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Risk class</a:t>
              </a:r>
            </a:p>
          </p:txBody>
        </p:sp>
        <p:sp>
          <p:nvSpPr>
            <p:cNvPr id="40" name="Rectangle: Rounded Corners 39">
              <a:extLst>
                <a:ext uri="{FF2B5EF4-FFF2-40B4-BE49-F238E27FC236}">
                  <a16:creationId xmlns:a16="http://schemas.microsoft.com/office/drawing/2014/main" id="{8C2B0B0A-FC75-4DFD-A9B1-569129AF96D3}"/>
                </a:ext>
              </a:extLst>
            </p:cNvPr>
            <p:cNvSpPr/>
            <p:nvPr/>
          </p:nvSpPr>
          <p:spPr>
            <a:xfrm>
              <a:off x="9159561" y="1084639"/>
              <a:ext cx="2939430" cy="468141"/>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Correlations</a:t>
              </a:r>
            </a:p>
          </p:txBody>
        </p:sp>
      </p:grpSp>
      <p:grpSp>
        <p:nvGrpSpPr>
          <p:cNvPr id="41" name="Group 40">
            <a:extLst>
              <a:ext uri="{FF2B5EF4-FFF2-40B4-BE49-F238E27FC236}">
                <a16:creationId xmlns:a16="http://schemas.microsoft.com/office/drawing/2014/main" id="{6B6922F7-343B-4747-B959-856BC483DA0B}"/>
              </a:ext>
            </a:extLst>
          </p:cNvPr>
          <p:cNvGrpSpPr/>
          <p:nvPr/>
        </p:nvGrpSpPr>
        <p:grpSpPr>
          <a:xfrm>
            <a:off x="1904815" y="4743852"/>
            <a:ext cx="10194176" cy="1060638"/>
            <a:chOff x="1904815" y="1682565"/>
            <a:chExt cx="10194176" cy="1060638"/>
          </a:xfrm>
        </p:grpSpPr>
        <p:sp>
          <p:nvSpPr>
            <p:cNvPr id="42" name="AutoShape 3">
              <a:extLst>
                <a:ext uri="{FF2B5EF4-FFF2-40B4-BE49-F238E27FC236}">
                  <a16:creationId xmlns:a16="http://schemas.microsoft.com/office/drawing/2014/main" id="{5060C2DF-6B27-4B2D-A898-B27A99A125E0}"/>
                </a:ext>
              </a:extLst>
            </p:cNvPr>
            <p:cNvSpPr>
              <a:spLocks noChangeArrowheads="1"/>
            </p:cNvSpPr>
            <p:nvPr/>
          </p:nvSpPr>
          <p:spPr bwMode="auto">
            <a:xfrm rot="5400000">
              <a:off x="3992811" y="737751"/>
              <a:ext cx="1049793" cy="2939421"/>
            </a:xfrm>
            <a:prstGeom prst="roundRect">
              <a:avLst/>
            </a:prstGeom>
            <a:solidFill>
              <a:schemeClr val="accent1">
                <a:lumMod val="20000"/>
                <a:lumOff val="80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Same as for delta risk</a:t>
              </a:r>
              <a:endPar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
          <p:nvSpPr>
            <p:cNvPr id="43" name="AutoShape 3">
              <a:extLst>
                <a:ext uri="{FF2B5EF4-FFF2-40B4-BE49-F238E27FC236}">
                  <a16:creationId xmlns:a16="http://schemas.microsoft.com/office/drawing/2014/main" id="{253EED4E-DD56-4028-A703-322A548DBEA2}"/>
                </a:ext>
              </a:extLst>
            </p:cNvPr>
            <p:cNvSpPr>
              <a:spLocks noChangeArrowheads="1"/>
            </p:cNvSpPr>
            <p:nvPr/>
          </p:nvSpPr>
          <p:spPr bwMode="auto">
            <a:xfrm rot="5400000">
              <a:off x="7048589" y="748594"/>
              <a:ext cx="1049795" cy="2939421"/>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Risk weights determined by relative shift or parallel shift depending on risk class</a:t>
              </a:r>
              <a:endPar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
          <p:nvSpPr>
            <p:cNvPr id="45" name="Text Box 10">
              <a:extLst>
                <a:ext uri="{FF2B5EF4-FFF2-40B4-BE49-F238E27FC236}">
                  <a16:creationId xmlns:a16="http://schemas.microsoft.com/office/drawing/2014/main" id="{5B9742AD-5E2E-46A8-95E5-4E7279F3689B}"/>
                </a:ext>
              </a:extLst>
            </p:cNvPr>
            <p:cNvSpPr txBox="1">
              <a:spLocks noChangeArrowheads="1"/>
            </p:cNvSpPr>
            <p:nvPr>
              <p:custDataLst>
                <p:tags r:id="rId2"/>
              </p:custDataLst>
            </p:nvPr>
          </p:nvSpPr>
          <p:spPr bwMode="auto">
            <a:xfrm>
              <a:off x="1904815" y="1687877"/>
              <a:ext cx="1045882" cy="1053520"/>
            </a:xfrm>
            <a:prstGeom prst="rect">
              <a:avLst/>
            </a:prstGeom>
            <a:solidFill>
              <a:schemeClr val="bg1">
                <a:lumMod val="85000"/>
              </a:schemeClr>
            </a:solidFill>
            <a:ln w="19050" algn="ctr">
              <a:solidFill>
                <a:schemeClr val="bg1">
                  <a:lumMod val="65000"/>
                </a:schemeClr>
              </a:solidFill>
              <a:miter lim="800000"/>
              <a:headEnd/>
              <a:tailEnd/>
            </a:ln>
          </p:spPr>
          <p:txBody>
            <a:bodyPr rot="0" spcFirstLastPara="0" vertOverflow="overflow" horzOverflow="overflow" vert="vert270" wrap="square" lIns="88900" tIns="88900" rIns="88900" bIns="88900" numCol="1" spcCol="0" rtlCol="0" fromWordArt="0" anchor="ctr" anchorCtr="0" forceAA="0" compatLnSpc="1">
              <a:prstTxWarp prst="textNoShape">
                <a:avLst/>
              </a:prstTxWarp>
              <a:noAutofit/>
            </a:bodyPr>
            <a:lstStyle>
              <a:defPPr>
                <a:defRPr lang="en-US"/>
              </a:defPPr>
              <a:lvl1pPr algn="ctr">
                <a:lnSpc>
                  <a:spcPct val="106000"/>
                </a:lnSpc>
                <a:defRPr sz="1000" b="1">
                  <a:solidFill>
                    <a:schemeClr val="bg1"/>
                  </a:solidFill>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457200" rtl="0" eaLnBrk="1" fontAlgn="auto" latinLnBrk="0" hangingPunct="1">
                <a:lnSpc>
                  <a:spcPct val="106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a:t>
              </a:r>
            </a:p>
          </p:txBody>
        </p:sp>
        <p:sp>
          <p:nvSpPr>
            <p:cNvPr id="46" name="AutoShape 3">
              <a:extLst>
                <a:ext uri="{FF2B5EF4-FFF2-40B4-BE49-F238E27FC236}">
                  <a16:creationId xmlns:a16="http://schemas.microsoft.com/office/drawing/2014/main" id="{68972808-D7B4-4902-816E-0C19D6DA10ED}"/>
                </a:ext>
              </a:extLst>
            </p:cNvPr>
            <p:cNvSpPr>
              <a:spLocks noChangeArrowheads="1"/>
            </p:cNvSpPr>
            <p:nvPr/>
          </p:nvSpPr>
          <p:spPr bwMode="auto">
            <a:xfrm rot="5400000">
              <a:off x="10104383" y="748594"/>
              <a:ext cx="1049796" cy="2939421"/>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Squaring correlation values</a:t>
              </a:r>
              <a:r>
                <a:rPr kumimoji="0" lang="en-US" sz="110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 as under delta risk, except for CSR non-securitizations and CSR securitizations (CTP)</a:t>
              </a:r>
              <a:endPar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grpSp>
      <p:sp>
        <p:nvSpPr>
          <p:cNvPr id="47" name="Rectangle: Rounded Corners 46">
            <a:extLst>
              <a:ext uri="{FF2B5EF4-FFF2-40B4-BE49-F238E27FC236}">
                <a16:creationId xmlns:a16="http://schemas.microsoft.com/office/drawing/2014/main" id="{2AC23421-E510-4C2F-92D8-B53BF93BB9A2}"/>
              </a:ext>
            </a:extLst>
          </p:cNvPr>
          <p:cNvSpPr/>
          <p:nvPr/>
        </p:nvSpPr>
        <p:spPr>
          <a:xfrm>
            <a:off x="1889125" y="3534483"/>
            <a:ext cx="10208663" cy="468142"/>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Curvature risk</a:t>
            </a:r>
          </a:p>
        </p:txBody>
      </p:sp>
    </p:spTree>
    <p:extLst>
      <p:ext uri="{BB962C8B-B14F-4D97-AF65-F5344CB8AC3E}">
        <p14:creationId xmlns:p14="http://schemas.microsoft.com/office/powerpoint/2010/main" val="4292291758"/>
      </p:ext>
    </p:extLst>
  </p:cSld>
  <p:clrMapOvr>
    <a:overrideClrMapping bg1="lt1" tx1="dk1" bg2="lt2" tx2="dk2" accent1="accent1" accent2="accent2" accent3="accent3" accent4="accent4" accent5="accent5" accent6="accent6" hlink="hlink" folHlink="folHlink"/>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l="-2000" r="-2000"/>
          </a:stretch>
        </a:blip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295B00-DD27-4869-9F78-C2745E634FF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13"/>
            <a:srcRect/>
            <a:stretch>
              <a:fillRect/>
            </a:stretch>
          </a:blipFill>
        </p:spPr>
      </p:pic>
      <p:sp>
        <p:nvSpPr>
          <p:cNvPr id="20" name="Footer Placeholder 4">
            <a:extLst>
              <a:ext uri="{FF2B5EF4-FFF2-40B4-BE49-F238E27FC236}">
                <a16:creationId xmlns:a16="http://schemas.microsoft.com/office/drawing/2014/main" id="{C148BE07-190A-407F-B7F7-49A77A7B90DA}"/>
              </a:ext>
            </a:extLst>
          </p:cNvPr>
          <p:cNvSpPr txBox="1">
            <a:spLocks/>
          </p:cNvSpPr>
          <p:nvPr/>
        </p:nvSpPr>
        <p:spPr>
          <a:xfrm>
            <a:off x="8555631" y="6500838"/>
            <a:ext cx="3788769" cy="24601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1" name="Rectangle 2">
            <a:extLst>
              <a:ext uri="{FF2B5EF4-FFF2-40B4-BE49-F238E27FC236}">
                <a16:creationId xmlns:a16="http://schemas.microsoft.com/office/drawing/2014/main" id="{E13A1E94-AB5B-4324-AFBC-9B8DB03B34F4}"/>
              </a:ext>
            </a:extLst>
          </p:cNvPr>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00000"/>
                </a:solidFill>
                <a:effectLst/>
                <a:uLnTx/>
                <a:uFillTx/>
                <a:latin typeface="Arial"/>
                <a:ea typeface="+mj-ea"/>
                <a:cs typeface="Arial"/>
              </a:rPr>
              <a:t>Sensitivities-based method – Delta and </a:t>
            </a:r>
            <a:r>
              <a:rPr kumimoji="0" lang="en-US" altLang="en-US" sz="2400" b="1" i="0" u="none" strike="noStrike" kern="1200" cap="none" spc="0" normalizeH="0" baseline="0" noProof="0" dirty="0" err="1">
                <a:ln>
                  <a:noFill/>
                </a:ln>
                <a:solidFill>
                  <a:srgbClr val="C00000"/>
                </a:solidFill>
                <a:effectLst/>
                <a:uLnTx/>
                <a:uFillTx/>
                <a:latin typeface="Arial"/>
                <a:ea typeface="+mj-ea"/>
                <a:cs typeface="Arial"/>
              </a:rPr>
              <a:t>vega</a:t>
            </a:r>
            <a:r>
              <a:rPr kumimoji="0" lang="en-US" altLang="en-US" sz="2400" b="1" i="0" u="none" strike="noStrike" kern="1200" cap="none" spc="0" normalizeH="0" baseline="0" noProof="0" dirty="0">
                <a:ln>
                  <a:noFill/>
                </a:ln>
                <a:solidFill>
                  <a:srgbClr val="C00000"/>
                </a:solidFill>
                <a:effectLst/>
                <a:uLnTx/>
                <a:uFillTx/>
                <a:latin typeface="Arial"/>
                <a:ea typeface="+mj-ea"/>
                <a:cs typeface="Arial"/>
              </a:rPr>
              <a:t> sensitivity</a:t>
            </a:r>
          </a:p>
        </p:txBody>
      </p:sp>
      <p:sp>
        <p:nvSpPr>
          <p:cNvPr id="13" name="Rectangle: Rounded Corners 12">
            <a:extLst>
              <a:ext uri="{FF2B5EF4-FFF2-40B4-BE49-F238E27FC236}">
                <a16:creationId xmlns:a16="http://schemas.microsoft.com/office/drawing/2014/main" id="{046FACA9-FD56-45A0-8425-ABEF945CE2B2}"/>
              </a:ext>
            </a:extLst>
          </p:cNvPr>
          <p:cNvSpPr/>
          <p:nvPr/>
        </p:nvSpPr>
        <p:spPr>
          <a:xfrm>
            <a:off x="3048001" y="1100771"/>
            <a:ext cx="2939422" cy="468142"/>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Delta sensitivity</a:t>
            </a:r>
          </a:p>
        </p:txBody>
      </p:sp>
      <p:sp>
        <p:nvSpPr>
          <p:cNvPr id="18" name="Rectangle: Rounded Corners 17">
            <a:extLst>
              <a:ext uri="{FF2B5EF4-FFF2-40B4-BE49-F238E27FC236}">
                <a16:creationId xmlns:a16="http://schemas.microsoft.com/office/drawing/2014/main" id="{404B13FD-81EE-4C77-8C33-155BAA4CC526}"/>
              </a:ext>
            </a:extLst>
          </p:cNvPr>
          <p:cNvSpPr/>
          <p:nvPr/>
        </p:nvSpPr>
        <p:spPr>
          <a:xfrm>
            <a:off x="6103777" y="1090447"/>
            <a:ext cx="2939430" cy="468141"/>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Supervisory formula</a:t>
            </a:r>
          </a:p>
        </p:txBody>
      </p:sp>
      <p:sp>
        <p:nvSpPr>
          <p:cNvPr id="23" name="Rectangle: Rounded Corners 22">
            <a:extLst>
              <a:ext uri="{FF2B5EF4-FFF2-40B4-BE49-F238E27FC236}">
                <a16:creationId xmlns:a16="http://schemas.microsoft.com/office/drawing/2014/main" id="{C502AACE-A4D9-4A3C-A68C-A4A5CEA5F9FB}"/>
              </a:ext>
            </a:extLst>
          </p:cNvPr>
          <p:cNvSpPr/>
          <p:nvPr/>
        </p:nvSpPr>
        <p:spPr>
          <a:xfrm>
            <a:off x="1904816" y="1090447"/>
            <a:ext cx="1045881" cy="468142"/>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Risk class</a:t>
            </a:r>
          </a:p>
        </p:txBody>
      </p:sp>
      <p:sp>
        <p:nvSpPr>
          <p:cNvPr id="9" name="AutoShape 3">
            <a:extLst>
              <a:ext uri="{FF2B5EF4-FFF2-40B4-BE49-F238E27FC236}">
                <a16:creationId xmlns:a16="http://schemas.microsoft.com/office/drawing/2014/main" id="{8BA745C8-2572-424E-B717-52B8B360E469}"/>
              </a:ext>
            </a:extLst>
          </p:cNvPr>
          <p:cNvSpPr>
            <a:spLocks noChangeArrowheads="1"/>
          </p:cNvSpPr>
          <p:nvPr/>
        </p:nvSpPr>
        <p:spPr bwMode="auto">
          <a:xfrm rot="5400000">
            <a:off x="4215704" y="519535"/>
            <a:ext cx="604007" cy="2939421"/>
          </a:xfrm>
          <a:prstGeom prst="roundRect">
            <a:avLst/>
          </a:prstGeom>
          <a:solidFill>
            <a:schemeClr val="accent1">
              <a:lumMod val="20000"/>
              <a:lumOff val="80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The sensitivity is defined as the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PV01</a:t>
            </a:r>
          </a:p>
        </p:txBody>
      </p:sp>
      <p:sp>
        <p:nvSpPr>
          <p:cNvPr id="36" name="Text Box 10">
            <a:extLst>
              <a:ext uri="{FF2B5EF4-FFF2-40B4-BE49-F238E27FC236}">
                <a16:creationId xmlns:a16="http://schemas.microsoft.com/office/drawing/2014/main" id="{4C042B57-69E7-4EBD-BE6A-DEFC3D16BBF0}"/>
              </a:ext>
            </a:extLst>
          </p:cNvPr>
          <p:cNvSpPr txBox="1">
            <a:spLocks noChangeArrowheads="1"/>
          </p:cNvSpPr>
          <p:nvPr>
            <p:custDataLst>
              <p:tags r:id="rId2"/>
            </p:custDataLst>
          </p:nvPr>
        </p:nvSpPr>
        <p:spPr bwMode="auto">
          <a:xfrm>
            <a:off x="1904815" y="1690298"/>
            <a:ext cx="1045882" cy="606152"/>
          </a:xfrm>
          <a:prstGeom prst="rect">
            <a:avLst/>
          </a:prstGeom>
          <a:solidFill>
            <a:schemeClr val="bg1">
              <a:lumMod val="85000"/>
            </a:schemeClr>
          </a:solidFill>
          <a:ln w="19050" algn="ctr">
            <a:solidFill>
              <a:schemeClr val="bg1">
                <a:lumMod val="65000"/>
              </a:schemeClr>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defPPr>
              <a:defRPr lang="en-US"/>
            </a:defPPr>
            <a:lvl1pPr algn="ctr">
              <a:lnSpc>
                <a:spcPct val="106000"/>
              </a:lnSpc>
              <a:defRPr sz="1000" b="1">
                <a:solidFill>
                  <a:schemeClr val="bg1"/>
                </a:solidFill>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457200" rtl="0" eaLnBrk="1" fontAlgn="auto" latinLnBrk="0" hangingPunct="1">
              <a:lnSpc>
                <a:spcPct val="106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General interest rate risk</a:t>
            </a:r>
          </a:p>
        </p:txBody>
      </p:sp>
      <p:sp>
        <p:nvSpPr>
          <p:cNvPr id="44" name="Text Box 10">
            <a:extLst>
              <a:ext uri="{FF2B5EF4-FFF2-40B4-BE49-F238E27FC236}">
                <a16:creationId xmlns:a16="http://schemas.microsoft.com/office/drawing/2014/main" id="{69D48C70-FFB9-4C8E-B422-8C3C7B8DAF65}"/>
              </a:ext>
            </a:extLst>
          </p:cNvPr>
          <p:cNvSpPr txBox="1">
            <a:spLocks noChangeArrowheads="1"/>
          </p:cNvSpPr>
          <p:nvPr>
            <p:custDataLst>
              <p:tags r:id="rId3"/>
            </p:custDataLst>
          </p:nvPr>
        </p:nvSpPr>
        <p:spPr bwMode="auto">
          <a:xfrm>
            <a:off x="1904815" y="3157646"/>
            <a:ext cx="1045882" cy="606151"/>
          </a:xfrm>
          <a:prstGeom prst="rect">
            <a:avLst/>
          </a:prstGeom>
          <a:solidFill>
            <a:schemeClr val="bg1">
              <a:lumMod val="85000"/>
            </a:schemeClr>
          </a:solidFill>
          <a:ln w="19050" algn="ctr">
            <a:solidFill>
              <a:schemeClr val="bg1">
                <a:lumMod val="65000"/>
              </a:schemeClr>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defPPr>
              <a:defRPr lang="en-US"/>
            </a:defPPr>
            <a:lvl1pPr algn="ctr">
              <a:lnSpc>
                <a:spcPct val="106000"/>
              </a:lnSpc>
              <a:defRPr sz="1000" b="1">
                <a:solidFill>
                  <a:schemeClr val="bg1"/>
                </a:solidFill>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457200" rtl="0" eaLnBrk="1" fontAlgn="auto" latinLnBrk="0" hangingPunct="1">
              <a:lnSpc>
                <a:spcPct val="106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Commodity risk</a:t>
            </a:r>
          </a:p>
        </p:txBody>
      </p:sp>
      <p:sp>
        <p:nvSpPr>
          <p:cNvPr id="25" name="AutoShape 3">
            <a:extLst>
              <a:ext uri="{FF2B5EF4-FFF2-40B4-BE49-F238E27FC236}">
                <a16:creationId xmlns:a16="http://schemas.microsoft.com/office/drawing/2014/main" id="{02209648-A576-4469-8456-4B7F0EEF3A46}"/>
              </a:ext>
            </a:extLst>
          </p:cNvPr>
          <p:cNvSpPr>
            <a:spLocks noChangeArrowheads="1"/>
          </p:cNvSpPr>
          <p:nvPr/>
        </p:nvSpPr>
        <p:spPr bwMode="auto">
          <a:xfrm rot="5400000">
            <a:off x="4215704" y="1993121"/>
            <a:ext cx="604007" cy="2939421"/>
          </a:xfrm>
          <a:prstGeom prst="roundRect">
            <a:avLst/>
          </a:prstGeom>
          <a:solidFill>
            <a:schemeClr val="accent1">
              <a:lumMod val="20000"/>
              <a:lumOff val="80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The sensitivity is measured by changing the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commodity spot price by 1%</a:t>
            </a:r>
          </a:p>
        </p:txBody>
      </p:sp>
      <p:sp>
        <p:nvSpPr>
          <p:cNvPr id="38" name="Text Box 10">
            <a:extLst>
              <a:ext uri="{FF2B5EF4-FFF2-40B4-BE49-F238E27FC236}">
                <a16:creationId xmlns:a16="http://schemas.microsoft.com/office/drawing/2014/main" id="{F3FC9111-6B3B-4E22-9AF6-C226A187E04A}"/>
              </a:ext>
            </a:extLst>
          </p:cNvPr>
          <p:cNvSpPr txBox="1">
            <a:spLocks noChangeArrowheads="1"/>
          </p:cNvSpPr>
          <p:nvPr>
            <p:custDataLst>
              <p:tags r:id="rId4"/>
            </p:custDataLst>
          </p:nvPr>
        </p:nvSpPr>
        <p:spPr bwMode="auto">
          <a:xfrm>
            <a:off x="1904815" y="2430537"/>
            <a:ext cx="1045882" cy="606102"/>
          </a:xfrm>
          <a:prstGeom prst="rect">
            <a:avLst/>
          </a:prstGeom>
          <a:solidFill>
            <a:schemeClr val="bg1">
              <a:lumMod val="85000"/>
            </a:schemeClr>
          </a:solidFill>
          <a:ln w="19050" algn="ctr">
            <a:solidFill>
              <a:schemeClr val="bg1">
                <a:lumMod val="65000"/>
              </a:schemeClr>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defPPr>
              <a:defRPr lang="en-US"/>
            </a:defPPr>
            <a:lvl1pPr algn="ctr">
              <a:lnSpc>
                <a:spcPct val="106000"/>
              </a:lnSpc>
              <a:defRPr sz="1000" b="1">
                <a:solidFill>
                  <a:schemeClr val="bg1"/>
                </a:solidFill>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457200" rtl="0" eaLnBrk="1" fontAlgn="auto" latinLnBrk="0" hangingPunct="1">
              <a:lnSpc>
                <a:spcPct val="106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Equity risk</a:t>
            </a:r>
          </a:p>
        </p:txBody>
      </p:sp>
      <p:sp>
        <p:nvSpPr>
          <p:cNvPr id="26" name="AutoShape 3">
            <a:extLst>
              <a:ext uri="{FF2B5EF4-FFF2-40B4-BE49-F238E27FC236}">
                <a16:creationId xmlns:a16="http://schemas.microsoft.com/office/drawing/2014/main" id="{D855927E-6963-4232-A955-14930DBB8F79}"/>
              </a:ext>
            </a:extLst>
          </p:cNvPr>
          <p:cNvSpPr>
            <a:spLocks noChangeArrowheads="1"/>
          </p:cNvSpPr>
          <p:nvPr/>
        </p:nvSpPr>
        <p:spPr bwMode="auto">
          <a:xfrm rot="5400000">
            <a:off x="4234775" y="1248111"/>
            <a:ext cx="604007" cy="2939421"/>
          </a:xfrm>
          <a:prstGeom prst="roundRect">
            <a:avLst/>
          </a:prstGeom>
          <a:solidFill>
            <a:schemeClr val="accent1">
              <a:lumMod val="20000"/>
              <a:lumOff val="80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The sensitivity is measured by changing the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equity spot price by 1%</a:t>
            </a:r>
          </a:p>
        </p:txBody>
      </p:sp>
      <p:sp>
        <p:nvSpPr>
          <p:cNvPr id="32" name="Text Box 10">
            <a:extLst>
              <a:ext uri="{FF2B5EF4-FFF2-40B4-BE49-F238E27FC236}">
                <a16:creationId xmlns:a16="http://schemas.microsoft.com/office/drawing/2014/main" id="{29C0D707-51AF-47FF-9D67-7DD571F2C202}"/>
              </a:ext>
            </a:extLst>
          </p:cNvPr>
          <p:cNvSpPr txBox="1">
            <a:spLocks noChangeArrowheads="1"/>
          </p:cNvSpPr>
          <p:nvPr>
            <p:custDataLst>
              <p:tags r:id="rId5"/>
            </p:custDataLst>
          </p:nvPr>
        </p:nvSpPr>
        <p:spPr bwMode="auto">
          <a:xfrm>
            <a:off x="1904815" y="3885842"/>
            <a:ext cx="1045882" cy="606151"/>
          </a:xfrm>
          <a:prstGeom prst="rect">
            <a:avLst/>
          </a:prstGeom>
          <a:solidFill>
            <a:schemeClr val="bg1">
              <a:lumMod val="85000"/>
            </a:schemeClr>
          </a:solidFill>
          <a:ln w="19050" algn="ctr">
            <a:solidFill>
              <a:schemeClr val="bg1">
                <a:lumMod val="65000"/>
              </a:schemeClr>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defPPr>
              <a:defRPr lang="en-US"/>
            </a:defPPr>
            <a:lvl1pPr algn="ctr">
              <a:lnSpc>
                <a:spcPct val="106000"/>
              </a:lnSpc>
              <a:defRPr sz="1000" b="1">
                <a:solidFill>
                  <a:schemeClr val="bg1"/>
                </a:solidFill>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457200" rtl="0" eaLnBrk="1" fontAlgn="auto" latinLnBrk="0" hangingPunct="1">
              <a:lnSpc>
                <a:spcPct val="106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FX risk</a:t>
            </a:r>
          </a:p>
        </p:txBody>
      </p:sp>
      <p:sp>
        <p:nvSpPr>
          <p:cNvPr id="33" name="AutoShape 3">
            <a:extLst>
              <a:ext uri="{FF2B5EF4-FFF2-40B4-BE49-F238E27FC236}">
                <a16:creationId xmlns:a16="http://schemas.microsoft.com/office/drawing/2014/main" id="{7FD75620-91AD-4A98-AC2C-C28974C34620}"/>
              </a:ext>
            </a:extLst>
          </p:cNvPr>
          <p:cNvSpPr>
            <a:spLocks noChangeArrowheads="1"/>
          </p:cNvSpPr>
          <p:nvPr/>
        </p:nvSpPr>
        <p:spPr bwMode="auto">
          <a:xfrm rot="5400000">
            <a:off x="4215704" y="2721317"/>
            <a:ext cx="604007" cy="2939421"/>
          </a:xfrm>
          <a:prstGeom prst="roundRect">
            <a:avLst/>
          </a:prstGeom>
          <a:solidFill>
            <a:schemeClr val="accent1">
              <a:lumMod val="20000"/>
              <a:lumOff val="80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The sensitivity is measured by changing the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exchange rate by 1%</a:t>
            </a:r>
          </a:p>
        </p:txBody>
      </p:sp>
      <p:sp>
        <p:nvSpPr>
          <p:cNvPr id="39" name="Text Box 10">
            <a:extLst>
              <a:ext uri="{FF2B5EF4-FFF2-40B4-BE49-F238E27FC236}">
                <a16:creationId xmlns:a16="http://schemas.microsoft.com/office/drawing/2014/main" id="{01CC0FB8-E55A-4275-8A52-17D92DE6CFE3}"/>
              </a:ext>
            </a:extLst>
          </p:cNvPr>
          <p:cNvSpPr txBox="1">
            <a:spLocks noChangeArrowheads="1"/>
          </p:cNvSpPr>
          <p:nvPr>
            <p:custDataLst>
              <p:tags r:id="rId6"/>
            </p:custDataLst>
          </p:nvPr>
        </p:nvSpPr>
        <p:spPr bwMode="auto">
          <a:xfrm>
            <a:off x="1904815" y="4614038"/>
            <a:ext cx="1045882" cy="606151"/>
          </a:xfrm>
          <a:prstGeom prst="rect">
            <a:avLst/>
          </a:prstGeom>
          <a:solidFill>
            <a:schemeClr val="bg1">
              <a:lumMod val="85000"/>
            </a:schemeClr>
          </a:solidFill>
          <a:ln w="19050" algn="ctr">
            <a:solidFill>
              <a:schemeClr val="bg1">
                <a:lumMod val="65000"/>
              </a:schemeClr>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defPPr>
              <a:defRPr lang="en-US"/>
            </a:defPPr>
            <a:lvl1pPr algn="ctr">
              <a:lnSpc>
                <a:spcPct val="106000"/>
              </a:lnSpc>
              <a:defRPr sz="1000" b="1">
                <a:solidFill>
                  <a:schemeClr val="bg1"/>
                </a:solidFill>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457200" rtl="0" eaLnBrk="1" fontAlgn="auto" latinLnBrk="0" hangingPunct="1">
              <a:lnSpc>
                <a:spcPct val="106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CSR non-securitization</a:t>
            </a:r>
          </a:p>
        </p:txBody>
      </p:sp>
      <p:sp>
        <p:nvSpPr>
          <p:cNvPr id="40" name="AutoShape 3">
            <a:extLst>
              <a:ext uri="{FF2B5EF4-FFF2-40B4-BE49-F238E27FC236}">
                <a16:creationId xmlns:a16="http://schemas.microsoft.com/office/drawing/2014/main" id="{84119E52-528C-4013-88D4-22989EB46BBC}"/>
              </a:ext>
            </a:extLst>
          </p:cNvPr>
          <p:cNvSpPr>
            <a:spLocks noChangeArrowheads="1"/>
          </p:cNvSpPr>
          <p:nvPr/>
        </p:nvSpPr>
        <p:spPr bwMode="auto">
          <a:xfrm rot="5400000">
            <a:off x="4215704" y="3449513"/>
            <a:ext cx="604007" cy="2939421"/>
          </a:xfrm>
          <a:prstGeom prst="roundRect">
            <a:avLst/>
          </a:prstGeom>
          <a:solidFill>
            <a:schemeClr val="accent1">
              <a:lumMod val="20000"/>
              <a:lumOff val="80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100" kern="0" dirty="0">
                <a:solidFill>
                  <a:prstClr val="black"/>
                </a:solidFill>
                <a:latin typeface="Arial" pitchFamily="34" charset="0"/>
                <a:ea typeface="ＭＳ Ｐゴシック" pitchFamily="50" charset="-128"/>
                <a:cs typeface="Arial" pitchFamily="34" charset="0"/>
              </a:rPr>
              <a:t>T</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he sensitivity is defined as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CS01</a:t>
            </a:r>
          </a:p>
        </p:txBody>
      </p:sp>
      <p:sp>
        <p:nvSpPr>
          <p:cNvPr id="55" name="Text Box 10">
            <a:extLst>
              <a:ext uri="{FF2B5EF4-FFF2-40B4-BE49-F238E27FC236}">
                <a16:creationId xmlns:a16="http://schemas.microsoft.com/office/drawing/2014/main" id="{E669D52D-C7CD-4522-BCBA-815B85392834}"/>
              </a:ext>
            </a:extLst>
          </p:cNvPr>
          <p:cNvSpPr txBox="1">
            <a:spLocks noChangeArrowheads="1"/>
          </p:cNvSpPr>
          <p:nvPr>
            <p:custDataLst>
              <p:tags r:id="rId7"/>
            </p:custDataLst>
          </p:nvPr>
        </p:nvSpPr>
        <p:spPr bwMode="auto">
          <a:xfrm>
            <a:off x="1904815" y="5342233"/>
            <a:ext cx="1045882" cy="606151"/>
          </a:xfrm>
          <a:prstGeom prst="rect">
            <a:avLst/>
          </a:prstGeom>
          <a:solidFill>
            <a:schemeClr val="bg1">
              <a:lumMod val="85000"/>
            </a:schemeClr>
          </a:solidFill>
          <a:ln w="19050" algn="ctr">
            <a:solidFill>
              <a:schemeClr val="bg1">
                <a:lumMod val="65000"/>
              </a:schemeClr>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defPPr>
              <a:defRPr lang="en-US"/>
            </a:defPPr>
            <a:lvl1pPr algn="ctr">
              <a:lnSpc>
                <a:spcPct val="106000"/>
              </a:lnSpc>
              <a:defRPr sz="1000" b="1">
                <a:solidFill>
                  <a:schemeClr val="bg1"/>
                </a:solidFill>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457200" rtl="0" eaLnBrk="1" fontAlgn="auto" latinLnBrk="0" hangingPunct="1">
              <a:lnSpc>
                <a:spcPct val="106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CSR sec. (non-CTP)</a:t>
            </a:r>
          </a:p>
        </p:txBody>
      </p:sp>
      <p:sp>
        <p:nvSpPr>
          <p:cNvPr id="56" name="AutoShape 3">
            <a:extLst>
              <a:ext uri="{FF2B5EF4-FFF2-40B4-BE49-F238E27FC236}">
                <a16:creationId xmlns:a16="http://schemas.microsoft.com/office/drawing/2014/main" id="{7BEE5F00-A519-4F91-A230-FB259F6EDDBC}"/>
              </a:ext>
            </a:extLst>
          </p:cNvPr>
          <p:cNvSpPr>
            <a:spLocks noChangeArrowheads="1"/>
          </p:cNvSpPr>
          <p:nvPr/>
        </p:nvSpPr>
        <p:spPr bwMode="auto">
          <a:xfrm rot="5400000">
            <a:off x="4215704" y="4177709"/>
            <a:ext cx="604007" cy="2939421"/>
          </a:xfrm>
          <a:prstGeom prst="roundRect">
            <a:avLst/>
          </a:prstGeom>
          <a:solidFill>
            <a:schemeClr val="accent1">
              <a:lumMod val="20000"/>
              <a:lumOff val="80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100" kern="0" dirty="0">
                <a:solidFill>
                  <a:prstClr val="black"/>
                </a:solidFill>
                <a:latin typeface="Arial" pitchFamily="34" charset="0"/>
                <a:ea typeface="ＭＳ Ｐゴシック" pitchFamily="50" charset="-128"/>
                <a:cs typeface="Arial" pitchFamily="34" charset="0"/>
              </a:rPr>
              <a:t>T</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he sensitivity is defined as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CS01</a:t>
            </a:r>
          </a:p>
        </p:txBody>
      </p:sp>
      <p:sp>
        <p:nvSpPr>
          <p:cNvPr id="60" name="Text Box 10">
            <a:extLst>
              <a:ext uri="{FF2B5EF4-FFF2-40B4-BE49-F238E27FC236}">
                <a16:creationId xmlns:a16="http://schemas.microsoft.com/office/drawing/2014/main" id="{68537C3D-3065-4238-A75E-555074A389DD}"/>
              </a:ext>
            </a:extLst>
          </p:cNvPr>
          <p:cNvSpPr txBox="1">
            <a:spLocks noChangeArrowheads="1"/>
          </p:cNvSpPr>
          <p:nvPr>
            <p:custDataLst>
              <p:tags r:id="rId8"/>
            </p:custDataLst>
          </p:nvPr>
        </p:nvSpPr>
        <p:spPr bwMode="auto">
          <a:xfrm>
            <a:off x="1904815" y="6070428"/>
            <a:ext cx="1045882" cy="606151"/>
          </a:xfrm>
          <a:prstGeom prst="rect">
            <a:avLst/>
          </a:prstGeom>
          <a:solidFill>
            <a:schemeClr val="bg1">
              <a:lumMod val="85000"/>
            </a:schemeClr>
          </a:solidFill>
          <a:ln w="19050" algn="ctr">
            <a:solidFill>
              <a:schemeClr val="bg1">
                <a:lumMod val="65000"/>
              </a:schemeClr>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defPPr>
              <a:defRPr lang="en-US"/>
            </a:defPPr>
            <a:lvl1pPr algn="ctr">
              <a:lnSpc>
                <a:spcPct val="106000"/>
              </a:lnSpc>
              <a:defRPr sz="1000" b="1">
                <a:solidFill>
                  <a:schemeClr val="bg1"/>
                </a:solidFill>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457200" rtl="0" eaLnBrk="1" fontAlgn="auto" latinLnBrk="0" hangingPunct="1">
              <a:lnSpc>
                <a:spcPct val="106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CSR sec. (CTP)</a:t>
            </a:r>
          </a:p>
        </p:txBody>
      </p:sp>
      <p:sp>
        <p:nvSpPr>
          <p:cNvPr id="61" name="AutoShape 3">
            <a:extLst>
              <a:ext uri="{FF2B5EF4-FFF2-40B4-BE49-F238E27FC236}">
                <a16:creationId xmlns:a16="http://schemas.microsoft.com/office/drawing/2014/main" id="{03DECC6A-069B-4BBD-9727-E3E192285698}"/>
              </a:ext>
            </a:extLst>
          </p:cNvPr>
          <p:cNvSpPr>
            <a:spLocks noChangeArrowheads="1"/>
          </p:cNvSpPr>
          <p:nvPr/>
        </p:nvSpPr>
        <p:spPr bwMode="auto">
          <a:xfrm rot="5400000">
            <a:off x="4215704" y="4905903"/>
            <a:ext cx="604007" cy="2939421"/>
          </a:xfrm>
          <a:prstGeom prst="roundRect">
            <a:avLst/>
          </a:prstGeom>
          <a:solidFill>
            <a:schemeClr val="accent1">
              <a:lumMod val="20000"/>
              <a:lumOff val="80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100" kern="0" dirty="0">
                <a:solidFill>
                  <a:prstClr val="black"/>
                </a:solidFill>
                <a:latin typeface="Arial" pitchFamily="34" charset="0"/>
                <a:ea typeface="ＭＳ Ｐゴシック" pitchFamily="50" charset="-128"/>
                <a:cs typeface="Arial" pitchFamily="34" charset="0"/>
              </a:rPr>
              <a:t>T</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he sensitivity is defined as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CS01</a:t>
            </a:r>
          </a:p>
        </p:txBody>
      </p:sp>
      <p:pic>
        <p:nvPicPr>
          <p:cNvPr id="8" name="Picture 7">
            <a:extLst>
              <a:ext uri="{FF2B5EF4-FFF2-40B4-BE49-F238E27FC236}">
                <a16:creationId xmlns:a16="http://schemas.microsoft.com/office/drawing/2014/main" id="{A4523BB5-1B14-4315-84DF-EAC89D66D9DB}"/>
              </a:ext>
            </a:extLst>
          </p:cNvPr>
          <p:cNvPicPr>
            <a:picLocks noChangeAspect="1"/>
          </p:cNvPicPr>
          <p:nvPr/>
        </p:nvPicPr>
        <p:blipFill>
          <a:blip r:embed="rId14"/>
          <a:stretch>
            <a:fillRect/>
          </a:stretch>
        </p:blipFill>
        <p:spPr>
          <a:xfrm>
            <a:off x="6121644" y="1733546"/>
            <a:ext cx="2921554" cy="523875"/>
          </a:xfrm>
          <a:prstGeom prst="rect">
            <a:avLst/>
          </a:prstGeom>
        </p:spPr>
      </p:pic>
      <p:pic>
        <p:nvPicPr>
          <p:cNvPr id="11" name="Picture 10">
            <a:extLst>
              <a:ext uri="{FF2B5EF4-FFF2-40B4-BE49-F238E27FC236}">
                <a16:creationId xmlns:a16="http://schemas.microsoft.com/office/drawing/2014/main" id="{EB8E53AE-36E8-4F98-A904-771E8ACB953A}"/>
              </a:ext>
            </a:extLst>
          </p:cNvPr>
          <p:cNvPicPr>
            <a:picLocks noChangeAspect="1"/>
          </p:cNvPicPr>
          <p:nvPr/>
        </p:nvPicPr>
        <p:blipFill>
          <a:blip r:embed="rId15"/>
          <a:stretch>
            <a:fillRect/>
          </a:stretch>
        </p:blipFill>
        <p:spPr>
          <a:xfrm>
            <a:off x="6124575" y="4656522"/>
            <a:ext cx="2918624" cy="533400"/>
          </a:xfrm>
          <a:prstGeom prst="rect">
            <a:avLst/>
          </a:prstGeom>
        </p:spPr>
      </p:pic>
      <p:pic>
        <p:nvPicPr>
          <p:cNvPr id="15" name="Picture 14">
            <a:extLst>
              <a:ext uri="{FF2B5EF4-FFF2-40B4-BE49-F238E27FC236}">
                <a16:creationId xmlns:a16="http://schemas.microsoft.com/office/drawing/2014/main" id="{85E3AD93-11EE-4F48-868E-D717FC1FF263}"/>
              </a:ext>
            </a:extLst>
          </p:cNvPr>
          <p:cNvPicPr>
            <a:picLocks noChangeAspect="1"/>
          </p:cNvPicPr>
          <p:nvPr/>
        </p:nvPicPr>
        <p:blipFill>
          <a:blip r:embed="rId16"/>
          <a:stretch>
            <a:fillRect/>
          </a:stretch>
        </p:blipFill>
        <p:spPr>
          <a:xfrm>
            <a:off x="6185512" y="2457363"/>
            <a:ext cx="2857685" cy="552450"/>
          </a:xfrm>
          <a:prstGeom prst="rect">
            <a:avLst/>
          </a:prstGeom>
        </p:spPr>
      </p:pic>
      <p:pic>
        <p:nvPicPr>
          <p:cNvPr id="17" name="Picture 16">
            <a:extLst>
              <a:ext uri="{FF2B5EF4-FFF2-40B4-BE49-F238E27FC236}">
                <a16:creationId xmlns:a16="http://schemas.microsoft.com/office/drawing/2014/main" id="{E58E5C2D-8B6A-44E7-8DF7-EBB7F1421777}"/>
              </a:ext>
            </a:extLst>
          </p:cNvPr>
          <p:cNvPicPr>
            <a:picLocks noChangeAspect="1"/>
          </p:cNvPicPr>
          <p:nvPr/>
        </p:nvPicPr>
        <p:blipFill>
          <a:blip r:embed="rId17"/>
          <a:stretch>
            <a:fillRect/>
          </a:stretch>
        </p:blipFill>
        <p:spPr>
          <a:xfrm>
            <a:off x="6204584" y="3190605"/>
            <a:ext cx="2838613" cy="552450"/>
          </a:xfrm>
          <a:prstGeom prst="rect">
            <a:avLst/>
          </a:prstGeom>
        </p:spPr>
      </p:pic>
      <p:pic>
        <p:nvPicPr>
          <p:cNvPr id="43" name="Picture 42">
            <a:extLst>
              <a:ext uri="{FF2B5EF4-FFF2-40B4-BE49-F238E27FC236}">
                <a16:creationId xmlns:a16="http://schemas.microsoft.com/office/drawing/2014/main" id="{39F9B816-63C6-4317-9AB2-00340F24DF5D}"/>
              </a:ext>
            </a:extLst>
          </p:cNvPr>
          <p:cNvPicPr>
            <a:picLocks noChangeAspect="1"/>
          </p:cNvPicPr>
          <p:nvPr/>
        </p:nvPicPr>
        <p:blipFill>
          <a:blip r:embed="rId18"/>
          <a:stretch>
            <a:fillRect/>
          </a:stretch>
        </p:blipFill>
        <p:spPr>
          <a:xfrm>
            <a:off x="6204584" y="3915268"/>
            <a:ext cx="2838612" cy="533400"/>
          </a:xfrm>
          <a:prstGeom prst="rect">
            <a:avLst/>
          </a:prstGeom>
        </p:spPr>
      </p:pic>
      <p:pic>
        <p:nvPicPr>
          <p:cNvPr id="64" name="Picture 63">
            <a:extLst>
              <a:ext uri="{FF2B5EF4-FFF2-40B4-BE49-F238E27FC236}">
                <a16:creationId xmlns:a16="http://schemas.microsoft.com/office/drawing/2014/main" id="{25BA904C-E683-435C-AD81-09F7002C78FE}"/>
              </a:ext>
            </a:extLst>
          </p:cNvPr>
          <p:cNvPicPr>
            <a:picLocks noChangeAspect="1"/>
          </p:cNvPicPr>
          <p:nvPr/>
        </p:nvPicPr>
        <p:blipFill>
          <a:blip r:embed="rId15"/>
          <a:stretch>
            <a:fillRect/>
          </a:stretch>
        </p:blipFill>
        <p:spPr>
          <a:xfrm>
            <a:off x="6124572" y="5369201"/>
            <a:ext cx="2918624" cy="533400"/>
          </a:xfrm>
          <a:prstGeom prst="rect">
            <a:avLst/>
          </a:prstGeom>
        </p:spPr>
      </p:pic>
      <p:pic>
        <p:nvPicPr>
          <p:cNvPr id="65" name="Picture 64">
            <a:extLst>
              <a:ext uri="{FF2B5EF4-FFF2-40B4-BE49-F238E27FC236}">
                <a16:creationId xmlns:a16="http://schemas.microsoft.com/office/drawing/2014/main" id="{B99ECF5F-E30B-4847-985E-FC2642504C2F}"/>
              </a:ext>
            </a:extLst>
          </p:cNvPr>
          <p:cNvPicPr>
            <a:picLocks noChangeAspect="1"/>
          </p:cNvPicPr>
          <p:nvPr/>
        </p:nvPicPr>
        <p:blipFill>
          <a:blip r:embed="rId15"/>
          <a:stretch>
            <a:fillRect/>
          </a:stretch>
        </p:blipFill>
        <p:spPr>
          <a:xfrm>
            <a:off x="6124572" y="6103054"/>
            <a:ext cx="2918624" cy="533400"/>
          </a:xfrm>
          <a:prstGeom prst="rect">
            <a:avLst/>
          </a:prstGeom>
        </p:spPr>
      </p:pic>
      <p:sp>
        <p:nvSpPr>
          <p:cNvPr id="66" name="Rectangle 7">
            <a:extLst>
              <a:ext uri="{FF2B5EF4-FFF2-40B4-BE49-F238E27FC236}">
                <a16:creationId xmlns:a16="http://schemas.microsoft.com/office/drawing/2014/main" id="{ED79E266-F0DB-4CE2-B4BB-2CD2A5E6AA45}"/>
              </a:ext>
            </a:extLst>
          </p:cNvPr>
          <p:cNvSpPr/>
          <p:nvPr/>
        </p:nvSpPr>
        <p:spPr bwMode="auto">
          <a:xfrm>
            <a:off x="9177424" y="1335553"/>
            <a:ext cx="2895599" cy="2339550"/>
          </a:xfrm>
          <a:prstGeom prst="roundRect">
            <a:avLst>
              <a:gd name="adj" fmla="val 6022"/>
            </a:avLst>
          </a:prstGeom>
          <a:solidFill>
            <a:schemeClr val="bg1">
              <a:lumMod val="9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t" anchorCtr="0" compatLnSpc="1">
            <a:prstTxWarp prst="textNoShape">
              <a:avLst/>
            </a:prstTxWarp>
            <a:noAutofit/>
          </a:bodyPr>
          <a:lstStyle/>
          <a:p>
            <a:pPr defTabSz="897961">
              <a:spcBef>
                <a:spcPct val="50000"/>
              </a:spcBef>
            </a:pPr>
            <a:endParaRPr lang="en-US" sz="1200" dirty="0">
              <a:solidFill>
                <a:prstClr val="black"/>
              </a:solidFill>
              <a:latin typeface="Arial" panose="020B0604020202020204"/>
              <a:cs typeface="Arial" panose="020B0604020202020204" pitchFamily="34" charset="0"/>
            </a:endParaRPr>
          </a:p>
          <a:p>
            <a:pPr defTabSz="897961">
              <a:spcBef>
                <a:spcPct val="50000"/>
              </a:spcBef>
            </a:pPr>
            <a:endParaRPr lang="en-US" sz="1200" dirty="0">
              <a:solidFill>
                <a:prstClr val="black"/>
              </a:solidFill>
              <a:latin typeface="Arial" panose="020B0604020202020204"/>
              <a:cs typeface="Arial" panose="020B0604020202020204" pitchFamily="34" charset="0"/>
            </a:endParaRPr>
          </a:p>
          <a:p>
            <a:pPr defTabSz="897961">
              <a:spcBef>
                <a:spcPct val="50000"/>
              </a:spcBef>
            </a:pPr>
            <a:endParaRPr lang="en-US" sz="1200" dirty="0">
              <a:solidFill>
                <a:prstClr val="black"/>
              </a:solidFill>
              <a:latin typeface="Arial" panose="020B0604020202020204"/>
              <a:cs typeface="Arial" panose="020B0604020202020204" pitchFamily="34" charset="0"/>
            </a:endParaRPr>
          </a:p>
          <a:p>
            <a:pPr marL="171450" indent="-171450" defTabSz="897961">
              <a:spcBef>
                <a:spcPct val="50000"/>
              </a:spcBef>
              <a:buFont typeface="Wingdings" panose="05000000000000000000" pitchFamily="2" charset="2"/>
              <a:buChar char="§"/>
            </a:pPr>
            <a:r>
              <a:rPr lang="en-US" sz="1200" dirty="0">
                <a:solidFill>
                  <a:prstClr val="black"/>
                </a:solidFill>
                <a:latin typeface="Arial" panose="020B0604020202020204"/>
                <a:cs typeface="Arial" panose="020B0604020202020204" pitchFamily="34" charset="0"/>
              </a:rPr>
              <a:t>r</a:t>
            </a:r>
            <a:r>
              <a:rPr lang="en-US" sz="600" dirty="0">
                <a:solidFill>
                  <a:prstClr val="black"/>
                </a:solidFill>
                <a:latin typeface="Arial" panose="020B0604020202020204"/>
                <a:cs typeface="Arial" panose="020B0604020202020204" pitchFamily="34" charset="0"/>
              </a:rPr>
              <a:t>t</a:t>
            </a:r>
            <a:r>
              <a:rPr lang="en-US" sz="1200" dirty="0">
                <a:solidFill>
                  <a:prstClr val="black"/>
                </a:solidFill>
                <a:latin typeface="Arial" panose="020B0604020202020204"/>
                <a:cs typeface="Arial" panose="020B0604020202020204" pitchFamily="34" charset="0"/>
              </a:rPr>
              <a:t>: risk-free yield curve at tenor t</a:t>
            </a:r>
          </a:p>
          <a:p>
            <a:pPr marL="171450" indent="-171450" defTabSz="897961">
              <a:spcBef>
                <a:spcPct val="50000"/>
              </a:spcBef>
              <a:buFont typeface="Wingdings" panose="05000000000000000000" pitchFamily="2" charset="2"/>
              <a:buChar char="§"/>
            </a:pPr>
            <a:r>
              <a:rPr lang="en-US" sz="1200" dirty="0" err="1">
                <a:solidFill>
                  <a:prstClr val="black"/>
                </a:solidFill>
                <a:latin typeface="Arial" panose="020B0604020202020204"/>
                <a:cs typeface="Arial" panose="020B0604020202020204" pitchFamily="34" charset="0"/>
              </a:rPr>
              <a:t>cs</a:t>
            </a:r>
            <a:r>
              <a:rPr lang="en-US" sz="600" dirty="0" err="1">
                <a:solidFill>
                  <a:prstClr val="black"/>
                </a:solidFill>
                <a:latin typeface="Arial" panose="020B0604020202020204"/>
                <a:cs typeface="Arial" panose="020B0604020202020204" pitchFamily="34" charset="0"/>
              </a:rPr>
              <a:t>t</a:t>
            </a:r>
            <a:r>
              <a:rPr lang="en-US" sz="1200" dirty="0">
                <a:solidFill>
                  <a:prstClr val="black"/>
                </a:solidFill>
                <a:latin typeface="Arial" panose="020B0604020202020204"/>
                <a:cs typeface="Arial" panose="020B0604020202020204" pitchFamily="34" charset="0"/>
              </a:rPr>
              <a:t>: credit spread curve at tenor t</a:t>
            </a:r>
          </a:p>
          <a:p>
            <a:pPr marL="171450" indent="-171450" defTabSz="897961">
              <a:spcBef>
                <a:spcPct val="50000"/>
              </a:spcBef>
              <a:buFont typeface="Wingdings" panose="05000000000000000000" pitchFamily="2" charset="2"/>
              <a:buChar char="§"/>
            </a:pPr>
            <a:r>
              <a:rPr lang="en-US" sz="1200" dirty="0">
                <a:solidFill>
                  <a:prstClr val="black"/>
                </a:solidFill>
                <a:latin typeface="Arial" panose="020B0604020202020204"/>
                <a:cs typeface="Arial" panose="020B0604020202020204" pitchFamily="34" charset="0"/>
              </a:rPr>
              <a:t>V</a:t>
            </a:r>
            <a:r>
              <a:rPr lang="en-US" sz="600" dirty="0">
                <a:solidFill>
                  <a:prstClr val="black"/>
                </a:solidFill>
                <a:latin typeface="Arial" panose="020B0604020202020204"/>
                <a:cs typeface="Arial" panose="020B0604020202020204" pitchFamily="34" charset="0"/>
              </a:rPr>
              <a:t>i</a:t>
            </a:r>
            <a:r>
              <a:rPr lang="en-US" sz="1200" dirty="0">
                <a:solidFill>
                  <a:prstClr val="black"/>
                </a:solidFill>
                <a:latin typeface="Arial" panose="020B0604020202020204"/>
                <a:cs typeface="Arial" panose="020B0604020202020204" pitchFamily="34" charset="0"/>
              </a:rPr>
              <a:t>: Market value of instrument I</a:t>
            </a:r>
          </a:p>
          <a:p>
            <a:pPr marL="171450" indent="-171450" defTabSz="897961">
              <a:spcBef>
                <a:spcPct val="50000"/>
              </a:spcBef>
              <a:buFont typeface="Wingdings" panose="05000000000000000000" pitchFamily="2" charset="2"/>
              <a:buChar char="§"/>
            </a:pPr>
            <a:r>
              <a:rPr lang="en-US" sz="1200" dirty="0" err="1">
                <a:solidFill>
                  <a:prstClr val="black"/>
                </a:solidFill>
                <a:latin typeface="Arial" panose="020B0604020202020204"/>
                <a:cs typeface="Arial" panose="020B0604020202020204" pitchFamily="34" charset="0"/>
              </a:rPr>
              <a:t>S</a:t>
            </a:r>
            <a:r>
              <a:rPr lang="en-US" sz="600" dirty="0" err="1">
                <a:solidFill>
                  <a:prstClr val="black"/>
                </a:solidFill>
                <a:latin typeface="Arial" panose="020B0604020202020204"/>
                <a:cs typeface="Arial" panose="020B0604020202020204" pitchFamily="34" charset="0"/>
              </a:rPr>
              <a:t>k</a:t>
            </a:r>
            <a:r>
              <a:rPr lang="en-US" sz="1200" dirty="0">
                <a:solidFill>
                  <a:prstClr val="black"/>
                </a:solidFill>
                <a:latin typeface="Arial" panose="020B0604020202020204"/>
                <a:cs typeface="Arial" panose="020B0604020202020204" pitchFamily="34" charset="0"/>
              </a:rPr>
              <a:t>: Sensitivity factor</a:t>
            </a:r>
          </a:p>
          <a:p>
            <a:pPr defTabSz="897961">
              <a:spcBef>
                <a:spcPct val="50000"/>
              </a:spcBef>
            </a:pPr>
            <a:endParaRPr lang="en-US" sz="1200" dirty="0">
              <a:solidFill>
                <a:prstClr val="black"/>
              </a:solidFill>
              <a:latin typeface="Arial" panose="020B0604020202020204"/>
              <a:cs typeface="Arial" panose="020B0604020202020204" pitchFamily="34" charset="0"/>
            </a:endParaRPr>
          </a:p>
          <a:p>
            <a:pPr marL="171450" indent="-171450" defTabSz="897961">
              <a:spcBef>
                <a:spcPct val="50000"/>
              </a:spcBef>
              <a:buFont typeface="Wingdings" panose="05000000000000000000" pitchFamily="2" charset="2"/>
              <a:buChar char="§"/>
            </a:pPr>
            <a:endParaRPr lang="en-US" sz="1200" dirty="0">
              <a:solidFill>
                <a:prstClr val="black"/>
              </a:solidFill>
              <a:latin typeface="Arial" panose="020B0604020202020204"/>
              <a:cs typeface="Arial" panose="020B0604020202020204" pitchFamily="34" charset="0"/>
            </a:endParaRPr>
          </a:p>
          <a:p>
            <a:pPr marL="171450" indent="-171450" defTabSz="897961">
              <a:spcBef>
                <a:spcPct val="50000"/>
              </a:spcBef>
              <a:buFont typeface="Wingdings" panose="05000000000000000000" pitchFamily="2" charset="2"/>
              <a:buChar char="§"/>
            </a:pPr>
            <a:endParaRPr lang="en-US" sz="1200" dirty="0">
              <a:solidFill>
                <a:prstClr val="black"/>
              </a:solidFill>
              <a:latin typeface="Arial" panose="020B0604020202020204"/>
              <a:cs typeface="Arial" panose="020B0604020202020204" pitchFamily="34" charset="0"/>
            </a:endParaRPr>
          </a:p>
        </p:txBody>
      </p:sp>
      <p:sp>
        <p:nvSpPr>
          <p:cNvPr id="67" name="TextBox 66">
            <a:extLst>
              <a:ext uri="{FF2B5EF4-FFF2-40B4-BE49-F238E27FC236}">
                <a16:creationId xmlns:a16="http://schemas.microsoft.com/office/drawing/2014/main" id="{EF9A1506-6B55-426D-99D1-78C9B65B1965}"/>
              </a:ext>
            </a:extLst>
          </p:cNvPr>
          <p:cNvSpPr txBox="1"/>
          <p:nvPr/>
        </p:nvSpPr>
        <p:spPr>
          <a:xfrm>
            <a:off x="9177424" y="1330742"/>
            <a:ext cx="2895599" cy="468143"/>
          </a:xfrm>
          <a:prstGeom prst="roundRect">
            <a:avLst/>
          </a:prstGeom>
          <a:solidFill>
            <a:schemeClr val="accent1">
              <a:lumMod val="60000"/>
              <a:lumOff val="40000"/>
            </a:schemeClr>
          </a:solidFill>
          <a:ln w="12700" cap="flat" cmpd="sng" algn="ctr">
            <a:solidFill>
              <a:srgbClr val="494947"/>
            </a:solidFill>
            <a:prstDash val="solid"/>
            <a:miter lim="800000"/>
          </a:ln>
          <a:effectLst/>
        </p:spPr>
        <p:txBody>
          <a:bodyPr lIns="18000" rIns="1800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400" b="1" i="0" u="none" strike="noStrike" kern="0" cap="none" spc="0" normalizeH="0" baseline="0">
                <a:ln>
                  <a:noFill/>
                </a:ln>
                <a:solidFill>
                  <a:prstClr val="white"/>
                </a:solidFill>
                <a:effectLst/>
                <a:uLnTx/>
                <a:uFillTx/>
                <a:latin typeface="Arial" panose="020B0604020202020204" pitchFamily="34" charset="0"/>
                <a:cs typeface="Arial" panose="020B0604020202020204" pitchFamily="34" charset="0"/>
              </a:defRPr>
            </a:lvl1pPr>
          </a:lstStyle>
          <a:p>
            <a:r>
              <a:rPr lang="en-US" dirty="0">
                <a:solidFill>
                  <a:schemeClr val="tx1"/>
                </a:solidFill>
              </a:rPr>
              <a:t>Terminology</a:t>
            </a:r>
          </a:p>
        </p:txBody>
      </p:sp>
      <p:sp>
        <p:nvSpPr>
          <p:cNvPr id="68" name="Rectangle 7">
            <a:extLst>
              <a:ext uri="{FF2B5EF4-FFF2-40B4-BE49-F238E27FC236}">
                <a16:creationId xmlns:a16="http://schemas.microsoft.com/office/drawing/2014/main" id="{B8F4E0D6-66A9-4BEC-BBFD-C3E1F25256A4}"/>
              </a:ext>
            </a:extLst>
          </p:cNvPr>
          <p:cNvSpPr/>
          <p:nvPr/>
        </p:nvSpPr>
        <p:spPr bwMode="auto">
          <a:xfrm>
            <a:off x="9177424" y="3908514"/>
            <a:ext cx="2895599" cy="2339550"/>
          </a:xfrm>
          <a:prstGeom prst="roundRect">
            <a:avLst>
              <a:gd name="adj" fmla="val 6022"/>
            </a:avLst>
          </a:prstGeom>
          <a:solidFill>
            <a:schemeClr val="bg1">
              <a:lumMod val="9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t" anchorCtr="0" compatLnSpc="1">
            <a:prstTxWarp prst="textNoShape">
              <a:avLst/>
            </a:prstTxWarp>
            <a:noAutofit/>
          </a:bodyPr>
          <a:lstStyle/>
          <a:p>
            <a:pPr defTabSz="897961">
              <a:spcBef>
                <a:spcPct val="50000"/>
              </a:spcBef>
            </a:pPr>
            <a:endParaRPr lang="en-US" sz="1200" dirty="0">
              <a:solidFill>
                <a:prstClr val="black"/>
              </a:solidFill>
              <a:latin typeface="Arial" panose="020B0604020202020204"/>
              <a:cs typeface="Arial" panose="020B0604020202020204" pitchFamily="34" charset="0"/>
            </a:endParaRPr>
          </a:p>
          <a:p>
            <a:pPr defTabSz="897961">
              <a:spcBef>
                <a:spcPct val="50000"/>
              </a:spcBef>
            </a:pPr>
            <a:endParaRPr lang="en-US" sz="1200" dirty="0">
              <a:solidFill>
                <a:prstClr val="black"/>
              </a:solidFill>
              <a:latin typeface="Arial" panose="020B0604020202020204"/>
              <a:cs typeface="Arial" panose="020B0604020202020204" pitchFamily="34" charset="0"/>
            </a:endParaRPr>
          </a:p>
          <a:p>
            <a:pPr defTabSz="897961">
              <a:spcBef>
                <a:spcPct val="50000"/>
              </a:spcBef>
            </a:pPr>
            <a:endParaRPr lang="en-US" sz="1200" dirty="0">
              <a:solidFill>
                <a:prstClr val="black"/>
              </a:solidFill>
              <a:latin typeface="Arial" panose="020B0604020202020204"/>
              <a:cs typeface="Arial" panose="020B0604020202020204" pitchFamily="34" charset="0"/>
            </a:endParaRPr>
          </a:p>
          <a:p>
            <a:pPr marL="171450" indent="-171450" defTabSz="897961">
              <a:spcBef>
                <a:spcPct val="50000"/>
              </a:spcBef>
              <a:buFont typeface="Wingdings" panose="05000000000000000000" pitchFamily="2" charset="2"/>
              <a:buChar char="§"/>
            </a:pPr>
            <a:r>
              <a:rPr lang="en-US" sz="1200" dirty="0">
                <a:solidFill>
                  <a:prstClr val="black"/>
                </a:solidFill>
                <a:latin typeface="Arial" panose="020B0604020202020204"/>
                <a:cs typeface="Arial" panose="020B0604020202020204" pitchFamily="34" charset="0"/>
              </a:rPr>
              <a:t>The option-level </a:t>
            </a:r>
            <a:r>
              <a:rPr lang="en-US" sz="1200" b="1" dirty="0" err="1">
                <a:solidFill>
                  <a:prstClr val="black"/>
                </a:solidFill>
                <a:latin typeface="Arial" panose="020B0604020202020204"/>
                <a:cs typeface="Arial" panose="020B0604020202020204" pitchFamily="34" charset="0"/>
              </a:rPr>
              <a:t>vega</a:t>
            </a:r>
            <a:r>
              <a:rPr lang="en-US" sz="1200" b="1" dirty="0">
                <a:solidFill>
                  <a:prstClr val="black"/>
                </a:solidFill>
                <a:latin typeface="Arial" panose="020B0604020202020204"/>
                <a:cs typeface="Arial" panose="020B0604020202020204" pitchFamily="34" charset="0"/>
              </a:rPr>
              <a:t> risk sensitivity </a:t>
            </a:r>
            <a:r>
              <a:rPr lang="en-US" sz="1200" dirty="0">
                <a:solidFill>
                  <a:prstClr val="black"/>
                </a:solidFill>
                <a:latin typeface="Arial" panose="020B0604020202020204"/>
                <a:cs typeface="Arial" panose="020B0604020202020204" pitchFamily="34" charset="0"/>
              </a:rPr>
              <a:t>to a given risk factor is measured by </a:t>
            </a:r>
            <a:r>
              <a:rPr lang="en-US" sz="1200" b="1" dirty="0">
                <a:solidFill>
                  <a:prstClr val="black"/>
                </a:solidFill>
                <a:latin typeface="Arial" panose="020B0604020202020204"/>
                <a:cs typeface="Arial" panose="020B0604020202020204" pitchFamily="34" charset="0"/>
              </a:rPr>
              <a:t>multiplying </a:t>
            </a:r>
            <a:r>
              <a:rPr lang="en-US" sz="1200" b="1" dirty="0" err="1">
                <a:solidFill>
                  <a:prstClr val="black"/>
                </a:solidFill>
                <a:latin typeface="Arial" panose="020B0604020202020204"/>
                <a:cs typeface="Arial" panose="020B0604020202020204" pitchFamily="34" charset="0"/>
              </a:rPr>
              <a:t>vega</a:t>
            </a:r>
            <a:r>
              <a:rPr lang="en-US" sz="1200" b="1" dirty="0">
                <a:solidFill>
                  <a:prstClr val="black"/>
                </a:solidFill>
                <a:latin typeface="Arial" panose="020B0604020202020204"/>
                <a:cs typeface="Arial" panose="020B0604020202020204" pitchFamily="34" charset="0"/>
              </a:rPr>
              <a:t> </a:t>
            </a:r>
            <a:r>
              <a:rPr lang="en-US" sz="1200" dirty="0">
                <a:solidFill>
                  <a:prstClr val="black"/>
                </a:solidFill>
                <a:latin typeface="Arial" panose="020B0604020202020204"/>
                <a:cs typeface="Arial" panose="020B0604020202020204" pitchFamily="34" charset="0"/>
              </a:rPr>
              <a:t>by the </a:t>
            </a:r>
            <a:r>
              <a:rPr lang="en-US" sz="1200" b="1" dirty="0">
                <a:solidFill>
                  <a:prstClr val="black"/>
                </a:solidFill>
                <a:latin typeface="Arial" panose="020B0604020202020204"/>
                <a:cs typeface="Arial" panose="020B0604020202020204" pitchFamily="34" charset="0"/>
              </a:rPr>
              <a:t>implied</a:t>
            </a:r>
            <a:r>
              <a:rPr lang="en-US" sz="1200" dirty="0">
                <a:solidFill>
                  <a:prstClr val="black"/>
                </a:solidFill>
                <a:latin typeface="Arial" panose="020B0604020202020204"/>
                <a:cs typeface="Arial" panose="020B0604020202020204" pitchFamily="34" charset="0"/>
              </a:rPr>
              <a:t> </a:t>
            </a:r>
            <a:r>
              <a:rPr lang="en-US" sz="1200" b="1" dirty="0">
                <a:solidFill>
                  <a:prstClr val="black"/>
                </a:solidFill>
                <a:latin typeface="Arial" panose="020B0604020202020204"/>
                <a:cs typeface="Arial" panose="020B0604020202020204" pitchFamily="34" charset="0"/>
              </a:rPr>
              <a:t>volatility</a:t>
            </a:r>
            <a:r>
              <a:rPr lang="en-US" sz="1200" dirty="0">
                <a:solidFill>
                  <a:prstClr val="black"/>
                </a:solidFill>
                <a:latin typeface="Arial" panose="020B0604020202020204"/>
                <a:cs typeface="Arial" panose="020B0604020202020204" pitchFamily="34" charset="0"/>
              </a:rPr>
              <a:t> of the option</a:t>
            </a:r>
          </a:p>
          <a:p>
            <a:pPr defTabSz="897961">
              <a:spcBef>
                <a:spcPct val="50000"/>
              </a:spcBef>
            </a:pPr>
            <a:endParaRPr lang="en-US" sz="1200" dirty="0">
              <a:solidFill>
                <a:prstClr val="black"/>
              </a:solidFill>
              <a:latin typeface="Arial" panose="020B0604020202020204"/>
              <a:cs typeface="Arial" panose="020B0604020202020204" pitchFamily="34" charset="0"/>
            </a:endParaRPr>
          </a:p>
        </p:txBody>
      </p:sp>
      <p:sp>
        <p:nvSpPr>
          <p:cNvPr id="69" name="TextBox 68">
            <a:extLst>
              <a:ext uri="{FF2B5EF4-FFF2-40B4-BE49-F238E27FC236}">
                <a16:creationId xmlns:a16="http://schemas.microsoft.com/office/drawing/2014/main" id="{DA932B04-911D-405A-8195-376F795C4206}"/>
              </a:ext>
            </a:extLst>
          </p:cNvPr>
          <p:cNvSpPr txBox="1"/>
          <p:nvPr/>
        </p:nvSpPr>
        <p:spPr>
          <a:xfrm>
            <a:off x="9177424" y="3903703"/>
            <a:ext cx="2895599" cy="468143"/>
          </a:xfrm>
          <a:prstGeom prst="roundRect">
            <a:avLst/>
          </a:prstGeom>
          <a:solidFill>
            <a:schemeClr val="accent6">
              <a:lumMod val="60000"/>
              <a:lumOff val="40000"/>
            </a:schemeClr>
          </a:solidFill>
          <a:ln>
            <a:noFill/>
          </a:ln>
        </p:spPr>
        <p:txBody>
          <a:bodyPr wrap="square" rtlCol="0" anchor="ctr">
            <a:noAutofit/>
          </a:bodyPr>
          <a:lstStyle/>
          <a:p>
            <a:pPr algn="ctr" defTabSz="457200">
              <a:spcBef>
                <a:spcPct val="50000"/>
              </a:spcBef>
            </a:pPr>
            <a:r>
              <a:rPr lang="en-US" sz="1400" b="1" dirty="0">
                <a:solidFill>
                  <a:schemeClr val="bg1"/>
                </a:solidFill>
                <a:latin typeface="Arial" panose="020B0604020202020204"/>
                <a:cs typeface="Arial" panose="020B0604020202020204" pitchFamily="34" charset="0"/>
              </a:rPr>
              <a:t>Vega sensitivity</a:t>
            </a:r>
          </a:p>
        </p:txBody>
      </p:sp>
      <p:pic>
        <p:nvPicPr>
          <p:cNvPr id="70" name="Picture 69">
            <a:extLst>
              <a:ext uri="{FF2B5EF4-FFF2-40B4-BE49-F238E27FC236}">
                <a16:creationId xmlns:a16="http://schemas.microsoft.com/office/drawing/2014/main" id="{2EF8CE5E-6D6D-40B2-94C9-61525210FCDE}"/>
              </a:ext>
            </a:extLst>
          </p:cNvPr>
          <p:cNvPicPr>
            <a:picLocks noChangeAspect="1"/>
          </p:cNvPicPr>
          <p:nvPr/>
        </p:nvPicPr>
        <p:blipFill>
          <a:blip r:embed="rId19"/>
          <a:stretch>
            <a:fillRect/>
          </a:stretch>
        </p:blipFill>
        <p:spPr>
          <a:xfrm>
            <a:off x="9286960" y="5643335"/>
            <a:ext cx="2676525" cy="333375"/>
          </a:xfrm>
          <a:prstGeom prst="rect">
            <a:avLst/>
          </a:prstGeom>
        </p:spPr>
      </p:pic>
    </p:spTree>
    <p:extLst>
      <p:ext uri="{BB962C8B-B14F-4D97-AF65-F5344CB8AC3E}">
        <p14:creationId xmlns:p14="http://schemas.microsoft.com/office/powerpoint/2010/main" val="3718253774"/>
      </p:ext>
    </p:extLst>
  </p:cSld>
  <p:clrMapOvr>
    <a:overrideClrMapping bg1="lt1" tx1="dk1" bg2="lt2" tx2="dk2" accent1="accent1" accent2="accent2" accent3="accent3" accent4="accent4" accent5="accent5" accent6="accent6" hlink="hlink" folHlink="folHlink"/>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3FF3C3D-0AB5-4644-B329-EA2A9C0DA91D}"/>
              </a:ext>
            </a:extLst>
          </p:cNvPr>
          <p:cNvSpPr/>
          <p:nvPr/>
        </p:nvSpPr>
        <p:spPr>
          <a:xfrm>
            <a:off x="3200401" y="2971800"/>
            <a:ext cx="3303989" cy="726398"/>
          </a:xfrm>
          <a:prstGeom prst="rect">
            <a:avLst/>
          </a:prstGeom>
          <a:solidFill>
            <a:srgbClr val="4F81BD">
              <a:lumMod val="60000"/>
              <a:lumOff val="40000"/>
            </a:srgbClr>
          </a:solidFill>
          <a:ln w="254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dirty="0">
                <a:ln>
                  <a:noFill/>
                </a:ln>
                <a:effectLst/>
                <a:uLnTx/>
                <a:uFillTx/>
                <a:latin typeface="+mj-lt"/>
                <a:ea typeface="+mn-ea"/>
                <a:cs typeface="+mn-cs"/>
              </a:rPr>
              <a:t>Questions?</a:t>
            </a:r>
          </a:p>
        </p:txBody>
      </p:sp>
      <p:sp>
        <p:nvSpPr>
          <p:cNvPr id="7" name="Rectangle 6">
            <a:extLst>
              <a:ext uri="{FF2B5EF4-FFF2-40B4-BE49-F238E27FC236}">
                <a16:creationId xmlns:a16="http://schemas.microsoft.com/office/drawing/2014/main" id="{98B3C2FB-057A-4307-BD03-89C1BC08633C}"/>
              </a:ext>
            </a:extLst>
          </p:cNvPr>
          <p:cNvSpPr/>
          <p:nvPr/>
        </p:nvSpPr>
        <p:spPr>
          <a:xfrm>
            <a:off x="6983012" y="2971800"/>
            <a:ext cx="3303989" cy="726398"/>
          </a:xfrm>
          <a:prstGeom prst="rect">
            <a:avLst/>
          </a:prstGeom>
          <a:solidFill>
            <a:srgbClr val="1F497D"/>
          </a:solidFill>
          <a:ln w="254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dirty="0">
                <a:ln>
                  <a:noFill/>
                </a:ln>
                <a:solidFill>
                  <a:prstClr val="white"/>
                </a:solidFill>
                <a:effectLst/>
                <a:uLnTx/>
                <a:uFillTx/>
                <a:latin typeface="+mj-lt"/>
                <a:ea typeface="+mn-ea"/>
                <a:cs typeface="+mn-cs"/>
              </a:rPr>
              <a:t>Comments </a:t>
            </a:r>
          </a:p>
        </p:txBody>
      </p:sp>
      <p:pic>
        <p:nvPicPr>
          <p:cNvPr id="5" name="Picture 4">
            <a:extLst>
              <a:ext uri="{FF2B5EF4-FFF2-40B4-BE49-F238E27FC236}">
                <a16:creationId xmlns:a16="http://schemas.microsoft.com/office/drawing/2014/main" id="{AB98B700-4228-4602-8435-64FD24DFF1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Tree>
    <p:extLst>
      <p:ext uri="{BB962C8B-B14F-4D97-AF65-F5344CB8AC3E}">
        <p14:creationId xmlns:p14="http://schemas.microsoft.com/office/powerpoint/2010/main" val="3509333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3FF3C3D-0AB5-4644-B329-EA2A9C0DA91D}"/>
              </a:ext>
            </a:extLst>
          </p:cNvPr>
          <p:cNvSpPr/>
          <p:nvPr/>
        </p:nvSpPr>
        <p:spPr>
          <a:xfrm>
            <a:off x="3200401" y="2971800"/>
            <a:ext cx="6705599" cy="726398"/>
          </a:xfrm>
          <a:prstGeom prst="rect">
            <a:avLst/>
          </a:prstGeom>
          <a:solidFill>
            <a:srgbClr val="4F81BD">
              <a:lumMod val="60000"/>
              <a:lumOff val="40000"/>
            </a:srgbClr>
          </a:solidFill>
          <a:ln w="254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dirty="0">
                <a:ln>
                  <a:noFill/>
                </a:ln>
                <a:solidFill>
                  <a:srgbClr val="000000"/>
                </a:solidFill>
                <a:effectLst/>
                <a:uLnTx/>
                <a:uFillTx/>
                <a:latin typeface="Arial"/>
                <a:ea typeface="+mn-ea"/>
                <a:cs typeface="+mn-cs"/>
              </a:rPr>
              <a:t>Annexure</a:t>
            </a:r>
          </a:p>
        </p:txBody>
      </p:sp>
      <p:pic>
        <p:nvPicPr>
          <p:cNvPr id="5" name="Picture 4">
            <a:extLst>
              <a:ext uri="{FF2B5EF4-FFF2-40B4-BE49-F238E27FC236}">
                <a16:creationId xmlns:a16="http://schemas.microsoft.com/office/drawing/2014/main" id="{AB98B700-4228-4602-8435-64FD24DFF1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Tree>
    <p:extLst>
      <p:ext uri="{BB962C8B-B14F-4D97-AF65-F5344CB8AC3E}">
        <p14:creationId xmlns:p14="http://schemas.microsoft.com/office/powerpoint/2010/main" val="2823067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9FED82C-8E4B-4F5D-A9F1-E84360EFD98D}"/>
              </a:ext>
            </a:extLst>
          </p:cNvPr>
          <p:cNvSpPr/>
          <p:nvPr/>
        </p:nvSpPr>
        <p:spPr>
          <a:xfrm>
            <a:off x="2052781" y="1361118"/>
            <a:ext cx="1317942" cy="693420"/>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44546A"/>
              </a:solidFill>
              <a:effectLst/>
              <a:uLnTx/>
              <a:uFillTx/>
              <a:latin typeface="Arial" panose="020B0604020202020204"/>
              <a:ea typeface="+mn-ea"/>
              <a:cs typeface="+mn-cs"/>
            </a:endParaRPr>
          </a:p>
        </p:txBody>
      </p:sp>
      <p:sp>
        <p:nvSpPr>
          <p:cNvPr id="31" name="Rectangle 30">
            <a:extLst>
              <a:ext uri="{FF2B5EF4-FFF2-40B4-BE49-F238E27FC236}">
                <a16:creationId xmlns:a16="http://schemas.microsoft.com/office/drawing/2014/main" id="{FBCD8008-5736-4B1B-85EF-E79B8793F7E3}"/>
              </a:ext>
            </a:extLst>
          </p:cNvPr>
          <p:cNvSpPr/>
          <p:nvPr/>
        </p:nvSpPr>
        <p:spPr>
          <a:xfrm>
            <a:off x="2052781" y="2275518"/>
            <a:ext cx="1317942" cy="69342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44546A"/>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4F937672-0D8B-4497-A46E-EF3383AB2C1A}"/>
              </a:ext>
            </a:extLst>
          </p:cNvPr>
          <p:cNvSpPr/>
          <p:nvPr/>
        </p:nvSpPr>
        <p:spPr>
          <a:xfrm>
            <a:off x="2052781" y="3174678"/>
            <a:ext cx="1317942" cy="693420"/>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44546A"/>
              </a:solidFill>
              <a:effectLst/>
              <a:uLnTx/>
              <a:uFillTx/>
              <a:latin typeface="Arial" panose="020B0604020202020204"/>
              <a:ea typeface="+mn-ea"/>
              <a:cs typeface="+mn-cs"/>
            </a:endParaRPr>
          </a:p>
        </p:txBody>
      </p:sp>
      <p:sp>
        <p:nvSpPr>
          <p:cNvPr id="33" name="Rectangle 32">
            <a:extLst>
              <a:ext uri="{FF2B5EF4-FFF2-40B4-BE49-F238E27FC236}">
                <a16:creationId xmlns:a16="http://schemas.microsoft.com/office/drawing/2014/main" id="{493AE468-56A5-49A8-BCB3-3FDBB570BB9D}"/>
              </a:ext>
            </a:extLst>
          </p:cNvPr>
          <p:cNvSpPr/>
          <p:nvPr/>
        </p:nvSpPr>
        <p:spPr>
          <a:xfrm>
            <a:off x="2052781" y="4089078"/>
            <a:ext cx="1317942" cy="69342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44546A"/>
              </a:solidFill>
              <a:effectLst/>
              <a:uLnTx/>
              <a:uFillTx/>
              <a:latin typeface="Arial" panose="020B0604020202020204"/>
              <a:ea typeface="+mn-ea"/>
              <a:cs typeface="+mn-cs"/>
            </a:endParaRPr>
          </a:p>
        </p:txBody>
      </p:sp>
      <p:sp>
        <p:nvSpPr>
          <p:cNvPr id="34" name="Rectangle 33">
            <a:extLst>
              <a:ext uri="{FF2B5EF4-FFF2-40B4-BE49-F238E27FC236}">
                <a16:creationId xmlns:a16="http://schemas.microsoft.com/office/drawing/2014/main" id="{AFD738B2-9F00-449C-976D-AE5F7333F162}"/>
              </a:ext>
            </a:extLst>
          </p:cNvPr>
          <p:cNvSpPr/>
          <p:nvPr/>
        </p:nvSpPr>
        <p:spPr>
          <a:xfrm>
            <a:off x="2052781" y="5288374"/>
            <a:ext cx="1317942" cy="693420"/>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44546A"/>
              </a:solidFill>
              <a:effectLst/>
              <a:uLnTx/>
              <a:uFillTx/>
              <a:latin typeface="Arial" panose="020B0604020202020204"/>
              <a:ea typeface="+mn-ea"/>
              <a:cs typeface="+mn-cs"/>
            </a:endParaRPr>
          </a:p>
        </p:txBody>
      </p:sp>
      <p:sp>
        <p:nvSpPr>
          <p:cNvPr id="35" name="Isosceles Triangle 34">
            <a:extLst>
              <a:ext uri="{FF2B5EF4-FFF2-40B4-BE49-F238E27FC236}">
                <a16:creationId xmlns:a16="http://schemas.microsoft.com/office/drawing/2014/main" id="{A76C9480-939C-4566-A1B4-3FDD7A6C94E0}"/>
              </a:ext>
            </a:extLst>
          </p:cNvPr>
          <p:cNvSpPr/>
          <p:nvPr/>
        </p:nvSpPr>
        <p:spPr>
          <a:xfrm rot="16200000">
            <a:off x="2992424" y="3489796"/>
            <a:ext cx="246381" cy="510222"/>
          </a:xfrm>
          <a:prstGeom prst="triangle">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err="1">
              <a:ln>
                <a:noFill/>
              </a:ln>
              <a:solidFill>
                <a:srgbClr val="44546A"/>
              </a:solidFill>
              <a:effectLst/>
              <a:uLnTx/>
              <a:uFillTx/>
              <a:latin typeface="Arial" panose="020B0604020202020204"/>
              <a:ea typeface="+mn-ea"/>
              <a:cs typeface="+mn-cs"/>
            </a:endParaRPr>
          </a:p>
        </p:txBody>
      </p:sp>
      <p:sp>
        <p:nvSpPr>
          <p:cNvPr id="37" name="Round Same Side Corner Rectangle 10">
            <a:extLst>
              <a:ext uri="{FF2B5EF4-FFF2-40B4-BE49-F238E27FC236}">
                <a16:creationId xmlns:a16="http://schemas.microsoft.com/office/drawing/2014/main" id="{0C618756-06FF-4F4A-AD28-E88AD5DD3C02}"/>
              </a:ext>
            </a:extLst>
          </p:cNvPr>
          <p:cNvSpPr/>
          <p:nvPr/>
        </p:nvSpPr>
        <p:spPr>
          <a:xfrm rot="5400000">
            <a:off x="6507124" y="-591323"/>
            <a:ext cx="666651" cy="7959899"/>
          </a:xfrm>
          <a:prstGeom prst="round2SameRect">
            <a:avLst>
              <a:gd name="adj1" fmla="val 50000"/>
              <a:gd name="adj2" fmla="val 0"/>
            </a:avLst>
          </a:prstGeom>
          <a:solidFill>
            <a:srgbClr val="00206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38" name="Isosceles Triangle 37">
            <a:extLst>
              <a:ext uri="{FF2B5EF4-FFF2-40B4-BE49-F238E27FC236}">
                <a16:creationId xmlns:a16="http://schemas.microsoft.com/office/drawing/2014/main" id="{8DBBB362-D9DF-4EEB-9C85-A0B072B7228E}"/>
              </a:ext>
            </a:extLst>
          </p:cNvPr>
          <p:cNvSpPr/>
          <p:nvPr/>
        </p:nvSpPr>
        <p:spPr>
          <a:xfrm rot="16200000">
            <a:off x="2978137" y="4389910"/>
            <a:ext cx="274956" cy="510222"/>
          </a:xfrm>
          <a:prstGeom prst="triangle">
            <a:avLst/>
          </a:prstGeom>
          <a:solidFill>
            <a:schemeClr val="accent3">
              <a:lumMod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err="1">
              <a:ln>
                <a:noFill/>
              </a:ln>
              <a:solidFill>
                <a:srgbClr val="44546A"/>
              </a:solidFill>
              <a:effectLst/>
              <a:uLnTx/>
              <a:uFillTx/>
              <a:latin typeface="Arial" panose="020B0604020202020204"/>
              <a:ea typeface="+mn-ea"/>
              <a:cs typeface="+mn-cs"/>
            </a:endParaRPr>
          </a:p>
        </p:txBody>
      </p:sp>
      <p:sp>
        <p:nvSpPr>
          <p:cNvPr id="39" name="Round Same Side Corner Rectangle 12">
            <a:extLst>
              <a:ext uri="{FF2B5EF4-FFF2-40B4-BE49-F238E27FC236}">
                <a16:creationId xmlns:a16="http://schemas.microsoft.com/office/drawing/2014/main" id="{D6939D9F-B096-4A16-AAB6-7DBAAABE0B5C}"/>
              </a:ext>
            </a:extLst>
          </p:cNvPr>
          <p:cNvSpPr/>
          <p:nvPr/>
        </p:nvSpPr>
        <p:spPr>
          <a:xfrm rot="5400000">
            <a:off x="6508712" y="309425"/>
            <a:ext cx="663476" cy="7959899"/>
          </a:xfrm>
          <a:prstGeom prst="round2SameRect">
            <a:avLst>
              <a:gd name="adj1" fmla="val 50000"/>
              <a:gd name="adj2" fmla="val 0"/>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40" name="Isosceles Triangle 39">
            <a:extLst>
              <a:ext uri="{FF2B5EF4-FFF2-40B4-BE49-F238E27FC236}">
                <a16:creationId xmlns:a16="http://schemas.microsoft.com/office/drawing/2014/main" id="{8E001AB6-1A65-4CC1-8220-F8BBF24D5DE8}"/>
              </a:ext>
            </a:extLst>
          </p:cNvPr>
          <p:cNvSpPr/>
          <p:nvPr/>
        </p:nvSpPr>
        <p:spPr>
          <a:xfrm rot="16200000">
            <a:off x="2978133" y="5584446"/>
            <a:ext cx="274956" cy="510222"/>
          </a:xfrm>
          <a:prstGeom prst="triangle">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err="1">
              <a:ln>
                <a:noFill/>
              </a:ln>
              <a:solidFill>
                <a:srgbClr val="44546A"/>
              </a:solidFill>
              <a:effectLst/>
              <a:uLnTx/>
              <a:uFillTx/>
              <a:latin typeface="Arial" panose="020B0604020202020204"/>
              <a:ea typeface="+mn-ea"/>
              <a:cs typeface="+mn-cs"/>
            </a:endParaRPr>
          </a:p>
        </p:txBody>
      </p:sp>
      <p:sp>
        <p:nvSpPr>
          <p:cNvPr id="41" name="Round Same Side Corner Rectangle 14">
            <a:extLst>
              <a:ext uri="{FF2B5EF4-FFF2-40B4-BE49-F238E27FC236}">
                <a16:creationId xmlns:a16="http://schemas.microsoft.com/office/drawing/2014/main" id="{56E6AB13-527C-463B-AE55-2358C72896F6}"/>
              </a:ext>
            </a:extLst>
          </p:cNvPr>
          <p:cNvSpPr/>
          <p:nvPr/>
        </p:nvSpPr>
        <p:spPr>
          <a:xfrm rot="5400000">
            <a:off x="6493738" y="1523693"/>
            <a:ext cx="693422" cy="7959897"/>
          </a:xfrm>
          <a:prstGeom prst="round2SameRect">
            <a:avLst>
              <a:gd name="adj1" fmla="val 50000"/>
              <a:gd name="adj2" fmla="val 0"/>
            </a:avLst>
          </a:prstGeom>
          <a:solidFill>
            <a:srgbClr val="00206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42" name="Isosceles Triangle 41">
            <a:extLst>
              <a:ext uri="{FF2B5EF4-FFF2-40B4-BE49-F238E27FC236}">
                <a16:creationId xmlns:a16="http://schemas.microsoft.com/office/drawing/2014/main" id="{0E36B59B-7FC5-4235-B699-F1EE5FEEDAB3}"/>
              </a:ext>
            </a:extLst>
          </p:cNvPr>
          <p:cNvSpPr/>
          <p:nvPr/>
        </p:nvSpPr>
        <p:spPr>
          <a:xfrm rot="16200000">
            <a:off x="2992425" y="2590636"/>
            <a:ext cx="246381" cy="510222"/>
          </a:xfrm>
          <a:prstGeom prst="triangle">
            <a:avLst/>
          </a:prstGeom>
          <a:solidFill>
            <a:schemeClr val="accent3">
              <a:lumMod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err="1">
              <a:ln>
                <a:noFill/>
              </a:ln>
              <a:solidFill>
                <a:srgbClr val="44546A"/>
              </a:solidFill>
              <a:effectLst/>
              <a:uLnTx/>
              <a:uFillTx/>
              <a:latin typeface="Arial" panose="020B0604020202020204"/>
              <a:ea typeface="+mn-ea"/>
              <a:cs typeface="+mn-cs"/>
            </a:endParaRPr>
          </a:p>
        </p:txBody>
      </p:sp>
      <p:sp>
        <p:nvSpPr>
          <p:cNvPr id="43" name="Round Same Side Corner Rectangle 16">
            <a:extLst>
              <a:ext uri="{FF2B5EF4-FFF2-40B4-BE49-F238E27FC236}">
                <a16:creationId xmlns:a16="http://schemas.microsoft.com/office/drawing/2014/main" id="{E93D0739-D7EE-4055-A353-BE66D63C504D}"/>
              </a:ext>
            </a:extLst>
          </p:cNvPr>
          <p:cNvSpPr/>
          <p:nvPr/>
        </p:nvSpPr>
        <p:spPr>
          <a:xfrm rot="5400000">
            <a:off x="6905193" y="-1046637"/>
            <a:ext cx="667611" cy="7162799"/>
          </a:xfrm>
          <a:prstGeom prst="round2SameRect">
            <a:avLst>
              <a:gd name="adj1" fmla="val 50000"/>
              <a:gd name="adj2" fmla="val 0"/>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44" name="Isosceles Triangle 43">
            <a:extLst>
              <a:ext uri="{FF2B5EF4-FFF2-40B4-BE49-F238E27FC236}">
                <a16:creationId xmlns:a16="http://schemas.microsoft.com/office/drawing/2014/main" id="{BD7FFEFD-0F95-44EA-B546-441B4AA53D1C}"/>
              </a:ext>
            </a:extLst>
          </p:cNvPr>
          <p:cNvSpPr/>
          <p:nvPr/>
        </p:nvSpPr>
        <p:spPr>
          <a:xfrm rot="16200000">
            <a:off x="2992426" y="1676236"/>
            <a:ext cx="246381" cy="510222"/>
          </a:xfrm>
          <a:prstGeom prst="triangle">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err="1">
              <a:ln>
                <a:noFill/>
              </a:ln>
              <a:solidFill>
                <a:srgbClr val="44546A"/>
              </a:solidFill>
              <a:effectLst/>
              <a:uLnTx/>
              <a:uFillTx/>
              <a:latin typeface="Arial" panose="020B0604020202020204"/>
              <a:ea typeface="+mn-ea"/>
              <a:cs typeface="+mn-cs"/>
            </a:endParaRPr>
          </a:p>
        </p:txBody>
      </p:sp>
      <p:sp>
        <p:nvSpPr>
          <p:cNvPr id="45" name="Round Same Side Corner Rectangle 18">
            <a:extLst>
              <a:ext uri="{FF2B5EF4-FFF2-40B4-BE49-F238E27FC236}">
                <a16:creationId xmlns:a16="http://schemas.microsoft.com/office/drawing/2014/main" id="{41F46698-37CC-4295-88EB-59ECF7112F24}"/>
              </a:ext>
            </a:extLst>
          </p:cNvPr>
          <p:cNvSpPr/>
          <p:nvPr/>
        </p:nvSpPr>
        <p:spPr>
          <a:xfrm rot="5400000">
            <a:off x="6510876" y="-2408437"/>
            <a:ext cx="667611" cy="7951435"/>
          </a:xfrm>
          <a:prstGeom prst="round2SameRect">
            <a:avLst>
              <a:gd name="adj1" fmla="val 50000"/>
              <a:gd name="adj2" fmla="val 0"/>
            </a:avLst>
          </a:prstGeom>
          <a:solidFill>
            <a:srgbClr val="00206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46" name="TextBox 45">
            <a:extLst>
              <a:ext uri="{FF2B5EF4-FFF2-40B4-BE49-F238E27FC236}">
                <a16:creationId xmlns:a16="http://schemas.microsoft.com/office/drawing/2014/main" id="{0C2A1C30-44FE-4932-BD78-976D76F18E4E}"/>
              </a:ext>
            </a:extLst>
          </p:cNvPr>
          <p:cNvSpPr txBox="1"/>
          <p:nvPr/>
        </p:nvSpPr>
        <p:spPr>
          <a:xfrm>
            <a:off x="2111667" y="1324670"/>
            <a:ext cx="691028" cy="738664"/>
          </a:xfrm>
          <a:prstGeom prst="rect">
            <a:avLst/>
          </a:prstGeom>
          <a:solidFill>
            <a:srgbClr val="002060"/>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Arial" panose="020B0604020202020204"/>
                <a:ea typeface="+mn-ea"/>
                <a:cs typeface="+mn-cs"/>
              </a:rPr>
              <a:t>1</a:t>
            </a:r>
          </a:p>
        </p:txBody>
      </p:sp>
      <p:sp>
        <p:nvSpPr>
          <p:cNvPr id="47" name="TextBox 46">
            <a:extLst>
              <a:ext uri="{FF2B5EF4-FFF2-40B4-BE49-F238E27FC236}">
                <a16:creationId xmlns:a16="http://schemas.microsoft.com/office/drawing/2014/main" id="{F5D66132-DF3A-4AE0-8039-94B705F84670}"/>
              </a:ext>
            </a:extLst>
          </p:cNvPr>
          <p:cNvSpPr txBox="1"/>
          <p:nvPr/>
        </p:nvSpPr>
        <p:spPr>
          <a:xfrm>
            <a:off x="2111667" y="2253120"/>
            <a:ext cx="691028" cy="738664"/>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Arial" panose="020B0604020202020204"/>
                <a:ea typeface="+mn-ea"/>
                <a:cs typeface="+mn-cs"/>
              </a:rPr>
              <a:t>2</a:t>
            </a:r>
          </a:p>
        </p:txBody>
      </p:sp>
      <p:sp>
        <p:nvSpPr>
          <p:cNvPr id="48" name="TextBox 47">
            <a:extLst>
              <a:ext uri="{FF2B5EF4-FFF2-40B4-BE49-F238E27FC236}">
                <a16:creationId xmlns:a16="http://schemas.microsoft.com/office/drawing/2014/main" id="{456EAE51-955A-4C58-9A51-D4179CAB94A7}"/>
              </a:ext>
            </a:extLst>
          </p:cNvPr>
          <p:cNvSpPr txBox="1"/>
          <p:nvPr/>
        </p:nvSpPr>
        <p:spPr>
          <a:xfrm>
            <a:off x="2111667" y="3152280"/>
            <a:ext cx="691028" cy="738664"/>
          </a:xfrm>
          <a:prstGeom prst="rect">
            <a:avLst/>
          </a:prstGeom>
          <a:solidFill>
            <a:srgbClr val="002060"/>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Arial" panose="020B0604020202020204"/>
                <a:ea typeface="+mn-ea"/>
                <a:cs typeface="+mn-cs"/>
              </a:rPr>
              <a:t>3</a:t>
            </a:r>
          </a:p>
        </p:txBody>
      </p:sp>
      <p:sp>
        <p:nvSpPr>
          <p:cNvPr id="49" name="TextBox 48">
            <a:extLst>
              <a:ext uri="{FF2B5EF4-FFF2-40B4-BE49-F238E27FC236}">
                <a16:creationId xmlns:a16="http://schemas.microsoft.com/office/drawing/2014/main" id="{6C3D7A0F-B3B1-4A5F-8443-4D0BD14C6F18}"/>
              </a:ext>
            </a:extLst>
          </p:cNvPr>
          <p:cNvSpPr txBox="1"/>
          <p:nvPr/>
        </p:nvSpPr>
        <p:spPr>
          <a:xfrm>
            <a:off x="2111667" y="4066680"/>
            <a:ext cx="691028" cy="738664"/>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Arial" panose="020B0604020202020204"/>
                <a:ea typeface="+mn-ea"/>
                <a:cs typeface="+mn-cs"/>
              </a:rPr>
              <a:t>4</a:t>
            </a:r>
          </a:p>
        </p:txBody>
      </p:sp>
      <p:sp>
        <p:nvSpPr>
          <p:cNvPr id="50" name="TextBox 49">
            <a:extLst>
              <a:ext uri="{FF2B5EF4-FFF2-40B4-BE49-F238E27FC236}">
                <a16:creationId xmlns:a16="http://schemas.microsoft.com/office/drawing/2014/main" id="{C710F764-F10E-4259-B43B-4CD3D51619E7}"/>
              </a:ext>
            </a:extLst>
          </p:cNvPr>
          <p:cNvSpPr txBox="1"/>
          <p:nvPr/>
        </p:nvSpPr>
        <p:spPr>
          <a:xfrm>
            <a:off x="2111667" y="5261614"/>
            <a:ext cx="691028" cy="738664"/>
          </a:xfrm>
          <a:prstGeom prst="rect">
            <a:avLst/>
          </a:prstGeom>
          <a:solidFill>
            <a:srgbClr val="002060"/>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Arial" panose="020B0604020202020204"/>
                <a:ea typeface="+mn-ea"/>
                <a:cs typeface="+mn-cs"/>
              </a:rPr>
              <a:t>5</a:t>
            </a:r>
          </a:p>
        </p:txBody>
      </p:sp>
      <p:sp>
        <p:nvSpPr>
          <p:cNvPr id="51" name="Rectangle 50">
            <a:extLst>
              <a:ext uri="{FF2B5EF4-FFF2-40B4-BE49-F238E27FC236}">
                <a16:creationId xmlns:a16="http://schemas.microsoft.com/office/drawing/2014/main" id="{7C174E8D-BABA-4252-BBDA-2271DF58A056}"/>
              </a:ext>
            </a:extLst>
          </p:cNvPr>
          <p:cNvSpPr/>
          <p:nvPr/>
        </p:nvSpPr>
        <p:spPr>
          <a:xfrm>
            <a:off x="3030045" y="1423359"/>
            <a:ext cx="7409355" cy="184666"/>
          </a:xfrm>
          <a:prstGeom prst="rect">
            <a:avLst/>
          </a:prstGeom>
          <a:solidFill>
            <a:srgbClr val="002060"/>
          </a:solid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Identification of risk factors and assignment of each position to risk classes, buckets and risk factors</a:t>
            </a: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2" name="Rectangle 51">
            <a:extLst>
              <a:ext uri="{FF2B5EF4-FFF2-40B4-BE49-F238E27FC236}">
                <a16:creationId xmlns:a16="http://schemas.microsoft.com/office/drawing/2014/main" id="{7BF63DBA-ADC3-4CEC-B3B8-433B637DF979}"/>
              </a:ext>
            </a:extLst>
          </p:cNvPr>
          <p:cNvSpPr/>
          <p:nvPr/>
        </p:nvSpPr>
        <p:spPr>
          <a:xfrm>
            <a:off x="3030045" y="2400278"/>
            <a:ext cx="6355715" cy="184666"/>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rPr>
              <a:t>Calculation of the risk factor’s sensitivities as defined under FRTB</a:t>
            </a: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3" name="Rectangle 52">
            <a:extLst>
              <a:ext uri="{FF2B5EF4-FFF2-40B4-BE49-F238E27FC236}">
                <a16:creationId xmlns:a16="http://schemas.microsoft.com/office/drawing/2014/main" id="{B25130AB-4D82-40F7-AC51-CFD06D9D8D00}"/>
              </a:ext>
            </a:extLst>
          </p:cNvPr>
          <p:cNvSpPr/>
          <p:nvPr/>
        </p:nvSpPr>
        <p:spPr>
          <a:xfrm>
            <a:off x="3030045" y="3143465"/>
            <a:ext cx="7256955" cy="184666"/>
          </a:xfrm>
          <a:prstGeom prst="rect">
            <a:avLst/>
          </a:prstGeom>
          <a:solidFill>
            <a:srgbClr val="002060"/>
          </a:solid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Calculation of weighted risk sensitivity for each bucket using risk weights as given under FRTB</a:t>
            </a: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4" name="Rectangle 53">
            <a:extLst>
              <a:ext uri="{FF2B5EF4-FFF2-40B4-BE49-F238E27FC236}">
                <a16:creationId xmlns:a16="http://schemas.microsoft.com/office/drawing/2014/main" id="{C3C6702F-DDC4-4B67-A7F4-3234ECE9F511}"/>
              </a:ext>
            </a:extLst>
          </p:cNvPr>
          <p:cNvSpPr/>
          <p:nvPr/>
        </p:nvSpPr>
        <p:spPr>
          <a:xfrm>
            <a:off x="3030045" y="4214029"/>
            <a:ext cx="7485555" cy="369332"/>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rPr>
              <a:t> </a:t>
            </a:r>
            <a:r>
              <a:rPr lang="en-US" sz="1200" b="1" dirty="0">
                <a:solidFill>
                  <a:prstClr val="black"/>
                </a:solidFill>
                <a:latin typeface="Arial" panose="020B0604020202020204"/>
              </a:rPr>
              <a:t>T</a:t>
            </a: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rPr>
              <a:t>he risk position for bucket b, 𝐾</a:t>
            </a:r>
            <a:r>
              <a:rPr kumimoji="0" lang="en-US" sz="700" b="1" i="0" u="none" strike="noStrike" kern="1200" cap="none" spc="0" normalizeH="0" baseline="0" noProof="0" dirty="0">
                <a:ln>
                  <a:noFill/>
                </a:ln>
                <a:solidFill>
                  <a:prstClr val="black"/>
                </a:solidFill>
                <a:effectLst/>
                <a:uLnTx/>
                <a:uFillTx/>
                <a:latin typeface="Arial" panose="020B0604020202020204"/>
                <a:ea typeface="+mn-ea"/>
                <a:cs typeface="+mn-cs"/>
              </a:rPr>
              <a:t>𝑏</a:t>
            </a: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rPr>
              <a:t>, must be determined by aggregating the weighted sensitivities to risk factors within the same bucket using the prescribed correlation  𝜌</a:t>
            </a:r>
            <a:r>
              <a:rPr kumimoji="0" lang="en-US" sz="700" b="1" i="0" u="none" strike="noStrike" kern="1200" cap="none" spc="0" normalizeH="0" baseline="0" noProof="0" dirty="0">
                <a:ln>
                  <a:noFill/>
                </a:ln>
                <a:solidFill>
                  <a:prstClr val="black"/>
                </a:solidFill>
                <a:effectLst/>
                <a:uLnTx/>
                <a:uFillTx/>
                <a:latin typeface="Arial" panose="020B0604020202020204"/>
                <a:ea typeface="+mn-ea"/>
                <a:cs typeface="+mn-cs"/>
              </a:rPr>
              <a:t>kl</a:t>
            </a: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rPr>
              <a:t> </a:t>
            </a: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E1FA9A15-4329-40ED-8D32-C336C608A5C4}"/>
              </a:ext>
            </a:extLst>
          </p:cNvPr>
          <p:cNvSpPr/>
          <p:nvPr/>
        </p:nvSpPr>
        <p:spPr>
          <a:xfrm>
            <a:off x="3030045" y="5247242"/>
            <a:ext cx="6355715" cy="369332"/>
          </a:xfrm>
          <a:prstGeom prst="rect">
            <a:avLst/>
          </a:prstGeom>
          <a:solidFill>
            <a:srgbClr val="002060"/>
          </a:solid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Aggregation of risk charges across buckets. S</a:t>
            </a:r>
            <a:r>
              <a:rPr kumimoji="0" lang="en-US" sz="700" b="1" i="0" u="none" strike="noStrike" kern="1200" cap="none" spc="0" normalizeH="0" baseline="0" noProof="0" dirty="0">
                <a:ln>
                  <a:noFill/>
                </a:ln>
                <a:solidFill>
                  <a:prstClr val="white"/>
                </a:solidFill>
                <a:effectLst/>
                <a:uLnTx/>
                <a:uFillTx/>
                <a:latin typeface="Arial" panose="020B0604020202020204"/>
                <a:ea typeface="+mn-ea"/>
                <a:cs typeface="+mn-cs"/>
              </a:rPr>
              <a:t>b</a:t>
            </a: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 and S</a:t>
            </a:r>
            <a:r>
              <a:rPr kumimoji="0" lang="en-US" sz="600" b="1" i="0" u="none" strike="noStrike" kern="1200" cap="none" spc="0" normalizeH="0" baseline="0" noProof="0" dirty="0">
                <a:ln>
                  <a:noFill/>
                </a:ln>
                <a:solidFill>
                  <a:prstClr val="white"/>
                </a:solidFill>
                <a:effectLst/>
                <a:uLnTx/>
                <a:uFillTx/>
                <a:latin typeface="Arial" panose="020B0604020202020204"/>
                <a:ea typeface="+mn-ea"/>
                <a:cs typeface="+mn-cs"/>
              </a:rPr>
              <a:t>c</a:t>
            </a: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 are the sums of the weighted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sensitivities in the corresponding buckets</a:t>
            </a: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59" name="Picture 58">
            <a:extLst>
              <a:ext uri="{FF2B5EF4-FFF2-40B4-BE49-F238E27FC236}">
                <a16:creationId xmlns:a16="http://schemas.microsoft.com/office/drawing/2014/main" id="{E8886188-8430-458E-B364-66A5B11ABE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6"/>
            <a:srcRect/>
            <a:stretch>
              <a:fillRect/>
            </a:stretch>
          </a:blipFill>
        </p:spPr>
      </p:pic>
      <p:sp>
        <p:nvSpPr>
          <p:cNvPr id="60" name="Footer Placeholder 4">
            <a:extLst>
              <a:ext uri="{FF2B5EF4-FFF2-40B4-BE49-F238E27FC236}">
                <a16:creationId xmlns:a16="http://schemas.microsoft.com/office/drawing/2014/main" id="{98E67BC8-F84B-4715-ABBA-992275885837}"/>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61" name="Rectangle 2">
            <a:extLst>
              <a:ext uri="{FF2B5EF4-FFF2-40B4-BE49-F238E27FC236}">
                <a16:creationId xmlns:a16="http://schemas.microsoft.com/office/drawing/2014/main" id="{5B6856A9-ABB9-4B72-8885-8C537CEFCD7E}"/>
              </a:ext>
            </a:extLst>
          </p:cNvPr>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00000"/>
                </a:solidFill>
                <a:effectLst/>
                <a:uLnTx/>
                <a:uFillTx/>
                <a:latin typeface="Arial"/>
                <a:ea typeface="+mj-ea"/>
                <a:cs typeface="Arial"/>
              </a:rPr>
              <a:t>Sensitivities-based method – Delta and </a:t>
            </a:r>
            <a:r>
              <a:rPr kumimoji="0" lang="en-US" altLang="en-US" sz="2400" b="1" i="0" u="none" strike="noStrike" kern="1200" cap="none" spc="0" normalizeH="0" baseline="0" noProof="0" dirty="0" err="1">
                <a:ln>
                  <a:noFill/>
                </a:ln>
                <a:solidFill>
                  <a:srgbClr val="C00000"/>
                </a:solidFill>
                <a:effectLst/>
                <a:uLnTx/>
                <a:uFillTx/>
                <a:latin typeface="Arial"/>
                <a:ea typeface="+mj-ea"/>
                <a:cs typeface="Arial"/>
              </a:rPr>
              <a:t>vega</a:t>
            </a:r>
            <a:r>
              <a:rPr kumimoji="0" lang="en-US" altLang="en-US" sz="2400" b="1" i="0" u="none" strike="noStrike" kern="1200" cap="none" spc="0" normalizeH="0" baseline="0" noProof="0" dirty="0">
                <a:ln>
                  <a:noFill/>
                </a:ln>
                <a:solidFill>
                  <a:srgbClr val="C00000"/>
                </a:solidFill>
                <a:effectLst/>
                <a:uLnTx/>
                <a:uFillTx/>
                <a:latin typeface="Arial"/>
                <a:ea typeface="+mj-ea"/>
                <a:cs typeface="Arial"/>
              </a:rPr>
              <a:t> risk charge computation</a:t>
            </a:r>
          </a:p>
        </p:txBody>
      </p:sp>
      <p:sp>
        <p:nvSpPr>
          <p:cNvPr id="64" name="Isosceles Triangle 63">
            <a:extLst>
              <a:ext uri="{FF2B5EF4-FFF2-40B4-BE49-F238E27FC236}">
                <a16:creationId xmlns:a16="http://schemas.microsoft.com/office/drawing/2014/main" id="{EDFC951F-0D77-445C-9CD8-216251B3ED3E}"/>
              </a:ext>
            </a:extLst>
          </p:cNvPr>
          <p:cNvSpPr/>
          <p:nvPr/>
        </p:nvSpPr>
        <p:spPr>
          <a:xfrm rot="16200000">
            <a:off x="2978136" y="6465411"/>
            <a:ext cx="274956" cy="510222"/>
          </a:xfrm>
          <a:prstGeom prst="triangle">
            <a:avLst/>
          </a:prstGeom>
          <a:solidFill>
            <a:schemeClr val="accent3">
              <a:lumMod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err="1">
              <a:ln>
                <a:noFill/>
              </a:ln>
              <a:solidFill>
                <a:srgbClr val="44546A"/>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2B51AD87-F13B-4FBC-A8A1-FD7E5BA34867}"/>
              </a:ext>
            </a:extLst>
          </p:cNvPr>
          <p:cNvPicPr>
            <a:picLocks noChangeAspect="1"/>
          </p:cNvPicPr>
          <p:nvPr/>
        </p:nvPicPr>
        <p:blipFill>
          <a:blip r:embed="rId7"/>
          <a:stretch>
            <a:fillRect/>
          </a:stretch>
        </p:blipFill>
        <p:spPr>
          <a:xfrm>
            <a:off x="5822681" y="3548562"/>
            <a:ext cx="1390650" cy="478251"/>
          </a:xfrm>
          <a:prstGeom prst="rect">
            <a:avLst/>
          </a:prstGeom>
        </p:spPr>
      </p:pic>
      <p:pic>
        <p:nvPicPr>
          <p:cNvPr id="5" name="Picture 4">
            <a:extLst>
              <a:ext uri="{FF2B5EF4-FFF2-40B4-BE49-F238E27FC236}">
                <a16:creationId xmlns:a16="http://schemas.microsoft.com/office/drawing/2014/main" id="{92721A21-D1A4-45AD-B9C2-060253F3B03D}"/>
              </a:ext>
            </a:extLst>
          </p:cNvPr>
          <p:cNvPicPr>
            <a:picLocks noChangeAspect="1"/>
          </p:cNvPicPr>
          <p:nvPr/>
        </p:nvPicPr>
        <p:blipFill>
          <a:blip r:embed="rId8"/>
          <a:stretch>
            <a:fillRect/>
          </a:stretch>
        </p:blipFill>
        <p:spPr>
          <a:xfrm>
            <a:off x="4659865" y="4576513"/>
            <a:ext cx="2440608" cy="530031"/>
          </a:xfrm>
          <a:prstGeom prst="rect">
            <a:avLst/>
          </a:prstGeom>
        </p:spPr>
      </p:pic>
      <p:pic>
        <p:nvPicPr>
          <p:cNvPr id="7" name="Picture 6">
            <a:extLst>
              <a:ext uri="{FF2B5EF4-FFF2-40B4-BE49-F238E27FC236}">
                <a16:creationId xmlns:a16="http://schemas.microsoft.com/office/drawing/2014/main" id="{8C752B58-8215-473B-96DE-08BE46F22571}"/>
              </a:ext>
            </a:extLst>
          </p:cNvPr>
          <p:cNvPicPr>
            <a:picLocks noChangeAspect="1"/>
          </p:cNvPicPr>
          <p:nvPr/>
        </p:nvPicPr>
        <p:blipFill>
          <a:blip r:embed="rId9"/>
          <a:stretch>
            <a:fillRect/>
          </a:stretch>
        </p:blipFill>
        <p:spPr>
          <a:xfrm>
            <a:off x="3810000" y="5884666"/>
            <a:ext cx="4800600" cy="828675"/>
          </a:xfrm>
          <a:prstGeom prst="rect">
            <a:avLst/>
          </a:prstGeom>
        </p:spPr>
      </p:pic>
    </p:spTree>
    <p:extLst>
      <p:ext uri="{BB962C8B-B14F-4D97-AF65-F5344CB8AC3E}">
        <p14:creationId xmlns:p14="http://schemas.microsoft.com/office/powerpoint/2010/main" val="2864218772"/>
      </p:ext>
    </p:extLst>
  </p:cSld>
  <p:clrMapOvr>
    <a:overrideClrMapping bg1="lt1" tx1="dk1" bg2="lt2" tx2="dk2" accent1="accent1" accent2="accent2" accent3="accent3" accent4="accent4" accent5="accent5" accent6="accent6" hlink="hlink" folHlink="folHlink"/>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9FED82C-8E4B-4F5D-A9F1-E84360EFD98D}"/>
              </a:ext>
            </a:extLst>
          </p:cNvPr>
          <p:cNvSpPr/>
          <p:nvPr/>
        </p:nvSpPr>
        <p:spPr>
          <a:xfrm>
            <a:off x="2052781" y="1361118"/>
            <a:ext cx="1317942" cy="693420"/>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44546A"/>
              </a:solidFill>
              <a:effectLst/>
              <a:uLnTx/>
              <a:uFillTx/>
              <a:latin typeface="Arial" panose="020B0604020202020204"/>
              <a:ea typeface="+mn-ea"/>
              <a:cs typeface="+mn-cs"/>
            </a:endParaRPr>
          </a:p>
        </p:txBody>
      </p:sp>
      <p:sp>
        <p:nvSpPr>
          <p:cNvPr id="31" name="Rectangle 30">
            <a:extLst>
              <a:ext uri="{FF2B5EF4-FFF2-40B4-BE49-F238E27FC236}">
                <a16:creationId xmlns:a16="http://schemas.microsoft.com/office/drawing/2014/main" id="{FBCD8008-5736-4B1B-85EF-E79B8793F7E3}"/>
              </a:ext>
            </a:extLst>
          </p:cNvPr>
          <p:cNvSpPr/>
          <p:nvPr/>
        </p:nvSpPr>
        <p:spPr>
          <a:xfrm>
            <a:off x="2052781" y="2275518"/>
            <a:ext cx="1317942" cy="69342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44546A"/>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4F937672-0D8B-4497-A46E-EF3383AB2C1A}"/>
              </a:ext>
            </a:extLst>
          </p:cNvPr>
          <p:cNvSpPr/>
          <p:nvPr/>
        </p:nvSpPr>
        <p:spPr>
          <a:xfrm>
            <a:off x="2052781" y="4087934"/>
            <a:ext cx="1317942" cy="693420"/>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44546A"/>
              </a:solidFill>
              <a:effectLst/>
              <a:uLnTx/>
              <a:uFillTx/>
              <a:latin typeface="Arial" panose="020B0604020202020204"/>
              <a:ea typeface="+mn-ea"/>
              <a:cs typeface="+mn-cs"/>
            </a:endParaRPr>
          </a:p>
        </p:txBody>
      </p:sp>
      <p:sp>
        <p:nvSpPr>
          <p:cNvPr id="33" name="Rectangle 32">
            <a:extLst>
              <a:ext uri="{FF2B5EF4-FFF2-40B4-BE49-F238E27FC236}">
                <a16:creationId xmlns:a16="http://schemas.microsoft.com/office/drawing/2014/main" id="{493AE468-56A5-49A8-BCB3-3FDBB570BB9D}"/>
              </a:ext>
            </a:extLst>
          </p:cNvPr>
          <p:cNvSpPr/>
          <p:nvPr/>
        </p:nvSpPr>
        <p:spPr>
          <a:xfrm>
            <a:off x="2052781" y="5611934"/>
            <a:ext cx="1317942" cy="69342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44546A"/>
              </a:solidFill>
              <a:effectLst/>
              <a:uLnTx/>
              <a:uFillTx/>
              <a:latin typeface="Arial" panose="020B0604020202020204"/>
              <a:ea typeface="+mn-ea"/>
              <a:cs typeface="+mn-cs"/>
            </a:endParaRPr>
          </a:p>
        </p:txBody>
      </p:sp>
      <p:sp>
        <p:nvSpPr>
          <p:cNvPr id="35" name="Isosceles Triangle 34">
            <a:extLst>
              <a:ext uri="{FF2B5EF4-FFF2-40B4-BE49-F238E27FC236}">
                <a16:creationId xmlns:a16="http://schemas.microsoft.com/office/drawing/2014/main" id="{A76C9480-939C-4566-A1B4-3FDD7A6C94E0}"/>
              </a:ext>
            </a:extLst>
          </p:cNvPr>
          <p:cNvSpPr/>
          <p:nvPr/>
        </p:nvSpPr>
        <p:spPr>
          <a:xfrm rot="16200000">
            <a:off x="2992424" y="4403052"/>
            <a:ext cx="246381" cy="510222"/>
          </a:xfrm>
          <a:prstGeom prst="triangle">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err="1">
              <a:ln>
                <a:noFill/>
              </a:ln>
              <a:solidFill>
                <a:srgbClr val="44546A"/>
              </a:solidFill>
              <a:effectLst/>
              <a:uLnTx/>
              <a:uFillTx/>
              <a:latin typeface="Arial" panose="020B0604020202020204"/>
              <a:ea typeface="+mn-ea"/>
              <a:cs typeface="+mn-cs"/>
            </a:endParaRPr>
          </a:p>
        </p:txBody>
      </p:sp>
      <p:sp>
        <p:nvSpPr>
          <p:cNvPr id="37" name="Round Same Side Corner Rectangle 10">
            <a:extLst>
              <a:ext uri="{FF2B5EF4-FFF2-40B4-BE49-F238E27FC236}">
                <a16:creationId xmlns:a16="http://schemas.microsoft.com/office/drawing/2014/main" id="{0C618756-06FF-4F4A-AD28-E88AD5DD3C02}"/>
              </a:ext>
            </a:extLst>
          </p:cNvPr>
          <p:cNvSpPr/>
          <p:nvPr/>
        </p:nvSpPr>
        <p:spPr>
          <a:xfrm rot="5400000">
            <a:off x="6507124" y="321933"/>
            <a:ext cx="666651" cy="7959899"/>
          </a:xfrm>
          <a:prstGeom prst="round2SameRect">
            <a:avLst>
              <a:gd name="adj1" fmla="val 50000"/>
              <a:gd name="adj2" fmla="val 0"/>
            </a:avLst>
          </a:prstGeom>
          <a:solidFill>
            <a:srgbClr val="00206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38" name="Isosceles Triangle 37">
            <a:extLst>
              <a:ext uri="{FF2B5EF4-FFF2-40B4-BE49-F238E27FC236}">
                <a16:creationId xmlns:a16="http://schemas.microsoft.com/office/drawing/2014/main" id="{8DBBB362-D9DF-4EEB-9C85-A0B072B7228E}"/>
              </a:ext>
            </a:extLst>
          </p:cNvPr>
          <p:cNvSpPr/>
          <p:nvPr/>
        </p:nvSpPr>
        <p:spPr>
          <a:xfrm rot="16200000">
            <a:off x="2978137" y="5912766"/>
            <a:ext cx="274956" cy="510222"/>
          </a:xfrm>
          <a:prstGeom prst="triangle">
            <a:avLst/>
          </a:prstGeom>
          <a:solidFill>
            <a:schemeClr val="accent3">
              <a:lumMod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err="1">
              <a:ln>
                <a:noFill/>
              </a:ln>
              <a:solidFill>
                <a:srgbClr val="44546A"/>
              </a:solidFill>
              <a:effectLst/>
              <a:uLnTx/>
              <a:uFillTx/>
              <a:latin typeface="Arial" panose="020B0604020202020204"/>
              <a:ea typeface="+mn-ea"/>
              <a:cs typeface="+mn-cs"/>
            </a:endParaRPr>
          </a:p>
        </p:txBody>
      </p:sp>
      <p:sp>
        <p:nvSpPr>
          <p:cNvPr id="39" name="Round Same Side Corner Rectangle 12">
            <a:extLst>
              <a:ext uri="{FF2B5EF4-FFF2-40B4-BE49-F238E27FC236}">
                <a16:creationId xmlns:a16="http://schemas.microsoft.com/office/drawing/2014/main" id="{D6939D9F-B096-4A16-AAB6-7DBAAABE0B5C}"/>
              </a:ext>
            </a:extLst>
          </p:cNvPr>
          <p:cNvSpPr/>
          <p:nvPr/>
        </p:nvSpPr>
        <p:spPr>
          <a:xfrm rot="5400000">
            <a:off x="6508712" y="1222681"/>
            <a:ext cx="663476" cy="7959899"/>
          </a:xfrm>
          <a:prstGeom prst="round2SameRect">
            <a:avLst>
              <a:gd name="adj1" fmla="val 50000"/>
              <a:gd name="adj2" fmla="val 0"/>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42" name="Isosceles Triangle 41">
            <a:extLst>
              <a:ext uri="{FF2B5EF4-FFF2-40B4-BE49-F238E27FC236}">
                <a16:creationId xmlns:a16="http://schemas.microsoft.com/office/drawing/2014/main" id="{0E36B59B-7FC5-4235-B699-F1EE5FEEDAB3}"/>
              </a:ext>
            </a:extLst>
          </p:cNvPr>
          <p:cNvSpPr/>
          <p:nvPr/>
        </p:nvSpPr>
        <p:spPr>
          <a:xfrm rot="16200000">
            <a:off x="2992425" y="2590636"/>
            <a:ext cx="246381" cy="510222"/>
          </a:xfrm>
          <a:prstGeom prst="triangle">
            <a:avLst/>
          </a:prstGeom>
          <a:solidFill>
            <a:schemeClr val="accent3">
              <a:lumMod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err="1">
              <a:ln>
                <a:noFill/>
              </a:ln>
              <a:solidFill>
                <a:srgbClr val="44546A"/>
              </a:solidFill>
              <a:effectLst/>
              <a:uLnTx/>
              <a:uFillTx/>
              <a:latin typeface="Arial" panose="020B0604020202020204"/>
              <a:ea typeface="+mn-ea"/>
              <a:cs typeface="+mn-cs"/>
            </a:endParaRPr>
          </a:p>
        </p:txBody>
      </p:sp>
      <p:sp>
        <p:nvSpPr>
          <p:cNvPr id="43" name="Round Same Side Corner Rectangle 16">
            <a:extLst>
              <a:ext uri="{FF2B5EF4-FFF2-40B4-BE49-F238E27FC236}">
                <a16:creationId xmlns:a16="http://schemas.microsoft.com/office/drawing/2014/main" id="{E93D0739-D7EE-4055-A353-BE66D63C504D}"/>
              </a:ext>
            </a:extLst>
          </p:cNvPr>
          <p:cNvSpPr/>
          <p:nvPr/>
        </p:nvSpPr>
        <p:spPr>
          <a:xfrm rot="5400000">
            <a:off x="6905193" y="-1046637"/>
            <a:ext cx="667611" cy="7162799"/>
          </a:xfrm>
          <a:prstGeom prst="round2SameRect">
            <a:avLst>
              <a:gd name="adj1" fmla="val 50000"/>
              <a:gd name="adj2" fmla="val 0"/>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44" name="Isosceles Triangle 43">
            <a:extLst>
              <a:ext uri="{FF2B5EF4-FFF2-40B4-BE49-F238E27FC236}">
                <a16:creationId xmlns:a16="http://schemas.microsoft.com/office/drawing/2014/main" id="{BD7FFEFD-0F95-44EA-B546-441B4AA53D1C}"/>
              </a:ext>
            </a:extLst>
          </p:cNvPr>
          <p:cNvSpPr/>
          <p:nvPr/>
        </p:nvSpPr>
        <p:spPr>
          <a:xfrm rot="16200000">
            <a:off x="2992426" y="1676236"/>
            <a:ext cx="246381" cy="510222"/>
          </a:xfrm>
          <a:prstGeom prst="triangle">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err="1">
              <a:ln>
                <a:noFill/>
              </a:ln>
              <a:solidFill>
                <a:srgbClr val="44546A"/>
              </a:solidFill>
              <a:effectLst/>
              <a:uLnTx/>
              <a:uFillTx/>
              <a:latin typeface="Arial" panose="020B0604020202020204"/>
              <a:ea typeface="+mn-ea"/>
              <a:cs typeface="+mn-cs"/>
            </a:endParaRPr>
          </a:p>
        </p:txBody>
      </p:sp>
      <p:sp>
        <p:nvSpPr>
          <p:cNvPr id="45" name="Round Same Side Corner Rectangle 18">
            <a:extLst>
              <a:ext uri="{FF2B5EF4-FFF2-40B4-BE49-F238E27FC236}">
                <a16:creationId xmlns:a16="http://schemas.microsoft.com/office/drawing/2014/main" id="{41F46698-37CC-4295-88EB-59ECF7112F24}"/>
              </a:ext>
            </a:extLst>
          </p:cNvPr>
          <p:cNvSpPr/>
          <p:nvPr/>
        </p:nvSpPr>
        <p:spPr>
          <a:xfrm rot="5400000">
            <a:off x="6510876" y="-2408437"/>
            <a:ext cx="667611" cy="7951435"/>
          </a:xfrm>
          <a:prstGeom prst="round2SameRect">
            <a:avLst>
              <a:gd name="adj1" fmla="val 50000"/>
              <a:gd name="adj2" fmla="val 0"/>
            </a:avLst>
          </a:prstGeom>
          <a:solidFill>
            <a:srgbClr val="00206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46" name="TextBox 45">
            <a:extLst>
              <a:ext uri="{FF2B5EF4-FFF2-40B4-BE49-F238E27FC236}">
                <a16:creationId xmlns:a16="http://schemas.microsoft.com/office/drawing/2014/main" id="{0C2A1C30-44FE-4932-BD78-976D76F18E4E}"/>
              </a:ext>
            </a:extLst>
          </p:cNvPr>
          <p:cNvSpPr txBox="1"/>
          <p:nvPr/>
        </p:nvSpPr>
        <p:spPr>
          <a:xfrm>
            <a:off x="2111667" y="1324670"/>
            <a:ext cx="691028" cy="738664"/>
          </a:xfrm>
          <a:prstGeom prst="rect">
            <a:avLst/>
          </a:prstGeom>
          <a:solidFill>
            <a:srgbClr val="002060"/>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Arial" panose="020B0604020202020204"/>
                <a:ea typeface="+mn-ea"/>
                <a:cs typeface="+mn-cs"/>
              </a:rPr>
              <a:t>1</a:t>
            </a:r>
          </a:p>
        </p:txBody>
      </p:sp>
      <p:sp>
        <p:nvSpPr>
          <p:cNvPr id="47" name="TextBox 46">
            <a:extLst>
              <a:ext uri="{FF2B5EF4-FFF2-40B4-BE49-F238E27FC236}">
                <a16:creationId xmlns:a16="http://schemas.microsoft.com/office/drawing/2014/main" id="{F5D66132-DF3A-4AE0-8039-94B705F84670}"/>
              </a:ext>
            </a:extLst>
          </p:cNvPr>
          <p:cNvSpPr txBox="1"/>
          <p:nvPr/>
        </p:nvSpPr>
        <p:spPr>
          <a:xfrm>
            <a:off x="2111667" y="2253120"/>
            <a:ext cx="691028" cy="738664"/>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Arial" panose="020B0604020202020204"/>
                <a:ea typeface="+mn-ea"/>
                <a:cs typeface="+mn-cs"/>
              </a:rPr>
              <a:t>2</a:t>
            </a:r>
          </a:p>
        </p:txBody>
      </p:sp>
      <p:sp>
        <p:nvSpPr>
          <p:cNvPr id="48" name="TextBox 47">
            <a:extLst>
              <a:ext uri="{FF2B5EF4-FFF2-40B4-BE49-F238E27FC236}">
                <a16:creationId xmlns:a16="http://schemas.microsoft.com/office/drawing/2014/main" id="{456EAE51-955A-4C58-9A51-D4179CAB94A7}"/>
              </a:ext>
            </a:extLst>
          </p:cNvPr>
          <p:cNvSpPr txBox="1"/>
          <p:nvPr/>
        </p:nvSpPr>
        <p:spPr>
          <a:xfrm>
            <a:off x="2111667" y="4065536"/>
            <a:ext cx="691028" cy="738664"/>
          </a:xfrm>
          <a:prstGeom prst="rect">
            <a:avLst/>
          </a:prstGeom>
          <a:solidFill>
            <a:srgbClr val="002060"/>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Arial" panose="020B0604020202020204"/>
                <a:ea typeface="+mn-ea"/>
                <a:cs typeface="+mn-cs"/>
              </a:rPr>
              <a:t>3</a:t>
            </a:r>
          </a:p>
        </p:txBody>
      </p:sp>
      <p:sp>
        <p:nvSpPr>
          <p:cNvPr id="49" name="TextBox 48">
            <a:extLst>
              <a:ext uri="{FF2B5EF4-FFF2-40B4-BE49-F238E27FC236}">
                <a16:creationId xmlns:a16="http://schemas.microsoft.com/office/drawing/2014/main" id="{6C3D7A0F-B3B1-4A5F-8443-4D0BD14C6F18}"/>
              </a:ext>
            </a:extLst>
          </p:cNvPr>
          <p:cNvSpPr txBox="1"/>
          <p:nvPr/>
        </p:nvSpPr>
        <p:spPr>
          <a:xfrm>
            <a:off x="2111667" y="5589536"/>
            <a:ext cx="691028" cy="738664"/>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Arial" panose="020B0604020202020204"/>
                <a:ea typeface="+mn-ea"/>
                <a:cs typeface="+mn-cs"/>
              </a:rPr>
              <a:t>4</a:t>
            </a:r>
          </a:p>
        </p:txBody>
      </p:sp>
      <p:sp>
        <p:nvSpPr>
          <p:cNvPr id="51" name="Rectangle 50">
            <a:extLst>
              <a:ext uri="{FF2B5EF4-FFF2-40B4-BE49-F238E27FC236}">
                <a16:creationId xmlns:a16="http://schemas.microsoft.com/office/drawing/2014/main" id="{7C174E8D-BABA-4252-BBDA-2271DF58A056}"/>
              </a:ext>
            </a:extLst>
          </p:cNvPr>
          <p:cNvSpPr/>
          <p:nvPr/>
        </p:nvSpPr>
        <p:spPr>
          <a:xfrm>
            <a:off x="3030045" y="1423359"/>
            <a:ext cx="7409355" cy="369332"/>
          </a:xfrm>
          <a:prstGeom prst="rect">
            <a:avLst/>
          </a:prstGeom>
          <a:solidFill>
            <a:srgbClr val="002060"/>
          </a:solid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For each instrument sensitive to curvature risk factor k, an upward shock and a downward shock is applied to k.</a:t>
            </a: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2" name="Rectangle 51">
            <a:extLst>
              <a:ext uri="{FF2B5EF4-FFF2-40B4-BE49-F238E27FC236}">
                <a16:creationId xmlns:a16="http://schemas.microsoft.com/office/drawing/2014/main" id="{7BF63DBA-ADC3-4CEC-B3B8-433B637DF979}"/>
              </a:ext>
            </a:extLst>
          </p:cNvPr>
          <p:cNvSpPr/>
          <p:nvPr/>
        </p:nvSpPr>
        <p:spPr>
          <a:xfrm>
            <a:off x="3030045" y="2400278"/>
            <a:ext cx="6355715" cy="369332"/>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rPr>
              <a:t>Calculation of net curvature risk capital requirement </a:t>
            </a:r>
            <a:r>
              <a:rPr kumimoji="0" lang="en-US" sz="1200" b="1" i="0" u="none" strike="noStrike" kern="1200" cap="none" spc="0" normalizeH="0" baseline="0" noProof="0" dirty="0" err="1">
                <a:ln>
                  <a:noFill/>
                </a:ln>
                <a:solidFill>
                  <a:prstClr val="black"/>
                </a:solidFill>
                <a:effectLst/>
                <a:uLnTx/>
                <a:uFillTx/>
                <a:latin typeface="Arial" panose="020B0604020202020204"/>
                <a:ea typeface="+mn-ea"/>
                <a:cs typeface="+mn-cs"/>
              </a:rPr>
              <a:t>CVR</a:t>
            </a:r>
            <a:r>
              <a:rPr kumimoji="0" lang="en-US" sz="700" b="1" i="0" u="none" strike="noStrike" kern="1200" cap="none" spc="0" normalizeH="0" baseline="0" noProof="0" dirty="0" err="1">
                <a:ln>
                  <a:noFill/>
                </a:ln>
                <a:solidFill>
                  <a:prstClr val="black"/>
                </a:solidFill>
                <a:effectLst/>
                <a:uLnTx/>
                <a:uFillTx/>
                <a:latin typeface="Arial" panose="020B0604020202020204"/>
                <a:ea typeface="+mn-ea"/>
                <a:cs typeface="+mn-cs"/>
              </a:rPr>
              <a:t>k</a:t>
            </a:r>
            <a:r>
              <a:rPr kumimoji="0" lang="en-US" sz="7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rPr>
              <a:t>to each curvature risk factor k</a:t>
            </a: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3" name="Rectangle 52">
            <a:extLst>
              <a:ext uri="{FF2B5EF4-FFF2-40B4-BE49-F238E27FC236}">
                <a16:creationId xmlns:a16="http://schemas.microsoft.com/office/drawing/2014/main" id="{B25130AB-4D82-40F7-AC51-CFD06D9D8D00}"/>
              </a:ext>
            </a:extLst>
          </p:cNvPr>
          <p:cNvSpPr/>
          <p:nvPr/>
        </p:nvSpPr>
        <p:spPr>
          <a:xfrm>
            <a:off x="3030045" y="4056721"/>
            <a:ext cx="7256955" cy="369332"/>
          </a:xfrm>
          <a:prstGeom prst="rect">
            <a:avLst/>
          </a:prstGeom>
          <a:solidFill>
            <a:srgbClr val="002060"/>
          </a:solid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Aggregation of curvature risk exposure within each bucket using the corresponding prescribed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correlation </a:t>
            </a:r>
            <a:r>
              <a:rPr kumimoji="0" lang="en-US" sz="1200" b="1" i="0" u="none" strike="noStrike" kern="1200" cap="none" spc="0" normalizeH="0" baseline="0" noProof="0" dirty="0" err="1">
                <a:ln>
                  <a:noFill/>
                </a:ln>
                <a:solidFill>
                  <a:prstClr val="white"/>
                </a:solidFill>
                <a:effectLst/>
                <a:uLnTx/>
                <a:uFillTx/>
                <a:latin typeface="Arial" panose="020B0604020202020204"/>
                <a:ea typeface="+mn-ea"/>
                <a:cs typeface="+mn-cs"/>
              </a:rPr>
              <a:t>ρ</a:t>
            </a:r>
            <a:r>
              <a:rPr kumimoji="0" lang="en-US" sz="700" b="1" i="0" u="none" strike="noStrike" kern="1200" cap="none" spc="0" normalizeH="0" baseline="0" noProof="0" dirty="0" err="1">
                <a:ln>
                  <a:noFill/>
                </a:ln>
                <a:solidFill>
                  <a:prstClr val="white"/>
                </a:solidFill>
                <a:effectLst/>
                <a:uLnTx/>
                <a:uFillTx/>
                <a:latin typeface="Arial" panose="020B0604020202020204"/>
                <a:ea typeface="+mn-ea"/>
                <a:cs typeface="+mn-cs"/>
              </a:rPr>
              <a:t>kl</a:t>
            </a: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4" name="Rectangle 53">
            <a:extLst>
              <a:ext uri="{FF2B5EF4-FFF2-40B4-BE49-F238E27FC236}">
                <a16:creationId xmlns:a16="http://schemas.microsoft.com/office/drawing/2014/main" id="{C3C6702F-DDC4-4B67-A7F4-3234ECE9F511}"/>
              </a:ext>
            </a:extLst>
          </p:cNvPr>
          <p:cNvSpPr/>
          <p:nvPr/>
        </p:nvSpPr>
        <p:spPr>
          <a:xfrm>
            <a:off x="3030045" y="5736885"/>
            <a:ext cx="7485555" cy="184666"/>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rPr>
              <a:t> Aggregation of curvature risk positions across buckets within each risk class</a:t>
            </a: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59" name="Picture 58">
            <a:extLst>
              <a:ext uri="{FF2B5EF4-FFF2-40B4-BE49-F238E27FC236}">
                <a16:creationId xmlns:a16="http://schemas.microsoft.com/office/drawing/2014/main" id="{E8886188-8430-458E-B364-66A5B11ABE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6"/>
            <a:srcRect/>
            <a:stretch>
              <a:fillRect/>
            </a:stretch>
          </a:blipFill>
        </p:spPr>
      </p:pic>
      <p:sp>
        <p:nvSpPr>
          <p:cNvPr id="60" name="Footer Placeholder 4">
            <a:extLst>
              <a:ext uri="{FF2B5EF4-FFF2-40B4-BE49-F238E27FC236}">
                <a16:creationId xmlns:a16="http://schemas.microsoft.com/office/drawing/2014/main" id="{98E67BC8-F84B-4715-ABBA-992275885837}"/>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61" name="Rectangle 2">
            <a:extLst>
              <a:ext uri="{FF2B5EF4-FFF2-40B4-BE49-F238E27FC236}">
                <a16:creationId xmlns:a16="http://schemas.microsoft.com/office/drawing/2014/main" id="{5B6856A9-ABB9-4B72-8885-8C537CEFCD7E}"/>
              </a:ext>
            </a:extLst>
          </p:cNvPr>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00000"/>
                </a:solidFill>
                <a:effectLst/>
                <a:uLnTx/>
                <a:uFillTx/>
                <a:latin typeface="Arial"/>
                <a:ea typeface="+mj-ea"/>
                <a:cs typeface="Arial"/>
              </a:rPr>
              <a:t>Sensitivities-based method – Curvature risk charge computation</a:t>
            </a:r>
          </a:p>
        </p:txBody>
      </p:sp>
      <p:sp>
        <p:nvSpPr>
          <p:cNvPr id="64" name="Isosceles Triangle 63">
            <a:extLst>
              <a:ext uri="{FF2B5EF4-FFF2-40B4-BE49-F238E27FC236}">
                <a16:creationId xmlns:a16="http://schemas.microsoft.com/office/drawing/2014/main" id="{EDFC951F-0D77-445C-9CD8-216251B3ED3E}"/>
              </a:ext>
            </a:extLst>
          </p:cNvPr>
          <p:cNvSpPr/>
          <p:nvPr/>
        </p:nvSpPr>
        <p:spPr>
          <a:xfrm rot="16200000">
            <a:off x="2978136" y="6465411"/>
            <a:ext cx="274956" cy="510222"/>
          </a:xfrm>
          <a:prstGeom prst="triangle">
            <a:avLst/>
          </a:prstGeom>
          <a:solidFill>
            <a:schemeClr val="accent3">
              <a:lumMod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err="1">
              <a:ln>
                <a:noFill/>
              </a:ln>
              <a:solidFill>
                <a:srgbClr val="44546A"/>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1059B3A8-774D-431D-B0CB-FC859B516BD3}"/>
              </a:ext>
            </a:extLst>
          </p:cNvPr>
          <p:cNvPicPr>
            <a:picLocks noChangeAspect="1"/>
          </p:cNvPicPr>
          <p:nvPr/>
        </p:nvPicPr>
        <p:blipFill>
          <a:blip r:embed="rId7"/>
          <a:stretch>
            <a:fillRect/>
          </a:stretch>
        </p:blipFill>
        <p:spPr>
          <a:xfrm>
            <a:off x="3912187" y="2784328"/>
            <a:ext cx="3935963" cy="912077"/>
          </a:xfrm>
          <a:prstGeom prst="rect">
            <a:avLst/>
          </a:prstGeom>
        </p:spPr>
      </p:pic>
      <p:pic>
        <p:nvPicPr>
          <p:cNvPr id="8" name="Picture 7">
            <a:extLst>
              <a:ext uri="{FF2B5EF4-FFF2-40B4-BE49-F238E27FC236}">
                <a16:creationId xmlns:a16="http://schemas.microsoft.com/office/drawing/2014/main" id="{1F7DA897-CEEC-4B35-AFCB-616D721DCF93}"/>
              </a:ext>
            </a:extLst>
          </p:cNvPr>
          <p:cNvPicPr>
            <a:picLocks noChangeAspect="1"/>
          </p:cNvPicPr>
          <p:nvPr/>
        </p:nvPicPr>
        <p:blipFill>
          <a:blip r:embed="rId8"/>
          <a:stretch>
            <a:fillRect/>
          </a:stretch>
        </p:blipFill>
        <p:spPr>
          <a:xfrm>
            <a:off x="3974431" y="4476272"/>
            <a:ext cx="3811473" cy="985901"/>
          </a:xfrm>
          <a:prstGeom prst="rect">
            <a:avLst/>
          </a:prstGeom>
        </p:spPr>
      </p:pic>
      <p:pic>
        <p:nvPicPr>
          <p:cNvPr id="10" name="Picture 9">
            <a:extLst>
              <a:ext uri="{FF2B5EF4-FFF2-40B4-BE49-F238E27FC236}">
                <a16:creationId xmlns:a16="http://schemas.microsoft.com/office/drawing/2014/main" id="{8BEE0AFB-3FA6-4F52-A7E3-A33432CFF4AF}"/>
              </a:ext>
            </a:extLst>
          </p:cNvPr>
          <p:cNvPicPr>
            <a:picLocks noChangeAspect="1"/>
          </p:cNvPicPr>
          <p:nvPr/>
        </p:nvPicPr>
        <p:blipFill>
          <a:blip r:embed="rId9"/>
          <a:stretch>
            <a:fillRect/>
          </a:stretch>
        </p:blipFill>
        <p:spPr>
          <a:xfrm>
            <a:off x="3988891" y="5963595"/>
            <a:ext cx="3782552" cy="579310"/>
          </a:xfrm>
          <a:prstGeom prst="rect">
            <a:avLst/>
          </a:prstGeom>
        </p:spPr>
      </p:pic>
    </p:spTree>
    <p:extLst>
      <p:ext uri="{BB962C8B-B14F-4D97-AF65-F5344CB8AC3E}">
        <p14:creationId xmlns:p14="http://schemas.microsoft.com/office/powerpoint/2010/main" val="2538829528"/>
      </p:ext>
    </p:extLst>
  </p:cSld>
  <p:clrMapOvr>
    <a:overrideClrMapping bg1="lt1" tx1="dk1" bg2="lt2" tx2="dk2" accent1="accent1" accent2="accent2" accent3="accent3" accent4="accent4" accent5="accent5" accent6="accent6" hlink="hlink" folHlink="folHlink"/>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295B00-DD27-4869-9F78-C2745E634F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6"/>
            <a:srcRect/>
            <a:stretch>
              <a:fillRect/>
            </a:stretch>
          </a:blipFill>
        </p:spPr>
      </p:pic>
      <p:sp>
        <p:nvSpPr>
          <p:cNvPr id="20" name="Footer Placeholder 4">
            <a:extLst>
              <a:ext uri="{FF2B5EF4-FFF2-40B4-BE49-F238E27FC236}">
                <a16:creationId xmlns:a16="http://schemas.microsoft.com/office/drawing/2014/main" id="{C148BE07-190A-407F-B7F7-49A77A7B90DA}"/>
              </a:ext>
            </a:extLst>
          </p:cNvPr>
          <p:cNvSpPr txBox="1">
            <a:spLocks/>
          </p:cNvSpPr>
          <p:nvPr/>
        </p:nvSpPr>
        <p:spPr>
          <a:xfrm>
            <a:off x="8555631" y="6500838"/>
            <a:ext cx="3788769" cy="24601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1" name="Rectangle 2">
            <a:extLst>
              <a:ext uri="{FF2B5EF4-FFF2-40B4-BE49-F238E27FC236}">
                <a16:creationId xmlns:a16="http://schemas.microsoft.com/office/drawing/2014/main" id="{E13A1E94-AB5B-4324-AFBC-9B8DB03B34F4}"/>
              </a:ext>
            </a:extLst>
          </p:cNvPr>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00000"/>
                </a:solidFill>
                <a:effectLst/>
                <a:uLnTx/>
                <a:uFillTx/>
                <a:latin typeface="Arial"/>
                <a:ea typeface="+mj-ea"/>
                <a:cs typeface="Arial"/>
              </a:rPr>
              <a:t>Sensitivities-based method – Correlation scenarios</a:t>
            </a:r>
          </a:p>
        </p:txBody>
      </p:sp>
      <p:grpSp>
        <p:nvGrpSpPr>
          <p:cNvPr id="2" name="Group 1">
            <a:extLst>
              <a:ext uri="{FF2B5EF4-FFF2-40B4-BE49-F238E27FC236}">
                <a16:creationId xmlns:a16="http://schemas.microsoft.com/office/drawing/2014/main" id="{D8A339F6-3038-4F6F-83C2-F2ED6A495BA0}"/>
              </a:ext>
            </a:extLst>
          </p:cNvPr>
          <p:cNvGrpSpPr/>
          <p:nvPr/>
        </p:nvGrpSpPr>
        <p:grpSpPr>
          <a:xfrm>
            <a:off x="1904816" y="2391776"/>
            <a:ext cx="10194176" cy="484274"/>
            <a:chOff x="3048001" y="1084639"/>
            <a:chExt cx="9050990" cy="484274"/>
          </a:xfrm>
        </p:grpSpPr>
        <p:sp>
          <p:nvSpPr>
            <p:cNvPr id="13" name="Rectangle: Rounded Corners 12">
              <a:extLst>
                <a:ext uri="{FF2B5EF4-FFF2-40B4-BE49-F238E27FC236}">
                  <a16:creationId xmlns:a16="http://schemas.microsoft.com/office/drawing/2014/main" id="{046FACA9-FD56-45A0-8425-ABEF945CE2B2}"/>
                </a:ext>
              </a:extLst>
            </p:cNvPr>
            <p:cNvSpPr/>
            <p:nvPr/>
          </p:nvSpPr>
          <p:spPr>
            <a:xfrm>
              <a:off x="3048001" y="1100771"/>
              <a:ext cx="2939422" cy="468142"/>
            </a:xfrm>
            <a:prstGeom prst="roundRect">
              <a:avLst/>
            </a:prstGeom>
            <a:solidFill>
              <a:schemeClr val="accent3">
                <a:lumMod val="75000"/>
              </a:schemeClr>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Low correlation</a:t>
              </a:r>
            </a:p>
          </p:txBody>
        </p:sp>
        <p:sp>
          <p:nvSpPr>
            <p:cNvPr id="18" name="Rectangle: Rounded Corners 17">
              <a:extLst>
                <a:ext uri="{FF2B5EF4-FFF2-40B4-BE49-F238E27FC236}">
                  <a16:creationId xmlns:a16="http://schemas.microsoft.com/office/drawing/2014/main" id="{404B13FD-81EE-4C77-8C33-155BAA4CC526}"/>
                </a:ext>
              </a:extLst>
            </p:cNvPr>
            <p:cNvSpPr/>
            <p:nvPr/>
          </p:nvSpPr>
          <p:spPr>
            <a:xfrm>
              <a:off x="6103777" y="1090447"/>
              <a:ext cx="2939430" cy="468141"/>
            </a:xfrm>
            <a:prstGeom prst="roundRect">
              <a:avLst/>
            </a:prstGeom>
            <a:solidFill>
              <a:schemeClr val="accent3">
                <a:lumMod val="75000"/>
              </a:schemeClr>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Medium correlation</a:t>
              </a:r>
            </a:p>
          </p:txBody>
        </p:sp>
        <p:sp>
          <p:nvSpPr>
            <p:cNvPr id="24" name="Rectangle: Rounded Corners 23">
              <a:extLst>
                <a:ext uri="{FF2B5EF4-FFF2-40B4-BE49-F238E27FC236}">
                  <a16:creationId xmlns:a16="http://schemas.microsoft.com/office/drawing/2014/main" id="{384FC935-EB6A-4903-9D19-FDB989B0680A}"/>
                </a:ext>
              </a:extLst>
            </p:cNvPr>
            <p:cNvSpPr/>
            <p:nvPr/>
          </p:nvSpPr>
          <p:spPr>
            <a:xfrm>
              <a:off x="9159561" y="1084639"/>
              <a:ext cx="2939430" cy="468141"/>
            </a:xfrm>
            <a:prstGeom prst="roundRect">
              <a:avLst/>
            </a:prstGeom>
            <a:solidFill>
              <a:schemeClr val="accent3">
                <a:lumMod val="75000"/>
              </a:schemeClr>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High correlation</a:t>
              </a:r>
            </a:p>
          </p:txBody>
        </p:sp>
      </p:grpSp>
      <p:grpSp>
        <p:nvGrpSpPr>
          <p:cNvPr id="3" name="Group 2">
            <a:extLst>
              <a:ext uri="{FF2B5EF4-FFF2-40B4-BE49-F238E27FC236}">
                <a16:creationId xmlns:a16="http://schemas.microsoft.com/office/drawing/2014/main" id="{A757C012-5F73-4E29-B0F6-139E919332B8}"/>
              </a:ext>
            </a:extLst>
          </p:cNvPr>
          <p:cNvGrpSpPr/>
          <p:nvPr/>
        </p:nvGrpSpPr>
        <p:grpSpPr>
          <a:xfrm>
            <a:off x="1904815" y="3038169"/>
            <a:ext cx="10194176" cy="1060638"/>
            <a:chOff x="3047997" y="1682565"/>
            <a:chExt cx="9050994" cy="1060638"/>
          </a:xfrm>
        </p:grpSpPr>
        <p:sp>
          <p:nvSpPr>
            <p:cNvPr id="9" name="AutoShape 3">
              <a:extLst>
                <a:ext uri="{FF2B5EF4-FFF2-40B4-BE49-F238E27FC236}">
                  <a16:creationId xmlns:a16="http://schemas.microsoft.com/office/drawing/2014/main" id="{8BA745C8-2572-424E-B717-52B8B360E469}"/>
                </a:ext>
              </a:extLst>
            </p:cNvPr>
            <p:cNvSpPr>
              <a:spLocks noChangeArrowheads="1"/>
            </p:cNvSpPr>
            <p:nvPr/>
          </p:nvSpPr>
          <p:spPr bwMode="auto">
            <a:xfrm rot="5400000">
              <a:off x="3992811" y="737751"/>
              <a:ext cx="1049793" cy="2939421"/>
            </a:xfrm>
            <a:prstGeom prst="roundRect">
              <a:avLst/>
            </a:prstGeom>
            <a:solidFill>
              <a:schemeClr val="accent1">
                <a:lumMod val="20000"/>
                <a:lumOff val="80000"/>
              </a:schemeClr>
            </a:solidFill>
            <a:ln w="6350" algn="ctr">
              <a:solidFill>
                <a:schemeClr val="tx1"/>
              </a:solidFill>
              <a:miter lim="800000"/>
              <a:headEnd/>
              <a:tailEnd/>
            </a:ln>
          </p:spPr>
          <p:txBody>
            <a:bodyPr rot="10800000" vert="eaVert" lIns="88900" tIns="88900" rIns="88900" bIns="88900" anchor="ctr"/>
            <a:lstStyle/>
            <a:p>
              <a:pPr algn="ctr"/>
              <a:r>
                <a:rPr lang="en-US" sz="1400" b="1" i="1" kern="0" dirty="0">
                  <a:solidFill>
                    <a:prstClr val="black"/>
                  </a:solidFill>
                  <a:latin typeface="Arial" pitchFamily="34" charset="0"/>
                  <a:ea typeface="ＭＳ Ｐゴシック" pitchFamily="50" charset="-128"/>
                  <a:cs typeface="Arial" pitchFamily="34" charset="0"/>
                </a:rPr>
                <a:t>Multiplier 0.75</a:t>
              </a:r>
            </a:p>
          </p:txBody>
        </p:sp>
        <p:sp>
          <p:nvSpPr>
            <p:cNvPr id="14" name="AutoShape 3">
              <a:extLst>
                <a:ext uri="{FF2B5EF4-FFF2-40B4-BE49-F238E27FC236}">
                  <a16:creationId xmlns:a16="http://schemas.microsoft.com/office/drawing/2014/main" id="{ACFB5265-27FE-485A-9910-7E74A88D4DE8}"/>
                </a:ext>
              </a:extLst>
            </p:cNvPr>
            <p:cNvSpPr>
              <a:spLocks noChangeArrowheads="1"/>
            </p:cNvSpPr>
            <p:nvPr/>
          </p:nvSpPr>
          <p:spPr bwMode="auto">
            <a:xfrm rot="5400000">
              <a:off x="7048589" y="748594"/>
              <a:ext cx="1049795" cy="2939421"/>
            </a:xfrm>
            <a:prstGeom prst="roundRect">
              <a:avLst/>
            </a:prstGeom>
            <a:solidFill>
              <a:schemeClr val="accent1">
                <a:lumMod val="20000"/>
                <a:lumOff val="80000"/>
              </a:schemeClr>
            </a:solidFill>
            <a:ln w="6350" algn="ctr">
              <a:solidFill>
                <a:schemeClr val="tx1"/>
              </a:solidFill>
              <a:miter lim="800000"/>
              <a:headEnd/>
              <a:tailEnd/>
            </a:ln>
          </p:spPr>
          <p:txBody>
            <a:bodyPr rot="10800000" vert="eaVert" lIns="88900" tIns="88900" rIns="88900" bIns="889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Multiplier 1</a:t>
              </a:r>
              <a:endParaRPr kumimoji="0" lang="en-US" sz="1400" b="0" i="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
          <p:nvSpPr>
            <p:cNvPr id="29" name="AutoShape 3">
              <a:extLst>
                <a:ext uri="{FF2B5EF4-FFF2-40B4-BE49-F238E27FC236}">
                  <a16:creationId xmlns:a16="http://schemas.microsoft.com/office/drawing/2014/main" id="{32C1EF15-6931-485E-BCD5-9168FE4CD510}"/>
                </a:ext>
              </a:extLst>
            </p:cNvPr>
            <p:cNvSpPr>
              <a:spLocks noChangeArrowheads="1"/>
            </p:cNvSpPr>
            <p:nvPr/>
          </p:nvSpPr>
          <p:spPr bwMode="auto">
            <a:xfrm rot="5400000">
              <a:off x="10104383" y="748594"/>
              <a:ext cx="1049796" cy="2939421"/>
            </a:xfrm>
            <a:prstGeom prst="roundRect">
              <a:avLst/>
            </a:prstGeom>
            <a:solidFill>
              <a:schemeClr val="accent1">
                <a:lumMod val="20000"/>
                <a:lumOff val="80000"/>
              </a:schemeClr>
            </a:solidFill>
            <a:ln w="6350" algn="ctr">
              <a:solidFill>
                <a:schemeClr val="tx1"/>
              </a:solidFill>
              <a:miter lim="800000"/>
              <a:headEnd/>
              <a:tailEnd/>
            </a:ln>
          </p:spPr>
          <p:txBody>
            <a:bodyPr rot="10800000" vert="eaVert" lIns="88900" tIns="88900" rIns="88900" bIns="88900" anchor="ctr"/>
            <a:lstStyle/>
            <a:p>
              <a:pPr marR="0" lvl="0" algn="ctr" defTabSz="914400" rtl="0" eaLnBrk="1" fontAlgn="auto" latinLnBrk="0" hangingPunct="1">
                <a:lnSpc>
                  <a:spcPct val="100000"/>
                </a:lnSpc>
                <a:spcBef>
                  <a:spcPts val="0"/>
                </a:spcBef>
                <a:spcAft>
                  <a:spcPts val="0"/>
                </a:spcAft>
                <a:buClrTx/>
                <a:buSzTx/>
                <a:tabLst/>
                <a:defRPr/>
              </a:pPr>
              <a:r>
                <a:rPr kumimoji="0" lang="en-US" sz="1400" b="1" i="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Multiplier 1.25</a:t>
              </a:r>
              <a:endPar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grpSp>
      <p:sp>
        <p:nvSpPr>
          <p:cNvPr id="33" name="Rectangle: Rounded Corners 32">
            <a:extLst>
              <a:ext uri="{FF2B5EF4-FFF2-40B4-BE49-F238E27FC236}">
                <a16:creationId xmlns:a16="http://schemas.microsoft.com/office/drawing/2014/main" id="{5C24DD73-CBCC-4764-8690-1BA935F3DE32}"/>
              </a:ext>
            </a:extLst>
          </p:cNvPr>
          <p:cNvSpPr/>
          <p:nvPr/>
        </p:nvSpPr>
        <p:spPr>
          <a:xfrm>
            <a:off x="1889125" y="1828800"/>
            <a:ext cx="10208663" cy="468142"/>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Correlation scenarios</a:t>
            </a:r>
          </a:p>
        </p:txBody>
      </p:sp>
      <p:sp>
        <p:nvSpPr>
          <p:cNvPr id="30" name="Rectangle 29">
            <a:extLst>
              <a:ext uri="{FF2B5EF4-FFF2-40B4-BE49-F238E27FC236}">
                <a16:creationId xmlns:a16="http://schemas.microsoft.com/office/drawing/2014/main" id="{0DA0DAE8-EF72-4926-AE64-E2A841730988}"/>
              </a:ext>
            </a:extLst>
          </p:cNvPr>
          <p:cNvSpPr>
            <a:spLocks noChangeArrowheads="1"/>
          </p:cNvSpPr>
          <p:nvPr/>
        </p:nvSpPr>
        <p:spPr bwMode="auto">
          <a:xfrm>
            <a:off x="1839404" y="897212"/>
            <a:ext cx="8392435" cy="8414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lnSpc>
                <a:spcPct val="120000"/>
              </a:lnSpc>
              <a:spcBef>
                <a:spcPts val="200"/>
              </a:spcBef>
              <a:spcAft>
                <a:spcPts val="1200"/>
              </a:spcAft>
              <a:defRPr/>
            </a:pPr>
            <a:r>
              <a:rPr lang="en-US" sz="1200" dirty="0">
                <a:solidFill>
                  <a:schemeClr val="tx1"/>
                </a:solidFill>
                <a:latin typeface="+mj-lt"/>
              </a:rPr>
              <a:t>In order to address the risk that correlations increase or decrease in periods of financial stress, the aggregation of bucket level capital requirements and risk class level capital requirements per each risk class for delta, </a:t>
            </a:r>
            <a:r>
              <a:rPr lang="en-US" sz="1200" dirty="0" err="1">
                <a:solidFill>
                  <a:schemeClr val="tx1"/>
                </a:solidFill>
                <a:latin typeface="+mj-lt"/>
              </a:rPr>
              <a:t>vega</a:t>
            </a:r>
            <a:r>
              <a:rPr lang="en-US" sz="1200" dirty="0">
                <a:solidFill>
                  <a:schemeClr val="tx1"/>
                </a:solidFill>
                <a:latin typeface="+mj-lt"/>
              </a:rPr>
              <a:t>, and curvature risks must be repeated, corresponding to </a:t>
            </a:r>
            <a:r>
              <a:rPr lang="en-US" sz="1200" b="1" dirty="0">
                <a:solidFill>
                  <a:schemeClr val="tx1"/>
                </a:solidFill>
                <a:latin typeface="+mj-lt"/>
              </a:rPr>
              <a:t>three different scenarios </a:t>
            </a:r>
            <a:r>
              <a:rPr lang="en-US" sz="1200" dirty="0">
                <a:solidFill>
                  <a:schemeClr val="tx1"/>
                </a:solidFill>
                <a:latin typeface="+mj-lt"/>
              </a:rPr>
              <a:t>on the specified values for the correlation parameter </a:t>
            </a:r>
            <a:r>
              <a:rPr lang="el-GR" sz="1200" dirty="0">
                <a:solidFill>
                  <a:schemeClr val="tx1"/>
                </a:solidFill>
                <a:latin typeface="+mj-lt"/>
              </a:rPr>
              <a:t>ρ</a:t>
            </a:r>
            <a:r>
              <a:rPr lang="en-US" sz="700" dirty="0">
                <a:solidFill>
                  <a:schemeClr val="tx1"/>
                </a:solidFill>
                <a:latin typeface="+mj-lt"/>
              </a:rPr>
              <a:t>kl</a:t>
            </a:r>
            <a:r>
              <a:rPr lang="en-US" sz="1200" dirty="0">
                <a:solidFill>
                  <a:schemeClr val="tx1"/>
                </a:solidFill>
                <a:latin typeface="+mj-lt"/>
              </a:rPr>
              <a:t> </a:t>
            </a:r>
            <a:endParaRPr lang="en-US" altLang="ja-JP" sz="1200" dirty="0">
              <a:solidFill>
                <a:schemeClr val="tx1"/>
              </a:solidFill>
              <a:latin typeface="+mj-lt"/>
              <a:ea typeface="ＭＳ Ｐゴシック" panose="020B0600070205080204" pitchFamily="34" charset="-128"/>
              <a:cs typeface="Arial" panose="020B0604020202020204" pitchFamily="34" charset="0"/>
            </a:endParaRPr>
          </a:p>
        </p:txBody>
      </p:sp>
      <p:sp>
        <p:nvSpPr>
          <p:cNvPr id="31" name="Rectangle 7">
            <a:extLst>
              <a:ext uri="{FF2B5EF4-FFF2-40B4-BE49-F238E27FC236}">
                <a16:creationId xmlns:a16="http://schemas.microsoft.com/office/drawing/2014/main" id="{7131684C-3A0B-40FB-AF02-2CAF3BAEC850}"/>
              </a:ext>
            </a:extLst>
          </p:cNvPr>
          <p:cNvSpPr/>
          <p:nvPr/>
        </p:nvSpPr>
        <p:spPr bwMode="auto">
          <a:xfrm>
            <a:off x="1952018" y="4250082"/>
            <a:ext cx="3216275" cy="1702094"/>
          </a:xfrm>
          <a:prstGeom prst="roundRect">
            <a:avLst>
              <a:gd name="adj" fmla="val 6022"/>
            </a:avLst>
          </a:prstGeom>
          <a:solidFill>
            <a:schemeClr val="bg1">
              <a:lumMod val="95000"/>
            </a:schemeClr>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noAutofit/>
          </a:bodyPr>
          <a:lstStyle/>
          <a:p>
            <a:pPr marL="171450" indent="-171450" defTabSz="897961">
              <a:spcBef>
                <a:spcPct val="50000"/>
              </a:spcBef>
              <a:buFont typeface="Wingdings" panose="05000000000000000000" pitchFamily="2" charset="2"/>
              <a:buChar char="§"/>
            </a:pPr>
            <a:r>
              <a:rPr lang="en-US" sz="1200" b="1" dirty="0">
                <a:solidFill>
                  <a:prstClr val="black"/>
                </a:solidFill>
                <a:latin typeface="Arial" panose="020B0604020202020204"/>
                <a:cs typeface="Arial" panose="020B0604020202020204" pitchFamily="34" charset="0"/>
              </a:rPr>
              <a:t>Under the “low correlations” scenario, the correlation parameters </a:t>
            </a:r>
            <a:r>
              <a:rPr kumimoji="0" lang="el-GR" sz="1200" b="1" i="0" u="none" strike="noStrike" kern="1200" cap="none" spc="0" normalizeH="0" baseline="0" noProof="0" dirty="0">
                <a:ln>
                  <a:noFill/>
                </a:ln>
                <a:solidFill>
                  <a:srgbClr val="000000"/>
                </a:solidFill>
                <a:effectLst/>
                <a:uLnTx/>
                <a:uFillTx/>
                <a:latin typeface="Arial"/>
                <a:ea typeface="+mn-ea"/>
                <a:cs typeface="+mn-cs"/>
              </a:rPr>
              <a:t>ρ</a:t>
            </a:r>
            <a:r>
              <a:rPr kumimoji="0" lang="en-US" sz="700" b="1" i="0" u="none" strike="noStrike" kern="1200" cap="none" spc="0" normalizeH="0" baseline="0" noProof="0" dirty="0">
                <a:ln>
                  <a:noFill/>
                </a:ln>
                <a:solidFill>
                  <a:srgbClr val="000000"/>
                </a:solidFill>
                <a:effectLst/>
                <a:uLnTx/>
                <a:uFillTx/>
                <a:latin typeface="Arial"/>
                <a:ea typeface="+mn-ea"/>
                <a:cs typeface="+mn-cs"/>
              </a:rPr>
              <a:t>kl</a:t>
            </a:r>
            <a:r>
              <a:rPr lang="en-US" sz="1200" b="1" dirty="0">
                <a:solidFill>
                  <a:prstClr val="black"/>
                </a:solidFill>
                <a:latin typeface="Arial" panose="020B0604020202020204"/>
                <a:cs typeface="Arial" panose="020B0604020202020204" pitchFamily="34" charset="0"/>
              </a:rPr>
              <a:t> and 𝛾</a:t>
            </a:r>
            <a:r>
              <a:rPr lang="en-US" sz="600" b="1" dirty="0">
                <a:solidFill>
                  <a:prstClr val="black"/>
                </a:solidFill>
                <a:latin typeface="Arial" panose="020B0604020202020204"/>
                <a:cs typeface="Arial" panose="020B0604020202020204" pitchFamily="34" charset="0"/>
              </a:rPr>
              <a:t>𝑏c</a:t>
            </a:r>
            <a:r>
              <a:rPr lang="en-US" sz="1200" b="1" dirty="0">
                <a:solidFill>
                  <a:prstClr val="black"/>
                </a:solidFill>
                <a:latin typeface="Arial" panose="020B0604020202020204"/>
                <a:cs typeface="Arial" panose="020B0604020202020204" pitchFamily="34" charset="0"/>
              </a:rPr>
              <a:t> are replaced by:</a:t>
            </a:r>
          </a:p>
          <a:p>
            <a:pPr marL="171450" indent="-171450" defTabSz="897961">
              <a:spcBef>
                <a:spcPct val="50000"/>
              </a:spcBef>
              <a:buFont typeface="Wingdings" panose="05000000000000000000" pitchFamily="2" charset="2"/>
              <a:buChar char="§"/>
            </a:pPr>
            <a:endParaRPr lang="en-US" sz="1200" dirty="0">
              <a:solidFill>
                <a:prstClr val="black"/>
              </a:solidFill>
              <a:latin typeface="Arial" panose="020B0604020202020204"/>
              <a:cs typeface="Arial" panose="020B0604020202020204" pitchFamily="34" charset="0"/>
            </a:endParaRPr>
          </a:p>
        </p:txBody>
      </p:sp>
      <p:sp>
        <p:nvSpPr>
          <p:cNvPr id="32" name="Rectangle 7">
            <a:extLst>
              <a:ext uri="{FF2B5EF4-FFF2-40B4-BE49-F238E27FC236}">
                <a16:creationId xmlns:a16="http://schemas.microsoft.com/office/drawing/2014/main" id="{6F85E6FF-3428-43C8-8291-9F6715AD20DF}"/>
              </a:ext>
            </a:extLst>
          </p:cNvPr>
          <p:cNvSpPr/>
          <p:nvPr/>
        </p:nvSpPr>
        <p:spPr bwMode="auto">
          <a:xfrm>
            <a:off x="5385318" y="4255449"/>
            <a:ext cx="3216275" cy="1702094"/>
          </a:xfrm>
          <a:prstGeom prst="roundRect">
            <a:avLst>
              <a:gd name="adj" fmla="val 6022"/>
            </a:avLst>
          </a:prstGeom>
          <a:solidFill>
            <a:schemeClr val="bg1">
              <a:lumMod val="95000"/>
            </a:schemeClr>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noAutofit/>
          </a:bodyPr>
          <a:lstStyle/>
          <a:p>
            <a:pPr marL="171450" indent="-171450" defTabSz="897961">
              <a:spcBef>
                <a:spcPct val="50000"/>
              </a:spcBef>
              <a:buFont typeface="Wingdings" panose="05000000000000000000" pitchFamily="2" charset="2"/>
              <a:buChar char="§"/>
            </a:pPr>
            <a:r>
              <a:rPr lang="en-US" sz="1200" b="1" dirty="0">
                <a:solidFill>
                  <a:prstClr val="black"/>
                </a:solidFill>
                <a:latin typeface="Arial" panose="020B0604020202020204"/>
                <a:cs typeface="Arial" panose="020B0604020202020204" pitchFamily="34" charset="0"/>
              </a:rPr>
              <a:t>Under the “medium correlations” scenario, the correlation parameters </a:t>
            </a:r>
            <a:r>
              <a:rPr kumimoji="0" lang="el-GR" sz="1200" b="1" i="0" u="none" strike="noStrike" kern="1200" cap="none" spc="0" normalizeH="0" baseline="0" noProof="0" dirty="0">
                <a:ln>
                  <a:noFill/>
                </a:ln>
                <a:solidFill>
                  <a:srgbClr val="000000"/>
                </a:solidFill>
                <a:effectLst/>
                <a:uLnTx/>
                <a:uFillTx/>
                <a:latin typeface="Arial"/>
                <a:ea typeface="+mn-ea"/>
                <a:cs typeface="+mn-cs"/>
              </a:rPr>
              <a:t>ρ</a:t>
            </a:r>
            <a:r>
              <a:rPr kumimoji="0" lang="en-US" sz="700" b="1" i="0" u="none" strike="noStrike" kern="1200" cap="none" spc="0" normalizeH="0" baseline="0" noProof="0" dirty="0">
                <a:ln>
                  <a:noFill/>
                </a:ln>
                <a:solidFill>
                  <a:srgbClr val="000000"/>
                </a:solidFill>
                <a:effectLst/>
                <a:uLnTx/>
                <a:uFillTx/>
                <a:latin typeface="Arial"/>
                <a:ea typeface="+mn-ea"/>
                <a:cs typeface="+mn-cs"/>
              </a:rPr>
              <a:t>kl</a:t>
            </a:r>
            <a:r>
              <a:rPr lang="en-US" sz="1200" b="1" dirty="0">
                <a:solidFill>
                  <a:prstClr val="black"/>
                </a:solidFill>
                <a:latin typeface="Arial" panose="020B0604020202020204"/>
                <a:cs typeface="Arial" panose="020B0604020202020204" pitchFamily="34" charset="0"/>
              </a:rPr>
              <a:t> and 𝛾</a:t>
            </a:r>
            <a:r>
              <a:rPr lang="en-US" sz="600" b="1" dirty="0">
                <a:solidFill>
                  <a:prstClr val="black"/>
                </a:solidFill>
                <a:latin typeface="Arial" panose="020B0604020202020204"/>
                <a:cs typeface="Arial" panose="020B0604020202020204" pitchFamily="34" charset="0"/>
              </a:rPr>
              <a:t>𝑏c</a:t>
            </a:r>
            <a:r>
              <a:rPr lang="en-US" sz="1200" b="1" dirty="0">
                <a:solidFill>
                  <a:prstClr val="black"/>
                </a:solidFill>
                <a:latin typeface="Arial" panose="020B0604020202020204"/>
                <a:cs typeface="Arial" panose="020B0604020202020204" pitchFamily="34" charset="0"/>
              </a:rPr>
              <a:t> as specified under FRTB guidelines apply</a:t>
            </a:r>
            <a:endParaRPr lang="en-US" sz="1200" dirty="0">
              <a:solidFill>
                <a:prstClr val="black"/>
              </a:solidFill>
              <a:latin typeface="Arial" panose="020B0604020202020204"/>
              <a:cs typeface="Arial" panose="020B0604020202020204" pitchFamily="34" charset="0"/>
            </a:endParaRPr>
          </a:p>
        </p:txBody>
      </p:sp>
      <p:sp>
        <p:nvSpPr>
          <p:cNvPr id="38" name="Rectangle 7">
            <a:extLst>
              <a:ext uri="{FF2B5EF4-FFF2-40B4-BE49-F238E27FC236}">
                <a16:creationId xmlns:a16="http://schemas.microsoft.com/office/drawing/2014/main" id="{0828E831-C5C9-474B-950E-958C475947EA}"/>
              </a:ext>
            </a:extLst>
          </p:cNvPr>
          <p:cNvSpPr/>
          <p:nvPr/>
        </p:nvSpPr>
        <p:spPr bwMode="auto">
          <a:xfrm>
            <a:off x="8835506" y="4250082"/>
            <a:ext cx="3216275" cy="1702094"/>
          </a:xfrm>
          <a:prstGeom prst="roundRect">
            <a:avLst>
              <a:gd name="adj" fmla="val 6022"/>
            </a:avLst>
          </a:prstGeom>
          <a:solidFill>
            <a:schemeClr val="bg1">
              <a:lumMod val="95000"/>
            </a:schemeClr>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noAutofit/>
          </a:bodyPr>
          <a:lstStyle/>
          <a:p>
            <a:pPr marL="171450" indent="-171450" defTabSz="897961">
              <a:spcBef>
                <a:spcPct val="50000"/>
              </a:spcBef>
              <a:buFont typeface="Wingdings" panose="05000000000000000000" pitchFamily="2" charset="2"/>
              <a:buChar char="§"/>
            </a:pPr>
            <a:r>
              <a:rPr lang="en-US" sz="1200" b="1" dirty="0">
                <a:solidFill>
                  <a:prstClr val="black"/>
                </a:solidFill>
                <a:latin typeface="Arial" panose="020B0604020202020204"/>
                <a:cs typeface="Arial" panose="020B0604020202020204" pitchFamily="34" charset="0"/>
              </a:rPr>
              <a:t>Under the “high correlations” scenario, the correlation parameters </a:t>
            </a:r>
            <a:r>
              <a:rPr kumimoji="0" lang="el-GR" sz="1200" b="1" i="0" u="none" strike="noStrike" kern="1200" cap="none" spc="0" normalizeH="0" baseline="0" noProof="0" dirty="0">
                <a:ln>
                  <a:noFill/>
                </a:ln>
                <a:solidFill>
                  <a:srgbClr val="000000"/>
                </a:solidFill>
                <a:effectLst/>
                <a:uLnTx/>
                <a:uFillTx/>
                <a:latin typeface="Arial"/>
                <a:ea typeface="+mn-ea"/>
                <a:cs typeface="+mn-cs"/>
              </a:rPr>
              <a:t>ρ</a:t>
            </a:r>
            <a:r>
              <a:rPr kumimoji="0" lang="en-US" sz="700" b="1" i="0" u="none" strike="noStrike" kern="1200" cap="none" spc="0" normalizeH="0" baseline="0" noProof="0" dirty="0">
                <a:ln>
                  <a:noFill/>
                </a:ln>
                <a:solidFill>
                  <a:srgbClr val="000000"/>
                </a:solidFill>
                <a:effectLst/>
                <a:uLnTx/>
                <a:uFillTx/>
                <a:latin typeface="Arial"/>
                <a:ea typeface="+mn-ea"/>
                <a:cs typeface="+mn-cs"/>
              </a:rPr>
              <a:t>kl</a:t>
            </a:r>
            <a:r>
              <a:rPr lang="en-US" sz="1200" b="1" dirty="0">
                <a:solidFill>
                  <a:prstClr val="black"/>
                </a:solidFill>
                <a:latin typeface="Arial" panose="020B0604020202020204"/>
                <a:cs typeface="Arial" panose="020B0604020202020204" pitchFamily="34" charset="0"/>
              </a:rPr>
              <a:t> and 𝛾</a:t>
            </a:r>
            <a:r>
              <a:rPr lang="en-US" sz="600" b="1" dirty="0">
                <a:solidFill>
                  <a:prstClr val="black"/>
                </a:solidFill>
                <a:latin typeface="Arial" panose="020B0604020202020204"/>
                <a:cs typeface="Arial" panose="020B0604020202020204" pitchFamily="34" charset="0"/>
              </a:rPr>
              <a:t>𝑏c</a:t>
            </a:r>
            <a:r>
              <a:rPr lang="en-US" sz="1200" b="1" dirty="0">
                <a:solidFill>
                  <a:prstClr val="black"/>
                </a:solidFill>
                <a:latin typeface="Arial" panose="020B0604020202020204"/>
                <a:cs typeface="Arial" panose="020B0604020202020204" pitchFamily="34" charset="0"/>
              </a:rPr>
              <a:t> are uniformly multiplied by 1.25</a:t>
            </a:r>
            <a:endParaRPr lang="en-US" sz="1200" dirty="0">
              <a:solidFill>
                <a:prstClr val="black"/>
              </a:solidFill>
              <a:latin typeface="Arial" panose="020B0604020202020204"/>
              <a:cs typeface="Arial" panose="020B0604020202020204" pitchFamily="34" charset="0"/>
            </a:endParaRPr>
          </a:p>
        </p:txBody>
      </p:sp>
      <p:pic>
        <p:nvPicPr>
          <p:cNvPr id="6" name="Picture 5">
            <a:extLst>
              <a:ext uri="{FF2B5EF4-FFF2-40B4-BE49-F238E27FC236}">
                <a16:creationId xmlns:a16="http://schemas.microsoft.com/office/drawing/2014/main" id="{94113021-4B1B-4EC3-8F1F-73017E6276DB}"/>
              </a:ext>
            </a:extLst>
          </p:cNvPr>
          <p:cNvPicPr>
            <a:picLocks noChangeAspect="1"/>
          </p:cNvPicPr>
          <p:nvPr/>
        </p:nvPicPr>
        <p:blipFill>
          <a:blip r:embed="rId7"/>
          <a:stretch>
            <a:fillRect/>
          </a:stretch>
        </p:blipFill>
        <p:spPr>
          <a:xfrm>
            <a:off x="2133600" y="5486400"/>
            <a:ext cx="2988733" cy="304800"/>
          </a:xfrm>
          <a:prstGeom prst="rect">
            <a:avLst/>
          </a:prstGeom>
        </p:spPr>
      </p:pic>
      <p:pic>
        <p:nvPicPr>
          <p:cNvPr id="8" name="Picture 7">
            <a:extLst>
              <a:ext uri="{FF2B5EF4-FFF2-40B4-BE49-F238E27FC236}">
                <a16:creationId xmlns:a16="http://schemas.microsoft.com/office/drawing/2014/main" id="{C7964C36-57E6-44DD-A856-B4953C37EB4D}"/>
              </a:ext>
            </a:extLst>
          </p:cNvPr>
          <p:cNvPicPr>
            <a:picLocks noChangeAspect="1"/>
          </p:cNvPicPr>
          <p:nvPr/>
        </p:nvPicPr>
        <p:blipFill>
          <a:blip r:embed="rId8"/>
          <a:stretch>
            <a:fillRect/>
          </a:stretch>
        </p:blipFill>
        <p:spPr>
          <a:xfrm>
            <a:off x="2134206" y="5238730"/>
            <a:ext cx="1493760" cy="247670"/>
          </a:xfrm>
          <a:prstGeom prst="rect">
            <a:avLst/>
          </a:prstGeom>
        </p:spPr>
      </p:pic>
      <p:pic>
        <p:nvPicPr>
          <p:cNvPr id="11" name="Picture 10">
            <a:extLst>
              <a:ext uri="{FF2B5EF4-FFF2-40B4-BE49-F238E27FC236}">
                <a16:creationId xmlns:a16="http://schemas.microsoft.com/office/drawing/2014/main" id="{AF814FDA-32E3-4399-A8EF-2D2723BBF1D2}"/>
              </a:ext>
            </a:extLst>
          </p:cNvPr>
          <p:cNvPicPr>
            <a:picLocks noChangeAspect="1"/>
          </p:cNvPicPr>
          <p:nvPr/>
        </p:nvPicPr>
        <p:blipFill>
          <a:blip r:embed="rId9"/>
          <a:stretch>
            <a:fillRect/>
          </a:stretch>
        </p:blipFill>
        <p:spPr>
          <a:xfrm>
            <a:off x="3641724" y="5238730"/>
            <a:ext cx="1466850" cy="247670"/>
          </a:xfrm>
          <a:prstGeom prst="rect">
            <a:avLst/>
          </a:prstGeom>
        </p:spPr>
      </p:pic>
    </p:spTree>
    <p:extLst>
      <p:ext uri="{BB962C8B-B14F-4D97-AF65-F5344CB8AC3E}">
        <p14:creationId xmlns:p14="http://schemas.microsoft.com/office/powerpoint/2010/main" val="2594005760"/>
      </p:ext>
    </p:extLst>
  </p:cSld>
  <p:clrMapOvr>
    <a:overrideClrMapping bg1="lt1" tx1="dk1" bg2="lt2" tx2="dk2" accent1="accent1" accent2="accent2" accent3="accent3" accent4="accent4" accent5="accent5" accent6="accent6" hlink="hlink" folHlink="folHlink"/>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295B00-DD27-4869-9F78-C2745E634F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6"/>
            <a:srcRect/>
            <a:stretch>
              <a:fillRect/>
            </a:stretch>
          </a:blipFill>
        </p:spPr>
      </p:pic>
      <p:sp>
        <p:nvSpPr>
          <p:cNvPr id="20" name="Footer Placeholder 4">
            <a:extLst>
              <a:ext uri="{FF2B5EF4-FFF2-40B4-BE49-F238E27FC236}">
                <a16:creationId xmlns:a16="http://schemas.microsoft.com/office/drawing/2014/main" id="{C148BE07-190A-407F-B7F7-49A77A7B90DA}"/>
              </a:ext>
            </a:extLst>
          </p:cNvPr>
          <p:cNvSpPr txBox="1">
            <a:spLocks/>
          </p:cNvSpPr>
          <p:nvPr/>
        </p:nvSpPr>
        <p:spPr>
          <a:xfrm>
            <a:off x="8555631" y="6500837"/>
            <a:ext cx="378876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1" name="Rectangle 2">
            <a:extLst>
              <a:ext uri="{FF2B5EF4-FFF2-40B4-BE49-F238E27FC236}">
                <a16:creationId xmlns:a16="http://schemas.microsoft.com/office/drawing/2014/main" id="{E13A1E94-AB5B-4324-AFBC-9B8DB03B34F4}"/>
              </a:ext>
            </a:extLst>
          </p:cNvPr>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00000"/>
                </a:solidFill>
                <a:effectLst/>
                <a:uLnTx/>
                <a:uFillTx/>
                <a:latin typeface="Arial"/>
                <a:ea typeface="+mj-ea"/>
                <a:cs typeface="Arial"/>
              </a:rPr>
              <a:t>Sensitivities-based method – Final capital charge</a:t>
            </a:r>
          </a:p>
        </p:txBody>
      </p:sp>
      <p:grpSp>
        <p:nvGrpSpPr>
          <p:cNvPr id="3" name="Group 2">
            <a:extLst>
              <a:ext uri="{FF2B5EF4-FFF2-40B4-BE49-F238E27FC236}">
                <a16:creationId xmlns:a16="http://schemas.microsoft.com/office/drawing/2014/main" id="{C5E9569D-B496-49CE-AA91-800D0223A366}"/>
              </a:ext>
            </a:extLst>
          </p:cNvPr>
          <p:cNvGrpSpPr/>
          <p:nvPr/>
        </p:nvGrpSpPr>
        <p:grpSpPr>
          <a:xfrm>
            <a:off x="2133600" y="1741409"/>
            <a:ext cx="9721220" cy="1055456"/>
            <a:chOff x="2133600" y="1741409"/>
            <a:chExt cx="9721220" cy="1055456"/>
          </a:xfrm>
        </p:grpSpPr>
        <p:sp>
          <p:nvSpPr>
            <p:cNvPr id="24" name="AutoShape 3">
              <a:extLst>
                <a:ext uri="{FF2B5EF4-FFF2-40B4-BE49-F238E27FC236}">
                  <a16:creationId xmlns:a16="http://schemas.microsoft.com/office/drawing/2014/main" id="{2FBAAC08-3464-43C8-BC59-2CABC75A868E}"/>
                </a:ext>
              </a:extLst>
            </p:cNvPr>
            <p:cNvSpPr>
              <a:spLocks noChangeArrowheads="1"/>
            </p:cNvSpPr>
            <p:nvPr/>
          </p:nvSpPr>
          <p:spPr bwMode="auto">
            <a:xfrm rot="5400000">
              <a:off x="3078414" y="796597"/>
              <a:ext cx="1049793" cy="2939421"/>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algn="ctr"/>
              <a:r>
                <a:rPr lang="en-US" sz="1400" b="1" i="1" kern="0" dirty="0">
                  <a:solidFill>
                    <a:prstClr val="black"/>
                  </a:solidFill>
                  <a:latin typeface="Arial" pitchFamily="34" charset="0"/>
                  <a:ea typeface="ＭＳ Ｐゴシック" pitchFamily="50" charset="-128"/>
                  <a:cs typeface="Arial" pitchFamily="34" charset="0"/>
                </a:rPr>
                <a:t>Delta risk factors, risk buckets and risk weights</a:t>
              </a:r>
            </a:p>
          </p:txBody>
        </p:sp>
        <p:sp>
          <p:nvSpPr>
            <p:cNvPr id="25" name="AutoShape 3">
              <a:extLst>
                <a:ext uri="{FF2B5EF4-FFF2-40B4-BE49-F238E27FC236}">
                  <a16:creationId xmlns:a16="http://schemas.microsoft.com/office/drawing/2014/main" id="{484FC1A8-8885-4BB8-AF32-972BE98160C7}"/>
                </a:ext>
              </a:extLst>
            </p:cNvPr>
            <p:cNvSpPr>
              <a:spLocks noChangeArrowheads="1"/>
            </p:cNvSpPr>
            <p:nvPr/>
          </p:nvSpPr>
          <p:spPr bwMode="auto">
            <a:xfrm rot="5400000">
              <a:off x="6469312" y="796596"/>
              <a:ext cx="1049795" cy="2939421"/>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Vega risk factors, risk buckets and risk weights</a:t>
              </a:r>
            </a:p>
          </p:txBody>
        </p:sp>
        <p:sp>
          <p:nvSpPr>
            <p:cNvPr id="27" name="AutoShape 3">
              <a:extLst>
                <a:ext uri="{FF2B5EF4-FFF2-40B4-BE49-F238E27FC236}">
                  <a16:creationId xmlns:a16="http://schemas.microsoft.com/office/drawing/2014/main" id="{F2739C37-7D26-49DD-90D5-A8F69AC1FC99}"/>
                </a:ext>
              </a:extLst>
            </p:cNvPr>
            <p:cNvSpPr>
              <a:spLocks noChangeArrowheads="1"/>
            </p:cNvSpPr>
            <p:nvPr/>
          </p:nvSpPr>
          <p:spPr bwMode="auto">
            <a:xfrm rot="5400000">
              <a:off x="9860212" y="802256"/>
              <a:ext cx="1049796" cy="2939421"/>
            </a:xfrm>
            <a:prstGeom prst="roundRect">
              <a:avLst/>
            </a:prstGeom>
            <a:solidFill>
              <a:schemeClr val="accent3">
                <a:lumMod val="95000"/>
              </a:schemeClr>
            </a:solidFill>
            <a:ln w="6350" algn="ctr">
              <a:solidFill>
                <a:schemeClr val="tx1"/>
              </a:solidFill>
              <a:miter lim="800000"/>
              <a:headEnd/>
              <a:tailEnd/>
            </a:ln>
          </p:spPr>
          <p:txBody>
            <a:bodyPr rot="10800000" vert="eaVert" lIns="88900" tIns="88900" rIns="88900" bIns="889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Curvature risk factors, risk buckets and risk weights</a:t>
              </a:r>
            </a:p>
          </p:txBody>
        </p:sp>
      </p:grpSp>
      <p:grpSp>
        <p:nvGrpSpPr>
          <p:cNvPr id="5" name="Group 4">
            <a:extLst>
              <a:ext uri="{FF2B5EF4-FFF2-40B4-BE49-F238E27FC236}">
                <a16:creationId xmlns:a16="http://schemas.microsoft.com/office/drawing/2014/main" id="{AD79E760-E08E-48B7-B3EA-B21430CE4C00}"/>
              </a:ext>
            </a:extLst>
          </p:cNvPr>
          <p:cNvGrpSpPr/>
          <p:nvPr/>
        </p:nvGrpSpPr>
        <p:grpSpPr>
          <a:xfrm>
            <a:off x="2133599" y="3007134"/>
            <a:ext cx="9721221" cy="1049797"/>
            <a:chOff x="2133599" y="2958105"/>
            <a:chExt cx="9721221" cy="1049797"/>
          </a:xfrm>
        </p:grpSpPr>
        <p:sp>
          <p:nvSpPr>
            <p:cNvPr id="35" name="AutoShape 3">
              <a:extLst>
                <a:ext uri="{FF2B5EF4-FFF2-40B4-BE49-F238E27FC236}">
                  <a16:creationId xmlns:a16="http://schemas.microsoft.com/office/drawing/2014/main" id="{5FD76984-B5A2-4540-A904-1F390EF35604}"/>
                </a:ext>
              </a:extLst>
            </p:cNvPr>
            <p:cNvSpPr>
              <a:spLocks noChangeArrowheads="1"/>
            </p:cNvSpPr>
            <p:nvPr/>
          </p:nvSpPr>
          <p:spPr bwMode="auto">
            <a:xfrm rot="5400000">
              <a:off x="3078413" y="2013291"/>
              <a:ext cx="1049793" cy="2939421"/>
            </a:xfrm>
            <a:prstGeom prst="roundRect">
              <a:avLst/>
            </a:prstGeom>
            <a:solidFill>
              <a:schemeClr val="accent3">
                <a:lumMod val="85000"/>
              </a:schemeClr>
            </a:solidFill>
            <a:ln w="6350" algn="ctr">
              <a:solidFill>
                <a:schemeClr val="tx1"/>
              </a:solidFill>
              <a:miter lim="800000"/>
              <a:headEnd/>
              <a:tailEnd/>
            </a:ln>
          </p:spPr>
          <p:txBody>
            <a:bodyPr rot="10800000" vert="eaVert" lIns="88900" tIns="88900" rIns="88900" bIns="889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Delta-weighted sensitivities</a:t>
              </a:r>
            </a:p>
          </p:txBody>
        </p:sp>
        <p:sp>
          <p:nvSpPr>
            <p:cNvPr id="37" name="AutoShape 3">
              <a:extLst>
                <a:ext uri="{FF2B5EF4-FFF2-40B4-BE49-F238E27FC236}">
                  <a16:creationId xmlns:a16="http://schemas.microsoft.com/office/drawing/2014/main" id="{E5D8A11A-7785-4849-8EB6-A55B39E8744B}"/>
                </a:ext>
              </a:extLst>
            </p:cNvPr>
            <p:cNvSpPr>
              <a:spLocks noChangeArrowheads="1"/>
            </p:cNvSpPr>
            <p:nvPr/>
          </p:nvSpPr>
          <p:spPr bwMode="auto">
            <a:xfrm rot="5400000">
              <a:off x="6469312" y="2013293"/>
              <a:ext cx="1049796" cy="2939421"/>
            </a:xfrm>
            <a:prstGeom prst="roundRect">
              <a:avLst/>
            </a:prstGeom>
            <a:solidFill>
              <a:schemeClr val="bg2">
                <a:lumMod val="40000"/>
                <a:lumOff val="60000"/>
              </a:schemeClr>
            </a:solidFill>
            <a:ln w="6350" algn="ctr">
              <a:solidFill>
                <a:schemeClr val="tx1"/>
              </a:solidFill>
              <a:miter lim="800000"/>
              <a:headEnd/>
              <a:tailEnd/>
            </a:ln>
          </p:spPr>
          <p:txBody>
            <a:bodyPr rot="10800000" vert="eaVert" lIns="88900" tIns="88900" rIns="88900" bIns="889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kern="0" dirty="0">
                  <a:solidFill>
                    <a:prstClr val="black"/>
                  </a:solidFill>
                  <a:latin typeface="Arial" pitchFamily="34" charset="0"/>
                  <a:ea typeface="ＭＳ Ｐゴシック" pitchFamily="50" charset="-128"/>
                  <a:cs typeface="Arial" pitchFamily="34" charset="0"/>
                </a:rPr>
                <a:t>Vega</a:t>
              </a:r>
              <a:r>
                <a:rPr kumimoji="0" lang="en-US" sz="1400" b="1" i="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-weighted sensitivities</a:t>
              </a:r>
            </a:p>
          </p:txBody>
        </p:sp>
        <p:sp>
          <p:nvSpPr>
            <p:cNvPr id="39" name="AutoShape 3">
              <a:extLst>
                <a:ext uri="{FF2B5EF4-FFF2-40B4-BE49-F238E27FC236}">
                  <a16:creationId xmlns:a16="http://schemas.microsoft.com/office/drawing/2014/main" id="{0AC13EBC-3060-4470-9BB4-88083289E3DF}"/>
                </a:ext>
              </a:extLst>
            </p:cNvPr>
            <p:cNvSpPr>
              <a:spLocks noChangeArrowheads="1"/>
            </p:cNvSpPr>
            <p:nvPr/>
          </p:nvSpPr>
          <p:spPr bwMode="auto">
            <a:xfrm rot="5400000">
              <a:off x="9860212" y="2013293"/>
              <a:ext cx="1049796" cy="2939421"/>
            </a:xfrm>
            <a:prstGeom prst="roundRect">
              <a:avLst/>
            </a:prstGeom>
            <a:solidFill>
              <a:schemeClr val="bg2">
                <a:lumMod val="40000"/>
                <a:lumOff val="60000"/>
              </a:schemeClr>
            </a:solidFill>
            <a:ln w="6350" algn="ctr">
              <a:solidFill>
                <a:schemeClr val="tx1"/>
              </a:solidFill>
              <a:miter lim="800000"/>
              <a:headEnd/>
              <a:tailEnd/>
            </a:ln>
          </p:spPr>
          <p:txBody>
            <a:bodyPr rot="10800000" vert="eaVert" lIns="88900" tIns="88900" rIns="88900" bIns="889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kern="0" dirty="0">
                  <a:solidFill>
                    <a:prstClr val="black"/>
                  </a:solidFill>
                  <a:latin typeface="Arial" pitchFamily="34" charset="0"/>
                  <a:ea typeface="ＭＳ Ｐゴシック" pitchFamily="50" charset="-128"/>
                  <a:cs typeface="Arial" pitchFamily="34" charset="0"/>
                </a:rPr>
                <a:t>Curvature</a:t>
              </a:r>
              <a:r>
                <a:rPr kumimoji="0" lang="en-US" sz="1400" b="1" i="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-weighted sensitivities</a:t>
              </a:r>
            </a:p>
          </p:txBody>
        </p:sp>
      </p:grpSp>
      <p:grpSp>
        <p:nvGrpSpPr>
          <p:cNvPr id="4" name="Group 3">
            <a:extLst>
              <a:ext uri="{FF2B5EF4-FFF2-40B4-BE49-F238E27FC236}">
                <a16:creationId xmlns:a16="http://schemas.microsoft.com/office/drawing/2014/main" id="{C737136F-DB6D-45C5-8B1D-107B3D372FB5}"/>
              </a:ext>
            </a:extLst>
          </p:cNvPr>
          <p:cNvGrpSpPr/>
          <p:nvPr/>
        </p:nvGrpSpPr>
        <p:grpSpPr>
          <a:xfrm>
            <a:off x="2133598" y="4267200"/>
            <a:ext cx="9721206" cy="1255490"/>
            <a:chOff x="2133598" y="4174799"/>
            <a:chExt cx="9721206" cy="1255490"/>
          </a:xfrm>
        </p:grpSpPr>
        <p:grpSp>
          <p:nvGrpSpPr>
            <p:cNvPr id="2" name="Group 1">
              <a:extLst>
                <a:ext uri="{FF2B5EF4-FFF2-40B4-BE49-F238E27FC236}">
                  <a16:creationId xmlns:a16="http://schemas.microsoft.com/office/drawing/2014/main" id="{F7A24AEF-970E-4950-8608-2409AB22DA26}"/>
                </a:ext>
              </a:extLst>
            </p:cNvPr>
            <p:cNvGrpSpPr/>
            <p:nvPr/>
          </p:nvGrpSpPr>
          <p:grpSpPr>
            <a:xfrm>
              <a:off x="2133598" y="4174800"/>
              <a:ext cx="2939421" cy="1255489"/>
              <a:chOff x="3046794" y="4304214"/>
              <a:chExt cx="2939421" cy="1255489"/>
            </a:xfrm>
          </p:grpSpPr>
          <p:sp>
            <p:nvSpPr>
              <p:cNvPr id="30" name="AutoShape 3">
                <a:extLst>
                  <a:ext uri="{FF2B5EF4-FFF2-40B4-BE49-F238E27FC236}">
                    <a16:creationId xmlns:a16="http://schemas.microsoft.com/office/drawing/2014/main" id="{7748FE9F-5AEF-4CE3-8786-B0C64DD5568D}"/>
                  </a:ext>
                </a:extLst>
              </p:cNvPr>
              <p:cNvSpPr>
                <a:spLocks noChangeArrowheads="1"/>
              </p:cNvSpPr>
              <p:nvPr/>
            </p:nvSpPr>
            <p:spPr bwMode="auto">
              <a:xfrm rot="5400000">
                <a:off x="4084345" y="3457759"/>
                <a:ext cx="940505" cy="2633415"/>
              </a:xfrm>
              <a:prstGeom prst="roundRect">
                <a:avLst/>
              </a:prstGeom>
              <a:solidFill>
                <a:schemeClr val="accent3">
                  <a:lumMod val="75000"/>
                </a:schemeClr>
              </a:solidFill>
              <a:ln w="6350" algn="ctr">
                <a:solidFill>
                  <a:schemeClr val="tx1"/>
                </a:solidFill>
                <a:miter lim="800000"/>
                <a:headEnd/>
                <a:tailEnd/>
              </a:ln>
            </p:spPr>
            <p:txBody>
              <a:bodyPr rot="10800000" vert="eaVert" lIns="88900" tIns="88900" rIns="88900" bIns="889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Delta correlation matrices</a:t>
                </a:r>
              </a:p>
            </p:txBody>
          </p:sp>
          <p:sp>
            <p:nvSpPr>
              <p:cNvPr id="40" name="AutoShape 3">
                <a:extLst>
                  <a:ext uri="{FF2B5EF4-FFF2-40B4-BE49-F238E27FC236}">
                    <a16:creationId xmlns:a16="http://schemas.microsoft.com/office/drawing/2014/main" id="{8FF3D63A-AD71-468C-8F23-2780B3358BC7}"/>
                  </a:ext>
                </a:extLst>
              </p:cNvPr>
              <p:cNvSpPr>
                <a:spLocks noChangeArrowheads="1"/>
              </p:cNvSpPr>
              <p:nvPr/>
            </p:nvSpPr>
            <p:spPr bwMode="auto">
              <a:xfrm rot="5400000">
                <a:off x="4019030" y="3516929"/>
                <a:ext cx="994934" cy="2785815"/>
              </a:xfrm>
              <a:prstGeom prst="roundRect">
                <a:avLst/>
              </a:prstGeom>
              <a:solidFill>
                <a:schemeClr val="accent3">
                  <a:lumMod val="75000"/>
                </a:schemeClr>
              </a:solidFill>
              <a:ln w="6350" algn="ctr">
                <a:solidFill>
                  <a:schemeClr val="tx1"/>
                </a:solidFill>
                <a:miter lim="800000"/>
                <a:headEnd/>
                <a:tailEnd/>
              </a:ln>
            </p:spPr>
            <p:txBody>
              <a:bodyPr rot="10800000" vert="eaVert" lIns="88900" tIns="88900" rIns="88900" bIns="889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Delta correlation matrices</a:t>
                </a:r>
              </a:p>
            </p:txBody>
          </p:sp>
          <p:sp>
            <p:nvSpPr>
              <p:cNvPr id="41" name="AutoShape 3">
                <a:extLst>
                  <a:ext uri="{FF2B5EF4-FFF2-40B4-BE49-F238E27FC236}">
                    <a16:creationId xmlns:a16="http://schemas.microsoft.com/office/drawing/2014/main" id="{CCE85FB7-FD8D-4991-9DBF-94765F8E5302}"/>
                  </a:ext>
                </a:extLst>
              </p:cNvPr>
              <p:cNvSpPr>
                <a:spLocks noChangeArrowheads="1"/>
              </p:cNvSpPr>
              <p:nvPr/>
            </p:nvSpPr>
            <p:spPr bwMode="auto">
              <a:xfrm rot="5400000">
                <a:off x="3991608" y="3565096"/>
                <a:ext cx="1049793" cy="2939421"/>
              </a:xfrm>
              <a:prstGeom prst="roundRect">
                <a:avLst/>
              </a:prstGeom>
              <a:solidFill>
                <a:schemeClr val="accent3">
                  <a:lumMod val="75000"/>
                </a:schemeClr>
              </a:solidFill>
              <a:ln w="6350" algn="ctr">
                <a:solidFill>
                  <a:schemeClr val="tx1"/>
                </a:solidFill>
                <a:miter lim="800000"/>
                <a:headEnd/>
                <a:tailEnd/>
              </a:ln>
            </p:spPr>
            <p:txBody>
              <a:bodyPr rot="10800000" vert="eaVert" lIns="88900" tIns="88900" rIns="88900" bIns="889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Delta correlation matrices (High, Medium, Low)</a:t>
                </a:r>
              </a:p>
            </p:txBody>
          </p:sp>
        </p:grpSp>
        <p:grpSp>
          <p:nvGrpSpPr>
            <p:cNvPr id="42" name="Group 41">
              <a:extLst>
                <a:ext uri="{FF2B5EF4-FFF2-40B4-BE49-F238E27FC236}">
                  <a16:creationId xmlns:a16="http://schemas.microsoft.com/office/drawing/2014/main" id="{80B4DA6F-A3E4-45D5-8E89-2C93743AE6E1}"/>
                </a:ext>
              </a:extLst>
            </p:cNvPr>
            <p:cNvGrpSpPr/>
            <p:nvPr/>
          </p:nvGrpSpPr>
          <p:grpSpPr>
            <a:xfrm>
              <a:off x="5524490" y="4174799"/>
              <a:ext cx="2939421" cy="1255489"/>
              <a:chOff x="3046794" y="4304214"/>
              <a:chExt cx="2939421" cy="1255489"/>
            </a:xfrm>
          </p:grpSpPr>
          <p:sp>
            <p:nvSpPr>
              <p:cNvPr id="43" name="AutoShape 3">
                <a:extLst>
                  <a:ext uri="{FF2B5EF4-FFF2-40B4-BE49-F238E27FC236}">
                    <a16:creationId xmlns:a16="http://schemas.microsoft.com/office/drawing/2014/main" id="{2EFB2B0C-0377-4805-A5D8-46530A0ECFD2}"/>
                  </a:ext>
                </a:extLst>
              </p:cNvPr>
              <p:cNvSpPr>
                <a:spLocks noChangeArrowheads="1"/>
              </p:cNvSpPr>
              <p:nvPr/>
            </p:nvSpPr>
            <p:spPr bwMode="auto">
              <a:xfrm rot="5400000">
                <a:off x="4084345" y="3457759"/>
                <a:ext cx="940505" cy="2633415"/>
              </a:xfrm>
              <a:prstGeom prst="roundRect">
                <a:avLst/>
              </a:prstGeom>
              <a:solidFill>
                <a:schemeClr val="accent3">
                  <a:lumMod val="75000"/>
                </a:schemeClr>
              </a:solidFill>
              <a:ln w="6350" algn="ctr">
                <a:solidFill>
                  <a:schemeClr val="tx1"/>
                </a:solidFill>
                <a:miter lim="800000"/>
                <a:headEnd/>
                <a:tailEnd/>
              </a:ln>
            </p:spPr>
            <p:txBody>
              <a:bodyPr rot="10800000" vert="eaVert" lIns="88900" tIns="88900" rIns="88900" bIns="889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Delta correlation matrices</a:t>
                </a:r>
              </a:p>
            </p:txBody>
          </p:sp>
          <p:sp>
            <p:nvSpPr>
              <p:cNvPr id="48" name="AutoShape 3">
                <a:extLst>
                  <a:ext uri="{FF2B5EF4-FFF2-40B4-BE49-F238E27FC236}">
                    <a16:creationId xmlns:a16="http://schemas.microsoft.com/office/drawing/2014/main" id="{5DED5BBF-B389-4B1E-81FD-F2517F53BA03}"/>
                  </a:ext>
                </a:extLst>
              </p:cNvPr>
              <p:cNvSpPr>
                <a:spLocks noChangeArrowheads="1"/>
              </p:cNvSpPr>
              <p:nvPr/>
            </p:nvSpPr>
            <p:spPr bwMode="auto">
              <a:xfrm rot="5400000">
                <a:off x="4019030" y="3516929"/>
                <a:ext cx="994934" cy="2785815"/>
              </a:xfrm>
              <a:prstGeom prst="roundRect">
                <a:avLst/>
              </a:prstGeom>
              <a:solidFill>
                <a:schemeClr val="accent3">
                  <a:lumMod val="75000"/>
                </a:schemeClr>
              </a:solidFill>
              <a:ln w="6350" algn="ctr">
                <a:solidFill>
                  <a:schemeClr val="tx1"/>
                </a:solidFill>
                <a:miter lim="800000"/>
                <a:headEnd/>
                <a:tailEnd/>
              </a:ln>
            </p:spPr>
            <p:txBody>
              <a:bodyPr rot="10800000" vert="eaVert" lIns="88900" tIns="88900" rIns="88900" bIns="889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Delta correlation matrices</a:t>
                </a:r>
              </a:p>
            </p:txBody>
          </p:sp>
          <p:sp>
            <p:nvSpPr>
              <p:cNvPr id="49" name="AutoShape 3">
                <a:extLst>
                  <a:ext uri="{FF2B5EF4-FFF2-40B4-BE49-F238E27FC236}">
                    <a16:creationId xmlns:a16="http://schemas.microsoft.com/office/drawing/2014/main" id="{DA06B1EC-3D29-44F4-89F4-8076A5BE9FE7}"/>
                  </a:ext>
                </a:extLst>
              </p:cNvPr>
              <p:cNvSpPr>
                <a:spLocks noChangeArrowheads="1"/>
              </p:cNvSpPr>
              <p:nvPr/>
            </p:nvSpPr>
            <p:spPr bwMode="auto">
              <a:xfrm rot="5400000">
                <a:off x="3991608" y="3565096"/>
                <a:ext cx="1049793" cy="2939421"/>
              </a:xfrm>
              <a:prstGeom prst="roundRect">
                <a:avLst/>
              </a:prstGeom>
              <a:solidFill>
                <a:schemeClr val="accent3">
                  <a:lumMod val="75000"/>
                </a:schemeClr>
              </a:solidFill>
              <a:ln w="6350" algn="ctr">
                <a:solidFill>
                  <a:schemeClr val="tx1"/>
                </a:solidFill>
                <a:miter lim="800000"/>
                <a:headEnd/>
                <a:tailEnd/>
              </a:ln>
            </p:spPr>
            <p:txBody>
              <a:bodyPr rot="10800000" vert="eaVert" lIns="88900" tIns="88900" rIns="88900" bIns="889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Vega correlation matrices (High, Medium, Low)</a:t>
                </a:r>
              </a:p>
            </p:txBody>
          </p:sp>
        </p:grpSp>
        <p:grpSp>
          <p:nvGrpSpPr>
            <p:cNvPr id="50" name="Group 49">
              <a:extLst>
                <a:ext uri="{FF2B5EF4-FFF2-40B4-BE49-F238E27FC236}">
                  <a16:creationId xmlns:a16="http://schemas.microsoft.com/office/drawing/2014/main" id="{CE4CE1FE-FCD8-4031-90E8-D854C7E0F34F}"/>
                </a:ext>
              </a:extLst>
            </p:cNvPr>
            <p:cNvGrpSpPr/>
            <p:nvPr/>
          </p:nvGrpSpPr>
          <p:grpSpPr>
            <a:xfrm>
              <a:off x="8915383" y="4174799"/>
              <a:ext cx="2939421" cy="1255489"/>
              <a:chOff x="3046794" y="4304214"/>
              <a:chExt cx="2939421" cy="1255489"/>
            </a:xfrm>
          </p:grpSpPr>
          <p:sp>
            <p:nvSpPr>
              <p:cNvPr id="57" name="AutoShape 3">
                <a:extLst>
                  <a:ext uri="{FF2B5EF4-FFF2-40B4-BE49-F238E27FC236}">
                    <a16:creationId xmlns:a16="http://schemas.microsoft.com/office/drawing/2014/main" id="{DEC4BC84-3A32-4F19-B961-8B335C36314E}"/>
                  </a:ext>
                </a:extLst>
              </p:cNvPr>
              <p:cNvSpPr>
                <a:spLocks noChangeArrowheads="1"/>
              </p:cNvSpPr>
              <p:nvPr/>
            </p:nvSpPr>
            <p:spPr bwMode="auto">
              <a:xfrm rot="5400000">
                <a:off x="4084345" y="3457759"/>
                <a:ext cx="940505" cy="2633415"/>
              </a:xfrm>
              <a:prstGeom prst="roundRect">
                <a:avLst/>
              </a:prstGeom>
              <a:solidFill>
                <a:schemeClr val="accent3">
                  <a:lumMod val="75000"/>
                </a:schemeClr>
              </a:solidFill>
              <a:ln w="6350" algn="ctr">
                <a:solidFill>
                  <a:schemeClr val="tx1"/>
                </a:solidFill>
                <a:miter lim="800000"/>
                <a:headEnd/>
                <a:tailEnd/>
              </a:ln>
            </p:spPr>
            <p:txBody>
              <a:bodyPr rot="10800000" vert="eaVert" lIns="88900" tIns="88900" rIns="88900" bIns="889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Delta correlation matrices</a:t>
                </a:r>
              </a:p>
            </p:txBody>
          </p:sp>
          <p:sp>
            <p:nvSpPr>
              <p:cNvPr id="58" name="AutoShape 3">
                <a:extLst>
                  <a:ext uri="{FF2B5EF4-FFF2-40B4-BE49-F238E27FC236}">
                    <a16:creationId xmlns:a16="http://schemas.microsoft.com/office/drawing/2014/main" id="{6497DE87-18CA-4F55-9E45-4D7A44606A78}"/>
                  </a:ext>
                </a:extLst>
              </p:cNvPr>
              <p:cNvSpPr>
                <a:spLocks noChangeArrowheads="1"/>
              </p:cNvSpPr>
              <p:nvPr/>
            </p:nvSpPr>
            <p:spPr bwMode="auto">
              <a:xfrm rot="5400000">
                <a:off x="4019030" y="3516929"/>
                <a:ext cx="994934" cy="2785815"/>
              </a:xfrm>
              <a:prstGeom prst="roundRect">
                <a:avLst/>
              </a:prstGeom>
              <a:solidFill>
                <a:schemeClr val="accent3">
                  <a:lumMod val="75000"/>
                </a:schemeClr>
              </a:solidFill>
              <a:ln w="6350" algn="ctr">
                <a:solidFill>
                  <a:schemeClr val="tx1"/>
                </a:solidFill>
                <a:miter lim="800000"/>
                <a:headEnd/>
                <a:tailEnd/>
              </a:ln>
            </p:spPr>
            <p:txBody>
              <a:bodyPr rot="10800000" vert="eaVert" lIns="88900" tIns="88900" rIns="88900" bIns="889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Delta correlation matrices</a:t>
                </a:r>
              </a:p>
            </p:txBody>
          </p:sp>
          <p:sp>
            <p:nvSpPr>
              <p:cNvPr id="59" name="AutoShape 3">
                <a:extLst>
                  <a:ext uri="{FF2B5EF4-FFF2-40B4-BE49-F238E27FC236}">
                    <a16:creationId xmlns:a16="http://schemas.microsoft.com/office/drawing/2014/main" id="{92B62B8F-FD0C-42AC-ACA4-4457E43F85D6}"/>
                  </a:ext>
                </a:extLst>
              </p:cNvPr>
              <p:cNvSpPr>
                <a:spLocks noChangeArrowheads="1"/>
              </p:cNvSpPr>
              <p:nvPr/>
            </p:nvSpPr>
            <p:spPr bwMode="auto">
              <a:xfrm rot="5400000">
                <a:off x="3991608" y="3565096"/>
                <a:ext cx="1049793" cy="2939421"/>
              </a:xfrm>
              <a:prstGeom prst="roundRect">
                <a:avLst/>
              </a:prstGeom>
              <a:solidFill>
                <a:schemeClr val="accent3">
                  <a:lumMod val="75000"/>
                </a:schemeClr>
              </a:solidFill>
              <a:ln w="6350" algn="ctr">
                <a:solidFill>
                  <a:schemeClr val="tx1"/>
                </a:solidFill>
                <a:miter lim="800000"/>
                <a:headEnd/>
                <a:tailEnd/>
              </a:ln>
            </p:spPr>
            <p:txBody>
              <a:bodyPr rot="10800000" vert="eaVert" lIns="88900" tIns="88900" rIns="88900" bIns="889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Curvature correlation matrices (High, Medium, Low)</a:t>
                </a:r>
              </a:p>
            </p:txBody>
          </p:sp>
        </p:grpSp>
      </p:grpSp>
      <p:sp>
        <p:nvSpPr>
          <p:cNvPr id="60" name="Rectangle: Rounded Corners 59">
            <a:extLst>
              <a:ext uri="{FF2B5EF4-FFF2-40B4-BE49-F238E27FC236}">
                <a16:creationId xmlns:a16="http://schemas.microsoft.com/office/drawing/2014/main" id="{4E871D6B-DC94-4E31-B16E-4B2FA093F25C}"/>
              </a:ext>
            </a:extLst>
          </p:cNvPr>
          <p:cNvSpPr/>
          <p:nvPr/>
        </p:nvSpPr>
        <p:spPr>
          <a:xfrm>
            <a:off x="2133590" y="5910286"/>
            <a:ext cx="9721206" cy="782638"/>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Market risk charge = Max ( Delta (High) + Vega (High) + Curvature (High), Delta (Medium)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Vega (Medium) + Curvature (Medium), Delta (Low) + Vega (Low) + Curvature (Low))</a:t>
            </a:r>
          </a:p>
        </p:txBody>
      </p:sp>
      <p:sp>
        <p:nvSpPr>
          <p:cNvPr id="61" name="Rectangle 60">
            <a:extLst>
              <a:ext uri="{FF2B5EF4-FFF2-40B4-BE49-F238E27FC236}">
                <a16:creationId xmlns:a16="http://schemas.microsoft.com/office/drawing/2014/main" id="{792E0B9A-A495-407E-835D-B25F8DDD95CC}"/>
              </a:ext>
            </a:extLst>
          </p:cNvPr>
          <p:cNvSpPr>
            <a:spLocks noChangeArrowheads="1"/>
          </p:cNvSpPr>
          <p:nvPr/>
        </p:nvSpPr>
        <p:spPr bwMode="auto">
          <a:xfrm>
            <a:off x="1839404" y="897213"/>
            <a:ext cx="8980996" cy="714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lnSpc>
                <a:spcPct val="120000"/>
              </a:lnSpc>
              <a:spcBef>
                <a:spcPts val="200"/>
              </a:spcBef>
              <a:spcAft>
                <a:spcPts val="1200"/>
              </a:spcAft>
              <a:defRPr/>
            </a:pPr>
            <a:r>
              <a:rPr lang="en-US" altLang="ja-JP" sz="12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The Delta (respectively Vega and Curvature) is simply equal to the sum of the Delta (respectively Vega and Curvature) by risk class. The total capital charge is simply equal to the sum </a:t>
            </a:r>
            <a:r>
              <a:rPr lang="en-US" altLang="ja-JP" sz="12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Delta + Vega + Curvature</a:t>
            </a:r>
            <a:r>
              <a:rPr lang="en-US" altLang="ja-JP" sz="12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 Since there are three correlation scenarios, capital charges corresponding to the scenario with the highest requirement will be considered.</a:t>
            </a:r>
          </a:p>
        </p:txBody>
      </p:sp>
      <p:cxnSp>
        <p:nvCxnSpPr>
          <p:cNvPr id="7" name="Straight Arrow Connector 6">
            <a:extLst>
              <a:ext uri="{FF2B5EF4-FFF2-40B4-BE49-F238E27FC236}">
                <a16:creationId xmlns:a16="http://schemas.microsoft.com/office/drawing/2014/main" id="{A27748D8-57EC-4A15-9315-3509FEDD3A9A}"/>
              </a:ext>
            </a:extLst>
          </p:cNvPr>
          <p:cNvCxnSpPr>
            <a:stCxn id="24" idx="3"/>
            <a:endCxn id="35" idx="1"/>
          </p:cNvCxnSpPr>
          <p:nvPr/>
        </p:nvCxnSpPr>
        <p:spPr bwMode="auto">
          <a:xfrm flipH="1">
            <a:off x="3603309" y="2791204"/>
            <a:ext cx="1" cy="2159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8DA45E6B-0E9C-4CDF-9539-A1525E37BC80}"/>
              </a:ext>
            </a:extLst>
          </p:cNvPr>
          <p:cNvCxnSpPr>
            <a:stCxn id="25" idx="3"/>
            <a:endCxn id="37" idx="1"/>
          </p:cNvCxnSpPr>
          <p:nvPr/>
        </p:nvCxnSpPr>
        <p:spPr bwMode="auto">
          <a:xfrm>
            <a:off x="6994209" y="2791204"/>
            <a:ext cx="1" cy="21593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8A0C7324-9A2F-4375-AD30-401AC1BF9998}"/>
              </a:ext>
            </a:extLst>
          </p:cNvPr>
          <p:cNvCxnSpPr>
            <a:stCxn id="27" idx="3"/>
            <a:endCxn id="39" idx="1"/>
          </p:cNvCxnSpPr>
          <p:nvPr/>
        </p:nvCxnSpPr>
        <p:spPr bwMode="auto">
          <a:xfrm>
            <a:off x="10385110" y="2796865"/>
            <a:ext cx="0" cy="21027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6CB2B8CA-A363-4956-9C36-36C1420D100C}"/>
              </a:ext>
            </a:extLst>
          </p:cNvPr>
          <p:cNvCxnSpPr>
            <a:stCxn id="35" idx="3"/>
            <a:endCxn id="30" idx="1"/>
          </p:cNvCxnSpPr>
          <p:nvPr/>
        </p:nvCxnSpPr>
        <p:spPr bwMode="auto">
          <a:xfrm>
            <a:off x="3603309" y="4056927"/>
            <a:ext cx="0" cy="2102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3" name="Straight Arrow Connector 62">
            <a:extLst>
              <a:ext uri="{FF2B5EF4-FFF2-40B4-BE49-F238E27FC236}">
                <a16:creationId xmlns:a16="http://schemas.microsoft.com/office/drawing/2014/main" id="{1D45CE33-4005-47F4-B073-4264C4A041E5}"/>
              </a:ext>
            </a:extLst>
          </p:cNvPr>
          <p:cNvCxnSpPr>
            <a:stCxn id="37" idx="3"/>
            <a:endCxn id="43" idx="1"/>
          </p:cNvCxnSpPr>
          <p:nvPr/>
        </p:nvCxnSpPr>
        <p:spPr bwMode="auto">
          <a:xfrm>
            <a:off x="6994210" y="4056931"/>
            <a:ext cx="0" cy="21026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5" name="Straight Arrow Connector 64">
            <a:extLst>
              <a:ext uri="{FF2B5EF4-FFF2-40B4-BE49-F238E27FC236}">
                <a16:creationId xmlns:a16="http://schemas.microsoft.com/office/drawing/2014/main" id="{6DCEBE4C-45C6-4D73-A0A8-47CF3E228CE1}"/>
              </a:ext>
            </a:extLst>
          </p:cNvPr>
          <p:cNvCxnSpPr>
            <a:stCxn id="39" idx="3"/>
            <a:endCxn id="57" idx="1"/>
          </p:cNvCxnSpPr>
          <p:nvPr/>
        </p:nvCxnSpPr>
        <p:spPr bwMode="auto">
          <a:xfrm>
            <a:off x="10385110" y="4056931"/>
            <a:ext cx="0" cy="21026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7" name="Straight Arrow Connector 66">
            <a:extLst>
              <a:ext uri="{FF2B5EF4-FFF2-40B4-BE49-F238E27FC236}">
                <a16:creationId xmlns:a16="http://schemas.microsoft.com/office/drawing/2014/main" id="{AA1FA675-C08C-4A83-BA4B-B2FD9601A35F}"/>
              </a:ext>
            </a:extLst>
          </p:cNvPr>
          <p:cNvCxnSpPr>
            <a:stCxn id="41" idx="3"/>
          </p:cNvCxnSpPr>
          <p:nvPr/>
        </p:nvCxnSpPr>
        <p:spPr bwMode="auto">
          <a:xfrm>
            <a:off x="3603308" y="5522690"/>
            <a:ext cx="1" cy="38759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9" name="Straight Arrow Connector 68">
            <a:extLst>
              <a:ext uri="{FF2B5EF4-FFF2-40B4-BE49-F238E27FC236}">
                <a16:creationId xmlns:a16="http://schemas.microsoft.com/office/drawing/2014/main" id="{B2D7D8B6-72D2-45DC-A388-B42CA17FC7F3}"/>
              </a:ext>
            </a:extLst>
          </p:cNvPr>
          <p:cNvCxnSpPr>
            <a:stCxn id="49" idx="3"/>
            <a:endCxn id="60" idx="0"/>
          </p:cNvCxnSpPr>
          <p:nvPr/>
        </p:nvCxnSpPr>
        <p:spPr bwMode="auto">
          <a:xfrm flipH="1">
            <a:off x="6994193" y="5522689"/>
            <a:ext cx="7" cy="38759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1" name="Straight Arrow Connector 70">
            <a:extLst>
              <a:ext uri="{FF2B5EF4-FFF2-40B4-BE49-F238E27FC236}">
                <a16:creationId xmlns:a16="http://schemas.microsoft.com/office/drawing/2014/main" id="{BECCF972-59B2-492C-8924-7170F02A483A}"/>
              </a:ext>
            </a:extLst>
          </p:cNvPr>
          <p:cNvCxnSpPr>
            <a:stCxn id="59" idx="3"/>
          </p:cNvCxnSpPr>
          <p:nvPr/>
        </p:nvCxnSpPr>
        <p:spPr bwMode="auto">
          <a:xfrm>
            <a:off x="10385093" y="5522689"/>
            <a:ext cx="17" cy="38759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983196182"/>
      </p:ext>
    </p:extLst>
  </p:cSld>
  <p:clrMapOvr>
    <a:overrideClrMapping bg1="lt1" tx1="dk1" bg2="lt2" tx2="dk2" accent1="accent1" accent2="accent2" accent3="accent3" accent4="accent4" accent5="accent5" accent6="accent6" hlink="hlink" folHlink="folHlink"/>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295B00-DD27-4869-9F78-C2745E634F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6"/>
            <a:srcRect/>
            <a:stretch>
              <a:fillRect/>
            </a:stretch>
          </a:blipFill>
        </p:spPr>
      </p:pic>
      <p:sp>
        <p:nvSpPr>
          <p:cNvPr id="20" name="Footer Placeholder 4">
            <a:extLst>
              <a:ext uri="{FF2B5EF4-FFF2-40B4-BE49-F238E27FC236}">
                <a16:creationId xmlns:a16="http://schemas.microsoft.com/office/drawing/2014/main" id="{C148BE07-190A-407F-B7F7-49A77A7B90DA}"/>
              </a:ext>
            </a:extLst>
          </p:cNvPr>
          <p:cNvSpPr txBox="1">
            <a:spLocks/>
          </p:cNvSpPr>
          <p:nvPr/>
        </p:nvSpPr>
        <p:spPr>
          <a:xfrm>
            <a:off x="8555631" y="6500838"/>
            <a:ext cx="3788769" cy="24601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1" name="Rectangle 2">
            <a:extLst>
              <a:ext uri="{FF2B5EF4-FFF2-40B4-BE49-F238E27FC236}">
                <a16:creationId xmlns:a16="http://schemas.microsoft.com/office/drawing/2014/main" id="{E13A1E94-AB5B-4324-AFBC-9B8DB03B34F4}"/>
              </a:ext>
            </a:extLst>
          </p:cNvPr>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00000"/>
                </a:solidFill>
                <a:effectLst/>
                <a:uLnTx/>
                <a:uFillTx/>
                <a:latin typeface="Arial"/>
                <a:ea typeface="+mj-ea"/>
                <a:cs typeface="Arial"/>
              </a:rPr>
              <a:t>Default risk capital</a:t>
            </a:r>
          </a:p>
        </p:txBody>
      </p:sp>
      <p:sp>
        <p:nvSpPr>
          <p:cNvPr id="13" name="Rectangle: Rounded Corners 12">
            <a:extLst>
              <a:ext uri="{FF2B5EF4-FFF2-40B4-BE49-F238E27FC236}">
                <a16:creationId xmlns:a16="http://schemas.microsoft.com/office/drawing/2014/main" id="{046FACA9-FD56-45A0-8425-ABEF945CE2B2}"/>
              </a:ext>
            </a:extLst>
          </p:cNvPr>
          <p:cNvSpPr/>
          <p:nvPr/>
        </p:nvSpPr>
        <p:spPr>
          <a:xfrm>
            <a:off x="1788923" y="1265404"/>
            <a:ext cx="2666999" cy="468142"/>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Steps</a:t>
            </a:r>
          </a:p>
        </p:txBody>
      </p:sp>
      <p:sp>
        <p:nvSpPr>
          <p:cNvPr id="18" name="Rectangle: Rounded Corners 17">
            <a:extLst>
              <a:ext uri="{FF2B5EF4-FFF2-40B4-BE49-F238E27FC236}">
                <a16:creationId xmlns:a16="http://schemas.microsoft.com/office/drawing/2014/main" id="{404B13FD-81EE-4C77-8C33-155BAA4CC526}"/>
              </a:ext>
            </a:extLst>
          </p:cNvPr>
          <p:cNvSpPr/>
          <p:nvPr/>
        </p:nvSpPr>
        <p:spPr>
          <a:xfrm>
            <a:off x="4648249" y="1274860"/>
            <a:ext cx="2939430" cy="468141"/>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Supervisory formula</a:t>
            </a:r>
          </a:p>
        </p:txBody>
      </p:sp>
      <p:sp>
        <p:nvSpPr>
          <p:cNvPr id="9" name="AutoShape 3">
            <a:extLst>
              <a:ext uri="{FF2B5EF4-FFF2-40B4-BE49-F238E27FC236}">
                <a16:creationId xmlns:a16="http://schemas.microsoft.com/office/drawing/2014/main" id="{8BA745C8-2572-424E-B717-52B8B360E469}"/>
              </a:ext>
            </a:extLst>
          </p:cNvPr>
          <p:cNvSpPr>
            <a:spLocks noChangeArrowheads="1"/>
          </p:cNvSpPr>
          <p:nvPr/>
        </p:nvSpPr>
        <p:spPr bwMode="auto">
          <a:xfrm rot="5400000">
            <a:off x="2687828" y="952966"/>
            <a:ext cx="869180" cy="2666998"/>
          </a:xfrm>
          <a:prstGeom prst="roundRect">
            <a:avLst/>
          </a:prstGeom>
          <a:solidFill>
            <a:schemeClr val="bg1">
              <a:lumMod val="95000"/>
            </a:schemeClr>
          </a:solidFill>
          <a:ln w="6350" algn="ctr">
            <a:solidFill>
              <a:schemeClr val="tx1"/>
            </a:solidFill>
            <a:miter lim="800000"/>
            <a:headEnd/>
            <a:tailEnd/>
          </a:ln>
        </p:spPr>
        <p:txBody>
          <a:bodyPr rot="10800000" vert="eaVert" lIns="88900" tIns="88900" rIns="88900" bIns="88900" anchor="ctr"/>
          <a:lstStyle/>
          <a:p>
            <a:pPr marR="0" lvl="0" algn="just" defTabSz="914400" rtl="0" eaLnBrk="1" fontAlgn="auto" latinLnBrk="0" hangingPunct="1">
              <a:lnSpc>
                <a:spcPct val="100000"/>
              </a:lnSpc>
              <a:spcBef>
                <a:spcPts val="0"/>
              </a:spcBef>
              <a:spcAft>
                <a:spcPts val="0"/>
              </a:spcAft>
              <a:buClrTx/>
              <a:buSzTx/>
              <a:tabLst/>
              <a:defRPr/>
            </a:pP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Calculation of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gross jump-to-default risk </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of each exposure *</a:t>
            </a:r>
            <a:endPar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
        <p:nvSpPr>
          <p:cNvPr id="25" name="AutoShape 3">
            <a:extLst>
              <a:ext uri="{FF2B5EF4-FFF2-40B4-BE49-F238E27FC236}">
                <a16:creationId xmlns:a16="http://schemas.microsoft.com/office/drawing/2014/main" id="{02209648-A576-4469-8456-4B7F0EEF3A46}"/>
              </a:ext>
            </a:extLst>
          </p:cNvPr>
          <p:cNvSpPr>
            <a:spLocks noChangeArrowheads="1"/>
          </p:cNvSpPr>
          <p:nvPr/>
        </p:nvSpPr>
        <p:spPr bwMode="auto">
          <a:xfrm rot="5400000">
            <a:off x="2687828" y="2974420"/>
            <a:ext cx="869180" cy="2666998"/>
          </a:xfrm>
          <a:prstGeom prst="roundRect">
            <a:avLst/>
          </a:prstGeom>
          <a:solidFill>
            <a:schemeClr val="bg1">
              <a:lumMod val="95000"/>
            </a:schemeClr>
          </a:solidFill>
          <a:ln w="6350" algn="ctr">
            <a:solidFill>
              <a:schemeClr val="tx1"/>
            </a:solidFill>
            <a:miter lim="800000"/>
            <a:headEnd/>
            <a:tailEnd/>
          </a:ln>
        </p:spPr>
        <p:txBody>
          <a:bodyPr rot="10800000" vert="eaVert" lIns="88900" tIns="88900" rIns="88900" bIns="88900" anchor="ctr"/>
          <a:lstStyle/>
          <a:p>
            <a:pPr marR="0" lvl="0" algn="just" defTabSz="914400" rtl="0" eaLnBrk="1" fontAlgn="auto" latinLnBrk="0" hangingPunct="1">
              <a:lnSpc>
                <a:spcPct val="100000"/>
              </a:lnSpc>
              <a:spcBef>
                <a:spcPts val="0"/>
              </a:spcBef>
              <a:spcAft>
                <a:spcPts val="0"/>
              </a:spcAft>
              <a:buClrTx/>
              <a:buSzTx/>
              <a:tabLst/>
              <a:defRPr/>
            </a:pP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Calculation of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hedge benefit ratio </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using net long and short jump-to-default risk positions</a:t>
            </a:r>
            <a:endPar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
        <p:nvSpPr>
          <p:cNvPr id="26" name="AutoShape 3">
            <a:extLst>
              <a:ext uri="{FF2B5EF4-FFF2-40B4-BE49-F238E27FC236}">
                <a16:creationId xmlns:a16="http://schemas.microsoft.com/office/drawing/2014/main" id="{D855927E-6963-4232-A955-14930DBB8F79}"/>
              </a:ext>
            </a:extLst>
          </p:cNvPr>
          <p:cNvSpPr>
            <a:spLocks noChangeArrowheads="1"/>
          </p:cNvSpPr>
          <p:nvPr/>
        </p:nvSpPr>
        <p:spPr bwMode="auto">
          <a:xfrm rot="5400000">
            <a:off x="2706899" y="1963693"/>
            <a:ext cx="869180" cy="2666998"/>
          </a:xfrm>
          <a:prstGeom prst="roundRect">
            <a:avLst/>
          </a:prstGeom>
          <a:solidFill>
            <a:schemeClr val="bg1">
              <a:lumMod val="95000"/>
            </a:schemeClr>
          </a:solidFill>
          <a:ln w="6350" algn="ctr">
            <a:solidFill>
              <a:schemeClr val="tx1"/>
            </a:solidFill>
            <a:miter lim="800000"/>
            <a:headEnd/>
            <a:tailEnd/>
          </a:ln>
        </p:spPr>
        <p:txBody>
          <a:bodyPr rot="10800000" vert="eaVert" lIns="88900" tIns="88900" rIns="88900" bIns="88900" anchor="ctr"/>
          <a:lstStyle/>
          <a:p>
            <a:pPr marR="0" lvl="0" algn="just" defTabSz="914400" rtl="0" eaLnBrk="1" fontAlgn="auto" latinLnBrk="0" hangingPunct="1">
              <a:lnSpc>
                <a:spcPct val="100000"/>
              </a:lnSpc>
              <a:spcBef>
                <a:spcPts val="0"/>
              </a:spcBef>
              <a:spcAft>
                <a:spcPts val="0"/>
              </a:spcAft>
              <a:buClrTx/>
              <a:buSzTx/>
              <a:tabLst/>
              <a:defRPr/>
            </a:pP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Calculation of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net jump-to-default risk</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 positions</a:t>
            </a:r>
            <a:endPar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
        <p:nvSpPr>
          <p:cNvPr id="33" name="AutoShape 3">
            <a:extLst>
              <a:ext uri="{FF2B5EF4-FFF2-40B4-BE49-F238E27FC236}">
                <a16:creationId xmlns:a16="http://schemas.microsoft.com/office/drawing/2014/main" id="{7FD75620-91AD-4A98-AC2C-C28974C34620}"/>
              </a:ext>
            </a:extLst>
          </p:cNvPr>
          <p:cNvSpPr>
            <a:spLocks noChangeArrowheads="1"/>
          </p:cNvSpPr>
          <p:nvPr/>
        </p:nvSpPr>
        <p:spPr bwMode="auto">
          <a:xfrm rot="5400000">
            <a:off x="2687828" y="3985147"/>
            <a:ext cx="869180" cy="2666998"/>
          </a:xfrm>
          <a:prstGeom prst="roundRect">
            <a:avLst/>
          </a:prstGeom>
          <a:solidFill>
            <a:schemeClr val="bg1">
              <a:lumMod val="95000"/>
            </a:schemeClr>
          </a:solidFill>
          <a:ln w="6350" algn="ctr">
            <a:solidFill>
              <a:schemeClr val="tx1"/>
            </a:solidFill>
            <a:miter lim="800000"/>
            <a:headEnd/>
            <a:tailEnd/>
          </a:ln>
        </p:spPr>
        <p:txBody>
          <a:bodyPr rot="10800000" vert="eaVert" lIns="88900" tIns="88900" rIns="88900" bIns="88900" anchor="ctr"/>
          <a:lstStyle/>
          <a:p>
            <a:pPr marR="0" lvl="0" algn="just" defTabSz="914400" rtl="0" eaLnBrk="1" fontAlgn="auto" latinLnBrk="0" hangingPunct="1">
              <a:lnSpc>
                <a:spcPct val="100000"/>
              </a:lnSpc>
              <a:spcBef>
                <a:spcPts val="0"/>
              </a:spcBef>
              <a:spcAft>
                <a:spcPts val="0"/>
              </a:spcAft>
              <a:buClrTx/>
              <a:buSzTx/>
              <a:tabLst/>
              <a:defRPr/>
            </a:pP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Bucket allocation </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and calculation of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default capital charge</a:t>
            </a:r>
          </a:p>
        </p:txBody>
      </p:sp>
      <p:sp>
        <p:nvSpPr>
          <p:cNvPr id="34" name="Rectangle: Rounded Corners 33">
            <a:extLst>
              <a:ext uri="{FF2B5EF4-FFF2-40B4-BE49-F238E27FC236}">
                <a16:creationId xmlns:a16="http://schemas.microsoft.com/office/drawing/2014/main" id="{DF38568E-B0E5-4EA8-97A0-59E4DB310EF7}"/>
              </a:ext>
            </a:extLst>
          </p:cNvPr>
          <p:cNvSpPr/>
          <p:nvPr/>
        </p:nvSpPr>
        <p:spPr>
          <a:xfrm>
            <a:off x="7780006" y="1274859"/>
            <a:ext cx="3963446" cy="468142"/>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Details</a:t>
            </a:r>
          </a:p>
        </p:txBody>
      </p:sp>
      <p:sp>
        <p:nvSpPr>
          <p:cNvPr id="35" name="AutoShape 3">
            <a:extLst>
              <a:ext uri="{FF2B5EF4-FFF2-40B4-BE49-F238E27FC236}">
                <a16:creationId xmlns:a16="http://schemas.microsoft.com/office/drawing/2014/main" id="{737E4AFD-BAC3-47C7-AC1E-E9BD3A4E9C59}"/>
              </a:ext>
            </a:extLst>
          </p:cNvPr>
          <p:cNvSpPr>
            <a:spLocks noChangeArrowheads="1"/>
          </p:cNvSpPr>
          <p:nvPr/>
        </p:nvSpPr>
        <p:spPr bwMode="auto">
          <a:xfrm rot="5400000">
            <a:off x="9327133" y="314197"/>
            <a:ext cx="869179" cy="3963445"/>
          </a:xfrm>
          <a:prstGeom prst="roundRect">
            <a:avLst/>
          </a:prstGeom>
          <a:solidFill>
            <a:schemeClr val="accent1">
              <a:lumMod val="20000"/>
              <a:lumOff val="80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Computed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separately</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 for each instrument</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100" kern="0" dirty="0">
                <a:solidFill>
                  <a:prstClr val="black"/>
                </a:solidFill>
                <a:latin typeface="Arial" pitchFamily="34" charset="0"/>
                <a:ea typeface="ＭＳ Ｐゴシック" pitchFamily="50" charset="-128"/>
                <a:cs typeface="Arial" pitchFamily="34" charset="0"/>
              </a:rPr>
              <a:t>F</a:t>
            </a:r>
            <a:r>
              <a:rPr kumimoji="0" lang="en-US" sz="110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unction of the loss given default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LGD</a:t>
            </a:r>
            <a:r>
              <a:rPr kumimoji="0" lang="en-US" sz="110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notional</a:t>
            </a:r>
            <a:r>
              <a:rPr kumimoji="0" lang="en-US" sz="110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 amount (or face value) and the cumulative profit and loss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(P&amp;L)</a:t>
            </a:r>
            <a:r>
              <a:rPr kumimoji="0" lang="en-US" sz="110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 already </a:t>
            </a:r>
            <a:r>
              <a:rPr kumimoji="0" lang="en-US" sz="1100" i="0" u="none" strike="noStrike" kern="0" cap="none" spc="0" normalizeH="0" baseline="0" noProof="0" dirty="0" err="1">
                <a:ln>
                  <a:noFill/>
                </a:ln>
                <a:solidFill>
                  <a:prstClr val="black"/>
                </a:solidFill>
                <a:effectLst/>
                <a:uLnTx/>
                <a:uFillTx/>
                <a:latin typeface="Arial" pitchFamily="34" charset="0"/>
                <a:ea typeface="ＭＳ Ｐゴシック" pitchFamily="50" charset="-128"/>
                <a:cs typeface="Arial" pitchFamily="34" charset="0"/>
              </a:rPr>
              <a:t>realised</a:t>
            </a:r>
            <a:r>
              <a:rPr kumimoji="0" lang="en-US" sz="110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 on the position</a:t>
            </a:r>
          </a:p>
        </p:txBody>
      </p:sp>
      <p:sp>
        <p:nvSpPr>
          <p:cNvPr id="37" name="AutoShape 3">
            <a:extLst>
              <a:ext uri="{FF2B5EF4-FFF2-40B4-BE49-F238E27FC236}">
                <a16:creationId xmlns:a16="http://schemas.microsoft.com/office/drawing/2014/main" id="{FEBDC63B-F5A5-479C-887A-B71DD04952FC}"/>
              </a:ext>
            </a:extLst>
          </p:cNvPr>
          <p:cNvSpPr>
            <a:spLocks noChangeArrowheads="1"/>
          </p:cNvSpPr>
          <p:nvPr/>
        </p:nvSpPr>
        <p:spPr bwMode="auto">
          <a:xfrm rot="5400000">
            <a:off x="9327133" y="2330923"/>
            <a:ext cx="869179" cy="3963445"/>
          </a:xfrm>
          <a:prstGeom prst="roundRect">
            <a:avLst/>
          </a:prstGeom>
          <a:solidFill>
            <a:schemeClr val="accent1">
              <a:lumMod val="20000"/>
              <a:lumOff val="80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In order to </a:t>
            </a:r>
            <a:r>
              <a:rPr kumimoji="0" lang="en-US" sz="1100" b="0" i="0" u="none" strike="noStrike" kern="0" cap="none" spc="0" normalizeH="0" baseline="0" noProof="0" dirty="0" err="1">
                <a:ln>
                  <a:noFill/>
                </a:ln>
                <a:solidFill>
                  <a:prstClr val="black"/>
                </a:solidFill>
                <a:effectLst/>
                <a:uLnTx/>
                <a:uFillTx/>
                <a:latin typeface="Arial" pitchFamily="34" charset="0"/>
                <a:ea typeface="ＭＳ Ｐゴシック" pitchFamily="50" charset="-128"/>
                <a:cs typeface="Arial" pitchFamily="34" charset="0"/>
              </a:rPr>
              <a:t>recognise</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 hedging relationship between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net long and net short positions </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within a bucket, a hedge benefit ratio is computed</a:t>
            </a:r>
            <a:endPar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
        <p:nvSpPr>
          <p:cNvPr id="41" name="AutoShape 3">
            <a:extLst>
              <a:ext uri="{FF2B5EF4-FFF2-40B4-BE49-F238E27FC236}">
                <a16:creationId xmlns:a16="http://schemas.microsoft.com/office/drawing/2014/main" id="{D622CBD9-056B-4A77-9376-14C09EA0E3BF}"/>
              </a:ext>
            </a:extLst>
          </p:cNvPr>
          <p:cNvSpPr>
            <a:spLocks noChangeArrowheads="1"/>
          </p:cNvSpPr>
          <p:nvPr/>
        </p:nvSpPr>
        <p:spPr bwMode="auto">
          <a:xfrm rot="5400000">
            <a:off x="9346204" y="1322560"/>
            <a:ext cx="869179" cy="3963445"/>
          </a:xfrm>
          <a:prstGeom prst="roundRect">
            <a:avLst/>
          </a:prstGeom>
          <a:solidFill>
            <a:schemeClr val="accent1">
              <a:lumMod val="20000"/>
              <a:lumOff val="80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Exposures to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the same obligor </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are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offset</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 as per certain prescribed rules</a:t>
            </a:r>
            <a:endPar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
        <p:nvSpPr>
          <p:cNvPr id="42" name="AutoShape 3">
            <a:extLst>
              <a:ext uri="{FF2B5EF4-FFF2-40B4-BE49-F238E27FC236}">
                <a16:creationId xmlns:a16="http://schemas.microsoft.com/office/drawing/2014/main" id="{4955061B-00A0-4115-A9B6-9F4BF02B5E46}"/>
              </a:ext>
            </a:extLst>
          </p:cNvPr>
          <p:cNvSpPr>
            <a:spLocks noChangeArrowheads="1"/>
          </p:cNvSpPr>
          <p:nvPr/>
        </p:nvSpPr>
        <p:spPr bwMode="auto">
          <a:xfrm rot="5400000">
            <a:off x="9327133" y="3339286"/>
            <a:ext cx="869179" cy="3963445"/>
          </a:xfrm>
          <a:prstGeom prst="roundRect">
            <a:avLst/>
          </a:prstGeom>
          <a:solidFill>
            <a:schemeClr val="accent1">
              <a:lumMod val="20000"/>
              <a:lumOff val="80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JTD positions are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allocated to buckets </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and weighted. For non-securitization, risk weights are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prescribed</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 and for securitization, risk weights are to be computed applying the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banking book </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regime. </a:t>
            </a:r>
            <a:endPar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pic>
        <p:nvPicPr>
          <p:cNvPr id="3" name="Picture 2">
            <a:extLst>
              <a:ext uri="{FF2B5EF4-FFF2-40B4-BE49-F238E27FC236}">
                <a16:creationId xmlns:a16="http://schemas.microsoft.com/office/drawing/2014/main" id="{B2D31A3F-B38E-4683-8E77-970E9177966D}"/>
              </a:ext>
            </a:extLst>
          </p:cNvPr>
          <p:cNvPicPr>
            <a:picLocks noChangeAspect="1"/>
          </p:cNvPicPr>
          <p:nvPr/>
        </p:nvPicPr>
        <p:blipFill>
          <a:blip r:embed="rId7"/>
          <a:stretch>
            <a:fillRect/>
          </a:stretch>
        </p:blipFill>
        <p:spPr>
          <a:xfrm>
            <a:off x="4648250" y="1948327"/>
            <a:ext cx="2939430" cy="676275"/>
          </a:xfrm>
          <a:prstGeom prst="rect">
            <a:avLst/>
          </a:prstGeom>
        </p:spPr>
      </p:pic>
      <p:pic>
        <p:nvPicPr>
          <p:cNvPr id="5" name="Picture 4">
            <a:extLst>
              <a:ext uri="{FF2B5EF4-FFF2-40B4-BE49-F238E27FC236}">
                <a16:creationId xmlns:a16="http://schemas.microsoft.com/office/drawing/2014/main" id="{C2DAD029-42C8-4B13-A06E-DFAB060FD695}"/>
              </a:ext>
            </a:extLst>
          </p:cNvPr>
          <p:cNvPicPr>
            <a:picLocks noChangeAspect="1"/>
          </p:cNvPicPr>
          <p:nvPr/>
        </p:nvPicPr>
        <p:blipFill>
          <a:blip r:embed="rId8"/>
          <a:stretch>
            <a:fillRect/>
          </a:stretch>
        </p:blipFill>
        <p:spPr>
          <a:xfrm>
            <a:off x="4648250" y="3979305"/>
            <a:ext cx="2939430" cy="657225"/>
          </a:xfrm>
          <a:prstGeom prst="rect">
            <a:avLst/>
          </a:prstGeom>
        </p:spPr>
      </p:pic>
      <p:sp>
        <p:nvSpPr>
          <p:cNvPr id="48" name="Rectangle 47">
            <a:extLst>
              <a:ext uri="{FF2B5EF4-FFF2-40B4-BE49-F238E27FC236}">
                <a16:creationId xmlns:a16="http://schemas.microsoft.com/office/drawing/2014/main" id="{967E9951-D268-45A8-AD30-B4D5CFE1D5D2}"/>
              </a:ext>
            </a:extLst>
          </p:cNvPr>
          <p:cNvSpPr>
            <a:spLocks noChangeArrowheads="1"/>
          </p:cNvSpPr>
          <p:nvPr/>
        </p:nvSpPr>
        <p:spPr bwMode="auto">
          <a:xfrm>
            <a:off x="1788918" y="783525"/>
            <a:ext cx="8392435" cy="377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20000"/>
              </a:lnSpc>
              <a:spcBef>
                <a:spcPts val="200"/>
              </a:spcBef>
              <a:spcAft>
                <a:spcPts val="120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The default risk capital (DRC) requirement is intended to capture </a:t>
            </a:r>
            <a:r>
              <a:rPr kumimoji="0" lang="en-US" altLang="ja-JP"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jump-to-default (JTD) risk </a:t>
            </a:r>
            <a:r>
              <a:rPr kumimoji="0"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that may not be captured by </a:t>
            </a:r>
            <a:r>
              <a:rPr kumimoji="0" lang="en-US" altLang="ja-JP"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credit spread shocks </a:t>
            </a:r>
            <a:r>
              <a:rPr kumimoji="0"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under the sensitivities-based method</a:t>
            </a:r>
          </a:p>
        </p:txBody>
      </p:sp>
      <p:pic>
        <p:nvPicPr>
          <p:cNvPr id="7" name="Picture 6">
            <a:extLst>
              <a:ext uri="{FF2B5EF4-FFF2-40B4-BE49-F238E27FC236}">
                <a16:creationId xmlns:a16="http://schemas.microsoft.com/office/drawing/2014/main" id="{3317D7D8-7A7C-4DFB-B748-903ED01BE3B2}"/>
              </a:ext>
            </a:extLst>
          </p:cNvPr>
          <p:cNvPicPr>
            <a:picLocks noChangeAspect="1"/>
          </p:cNvPicPr>
          <p:nvPr/>
        </p:nvPicPr>
        <p:blipFill>
          <a:blip r:embed="rId9"/>
          <a:stretch>
            <a:fillRect/>
          </a:stretch>
        </p:blipFill>
        <p:spPr>
          <a:xfrm>
            <a:off x="4648249" y="5096011"/>
            <a:ext cx="2939430" cy="666750"/>
          </a:xfrm>
          <a:prstGeom prst="rect">
            <a:avLst/>
          </a:prstGeom>
        </p:spPr>
      </p:pic>
      <p:sp>
        <p:nvSpPr>
          <p:cNvPr id="10" name="TextBox 9">
            <a:extLst>
              <a:ext uri="{FF2B5EF4-FFF2-40B4-BE49-F238E27FC236}">
                <a16:creationId xmlns:a16="http://schemas.microsoft.com/office/drawing/2014/main" id="{0AB8C7A1-9829-4485-86BF-8943656636CE}"/>
              </a:ext>
            </a:extLst>
          </p:cNvPr>
          <p:cNvSpPr txBox="1"/>
          <p:nvPr/>
        </p:nvSpPr>
        <p:spPr>
          <a:xfrm>
            <a:off x="4762500" y="4884056"/>
            <a:ext cx="1866899" cy="276999"/>
          </a:xfrm>
          <a:prstGeom prst="rect">
            <a:avLst/>
          </a:prstGeom>
          <a:noFill/>
        </p:spPr>
        <p:txBody>
          <a:bodyPr wrap="square" rtlCol="0">
            <a:spAutoFit/>
          </a:bodyPr>
          <a:lstStyle/>
          <a:p>
            <a:r>
              <a:rPr lang="en-US" sz="1200" b="1" dirty="0">
                <a:latin typeface="+mj-lt"/>
              </a:rPr>
              <a:t>For non-securitization</a:t>
            </a:r>
          </a:p>
        </p:txBody>
      </p:sp>
      <p:sp>
        <p:nvSpPr>
          <p:cNvPr id="50" name="Rectangle: Rounded Corners 49">
            <a:extLst>
              <a:ext uri="{FF2B5EF4-FFF2-40B4-BE49-F238E27FC236}">
                <a16:creationId xmlns:a16="http://schemas.microsoft.com/office/drawing/2014/main" id="{B1C5693B-84A5-44B5-B87E-DB023C6B0C40}"/>
              </a:ext>
            </a:extLst>
          </p:cNvPr>
          <p:cNvSpPr/>
          <p:nvPr/>
        </p:nvSpPr>
        <p:spPr>
          <a:xfrm>
            <a:off x="1807991" y="5894782"/>
            <a:ext cx="2230610" cy="606056"/>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Total DRC</a:t>
            </a:r>
          </a:p>
        </p:txBody>
      </p:sp>
      <p:sp>
        <p:nvSpPr>
          <p:cNvPr id="51" name="Equals 50">
            <a:extLst>
              <a:ext uri="{FF2B5EF4-FFF2-40B4-BE49-F238E27FC236}">
                <a16:creationId xmlns:a16="http://schemas.microsoft.com/office/drawing/2014/main" id="{5729C3A2-3824-4350-BE6E-D92065B6B33A}"/>
              </a:ext>
            </a:extLst>
          </p:cNvPr>
          <p:cNvSpPr/>
          <p:nvPr/>
        </p:nvSpPr>
        <p:spPr bwMode="auto">
          <a:xfrm>
            <a:off x="4114800" y="5959621"/>
            <a:ext cx="1219200" cy="468142"/>
          </a:xfrm>
          <a:prstGeom prst="mathEqual">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endParaRPr>
          </a:p>
        </p:txBody>
      </p:sp>
      <p:sp>
        <p:nvSpPr>
          <p:cNvPr id="12" name="TextBox 11">
            <a:extLst>
              <a:ext uri="{FF2B5EF4-FFF2-40B4-BE49-F238E27FC236}">
                <a16:creationId xmlns:a16="http://schemas.microsoft.com/office/drawing/2014/main" id="{A800CE1C-9E7D-4AD3-8DEE-14826E548A4F}"/>
              </a:ext>
            </a:extLst>
          </p:cNvPr>
          <p:cNvSpPr txBox="1"/>
          <p:nvPr/>
        </p:nvSpPr>
        <p:spPr>
          <a:xfrm>
            <a:off x="5410199" y="5962859"/>
            <a:ext cx="3788769" cy="461665"/>
          </a:xfrm>
          <a:prstGeom prst="rect">
            <a:avLst/>
          </a:prstGeom>
          <a:noFill/>
        </p:spPr>
        <p:txBody>
          <a:bodyPr wrap="square" rtlCol="0">
            <a:spAutoFit/>
          </a:bodyPr>
          <a:lstStyle/>
          <a:p>
            <a:r>
              <a:rPr lang="en-US" sz="2400" b="1" dirty="0">
                <a:latin typeface="+mj-lt"/>
              </a:rPr>
              <a:t>Sum (Bucket level DRC)</a:t>
            </a:r>
          </a:p>
        </p:txBody>
      </p:sp>
      <p:sp>
        <p:nvSpPr>
          <p:cNvPr id="14" name="TextBox 13">
            <a:extLst>
              <a:ext uri="{FF2B5EF4-FFF2-40B4-BE49-F238E27FC236}">
                <a16:creationId xmlns:a16="http://schemas.microsoft.com/office/drawing/2014/main" id="{EB48495C-9354-460B-AD8B-0C692512206B}"/>
              </a:ext>
            </a:extLst>
          </p:cNvPr>
          <p:cNvSpPr txBox="1"/>
          <p:nvPr/>
        </p:nvSpPr>
        <p:spPr>
          <a:xfrm>
            <a:off x="10439400" y="5824606"/>
            <a:ext cx="1761245" cy="707886"/>
          </a:xfrm>
          <a:prstGeom prst="rect">
            <a:avLst/>
          </a:prstGeom>
          <a:noFill/>
        </p:spPr>
        <p:txBody>
          <a:bodyPr wrap="square" rtlCol="0">
            <a:spAutoFit/>
          </a:bodyPr>
          <a:lstStyle/>
          <a:p>
            <a:r>
              <a:rPr lang="en-US" sz="1000" i="1" dirty="0">
                <a:latin typeface="+mj-lt"/>
              </a:rPr>
              <a:t>DRC applicable for:</a:t>
            </a:r>
          </a:p>
          <a:p>
            <a:r>
              <a:rPr lang="en-US" sz="1000" i="1" dirty="0">
                <a:latin typeface="+mj-lt"/>
              </a:rPr>
              <a:t>Non-</a:t>
            </a:r>
            <a:r>
              <a:rPr lang="en-US" sz="1000" i="1" dirty="0" err="1">
                <a:latin typeface="+mj-lt"/>
              </a:rPr>
              <a:t>securitisation</a:t>
            </a:r>
            <a:r>
              <a:rPr lang="en-US" sz="1000" i="1" dirty="0">
                <a:latin typeface="+mj-lt"/>
              </a:rPr>
              <a:t> portfolios</a:t>
            </a:r>
          </a:p>
          <a:p>
            <a:r>
              <a:rPr lang="en-US" sz="1000" i="1" dirty="0" err="1">
                <a:latin typeface="+mj-lt"/>
              </a:rPr>
              <a:t>Securitisation</a:t>
            </a:r>
            <a:r>
              <a:rPr lang="en-US" sz="1000" i="1" dirty="0">
                <a:latin typeface="+mj-lt"/>
              </a:rPr>
              <a:t> (CTP)</a:t>
            </a:r>
          </a:p>
          <a:p>
            <a:r>
              <a:rPr lang="en-US" sz="1000" i="1" dirty="0" err="1">
                <a:latin typeface="+mj-lt"/>
              </a:rPr>
              <a:t>Securitisation</a:t>
            </a:r>
            <a:r>
              <a:rPr lang="en-US" sz="1000" i="1" dirty="0">
                <a:latin typeface="+mj-lt"/>
              </a:rPr>
              <a:t> (non-CTP)</a:t>
            </a:r>
          </a:p>
        </p:txBody>
      </p:sp>
      <p:sp>
        <p:nvSpPr>
          <p:cNvPr id="54" name="AutoShape 3">
            <a:extLst>
              <a:ext uri="{FF2B5EF4-FFF2-40B4-BE49-F238E27FC236}">
                <a16:creationId xmlns:a16="http://schemas.microsoft.com/office/drawing/2014/main" id="{995B28FF-177E-4045-90EA-522F231395FD}"/>
              </a:ext>
            </a:extLst>
          </p:cNvPr>
          <p:cNvSpPr>
            <a:spLocks noChangeArrowheads="1"/>
          </p:cNvSpPr>
          <p:nvPr/>
        </p:nvSpPr>
        <p:spPr bwMode="auto">
          <a:xfrm rot="5400000">
            <a:off x="5661410" y="1947173"/>
            <a:ext cx="869180" cy="2666998"/>
          </a:xfrm>
          <a:prstGeom prst="roundRect">
            <a:avLst/>
          </a:prstGeom>
          <a:solidFill>
            <a:schemeClr val="bg1">
              <a:lumMod val="95000"/>
            </a:schemeClr>
          </a:solidFill>
          <a:ln w="6350" algn="ctr">
            <a:solidFill>
              <a:schemeClr val="tx1"/>
            </a:solidFill>
            <a:miter lim="800000"/>
            <a:headEnd/>
            <a:tailEnd/>
          </a:ln>
        </p:spPr>
        <p:txBody>
          <a:bodyPr rot="10800000" vert="eaVert" lIns="88900" tIns="88900" rIns="88900" bIns="88900" anchor="ctr"/>
          <a:lstStyle/>
          <a:p>
            <a:pPr marR="0" lvl="0" algn="just" defTabSz="914400" rtl="0" eaLnBrk="1" fontAlgn="auto" latinLnBrk="0" hangingPunct="1">
              <a:lnSpc>
                <a:spcPct val="100000"/>
              </a:lnSpc>
              <a:spcBef>
                <a:spcPts val="0"/>
              </a:spcBef>
              <a:spcAft>
                <a:spcPts val="0"/>
              </a:spcAft>
              <a:buClrTx/>
              <a:buSzTx/>
              <a:tabLst/>
              <a:defRPr/>
            </a:pPr>
            <a:endPar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127083020"/>
      </p:ext>
    </p:extLst>
  </p:cSld>
  <p:clrMapOvr>
    <a:overrideClrMapping bg1="lt1" tx1="dk1" bg2="lt2" tx2="dk2" accent1="accent1" accent2="accent2" accent3="accent3" accent4="accent4" accent5="accent5" accent6="accent6" hlink="hlink" folHlink="folHlink"/>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7BE57891-A8E4-48E7-9C5B-A06D3CC32B56}"/>
              </a:ext>
            </a:extLst>
          </p:cNvPr>
          <p:cNvSpPr>
            <a:spLocks noChangeArrowheads="1"/>
          </p:cNvSpPr>
          <p:nvPr/>
        </p:nvSpPr>
        <p:spPr bwMode="auto">
          <a:xfrm>
            <a:off x="1839404" y="897212"/>
            <a:ext cx="8392435" cy="8414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20000"/>
              </a:lnSpc>
              <a:spcBef>
                <a:spcPts val="200"/>
              </a:spcBef>
              <a:spcAft>
                <a:spcPts val="120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The residual risk add-on (RRAO) is to be calculated for </a:t>
            </a:r>
            <a:r>
              <a:rPr kumimoji="0" lang="en-US" altLang="ja-JP"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all instruments bearing residual risk </a:t>
            </a:r>
            <a:r>
              <a:rPr kumimoji="0"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separately in addition to other components of the capital requirement under the standardized approach.</a:t>
            </a:r>
          </a:p>
        </p:txBody>
      </p:sp>
      <p:pic>
        <p:nvPicPr>
          <p:cNvPr id="21" name="Picture 20">
            <a:extLst>
              <a:ext uri="{FF2B5EF4-FFF2-40B4-BE49-F238E27FC236}">
                <a16:creationId xmlns:a16="http://schemas.microsoft.com/office/drawing/2014/main" id="{31C620BF-3E43-4977-98E1-0C72C6A3D0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22" name="Footer Placeholder 4">
            <a:extLst>
              <a:ext uri="{FF2B5EF4-FFF2-40B4-BE49-F238E27FC236}">
                <a16:creationId xmlns:a16="http://schemas.microsoft.com/office/drawing/2014/main" id="{57E9DE84-8B91-4DB4-A4C0-A7CE03EABAF0}"/>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4" name="Rectangle 2">
            <a:extLst>
              <a:ext uri="{FF2B5EF4-FFF2-40B4-BE49-F238E27FC236}">
                <a16:creationId xmlns:a16="http://schemas.microsoft.com/office/drawing/2014/main" id="{1C902D43-3C48-4982-B7D3-23106F063AC0}"/>
              </a:ext>
            </a:extLst>
          </p:cNvPr>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00000"/>
                </a:solidFill>
                <a:effectLst/>
                <a:uLnTx/>
                <a:uFillTx/>
                <a:latin typeface="Arial"/>
                <a:ea typeface="+mj-ea"/>
                <a:cs typeface="Arial"/>
              </a:rPr>
              <a:t>Residual risk add-on</a:t>
            </a:r>
          </a:p>
        </p:txBody>
      </p:sp>
      <p:sp>
        <p:nvSpPr>
          <p:cNvPr id="23" name="AutoShape 3">
            <a:extLst>
              <a:ext uri="{FF2B5EF4-FFF2-40B4-BE49-F238E27FC236}">
                <a16:creationId xmlns:a16="http://schemas.microsoft.com/office/drawing/2014/main" id="{54B1A5F5-5992-4AE0-8C40-A85DC9D2C4C9}"/>
              </a:ext>
            </a:extLst>
          </p:cNvPr>
          <p:cNvSpPr>
            <a:spLocks noChangeArrowheads="1"/>
          </p:cNvSpPr>
          <p:nvPr/>
        </p:nvSpPr>
        <p:spPr bwMode="auto">
          <a:xfrm rot="5400000">
            <a:off x="2687828" y="952966"/>
            <a:ext cx="869180" cy="2666998"/>
          </a:xfrm>
          <a:prstGeom prst="roundRect">
            <a:avLst/>
          </a:prstGeom>
          <a:solidFill>
            <a:srgbClr val="002060"/>
          </a:solidFill>
          <a:ln w="12700" cap="flat" cmpd="sng" algn="ctr">
            <a:solidFill>
              <a:srgbClr val="494947"/>
            </a:solidFill>
            <a:prstDash val="solid"/>
            <a:miter lim="800000"/>
          </a:ln>
          <a:effectLst/>
        </p:spPr>
        <p:txBody>
          <a:bodyPr vert="vert270" lIns="18000" rIns="18000" rtlCol="0" anchor="ctr"/>
          <a:lstStyle/>
          <a:p>
            <a:pPr algn="ctr" defTabSz="457200"/>
            <a:r>
              <a:rPr lang="en-US" sz="1400" b="1" kern="0" dirty="0">
                <a:solidFill>
                  <a:prstClr val="white"/>
                </a:solidFill>
                <a:latin typeface="Arial" panose="020B0604020202020204" pitchFamily="34" charset="0"/>
                <a:cs typeface="Arial" panose="020B0604020202020204" pitchFamily="34" charset="0"/>
              </a:rPr>
              <a:t>Instruments</a:t>
            </a:r>
          </a:p>
        </p:txBody>
      </p:sp>
      <p:sp>
        <p:nvSpPr>
          <p:cNvPr id="26" name="AutoShape 3">
            <a:extLst>
              <a:ext uri="{FF2B5EF4-FFF2-40B4-BE49-F238E27FC236}">
                <a16:creationId xmlns:a16="http://schemas.microsoft.com/office/drawing/2014/main" id="{BCCD231A-E7A1-4DE6-A980-B1C8F56DA609}"/>
              </a:ext>
            </a:extLst>
          </p:cNvPr>
          <p:cNvSpPr>
            <a:spLocks noChangeArrowheads="1"/>
          </p:cNvSpPr>
          <p:nvPr/>
        </p:nvSpPr>
        <p:spPr bwMode="auto">
          <a:xfrm rot="5400000">
            <a:off x="2706899" y="1963693"/>
            <a:ext cx="869180" cy="2666998"/>
          </a:xfrm>
          <a:prstGeom prst="roundRect">
            <a:avLst/>
          </a:prstGeom>
          <a:solidFill>
            <a:srgbClr val="002060"/>
          </a:solidFill>
          <a:ln w="12700" cap="flat" cmpd="sng" algn="ctr">
            <a:solidFill>
              <a:srgbClr val="494947"/>
            </a:solidFill>
            <a:prstDash val="solid"/>
            <a:miter lim="800000"/>
          </a:ln>
          <a:effectLst/>
        </p:spPr>
        <p:txBody>
          <a:bodyPr vert="vert270" lIns="18000" rIns="18000" rtlCol="0" anchor="ctr"/>
          <a:lstStyle/>
          <a:p>
            <a:pPr algn="ctr" defTabSz="457200"/>
            <a:r>
              <a:rPr lang="en-US" sz="1400" b="1" kern="0" dirty="0">
                <a:solidFill>
                  <a:prstClr val="white"/>
                </a:solidFill>
                <a:latin typeface="Arial" panose="020B0604020202020204" pitchFamily="34" charset="0"/>
                <a:cs typeface="Arial" panose="020B0604020202020204" pitchFamily="34" charset="0"/>
              </a:rPr>
              <a:t>Calculation</a:t>
            </a:r>
          </a:p>
        </p:txBody>
      </p:sp>
      <p:sp>
        <p:nvSpPr>
          <p:cNvPr id="44" name="AutoShape 3">
            <a:extLst>
              <a:ext uri="{FF2B5EF4-FFF2-40B4-BE49-F238E27FC236}">
                <a16:creationId xmlns:a16="http://schemas.microsoft.com/office/drawing/2014/main" id="{E040E2A7-D4A2-4BF5-A66C-5B797AEA10B4}"/>
              </a:ext>
            </a:extLst>
          </p:cNvPr>
          <p:cNvSpPr>
            <a:spLocks noChangeArrowheads="1"/>
          </p:cNvSpPr>
          <p:nvPr/>
        </p:nvSpPr>
        <p:spPr bwMode="auto">
          <a:xfrm rot="5400000">
            <a:off x="7761257" y="-1251678"/>
            <a:ext cx="869179" cy="7095196"/>
          </a:xfrm>
          <a:prstGeom prst="roundRect">
            <a:avLst/>
          </a:prstGeom>
          <a:solidFill>
            <a:schemeClr val="accent1">
              <a:lumMod val="20000"/>
              <a:lumOff val="80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Instruments with an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exotic underlying exposure </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such as longevity risk, weather, etc.</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Instruments subject to </a:t>
            </a:r>
            <a:r>
              <a:rPr kumimoji="0" lang="en-US" sz="1100" b="0" i="0" u="none" strike="noStrike" kern="0" cap="none" spc="0" normalizeH="0" baseline="0" noProof="0" dirty="0" err="1">
                <a:ln>
                  <a:noFill/>
                </a:ln>
                <a:solidFill>
                  <a:prstClr val="black"/>
                </a:solidFill>
                <a:effectLst/>
                <a:uLnTx/>
                <a:uFillTx/>
                <a:latin typeface="Arial" pitchFamily="34" charset="0"/>
                <a:ea typeface="ＭＳ Ｐゴシック" pitchFamily="50" charset="-128"/>
                <a:cs typeface="Arial" pitchFamily="34" charset="0"/>
              </a:rPr>
              <a:t>vega</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 or curvature risk capital charges in the trading book and with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pay-offs that cannot be written or perfectly replicated</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 as a finite linear combination of vanilla options with a single underlying equity price, commodity price, exchange rate, bond price, CDS price or interest rate swap</a:t>
            </a:r>
            <a:endParaRPr kumimoji="0" lang="en-US" sz="110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
        <p:nvSpPr>
          <p:cNvPr id="46" name="AutoShape 3">
            <a:extLst>
              <a:ext uri="{FF2B5EF4-FFF2-40B4-BE49-F238E27FC236}">
                <a16:creationId xmlns:a16="http://schemas.microsoft.com/office/drawing/2014/main" id="{19247C24-385D-47A2-819B-870C43967EA8}"/>
              </a:ext>
            </a:extLst>
          </p:cNvPr>
          <p:cNvSpPr>
            <a:spLocks noChangeArrowheads="1"/>
          </p:cNvSpPr>
          <p:nvPr/>
        </p:nvSpPr>
        <p:spPr bwMode="auto">
          <a:xfrm rot="5400000">
            <a:off x="7770792" y="-252851"/>
            <a:ext cx="869179" cy="7114268"/>
          </a:xfrm>
          <a:prstGeom prst="roundRect">
            <a:avLst/>
          </a:prstGeom>
          <a:solidFill>
            <a:schemeClr val="accent1">
              <a:lumMod val="20000"/>
              <a:lumOff val="80000"/>
            </a:schemeClr>
          </a:solidFill>
          <a:ln w="6350" algn="ctr">
            <a:solidFill>
              <a:schemeClr val="tx1"/>
            </a:solidFill>
            <a:miter lim="800000"/>
            <a:headEnd/>
            <a:tailEnd/>
          </a:ln>
        </p:spPr>
        <p:txBody>
          <a:bodyPr rot="10800000" vert="eaVert" lIns="88900" tIns="88900" rIns="88900" bIns="8890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The RRAO is the simple sum of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gross notional amounts </a:t>
            </a:r>
            <a:r>
              <a:rPr kumimoji="0" lang="en-US" sz="1100" b="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of the instruments bearing residual risks, multiplied by a risk weight..</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The risk weight for instruments with an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exotic underlying is 1.0%</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The risk weight for instruments bearing </a:t>
            </a:r>
            <a:r>
              <a:rPr kumimoji="0" lang="en-US" sz="1100" b="1" i="0"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other residual risks is 0.1%</a:t>
            </a:r>
          </a:p>
        </p:txBody>
      </p:sp>
      <p:sp>
        <p:nvSpPr>
          <p:cNvPr id="53" name="Rectangle: Rounded Corners 52">
            <a:extLst>
              <a:ext uri="{FF2B5EF4-FFF2-40B4-BE49-F238E27FC236}">
                <a16:creationId xmlns:a16="http://schemas.microsoft.com/office/drawing/2014/main" id="{5EAB64B6-4026-43B5-923B-383167B9D2A3}"/>
              </a:ext>
            </a:extLst>
          </p:cNvPr>
          <p:cNvSpPr/>
          <p:nvPr/>
        </p:nvSpPr>
        <p:spPr>
          <a:xfrm>
            <a:off x="2514600" y="3886200"/>
            <a:ext cx="2230610" cy="987056"/>
          </a:xfrm>
          <a:prstGeom prst="roundRect">
            <a:avLst/>
          </a:prstGeom>
          <a:solidFill>
            <a:schemeClr val="accent6">
              <a:lumMod val="40000"/>
              <a:lumOff val="60000"/>
            </a:schemeClr>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RRAO</a:t>
            </a:r>
          </a:p>
        </p:txBody>
      </p:sp>
      <p:sp>
        <p:nvSpPr>
          <p:cNvPr id="54" name="Equals 53">
            <a:extLst>
              <a:ext uri="{FF2B5EF4-FFF2-40B4-BE49-F238E27FC236}">
                <a16:creationId xmlns:a16="http://schemas.microsoft.com/office/drawing/2014/main" id="{E9641821-611A-443B-A002-DD85D5A06C53}"/>
              </a:ext>
            </a:extLst>
          </p:cNvPr>
          <p:cNvSpPr/>
          <p:nvPr/>
        </p:nvSpPr>
        <p:spPr bwMode="auto">
          <a:xfrm>
            <a:off x="4857746" y="4145657"/>
            <a:ext cx="1219200" cy="468142"/>
          </a:xfrm>
          <a:prstGeom prst="mathEqual">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endParaRPr>
          </a:p>
        </p:txBody>
      </p:sp>
      <p:sp>
        <p:nvSpPr>
          <p:cNvPr id="55" name="TextBox 54">
            <a:extLst>
              <a:ext uri="{FF2B5EF4-FFF2-40B4-BE49-F238E27FC236}">
                <a16:creationId xmlns:a16="http://schemas.microsoft.com/office/drawing/2014/main" id="{658FE54A-85F0-4EFE-BAE9-F8E7F6574385}"/>
              </a:ext>
            </a:extLst>
          </p:cNvPr>
          <p:cNvSpPr txBox="1"/>
          <p:nvPr/>
        </p:nvSpPr>
        <p:spPr>
          <a:xfrm>
            <a:off x="6189482" y="4152134"/>
            <a:ext cx="4648201" cy="461665"/>
          </a:xfrm>
          <a:prstGeom prst="rect">
            <a:avLst/>
          </a:prstGeom>
          <a:noFill/>
        </p:spPr>
        <p:txBody>
          <a:bodyPr wrap="square" rtlCol="0">
            <a:spAutoFit/>
          </a:bodyPr>
          <a:lstStyle/>
          <a:p>
            <a:r>
              <a:rPr lang="en-US" sz="2400" b="1" dirty="0">
                <a:latin typeface="+mj-lt"/>
              </a:rPr>
              <a:t>Sum (Notional) * Risk weight</a:t>
            </a:r>
          </a:p>
        </p:txBody>
      </p:sp>
      <p:sp>
        <p:nvSpPr>
          <p:cNvPr id="56" name="AutoShape 3">
            <a:extLst>
              <a:ext uri="{FF2B5EF4-FFF2-40B4-BE49-F238E27FC236}">
                <a16:creationId xmlns:a16="http://schemas.microsoft.com/office/drawing/2014/main" id="{0FF735F9-2885-40C8-9132-C4521951C341}"/>
              </a:ext>
            </a:extLst>
          </p:cNvPr>
          <p:cNvSpPr>
            <a:spLocks noChangeArrowheads="1"/>
          </p:cNvSpPr>
          <p:nvPr/>
        </p:nvSpPr>
        <p:spPr bwMode="auto">
          <a:xfrm rot="5400000">
            <a:off x="9820611" y="5354970"/>
            <a:ext cx="1085179" cy="1768478"/>
          </a:xfrm>
          <a:prstGeom prst="roundRect">
            <a:avLst/>
          </a:prstGeom>
          <a:solidFill>
            <a:schemeClr val="accent5">
              <a:lumMod val="75000"/>
            </a:schemeClr>
          </a:solidFill>
          <a:ln w="6350" algn="ctr">
            <a:solidFill>
              <a:schemeClr val="tx1"/>
            </a:solidFill>
            <a:miter lim="800000"/>
            <a:headEnd/>
            <a:tailEnd/>
          </a:ln>
        </p:spPr>
        <p:txBody>
          <a:bodyPr rot="10800000" vert="eaVert" lIns="88900" tIns="88900" rIns="88900" bIns="889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Residual risk add-on (RRAO)</a:t>
            </a:r>
          </a:p>
        </p:txBody>
      </p:sp>
      <p:sp>
        <p:nvSpPr>
          <p:cNvPr id="57" name="AutoShape 4">
            <a:extLst>
              <a:ext uri="{FF2B5EF4-FFF2-40B4-BE49-F238E27FC236}">
                <a16:creationId xmlns:a16="http://schemas.microsoft.com/office/drawing/2014/main" id="{91BDFE77-2293-4A11-9B2F-395BC4807CA1}"/>
              </a:ext>
            </a:extLst>
          </p:cNvPr>
          <p:cNvSpPr>
            <a:spLocks noChangeArrowheads="1"/>
          </p:cNvSpPr>
          <p:nvPr/>
        </p:nvSpPr>
        <p:spPr bwMode="auto">
          <a:xfrm rot="5400000">
            <a:off x="6963111" y="5354969"/>
            <a:ext cx="1085179" cy="1768481"/>
          </a:xfrm>
          <a:prstGeom prst="roundRect">
            <a:avLst/>
          </a:prstGeom>
          <a:solidFill>
            <a:schemeClr val="accent5">
              <a:lumMod val="75000"/>
            </a:schemeClr>
          </a:solidFill>
          <a:ln w="6350" algn="ctr">
            <a:solidFill>
              <a:schemeClr val="tx1"/>
            </a:solidFill>
            <a:miter lim="800000"/>
            <a:headEnd/>
            <a:tailEnd/>
          </a:ln>
        </p:spPr>
        <p:txBody>
          <a:bodyPr rot="10800000" vert="eaVert" lIns="88900" tIns="88900" rIns="88900" bIns="889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Default risk capital (DRC)</a:t>
            </a:r>
          </a:p>
        </p:txBody>
      </p:sp>
      <p:sp>
        <p:nvSpPr>
          <p:cNvPr id="58" name="AutoShape 5">
            <a:extLst>
              <a:ext uri="{FF2B5EF4-FFF2-40B4-BE49-F238E27FC236}">
                <a16:creationId xmlns:a16="http://schemas.microsoft.com/office/drawing/2014/main" id="{600C3774-7E5C-447D-8C12-82F775D9BD09}"/>
              </a:ext>
            </a:extLst>
          </p:cNvPr>
          <p:cNvSpPr>
            <a:spLocks noChangeArrowheads="1"/>
          </p:cNvSpPr>
          <p:nvPr/>
        </p:nvSpPr>
        <p:spPr bwMode="auto">
          <a:xfrm rot="5400000">
            <a:off x="3381711" y="4631073"/>
            <a:ext cx="1085179" cy="3216275"/>
          </a:xfrm>
          <a:prstGeom prst="roundRect">
            <a:avLst/>
          </a:prstGeom>
          <a:solidFill>
            <a:schemeClr val="accent5">
              <a:lumMod val="75000"/>
            </a:schemeClr>
          </a:solidFill>
          <a:ln w="6350" algn="ctr">
            <a:solidFill>
              <a:schemeClr val="tx1"/>
            </a:solidFill>
            <a:miter lim="800000"/>
            <a:headEnd/>
            <a:tailEnd/>
          </a:ln>
        </p:spPr>
        <p:txBody>
          <a:bodyPr rot="10800000" vert="eaVert" lIns="88900" tIns="88900" rIns="88900" bIns="889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rPr>
              <a:t>Sensitivities based method</a:t>
            </a:r>
          </a:p>
        </p:txBody>
      </p:sp>
      <p:pic>
        <p:nvPicPr>
          <p:cNvPr id="59" name="Graphic 58" descr="Add with solid fill">
            <a:extLst>
              <a:ext uri="{FF2B5EF4-FFF2-40B4-BE49-F238E27FC236}">
                <a16:creationId xmlns:a16="http://schemas.microsoft.com/office/drawing/2014/main" id="{1731F74E-4A35-4B00-BB1C-615BC46322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19749" y="5781674"/>
            <a:ext cx="914400" cy="914400"/>
          </a:xfrm>
          <a:prstGeom prst="rect">
            <a:avLst/>
          </a:prstGeom>
        </p:spPr>
      </p:pic>
      <p:pic>
        <p:nvPicPr>
          <p:cNvPr id="60" name="Graphic 59" descr="Add with solid fill">
            <a:extLst>
              <a:ext uri="{FF2B5EF4-FFF2-40B4-BE49-F238E27FC236}">
                <a16:creationId xmlns:a16="http://schemas.microsoft.com/office/drawing/2014/main" id="{7A4477D6-04E0-4330-A3F1-A998573A34F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77252" y="5782009"/>
            <a:ext cx="914400" cy="914400"/>
          </a:xfrm>
          <a:prstGeom prst="rect">
            <a:avLst/>
          </a:prstGeom>
        </p:spPr>
      </p:pic>
      <p:sp>
        <p:nvSpPr>
          <p:cNvPr id="61" name="Rectangle: Rounded Corners 60">
            <a:extLst>
              <a:ext uri="{FF2B5EF4-FFF2-40B4-BE49-F238E27FC236}">
                <a16:creationId xmlns:a16="http://schemas.microsoft.com/office/drawing/2014/main" id="{0542C50F-1E72-466B-AAA7-4A5C5B5EED9D}"/>
              </a:ext>
            </a:extLst>
          </p:cNvPr>
          <p:cNvSpPr/>
          <p:nvPr/>
        </p:nvSpPr>
        <p:spPr>
          <a:xfrm>
            <a:off x="1788918" y="5119249"/>
            <a:ext cx="10116829" cy="461665"/>
          </a:xfrm>
          <a:prstGeom prst="roundRect">
            <a:avLst/>
          </a:prstGeom>
          <a:solidFill>
            <a:schemeClr val="bg1">
              <a:lumMod val="85000"/>
            </a:schemeClr>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Final capital requirement</a:t>
            </a:r>
          </a:p>
        </p:txBody>
      </p:sp>
      <p:sp>
        <p:nvSpPr>
          <p:cNvPr id="63" name="Rectangle 62">
            <a:extLst>
              <a:ext uri="{FF2B5EF4-FFF2-40B4-BE49-F238E27FC236}">
                <a16:creationId xmlns:a16="http://schemas.microsoft.com/office/drawing/2014/main" id="{866D7935-211C-487B-88EB-6E4A2994003B}"/>
              </a:ext>
            </a:extLst>
          </p:cNvPr>
          <p:cNvSpPr/>
          <p:nvPr/>
        </p:nvSpPr>
        <p:spPr bwMode="auto">
          <a:xfrm>
            <a:off x="0" y="6556464"/>
            <a:ext cx="711200" cy="30153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IN" sz="1100" b="1" i="0" u="none" strike="noStrike" cap="none" normalizeH="0" baseline="0" dirty="0">
                <a:ln>
                  <a:noFill/>
                </a:ln>
                <a:solidFill>
                  <a:schemeClr val="bg1"/>
                </a:solidFill>
                <a:effectLst/>
                <a:latin typeface="Arial" pitchFamily="34" charset="0"/>
              </a:rPr>
              <a:t>Poll Q4</a:t>
            </a:r>
          </a:p>
        </p:txBody>
      </p:sp>
    </p:spTree>
    <p:extLst>
      <p:ext uri="{BB962C8B-B14F-4D97-AF65-F5344CB8AC3E}">
        <p14:creationId xmlns:p14="http://schemas.microsoft.com/office/powerpoint/2010/main" val="3064473667"/>
      </p:ext>
    </p:extLst>
  </p:cSld>
  <p:clrMapOvr>
    <a:overrideClrMapping bg1="lt1" tx1="dk1" bg2="lt2" tx2="dk2" accent1="accent1" accent2="accent2" accent3="accent3" accent4="accent4" accent5="accent5" accent6="accent6" hlink="hlink" folHlink="folHlink"/>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1828800" y="310709"/>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00000"/>
                </a:solidFill>
                <a:effectLst/>
                <a:uLnTx/>
                <a:uFillTx/>
                <a:latin typeface="Arial"/>
                <a:ea typeface="+mj-ea"/>
                <a:cs typeface="Arial"/>
              </a:rPr>
              <a:t>Agenda</a:t>
            </a:r>
          </a:p>
        </p:txBody>
      </p:sp>
      <p:sp>
        <p:nvSpPr>
          <p:cNvPr id="4" name="Rectangle 3"/>
          <p:cNvSpPr txBox="1">
            <a:spLocks noChangeArrowheads="1"/>
          </p:cNvSpPr>
          <p:nvPr/>
        </p:nvSpPr>
        <p:spPr>
          <a:xfrm>
            <a:off x="1905000" y="1295400"/>
            <a:ext cx="9829800" cy="53340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265113" marR="0" lvl="0" indent="-265113" algn="l" defTabSz="914400" rtl="0" eaLnBrk="0" fontAlgn="base" latinLnBrk="0" hangingPunct="0">
              <a:lnSpc>
                <a:spcPct val="100000"/>
              </a:lnSpc>
              <a:spcBef>
                <a:spcPct val="0"/>
              </a:spcBef>
              <a:spcAft>
                <a:spcPts val="1200"/>
              </a:spcAft>
              <a:buClrTx/>
              <a:buSzTx/>
              <a:buFontTx/>
              <a:buChar char="•"/>
              <a:tabLst/>
              <a:defRPr/>
            </a:pPr>
            <a:r>
              <a:rPr kumimoji="0" lang="en-US" altLang="en-US" sz="1600" b="0" i="0" u="none" strike="noStrike" kern="0" cap="none" spc="0" normalizeH="0" baseline="0" noProof="0" dirty="0">
                <a:ln>
                  <a:noFill/>
                </a:ln>
                <a:solidFill>
                  <a:srgbClr val="000000"/>
                </a:solidFill>
                <a:effectLst/>
                <a:uLnTx/>
                <a:uFillTx/>
                <a:latin typeface="Arial"/>
                <a:ea typeface="+mn-ea"/>
                <a:cs typeface="+mn-cs"/>
              </a:rPr>
              <a:t>Overview of market </a:t>
            </a:r>
            <a:r>
              <a:rPr lang="en-US" altLang="en-US" sz="1600" kern="0" dirty="0">
                <a:solidFill>
                  <a:srgbClr val="000000"/>
                </a:solidFill>
                <a:latin typeface="Arial"/>
              </a:rPr>
              <a:t>risk</a:t>
            </a:r>
            <a:endParaRPr kumimoji="0" lang="en-US" altLang="en-US" sz="1600" b="0" i="0" u="none" strike="noStrike" kern="0" cap="none" spc="0" normalizeH="0" baseline="0" noProof="0" dirty="0">
              <a:ln>
                <a:noFill/>
              </a:ln>
              <a:solidFill>
                <a:srgbClr val="000000"/>
              </a:solidFill>
              <a:effectLst/>
              <a:uLnTx/>
              <a:uFillTx/>
              <a:latin typeface="Arial"/>
              <a:ea typeface="+mn-ea"/>
              <a:cs typeface="+mn-cs"/>
            </a:endParaRPr>
          </a:p>
          <a:p>
            <a:pPr marL="265113" marR="0" lvl="0" indent="-265113" algn="l" defTabSz="914400" rtl="0" eaLnBrk="0" fontAlgn="base" latinLnBrk="0" hangingPunct="0">
              <a:lnSpc>
                <a:spcPct val="100000"/>
              </a:lnSpc>
              <a:spcBef>
                <a:spcPct val="0"/>
              </a:spcBef>
              <a:spcAft>
                <a:spcPts val="1200"/>
              </a:spcAft>
              <a:buClrTx/>
              <a:buSzTx/>
              <a:buFontTx/>
              <a:buChar char="•"/>
              <a:tabLst/>
              <a:defRPr/>
            </a:pPr>
            <a:r>
              <a:rPr kumimoji="0" lang="en-US" altLang="en-US" sz="1600" b="0" i="0" u="none" strike="noStrike" kern="0" cap="none" spc="0" normalizeH="0" baseline="0" noProof="0" dirty="0">
                <a:ln>
                  <a:noFill/>
                </a:ln>
                <a:solidFill>
                  <a:srgbClr val="000000"/>
                </a:solidFill>
                <a:effectLst/>
                <a:uLnTx/>
                <a:uFillTx/>
                <a:latin typeface="Arial"/>
                <a:ea typeface="+mn-ea"/>
                <a:cs typeface="+mn-cs"/>
              </a:rPr>
              <a:t>Drivers of market risk</a:t>
            </a:r>
          </a:p>
          <a:p>
            <a:pPr marL="265113" marR="0" lvl="0" indent="-265113" algn="l" defTabSz="914400" rtl="0" eaLnBrk="0" fontAlgn="base" latinLnBrk="0" hangingPunct="0">
              <a:lnSpc>
                <a:spcPct val="100000"/>
              </a:lnSpc>
              <a:spcBef>
                <a:spcPct val="0"/>
              </a:spcBef>
              <a:spcAft>
                <a:spcPts val="1200"/>
              </a:spcAft>
              <a:buClrTx/>
              <a:buSzTx/>
              <a:buFontTx/>
              <a:buChar char="•"/>
              <a:tabLst/>
              <a:defRPr/>
            </a:pPr>
            <a:r>
              <a:rPr kumimoji="0" lang="en-US" altLang="en-US" sz="1600" b="0" i="0" u="none" strike="noStrike" kern="0" cap="none" spc="0" normalizeH="0" baseline="0" noProof="0" dirty="0">
                <a:ln>
                  <a:noFill/>
                </a:ln>
                <a:solidFill>
                  <a:srgbClr val="000000"/>
                </a:solidFill>
                <a:effectLst/>
                <a:uLnTx/>
                <a:uFillTx/>
                <a:latin typeface="Arial"/>
                <a:ea typeface="+mn-ea"/>
                <a:cs typeface="+mn-cs"/>
              </a:rPr>
              <a:t>Sources of market risk for a bank</a:t>
            </a:r>
          </a:p>
          <a:p>
            <a:pPr marL="265113" marR="0" lvl="0" indent="-265113" algn="l" defTabSz="914400" rtl="0" eaLnBrk="0" fontAlgn="base" latinLnBrk="0" hangingPunct="0">
              <a:lnSpc>
                <a:spcPct val="100000"/>
              </a:lnSpc>
              <a:spcBef>
                <a:spcPct val="0"/>
              </a:spcBef>
              <a:spcAft>
                <a:spcPts val="1200"/>
              </a:spcAft>
              <a:buClrTx/>
              <a:buSzTx/>
              <a:buFontTx/>
              <a:buChar char="•"/>
              <a:tabLst/>
              <a:defRPr/>
            </a:pPr>
            <a:r>
              <a:rPr kumimoji="0" lang="en-US" altLang="en-US" sz="1600" b="0" i="0" u="none" strike="noStrike" kern="0" cap="none" spc="0" normalizeH="0" baseline="0" noProof="0" dirty="0">
                <a:ln>
                  <a:noFill/>
                </a:ln>
                <a:solidFill>
                  <a:srgbClr val="000000"/>
                </a:solidFill>
                <a:effectLst/>
                <a:uLnTx/>
                <a:uFillTx/>
                <a:latin typeface="Arial"/>
                <a:ea typeface="+mn-ea"/>
                <a:cs typeface="+mn-cs"/>
              </a:rPr>
              <a:t>Capital requirements for market risk under Basel</a:t>
            </a:r>
          </a:p>
          <a:p>
            <a:pPr marL="265113" marR="0" lvl="0" indent="-265113" algn="l" defTabSz="914400" rtl="0" eaLnBrk="0" fontAlgn="base" latinLnBrk="0" hangingPunct="0">
              <a:lnSpc>
                <a:spcPct val="100000"/>
              </a:lnSpc>
              <a:spcBef>
                <a:spcPct val="0"/>
              </a:spcBef>
              <a:spcAft>
                <a:spcPts val="1200"/>
              </a:spcAft>
              <a:buClrTx/>
              <a:buSzTx/>
              <a:buFontTx/>
              <a:buChar char="•"/>
              <a:tabLst/>
              <a:defRPr/>
            </a:pPr>
            <a:r>
              <a:rPr lang="en-US" altLang="en-US" sz="1600" kern="0" dirty="0">
                <a:solidFill>
                  <a:srgbClr val="000000"/>
                </a:solidFill>
                <a:latin typeface="Arial"/>
              </a:rPr>
              <a:t>Fundamental Review of the Trading Book (FRTB)</a:t>
            </a:r>
            <a:endParaRPr kumimoji="0" lang="en-US" altLang="en-US" sz="1600" b="0" i="0" u="none" strike="noStrike" kern="0" cap="none" spc="0" normalizeH="0" baseline="0" noProof="0" dirty="0">
              <a:ln>
                <a:noFill/>
              </a:ln>
              <a:solidFill>
                <a:srgbClr val="000000"/>
              </a:solidFill>
              <a:effectLst/>
              <a:uLnTx/>
              <a:uFillTx/>
              <a:latin typeface="Arial"/>
              <a:ea typeface="+mn-ea"/>
              <a:cs typeface="+mn-cs"/>
            </a:endParaRPr>
          </a:p>
          <a:p>
            <a:pPr marL="717550" marR="0" lvl="0" indent="-182563" algn="l" defTabSz="914400" rtl="0" eaLnBrk="0" fontAlgn="base" latinLnBrk="0" hangingPunct="0">
              <a:lnSpc>
                <a:spcPct val="100000"/>
              </a:lnSpc>
              <a:spcBef>
                <a:spcPct val="0"/>
              </a:spcBef>
              <a:spcAft>
                <a:spcPts val="1200"/>
              </a:spcAft>
              <a:buClrTx/>
              <a:buSzTx/>
              <a:buFont typeface="Wingdings" panose="05000000000000000000" pitchFamily="2" charset="2"/>
              <a:buChar char="ü"/>
              <a:tabLst/>
              <a:defRPr/>
            </a:pPr>
            <a:r>
              <a:rPr kumimoji="0" lang="en-US" altLang="en-US" sz="1600" b="0" i="0" u="none" strike="noStrike" kern="0" cap="none" spc="0" normalizeH="0" baseline="0" noProof="0" dirty="0">
                <a:ln>
                  <a:noFill/>
                </a:ln>
                <a:solidFill>
                  <a:srgbClr val="000000"/>
                </a:solidFill>
                <a:effectLst/>
                <a:uLnTx/>
                <a:uFillTx/>
                <a:latin typeface="Arial"/>
                <a:ea typeface="+mn-ea"/>
                <a:cs typeface="+mn-cs"/>
              </a:rPr>
              <a:t>    Boundary between trading and banking books</a:t>
            </a:r>
          </a:p>
          <a:p>
            <a:pPr marL="717550" marR="0" lvl="0" indent="-182563" algn="l" defTabSz="914400" rtl="0" eaLnBrk="0" fontAlgn="base" latinLnBrk="0" hangingPunct="0">
              <a:lnSpc>
                <a:spcPct val="100000"/>
              </a:lnSpc>
              <a:spcBef>
                <a:spcPct val="0"/>
              </a:spcBef>
              <a:spcAft>
                <a:spcPts val="1200"/>
              </a:spcAft>
              <a:buClrTx/>
              <a:buSzTx/>
              <a:buFont typeface="Wingdings" panose="05000000000000000000" pitchFamily="2" charset="2"/>
              <a:buChar char="ü"/>
              <a:tabLst/>
              <a:defRPr/>
            </a:pPr>
            <a:r>
              <a:rPr kumimoji="0" lang="en-US" altLang="en-US" sz="1600" b="0" i="0" u="none" strike="noStrike" kern="0" cap="none" spc="0" normalizeH="0" baseline="0" noProof="0" dirty="0">
                <a:ln>
                  <a:noFill/>
                </a:ln>
                <a:solidFill>
                  <a:srgbClr val="000000"/>
                </a:solidFill>
                <a:effectLst/>
                <a:uLnTx/>
                <a:uFillTx/>
                <a:latin typeface="Arial"/>
                <a:ea typeface="+mn-ea"/>
                <a:cs typeface="+mn-cs"/>
              </a:rPr>
              <a:t>    Standardized approach</a:t>
            </a:r>
          </a:p>
          <a:p>
            <a:pPr marL="1117600" lvl="1" indent="-182563">
              <a:spcBef>
                <a:spcPct val="0"/>
              </a:spcBef>
              <a:spcAft>
                <a:spcPts val="1200"/>
              </a:spcAft>
              <a:buFont typeface="Wingdings" panose="05000000000000000000" pitchFamily="2" charset="2"/>
              <a:buChar char="Ø"/>
              <a:defRPr/>
            </a:pPr>
            <a:r>
              <a:rPr kumimoji="0" lang="en-US" altLang="en-US" sz="1200" b="0" i="0" u="none" strike="noStrike" kern="0" cap="none" spc="0" normalizeH="0" baseline="0" noProof="0" dirty="0">
                <a:ln>
                  <a:noFill/>
                </a:ln>
                <a:solidFill>
                  <a:srgbClr val="000000"/>
                </a:solidFill>
                <a:effectLst/>
                <a:uLnTx/>
                <a:uFillTx/>
                <a:latin typeface="Arial"/>
                <a:ea typeface="+mn-ea"/>
                <a:cs typeface="+mn-cs"/>
              </a:rPr>
              <a:t>    </a:t>
            </a:r>
            <a:r>
              <a:rPr kumimoji="0" lang="en-US" altLang="en-US" sz="1600" b="0" i="0" u="none" strike="noStrike" kern="0" cap="none" spc="0" normalizeH="0" baseline="0" noProof="0" dirty="0">
                <a:ln>
                  <a:noFill/>
                </a:ln>
                <a:solidFill>
                  <a:srgbClr val="000000"/>
                </a:solidFill>
                <a:effectLst/>
                <a:uLnTx/>
                <a:uFillTx/>
                <a:latin typeface="Arial"/>
                <a:ea typeface="+mn-ea"/>
                <a:cs typeface="+mn-cs"/>
              </a:rPr>
              <a:t>Sensitivity Based Approach</a:t>
            </a:r>
          </a:p>
          <a:p>
            <a:pPr marL="1220787" lvl="1">
              <a:spcBef>
                <a:spcPct val="0"/>
              </a:spcBef>
              <a:spcAft>
                <a:spcPts val="1200"/>
              </a:spcAft>
              <a:buFont typeface="Wingdings" panose="05000000000000000000" pitchFamily="2" charset="2"/>
              <a:buChar char="Ø"/>
              <a:defRPr/>
            </a:pPr>
            <a:r>
              <a:rPr kumimoji="0" lang="en-US" altLang="en-US" sz="1600" b="0" i="0" u="none" strike="noStrike" kern="0" cap="none" spc="0" normalizeH="0" baseline="0" noProof="0" dirty="0">
                <a:ln>
                  <a:noFill/>
                </a:ln>
                <a:solidFill>
                  <a:srgbClr val="000000"/>
                </a:solidFill>
                <a:effectLst/>
                <a:uLnTx/>
                <a:uFillTx/>
                <a:latin typeface="Arial"/>
                <a:ea typeface="+mn-ea"/>
                <a:cs typeface="+mn-cs"/>
              </a:rPr>
              <a:t>    Default Risk Charge</a:t>
            </a:r>
          </a:p>
          <a:p>
            <a:pPr marL="1220787" lvl="1">
              <a:spcBef>
                <a:spcPct val="0"/>
              </a:spcBef>
              <a:spcAft>
                <a:spcPts val="1200"/>
              </a:spcAft>
              <a:buFont typeface="Wingdings" panose="05000000000000000000" pitchFamily="2" charset="2"/>
              <a:buChar char="Ø"/>
              <a:defRPr/>
            </a:pPr>
            <a:r>
              <a:rPr lang="en-US" altLang="en-US" sz="1600" kern="0" dirty="0">
                <a:solidFill>
                  <a:srgbClr val="000000"/>
                </a:solidFill>
                <a:latin typeface="Arial"/>
              </a:rPr>
              <a:t>    Residual Risk Add-on</a:t>
            </a:r>
          </a:p>
          <a:p>
            <a:pPr marL="265113" marR="0" lvl="0" indent="-265113" algn="l" defTabSz="914400" rtl="0" eaLnBrk="0" fontAlgn="base" latinLnBrk="0" hangingPunct="0">
              <a:lnSpc>
                <a:spcPct val="100000"/>
              </a:lnSpc>
              <a:spcBef>
                <a:spcPct val="0"/>
              </a:spcBef>
              <a:spcAft>
                <a:spcPts val="1200"/>
              </a:spcAft>
              <a:buClrTx/>
              <a:buSzTx/>
              <a:buFontTx/>
              <a:buChar char="•"/>
              <a:tabLst/>
              <a:defRPr/>
            </a:pPr>
            <a:r>
              <a:rPr kumimoji="0" lang="en-US" altLang="en-US" sz="1600" b="0" i="0" u="none" strike="noStrike" kern="0" cap="none" spc="0" normalizeH="0" baseline="0" noProof="0" dirty="0">
                <a:ln>
                  <a:noFill/>
                </a:ln>
                <a:solidFill>
                  <a:srgbClr val="000000"/>
                </a:solidFill>
                <a:effectLst/>
                <a:uLnTx/>
                <a:uFillTx/>
                <a:latin typeface="Arial"/>
                <a:ea typeface="+mn-ea"/>
                <a:cs typeface="+mn-cs"/>
              </a:rPr>
              <a:t>Q/A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3200" b="0" i="0" u="none" strike="noStrike" kern="0" cap="none" spc="0" normalizeH="0" baseline="0" noProof="0" dirty="0">
              <a:ln>
                <a:noFill/>
              </a:ln>
              <a:solidFill>
                <a:srgbClr val="000000"/>
              </a:solidFill>
              <a:effectLst/>
              <a:uLnTx/>
              <a:uFillTx/>
              <a:latin typeface="Times New Roman"/>
              <a:ea typeface="+mn-ea"/>
              <a:cs typeface="+mn-cs"/>
            </a:endParaRPr>
          </a:p>
        </p:txBody>
      </p:sp>
      <p:pic>
        <p:nvPicPr>
          <p:cNvPr id="5" name="Picture 4">
            <a:extLst>
              <a:ext uri="{FF2B5EF4-FFF2-40B4-BE49-F238E27FC236}">
                <a16:creationId xmlns:a16="http://schemas.microsoft.com/office/drawing/2014/main" id="{F7E77D99-E674-41B5-B693-A8D4A38ADA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Tree>
    <p:extLst>
      <p:ext uri="{BB962C8B-B14F-4D97-AF65-F5344CB8AC3E}">
        <p14:creationId xmlns:p14="http://schemas.microsoft.com/office/powerpoint/2010/main" val="3600778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001" y="3505343"/>
            <a:ext cx="1588491" cy="1600200"/>
          </a:xfrm>
          <a:prstGeom prst="rect">
            <a:avLst/>
          </a:prstGeom>
        </p:spPr>
      </p:pic>
      <p:sp>
        <p:nvSpPr>
          <p:cNvPr id="6" name="Rectangle 150"/>
          <p:cNvSpPr txBox="1">
            <a:spLocks noChangeArrowheads="1"/>
          </p:cNvSpPr>
          <p:nvPr/>
        </p:nvSpPr>
        <p:spPr>
          <a:xfrm>
            <a:off x="228600" y="1295400"/>
            <a:ext cx="8435975"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a:ea typeface="+mj-ea"/>
                <a:cs typeface="+mj-cs"/>
              </a:rPr>
              <a:t>Thank You </a:t>
            </a:r>
            <a:endParaRPr kumimoji="0" lang="es-ES" altLang="en-US" sz="2800" b="1" i="0" u="none" strike="noStrike" kern="0" cap="none" spc="0" normalizeH="0" baseline="0" noProof="0" dirty="0">
              <a:ln>
                <a:noFill/>
              </a:ln>
              <a:solidFill>
                <a:srgbClr val="FFFFFF"/>
              </a:solidFill>
              <a:effectLst/>
              <a:uLnTx/>
              <a:uFillTx/>
              <a:latin typeface="Arial"/>
              <a:ea typeface="+mj-ea"/>
              <a:cs typeface="+mj-cs"/>
            </a:endParaRPr>
          </a:p>
        </p:txBody>
      </p:sp>
      <p:sp>
        <p:nvSpPr>
          <p:cNvPr id="7" name="Rectangle 150">
            <a:extLst>
              <a:ext uri="{FF2B5EF4-FFF2-40B4-BE49-F238E27FC236}">
                <a16:creationId xmlns:a16="http://schemas.microsoft.com/office/drawing/2014/main" id="{263E0D74-E311-485D-84D6-0B66858ABE34}"/>
              </a:ext>
            </a:extLst>
          </p:cNvPr>
          <p:cNvSpPr txBox="1">
            <a:spLocks noChangeArrowheads="1"/>
          </p:cNvSpPr>
          <p:nvPr/>
        </p:nvSpPr>
        <p:spPr>
          <a:xfrm>
            <a:off x="96730" y="3581400"/>
            <a:ext cx="9047269"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b="1" i="1" kern="0" dirty="0">
                <a:solidFill>
                  <a:srgbClr val="000000"/>
                </a:solidFill>
                <a:latin typeface="Arial"/>
              </a:rPr>
              <a:t>Fundamental review of the trading book (FRTB) – Standardized approach</a:t>
            </a:r>
            <a:endParaRPr kumimoji="0" lang="es-ES" altLang="en-US" sz="1800" b="1" i="1" u="none" strike="noStrike" kern="0" cap="none" spc="0" normalizeH="0" baseline="0" noProof="0" dirty="0">
              <a:ln>
                <a:noFill/>
              </a:ln>
              <a:solidFill>
                <a:srgbClr val="000000"/>
              </a:solidFill>
              <a:effectLst/>
              <a:uLnTx/>
              <a:uFillTx/>
              <a:latin typeface="Arial"/>
              <a:ea typeface="+mj-ea"/>
              <a:cs typeface="+mj-cs"/>
            </a:endParaRPr>
          </a:p>
        </p:txBody>
      </p:sp>
      <p:sp>
        <p:nvSpPr>
          <p:cNvPr id="8" name="Rectangle 168">
            <a:extLst>
              <a:ext uri="{FF2B5EF4-FFF2-40B4-BE49-F238E27FC236}">
                <a16:creationId xmlns:a16="http://schemas.microsoft.com/office/drawing/2014/main" id="{77EDAF62-7A73-4E53-87C2-E940032D04F5}"/>
              </a:ext>
            </a:extLst>
          </p:cNvPr>
          <p:cNvSpPr>
            <a:spLocks noChangeArrowheads="1"/>
          </p:cNvSpPr>
          <p:nvPr/>
        </p:nvSpPr>
        <p:spPr bwMode="auto">
          <a:xfrm>
            <a:off x="96730" y="4343324"/>
            <a:ext cx="57689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Harshit Gupta</a:t>
            </a:r>
            <a:b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lang="en-US" altLang="en-US" sz="1400" dirty="0">
                <a:solidFill>
                  <a:srgbClr val="000000"/>
                </a:solidFill>
              </a:rPr>
              <a:t>Executive Director – Acies Consulting LLP</a:t>
            </a:r>
            <a:b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endParaRPr kumimoji="0" lang="es-ES" alt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4711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FFED01E-C038-4123-A37C-8BE3AABABC72}"/>
              </a:ext>
            </a:extLst>
          </p:cNvPr>
          <p:cNvPicPr>
            <a:picLocks noChangeAspect="1"/>
          </p:cNvPicPr>
          <p:nvPr/>
        </p:nvPicPr>
        <p:blipFill>
          <a:blip r:embed="rId4"/>
          <a:stretch>
            <a:fillRect/>
          </a:stretch>
        </p:blipFill>
        <p:spPr>
          <a:xfrm>
            <a:off x="1839492" y="1145692"/>
            <a:ext cx="8842470" cy="4205775"/>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6"/>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8" name="Rectangle 2">
            <a:extLst>
              <a:ext uri="{FF2B5EF4-FFF2-40B4-BE49-F238E27FC236}">
                <a16:creationId xmlns:a16="http://schemas.microsoft.com/office/drawing/2014/main" id="{47FE1413-36B0-4671-AFFB-B759A43B5908}"/>
              </a:ext>
            </a:extLst>
          </p:cNvPr>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00000"/>
                </a:solidFill>
                <a:effectLst/>
                <a:uLnTx/>
                <a:uFillTx/>
                <a:latin typeface="Arial"/>
                <a:ea typeface="+mj-ea"/>
                <a:cs typeface="Arial"/>
              </a:rPr>
              <a:t>Typical balance sheet of a Financial Institutions</a:t>
            </a:r>
          </a:p>
        </p:txBody>
      </p:sp>
      <p:sp>
        <p:nvSpPr>
          <p:cNvPr id="10" name="Rectangle 9">
            <a:extLst>
              <a:ext uri="{FF2B5EF4-FFF2-40B4-BE49-F238E27FC236}">
                <a16:creationId xmlns:a16="http://schemas.microsoft.com/office/drawing/2014/main" id="{90C95DA9-3F6F-41DF-AA4F-A8657C16671D}"/>
              </a:ext>
            </a:extLst>
          </p:cNvPr>
          <p:cNvSpPr/>
          <p:nvPr/>
        </p:nvSpPr>
        <p:spPr bwMode="auto">
          <a:xfrm>
            <a:off x="1963759" y="2232018"/>
            <a:ext cx="5687361" cy="1092207"/>
          </a:xfrm>
          <a:prstGeom prst="rect">
            <a:avLst/>
          </a:prstGeom>
          <a:noFill/>
          <a:ln w="28575" cap="flat" cmpd="sng" algn="ctr">
            <a:solidFill>
              <a:srgbClr val="FF0000"/>
            </a:solidFill>
            <a:prstDash val="lgDashDot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dirty="0">
              <a:ln>
                <a:noFill/>
              </a:ln>
              <a:solidFill>
                <a:schemeClr val="tx1"/>
              </a:solidFill>
              <a:effectLst/>
              <a:latin typeface="Arial" pitchFamily="34" charset="0"/>
            </a:endParaRPr>
          </a:p>
        </p:txBody>
      </p:sp>
      <p:sp>
        <p:nvSpPr>
          <p:cNvPr id="3" name="TextBox 2">
            <a:extLst>
              <a:ext uri="{FF2B5EF4-FFF2-40B4-BE49-F238E27FC236}">
                <a16:creationId xmlns:a16="http://schemas.microsoft.com/office/drawing/2014/main" id="{46966556-D9BE-4344-A346-ED7DE2C95D70}"/>
              </a:ext>
            </a:extLst>
          </p:cNvPr>
          <p:cNvSpPr txBox="1"/>
          <p:nvPr/>
        </p:nvSpPr>
        <p:spPr>
          <a:xfrm>
            <a:off x="10681962" y="2251068"/>
            <a:ext cx="1223785" cy="646331"/>
          </a:xfrm>
          <a:prstGeom prst="rect">
            <a:avLst/>
          </a:prstGeom>
          <a:solidFill>
            <a:schemeClr val="accent1">
              <a:lumMod val="20000"/>
              <a:lumOff val="80000"/>
            </a:schemeClr>
          </a:solidFill>
          <a:ln>
            <a:solidFill>
              <a:schemeClr val="accent1"/>
            </a:solidFill>
          </a:ln>
        </p:spPr>
        <p:txBody>
          <a:bodyPr wrap="square" rtlCol="0">
            <a:spAutoFit/>
          </a:bodyPr>
          <a:lstStyle/>
          <a:p>
            <a:r>
              <a:rPr lang="en-US" sz="1200" b="1" i="1" dirty="0">
                <a:latin typeface="+mj-lt"/>
              </a:rPr>
              <a:t>Assets contributing to market risk</a:t>
            </a:r>
          </a:p>
        </p:txBody>
      </p:sp>
      <p:sp>
        <p:nvSpPr>
          <p:cNvPr id="12" name="Arrow: Up 11">
            <a:extLst>
              <a:ext uri="{FF2B5EF4-FFF2-40B4-BE49-F238E27FC236}">
                <a16:creationId xmlns:a16="http://schemas.microsoft.com/office/drawing/2014/main" id="{8E0F3F3B-67F6-4241-84C9-9BF6AA446832}"/>
              </a:ext>
            </a:extLst>
          </p:cNvPr>
          <p:cNvSpPr/>
          <p:nvPr/>
        </p:nvSpPr>
        <p:spPr bwMode="auto">
          <a:xfrm rot="4656536">
            <a:off x="8727113" y="7149734"/>
            <a:ext cx="304800" cy="782638"/>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endParaRPr>
          </a:p>
        </p:txBody>
      </p:sp>
      <p:sp>
        <p:nvSpPr>
          <p:cNvPr id="13" name="TextBox 12">
            <a:extLst>
              <a:ext uri="{FF2B5EF4-FFF2-40B4-BE49-F238E27FC236}">
                <a16:creationId xmlns:a16="http://schemas.microsoft.com/office/drawing/2014/main" id="{B2F6EB42-90D3-44DF-B91E-ECF4DF0CBBEF}"/>
              </a:ext>
            </a:extLst>
          </p:cNvPr>
          <p:cNvSpPr txBox="1"/>
          <p:nvPr/>
        </p:nvSpPr>
        <p:spPr>
          <a:xfrm>
            <a:off x="6445307" y="7359760"/>
            <a:ext cx="2019300" cy="461665"/>
          </a:xfrm>
          <a:prstGeom prst="rect">
            <a:avLst/>
          </a:prstGeom>
          <a:noFill/>
        </p:spPr>
        <p:txBody>
          <a:bodyPr wrap="square" rtlCol="0">
            <a:spAutoFit/>
          </a:bodyPr>
          <a:lstStyle/>
          <a:p>
            <a:r>
              <a:rPr lang="en-US" sz="1200" b="1" dirty="0">
                <a:latin typeface="+mj-lt"/>
              </a:rPr>
              <a:t>Sources of market risk in a bank’s balance sheet</a:t>
            </a:r>
          </a:p>
        </p:txBody>
      </p:sp>
      <p:sp>
        <p:nvSpPr>
          <p:cNvPr id="15" name="TextBox 14">
            <a:extLst>
              <a:ext uri="{FF2B5EF4-FFF2-40B4-BE49-F238E27FC236}">
                <a16:creationId xmlns:a16="http://schemas.microsoft.com/office/drawing/2014/main" id="{EA47D3D3-E22F-4878-B2E8-06BC7478C80F}"/>
              </a:ext>
            </a:extLst>
          </p:cNvPr>
          <p:cNvSpPr txBox="1"/>
          <p:nvPr/>
        </p:nvSpPr>
        <p:spPr>
          <a:xfrm>
            <a:off x="1963758" y="5565574"/>
            <a:ext cx="8247041" cy="461665"/>
          </a:xfrm>
          <a:prstGeom prst="rect">
            <a:avLst/>
          </a:prstGeom>
          <a:noFill/>
        </p:spPr>
        <p:txBody>
          <a:bodyPr wrap="square" rtlCol="0">
            <a:spAutoFit/>
          </a:bodyPr>
          <a:lstStyle/>
          <a:p>
            <a:r>
              <a:rPr lang="en-US" sz="1200" b="1" i="1" dirty="0">
                <a:solidFill>
                  <a:schemeClr val="accent2"/>
                </a:solidFill>
                <a:latin typeface="+mj-lt"/>
              </a:rPr>
              <a:t>These are on-</a:t>
            </a:r>
            <a:r>
              <a:rPr lang="en-US" sz="1200" b="1" i="1" dirty="0" err="1">
                <a:solidFill>
                  <a:schemeClr val="accent2"/>
                </a:solidFill>
                <a:latin typeface="+mj-lt"/>
              </a:rPr>
              <a:t>balancesheet</a:t>
            </a:r>
            <a:r>
              <a:rPr lang="en-US" sz="1200" b="1" i="1" dirty="0">
                <a:solidFill>
                  <a:schemeClr val="accent2"/>
                </a:solidFill>
                <a:latin typeface="+mj-lt"/>
              </a:rPr>
              <a:t> assets that contribute to market risk and are required to be managed. The question remains are these the only assets?</a:t>
            </a:r>
          </a:p>
        </p:txBody>
      </p:sp>
      <p:sp>
        <p:nvSpPr>
          <p:cNvPr id="16" name="TextBox 15">
            <a:extLst>
              <a:ext uri="{FF2B5EF4-FFF2-40B4-BE49-F238E27FC236}">
                <a16:creationId xmlns:a16="http://schemas.microsoft.com/office/drawing/2014/main" id="{B028AA39-907B-4818-B23C-E7D8488BE795}"/>
              </a:ext>
            </a:extLst>
          </p:cNvPr>
          <p:cNvSpPr txBox="1"/>
          <p:nvPr/>
        </p:nvSpPr>
        <p:spPr>
          <a:xfrm>
            <a:off x="8735929" y="1021523"/>
            <a:ext cx="1855871" cy="276999"/>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en-US" sz="1200" b="1" i="1" dirty="0">
                <a:latin typeface="+mj-lt"/>
              </a:rPr>
              <a:t>Figures in million</a:t>
            </a:r>
          </a:p>
        </p:txBody>
      </p:sp>
    </p:spTree>
    <p:extLst>
      <p:ext uri="{BB962C8B-B14F-4D97-AF65-F5344CB8AC3E}">
        <p14:creationId xmlns:p14="http://schemas.microsoft.com/office/powerpoint/2010/main" val="456079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8" name="Rectangle 2">
            <a:extLst>
              <a:ext uri="{FF2B5EF4-FFF2-40B4-BE49-F238E27FC236}">
                <a16:creationId xmlns:a16="http://schemas.microsoft.com/office/drawing/2014/main" id="{47FE1413-36B0-4671-AFFB-B759A43B5908}"/>
              </a:ext>
            </a:extLst>
          </p:cNvPr>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00000"/>
                </a:solidFill>
                <a:effectLst/>
                <a:uLnTx/>
                <a:uFillTx/>
                <a:latin typeface="Arial"/>
                <a:ea typeface="+mj-ea"/>
                <a:cs typeface="Arial"/>
              </a:rPr>
              <a:t>Typical balance sheet of a Financial Institutions</a:t>
            </a:r>
          </a:p>
        </p:txBody>
      </p:sp>
      <p:sp>
        <p:nvSpPr>
          <p:cNvPr id="12" name="Arrow: Up 11">
            <a:extLst>
              <a:ext uri="{FF2B5EF4-FFF2-40B4-BE49-F238E27FC236}">
                <a16:creationId xmlns:a16="http://schemas.microsoft.com/office/drawing/2014/main" id="{8E0F3F3B-67F6-4241-84C9-9BF6AA446832}"/>
              </a:ext>
            </a:extLst>
          </p:cNvPr>
          <p:cNvSpPr/>
          <p:nvPr/>
        </p:nvSpPr>
        <p:spPr bwMode="auto">
          <a:xfrm rot="4656536">
            <a:off x="8727113" y="7149734"/>
            <a:ext cx="304800" cy="782638"/>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endParaRPr>
          </a:p>
        </p:txBody>
      </p:sp>
      <p:sp>
        <p:nvSpPr>
          <p:cNvPr id="13" name="TextBox 12">
            <a:extLst>
              <a:ext uri="{FF2B5EF4-FFF2-40B4-BE49-F238E27FC236}">
                <a16:creationId xmlns:a16="http://schemas.microsoft.com/office/drawing/2014/main" id="{B2F6EB42-90D3-44DF-B91E-ECF4DF0CBBEF}"/>
              </a:ext>
            </a:extLst>
          </p:cNvPr>
          <p:cNvSpPr txBox="1"/>
          <p:nvPr/>
        </p:nvSpPr>
        <p:spPr>
          <a:xfrm>
            <a:off x="6445307" y="7359760"/>
            <a:ext cx="2019300" cy="461665"/>
          </a:xfrm>
          <a:prstGeom prst="rect">
            <a:avLst/>
          </a:prstGeom>
          <a:noFill/>
        </p:spPr>
        <p:txBody>
          <a:bodyPr wrap="square" rtlCol="0">
            <a:spAutoFit/>
          </a:bodyPr>
          <a:lstStyle/>
          <a:p>
            <a:r>
              <a:rPr lang="en-US" sz="1200" b="1" dirty="0">
                <a:latin typeface="+mj-lt"/>
              </a:rPr>
              <a:t>Sources of market risk in a bank’s balance sheet</a:t>
            </a:r>
          </a:p>
        </p:txBody>
      </p:sp>
      <p:pic>
        <p:nvPicPr>
          <p:cNvPr id="9" name="Picture 8">
            <a:extLst>
              <a:ext uri="{FF2B5EF4-FFF2-40B4-BE49-F238E27FC236}">
                <a16:creationId xmlns:a16="http://schemas.microsoft.com/office/drawing/2014/main" id="{D31CB432-6EDC-420A-A8E4-13BF4D485F30}"/>
              </a:ext>
            </a:extLst>
          </p:cNvPr>
          <p:cNvPicPr>
            <a:picLocks noChangeAspect="1"/>
          </p:cNvPicPr>
          <p:nvPr/>
        </p:nvPicPr>
        <p:blipFill rotWithShape="1">
          <a:blip r:embed="rId6"/>
          <a:srcRect l="-675" t="481" r="37462" b="-481"/>
          <a:stretch/>
        </p:blipFill>
        <p:spPr>
          <a:xfrm>
            <a:off x="2026504" y="981785"/>
            <a:ext cx="4114799" cy="5680710"/>
          </a:xfrm>
          <a:prstGeom prst="rect">
            <a:avLst/>
          </a:prstGeom>
          <a:noFill/>
          <a:ln w="28575" cap="flat" cmpd="sng" algn="ctr">
            <a:solidFill>
              <a:srgbClr val="FF0000"/>
            </a:solidFill>
            <a:prstDash val="lgDashDotDot"/>
            <a:round/>
            <a:headEnd type="none" w="med" len="med"/>
            <a:tailEnd type="none" w="med" len="med"/>
          </a:ln>
          <a:effectLst/>
        </p:spPr>
      </p:pic>
      <p:sp>
        <p:nvSpPr>
          <p:cNvPr id="16" name="TextBox 15">
            <a:extLst>
              <a:ext uri="{FF2B5EF4-FFF2-40B4-BE49-F238E27FC236}">
                <a16:creationId xmlns:a16="http://schemas.microsoft.com/office/drawing/2014/main" id="{72667853-AB32-4A65-BFE6-89A82CA8CDE1}"/>
              </a:ext>
            </a:extLst>
          </p:cNvPr>
          <p:cNvSpPr txBox="1"/>
          <p:nvPr/>
        </p:nvSpPr>
        <p:spPr>
          <a:xfrm>
            <a:off x="2026504" y="981785"/>
            <a:ext cx="1855871" cy="276999"/>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en-US" sz="1200" b="1" i="1" dirty="0">
                <a:latin typeface="+mj-lt"/>
              </a:rPr>
              <a:t>Figures in billion</a:t>
            </a:r>
          </a:p>
        </p:txBody>
      </p:sp>
      <p:grpSp>
        <p:nvGrpSpPr>
          <p:cNvPr id="18" name="Group 17">
            <a:extLst>
              <a:ext uri="{FF2B5EF4-FFF2-40B4-BE49-F238E27FC236}">
                <a16:creationId xmlns:a16="http://schemas.microsoft.com/office/drawing/2014/main" id="{962C16E1-ED29-40A7-90CF-5AD6D5FCB1E1}"/>
              </a:ext>
            </a:extLst>
          </p:cNvPr>
          <p:cNvGrpSpPr/>
          <p:nvPr/>
        </p:nvGrpSpPr>
        <p:grpSpPr>
          <a:xfrm>
            <a:off x="6883714" y="2368189"/>
            <a:ext cx="3936686" cy="2300441"/>
            <a:chOff x="464509" y="985778"/>
            <a:chExt cx="8153482" cy="1243874"/>
          </a:xfrm>
        </p:grpSpPr>
        <p:sp>
          <p:nvSpPr>
            <p:cNvPr id="19" name="Rectangle: Rounded Corners 18">
              <a:extLst>
                <a:ext uri="{FF2B5EF4-FFF2-40B4-BE49-F238E27FC236}">
                  <a16:creationId xmlns:a16="http://schemas.microsoft.com/office/drawing/2014/main" id="{CE2AB8CF-34DF-4847-AFEF-A2ED69CA2377}"/>
                </a:ext>
              </a:extLst>
            </p:cNvPr>
            <p:cNvSpPr/>
            <p:nvPr/>
          </p:nvSpPr>
          <p:spPr bwMode="gray">
            <a:xfrm>
              <a:off x="464509" y="985778"/>
              <a:ext cx="8153482" cy="1243874"/>
            </a:xfrm>
            <a:prstGeom prst="roundRect">
              <a:avLst>
                <a:gd name="adj" fmla="val 7803"/>
              </a:avLst>
            </a:prstGeom>
            <a:solidFill>
              <a:sysClr val="window" lastClr="FFFFFF">
                <a:lumMod val="95000"/>
              </a:sysClr>
            </a:solidFill>
            <a:ln w="19050" algn="ctr">
              <a:noFill/>
              <a:miter lim="800000"/>
              <a:headEnd/>
              <a:tailEnd/>
            </a:ln>
          </p:spPr>
          <p:txBody>
            <a:bodyPr wrap="square" lIns="88900" tIns="88900" rIns="88900" bIns="88900" rtlCol="0" anchor="ctr"/>
            <a:lstStyle/>
            <a:p>
              <a:pPr marL="0" marR="0" lvl="0" indent="0" algn="ctr" defTabSz="457200" eaLnBrk="1" fontAlgn="auto" latinLnBrk="0" hangingPunct="1">
                <a:lnSpc>
                  <a:spcPct val="150000"/>
                </a:lnSpc>
                <a:spcBef>
                  <a:spcPts val="300"/>
                </a:spcBef>
                <a:spcAft>
                  <a:spcPts val="300"/>
                </a:spcAft>
                <a:buClrTx/>
                <a:buSzTx/>
                <a:buFont typeface="Wingdings 2" pitchFamily="18" charset="2"/>
                <a:buNone/>
                <a:tabLst/>
                <a:defRPr/>
              </a:pPr>
              <a:endParaRPr kumimoji="0" lang="en-IN"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DBC9C780-3911-466E-8E2B-B11D37590707}"/>
                </a:ext>
              </a:extLst>
            </p:cNvPr>
            <p:cNvSpPr/>
            <p:nvPr/>
          </p:nvSpPr>
          <p:spPr>
            <a:xfrm>
              <a:off x="473423" y="1138791"/>
              <a:ext cx="8040273" cy="925040"/>
            </a:xfrm>
            <a:prstGeom prst="rect">
              <a:avLst/>
            </a:prstGeom>
            <a:no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28600" lvl="0" indent="-228600" algn="just">
                <a:lnSpc>
                  <a:spcPct val="150000"/>
                </a:lnSpc>
                <a:spcBef>
                  <a:spcPts val="300"/>
                </a:spcBef>
                <a:spcAft>
                  <a:spcPts val="300"/>
                </a:spcAft>
                <a:buFont typeface="Wingdings" panose="05000000000000000000" pitchFamily="2" charset="2"/>
                <a:buChar char="§"/>
                <a:defRPr/>
              </a:pPr>
              <a:r>
                <a:rPr lang="en-US" sz="1200" b="1" i="1" kern="0" dirty="0">
                  <a:solidFill>
                    <a:schemeClr val="tx1"/>
                  </a:solidFill>
                  <a:latin typeface="Arial" panose="020B0604020202020204" pitchFamily="34" charset="0"/>
                  <a:cs typeface="Arial" panose="020B0604020202020204" pitchFamily="34" charset="0"/>
                </a:rPr>
                <a:t>Interest Rate Swaps </a:t>
              </a:r>
            </a:p>
            <a:p>
              <a:pPr marL="228600" lvl="0" indent="-228600" algn="just">
                <a:lnSpc>
                  <a:spcPct val="150000"/>
                </a:lnSpc>
                <a:spcBef>
                  <a:spcPts val="300"/>
                </a:spcBef>
                <a:spcAft>
                  <a:spcPts val="300"/>
                </a:spcAft>
                <a:buFont typeface="Wingdings" panose="05000000000000000000" pitchFamily="2" charset="2"/>
                <a:buChar char="§"/>
                <a:defRPr/>
              </a:pPr>
              <a:r>
                <a:rPr lang="en-US" sz="1200" b="1" i="1" kern="0" dirty="0">
                  <a:solidFill>
                    <a:schemeClr val="tx1"/>
                  </a:solidFill>
                  <a:latin typeface="Arial" panose="020B0604020202020204" pitchFamily="34" charset="0"/>
                  <a:cs typeface="Arial" panose="020B0604020202020204" pitchFamily="34" charset="0"/>
                </a:rPr>
                <a:t>Currency Swaps</a:t>
              </a:r>
            </a:p>
            <a:p>
              <a:pPr marL="228600" lvl="0" indent="-228600" algn="just">
                <a:lnSpc>
                  <a:spcPct val="150000"/>
                </a:lnSpc>
                <a:spcBef>
                  <a:spcPts val="300"/>
                </a:spcBef>
                <a:spcAft>
                  <a:spcPts val="300"/>
                </a:spcAft>
                <a:buFont typeface="Wingdings" panose="05000000000000000000" pitchFamily="2" charset="2"/>
                <a:buChar char="§"/>
                <a:defRPr/>
              </a:pPr>
              <a:r>
                <a:rPr lang="en-US" sz="1200" b="1" i="1" kern="0" dirty="0">
                  <a:solidFill>
                    <a:schemeClr val="tx1"/>
                  </a:solidFill>
                  <a:latin typeface="Arial" panose="020B0604020202020204" pitchFamily="34" charset="0"/>
                  <a:cs typeface="Arial" panose="020B0604020202020204" pitchFamily="34" charset="0"/>
                </a:rPr>
                <a:t>Interest Rate, Equity, Commodity Options</a:t>
              </a:r>
            </a:p>
            <a:p>
              <a:pPr marL="228600" lvl="0" indent="-228600" algn="just">
                <a:lnSpc>
                  <a:spcPct val="150000"/>
                </a:lnSpc>
                <a:spcBef>
                  <a:spcPts val="300"/>
                </a:spcBef>
                <a:spcAft>
                  <a:spcPts val="300"/>
                </a:spcAft>
                <a:buFont typeface="Wingdings" panose="05000000000000000000" pitchFamily="2" charset="2"/>
                <a:buChar char="§"/>
                <a:defRPr/>
              </a:pPr>
              <a:r>
                <a:rPr lang="en-US" sz="1200" b="1" i="1" kern="0" dirty="0">
                  <a:solidFill>
                    <a:schemeClr val="tx1"/>
                  </a:solidFill>
                  <a:latin typeface="Arial" panose="020B0604020202020204" pitchFamily="34" charset="0"/>
                  <a:cs typeface="Arial" panose="020B0604020202020204" pitchFamily="34" charset="0"/>
                </a:rPr>
                <a:t>Forwards, Spot, Futures</a:t>
              </a:r>
            </a:p>
            <a:p>
              <a:pPr marL="228600" lvl="0" indent="-228600" algn="just">
                <a:lnSpc>
                  <a:spcPct val="150000"/>
                </a:lnSpc>
                <a:spcBef>
                  <a:spcPts val="300"/>
                </a:spcBef>
                <a:spcAft>
                  <a:spcPts val="300"/>
                </a:spcAft>
                <a:buFont typeface="Wingdings" panose="05000000000000000000" pitchFamily="2" charset="2"/>
                <a:buChar char="§"/>
                <a:defRPr/>
              </a:pPr>
              <a:r>
                <a:rPr lang="en-US" sz="1200" b="1" i="1" kern="0" dirty="0">
                  <a:solidFill>
                    <a:schemeClr val="tx1"/>
                  </a:solidFill>
                  <a:latin typeface="Arial" panose="020B0604020202020204" pitchFamily="34" charset="0"/>
                  <a:cs typeface="Arial" panose="020B0604020202020204" pitchFamily="34" charset="0"/>
                </a:rPr>
                <a:t>Equity Swaps</a:t>
              </a:r>
            </a:p>
          </p:txBody>
        </p:sp>
      </p:grpSp>
      <p:sp>
        <p:nvSpPr>
          <p:cNvPr id="21" name="Callout: Left Arrow 20">
            <a:extLst>
              <a:ext uri="{FF2B5EF4-FFF2-40B4-BE49-F238E27FC236}">
                <a16:creationId xmlns:a16="http://schemas.microsoft.com/office/drawing/2014/main" id="{53841D62-6B87-4E6B-946C-B6B4416F32CB}"/>
              </a:ext>
            </a:extLst>
          </p:cNvPr>
          <p:cNvSpPr/>
          <p:nvPr/>
        </p:nvSpPr>
        <p:spPr>
          <a:xfrm>
            <a:off x="6557147" y="943776"/>
            <a:ext cx="3653653" cy="782638"/>
          </a:xfrm>
          <a:prstGeom prst="leftArrowCallout">
            <a:avLst>
              <a:gd name="adj1" fmla="val 25000"/>
              <a:gd name="adj2" fmla="val 25000"/>
              <a:gd name="adj3" fmla="val 25000"/>
              <a:gd name="adj4" fmla="val 77136"/>
            </a:avLst>
          </a:prstGeom>
          <a:solidFill>
            <a:srgbClr val="002060"/>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Off </a:t>
            </a:r>
            <a:r>
              <a:rPr kumimoji="0" lang="en-US" sz="14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balance sheet items</a:t>
            </a:r>
            <a:endPar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077146CB-AA5E-4981-B9BF-6849624EA6B1}"/>
              </a:ext>
            </a:extLst>
          </p:cNvPr>
          <p:cNvSpPr txBox="1"/>
          <p:nvPr/>
        </p:nvSpPr>
        <p:spPr>
          <a:xfrm>
            <a:off x="7594591" y="1949697"/>
            <a:ext cx="2468880" cy="276999"/>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en-US" sz="1200" b="1" i="1" dirty="0">
                <a:latin typeface="+mj-lt"/>
              </a:rPr>
              <a:t>Typical instruments</a:t>
            </a:r>
          </a:p>
        </p:txBody>
      </p:sp>
      <p:sp>
        <p:nvSpPr>
          <p:cNvPr id="23" name="TextBox 22">
            <a:extLst>
              <a:ext uri="{FF2B5EF4-FFF2-40B4-BE49-F238E27FC236}">
                <a16:creationId xmlns:a16="http://schemas.microsoft.com/office/drawing/2014/main" id="{FD5BD43F-EA87-480C-B71A-B04AE3FC4645}"/>
              </a:ext>
            </a:extLst>
          </p:cNvPr>
          <p:cNvSpPr txBox="1"/>
          <p:nvPr/>
        </p:nvSpPr>
        <p:spPr>
          <a:xfrm>
            <a:off x="6909694" y="5321697"/>
            <a:ext cx="4078217" cy="461665"/>
          </a:xfrm>
          <a:prstGeom prst="rect">
            <a:avLst/>
          </a:prstGeom>
          <a:noFill/>
        </p:spPr>
        <p:txBody>
          <a:bodyPr wrap="square" rtlCol="0">
            <a:spAutoFit/>
          </a:bodyPr>
          <a:lstStyle/>
          <a:p>
            <a:r>
              <a:rPr lang="en-US" sz="1200" b="1" i="1" dirty="0">
                <a:solidFill>
                  <a:schemeClr val="accent2"/>
                </a:solidFill>
                <a:latin typeface="+mj-lt"/>
              </a:rPr>
              <a:t>47,000 billion off-</a:t>
            </a:r>
            <a:r>
              <a:rPr lang="en-US" sz="1200" b="1" i="1" dirty="0" err="1">
                <a:solidFill>
                  <a:schemeClr val="accent2"/>
                </a:solidFill>
                <a:latin typeface="+mj-lt"/>
              </a:rPr>
              <a:t>balancesheet</a:t>
            </a:r>
            <a:r>
              <a:rPr lang="en-US" sz="1200" b="1" i="1" dirty="0">
                <a:solidFill>
                  <a:schemeClr val="accent2"/>
                </a:solidFill>
                <a:latin typeface="+mj-lt"/>
              </a:rPr>
              <a:t> derivative exposure compared to 3,700 on-</a:t>
            </a:r>
            <a:r>
              <a:rPr lang="en-US" sz="1200" b="1" i="1" dirty="0" err="1">
                <a:solidFill>
                  <a:schemeClr val="accent2"/>
                </a:solidFill>
                <a:latin typeface="+mj-lt"/>
              </a:rPr>
              <a:t>balancesheet</a:t>
            </a:r>
            <a:r>
              <a:rPr lang="en-US" sz="1200" b="1" i="1" dirty="0">
                <a:solidFill>
                  <a:schemeClr val="accent2"/>
                </a:solidFill>
                <a:latin typeface="+mj-lt"/>
              </a:rPr>
              <a:t> exposures</a:t>
            </a:r>
          </a:p>
        </p:txBody>
      </p:sp>
    </p:spTree>
    <p:extLst>
      <p:ext uri="{BB962C8B-B14F-4D97-AF65-F5344CB8AC3E}">
        <p14:creationId xmlns:p14="http://schemas.microsoft.com/office/powerpoint/2010/main" val="2401876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9296400" y="648477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6" name="Rectangle 2">
            <a:extLst>
              <a:ext uri="{FF2B5EF4-FFF2-40B4-BE49-F238E27FC236}">
                <a16:creationId xmlns:a16="http://schemas.microsoft.com/office/drawing/2014/main" id="{C81FF442-DE14-4287-B1B8-AA4C3AE89008}"/>
              </a:ext>
            </a:extLst>
          </p:cNvPr>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Operational flow for market risk management </a:t>
            </a:r>
          </a:p>
        </p:txBody>
      </p:sp>
      <p:grpSp>
        <p:nvGrpSpPr>
          <p:cNvPr id="3" name="Group 2">
            <a:extLst>
              <a:ext uri="{FF2B5EF4-FFF2-40B4-BE49-F238E27FC236}">
                <a16:creationId xmlns:a16="http://schemas.microsoft.com/office/drawing/2014/main" id="{06B14004-93BE-4EF4-B99C-267286C438E0}"/>
              </a:ext>
            </a:extLst>
          </p:cNvPr>
          <p:cNvGrpSpPr/>
          <p:nvPr/>
        </p:nvGrpSpPr>
        <p:grpSpPr>
          <a:xfrm>
            <a:off x="1922306" y="911697"/>
            <a:ext cx="8669493" cy="5256617"/>
            <a:chOff x="1922307" y="911698"/>
            <a:chExt cx="8333256" cy="4799958"/>
          </a:xfrm>
        </p:grpSpPr>
        <p:pic>
          <p:nvPicPr>
            <p:cNvPr id="51" name="Graphic 50" descr="Database">
              <a:extLst>
                <a:ext uri="{FF2B5EF4-FFF2-40B4-BE49-F238E27FC236}">
                  <a16:creationId xmlns:a16="http://schemas.microsoft.com/office/drawing/2014/main" id="{334D0AA0-8425-4BFF-B64E-38465B8E01B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08905" y="1612437"/>
              <a:ext cx="1067656" cy="969060"/>
            </a:xfrm>
            <a:prstGeom prst="rect">
              <a:avLst/>
            </a:prstGeom>
          </p:spPr>
        </p:pic>
        <p:pic>
          <p:nvPicPr>
            <p:cNvPr id="52" name="Graphic 51" descr="Upward trend">
              <a:extLst>
                <a:ext uri="{FF2B5EF4-FFF2-40B4-BE49-F238E27FC236}">
                  <a16:creationId xmlns:a16="http://schemas.microsoft.com/office/drawing/2014/main" id="{C10F435D-B4A0-4761-866C-AC00DFF4CD8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45769" y="1882700"/>
              <a:ext cx="393924" cy="428533"/>
            </a:xfrm>
            <a:prstGeom prst="rect">
              <a:avLst/>
            </a:prstGeom>
          </p:spPr>
        </p:pic>
        <p:sp>
          <p:nvSpPr>
            <p:cNvPr id="29" name="TextBox 28">
              <a:extLst>
                <a:ext uri="{FF2B5EF4-FFF2-40B4-BE49-F238E27FC236}">
                  <a16:creationId xmlns:a16="http://schemas.microsoft.com/office/drawing/2014/main" id="{4E21447B-E927-4E74-8238-CF472025436B}"/>
                </a:ext>
              </a:extLst>
            </p:cNvPr>
            <p:cNvSpPr txBox="1"/>
            <p:nvPr/>
          </p:nvSpPr>
          <p:spPr>
            <a:xfrm>
              <a:off x="2591567" y="2641826"/>
              <a:ext cx="619429" cy="153888"/>
            </a:xfrm>
            <a:prstGeom prst="rect">
              <a:avLst/>
            </a:prstGeom>
            <a:noFill/>
          </p:spPr>
          <p:txBody>
            <a:bodyPr wrap="none" lIns="0" tIns="0" rIns="0" bIns="0" rtlCol="0">
              <a:spAutoFit/>
            </a:bodyPr>
            <a:lstStyle/>
            <a:p>
              <a:pPr>
                <a:spcBef>
                  <a:spcPts val="600"/>
                </a:spcBef>
                <a:buSzPct val="100000"/>
              </a:pPr>
              <a:r>
                <a:rPr lang="en-US" sz="1000" dirty="0">
                  <a:solidFill>
                    <a:srgbClr val="313131"/>
                  </a:solidFill>
                  <a:latin typeface="Arial" panose="020B0604020202020204" pitchFamily="34" charset="0"/>
                  <a:cs typeface="Arial" panose="020B0604020202020204" pitchFamily="34" charset="0"/>
                </a:rPr>
                <a:t>Market data</a:t>
              </a:r>
            </a:p>
          </p:txBody>
        </p:sp>
        <p:pic>
          <p:nvPicPr>
            <p:cNvPr id="30" name="Graphic 29" descr="Gears">
              <a:extLst>
                <a:ext uri="{FF2B5EF4-FFF2-40B4-BE49-F238E27FC236}">
                  <a16:creationId xmlns:a16="http://schemas.microsoft.com/office/drawing/2014/main" id="{DCB19DBD-456D-4C94-8AAD-EEDAA21FE64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40239" y="1789083"/>
              <a:ext cx="643103" cy="698993"/>
            </a:xfrm>
            <a:prstGeom prst="rect">
              <a:avLst/>
            </a:prstGeom>
          </p:spPr>
        </p:pic>
        <p:sp>
          <p:nvSpPr>
            <p:cNvPr id="31" name="TextBox 30">
              <a:extLst>
                <a:ext uri="{FF2B5EF4-FFF2-40B4-BE49-F238E27FC236}">
                  <a16:creationId xmlns:a16="http://schemas.microsoft.com/office/drawing/2014/main" id="{D53A52B8-186C-43BC-AC3D-F1FAC9EA9085}"/>
                </a:ext>
              </a:extLst>
            </p:cNvPr>
            <p:cNvSpPr txBox="1"/>
            <p:nvPr/>
          </p:nvSpPr>
          <p:spPr>
            <a:xfrm>
              <a:off x="3472590" y="2564882"/>
              <a:ext cx="1006135" cy="307777"/>
            </a:xfrm>
            <a:prstGeom prst="rect">
              <a:avLst/>
            </a:prstGeom>
            <a:noFill/>
          </p:spPr>
          <p:txBody>
            <a:bodyPr wrap="square" lIns="0" tIns="0" rIns="0" bIns="0" rtlCol="0">
              <a:spAutoFit/>
            </a:bodyPr>
            <a:lstStyle/>
            <a:p>
              <a:pPr algn="ctr">
                <a:spcBef>
                  <a:spcPts val="600"/>
                </a:spcBef>
                <a:buSzPct val="100000"/>
              </a:pPr>
              <a:r>
                <a:rPr lang="en-US" sz="1000" dirty="0">
                  <a:solidFill>
                    <a:srgbClr val="313131"/>
                  </a:solidFill>
                  <a:latin typeface="Arial" panose="020B0604020202020204" pitchFamily="34" charset="0"/>
                  <a:cs typeface="Arial" panose="020B0604020202020204" pitchFamily="34" charset="0"/>
                </a:rPr>
                <a:t>Model calibration parameters</a:t>
              </a:r>
            </a:p>
          </p:txBody>
        </p:sp>
        <p:sp>
          <p:nvSpPr>
            <p:cNvPr id="32" name="TextBox 31">
              <a:extLst>
                <a:ext uri="{FF2B5EF4-FFF2-40B4-BE49-F238E27FC236}">
                  <a16:creationId xmlns:a16="http://schemas.microsoft.com/office/drawing/2014/main" id="{5AEBE118-D6E6-4A03-845E-7FAB6D77515A}"/>
                </a:ext>
              </a:extLst>
            </p:cNvPr>
            <p:cNvSpPr txBox="1"/>
            <p:nvPr/>
          </p:nvSpPr>
          <p:spPr>
            <a:xfrm>
              <a:off x="4657616" y="2641826"/>
              <a:ext cx="1006135" cy="153888"/>
            </a:xfrm>
            <a:prstGeom prst="rect">
              <a:avLst/>
            </a:prstGeom>
            <a:noFill/>
          </p:spPr>
          <p:txBody>
            <a:bodyPr wrap="square" lIns="0" tIns="0" rIns="0" bIns="0" rtlCol="0">
              <a:spAutoFit/>
            </a:bodyPr>
            <a:lstStyle/>
            <a:p>
              <a:pPr algn="ctr">
                <a:spcBef>
                  <a:spcPts val="600"/>
                </a:spcBef>
                <a:buSzPct val="100000"/>
              </a:pPr>
              <a:r>
                <a:rPr lang="en-US" sz="1000" dirty="0">
                  <a:solidFill>
                    <a:srgbClr val="313131"/>
                  </a:solidFill>
                  <a:latin typeface="Arial" panose="020B0604020202020204" pitchFamily="34" charset="0"/>
                  <a:cs typeface="Arial" panose="020B0604020202020204" pitchFamily="34" charset="0"/>
                </a:rPr>
                <a:t>Trades</a:t>
              </a:r>
            </a:p>
          </p:txBody>
        </p:sp>
        <p:pic>
          <p:nvPicPr>
            <p:cNvPr id="48" name="Graphic 47" descr="Database">
              <a:extLst>
                <a:ext uri="{FF2B5EF4-FFF2-40B4-BE49-F238E27FC236}">
                  <a16:creationId xmlns:a16="http://schemas.microsoft.com/office/drawing/2014/main" id="{B3C21A9F-FF52-4251-947F-1CECF7100B3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89260" y="1783987"/>
              <a:ext cx="642541" cy="698994"/>
            </a:xfrm>
            <a:prstGeom prst="rect">
              <a:avLst/>
            </a:prstGeom>
          </p:spPr>
        </p:pic>
        <p:sp>
          <p:nvSpPr>
            <p:cNvPr id="49" name="Rectangle 48">
              <a:extLst>
                <a:ext uri="{FF2B5EF4-FFF2-40B4-BE49-F238E27FC236}">
                  <a16:creationId xmlns:a16="http://schemas.microsoft.com/office/drawing/2014/main" id="{13BF1567-AFAD-4B75-B5C6-6063CF9DC3A8}"/>
                </a:ext>
              </a:extLst>
            </p:cNvPr>
            <p:cNvSpPr/>
            <p:nvPr/>
          </p:nvSpPr>
          <p:spPr bwMode="gray">
            <a:xfrm>
              <a:off x="5010531" y="1855475"/>
              <a:ext cx="206910" cy="557783"/>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pic>
          <p:nvPicPr>
            <p:cNvPr id="50" name="Graphic 49" descr="List">
              <a:extLst>
                <a:ext uri="{FF2B5EF4-FFF2-40B4-BE49-F238E27FC236}">
                  <a16:creationId xmlns:a16="http://schemas.microsoft.com/office/drawing/2014/main" id="{AA11428F-80EB-4980-B1F2-3A851FB2E1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903708" y="1791778"/>
              <a:ext cx="642542" cy="698994"/>
            </a:xfrm>
            <a:prstGeom prst="rect">
              <a:avLst/>
            </a:prstGeom>
          </p:spPr>
        </p:pic>
        <p:pic>
          <p:nvPicPr>
            <p:cNvPr id="34" name="Graphic 33" descr="Network">
              <a:extLst>
                <a:ext uri="{FF2B5EF4-FFF2-40B4-BE49-F238E27FC236}">
                  <a16:creationId xmlns:a16="http://schemas.microsoft.com/office/drawing/2014/main" id="{AC7F923B-4D5D-4692-AAF5-06A2162A3E7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34892" y="1832050"/>
              <a:ext cx="630965" cy="685800"/>
            </a:xfrm>
            <a:prstGeom prst="rect">
              <a:avLst/>
            </a:prstGeom>
          </p:spPr>
        </p:pic>
        <p:pic>
          <p:nvPicPr>
            <p:cNvPr id="35" name="Graphic 34" descr="Meeting">
              <a:extLst>
                <a:ext uri="{FF2B5EF4-FFF2-40B4-BE49-F238E27FC236}">
                  <a16:creationId xmlns:a16="http://schemas.microsoft.com/office/drawing/2014/main" id="{34CCED0D-1305-4C78-8F57-9EA8634A866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801535" y="1832050"/>
              <a:ext cx="630965" cy="685800"/>
            </a:xfrm>
            <a:prstGeom prst="rect">
              <a:avLst/>
            </a:prstGeom>
          </p:spPr>
        </p:pic>
        <p:pic>
          <p:nvPicPr>
            <p:cNvPr id="36" name="Graphic 35" descr="Eject">
              <a:extLst>
                <a:ext uri="{FF2B5EF4-FFF2-40B4-BE49-F238E27FC236}">
                  <a16:creationId xmlns:a16="http://schemas.microsoft.com/office/drawing/2014/main" id="{823E08CF-E8DF-4BE7-A98F-898DA22F33E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850574" y="1832050"/>
              <a:ext cx="630965" cy="685800"/>
            </a:xfrm>
            <a:prstGeom prst="rect">
              <a:avLst/>
            </a:prstGeom>
          </p:spPr>
        </p:pic>
        <p:pic>
          <p:nvPicPr>
            <p:cNvPr id="37" name="Graphic 36" descr="Flag">
              <a:extLst>
                <a:ext uri="{FF2B5EF4-FFF2-40B4-BE49-F238E27FC236}">
                  <a16:creationId xmlns:a16="http://schemas.microsoft.com/office/drawing/2014/main" id="{636E5C27-7F78-465F-9A4C-93326F2B77F3}"/>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549852" y="1832050"/>
              <a:ext cx="630965" cy="685800"/>
            </a:xfrm>
            <a:prstGeom prst="rect">
              <a:avLst/>
            </a:prstGeom>
          </p:spPr>
        </p:pic>
        <p:pic>
          <p:nvPicPr>
            <p:cNvPr id="38" name="Graphic 37" descr="Court">
              <a:extLst>
                <a:ext uri="{FF2B5EF4-FFF2-40B4-BE49-F238E27FC236}">
                  <a16:creationId xmlns:a16="http://schemas.microsoft.com/office/drawing/2014/main" id="{A59BBA3B-90B6-49F8-998C-1C0D2E91F8B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960146" y="1832050"/>
              <a:ext cx="630965" cy="685800"/>
            </a:xfrm>
            <a:prstGeom prst="rect">
              <a:avLst/>
            </a:prstGeom>
          </p:spPr>
        </p:pic>
        <p:sp>
          <p:nvSpPr>
            <p:cNvPr id="39" name="TextBox 38">
              <a:extLst>
                <a:ext uri="{FF2B5EF4-FFF2-40B4-BE49-F238E27FC236}">
                  <a16:creationId xmlns:a16="http://schemas.microsoft.com/office/drawing/2014/main" id="{837B78A3-7E75-466B-ABF3-DC1B8E5B422E}"/>
                </a:ext>
              </a:extLst>
            </p:cNvPr>
            <p:cNvSpPr txBox="1"/>
            <p:nvPr/>
          </p:nvSpPr>
          <p:spPr>
            <a:xfrm>
              <a:off x="5772561" y="2641826"/>
              <a:ext cx="1006135" cy="153888"/>
            </a:xfrm>
            <a:prstGeom prst="rect">
              <a:avLst/>
            </a:prstGeom>
            <a:noFill/>
          </p:spPr>
          <p:txBody>
            <a:bodyPr wrap="square" lIns="0" tIns="0" rIns="0" bIns="0" rtlCol="0">
              <a:spAutoFit/>
            </a:bodyPr>
            <a:lstStyle/>
            <a:p>
              <a:pPr algn="ctr">
                <a:spcBef>
                  <a:spcPts val="600"/>
                </a:spcBef>
                <a:buSzPct val="100000"/>
              </a:pPr>
              <a:r>
                <a:rPr lang="en-US" sz="1000" dirty="0">
                  <a:solidFill>
                    <a:srgbClr val="313131"/>
                  </a:solidFill>
                  <a:latin typeface="Arial" panose="020B0604020202020204" pitchFamily="34" charset="0"/>
                  <a:cs typeface="Arial" panose="020B0604020202020204" pitchFamily="34" charset="0"/>
                </a:rPr>
                <a:t>Policy desk</a:t>
              </a:r>
            </a:p>
          </p:txBody>
        </p:sp>
        <p:sp>
          <p:nvSpPr>
            <p:cNvPr id="40" name="TextBox 39">
              <a:extLst>
                <a:ext uri="{FF2B5EF4-FFF2-40B4-BE49-F238E27FC236}">
                  <a16:creationId xmlns:a16="http://schemas.microsoft.com/office/drawing/2014/main" id="{9201B917-F304-4FA9-A983-04AB71CC5A7D}"/>
                </a:ext>
              </a:extLst>
            </p:cNvPr>
            <p:cNvSpPr txBox="1"/>
            <p:nvPr/>
          </p:nvSpPr>
          <p:spPr>
            <a:xfrm>
              <a:off x="6788370" y="2564882"/>
              <a:ext cx="796794" cy="307777"/>
            </a:xfrm>
            <a:prstGeom prst="rect">
              <a:avLst/>
            </a:prstGeom>
            <a:noFill/>
          </p:spPr>
          <p:txBody>
            <a:bodyPr wrap="square" lIns="0" tIns="0" rIns="0" bIns="0" rtlCol="0">
              <a:spAutoFit/>
            </a:bodyPr>
            <a:lstStyle/>
            <a:p>
              <a:pPr algn="ctr">
                <a:spcBef>
                  <a:spcPts val="600"/>
                </a:spcBef>
                <a:buSzPct val="100000"/>
              </a:pPr>
              <a:r>
                <a:rPr lang="en-US" sz="1000" dirty="0">
                  <a:solidFill>
                    <a:srgbClr val="313131"/>
                  </a:solidFill>
                  <a:latin typeface="Arial" panose="020B0604020202020204" pitchFamily="34" charset="0"/>
                  <a:cs typeface="Arial" panose="020B0604020202020204" pitchFamily="34" charset="0"/>
                </a:rPr>
                <a:t>Limit mgmt. &amp; reporting</a:t>
              </a:r>
            </a:p>
          </p:txBody>
        </p:sp>
        <p:sp>
          <p:nvSpPr>
            <p:cNvPr id="41" name="TextBox 40">
              <a:extLst>
                <a:ext uri="{FF2B5EF4-FFF2-40B4-BE49-F238E27FC236}">
                  <a16:creationId xmlns:a16="http://schemas.microsoft.com/office/drawing/2014/main" id="{CFC942EE-9506-44B0-97A5-ADF1C1F84300}"/>
                </a:ext>
              </a:extLst>
            </p:cNvPr>
            <p:cNvSpPr txBox="1"/>
            <p:nvPr/>
          </p:nvSpPr>
          <p:spPr>
            <a:xfrm>
              <a:off x="7678653" y="2580394"/>
              <a:ext cx="1006135" cy="307777"/>
            </a:xfrm>
            <a:prstGeom prst="rect">
              <a:avLst/>
            </a:prstGeom>
            <a:noFill/>
          </p:spPr>
          <p:txBody>
            <a:bodyPr wrap="square" lIns="0" tIns="0" rIns="0" bIns="0" rtlCol="0">
              <a:spAutoFit/>
            </a:bodyPr>
            <a:lstStyle/>
            <a:p>
              <a:pPr algn="ctr">
                <a:spcBef>
                  <a:spcPts val="600"/>
                </a:spcBef>
                <a:buSzPct val="100000"/>
              </a:pPr>
              <a:r>
                <a:rPr lang="en-US" sz="1000" dirty="0">
                  <a:solidFill>
                    <a:srgbClr val="313131"/>
                  </a:solidFill>
                  <a:latin typeface="Arial" panose="020B0604020202020204" pitchFamily="34" charset="0"/>
                  <a:cs typeface="Arial" panose="020B0604020202020204" pitchFamily="34" charset="0"/>
                </a:rPr>
                <a:t>Valuation &amp; risk quantification</a:t>
              </a:r>
            </a:p>
          </p:txBody>
        </p:sp>
        <p:sp>
          <p:nvSpPr>
            <p:cNvPr id="42" name="TextBox 41">
              <a:extLst>
                <a:ext uri="{FF2B5EF4-FFF2-40B4-BE49-F238E27FC236}">
                  <a16:creationId xmlns:a16="http://schemas.microsoft.com/office/drawing/2014/main" id="{ABF83EE3-C065-4C19-A750-CA50B79160B9}"/>
                </a:ext>
              </a:extLst>
            </p:cNvPr>
            <p:cNvSpPr txBox="1"/>
            <p:nvPr/>
          </p:nvSpPr>
          <p:spPr>
            <a:xfrm>
              <a:off x="8684788" y="2545702"/>
              <a:ext cx="880809" cy="307777"/>
            </a:xfrm>
            <a:prstGeom prst="rect">
              <a:avLst/>
            </a:prstGeom>
            <a:noFill/>
          </p:spPr>
          <p:txBody>
            <a:bodyPr wrap="square" lIns="0" tIns="0" rIns="0" bIns="0" rtlCol="0">
              <a:spAutoFit/>
            </a:bodyPr>
            <a:lstStyle/>
            <a:p>
              <a:pPr algn="ctr">
                <a:spcBef>
                  <a:spcPts val="600"/>
                </a:spcBef>
                <a:buSzPct val="100000"/>
              </a:pPr>
              <a:r>
                <a:rPr lang="en-US" sz="1000" dirty="0">
                  <a:solidFill>
                    <a:srgbClr val="313131"/>
                  </a:solidFill>
                  <a:latin typeface="Arial" panose="020B0604020202020204" pitchFamily="34" charset="0"/>
                  <a:cs typeface="Arial" panose="020B0604020202020204" pitchFamily="34" charset="0"/>
                </a:rPr>
                <a:t>Accounting &amp; settlement</a:t>
              </a:r>
            </a:p>
          </p:txBody>
        </p:sp>
        <p:sp>
          <p:nvSpPr>
            <p:cNvPr id="43" name="Rectangle 42">
              <a:extLst>
                <a:ext uri="{FF2B5EF4-FFF2-40B4-BE49-F238E27FC236}">
                  <a16:creationId xmlns:a16="http://schemas.microsoft.com/office/drawing/2014/main" id="{93F45512-FC26-413C-8ECE-6D73256D9D84}"/>
                </a:ext>
              </a:extLst>
            </p:cNvPr>
            <p:cNvSpPr/>
            <p:nvPr/>
          </p:nvSpPr>
          <p:spPr bwMode="gray">
            <a:xfrm>
              <a:off x="3381110" y="1651184"/>
              <a:ext cx="2290611" cy="1259670"/>
            </a:xfrm>
            <a:prstGeom prst="rect">
              <a:avLst/>
            </a:prstGeom>
            <a:noFill/>
            <a:ln w="12700" algn="ctr">
              <a:solidFill>
                <a:schemeClr val="accent6">
                  <a:lumMod val="50000"/>
                </a:schemeClr>
              </a:solidFill>
              <a:prstDash val="lgDash"/>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44" name="TextBox 43">
              <a:extLst>
                <a:ext uri="{FF2B5EF4-FFF2-40B4-BE49-F238E27FC236}">
                  <a16:creationId xmlns:a16="http://schemas.microsoft.com/office/drawing/2014/main" id="{8320DBDC-12D8-42EE-9F43-9B87C038D6CA}"/>
                </a:ext>
              </a:extLst>
            </p:cNvPr>
            <p:cNvSpPr txBox="1"/>
            <p:nvPr/>
          </p:nvSpPr>
          <p:spPr>
            <a:xfrm>
              <a:off x="4004415" y="1530687"/>
              <a:ext cx="1044000" cy="184666"/>
            </a:xfrm>
            <a:prstGeom prst="rect">
              <a:avLst/>
            </a:prstGeom>
            <a:solidFill>
              <a:schemeClr val="bg1"/>
            </a:solidFill>
          </p:spPr>
          <p:txBody>
            <a:bodyPr wrap="none" lIns="0" tIns="0" rIns="0" bIns="0" rtlCol="0">
              <a:spAutoFit/>
            </a:bodyPr>
            <a:lstStyle/>
            <a:p>
              <a:pPr algn="ctr">
                <a:spcBef>
                  <a:spcPts val="600"/>
                </a:spcBef>
                <a:buSzPct val="100000"/>
              </a:pPr>
              <a:r>
                <a:rPr lang="en-US" sz="1200" b="1" dirty="0">
                  <a:solidFill>
                    <a:srgbClr val="313131"/>
                  </a:solidFill>
                  <a:latin typeface="Arial" panose="020B0604020202020204" pitchFamily="34" charset="0"/>
                  <a:cs typeface="Arial" panose="020B0604020202020204" pitchFamily="34" charset="0"/>
                </a:rPr>
                <a:t>Front office</a:t>
              </a:r>
            </a:p>
          </p:txBody>
        </p:sp>
        <p:sp>
          <p:nvSpPr>
            <p:cNvPr id="45" name="Rectangle 44">
              <a:extLst>
                <a:ext uri="{FF2B5EF4-FFF2-40B4-BE49-F238E27FC236}">
                  <a16:creationId xmlns:a16="http://schemas.microsoft.com/office/drawing/2014/main" id="{DD469A43-6831-4997-AA3D-B69D2800B504}"/>
                </a:ext>
              </a:extLst>
            </p:cNvPr>
            <p:cNvSpPr/>
            <p:nvPr/>
          </p:nvSpPr>
          <p:spPr bwMode="gray">
            <a:xfrm>
              <a:off x="5787927" y="1651184"/>
              <a:ext cx="4373617" cy="1259670"/>
            </a:xfrm>
            <a:prstGeom prst="rect">
              <a:avLst/>
            </a:prstGeom>
            <a:noFill/>
            <a:ln w="12700" algn="ctr">
              <a:solidFill>
                <a:schemeClr val="accent6">
                  <a:lumMod val="50000"/>
                </a:schemeClr>
              </a:solidFill>
              <a:prstDash val="lgDash"/>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46" name="TextBox 45">
              <a:extLst>
                <a:ext uri="{FF2B5EF4-FFF2-40B4-BE49-F238E27FC236}">
                  <a16:creationId xmlns:a16="http://schemas.microsoft.com/office/drawing/2014/main" id="{603E98A1-7F7C-44A8-B370-946FEFD0948D}"/>
                </a:ext>
              </a:extLst>
            </p:cNvPr>
            <p:cNvSpPr txBox="1"/>
            <p:nvPr/>
          </p:nvSpPr>
          <p:spPr>
            <a:xfrm>
              <a:off x="7222125" y="1530687"/>
              <a:ext cx="1505220" cy="184666"/>
            </a:xfrm>
            <a:prstGeom prst="rect">
              <a:avLst/>
            </a:prstGeom>
            <a:solidFill>
              <a:schemeClr val="bg1"/>
            </a:solidFill>
          </p:spPr>
          <p:txBody>
            <a:bodyPr wrap="none" lIns="0" tIns="0" rIns="0" bIns="0" rtlCol="0">
              <a:spAutoFit/>
            </a:bodyPr>
            <a:lstStyle>
              <a:defPPr>
                <a:defRPr lang="en-US"/>
              </a:defPPr>
              <a:lvl1pPr>
                <a:spcBef>
                  <a:spcPts val="600"/>
                </a:spcBef>
                <a:buSzPct val="100000"/>
                <a:defRPr sz="1000" b="1">
                  <a:solidFill>
                    <a:srgbClr val="313131"/>
                  </a:solidFill>
                  <a:latin typeface="Arial" panose="020B0604020202020204" pitchFamily="34" charset="0"/>
                  <a:cs typeface="Arial" panose="020B0604020202020204" pitchFamily="34" charset="0"/>
                </a:defRPr>
              </a:lvl1pPr>
            </a:lstStyle>
            <a:p>
              <a:pPr algn="ctr"/>
              <a:r>
                <a:rPr lang="en-US" sz="1200" dirty="0"/>
                <a:t>Middle &amp; Back office</a:t>
              </a:r>
            </a:p>
          </p:txBody>
        </p:sp>
        <p:sp>
          <p:nvSpPr>
            <p:cNvPr id="47" name="TextBox 46">
              <a:extLst>
                <a:ext uri="{FF2B5EF4-FFF2-40B4-BE49-F238E27FC236}">
                  <a16:creationId xmlns:a16="http://schemas.microsoft.com/office/drawing/2014/main" id="{5B4F1209-DC8D-4D05-8D5B-72FEA9547601}"/>
                </a:ext>
              </a:extLst>
            </p:cNvPr>
            <p:cNvSpPr txBox="1"/>
            <p:nvPr/>
          </p:nvSpPr>
          <p:spPr>
            <a:xfrm>
              <a:off x="9491256" y="2560462"/>
              <a:ext cx="752892" cy="307777"/>
            </a:xfrm>
            <a:prstGeom prst="rect">
              <a:avLst/>
            </a:prstGeom>
            <a:noFill/>
          </p:spPr>
          <p:txBody>
            <a:bodyPr wrap="square" lIns="0" tIns="0" rIns="0" bIns="0" rtlCol="0">
              <a:spAutoFit/>
            </a:bodyPr>
            <a:lstStyle/>
            <a:p>
              <a:pPr algn="ctr">
                <a:spcBef>
                  <a:spcPts val="600"/>
                </a:spcBef>
                <a:buSzPct val="100000"/>
              </a:pPr>
              <a:r>
                <a:rPr lang="en-US" sz="1000" dirty="0">
                  <a:solidFill>
                    <a:srgbClr val="313131"/>
                  </a:solidFill>
                  <a:latin typeface="Arial" panose="020B0604020202020204" pitchFamily="34" charset="0"/>
                  <a:cs typeface="Arial" panose="020B0604020202020204" pitchFamily="34" charset="0"/>
                </a:rPr>
                <a:t>Model validation</a:t>
              </a:r>
            </a:p>
          </p:txBody>
        </p:sp>
        <p:grpSp>
          <p:nvGrpSpPr>
            <p:cNvPr id="53" name="Group 52">
              <a:extLst>
                <a:ext uri="{FF2B5EF4-FFF2-40B4-BE49-F238E27FC236}">
                  <a16:creationId xmlns:a16="http://schemas.microsoft.com/office/drawing/2014/main" id="{BEEE877A-481B-4A0A-83BF-819D62313CAF}"/>
                </a:ext>
              </a:extLst>
            </p:cNvPr>
            <p:cNvGrpSpPr/>
            <p:nvPr/>
          </p:nvGrpSpPr>
          <p:grpSpPr>
            <a:xfrm>
              <a:off x="2825347" y="3119197"/>
              <a:ext cx="6627924" cy="270264"/>
              <a:chOff x="1081465" y="3342499"/>
              <a:chExt cx="6627924" cy="182880"/>
            </a:xfrm>
          </p:grpSpPr>
          <p:sp>
            <p:nvSpPr>
              <p:cNvPr id="54" name="Arrow: Down 53">
                <a:extLst>
                  <a:ext uri="{FF2B5EF4-FFF2-40B4-BE49-F238E27FC236}">
                    <a16:creationId xmlns:a16="http://schemas.microsoft.com/office/drawing/2014/main" id="{F2BDEB33-65DB-4073-914D-D89C0AF12048}"/>
                  </a:ext>
                </a:extLst>
              </p:cNvPr>
              <p:cNvSpPr/>
              <p:nvPr/>
            </p:nvSpPr>
            <p:spPr bwMode="gray">
              <a:xfrm>
                <a:off x="1081465" y="3342499"/>
                <a:ext cx="182880" cy="182880"/>
              </a:xfrm>
              <a:prstGeom prst="downArrow">
                <a:avLst/>
              </a:prstGeom>
              <a:solidFill>
                <a:schemeClr val="accent6">
                  <a:lumMod val="50000"/>
                </a:schemeClr>
              </a:solidFill>
              <a:ln w="12700" cap="flat" cmpd="sng" algn="ctr">
                <a:solidFill>
                  <a:srgbClr val="494947">
                    <a:shade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600" b="1" kern="0" dirty="0">
                  <a:solidFill>
                    <a:prstClr val="white"/>
                  </a:solidFill>
                  <a:latin typeface="Arial" panose="020B0604020202020204"/>
                </a:endParaRPr>
              </a:p>
            </p:txBody>
          </p:sp>
          <p:sp>
            <p:nvSpPr>
              <p:cNvPr id="55" name="Arrow: Down 54">
                <a:extLst>
                  <a:ext uri="{FF2B5EF4-FFF2-40B4-BE49-F238E27FC236}">
                    <a16:creationId xmlns:a16="http://schemas.microsoft.com/office/drawing/2014/main" id="{B45D558D-AEF2-41AD-80F6-D8898BA51ECC}"/>
                  </a:ext>
                </a:extLst>
              </p:cNvPr>
              <p:cNvSpPr/>
              <p:nvPr/>
            </p:nvSpPr>
            <p:spPr bwMode="gray">
              <a:xfrm>
                <a:off x="5402104" y="3342499"/>
                <a:ext cx="182880" cy="182880"/>
              </a:xfrm>
              <a:prstGeom prst="downArrow">
                <a:avLst/>
              </a:prstGeom>
              <a:solidFill>
                <a:schemeClr val="accent6">
                  <a:lumMod val="50000"/>
                </a:schemeClr>
              </a:solidFill>
              <a:ln w="12700" cap="flat" cmpd="sng" algn="ctr">
                <a:solidFill>
                  <a:srgbClr val="494947">
                    <a:shade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600" b="1" kern="0" dirty="0">
                  <a:solidFill>
                    <a:prstClr val="white"/>
                  </a:solidFill>
                  <a:latin typeface="Arial" panose="020B0604020202020204"/>
                </a:endParaRPr>
              </a:p>
            </p:txBody>
          </p:sp>
          <p:sp>
            <p:nvSpPr>
              <p:cNvPr id="56" name="Arrow: Down 55">
                <a:extLst>
                  <a:ext uri="{FF2B5EF4-FFF2-40B4-BE49-F238E27FC236}">
                    <a16:creationId xmlns:a16="http://schemas.microsoft.com/office/drawing/2014/main" id="{6F3E2384-48C2-4AA1-B22E-5C27AD74B77A}"/>
                  </a:ext>
                </a:extLst>
              </p:cNvPr>
              <p:cNvSpPr/>
              <p:nvPr/>
            </p:nvSpPr>
            <p:spPr bwMode="gray">
              <a:xfrm>
                <a:off x="7526509" y="3342499"/>
                <a:ext cx="182880" cy="182880"/>
              </a:xfrm>
              <a:prstGeom prst="downArrow">
                <a:avLst/>
              </a:prstGeom>
              <a:solidFill>
                <a:schemeClr val="accent6">
                  <a:lumMod val="50000"/>
                </a:schemeClr>
              </a:solidFill>
              <a:ln w="12700" cap="flat" cmpd="sng" algn="ctr">
                <a:solidFill>
                  <a:srgbClr val="494947">
                    <a:shade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600" b="1" kern="0" dirty="0">
                  <a:solidFill>
                    <a:prstClr val="white"/>
                  </a:solidFill>
                  <a:latin typeface="Arial" panose="020B0604020202020204"/>
                </a:endParaRPr>
              </a:p>
            </p:txBody>
          </p:sp>
          <p:sp>
            <p:nvSpPr>
              <p:cNvPr id="57" name="Arrow: Down 56">
                <a:extLst>
                  <a:ext uri="{FF2B5EF4-FFF2-40B4-BE49-F238E27FC236}">
                    <a16:creationId xmlns:a16="http://schemas.microsoft.com/office/drawing/2014/main" id="{9928AA45-92A1-4D13-A4F8-ECE0706FBD65}"/>
                  </a:ext>
                </a:extLst>
              </p:cNvPr>
              <p:cNvSpPr/>
              <p:nvPr/>
            </p:nvSpPr>
            <p:spPr bwMode="gray">
              <a:xfrm>
                <a:off x="3182790" y="3342499"/>
                <a:ext cx="182880" cy="182880"/>
              </a:xfrm>
              <a:prstGeom prst="downArrow">
                <a:avLst/>
              </a:prstGeom>
              <a:solidFill>
                <a:schemeClr val="accent6">
                  <a:lumMod val="50000"/>
                </a:schemeClr>
              </a:solidFill>
              <a:ln w="12700" cap="flat" cmpd="sng" algn="ctr">
                <a:solidFill>
                  <a:srgbClr val="494947">
                    <a:shade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600" b="1" kern="0" dirty="0">
                  <a:solidFill>
                    <a:prstClr val="white"/>
                  </a:solidFill>
                  <a:latin typeface="Arial" panose="020B0604020202020204"/>
                </a:endParaRPr>
              </a:p>
            </p:txBody>
          </p:sp>
        </p:grpSp>
        <p:sp>
          <p:nvSpPr>
            <p:cNvPr id="58" name="Rectangle: Rounded Corners 57">
              <a:extLst>
                <a:ext uri="{FF2B5EF4-FFF2-40B4-BE49-F238E27FC236}">
                  <a16:creationId xmlns:a16="http://schemas.microsoft.com/office/drawing/2014/main" id="{1372F7D7-48A2-44BC-9860-09FF96B50E31}"/>
                </a:ext>
              </a:extLst>
            </p:cNvPr>
            <p:cNvSpPr/>
            <p:nvPr/>
          </p:nvSpPr>
          <p:spPr>
            <a:xfrm>
              <a:off x="1936436" y="911698"/>
              <a:ext cx="8319127" cy="345882"/>
            </a:xfrm>
            <a:prstGeom prst="roundRect">
              <a:avLst>
                <a:gd name="adj" fmla="val 8658"/>
              </a:avLst>
            </a:prstGeom>
            <a:solidFill>
              <a:schemeClr val="bg2">
                <a:lumMod val="75000"/>
              </a:schemeClr>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pPr>
              <a:r>
                <a:rPr lang="en-IN" sz="1300" b="1" dirty="0">
                  <a:solidFill>
                    <a:schemeClr val="bg1"/>
                  </a:solidFill>
                  <a:latin typeface="Arial" panose="020B0604020202020204" pitchFamily="34" charset="0"/>
                  <a:cs typeface="Arial" panose="020B0604020202020204" pitchFamily="34" charset="0"/>
                </a:rPr>
                <a:t>Regulations and Internal policies</a:t>
              </a:r>
            </a:p>
          </p:txBody>
        </p:sp>
        <p:sp>
          <p:nvSpPr>
            <p:cNvPr id="59" name="Arrow: Down 58">
              <a:extLst>
                <a:ext uri="{FF2B5EF4-FFF2-40B4-BE49-F238E27FC236}">
                  <a16:creationId xmlns:a16="http://schemas.microsoft.com/office/drawing/2014/main" id="{67AA234D-5647-4F37-9A11-14570294A7C2}"/>
                </a:ext>
              </a:extLst>
            </p:cNvPr>
            <p:cNvSpPr/>
            <p:nvPr/>
          </p:nvSpPr>
          <p:spPr bwMode="gray">
            <a:xfrm>
              <a:off x="5762884" y="1352050"/>
              <a:ext cx="182880" cy="182880"/>
            </a:xfrm>
            <a:prstGeom prst="downArrow">
              <a:avLst/>
            </a:prstGeom>
            <a:solidFill>
              <a:schemeClr val="accent6">
                <a:lumMod val="50000"/>
              </a:schemeClr>
            </a:solidFill>
            <a:ln w="12700" cap="flat" cmpd="sng" algn="ctr">
              <a:solidFill>
                <a:srgbClr val="494947">
                  <a:shade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600" b="1" kern="0" dirty="0">
                <a:solidFill>
                  <a:prstClr val="white"/>
                </a:solidFill>
                <a:latin typeface="Arial" panose="020B0604020202020204"/>
              </a:endParaRPr>
            </a:p>
          </p:txBody>
        </p:sp>
        <p:sp>
          <p:nvSpPr>
            <p:cNvPr id="60" name="Rectangle: Rounded Corners 59">
              <a:extLst>
                <a:ext uri="{FF2B5EF4-FFF2-40B4-BE49-F238E27FC236}">
                  <a16:creationId xmlns:a16="http://schemas.microsoft.com/office/drawing/2014/main" id="{492DAC02-6B86-4D38-8A6A-10613115FA42}"/>
                </a:ext>
              </a:extLst>
            </p:cNvPr>
            <p:cNvSpPr/>
            <p:nvPr/>
          </p:nvSpPr>
          <p:spPr>
            <a:xfrm>
              <a:off x="1936436" y="5365774"/>
              <a:ext cx="8291418" cy="345882"/>
            </a:xfrm>
            <a:prstGeom prst="roundRect">
              <a:avLst>
                <a:gd name="adj" fmla="val 8658"/>
              </a:avLst>
            </a:prstGeom>
            <a:solidFill>
              <a:schemeClr val="bg2">
                <a:lumMod val="75000"/>
              </a:schemeClr>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pPr>
              <a:r>
                <a:rPr lang="en-IN" sz="1300" b="1" dirty="0">
                  <a:solidFill>
                    <a:schemeClr val="bg1"/>
                  </a:solidFill>
                  <a:latin typeface="Arial" panose="020B0604020202020204" pitchFamily="34" charset="0"/>
                  <a:cs typeface="Arial" panose="020B0604020202020204" pitchFamily="34" charset="0"/>
                </a:rPr>
                <a:t>Market risk system</a:t>
              </a:r>
            </a:p>
          </p:txBody>
        </p:sp>
        <p:sp>
          <p:nvSpPr>
            <p:cNvPr id="61" name="Arrow: Up-Down 60">
              <a:extLst>
                <a:ext uri="{FF2B5EF4-FFF2-40B4-BE49-F238E27FC236}">
                  <a16:creationId xmlns:a16="http://schemas.microsoft.com/office/drawing/2014/main" id="{B6EAB362-C322-451B-B38E-E5902EAE74A8}"/>
                </a:ext>
              </a:extLst>
            </p:cNvPr>
            <p:cNvSpPr/>
            <p:nvPr/>
          </p:nvSpPr>
          <p:spPr bwMode="gray">
            <a:xfrm>
              <a:off x="2647649" y="4988938"/>
              <a:ext cx="182880" cy="274320"/>
            </a:xfrm>
            <a:prstGeom prst="upDownArrow">
              <a:avLst/>
            </a:prstGeom>
            <a:solidFill>
              <a:srgbClr val="494947"/>
            </a:solidFill>
            <a:ln w="12700" cap="flat" cmpd="sng" algn="ctr">
              <a:solidFill>
                <a:srgbClr val="494947">
                  <a:shade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600" b="1" kern="0" dirty="0">
                <a:solidFill>
                  <a:prstClr val="white"/>
                </a:solidFill>
                <a:latin typeface="Arial" panose="020B0604020202020204"/>
              </a:endParaRPr>
            </a:p>
          </p:txBody>
        </p:sp>
        <p:sp>
          <p:nvSpPr>
            <p:cNvPr id="62" name="Arrow: Up-Down 61">
              <a:extLst>
                <a:ext uri="{FF2B5EF4-FFF2-40B4-BE49-F238E27FC236}">
                  <a16:creationId xmlns:a16="http://schemas.microsoft.com/office/drawing/2014/main" id="{923F7C5D-0102-46C7-AE0B-B69CF576BA04}"/>
                </a:ext>
              </a:extLst>
            </p:cNvPr>
            <p:cNvSpPr/>
            <p:nvPr/>
          </p:nvSpPr>
          <p:spPr bwMode="gray">
            <a:xfrm>
              <a:off x="6968288" y="4988938"/>
              <a:ext cx="182880" cy="274320"/>
            </a:xfrm>
            <a:prstGeom prst="upDownArrow">
              <a:avLst/>
            </a:prstGeom>
            <a:solidFill>
              <a:srgbClr val="494947"/>
            </a:solidFill>
            <a:ln w="12700" cap="flat" cmpd="sng" algn="ctr">
              <a:solidFill>
                <a:srgbClr val="494947">
                  <a:shade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600" b="1" kern="0" dirty="0">
                <a:solidFill>
                  <a:prstClr val="white"/>
                </a:solidFill>
                <a:latin typeface="Arial" panose="020B0604020202020204"/>
              </a:endParaRPr>
            </a:p>
          </p:txBody>
        </p:sp>
        <p:sp>
          <p:nvSpPr>
            <p:cNvPr id="63" name="Arrow: Up-Down 62">
              <a:extLst>
                <a:ext uri="{FF2B5EF4-FFF2-40B4-BE49-F238E27FC236}">
                  <a16:creationId xmlns:a16="http://schemas.microsoft.com/office/drawing/2014/main" id="{09DE7E53-2CB5-4152-959C-EAA951CB71C0}"/>
                </a:ext>
              </a:extLst>
            </p:cNvPr>
            <p:cNvSpPr/>
            <p:nvPr/>
          </p:nvSpPr>
          <p:spPr bwMode="gray">
            <a:xfrm>
              <a:off x="9092693" y="4988938"/>
              <a:ext cx="182880" cy="274320"/>
            </a:xfrm>
            <a:prstGeom prst="upDownArrow">
              <a:avLst/>
            </a:prstGeom>
            <a:solidFill>
              <a:srgbClr val="494947"/>
            </a:solidFill>
            <a:ln w="12700" cap="flat" cmpd="sng" algn="ctr">
              <a:solidFill>
                <a:srgbClr val="494947">
                  <a:shade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600" b="1" kern="0" dirty="0">
                <a:solidFill>
                  <a:prstClr val="white"/>
                </a:solidFill>
                <a:latin typeface="Arial" panose="020B0604020202020204"/>
              </a:endParaRPr>
            </a:p>
          </p:txBody>
        </p:sp>
        <p:sp>
          <p:nvSpPr>
            <p:cNvPr id="64" name="Arrow: Up-Down 63">
              <a:extLst>
                <a:ext uri="{FF2B5EF4-FFF2-40B4-BE49-F238E27FC236}">
                  <a16:creationId xmlns:a16="http://schemas.microsoft.com/office/drawing/2014/main" id="{510674D9-E9AC-4A7A-8CFA-34F762685F4C}"/>
                </a:ext>
              </a:extLst>
            </p:cNvPr>
            <p:cNvSpPr/>
            <p:nvPr/>
          </p:nvSpPr>
          <p:spPr bwMode="gray">
            <a:xfrm>
              <a:off x="4748974" y="4988938"/>
              <a:ext cx="182880" cy="274320"/>
            </a:xfrm>
            <a:prstGeom prst="upDownArrow">
              <a:avLst/>
            </a:prstGeom>
            <a:solidFill>
              <a:srgbClr val="494947"/>
            </a:solidFill>
            <a:ln w="12700" cap="flat" cmpd="sng" algn="ctr">
              <a:solidFill>
                <a:srgbClr val="494947">
                  <a:shade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600" b="1" kern="0" dirty="0">
                <a:solidFill>
                  <a:prstClr val="white"/>
                </a:solidFill>
                <a:latin typeface="Arial" panose="020B0604020202020204"/>
              </a:endParaRPr>
            </a:p>
          </p:txBody>
        </p:sp>
        <p:pic>
          <p:nvPicPr>
            <p:cNvPr id="69" name="Graphic 68" descr="Table">
              <a:extLst>
                <a:ext uri="{FF2B5EF4-FFF2-40B4-BE49-F238E27FC236}">
                  <a16:creationId xmlns:a16="http://schemas.microsoft.com/office/drawing/2014/main" id="{C6E5B511-066B-423F-A281-D814FD9E888C}"/>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2761982" y="3480848"/>
              <a:ext cx="859752" cy="914400"/>
            </a:xfrm>
            <a:prstGeom prst="rect">
              <a:avLst/>
            </a:prstGeom>
          </p:spPr>
        </p:pic>
        <p:pic>
          <p:nvPicPr>
            <p:cNvPr id="70" name="Graphic 69" descr="Puzzle">
              <a:extLst>
                <a:ext uri="{FF2B5EF4-FFF2-40B4-BE49-F238E27FC236}">
                  <a16:creationId xmlns:a16="http://schemas.microsoft.com/office/drawing/2014/main" id="{FB8E576B-91C2-4393-BFD8-E47A1C63866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037422" y="3480848"/>
              <a:ext cx="859752" cy="914400"/>
            </a:xfrm>
            <a:prstGeom prst="rect">
              <a:avLst/>
            </a:prstGeom>
          </p:spPr>
        </p:pic>
        <p:pic>
          <p:nvPicPr>
            <p:cNvPr id="71" name="Graphic 70" descr="Playbook">
              <a:extLst>
                <a:ext uri="{FF2B5EF4-FFF2-40B4-BE49-F238E27FC236}">
                  <a16:creationId xmlns:a16="http://schemas.microsoft.com/office/drawing/2014/main" id="{CD359105-DFEB-4CB3-A212-384BA6958258}"/>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312861" y="3480848"/>
              <a:ext cx="859752" cy="914400"/>
            </a:xfrm>
            <a:prstGeom prst="rect">
              <a:avLst/>
            </a:prstGeom>
          </p:spPr>
        </p:pic>
        <p:pic>
          <p:nvPicPr>
            <p:cNvPr id="72" name="Graphic 71" descr="Books on Shelf">
              <a:extLst>
                <a:ext uri="{FF2B5EF4-FFF2-40B4-BE49-F238E27FC236}">
                  <a16:creationId xmlns:a16="http://schemas.microsoft.com/office/drawing/2014/main" id="{9B601E74-CBEA-42D1-9515-F9A46E12917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7863740" y="3480848"/>
              <a:ext cx="859752" cy="914400"/>
            </a:xfrm>
            <a:prstGeom prst="rect">
              <a:avLst/>
            </a:prstGeom>
          </p:spPr>
        </p:pic>
        <p:sp>
          <p:nvSpPr>
            <p:cNvPr id="73" name="TextBox 72">
              <a:extLst>
                <a:ext uri="{FF2B5EF4-FFF2-40B4-BE49-F238E27FC236}">
                  <a16:creationId xmlns:a16="http://schemas.microsoft.com/office/drawing/2014/main" id="{4D3FAA6B-A21A-420E-AEA3-155F55B3094A}"/>
                </a:ext>
              </a:extLst>
            </p:cNvPr>
            <p:cNvSpPr txBox="1"/>
            <p:nvPr/>
          </p:nvSpPr>
          <p:spPr>
            <a:xfrm>
              <a:off x="2867529" y="4633611"/>
              <a:ext cx="595991" cy="153888"/>
            </a:xfrm>
            <a:prstGeom prst="rect">
              <a:avLst/>
            </a:prstGeom>
            <a:noFill/>
          </p:spPr>
          <p:txBody>
            <a:bodyPr wrap="none" lIns="0" tIns="0" rIns="0" bIns="0" rtlCol="0">
              <a:spAutoFit/>
            </a:bodyPr>
            <a:lstStyle/>
            <a:p>
              <a:pPr>
                <a:spcBef>
                  <a:spcPts val="600"/>
                </a:spcBef>
                <a:buSzPct val="100000"/>
              </a:pPr>
              <a:r>
                <a:rPr lang="en-US" sz="1000" b="1" dirty="0">
                  <a:solidFill>
                    <a:srgbClr val="313131"/>
                  </a:solidFill>
                  <a:latin typeface="Arial" panose="020B0604020202020204" pitchFamily="34" charset="0"/>
                  <a:cs typeface="Arial" panose="020B0604020202020204" pitchFamily="34" charset="0"/>
                </a:rPr>
                <a:t>Scenarios</a:t>
              </a:r>
            </a:p>
          </p:txBody>
        </p:sp>
        <p:sp>
          <p:nvSpPr>
            <p:cNvPr id="74" name="TextBox 73">
              <a:extLst>
                <a:ext uri="{FF2B5EF4-FFF2-40B4-BE49-F238E27FC236}">
                  <a16:creationId xmlns:a16="http://schemas.microsoft.com/office/drawing/2014/main" id="{0D1304B3-E960-464C-9595-240BD6DE59F1}"/>
                </a:ext>
              </a:extLst>
            </p:cNvPr>
            <p:cNvSpPr txBox="1"/>
            <p:nvPr/>
          </p:nvSpPr>
          <p:spPr>
            <a:xfrm>
              <a:off x="4013831" y="4556667"/>
              <a:ext cx="697602" cy="307777"/>
            </a:xfrm>
            <a:prstGeom prst="rect">
              <a:avLst/>
            </a:prstGeom>
            <a:noFill/>
          </p:spPr>
          <p:txBody>
            <a:bodyPr wrap="square" lIns="0" tIns="0" rIns="0" bIns="0" rtlCol="0">
              <a:spAutoFit/>
            </a:bodyPr>
            <a:lstStyle/>
            <a:p>
              <a:pPr algn="ctr">
                <a:spcBef>
                  <a:spcPts val="600"/>
                </a:spcBef>
                <a:buSzPct val="100000"/>
              </a:pPr>
              <a:r>
                <a:rPr lang="en-US" sz="1000" b="1" dirty="0">
                  <a:solidFill>
                    <a:srgbClr val="313131"/>
                  </a:solidFill>
                  <a:latin typeface="Arial" panose="020B0604020202020204" pitchFamily="34" charset="0"/>
                  <a:cs typeface="Arial" panose="020B0604020202020204" pitchFamily="34" charset="0"/>
                </a:rPr>
                <a:t>Market risk models</a:t>
              </a:r>
            </a:p>
          </p:txBody>
        </p:sp>
        <p:sp>
          <p:nvSpPr>
            <p:cNvPr id="75" name="TextBox 74">
              <a:extLst>
                <a:ext uri="{FF2B5EF4-FFF2-40B4-BE49-F238E27FC236}">
                  <a16:creationId xmlns:a16="http://schemas.microsoft.com/office/drawing/2014/main" id="{CF05FB60-4FD3-43DF-B0B1-BD6A553B2976}"/>
                </a:ext>
              </a:extLst>
            </p:cNvPr>
            <p:cNvSpPr txBox="1"/>
            <p:nvPr/>
          </p:nvSpPr>
          <p:spPr>
            <a:xfrm>
              <a:off x="5393936" y="4556667"/>
              <a:ext cx="697602" cy="307777"/>
            </a:xfrm>
            <a:prstGeom prst="rect">
              <a:avLst/>
            </a:prstGeom>
            <a:noFill/>
          </p:spPr>
          <p:txBody>
            <a:bodyPr wrap="square" lIns="0" tIns="0" rIns="0" bIns="0" rtlCol="0">
              <a:spAutoFit/>
            </a:bodyPr>
            <a:lstStyle/>
            <a:p>
              <a:pPr algn="ctr">
                <a:spcBef>
                  <a:spcPts val="600"/>
                </a:spcBef>
                <a:buSzPct val="100000"/>
              </a:pPr>
              <a:r>
                <a:rPr lang="en-US" sz="1000" b="1" dirty="0">
                  <a:solidFill>
                    <a:srgbClr val="313131"/>
                  </a:solidFill>
                  <a:latin typeface="Arial" panose="020B0604020202020204" pitchFamily="34" charset="0"/>
                  <a:cs typeface="Arial" panose="020B0604020202020204" pitchFamily="34" charset="0"/>
                </a:rPr>
                <a:t>Pricing and valuation</a:t>
              </a:r>
            </a:p>
          </p:txBody>
        </p:sp>
        <p:sp>
          <p:nvSpPr>
            <p:cNvPr id="76" name="TextBox 75">
              <a:extLst>
                <a:ext uri="{FF2B5EF4-FFF2-40B4-BE49-F238E27FC236}">
                  <a16:creationId xmlns:a16="http://schemas.microsoft.com/office/drawing/2014/main" id="{3F3A36F8-7A31-420E-B8C7-207174F19BCC}"/>
                </a:ext>
              </a:extLst>
            </p:cNvPr>
            <p:cNvSpPr txBox="1"/>
            <p:nvPr/>
          </p:nvSpPr>
          <p:spPr>
            <a:xfrm>
              <a:off x="6651584" y="4556667"/>
              <a:ext cx="733186" cy="461665"/>
            </a:xfrm>
            <a:prstGeom prst="rect">
              <a:avLst/>
            </a:prstGeom>
            <a:noFill/>
          </p:spPr>
          <p:txBody>
            <a:bodyPr wrap="square" lIns="0" tIns="0" rIns="0" bIns="0" rtlCol="0">
              <a:spAutoFit/>
            </a:bodyPr>
            <a:lstStyle/>
            <a:p>
              <a:pPr algn="ctr">
                <a:spcBef>
                  <a:spcPts val="600"/>
                </a:spcBef>
                <a:buSzPct val="100000"/>
              </a:pPr>
              <a:r>
                <a:rPr lang="en-US" sz="1000" b="1" dirty="0">
                  <a:solidFill>
                    <a:srgbClr val="313131"/>
                  </a:solidFill>
                  <a:latin typeface="Arial" panose="020B0604020202020204" pitchFamily="34" charset="0"/>
                  <a:cs typeface="Arial" panose="020B0604020202020204" pitchFamily="34" charset="0"/>
                </a:rPr>
                <a:t>Risk sensitivities</a:t>
              </a:r>
            </a:p>
          </p:txBody>
        </p:sp>
        <p:sp>
          <p:nvSpPr>
            <p:cNvPr id="77" name="TextBox 76">
              <a:extLst>
                <a:ext uri="{FF2B5EF4-FFF2-40B4-BE49-F238E27FC236}">
                  <a16:creationId xmlns:a16="http://schemas.microsoft.com/office/drawing/2014/main" id="{1531C377-72FF-49B0-99E8-852C4260C0C4}"/>
                </a:ext>
              </a:extLst>
            </p:cNvPr>
            <p:cNvSpPr txBox="1"/>
            <p:nvPr/>
          </p:nvSpPr>
          <p:spPr>
            <a:xfrm>
              <a:off x="7969698" y="4556667"/>
              <a:ext cx="697602" cy="307777"/>
            </a:xfrm>
            <a:prstGeom prst="rect">
              <a:avLst/>
            </a:prstGeom>
            <a:noFill/>
          </p:spPr>
          <p:txBody>
            <a:bodyPr wrap="square" lIns="0" tIns="0" rIns="0" bIns="0" rtlCol="0">
              <a:spAutoFit/>
            </a:bodyPr>
            <a:lstStyle/>
            <a:p>
              <a:pPr algn="ctr">
                <a:spcBef>
                  <a:spcPts val="600"/>
                </a:spcBef>
                <a:buSzPct val="100000"/>
              </a:pPr>
              <a:r>
                <a:rPr lang="en-US" sz="1000" b="1" dirty="0">
                  <a:solidFill>
                    <a:srgbClr val="313131"/>
                  </a:solidFill>
                  <a:latin typeface="Arial" panose="020B0604020202020204" pitchFamily="34" charset="0"/>
                  <a:cs typeface="Arial" panose="020B0604020202020204" pitchFamily="34" charset="0"/>
                </a:rPr>
                <a:t>Stress testing</a:t>
              </a:r>
            </a:p>
          </p:txBody>
        </p:sp>
        <p:pic>
          <p:nvPicPr>
            <p:cNvPr id="78" name="Graphic 77" descr="Pie chart">
              <a:extLst>
                <a:ext uri="{FF2B5EF4-FFF2-40B4-BE49-F238E27FC236}">
                  <a16:creationId xmlns:a16="http://schemas.microsoft.com/office/drawing/2014/main" id="{76C27049-37E3-4335-9732-4380CFE18D9D}"/>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9139179" y="3480848"/>
              <a:ext cx="859752" cy="914400"/>
            </a:xfrm>
            <a:prstGeom prst="rect">
              <a:avLst/>
            </a:prstGeom>
          </p:spPr>
        </p:pic>
        <p:pic>
          <p:nvPicPr>
            <p:cNvPr id="79" name="Graphic 78" descr="Tag">
              <a:extLst>
                <a:ext uri="{FF2B5EF4-FFF2-40B4-BE49-F238E27FC236}">
                  <a16:creationId xmlns:a16="http://schemas.microsoft.com/office/drawing/2014/main" id="{C16E8DE7-2CF8-47C0-AE73-75F9E5BAEF42}"/>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6588301" y="3480848"/>
              <a:ext cx="859752" cy="914400"/>
            </a:xfrm>
            <a:prstGeom prst="rect">
              <a:avLst/>
            </a:prstGeom>
          </p:spPr>
        </p:pic>
        <p:sp>
          <p:nvSpPr>
            <p:cNvPr id="80" name="TextBox 79">
              <a:extLst>
                <a:ext uri="{FF2B5EF4-FFF2-40B4-BE49-F238E27FC236}">
                  <a16:creationId xmlns:a16="http://schemas.microsoft.com/office/drawing/2014/main" id="{C50CF862-738B-4C8A-AD5B-48CD4935D900}"/>
                </a:ext>
              </a:extLst>
            </p:cNvPr>
            <p:cNvSpPr txBox="1"/>
            <p:nvPr/>
          </p:nvSpPr>
          <p:spPr>
            <a:xfrm>
              <a:off x="9154295" y="4633611"/>
              <a:ext cx="697602" cy="307777"/>
            </a:xfrm>
            <a:prstGeom prst="rect">
              <a:avLst/>
            </a:prstGeom>
            <a:noFill/>
          </p:spPr>
          <p:txBody>
            <a:bodyPr wrap="square" lIns="0" tIns="0" rIns="0" bIns="0" rtlCol="0">
              <a:spAutoFit/>
            </a:bodyPr>
            <a:lstStyle/>
            <a:p>
              <a:pPr algn="ctr">
                <a:spcBef>
                  <a:spcPts val="600"/>
                </a:spcBef>
                <a:buSzPct val="100000"/>
              </a:pPr>
              <a:r>
                <a:rPr lang="en-US" sz="1000" b="1" dirty="0">
                  <a:solidFill>
                    <a:srgbClr val="313131"/>
                  </a:solidFill>
                  <a:latin typeface="Arial" panose="020B0604020202020204" pitchFamily="34" charset="0"/>
                  <a:cs typeface="Arial" panose="020B0604020202020204" pitchFamily="34" charset="0"/>
                </a:rPr>
                <a:t>Market risk Capital</a:t>
              </a:r>
            </a:p>
          </p:txBody>
        </p:sp>
        <p:sp>
          <p:nvSpPr>
            <p:cNvPr id="68" name="Rectangle 67">
              <a:extLst>
                <a:ext uri="{FF2B5EF4-FFF2-40B4-BE49-F238E27FC236}">
                  <a16:creationId xmlns:a16="http://schemas.microsoft.com/office/drawing/2014/main" id="{EBFCA337-1675-448A-9ECD-E7E35D7F4C98}"/>
                </a:ext>
              </a:extLst>
            </p:cNvPr>
            <p:cNvSpPr/>
            <p:nvPr/>
          </p:nvSpPr>
          <p:spPr bwMode="gray">
            <a:xfrm>
              <a:off x="2591566" y="3505530"/>
              <a:ext cx="7569977" cy="1433623"/>
            </a:xfrm>
            <a:prstGeom prst="rect">
              <a:avLst/>
            </a:prstGeom>
            <a:noFill/>
            <a:ln w="12700" algn="ctr">
              <a:solidFill>
                <a:schemeClr val="accent6">
                  <a:lumMod val="50000"/>
                </a:schemeClr>
              </a:solidFill>
              <a:prstDash val="lgDash"/>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81" name="Rectangle: Rounded Corners 80">
              <a:extLst>
                <a:ext uri="{FF2B5EF4-FFF2-40B4-BE49-F238E27FC236}">
                  <a16:creationId xmlns:a16="http://schemas.microsoft.com/office/drawing/2014/main" id="{359B138F-74DC-4986-AF0E-2600A34C04B2}"/>
                </a:ext>
              </a:extLst>
            </p:cNvPr>
            <p:cNvSpPr/>
            <p:nvPr/>
          </p:nvSpPr>
          <p:spPr>
            <a:xfrm rot="16200000">
              <a:off x="1432185" y="1968050"/>
              <a:ext cx="1537185" cy="545570"/>
            </a:xfrm>
            <a:prstGeom prst="roundRect">
              <a:avLst>
                <a:gd name="adj" fmla="val 0"/>
              </a:avLst>
            </a:prstGeom>
            <a:solidFill>
              <a:schemeClr val="bg2">
                <a:lumMod val="75000"/>
              </a:schemeClr>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pPr>
              <a:r>
                <a:rPr lang="en-IN" sz="1300" b="1" dirty="0">
                  <a:solidFill>
                    <a:schemeClr val="bg1"/>
                  </a:solidFill>
                  <a:latin typeface="Arial" panose="020B0604020202020204" pitchFamily="34" charset="0"/>
                  <a:cs typeface="Arial" panose="020B0604020202020204" pitchFamily="34" charset="0"/>
                </a:rPr>
                <a:t>Governance &amp; Methodologies </a:t>
              </a:r>
            </a:p>
          </p:txBody>
        </p:sp>
        <p:sp>
          <p:nvSpPr>
            <p:cNvPr id="82" name="Rectangle: Rounded Corners 81">
              <a:extLst>
                <a:ext uri="{FF2B5EF4-FFF2-40B4-BE49-F238E27FC236}">
                  <a16:creationId xmlns:a16="http://schemas.microsoft.com/office/drawing/2014/main" id="{8C50D7F3-E753-4563-88F6-E8AA2B69E3FA}"/>
                </a:ext>
              </a:extLst>
            </p:cNvPr>
            <p:cNvSpPr/>
            <p:nvPr/>
          </p:nvSpPr>
          <p:spPr>
            <a:xfrm rot="16200000">
              <a:off x="1426500" y="4001337"/>
              <a:ext cx="1537185" cy="545572"/>
            </a:xfrm>
            <a:prstGeom prst="roundRect">
              <a:avLst>
                <a:gd name="adj" fmla="val 0"/>
              </a:avLst>
            </a:prstGeom>
            <a:solidFill>
              <a:schemeClr val="bg2">
                <a:lumMod val="75000"/>
              </a:schemeClr>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pPr>
              <a:r>
                <a:rPr lang="en-IN" sz="1300" b="1" dirty="0">
                  <a:solidFill>
                    <a:schemeClr val="bg1"/>
                  </a:solidFill>
                  <a:latin typeface="Arial" panose="020B0604020202020204" pitchFamily="34" charset="0"/>
                  <a:cs typeface="Arial" panose="020B0604020202020204" pitchFamily="34" charset="0"/>
                </a:rPr>
                <a:t>Model results and outputs</a:t>
              </a:r>
            </a:p>
          </p:txBody>
        </p:sp>
      </p:grpSp>
    </p:spTree>
    <p:extLst>
      <p:ext uri="{BB962C8B-B14F-4D97-AF65-F5344CB8AC3E}">
        <p14:creationId xmlns:p14="http://schemas.microsoft.com/office/powerpoint/2010/main" val="455396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9296400" y="648477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6" name="Rectangle 2">
            <a:extLst>
              <a:ext uri="{FF2B5EF4-FFF2-40B4-BE49-F238E27FC236}">
                <a16:creationId xmlns:a16="http://schemas.microsoft.com/office/drawing/2014/main" id="{C81FF442-DE14-4287-B1B8-AA4C3AE89008}"/>
              </a:ext>
            </a:extLst>
          </p:cNvPr>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Overview of market risk</a:t>
            </a:r>
          </a:p>
        </p:txBody>
      </p:sp>
      <p:grpSp>
        <p:nvGrpSpPr>
          <p:cNvPr id="7" name="Group 6">
            <a:extLst>
              <a:ext uri="{FF2B5EF4-FFF2-40B4-BE49-F238E27FC236}">
                <a16:creationId xmlns:a16="http://schemas.microsoft.com/office/drawing/2014/main" id="{77F57CD4-F632-45F8-8868-514E321F0F9E}"/>
              </a:ext>
            </a:extLst>
          </p:cNvPr>
          <p:cNvGrpSpPr/>
          <p:nvPr/>
        </p:nvGrpSpPr>
        <p:grpSpPr>
          <a:xfrm>
            <a:off x="1822309" y="856139"/>
            <a:ext cx="8686800" cy="1582261"/>
            <a:chOff x="464509" y="985778"/>
            <a:chExt cx="8153482" cy="1243874"/>
          </a:xfrm>
        </p:grpSpPr>
        <p:sp>
          <p:nvSpPr>
            <p:cNvPr id="8" name="Rectangle: Rounded Corners 7">
              <a:extLst>
                <a:ext uri="{FF2B5EF4-FFF2-40B4-BE49-F238E27FC236}">
                  <a16:creationId xmlns:a16="http://schemas.microsoft.com/office/drawing/2014/main" id="{641D31E4-DAFA-46ED-981B-5A40DD84287A}"/>
                </a:ext>
              </a:extLst>
            </p:cNvPr>
            <p:cNvSpPr/>
            <p:nvPr/>
          </p:nvSpPr>
          <p:spPr bwMode="gray">
            <a:xfrm>
              <a:off x="464509" y="985778"/>
              <a:ext cx="8153482" cy="1243874"/>
            </a:xfrm>
            <a:prstGeom prst="roundRect">
              <a:avLst/>
            </a:prstGeom>
            <a:solidFill>
              <a:sysClr val="window" lastClr="FFFFFF">
                <a:lumMod val="95000"/>
              </a:sysClr>
            </a:solidFill>
            <a:ln w="19050" algn="ctr">
              <a:noFill/>
              <a:miter lim="800000"/>
              <a:headEnd/>
              <a:tailEnd/>
            </a:ln>
          </p:spPr>
          <p:txBody>
            <a:bodyPr wrap="square" lIns="88900" tIns="88900" rIns="88900" bIns="88900" rtlCol="0" anchor="ctr"/>
            <a:lstStyle/>
            <a:p>
              <a:pPr marL="0" marR="0" lvl="0" indent="0" algn="ctr" defTabSz="457200" eaLnBrk="1" fontAlgn="auto" latinLnBrk="0" hangingPunct="1">
                <a:lnSpc>
                  <a:spcPct val="106000"/>
                </a:lnSpc>
                <a:spcBef>
                  <a:spcPts val="0"/>
                </a:spcBef>
                <a:spcAft>
                  <a:spcPts val="0"/>
                </a:spcAft>
                <a:buClrTx/>
                <a:buSzTx/>
                <a:buFont typeface="Wingdings 2" pitchFamily="18" charset="2"/>
                <a:buNone/>
                <a:tabLst/>
                <a:defRPr/>
              </a:pPr>
              <a:endParaRPr kumimoji="0" lang="en-IN"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EFCD93F8-2BDE-47BA-BF22-779C5CF5EA59}"/>
                </a:ext>
              </a:extLst>
            </p:cNvPr>
            <p:cNvSpPr/>
            <p:nvPr/>
          </p:nvSpPr>
          <p:spPr>
            <a:xfrm>
              <a:off x="473423" y="1138791"/>
              <a:ext cx="8040273" cy="925040"/>
            </a:xfrm>
            <a:prstGeom prst="rect">
              <a:avLst/>
            </a:prstGeom>
            <a:no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just">
                <a:lnSpc>
                  <a:spcPct val="150000"/>
                </a:lnSpc>
                <a:spcBef>
                  <a:spcPts val="300"/>
                </a:spcBef>
                <a:spcAft>
                  <a:spcPts val="300"/>
                </a:spcAft>
                <a:defRPr/>
              </a:pPr>
              <a:r>
                <a:rPr lang="en-US" sz="1200" b="1" i="1" kern="0" dirty="0">
                  <a:solidFill>
                    <a:schemeClr val="tx1"/>
                  </a:solidFill>
                  <a:latin typeface="Arial" panose="020B0604020202020204" pitchFamily="34" charset="0"/>
                  <a:cs typeface="Arial" panose="020B0604020202020204" pitchFamily="34" charset="0"/>
                </a:rPr>
                <a:t>Market risk is the risk associated with the effect of changes in market factors, such as interest and </a:t>
              </a:r>
              <a:r>
                <a:rPr lang="en-US" sz="1200" b="1" i="1" kern="0" dirty="0">
                  <a:solidFill>
                    <a:schemeClr val="accent2"/>
                  </a:solidFill>
                  <a:latin typeface="Arial" panose="020B0604020202020204" pitchFamily="34" charset="0"/>
                  <a:cs typeface="Arial" panose="020B0604020202020204" pitchFamily="34" charset="0"/>
                </a:rPr>
                <a:t>foreign exchange rates, equity and commodity prices, credit spreads or implied volatilities</a:t>
              </a:r>
              <a:r>
                <a:rPr lang="en-US" sz="1200" b="1" i="1" kern="0" dirty="0">
                  <a:solidFill>
                    <a:schemeClr val="tx1"/>
                  </a:solidFill>
                  <a:latin typeface="Arial" panose="020B0604020202020204" pitchFamily="34" charset="0"/>
                  <a:cs typeface="Arial" panose="020B0604020202020204" pitchFamily="34" charset="0"/>
                </a:rPr>
                <a:t>, on the </a:t>
              </a:r>
              <a:r>
                <a:rPr lang="en-US" sz="1200" b="1" i="1" kern="0" dirty="0">
                  <a:solidFill>
                    <a:schemeClr val="accent2"/>
                  </a:solidFill>
                  <a:latin typeface="Arial" panose="020B0604020202020204" pitchFamily="34" charset="0"/>
                  <a:cs typeface="Arial" panose="020B0604020202020204" pitchFamily="34" charset="0"/>
                </a:rPr>
                <a:t>value of assets and liabilities </a:t>
              </a:r>
              <a:r>
                <a:rPr lang="en-US" sz="1200" b="1" i="1" kern="0" dirty="0">
                  <a:solidFill>
                    <a:schemeClr val="tx1"/>
                  </a:solidFill>
                  <a:latin typeface="Arial" panose="020B0604020202020204" pitchFamily="34" charset="0"/>
                  <a:cs typeface="Arial" panose="020B0604020202020204" pitchFamily="34" charset="0"/>
                </a:rPr>
                <a:t>held for both the short and long term.</a:t>
              </a:r>
            </a:p>
          </p:txBody>
        </p:sp>
      </p:grpSp>
      <p:sp>
        <p:nvSpPr>
          <p:cNvPr id="10" name="Rectangle: Rounded Corners 9">
            <a:extLst>
              <a:ext uri="{FF2B5EF4-FFF2-40B4-BE49-F238E27FC236}">
                <a16:creationId xmlns:a16="http://schemas.microsoft.com/office/drawing/2014/main" id="{C74BBC86-4B64-4D8F-84C8-B3C3099536B0}"/>
              </a:ext>
            </a:extLst>
          </p:cNvPr>
          <p:cNvSpPr/>
          <p:nvPr/>
        </p:nvSpPr>
        <p:spPr>
          <a:xfrm>
            <a:off x="1831807" y="2643734"/>
            <a:ext cx="2206794" cy="1166266"/>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Trading book</a:t>
            </a:r>
          </a:p>
        </p:txBody>
      </p:sp>
      <p:sp>
        <p:nvSpPr>
          <p:cNvPr id="11" name="Oval 10">
            <a:extLst>
              <a:ext uri="{FF2B5EF4-FFF2-40B4-BE49-F238E27FC236}">
                <a16:creationId xmlns:a16="http://schemas.microsoft.com/office/drawing/2014/main" id="{3BDF055C-3F83-4EA4-91B5-40A679FE3F18}"/>
              </a:ext>
            </a:extLst>
          </p:cNvPr>
          <p:cNvSpPr/>
          <p:nvPr/>
        </p:nvSpPr>
        <p:spPr>
          <a:xfrm>
            <a:off x="4267200" y="2643734"/>
            <a:ext cx="1170432" cy="1166266"/>
          </a:xfrm>
          <a:prstGeom prst="ellipse">
            <a:avLst/>
          </a:prstGeom>
          <a:solidFill>
            <a:schemeClr val="accent5">
              <a:lumMod val="90000"/>
            </a:schemeClr>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Default risk</a:t>
            </a:r>
          </a:p>
        </p:txBody>
      </p:sp>
      <p:sp>
        <p:nvSpPr>
          <p:cNvPr id="12" name="Oval 11">
            <a:extLst>
              <a:ext uri="{FF2B5EF4-FFF2-40B4-BE49-F238E27FC236}">
                <a16:creationId xmlns:a16="http://schemas.microsoft.com/office/drawing/2014/main" id="{019F3FD6-81B8-4090-95BF-FE2B55C0341E}"/>
              </a:ext>
            </a:extLst>
          </p:cNvPr>
          <p:cNvSpPr/>
          <p:nvPr/>
        </p:nvSpPr>
        <p:spPr>
          <a:xfrm>
            <a:off x="5583938" y="2643734"/>
            <a:ext cx="1170432" cy="1166266"/>
          </a:xfrm>
          <a:prstGeom prst="ellipse">
            <a:avLst/>
          </a:prstGeom>
          <a:solidFill>
            <a:schemeClr val="accent5">
              <a:lumMod val="90000"/>
            </a:schemeClr>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Interest rate risk</a:t>
            </a:r>
          </a:p>
        </p:txBody>
      </p:sp>
      <p:sp>
        <p:nvSpPr>
          <p:cNvPr id="13" name="Oval 12">
            <a:extLst>
              <a:ext uri="{FF2B5EF4-FFF2-40B4-BE49-F238E27FC236}">
                <a16:creationId xmlns:a16="http://schemas.microsoft.com/office/drawing/2014/main" id="{C7280DAD-7FE1-4959-BE04-AE2462BB0A7C}"/>
              </a:ext>
            </a:extLst>
          </p:cNvPr>
          <p:cNvSpPr/>
          <p:nvPr/>
        </p:nvSpPr>
        <p:spPr>
          <a:xfrm>
            <a:off x="6900676" y="2643734"/>
            <a:ext cx="1170432" cy="1166266"/>
          </a:xfrm>
          <a:prstGeom prst="ellipse">
            <a:avLst/>
          </a:prstGeom>
          <a:solidFill>
            <a:schemeClr val="accent5">
              <a:lumMod val="90000"/>
            </a:schemeClr>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Credit spread risk</a:t>
            </a:r>
          </a:p>
        </p:txBody>
      </p:sp>
      <p:sp>
        <p:nvSpPr>
          <p:cNvPr id="14" name="Oval 13">
            <a:extLst>
              <a:ext uri="{FF2B5EF4-FFF2-40B4-BE49-F238E27FC236}">
                <a16:creationId xmlns:a16="http://schemas.microsoft.com/office/drawing/2014/main" id="{D2BE0095-5FEF-4E9C-BB26-0918D8D15991}"/>
              </a:ext>
            </a:extLst>
          </p:cNvPr>
          <p:cNvSpPr/>
          <p:nvPr/>
        </p:nvSpPr>
        <p:spPr>
          <a:xfrm>
            <a:off x="8217414" y="2643734"/>
            <a:ext cx="1170432" cy="1166266"/>
          </a:xfrm>
          <a:prstGeom prst="ellipse">
            <a:avLst/>
          </a:prstGeom>
          <a:solidFill>
            <a:schemeClr val="accent5">
              <a:lumMod val="90000"/>
            </a:schemeClr>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Equity risk</a:t>
            </a:r>
          </a:p>
        </p:txBody>
      </p:sp>
      <p:sp>
        <p:nvSpPr>
          <p:cNvPr id="15" name="Oval 14">
            <a:extLst>
              <a:ext uri="{FF2B5EF4-FFF2-40B4-BE49-F238E27FC236}">
                <a16:creationId xmlns:a16="http://schemas.microsoft.com/office/drawing/2014/main" id="{7D10350A-FCC7-40D4-B2E1-6A1D49FB00AF}"/>
              </a:ext>
            </a:extLst>
          </p:cNvPr>
          <p:cNvSpPr/>
          <p:nvPr/>
        </p:nvSpPr>
        <p:spPr>
          <a:xfrm>
            <a:off x="9534152" y="2643734"/>
            <a:ext cx="1170432" cy="1166266"/>
          </a:xfrm>
          <a:prstGeom prst="ellipse">
            <a:avLst/>
          </a:prstGeom>
          <a:solidFill>
            <a:schemeClr val="accent5">
              <a:lumMod val="90000"/>
            </a:schemeClr>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FX risk</a:t>
            </a:r>
          </a:p>
        </p:txBody>
      </p:sp>
      <p:sp>
        <p:nvSpPr>
          <p:cNvPr id="16" name="Oval 15">
            <a:extLst>
              <a:ext uri="{FF2B5EF4-FFF2-40B4-BE49-F238E27FC236}">
                <a16:creationId xmlns:a16="http://schemas.microsoft.com/office/drawing/2014/main" id="{CE2C09FA-22F1-419E-AC8F-70B3AF2B3902}"/>
              </a:ext>
            </a:extLst>
          </p:cNvPr>
          <p:cNvSpPr/>
          <p:nvPr/>
        </p:nvSpPr>
        <p:spPr>
          <a:xfrm>
            <a:off x="10850890" y="2643734"/>
            <a:ext cx="1170432" cy="1166266"/>
          </a:xfrm>
          <a:prstGeom prst="ellipse">
            <a:avLst/>
          </a:prstGeom>
          <a:solidFill>
            <a:schemeClr val="accent5">
              <a:lumMod val="90000"/>
            </a:schemeClr>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Commodity risk</a:t>
            </a:r>
          </a:p>
        </p:txBody>
      </p:sp>
      <p:sp>
        <p:nvSpPr>
          <p:cNvPr id="17" name="Rectangle: Rounded Corners 16">
            <a:extLst>
              <a:ext uri="{FF2B5EF4-FFF2-40B4-BE49-F238E27FC236}">
                <a16:creationId xmlns:a16="http://schemas.microsoft.com/office/drawing/2014/main" id="{72ED08DA-0F95-4147-9342-533A10633D16}"/>
              </a:ext>
            </a:extLst>
          </p:cNvPr>
          <p:cNvSpPr/>
          <p:nvPr/>
        </p:nvSpPr>
        <p:spPr>
          <a:xfrm>
            <a:off x="1822309" y="4015334"/>
            <a:ext cx="2206794" cy="1166266"/>
          </a:xfrm>
          <a:prstGeom prst="roundRect">
            <a:avLst/>
          </a:prstGeom>
          <a:solidFill>
            <a:srgbClr val="002060"/>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Banking book</a:t>
            </a:r>
          </a:p>
        </p:txBody>
      </p:sp>
      <p:sp>
        <p:nvSpPr>
          <p:cNvPr id="18" name="Oval 17">
            <a:extLst>
              <a:ext uri="{FF2B5EF4-FFF2-40B4-BE49-F238E27FC236}">
                <a16:creationId xmlns:a16="http://schemas.microsoft.com/office/drawing/2014/main" id="{A81E1E08-6908-4726-923F-748CFF6B83EA}"/>
              </a:ext>
            </a:extLst>
          </p:cNvPr>
          <p:cNvSpPr/>
          <p:nvPr/>
        </p:nvSpPr>
        <p:spPr>
          <a:xfrm>
            <a:off x="4257702" y="4015334"/>
            <a:ext cx="1170432" cy="1166266"/>
          </a:xfrm>
          <a:prstGeom prst="ellipse">
            <a:avLst/>
          </a:prstGeom>
          <a:solidFill>
            <a:schemeClr val="accent5">
              <a:lumMod val="90000"/>
            </a:schemeClr>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FX risk</a:t>
            </a:r>
          </a:p>
        </p:txBody>
      </p:sp>
      <p:sp>
        <p:nvSpPr>
          <p:cNvPr id="19" name="Oval 18">
            <a:extLst>
              <a:ext uri="{FF2B5EF4-FFF2-40B4-BE49-F238E27FC236}">
                <a16:creationId xmlns:a16="http://schemas.microsoft.com/office/drawing/2014/main" id="{BC859BC6-6F36-47C1-91C3-50D790F69DB2}"/>
              </a:ext>
            </a:extLst>
          </p:cNvPr>
          <p:cNvSpPr/>
          <p:nvPr/>
        </p:nvSpPr>
        <p:spPr>
          <a:xfrm>
            <a:off x="5574440" y="4015334"/>
            <a:ext cx="1170432" cy="1166266"/>
          </a:xfrm>
          <a:prstGeom prst="ellipse">
            <a:avLst/>
          </a:prstGeom>
          <a:solidFill>
            <a:schemeClr val="accent5">
              <a:lumMod val="90000"/>
            </a:schemeClr>
          </a:solidFill>
          <a:ln w="12700" cap="flat" cmpd="sng" algn="ctr">
            <a:solidFill>
              <a:srgbClr val="494947"/>
            </a:solidFill>
            <a:prstDash val="solid"/>
            <a:miter lim="800000"/>
          </a:ln>
          <a:effectLst/>
        </p:spPr>
        <p:txBody>
          <a:bodyPr lIns="18000" r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Commodity risk</a:t>
            </a:r>
          </a:p>
        </p:txBody>
      </p:sp>
      <p:pic>
        <p:nvPicPr>
          <p:cNvPr id="24" name="Graphic 23" descr="Bear with solid fill">
            <a:extLst>
              <a:ext uri="{FF2B5EF4-FFF2-40B4-BE49-F238E27FC236}">
                <a16:creationId xmlns:a16="http://schemas.microsoft.com/office/drawing/2014/main" id="{68A6621C-3426-4F96-8EE7-140EF1638E6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10942322" y="4195583"/>
            <a:ext cx="914400" cy="914400"/>
          </a:xfrm>
          <a:prstGeom prst="rect">
            <a:avLst/>
          </a:prstGeom>
        </p:spPr>
      </p:pic>
      <p:pic>
        <p:nvPicPr>
          <p:cNvPr id="26" name="Graphic 25" descr="Bull with solid fill">
            <a:extLst>
              <a:ext uri="{FF2B5EF4-FFF2-40B4-BE49-F238E27FC236}">
                <a16:creationId xmlns:a16="http://schemas.microsoft.com/office/drawing/2014/main" id="{0E292F7E-81F4-42E7-8C70-01D9DB9B599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53600" y="4224714"/>
            <a:ext cx="914400" cy="914400"/>
          </a:xfrm>
          <a:prstGeom prst="rect">
            <a:avLst/>
          </a:prstGeom>
        </p:spPr>
      </p:pic>
      <p:sp>
        <p:nvSpPr>
          <p:cNvPr id="25" name="TextBox 24">
            <a:extLst>
              <a:ext uri="{FF2B5EF4-FFF2-40B4-BE49-F238E27FC236}">
                <a16:creationId xmlns:a16="http://schemas.microsoft.com/office/drawing/2014/main" id="{CAD3A32B-5664-4869-9009-9EF11E01DC6E}"/>
              </a:ext>
            </a:extLst>
          </p:cNvPr>
          <p:cNvSpPr txBox="1"/>
          <p:nvPr/>
        </p:nvSpPr>
        <p:spPr>
          <a:xfrm>
            <a:off x="1831806" y="5861126"/>
            <a:ext cx="9521994" cy="276999"/>
          </a:xfrm>
          <a:prstGeom prst="rect">
            <a:avLst/>
          </a:prstGeom>
          <a:solidFill>
            <a:schemeClr val="accent1">
              <a:lumMod val="20000"/>
              <a:lumOff val="80000"/>
            </a:schemeClr>
          </a:solidFill>
        </p:spPr>
        <p:txBody>
          <a:bodyPr wrap="square" rtlCol="0" anchor="ctr">
            <a:spAutoFit/>
          </a:bodyPr>
          <a:lstStyle/>
          <a:p>
            <a:r>
              <a:rPr lang="en-US" sz="1200" b="1" i="1" dirty="0">
                <a:solidFill>
                  <a:schemeClr val="accent2"/>
                </a:solidFill>
                <a:latin typeface="+mj-lt"/>
              </a:rPr>
              <a:t>Banks are required to keep capital aside to protect themselves against such risks</a:t>
            </a:r>
          </a:p>
        </p:txBody>
      </p:sp>
    </p:spTree>
    <p:extLst>
      <p:ext uri="{BB962C8B-B14F-4D97-AF65-F5344CB8AC3E}">
        <p14:creationId xmlns:p14="http://schemas.microsoft.com/office/powerpoint/2010/main" val="2164803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141" name="Graphic 140" descr="Database">
            <a:extLst>
              <a:ext uri="{FF2B5EF4-FFF2-40B4-BE49-F238E27FC236}">
                <a16:creationId xmlns:a16="http://schemas.microsoft.com/office/drawing/2014/main" id="{92A0FE55-5271-4EE5-B4FF-AAAFD24CD8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03953" y="2495084"/>
            <a:ext cx="685973" cy="643062"/>
          </a:xfrm>
          <a:prstGeom prst="rect">
            <a:avLst/>
          </a:prstGeom>
        </p:spPr>
      </p:pic>
      <p:pic>
        <p:nvPicPr>
          <p:cNvPr id="142" name="Graphic 141" descr="Calculator">
            <a:extLst>
              <a:ext uri="{FF2B5EF4-FFF2-40B4-BE49-F238E27FC236}">
                <a16:creationId xmlns:a16="http://schemas.microsoft.com/office/drawing/2014/main" id="{CA2A255F-69EC-4504-A574-BF4D4A55682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06622" y="3777131"/>
            <a:ext cx="668003" cy="626216"/>
          </a:xfrm>
          <a:prstGeom prst="rect">
            <a:avLst/>
          </a:prstGeom>
        </p:spPr>
      </p:pic>
      <p:sp>
        <p:nvSpPr>
          <p:cNvPr id="165" name="Rectangle 164">
            <a:extLst>
              <a:ext uri="{FF2B5EF4-FFF2-40B4-BE49-F238E27FC236}">
                <a16:creationId xmlns:a16="http://schemas.microsoft.com/office/drawing/2014/main" id="{9781A130-DCFE-41E5-AC14-A51AD0E4447E}"/>
              </a:ext>
            </a:extLst>
          </p:cNvPr>
          <p:cNvSpPr/>
          <p:nvPr/>
        </p:nvSpPr>
        <p:spPr>
          <a:xfrm>
            <a:off x="8147998" y="4035204"/>
            <a:ext cx="2141840" cy="184666"/>
          </a:xfrm>
          <a:prstGeom prst="rect">
            <a:avLst/>
          </a:prstGeom>
        </p:spPr>
        <p:txBody>
          <a:bodyPr wrap="square" lIns="0" tIns="0" rIns="0" bIns="0">
            <a:spAutoFit/>
          </a:bodyPr>
          <a:lstStyle/>
          <a:p>
            <a:pPr marL="0" marR="0" lvl="0" indent="0" algn="ctr" defTabSz="390952"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Foreign exchange</a:t>
            </a:r>
          </a:p>
        </p:txBody>
      </p:sp>
      <p:sp>
        <p:nvSpPr>
          <p:cNvPr id="166" name="Rectangle 165">
            <a:extLst>
              <a:ext uri="{FF2B5EF4-FFF2-40B4-BE49-F238E27FC236}">
                <a16:creationId xmlns:a16="http://schemas.microsoft.com/office/drawing/2014/main" id="{17761EBB-D5FC-4BE9-846A-6C976F9992EB}"/>
              </a:ext>
            </a:extLst>
          </p:cNvPr>
          <p:cNvSpPr/>
          <p:nvPr/>
        </p:nvSpPr>
        <p:spPr>
          <a:xfrm>
            <a:off x="8515971" y="4388814"/>
            <a:ext cx="2864432" cy="1803764"/>
          </a:xfrm>
          <a:prstGeom prst="rect">
            <a:avLst/>
          </a:prstGeom>
          <a:noFill/>
          <a:ln w="6350">
            <a:noFill/>
          </a:ln>
        </p:spPr>
        <p:txBody>
          <a:bodyPr wrap="square" lIns="0" tIns="0" rIns="31276" bIns="0">
            <a:spAutoFit/>
          </a:bodyPr>
          <a:lstStyle/>
          <a:p>
            <a:pPr marL="192761" marR="0" lvl="0" indent="-146607" algn="just" defTabSz="390952" rtl="0" eaLnBrk="1" fontAlgn="auto" latinLnBrk="0" hangingPunct="1">
              <a:lnSpc>
                <a:spcPct val="120000"/>
              </a:lnSpc>
              <a:spcBef>
                <a:spcPts val="171"/>
              </a:spcBef>
              <a:spcAft>
                <a:spcPts val="171"/>
              </a:spcAft>
              <a:buClrTx/>
              <a:buSzTx/>
              <a:buFont typeface="Wingdings" panose="05000000000000000000" pitchFamily="2" charset="2"/>
              <a:buChar char="§"/>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Volatility in exchange rates leads to uncertainty in the domestic currency equivalent of a bank’s holdings of assets (or liabilities) with net payment streams denominated in a foreign currency.</a:t>
            </a:r>
          </a:p>
          <a:p>
            <a:pPr marL="192761" marR="0" lvl="0" indent="-146607" algn="just" defTabSz="390952" rtl="0" eaLnBrk="1" fontAlgn="auto" latinLnBrk="0" hangingPunct="1">
              <a:lnSpc>
                <a:spcPct val="120000"/>
              </a:lnSpc>
              <a:spcBef>
                <a:spcPts val="171"/>
              </a:spcBef>
              <a:spcAft>
                <a:spcPts val="171"/>
              </a:spcAft>
              <a:buClrTx/>
              <a:buSzTx/>
              <a:buFont typeface="Wingdings" panose="05000000000000000000" pitchFamily="2" charset="2"/>
              <a:buChar char="§"/>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Examples include FX derivatives, open exposure to foreign currency, etc.</a:t>
            </a:r>
          </a:p>
        </p:txBody>
      </p:sp>
      <p:sp>
        <p:nvSpPr>
          <p:cNvPr id="167" name="Freeform 19">
            <a:extLst>
              <a:ext uri="{FF2B5EF4-FFF2-40B4-BE49-F238E27FC236}">
                <a16:creationId xmlns:a16="http://schemas.microsoft.com/office/drawing/2014/main" id="{25EA8D36-293D-4663-BB5B-82ECC11EF7F8}"/>
              </a:ext>
            </a:extLst>
          </p:cNvPr>
          <p:cNvSpPr/>
          <p:nvPr/>
        </p:nvSpPr>
        <p:spPr bwMode="gray">
          <a:xfrm flipH="1">
            <a:off x="6859205" y="3474990"/>
            <a:ext cx="3328188" cy="819539"/>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ysClr val="windowText" lastClr="000000"/>
            </a:solidFill>
            <a:miter lim="800000"/>
            <a:headEnd/>
            <a:tailEnd/>
          </a:ln>
        </p:spPr>
        <p:txBody>
          <a:bodyPr rtlCol="0" anchor="ctr"/>
          <a:lstStyle/>
          <a:p>
            <a:pPr marL="0" marR="0" lvl="0" indent="0" algn="ctr" defTabSz="390952"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8" name="Freeform 20">
            <a:extLst>
              <a:ext uri="{FF2B5EF4-FFF2-40B4-BE49-F238E27FC236}">
                <a16:creationId xmlns:a16="http://schemas.microsoft.com/office/drawing/2014/main" id="{5EA4B639-708F-4297-ADA0-1B5E46F85AE9}"/>
              </a:ext>
            </a:extLst>
          </p:cNvPr>
          <p:cNvSpPr/>
          <p:nvPr/>
        </p:nvSpPr>
        <p:spPr bwMode="gray">
          <a:xfrm flipV="1">
            <a:off x="2471142" y="3351838"/>
            <a:ext cx="3175062" cy="187407"/>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ysClr val="windowText" lastClr="000000"/>
            </a:solidFill>
            <a:miter lim="800000"/>
            <a:headEnd/>
            <a:tailEnd/>
          </a:ln>
        </p:spPr>
        <p:txBody>
          <a:bodyPr rtlCol="0" anchor="ctr"/>
          <a:lstStyle/>
          <a:p>
            <a:pPr marL="0" marR="0" lvl="0" indent="0" algn="ctr" defTabSz="390952"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9" name="Rectangle 168">
            <a:extLst>
              <a:ext uri="{FF2B5EF4-FFF2-40B4-BE49-F238E27FC236}">
                <a16:creationId xmlns:a16="http://schemas.microsoft.com/office/drawing/2014/main" id="{0FFCE5C3-76B9-491D-8749-F28E217AD700}"/>
              </a:ext>
            </a:extLst>
          </p:cNvPr>
          <p:cNvSpPr/>
          <p:nvPr/>
        </p:nvSpPr>
        <p:spPr>
          <a:xfrm>
            <a:off x="2184276" y="3122714"/>
            <a:ext cx="1889993" cy="184666"/>
          </a:xfrm>
          <a:prstGeom prst="rect">
            <a:avLst/>
          </a:prstGeom>
        </p:spPr>
        <p:txBody>
          <a:bodyPr wrap="square" lIns="0" tIns="0" rIns="0" bIns="0">
            <a:spAutoFit/>
          </a:bodyPr>
          <a:lstStyle/>
          <a:p>
            <a:pPr marL="0" marR="0" lvl="0" indent="0" algn="ctr" defTabSz="390952"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Commodity prices</a:t>
            </a:r>
          </a:p>
        </p:txBody>
      </p:sp>
      <p:sp>
        <p:nvSpPr>
          <p:cNvPr id="170" name="Rectangle 169">
            <a:extLst>
              <a:ext uri="{FF2B5EF4-FFF2-40B4-BE49-F238E27FC236}">
                <a16:creationId xmlns:a16="http://schemas.microsoft.com/office/drawing/2014/main" id="{5BF48E65-18FA-4FDB-8B96-6F7DA64AC15E}"/>
              </a:ext>
            </a:extLst>
          </p:cNvPr>
          <p:cNvSpPr/>
          <p:nvPr/>
        </p:nvSpPr>
        <p:spPr>
          <a:xfrm>
            <a:off x="2155950" y="3458140"/>
            <a:ext cx="1946643" cy="2025363"/>
          </a:xfrm>
          <a:prstGeom prst="rect">
            <a:avLst/>
          </a:prstGeom>
          <a:noFill/>
          <a:ln w="6350">
            <a:noFill/>
          </a:ln>
        </p:spPr>
        <p:txBody>
          <a:bodyPr wrap="square" lIns="0" tIns="0" rIns="31276" bIns="0">
            <a:spAutoFit/>
          </a:bodyPr>
          <a:lstStyle/>
          <a:p>
            <a:pPr marL="192761" marR="0" lvl="0" indent="-146607" algn="just" defTabSz="390952" rtl="0" eaLnBrk="1" fontAlgn="auto" latinLnBrk="0" hangingPunct="1">
              <a:lnSpc>
                <a:spcPct val="120000"/>
              </a:lnSpc>
              <a:spcBef>
                <a:spcPts val="171"/>
              </a:spcBef>
              <a:spcAft>
                <a:spcPts val="171"/>
              </a:spcAft>
              <a:buClrTx/>
              <a:buSzTx/>
              <a:buFont typeface="Wingdings" panose="05000000000000000000" pitchFamily="2" charset="2"/>
              <a:buChar char="§"/>
              <a:tabLst/>
              <a:defRPr/>
            </a:pPr>
            <a:r>
              <a:rPr lang="en-US" sz="1200" kern="0" dirty="0">
                <a:solidFill>
                  <a:srgbClr val="000000"/>
                </a:solidFill>
                <a:latin typeface="Arial" panose="020B0604020202020204" pitchFamily="34" charset="0"/>
                <a:cs typeface="Arial" panose="020B0604020202020204" pitchFamily="34" charset="0"/>
              </a:rPr>
              <a:t>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 possibility that commodity price changes will cause financial losses for banks</a:t>
            </a:r>
          </a:p>
          <a:p>
            <a:pPr marL="192761" marR="0" lvl="0" indent="-146607" algn="just" defTabSz="390952" rtl="0" eaLnBrk="1" fontAlgn="auto" latinLnBrk="0" hangingPunct="1">
              <a:lnSpc>
                <a:spcPct val="120000"/>
              </a:lnSpc>
              <a:spcBef>
                <a:spcPts val="171"/>
              </a:spcBef>
              <a:spcAft>
                <a:spcPts val="171"/>
              </a:spcAft>
              <a:buClrTx/>
              <a:buSzTx/>
              <a:buFont typeface="Wingdings" panose="05000000000000000000" pitchFamily="2" charset="2"/>
              <a:buChar char="§"/>
              <a:tabLst/>
              <a:defRPr/>
            </a:pPr>
            <a:r>
              <a:rPr lang="en-US" sz="1200" kern="0" dirty="0">
                <a:solidFill>
                  <a:srgbClr val="000000"/>
                </a:solidFill>
                <a:latin typeface="Arial" panose="020B0604020202020204" pitchFamily="34" charset="0"/>
                <a:cs typeface="Arial" panose="020B0604020202020204" pitchFamily="34" charset="0"/>
              </a:rPr>
              <a:t>Arises from derivative contracts written by banks for corporates to hedge their underlying commodity price risks</a:t>
            </a:r>
            <a:endPar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1" name="Rectangle 170">
            <a:extLst>
              <a:ext uri="{FF2B5EF4-FFF2-40B4-BE49-F238E27FC236}">
                <a16:creationId xmlns:a16="http://schemas.microsoft.com/office/drawing/2014/main" id="{CB5A2B76-9696-4AE1-BD39-330ADDA934D4}"/>
              </a:ext>
            </a:extLst>
          </p:cNvPr>
          <p:cNvSpPr/>
          <p:nvPr/>
        </p:nvSpPr>
        <p:spPr>
          <a:xfrm>
            <a:off x="4894955" y="5074115"/>
            <a:ext cx="2451002" cy="2457148"/>
          </a:xfrm>
          <a:prstGeom prst="rect">
            <a:avLst/>
          </a:prstGeom>
          <a:noFill/>
          <a:ln w="6350">
            <a:noFill/>
          </a:ln>
        </p:spPr>
        <p:txBody>
          <a:bodyPr wrap="square" lIns="0" tIns="0" rIns="31276" bIns="0">
            <a:spAutoFit/>
          </a:bodyPr>
          <a:lstStyle/>
          <a:p>
            <a:pPr marL="192761" marR="0" lvl="0" indent="-146607" algn="just" defTabSz="390952" rtl="0" eaLnBrk="1" fontAlgn="auto" latinLnBrk="0" hangingPunct="1">
              <a:lnSpc>
                <a:spcPct val="120000"/>
              </a:lnSpc>
              <a:spcBef>
                <a:spcPts val="171"/>
              </a:spcBef>
              <a:spcAft>
                <a:spcPts val="171"/>
              </a:spcAft>
              <a:buClrTx/>
              <a:buSzTx/>
              <a:buFont typeface="Wingdings" panose="05000000000000000000" pitchFamily="2" charset="2"/>
              <a:buChar char="§"/>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Volatility in interest rates gives rise to volatility in the market value of a bank’s interest rate related instruments</a:t>
            </a:r>
          </a:p>
          <a:p>
            <a:pPr marL="192761" marR="0" lvl="0" indent="-146607" algn="just" defTabSz="390952" rtl="0" eaLnBrk="1" fontAlgn="auto" latinLnBrk="0" hangingPunct="1">
              <a:lnSpc>
                <a:spcPct val="120000"/>
              </a:lnSpc>
              <a:spcBef>
                <a:spcPts val="171"/>
              </a:spcBef>
              <a:spcAft>
                <a:spcPts val="171"/>
              </a:spcAft>
              <a:buClrTx/>
              <a:buSzTx/>
              <a:buFont typeface="Wingdings" panose="05000000000000000000" pitchFamily="2" charset="2"/>
              <a:buChar char="§"/>
              <a:tabLst/>
              <a:defRPr/>
            </a:pPr>
            <a:r>
              <a:rPr lang="en-US" sz="1200" kern="0" dirty="0">
                <a:solidFill>
                  <a:prstClr val="black"/>
                </a:solidFill>
                <a:latin typeface="Arial" panose="020B0604020202020204" pitchFamily="34" charset="0"/>
                <a:cs typeface="Arial" panose="020B0604020202020204" pitchFamily="34" charset="0"/>
              </a:rPr>
              <a:t>Examples include government bonds, corporate bonds, interest rate derivatives, etc.</a:t>
            </a:r>
            <a:endPar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92761" marR="0" lvl="0" indent="-146607" algn="just" defTabSz="390952" rtl="0" eaLnBrk="1" fontAlgn="auto" latinLnBrk="0" hangingPunct="1">
              <a:lnSpc>
                <a:spcPct val="120000"/>
              </a:lnSpc>
              <a:spcBef>
                <a:spcPts val="171"/>
              </a:spcBef>
              <a:spcAft>
                <a:spcPts val="171"/>
              </a:spcAft>
              <a:buClrTx/>
              <a:buSzTx/>
              <a:buFont typeface="Wingdings" panose="05000000000000000000" pitchFamily="2" charset="2"/>
              <a:buChar char="§"/>
              <a:tabLst/>
              <a:defRPr/>
            </a:pP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92761" marR="0" lvl="0" indent="-146607" algn="just" defTabSz="390952" rtl="0" eaLnBrk="1" fontAlgn="auto" latinLnBrk="0" hangingPunct="1">
              <a:lnSpc>
                <a:spcPct val="120000"/>
              </a:lnSpc>
              <a:spcBef>
                <a:spcPts val="171"/>
              </a:spcBef>
              <a:spcAft>
                <a:spcPts val="171"/>
              </a:spcAft>
              <a:buClrTx/>
              <a:buSzTx/>
              <a:buFont typeface="Wingdings" panose="05000000000000000000" pitchFamily="2" charset="2"/>
              <a:buChar char="§"/>
              <a:tabLst/>
              <a:defRPr/>
            </a:pP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92761" marR="0" lvl="0" indent="-146607" algn="just" defTabSz="390952" rtl="0" eaLnBrk="1" fontAlgn="auto" latinLnBrk="0" hangingPunct="1">
              <a:lnSpc>
                <a:spcPct val="120000"/>
              </a:lnSpc>
              <a:spcBef>
                <a:spcPts val="171"/>
              </a:spcBef>
              <a:spcAft>
                <a:spcPts val="171"/>
              </a:spcAft>
              <a:buClrTx/>
              <a:buSzTx/>
              <a:buFont typeface="Wingdings" panose="05000000000000000000" pitchFamily="2" charset="2"/>
              <a:buChar char="§"/>
              <a:tabLst/>
              <a:defRPr/>
            </a:pP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92761" marR="0" lvl="0" indent="-146607" algn="just" defTabSz="390952" rtl="0" eaLnBrk="1" fontAlgn="auto" latinLnBrk="0" hangingPunct="1">
              <a:lnSpc>
                <a:spcPct val="120000"/>
              </a:lnSpc>
              <a:spcBef>
                <a:spcPts val="171"/>
              </a:spcBef>
              <a:spcAft>
                <a:spcPts val="171"/>
              </a:spcAft>
              <a:buClrTx/>
              <a:buSzTx/>
              <a:buFont typeface="Wingdings" panose="05000000000000000000" pitchFamily="2" charset="2"/>
              <a:buChar char="§"/>
              <a:tabLst/>
              <a:defRPr/>
            </a:pP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2" name="Freeform 24">
            <a:extLst>
              <a:ext uri="{FF2B5EF4-FFF2-40B4-BE49-F238E27FC236}">
                <a16:creationId xmlns:a16="http://schemas.microsoft.com/office/drawing/2014/main" id="{EF8C984E-D395-475C-91CE-910A3B337A0C}"/>
              </a:ext>
            </a:extLst>
          </p:cNvPr>
          <p:cNvSpPr/>
          <p:nvPr/>
        </p:nvSpPr>
        <p:spPr bwMode="gray">
          <a:xfrm flipV="1">
            <a:off x="2520167" y="1445068"/>
            <a:ext cx="3345362" cy="1446902"/>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ysClr val="windowText" lastClr="000000"/>
            </a:solidFill>
            <a:miter lim="800000"/>
            <a:headEnd/>
            <a:tailEnd/>
          </a:ln>
        </p:spPr>
        <p:txBody>
          <a:bodyPr rtlCol="0" anchor="ctr"/>
          <a:lstStyle/>
          <a:p>
            <a:pPr marL="0" marR="0" lvl="0" indent="0" algn="ctr" defTabSz="390952"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C19859"/>
              </a:solidFill>
              <a:effectLst/>
              <a:uLnTx/>
              <a:uFillTx/>
              <a:latin typeface="Arial" panose="020B0604020202020204" pitchFamily="34" charset="0"/>
              <a:ea typeface="+mn-ea"/>
              <a:cs typeface="Arial" panose="020B0604020202020204" pitchFamily="34" charset="0"/>
            </a:endParaRPr>
          </a:p>
        </p:txBody>
      </p:sp>
      <p:sp>
        <p:nvSpPr>
          <p:cNvPr id="173" name="Rectangle 172">
            <a:extLst>
              <a:ext uri="{FF2B5EF4-FFF2-40B4-BE49-F238E27FC236}">
                <a16:creationId xmlns:a16="http://schemas.microsoft.com/office/drawing/2014/main" id="{1DECB29C-4127-4DBA-98F9-083CC664B586}"/>
              </a:ext>
            </a:extLst>
          </p:cNvPr>
          <p:cNvSpPr/>
          <p:nvPr/>
        </p:nvSpPr>
        <p:spPr>
          <a:xfrm>
            <a:off x="1676400" y="1218819"/>
            <a:ext cx="2754301" cy="184666"/>
          </a:xfrm>
          <a:prstGeom prst="rect">
            <a:avLst/>
          </a:prstGeom>
        </p:spPr>
        <p:txBody>
          <a:bodyPr wrap="square" lIns="0" tIns="0" rIns="0" bIns="0">
            <a:spAutoFit/>
          </a:bodyPr>
          <a:lstStyle/>
          <a:p>
            <a:pPr marL="0" marR="0" lvl="0" indent="0" algn="ctr" defTabSz="390952"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Equity prices</a:t>
            </a:r>
            <a:endPar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4" name="Rectangle 173">
            <a:extLst>
              <a:ext uri="{FF2B5EF4-FFF2-40B4-BE49-F238E27FC236}">
                <a16:creationId xmlns:a16="http://schemas.microsoft.com/office/drawing/2014/main" id="{4A95D35A-4770-4698-A1E5-CA16F790DDFC}"/>
              </a:ext>
            </a:extLst>
          </p:cNvPr>
          <p:cNvSpPr/>
          <p:nvPr/>
        </p:nvSpPr>
        <p:spPr>
          <a:xfrm>
            <a:off x="3217854" y="1528187"/>
            <a:ext cx="1832869" cy="866071"/>
          </a:xfrm>
          <a:prstGeom prst="rect">
            <a:avLst/>
          </a:prstGeom>
          <a:noFill/>
          <a:ln w="6350">
            <a:noFill/>
          </a:ln>
        </p:spPr>
        <p:txBody>
          <a:bodyPr wrap="square" lIns="0" tIns="0" rIns="31276" bIns="0">
            <a:spAutoFit/>
          </a:bodyPr>
          <a:lstStyle/>
          <a:p>
            <a:pPr marL="192761" marR="0" lvl="0" indent="-146607" algn="just" defTabSz="390952" rtl="0" eaLnBrk="1" fontAlgn="auto" latinLnBrk="0" hangingPunct="1">
              <a:lnSpc>
                <a:spcPct val="120000"/>
              </a:lnSpc>
              <a:spcBef>
                <a:spcPts val="171"/>
              </a:spcBef>
              <a:spcAft>
                <a:spcPts val="171"/>
              </a:spcAft>
              <a:buClrTx/>
              <a:buSzTx/>
              <a:buFont typeface="Wingdings" panose="05000000000000000000" pitchFamily="2" charset="2"/>
              <a:buChar char="§"/>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Volatility in prices of equity investments gives rise to market risk on the books of banks</a:t>
            </a:r>
          </a:p>
        </p:txBody>
      </p:sp>
      <p:sp>
        <p:nvSpPr>
          <p:cNvPr id="175" name="Freeform 27">
            <a:extLst>
              <a:ext uri="{FF2B5EF4-FFF2-40B4-BE49-F238E27FC236}">
                <a16:creationId xmlns:a16="http://schemas.microsoft.com/office/drawing/2014/main" id="{606FB281-E223-4D4D-88B3-DC5CDA0A9486}"/>
              </a:ext>
            </a:extLst>
          </p:cNvPr>
          <p:cNvSpPr/>
          <p:nvPr/>
        </p:nvSpPr>
        <p:spPr bwMode="gray">
          <a:xfrm flipH="1" flipV="1">
            <a:off x="6780237" y="1474132"/>
            <a:ext cx="3665213" cy="1524206"/>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ysClr val="windowText" lastClr="000000"/>
            </a:solidFill>
            <a:miter lim="800000"/>
            <a:headEnd/>
            <a:tailEnd/>
          </a:ln>
        </p:spPr>
        <p:txBody>
          <a:bodyPr rtlCol="0" anchor="ctr"/>
          <a:lstStyle/>
          <a:p>
            <a:pPr marL="0" marR="0" lvl="0" indent="0" algn="ctr" defTabSz="390952"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C19859"/>
              </a:solidFill>
              <a:effectLst/>
              <a:uLnTx/>
              <a:uFillTx/>
              <a:latin typeface="Arial" panose="020B0604020202020204" pitchFamily="34" charset="0"/>
              <a:ea typeface="+mn-ea"/>
              <a:cs typeface="Arial" panose="020B0604020202020204" pitchFamily="34" charset="0"/>
            </a:endParaRPr>
          </a:p>
        </p:txBody>
      </p:sp>
      <p:sp>
        <p:nvSpPr>
          <p:cNvPr id="176" name="Rectangle 175">
            <a:extLst>
              <a:ext uri="{FF2B5EF4-FFF2-40B4-BE49-F238E27FC236}">
                <a16:creationId xmlns:a16="http://schemas.microsoft.com/office/drawing/2014/main" id="{B3782C8F-5DBC-4A01-BC95-E98A5F96BBD2}"/>
              </a:ext>
            </a:extLst>
          </p:cNvPr>
          <p:cNvSpPr/>
          <p:nvPr/>
        </p:nvSpPr>
        <p:spPr>
          <a:xfrm>
            <a:off x="7751602" y="1258830"/>
            <a:ext cx="2864432" cy="184666"/>
          </a:xfrm>
          <a:prstGeom prst="rect">
            <a:avLst/>
          </a:prstGeom>
        </p:spPr>
        <p:txBody>
          <a:bodyPr wrap="square" lIns="0" tIns="0" rIns="0" bIns="0">
            <a:spAutoFit/>
          </a:bodyPr>
          <a:lstStyle/>
          <a:p>
            <a:pPr marL="0" marR="0" lvl="0" indent="0" algn="ctr" defTabSz="390952"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Credit spreads</a:t>
            </a:r>
          </a:p>
        </p:txBody>
      </p:sp>
      <p:sp>
        <p:nvSpPr>
          <p:cNvPr id="177" name="Rectangle 176">
            <a:extLst>
              <a:ext uri="{FF2B5EF4-FFF2-40B4-BE49-F238E27FC236}">
                <a16:creationId xmlns:a16="http://schemas.microsoft.com/office/drawing/2014/main" id="{CA8081AE-9CCB-4FBB-9EF5-700C96FA70BB}"/>
              </a:ext>
            </a:extLst>
          </p:cNvPr>
          <p:cNvSpPr/>
          <p:nvPr/>
        </p:nvSpPr>
        <p:spPr>
          <a:xfrm>
            <a:off x="8377286" y="1576154"/>
            <a:ext cx="2786014" cy="1803764"/>
          </a:xfrm>
          <a:prstGeom prst="rect">
            <a:avLst/>
          </a:prstGeom>
          <a:noFill/>
          <a:ln w="6350">
            <a:noFill/>
          </a:ln>
        </p:spPr>
        <p:txBody>
          <a:bodyPr wrap="square" lIns="0" tIns="0" rIns="31276" bIns="0">
            <a:spAutoFit/>
          </a:bodyPr>
          <a:lstStyle/>
          <a:p>
            <a:pPr marL="192761" marR="0" lvl="0" indent="-146607" algn="just" defTabSz="390952" rtl="0" eaLnBrk="1" fontAlgn="auto" latinLnBrk="0" hangingPunct="1">
              <a:lnSpc>
                <a:spcPct val="120000"/>
              </a:lnSpc>
              <a:spcBef>
                <a:spcPts val="171"/>
              </a:spcBef>
              <a:spcAft>
                <a:spcPts val="171"/>
              </a:spcAft>
              <a:buClrTx/>
              <a:buSzTx/>
              <a:buFont typeface="Wingdings" panose="05000000000000000000" pitchFamily="2" charset="2"/>
              <a:buChar char="§"/>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Credit spread risk represents the likelihood the market value of a financial instrument is reduced due to the actions of the counterparty</a:t>
            </a:r>
          </a:p>
          <a:p>
            <a:pPr marL="192761" marR="0" lvl="0" indent="-146607" algn="just" defTabSz="390952" rtl="0" eaLnBrk="1" fontAlgn="auto" latinLnBrk="0" hangingPunct="1">
              <a:lnSpc>
                <a:spcPct val="120000"/>
              </a:lnSpc>
              <a:spcBef>
                <a:spcPts val="171"/>
              </a:spcBef>
              <a:spcAft>
                <a:spcPts val="171"/>
              </a:spcAft>
              <a:buClrTx/>
              <a:buSzTx/>
              <a:buFont typeface="Wingdings" panose="05000000000000000000" pitchFamily="2" charset="2"/>
              <a:buChar char="§"/>
              <a:tabLst/>
              <a:defRPr/>
            </a:pPr>
            <a:r>
              <a:rPr lang="en-US" sz="1200" kern="0" dirty="0">
                <a:solidFill>
                  <a:prstClr val="black"/>
                </a:solidFill>
                <a:latin typeface="Arial" panose="020B0604020202020204" pitchFamily="34" charset="0"/>
                <a:cs typeface="Arial" panose="020B0604020202020204" pitchFamily="34" charset="0"/>
              </a:rPr>
              <a:t>A widening of the credit spread indicates a higher risk premium required due to increase in the likelihood of default</a:t>
            </a: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1" name="Freeform 670">
            <a:extLst>
              <a:ext uri="{FF2B5EF4-FFF2-40B4-BE49-F238E27FC236}">
                <a16:creationId xmlns:a16="http://schemas.microsoft.com/office/drawing/2014/main" id="{FC7C5D80-6FEB-4F94-B1B0-412C43BE83EA}"/>
              </a:ext>
            </a:extLst>
          </p:cNvPr>
          <p:cNvSpPr>
            <a:spLocks noEditPoints="1"/>
          </p:cNvSpPr>
          <p:nvPr/>
        </p:nvSpPr>
        <p:spPr bwMode="auto">
          <a:xfrm>
            <a:off x="5865529" y="3734065"/>
            <a:ext cx="640446" cy="503547"/>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pPr marL="0" marR="0" lvl="0" indent="0" algn="l" defTabSz="390952"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 name="Oval 183">
            <a:extLst>
              <a:ext uri="{FF2B5EF4-FFF2-40B4-BE49-F238E27FC236}">
                <a16:creationId xmlns:a16="http://schemas.microsoft.com/office/drawing/2014/main" id="{7DD2FDCD-D26C-46BA-B5DD-EEE5F8E0A35A}"/>
              </a:ext>
            </a:extLst>
          </p:cNvPr>
          <p:cNvSpPr/>
          <p:nvPr/>
        </p:nvSpPr>
        <p:spPr>
          <a:xfrm>
            <a:off x="2176511" y="1246404"/>
            <a:ext cx="253738" cy="200409"/>
          </a:xfrm>
          <a:prstGeom prst="ellipse">
            <a:avLst/>
          </a:prstGeom>
          <a:solidFill>
            <a:sysClr val="windowText" lastClr="000000"/>
          </a:solidFill>
        </p:spPr>
        <p:txBody>
          <a:bodyPr wrap="square" lIns="0" tIns="0" rIns="0" bIns="0" rtlCol="0" anchor="ctr">
            <a:noAutofit/>
          </a:bodyPr>
          <a:lstStyle/>
          <a:p>
            <a:pPr marL="0" marR="0" lvl="0" indent="0" algn="ctr" defTabSz="390952" rtl="0" eaLnBrk="1" fontAlgn="auto" latinLnBrk="0" hangingPunct="1">
              <a:lnSpc>
                <a:spcPct val="120000"/>
              </a:lnSpc>
              <a:spcBef>
                <a:spcPts val="171"/>
              </a:spcBef>
              <a:spcAft>
                <a:spcPts val="171"/>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85" name="Oval 184">
            <a:extLst>
              <a:ext uri="{FF2B5EF4-FFF2-40B4-BE49-F238E27FC236}">
                <a16:creationId xmlns:a16="http://schemas.microsoft.com/office/drawing/2014/main" id="{1F322BFE-D70B-4573-95A6-93EA68936BBB}"/>
              </a:ext>
            </a:extLst>
          </p:cNvPr>
          <p:cNvSpPr/>
          <p:nvPr/>
        </p:nvSpPr>
        <p:spPr>
          <a:xfrm>
            <a:off x="4571810" y="4750704"/>
            <a:ext cx="253738" cy="200409"/>
          </a:xfrm>
          <a:prstGeom prst="ellipse">
            <a:avLst/>
          </a:prstGeom>
          <a:solidFill>
            <a:sysClr val="windowText" lastClr="000000"/>
          </a:solidFill>
        </p:spPr>
        <p:txBody>
          <a:bodyPr wrap="square" lIns="0" tIns="0" rIns="0" bIns="0" rtlCol="0" anchor="ctr">
            <a:noAutofit/>
          </a:bodyPr>
          <a:lstStyle/>
          <a:p>
            <a:pPr marL="0" marR="0" lvl="0" indent="0" algn="ctr" defTabSz="390952" rtl="0" eaLnBrk="1" fontAlgn="auto" latinLnBrk="0" hangingPunct="1">
              <a:lnSpc>
                <a:spcPct val="120000"/>
              </a:lnSpc>
              <a:spcBef>
                <a:spcPts val="171"/>
              </a:spcBef>
              <a:spcAft>
                <a:spcPts val="171"/>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186" name="Oval 185">
            <a:extLst>
              <a:ext uri="{FF2B5EF4-FFF2-40B4-BE49-F238E27FC236}">
                <a16:creationId xmlns:a16="http://schemas.microsoft.com/office/drawing/2014/main" id="{6C8962BC-534C-4D22-B983-9C938C1D694C}"/>
              </a:ext>
            </a:extLst>
          </p:cNvPr>
          <p:cNvSpPr/>
          <p:nvPr/>
        </p:nvSpPr>
        <p:spPr>
          <a:xfrm>
            <a:off x="2123613" y="3114842"/>
            <a:ext cx="253738" cy="200409"/>
          </a:xfrm>
          <a:prstGeom prst="ellipse">
            <a:avLst/>
          </a:prstGeom>
          <a:solidFill>
            <a:sysClr val="windowText" lastClr="000000"/>
          </a:solidFill>
        </p:spPr>
        <p:txBody>
          <a:bodyPr wrap="square" lIns="0" tIns="0" rIns="0" bIns="0" rtlCol="0" anchor="ctr">
            <a:noAutofit/>
          </a:bodyPr>
          <a:lstStyle/>
          <a:p>
            <a:pPr marL="0" marR="0" lvl="0" indent="0" algn="ctr" defTabSz="390952" rtl="0" eaLnBrk="1" fontAlgn="auto" latinLnBrk="0" hangingPunct="1">
              <a:lnSpc>
                <a:spcPct val="120000"/>
              </a:lnSpc>
              <a:spcBef>
                <a:spcPts val="171"/>
              </a:spcBef>
              <a:spcAft>
                <a:spcPts val="171"/>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187" name="Oval 186">
            <a:extLst>
              <a:ext uri="{FF2B5EF4-FFF2-40B4-BE49-F238E27FC236}">
                <a16:creationId xmlns:a16="http://schemas.microsoft.com/office/drawing/2014/main" id="{2B4912EE-BC96-4643-A005-F9F8E6FAB485}"/>
              </a:ext>
            </a:extLst>
          </p:cNvPr>
          <p:cNvSpPr/>
          <p:nvPr/>
        </p:nvSpPr>
        <p:spPr>
          <a:xfrm>
            <a:off x="10221879" y="4015272"/>
            <a:ext cx="253739" cy="200409"/>
          </a:xfrm>
          <a:prstGeom prst="ellipse">
            <a:avLst/>
          </a:prstGeom>
          <a:solidFill>
            <a:sysClr val="windowText" lastClr="000000"/>
          </a:solidFill>
        </p:spPr>
        <p:txBody>
          <a:bodyPr wrap="square" lIns="0" tIns="0" rIns="0" bIns="0" rtlCol="0" anchor="ctr">
            <a:noAutofit/>
          </a:bodyPr>
          <a:lstStyle/>
          <a:p>
            <a:pPr marL="0" marR="0" lvl="0" indent="0" algn="ctr" defTabSz="390952" rtl="0" eaLnBrk="1" fontAlgn="auto" latinLnBrk="0" hangingPunct="1">
              <a:lnSpc>
                <a:spcPct val="120000"/>
              </a:lnSpc>
              <a:spcBef>
                <a:spcPts val="171"/>
              </a:spcBef>
              <a:spcAft>
                <a:spcPts val="171"/>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188" name="Rectangle 187">
            <a:extLst>
              <a:ext uri="{FF2B5EF4-FFF2-40B4-BE49-F238E27FC236}">
                <a16:creationId xmlns:a16="http://schemas.microsoft.com/office/drawing/2014/main" id="{4B4C8A14-F0A3-4F88-AC39-0329733EF5A6}"/>
              </a:ext>
            </a:extLst>
          </p:cNvPr>
          <p:cNvSpPr/>
          <p:nvPr/>
        </p:nvSpPr>
        <p:spPr>
          <a:xfrm>
            <a:off x="4894955" y="4746447"/>
            <a:ext cx="1295827" cy="184666"/>
          </a:xfrm>
          <a:prstGeom prst="rect">
            <a:avLst/>
          </a:prstGeom>
        </p:spPr>
        <p:txBody>
          <a:bodyPr wrap="square" lIns="0" tIns="0" rIns="0" bIns="0">
            <a:spAutoFit/>
          </a:bodyPr>
          <a:lstStyle/>
          <a:p>
            <a:pPr marL="0" marR="0" lvl="0" indent="0" algn="ctr" defTabSz="390952"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Interest rates</a:t>
            </a:r>
          </a:p>
        </p:txBody>
      </p:sp>
      <p:sp>
        <p:nvSpPr>
          <p:cNvPr id="189" name="Oval 188">
            <a:extLst>
              <a:ext uri="{FF2B5EF4-FFF2-40B4-BE49-F238E27FC236}">
                <a16:creationId xmlns:a16="http://schemas.microsoft.com/office/drawing/2014/main" id="{05F9F358-F106-44AB-844E-181E366F44DB}"/>
              </a:ext>
            </a:extLst>
          </p:cNvPr>
          <p:cNvSpPr/>
          <p:nvPr/>
        </p:nvSpPr>
        <p:spPr>
          <a:xfrm>
            <a:off x="10423769" y="1240299"/>
            <a:ext cx="253739" cy="200409"/>
          </a:xfrm>
          <a:prstGeom prst="ellipse">
            <a:avLst/>
          </a:prstGeom>
          <a:solidFill>
            <a:sysClr val="windowText" lastClr="000000"/>
          </a:solidFill>
        </p:spPr>
        <p:txBody>
          <a:bodyPr wrap="square" lIns="0" tIns="0" rIns="0" bIns="0" rtlCol="0" anchor="ctr">
            <a:noAutofit/>
          </a:bodyPr>
          <a:lstStyle/>
          <a:p>
            <a:pPr marL="0" marR="0" lvl="0" indent="0" algn="ctr" defTabSz="390952" rtl="0" eaLnBrk="1" fontAlgn="auto" latinLnBrk="0" hangingPunct="1">
              <a:lnSpc>
                <a:spcPct val="120000"/>
              </a:lnSpc>
              <a:spcBef>
                <a:spcPts val="171"/>
              </a:spcBef>
              <a:spcAft>
                <a:spcPts val="171"/>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193" name="Freeform 338">
            <a:extLst>
              <a:ext uri="{FF2B5EF4-FFF2-40B4-BE49-F238E27FC236}">
                <a16:creationId xmlns:a16="http://schemas.microsoft.com/office/drawing/2014/main" id="{329CA9CF-389D-4026-B139-7201058298FD}"/>
              </a:ext>
            </a:extLst>
          </p:cNvPr>
          <p:cNvSpPr>
            <a:spLocks noChangeAspect="1" noEditPoints="1"/>
          </p:cNvSpPr>
          <p:nvPr/>
        </p:nvSpPr>
        <p:spPr bwMode="auto">
          <a:xfrm>
            <a:off x="6013510" y="3843169"/>
            <a:ext cx="384951" cy="30839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52 w 512"/>
              <a:gd name="T11" fmla="*/ 384 h 512"/>
              <a:gd name="T12" fmla="*/ 341 w 512"/>
              <a:gd name="T13" fmla="*/ 394 h 512"/>
              <a:gd name="T14" fmla="*/ 330 w 512"/>
              <a:gd name="T15" fmla="*/ 384 h 512"/>
              <a:gd name="T16" fmla="*/ 330 w 512"/>
              <a:gd name="T17" fmla="*/ 359 h 512"/>
              <a:gd name="T18" fmla="*/ 256 w 512"/>
              <a:gd name="T19" fmla="*/ 384 h 512"/>
              <a:gd name="T20" fmla="*/ 128 w 512"/>
              <a:gd name="T21" fmla="*/ 256 h 512"/>
              <a:gd name="T22" fmla="*/ 138 w 512"/>
              <a:gd name="T23" fmla="*/ 245 h 512"/>
              <a:gd name="T24" fmla="*/ 149 w 512"/>
              <a:gd name="T25" fmla="*/ 256 h 512"/>
              <a:gd name="T26" fmla="*/ 256 w 512"/>
              <a:gd name="T27" fmla="*/ 362 h 512"/>
              <a:gd name="T28" fmla="*/ 320 w 512"/>
              <a:gd name="T29" fmla="*/ 341 h 512"/>
              <a:gd name="T30" fmla="*/ 288 w 512"/>
              <a:gd name="T31" fmla="*/ 341 h 512"/>
              <a:gd name="T32" fmla="*/ 277 w 512"/>
              <a:gd name="T33" fmla="*/ 330 h 512"/>
              <a:gd name="T34" fmla="*/ 288 w 512"/>
              <a:gd name="T35" fmla="*/ 320 h 512"/>
              <a:gd name="T36" fmla="*/ 341 w 512"/>
              <a:gd name="T37" fmla="*/ 320 h 512"/>
              <a:gd name="T38" fmla="*/ 352 w 512"/>
              <a:gd name="T39" fmla="*/ 330 h 512"/>
              <a:gd name="T40" fmla="*/ 352 w 512"/>
              <a:gd name="T41" fmla="*/ 384 h 512"/>
              <a:gd name="T42" fmla="*/ 205 w 512"/>
              <a:gd name="T43" fmla="*/ 248 h 512"/>
              <a:gd name="T44" fmla="*/ 221 w 512"/>
              <a:gd name="T45" fmla="*/ 248 h 512"/>
              <a:gd name="T46" fmla="*/ 245 w 512"/>
              <a:gd name="T47" fmla="*/ 273 h 512"/>
              <a:gd name="T48" fmla="*/ 301 w 512"/>
              <a:gd name="T49" fmla="*/ 216 h 512"/>
              <a:gd name="T50" fmla="*/ 317 w 512"/>
              <a:gd name="T51" fmla="*/ 216 h 512"/>
              <a:gd name="T52" fmla="*/ 317 w 512"/>
              <a:gd name="T53" fmla="*/ 231 h 512"/>
              <a:gd name="T54" fmla="*/ 253 w 512"/>
              <a:gd name="T55" fmla="*/ 295 h 512"/>
              <a:gd name="T56" fmla="*/ 245 w 512"/>
              <a:gd name="T57" fmla="*/ 298 h 512"/>
              <a:gd name="T58" fmla="*/ 237 w 512"/>
              <a:gd name="T59" fmla="*/ 295 h 512"/>
              <a:gd name="T60" fmla="*/ 205 w 512"/>
              <a:gd name="T61" fmla="*/ 263 h 512"/>
              <a:gd name="T62" fmla="*/ 205 w 512"/>
              <a:gd name="T63" fmla="*/ 248 h 512"/>
              <a:gd name="T64" fmla="*/ 373 w 512"/>
              <a:gd name="T65" fmla="*/ 266 h 512"/>
              <a:gd name="T66" fmla="*/ 362 w 512"/>
              <a:gd name="T67" fmla="*/ 256 h 512"/>
              <a:gd name="T68" fmla="*/ 256 w 512"/>
              <a:gd name="T69" fmla="*/ 149 h 512"/>
              <a:gd name="T70" fmla="*/ 192 w 512"/>
              <a:gd name="T71" fmla="*/ 170 h 512"/>
              <a:gd name="T72" fmla="*/ 224 w 512"/>
              <a:gd name="T73" fmla="*/ 170 h 512"/>
              <a:gd name="T74" fmla="*/ 234 w 512"/>
              <a:gd name="T75" fmla="*/ 181 h 512"/>
              <a:gd name="T76" fmla="*/ 224 w 512"/>
              <a:gd name="T77" fmla="*/ 192 h 512"/>
              <a:gd name="T78" fmla="*/ 170 w 512"/>
              <a:gd name="T79" fmla="*/ 192 h 512"/>
              <a:gd name="T80" fmla="*/ 160 w 512"/>
              <a:gd name="T81" fmla="*/ 181 h 512"/>
              <a:gd name="T82" fmla="*/ 160 w 512"/>
              <a:gd name="T83" fmla="*/ 128 h 512"/>
              <a:gd name="T84" fmla="*/ 170 w 512"/>
              <a:gd name="T85" fmla="*/ 117 h 512"/>
              <a:gd name="T86" fmla="*/ 181 w 512"/>
              <a:gd name="T87" fmla="*/ 128 h 512"/>
              <a:gd name="T88" fmla="*/ 181 w 512"/>
              <a:gd name="T89" fmla="*/ 152 h 512"/>
              <a:gd name="T90" fmla="*/ 256 w 512"/>
              <a:gd name="T91" fmla="*/ 128 h 512"/>
              <a:gd name="T92" fmla="*/ 384 w 512"/>
              <a:gd name="T93" fmla="*/ 256 h 512"/>
              <a:gd name="T94" fmla="*/ 373 w 512"/>
              <a:gd name="T95" fmla="*/ 26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52" y="384"/>
                </a:moveTo>
                <a:cubicBezTo>
                  <a:pt x="352" y="390"/>
                  <a:pt x="347" y="394"/>
                  <a:pt x="341" y="394"/>
                </a:cubicBezTo>
                <a:cubicBezTo>
                  <a:pt x="335" y="394"/>
                  <a:pt x="330" y="390"/>
                  <a:pt x="330" y="384"/>
                </a:cubicBezTo>
                <a:cubicBezTo>
                  <a:pt x="330" y="359"/>
                  <a:pt x="330" y="359"/>
                  <a:pt x="330" y="359"/>
                </a:cubicBezTo>
                <a:cubicBezTo>
                  <a:pt x="309" y="375"/>
                  <a:pt x="283" y="384"/>
                  <a:pt x="256" y="384"/>
                </a:cubicBezTo>
                <a:cubicBezTo>
                  <a:pt x="185" y="384"/>
                  <a:pt x="128" y="326"/>
                  <a:pt x="128" y="256"/>
                </a:cubicBezTo>
                <a:cubicBezTo>
                  <a:pt x="128" y="250"/>
                  <a:pt x="132" y="245"/>
                  <a:pt x="138" y="245"/>
                </a:cubicBezTo>
                <a:cubicBezTo>
                  <a:pt x="144" y="245"/>
                  <a:pt x="149" y="250"/>
                  <a:pt x="149" y="256"/>
                </a:cubicBezTo>
                <a:cubicBezTo>
                  <a:pt x="149" y="314"/>
                  <a:pt x="197" y="362"/>
                  <a:pt x="256" y="362"/>
                </a:cubicBezTo>
                <a:cubicBezTo>
                  <a:pt x="279" y="362"/>
                  <a:pt x="301" y="355"/>
                  <a:pt x="320" y="341"/>
                </a:cubicBezTo>
                <a:cubicBezTo>
                  <a:pt x="288" y="341"/>
                  <a:pt x="288" y="341"/>
                  <a:pt x="288" y="341"/>
                </a:cubicBezTo>
                <a:cubicBezTo>
                  <a:pt x="282" y="341"/>
                  <a:pt x="277" y="336"/>
                  <a:pt x="277" y="330"/>
                </a:cubicBezTo>
                <a:cubicBezTo>
                  <a:pt x="277" y="324"/>
                  <a:pt x="282" y="320"/>
                  <a:pt x="288" y="320"/>
                </a:cubicBezTo>
                <a:cubicBezTo>
                  <a:pt x="341" y="320"/>
                  <a:pt x="341" y="320"/>
                  <a:pt x="341" y="320"/>
                </a:cubicBezTo>
                <a:cubicBezTo>
                  <a:pt x="347" y="320"/>
                  <a:pt x="352" y="324"/>
                  <a:pt x="352" y="330"/>
                </a:cubicBezTo>
                <a:lnTo>
                  <a:pt x="352" y="384"/>
                </a:lnTo>
                <a:close/>
                <a:moveTo>
                  <a:pt x="205" y="248"/>
                </a:moveTo>
                <a:cubicBezTo>
                  <a:pt x="210" y="244"/>
                  <a:pt x="216" y="244"/>
                  <a:pt x="221" y="248"/>
                </a:cubicBezTo>
                <a:cubicBezTo>
                  <a:pt x="245" y="273"/>
                  <a:pt x="245" y="273"/>
                  <a:pt x="245" y="273"/>
                </a:cubicBezTo>
                <a:cubicBezTo>
                  <a:pt x="301" y="216"/>
                  <a:pt x="301" y="216"/>
                  <a:pt x="301" y="216"/>
                </a:cubicBezTo>
                <a:cubicBezTo>
                  <a:pt x="306" y="212"/>
                  <a:pt x="312" y="212"/>
                  <a:pt x="317" y="216"/>
                </a:cubicBezTo>
                <a:cubicBezTo>
                  <a:pt x="321" y="220"/>
                  <a:pt x="321" y="227"/>
                  <a:pt x="317" y="231"/>
                </a:cubicBezTo>
                <a:cubicBezTo>
                  <a:pt x="253" y="295"/>
                  <a:pt x="253" y="295"/>
                  <a:pt x="253" y="295"/>
                </a:cubicBezTo>
                <a:cubicBezTo>
                  <a:pt x="250" y="297"/>
                  <a:pt x="248" y="298"/>
                  <a:pt x="245" y="298"/>
                </a:cubicBezTo>
                <a:cubicBezTo>
                  <a:pt x="242" y="298"/>
                  <a:pt x="240" y="297"/>
                  <a:pt x="237" y="295"/>
                </a:cubicBezTo>
                <a:cubicBezTo>
                  <a:pt x="205" y="263"/>
                  <a:pt x="205" y="263"/>
                  <a:pt x="205" y="263"/>
                </a:cubicBezTo>
                <a:cubicBezTo>
                  <a:pt x="201" y="259"/>
                  <a:pt x="201" y="252"/>
                  <a:pt x="205" y="248"/>
                </a:cubicBezTo>
                <a:close/>
                <a:moveTo>
                  <a:pt x="373" y="266"/>
                </a:moveTo>
                <a:cubicBezTo>
                  <a:pt x="367" y="266"/>
                  <a:pt x="362" y="262"/>
                  <a:pt x="362" y="256"/>
                </a:cubicBezTo>
                <a:cubicBezTo>
                  <a:pt x="362" y="197"/>
                  <a:pt x="314" y="149"/>
                  <a:pt x="256" y="149"/>
                </a:cubicBezTo>
                <a:cubicBezTo>
                  <a:pt x="232" y="149"/>
                  <a:pt x="210" y="157"/>
                  <a:pt x="192" y="170"/>
                </a:cubicBezTo>
                <a:cubicBezTo>
                  <a:pt x="224" y="170"/>
                  <a:pt x="224" y="170"/>
                  <a:pt x="224" y="170"/>
                </a:cubicBezTo>
                <a:cubicBezTo>
                  <a:pt x="230" y="170"/>
                  <a:pt x="234" y="175"/>
                  <a:pt x="234" y="181"/>
                </a:cubicBezTo>
                <a:cubicBezTo>
                  <a:pt x="234" y="187"/>
                  <a:pt x="230" y="192"/>
                  <a:pt x="224" y="192"/>
                </a:cubicBezTo>
                <a:cubicBezTo>
                  <a:pt x="170" y="192"/>
                  <a:pt x="170" y="192"/>
                  <a:pt x="170" y="192"/>
                </a:cubicBezTo>
                <a:cubicBezTo>
                  <a:pt x="164" y="192"/>
                  <a:pt x="160" y="187"/>
                  <a:pt x="160" y="181"/>
                </a:cubicBezTo>
                <a:cubicBezTo>
                  <a:pt x="160" y="128"/>
                  <a:pt x="160" y="128"/>
                  <a:pt x="160" y="128"/>
                </a:cubicBezTo>
                <a:cubicBezTo>
                  <a:pt x="160" y="122"/>
                  <a:pt x="164" y="117"/>
                  <a:pt x="170" y="117"/>
                </a:cubicBezTo>
                <a:cubicBezTo>
                  <a:pt x="176" y="117"/>
                  <a:pt x="181" y="122"/>
                  <a:pt x="181" y="128"/>
                </a:cubicBezTo>
                <a:cubicBezTo>
                  <a:pt x="181" y="152"/>
                  <a:pt x="181" y="152"/>
                  <a:pt x="181" y="152"/>
                </a:cubicBezTo>
                <a:cubicBezTo>
                  <a:pt x="203" y="136"/>
                  <a:pt x="229" y="128"/>
                  <a:pt x="256" y="128"/>
                </a:cubicBezTo>
                <a:cubicBezTo>
                  <a:pt x="326" y="128"/>
                  <a:pt x="384" y="185"/>
                  <a:pt x="384" y="256"/>
                </a:cubicBezTo>
                <a:cubicBezTo>
                  <a:pt x="384" y="262"/>
                  <a:pt x="379" y="266"/>
                  <a:pt x="373" y="266"/>
                </a:cubicBezTo>
                <a:close/>
              </a:path>
            </a:pathLst>
          </a:custGeom>
          <a:solidFill>
            <a:sysClr val="window" lastClr="FFFFFF"/>
          </a:solidFill>
          <a:ln>
            <a:noFill/>
          </a:ln>
        </p:spPr>
        <p:txBody>
          <a:bodyPr vert="horz" wrap="square" lIns="78191" tIns="39095" rIns="78191" bIns="39095" numCol="1" anchor="t" anchorCtr="0" compatLnSpc="1">
            <a:prstTxWarp prst="textNoShape">
              <a:avLst/>
            </a:prstTxWarp>
          </a:bodyPr>
          <a:lstStyle/>
          <a:p>
            <a:pPr marL="0" marR="0" lvl="0" indent="0" algn="l" defTabSz="390952"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6" name="Freeform 61">
            <a:extLst>
              <a:ext uri="{FF2B5EF4-FFF2-40B4-BE49-F238E27FC236}">
                <a16:creationId xmlns:a16="http://schemas.microsoft.com/office/drawing/2014/main" id="{2E848D10-5ED5-4C71-81ED-F6EB7353DC40}"/>
              </a:ext>
            </a:extLst>
          </p:cNvPr>
          <p:cNvSpPr/>
          <p:nvPr/>
        </p:nvSpPr>
        <p:spPr bwMode="gray">
          <a:xfrm>
            <a:off x="5009876" y="3866909"/>
            <a:ext cx="1572999" cy="1084204"/>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ysClr val="windowText" lastClr="000000"/>
            </a:solidFill>
            <a:miter lim="800000"/>
            <a:headEnd/>
            <a:tailEnd/>
          </a:ln>
        </p:spPr>
        <p:txBody>
          <a:bodyPr rtlCol="0" anchor="ctr"/>
          <a:lstStyle/>
          <a:p>
            <a:pPr marL="0" marR="0" lvl="0" indent="0" algn="ctr" defTabSz="390952"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8" name="Group 7">
            <a:extLst>
              <a:ext uri="{FF2B5EF4-FFF2-40B4-BE49-F238E27FC236}">
                <a16:creationId xmlns:a16="http://schemas.microsoft.com/office/drawing/2014/main" id="{502E3522-FCAC-49A3-923E-44AE06D578C3}"/>
              </a:ext>
            </a:extLst>
          </p:cNvPr>
          <p:cNvGrpSpPr/>
          <p:nvPr/>
        </p:nvGrpSpPr>
        <p:grpSpPr>
          <a:xfrm>
            <a:off x="5305044" y="2573954"/>
            <a:ext cx="1622656" cy="1384330"/>
            <a:chOff x="5681826" y="3159141"/>
            <a:chExt cx="723728" cy="617431"/>
          </a:xfrm>
        </p:grpSpPr>
        <p:sp>
          <p:nvSpPr>
            <p:cNvPr id="183" name="Freeform 521">
              <a:extLst>
                <a:ext uri="{FF2B5EF4-FFF2-40B4-BE49-F238E27FC236}">
                  <a16:creationId xmlns:a16="http://schemas.microsoft.com/office/drawing/2014/main" id="{69D561E7-BBF9-45EF-A932-AD5FE960AA7D}"/>
                </a:ext>
              </a:extLst>
            </p:cNvPr>
            <p:cNvSpPr>
              <a:spLocks noEditPoints="1"/>
            </p:cNvSpPr>
            <p:nvPr/>
          </p:nvSpPr>
          <p:spPr bwMode="auto">
            <a:xfrm>
              <a:off x="5681826" y="3159141"/>
              <a:ext cx="565547" cy="444658"/>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pPr marL="0" marR="0" lvl="0" indent="0" algn="l" defTabSz="390952"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1" name="Freeform 934">
              <a:extLst>
                <a:ext uri="{FF2B5EF4-FFF2-40B4-BE49-F238E27FC236}">
                  <a16:creationId xmlns:a16="http://schemas.microsoft.com/office/drawing/2014/main" id="{C48E2455-D6FC-4789-AAA7-9C23EDE825F8}"/>
                </a:ext>
              </a:extLst>
            </p:cNvPr>
            <p:cNvSpPr>
              <a:spLocks noEditPoints="1"/>
            </p:cNvSpPr>
            <p:nvPr/>
          </p:nvSpPr>
          <p:spPr bwMode="auto">
            <a:xfrm>
              <a:off x="5828826" y="3270470"/>
              <a:ext cx="576728" cy="506102"/>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C00000"/>
            </a:solidFill>
            <a:ln>
              <a:noFill/>
            </a:ln>
          </p:spPr>
          <p:txBody>
            <a:bodyPr vert="horz" wrap="square" lIns="78191" tIns="39095" rIns="78191" bIns="39095" numCol="1" anchor="t" anchorCtr="0" compatLnSpc="1">
              <a:prstTxWarp prst="textNoShape">
                <a:avLst/>
              </a:prstTxWarp>
            </a:bodyPr>
            <a:lstStyle/>
            <a:p>
              <a:pPr marL="0" marR="0" lvl="0" indent="0" algn="l" defTabSz="390952"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2" name="Freeform 528">
              <a:extLst>
                <a:ext uri="{FF2B5EF4-FFF2-40B4-BE49-F238E27FC236}">
                  <a16:creationId xmlns:a16="http://schemas.microsoft.com/office/drawing/2014/main" id="{21248CB0-3F68-4F56-AFD2-6BEB95F5EC07}"/>
                </a:ext>
              </a:extLst>
            </p:cNvPr>
            <p:cNvSpPr>
              <a:spLocks noEditPoints="1"/>
            </p:cNvSpPr>
            <p:nvPr/>
          </p:nvSpPr>
          <p:spPr bwMode="auto">
            <a:xfrm>
              <a:off x="5987785" y="3361108"/>
              <a:ext cx="263972" cy="294536"/>
            </a:xfrm>
            <a:custGeom>
              <a:avLst/>
              <a:gdLst>
                <a:gd name="T0" fmla="*/ 268 w 279"/>
                <a:gd name="T1" fmla="*/ 299 h 299"/>
                <a:gd name="T2" fmla="*/ 12 w 279"/>
                <a:gd name="T3" fmla="*/ 299 h 299"/>
                <a:gd name="T4" fmla="*/ 3 w 279"/>
                <a:gd name="T5" fmla="*/ 294 h 299"/>
                <a:gd name="T6" fmla="*/ 2 w 279"/>
                <a:gd name="T7" fmla="*/ 284 h 299"/>
                <a:gd name="T8" fmla="*/ 23 w 279"/>
                <a:gd name="T9" fmla="*/ 241 h 299"/>
                <a:gd name="T10" fmla="*/ 33 w 279"/>
                <a:gd name="T11" fmla="*/ 235 h 299"/>
                <a:gd name="T12" fmla="*/ 246 w 279"/>
                <a:gd name="T13" fmla="*/ 235 h 299"/>
                <a:gd name="T14" fmla="*/ 256 w 279"/>
                <a:gd name="T15" fmla="*/ 241 h 299"/>
                <a:gd name="T16" fmla="*/ 277 w 279"/>
                <a:gd name="T17" fmla="*/ 284 h 299"/>
                <a:gd name="T18" fmla="*/ 277 w 279"/>
                <a:gd name="T19" fmla="*/ 294 h 299"/>
                <a:gd name="T20" fmla="*/ 268 w 279"/>
                <a:gd name="T21" fmla="*/ 299 h 299"/>
                <a:gd name="T22" fmla="*/ 29 w 279"/>
                <a:gd name="T23" fmla="*/ 278 h 299"/>
                <a:gd name="T24" fmla="*/ 250 w 279"/>
                <a:gd name="T25" fmla="*/ 278 h 299"/>
                <a:gd name="T26" fmla="*/ 240 w 279"/>
                <a:gd name="T27" fmla="*/ 257 h 299"/>
                <a:gd name="T28" fmla="*/ 40 w 279"/>
                <a:gd name="T29" fmla="*/ 257 h 299"/>
                <a:gd name="T30" fmla="*/ 29 w 279"/>
                <a:gd name="T31" fmla="*/ 278 h 299"/>
                <a:gd name="T32" fmla="*/ 257 w 279"/>
                <a:gd name="T33" fmla="*/ 86 h 299"/>
                <a:gd name="T34" fmla="*/ 22 w 279"/>
                <a:gd name="T35" fmla="*/ 86 h 299"/>
                <a:gd name="T36" fmla="*/ 12 w 279"/>
                <a:gd name="T37" fmla="*/ 78 h 299"/>
                <a:gd name="T38" fmla="*/ 17 w 279"/>
                <a:gd name="T39" fmla="*/ 66 h 299"/>
                <a:gd name="T40" fmla="*/ 135 w 279"/>
                <a:gd name="T41" fmla="*/ 2 h 299"/>
                <a:gd name="T42" fmla="*/ 145 w 279"/>
                <a:gd name="T43" fmla="*/ 2 h 299"/>
                <a:gd name="T44" fmla="*/ 262 w 279"/>
                <a:gd name="T45" fmla="*/ 66 h 299"/>
                <a:gd name="T46" fmla="*/ 267 w 279"/>
                <a:gd name="T47" fmla="*/ 78 h 299"/>
                <a:gd name="T48" fmla="*/ 257 w 279"/>
                <a:gd name="T49" fmla="*/ 86 h 299"/>
                <a:gd name="T50" fmla="*/ 64 w 279"/>
                <a:gd name="T51" fmla="*/ 65 h 299"/>
                <a:gd name="T52" fmla="*/ 215 w 279"/>
                <a:gd name="T53" fmla="*/ 65 h 299"/>
                <a:gd name="T54" fmla="*/ 140 w 279"/>
                <a:gd name="T55" fmla="*/ 23 h 299"/>
                <a:gd name="T56" fmla="*/ 64 w 279"/>
                <a:gd name="T57" fmla="*/ 65 h 299"/>
                <a:gd name="T58" fmla="*/ 54 w 279"/>
                <a:gd name="T59" fmla="*/ 203 h 299"/>
                <a:gd name="T60" fmla="*/ 54 w 279"/>
                <a:gd name="T61" fmla="*/ 118 h 299"/>
                <a:gd name="T62" fmla="*/ 44 w 279"/>
                <a:gd name="T63" fmla="*/ 107 h 299"/>
                <a:gd name="T64" fmla="*/ 33 w 279"/>
                <a:gd name="T65" fmla="*/ 118 h 299"/>
                <a:gd name="T66" fmla="*/ 33 w 279"/>
                <a:gd name="T67" fmla="*/ 203 h 299"/>
                <a:gd name="T68" fmla="*/ 44 w 279"/>
                <a:gd name="T69" fmla="*/ 214 h 299"/>
                <a:gd name="T70" fmla="*/ 54 w 279"/>
                <a:gd name="T71" fmla="*/ 203 h 299"/>
                <a:gd name="T72" fmla="*/ 118 w 279"/>
                <a:gd name="T73" fmla="*/ 203 h 299"/>
                <a:gd name="T74" fmla="*/ 118 w 279"/>
                <a:gd name="T75" fmla="*/ 118 h 299"/>
                <a:gd name="T76" fmla="*/ 108 w 279"/>
                <a:gd name="T77" fmla="*/ 107 h 299"/>
                <a:gd name="T78" fmla="*/ 97 w 279"/>
                <a:gd name="T79" fmla="*/ 118 h 299"/>
                <a:gd name="T80" fmla="*/ 97 w 279"/>
                <a:gd name="T81" fmla="*/ 203 h 299"/>
                <a:gd name="T82" fmla="*/ 108 w 279"/>
                <a:gd name="T83" fmla="*/ 214 h 299"/>
                <a:gd name="T84" fmla="*/ 118 w 279"/>
                <a:gd name="T85" fmla="*/ 203 h 299"/>
                <a:gd name="T86" fmla="*/ 182 w 279"/>
                <a:gd name="T87" fmla="*/ 203 h 299"/>
                <a:gd name="T88" fmla="*/ 182 w 279"/>
                <a:gd name="T89" fmla="*/ 118 h 299"/>
                <a:gd name="T90" fmla="*/ 172 w 279"/>
                <a:gd name="T91" fmla="*/ 107 h 299"/>
                <a:gd name="T92" fmla="*/ 161 w 279"/>
                <a:gd name="T93" fmla="*/ 118 h 299"/>
                <a:gd name="T94" fmla="*/ 161 w 279"/>
                <a:gd name="T95" fmla="*/ 203 h 299"/>
                <a:gd name="T96" fmla="*/ 172 w 279"/>
                <a:gd name="T97" fmla="*/ 214 h 299"/>
                <a:gd name="T98" fmla="*/ 182 w 279"/>
                <a:gd name="T99" fmla="*/ 203 h 299"/>
                <a:gd name="T100" fmla="*/ 246 w 279"/>
                <a:gd name="T101" fmla="*/ 203 h 299"/>
                <a:gd name="T102" fmla="*/ 246 w 279"/>
                <a:gd name="T103" fmla="*/ 118 h 299"/>
                <a:gd name="T104" fmla="*/ 236 w 279"/>
                <a:gd name="T105" fmla="*/ 107 h 299"/>
                <a:gd name="T106" fmla="*/ 225 w 279"/>
                <a:gd name="T107" fmla="*/ 118 h 299"/>
                <a:gd name="T108" fmla="*/ 225 w 279"/>
                <a:gd name="T109" fmla="*/ 203 h 299"/>
                <a:gd name="T110" fmla="*/ 236 w 279"/>
                <a:gd name="T111" fmla="*/ 214 h 299"/>
                <a:gd name="T112" fmla="*/ 246 w 279"/>
                <a:gd name="T113" fmla="*/ 20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 h="299">
                  <a:moveTo>
                    <a:pt x="268" y="299"/>
                  </a:moveTo>
                  <a:cubicBezTo>
                    <a:pt x="12" y="299"/>
                    <a:pt x="12" y="299"/>
                    <a:pt x="12" y="299"/>
                  </a:cubicBezTo>
                  <a:cubicBezTo>
                    <a:pt x="8" y="299"/>
                    <a:pt x="5" y="297"/>
                    <a:pt x="3" y="294"/>
                  </a:cubicBezTo>
                  <a:cubicBezTo>
                    <a:pt x="1" y="291"/>
                    <a:pt x="0" y="287"/>
                    <a:pt x="2" y="284"/>
                  </a:cubicBezTo>
                  <a:cubicBezTo>
                    <a:pt x="23" y="241"/>
                    <a:pt x="23" y="241"/>
                    <a:pt x="23" y="241"/>
                  </a:cubicBezTo>
                  <a:cubicBezTo>
                    <a:pt x="25" y="238"/>
                    <a:pt x="29" y="235"/>
                    <a:pt x="33" y="235"/>
                  </a:cubicBezTo>
                  <a:cubicBezTo>
                    <a:pt x="246" y="235"/>
                    <a:pt x="246" y="235"/>
                    <a:pt x="246" y="235"/>
                  </a:cubicBezTo>
                  <a:cubicBezTo>
                    <a:pt x="250" y="235"/>
                    <a:pt x="254" y="238"/>
                    <a:pt x="256" y="241"/>
                  </a:cubicBezTo>
                  <a:cubicBezTo>
                    <a:pt x="277" y="284"/>
                    <a:pt x="277" y="284"/>
                    <a:pt x="277" y="284"/>
                  </a:cubicBezTo>
                  <a:cubicBezTo>
                    <a:pt x="279" y="287"/>
                    <a:pt x="279" y="291"/>
                    <a:pt x="277" y="294"/>
                  </a:cubicBezTo>
                  <a:cubicBezTo>
                    <a:pt x="275" y="297"/>
                    <a:pt x="271" y="299"/>
                    <a:pt x="268" y="299"/>
                  </a:cubicBezTo>
                  <a:close/>
                  <a:moveTo>
                    <a:pt x="29" y="278"/>
                  </a:moveTo>
                  <a:cubicBezTo>
                    <a:pt x="250" y="278"/>
                    <a:pt x="250" y="278"/>
                    <a:pt x="250" y="278"/>
                  </a:cubicBezTo>
                  <a:cubicBezTo>
                    <a:pt x="240" y="257"/>
                    <a:pt x="240" y="257"/>
                    <a:pt x="240" y="257"/>
                  </a:cubicBezTo>
                  <a:cubicBezTo>
                    <a:pt x="40" y="257"/>
                    <a:pt x="40" y="257"/>
                    <a:pt x="40" y="257"/>
                  </a:cubicBezTo>
                  <a:lnTo>
                    <a:pt x="29" y="278"/>
                  </a:lnTo>
                  <a:close/>
                  <a:moveTo>
                    <a:pt x="257" y="86"/>
                  </a:moveTo>
                  <a:cubicBezTo>
                    <a:pt x="22" y="86"/>
                    <a:pt x="22" y="86"/>
                    <a:pt x="22" y="86"/>
                  </a:cubicBezTo>
                  <a:cubicBezTo>
                    <a:pt x="17" y="86"/>
                    <a:pt x="13" y="83"/>
                    <a:pt x="12" y="78"/>
                  </a:cubicBezTo>
                  <a:cubicBezTo>
                    <a:pt x="11" y="73"/>
                    <a:pt x="13" y="68"/>
                    <a:pt x="17" y="66"/>
                  </a:cubicBezTo>
                  <a:cubicBezTo>
                    <a:pt x="135" y="2"/>
                    <a:pt x="135" y="2"/>
                    <a:pt x="135" y="2"/>
                  </a:cubicBezTo>
                  <a:cubicBezTo>
                    <a:pt x="138" y="0"/>
                    <a:pt x="142" y="0"/>
                    <a:pt x="145" y="2"/>
                  </a:cubicBezTo>
                  <a:cubicBezTo>
                    <a:pt x="262" y="66"/>
                    <a:pt x="262" y="66"/>
                    <a:pt x="262" y="66"/>
                  </a:cubicBezTo>
                  <a:cubicBezTo>
                    <a:pt x="266" y="68"/>
                    <a:pt x="269" y="73"/>
                    <a:pt x="267" y="78"/>
                  </a:cubicBezTo>
                  <a:cubicBezTo>
                    <a:pt x="266" y="83"/>
                    <a:pt x="262" y="86"/>
                    <a:pt x="257" y="86"/>
                  </a:cubicBezTo>
                  <a:close/>
                  <a:moveTo>
                    <a:pt x="64" y="65"/>
                  </a:moveTo>
                  <a:cubicBezTo>
                    <a:pt x="215" y="65"/>
                    <a:pt x="215" y="65"/>
                    <a:pt x="215" y="65"/>
                  </a:cubicBezTo>
                  <a:cubicBezTo>
                    <a:pt x="140" y="23"/>
                    <a:pt x="140" y="23"/>
                    <a:pt x="140" y="23"/>
                  </a:cubicBezTo>
                  <a:lnTo>
                    <a:pt x="64" y="65"/>
                  </a:lnTo>
                  <a:close/>
                  <a:moveTo>
                    <a:pt x="54" y="203"/>
                  </a:moveTo>
                  <a:cubicBezTo>
                    <a:pt x="54" y="118"/>
                    <a:pt x="54" y="118"/>
                    <a:pt x="54" y="118"/>
                  </a:cubicBezTo>
                  <a:cubicBezTo>
                    <a:pt x="54" y="112"/>
                    <a:pt x="50" y="107"/>
                    <a:pt x="44" y="107"/>
                  </a:cubicBezTo>
                  <a:cubicBezTo>
                    <a:pt x="38" y="107"/>
                    <a:pt x="33" y="112"/>
                    <a:pt x="33" y="118"/>
                  </a:cubicBezTo>
                  <a:cubicBezTo>
                    <a:pt x="33" y="203"/>
                    <a:pt x="33" y="203"/>
                    <a:pt x="33" y="203"/>
                  </a:cubicBezTo>
                  <a:cubicBezTo>
                    <a:pt x="33" y="209"/>
                    <a:pt x="38" y="214"/>
                    <a:pt x="44" y="214"/>
                  </a:cubicBezTo>
                  <a:cubicBezTo>
                    <a:pt x="50" y="214"/>
                    <a:pt x="54" y="209"/>
                    <a:pt x="54" y="203"/>
                  </a:cubicBezTo>
                  <a:close/>
                  <a:moveTo>
                    <a:pt x="118" y="203"/>
                  </a:moveTo>
                  <a:cubicBezTo>
                    <a:pt x="118" y="118"/>
                    <a:pt x="118" y="118"/>
                    <a:pt x="118" y="118"/>
                  </a:cubicBezTo>
                  <a:cubicBezTo>
                    <a:pt x="118" y="112"/>
                    <a:pt x="114" y="107"/>
                    <a:pt x="108" y="107"/>
                  </a:cubicBezTo>
                  <a:cubicBezTo>
                    <a:pt x="102" y="107"/>
                    <a:pt x="97" y="112"/>
                    <a:pt x="97" y="118"/>
                  </a:cubicBezTo>
                  <a:cubicBezTo>
                    <a:pt x="97" y="203"/>
                    <a:pt x="97" y="203"/>
                    <a:pt x="97" y="203"/>
                  </a:cubicBezTo>
                  <a:cubicBezTo>
                    <a:pt x="97" y="209"/>
                    <a:pt x="102" y="214"/>
                    <a:pt x="108" y="214"/>
                  </a:cubicBezTo>
                  <a:cubicBezTo>
                    <a:pt x="114" y="214"/>
                    <a:pt x="118" y="209"/>
                    <a:pt x="118" y="203"/>
                  </a:cubicBezTo>
                  <a:close/>
                  <a:moveTo>
                    <a:pt x="182" y="203"/>
                  </a:moveTo>
                  <a:cubicBezTo>
                    <a:pt x="182" y="118"/>
                    <a:pt x="182" y="118"/>
                    <a:pt x="182" y="118"/>
                  </a:cubicBezTo>
                  <a:cubicBezTo>
                    <a:pt x="182" y="112"/>
                    <a:pt x="178" y="107"/>
                    <a:pt x="172" y="107"/>
                  </a:cubicBezTo>
                  <a:cubicBezTo>
                    <a:pt x="166" y="107"/>
                    <a:pt x="161" y="112"/>
                    <a:pt x="161" y="118"/>
                  </a:cubicBezTo>
                  <a:cubicBezTo>
                    <a:pt x="161" y="203"/>
                    <a:pt x="161" y="203"/>
                    <a:pt x="161" y="203"/>
                  </a:cubicBezTo>
                  <a:cubicBezTo>
                    <a:pt x="161" y="209"/>
                    <a:pt x="166" y="214"/>
                    <a:pt x="172" y="214"/>
                  </a:cubicBezTo>
                  <a:cubicBezTo>
                    <a:pt x="178" y="214"/>
                    <a:pt x="182" y="209"/>
                    <a:pt x="182" y="203"/>
                  </a:cubicBezTo>
                  <a:close/>
                  <a:moveTo>
                    <a:pt x="246" y="203"/>
                  </a:moveTo>
                  <a:cubicBezTo>
                    <a:pt x="246" y="118"/>
                    <a:pt x="246" y="118"/>
                    <a:pt x="246" y="118"/>
                  </a:cubicBezTo>
                  <a:cubicBezTo>
                    <a:pt x="246" y="112"/>
                    <a:pt x="242" y="107"/>
                    <a:pt x="236" y="107"/>
                  </a:cubicBezTo>
                  <a:cubicBezTo>
                    <a:pt x="230" y="107"/>
                    <a:pt x="225" y="112"/>
                    <a:pt x="225" y="118"/>
                  </a:cubicBezTo>
                  <a:cubicBezTo>
                    <a:pt x="225" y="203"/>
                    <a:pt x="225" y="203"/>
                    <a:pt x="225" y="203"/>
                  </a:cubicBezTo>
                  <a:cubicBezTo>
                    <a:pt x="225" y="209"/>
                    <a:pt x="230" y="214"/>
                    <a:pt x="236" y="214"/>
                  </a:cubicBezTo>
                  <a:cubicBezTo>
                    <a:pt x="242" y="214"/>
                    <a:pt x="246" y="209"/>
                    <a:pt x="246" y="203"/>
                  </a:cubicBezTo>
                  <a:close/>
                </a:path>
              </a:pathLst>
            </a:cu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pPr marL="0" marR="0" lvl="0" indent="0" algn="l" defTabSz="390952"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8" name="Footer Placeholder 4">
            <a:extLst>
              <a:ext uri="{FF2B5EF4-FFF2-40B4-BE49-F238E27FC236}">
                <a16:creationId xmlns:a16="http://schemas.microsoft.com/office/drawing/2014/main" id="{F15A80B7-2D03-4212-BDEF-0D16FC5CC23A}"/>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pic>
        <p:nvPicPr>
          <p:cNvPr id="5" name="Graphic 4" descr="Periodic Graph with solid fill">
            <a:extLst>
              <a:ext uri="{FF2B5EF4-FFF2-40B4-BE49-F238E27FC236}">
                <a16:creationId xmlns:a16="http://schemas.microsoft.com/office/drawing/2014/main" id="{11A7EE89-5AA3-49B8-AAFC-6A0541231DF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71250" y="1512876"/>
            <a:ext cx="914400" cy="914400"/>
          </a:xfrm>
          <a:prstGeom prst="rect">
            <a:avLst/>
          </a:prstGeom>
        </p:spPr>
      </p:pic>
      <p:pic>
        <p:nvPicPr>
          <p:cNvPr id="9" name="Graphic 8" descr="Daily calendar with solid fill">
            <a:extLst>
              <a:ext uri="{FF2B5EF4-FFF2-40B4-BE49-F238E27FC236}">
                <a16:creationId xmlns:a16="http://schemas.microsoft.com/office/drawing/2014/main" id="{FA8FE509-0B35-4B7F-A2E5-F547690004F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92914" y="5054115"/>
            <a:ext cx="914400" cy="914400"/>
          </a:xfrm>
          <a:prstGeom prst="rect">
            <a:avLst/>
          </a:prstGeom>
        </p:spPr>
      </p:pic>
      <p:pic>
        <p:nvPicPr>
          <p:cNvPr id="11" name="Graphic 10" descr="Dollar with solid fill">
            <a:extLst>
              <a:ext uri="{FF2B5EF4-FFF2-40B4-BE49-F238E27FC236}">
                <a16:creationId xmlns:a16="http://schemas.microsoft.com/office/drawing/2014/main" id="{3A1E9579-2362-492F-BC4A-CDB3DC2883C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90798" y="4367446"/>
            <a:ext cx="914400" cy="914400"/>
          </a:xfrm>
          <a:prstGeom prst="rect">
            <a:avLst/>
          </a:prstGeom>
        </p:spPr>
      </p:pic>
      <p:grpSp>
        <p:nvGrpSpPr>
          <p:cNvPr id="16" name="Group 15">
            <a:extLst>
              <a:ext uri="{FF2B5EF4-FFF2-40B4-BE49-F238E27FC236}">
                <a16:creationId xmlns:a16="http://schemas.microsoft.com/office/drawing/2014/main" id="{703EA349-CCC4-458A-9A79-4776DFF9D8C1}"/>
              </a:ext>
            </a:extLst>
          </p:cNvPr>
          <p:cNvGrpSpPr/>
          <p:nvPr/>
        </p:nvGrpSpPr>
        <p:grpSpPr>
          <a:xfrm>
            <a:off x="7432152" y="1542177"/>
            <a:ext cx="1244516" cy="915056"/>
            <a:chOff x="7385208" y="2322264"/>
            <a:chExt cx="1244516" cy="915056"/>
          </a:xfrm>
        </p:grpSpPr>
        <p:pic>
          <p:nvPicPr>
            <p:cNvPr id="13" name="Graphic 12" descr="Arrow Down with solid fill">
              <a:extLst>
                <a:ext uri="{FF2B5EF4-FFF2-40B4-BE49-F238E27FC236}">
                  <a16:creationId xmlns:a16="http://schemas.microsoft.com/office/drawing/2014/main" id="{E74595A4-1EDC-4B1D-83FB-64743A4B100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715324" y="2322920"/>
              <a:ext cx="914400" cy="914400"/>
            </a:xfrm>
            <a:prstGeom prst="rect">
              <a:avLst/>
            </a:prstGeom>
          </p:spPr>
        </p:pic>
        <p:pic>
          <p:nvPicPr>
            <p:cNvPr id="15" name="Graphic 14" descr="Arrow Up with solid fill">
              <a:extLst>
                <a:ext uri="{FF2B5EF4-FFF2-40B4-BE49-F238E27FC236}">
                  <a16:creationId xmlns:a16="http://schemas.microsoft.com/office/drawing/2014/main" id="{173AD872-03E1-44C5-9015-72524916BF7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385208" y="2322264"/>
              <a:ext cx="914400" cy="914400"/>
            </a:xfrm>
            <a:prstGeom prst="rect">
              <a:avLst/>
            </a:prstGeom>
          </p:spPr>
        </p:pic>
      </p:grpSp>
      <p:sp>
        <p:nvSpPr>
          <p:cNvPr id="50" name="Rectangle 2">
            <a:extLst>
              <a:ext uri="{FF2B5EF4-FFF2-40B4-BE49-F238E27FC236}">
                <a16:creationId xmlns:a16="http://schemas.microsoft.com/office/drawing/2014/main" id="{78FBEEA7-1A43-42EC-81FA-4487FDCF7C85}"/>
              </a:ext>
            </a:extLst>
          </p:cNvPr>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Drivers of market risk</a:t>
            </a:r>
          </a:p>
        </p:txBody>
      </p:sp>
      <p:pic>
        <p:nvPicPr>
          <p:cNvPr id="51" name="Picture 50">
            <a:extLst>
              <a:ext uri="{FF2B5EF4-FFF2-40B4-BE49-F238E27FC236}">
                <a16:creationId xmlns:a16="http://schemas.microsoft.com/office/drawing/2014/main" id="{3C5ED826-BA3B-4A33-9E66-0397F354E0C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20"/>
            <a:srcRect/>
            <a:stretch>
              <a:fillRect/>
            </a:stretch>
          </a:blipFill>
        </p:spPr>
      </p:pic>
      <p:sp>
        <p:nvSpPr>
          <p:cNvPr id="39" name="Rectangle 38">
            <a:extLst>
              <a:ext uri="{FF2B5EF4-FFF2-40B4-BE49-F238E27FC236}">
                <a16:creationId xmlns:a16="http://schemas.microsoft.com/office/drawing/2014/main" id="{2B30C6D9-E200-4CB7-8D3F-BABFAE93A32E}"/>
              </a:ext>
            </a:extLst>
          </p:cNvPr>
          <p:cNvSpPr/>
          <p:nvPr/>
        </p:nvSpPr>
        <p:spPr bwMode="auto">
          <a:xfrm>
            <a:off x="0" y="6556464"/>
            <a:ext cx="711200" cy="30153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IN" sz="1100" b="1" i="0" u="none" strike="noStrike" cap="none" normalizeH="0" baseline="0" dirty="0">
                <a:ln>
                  <a:noFill/>
                </a:ln>
                <a:solidFill>
                  <a:schemeClr val="bg1"/>
                </a:solidFill>
                <a:effectLst/>
                <a:latin typeface="Arial" pitchFamily="34" charset="0"/>
              </a:rPr>
              <a:t>Poll Q1</a:t>
            </a:r>
          </a:p>
        </p:txBody>
      </p:sp>
    </p:spTree>
    <p:extLst>
      <p:ext uri="{BB962C8B-B14F-4D97-AF65-F5344CB8AC3E}">
        <p14:creationId xmlns:p14="http://schemas.microsoft.com/office/powerpoint/2010/main" val="3330136409"/>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heme/theme1.xml><?xml version="1.0" encoding="utf-8"?>
<a:theme xmlns:a="http://schemas.openxmlformats.org/drawingml/2006/main" name="LifeConvBirm02">
  <a:themeElements>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LifeConvBirm02.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ifeConvBirm02.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feConvBirm02.ppt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feConvBirm02.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feConvBirm02.ppt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feConvBirm02.ppt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ppt/theme/themeOverride10.xml><?xml version="1.0" encoding="utf-8"?>
<a:themeOverride xmlns:a="http://schemas.openxmlformats.org/drawingml/2006/main">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ppt/theme/themeOverride11.xml><?xml version="1.0" encoding="utf-8"?>
<a:themeOverride xmlns:a="http://schemas.openxmlformats.org/drawingml/2006/main">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ppt/theme/themeOverride12.xml><?xml version="1.0" encoding="utf-8"?>
<a:themeOverride xmlns:a="http://schemas.openxmlformats.org/drawingml/2006/main">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ppt/theme/themeOverride13.xml><?xml version="1.0" encoding="utf-8"?>
<a:themeOverride xmlns:a="http://schemas.openxmlformats.org/drawingml/2006/main">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ppt/theme/themeOverride14.xml><?xml version="1.0" encoding="utf-8"?>
<a:themeOverride xmlns:a="http://schemas.openxmlformats.org/drawingml/2006/main">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ppt/theme/themeOverride15.xml><?xml version="1.0" encoding="utf-8"?>
<a:themeOverride xmlns:a="http://schemas.openxmlformats.org/drawingml/2006/main">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ppt/theme/themeOverride16.xml><?xml version="1.0" encoding="utf-8"?>
<a:themeOverride xmlns:a="http://schemas.openxmlformats.org/drawingml/2006/main">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ppt/theme/themeOverride17.xml><?xml version="1.0" encoding="utf-8"?>
<a:themeOverride xmlns:a="http://schemas.openxmlformats.org/drawingml/2006/main">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ppt/theme/themeOverride18.xml><?xml version="1.0" encoding="utf-8"?>
<a:themeOverride xmlns:a="http://schemas.openxmlformats.org/drawingml/2006/main">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ppt/theme/themeOverride19.xml><?xml version="1.0" encoding="utf-8"?>
<a:themeOverride xmlns:a="http://schemas.openxmlformats.org/drawingml/2006/main">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ppt/theme/themeOverride2.xml><?xml version="1.0" encoding="utf-8"?>
<a:themeOverride xmlns:a="http://schemas.openxmlformats.org/drawingml/2006/main">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ppt/theme/themeOverride20.xml><?xml version="1.0" encoding="utf-8"?>
<a:themeOverride xmlns:a="http://schemas.openxmlformats.org/drawingml/2006/main">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ppt/theme/themeOverride21.xml><?xml version="1.0" encoding="utf-8"?>
<a:themeOverride xmlns:a="http://schemas.openxmlformats.org/drawingml/2006/main">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ppt/theme/themeOverride22.xml><?xml version="1.0" encoding="utf-8"?>
<a:themeOverride xmlns:a="http://schemas.openxmlformats.org/drawingml/2006/main">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ppt/theme/themeOverride23.xml><?xml version="1.0" encoding="utf-8"?>
<a:themeOverride xmlns:a="http://schemas.openxmlformats.org/drawingml/2006/main">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ppt/theme/themeOverride24.xml><?xml version="1.0" encoding="utf-8"?>
<a:themeOverride xmlns:a="http://schemas.openxmlformats.org/drawingml/2006/main">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ppt/theme/themeOverride25.xml><?xml version="1.0" encoding="utf-8"?>
<a:themeOverride xmlns:a="http://schemas.openxmlformats.org/drawingml/2006/main">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ppt/theme/themeOverride26.xml><?xml version="1.0" encoding="utf-8"?>
<a:themeOverride xmlns:a="http://schemas.openxmlformats.org/drawingml/2006/main">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ppt/theme/themeOverride27.xml><?xml version="1.0" encoding="utf-8"?>
<a:themeOverride xmlns:a="http://schemas.openxmlformats.org/drawingml/2006/main">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ppt/theme/themeOverride28.xml><?xml version="1.0" encoding="utf-8"?>
<a:themeOverride xmlns:a="http://schemas.openxmlformats.org/drawingml/2006/main">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ppt/theme/themeOverride29.xml><?xml version="1.0" encoding="utf-8"?>
<a:themeOverride xmlns:a="http://schemas.openxmlformats.org/drawingml/2006/main">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ppt/theme/themeOverride3.xml><?xml version="1.0" encoding="utf-8"?>
<a:themeOverride xmlns:a="http://schemas.openxmlformats.org/drawingml/2006/main">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ppt/theme/themeOverride4.xml><?xml version="1.0" encoding="utf-8"?>
<a:themeOverride xmlns:a="http://schemas.openxmlformats.org/drawingml/2006/main">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ppt/theme/themeOverride5.xml><?xml version="1.0" encoding="utf-8"?>
<a:themeOverride xmlns:a="http://schemas.openxmlformats.org/drawingml/2006/main">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ppt/theme/themeOverride6.xml><?xml version="1.0" encoding="utf-8"?>
<a:themeOverride xmlns:a="http://schemas.openxmlformats.org/drawingml/2006/main">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ppt/theme/themeOverride7.xml><?xml version="1.0" encoding="utf-8"?>
<a:themeOverride xmlns:a="http://schemas.openxmlformats.org/drawingml/2006/main">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ppt/theme/themeOverride8.xml><?xml version="1.0" encoding="utf-8"?>
<a:themeOverride xmlns:a="http://schemas.openxmlformats.org/drawingml/2006/main">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ppt/theme/themeOverride9.xml><?xml version="1.0" encoding="utf-8"?>
<a:themeOverride xmlns:a="http://schemas.openxmlformats.org/drawingml/2006/main">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docProps/app.xml><?xml version="1.0" encoding="utf-8"?>
<Properties xmlns="http://schemas.openxmlformats.org/officeDocument/2006/extended-properties" xmlns:vt="http://schemas.openxmlformats.org/officeDocument/2006/docPropsVTypes">
  <Template/>
  <TotalTime>5256</TotalTime>
  <Words>5126</Words>
  <Application>Microsoft Office PowerPoint</Application>
  <PresentationFormat>Widescreen</PresentationFormat>
  <Paragraphs>734</Paragraphs>
  <Slides>40</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Bahamas</vt:lpstr>
      <vt:lpstr>Calibri</vt:lpstr>
      <vt:lpstr>Courier New</vt:lpstr>
      <vt:lpstr>Garamond</vt:lpstr>
      <vt:lpstr>Times New Roman</vt:lpstr>
      <vt:lpstr>Wingdings</vt:lpstr>
      <vt:lpstr>Wingdings 2</vt:lpstr>
      <vt:lpstr>LifeConvBirm02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Aparajita Mitra</dc:creator>
  <cp:lastModifiedBy>Harshit Gupta</cp:lastModifiedBy>
  <cp:revision>170</cp:revision>
  <dcterms:created xsi:type="dcterms:W3CDTF">2011-07-20T12:11:57Z</dcterms:created>
  <dcterms:modified xsi:type="dcterms:W3CDTF">2022-03-12T04:51:50Z</dcterms:modified>
</cp:coreProperties>
</file>