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handoutMasterIdLst>
    <p:handoutMasterId r:id="rId47"/>
  </p:handoutMasterIdLst>
  <p:sldIdLst>
    <p:sldId id="261" r:id="rId2"/>
    <p:sldId id="394" r:id="rId3"/>
    <p:sldId id="414" r:id="rId4"/>
    <p:sldId id="395" r:id="rId5"/>
    <p:sldId id="415" r:id="rId6"/>
    <p:sldId id="352" r:id="rId7"/>
    <p:sldId id="270" r:id="rId8"/>
    <p:sldId id="399" r:id="rId9"/>
    <p:sldId id="400" r:id="rId10"/>
    <p:sldId id="264" r:id="rId11"/>
    <p:sldId id="266" r:id="rId12"/>
    <p:sldId id="257" r:id="rId13"/>
    <p:sldId id="258" r:id="rId14"/>
    <p:sldId id="259" r:id="rId15"/>
    <p:sldId id="401" r:id="rId16"/>
    <p:sldId id="412" r:id="rId17"/>
    <p:sldId id="260" r:id="rId18"/>
    <p:sldId id="263" r:id="rId19"/>
    <p:sldId id="262" r:id="rId20"/>
    <p:sldId id="265" r:id="rId21"/>
    <p:sldId id="269" r:id="rId22"/>
    <p:sldId id="267" r:id="rId23"/>
    <p:sldId id="405" r:id="rId24"/>
    <p:sldId id="268" r:id="rId25"/>
    <p:sldId id="402" r:id="rId26"/>
    <p:sldId id="271" r:id="rId27"/>
    <p:sldId id="272" r:id="rId28"/>
    <p:sldId id="273" r:id="rId29"/>
    <p:sldId id="404" r:id="rId30"/>
    <p:sldId id="274" r:id="rId31"/>
    <p:sldId id="275" r:id="rId32"/>
    <p:sldId id="407" r:id="rId33"/>
    <p:sldId id="276" r:id="rId34"/>
    <p:sldId id="403" r:id="rId35"/>
    <p:sldId id="409" r:id="rId36"/>
    <p:sldId id="410" r:id="rId37"/>
    <p:sldId id="277" r:id="rId38"/>
    <p:sldId id="406" r:id="rId39"/>
    <p:sldId id="279" r:id="rId40"/>
    <p:sldId id="411" r:id="rId41"/>
    <p:sldId id="416" r:id="rId42"/>
    <p:sldId id="396" r:id="rId43"/>
    <p:sldId id="397" r:id="rId44"/>
    <p:sldId id="41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9" clrIdx="0">
    <p:extLst>
      <p:ext uri="{19B8F6BF-5375-455C-9EA6-DF929625EA0E}">
        <p15:presenceInfo xmlns:p15="http://schemas.microsoft.com/office/powerpoint/2012/main" userId="Dell" providerId="None"/>
      </p:ext>
    </p:extLst>
  </p:cmAuthor>
  <p:cmAuthor id="2" name="70266269" initials="7"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C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2" autoAdjust="0"/>
    <p:restoredTop sz="94660"/>
  </p:normalViewPr>
  <p:slideViewPr>
    <p:cSldViewPr>
      <p:cViewPr varScale="1">
        <p:scale>
          <a:sx n="78" d="100"/>
          <a:sy n="78" d="100"/>
        </p:scale>
        <p:origin x="143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Karthik\IAI%20Crop%20Seminar\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Karthik\IAI%20Crop%20Seminar\Book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Karthik\IAI%20Crop%20Seminar\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IN" sz="1000"/>
              <a:t>Gujarat</a:t>
            </a:r>
            <a:r>
              <a:rPr lang="en-IN" sz="1000" baseline="0"/>
              <a:t> Cotton data from 2002 to 2008 - De-Trending</a:t>
            </a:r>
            <a:endParaRPr lang="en-IN" sz="1000"/>
          </a:p>
        </c:rich>
      </c:tx>
      <c:overlay val="0"/>
    </c:title>
    <c:autoTitleDeleted val="0"/>
    <c:plotArea>
      <c:layout>
        <c:manualLayout>
          <c:layoutTarget val="inner"/>
          <c:xMode val="edge"/>
          <c:yMode val="edge"/>
          <c:x val="0.12218285214348212"/>
          <c:y val="0.16089129483814546"/>
          <c:w val="0.84726159230096243"/>
          <c:h val="0.63979549431321248"/>
        </c:manualLayout>
      </c:layout>
      <c:lineChart>
        <c:grouping val="standard"/>
        <c:varyColors val="0"/>
        <c:ser>
          <c:idx val="0"/>
          <c:order val="0"/>
          <c:tx>
            <c:v>Actual Data</c:v>
          </c:tx>
          <c:spPr>
            <a:ln w="19050">
              <a:solidFill>
                <a:sysClr val="windowText" lastClr="000000">
                  <a:tint val="75000"/>
                  <a:shade val="95000"/>
                  <a:satMod val="105000"/>
                </a:sysClr>
              </a:solidFill>
            </a:ln>
          </c:spPr>
          <c:marker>
            <c:symbol val="none"/>
          </c:marker>
          <c:trendline>
            <c:spPr>
              <a:ln w="0">
                <a:solidFill>
                  <a:schemeClr val="bg1"/>
                </a:solidFill>
              </a:ln>
            </c:spPr>
            <c:trendlineType val="linear"/>
            <c:dispRSqr val="1"/>
            <c:dispEq val="1"/>
            <c:trendlineLbl>
              <c:layout>
                <c:manualLayout>
                  <c:x val="6.2199037620297541E-2"/>
                  <c:y val="0.33447907553222589"/>
                </c:manualLayout>
              </c:layout>
              <c:tx>
                <c:rich>
                  <a:bodyPr/>
                  <a:lstStyle/>
                  <a:p>
                    <a:pPr>
                      <a:defRPr/>
                    </a:pPr>
                    <a:r>
                      <a:rPr lang="en-US" baseline="0"/>
                      <a:t>Slope = 78.214
R² = 0.8441</a:t>
                    </a:r>
                  </a:p>
                  <a:p>
                    <a:pPr>
                      <a:defRPr/>
                    </a:pPr>
                    <a:r>
                      <a:rPr lang="en-US" baseline="0"/>
                      <a:t>P value based on T test = 0.0012</a:t>
                    </a:r>
                    <a:endParaRPr lang="en-US"/>
                  </a:p>
                </c:rich>
              </c:tx>
              <c:numFmt formatCode="General" sourceLinked="0"/>
            </c:trendlineLbl>
          </c:trendline>
          <c:cat>
            <c:numRef>
              <c:f>Sheet3!$F$6:$L$6</c:f>
              <c:numCache>
                <c:formatCode>General</c:formatCode>
                <c:ptCount val="7"/>
                <c:pt idx="0">
                  <c:v>2002</c:v>
                </c:pt>
                <c:pt idx="1">
                  <c:v>2003</c:v>
                </c:pt>
                <c:pt idx="2">
                  <c:v>2004</c:v>
                </c:pt>
                <c:pt idx="3">
                  <c:v>2005</c:v>
                </c:pt>
                <c:pt idx="4">
                  <c:v>2006</c:v>
                </c:pt>
                <c:pt idx="5">
                  <c:v>2007</c:v>
                </c:pt>
                <c:pt idx="6">
                  <c:v>2008</c:v>
                </c:pt>
              </c:numCache>
            </c:numRef>
          </c:cat>
          <c:val>
            <c:numRef>
              <c:f>Sheet3!$F$7:$L$7</c:f>
              <c:numCache>
                <c:formatCode>General</c:formatCode>
                <c:ptCount val="7"/>
                <c:pt idx="0">
                  <c:v>165</c:v>
                </c:pt>
                <c:pt idx="1">
                  <c:v>175</c:v>
                </c:pt>
                <c:pt idx="2">
                  <c:v>417</c:v>
                </c:pt>
                <c:pt idx="3">
                  <c:v>494</c:v>
                </c:pt>
                <c:pt idx="4">
                  <c:v>581</c:v>
                </c:pt>
                <c:pt idx="5">
                  <c:v>564</c:v>
                </c:pt>
                <c:pt idx="6">
                  <c:v>581</c:v>
                </c:pt>
              </c:numCache>
            </c:numRef>
          </c:val>
          <c:smooth val="0"/>
          <c:extLst>
            <c:ext xmlns:c16="http://schemas.microsoft.com/office/drawing/2014/chart" uri="{C3380CC4-5D6E-409C-BE32-E72D297353CC}">
              <c16:uniqueId val="{00000001-73CF-4DA1-9355-E6A22B86CE18}"/>
            </c:ext>
          </c:extLst>
        </c:ser>
        <c:ser>
          <c:idx val="1"/>
          <c:order val="1"/>
          <c:tx>
            <c:v>De-Trended Data</c:v>
          </c:tx>
          <c:spPr>
            <a:ln w="19050">
              <a:solidFill>
                <a:srgbClr val="00B0F0"/>
              </a:solidFill>
              <a:prstDash val="dash"/>
            </a:ln>
          </c:spPr>
          <c:marker>
            <c:symbol val="none"/>
          </c:marker>
          <c:trendline>
            <c:trendlineType val="linear"/>
            <c:dispRSqr val="0"/>
            <c:dispEq val="0"/>
          </c:trendline>
          <c:val>
            <c:numRef>
              <c:f>Sheet3!$F$5:$L$5</c:f>
              <c:numCache>
                <c:formatCode>_ * #,##0_ ;_ * \-#,##0_ ;_ * "-"??_ ;_ @_ </c:formatCode>
                <c:ptCount val="7"/>
                <c:pt idx="0">
                  <c:v>634.28400000000056</c:v>
                </c:pt>
                <c:pt idx="1">
                  <c:v>566.06999999999948</c:v>
                </c:pt>
                <c:pt idx="2">
                  <c:v>729.85599999999931</c:v>
                </c:pt>
                <c:pt idx="3">
                  <c:v>728.64199999999948</c:v>
                </c:pt>
                <c:pt idx="4">
                  <c:v>737.428</c:v>
                </c:pt>
                <c:pt idx="5">
                  <c:v>642.21399999999994</c:v>
                </c:pt>
                <c:pt idx="6">
                  <c:v>581</c:v>
                </c:pt>
              </c:numCache>
            </c:numRef>
          </c:val>
          <c:smooth val="0"/>
          <c:extLst>
            <c:ext xmlns:c16="http://schemas.microsoft.com/office/drawing/2014/chart" uri="{C3380CC4-5D6E-409C-BE32-E72D297353CC}">
              <c16:uniqueId val="{00000003-73CF-4DA1-9355-E6A22B86CE18}"/>
            </c:ext>
          </c:extLst>
        </c:ser>
        <c:dLbls>
          <c:showLegendKey val="0"/>
          <c:showVal val="0"/>
          <c:showCatName val="0"/>
          <c:showSerName val="0"/>
          <c:showPercent val="0"/>
          <c:showBubbleSize val="0"/>
        </c:dLbls>
        <c:smooth val="0"/>
        <c:axId val="-118077536"/>
        <c:axId val="-118076992"/>
      </c:lineChart>
      <c:catAx>
        <c:axId val="-118077536"/>
        <c:scaling>
          <c:orientation val="minMax"/>
        </c:scaling>
        <c:delete val="0"/>
        <c:axPos val="b"/>
        <c:numFmt formatCode="General" sourceLinked="1"/>
        <c:majorTickMark val="none"/>
        <c:minorTickMark val="none"/>
        <c:tickLblPos val="nextTo"/>
        <c:crossAx val="-118076992"/>
        <c:crosses val="autoZero"/>
        <c:auto val="1"/>
        <c:lblAlgn val="ctr"/>
        <c:lblOffset val="100"/>
        <c:noMultiLvlLbl val="0"/>
      </c:catAx>
      <c:valAx>
        <c:axId val="-118076992"/>
        <c:scaling>
          <c:orientation val="minMax"/>
        </c:scaling>
        <c:delete val="0"/>
        <c:axPos val="l"/>
        <c:majorGridlines>
          <c:spPr>
            <a:ln>
              <a:prstDash val="sysDash"/>
            </a:ln>
          </c:spPr>
        </c:majorGridlines>
        <c:numFmt formatCode="General" sourceLinked="1"/>
        <c:majorTickMark val="none"/>
        <c:minorTickMark val="none"/>
        <c:tickLblPos val="nextTo"/>
        <c:spPr>
          <a:ln w="9525">
            <a:noFill/>
          </a:ln>
        </c:spPr>
        <c:crossAx val="-118077536"/>
        <c:crosses val="autoZero"/>
        <c:crossBetween val="between"/>
      </c:valAx>
    </c:plotArea>
    <c:legend>
      <c:legendPos val="b"/>
      <c:layout>
        <c:manualLayout>
          <c:xMode val="edge"/>
          <c:yMode val="edge"/>
          <c:x val="8.2666666666666874E-2"/>
          <c:y val="0.89043598716827121"/>
          <c:w val="0.85411111111111115"/>
          <c:h val="8.1786235053951536E-2"/>
        </c:manualLayout>
      </c:layout>
      <c:overlay val="0"/>
    </c:legend>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IN" sz="1000" b="1" i="0" baseline="0"/>
              <a:t>Gujarat Cotton data from 2008 to 2015 - De-trending</a:t>
            </a:r>
          </a:p>
        </c:rich>
      </c:tx>
      <c:overlay val="0"/>
    </c:title>
    <c:autoTitleDeleted val="0"/>
    <c:plotArea>
      <c:layout/>
      <c:lineChart>
        <c:grouping val="standard"/>
        <c:varyColors val="0"/>
        <c:ser>
          <c:idx val="0"/>
          <c:order val="0"/>
          <c:spPr>
            <a:ln w="19050">
              <a:solidFill>
                <a:schemeClr val="tx1">
                  <a:lumMod val="50000"/>
                  <a:lumOff val="50000"/>
                </a:schemeClr>
              </a:solidFill>
            </a:ln>
          </c:spPr>
          <c:marker>
            <c:symbol val="none"/>
          </c:marker>
          <c:trendline>
            <c:spPr>
              <a:ln w="0">
                <a:solidFill>
                  <a:schemeClr val="bg1"/>
                </a:solidFill>
              </a:ln>
            </c:spPr>
            <c:trendlineType val="linear"/>
            <c:dispRSqr val="1"/>
            <c:dispEq val="1"/>
            <c:trendlineLbl>
              <c:layout>
                <c:manualLayout>
                  <c:x val="4.2556211723534625E-2"/>
                  <c:y val="0.37309601924759445"/>
                </c:manualLayout>
              </c:layout>
              <c:tx>
                <c:rich>
                  <a:bodyPr/>
                  <a:lstStyle/>
                  <a:p>
                    <a:pPr>
                      <a:defRPr/>
                    </a:pPr>
                    <a:r>
                      <a:rPr lang="en-US" baseline="0"/>
                      <a:t>Slope = 5.8929
R² = 0.0133</a:t>
                    </a:r>
                  </a:p>
                  <a:p>
                    <a:pPr>
                      <a:defRPr/>
                    </a:pPr>
                    <a:r>
                      <a:rPr lang="en-US" baseline="0"/>
                      <a:t>P Value = 0.8028</a:t>
                    </a:r>
                    <a:endParaRPr lang="en-US"/>
                  </a:p>
                </c:rich>
              </c:tx>
              <c:numFmt formatCode="General" sourceLinked="0"/>
            </c:trendlineLbl>
          </c:trendline>
          <c:cat>
            <c:numRef>
              <c:f>Sheet3!$M$6:$S$6</c:f>
              <c:numCache>
                <c:formatCode>General</c:formatCode>
                <c:ptCount val="7"/>
                <c:pt idx="0">
                  <c:v>2009</c:v>
                </c:pt>
                <c:pt idx="1">
                  <c:v>2010</c:v>
                </c:pt>
                <c:pt idx="2">
                  <c:v>2011</c:v>
                </c:pt>
                <c:pt idx="3">
                  <c:v>2012</c:v>
                </c:pt>
                <c:pt idx="4">
                  <c:v>2013</c:v>
                </c:pt>
                <c:pt idx="5">
                  <c:v>2014</c:v>
                </c:pt>
                <c:pt idx="6">
                  <c:v>2015</c:v>
                </c:pt>
              </c:numCache>
            </c:numRef>
          </c:cat>
          <c:val>
            <c:numRef>
              <c:f>Sheet3!$M$7:$S$7</c:f>
              <c:numCache>
                <c:formatCode>General</c:formatCode>
                <c:ptCount val="7"/>
                <c:pt idx="0">
                  <c:v>507</c:v>
                </c:pt>
                <c:pt idx="1">
                  <c:v>511</c:v>
                </c:pt>
                <c:pt idx="2">
                  <c:v>637</c:v>
                </c:pt>
                <c:pt idx="3">
                  <c:v>587</c:v>
                </c:pt>
                <c:pt idx="4">
                  <c:v>343</c:v>
                </c:pt>
                <c:pt idx="5">
                  <c:v>685</c:v>
                </c:pt>
                <c:pt idx="6">
                  <c:v>544</c:v>
                </c:pt>
              </c:numCache>
            </c:numRef>
          </c:val>
          <c:smooth val="0"/>
          <c:extLst>
            <c:ext xmlns:c16="http://schemas.microsoft.com/office/drawing/2014/chart" uri="{C3380CC4-5D6E-409C-BE32-E72D297353CC}">
              <c16:uniqueId val="{00000001-66A7-44F4-B52D-B3AE19CF95D6}"/>
            </c:ext>
          </c:extLst>
        </c:ser>
        <c:dLbls>
          <c:showLegendKey val="0"/>
          <c:showVal val="0"/>
          <c:showCatName val="0"/>
          <c:showSerName val="0"/>
          <c:showPercent val="0"/>
          <c:showBubbleSize val="0"/>
        </c:dLbls>
        <c:smooth val="0"/>
        <c:axId val="-118079168"/>
        <c:axId val="-118076448"/>
      </c:lineChart>
      <c:catAx>
        <c:axId val="-118079168"/>
        <c:scaling>
          <c:orientation val="minMax"/>
        </c:scaling>
        <c:delete val="0"/>
        <c:axPos val="b"/>
        <c:numFmt formatCode="General" sourceLinked="1"/>
        <c:majorTickMark val="none"/>
        <c:minorTickMark val="none"/>
        <c:tickLblPos val="nextTo"/>
        <c:crossAx val="-118076448"/>
        <c:crosses val="autoZero"/>
        <c:auto val="1"/>
        <c:lblAlgn val="ctr"/>
        <c:lblOffset val="100"/>
        <c:noMultiLvlLbl val="0"/>
      </c:catAx>
      <c:valAx>
        <c:axId val="-118076448"/>
        <c:scaling>
          <c:orientation val="minMax"/>
        </c:scaling>
        <c:delete val="0"/>
        <c:axPos val="l"/>
        <c:majorGridlines>
          <c:spPr>
            <a:ln>
              <a:prstDash val="sysDash"/>
            </a:ln>
          </c:spPr>
        </c:majorGridlines>
        <c:numFmt formatCode="General" sourceLinked="1"/>
        <c:majorTickMark val="none"/>
        <c:minorTickMark val="none"/>
        <c:tickLblPos val="nextTo"/>
        <c:spPr>
          <a:ln w="9525">
            <a:noFill/>
          </a:ln>
        </c:spPr>
        <c:crossAx val="-118079168"/>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IN" sz="1000" b="1" i="0" baseline="0"/>
              <a:t>Gujarat Cotton data from 2002 to 2015 - De-Trending</a:t>
            </a:r>
          </a:p>
        </c:rich>
      </c:tx>
      <c:overlay val="0"/>
    </c:title>
    <c:autoTitleDeleted val="0"/>
    <c:plotArea>
      <c:layout/>
      <c:lineChart>
        <c:grouping val="standard"/>
        <c:varyColors val="0"/>
        <c:ser>
          <c:idx val="1"/>
          <c:order val="0"/>
          <c:tx>
            <c:v>Actual Data</c:v>
          </c:tx>
          <c:spPr>
            <a:ln w="19050">
              <a:solidFill>
                <a:prstClr val="black">
                  <a:lumMod val="50000"/>
                  <a:lumOff val="50000"/>
                </a:prstClr>
              </a:solidFill>
            </a:ln>
          </c:spPr>
          <c:marker>
            <c:symbol val="none"/>
          </c:marker>
          <c:trendline>
            <c:spPr>
              <a:ln w="0">
                <a:solidFill>
                  <a:schemeClr val="bg1"/>
                </a:solidFill>
                <a:prstDash val="dash"/>
              </a:ln>
            </c:spPr>
            <c:trendlineType val="linear"/>
            <c:dispRSqr val="1"/>
            <c:dispEq val="1"/>
            <c:trendlineLbl>
              <c:layout>
                <c:manualLayout>
                  <c:x val="1.3080013762297145E-2"/>
                  <c:y val="0.24657880485355338"/>
                </c:manualLayout>
              </c:layout>
              <c:tx>
                <c:rich>
                  <a:bodyPr/>
                  <a:lstStyle/>
                  <a:p>
                    <a:pPr>
                      <a:defRPr/>
                    </a:pPr>
                    <a:r>
                      <a:rPr lang="en-US" baseline="0"/>
                      <a:t>Slope= 23.229
R² = 0.3763</a:t>
                    </a:r>
                  </a:p>
                  <a:p>
                    <a:pPr>
                      <a:defRPr/>
                    </a:pPr>
                    <a:r>
                      <a:rPr lang="en-US" baseline="0"/>
                      <a:t>P Value = 0.0176</a:t>
                    </a:r>
                    <a:endParaRPr lang="en-US"/>
                  </a:p>
                </c:rich>
              </c:tx>
              <c:numFmt formatCode="General" sourceLinked="0"/>
            </c:trendlineLbl>
          </c:trendline>
          <c:cat>
            <c:numRef>
              <c:f>Sheet3!$F$6:$S$6</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Sheet3!$F$7:$S$7</c:f>
              <c:numCache>
                <c:formatCode>General</c:formatCode>
                <c:ptCount val="14"/>
                <c:pt idx="0">
                  <c:v>165</c:v>
                </c:pt>
                <c:pt idx="1">
                  <c:v>175</c:v>
                </c:pt>
                <c:pt idx="2">
                  <c:v>417</c:v>
                </c:pt>
                <c:pt idx="3">
                  <c:v>494</c:v>
                </c:pt>
                <c:pt idx="4">
                  <c:v>581</c:v>
                </c:pt>
                <c:pt idx="5">
                  <c:v>564</c:v>
                </c:pt>
                <c:pt idx="6">
                  <c:v>581</c:v>
                </c:pt>
                <c:pt idx="7">
                  <c:v>507</c:v>
                </c:pt>
                <c:pt idx="8">
                  <c:v>511</c:v>
                </c:pt>
                <c:pt idx="9">
                  <c:v>637</c:v>
                </c:pt>
                <c:pt idx="10">
                  <c:v>587</c:v>
                </c:pt>
                <c:pt idx="11">
                  <c:v>343</c:v>
                </c:pt>
                <c:pt idx="12">
                  <c:v>685</c:v>
                </c:pt>
                <c:pt idx="13">
                  <c:v>544</c:v>
                </c:pt>
              </c:numCache>
            </c:numRef>
          </c:val>
          <c:smooth val="0"/>
          <c:extLst>
            <c:ext xmlns:c16="http://schemas.microsoft.com/office/drawing/2014/chart" uri="{C3380CC4-5D6E-409C-BE32-E72D297353CC}">
              <c16:uniqueId val="{00000001-1DAA-4A57-A2CD-E5B034A8A55A}"/>
            </c:ext>
          </c:extLst>
        </c:ser>
        <c:ser>
          <c:idx val="0"/>
          <c:order val="1"/>
          <c:tx>
            <c:v>De-Trended Data</c:v>
          </c:tx>
          <c:spPr>
            <a:ln w="22225">
              <a:prstDash val="dash"/>
            </a:ln>
          </c:spPr>
          <c:marker>
            <c:symbol val="none"/>
          </c:marker>
          <c:val>
            <c:numRef>
              <c:f>Sheet3!$F$4:$S$4</c:f>
              <c:numCache>
                <c:formatCode>_ * #,##0_ ;_ * \-#,##0_ ;_ * "-"??_ ;_ @_ </c:formatCode>
                <c:ptCount val="14"/>
                <c:pt idx="0">
                  <c:v>466.97142857142859</c:v>
                </c:pt>
                <c:pt idx="1">
                  <c:v>453.7428571428573</c:v>
                </c:pt>
                <c:pt idx="2">
                  <c:v>672.51428571428539</c:v>
                </c:pt>
                <c:pt idx="3">
                  <c:v>726.28571428571433</c:v>
                </c:pt>
                <c:pt idx="4">
                  <c:v>790.05714285714294</c:v>
                </c:pt>
                <c:pt idx="5">
                  <c:v>749.82857142857154</c:v>
                </c:pt>
                <c:pt idx="6">
                  <c:v>743.6</c:v>
                </c:pt>
                <c:pt idx="7">
                  <c:v>646.3714285714284</c:v>
                </c:pt>
                <c:pt idx="8">
                  <c:v>627.14285714285711</c:v>
                </c:pt>
                <c:pt idx="9">
                  <c:v>729.91428571428548</c:v>
                </c:pt>
                <c:pt idx="10">
                  <c:v>656.68571428571431</c:v>
                </c:pt>
                <c:pt idx="11">
                  <c:v>389.45714285714263</c:v>
                </c:pt>
                <c:pt idx="12">
                  <c:v>708.2285714285722</c:v>
                </c:pt>
                <c:pt idx="13">
                  <c:v>544</c:v>
                </c:pt>
              </c:numCache>
            </c:numRef>
          </c:val>
          <c:smooth val="0"/>
          <c:extLst>
            <c:ext xmlns:c16="http://schemas.microsoft.com/office/drawing/2014/chart" uri="{C3380CC4-5D6E-409C-BE32-E72D297353CC}">
              <c16:uniqueId val="{00000002-1DAA-4A57-A2CD-E5B034A8A55A}"/>
            </c:ext>
          </c:extLst>
        </c:ser>
        <c:dLbls>
          <c:showLegendKey val="0"/>
          <c:showVal val="0"/>
          <c:showCatName val="0"/>
          <c:showSerName val="0"/>
          <c:showPercent val="0"/>
          <c:showBubbleSize val="0"/>
        </c:dLbls>
        <c:smooth val="0"/>
        <c:axId val="-118075904"/>
        <c:axId val="-1945131456"/>
      </c:lineChart>
      <c:catAx>
        <c:axId val="-118075904"/>
        <c:scaling>
          <c:orientation val="minMax"/>
        </c:scaling>
        <c:delete val="0"/>
        <c:axPos val="b"/>
        <c:numFmt formatCode="General" sourceLinked="1"/>
        <c:majorTickMark val="none"/>
        <c:minorTickMark val="none"/>
        <c:tickLblPos val="nextTo"/>
        <c:txPr>
          <a:bodyPr/>
          <a:lstStyle/>
          <a:p>
            <a:pPr>
              <a:defRPr sz="800"/>
            </a:pPr>
            <a:endParaRPr lang="en-US"/>
          </a:p>
        </c:txPr>
        <c:crossAx val="-1945131456"/>
        <c:crosses val="autoZero"/>
        <c:auto val="1"/>
        <c:lblAlgn val="ctr"/>
        <c:lblOffset val="100"/>
        <c:noMultiLvlLbl val="0"/>
      </c:catAx>
      <c:valAx>
        <c:axId val="-1945131456"/>
        <c:scaling>
          <c:orientation val="minMax"/>
        </c:scaling>
        <c:delete val="0"/>
        <c:axPos val="l"/>
        <c:majorGridlines>
          <c:spPr>
            <a:ln>
              <a:solidFill>
                <a:prstClr val="black">
                  <a:lumMod val="50000"/>
                  <a:lumOff val="50000"/>
                </a:prstClr>
              </a:solidFill>
              <a:prstDash val="dash"/>
            </a:ln>
          </c:spPr>
        </c:majorGridlines>
        <c:numFmt formatCode="General" sourceLinked="1"/>
        <c:majorTickMark val="none"/>
        <c:minorTickMark val="none"/>
        <c:tickLblPos val="nextTo"/>
        <c:spPr>
          <a:ln w="9525">
            <a:noFill/>
          </a:ln>
        </c:spPr>
        <c:crossAx val="-118075904"/>
        <c:crosses val="autoZero"/>
        <c:crossBetween val="between"/>
      </c:valAx>
    </c:plotArea>
    <c:legend>
      <c:legendPos val="b"/>
      <c:legendEntry>
        <c:idx val="2"/>
        <c:delete val="1"/>
      </c:legendEntry>
      <c:overlay val="0"/>
    </c:legend>
    <c:plotVisOnly val="1"/>
    <c:dispBlanksAs val="gap"/>
    <c:showDLblsOverMax val="0"/>
  </c:chart>
  <c:spPr>
    <a:ln>
      <a:solidFill>
        <a:sysClr val="windowText" lastClr="000000"/>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3CA26-6C98-4675-9423-E55CFEB5252C}" type="doc">
      <dgm:prSet loTypeId="urn:microsoft.com/office/officeart/2005/8/layout/process1" loCatId="process" qsTypeId="urn:microsoft.com/office/officeart/2005/8/quickstyle/simple1" qsCatId="simple" csTypeId="urn:microsoft.com/office/officeart/2005/8/colors/accent1_2" csCatId="accent1" phldr="1"/>
      <dgm:spPr/>
    </dgm:pt>
    <dgm:pt modelId="{55FCCFC2-3C0E-44EE-A5BD-FB086FFE7C72}">
      <dgm:prSet phldrT="[Text]" custT="1"/>
      <dgm:spPr>
        <a:solidFill>
          <a:srgbClr val="002060"/>
        </a:solidFill>
      </dgm:spPr>
      <dgm:t>
        <a:bodyPr/>
        <a:lstStyle/>
        <a:p>
          <a:pPr algn="l"/>
          <a:r>
            <a:rPr lang="en-IN" sz="1800" dirty="0"/>
            <a:t>Pre Sowing / Germination Stage</a:t>
          </a:r>
        </a:p>
        <a:p>
          <a:pPr algn="l"/>
          <a:r>
            <a:rPr lang="en-IN" sz="1800" dirty="0"/>
            <a:t>1. Prevented Sowing due to adverse weather</a:t>
          </a:r>
        </a:p>
        <a:p>
          <a:pPr algn="l"/>
          <a:r>
            <a:rPr lang="en-IN" sz="1800" dirty="0"/>
            <a:t>2. If &gt; 75% of the  notified area remain unsown  then 25% of the SI is payable. Policy terminates.</a:t>
          </a:r>
        </a:p>
      </dgm:t>
    </dgm:pt>
    <dgm:pt modelId="{71EE627B-EAE2-40B1-8CC1-3817A3E043F6}" type="parTrans" cxnId="{07CC1C76-E5CC-46AC-B1C5-83168DF63319}">
      <dgm:prSet/>
      <dgm:spPr/>
      <dgm:t>
        <a:bodyPr/>
        <a:lstStyle/>
        <a:p>
          <a:endParaRPr lang="en-IN" sz="2000"/>
        </a:p>
      </dgm:t>
    </dgm:pt>
    <dgm:pt modelId="{701DC97B-3844-4BEF-ADF2-41F0BB465AED}" type="sibTrans" cxnId="{07CC1C76-E5CC-46AC-B1C5-83168DF63319}">
      <dgm:prSet custT="1"/>
      <dgm:spPr/>
      <dgm:t>
        <a:bodyPr/>
        <a:lstStyle/>
        <a:p>
          <a:endParaRPr lang="en-IN" sz="900"/>
        </a:p>
      </dgm:t>
    </dgm:pt>
    <dgm:pt modelId="{0ABD5799-DF0D-47E3-9E85-42787021D5CE}">
      <dgm:prSet phldrT="[Text]" custT="1"/>
      <dgm:spPr>
        <a:solidFill>
          <a:srgbClr val="002060"/>
        </a:solidFill>
      </dgm:spPr>
      <dgm:t>
        <a:bodyPr/>
        <a:lstStyle/>
        <a:p>
          <a:pPr algn="l"/>
          <a:r>
            <a:rPr lang="en-IN" sz="1400" dirty="0"/>
            <a:t>Standing Crops Stage</a:t>
          </a:r>
        </a:p>
        <a:p>
          <a:pPr algn="l"/>
          <a:r>
            <a:rPr lang="en-IN" sz="1400" dirty="0"/>
            <a:t>1. Area Approach i.e. Yield shortfall measured using CCEs at Insurance Unit level</a:t>
          </a:r>
        </a:p>
        <a:p>
          <a:pPr algn="l"/>
          <a:r>
            <a:rPr lang="en-IN" sz="1400" dirty="0"/>
            <a:t>2. Claims settled based on the below formula (calculated at IU level):  </a:t>
          </a:r>
        </a:p>
        <a:p>
          <a:pPr algn="l"/>
          <a:r>
            <a:rPr lang="en-IN" sz="1400" dirty="0"/>
            <a:t>Claims = (TY – AY) / TY * SI</a:t>
          </a:r>
        </a:p>
        <a:p>
          <a:pPr algn="l"/>
          <a:r>
            <a:rPr lang="en-IN" sz="1400" dirty="0"/>
            <a:t>3. SI determined by Scale of Finance</a:t>
          </a:r>
        </a:p>
        <a:p>
          <a:pPr algn="l"/>
          <a:endParaRPr lang="en-IN" sz="1400" dirty="0"/>
        </a:p>
      </dgm:t>
    </dgm:pt>
    <dgm:pt modelId="{1E1B011D-8126-4592-961B-DD97934A5FB6}" type="parTrans" cxnId="{014D0724-546F-4088-A03A-74A1687CC8F4}">
      <dgm:prSet/>
      <dgm:spPr/>
      <dgm:t>
        <a:bodyPr/>
        <a:lstStyle/>
        <a:p>
          <a:endParaRPr lang="en-IN" sz="2000"/>
        </a:p>
      </dgm:t>
    </dgm:pt>
    <dgm:pt modelId="{54AAC535-C24B-454E-977B-E33BC86924C9}" type="sibTrans" cxnId="{014D0724-546F-4088-A03A-74A1687CC8F4}">
      <dgm:prSet custT="1"/>
      <dgm:spPr/>
      <dgm:t>
        <a:bodyPr/>
        <a:lstStyle/>
        <a:p>
          <a:endParaRPr lang="en-IN" sz="900"/>
        </a:p>
      </dgm:t>
    </dgm:pt>
    <dgm:pt modelId="{27C0E0DA-400D-479C-9811-96DC4BA12682}">
      <dgm:prSet phldrT="[Text]" custT="1"/>
      <dgm:spPr>
        <a:solidFill>
          <a:srgbClr val="002060"/>
        </a:solidFill>
      </dgm:spPr>
      <dgm:t>
        <a:bodyPr/>
        <a:lstStyle/>
        <a:p>
          <a:pPr algn="l"/>
          <a:r>
            <a:rPr lang="en-IN" sz="1600" dirty="0"/>
            <a:t>Post Harvest Stage</a:t>
          </a:r>
        </a:p>
        <a:p>
          <a:pPr algn="l"/>
          <a:r>
            <a:rPr lang="en-IN" sz="1600" dirty="0"/>
            <a:t>1. Weather related impact on crops lying in the filed post harvest up to 14 days (cut and spread / small bundles)</a:t>
          </a:r>
        </a:p>
        <a:p>
          <a:pPr algn="l"/>
          <a:r>
            <a:rPr lang="en-IN" sz="1600" dirty="0"/>
            <a:t>2.  Excess Rainfall &gt; 20% over long term average is the primary trigger.</a:t>
          </a:r>
        </a:p>
      </dgm:t>
    </dgm:pt>
    <dgm:pt modelId="{0B3A57F1-7A74-4BB7-9D87-0BF99DE28941}" type="parTrans" cxnId="{9EAD760E-3B40-411C-B496-40771080E96C}">
      <dgm:prSet/>
      <dgm:spPr/>
      <dgm:t>
        <a:bodyPr/>
        <a:lstStyle/>
        <a:p>
          <a:endParaRPr lang="en-IN" sz="2000"/>
        </a:p>
      </dgm:t>
    </dgm:pt>
    <dgm:pt modelId="{DD40BF52-D5F1-4F21-AB03-7082BB352632}" type="sibTrans" cxnId="{9EAD760E-3B40-411C-B496-40771080E96C}">
      <dgm:prSet/>
      <dgm:spPr/>
      <dgm:t>
        <a:bodyPr/>
        <a:lstStyle/>
        <a:p>
          <a:endParaRPr lang="en-IN" sz="2000"/>
        </a:p>
      </dgm:t>
    </dgm:pt>
    <dgm:pt modelId="{BE30472B-ED12-49A3-924C-9C5BB0710AD1}" type="pres">
      <dgm:prSet presAssocID="{D5A3CA26-6C98-4675-9423-E55CFEB5252C}" presName="Name0" presStyleCnt="0">
        <dgm:presLayoutVars>
          <dgm:dir/>
          <dgm:resizeHandles val="exact"/>
        </dgm:presLayoutVars>
      </dgm:prSet>
      <dgm:spPr/>
    </dgm:pt>
    <dgm:pt modelId="{E3D54AF7-2CCE-4ADB-BC05-E6A74B4EAB51}" type="pres">
      <dgm:prSet presAssocID="{55FCCFC2-3C0E-44EE-A5BD-FB086FFE7C72}" presName="node" presStyleLbl="node1" presStyleIdx="0" presStyleCnt="3">
        <dgm:presLayoutVars>
          <dgm:bulletEnabled val="1"/>
        </dgm:presLayoutVars>
      </dgm:prSet>
      <dgm:spPr/>
    </dgm:pt>
    <dgm:pt modelId="{A11D9EE8-F07B-4EA9-B6C6-2EDF26950585}" type="pres">
      <dgm:prSet presAssocID="{701DC97B-3844-4BEF-ADF2-41F0BB465AED}" presName="sibTrans" presStyleLbl="sibTrans2D1" presStyleIdx="0" presStyleCnt="2" custScaleX="45493" custScaleY="31979"/>
      <dgm:spPr/>
    </dgm:pt>
    <dgm:pt modelId="{7634FE02-25B4-41A7-9824-A1377E96A702}" type="pres">
      <dgm:prSet presAssocID="{701DC97B-3844-4BEF-ADF2-41F0BB465AED}" presName="connectorText" presStyleLbl="sibTrans2D1" presStyleIdx="0" presStyleCnt="2"/>
      <dgm:spPr/>
    </dgm:pt>
    <dgm:pt modelId="{E16571E9-AC89-48EF-8EFD-51B8F7F606FE}" type="pres">
      <dgm:prSet presAssocID="{0ABD5799-DF0D-47E3-9E85-42787021D5CE}" presName="node" presStyleLbl="node1" presStyleIdx="1" presStyleCnt="3" custScaleX="122264">
        <dgm:presLayoutVars>
          <dgm:bulletEnabled val="1"/>
        </dgm:presLayoutVars>
      </dgm:prSet>
      <dgm:spPr/>
    </dgm:pt>
    <dgm:pt modelId="{432777D6-7872-4118-A77B-AAD81B819377}" type="pres">
      <dgm:prSet presAssocID="{54AAC535-C24B-454E-977B-E33BC86924C9}" presName="sibTrans" presStyleLbl="sibTrans2D1" presStyleIdx="1" presStyleCnt="2" custScaleX="39380" custScaleY="31979"/>
      <dgm:spPr/>
    </dgm:pt>
    <dgm:pt modelId="{F0B4B856-C056-49AF-8ED2-11AB19A6225C}" type="pres">
      <dgm:prSet presAssocID="{54AAC535-C24B-454E-977B-E33BC86924C9}" presName="connectorText" presStyleLbl="sibTrans2D1" presStyleIdx="1" presStyleCnt="2"/>
      <dgm:spPr/>
    </dgm:pt>
    <dgm:pt modelId="{2565452E-5C42-4564-8740-0EC070A7212E}" type="pres">
      <dgm:prSet presAssocID="{27C0E0DA-400D-479C-9811-96DC4BA12682}" presName="node" presStyleLbl="node1" presStyleIdx="2" presStyleCnt="3">
        <dgm:presLayoutVars>
          <dgm:bulletEnabled val="1"/>
        </dgm:presLayoutVars>
      </dgm:prSet>
      <dgm:spPr/>
    </dgm:pt>
  </dgm:ptLst>
  <dgm:cxnLst>
    <dgm:cxn modelId="{29F15707-F1B5-44AB-8DF2-77A9485BA306}" type="presOf" srcId="{701DC97B-3844-4BEF-ADF2-41F0BB465AED}" destId="{7634FE02-25B4-41A7-9824-A1377E96A702}" srcOrd="1" destOrd="0" presId="urn:microsoft.com/office/officeart/2005/8/layout/process1"/>
    <dgm:cxn modelId="{9EAD760E-3B40-411C-B496-40771080E96C}" srcId="{D5A3CA26-6C98-4675-9423-E55CFEB5252C}" destId="{27C0E0DA-400D-479C-9811-96DC4BA12682}" srcOrd="2" destOrd="0" parTransId="{0B3A57F1-7A74-4BB7-9D87-0BF99DE28941}" sibTransId="{DD40BF52-D5F1-4F21-AB03-7082BB352632}"/>
    <dgm:cxn modelId="{36B68B12-7F6E-4B69-B707-23CEEC7B83A6}" type="presOf" srcId="{55FCCFC2-3C0E-44EE-A5BD-FB086FFE7C72}" destId="{E3D54AF7-2CCE-4ADB-BC05-E6A74B4EAB51}" srcOrd="0" destOrd="0" presId="urn:microsoft.com/office/officeart/2005/8/layout/process1"/>
    <dgm:cxn modelId="{925A5817-D25A-4DD7-A3FB-33E6B0C3904B}" type="presOf" srcId="{54AAC535-C24B-454E-977B-E33BC86924C9}" destId="{432777D6-7872-4118-A77B-AAD81B819377}" srcOrd="0" destOrd="0" presId="urn:microsoft.com/office/officeart/2005/8/layout/process1"/>
    <dgm:cxn modelId="{31070524-D9BC-4CEB-B6B3-7BB02A8FC3B2}" type="presOf" srcId="{701DC97B-3844-4BEF-ADF2-41F0BB465AED}" destId="{A11D9EE8-F07B-4EA9-B6C6-2EDF26950585}" srcOrd="0" destOrd="0" presId="urn:microsoft.com/office/officeart/2005/8/layout/process1"/>
    <dgm:cxn modelId="{014D0724-546F-4088-A03A-74A1687CC8F4}" srcId="{D5A3CA26-6C98-4675-9423-E55CFEB5252C}" destId="{0ABD5799-DF0D-47E3-9E85-42787021D5CE}" srcOrd="1" destOrd="0" parTransId="{1E1B011D-8126-4592-961B-DD97934A5FB6}" sibTransId="{54AAC535-C24B-454E-977B-E33BC86924C9}"/>
    <dgm:cxn modelId="{7240AF3E-8290-43ED-8234-A66D9F25429A}" type="presOf" srcId="{0ABD5799-DF0D-47E3-9E85-42787021D5CE}" destId="{E16571E9-AC89-48EF-8EFD-51B8F7F606FE}" srcOrd="0" destOrd="0" presId="urn:microsoft.com/office/officeart/2005/8/layout/process1"/>
    <dgm:cxn modelId="{5702E366-3425-4EDC-8B9B-D82A17C501DD}" type="presOf" srcId="{27C0E0DA-400D-479C-9811-96DC4BA12682}" destId="{2565452E-5C42-4564-8740-0EC070A7212E}" srcOrd="0" destOrd="0" presId="urn:microsoft.com/office/officeart/2005/8/layout/process1"/>
    <dgm:cxn modelId="{07CC1C76-E5CC-46AC-B1C5-83168DF63319}" srcId="{D5A3CA26-6C98-4675-9423-E55CFEB5252C}" destId="{55FCCFC2-3C0E-44EE-A5BD-FB086FFE7C72}" srcOrd="0" destOrd="0" parTransId="{71EE627B-EAE2-40B1-8CC1-3817A3E043F6}" sibTransId="{701DC97B-3844-4BEF-ADF2-41F0BB465AED}"/>
    <dgm:cxn modelId="{9F224EAA-A72C-4A77-8B27-83D60FD2CE08}" type="presOf" srcId="{54AAC535-C24B-454E-977B-E33BC86924C9}" destId="{F0B4B856-C056-49AF-8ED2-11AB19A6225C}" srcOrd="1" destOrd="0" presId="urn:microsoft.com/office/officeart/2005/8/layout/process1"/>
    <dgm:cxn modelId="{DD6AB8DC-8C54-4E71-AFB8-5F39EDD334C6}" type="presOf" srcId="{D5A3CA26-6C98-4675-9423-E55CFEB5252C}" destId="{BE30472B-ED12-49A3-924C-9C5BB0710AD1}" srcOrd="0" destOrd="0" presId="urn:microsoft.com/office/officeart/2005/8/layout/process1"/>
    <dgm:cxn modelId="{99FBBE2E-B9DF-4746-9C16-7918D46E609A}" type="presParOf" srcId="{BE30472B-ED12-49A3-924C-9C5BB0710AD1}" destId="{E3D54AF7-2CCE-4ADB-BC05-E6A74B4EAB51}" srcOrd="0" destOrd="0" presId="urn:microsoft.com/office/officeart/2005/8/layout/process1"/>
    <dgm:cxn modelId="{8B7D9D46-73F4-4E51-8140-B368C7DD2BE5}" type="presParOf" srcId="{BE30472B-ED12-49A3-924C-9C5BB0710AD1}" destId="{A11D9EE8-F07B-4EA9-B6C6-2EDF26950585}" srcOrd="1" destOrd="0" presId="urn:microsoft.com/office/officeart/2005/8/layout/process1"/>
    <dgm:cxn modelId="{D3A8706C-F213-4933-A84F-18CB522E3A02}" type="presParOf" srcId="{A11D9EE8-F07B-4EA9-B6C6-2EDF26950585}" destId="{7634FE02-25B4-41A7-9824-A1377E96A702}" srcOrd="0" destOrd="0" presId="urn:microsoft.com/office/officeart/2005/8/layout/process1"/>
    <dgm:cxn modelId="{3FDE159C-6C75-41A1-ABC1-9B3208538D25}" type="presParOf" srcId="{BE30472B-ED12-49A3-924C-9C5BB0710AD1}" destId="{E16571E9-AC89-48EF-8EFD-51B8F7F606FE}" srcOrd="2" destOrd="0" presId="urn:microsoft.com/office/officeart/2005/8/layout/process1"/>
    <dgm:cxn modelId="{79B17D51-C691-4EC1-8144-F4C0DF1F7902}" type="presParOf" srcId="{BE30472B-ED12-49A3-924C-9C5BB0710AD1}" destId="{432777D6-7872-4118-A77B-AAD81B819377}" srcOrd="3" destOrd="0" presId="urn:microsoft.com/office/officeart/2005/8/layout/process1"/>
    <dgm:cxn modelId="{B51784CC-9D9B-48B4-B6E8-120B71CE7799}" type="presParOf" srcId="{432777D6-7872-4118-A77B-AAD81B819377}" destId="{F0B4B856-C056-49AF-8ED2-11AB19A6225C}" srcOrd="0" destOrd="0" presId="urn:microsoft.com/office/officeart/2005/8/layout/process1"/>
    <dgm:cxn modelId="{5DA24B2C-316D-4697-87F4-231331C2F7BC}" type="presParOf" srcId="{BE30472B-ED12-49A3-924C-9C5BB0710AD1}" destId="{2565452E-5C42-4564-8740-0EC070A7212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FA4FA-E4E5-498A-95E4-6BB2E5EA48DC}"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IN"/>
        </a:p>
      </dgm:t>
    </dgm:pt>
    <dgm:pt modelId="{A435660A-D7E3-4DED-865F-44C6F82DA1BB}">
      <dgm:prSet phldrT="[Text]"/>
      <dgm:spPr/>
      <dgm:t>
        <a:bodyPr/>
        <a:lstStyle/>
        <a:p>
          <a:r>
            <a:rPr lang="en-IN" dirty="0"/>
            <a:t>Cluster 1</a:t>
          </a:r>
        </a:p>
      </dgm:t>
    </dgm:pt>
    <dgm:pt modelId="{FF083822-5EC4-49A7-BA9A-E4A9840795F9}" type="parTrans" cxnId="{D7A46FC3-114F-4C23-B491-46574F9BCE79}">
      <dgm:prSet/>
      <dgm:spPr/>
      <dgm:t>
        <a:bodyPr/>
        <a:lstStyle/>
        <a:p>
          <a:endParaRPr lang="en-IN"/>
        </a:p>
      </dgm:t>
    </dgm:pt>
    <dgm:pt modelId="{4E4E5316-A0D5-408C-A572-797547403C0A}" type="sibTrans" cxnId="{D7A46FC3-114F-4C23-B491-46574F9BCE79}">
      <dgm:prSet/>
      <dgm:spPr/>
      <dgm:t>
        <a:bodyPr/>
        <a:lstStyle/>
        <a:p>
          <a:endParaRPr lang="en-IN"/>
        </a:p>
      </dgm:t>
    </dgm:pt>
    <dgm:pt modelId="{8D2D07D5-410A-412A-A774-81783F4A657F}">
      <dgm:prSet phldrT="[Text]"/>
      <dgm:spPr/>
      <dgm:t>
        <a:bodyPr/>
        <a:lstStyle/>
        <a:p>
          <a:r>
            <a:rPr lang="en-IN" dirty="0"/>
            <a:t>District 1 (CCE = 24)</a:t>
          </a:r>
        </a:p>
      </dgm:t>
    </dgm:pt>
    <dgm:pt modelId="{73332199-9ACB-4149-8C58-7043E0CB1A12}" type="parTrans" cxnId="{47DAB192-F49D-48F6-BA09-FB66334BB873}">
      <dgm:prSet/>
      <dgm:spPr/>
      <dgm:t>
        <a:bodyPr/>
        <a:lstStyle/>
        <a:p>
          <a:endParaRPr lang="en-IN"/>
        </a:p>
      </dgm:t>
    </dgm:pt>
    <dgm:pt modelId="{202C0446-1F8E-47A5-88AE-11C1388B7A07}" type="sibTrans" cxnId="{47DAB192-F49D-48F6-BA09-FB66334BB873}">
      <dgm:prSet/>
      <dgm:spPr/>
      <dgm:t>
        <a:bodyPr/>
        <a:lstStyle/>
        <a:p>
          <a:endParaRPr lang="en-IN"/>
        </a:p>
      </dgm:t>
    </dgm:pt>
    <dgm:pt modelId="{1E3E2578-3250-4F18-8CBD-DC6007510C2E}">
      <dgm:prSet phldrT="[Text]"/>
      <dgm:spPr/>
      <dgm:t>
        <a:bodyPr/>
        <a:lstStyle/>
        <a:p>
          <a:r>
            <a:rPr lang="en-IN" dirty="0" err="1"/>
            <a:t>Taluk</a:t>
          </a:r>
          <a:r>
            <a:rPr lang="en-IN" dirty="0"/>
            <a:t>/ </a:t>
          </a:r>
          <a:r>
            <a:rPr lang="en-IN" dirty="0" err="1"/>
            <a:t>Tehsil</a:t>
          </a:r>
          <a:r>
            <a:rPr lang="en-IN" dirty="0"/>
            <a:t> Block1 (CCE = 16)</a:t>
          </a:r>
        </a:p>
      </dgm:t>
    </dgm:pt>
    <dgm:pt modelId="{F60B5751-C5A8-4238-B848-99643B128E6F}" type="parTrans" cxnId="{25194647-BC23-4947-8CFF-F167F69CBF22}">
      <dgm:prSet/>
      <dgm:spPr/>
      <dgm:t>
        <a:bodyPr/>
        <a:lstStyle/>
        <a:p>
          <a:endParaRPr lang="en-IN"/>
        </a:p>
      </dgm:t>
    </dgm:pt>
    <dgm:pt modelId="{906DB7EE-2374-47BA-A415-AD11322A0396}" type="sibTrans" cxnId="{25194647-BC23-4947-8CFF-F167F69CBF22}">
      <dgm:prSet/>
      <dgm:spPr/>
      <dgm:t>
        <a:bodyPr/>
        <a:lstStyle/>
        <a:p>
          <a:endParaRPr lang="en-IN"/>
        </a:p>
      </dgm:t>
    </dgm:pt>
    <dgm:pt modelId="{6E29E08D-D9C1-4CA7-A024-BA3AB5DDA7A6}">
      <dgm:prSet phldrT="[Text]"/>
      <dgm:spPr/>
      <dgm:t>
        <a:bodyPr/>
        <a:lstStyle/>
        <a:p>
          <a:r>
            <a:rPr lang="en-IN" dirty="0"/>
            <a:t>Block2</a:t>
          </a:r>
        </a:p>
      </dgm:t>
    </dgm:pt>
    <dgm:pt modelId="{CFF968D6-D0C1-49ED-911E-EE3774E418C5}" type="parTrans" cxnId="{F3049842-25DB-431B-87B0-FDD0EF808D98}">
      <dgm:prSet/>
      <dgm:spPr/>
      <dgm:t>
        <a:bodyPr/>
        <a:lstStyle/>
        <a:p>
          <a:endParaRPr lang="en-IN"/>
        </a:p>
      </dgm:t>
    </dgm:pt>
    <dgm:pt modelId="{CF2AACA7-3372-446F-BD65-184B477D7B3C}" type="sibTrans" cxnId="{F3049842-25DB-431B-87B0-FDD0EF808D98}">
      <dgm:prSet/>
      <dgm:spPr/>
      <dgm:t>
        <a:bodyPr/>
        <a:lstStyle/>
        <a:p>
          <a:endParaRPr lang="en-IN"/>
        </a:p>
      </dgm:t>
    </dgm:pt>
    <dgm:pt modelId="{6F46576F-3DC7-406F-BCD6-B502B0921E3F}">
      <dgm:prSet phldrT="[Text]"/>
      <dgm:spPr/>
      <dgm:t>
        <a:bodyPr/>
        <a:lstStyle/>
        <a:p>
          <a:r>
            <a:rPr lang="en-IN" dirty="0"/>
            <a:t>District 2</a:t>
          </a:r>
        </a:p>
      </dgm:t>
    </dgm:pt>
    <dgm:pt modelId="{916DCA4B-84ED-4FA1-BDCF-098D16F485F5}" type="parTrans" cxnId="{DDB9E443-AF62-4A1C-9059-40A8CD44EE9F}">
      <dgm:prSet/>
      <dgm:spPr/>
      <dgm:t>
        <a:bodyPr/>
        <a:lstStyle/>
        <a:p>
          <a:endParaRPr lang="en-IN"/>
        </a:p>
      </dgm:t>
    </dgm:pt>
    <dgm:pt modelId="{344AC1AF-9616-4E13-B858-AF4E8188F1E2}" type="sibTrans" cxnId="{DDB9E443-AF62-4A1C-9059-40A8CD44EE9F}">
      <dgm:prSet/>
      <dgm:spPr/>
      <dgm:t>
        <a:bodyPr/>
        <a:lstStyle/>
        <a:p>
          <a:endParaRPr lang="en-IN"/>
        </a:p>
      </dgm:t>
    </dgm:pt>
    <dgm:pt modelId="{AFF412AF-804A-497D-BB17-AFD84651D4D2}">
      <dgm:prSet phldrT="[Text]"/>
      <dgm:spPr/>
      <dgm:t>
        <a:bodyPr/>
        <a:lstStyle/>
        <a:p>
          <a:r>
            <a:rPr lang="en-IN" dirty="0"/>
            <a:t>Block n</a:t>
          </a:r>
        </a:p>
      </dgm:t>
    </dgm:pt>
    <dgm:pt modelId="{533F0EB2-3972-4FB5-9A22-FC3C2BD8A1A1}" type="parTrans" cxnId="{C02007C8-A7C0-4F24-95B4-072033608D20}">
      <dgm:prSet/>
      <dgm:spPr/>
      <dgm:t>
        <a:bodyPr/>
        <a:lstStyle/>
        <a:p>
          <a:endParaRPr lang="en-IN"/>
        </a:p>
      </dgm:t>
    </dgm:pt>
    <dgm:pt modelId="{B785CBED-8DE3-4572-B475-4537728CEEC5}" type="sibTrans" cxnId="{C02007C8-A7C0-4F24-95B4-072033608D20}">
      <dgm:prSet/>
      <dgm:spPr/>
      <dgm:t>
        <a:bodyPr/>
        <a:lstStyle/>
        <a:p>
          <a:endParaRPr lang="en-IN"/>
        </a:p>
      </dgm:t>
    </dgm:pt>
    <dgm:pt modelId="{13D452E9-3187-4E88-8455-D01D5375A14F}">
      <dgm:prSet/>
      <dgm:spPr/>
      <dgm:t>
        <a:bodyPr/>
        <a:lstStyle/>
        <a:p>
          <a:r>
            <a:rPr lang="en-IN" dirty="0" err="1"/>
            <a:t>Mandal</a:t>
          </a:r>
          <a:r>
            <a:rPr lang="en-IN" dirty="0"/>
            <a:t> / Revenue Circle/</a:t>
          </a:r>
          <a:r>
            <a:rPr lang="en-IN" dirty="0" err="1"/>
            <a:t>Firka</a:t>
          </a:r>
          <a:r>
            <a:rPr lang="en-IN" dirty="0"/>
            <a:t>/</a:t>
          </a:r>
          <a:r>
            <a:rPr lang="en-IN" dirty="0" err="1"/>
            <a:t>Hobli</a:t>
          </a:r>
          <a:r>
            <a:rPr lang="en-IN" dirty="0"/>
            <a:t>  (CCE sample = 10)</a:t>
          </a:r>
        </a:p>
      </dgm:t>
    </dgm:pt>
    <dgm:pt modelId="{C32E1382-FF50-422C-BC87-FF8A8F5EC248}" type="parTrans" cxnId="{6DD9C9A2-59D6-4D87-8E01-73688D89A922}">
      <dgm:prSet/>
      <dgm:spPr/>
      <dgm:t>
        <a:bodyPr/>
        <a:lstStyle/>
        <a:p>
          <a:endParaRPr lang="en-IN"/>
        </a:p>
      </dgm:t>
    </dgm:pt>
    <dgm:pt modelId="{EE0AF30B-6B56-48FA-A737-355669DE8EAA}" type="sibTrans" cxnId="{6DD9C9A2-59D6-4D87-8E01-73688D89A922}">
      <dgm:prSet/>
      <dgm:spPr/>
      <dgm:t>
        <a:bodyPr/>
        <a:lstStyle/>
        <a:p>
          <a:endParaRPr lang="en-IN"/>
        </a:p>
      </dgm:t>
    </dgm:pt>
    <dgm:pt modelId="{7A2238B0-ADEC-4DC1-AA3F-FCE53FFC5252}">
      <dgm:prSet/>
      <dgm:spPr/>
      <dgm:t>
        <a:bodyPr/>
        <a:lstStyle/>
        <a:p>
          <a:endParaRPr lang="en-IN" dirty="0"/>
        </a:p>
      </dgm:t>
    </dgm:pt>
    <dgm:pt modelId="{742E4967-5855-464A-94D8-6EA7D185A815}" type="parTrans" cxnId="{BBEB0DF4-3B89-4069-950A-3C23412FE059}">
      <dgm:prSet/>
      <dgm:spPr/>
      <dgm:t>
        <a:bodyPr/>
        <a:lstStyle/>
        <a:p>
          <a:endParaRPr lang="en-IN"/>
        </a:p>
      </dgm:t>
    </dgm:pt>
    <dgm:pt modelId="{D5C50F90-0F2F-4107-9DC4-C871FBD9FB3B}" type="sibTrans" cxnId="{BBEB0DF4-3B89-4069-950A-3C23412FE059}">
      <dgm:prSet/>
      <dgm:spPr/>
      <dgm:t>
        <a:bodyPr/>
        <a:lstStyle/>
        <a:p>
          <a:endParaRPr lang="en-IN"/>
        </a:p>
      </dgm:t>
    </dgm:pt>
    <dgm:pt modelId="{2A3A1886-7196-46E6-BCBC-C5DA981906E6}">
      <dgm:prSet/>
      <dgm:spPr/>
      <dgm:t>
        <a:bodyPr/>
        <a:lstStyle/>
        <a:p>
          <a:endParaRPr lang="en-IN" dirty="0"/>
        </a:p>
      </dgm:t>
    </dgm:pt>
    <dgm:pt modelId="{953B5429-71C4-4430-A9F9-8DEC777F5B7D}" type="parTrans" cxnId="{75D5E8DB-817C-43CF-91D1-4887CE78B963}">
      <dgm:prSet/>
      <dgm:spPr/>
      <dgm:t>
        <a:bodyPr/>
        <a:lstStyle/>
        <a:p>
          <a:endParaRPr lang="en-IN"/>
        </a:p>
      </dgm:t>
    </dgm:pt>
    <dgm:pt modelId="{9B8E4A38-FF6C-46C0-BB9A-CC2694F2B229}" type="sibTrans" cxnId="{75D5E8DB-817C-43CF-91D1-4887CE78B963}">
      <dgm:prSet/>
      <dgm:spPr/>
      <dgm:t>
        <a:bodyPr/>
        <a:lstStyle/>
        <a:p>
          <a:endParaRPr lang="en-IN"/>
        </a:p>
      </dgm:t>
    </dgm:pt>
    <dgm:pt modelId="{317C8D9E-C5D6-430A-9DFB-DF50CECB1F60}">
      <dgm:prSet/>
      <dgm:spPr/>
      <dgm:t>
        <a:bodyPr/>
        <a:lstStyle/>
        <a:p>
          <a:r>
            <a:rPr lang="en-IN" dirty="0"/>
            <a:t>GP (CCE Sample = 4)</a:t>
          </a:r>
        </a:p>
      </dgm:t>
    </dgm:pt>
    <dgm:pt modelId="{09779774-A10C-4AB4-B7E5-C3D57804F8BF}" type="parTrans" cxnId="{8B2994D7-2554-4C7E-898D-6E8731396CA4}">
      <dgm:prSet/>
      <dgm:spPr/>
      <dgm:t>
        <a:bodyPr/>
        <a:lstStyle/>
        <a:p>
          <a:endParaRPr lang="en-IN"/>
        </a:p>
      </dgm:t>
    </dgm:pt>
    <dgm:pt modelId="{2FC585FD-84DC-41A2-9574-D0384008BF9C}" type="sibTrans" cxnId="{8B2994D7-2554-4C7E-898D-6E8731396CA4}">
      <dgm:prSet/>
      <dgm:spPr/>
      <dgm:t>
        <a:bodyPr/>
        <a:lstStyle/>
        <a:p>
          <a:endParaRPr lang="en-IN"/>
        </a:p>
      </dgm:t>
    </dgm:pt>
    <dgm:pt modelId="{6A488C5A-A0AC-45C7-9A7E-82E2848E05B3}" type="pres">
      <dgm:prSet presAssocID="{8BBFA4FA-E4E5-498A-95E4-6BB2E5EA48DC}" presName="hierChild1" presStyleCnt="0">
        <dgm:presLayoutVars>
          <dgm:chPref val="1"/>
          <dgm:dir/>
          <dgm:animOne val="branch"/>
          <dgm:animLvl val="lvl"/>
          <dgm:resizeHandles/>
        </dgm:presLayoutVars>
      </dgm:prSet>
      <dgm:spPr/>
    </dgm:pt>
    <dgm:pt modelId="{899F6C65-9A4A-44AD-BF03-B321CE344C57}" type="pres">
      <dgm:prSet presAssocID="{A435660A-D7E3-4DED-865F-44C6F82DA1BB}" presName="hierRoot1" presStyleCnt="0"/>
      <dgm:spPr/>
    </dgm:pt>
    <dgm:pt modelId="{AAEE6C1F-107D-4F85-BF9D-E1B833D3E27B}" type="pres">
      <dgm:prSet presAssocID="{A435660A-D7E3-4DED-865F-44C6F82DA1BB}" presName="composite" presStyleCnt="0"/>
      <dgm:spPr/>
    </dgm:pt>
    <dgm:pt modelId="{58E0916C-6BEA-4B37-943D-5DCFE2C97C05}" type="pres">
      <dgm:prSet presAssocID="{A435660A-D7E3-4DED-865F-44C6F82DA1BB}" presName="background" presStyleLbl="node0" presStyleIdx="0" presStyleCnt="1"/>
      <dgm:spPr>
        <a:solidFill>
          <a:srgbClr val="002060"/>
        </a:solidFill>
      </dgm:spPr>
    </dgm:pt>
    <dgm:pt modelId="{2A7D56C4-FC51-4AA9-91E2-4A2CD5129C90}" type="pres">
      <dgm:prSet presAssocID="{A435660A-D7E3-4DED-865F-44C6F82DA1BB}" presName="text" presStyleLbl="fgAcc0" presStyleIdx="0" presStyleCnt="1">
        <dgm:presLayoutVars>
          <dgm:chPref val="3"/>
        </dgm:presLayoutVars>
      </dgm:prSet>
      <dgm:spPr/>
    </dgm:pt>
    <dgm:pt modelId="{F9FDDF44-F0DA-46D4-B29E-C3E711E6B2F8}" type="pres">
      <dgm:prSet presAssocID="{A435660A-D7E3-4DED-865F-44C6F82DA1BB}" presName="hierChild2" presStyleCnt="0"/>
      <dgm:spPr/>
    </dgm:pt>
    <dgm:pt modelId="{07DD983F-F216-4DA5-A8C3-BD850F668859}" type="pres">
      <dgm:prSet presAssocID="{73332199-9ACB-4149-8C58-7043E0CB1A12}" presName="Name10" presStyleLbl="parChTrans1D2" presStyleIdx="0" presStyleCnt="2"/>
      <dgm:spPr/>
    </dgm:pt>
    <dgm:pt modelId="{D7AE8553-59A4-40E4-830F-1199AF380BA1}" type="pres">
      <dgm:prSet presAssocID="{8D2D07D5-410A-412A-A774-81783F4A657F}" presName="hierRoot2" presStyleCnt="0"/>
      <dgm:spPr/>
    </dgm:pt>
    <dgm:pt modelId="{557A3A5D-C4CF-4D9C-AD79-0B6A3A5F4687}" type="pres">
      <dgm:prSet presAssocID="{8D2D07D5-410A-412A-A774-81783F4A657F}" presName="composite2" presStyleCnt="0"/>
      <dgm:spPr/>
    </dgm:pt>
    <dgm:pt modelId="{326E10C5-3D94-4BCF-9C4C-8120EB097139}" type="pres">
      <dgm:prSet presAssocID="{8D2D07D5-410A-412A-A774-81783F4A657F}" presName="background2" presStyleLbl="node2" presStyleIdx="0" presStyleCnt="2"/>
      <dgm:spPr>
        <a:solidFill>
          <a:srgbClr val="002060"/>
        </a:solidFill>
      </dgm:spPr>
    </dgm:pt>
    <dgm:pt modelId="{9BD7225F-057D-44DD-8320-F28715E359DB}" type="pres">
      <dgm:prSet presAssocID="{8D2D07D5-410A-412A-A774-81783F4A657F}" presName="text2" presStyleLbl="fgAcc2" presStyleIdx="0" presStyleCnt="2">
        <dgm:presLayoutVars>
          <dgm:chPref val="3"/>
        </dgm:presLayoutVars>
      </dgm:prSet>
      <dgm:spPr/>
    </dgm:pt>
    <dgm:pt modelId="{E744C70F-8CAA-4369-9F29-763BC85DE9A0}" type="pres">
      <dgm:prSet presAssocID="{8D2D07D5-410A-412A-A774-81783F4A657F}" presName="hierChild3" presStyleCnt="0"/>
      <dgm:spPr/>
    </dgm:pt>
    <dgm:pt modelId="{440579E1-4996-423E-8108-A3E14FA7783B}" type="pres">
      <dgm:prSet presAssocID="{F60B5751-C5A8-4238-B848-99643B128E6F}" presName="Name17" presStyleLbl="parChTrans1D3" presStyleIdx="0" presStyleCnt="3"/>
      <dgm:spPr/>
    </dgm:pt>
    <dgm:pt modelId="{83C563DD-8C93-41B6-B58D-C6EDA56D6E66}" type="pres">
      <dgm:prSet presAssocID="{1E3E2578-3250-4F18-8CBD-DC6007510C2E}" presName="hierRoot3" presStyleCnt="0"/>
      <dgm:spPr/>
    </dgm:pt>
    <dgm:pt modelId="{DC34A097-61F5-414E-A1EA-A847ACBAFF34}" type="pres">
      <dgm:prSet presAssocID="{1E3E2578-3250-4F18-8CBD-DC6007510C2E}" presName="composite3" presStyleCnt="0"/>
      <dgm:spPr/>
    </dgm:pt>
    <dgm:pt modelId="{909EA4F4-E8A7-41BB-86EF-64E481331954}" type="pres">
      <dgm:prSet presAssocID="{1E3E2578-3250-4F18-8CBD-DC6007510C2E}" presName="background3" presStyleLbl="node3" presStyleIdx="0" presStyleCnt="3"/>
      <dgm:spPr>
        <a:solidFill>
          <a:srgbClr val="002060"/>
        </a:solidFill>
      </dgm:spPr>
    </dgm:pt>
    <dgm:pt modelId="{617B2478-A7A5-4388-8103-7D680251A065}" type="pres">
      <dgm:prSet presAssocID="{1E3E2578-3250-4F18-8CBD-DC6007510C2E}" presName="text3" presStyleLbl="fgAcc3" presStyleIdx="0" presStyleCnt="3">
        <dgm:presLayoutVars>
          <dgm:chPref val="3"/>
        </dgm:presLayoutVars>
      </dgm:prSet>
      <dgm:spPr/>
    </dgm:pt>
    <dgm:pt modelId="{04D5C6A1-830F-4535-AEF9-E5C64A074F13}" type="pres">
      <dgm:prSet presAssocID="{1E3E2578-3250-4F18-8CBD-DC6007510C2E}" presName="hierChild4" presStyleCnt="0"/>
      <dgm:spPr/>
    </dgm:pt>
    <dgm:pt modelId="{55101F7F-5B83-446D-A9EE-37B89B3AACCB}" type="pres">
      <dgm:prSet presAssocID="{C32E1382-FF50-422C-BC87-FF8A8F5EC248}" presName="Name23" presStyleLbl="parChTrans1D4" presStyleIdx="0" presStyleCnt="4"/>
      <dgm:spPr/>
    </dgm:pt>
    <dgm:pt modelId="{CD4B0720-1956-4698-A965-A3A46893A945}" type="pres">
      <dgm:prSet presAssocID="{13D452E9-3187-4E88-8455-D01D5375A14F}" presName="hierRoot4" presStyleCnt="0"/>
      <dgm:spPr/>
    </dgm:pt>
    <dgm:pt modelId="{C3B84078-9B10-4485-8899-0197E672149F}" type="pres">
      <dgm:prSet presAssocID="{13D452E9-3187-4E88-8455-D01D5375A14F}" presName="composite4" presStyleCnt="0"/>
      <dgm:spPr/>
    </dgm:pt>
    <dgm:pt modelId="{2673476F-1207-4A6B-A830-9D8A36C7AD38}" type="pres">
      <dgm:prSet presAssocID="{13D452E9-3187-4E88-8455-D01D5375A14F}" presName="background4" presStyleLbl="node4" presStyleIdx="0" presStyleCnt="4"/>
      <dgm:spPr>
        <a:solidFill>
          <a:srgbClr val="002060"/>
        </a:solidFill>
      </dgm:spPr>
    </dgm:pt>
    <dgm:pt modelId="{85536641-88F4-4E55-A4CB-8C7DA4AD3BFA}" type="pres">
      <dgm:prSet presAssocID="{13D452E9-3187-4E88-8455-D01D5375A14F}" presName="text4" presStyleLbl="fgAcc4" presStyleIdx="0" presStyleCnt="4">
        <dgm:presLayoutVars>
          <dgm:chPref val="3"/>
        </dgm:presLayoutVars>
      </dgm:prSet>
      <dgm:spPr/>
    </dgm:pt>
    <dgm:pt modelId="{02ADE3E8-1D40-4797-9977-F6806C965BBF}" type="pres">
      <dgm:prSet presAssocID="{13D452E9-3187-4E88-8455-D01D5375A14F}" presName="hierChild5" presStyleCnt="0"/>
      <dgm:spPr/>
    </dgm:pt>
    <dgm:pt modelId="{AD57765B-714E-4C96-B002-57BE9F3C4FD8}" type="pres">
      <dgm:prSet presAssocID="{09779774-A10C-4AB4-B7E5-C3D57804F8BF}" presName="Name23" presStyleLbl="parChTrans1D4" presStyleIdx="1" presStyleCnt="4"/>
      <dgm:spPr/>
    </dgm:pt>
    <dgm:pt modelId="{01ECD6AE-0A22-471D-9BF1-9B262FA53920}" type="pres">
      <dgm:prSet presAssocID="{317C8D9E-C5D6-430A-9DFB-DF50CECB1F60}" presName="hierRoot4" presStyleCnt="0"/>
      <dgm:spPr/>
    </dgm:pt>
    <dgm:pt modelId="{6FF140C4-2F0E-412A-B019-524C8BF439B7}" type="pres">
      <dgm:prSet presAssocID="{317C8D9E-C5D6-430A-9DFB-DF50CECB1F60}" presName="composite4" presStyleCnt="0"/>
      <dgm:spPr/>
    </dgm:pt>
    <dgm:pt modelId="{10F0B441-9121-40F5-8734-BFAC641B6FBA}" type="pres">
      <dgm:prSet presAssocID="{317C8D9E-C5D6-430A-9DFB-DF50CECB1F60}" presName="background4" presStyleLbl="node4" presStyleIdx="1" presStyleCnt="4"/>
      <dgm:spPr>
        <a:solidFill>
          <a:srgbClr val="002060"/>
        </a:solidFill>
      </dgm:spPr>
    </dgm:pt>
    <dgm:pt modelId="{AC232287-9AD4-48FC-878B-8DD57AF9943C}" type="pres">
      <dgm:prSet presAssocID="{317C8D9E-C5D6-430A-9DFB-DF50CECB1F60}" presName="text4" presStyleLbl="fgAcc4" presStyleIdx="1" presStyleCnt="4">
        <dgm:presLayoutVars>
          <dgm:chPref val="3"/>
        </dgm:presLayoutVars>
      </dgm:prSet>
      <dgm:spPr/>
    </dgm:pt>
    <dgm:pt modelId="{0F69E1FB-6A7D-481D-AED8-83A64BA28BF3}" type="pres">
      <dgm:prSet presAssocID="{317C8D9E-C5D6-430A-9DFB-DF50CECB1F60}" presName="hierChild5" presStyleCnt="0"/>
      <dgm:spPr/>
    </dgm:pt>
    <dgm:pt modelId="{02DA71B4-4DCB-48D2-8353-BD1F92499B6C}" type="pres">
      <dgm:prSet presAssocID="{742E4967-5855-464A-94D8-6EA7D185A815}" presName="Name23" presStyleLbl="parChTrans1D4" presStyleIdx="2" presStyleCnt="4"/>
      <dgm:spPr/>
    </dgm:pt>
    <dgm:pt modelId="{E252F252-0135-4809-9E8B-14D69EB88C57}" type="pres">
      <dgm:prSet presAssocID="{7A2238B0-ADEC-4DC1-AA3F-FCE53FFC5252}" presName="hierRoot4" presStyleCnt="0"/>
      <dgm:spPr/>
    </dgm:pt>
    <dgm:pt modelId="{19FB0E28-8D0F-4C98-B348-82DD5549445D}" type="pres">
      <dgm:prSet presAssocID="{7A2238B0-ADEC-4DC1-AA3F-FCE53FFC5252}" presName="composite4" presStyleCnt="0"/>
      <dgm:spPr/>
    </dgm:pt>
    <dgm:pt modelId="{039399F2-C955-4BF4-AED5-990A347FD7A0}" type="pres">
      <dgm:prSet presAssocID="{7A2238B0-ADEC-4DC1-AA3F-FCE53FFC5252}" presName="background4" presStyleLbl="node4" presStyleIdx="2" presStyleCnt="4"/>
      <dgm:spPr>
        <a:solidFill>
          <a:srgbClr val="002060"/>
        </a:solidFill>
      </dgm:spPr>
    </dgm:pt>
    <dgm:pt modelId="{DC6E95A1-1749-48C9-975E-4BECD11ED609}" type="pres">
      <dgm:prSet presAssocID="{7A2238B0-ADEC-4DC1-AA3F-FCE53FFC5252}" presName="text4" presStyleLbl="fgAcc4" presStyleIdx="2" presStyleCnt="4">
        <dgm:presLayoutVars>
          <dgm:chPref val="3"/>
        </dgm:presLayoutVars>
      </dgm:prSet>
      <dgm:spPr/>
    </dgm:pt>
    <dgm:pt modelId="{A9F537AC-E415-48D8-95BF-8C137E9AD390}" type="pres">
      <dgm:prSet presAssocID="{7A2238B0-ADEC-4DC1-AA3F-FCE53FFC5252}" presName="hierChild5" presStyleCnt="0"/>
      <dgm:spPr/>
    </dgm:pt>
    <dgm:pt modelId="{2F04D8F7-BB87-4677-8843-2E379FDA0B1D}" type="pres">
      <dgm:prSet presAssocID="{953B5429-71C4-4430-A9F9-8DEC777F5B7D}" presName="Name23" presStyleLbl="parChTrans1D4" presStyleIdx="3" presStyleCnt="4"/>
      <dgm:spPr/>
    </dgm:pt>
    <dgm:pt modelId="{9AF3555C-1332-41C8-83F2-92AF8201CEB7}" type="pres">
      <dgm:prSet presAssocID="{2A3A1886-7196-46E6-BCBC-C5DA981906E6}" presName="hierRoot4" presStyleCnt="0"/>
      <dgm:spPr/>
    </dgm:pt>
    <dgm:pt modelId="{BD40EC08-3724-4994-B71E-3A37E9C74F47}" type="pres">
      <dgm:prSet presAssocID="{2A3A1886-7196-46E6-BCBC-C5DA981906E6}" presName="composite4" presStyleCnt="0"/>
      <dgm:spPr/>
    </dgm:pt>
    <dgm:pt modelId="{D3338C63-D94B-439D-A244-F3869E558BAE}" type="pres">
      <dgm:prSet presAssocID="{2A3A1886-7196-46E6-BCBC-C5DA981906E6}" presName="background4" presStyleLbl="node4" presStyleIdx="3" presStyleCnt="4"/>
      <dgm:spPr>
        <a:solidFill>
          <a:srgbClr val="002060"/>
        </a:solidFill>
      </dgm:spPr>
    </dgm:pt>
    <dgm:pt modelId="{F32D3C0E-A7CF-4228-900C-EBCE5214A9CD}" type="pres">
      <dgm:prSet presAssocID="{2A3A1886-7196-46E6-BCBC-C5DA981906E6}" presName="text4" presStyleLbl="fgAcc4" presStyleIdx="3" presStyleCnt="4">
        <dgm:presLayoutVars>
          <dgm:chPref val="3"/>
        </dgm:presLayoutVars>
      </dgm:prSet>
      <dgm:spPr/>
    </dgm:pt>
    <dgm:pt modelId="{EC95220F-4947-42BA-8A89-9EBA08867E9E}" type="pres">
      <dgm:prSet presAssocID="{2A3A1886-7196-46E6-BCBC-C5DA981906E6}" presName="hierChild5" presStyleCnt="0"/>
      <dgm:spPr/>
    </dgm:pt>
    <dgm:pt modelId="{28A81E45-D075-4813-956F-56A58AAEB50C}" type="pres">
      <dgm:prSet presAssocID="{CFF968D6-D0C1-49ED-911E-EE3774E418C5}" presName="Name17" presStyleLbl="parChTrans1D3" presStyleIdx="1" presStyleCnt="3"/>
      <dgm:spPr/>
    </dgm:pt>
    <dgm:pt modelId="{00109E64-3FB1-48BE-9CE4-F81C63E24CE9}" type="pres">
      <dgm:prSet presAssocID="{6E29E08D-D9C1-4CA7-A024-BA3AB5DDA7A6}" presName="hierRoot3" presStyleCnt="0"/>
      <dgm:spPr/>
    </dgm:pt>
    <dgm:pt modelId="{DF039E3F-79F1-42EE-A512-2FEE63D49B43}" type="pres">
      <dgm:prSet presAssocID="{6E29E08D-D9C1-4CA7-A024-BA3AB5DDA7A6}" presName="composite3" presStyleCnt="0"/>
      <dgm:spPr/>
    </dgm:pt>
    <dgm:pt modelId="{2C251C12-8D9F-4A74-B331-6806212F71F1}" type="pres">
      <dgm:prSet presAssocID="{6E29E08D-D9C1-4CA7-A024-BA3AB5DDA7A6}" presName="background3" presStyleLbl="node3" presStyleIdx="1" presStyleCnt="3"/>
      <dgm:spPr>
        <a:solidFill>
          <a:srgbClr val="002060"/>
        </a:solidFill>
      </dgm:spPr>
    </dgm:pt>
    <dgm:pt modelId="{3DAC3338-EDC4-43E3-8D97-FA563CF16941}" type="pres">
      <dgm:prSet presAssocID="{6E29E08D-D9C1-4CA7-A024-BA3AB5DDA7A6}" presName="text3" presStyleLbl="fgAcc3" presStyleIdx="1" presStyleCnt="3">
        <dgm:presLayoutVars>
          <dgm:chPref val="3"/>
        </dgm:presLayoutVars>
      </dgm:prSet>
      <dgm:spPr/>
    </dgm:pt>
    <dgm:pt modelId="{EFBEF7D3-DF6D-488A-AAAE-0915E2128CE7}" type="pres">
      <dgm:prSet presAssocID="{6E29E08D-D9C1-4CA7-A024-BA3AB5DDA7A6}" presName="hierChild4" presStyleCnt="0"/>
      <dgm:spPr/>
    </dgm:pt>
    <dgm:pt modelId="{4B99129A-0901-42C6-8590-76459E019DCE}" type="pres">
      <dgm:prSet presAssocID="{916DCA4B-84ED-4FA1-BDCF-098D16F485F5}" presName="Name10" presStyleLbl="parChTrans1D2" presStyleIdx="1" presStyleCnt="2"/>
      <dgm:spPr/>
    </dgm:pt>
    <dgm:pt modelId="{D27B2E1E-596F-4226-8CDA-CFBA93BD8B8F}" type="pres">
      <dgm:prSet presAssocID="{6F46576F-3DC7-406F-BCD6-B502B0921E3F}" presName="hierRoot2" presStyleCnt="0"/>
      <dgm:spPr/>
    </dgm:pt>
    <dgm:pt modelId="{DF74797F-1CCB-4BD7-A9C9-ECA15EDB1693}" type="pres">
      <dgm:prSet presAssocID="{6F46576F-3DC7-406F-BCD6-B502B0921E3F}" presName="composite2" presStyleCnt="0"/>
      <dgm:spPr/>
    </dgm:pt>
    <dgm:pt modelId="{0D31AFDC-3856-4279-9128-A0D9321390AF}" type="pres">
      <dgm:prSet presAssocID="{6F46576F-3DC7-406F-BCD6-B502B0921E3F}" presName="background2" presStyleLbl="node2" presStyleIdx="1" presStyleCnt="2"/>
      <dgm:spPr>
        <a:solidFill>
          <a:srgbClr val="002060"/>
        </a:solidFill>
      </dgm:spPr>
    </dgm:pt>
    <dgm:pt modelId="{2AB422BB-50B2-4C0F-B80B-128224556F6A}" type="pres">
      <dgm:prSet presAssocID="{6F46576F-3DC7-406F-BCD6-B502B0921E3F}" presName="text2" presStyleLbl="fgAcc2" presStyleIdx="1" presStyleCnt="2">
        <dgm:presLayoutVars>
          <dgm:chPref val="3"/>
        </dgm:presLayoutVars>
      </dgm:prSet>
      <dgm:spPr/>
    </dgm:pt>
    <dgm:pt modelId="{24680110-2EBA-4526-AC29-EFA04DA14ACA}" type="pres">
      <dgm:prSet presAssocID="{6F46576F-3DC7-406F-BCD6-B502B0921E3F}" presName="hierChild3" presStyleCnt="0"/>
      <dgm:spPr/>
    </dgm:pt>
    <dgm:pt modelId="{B8B47FFF-ABE7-4201-BD41-98A5D3E9C68C}" type="pres">
      <dgm:prSet presAssocID="{533F0EB2-3972-4FB5-9A22-FC3C2BD8A1A1}" presName="Name17" presStyleLbl="parChTrans1D3" presStyleIdx="2" presStyleCnt="3"/>
      <dgm:spPr/>
    </dgm:pt>
    <dgm:pt modelId="{D4A5EAB0-6F9A-46E9-BBCF-C6E2468DC6EC}" type="pres">
      <dgm:prSet presAssocID="{AFF412AF-804A-497D-BB17-AFD84651D4D2}" presName="hierRoot3" presStyleCnt="0"/>
      <dgm:spPr/>
    </dgm:pt>
    <dgm:pt modelId="{59C00379-0582-4C88-BDAD-9D41C0362128}" type="pres">
      <dgm:prSet presAssocID="{AFF412AF-804A-497D-BB17-AFD84651D4D2}" presName="composite3" presStyleCnt="0"/>
      <dgm:spPr/>
    </dgm:pt>
    <dgm:pt modelId="{8A2DD4DE-B8F6-4FFD-B346-00D357B3FB5F}" type="pres">
      <dgm:prSet presAssocID="{AFF412AF-804A-497D-BB17-AFD84651D4D2}" presName="background3" presStyleLbl="node3" presStyleIdx="2" presStyleCnt="3"/>
      <dgm:spPr>
        <a:solidFill>
          <a:srgbClr val="002060"/>
        </a:solidFill>
      </dgm:spPr>
    </dgm:pt>
    <dgm:pt modelId="{22C9E596-0E96-4EEA-9CCA-8AAD2396108C}" type="pres">
      <dgm:prSet presAssocID="{AFF412AF-804A-497D-BB17-AFD84651D4D2}" presName="text3" presStyleLbl="fgAcc3" presStyleIdx="2" presStyleCnt="3">
        <dgm:presLayoutVars>
          <dgm:chPref val="3"/>
        </dgm:presLayoutVars>
      </dgm:prSet>
      <dgm:spPr/>
    </dgm:pt>
    <dgm:pt modelId="{C25E2731-5935-4FD3-AA8A-50ADE0E6F0B8}" type="pres">
      <dgm:prSet presAssocID="{AFF412AF-804A-497D-BB17-AFD84651D4D2}" presName="hierChild4" presStyleCnt="0"/>
      <dgm:spPr/>
    </dgm:pt>
  </dgm:ptLst>
  <dgm:cxnLst>
    <dgm:cxn modelId="{E682A70B-CB4C-4320-BADE-DE4EF781E8AF}" type="presOf" srcId="{C32E1382-FF50-422C-BC87-FF8A8F5EC248}" destId="{55101F7F-5B83-446D-A9EE-37B89B3AACCB}" srcOrd="0" destOrd="0" presId="urn:microsoft.com/office/officeart/2005/8/layout/hierarchy1"/>
    <dgm:cxn modelId="{32058E14-9C94-4466-BBBC-E0259FBAE3EE}" type="presOf" srcId="{A435660A-D7E3-4DED-865F-44C6F82DA1BB}" destId="{2A7D56C4-FC51-4AA9-91E2-4A2CD5129C90}" srcOrd="0" destOrd="0" presId="urn:microsoft.com/office/officeart/2005/8/layout/hierarchy1"/>
    <dgm:cxn modelId="{CCFF0519-7353-4A40-A5D6-2C08EA55101A}" type="presOf" srcId="{8BBFA4FA-E4E5-498A-95E4-6BB2E5EA48DC}" destId="{6A488C5A-A0AC-45C7-9A7E-82E2848E05B3}" srcOrd="0" destOrd="0" presId="urn:microsoft.com/office/officeart/2005/8/layout/hierarchy1"/>
    <dgm:cxn modelId="{A183611B-4BBF-4B7C-8FB6-3538509DCA1E}" type="presOf" srcId="{8D2D07D5-410A-412A-A774-81783F4A657F}" destId="{9BD7225F-057D-44DD-8320-F28715E359DB}" srcOrd="0" destOrd="0" presId="urn:microsoft.com/office/officeart/2005/8/layout/hierarchy1"/>
    <dgm:cxn modelId="{00419228-9A85-42D6-877D-5962B1F992CB}" type="presOf" srcId="{6F46576F-3DC7-406F-BCD6-B502B0921E3F}" destId="{2AB422BB-50B2-4C0F-B80B-128224556F6A}" srcOrd="0" destOrd="0" presId="urn:microsoft.com/office/officeart/2005/8/layout/hierarchy1"/>
    <dgm:cxn modelId="{DE0DBD3F-4E47-44CF-ACA7-D2F03B259DDD}" type="presOf" srcId="{2A3A1886-7196-46E6-BCBC-C5DA981906E6}" destId="{F32D3C0E-A7CF-4228-900C-EBCE5214A9CD}" srcOrd="0" destOrd="0" presId="urn:microsoft.com/office/officeart/2005/8/layout/hierarchy1"/>
    <dgm:cxn modelId="{34BA2A5E-34D8-468B-A2FC-DCFE1C141D23}" type="presOf" srcId="{AFF412AF-804A-497D-BB17-AFD84651D4D2}" destId="{22C9E596-0E96-4EEA-9CCA-8AAD2396108C}" srcOrd="0" destOrd="0" presId="urn:microsoft.com/office/officeart/2005/8/layout/hierarchy1"/>
    <dgm:cxn modelId="{F3049842-25DB-431B-87B0-FDD0EF808D98}" srcId="{8D2D07D5-410A-412A-A774-81783F4A657F}" destId="{6E29E08D-D9C1-4CA7-A024-BA3AB5DDA7A6}" srcOrd="1" destOrd="0" parTransId="{CFF968D6-D0C1-49ED-911E-EE3774E418C5}" sibTransId="{CF2AACA7-3372-446F-BD65-184B477D7B3C}"/>
    <dgm:cxn modelId="{4CB00D63-7A74-4FE8-B7FB-4F11D4D0A526}" type="presOf" srcId="{742E4967-5855-464A-94D8-6EA7D185A815}" destId="{02DA71B4-4DCB-48D2-8353-BD1F92499B6C}" srcOrd="0" destOrd="0" presId="urn:microsoft.com/office/officeart/2005/8/layout/hierarchy1"/>
    <dgm:cxn modelId="{DDB9E443-AF62-4A1C-9059-40A8CD44EE9F}" srcId="{A435660A-D7E3-4DED-865F-44C6F82DA1BB}" destId="{6F46576F-3DC7-406F-BCD6-B502B0921E3F}" srcOrd="1" destOrd="0" parTransId="{916DCA4B-84ED-4FA1-BDCF-098D16F485F5}" sibTransId="{344AC1AF-9616-4E13-B858-AF4E8188F1E2}"/>
    <dgm:cxn modelId="{25194647-BC23-4947-8CFF-F167F69CBF22}" srcId="{8D2D07D5-410A-412A-A774-81783F4A657F}" destId="{1E3E2578-3250-4F18-8CBD-DC6007510C2E}" srcOrd="0" destOrd="0" parTransId="{F60B5751-C5A8-4238-B848-99643B128E6F}" sibTransId="{906DB7EE-2374-47BA-A415-AD11322A0396}"/>
    <dgm:cxn modelId="{7FB9E04A-0903-4CC9-BD50-36C0BA6E2904}" type="presOf" srcId="{CFF968D6-D0C1-49ED-911E-EE3774E418C5}" destId="{28A81E45-D075-4813-956F-56A58AAEB50C}" srcOrd="0" destOrd="0" presId="urn:microsoft.com/office/officeart/2005/8/layout/hierarchy1"/>
    <dgm:cxn modelId="{657CAD4D-6FED-497B-B3EE-C4575202E155}" type="presOf" srcId="{916DCA4B-84ED-4FA1-BDCF-098D16F485F5}" destId="{4B99129A-0901-42C6-8590-76459E019DCE}" srcOrd="0" destOrd="0" presId="urn:microsoft.com/office/officeart/2005/8/layout/hierarchy1"/>
    <dgm:cxn modelId="{EE915455-51CD-43B1-943E-39880C9AF87E}" type="presOf" srcId="{13D452E9-3187-4E88-8455-D01D5375A14F}" destId="{85536641-88F4-4E55-A4CB-8C7DA4AD3BFA}" srcOrd="0" destOrd="0" presId="urn:microsoft.com/office/officeart/2005/8/layout/hierarchy1"/>
    <dgm:cxn modelId="{47DAB192-F49D-48F6-BA09-FB66334BB873}" srcId="{A435660A-D7E3-4DED-865F-44C6F82DA1BB}" destId="{8D2D07D5-410A-412A-A774-81783F4A657F}" srcOrd="0" destOrd="0" parTransId="{73332199-9ACB-4149-8C58-7043E0CB1A12}" sibTransId="{202C0446-1F8E-47A5-88AE-11C1388B7A07}"/>
    <dgm:cxn modelId="{E33C2F97-EFD4-4820-A044-A06B70E00843}" type="presOf" srcId="{317C8D9E-C5D6-430A-9DFB-DF50CECB1F60}" destId="{AC232287-9AD4-48FC-878B-8DD57AF9943C}" srcOrd="0" destOrd="0" presId="urn:microsoft.com/office/officeart/2005/8/layout/hierarchy1"/>
    <dgm:cxn modelId="{AB642F98-B668-41DE-AD8E-863110B9F58E}" type="presOf" srcId="{09779774-A10C-4AB4-B7E5-C3D57804F8BF}" destId="{AD57765B-714E-4C96-B002-57BE9F3C4FD8}" srcOrd="0" destOrd="0" presId="urn:microsoft.com/office/officeart/2005/8/layout/hierarchy1"/>
    <dgm:cxn modelId="{6AC1BE9E-C562-4518-A5CE-6AA8066BB3CC}" type="presOf" srcId="{953B5429-71C4-4430-A9F9-8DEC777F5B7D}" destId="{2F04D8F7-BB87-4677-8843-2E379FDA0B1D}" srcOrd="0" destOrd="0" presId="urn:microsoft.com/office/officeart/2005/8/layout/hierarchy1"/>
    <dgm:cxn modelId="{F601BEA1-2B6D-42E4-8CBF-9AFCE34AD097}" type="presOf" srcId="{F60B5751-C5A8-4238-B848-99643B128E6F}" destId="{440579E1-4996-423E-8108-A3E14FA7783B}" srcOrd="0" destOrd="0" presId="urn:microsoft.com/office/officeart/2005/8/layout/hierarchy1"/>
    <dgm:cxn modelId="{6DD9C9A2-59D6-4D87-8E01-73688D89A922}" srcId="{1E3E2578-3250-4F18-8CBD-DC6007510C2E}" destId="{13D452E9-3187-4E88-8455-D01D5375A14F}" srcOrd="0" destOrd="0" parTransId="{C32E1382-FF50-422C-BC87-FF8A8F5EC248}" sibTransId="{EE0AF30B-6B56-48FA-A737-355669DE8EAA}"/>
    <dgm:cxn modelId="{4AC62DB8-3A94-4DAA-8F28-6B5867F276E2}" type="presOf" srcId="{533F0EB2-3972-4FB5-9A22-FC3C2BD8A1A1}" destId="{B8B47FFF-ABE7-4201-BD41-98A5D3E9C68C}" srcOrd="0" destOrd="0" presId="urn:microsoft.com/office/officeart/2005/8/layout/hierarchy1"/>
    <dgm:cxn modelId="{BBF408B9-48D2-4754-BF11-E7977BE3264B}" type="presOf" srcId="{6E29E08D-D9C1-4CA7-A024-BA3AB5DDA7A6}" destId="{3DAC3338-EDC4-43E3-8D97-FA563CF16941}" srcOrd="0" destOrd="0" presId="urn:microsoft.com/office/officeart/2005/8/layout/hierarchy1"/>
    <dgm:cxn modelId="{D7A46FC3-114F-4C23-B491-46574F9BCE79}" srcId="{8BBFA4FA-E4E5-498A-95E4-6BB2E5EA48DC}" destId="{A435660A-D7E3-4DED-865F-44C6F82DA1BB}" srcOrd="0" destOrd="0" parTransId="{FF083822-5EC4-49A7-BA9A-E4A9840795F9}" sibTransId="{4E4E5316-A0D5-408C-A572-797547403C0A}"/>
    <dgm:cxn modelId="{C02007C8-A7C0-4F24-95B4-072033608D20}" srcId="{6F46576F-3DC7-406F-BCD6-B502B0921E3F}" destId="{AFF412AF-804A-497D-BB17-AFD84651D4D2}" srcOrd="0" destOrd="0" parTransId="{533F0EB2-3972-4FB5-9A22-FC3C2BD8A1A1}" sibTransId="{B785CBED-8DE3-4572-B475-4537728CEEC5}"/>
    <dgm:cxn modelId="{8B2994D7-2554-4C7E-898D-6E8731396CA4}" srcId="{13D452E9-3187-4E88-8455-D01D5375A14F}" destId="{317C8D9E-C5D6-430A-9DFB-DF50CECB1F60}" srcOrd="0" destOrd="0" parTransId="{09779774-A10C-4AB4-B7E5-C3D57804F8BF}" sibTransId="{2FC585FD-84DC-41A2-9574-D0384008BF9C}"/>
    <dgm:cxn modelId="{E0BF38D9-9605-4C9B-A4FC-C1909970E423}" type="presOf" srcId="{73332199-9ACB-4149-8C58-7043E0CB1A12}" destId="{07DD983F-F216-4DA5-A8C3-BD850F668859}" srcOrd="0" destOrd="0" presId="urn:microsoft.com/office/officeart/2005/8/layout/hierarchy1"/>
    <dgm:cxn modelId="{75D5E8DB-817C-43CF-91D1-4887CE78B963}" srcId="{1E3E2578-3250-4F18-8CBD-DC6007510C2E}" destId="{2A3A1886-7196-46E6-BCBC-C5DA981906E6}" srcOrd="2" destOrd="0" parTransId="{953B5429-71C4-4430-A9F9-8DEC777F5B7D}" sibTransId="{9B8E4A38-FF6C-46C0-BB9A-CC2694F2B229}"/>
    <dgm:cxn modelId="{7C6327DE-A74A-4400-BC1D-D6D73ED0BFB4}" type="presOf" srcId="{7A2238B0-ADEC-4DC1-AA3F-FCE53FFC5252}" destId="{DC6E95A1-1749-48C9-975E-4BECD11ED609}" srcOrd="0" destOrd="0" presId="urn:microsoft.com/office/officeart/2005/8/layout/hierarchy1"/>
    <dgm:cxn modelId="{BBEB0DF4-3B89-4069-950A-3C23412FE059}" srcId="{1E3E2578-3250-4F18-8CBD-DC6007510C2E}" destId="{7A2238B0-ADEC-4DC1-AA3F-FCE53FFC5252}" srcOrd="1" destOrd="0" parTransId="{742E4967-5855-464A-94D8-6EA7D185A815}" sibTransId="{D5C50F90-0F2F-4107-9DC4-C871FBD9FB3B}"/>
    <dgm:cxn modelId="{2FA346FC-60E4-4C28-A269-BE3E68DB8AB2}" type="presOf" srcId="{1E3E2578-3250-4F18-8CBD-DC6007510C2E}" destId="{617B2478-A7A5-4388-8103-7D680251A065}" srcOrd="0" destOrd="0" presId="urn:microsoft.com/office/officeart/2005/8/layout/hierarchy1"/>
    <dgm:cxn modelId="{210EDB3A-C9FD-4906-83A2-426202D0B2C9}" type="presParOf" srcId="{6A488C5A-A0AC-45C7-9A7E-82E2848E05B3}" destId="{899F6C65-9A4A-44AD-BF03-B321CE344C57}" srcOrd="0" destOrd="0" presId="urn:microsoft.com/office/officeart/2005/8/layout/hierarchy1"/>
    <dgm:cxn modelId="{1D79B34D-0323-43D9-967A-D9AE955A4F91}" type="presParOf" srcId="{899F6C65-9A4A-44AD-BF03-B321CE344C57}" destId="{AAEE6C1F-107D-4F85-BF9D-E1B833D3E27B}" srcOrd="0" destOrd="0" presId="urn:microsoft.com/office/officeart/2005/8/layout/hierarchy1"/>
    <dgm:cxn modelId="{569534AD-0C68-45D8-8CCC-624DDD1FB3FD}" type="presParOf" srcId="{AAEE6C1F-107D-4F85-BF9D-E1B833D3E27B}" destId="{58E0916C-6BEA-4B37-943D-5DCFE2C97C05}" srcOrd="0" destOrd="0" presId="urn:microsoft.com/office/officeart/2005/8/layout/hierarchy1"/>
    <dgm:cxn modelId="{A7E47CBF-3C0A-4416-94D3-011C24BF5F4C}" type="presParOf" srcId="{AAEE6C1F-107D-4F85-BF9D-E1B833D3E27B}" destId="{2A7D56C4-FC51-4AA9-91E2-4A2CD5129C90}" srcOrd="1" destOrd="0" presId="urn:microsoft.com/office/officeart/2005/8/layout/hierarchy1"/>
    <dgm:cxn modelId="{8E2BE5E0-2EE0-492E-A9B4-C92DA7684A02}" type="presParOf" srcId="{899F6C65-9A4A-44AD-BF03-B321CE344C57}" destId="{F9FDDF44-F0DA-46D4-B29E-C3E711E6B2F8}" srcOrd="1" destOrd="0" presId="urn:microsoft.com/office/officeart/2005/8/layout/hierarchy1"/>
    <dgm:cxn modelId="{AFB21869-6FD1-4EB0-8B95-2CC0EF755DE0}" type="presParOf" srcId="{F9FDDF44-F0DA-46D4-B29E-C3E711E6B2F8}" destId="{07DD983F-F216-4DA5-A8C3-BD850F668859}" srcOrd="0" destOrd="0" presId="urn:microsoft.com/office/officeart/2005/8/layout/hierarchy1"/>
    <dgm:cxn modelId="{BE881AE2-4971-475A-BBB8-65FCCA3586BF}" type="presParOf" srcId="{F9FDDF44-F0DA-46D4-B29E-C3E711E6B2F8}" destId="{D7AE8553-59A4-40E4-830F-1199AF380BA1}" srcOrd="1" destOrd="0" presId="urn:microsoft.com/office/officeart/2005/8/layout/hierarchy1"/>
    <dgm:cxn modelId="{0D9C1DE8-6793-40C3-A90C-A8BEBC16B920}" type="presParOf" srcId="{D7AE8553-59A4-40E4-830F-1199AF380BA1}" destId="{557A3A5D-C4CF-4D9C-AD79-0B6A3A5F4687}" srcOrd="0" destOrd="0" presId="urn:microsoft.com/office/officeart/2005/8/layout/hierarchy1"/>
    <dgm:cxn modelId="{4B07A80D-8C92-4898-AB45-529DBEA28EC9}" type="presParOf" srcId="{557A3A5D-C4CF-4D9C-AD79-0B6A3A5F4687}" destId="{326E10C5-3D94-4BCF-9C4C-8120EB097139}" srcOrd="0" destOrd="0" presId="urn:microsoft.com/office/officeart/2005/8/layout/hierarchy1"/>
    <dgm:cxn modelId="{347F1EA4-0A78-41B8-8D02-3F0B59553551}" type="presParOf" srcId="{557A3A5D-C4CF-4D9C-AD79-0B6A3A5F4687}" destId="{9BD7225F-057D-44DD-8320-F28715E359DB}" srcOrd="1" destOrd="0" presId="urn:microsoft.com/office/officeart/2005/8/layout/hierarchy1"/>
    <dgm:cxn modelId="{C2CEAAA2-F73C-44D0-843C-4A37177CB32E}" type="presParOf" srcId="{D7AE8553-59A4-40E4-830F-1199AF380BA1}" destId="{E744C70F-8CAA-4369-9F29-763BC85DE9A0}" srcOrd="1" destOrd="0" presId="urn:microsoft.com/office/officeart/2005/8/layout/hierarchy1"/>
    <dgm:cxn modelId="{B54C57A9-A450-48D2-A91E-D539F1D5C338}" type="presParOf" srcId="{E744C70F-8CAA-4369-9F29-763BC85DE9A0}" destId="{440579E1-4996-423E-8108-A3E14FA7783B}" srcOrd="0" destOrd="0" presId="urn:microsoft.com/office/officeart/2005/8/layout/hierarchy1"/>
    <dgm:cxn modelId="{ED853596-470D-47B2-B2BA-06E4F86CA938}" type="presParOf" srcId="{E744C70F-8CAA-4369-9F29-763BC85DE9A0}" destId="{83C563DD-8C93-41B6-B58D-C6EDA56D6E66}" srcOrd="1" destOrd="0" presId="urn:microsoft.com/office/officeart/2005/8/layout/hierarchy1"/>
    <dgm:cxn modelId="{48CB9BD3-6AB1-441E-84A7-077024447744}" type="presParOf" srcId="{83C563DD-8C93-41B6-B58D-C6EDA56D6E66}" destId="{DC34A097-61F5-414E-A1EA-A847ACBAFF34}" srcOrd="0" destOrd="0" presId="urn:microsoft.com/office/officeart/2005/8/layout/hierarchy1"/>
    <dgm:cxn modelId="{4B4D8B1A-7703-4130-BC64-9A78C2895C1A}" type="presParOf" srcId="{DC34A097-61F5-414E-A1EA-A847ACBAFF34}" destId="{909EA4F4-E8A7-41BB-86EF-64E481331954}" srcOrd="0" destOrd="0" presId="urn:microsoft.com/office/officeart/2005/8/layout/hierarchy1"/>
    <dgm:cxn modelId="{F5815885-2DDA-40A5-A2A5-96E89AB7780D}" type="presParOf" srcId="{DC34A097-61F5-414E-A1EA-A847ACBAFF34}" destId="{617B2478-A7A5-4388-8103-7D680251A065}" srcOrd="1" destOrd="0" presId="urn:microsoft.com/office/officeart/2005/8/layout/hierarchy1"/>
    <dgm:cxn modelId="{40FA78FE-048A-4E48-BF00-E76CF67242A6}" type="presParOf" srcId="{83C563DD-8C93-41B6-B58D-C6EDA56D6E66}" destId="{04D5C6A1-830F-4535-AEF9-E5C64A074F13}" srcOrd="1" destOrd="0" presId="urn:microsoft.com/office/officeart/2005/8/layout/hierarchy1"/>
    <dgm:cxn modelId="{B9CDA2AB-1DE3-4ECA-A053-795D54AD742B}" type="presParOf" srcId="{04D5C6A1-830F-4535-AEF9-E5C64A074F13}" destId="{55101F7F-5B83-446D-A9EE-37B89B3AACCB}" srcOrd="0" destOrd="0" presId="urn:microsoft.com/office/officeart/2005/8/layout/hierarchy1"/>
    <dgm:cxn modelId="{5CE0F076-40DE-4DDD-BC41-E5DA0998970F}" type="presParOf" srcId="{04D5C6A1-830F-4535-AEF9-E5C64A074F13}" destId="{CD4B0720-1956-4698-A965-A3A46893A945}" srcOrd="1" destOrd="0" presId="urn:microsoft.com/office/officeart/2005/8/layout/hierarchy1"/>
    <dgm:cxn modelId="{35E6A58E-56CB-4447-BAAE-E6C8C41FC42E}" type="presParOf" srcId="{CD4B0720-1956-4698-A965-A3A46893A945}" destId="{C3B84078-9B10-4485-8899-0197E672149F}" srcOrd="0" destOrd="0" presId="urn:microsoft.com/office/officeart/2005/8/layout/hierarchy1"/>
    <dgm:cxn modelId="{B7ED4A33-E844-4454-9E1D-0CCBE1A24C53}" type="presParOf" srcId="{C3B84078-9B10-4485-8899-0197E672149F}" destId="{2673476F-1207-4A6B-A830-9D8A36C7AD38}" srcOrd="0" destOrd="0" presId="urn:microsoft.com/office/officeart/2005/8/layout/hierarchy1"/>
    <dgm:cxn modelId="{4E3DFF19-ABA6-494C-88B4-70439B3297F5}" type="presParOf" srcId="{C3B84078-9B10-4485-8899-0197E672149F}" destId="{85536641-88F4-4E55-A4CB-8C7DA4AD3BFA}" srcOrd="1" destOrd="0" presId="urn:microsoft.com/office/officeart/2005/8/layout/hierarchy1"/>
    <dgm:cxn modelId="{40C6B2F2-33EC-4D5C-B962-D86904F20B79}" type="presParOf" srcId="{CD4B0720-1956-4698-A965-A3A46893A945}" destId="{02ADE3E8-1D40-4797-9977-F6806C965BBF}" srcOrd="1" destOrd="0" presId="urn:microsoft.com/office/officeart/2005/8/layout/hierarchy1"/>
    <dgm:cxn modelId="{3E6DE0F9-291D-4AD5-BBB7-CCE2D41391B9}" type="presParOf" srcId="{02ADE3E8-1D40-4797-9977-F6806C965BBF}" destId="{AD57765B-714E-4C96-B002-57BE9F3C4FD8}" srcOrd="0" destOrd="0" presId="urn:microsoft.com/office/officeart/2005/8/layout/hierarchy1"/>
    <dgm:cxn modelId="{F5093375-F247-4796-ACE9-B7621FC378EC}" type="presParOf" srcId="{02ADE3E8-1D40-4797-9977-F6806C965BBF}" destId="{01ECD6AE-0A22-471D-9BF1-9B262FA53920}" srcOrd="1" destOrd="0" presId="urn:microsoft.com/office/officeart/2005/8/layout/hierarchy1"/>
    <dgm:cxn modelId="{E491859B-547C-4A10-B94C-78C53231A4AF}" type="presParOf" srcId="{01ECD6AE-0A22-471D-9BF1-9B262FA53920}" destId="{6FF140C4-2F0E-412A-B019-524C8BF439B7}" srcOrd="0" destOrd="0" presId="urn:microsoft.com/office/officeart/2005/8/layout/hierarchy1"/>
    <dgm:cxn modelId="{3BC76384-96B0-4328-8BD5-B70C7A533704}" type="presParOf" srcId="{6FF140C4-2F0E-412A-B019-524C8BF439B7}" destId="{10F0B441-9121-40F5-8734-BFAC641B6FBA}" srcOrd="0" destOrd="0" presId="urn:microsoft.com/office/officeart/2005/8/layout/hierarchy1"/>
    <dgm:cxn modelId="{982D67BB-16A8-4D2D-B050-DBEA0F71BBAC}" type="presParOf" srcId="{6FF140C4-2F0E-412A-B019-524C8BF439B7}" destId="{AC232287-9AD4-48FC-878B-8DD57AF9943C}" srcOrd="1" destOrd="0" presId="urn:microsoft.com/office/officeart/2005/8/layout/hierarchy1"/>
    <dgm:cxn modelId="{8B4D5861-3D34-40AF-AB75-4D63130EA9B8}" type="presParOf" srcId="{01ECD6AE-0A22-471D-9BF1-9B262FA53920}" destId="{0F69E1FB-6A7D-481D-AED8-83A64BA28BF3}" srcOrd="1" destOrd="0" presId="urn:microsoft.com/office/officeart/2005/8/layout/hierarchy1"/>
    <dgm:cxn modelId="{80C8FE9F-B52D-4E9B-BB45-29118656E82E}" type="presParOf" srcId="{04D5C6A1-830F-4535-AEF9-E5C64A074F13}" destId="{02DA71B4-4DCB-48D2-8353-BD1F92499B6C}" srcOrd="2" destOrd="0" presId="urn:microsoft.com/office/officeart/2005/8/layout/hierarchy1"/>
    <dgm:cxn modelId="{D5A41385-258E-4221-B71C-74824989FCB4}" type="presParOf" srcId="{04D5C6A1-830F-4535-AEF9-E5C64A074F13}" destId="{E252F252-0135-4809-9E8B-14D69EB88C57}" srcOrd="3" destOrd="0" presId="urn:microsoft.com/office/officeart/2005/8/layout/hierarchy1"/>
    <dgm:cxn modelId="{3555EB39-29C9-46C8-8025-F749E530AF17}" type="presParOf" srcId="{E252F252-0135-4809-9E8B-14D69EB88C57}" destId="{19FB0E28-8D0F-4C98-B348-82DD5549445D}" srcOrd="0" destOrd="0" presId="urn:microsoft.com/office/officeart/2005/8/layout/hierarchy1"/>
    <dgm:cxn modelId="{9523117A-6DB2-4D88-AC32-48E0BC5BDCC5}" type="presParOf" srcId="{19FB0E28-8D0F-4C98-B348-82DD5549445D}" destId="{039399F2-C955-4BF4-AED5-990A347FD7A0}" srcOrd="0" destOrd="0" presId="urn:microsoft.com/office/officeart/2005/8/layout/hierarchy1"/>
    <dgm:cxn modelId="{42F79D14-687F-4DFF-BAD6-203C66EB1729}" type="presParOf" srcId="{19FB0E28-8D0F-4C98-B348-82DD5549445D}" destId="{DC6E95A1-1749-48C9-975E-4BECD11ED609}" srcOrd="1" destOrd="0" presId="urn:microsoft.com/office/officeart/2005/8/layout/hierarchy1"/>
    <dgm:cxn modelId="{189747EA-19AF-4A26-AD03-11F983A191D6}" type="presParOf" srcId="{E252F252-0135-4809-9E8B-14D69EB88C57}" destId="{A9F537AC-E415-48D8-95BF-8C137E9AD390}" srcOrd="1" destOrd="0" presId="urn:microsoft.com/office/officeart/2005/8/layout/hierarchy1"/>
    <dgm:cxn modelId="{AA2DDBC7-6BE7-4DD3-B551-236F200810A2}" type="presParOf" srcId="{04D5C6A1-830F-4535-AEF9-E5C64A074F13}" destId="{2F04D8F7-BB87-4677-8843-2E379FDA0B1D}" srcOrd="4" destOrd="0" presId="urn:microsoft.com/office/officeart/2005/8/layout/hierarchy1"/>
    <dgm:cxn modelId="{E05317DC-5B3D-4C38-8939-494597B34C18}" type="presParOf" srcId="{04D5C6A1-830F-4535-AEF9-E5C64A074F13}" destId="{9AF3555C-1332-41C8-83F2-92AF8201CEB7}" srcOrd="5" destOrd="0" presId="urn:microsoft.com/office/officeart/2005/8/layout/hierarchy1"/>
    <dgm:cxn modelId="{2F73F024-9554-4107-850C-4CC5B1480F3C}" type="presParOf" srcId="{9AF3555C-1332-41C8-83F2-92AF8201CEB7}" destId="{BD40EC08-3724-4994-B71E-3A37E9C74F47}" srcOrd="0" destOrd="0" presId="urn:microsoft.com/office/officeart/2005/8/layout/hierarchy1"/>
    <dgm:cxn modelId="{FA545F26-B6EB-4CAC-B768-B184E2E2E545}" type="presParOf" srcId="{BD40EC08-3724-4994-B71E-3A37E9C74F47}" destId="{D3338C63-D94B-439D-A244-F3869E558BAE}" srcOrd="0" destOrd="0" presId="urn:microsoft.com/office/officeart/2005/8/layout/hierarchy1"/>
    <dgm:cxn modelId="{D845E0E7-EC71-47BB-AAAD-7FC26081CDB4}" type="presParOf" srcId="{BD40EC08-3724-4994-B71E-3A37E9C74F47}" destId="{F32D3C0E-A7CF-4228-900C-EBCE5214A9CD}" srcOrd="1" destOrd="0" presId="urn:microsoft.com/office/officeart/2005/8/layout/hierarchy1"/>
    <dgm:cxn modelId="{F7E701D2-DAF6-47E1-BAAF-C194A8DD5EA9}" type="presParOf" srcId="{9AF3555C-1332-41C8-83F2-92AF8201CEB7}" destId="{EC95220F-4947-42BA-8A89-9EBA08867E9E}" srcOrd="1" destOrd="0" presId="urn:microsoft.com/office/officeart/2005/8/layout/hierarchy1"/>
    <dgm:cxn modelId="{793AB0B1-30A4-460C-851E-881859BCB3A1}" type="presParOf" srcId="{E744C70F-8CAA-4369-9F29-763BC85DE9A0}" destId="{28A81E45-D075-4813-956F-56A58AAEB50C}" srcOrd="2" destOrd="0" presId="urn:microsoft.com/office/officeart/2005/8/layout/hierarchy1"/>
    <dgm:cxn modelId="{C4940F1A-8055-4B95-B988-76447C517E5B}" type="presParOf" srcId="{E744C70F-8CAA-4369-9F29-763BC85DE9A0}" destId="{00109E64-3FB1-48BE-9CE4-F81C63E24CE9}" srcOrd="3" destOrd="0" presId="urn:microsoft.com/office/officeart/2005/8/layout/hierarchy1"/>
    <dgm:cxn modelId="{35668C5D-8844-4EC0-A198-9981CAF6E3BE}" type="presParOf" srcId="{00109E64-3FB1-48BE-9CE4-F81C63E24CE9}" destId="{DF039E3F-79F1-42EE-A512-2FEE63D49B43}" srcOrd="0" destOrd="0" presId="urn:microsoft.com/office/officeart/2005/8/layout/hierarchy1"/>
    <dgm:cxn modelId="{0BC7405A-1483-4D93-BE30-4716287D8DD3}" type="presParOf" srcId="{DF039E3F-79F1-42EE-A512-2FEE63D49B43}" destId="{2C251C12-8D9F-4A74-B331-6806212F71F1}" srcOrd="0" destOrd="0" presId="urn:microsoft.com/office/officeart/2005/8/layout/hierarchy1"/>
    <dgm:cxn modelId="{79422717-3647-420B-AD84-2839EED88A63}" type="presParOf" srcId="{DF039E3F-79F1-42EE-A512-2FEE63D49B43}" destId="{3DAC3338-EDC4-43E3-8D97-FA563CF16941}" srcOrd="1" destOrd="0" presId="urn:microsoft.com/office/officeart/2005/8/layout/hierarchy1"/>
    <dgm:cxn modelId="{165043A8-15A1-4A63-8DD9-AD1C11C6F721}" type="presParOf" srcId="{00109E64-3FB1-48BE-9CE4-F81C63E24CE9}" destId="{EFBEF7D3-DF6D-488A-AAAE-0915E2128CE7}" srcOrd="1" destOrd="0" presId="urn:microsoft.com/office/officeart/2005/8/layout/hierarchy1"/>
    <dgm:cxn modelId="{212E7C45-8310-43E4-A496-871A103E0E13}" type="presParOf" srcId="{F9FDDF44-F0DA-46D4-B29E-C3E711E6B2F8}" destId="{4B99129A-0901-42C6-8590-76459E019DCE}" srcOrd="2" destOrd="0" presId="urn:microsoft.com/office/officeart/2005/8/layout/hierarchy1"/>
    <dgm:cxn modelId="{03124AD0-B8BD-47CE-BFA9-B49699698CDD}" type="presParOf" srcId="{F9FDDF44-F0DA-46D4-B29E-C3E711E6B2F8}" destId="{D27B2E1E-596F-4226-8CDA-CFBA93BD8B8F}" srcOrd="3" destOrd="0" presId="urn:microsoft.com/office/officeart/2005/8/layout/hierarchy1"/>
    <dgm:cxn modelId="{14EE993C-4559-4C3D-87D1-E9CDCA478B9B}" type="presParOf" srcId="{D27B2E1E-596F-4226-8CDA-CFBA93BD8B8F}" destId="{DF74797F-1CCB-4BD7-A9C9-ECA15EDB1693}" srcOrd="0" destOrd="0" presId="urn:microsoft.com/office/officeart/2005/8/layout/hierarchy1"/>
    <dgm:cxn modelId="{C1A40787-EF4B-4F57-874A-7EFA51BFF8E4}" type="presParOf" srcId="{DF74797F-1CCB-4BD7-A9C9-ECA15EDB1693}" destId="{0D31AFDC-3856-4279-9128-A0D9321390AF}" srcOrd="0" destOrd="0" presId="urn:microsoft.com/office/officeart/2005/8/layout/hierarchy1"/>
    <dgm:cxn modelId="{43B0F4EC-DAD2-4A1E-B316-E666FE8BC107}" type="presParOf" srcId="{DF74797F-1CCB-4BD7-A9C9-ECA15EDB1693}" destId="{2AB422BB-50B2-4C0F-B80B-128224556F6A}" srcOrd="1" destOrd="0" presId="urn:microsoft.com/office/officeart/2005/8/layout/hierarchy1"/>
    <dgm:cxn modelId="{B85D0BA7-6B6C-46CB-96A0-EA91A7A18A2F}" type="presParOf" srcId="{D27B2E1E-596F-4226-8CDA-CFBA93BD8B8F}" destId="{24680110-2EBA-4526-AC29-EFA04DA14ACA}" srcOrd="1" destOrd="0" presId="urn:microsoft.com/office/officeart/2005/8/layout/hierarchy1"/>
    <dgm:cxn modelId="{EE102FB6-FFF2-4715-BAF2-92F88752697F}" type="presParOf" srcId="{24680110-2EBA-4526-AC29-EFA04DA14ACA}" destId="{B8B47FFF-ABE7-4201-BD41-98A5D3E9C68C}" srcOrd="0" destOrd="0" presId="urn:microsoft.com/office/officeart/2005/8/layout/hierarchy1"/>
    <dgm:cxn modelId="{76687938-60AD-4028-BB88-02430B6CB291}" type="presParOf" srcId="{24680110-2EBA-4526-AC29-EFA04DA14ACA}" destId="{D4A5EAB0-6F9A-46E9-BBCF-C6E2468DC6EC}" srcOrd="1" destOrd="0" presId="urn:microsoft.com/office/officeart/2005/8/layout/hierarchy1"/>
    <dgm:cxn modelId="{CE56560B-9218-4FF7-8FF1-53F7679C5A3F}" type="presParOf" srcId="{D4A5EAB0-6F9A-46E9-BBCF-C6E2468DC6EC}" destId="{59C00379-0582-4C88-BDAD-9D41C0362128}" srcOrd="0" destOrd="0" presId="urn:microsoft.com/office/officeart/2005/8/layout/hierarchy1"/>
    <dgm:cxn modelId="{461CE76E-10EF-41DF-8381-4D9BE23E1FB2}" type="presParOf" srcId="{59C00379-0582-4C88-BDAD-9D41C0362128}" destId="{8A2DD4DE-B8F6-4FFD-B346-00D357B3FB5F}" srcOrd="0" destOrd="0" presId="urn:microsoft.com/office/officeart/2005/8/layout/hierarchy1"/>
    <dgm:cxn modelId="{F80B325F-CBA2-42A7-89C0-58A90904F8E6}" type="presParOf" srcId="{59C00379-0582-4C88-BDAD-9D41C0362128}" destId="{22C9E596-0E96-4EEA-9CCA-8AAD2396108C}" srcOrd="1" destOrd="0" presId="urn:microsoft.com/office/officeart/2005/8/layout/hierarchy1"/>
    <dgm:cxn modelId="{8FB83864-0D67-42EA-B002-E80FEED50264}" type="presParOf" srcId="{D4A5EAB0-6F9A-46E9-BBCF-C6E2468DC6EC}" destId="{C25E2731-5935-4FD3-AA8A-50ADE0E6F0B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EED76D-CC5C-481E-9719-4FC914263E31}" type="doc">
      <dgm:prSet loTypeId="urn:microsoft.com/office/officeart/2005/8/layout/target2" loCatId="relationship" qsTypeId="urn:microsoft.com/office/officeart/2005/8/quickstyle/simple2" qsCatId="simple" csTypeId="urn:microsoft.com/office/officeart/2005/8/colors/accent1_2" csCatId="accent1" phldr="1"/>
      <dgm:spPr/>
      <dgm:t>
        <a:bodyPr/>
        <a:lstStyle/>
        <a:p>
          <a:endParaRPr lang="en-IN"/>
        </a:p>
      </dgm:t>
    </dgm:pt>
    <dgm:pt modelId="{A0954BC6-81AB-4FC1-8E2B-22532912E97B}">
      <dgm:prSet phldrT="[Text]"/>
      <dgm:spPr>
        <a:solidFill>
          <a:srgbClr val="002060"/>
        </a:solidFill>
      </dgm:spPr>
      <dgm:t>
        <a:bodyPr/>
        <a:lstStyle/>
        <a:p>
          <a:r>
            <a:rPr lang="en-IN" dirty="0"/>
            <a:t>Risk Transfers and Risk Retained</a:t>
          </a:r>
        </a:p>
      </dgm:t>
    </dgm:pt>
    <dgm:pt modelId="{D4A3C6EB-53C5-4E1B-8797-7400D61A54FB}" type="parTrans" cxnId="{8D742AF3-39F1-44E6-8F34-A5E9868EBEA3}">
      <dgm:prSet/>
      <dgm:spPr/>
      <dgm:t>
        <a:bodyPr/>
        <a:lstStyle/>
        <a:p>
          <a:endParaRPr lang="en-IN"/>
        </a:p>
      </dgm:t>
    </dgm:pt>
    <dgm:pt modelId="{33B69AA1-8F4D-4E78-9EE5-5677D9E17A9C}" type="sibTrans" cxnId="{8D742AF3-39F1-44E6-8F34-A5E9868EBEA3}">
      <dgm:prSet/>
      <dgm:spPr/>
      <dgm:t>
        <a:bodyPr/>
        <a:lstStyle/>
        <a:p>
          <a:endParaRPr lang="en-IN"/>
        </a:p>
      </dgm:t>
    </dgm:pt>
    <dgm:pt modelId="{3A5D0672-F77E-418D-84D2-A73C97F0DB54}">
      <dgm:prSet phldrT="[Text]"/>
      <dgm:spPr/>
      <dgm:t>
        <a:bodyPr/>
        <a:lstStyle/>
        <a:p>
          <a:pPr algn="l"/>
          <a:r>
            <a:rPr lang="en-IN" dirty="0"/>
            <a:t>PMFBY / RWBCIS</a:t>
          </a:r>
        </a:p>
      </dgm:t>
    </dgm:pt>
    <dgm:pt modelId="{2EA3F3A5-054B-42ED-8B42-81AFAA77BD3A}" type="parTrans" cxnId="{A3C83435-D8FD-498B-9517-89AA4F537E40}">
      <dgm:prSet/>
      <dgm:spPr/>
      <dgm:t>
        <a:bodyPr/>
        <a:lstStyle/>
        <a:p>
          <a:endParaRPr lang="en-IN"/>
        </a:p>
      </dgm:t>
    </dgm:pt>
    <dgm:pt modelId="{FB875672-5EA6-4E84-9F06-B410B59AE226}" type="sibTrans" cxnId="{A3C83435-D8FD-498B-9517-89AA4F537E40}">
      <dgm:prSet/>
      <dgm:spPr/>
      <dgm:t>
        <a:bodyPr/>
        <a:lstStyle/>
        <a:p>
          <a:endParaRPr lang="en-IN"/>
        </a:p>
      </dgm:t>
    </dgm:pt>
    <dgm:pt modelId="{273FE99D-3810-470A-B15E-54161CFF7C4F}">
      <dgm:prSet phldrT="[Text]"/>
      <dgm:spPr/>
      <dgm:t>
        <a:bodyPr/>
        <a:lstStyle/>
        <a:p>
          <a:pPr algn="l"/>
          <a:r>
            <a:rPr lang="en-IN" dirty="0"/>
            <a:t>Other Social Insurance Schemes like Health, PA, Life and Assets</a:t>
          </a:r>
        </a:p>
      </dgm:t>
    </dgm:pt>
    <dgm:pt modelId="{E43D2AEF-BC49-4766-8353-ABA3733B740F}" type="parTrans" cxnId="{4955893D-E6AC-4D0A-BBED-67F8872CE043}">
      <dgm:prSet/>
      <dgm:spPr/>
      <dgm:t>
        <a:bodyPr/>
        <a:lstStyle/>
        <a:p>
          <a:endParaRPr lang="en-IN"/>
        </a:p>
      </dgm:t>
    </dgm:pt>
    <dgm:pt modelId="{7DBA58B7-90DD-4AD9-A92E-C61558CC1940}" type="sibTrans" cxnId="{4955893D-E6AC-4D0A-BBED-67F8872CE043}">
      <dgm:prSet/>
      <dgm:spPr/>
      <dgm:t>
        <a:bodyPr/>
        <a:lstStyle/>
        <a:p>
          <a:endParaRPr lang="en-IN"/>
        </a:p>
      </dgm:t>
    </dgm:pt>
    <dgm:pt modelId="{CFBF33CF-0A45-4DC6-970B-71A79C88ED66}">
      <dgm:prSet phldrT="[Text]"/>
      <dgm:spPr/>
      <dgm:t>
        <a:bodyPr/>
        <a:lstStyle/>
        <a:p>
          <a:r>
            <a:rPr lang="en-IN" dirty="0">
              <a:solidFill>
                <a:srgbClr val="C00000"/>
              </a:solidFill>
            </a:rPr>
            <a:t>Credit and Market Support</a:t>
          </a:r>
        </a:p>
      </dgm:t>
    </dgm:pt>
    <dgm:pt modelId="{ECDF80EF-2E33-4647-8731-D369EB548941}" type="parTrans" cxnId="{9EFB6180-1382-4253-B972-58A504124CAC}">
      <dgm:prSet/>
      <dgm:spPr/>
      <dgm:t>
        <a:bodyPr/>
        <a:lstStyle/>
        <a:p>
          <a:endParaRPr lang="en-IN"/>
        </a:p>
      </dgm:t>
    </dgm:pt>
    <dgm:pt modelId="{6DDAD429-F1B4-479C-896E-CCB7D560AECE}" type="sibTrans" cxnId="{9EFB6180-1382-4253-B972-58A504124CAC}">
      <dgm:prSet/>
      <dgm:spPr/>
      <dgm:t>
        <a:bodyPr/>
        <a:lstStyle/>
        <a:p>
          <a:endParaRPr lang="en-IN"/>
        </a:p>
      </dgm:t>
    </dgm:pt>
    <dgm:pt modelId="{2DCC9DF9-D168-42A3-AA3B-BA6FDC9143E7}">
      <dgm:prSet phldrT="[Text]"/>
      <dgm:spPr/>
      <dgm:t>
        <a:bodyPr/>
        <a:lstStyle/>
        <a:p>
          <a:pPr algn="l"/>
          <a:r>
            <a:rPr lang="en-IN" dirty="0"/>
            <a:t>Agricultural Loan and Land Development Loans</a:t>
          </a:r>
        </a:p>
      </dgm:t>
    </dgm:pt>
    <dgm:pt modelId="{116E8FB6-F97F-40C4-9787-B3F3466CDE00}" type="parTrans" cxnId="{36EDD1F7-EAA3-4996-887D-B6C9473C401C}">
      <dgm:prSet/>
      <dgm:spPr/>
      <dgm:t>
        <a:bodyPr/>
        <a:lstStyle/>
        <a:p>
          <a:endParaRPr lang="en-IN"/>
        </a:p>
      </dgm:t>
    </dgm:pt>
    <dgm:pt modelId="{8E930D91-7B47-443F-B954-31D54650FE11}" type="sibTrans" cxnId="{36EDD1F7-EAA3-4996-887D-B6C9473C401C}">
      <dgm:prSet/>
      <dgm:spPr/>
      <dgm:t>
        <a:bodyPr/>
        <a:lstStyle/>
        <a:p>
          <a:endParaRPr lang="en-IN"/>
        </a:p>
      </dgm:t>
    </dgm:pt>
    <dgm:pt modelId="{40C739B2-D551-478E-B03F-33301A81E0C4}">
      <dgm:prSet phldrT="[Text]"/>
      <dgm:spPr/>
      <dgm:t>
        <a:bodyPr/>
        <a:lstStyle/>
        <a:p>
          <a:pPr algn="l"/>
          <a:r>
            <a:rPr lang="en-IN" dirty="0"/>
            <a:t>Procurement Support  like MSPs </a:t>
          </a:r>
        </a:p>
      </dgm:t>
    </dgm:pt>
    <dgm:pt modelId="{4A135151-347D-4EC3-B60E-36FCA8DC456D}" type="parTrans" cxnId="{85F2954C-26C8-4514-BE0B-1F5B5DFE20CB}">
      <dgm:prSet/>
      <dgm:spPr/>
      <dgm:t>
        <a:bodyPr/>
        <a:lstStyle/>
        <a:p>
          <a:endParaRPr lang="en-IN"/>
        </a:p>
      </dgm:t>
    </dgm:pt>
    <dgm:pt modelId="{05560400-FE80-4031-94E2-9165413561C5}" type="sibTrans" cxnId="{85F2954C-26C8-4514-BE0B-1F5B5DFE20CB}">
      <dgm:prSet/>
      <dgm:spPr/>
      <dgm:t>
        <a:bodyPr/>
        <a:lstStyle/>
        <a:p>
          <a:endParaRPr lang="en-IN"/>
        </a:p>
      </dgm:t>
    </dgm:pt>
    <dgm:pt modelId="{A0B905E0-A56A-4291-8D8D-00EAEBC95D45}">
      <dgm:prSet phldrT="[Text]" custT="1"/>
      <dgm:spPr>
        <a:solidFill>
          <a:schemeClr val="accent1">
            <a:hueOff val="0"/>
            <a:satOff val="0"/>
            <a:lumOff val="0"/>
            <a:alpha val="0"/>
          </a:schemeClr>
        </a:solidFill>
      </dgm:spPr>
      <dgm:t>
        <a:bodyPr/>
        <a:lstStyle/>
        <a:p>
          <a:r>
            <a:rPr lang="en-IN" sz="2000" dirty="0">
              <a:solidFill>
                <a:srgbClr val="C00000"/>
              </a:solidFill>
            </a:rPr>
            <a:t>Institutional Infrastructure and Policy Support</a:t>
          </a:r>
        </a:p>
      </dgm:t>
    </dgm:pt>
    <dgm:pt modelId="{D6DF97AC-AB61-4E4F-841B-60B51B644108}" type="parTrans" cxnId="{C240CCE0-028E-498B-BE1F-40A03FF91324}">
      <dgm:prSet/>
      <dgm:spPr/>
      <dgm:t>
        <a:bodyPr/>
        <a:lstStyle/>
        <a:p>
          <a:endParaRPr lang="en-IN"/>
        </a:p>
      </dgm:t>
    </dgm:pt>
    <dgm:pt modelId="{28E929F3-8D3A-44AC-BBA3-9C0DDB66652F}" type="sibTrans" cxnId="{C240CCE0-028E-498B-BE1F-40A03FF91324}">
      <dgm:prSet/>
      <dgm:spPr/>
      <dgm:t>
        <a:bodyPr/>
        <a:lstStyle/>
        <a:p>
          <a:endParaRPr lang="en-IN"/>
        </a:p>
      </dgm:t>
    </dgm:pt>
    <dgm:pt modelId="{26FBB1A3-0442-46D0-9F1B-7F12DD486F0F}">
      <dgm:prSet phldrT="[Text]" custT="1"/>
      <dgm:spPr/>
      <dgm:t>
        <a:bodyPr/>
        <a:lstStyle/>
        <a:p>
          <a:pPr algn="l"/>
          <a:r>
            <a:rPr lang="en-IN" sz="1100" dirty="0"/>
            <a:t>Budgetary Allocation for Various Risk Alleviation Mechanisms</a:t>
          </a:r>
        </a:p>
      </dgm:t>
    </dgm:pt>
    <dgm:pt modelId="{4D79E813-44D4-4EFE-9B08-2033C64D5156}" type="parTrans" cxnId="{8AD6D7E3-8743-47FC-BC00-184435FF2D81}">
      <dgm:prSet/>
      <dgm:spPr/>
      <dgm:t>
        <a:bodyPr/>
        <a:lstStyle/>
        <a:p>
          <a:endParaRPr lang="en-IN"/>
        </a:p>
      </dgm:t>
    </dgm:pt>
    <dgm:pt modelId="{3B17BA08-6869-4F30-9F55-495F25459964}" type="sibTrans" cxnId="{8AD6D7E3-8743-47FC-BC00-184435FF2D81}">
      <dgm:prSet/>
      <dgm:spPr/>
      <dgm:t>
        <a:bodyPr/>
        <a:lstStyle/>
        <a:p>
          <a:endParaRPr lang="en-IN"/>
        </a:p>
      </dgm:t>
    </dgm:pt>
    <dgm:pt modelId="{078732D4-603B-48AA-A848-F1FDF579C84E}">
      <dgm:prSet phldrT="[Text]" custT="1"/>
      <dgm:spPr/>
      <dgm:t>
        <a:bodyPr/>
        <a:lstStyle/>
        <a:p>
          <a:pPr algn="l"/>
          <a:r>
            <a:rPr lang="en-IN" sz="1100" dirty="0"/>
            <a:t>Effective Institutitions to administer, support and manage schemes with overseeing mechanisms</a:t>
          </a:r>
        </a:p>
      </dgm:t>
    </dgm:pt>
    <dgm:pt modelId="{7BA72177-C569-497D-AB1C-FCB78FCD5AD7}" type="parTrans" cxnId="{9E167932-6202-4301-A4CC-2FBFC190B0FA}">
      <dgm:prSet/>
      <dgm:spPr/>
      <dgm:t>
        <a:bodyPr/>
        <a:lstStyle/>
        <a:p>
          <a:endParaRPr lang="en-IN"/>
        </a:p>
      </dgm:t>
    </dgm:pt>
    <dgm:pt modelId="{88D5022C-6A78-4ECC-BE96-1B2653A29BAE}" type="sibTrans" cxnId="{9E167932-6202-4301-A4CC-2FBFC190B0FA}">
      <dgm:prSet/>
      <dgm:spPr/>
      <dgm:t>
        <a:bodyPr/>
        <a:lstStyle/>
        <a:p>
          <a:endParaRPr lang="en-IN"/>
        </a:p>
      </dgm:t>
    </dgm:pt>
    <dgm:pt modelId="{6C3B36EE-9AAD-441E-8168-3B3B613545CE}">
      <dgm:prSet custT="1"/>
      <dgm:spPr/>
      <dgm:t>
        <a:bodyPr/>
        <a:lstStyle/>
        <a:p>
          <a:pPr algn="l"/>
          <a:r>
            <a:rPr lang="en-IN" sz="1000" dirty="0"/>
            <a:t>Infrastructure development – Agricultural Extensions &amp; Advisory,  Weather and Agro Forecasting and Irrigation </a:t>
          </a:r>
          <a:r>
            <a:rPr lang="en-IN" sz="950" dirty="0"/>
            <a:t>development </a:t>
          </a:r>
        </a:p>
      </dgm:t>
    </dgm:pt>
    <dgm:pt modelId="{8F35D095-E36A-407E-B124-799EF737ECAC}" type="parTrans" cxnId="{86ADA20D-19F9-49DA-85D5-F2E841903173}">
      <dgm:prSet/>
      <dgm:spPr/>
      <dgm:t>
        <a:bodyPr/>
        <a:lstStyle/>
        <a:p>
          <a:endParaRPr lang="en-IN"/>
        </a:p>
      </dgm:t>
    </dgm:pt>
    <dgm:pt modelId="{B5CF969C-6AF4-4F98-99C2-811F1517D1ED}" type="sibTrans" cxnId="{86ADA20D-19F9-49DA-85D5-F2E841903173}">
      <dgm:prSet/>
      <dgm:spPr/>
      <dgm:t>
        <a:bodyPr/>
        <a:lstStyle/>
        <a:p>
          <a:endParaRPr lang="en-IN"/>
        </a:p>
      </dgm:t>
    </dgm:pt>
    <dgm:pt modelId="{DD6B737D-EA31-4A4A-A2B4-9EA1F9507031}">
      <dgm:prSet/>
      <dgm:spPr/>
      <dgm:t>
        <a:bodyPr/>
        <a:lstStyle/>
        <a:p>
          <a:pPr algn="l"/>
          <a:r>
            <a:rPr lang="en-IN" dirty="0"/>
            <a:t>Input Credits and  other subsidies</a:t>
          </a:r>
        </a:p>
      </dgm:t>
    </dgm:pt>
    <dgm:pt modelId="{2D07CC66-8256-41C3-8D7B-05710515DBEF}" type="parTrans" cxnId="{818E9D90-E3AA-420E-A736-F3C96B030BA7}">
      <dgm:prSet/>
      <dgm:spPr/>
      <dgm:t>
        <a:bodyPr/>
        <a:lstStyle/>
        <a:p>
          <a:endParaRPr lang="en-IN"/>
        </a:p>
      </dgm:t>
    </dgm:pt>
    <dgm:pt modelId="{B37D9C4B-BC89-4059-BDCA-EFB9B02D0ABA}" type="sibTrans" cxnId="{818E9D90-E3AA-420E-A736-F3C96B030BA7}">
      <dgm:prSet/>
      <dgm:spPr/>
      <dgm:t>
        <a:bodyPr/>
        <a:lstStyle/>
        <a:p>
          <a:endParaRPr lang="en-IN"/>
        </a:p>
      </dgm:t>
    </dgm:pt>
    <dgm:pt modelId="{306B5A82-0EC4-4E8E-A3A3-CBE5AAB40FF0}">
      <dgm:prSet phldrT="[Text]"/>
      <dgm:spPr/>
      <dgm:t>
        <a:bodyPr/>
        <a:lstStyle/>
        <a:p>
          <a:pPr algn="l"/>
          <a:r>
            <a:rPr lang="en-IN" dirty="0"/>
            <a:t>Relief  Schemes and Disaster Funds  </a:t>
          </a:r>
        </a:p>
      </dgm:t>
    </dgm:pt>
    <dgm:pt modelId="{55EEB44B-9A07-43B2-BC6A-6D6AEF504460}" type="parTrans" cxnId="{E642557C-18E8-4541-B0C5-33B669F78DE6}">
      <dgm:prSet/>
      <dgm:spPr/>
      <dgm:t>
        <a:bodyPr/>
        <a:lstStyle/>
        <a:p>
          <a:endParaRPr lang="en-IN"/>
        </a:p>
      </dgm:t>
    </dgm:pt>
    <dgm:pt modelId="{2D7B241A-3E1F-450E-9A08-727AEBB17975}" type="sibTrans" cxnId="{E642557C-18E8-4541-B0C5-33B669F78DE6}">
      <dgm:prSet/>
      <dgm:spPr/>
      <dgm:t>
        <a:bodyPr/>
        <a:lstStyle/>
        <a:p>
          <a:endParaRPr lang="en-IN"/>
        </a:p>
      </dgm:t>
    </dgm:pt>
    <dgm:pt modelId="{6DAE596D-E09F-4591-B9BB-8F7AF8942657}" type="pres">
      <dgm:prSet presAssocID="{DEEED76D-CC5C-481E-9719-4FC914263E31}" presName="Name0" presStyleCnt="0">
        <dgm:presLayoutVars>
          <dgm:chMax val="3"/>
          <dgm:chPref val="1"/>
          <dgm:dir/>
          <dgm:animLvl val="lvl"/>
          <dgm:resizeHandles/>
        </dgm:presLayoutVars>
      </dgm:prSet>
      <dgm:spPr/>
    </dgm:pt>
    <dgm:pt modelId="{6E56779E-92C0-4F15-ADDD-3C74B7EABD39}" type="pres">
      <dgm:prSet presAssocID="{DEEED76D-CC5C-481E-9719-4FC914263E31}" presName="outerBox" presStyleCnt="0"/>
      <dgm:spPr/>
    </dgm:pt>
    <dgm:pt modelId="{C88A39D5-3B88-447B-94B6-82706013EC40}" type="pres">
      <dgm:prSet presAssocID="{DEEED76D-CC5C-481E-9719-4FC914263E31}" presName="outerBoxParent" presStyleLbl="node1" presStyleIdx="0" presStyleCnt="3" custLinFactNeighborX="-3750" custLinFactNeighborY="12500"/>
      <dgm:spPr/>
    </dgm:pt>
    <dgm:pt modelId="{E7632D5D-3FB1-4179-A3FE-A0ABA9374285}" type="pres">
      <dgm:prSet presAssocID="{DEEED76D-CC5C-481E-9719-4FC914263E31}" presName="outerBoxChildren" presStyleCnt="0"/>
      <dgm:spPr/>
    </dgm:pt>
    <dgm:pt modelId="{18C8609E-83FE-4A58-86D0-53BE9F38F7DB}" type="pres">
      <dgm:prSet presAssocID="{3A5D0672-F77E-418D-84D2-A73C97F0DB54}" presName="oChild" presStyleLbl="fgAcc1" presStyleIdx="0" presStyleCnt="9" custScaleY="27752">
        <dgm:presLayoutVars>
          <dgm:bulletEnabled val="1"/>
        </dgm:presLayoutVars>
      </dgm:prSet>
      <dgm:spPr/>
    </dgm:pt>
    <dgm:pt modelId="{5655AB4E-6ED1-4233-8DDE-705CCEAD83FC}" type="pres">
      <dgm:prSet presAssocID="{FB875672-5EA6-4E84-9F06-B410B59AE226}" presName="outerSibTrans" presStyleCnt="0"/>
      <dgm:spPr/>
    </dgm:pt>
    <dgm:pt modelId="{1667FEC7-805F-4655-AB61-4FE92FECBEF6}" type="pres">
      <dgm:prSet presAssocID="{273FE99D-3810-470A-B15E-54161CFF7C4F}" presName="oChild" presStyleLbl="fgAcc1" presStyleIdx="1" presStyleCnt="9" custScaleY="25847">
        <dgm:presLayoutVars>
          <dgm:bulletEnabled val="1"/>
        </dgm:presLayoutVars>
      </dgm:prSet>
      <dgm:spPr/>
    </dgm:pt>
    <dgm:pt modelId="{8914FEA4-A97F-43A6-944F-248443A60EE0}" type="pres">
      <dgm:prSet presAssocID="{7DBA58B7-90DD-4AD9-A92E-C61558CC1940}" presName="outerSibTrans" presStyleCnt="0"/>
      <dgm:spPr/>
    </dgm:pt>
    <dgm:pt modelId="{5CC2A4F2-7DF7-471B-A0E6-AF83972823C4}" type="pres">
      <dgm:prSet presAssocID="{306B5A82-0EC4-4E8E-A3A3-CBE5AAB40FF0}" presName="oChild" presStyleLbl="fgAcc1" presStyleIdx="2" presStyleCnt="9" custScaleY="25847">
        <dgm:presLayoutVars>
          <dgm:bulletEnabled val="1"/>
        </dgm:presLayoutVars>
      </dgm:prSet>
      <dgm:spPr/>
    </dgm:pt>
    <dgm:pt modelId="{FDF7E190-09C9-4D0F-AEE8-BA13CCE171D0}" type="pres">
      <dgm:prSet presAssocID="{DEEED76D-CC5C-481E-9719-4FC914263E31}" presName="middleBox" presStyleCnt="0"/>
      <dgm:spPr/>
    </dgm:pt>
    <dgm:pt modelId="{9316949F-65A9-47A8-A9C6-639459F8E79E}" type="pres">
      <dgm:prSet presAssocID="{DEEED76D-CC5C-481E-9719-4FC914263E31}" presName="middleBoxParent" presStyleLbl="node1" presStyleIdx="1" presStyleCnt="3"/>
      <dgm:spPr/>
    </dgm:pt>
    <dgm:pt modelId="{9EF72C52-CC45-4063-A020-B38067C799D1}" type="pres">
      <dgm:prSet presAssocID="{DEEED76D-CC5C-481E-9719-4FC914263E31}" presName="middleBoxChildren" presStyleCnt="0"/>
      <dgm:spPr/>
    </dgm:pt>
    <dgm:pt modelId="{2AD3782C-908B-4E16-BC55-46E8AECD0CF1}" type="pres">
      <dgm:prSet presAssocID="{2DCC9DF9-D168-42A3-AA3B-BA6FDC9143E7}" presName="mChild" presStyleLbl="fgAcc1" presStyleIdx="3" presStyleCnt="9">
        <dgm:presLayoutVars>
          <dgm:bulletEnabled val="1"/>
        </dgm:presLayoutVars>
      </dgm:prSet>
      <dgm:spPr/>
    </dgm:pt>
    <dgm:pt modelId="{618937DE-FA96-42FA-80D9-A324E2DDABD3}" type="pres">
      <dgm:prSet presAssocID="{8E930D91-7B47-443F-B954-31D54650FE11}" presName="middleSibTrans" presStyleCnt="0"/>
      <dgm:spPr/>
    </dgm:pt>
    <dgm:pt modelId="{A43E6500-8A07-4D4A-9302-ECDBC26E8118}" type="pres">
      <dgm:prSet presAssocID="{DD6B737D-EA31-4A4A-A2B4-9EA1F9507031}" presName="mChild" presStyleLbl="fgAcc1" presStyleIdx="4" presStyleCnt="9">
        <dgm:presLayoutVars>
          <dgm:bulletEnabled val="1"/>
        </dgm:presLayoutVars>
      </dgm:prSet>
      <dgm:spPr/>
    </dgm:pt>
    <dgm:pt modelId="{75F02625-8259-4AFF-8186-977CA75F9815}" type="pres">
      <dgm:prSet presAssocID="{B37D9C4B-BC89-4059-BDCA-EFB9B02D0ABA}" presName="middleSibTrans" presStyleCnt="0"/>
      <dgm:spPr/>
    </dgm:pt>
    <dgm:pt modelId="{33148865-D722-492B-B985-2B705A8659D6}" type="pres">
      <dgm:prSet presAssocID="{40C739B2-D551-478E-B03F-33301A81E0C4}" presName="mChild" presStyleLbl="fgAcc1" presStyleIdx="5" presStyleCnt="9">
        <dgm:presLayoutVars>
          <dgm:bulletEnabled val="1"/>
        </dgm:presLayoutVars>
      </dgm:prSet>
      <dgm:spPr/>
    </dgm:pt>
    <dgm:pt modelId="{7F8D7A07-7284-4585-83CF-4A8305D8D354}" type="pres">
      <dgm:prSet presAssocID="{DEEED76D-CC5C-481E-9719-4FC914263E31}" presName="centerBox" presStyleCnt="0"/>
      <dgm:spPr/>
    </dgm:pt>
    <dgm:pt modelId="{1D508314-07EE-45B7-9E78-88D727D99810}" type="pres">
      <dgm:prSet presAssocID="{DEEED76D-CC5C-481E-9719-4FC914263E31}" presName="centerBoxParent" presStyleLbl="node1" presStyleIdx="2" presStyleCnt="3"/>
      <dgm:spPr/>
    </dgm:pt>
    <dgm:pt modelId="{4B1C821B-1538-4F12-AD8D-0FA748AD72D9}" type="pres">
      <dgm:prSet presAssocID="{DEEED76D-CC5C-481E-9719-4FC914263E31}" presName="centerBoxChildren" presStyleCnt="0"/>
      <dgm:spPr/>
    </dgm:pt>
    <dgm:pt modelId="{7AB1834E-C7F3-4BAA-A431-ADDCDD0BB4AF}" type="pres">
      <dgm:prSet presAssocID="{26FBB1A3-0442-46D0-9F1B-7F12DD486F0F}" presName="cChild" presStyleLbl="fgAcc1" presStyleIdx="6" presStyleCnt="9" custScaleY="126389">
        <dgm:presLayoutVars>
          <dgm:bulletEnabled val="1"/>
        </dgm:presLayoutVars>
      </dgm:prSet>
      <dgm:spPr/>
    </dgm:pt>
    <dgm:pt modelId="{D6DE3550-367B-490A-831A-5F49F365B2A7}" type="pres">
      <dgm:prSet presAssocID="{3B17BA08-6869-4F30-9F55-495F25459964}" presName="centerSibTrans" presStyleCnt="0"/>
      <dgm:spPr/>
    </dgm:pt>
    <dgm:pt modelId="{8FD34AAE-1BF8-438B-945D-45B087E8041A}" type="pres">
      <dgm:prSet presAssocID="{078732D4-603B-48AA-A848-F1FDF579C84E}" presName="cChild" presStyleLbl="fgAcc1" presStyleIdx="7" presStyleCnt="9" custScaleY="105449" custLinFactNeighborX="-52240" custLinFactNeighborY="-10417">
        <dgm:presLayoutVars>
          <dgm:bulletEnabled val="1"/>
        </dgm:presLayoutVars>
      </dgm:prSet>
      <dgm:spPr/>
    </dgm:pt>
    <dgm:pt modelId="{2E432800-93AB-4B24-A502-99B201502889}" type="pres">
      <dgm:prSet presAssocID="{88D5022C-6A78-4ECC-BE96-1B2653A29BAE}" presName="centerSibTrans" presStyleCnt="0"/>
      <dgm:spPr/>
    </dgm:pt>
    <dgm:pt modelId="{EA968474-0C5A-451A-A042-0112772B0EFA}" type="pres">
      <dgm:prSet presAssocID="{6C3B36EE-9AAD-441E-8168-3B3B613545CE}" presName="cChild" presStyleLbl="fgAcc1" presStyleIdx="8" presStyleCnt="9" custScaleX="112147" custScaleY="144445" custLinFactNeighborX="-71889" custLinFactNeighborY="-10417">
        <dgm:presLayoutVars>
          <dgm:bulletEnabled val="1"/>
        </dgm:presLayoutVars>
      </dgm:prSet>
      <dgm:spPr/>
    </dgm:pt>
  </dgm:ptLst>
  <dgm:cxnLst>
    <dgm:cxn modelId="{86ADA20D-19F9-49DA-85D5-F2E841903173}" srcId="{A0B905E0-A56A-4291-8D8D-00EAEBC95D45}" destId="{6C3B36EE-9AAD-441E-8168-3B3B613545CE}" srcOrd="2" destOrd="0" parTransId="{8F35D095-E36A-407E-B124-799EF737ECAC}" sibTransId="{B5CF969C-6AF4-4F98-99C2-811F1517D1ED}"/>
    <dgm:cxn modelId="{FCD3EB0F-F490-4736-8E99-D65304327E61}" type="presOf" srcId="{2DCC9DF9-D168-42A3-AA3B-BA6FDC9143E7}" destId="{2AD3782C-908B-4E16-BC55-46E8AECD0CF1}" srcOrd="0" destOrd="0" presId="urn:microsoft.com/office/officeart/2005/8/layout/target2"/>
    <dgm:cxn modelId="{BFB8F218-DB8F-4E86-87A6-7A284486D000}" type="presOf" srcId="{DD6B737D-EA31-4A4A-A2B4-9EA1F9507031}" destId="{A43E6500-8A07-4D4A-9302-ECDBC26E8118}" srcOrd="0" destOrd="0" presId="urn:microsoft.com/office/officeart/2005/8/layout/target2"/>
    <dgm:cxn modelId="{67DE6E1E-3B06-4CAC-BDC5-3E744F44A6EC}" type="presOf" srcId="{273FE99D-3810-470A-B15E-54161CFF7C4F}" destId="{1667FEC7-805F-4655-AB61-4FE92FECBEF6}" srcOrd="0" destOrd="0" presId="urn:microsoft.com/office/officeart/2005/8/layout/target2"/>
    <dgm:cxn modelId="{96BC902F-D8E6-4F15-BA1F-014A3EE04C2E}" type="presOf" srcId="{306B5A82-0EC4-4E8E-A3A3-CBE5AAB40FF0}" destId="{5CC2A4F2-7DF7-471B-A0E6-AF83972823C4}" srcOrd="0" destOrd="0" presId="urn:microsoft.com/office/officeart/2005/8/layout/target2"/>
    <dgm:cxn modelId="{9E167932-6202-4301-A4CC-2FBFC190B0FA}" srcId="{A0B905E0-A56A-4291-8D8D-00EAEBC95D45}" destId="{078732D4-603B-48AA-A848-F1FDF579C84E}" srcOrd="1" destOrd="0" parTransId="{7BA72177-C569-497D-AB1C-FCB78FCD5AD7}" sibTransId="{88D5022C-6A78-4ECC-BE96-1B2653A29BAE}"/>
    <dgm:cxn modelId="{34308433-1EF8-466A-83C1-1A4326B1C3F2}" type="presOf" srcId="{CFBF33CF-0A45-4DC6-970B-71A79C88ED66}" destId="{9316949F-65A9-47A8-A9C6-639459F8E79E}" srcOrd="0" destOrd="0" presId="urn:microsoft.com/office/officeart/2005/8/layout/target2"/>
    <dgm:cxn modelId="{A3C83435-D8FD-498B-9517-89AA4F537E40}" srcId="{A0954BC6-81AB-4FC1-8E2B-22532912E97B}" destId="{3A5D0672-F77E-418D-84D2-A73C97F0DB54}" srcOrd="0" destOrd="0" parTransId="{2EA3F3A5-054B-42ED-8B42-81AFAA77BD3A}" sibTransId="{FB875672-5EA6-4E84-9F06-B410B59AE226}"/>
    <dgm:cxn modelId="{4661D036-7AC1-4C1C-B310-72E37940730F}" type="presOf" srcId="{A0954BC6-81AB-4FC1-8E2B-22532912E97B}" destId="{C88A39D5-3B88-447B-94B6-82706013EC40}" srcOrd="0" destOrd="0" presId="urn:microsoft.com/office/officeart/2005/8/layout/target2"/>
    <dgm:cxn modelId="{4955893D-E6AC-4D0A-BBED-67F8872CE043}" srcId="{A0954BC6-81AB-4FC1-8E2B-22532912E97B}" destId="{273FE99D-3810-470A-B15E-54161CFF7C4F}" srcOrd="1" destOrd="0" parTransId="{E43D2AEF-BC49-4766-8353-ABA3733B740F}" sibTransId="{7DBA58B7-90DD-4AD9-A92E-C61558CC1940}"/>
    <dgm:cxn modelId="{72689066-E024-4652-8472-545ADAB9603E}" type="presOf" srcId="{078732D4-603B-48AA-A848-F1FDF579C84E}" destId="{8FD34AAE-1BF8-438B-945D-45B087E8041A}" srcOrd="0" destOrd="0" presId="urn:microsoft.com/office/officeart/2005/8/layout/target2"/>
    <dgm:cxn modelId="{85F2954C-26C8-4514-BE0B-1F5B5DFE20CB}" srcId="{CFBF33CF-0A45-4DC6-970B-71A79C88ED66}" destId="{40C739B2-D551-478E-B03F-33301A81E0C4}" srcOrd="2" destOrd="0" parTransId="{4A135151-347D-4EC3-B60E-36FCA8DC456D}" sibTransId="{05560400-FE80-4031-94E2-9165413561C5}"/>
    <dgm:cxn modelId="{E642557C-18E8-4541-B0C5-33B669F78DE6}" srcId="{A0954BC6-81AB-4FC1-8E2B-22532912E97B}" destId="{306B5A82-0EC4-4E8E-A3A3-CBE5AAB40FF0}" srcOrd="2" destOrd="0" parTransId="{55EEB44B-9A07-43B2-BC6A-6D6AEF504460}" sibTransId="{2D7B241A-3E1F-450E-9A08-727AEBB17975}"/>
    <dgm:cxn modelId="{9EFB6180-1382-4253-B972-58A504124CAC}" srcId="{DEEED76D-CC5C-481E-9719-4FC914263E31}" destId="{CFBF33CF-0A45-4DC6-970B-71A79C88ED66}" srcOrd="1" destOrd="0" parTransId="{ECDF80EF-2E33-4647-8731-D369EB548941}" sibTransId="{6DDAD429-F1B4-479C-896E-CCB7D560AECE}"/>
    <dgm:cxn modelId="{61384485-A092-44F0-8BE0-8A76E0573DFF}" type="presOf" srcId="{3A5D0672-F77E-418D-84D2-A73C97F0DB54}" destId="{18C8609E-83FE-4A58-86D0-53BE9F38F7DB}" srcOrd="0" destOrd="0" presId="urn:microsoft.com/office/officeart/2005/8/layout/target2"/>
    <dgm:cxn modelId="{818E9D90-E3AA-420E-A736-F3C96B030BA7}" srcId="{CFBF33CF-0A45-4DC6-970B-71A79C88ED66}" destId="{DD6B737D-EA31-4A4A-A2B4-9EA1F9507031}" srcOrd="1" destOrd="0" parTransId="{2D07CC66-8256-41C3-8D7B-05710515DBEF}" sibTransId="{B37D9C4B-BC89-4059-BDCA-EFB9B02D0ABA}"/>
    <dgm:cxn modelId="{280C1391-F860-4711-A162-E00312849052}" type="presOf" srcId="{A0B905E0-A56A-4291-8D8D-00EAEBC95D45}" destId="{1D508314-07EE-45B7-9E78-88D727D99810}" srcOrd="0" destOrd="0" presId="urn:microsoft.com/office/officeart/2005/8/layout/target2"/>
    <dgm:cxn modelId="{D353BA9D-6F0B-48BA-861F-B412510AF3B4}" type="presOf" srcId="{6C3B36EE-9AAD-441E-8168-3B3B613545CE}" destId="{EA968474-0C5A-451A-A042-0112772B0EFA}" srcOrd="0" destOrd="0" presId="urn:microsoft.com/office/officeart/2005/8/layout/target2"/>
    <dgm:cxn modelId="{9A1BB6BF-D95C-4489-B3D8-2B69B858CC82}" type="presOf" srcId="{26FBB1A3-0442-46D0-9F1B-7F12DD486F0F}" destId="{7AB1834E-C7F3-4BAA-A431-ADDCDD0BB4AF}" srcOrd="0" destOrd="0" presId="urn:microsoft.com/office/officeart/2005/8/layout/target2"/>
    <dgm:cxn modelId="{B99EA6C2-E3A4-427B-95FA-53AEDC08347F}" type="presOf" srcId="{40C739B2-D551-478E-B03F-33301A81E0C4}" destId="{33148865-D722-492B-B985-2B705A8659D6}" srcOrd="0" destOrd="0" presId="urn:microsoft.com/office/officeart/2005/8/layout/target2"/>
    <dgm:cxn modelId="{C240CCE0-028E-498B-BE1F-40A03FF91324}" srcId="{DEEED76D-CC5C-481E-9719-4FC914263E31}" destId="{A0B905E0-A56A-4291-8D8D-00EAEBC95D45}" srcOrd="2" destOrd="0" parTransId="{D6DF97AC-AB61-4E4F-841B-60B51B644108}" sibTransId="{28E929F3-8D3A-44AC-BBA3-9C0DDB66652F}"/>
    <dgm:cxn modelId="{949BBFE3-2AA7-4366-84FD-96F129E92135}" type="presOf" srcId="{DEEED76D-CC5C-481E-9719-4FC914263E31}" destId="{6DAE596D-E09F-4591-B9BB-8F7AF8942657}" srcOrd="0" destOrd="0" presId="urn:microsoft.com/office/officeart/2005/8/layout/target2"/>
    <dgm:cxn modelId="{8AD6D7E3-8743-47FC-BC00-184435FF2D81}" srcId="{A0B905E0-A56A-4291-8D8D-00EAEBC95D45}" destId="{26FBB1A3-0442-46D0-9F1B-7F12DD486F0F}" srcOrd="0" destOrd="0" parTransId="{4D79E813-44D4-4EFE-9B08-2033C64D5156}" sibTransId="{3B17BA08-6869-4F30-9F55-495F25459964}"/>
    <dgm:cxn modelId="{8D742AF3-39F1-44E6-8F34-A5E9868EBEA3}" srcId="{DEEED76D-CC5C-481E-9719-4FC914263E31}" destId="{A0954BC6-81AB-4FC1-8E2B-22532912E97B}" srcOrd="0" destOrd="0" parTransId="{D4A3C6EB-53C5-4E1B-8797-7400D61A54FB}" sibTransId="{33B69AA1-8F4D-4E78-9EE5-5677D9E17A9C}"/>
    <dgm:cxn modelId="{36EDD1F7-EAA3-4996-887D-B6C9473C401C}" srcId="{CFBF33CF-0A45-4DC6-970B-71A79C88ED66}" destId="{2DCC9DF9-D168-42A3-AA3B-BA6FDC9143E7}" srcOrd="0" destOrd="0" parTransId="{116E8FB6-F97F-40C4-9787-B3F3466CDE00}" sibTransId="{8E930D91-7B47-443F-B954-31D54650FE11}"/>
    <dgm:cxn modelId="{C0C83AFF-A1BD-40A1-BA70-1C1723E4C799}" type="presParOf" srcId="{6DAE596D-E09F-4591-B9BB-8F7AF8942657}" destId="{6E56779E-92C0-4F15-ADDD-3C74B7EABD39}" srcOrd="0" destOrd="0" presId="urn:microsoft.com/office/officeart/2005/8/layout/target2"/>
    <dgm:cxn modelId="{5AD3B05E-C50F-4CFC-BA0D-C0F043CEADF3}" type="presParOf" srcId="{6E56779E-92C0-4F15-ADDD-3C74B7EABD39}" destId="{C88A39D5-3B88-447B-94B6-82706013EC40}" srcOrd="0" destOrd="0" presId="urn:microsoft.com/office/officeart/2005/8/layout/target2"/>
    <dgm:cxn modelId="{E71622C8-6B4A-435D-9661-A45C30D20A2E}" type="presParOf" srcId="{6E56779E-92C0-4F15-ADDD-3C74B7EABD39}" destId="{E7632D5D-3FB1-4179-A3FE-A0ABA9374285}" srcOrd="1" destOrd="0" presId="urn:microsoft.com/office/officeart/2005/8/layout/target2"/>
    <dgm:cxn modelId="{6BB66447-3E7C-472C-811D-2E805C2E8B64}" type="presParOf" srcId="{E7632D5D-3FB1-4179-A3FE-A0ABA9374285}" destId="{18C8609E-83FE-4A58-86D0-53BE9F38F7DB}" srcOrd="0" destOrd="0" presId="urn:microsoft.com/office/officeart/2005/8/layout/target2"/>
    <dgm:cxn modelId="{2E944665-15E3-4230-80DD-B36C722436AD}" type="presParOf" srcId="{E7632D5D-3FB1-4179-A3FE-A0ABA9374285}" destId="{5655AB4E-6ED1-4233-8DDE-705CCEAD83FC}" srcOrd="1" destOrd="0" presId="urn:microsoft.com/office/officeart/2005/8/layout/target2"/>
    <dgm:cxn modelId="{0D722F70-EF0D-4B1F-94D3-F652149FC38B}" type="presParOf" srcId="{E7632D5D-3FB1-4179-A3FE-A0ABA9374285}" destId="{1667FEC7-805F-4655-AB61-4FE92FECBEF6}" srcOrd="2" destOrd="0" presId="urn:microsoft.com/office/officeart/2005/8/layout/target2"/>
    <dgm:cxn modelId="{2977CF88-3F07-4580-AA8C-67E7278A73CC}" type="presParOf" srcId="{E7632D5D-3FB1-4179-A3FE-A0ABA9374285}" destId="{8914FEA4-A97F-43A6-944F-248443A60EE0}" srcOrd="3" destOrd="0" presId="urn:microsoft.com/office/officeart/2005/8/layout/target2"/>
    <dgm:cxn modelId="{B1D34100-A4DF-48E4-8663-B84068F652ED}" type="presParOf" srcId="{E7632D5D-3FB1-4179-A3FE-A0ABA9374285}" destId="{5CC2A4F2-7DF7-471B-A0E6-AF83972823C4}" srcOrd="4" destOrd="0" presId="urn:microsoft.com/office/officeart/2005/8/layout/target2"/>
    <dgm:cxn modelId="{59599EE4-C0A6-4A02-9407-24D84CCDCFFE}" type="presParOf" srcId="{6DAE596D-E09F-4591-B9BB-8F7AF8942657}" destId="{FDF7E190-09C9-4D0F-AEE8-BA13CCE171D0}" srcOrd="1" destOrd="0" presId="urn:microsoft.com/office/officeart/2005/8/layout/target2"/>
    <dgm:cxn modelId="{E504049E-9432-4EB3-8228-F9A7280B7867}" type="presParOf" srcId="{FDF7E190-09C9-4D0F-AEE8-BA13CCE171D0}" destId="{9316949F-65A9-47A8-A9C6-639459F8E79E}" srcOrd="0" destOrd="0" presId="urn:microsoft.com/office/officeart/2005/8/layout/target2"/>
    <dgm:cxn modelId="{28B02A61-F8C8-4F9F-B632-AA88D6D52824}" type="presParOf" srcId="{FDF7E190-09C9-4D0F-AEE8-BA13CCE171D0}" destId="{9EF72C52-CC45-4063-A020-B38067C799D1}" srcOrd="1" destOrd="0" presId="urn:microsoft.com/office/officeart/2005/8/layout/target2"/>
    <dgm:cxn modelId="{1A9A2B30-2C70-41F3-8762-DA885D2C8139}" type="presParOf" srcId="{9EF72C52-CC45-4063-A020-B38067C799D1}" destId="{2AD3782C-908B-4E16-BC55-46E8AECD0CF1}" srcOrd="0" destOrd="0" presId="urn:microsoft.com/office/officeart/2005/8/layout/target2"/>
    <dgm:cxn modelId="{81BEF759-0435-4B34-BD2D-D60DC6E56A50}" type="presParOf" srcId="{9EF72C52-CC45-4063-A020-B38067C799D1}" destId="{618937DE-FA96-42FA-80D9-A324E2DDABD3}" srcOrd="1" destOrd="0" presId="urn:microsoft.com/office/officeart/2005/8/layout/target2"/>
    <dgm:cxn modelId="{EA3930A8-871E-4BC9-A29B-C685DD602E1A}" type="presParOf" srcId="{9EF72C52-CC45-4063-A020-B38067C799D1}" destId="{A43E6500-8A07-4D4A-9302-ECDBC26E8118}" srcOrd="2" destOrd="0" presId="urn:microsoft.com/office/officeart/2005/8/layout/target2"/>
    <dgm:cxn modelId="{1EBA1D5B-8F22-4FE0-93CE-AA6D1CB05297}" type="presParOf" srcId="{9EF72C52-CC45-4063-A020-B38067C799D1}" destId="{75F02625-8259-4AFF-8186-977CA75F9815}" srcOrd="3" destOrd="0" presId="urn:microsoft.com/office/officeart/2005/8/layout/target2"/>
    <dgm:cxn modelId="{438F2ACB-D354-46BE-B896-7EF36A5017FE}" type="presParOf" srcId="{9EF72C52-CC45-4063-A020-B38067C799D1}" destId="{33148865-D722-492B-B985-2B705A8659D6}" srcOrd="4" destOrd="0" presId="urn:microsoft.com/office/officeart/2005/8/layout/target2"/>
    <dgm:cxn modelId="{70283A22-EF25-4F6D-AE1E-5DF0F77731E1}" type="presParOf" srcId="{6DAE596D-E09F-4591-B9BB-8F7AF8942657}" destId="{7F8D7A07-7284-4585-83CF-4A8305D8D354}" srcOrd="2" destOrd="0" presId="urn:microsoft.com/office/officeart/2005/8/layout/target2"/>
    <dgm:cxn modelId="{3B6E71AB-753C-452D-8216-1414F79D4E4C}" type="presParOf" srcId="{7F8D7A07-7284-4585-83CF-4A8305D8D354}" destId="{1D508314-07EE-45B7-9E78-88D727D99810}" srcOrd="0" destOrd="0" presId="urn:microsoft.com/office/officeart/2005/8/layout/target2"/>
    <dgm:cxn modelId="{771D1578-6157-465A-A33A-14EE39257555}" type="presParOf" srcId="{7F8D7A07-7284-4585-83CF-4A8305D8D354}" destId="{4B1C821B-1538-4F12-AD8D-0FA748AD72D9}" srcOrd="1" destOrd="0" presId="urn:microsoft.com/office/officeart/2005/8/layout/target2"/>
    <dgm:cxn modelId="{767FE565-C502-46EF-9267-111542CFBF28}" type="presParOf" srcId="{4B1C821B-1538-4F12-AD8D-0FA748AD72D9}" destId="{7AB1834E-C7F3-4BAA-A431-ADDCDD0BB4AF}" srcOrd="0" destOrd="0" presId="urn:microsoft.com/office/officeart/2005/8/layout/target2"/>
    <dgm:cxn modelId="{D39BB9C6-63D8-472B-AFEC-6649CE54C3CD}" type="presParOf" srcId="{4B1C821B-1538-4F12-AD8D-0FA748AD72D9}" destId="{D6DE3550-367B-490A-831A-5F49F365B2A7}" srcOrd="1" destOrd="0" presId="urn:microsoft.com/office/officeart/2005/8/layout/target2"/>
    <dgm:cxn modelId="{10FF9AB6-603E-4758-B857-9AC6A8E5D10C}" type="presParOf" srcId="{4B1C821B-1538-4F12-AD8D-0FA748AD72D9}" destId="{8FD34AAE-1BF8-438B-945D-45B087E8041A}" srcOrd="2" destOrd="0" presId="urn:microsoft.com/office/officeart/2005/8/layout/target2"/>
    <dgm:cxn modelId="{6F632498-9206-41F5-A5AD-CF6C09D48985}" type="presParOf" srcId="{4B1C821B-1538-4F12-AD8D-0FA748AD72D9}" destId="{2E432800-93AB-4B24-A502-99B201502889}" srcOrd="3" destOrd="0" presId="urn:microsoft.com/office/officeart/2005/8/layout/target2"/>
    <dgm:cxn modelId="{CD0C9BD7-FFEE-458B-8823-DFC73528AF2B}" type="presParOf" srcId="{4B1C821B-1538-4F12-AD8D-0FA748AD72D9}" destId="{EA968474-0C5A-451A-A042-0112772B0EFA}" srcOrd="4"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7E7214-730C-4E36-9BB9-715A0FB00081}" type="doc">
      <dgm:prSet loTypeId="urn:microsoft.com/office/officeart/2005/8/layout/process1" loCatId="process" qsTypeId="urn:microsoft.com/office/officeart/2005/8/quickstyle/simple1" qsCatId="simple" csTypeId="urn:microsoft.com/office/officeart/2005/8/colors/accent1_2" csCatId="accent1" phldr="1"/>
      <dgm:spPr/>
    </dgm:pt>
    <dgm:pt modelId="{E4484887-C6C7-4286-86A9-28E0CED6F40C}">
      <dgm:prSet phldrT="[Text]" custT="1"/>
      <dgm:spPr>
        <a:solidFill>
          <a:srgbClr val="002060"/>
        </a:solidFill>
      </dgm:spPr>
      <dgm:t>
        <a:bodyPr/>
        <a:lstStyle/>
        <a:p>
          <a:pPr algn="l"/>
          <a:r>
            <a:rPr lang="en-IN" sz="1250" dirty="0"/>
            <a:t>Company strategy, capabilities and past performances</a:t>
          </a:r>
        </a:p>
      </dgm:t>
    </dgm:pt>
    <dgm:pt modelId="{4E05DD7A-A1CC-4137-8382-8E6434AF53A7}" type="parTrans" cxnId="{F8BE942F-F87A-4602-A722-8894BFD4879E}">
      <dgm:prSet/>
      <dgm:spPr/>
      <dgm:t>
        <a:bodyPr/>
        <a:lstStyle/>
        <a:p>
          <a:endParaRPr lang="en-IN" sz="1250"/>
        </a:p>
      </dgm:t>
    </dgm:pt>
    <dgm:pt modelId="{AD13CD0D-E3A8-4B69-94F6-1D1BC265F73C}" type="sibTrans" cxnId="{F8BE942F-F87A-4602-A722-8894BFD4879E}">
      <dgm:prSet custT="1"/>
      <dgm:spPr/>
      <dgm:t>
        <a:bodyPr/>
        <a:lstStyle/>
        <a:p>
          <a:endParaRPr lang="en-IN" sz="1250" dirty="0"/>
        </a:p>
      </dgm:t>
    </dgm:pt>
    <dgm:pt modelId="{0A8956FD-F246-4C7B-BBBB-082F7046D948}">
      <dgm:prSet phldrT="[Text]" custT="1"/>
      <dgm:spPr>
        <a:solidFill>
          <a:srgbClr val="002060"/>
        </a:solidFill>
      </dgm:spPr>
      <dgm:t>
        <a:bodyPr/>
        <a:lstStyle/>
        <a:p>
          <a:pPr algn="l"/>
          <a:r>
            <a:rPr lang="en-IN" sz="1250" dirty="0"/>
            <a:t>Reinsurance arrangements in place and aspects like RI commission and past treaty performances </a:t>
          </a:r>
        </a:p>
      </dgm:t>
    </dgm:pt>
    <dgm:pt modelId="{7F2373CB-D711-414F-B5E9-F59D15B536BD}" type="parTrans" cxnId="{88DA5935-3801-47DC-B917-1A5FD21BC39B}">
      <dgm:prSet/>
      <dgm:spPr/>
      <dgm:t>
        <a:bodyPr/>
        <a:lstStyle/>
        <a:p>
          <a:endParaRPr lang="en-IN" sz="1250"/>
        </a:p>
      </dgm:t>
    </dgm:pt>
    <dgm:pt modelId="{9628F29C-620E-4109-99B4-EDEEFEFBD185}" type="sibTrans" cxnId="{88DA5935-3801-47DC-B917-1A5FD21BC39B}">
      <dgm:prSet custT="1"/>
      <dgm:spPr/>
      <dgm:t>
        <a:bodyPr/>
        <a:lstStyle/>
        <a:p>
          <a:endParaRPr lang="en-IN" sz="1250"/>
        </a:p>
      </dgm:t>
    </dgm:pt>
    <dgm:pt modelId="{28AF1936-484B-4B50-BDBD-E6F7ED847391}">
      <dgm:prSet phldrT="[Text]" custT="1"/>
      <dgm:spPr>
        <a:solidFill>
          <a:srgbClr val="002060"/>
        </a:solidFill>
      </dgm:spPr>
      <dgm:t>
        <a:bodyPr/>
        <a:lstStyle/>
        <a:p>
          <a:pPr algn="l"/>
          <a:r>
            <a:rPr lang="en-IN" sz="1250" dirty="0"/>
            <a:t>Scheme Nature, Covers and SI changes</a:t>
          </a:r>
        </a:p>
      </dgm:t>
    </dgm:pt>
    <dgm:pt modelId="{32860A4D-FB3B-4D3B-B67E-2393510685A2}" type="parTrans" cxnId="{8C25D0ED-80E6-4B3B-BFE8-49A0EBA44E35}">
      <dgm:prSet/>
      <dgm:spPr/>
      <dgm:t>
        <a:bodyPr/>
        <a:lstStyle/>
        <a:p>
          <a:endParaRPr lang="en-IN" sz="1250"/>
        </a:p>
      </dgm:t>
    </dgm:pt>
    <dgm:pt modelId="{35DF6072-0ACD-4C1E-928D-A2686778A7C3}" type="sibTrans" cxnId="{8C25D0ED-80E6-4B3B-BFE8-49A0EBA44E35}">
      <dgm:prSet custT="1"/>
      <dgm:spPr/>
      <dgm:t>
        <a:bodyPr/>
        <a:lstStyle/>
        <a:p>
          <a:endParaRPr lang="en-IN" sz="1250"/>
        </a:p>
      </dgm:t>
    </dgm:pt>
    <dgm:pt modelId="{164AA105-F46D-4DED-A036-86D14E7A6076}">
      <dgm:prSet custT="1"/>
      <dgm:spPr>
        <a:solidFill>
          <a:srgbClr val="002060"/>
        </a:solidFill>
      </dgm:spPr>
      <dgm:t>
        <a:bodyPr/>
        <a:lstStyle/>
        <a:p>
          <a:pPr algn="l"/>
          <a:r>
            <a:rPr lang="en-IN" sz="1250" dirty="0"/>
            <a:t>State Selection – any scheme choices exhibited by the state, level of disputes etc  </a:t>
          </a:r>
        </a:p>
      </dgm:t>
    </dgm:pt>
    <dgm:pt modelId="{FE062595-6082-421E-9972-C88C58535DA0}" type="parTrans" cxnId="{E08A2616-017C-45B4-91B3-BF261D40AD70}">
      <dgm:prSet/>
      <dgm:spPr/>
      <dgm:t>
        <a:bodyPr/>
        <a:lstStyle/>
        <a:p>
          <a:endParaRPr lang="en-IN" sz="1250"/>
        </a:p>
      </dgm:t>
    </dgm:pt>
    <dgm:pt modelId="{91F1D934-1463-43C2-8069-6EB81858B4D5}" type="sibTrans" cxnId="{E08A2616-017C-45B4-91B3-BF261D40AD70}">
      <dgm:prSet custT="1"/>
      <dgm:spPr/>
      <dgm:t>
        <a:bodyPr/>
        <a:lstStyle/>
        <a:p>
          <a:endParaRPr lang="en-IN" sz="1250"/>
        </a:p>
      </dgm:t>
    </dgm:pt>
    <dgm:pt modelId="{8549A908-C9C5-4A5C-9315-FBAADBDF3AAB}">
      <dgm:prSet custT="1"/>
      <dgm:spPr>
        <a:solidFill>
          <a:srgbClr val="002060"/>
        </a:solidFill>
      </dgm:spPr>
      <dgm:t>
        <a:bodyPr/>
        <a:lstStyle/>
        <a:p>
          <a:pPr algn="l"/>
          <a:r>
            <a:rPr lang="en-IN" sz="1250" dirty="0"/>
            <a:t>Competition – strategy  and capacity supply</a:t>
          </a:r>
        </a:p>
      </dgm:t>
    </dgm:pt>
    <dgm:pt modelId="{6D2034A0-D98E-463B-A2E5-41DAE51BDB7E}" type="parTrans" cxnId="{08BC4A0B-79D9-4C13-ADBB-EE9B24A8452C}">
      <dgm:prSet/>
      <dgm:spPr/>
      <dgm:t>
        <a:bodyPr/>
        <a:lstStyle/>
        <a:p>
          <a:endParaRPr lang="en-IN" sz="1250"/>
        </a:p>
      </dgm:t>
    </dgm:pt>
    <dgm:pt modelId="{92C1C6F0-D8DD-4DEA-A487-DA08FE27F71D}" type="sibTrans" cxnId="{08BC4A0B-79D9-4C13-ADBB-EE9B24A8452C}">
      <dgm:prSet/>
      <dgm:spPr/>
      <dgm:t>
        <a:bodyPr/>
        <a:lstStyle/>
        <a:p>
          <a:endParaRPr lang="en-IN" sz="1250"/>
        </a:p>
      </dgm:t>
    </dgm:pt>
    <dgm:pt modelId="{35925B56-AA6F-4CA2-ABF6-C2CC57415844}" type="pres">
      <dgm:prSet presAssocID="{D37E7214-730C-4E36-9BB9-715A0FB00081}" presName="Name0" presStyleCnt="0">
        <dgm:presLayoutVars>
          <dgm:dir/>
          <dgm:resizeHandles val="exact"/>
        </dgm:presLayoutVars>
      </dgm:prSet>
      <dgm:spPr/>
    </dgm:pt>
    <dgm:pt modelId="{FF258CEF-BF11-4286-A9C1-9D5932A78482}" type="pres">
      <dgm:prSet presAssocID="{E4484887-C6C7-4286-86A9-28E0CED6F40C}" presName="node" presStyleLbl="node1" presStyleIdx="0" presStyleCnt="5" custScaleY="98655">
        <dgm:presLayoutVars>
          <dgm:bulletEnabled val="1"/>
        </dgm:presLayoutVars>
      </dgm:prSet>
      <dgm:spPr/>
    </dgm:pt>
    <dgm:pt modelId="{42E4D31B-981D-46D2-8E3E-5C29188F7A03}" type="pres">
      <dgm:prSet presAssocID="{AD13CD0D-E3A8-4B69-94F6-1D1BC265F73C}" presName="sibTrans" presStyleLbl="sibTrans2D1" presStyleIdx="0" presStyleCnt="4"/>
      <dgm:spPr/>
    </dgm:pt>
    <dgm:pt modelId="{FE812CC4-0A97-4522-9B37-110A87AE97E6}" type="pres">
      <dgm:prSet presAssocID="{AD13CD0D-E3A8-4B69-94F6-1D1BC265F73C}" presName="connectorText" presStyleLbl="sibTrans2D1" presStyleIdx="0" presStyleCnt="4"/>
      <dgm:spPr/>
    </dgm:pt>
    <dgm:pt modelId="{B028660F-A357-4E0A-8D9B-684C0A26DB15}" type="pres">
      <dgm:prSet presAssocID="{0A8956FD-F246-4C7B-BBBB-082F7046D948}" presName="node" presStyleLbl="node1" presStyleIdx="1" presStyleCnt="5">
        <dgm:presLayoutVars>
          <dgm:bulletEnabled val="1"/>
        </dgm:presLayoutVars>
      </dgm:prSet>
      <dgm:spPr/>
    </dgm:pt>
    <dgm:pt modelId="{493904CF-1BAC-4790-A905-CF9383AB85FE}" type="pres">
      <dgm:prSet presAssocID="{9628F29C-620E-4109-99B4-EDEEFEFBD185}" presName="sibTrans" presStyleLbl="sibTrans2D1" presStyleIdx="1" presStyleCnt="4"/>
      <dgm:spPr/>
    </dgm:pt>
    <dgm:pt modelId="{D4C4C7EC-3491-4585-B94B-9804AB150BF5}" type="pres">
      <dgm:prSet presAssocID="{9628F29C-620E-4109-99B4-EDEEFEFBD185}" presName="connectorText" presStyleLbl="sibTrans2D1" presStyleIdx="1" presStyleCnt="4"/>
      <dgm:spPr/>
    </dgm:pt>
    <dgm:pt modelId="{36E026ED-7437-4CBA-A053-64F77F1F3464}" type="pres">
      <dgm:prSet presAssocID="{28AF1936-484B-4B50-BDBD-E6F7ED847391}" presName="node" presStyleLbl="node1" presStyleIdx="2" presStyleCnt="5">
        <dgm:presLayoutVars>
          <dgm:bulletEnabled val="1"/>
        </dgm:presLayoutVars>
      </dgm:prSet>
      <dgm:spPr/>
    </dgm:pt>
    <dgm:pt modelId="{A38E0A7A-D25C-4698-9B70-1653F063AA59}" type="pres">
      <dgm:prSet presAssocID="{35DF6072-0ACD-4C1E-928D-A2686778A7C3}" presName="sibTrans" presStyleLbl="sibTrans2D1" presStyleIdx="2" presStyleCnt="4"/>
      <dgm:spPr/>
    </dgm:pt>
    <dgm:pt modelId="{1BF18DC8-7F41-4812-AB35-FA58E10E9E0B}" type="pres">
      <dgm:prSet presAssocID="{35DF6072-0ACD-4C1E-928D-A2686778A7C3}" presName="connectorText" presStyleLbl="sibTrans2D1" presStyleIdx="2" presStyleCnt="4"/>
      <dgm:spPr/>
    </dgm:pt>
    <dgm:pt modelId="{F0EB7399-45C4-4BDC-9187-74477AFCDEBF}" type="pres">
      <dgm:prSet presAssocID="{164AA105-F46D-4DED-A036-86D14E7A6076}" presName="node" presStyleLbl="node1" presStyleIdx="3" presStyleCnt="5">
        <dgm:presLayoutVars>
          <dgm:bulletEnabled val="1"/>
        </dgm:presLayoutVars>
      </dgm:prSet>
      <dgm:spPr/>
    </dgm:pt>
    <dgm:pt modelId="{94A463FC-A693-417C-8C5B-34F76AFAED94}" type="pres">
      <dgm:prSet presAssocID="{91F1D934-1463-43C2-8069-6EB81858B4D5}" presName="sibTrans" presStyleLbl="sibTrans2D1" presStyleIdx="3" presStyleCnt="4"/>
      <dgm:spPr/>
    </dgm:pt>
    <dgm:pt modelId="{BC3810C8-FEFA-47F6-9DED-D093906DDE9F}" type="pres">
      <dgm:prSet presAssocID="{91F1D934-1463-43C2-8069-6EB81858B4D5}" presName="connectorText" presStyleLbl="sibTrans2D1" presStyleIdx="3" presStyleCnt="4"/>
      <dgm:spPr/>
    </dgm:pt>
    <dgm:pt modelId="{CC1E4674-BEDB-4626-9E38-5FD79EFE107F}" type="pres">
      <dgm:prSet presAssocID="{8549A908-C9C5-4A5C-9315-FBAADBDF3AAB}" presName="node" presStyleLbl="node1" presStyleIdx="4" presStyleCnt="5">
        <dgm:presLayoutVars>
          <dgm:bulletEnabled val="1"/>
        </dgm:presLayoutVars>
      </dgm:prSet>
      <dgm:spPr/>
    </dgm:pt>
  </dgm:ptLst>
  <dgm:cxnLst>
    <dgm:cxn modelId="{FE0B1805-E5DE-48A1-8438-C261704871FD}" type="presOf" srcId="{E4484887-C6C7-4286-86A9-28E0CED6F40C}" destId="{FF258CEF-BF11-4286-A9C1-9D5932A78482}" srcOrd="0" destOrd="0" presId="urn:microsoft.com/office/officeart/2005/8/layout/process1"/>
    <dgm:cxn modelId="{08BC4A0B-79D9-4C13-ADBB-EE9B24A8452C}" srcId="{D37E7214-730C-4E36-9BB9-715A0FB00081}" destId="{8549A908-C9C5-4A5C-9315-FBAADBDF3AAB}" srcOrd="4" destOrd="0" parTransId="{6D2034A0-D98E-463B-A2E5-41DAE51BDB7E}" sibTransId="{92C1C6F0-D8DD-4DEA-A487-DA08FE27F71D}"/>
    <dgm:cxn modelId="{B6E1A10C-50AE-4970-91D6-101EEE7F3D25}" type="presOf" srcId="{28AF1936-484B-4B50-BDBD-E6F7ED847391}" destId="{36E026ED-7437-4CBA-A053-64F77F1F3464}" srcOrd="0" destOrd="0" presId="urn:microsoft.com/office/officeart/2005/8/layout/process1"/>
    <dgm:cxn modelId="{6A887F13-ECF9-4390-8AC7-800C37B299EE}" type="presOf" srcId="{AD13CD0D-E3A8-4B69-94F6-1D1BC265F73C}" destId="{FE812CC4-0A97-4522-9B37-110A87AE97E6}" srcOrd="1" destOrd="0" presId="urn:microsoft.com/office/officeart/2005/8/layout/process1"/>
    <dgm:cxn modelId="{C3C3C615-3EAA-4A90-A745-5397AF30FA30}" type="presOf" srcId="{91F1D934-1463-43C2-8069-6EB81858B4D5}" destId="{BC3810C8-FEFA-47F6-9DED-D093906DDE9F}" srcOrd="1" destOrd="0" presId="urn:microsoft.com/office/officeart/2005/8/layout/process1"/>
    <dgm:cxn modelId="{E08A2616-017C-45B4-91B3-BF261D40AD70}" srcId="{D37E7214-730C-4E36-9BB9-715A0FB00081}" destId="{164AA105-F46D-4DED-A036-86D14E7A6076}" srcOrd="3" destOrd="0" parTransId="{FE062595-6082-421E-9972-C88C58535DA0}" sibTransId="{91F1D934-1463-43C2-8069-6EB81858B4D5}"/>
    <dgm:cxn modelId="{95B2A71E-5F43-474A-8818-ED3E2662DFC8}" type="presOf" srcId="{35DF6072-0ACD-4C1E-928D-A2686778A7C3}" destId="{A38E0A7A-D25C-4698-9B70-1653F063AA59}" srcOrd="0" destOrd="0" presId="urn:microsoft.com/office/officeart/2005/8/layout/process1"/>
    <dgm:cxn modelId="{F8BE942F-F87A-4602-A722-8894BFD4879E}" srcId="{D37E7214-730C-4E36-9BB9-715A0FB00081}" destId="{E4484887-C6C7-4286-86A9-28E0CED6F40C}" srcOrd="0" destOrd="0" parTransId="{4E05DD7A-A1CC-4137-8382-8E6434AF53A7}" sibTransId="{AD13CD0D-E3A8-4B69-94F6-1D1BC265F73C}"/>
    <dgm:cxn modelId="{FA33D831-F6C3-46EB-A8D6-FD3431BE07A0}" type="presOf" srcId="{91F1D934-1463-43C2-8069-6EB81858B4D5}" destId="{94A463FC-A693-417C-8C5B-34F76AFAED94}" srcOrd="0" destOrd="0" presId="urn:microsoft.com/office/officeart/2005/8/layout/process1"/>
    <dgm:cxn modelId="{88DA5935-3801-47DC-B917-1A5FD21BC39B}" srcId="{D37E7214-730C-4E36-9BB9-715A0FB00081}" destId="{0A8956FD-F246-4C7B-BBBB-082F7046D948}" srcOrd="1" destOrd="0" parTransId="{7F2373CB-D711-414F-B5E9-F59D15B536BD}" sibTransId="{9628F29C-620E-4109-99B4-EDEEFEFBD185}"/>
    <dgm:cxn modelId="{3A05286D-9B99-48F1-ACE3-E2765A923623}" type="presOf" srcId="{9628F29C-620E-4109-99B4-EDEEFEFBD185}" destId="{493904CF-1BAC-4790-A905-CF9383AB85FE}" srcOrd="0" destOrd="0" presId="urn:microsoft.com/office/officeart/2005/8/layout/process1"/>
    <dgm:cxn modelId="{C515E954-6066-4161-8762-C6C04D61CCDE}" type="presOf" srcId="{D37E7214-730C-4E36-9BB9-715A0FB00081}" destId="{35925B56-AA6F-4CA2-ABF6-C2CC57415844}" srcOrd="0" destOrd="0" presId="urn:microsoft.com/office/officeart/2005/8/layout/process1"/>
    <dgm:cxn modelId="{D798F554-4409-4B33-AAC6-F96DAE443E5A}" type="presOf" srcId="{9628F29C-620E-4109-99B4-EDEEFEFBD185}" destId="{D4C4C7EC-3491-4585-B94B-9804AB150BF5}" srcOrd="1" destOrd="0" presId="urn:microsoft.com/office/officeart/2005/8/layout/process1"/>
    <dgm:cxn modelId="{6F3C698D-D51D-43FD-BD1E-39A46A1BE065}" type="presOf" srcId="{164AA105-F46D-4DED-A036-86D14E7A6076}" destId="{F0EB7399-45C4-4BDC-9187-74477AFCDEBF}" srcOrd="0" destOrd="0" presId="urn:microsoft.com/office/officeart/2005/8/layout/process1"/>
    <dgm:cxn modelId="{86D75D97-6B39-4814-A4EB-49EC2D717FE0}" type="presOf" srcId="{35DF6072-0ACD-4C1E-928D-A2686778A7C3}" destId="{1BF18DC8-7F41-4812-AB35-FA58E10E9E0B}" srcOrd="1" destOrd="0" presId="urn:microsoft.com/office/officeart/2005/8/layout/process1"/>
    <dgm:cxn modelId="{27B8C8C8-8985-420B-A4B9-45F09A62CFDE}" type="presOf" srcId="{AD13CD0D-E3A8-4B69-94F6-1D1BC265F73C}" destId="{42E4D31B-981D-46D2-8E3E-5C29188F7A03}" srcOrd="0" destOrd="0" presId="urn:microsoft.com/office/officeart/2005/8/layout/process1"/>
    <dgm:cxn modelId="{4DCB08CA-199B-4AD6-A28A-5DB8CFD99F9F}" type="presOf" srcId="{0A8956FD-F246-4C7B-BBBB-082F7046D948}" destId="{B028660F-A357-4E0A-8D9B-684C0A26DB15}" srcOrd="0" destOrd="0" presId="urn:microsoft.com/office/officeart/2005/8/layout/process1"/>
    <dgm:cxn modelId="{563F20CC-59B7-452F-BA2A-3FDDA27F9DA2}" type="presOf" srcId="{8549A908-C9C5-4A5C-9315-FBAADBDF3AAB}" destId="{CC1E4674-BEDB-4626-9E38-5FD79EFE107F}" srcOrd="0" destOrd="0" presId="urn:microsoft.com/office/officeart/2005/8/layout/process1"/>
    <dgm:cxn modelId="{8C25D0ED-80E6-4B3B-BFE8-49A0EBA44E35}" srcId="{D37E7214-730C-4E36-9BB9-715A0FB00081}" destId="{28AF1936-484B-4B50-BDBD-E6F7ED847391}" srcOrd="2" destOrd="0" parTransId="{32860A4D-FB3B-4D3B-B67E-2393510685A2}" sibTransId="{35DF6072-0ACD-4C1E-928D-A2686778A7C3}"/>
    <dgm:cxn modelId="{F3AE7138-A35B-4060-8D82-88981FAAA0C8}" type="presParOf" srcId="{35925B56-AA6F-4CA2-ABF6-C2CC57415844}" destId="{FF258CEF-BF11-4286-A9C1-9D5932A78482}" srcOrd="0" destOrd="0" presId="urn:microsoft.com/office/officeart/2005/8/layout/process1"/>
    <dgm:cxn modelId="{AB26A94D-052E-4EB1-9A4D-563C3FA5514E}" type="presParOf" srcId="{35925B56-AA6F-4CA2-ABF6-C2CC57415844}" destId="{42E4D31B-981D-46D2-8E3E-5C29188F7A03}" srcOrd="1" destOrd="0" presId="urn:microsoft.com/office/officeart/2005/8/layout/process1"/>
    <dgm:cxn modelId="{252FFAF2-E7CC-47FC-AE74-33251C2CA0AB}" type="presParOf" srcId="{42E4D31B-981D-46D2-8E3E-5C29188F7A03}" destId="{FE812CC4-0A97-4522-9B37-110A87AE97E6}" srcOrd="0" destOrd="0" presId="urn:microsoft.com/office/officeart/2005/8/layout/process1"/>
    <dgm:cxn modelId="{2CC9D94B-CD7E-442F-877D-6B0F3494786B}" type="presParOf" srcId="{35925B56-AA6F-4CA2-ABF6-C2CC57415844}" destId="{B028660F-A357-4E0A-8D9B-684C0A26DB15}" srcOrd="2" destOrd="0" presId="urn:microsoft.com/office/officeart/2005/8/layout/process1"/>
    <dgm:cxn modelId="{03B144D1-C43C-47D4-A475-981130E3C72A}" type="presParOf" srcId="{35925B56-AA6F-4CA2-ABF6-C2CC57415844}" destId="{493904CF-1BAC-4790-A905-CF9383AB85FE}" srcOrd="3" destOrd="0" presId="urn:microsoft.com/office/officeart/2005/8/layout/process1"/>
    <dgm:cxn modelId="{96666072-C47C-4D0F-873A-F8EEF72FE2CF}" type="presParOf" srcId="{493904CF-1BAC-4790-A905-CF9383AB85FE}" destId="{D4C4C7EC-3491-4585-B94B-9804AB150BF5}" srcOrd="0" destOrd="0" presId="urn:microsoft.com/office/officeart/2005/8/layout/process1"/>
    <dgm:cxn modelId="{7F0DEC65-E487-4AE6-AAE2-B794457AF71B}" type="presParOf" srcId="{35925B56-AA6F-4CA2-ABF6-C2CC57415844}" destId="{36E026ED-7437-4CBA-A053-64F77F1F3464}" srcOrd="4" destOrd="0" presId="urn:microsoft.com/office/officeart/2005/8/layout/process1"/>
    <dgm:cxn modelId="{FA8B7CDE-D88F-4002-8B9C-84410673FD5C}" type="presParOf" srcId="{35925B56-AA6F-4CA2-ABF6-C2CC57415844}" destId="{A38E0A7A-D25C-4698-9B70-1653F063AA59}" srcOrd="5" destOrd="0" presId="urn:microsoft.com/office/officeart/2005/8/layout/process1"/>
    <dgm:cxn modelId="{40589DCF-21C9-4829-B44A-BD3CA02484A5}" type="presParOf" srcId="{A38E0A7A-D25C-4698-9B70-1653F063AA59}" destId="{1BF18DC8-7F41-4812-AB35-FA58E10E9E0B}" srcOrd="0" destOrd="0" presId="urn:microsoft.com/office/officeart/2005/8/layout/process1"/>
    <dgm:cxn modelId="{536FB3EA-E2C4-4230-8D8E-FE2691E6F12B}" type="presParOf" srcId="{35925B56-AA6F-4CA2-ABF6-C2CC57415844}" destId="{F0EB7399-45C4-4BDC-9187-74477AFCDEBF}" srcOrd="6" destOrd="0" presId="urn:microsoft.com/office/officeart/2005/8/layout/process1"/>
    <dgm:cxn modelId="{4C346039-B383-4DD4-8B0F-5D21FEE44A76}" type="presParOf" srcId="{35925B56-AA6F-4CA2-ABF6-C2CC57415844}" destId="{94A463FC-A693-417C-8C5B-34F76AFAED94}" srcOrd="7" destOrd="0" presId="urn:microsoft.com/office/officeart/2005/8/layout/process1"/>
    <dgm:cxn modelId="{59BEB5F1-9D27-4EBB-975F-5F67CC5BF9DB}" type="presParOf" srcId="{94A463FC-A693-417C-8C5B-34F76AFAED94}" destId="{BC3810C8-FEFA-47F6-9DED-D093906DDE9F}" srcOrd="0" destOrd="0" presId="urn:microsoft.com/office/officeart/2005/8/layout/process1"/>
    <dgm:cxn modelId="{D8532556-CFE4-4086-B74F-5724A2B4D3A2}" type="presParOf" srcId="{35925B56-AA6F-4CA2-ABF6-C2CC57415844}" destId="{CC1E4674-BEDB-4626-9E38-5FD79EFE107F}"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EE8AFC-AB0A-4D39-9DF2-4A180E24231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01D7990F-7404-461D-BB90-D68ABDF51944}">
      <dgm:prSet phldrT="[Text]"/>
      <dgm:spPr>
        <a:solidFill>
          <a:srgbClr val="002060"/>
        </a:solidFill>
      </dgm:spPr>
      <dgm:t>
        <a:bodyPr/>
        <a:lstStyle/>
        <a:p>
          <a:r>
            <a:rPr lang="en-IN" dirty="0"/>
            <a:t>Cluster and Data level Definitions</a:t>
          </a:r>
        </a:p>
      </dgm:t>
    </dgm:pt>
    <dgm:pt modelId="{1BD046F8-16AB-4FEB-B86B-2AB817F82C64}" type="parTrans" cxnId="{7FE8DCBB-EEAA-4281-8267-2B788D3980F5}">
      <dgm:prSet/>
      <dgm:spPr/>
      <dgm:t>
        <a:bodyPr/>
        <a:lstStyle/>
        <a:p>
          <a:endParaRPr lang="en-IN"/>
        </a:p>
      </dgm:t>
    </dgm:pt>
    <dgm:pt modelId="{4D4DCE14-A4E5-498B-95E5-00898B3E3661}" type="sibTrans" cxnId="{7FE8DCBB-EEAA-4281-8267-2B788D3980F5}">
      <dgm:prSet/>
      <dgm:spPr/>
      <dgm:t>
        <a:bodyPr/>
        <a:lstStyle/>
        <a:p>
          <a:endParaRPr lang="en-IN"/>
        </a:p>
      </dgm:t>
    </dgm:pt>
    <dgm:pt modelId="{0CC74C3D-A731-4AFE-8C2B-63B0A0FD552D}">
      <dgm:prSet phldrT="[Text]"/>
      <dgm:spPr/>
      <dgm:t>
        <a:bodyPr/>
        <a:lstStyle/>
        <a:p>
          <a:r>
            <a:rPr lang="en-IN" dirty="0"/>
            <a:t>Yield data level </a:t>
          </a:r>
          <a:r>
            <a:rPr lang="en-IN" dirty="0" err="1"/>
            <a:t>vs</a:t>
          </a:r>
          <a:r>
            <a:rPr lang="en-IN" dirty="0"/>
            <a:t> IU definitions</a:t>
          </a:r>
        </a:p>
      </dgm:t>
    </dgm:pt>
    <dgm:pt modelId="{392BEDB3-FE7E-4099-9D1A-A37BCFF407EE}" type="parTrans" cxnId="{D864A637-FA72-43C4-BEB8-AFC72F240FC7}">
      <dgm:prSet/>
      <dgm:spPr/>
      <dgm:t>
        <a:bodyPr/>
        <a:lstStyle/>
        <a:p>
          <a:endParaRPr lang="en-IN"/>
        </a:p>
      </dgm:t>
    </dgm:pt>
    <dgm:pt modelId="{92BCFDC8-9E5B-4504-B214-2F259C906FF7}" type="sibTrans" cxnId="{D864A637-FA72-43C4-BEB8-AFC72F240FC7}">
      <dgm:prSet/>
      <dgm:spPr/>
      <dgm:t>
        <a:bodyPr/>
        <a:lstStyle/>
        <a:p>
          <a:endParaRPr lang="en-IN"/>
        </a:p>
      </dgm:t>
    </dgm:pt>
    <dgm:pt modelId="{53F86FA6-D084-46FE-9110-A321F5446718}">
      <dgm:prSet phldrT="[Text]"/>
      <dgm:spPr/>
      <dgm:t>
        <a:bodyPr/>
        <a:lstStyle/>
        <a:p>
          <a:r>
            <a:rPr lang="en-IN" dirty="0"/>
            <a:t> Clusters definitions</a:t>
          </a:r>
        </a:p>
      </dgm:t>
    </dgm:pt>
    <dgm:pt modelId="{4EF9C080-B388-4521-AEB5-F48EA55EB371}" type="parTrans" cxnId="{CEC3FDE6-83D7-45FA-B98E-DB34349B4738}">
      <dgm:prSet/>
      <dgm:spPr/>
      <dgm:t>
        <a:bodyPr/>
        <a:lstStyle/>
        <a:p>
          <a:endParaRPr lang="en-IN"/>
        </a:p>
      </dgm:t>
    </dgm:pt>
    <dgm:pt modelId="{39DC9AEE-F037-4D9B-ADE0-6F422D946238}" type="sibTrans" cxnId="{CEC3FDE6-83D7-45FA-B98E-DB34349B4738}">
      <dgm:prSet/>
      <dgm:spPr/>
      <dgm:t>
        <a:bodyPr/>
        <a:lstStyle/>
        <a:p>
          <a:endParaRPr lang="en-IN"/>
        </a:p>
      </dgm:t>
    </dgm:pt>
    <dgm:pt modelId="{95B21070-1445-4669-ADF3-A83BE8E1358C}">
      <dgm:prSet phldrT="[Text]"/>
      <dgm:spPr>
        <a:solidFill>
          <a:srgbClr val="002060"/>
        </a:solidFill>
      </dgm:spPr>
      <dgm:t>
        <a:bodyPr/>
        <a:lstStyle/>
        <a:p>
          <a:r>
            <a:rPr lang="en-IN" dirty="0"/>
            <a:t>Crops included in the scheme</a:t>
          </a:r>
        </a:p>
      </dgm:t>
    </dgm:pt>
    <dgm:pt modelId="{91CF7B9F-CF81-45F1-BDE3-1C3CF8C668A3}" type="parTrans" cxnId="{1898E30F-2139-4FC1-A49E-52D66E072FCE}">
      <dgm:prSet/>
      <dgm:spPr/>
      <dgm:t>
        <a:bodyPr/>
        <a:lstStyle/>
        <a:p>
          <a:endParaRPr lang="en-IN"/>
        </a:p>
      </dgm:t>
    </dgm:pt>
    <dgm:pt modelId="{D96227EA-7D90-4B18-ABA0-2AA26B6E5C1A}" type="sibTrans" cxnId="{1898E30F-2139-4FC1-A49E-52D66E072FCE}">
      <dgm:prSet/>
      <dgm:spPr/>
      <dgm:t>
        <a:bodyPr/>
        <a:lstStyle/>
        <a:p>
          <a:endParaRPr lang="en-IN"/>
        </a:p>
      </dgm:t>
    </dgm:pt>
    <dgm:pt modelId="{B56F5936-EC31-45B6-A523-27CBFCF5E543}">
      <dgm:prSet phldrT="[Text]"/>
      <dgm:spPr/>
      <dgm:t>
        <a:bodyPr/>
        <a:lstStyle/>
        <a:p>
          <a:r>
            <a:rPr lang="en-IN" dirty="0"/>
            <a:t>New crops</a:t>
          </a:r>
        </a:p>
      </dgm:t>
    </dgm:pt>
    <dgm:pt modelId="{C3F135E6-2834-4A1A-9F18-554311E49F17}" type="parTrans" cxnId="{FDA41392-AABD-4661-B343-C42BBFB8907D}">
      <dgm:prSet/>
      <dgm:spPr/>
      <dgm:t>
        <a:bodyPr/>
        <a:lstStyle/>
        <a:p>
          <a:endParaRPr lang="en-IN"/>
        </a:p>
      </dgm:t>
    </dgm:pt>
    <dgm:pt modelId="{C4624FDF-015F-4092-8354-209F51C63E7F}" type="sibTrans" cxnId="{FDA41392-AABD-4661-B343-C42BBFB8907D}">
      <dgm:prSet/>
      <dgm:spPr/>
      <dgm:t>
        <a:bodyPr/>
        <a:lstStyle/>
        <a:p>
          <a:endParaRPr lang="en-IN"/>
        </a:p>
      </dgm:t>
    </dgm:pt>
    <dgm:pt modelId="{2FC5852C-9CD2-4B34-98A7-1FF82434A8B9}">
      <dgm:prSet phldrT="[Text]"/>
      <dgm:spPr/>
      <dgm:t>
        <a:bodyPr/>
        <a:lstStyle/>
        <a:p>
          <a:r>
            <a:rPr lang="en-IN" dirty="0"/>
            <a:t>Clarity on yield calculations e.g. Number of pickings, with / without pods etc.</a:t>
          </a:r>
        </a:p>
      </dgm:t>
    </dgm:pt>
    <dgm:pt modelId="{B7991232-757E-41BB-A0DE-912B4B4225E7}" type="parTrans" cxnId="{F362ACB0-F964-4A70-BAA7-F00C6EC104BD}">
      <dgm:prSet/>
      <dgm:spPr/>
      <dgm:t>
        <a:bodyPr/>
        <a:lstStyle/>
        <a:p>
          <a:endParaRPr lang="en-IN"/>
        </a:p>
      </dgm:t>
    </dgm:pt>
    <dgm:pt modelId="{34DBC548-BFDF-4C7A-9CF9-6D98445D1687}" type="sibTrans" cxnId="{F362ACB0-F964-4A70-BAA7-F00C6EC104BD}">
      <dgm:prSet/>
      <dgm:spPr/>
      <dgm:t>
        <a:bodyPr/>
        <a:lstStyle/>
        <a:p>
          <a:endParaRPr lang="en-IN"/>
        </a:p>
      </dgm:t>
    </dgm:pt>
    <dgm:pt modelId="{DDBA739E-450C-4718-8ECD-889A41A3B2D7}">
      <dgm:prSet phldrT="[Text]"/>
      <dgm:spPr>
        <a:solidFill>
          <a:srgbClr val="002060"/>
        </a:solidFill>
      </dgm:spPr>
      <dgm:t>
        <a:bodyPr/>
        <a:lstStyle/>
        <a:p>
          <a:r>
            <a:rPr lang="en-IN" dirty="0"/>
            <a:t>Type of Scheme</a:t>
          </a:r>
        </a:p>
      </dgm:t>
    </dgm:pt>
    <dgm:pt modelId="{089DD1AD-8653-4C92-921D-72CFDB0C4911}" type="parTrans" cxnId="{5E8AD984-001E-4682-9B0F-A993A91EB14E}">
      <dgm:prSet/>
      <dgm:spPr/>
      <dgm:t>
        <a:bodyPr/>
        <a:lstStyle/>
        <a:p>
          <a:endParaRPr lang="en-IN"/>
        </a:p>
      </dgm:t>
    </dgm:pt>
    <dgm:pt modelId="{D8B69EE1-E249-49ED-89AF-56941351B4EA}" type="sibTrans" cxnId="{5E8AD984-001E-4682-9B0F-A993A91EB14E}">
      <dgm:prSet/>
      <dgm:spPr/>
      <dgm:t>
        <a:bodyPr/>
        <a:lstStyle/>
        <a:p>
          <a:endParaRPr lang="en-IN"/>
        </a:p>
      </dgm:t>
    </dgm:pt>
    <dgm:pt modelId="{E57AD710-4B6C-4DEE-94E5-8B3A717C164D}">
      <dgm:prSet phldrT="[Text]"/>
      <dgm:spPr/>
      <dgm:t>
        <a:bodyPr/>
        <a:lstStyle/>
        <a:p>
          <a:r>
            <a:rPr lang="en-IN" dirty="0"/>
            <a:t>PMFBY/RWBCIS</a:t>
          </a:r>
        </a:p>
      </dgm:t>
    </dgm:pt>
    <dgm:pt modelId="{5D23A71A-1466-42D7-861D-CED54B5E5019}" type="parTrans" cxnId="{E5765CAB-A4F1-488D-AA51-185C2E4C9AD8}">
      <dgm:prSet/>
      <dgm:spPr/>
      <dgm:t>
        <a:bodyPr/>
        <a:lstStyle/>
        <a:p>
          <a:endParaRPr lang="en-IN"/>
        </a:p>
      </dgm:t>
    </dgm:pt>
    <dgm:pt modelId="{F1344418-EAF1-4714-811C-92697E9A323C}" type="sibTrans" cxnId="{E5765CAB-A4F1-488D-AA51-185C2E4C9AD8}">
      <dgm:prSet/>
      <dgm:spPr/>
      <dgm:t>
        <a:bodyPr/>
        <a:lstStyle/>
        <a:p>
          <a:endParaRPr lang="en-IN"/>
        </a:p>
      </dgm:t>
    </dgm:pt>
    <dgm:pt modelId="{1FD1A37D-30C2-4F07-9989-2F645E6E380E}">
      <dgm:prSet phldrT="[Text]"/>
      <dgm:spPr/>
      <dgm:t>
        <a:bodyPr/>
        <a:lstStyle/>
        <a:p>
          <a:r>
            <a:rPr lang="en-IN" dirty="0"/>
            <a:t>State Schemes</a:t>
          </a:r>
        </a:p>
      </dgm:t>
    </dgm:pt>
    <dgm:pt modelId="{5B4AA6A3-2AEA-4BEE-B52B-A3FD3270CE2D}" type="parTrans" cxnId="{FA8516C7-2883-4C91-AA08-75D974BA54C5}">
      <dgm:prSet/>
      <dgm:spPr/>
      <dgm:t>
        <a:bodyPr/>
        <a:lstStyle/>
        <a:p>
          <a:endParaRPr lang="en-IN"/>
        </a:p>
      </dgm:t>
    </dgm:pt>
    <dgm:pt modelId="{E86D0042-CF71-4549-BFD0-4AF38ACA8784}" type="sibTrans" cxnId="{FA8516C7-2883-4C91-AA08-75D974BA54C5}">
      <dgm:prSet/>
      <dgm:spPr/>
      <dgm:t>
        <a:bodyPr/>
        <a:lstStyle/>
        <a:p>
          <a:endParaRPr lang="en-IN"/>
        </a:p>
      </dgm:t>
    </dgm:pt>
    <dgm:pt modelId="{A60C2732-64D0-42B4-9754-3989FDB6F852}" type="pres">
      <dgm:prSet presAssocID="{50EE8AFC-AB0A-4D39-9DF2-4A180E24231F}" presName="Name0" presStyleCnt="0">
        <dgm:presLayoutVars>
          <dgm:dir/>
          <dgm:animLvl val="lvl"/>
          <dgm:resizeHandles val="exact"/>
        </dgm:presLayoutVars>
      </dgm:prSet>
      <dgm:spPr/>
    </dgm:pt>
    <dgm:pt modelId="{B88345BC-8B0D-482D-8AFC-5018E60521D6}" type="pres">
      <dgm:prSet presAssocID="{01D7990F-7404-461D-BB90-D68ABDF51944}" presName="composite" presStyleCnt="0"/>
      <dgm:spPr/>
    </dgm:pt>
    <dgm:pt modelId="{AB6AADA9-9D04-4332-98F9-A23675E72170}" type="pres">
      <dgm:prSet presAssocID="{01D7990F-7404-461D-BB90-D68ABDF51944}" presName="parTx" presStyleLbl="alignNode1" presStyleIdx="0" presStyleCnt="3">
        <dgm:presLayoutVars>
          <dgm:chMax val="0"/>
          <dgm:chPref val="0"/>
          <dgm:bulletEnabled val="1"/>
        </dgm:presLayoutVars>
      </dgm:prSet>
      <dgm:spPr/>
    </dgm:pt>
    <dgm:pt modelId="{2609511B-BC36-45F5-865A-D7A176C57B59}" type="pres">
      <dgm:prSet presAssocID="{01D7990F-7404-461D-BB90-D68ABDF51944}" presName="desTx" presStyleLbl="alignAccFollowNode1" presStyleIdx="0" presStyleCnt="3">
        <dgm:presLayoutVars>
          <dgm:bulletEnabled val="1"/>
        </dgm:presLayoutVars>
      </dgm:prSet>
      <dgm:spPr/>
    </dgm:pt>
    <dgm:pt modelId="{EE91D580-A583-4D7C-9D65-A697472105D3}" type="pres">
      <dgm:prSet presAssocID="{4D4DCE14-A4E5-498B-95E5-00898B3E3661}" presName="space" presStyleCnt="0"/>
      <dgm:spPr/>
    </dgm:pt>
    <dgm:pt modelId="{DA1B6BE2-436E-44DB-84E4-6B914D4CB514}" type="pres">
      <dgm:prSet presAssocID="{95B21070-1445-4669-ADF3-A83BE8E1358C}" presName="composite" presStyleCnt="0"/>
      <dgm:spPr/>
    </dgm:pt>
    <dgm:pt modelId="{D43F5916-54CD-474D-9BB9-D0F3F0EE4F87}" type="pres">
      <dgm:prSet presAssocID="{95B21070-1445-4669-ADF3-A83BE8E1358C}" presName="parTx" presStyleLbl="alignNode1" presStyleIdx="1" presStyleCnt="3">
        <dgm:presLayoutVars>
          <dgm:chMax val="0"/>
          <dgm:chPref val="0"/>
          <dgm:bulletEnabled val="1"/>
        </dgm:presLayoutVars>
      </dgm:prSet>
      <dgm:spPr/>
    </dgm:pt>
    <dgm:pt modelId="{FD16561B-AC1D-47FF-9FF7-9A355DB58298}" type="pres">
      <dgm:prSet presAssocID="{95B21070-1445-4669-ADF3-A83BE8E1358C}" presName="desTx" presStyleLbl="alignAccFollowNode1" presStyleIdx="1" presStyleCnt="3">
        <dgm:presLayoutVars>
          <dgm:bulletEnabled val="1"/>
        </dgm:presLayoutVars>
      </dgm:prSet>
      <dgm:spPr/>
    </dgm:pt>
    <dgm:pt modelId="{E72331C9-0524-44C1-AEF9-E0379FD81C07}" type="pres">
      <dgm:prSet presAssocID="{D96227EA-7D90-4B18-ABA0-2AA26B6E5C1A}" presName="space" presStyleCnt="0"/>
      <dgm:spPr/>
    </dgm:pt>
    <dgm:pt modelId="{92C47B86-407C-4898-876F-062F2915FA87}" type="pres">
      <dgm:prSet presAssocID="{DDBA739E-450C-4718-8ECD-889A41A3B2D7}" presName="composite" presStyleCnt="0"/>
      <dgm:spPr/>
    </dgm:pt>
    <dgm:pt modelId="{4B8528E1-07EB-4147-99C1-40A52FE489DD}" type="pres">
      <dgm:prSet presAssocID="{DDBA739E-450C-4718-8ECD-889A41A3B2D7}" presName="parTx" presStyleLbl="alignNode1" presStyleIdx="2" presStyleCnt="3">
        <dgm:presLayoutVars>
          <dgm:chMax val="0"/>
          <dgm:chPref val="0"/>
          <dgm:bulletEnabled val="1"/>
        </dgm:presLayoutVars>
      </dgm:prSet>
      <dgm:spPr/>
    </dgm:pt>
    <dgm:pt modelId="{91D40ABC-9C1F-4233-BF46-26FF7CB2989D}" type="pres">
      <dgm:prSet presAssocID="{DDBA739E-450C-4718-8ECD-889A41A3B2D7}" presName="desTx" presStyleLbl="alignAccFollowNode1" presStyleIdx="2" presStyleCnt="3">
        <dgm:presLayoutVars>
          <dgm:bulletEnabled val="1"/>
        </dgm:presLayoutVars>
      </dgm:prSet>
      <dgm:spPr/>
    </dgm:pt>
  </dgm:ptLst>
  <dgm:cxnLst>
    <dgm:cxn modelId="{1898E30F-2139-4FC1-A49E-52D66E072FCE}" srcId="{50EE8AFC-AB0A-4D39-9DF2-4A180E24231F}" destId="{95B21070-1445-4669-ADF3-A83BE8E1358C}" srcOrd="1" destOrd="0" parTransId="{91CF7B9F-CF81-45F1-BDE3-1C3CF8C668A3}" sibTransId="{D96227EA-7D90-4B18-ABA0-2AA26B6E5C1A}"/>
    <dgm:cxn modelId="{84946A27-7492-4224-B978-E16885BF7E9F}" type="presOf" srcId="{B56F5936-EC31-45B6-A523-27CBFCF5E543}" destId="{FD16561B-AC1D-47FF-9FF7-9A355DB58298}" srcOrd="0" destOrd="0" presId="urn:microsoft.com/office/officeart/2005/8/layout/hList1"/>
    <dgm:cxn modelId="{6132E229-F676-43D5-8C01-586420F9C280}" type="presOf" srcId="{0CC74C3D-A731-4AFE-8C2B-63B0A0FD552D}" destId="{2609511B-BC36-45F5-865A-D7A176C57B59}" srcOrd="0" destOrd="0" presId="urn:microsoft.com/office/officeart/2005/8/layout/hList1"/>
    <dgm:cxn modelId="{D864A637-FA72-43C4-BEB8-AFC72F240FC7}" srcId="{01D7990F-7404-461D-BB90-D68ABDF51944}" destId="{0CC74C3D-A731-4AFE-8C2B-63B0A0FD552D}" srcOrd="0" destOrd="0" parTransId="{392BEDB3-FE7E-4099-9D1A-A37BCFF407EE}" sibTransId="{92BCFDC8-9E5B-4504-B214-2F259C906FF7}"/>
    <dgm:cxn modelId="{43844C62-784A-4992-BD0E-2C221D9853B4}" type="presOf" srcId="{1FD1A37D-30C2-4F07-9989-2F645E6E380E}" destId="{91D40ABC-9C1F-4233-BF46-26FF7CB2989D}" srcOrd="0" destOrd="1" presId="urn:microsoft.com/office/officeart/2005/8/layout/hList1"/>
    <dgm:cxn modelId="{4FB56967-AA59-4D64-B6FE-8F89134C57C0}" type="presOf" srcId="{53F86FA6-D084-46FE-9110-A321F5446718}" destId="{2609511B-BC36-45F5-865A-D7A176C57B59}" srcOrd="0" destOrd="1" presId="urn:microsoft.com/office/officeart/2005/8/layout/hList1"/>
    <dgm:cxn modelId="{8454FF49-EE1F-4A13-AC3A-3B1F84C11872}" type="presOf" srcId="{E57AD710-4B6C-4DEE-94E5-8B3A717C164D}" destId="{91D40ABC-9C1F-4233-BF46-26FF7CB2989D}" srcOrd="0" destOrd="0" presId="urn:microsoft.com/office/officeart/2005/8/layout/hList1"/>
    <dgm:cxn modelId="{2BD9BB6C-B148-4EB8-A093-8C7CF08175D3}" type="presOf" srcId="{DDBA739E-450C-4718-8ECD-889A41A3B2D7}" destId="{4B8528E1-07EB-4147-99C1-40A52FE489DD}" srcOrd="0" destOrd="0" presId="urn:microsoft.com/office/officeart/2005/8/layout/hList1"/>
    <dgm:cxn modelId="{4A10884F-5C96-49AD-9628-CBD35D5EF920}" type="presOf" srcId="{01D7990F-7404-461D-BB90-D68ABDF51944}" destId="{AB6AADA9-9D04-4332-98F9-A23675E72170}" srcOrd="0" destOrd="0" presId="urn:microsoft.com/office/officeart/2005/8/layout/hList1"/>
    <dgm:cxn modelId="{0E54BC4F-D576-4A56-B309-9E860DA1A47D}" type="presOf" srcId="{95B21070-1445-4669-ADF3-A83BE8E1358C}" destId="{D43F5916-54CD-474D-9BB9-D0F3F0EE4F87}" srcOrd="0" destOrd="0" presId="urn:microsoft.com/office/officeart/2005/8/layout/hList1"/>
    <dgm:cxn modelId="{492A3652-949C-4750-9574-9EB0B662DA77}" type="presOf" srcId="{2FC5852C-9CD2-4B34-98A7-1FF82434A8B9}" destId="{FD16561B-AC1D-47FF-9FF7-9A355DB58298}" srcOrd="0" destOrd="1" presId="urn:microsoft.com/office/officeart/2005/8/layout/hList1"/>
    <dgm:cxn modelId="{5E8AD984-001E-4682-9B0F-A993A91EB14E}" srcId="{50EE8AFC-AB0A-4D39-9DF2-4A180E24231F}" destId="{DDBA739E-450C-4718-8ECD-889A41A3B2D7}" srcOrd="2" destOrd="0" parTransId="{089DD1AD-8653-4C92-921D-72CFDB0C4911}" sibTransId="{D8B69EE1-E249-49ED-89AF-56941351B4EA}"/>
    <dgm:cxn modelId="{FDA41392-AABD-4661-B343-C42BBFB8907D}" srcId="{95B21070-1445-4669-ADF3-A83BE8E1358C}" destId="{B56F5936-EC31-45B6-A523-27CBFCF5E543}" srcOrd="0" destOrd="0" parTransId="{C3F135E6-2834-4A1A-9F18-554311E49F17}" sibTransId="{C4624FDF-015F-4092-8354-209F51C63E7F}"/>
    <dgm:cxn modelId="{E5765CAB-A4F1-488D-AA51-185C2E4C9AD8}" srcId="{DDBA739E-450C-4718-8ECD-889A41A3B2D7}" destId="{E57AD710-4B6C-4DEE-94E5-8B3A717C164D}" srcOrd="0" destOrd="0" parTransId="{5D23A71A-1466-42D7-861D-CED54B5E5019}" sibTransId="{F1344418-EAF1-4714-811C-92697E9A323C}"/>
    <dgm:cxn modelId="{F362ACB0-F964-4A70-BAA7-F00C6EC104BD}" srcId="{95B21070-1445-4669-ADF3-A83BE8E1358C}" destId="{2FC5852C-9CD2-4B34-98A7-1FF82434A8B9}" srcOrd="1" destOrd="0" parTransId="{B7991232-757E-41BB-A0DE-912B4B4225E7}" sibTransId="{34DBC548-BFDF-4C7A-9CF9-6D98445D1687}"/>
    <dgm:cxn modelId="{7FE8DCBB-EEAA-4281-8267-2B788D3980F5}" srcId="{50EE8AFC-AB0A-4D39-9DF2-4A180E24231F}" destId="{01D7990F-7404-461D-BB90-D68ABDF51944}" srcOrd="0" destOrd="0" parTransId="{1BD046F8-16AB-4FEB-B86B-2AB817F82C64}" sibTransId="{4D4DCE14-A4E5-498B-95E5-00898B3E3661}"/>
    <dgm:cxn modelId="{FA8516C7-2883-4C91-AA08-75D974BA54C5}" srcId="{DDBA739E-450C-4718-8ECD-889A41A3B2D7}" destId="{1FD1A37D-30C2-4F07-9989-2F645E6E380E}" srcOrd="1" destOrd="0" parTransId="{5B4AA6A3-2AEA-4BEE-B52B-A3FD3270CE2D}" sibTransId="{E86D0042-CF71-4549-BFD0-4AF38ACA8784}"/>
    <dgm:cxn modelId="{A1FF22DD-5819-4AC7-BF8E-C19E08FE3D40}" type="presOf" srcId="{50EE8AFC-AB0A-4D39-9DF2-4A180E24231F}" destId="{A60C2732-64D0-42B4-9754-3989FDB6F852}" srcOrd="0" destOrd="0" presId="urn:microsoft.com/office/officeart/2005/8/layout/hList1"/>
    <dgm:cxn modelId="{CEC3FDE6-83D7-45FA-B98E-DB34349B4738}" srcId="{01D7990F-7404-461D-BB90-D68ABDF51944}" destId="{53F86FA6-D084-46FE-9110-A321F5446718}" srcOrd="1" destOrd="0" parTransId="{4EF9C080-B388-4521-AEB5-F48EA55EB371}" sibTransId="{39DC9AEE-F037-4D9B-ADE0-6F422D946238}"/>
    <dgm:cxn modelId="{033DF33A-1ED8-406A-8428-D76637FD8905}" type="presParOf" srcId="{A60C2732-64D0-42B4-9754-3989FDB6F852}" destId="{B88345BC-8B0D-482D-8AFC-5018E60521D6}" srcOrd="0" destOrd="0" presId="urn:microsoft.com/office/officeart/2005/8/layout/hList1"/>
    <dgm:cxn modelId="{96D669B6-B352-4683-A001-A1AC0A1634EF}" type="presParOf" srcId="{B88345BC-8B0D-482D-8AFC-5018E60521D6}" destId="{AB6AADA9-9D04-4332-98F9-A23675E72170}" srcOrd="0" destOrd="0" presId="urn:microsoft.com/office/officeart/2005/8/layout/hList1"/>
    <dgm:cxn modelId="{5698E37D-6C0E-4157-8722-AE1CA6EF95CF}" type="presParOf" srcId="{B88345BC-8B0D-482D-8AFC-5018E60521D6}" destId="{2609511B-BC36-45F5-865A-D7A176C57B59}" srcOrd="1" destOrd="0" presId="urn:microsoft.com/office/officeart/2005/8/layout/hList1"/>
    <dgm:cxn modelId="{D20AC4DB-559B-4B26-A947-88FFC6F5B356}" type="presParOf" srcId="{A60C2732-64D0-42B4-9754-3989FDB6F852}" destId="{EE91D580-A583-4D7C-9D65-A697472105D3}" srcOrd="1" destOrd="0" presId="urn:microsoft.com/office/officeart/2005/8/layout/hList1"/>
    <dgm:cxn modelId="{227F304E-6DBC-473F-85BC-6FD87195CDF4}" type="presParOf" srcId="{A60C2732-64D0-42B4-9754-3989FDB6F852}" destId="{DA1B6BE2-436E-44DB-84E4-6B914D4CB514}" srcOrd="2" destOrd="0" presId="urn:microsoft.com/office/officeart/2005/8/layout/hList1"/>
    <dgm:cxn modelId="{8560A58F-8EE5-4109-9AC8-E52C107450F1}" type="presParOf" srcId="{DA1B6BE2-436E-44DB-84E4-6B914D4CB514}" destId="{D43F5916-54CD-474D-9BB9-D0F3F0EE4F87}" srcOrd="0" destOrd="0" presId="urn:microsoft.com/office/officeart/2005/8/layout/hList1"/>
    <dgm:cxn modelId="{17332801-A294-4B2B-9621-2F123C361A4D}" type="presParOf" srcId="{DA1B6BE2-436E-44DB-84E4-6B914D4CB514}" destId="{FD16561B-AC1D-47FF-9FF7-9A355DB58298}" srcOrd="1" destOrd="0" presId="urn:microsoft.com/office/officeart/2005/8/layout/hList1"/>
    <dgm:cxn modelId="{425DFB1C-43A7-46C4-BDBE-9C2C0CCA4F57}" type="presParOf" srcId="{A60C2732-64D0-42B4-9754-3989FDB6F852}" destId="{E72331C9-0524-44C1-AEF9-E0379FD81C07}" srcOrd="3" destOrd="0" presId="urn:microsoft.com/office/officeart/2005/8/layout/hList1"/>
    <dgm:cxn modelId="{1F317183-224E-49FE-83A1-14FD2E093FA4}" type="presParOf" srcId="{A60C2732-64D0-42B4-9754-3989FDB6F852}" destId="{92C47B86-407C-4898-876F-062F2915FA87}" srcOrd="4" destOrd="0" presId="urn:microsoft.com/office/officeart/2005/8/layout/hList1"/>
    <dgm:cxn modelId="{F16A3639-8533-41CB-9EC4-F56CF4BCBB00}" type="presParOf" srcId="{92C47B86-407C-4898-876F-062F2915FA87}" destId="{4B8528E1-07EB-4147-99C1-40A52FE489DD}" srcOrd="0" destOrd="0" presId="urn:microsoft.com/office/officeart/2005/8/layout/hList1"/>
    <dgm:cxn modelId="{0995F2C5-FF98-4724-8E33-E5AB9AD54FF6}" type="presParOf" srcId="{92C47B86-407C-4898-876F-062F2915FA87}" destId="{91D40ABC-9C1F-4233-BF46-26FF7CB2989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EE8AFC-AB0A-4D39-9DF2-4A180E24231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01D7990F-7404-461D-BB90-D68ABDF51944}">
      <dgm:prSet phldrT="[Text]"/>
      <dgm:spPr>
        <a:solidFill>
          <a:srgbClr val="002060"/>
        </a:solidFill>
      </dgm:spPr>
      <dgm:t>
        <a:bodyPr/>
        <a:lstStyle/>
        <a:p>
          <a:r>
            <a:rPr lang="en-IN" dirty="0"/>
            <a:t>TY calculations</a:t>
          </a:r>
        </a:p>
      </dgm:t>
    </dgm:pt>
    <dgm:pt modelId="{1BD046F8-16AB-4FEB-B86B-2AB817F82C64}" type="parTrans" cxnId="{7FE8DCBB-EEAA-4281-8267-2B788D3980F5}">
      <dgm:prSet/>
      <dgm:spPr/>
      <dgm:t>
        <a:bodyPr/>
        <a:lstStyle/>
        <a:p>
          <a:endParaRPr lang="en-IN"/>
        </a:p>
      </dgm:t>
    </dgm:pt>
    <dgm:pt modelId="{4D4DCE14-A4E5-498B-95E5-00898B3E3661}" type="sibTrans" cxnId="{7FE8DCBB-EEAA-4281-8267-2B788D3980F5}">
      <dgm:prSet/>
      <dgm:spPr/>
      <dgm:t>
        <a:bodyPr/>
        <a:lstStyle/>
        <a:p>
          <a:endParaRPr lang="en-IN"/>
        </a:p>
      </dgm:t>
    </dgm:pt>
    <dgm:pt modelId="{0CC74C3D-A731-4AFE-8C2B-63B0A0FD552D}">
      <dgm:prSet phldrT="[Text]"/>
      <dgm:spPr/>
      <dgm:t>
        <a:bodyPr/>
        <a:lstStyle/>
        <a:p>
          <a:r>
            <a:rPr lang="en-IN" dirty="0"/>
            <a:t>Options now available</a:t>
          </a:r>
        </a:p>
      </dgm:t>
    </dgm:pt>
    <dgm:pt modelId="{392BEDB3-FE7E-4099-9D1A-A37BCFF407EE}" type="parTrans" cxnId="{D864A637-FA72-43C4-BEB8-AFC72F240FC7}">
      <dgm:prSet/>
      <dgm:spPr/>
      <dgm:t>
        <a:bodyPr/>
        <a:lstStyle/>
        <a:p>
          <a:endParaRPr lang="en-IN"/>
        </a:p>
      </dgm:t>
    </dgm:pt>
    <dgm:pt modelId="{92BCFDC8-9E5B-4504-B214-2F259C906FF7}" type="sibTrans" cxnId="{D864A637-FA72-43C4-BEB8-AFC72F240FC7}">
      <dgm:prSet/>
      <dgm:spPr/>
      <dgm:t>
        <a:bodyPr/>
        <a:lstStyle/>
        <a:p>
          <a:endParaRPr lang="en-IN"/>
        </a:p>
      </dgm:t>
    </dgm:pt>
    <dgm:pt modelId="{53F86FA6-D084-46FE-9110-A321F5446718}">
      <dgm:prSet phldrT="[Text]"/>
      <dgm:spPr/>
      <dgm:t>
        <a:bodyPr/>
        <a:lstStyle/>
        <a:p>
          <a:r>
            <a:rPr lang="en-IN" dirty="0"/>
            <a:t>Fixed TY/ Laddered TY/ Variable TY </a:t>
          </a:r>
        </a:p>
      </dgm:t>
    </dgm:pt>
    <dgm:pt modelId="{4EF9C080-B388-4521-AEB5-F48EA55EB371}" type="parTrans" cxnId="{CEC3FDE6-83D7-45FA-B98E-DB34349B4738}">
      <dgm:prSet/>
      <dgm:spPr/>
      <dgm:t>
        <a:bodyPr/>
        <a:lstStyle/>
        <a:p>
          <a:endParaRPr lang="en-IN"/>
        </a:p>
      </dgm:t>
    </dgm:pt>
    <dgm:pt modelId="{39DC9AEE-F037-4D9B-ADE0-6F422D946238}" type="sibTrans" cxnId="{CEC3FDE6-83D7-45FA-B98E-DB34349B4738}">
      <dgm:prSet/>
      <dgm:spPr/>
      <dgm:t>
        <a:bodyPr/>
        <a:lstStyle/>
        <a:p>
          <a:endParaRPr lang="en-IN"/>
        </a:p>
      </dgm:t>
    </dgm:pt>
    <dgm:pt modelId="{95B21070-1445-4669-ADF3-A83BE8E1358C}">
      <dgm:prSet phldrT="[Text]"/>
      <dgm:spPr>
        <a:solidFill>
          <a:srgbClr val="002060"/>
        </a:solidFill>
      </dgm:spPr>
      <dgm:t>
        <a:bodyPr/>
        <a:lstStyle/>
        <a:p>
          <a:r>
            <a:rPr lang="en-IN" dirty="0"/>
            <a:t>Indemnity Levels</a:t>
          </a:r>
        </a:p>
      </dgm:t>
    </dgm:pt>
    <dgm:pt modelId="{91CF7B9F-CF81-45F1-BDE3-1C3CF8C668A3}" type="parTrans" cxnId="{1898E30F-2139-4FC1-A49E-52D66E072FCE}">
      <dgm:prSet/>
      <dgm:spPr/>
      <dgm:t>
        <a:bodyPr/>
        <a:lstStyle/>
        <a:p>
          <a:endParaRPr lang="en-IN"/>
        </a:p>
      </dgm:t>
    </dgm:pt>
    <dgm:pt modelId="{D96227EA-7D90-4B18-ABA0-2AA26B6E5C1A}" type="sibTrans" cxnId="{1898E30F-2139-4FC1-A49E-52D66E072FCE}">
      <dgm:prSet/>
      <dgm:spPr/>
      <dgm:t>
        <a:bodyPr/>
        <a:lstStyle/>
        <a:p>
          <a:endParaRPr lang="en-IN"/>
        </a:p>
      </dgm:t>
    </dgm:pt>
    <dgm:pt modelId="{B56F5936-EC31-45B6-A523-27CBFCF5E543}">
      <dgm:prSet phldrT="[Text]"/>
      <dgm:spPr/>
      <dgm:t>
        <a:bodyPr/>
        <a:lstStyle/>
        <a:p>
          <a:r>
            <a:rPr lang="en-IN" dirty="0"/>
            <a:t> 70%, 80%, 90%</a:t>
          </a:r>
        </a:p>
      </dgm:t>
    </dgm:pt>
    <dgm:pt modelId="{C3F135E6-2834-4A1A-9F18-554311E49F17}" type="parTrans" cxnId="{FDA41392-AABD-4661-B343-C42BBFB8907D}">
      <dgm:prSet/>
      <dgm:spPr/>
      <dgm:t>
        <a:bodyPr/>
        <a:lstStyle/>
        <a:p>
          <a:endParaRPr lang="en-IN"/>
        </a:p>
      </dgm:t>
    </dgm:pt>
    <dgm:pt modelId="{C4624FDF-015F-4092-8354-209F51C63E7F}" type="sibTrans" cxnId="{FDA41392-AABD-4661-B343-C42BBFB8907D}">
      <dgm:prSet/>
      <dgm:spPr/>
      <dgm:t>
        <a:bodyPr/>
        <a:lstStyle/>
        <a:p>
          <a:endParaRPr lang="en-IN"/>
        </a:p>
      </dgm:t>
    </dgm:pt>
    <dgm:pt modelId="{2FC5852C-9CD2-4B34-98A7-1FF82434A8B9}">
      <dgm:prSet phldrT="[Text]"/>
      <dgm:spPr/>
      <dgm:t>
        <a:bodyPr/>
        <a:lstStyle/>
        <a:p>
          <a:r>
            <a:rPr lang="en-IN" dirty="0"/>
            <a:t> Can become complex in case of new district / crop</a:t>
          </a:r>
        </a:p>
      </dgm:t>
    </dgm:pt>
    <dgm:pt modelId="{B7991232-757E-41BB-A0DE-912B4B4225E7}" type="parTrans" cxnId="{F362ACB0-F964-4A70-BAA7-F00C6EC104BD}">
      <dgm:prSet/>
      <dgm:spPr/>
      <dgm:t>
        <a:bodyPr/>
        <a:lstStyle/>
        <a:p>
          <a:endParaRPr lang="en-IN"/>
        </a:p>
      </dgm:t>
    </dgm:pt>
    <dgm:pt modelId="{34DBC548-BFDF-4C7A-9CF9-6D98445D1687}" type="sibTrans" cxnId="{F362ACB0-F964-4A70-BAA7-F00C6EC104BD}">
      <dgm:prSet/>
      <dgm:spPr/>
      <dgm:t>
        <a:bodyPr/>
        <a:lstStyle/>
        <a:p>
          <a:endParaRPr lang="en-IN"/>
        </a:p>
      </dgm:t>
    </dgm:pt>
    <dgm:pt modelId="{DDBA739E-450C-4718-8ECD-889A41A3B2D7}">
      <dgm:prSet phldrT="[Text]"/>
      <dgm:spPr>
        <a:solidFill>
          <a:srgbClr val="002060"/>
        </a:solidFill>
      </dgm:spPr>
      <dgm:t>
        <a:bodyPr/>
        <a:lstStyle/>
        <a:p>
          <a:r>
            <a:rPr lang="en-IN" dirty="0"/>
            <a:t>SI basis</a:t>
          </a:r>
        </a:p>
      </dgm:t>
    </dgm:pt>
    <dgm:pt modelId="{089DD1AD-8653-4C92-921D-72CFDB0C4911}" type="parTrans" cxnId="{5E8AD984-001E-4682-9B0F-A993A91EB14E}">
      <dgm:prSet/>
      <dgm:spPr/>
      <dgm:t>
        <a:bodyPr/>
        <a:lstStyle/>
        <a:p>
          <a:endParaRPr lang="en-IN"/>
        </a:p>
      </dgm:t>
    </dgm:pt>
    <dgm:pt modelId="{D8B69EE1-E249-49ED-89AF-56941351B4EA}" type="sibTrans" cxnId="{5E8AD984-001E-4682-9B0F-A993A91EB14E}">
      <dgm:prSet/>
      <dgm:spPr/>
      <dgm:t>
        <a:bodyPr/>
        <a:lstStyle/>
        <a:p>
          <a:endParaRPr lang="en-IN"/>
        </a:p>
      </dgm:t>
    </dgm:pt>
    <dgm:pt modelId="{E57AD710-4B6C-4DEE-94E5-8B3A717C164D}">
      <dgm:prSet phldrT="[Text]"/>
      <dgm:spPr/>
      <dgm:t>
        <a:bodyPr/>
        <a:lstStyle/>
        <a:p>
          <a:r>
            <a:rPr lang="en-IN" dirty="0"/>
            <a:t>Scale of Finance</a:t>
          </a:r>
        </a:p>
      </dgm:t>
    </dgm:pt>
    <dgm:pt modelId="{5D23A71A-1466-42D7-861D-CED54B5E5019}" type="parTrans" cxnId="{E5765CAB-A4F1-488D-AA51-185C2E4C9AD8}">
      <dgm:prSet/>
      <dgm:spPr/>
      <dgm:t>
        <a:bodyPr/>
        <a:lstStyle/>
        <a:p>
          <a:endParaRPr lang="en-IN"/>
        </a:p>
      </dgm:t>
    </dgm:pt>
    <dgm:pt modelId="{F1344418-EAF1-4714-811C-92697E9A323C}" type="sibTrans" cxnId="{E5765CAB-A4F1-488D-AA51-185C2E4C9AD8}">
      <dgm:prSet/>
      <dgm:spPr/>
      <dgm:t>
        <a:bodyPr/>
        <a:lstStyle/>
        <a:p>
          <a:endParaRPr lang="en-IN"/>
        </a:p>
      </dgm:t>
    </dgm:pt>
    <dgm:pt modelId="{1FD1A37D-30C2-4F07-9989-2F645E6E380E}">
      <dgm:prSet phldrT="[Text]"/>
      <dgm:spPr/>
      <dgm:t>
        <a:bodyPr/>
        <a:lstStyle/>
        <a:p>
          <a:r>
            <a:rPr lang="en-IN" dirty="0"/>
            <a:t>NAY*MSP or Farm gate price</a:t>
          </a:r>
        </a:p>
      </dgm:t>
    </dgm:pt>
    <dgm:pt modelId="{5B4AA6A3-2AEA-4BEE-B52B-A3FD3270CE2D}" type="parTrans" cxnId="{FA8516C7-2883-4C91-AA08-75D974BA54C5}">
      <dgm:prSet/>
      <dgm:spPr/>
      <dgm:t>
        <a:bodyPr/>
        <a:lstStyle/>
        <a:p>
          <a:endParaRPr lang="en-IN"/>
        </a:p>
      </dgm:t>
    </dgm:pt>
    <dgm:pt modelId="{E86D0042-CF71-4549-BFD0-4AF38ACA8784}" type="sibTrans" cxnId="{FA8516C7-2883-4C91-AA08-75D974BA54C5}">
      <dgm:prSet/>
      <dgm:spPr/>
      <dgm:t>
        <a:bodyPr/>
        <a:lstStyle/>
        <a:p>
          <a:endParaRPr lang="en-IN"/>
        </a:p>
      </dgm:t>
    </dgm:pt>
    <dgm:pt modelId="{A60C2732-64D0-42B4-9754-3989FDB6F852}" type="pres">
      <dgm:prSet presAssocID="{50EE8AFC-AB0A-4D39-9DF2-4A180E24231F}" presName="Name0" presStyleCnt="0">
        <dgm:presLayoutVars>
          <dgm:dir/>
          <dgm:animLvl val="lvl"/>
          <dgm:resizeHandles val="exact"/>
        </dgm:presLayoutVars>
      </dgm:prSet>
      <dgm:spPr/>
    </dgm:pt>
    <dgm:pt modelId="{B88345BC-8B0D-482D-8AFC-5018E60521D6}" type="pres">
      <dgm:prSet presAssocID="{01D7990F-7404-461D-BB90-D68ABDF51944}" presName="composite" presStyleCnt="0"/>
      <dgm:spPr/>
    </dgm:pt>
    <dgm:pt modelId="{AB6AADA9-9D04-4332-98F9-A23675E72170}" type="pres">
      <dgm:prSet presAssocID="{01D7990F-7404-461D-BB90-D68ABDF51944}" presName="parTx" presStyleLbl="alignNode1" presStyleIdx="0" presStyleCnt="3">
        <dgm:presLayoutVars>
          <dgm:chMax val="0"/>
          <dgm:chPref val="0"/>
          <dgm:bulletEnabled val="1"/>
        </dgm:presLayoutVars>
      </dgm:prSet>
      <dgm:spPr/>
    </dgm:pt>
    <dgm:pt modelId="{2609511B-BC36-45F5-865A-D7A176C57B59}" type="pres">
      <dgm:prSet presAssocID="{01D7990F-7404-461D-BB90-D68ABDF51944}" presName="desTx" presStyleLbl="alignAccFollowNode1" presStyleIdx="0" presStyleCnt="3">
        <dgm:presLayoutVars>
          <dgm:bulletEnabled val="1"/>
        </dgm:presLayoutVars>
      </dgm:prSet>
      <dgm:spPr/>
    </dgm:pt>
    <dgm:pt modelId="{EE91D580-A583-4D7C-9D65-A697472105D3}" type="pres">
      <dgm:prSet presAssocID="{4D4DCE14-A4E5-498B-95E5-00898B3E3661}" presName="space" presStyleCnt="0"/>
      <dgm:spPr/>
    </dgm:pt>
    <dgm:pt modelId="{DA1B6BE2-436E-44DB-84E4-6B914D4CB514}" type="pres">
      <dgm:prSet presAssocID="{95B21070-1445-4669-ADF3-A83BE8E1358C}" presName="composite" presStyleCnt="0"/>
      <dgm:spPr/>
    </dgm:pt>
    <dgm:pt modelId="{D43F5916-54CD-474D-9BB9-D0F3F0EE4F87}" type="pres">
      <dgm:prSet presAssocID="{95B21070-1445-4669-ADF3-A83BE8E1358C}" presName="parTx" presStyleLbl="alignNode1" presStyleIdx="1" presStyleCnt="3">
        <dgm:presLayoutVars>
          <dgm:chMax val="0"/>
          <dgm:chPref val="0"/>
          <dgm:bulletEnabled val="1"/>
        </dgm:presLayoutVars>
      </dgm:prSet>
      <dgm:spPr/>
    </dgm:pt>
    <dgm:pt modelId="{FD16561B-AC1D-47FF-9FF7-9A355DB58298}" type="pres">
      <dgm:prSet presAssocID="{95B21070-1445-4669-ADF3-A83BE8E1358C}" presName="desTx" presStyleLbl="alignAccFollowNode1" presStyleIdx="1" presStyleCnt="3">
        <dgm:presLayoutVars>
          <dgm:bulletEnabled val="1"/>
        </dgm:presLayoutVars>
      </dgm:prSet>
      <dgm:spPr/>
    </dgm:pt>
    <dgm:pt modelId="{E72331C9-0524-44C1-AEF9-E0379FD81C07}" type="pres">
      <dgm:prSet presAssocID="{D96227EA-7D90-4B18-ABA0-2AA26B6E5C1A}" presName="space" presStyleCnt="0"/>
      <dgm:spPr/>
    </dgm:pt>
    <dgm:pt modelId="{92C47B86-407C-4898-876F-062F2915FA87}" type="pres">
      <dgm:prSet presAssocID="{DDBA739E-450C-4718-8ECD-889A41A3B2D7}" presName="composite" presStyleCnt="0"/>
      <dgm:spPr/>
    </dgm:pt>
    <dgm:pt modelId="{4B8528E1-07EB-4147-99C1-40A52FE489DD}" type="pres">
      <dgm:prSet presAssocID="{DDBA739E-450C-4718-8ECD-889A41A3B2D7}" presName="parTx" presStyleLbl="alignNode1" presStyleIdx="2" presStyleCnt="3">
        <dgm:presLayoutVars>
          <dgm:chMax val="0"/>
          <dgm:chPref val="0"/>
          <dgm:bulletEnabled val="1"/>
        </dgm:presLayoutVars>
      </dgm:prSet>
      <dgm:spPr/>
    </dgm:pt>
    <dgm:pt modelId="{91D40ABC-9C1F-4233-BF46-26FF7CB2989D}" type="pres">
      <dgm:prSet presAssocID="{DDBA739E-450C-4718-8ECD-889A41A3B2D7}" presName="desTx" presStyleLbl="alignAccFollowNode1" presStyleIdx="2" presStyleCnt="3">
        <dgm:presLayoutVars>
          <dgm:bulletEnabled val="1"/>
        </dgm:presLayoutVars>
      </dgm:prSet>
      <dgm:spPr/>
    </dgm:pt>
  </dgm:ptLst>
  <dgm:cxnLst>
    <dgm:cxn modelId="{0B35E30C-FCF8-499A-B413-82BA8FA832C9}" type="presOf" srcId="{50EE8AFC-AB0A-4D39-9DF2-4A180E24231F}" destId="{A60C2732-64D0-42B4-9754-3989FDB6F852}" srcOrd="0" destOrd="0" presId="urn:microsoft.com/office/officeart/2005/8/layout/hList1"/>
    <dgm:cxn modelId="{1898E30F-2139-4FC1-A49E-52D66E072FCE}" srcId="{50EE8AFC-AB0A-4D39-9DF2-4A180E24231F}" destId="{95B21070-1445-4669-ADF3-A83BE8E1358C}" srcOrd="1" destOrd="0" parTransId="{91CF7B9F-CF81-45F1-BDE3-1C3CF8C668A3}" sibTransId="{D96227EA-7D90-4B18-ABA0-2AA26B6E5C1A}"/>
    <dgm:cxn modelId="{4D1A6F20-86C8-4A92-8EA0-1F5E257C1405}" type="presOf" srcId="{B56F5936-EC31-45B6-A523-27CBFCF5E543}" destId="{FD16561B-AC1D-47FF-9FF7-9A355DB58298}" srcOrd="0" destOrd="0" presId="urn:microsoft.com/office/officeart/2005/8/layout/hList1"/>
    <dgm:cxn modelId="{D864A637-FA72-43C4-BEB8-AFC72F240FC7}" srcId="{01D7990F-7404-461D-BB90-D68ABDF51944}" destId="{0CC74C3D-A731-4AFE-8C2B-63B0A0FD552D}" srcOrd="0" destOrd="0" parTransId="{392BEDB3-FE7E-4099-9D1A-A37BCFF407EE}" sibTransId="{92BCFDC8-9E5B-4504-B214-2F259C906FF7}"/>
    <dgm:cxn modelId="{B8460D3D-8D9B-496A-B7D8-37C5773E7215}" type="presOf" srcId="{2FC5852C-9CD2-4B34-98A7-1FF82434A8B9}" destId="{FD16561B-AC1D-47FF-9FF7-9A355DB58298}" srcOrd="0" destOrd="1" presId="urn:microsoft.com/office/officeart/2005/8/layout/hList1"/>
    <dgm:cxn modelId="{2373BF6C-ADC1-4950-A392-78D731A0B597}" type="presOf" srcId="{E57AD710-4B6C-4DEE-94E5-8B3A717C164D}" destId="{91D40ABC-9C1F-4233-BF46-26FF7CB2989D}" srcOrd="0" destOrd="0" presId="urn:microsoft.com/office/officeart/2005/8/layout/hList1"/>
    <dgm:cxn modelId="{5E8AD984-001E-4682-9B0F-A993A91EB14E}" srcId="{50EE8AFC-AB0A-4D39-9DF2-4A180E24231F}" destId="{DDBA739E-450C-4718-8ECD-889A41A3B2D7}" srcOrd="2" destOrd="0" parTransId="{089DD1AD-8653-4C92-921D-72CFDB0C4911}" sibTransId="{D8B69EE1-E249-49ED-89AF-56941351B4EA}"/>
    <dgm:cxn modelId="{FDA41392-AABD-4661-B343-C42BBFB8907D}" srcId="{95B21070-1445-4669-ADF3-A83BE8E1358C}" destId="{B56F5936-EC31-45B6-A523-27CBFCF5E543}" srcOrd="0" destOrd="0" parTransId="{C3F135E6-2834-4A1A-9F18-554311E49F17}" sibTransId="{C4624FDF-015F-4092-8354-209F51C63E7F}"/>
    <dgm:cxn modelId="{35C570A1-3E05-4B27-89EC-587669539ECB}" type="presOf" srcId="{95B21070-1445-4669-ADF3-A83BE8E1358C}" destId="{D43F5916-54CD-474D-9BB9-D0F3F0EE4F87}" srcOrd="0" destOrd="0" presId="urn:microsoft.com/office/officeart/2005/8/layout/hList1"/>
    <dgm:cxn modelId="{B2D7A9A2-8832-49A1-8AA8-8B870C7A4263}" type="presOf" srcId="{DDBA739E-450C-4718-8ECD-889A41A3B2D7}" destId="{4B8528E1-07EB-4147-99C1-40A52FE489DD}" srcOrd="0" destOrd="0" presId="urn:microsoft.com/office/officeart/2005/8/layout/hList1"/>
    <dgm:cxn modelId="{218858A8-31FA-4E15-A55E-95F4C791CE79}" type="presOf" srcId="{01D7990F-7404-461D-BB90-D68ABDF51944}" destId="{AB6AADA9-9D04-4332-98F9-A23675E72170}" srcOrd="0" destOrd="0" presId="urn:microsoft.com/office/officeart/2005/8/layout/hList1"/>
    <dgm:cxn modelId="{E5765CAB-A4F1-488D-AA51-185C2E4C9AD8}" srcId="{DDBA739E-450C-4718-8ECD-889A41A3B2D7}" destId="{E57AD710-4B6C-4DEE-94E5-8B3A717C164D}" srcOrd="0" destOrd="0" parTransId="{5D23A71A-1466-42D7-861D-CED54B5E5019}" sibTransId="{F1344418-EAF1-4714-811C-92697E9A323C}"/>
    <dgm:cxn modelId="{F362ACB0-F964-4A70-BAA7-F00C6EC104BD}" srcId="{95B21070-1445-4669-ADF3-A83BE8E1358C}" destId="{2FC5852C-9CD2-4B34-98A7-1FF82434A8B9}" srcOrd="1" destOrd="0" parTransId="{B7991232-757E-41BB-A0DE-912B4B4225E7}" sibTransId="{34DBC548-BFDF-4C7A-9CF9-6D98445D1687}"/>
    <dgm:cxn modelId="{7FE8DCBB-EEAA-4281-8267-2B788D3980F5}" srcId="{50EE8AFC-AB0A-4D39-9DF2-4A180E24231F}" destId="{01D7990F-7404-461D-BB90-D68ABDF51944}" srcOrd="0" destOrd="0" parTransId="{1BD046F8-16AB-4FEB-B86B-2AB817F82C64}" sibTransId="{4D4DCE14-A4E5-498B-95E5-00898B3E3661}"/>
    <dgm:cxn modelId="{FA8516C7-2883-4C91-AA08-75D974BA54C5}" srcId="{DDBA739E-450C-4718-8ECD-889A41A3B2D7}" destId="{1FD1A37D-30C2-4F07-9989-2F645E6E380E}" srcOrd="1" destOrd="0" parTransId="{5B4AA6A3-2AEA-4BEE-B52B-A3FD3270CE2D}" sibTransId="{E86D0042-CF71-4549-BFD0-4AF38ACA8784}"/>
    <dgm:cxn modelId="{218764DB-CE0B-4676-B2A3-1F8DC62AF8D3}" type="presOf" srcId="{0CC74C3D-A731-4AFE-8C2B-63B0A0FD552D}" destId="{2609511B-BC36-45F5-865A-D7A176C57B59}" srcOrd="0" destOrd="0" presId="urn:microsoft.com/office/officeart/2005/8/layout/hList1"/>
    <dgm:cxn modelId="{36F8C5E2-65E1-4B70-B912-08E99EB5FB6A}" type="presOf" srcId="{1FD1A37D-30C2-4F07-9989-2F645E6E380E}" destId="{91D40ABC-9C1F-4233-BF46-26FF7CB2989D}" srcOrd="0" destOrd="1" presId="urn:microsoft.com/office/officeart/2005/8/layout/hList1"/>
    <dgm:cxn modelId="{CEC3FDE6-83D7-45FA-B98E-DB34349B4738}" srcId="{01D7990F-7404-461D-BB90-D68ABDF51944}" destId="{53F86FA6-D084-46FE-9110-A321F5446718}" srcOrd="1" destOrd="0" parTransId="{4EF9C080-B388-4521-AEB5-F48EA55EB371}" sibTransId="{39DC9AEE-F037-4D9B-ADE0-6F422D946238}"/>
    <dgm:cxn modelId="{212D7FE7-EB7B-48A3-B82D-56BCF7ABCBDF}" type="presOf" srcId="{53F86FA6-D084-46FE-9110-A321F5446718}" destId="{2609511B-BC36-45F5-865A-D7A176C57B59}" srcOrd="0" destOrd="1" presId="urn:microsoft.com/office/officeart/2005/8/layout/hList1"/>
    <dgm:cxn modelId="{2B2E3B44-E0FD-4BEA-80EB-835AC5980E54}" type="presParOf" srcId="{A60C2732-64D0-42B4-9754-3989FDB6F852}" destId="{B88345BC-8B0D-482D-8AFC-5018E60521D6}" srcOrd="0" destOrd="0" presId="urn:microsoft.com/office/officeart/2005/8/layout/hList1"/>
    <dgm:cxn modelId="{34F6D7B9-4F75-4C59-AEF6-78188CF902AD}" type="presParOf" srcId="{B88345BC-8B0D-482D-8AFC-5018E60521D6}" destId="{AB6AADA9-9D04-4332-98F9-A23675E72170}" srcOrd="0" destOrd="0" presId="urn:microsoft.com/office/officeart/2005/8/layout/hList1"/>
    <dgm:cxn modelId="{19CE0C32-0FC0-43D9-9AAB-77D752FF1E4A}" type="presParOf" srcId="{B88345BC-8B0D-482D-8AFC-5018E60521D6}" destId="{2609511B-BC36-45F5-865A-D7A176C57B59}" srcOrd="1" destOrd="0" presId="urn:microsoft.com/office/officeart/2005/8/layout/hList1"/>
    <dgm:cxn modelId="{3292DD84-3150-4B31-8C8F-90275968C68A}" type="presParOf" srcId="{A60C2732-64D0-42B4-9754-3989FDB6F852}" destId="{EE91D580-A583-4D7C-9D65-A697472105D3}" srcOrd="1" destOrd="0" presId="urn:microsoft.com/office/officeart/2005/8/layout/hList1"/>
    <dgm:cxn modelId="{762A7320-EA66-4050-9343-BBF82EEC6CEE}" type="presParOf" srcId="{A60C2732-64D0-42B4-9754-3989FDB6F852}" destId="{DA1B6BE2-436E-44DB-84E4-6B914D4CB514}" srcOrd="2" destOrd="0" presId="urn:microsoft.com/office/officeart/2005/8/layout/hList1"/>
    <dgm:cxn modelId="{0C7E040A-8AB6-4615-831D-A3504F83726A}" type="presParOf" srcId="{DA1B6BE2-436E-44DB-84E4-6B914D4CB514}" destId="{D43F5916-54CD-474D-9BB9-D0F3F0EE4F87}" srcOrd="0" destOrd="0" presId="urn:microsoft.com/office/officeart/2005/8/layout/hList1"/>
    <dgm:cxn modelId="{4F590C21-D769-4DCE-999A-9B5DAD946302}" type="presParOf" srcId="{DA1B6BE2-436E-44DB-84E4-6B914D4CB514}" destId="{FD16561B-AC1D-47FF-9FF7-9A355DB58298}" srcOrd="1" destOrd="0" presId="urn:microsoft.com/office/officeart/2005/8/layout/hList1"/>
    <dgm:cxn modelId="{C0F6A11B-A3DC-4E1D-B168-359EEA4E694E}" type="presParOf" srcId="{A60C2732-64D0-42B4-9754-3989FDB6F852}" destId="{E72331C9-0524-44C1-AEF9-E0379FD81C07}" srcOrd="3" destOrd="0" presId="urn:microsoft.com/office/officeart/2005/8/layout/hList1"/>
    <dgm:cxn modelId="{2B923F05-DD3A-465B-B6EB-5A443E6F0584}" type="presParOf" srcId="{A60C2732-64D0-42B4-9754-3989FDB6F852}" destId="{92C47B86-407C-4898-876F-062F2915FA87}" srcOrd="4" destOrd="0" presId="urn:microsoft.com/office/officeart/2005/8/layout/hList1"/>
    <dgm:cxn modelId="{571F9B3C-BED1-4F2C-88E1-9B9E85C82751}" type="presParOf" srcId="{92C47B86-407C-4898-876F-062F2915FA87}" destId="{4B8528E1-07EB-4147-99C1-40A52FE489DD}" srcOrd="0" destOrd="0" presId="urn:microsoft.com/office/officeart/2005/8/layout/hList1"/>
    <dgm:cxn modelId="{837E71F6-A9B0-4E1F-8404-2DB2BEEAB9BD}" type="presParOf" srcId="{92C47B86-407C-4898-876F-062F2915FA87}" destId="{91D40ABC-9C1F-4233-BF46-26FF7CB2989D}"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EE8AFC-AB0A-4D39-9DF2-4A180E24231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01D7990F-7404-461D-BB90-D68ABDF51944}">
      <dgm:prSet phldrT="[Text]"/>
      <dgm:spPr>
        <a:solidFill>
          <a:srgbClr val="002060"/>
        </a:solidFill>
      </dgm:spPr>
      <dgm:t>
        <a:bodyPr/>
        <a:lstStyle/>
        <a:p>
          <a:r>
            <a:rPr lang="en-IN" dirty="0"/>
            <a:t>Perils Covered</a:t>
          </a:r>
        </a:p>
      </dgm:t>
    </dgm:pt>
    <dgm:pt modelId="{1BD046F8-16AB-4FEB-B86B-2AB817F82C64}" type="parTrans" cxnId="{7FE8DCBB-EEAA-4281-8267-2B788D3980F5}">
      <dgm:prSet/>
      <dgm:spPr/>
      <dgm:t>
        <a:bodyPr/>
        <a:lstStyle/>
        <a:p>
          <a:endParaRPr lang="en-IN"/>
        </a:p>
      </dgm:t>
    </dgm:pt>
    <dgm:pt modelId="{4D4DCE14-A4E5-498B-95E5-00898B3E3661}" type="sibTrans" cxnId="{7FE8DCBB-EEAA-4281-8267-2B788D3980F5}">
      <dgm:prSet/>
      <dgm:spPr/>
      <dgm:t>
        <a:bodyPr/>
        <a:lstStyle/>
        <a:p>
          <a:endParaRPr lang="en-IN"/>
        </a:p>
      </dgm:t>
    </dgm:pt>
    <dgm:pt modelId="{0CC74C3D-A731-4AFE-8C2B-63B0A0FD552D}">
      <dgm:prSet phldrT="[Text]"/>
      <dgm:spPr/>
      <dgm:t>
        <a:bodyPr/>
        <a:lstStyle/>
        <a:p>
          <a:r>
            <a:rPr lang="en-IN" dirty="0"/>
            <a:t>Prevented Sowing</a:t>
          </a:r>
        </a:p>
      </dgm:t>
    </dgm:pt>
    <dgm:pt modelId="{392BEDB3-FE7E-4099-9D1A-A37BCFF407EE}" type="parTrans" cxnId="{D864A637-FA72-43C4-BEB8-AFC72F240FC7}">
      <dgm:prSet/>
      <dgm:spPr/>
      <dgm:t>
        <a:bodyPr/>
        <a:lstStyle/>
        <a:p>
          <a:endParaRPr lang="en-IN"/>
        </a:p>
      </dgm:t>
    </dgm:pt>
    <dgm:pt modelId="{92BCFDC8-9E5B-4504-B214-2F259C906FF7}" type="sibTrans" cxnId="{D864A637-FA72-43C4-BEB8-AFC72F240FC7}">
      <dgm:prSet/>
      <dgm:spPr/>
      <dgm:t>
        <a:bodyPr/>
        <a:lstStyle/>
        <a:p>
          <a:endParaRPr lang="en-IN"/>
        </a:p>
      </dgm:t>
    </dgm:pt>
    <dgm:pt modelId="{53F86FA6-D084-46FE-9110-A321F5446718}">
      <dgm:prSet phldrT="[Text]"/>
      <dgm:spPr/>
      <dgm:t>
        <a:bodyPr/>
        <a:lstStyle/>
        <a:p>
          <a:endParaRPr lang="en-IN" dirty="0"/>
        </a:p>
      </dgm:t>
    </dgm:pt>
    <dgm:pt modelId="{4EF9C080-B388-4521-AEB5-F48EA55EB371}" type="parTrans" cxnId="{CEC3FDE6-83D7-45FA-B98E-DB34349B4738}">
      <dgm:prSet/>
      <dgm:spPr/>
      <dgm:t>
        <a:bodyPr/>
        <a:lstStyle/>
        <a:p>
          <a:endParaRPr lang="en-IN"/>
        </a:p>
      </dgm:t>
    </dgm:pt>
    <dgm:pt modelId="{39DC9AEE-F037-4D9B-ADE0-6F422D946238}" type="sibTrans" cxnId="{CEC3FDE6-83D7-45FA-B98E-DB34349B4738}">
      <dgm:prSet/>
      <dgm:spPr/>
      <dgm:t>
        <a:bodyPr/>
        <a:lstStyle/>
        <a:p>
          <a:endParaRPr lang="en-IN"/>
        </a:p>
      </dgm:t>
    </dgm:pt>
    <dgm:pt modelId="{95B21070-1445-4669-ADF3-A83BE8E1358C}">
      <dgm:prSet phldrT="[Text]"/>
      <dgm:spPr>
        <a:solidFill>
          <a:srgbClr val="002060"/>
        </a:solidFill>
      </dgm:spPr>
      <dgm:t>
        <a:bodyPr/>
        <a:lstStyle/>
        <a:p>
          <a:r>
            <a:rPr lang="en-IN" dirty="0"/>
            <a:t>CCE Mechanisms</a:t>
          </a:r>
        </a:p>
      </dgm:t>
    </dgm:pt>
    <dgm:pt modelId="{91CF7B9F-CF81-45F1-BDE3-1C3CF8C668A3}" type="parTrans" cxnId="{1898E30F-2139-4FC1-A49E-52D66E072FCE}">
      <dgm:prSet/>
      <dgm:spPr/>
      <dgm:t>
        <a:bodyPr/>
        <a:lstStyle/>
        <a:p>
          <a:endParaRPr lang="en-IN"/>
        </a:p>
      </dgm:t>
    </dgm:pt>
    <dgm:pt modelId="{D96227EA-7D90-4B18-ABA0-2AA26B6E5C1A}" type="sibTrans" cxnId="{1898E30F-2139-4FC1-A49E-52D66E072FCE}">
      <dgm:prSet/>
      <dgm:spPr/>
      <dgm:t>
        <a:bodyPr/>
        <a:lstStyle/>
        <a:p>
          <a:endParaRPr lang="en-IN"/>
        </a:p>
      </dgm:t>
    </dgm:pt>
    <dgm:pt modelId="{B56F5936-EC31-45B6-A523-27CBFCF5E543}">
      <dgm:prSet phldrT="[Text]"/>
      <dgm:spPr/>
      <dgm:t>
        <a:bodyPr/>
        <a:lstStyle/>
        <a:p>
          <a:r>
            <a:rPr lang="en-IN" dirty="0"/>
            <a:t>Departments involved in CCE</a:t>
          </a:r>
        </a:p>
      </dgm:t>
    </dgm:pt>
    <dgm:pt modelId="{C3F135E6-2834-4A1A-9F18-554311E49F17}" type="parTrans" cxnId="{FDA41392-AABD-4661-B343-C42BBFB8907D}">
      <dgm:prSet/>
      <dgm:spPr/>
      <dgm:t>
        <a:bodyPr/>
        <a:lstStyle/>
        <a:p>
          <a:endParaRPr lang="en-IN"/>
        </a:p>
      </dgm:t>
    </dgm:pt>
    <dgm:pt modelId="{C4624FDF-015F-4092-8354-209F51C63E7F}" type="sibTrans" cxnId="{FDA41392-AABD-4661-B343-C42BBFB8907D}">
      <dgm:prSet/>
      <dgm:spPr/>
      <dgm:t>
        <a:bodyPr/>
        <a:lstStyle/>
        <a:p>
          <a:endParaRPr lang="en-IN"/>
        </a:p>
      </dgm:t>
    </dgm:pt>
    <dgm:pt modelId="{2FC5852C-9CD2-4B34-98A7-1FF82434A8B9}">
      <dgm:prSet phldrT="[Text]"/>
      <dgm:spPr/>
      <dgm:t>
        <a:bodyPr/>
        <a:lstStyle/>
        <a:p>
          <a:r>
            <a:rPr lang="en-IN" dirty="0"/>
            <a:t>Optimisation</a:t>
          </a:r>
        </a:p>
      </dgm:t>
    </dgm:pt>
    <dgm:pt modelId="{B7991232-757E-41BB-A0DE-912B4B4225E7}" type="parTrans" cxnId="{F362ACB0-F964-4A70-BAA7-F00C6EC104BD}">
      <dgm:prSet/>
      <dgm:spPr/>
      <dgm:t>
        <a:bodyPr/>
        <a:lstStyle/>
        <a:p>
          <a:endParaRPr lang="en-IN"/>
        </a:p>
      </dgm:t>
    </dgm:pt>
    <dgm:pt modelId="{34DBC548-BFDF-4C7A-9CF9-6D98445D1687}" type="sibTrans" cxnId="{F362ACB0-F964-4A70-BAA7-F00C6EC104BD}">
      <dgm:prSet/>
      <dgm:spPr/>
      <dgm:t>
        <a:bodyPr/>
        <a:lstStyle/>
        <a:p>
          <a:endParaRPr lang="en-IN"/>
        </a:p>
      </dgm:t>
    </dgm:pt>
    <dgm:pt modelId="{DDBA739E-450C-4718-8ECD-889A41A3B2D7}">
      <dgm:prSet phldrT="[Text]"/>
      <dgm:spPr>
        <a:solidFill>
          <a:srgbClr val="002060"/>
        </a:solidFill>
      </dgm:spPr>
      <dgm:t>
        <a:bodyPr/>
        <a:lstStyle/>
        <a:p>
          <a:r>
            <a:rPr lang="en-IN" dirty="0"/>
            <a:t>Dispute Mechanisms</a:t>
          </a:r>
        </a:p>
      </dgm:t>
    </dgm:pt>
    <dgm:pt modelId="{089DD1AD-8653-4C92-921D-72CFDB0C4911}" type="parTrans" cxnId="{5E8AD984-001E-4682-9B0F-A993A91EB14E}">
      <dgm:prSet/>
      <dgm:spPr/>
      <dgm:t>
        <a:bodyPr/>
        <a:lstStyle/>
        <a:p>
          <a:endParaRPr lang="en-IN"/>
        </a:p>
      </dgm:t>
    </dgm:pt>
    <dgm:pt modelId="{D8B69EE1-E249-49ED-89AF-56941351B4EA}" type="sibTrans" cxnId="{5E8AD984-001E-4682-9B0F-A993A91EB14E}">
      <dgm:prSet/>
      <dgm:spPr/>
      <dgm:t>
        <a:bodyPr/>
        <a:lstStyle/>
        <a:p>
          <a:endParaRPr lang="en-IN"/>
        </a:p>
      </dgm:t>
    </dgm:pt>
    <dgm:pt modelId="{E57AD710-4B6C-4DEE-94E5-8B3A717C164D}">
      <dgm:prSet phldrT="[Text]"/>
      <dgm:spPr/>
      <dgm:t>
        <a:bodyPr/>
        <a:lstStyle/>
        <a:p>
          <a:r>
            <a:rPr lang="en-IN" dirty="0"/>
            <a:t>Appeal Mechanisms</a:t>
          </a:r>
        </a:p>
      </dgm:t>
    </dgm:pt>
    <dgm:pt modelId="{5D23A71A-1466-42D7-861D-CED54B5E5019}" type="parTrans" cxnId="{E5765CAB-A4F1-488D-AA51-185C2E4C9AD8}">
      <dgm:prSet/>
      <dgm:spPr/>
      <dgm:t>
        <a:bodyPr/>
        <a:lstStyle/>
        <a:p>
          <a:endParaRPr lang="en-IN"/>
        </a:p>
      </dgm:t>
    </dgm:pt>
    <dgm:pt modelId="{F1344418-EAF1-4714-811C-92697E9A323C}" type="sibTrans" cxnId="{E5765CAB-A4F1-488D-AA51-185C2E4C9AD8}">
      <dgm:prSet/>
      <dgm:spPr/>
      <dgm:t>
        <a:bodyPr/>
        <a:lstStyle/>
        <a:p>
          <a:endParaRPr lang="en-IN"/>
        </a:p>
      </dgm:t>
    </dgm:pt>
    <dgm:pt modelId="{1FD1A37D-30C2-4F07-9989-2F645E6E380E}">
      <dgm:prSet phldrT="[Text]"/>
      <dgm:spPr/>
      <dgm:t>
        <a:bodyPr/>
        <a:lstStyle/>
        <a:p>
          <a:r>
            <a:rPr lang="en-IN" dirty="0"/>
            <a:t>Litigation Nature and Past Trends</a:t>
          </a:r>
        </a:p>
      </dgm:t>
    </dgm:pt>
    <dgm:pt modelId="{5B4AA6A3-2AEA-4BEE-B52B-A3FD3270CE2D}" type="parTrans" cxnId="{FA8516C7-2883-4C91-AA08-75D974BA54C5}">
      <dgm:prSet/>
      <dgm:spPr/>
      <dgm:t>
        <a:bodyPr/>
        <a:lstStyle/>
        <a:p>
          <a:endParaRPr lang="en-IN"/>
        </a:p>
      </dgm:t>
    </dgm:pt>
    <dgm:pt modelId="{E86D0042-CF71-4549-BFD0-4AF38ACA8784}" type="sibTrans" cxnId="{FA8516C7-2883-4C91-AA08-75D974BA54C5}">
      <dgm:prSet/>
      <dgm:spPr/>
      <dgm:t>
        <a:bodyPr/>
        <a:lstStyle/>
        <a:p>
          <a:endParaRPr lang="en-IN"/>
        </a:p>
      </dgm:t>
    </dgm:pt>
    <dgm:pt modelId="{473890C7-6ADB-4BFE-A935-878A98BAF3EF}">
      <dgm:prSet phldrT="[Text]"/>
      <dgm:spPr/>
      <dgm:t>
        <a:bodyPr/>
        <a:lstStyle/>
        <a:p>
          <a:r>
            <a:rPr lang="en-IN" dirty="0"/>
            <a:t>Localised Calamity</a:t>
          </a:r>
        </a:p>
      </dgm:t>
    </dgm:pt>
    <dgm:pt modelId="{40D86BCE-F4D3-4ABD-9D80-8890AD40BC75}" type="parTrans" cxnId="{5D6274AC-46AD-4633-8056-392BE65A5867}">
      <dgm:prSet/>
      <dgm:spPr/>
      <dgm:t>
        <a:bodyPr/>
        <a:lstStyle/>
        <a:p>
          <a:endParaRPr lang="en-IN"/>
        </a:p>
      </dgm:t>
    </dgm:pt>
    <dgm:pt modelId="{3124EC9E-6204-47FA-AAFB-3E2A62C36EB0}" type="sibTrans" cxnId="{5D6274AC-46AD-4633-8056-392BE65A5867}">
      <dgm:prSet/>
      <dgm:spPr/>
      <dgm:t>
        <a:bodyPr/>
        <a:lstStyle/>
        <a:p>
          <a:endParaRPr lang="en-IN"/>
        </a:p>
      </dgm:t>
    </dgm:pt>
    <dgm:pt modelId="{17C27C2F-B764-4173-A025-E0F7344B714C}">
      <dgm:prSet phldrT="[Text]"/>
      <dgm:spPr/>
      <dgm:t>
        <a:bodyPr/>
        <a:lstStyle/>
        <a:p>
          <a:r>
            <a:rPr lang="en-IN" dirty="0"/>
            <a:t>Mid Season Adversity</a:t>
          </a:r>
        </a:p>
      </dgm:t>
    </dgm:pt>
    <dgm:pt modelId="{0C607F4F-3941-4F7B-A331-77BE9EF3052C}" type="parTrans" cxnId="{11149F34-5ED1-42DE-BFD1-0B6E0781BEFD}">
      <dgm:prSet/>
      <dgm:spPr/>
      <dgm:t>
        <a:bodyPr/>
        <a:lstStyle/>
        <a:p>
          <a:endParaRPr lang="en-IN"/>
        </a:p>
      </dgm:t>
    </dgm:pt>
    <dgm:pt modelId="{120D027F-0BFC-4180-8810-3161BB0F4890}" type="sibTrans" cxnId="{11149F34-5ED1-42DE-BFD1-0B6E0781BEFD}">
      <dgm:prSet/>
      <dgm:spPr/>
      <dgm:t>
        <a:bodyPr/>
        <a:lstStyle/>
        <a:p>
          <a:endParaRPr lang="en-IN"/>
        </a:p>
      </dgm:t>
    </dgm:pt>
    <dgm:pt modelId="{7013A500-96F0-4601-A7DB-4BF9701174C4}">
      <dgm:prSet phldrT="[Text]"/>
      <dgm:spPr/>
      <dgm:t>
        <a:bodyPr/>
        <a:lstStyle/>
        <a:p>
          <a:r>
            <a:rPr lang="en-IN" dirty="0"/>
            <a:t>Post Harvest losses</a:t>
          </a:r>
        </a:p>
      </dgm:t>
    </dgm:pt>
    <dgm:pt modelId="{BEA0FAC1-FB73-4842-B4F2-602071A9D151}" type="parTrans" cxnId="{F5A4CAD2-C61A-4B65-907C-125C99623BAB}">
      <dgm:prSet/>
      <dgm:spPr/>
      <dgm:t>
        <a:bodyPr/>
        <a:lstStyle/>
        <a:p>
          <a:endParaRPr lang="en-IN"/>
        </a:p>
      </dgm:t>
    </dgm:pt>
    <dgm:pt modelId="{905DEB15-0D46-4383-89E7-B53ADCB0127D}" type="sibTrans" cxnId="{F5A4CAD2-C61A-4B65-907C-125C99623BAB}">
      <dgm:prSet/>
      <dgm:spPr/>
      <dgm:t>
        <a:bodyPr/>
        <a:lstStyle/>
        <a:p>
          <a:endParaRPr lang="en-IN"/>
        </a:p>
      </dgm:t>
    </dgm:pt>
    <dgm:pt modelId="{EC649FA4-9FF2-4DC0-915E-B9899F81BE3D}">
      <dgm:prSet phldrT="[Text]"/>
      <dgm:spPr/>
      <dgm:t>
        <a:bodyPr/>
        <a:lstStyle/>
        <a:p>
          <a:r>
            <a:rPr lang="en-IN" dirty="0"/>
            <a:t>Single Peril losses</a:t>
          </a:r>
        </a:p>
      </dgm:t>
    </dgm:pt>
    <dgm:pt modelId="{45F31BBB-9B11-4992-9AFD-6F06A717F26F}" type="parTrans" cxnId="{5B6697D9-60ED-4996-B317-43559C96D5D7}">
      <dgm:prSet/>
      <dgm:spPr/>
      <dgm:t>
        <a:bodyPr/>
        <a:lstStyle/>
        <a:p>
          <a:endParaRPr lang="en-IN"/>
        </a:p>
      </dgm:t>
    </dgm:pt>
    <dgm:pt modelId="{C7F18A52-11BA-4728-9A8A-2ED4F9BB7808}" type="sibTrans" cxnId="{5B6697D9-60ED-4996-B317-43559C96D5D7}">
      <dgm:prSet/>
      <dgm:spPr/>
      <dgm:t>
        <a:bodyPr/>
        <a:lstStyle/>
        <a:p>
          <a:endParaRPr lang="en-IN"/>
        </a:p>
      </dgm:t>
    </dgm:pt>
    <dgm:pt modelId="{59B57B89-169C-44D1-A1BA-F2797B286077}">
      <dgm:prSet phldrT="[Text]"/>
      <dgm:spPr/>
      <dgm:t>
        <a:bodyPr/>
        <a:lstStyle/>
        <a:p>
          <a:endParaRPr lang="en-IN" dirty="0"/>
        </a:p>
      </dgm:t>
    </dgm:pt>
    <dgm:pt modelId="{C33570FF-8BE2-403E-B5DD-E83B00A356D6}" type="parTrans" cxnId="{AFEDF22A-EB27-4065-B233-1FF6672BEB1F}">
      <dgm:prSet/>
      <dgm:spPr/>
    </dgm:pt>
    <dgm:pt modelId="{5E1EF2A1-5C68-4FA8-851C-A6D505D22B9A}" type="sibTrans" cxnId="{AFEDF22A-EB27-4065-B233-1FF6672BEB1F}">
      <dgm:prSet/>
      <dgm:spPr/>
    </dgm:pt>
    <dgm:pt modelId="{13D6AE36-0A44-4AED-9620-10705FB0B508}">
      <dgm:prSet phldrT="[Text]"/>
      <dgm:spPr/>
      <dgm:t>
        <a:bodyPr/>
        <a:lstStyle/>
        <a:p>
          <a:r>
            <a:rPr lang="en-IN" dirty="0"/>
            <a:t>Two Step Process for CCE estimation</a:t>
          </a:r>
        </a:p>
      </dgm:t>
    </dgm:pt>
    <dgm:pt modelId="{8CBDDFBA-B075-472F-9075-CD20EDE4C1F0}" type="parTrans" cxnId="{53F3B727-3B2C-4476-A21E-16A534EBB8D5}">
      <dgm:prSet/>
      <dgm:spPr/>
    </dgm:pt>
    <dgm:pt modelId="{0AAF3E66-7438-4111-B330-5DF17E4253EB}" type="sibTrans" cxnId="{53F3B727-3B2C-4476-A21E-16A534EBB8D5}">
      <dgm:prSet/>
      <dgm:spPr/>
    </dgm:pt>
    <dgm:pt modelId="{A60C2732-64D0-42B4-9754-3989FDB6F852}" type="pres">
      <dgm:prSet presAssocID="{50EE8AFC-AB0A-4D39-9DF2-4A180E24231F}" presName="Name0" presStyleCnt="0">
        <dgm:presLayoutVars>
          <dgm:dir/>
          <dgm:animLvl val="lvl"/>
          <dgm:resizeHandles val="exact"/>
        </dgm:presLayoutVars>
      </dgm:prSet>
      <dgm:spPr/>
    </dgm:pt>
    <dgm:pt modelId="{B88345BC-8B0D-482D-8AFC-5018E60521D6}" type="pres">
      <dgm:prSet presAssocID="{01D7990F-7404-461D-BB90-D68ABDF51944}" presName="composite" presStyleCnt="0"/>
      <dgm:spPr/>
    </dgm:pt>
    <dgm:pt modelId="{AB6AADA9-9D04-4332-98F9-A23675E72170}" type="pres">
      <dgm:prSet presAssocID="{01D7990F-7404-461D-BB90-D68ABDF51944}" presName="parTx" presStyleLbl="alignNode1" presStyleIdx="0" presStyleCnt="3">
        <dgm:presLayoutVars>
          <dgm:chMax val="0"/>
          <dgm:chPref val="0"/>
          <dgm:bulletEnabled val="1"/>
        </dgm:presLayoutVars>
      </dgm:prSet>
      <dgm:spPr/>
    </dgm:pt>
    <dgm:pt modelId="{2609511B-BC36-45F5-865A-D7A176C57B59}" type="pres">
      <dgm:prSet presAssocID="{01D7990F-7404-461D-BB90-D68ABDF51944}" presName="desTx" presStyleLbl="alignAccFollowNode1" presStyleIdx="0" presStyleCnt="3">
        <dgm:presLayoutVars>
          <dgm:bulletEnabled val="1"/>
        </dgm:presLayoutVars>
      </dgm:prSet>
      <dgm:spPr/>
    </dgm:pt>
    <dgm:pt modelId="{EE91D580-A583-4D7C-9D65-A697472105D3}" type="pres">
      <dgm:prSet presAssocID="{4D4DCE14-A4E5-498B-95E5-00898B3E3661}" presName="space" presStyleCnt="0"/>
      <dgm:spPr/>
    </dgm:pt>
    <dgm:pt modelId="{DA1B6BE2-436E-44DB-84E4-6B914D4CB514}" type="pres">
      <dgm:prSet presAssocID="{95B21070-1445-4669-ADF3-A83BE8E1358C}" presName="composite" presStyleCnt="0"/>
      <dgm:spPr/>
    </dgm:pt>
    <dgm:pt modelId="{D43F5916-54CD-474D-9BB9-D0F3F0EE4F87}" type="pres">
      <dgm:prSet presAssocID="{95B21070-1445-4669-ADF3-A83BE8E1358C}" presName="parTx" presStyleLbl="alignNode1" presStyleIdx="1" presStyleCnt="3">
        <dgm:presLayoutVars>
          <dgm:chMax val="0"/>
          <dgm:chPref val="0"/>
          <dgm:bulletEnabled val="1"/>
        </dgm:presLayoutVars>
      </dgm:prSet>
      <dgm:spPr/>
    </dgm:pt>
    <dgm:pt modelId="{FD16561B-AC1D-47FF-9FF7-9A355DB58298}" type="pres">
      <dgm:prSet presAssocID="{95B21070-1445-4669-ADF3-A83BE8E1358C}" presName="desTx" presStyleLbl="alignAccFollowNode1" presStyleIdx="1" presStyleCnt="3">
        <dgm:presLayoutVars>
          <dgm:bulletEnabled val="1"/>
        </dgm:presLayoutVars>
      </dgm:prSet>
      <dgm:spPr/>
    </dgm:pt>
    <dgm:pt modelId="{E72331C9-0524-44C1-AEF9-E0379FD81C07}" type="pres">
      <dgm:prSet presAssocID="{D96227EA-7D90-4B18-ABA0-2AA26B6E5C1A}" presName="space" presStyleCnt="0"/>
      <dgm:spPr/>
    </dgm:pt>
    <dgm:pt modelId="{92C47B86-407C-4898-876F-062F2915FA87}" type="pres">
      <dgm:prSet presAssocID="{DDBA739E-450C-4718-8ECD-889A41A3B2D7}" presName="composite" presStyleCnt="0"/>
      <dgm:spPr/>
    </dgm:pt>
    <dgm:pt modelId="{4B8528E1-07EB-4147-99C1-40A52FE489DD}" type="pres">
      <dgm:prSet presAssocID="{DDBA739E-450C-4718-8ECD-889A41A3B2D7}" presName="parTx" presStyleLbl="alignNode1" presStyleIdx="2" presStyleCnt="3">
        <dgm:presLayoutVars>
          <dgm:chMax val="0"/>
          <dgm:chPref val="0"/>
          <dgm:bulletEnabled val="1"/>
        </dgm:presLayoutVars>
      </dgm:prSet>
      <dgm:spPr/>
    </dgm:pt>
    <dgm:pt modelId="{91D40ABC-9C1F-4233-BF46-26FF7CB2989D}" type="pres">
      <dgm:prSet presAssocID="{DDBA739E-450C-4718-8ECD-889A41A3B2D7}" presName="desTx" presStyleLbl="alignAccFollowNode1" presStyleIdx="2" presStyleCnt="3">
        <dgm:presLayoutVars>
          <dgm:bulletEnabled val="1"/>
        </dgm:presLayoutVars>
      </dgm:prSet>
      <dgm:spPr/>
    </dgm:pt>
  </dgm:ptLst>
  <dgm:cxnLst>
    <dgm:cxn modelId="{713E9303-053F-4D42-8F94-5CE0096B147E}" type="presOf" srcId="{17C27C2F-B764-4173-A025-E0F7344B714C}" destId="{2609511B-BC36-45F5-865A-D7A176C57B59}" srcOrd="0" destOrd="2" presId="urn:microsoft.com/office/officeart/2005/8/layout/hList1"/>
    <dgm:cxn modelId="{C222920F-B61C-4D86-BA1D-7411BB27989C}" type="presOf" srcId="{13D6AE36-0A44-4AED-9620-10705FB0B508}" destId="{FD16561B-AC1D-47FF-9FF7-9A355DB58298}" srcOrd="0" destOrd="2" presId="urn:microsoft.com/office/officeart/2005/8/layout/hList1"/>
    <dgm:cxn modelId="{1898E30F-2139-4FC1-A49E-52D66E072FCE}" srcId="{50EE8AFC-AB0A-4D39-9DF2-4A180E24231F}" destId="{95B21070-1445-4669-ADF3-A83BE8E1358C}" srcOrd="1" destOrd="0" parTransId="{91CF7B9F-CF81-45F1-BDE3-1C3CF8C668A3}" sibTransId="{D96227EA-7D90-4B18-ABA0-2AA26B6E5C1A}"/>
    <dgm:cxn modelId="{53F3B727-3B2C-4476-A21E-16A534EBB8D5}" srcId="{95B21070-1445-4669-ADF3-A83BE8E1358C}" destId="{13D6AE36-0A44-4AED-9620-10705FB0B508}" srcOrd="2" destOrd="0" parTransId="{8CBDDFBA-B075-472F-9075-CD20EDE4C1F0}" sibTransId="{0AAF3E66-7438-4111-B330-5DF17E4253EB}"/>
    <dgm:cxn modelId="{AFEDF22A-EB27-4065-B233-1FF6672BEB1F}" srcId="{95B21070-1445-4669-ADF3-A83BE8E1358C}" destId="{59B57B89-169C-44D1-A1BA-F2797B286077}" srcOrd="3" destOrd="0" parTransId="{C33570FF-8BE2-403E-B5DD-E83B00A356D6}" sibTransId="{5E1EF2A1-5C68-4FA8-851C-A6D505D22B9A}"/>
    <dgm:cxn modelId="{11149F34-5ED1-42DE-BFD1-0B6E0781BEFD}" srcId="{01D7990F-7404-461D-BB90-D68ABDF51944}" destId="{17C27C2F-B764-4173-A025-E0F7344B714C}" srcOrd="2" destOrd="0" parTransId="{0C607F4F-3941-4F7B-A331-77BE9EF3052C}" sibTransId="{120D027F-0BFC-4180-8810-3161BB0F4890}"/>
    <dgm:cxn modelId="{D864A637-FA72-43C4-BEB8-AFC72F240FC7}" srcId="{01D7990F-7404-461D-BB90-D68ABDF51944}" destId="{0CC74C3D-A731-4AFE-8C2B-63B0A0FD552D}" srcOrd="0" destOrd="0" parTransId="{392BEDB3-FE7E-4099-9D1A-A37BCFF407EE}" sibTransId="{92BCFDC8-9E5B-4504-B214-2F259C906FF7}"/>
    <dgm:cxn modelId="{B05AAC39-546F-4815-9334-519B0D01D49A}" type="presOf" srcId="{95B21070-1445-4669-ADF3-A83BE8E1358C}" destId="{D43F5916-54CD-474D-9BB9-D0F3F0EE4F87}" srcOrd="0" destOrd="0" presId="urn:microsoft.com/office/officeart/2005/8/layout/hList1"/>
    <dgm:cxn modelId="{09B0435B-D6DD-41E6-9EA3-A110BC65844B}" type="presOf" srcId="{473890C7-6ADB-4BFE-A935-878A98BAF3EF}" destId="{2609511B-BC36-45F5-865A-D7A176C57B59}" srcOrd="0" destOrd="1" presId="urn:microsoft.com/office/officeart/2005/8/layout/hList1"/>
    <dgm:cxn modelId="{B563935B-CF6A-4D23-92D5-3D247CC54C31}" type="presOf" srcId="{7013A500-96F0-4601-A7DB-4BF9701174C4}" destId="{2609511B-BC36-45F5-865A-D7A176C57B59}" srcOrd="0" destOrd="3" presId="urn:microsoft.com/office/officeart/2005/8/layout/hList1"/>
    <dgm:cxn modelId="{69E30062-6600-4766-8938-DCD6D3DFACA3}" type="presOf" srcId="{2FC5852C-9CD2-4B34-98A7-1FF82434A8B9}" destId="{FD16561B-AC1D-47FF-9FF7-9A355DB58298}" srcOrd="0" destOrd="1" presId="urn:microsoft.com/office/officeart/2005/8/layout/hList1"/>
    <dgm:cxn modelId="{EC0F1468-55B9-45C2-839D-B866ED3BB920}" type="presOf" srcId="{0CC74C3D-A731-4AFE-8C2B-63B0A0FD552D}" destId="{2609511B-BC36-45F5-865A-D7A176C57B59}" srcOrd="0" destOrd="0" presId="urn:microsoft.com/office/officeart/2005/8/layout/hList1"/>
    <dgm:cxn modelId="{EEF0386E-CD84-423F-ABD9-3A8976243FF3}" type="presOf" srcId="{DDBA739E-450C-4718-8ECD-889A41A3B2D7}" destId="{4B8528E1-07EB-4147-99C1-40A52FE489DD}" srcOrd="0" destOrd="0" presId="urn:microsoft.com/office/officeart/2005/8/layout/hList1"/>
    <dgm:cxn modelId="{B1BD037A-312D-44BF-BFAC-C493D84C2AF4}" type="presOf" srcId="{53F86FA6-D084-46FE-9110-A321F5446718}" destId="{2609511B-BC36-45F5-865A-D7A176C57B59}" srcOrd="0" destOrd="5" presId="urn:microsoft.com/office/officeart/2005/8/layout/hList1"/>
    <dgm:cxn modelId="{5E8AD984-001E-4682-9B0F-A993A91EB14E}" srcId="{50EE8AFC-AB0A-4D39-9DF2-4A180E24231F}" destId="{DDBA739E-450C-4718-8ECD-889A41A3B2D7}" srcOrd="2" destOrd="0" parTransId="{089DD1AD-8653-4C92-921D-72CFDB0C4911}" sibTransId="{D8B69EE1-E249-49ED-89AF-56941351B4EA}"/>
    <dgm:cxn modelId="{FDA41392-AABD-4661-B343-C42BBFB8907D}" srcId="{95B21070-1445-4669-ADF3-A83BE8E1358C}" destId="{B56F5936-EC31-45B6-A523-27CBFCF5E543}" srcOrd="0" destOrd="0" parTransId="{C3F135E6-2834-4A1A-9F18-554311E49F17}" sibTransId="{C4624FDF-015F-4092-8354-209F51C63E7F}"/>
    <dgm:cxn modelId="{C09CDE95-2C8A-42EE-92AF-47CB1EC22D50}" type="presOf" srcId="{59B57B89-169C-44D1-A1BA-F2797B286077}" destId="{FD16561B-AC1D-47FF-9FF7-9A355DB58298}" srcOrd="0" destOrd="3" presId="urn:microsoft.com/office/officeart/2005/8/layout/hList1"/>
    <dgm:cxn modelId="{E5765CAB-A4F1-488D-AA51-185C2E4C9AD8}" srcId="{DDBA739E-450C-4718-8ECD-889A41A3B2D7}" destId="{E57AD710-4B6C-4DEE-94E5-8B3A717C164D}" srcOrd="0" destOrd="0" parTransId="{5D23A71A-1466-42D7-861D-CED54B5E5019}" sibTransId="{F1344418-EAF1-4714-811C-92697E9A323C}"/>
    <dgm:cxn modelId="{5D6274AC-46AD-4633-8056-392BE65A5867}" srcId="{01D7990F-7404-461D-BB90-D68ABDF51944}" destId="{473890C7-6ADB-4BFE-A935-878A98BAF3EF}" srcOrd="1" destOrd="0" parTransId="{40D86BCE-F4D3-4ABD-9D80-8890AD40BC75}" sibTransId="{3124EC9E-6204-47FA-AAFB-3E2A62C36EB0}"/>
    <dgm:cxn modelId="{045536AE-C703-447C-87A7-7C59EA3D84DD}" type="presOf" srcId="{EC649FA4-9FF2-4DC0-915E-B9899F81BE3D}" destId="{2609511B-BC36-45F5-865A-D7A176C57B59}" srcOrd="0" destOrd="4" presId="urn:microsoft.com/office/officeart/2005/8/layout/hList1"/>
    <dgm:cxn modelId="{F362ACB0-F964-4A70-BAA7-F00C6EC104BD}" srcId="{95B21070-1445-4669-ADF3-A83BE8E1358C}" destId="{2FC5852C-9CD2-4B34-98A7-1FF82434A8B9}" srcOrd="1" destOrd="0" parTransId="{B7991232-757E-41BB-A0DE-912B4B4225E7}" sibTransId="{34DBC548-BFDF-4C7A-9CF9-6D98445D1687}"/>
    <dgm:cxn modelId="{7FE8DCBB-EEAA-4281-8267-2B788D3980F5}" srcId="{50EE8AFC-AB0A-4D39-9DF2-4A180E24231F}" destId="{01D7990F-7404-461D-BB90-D68ABDF51944}" srcOrd="0" destOrd="0" parTransId="{1BD046F8-16AB-4FEB-B86B-2AB817F82C64}" sibTransId="{4D4DCE14-A4E5-498B-95E5-00898B3E3661}"/>
    <dgm:cxn modelId="{0437DBC3-6637-480D-A94A-5EE567AF690D}" type="presOf" srcId="{50EE8AFC-AB0A-4D39-9DF2-4A180E24231F}" destId="{A60C2732-64D0-42B4-9754-3989FDB6F852}" srcOrd="0" destOrd="0" presId="urn:microsoft.com/office/officeart/2005/8/layout/hList1"/>
    <dgm:cxn modelId="{FA8516C7-2883-4C91-AA08-75D974BA54C5}" srcId="{DDBA739E-450C-4718-8ECD-889A41A3B2D7}" destId="{1FD1A37D-30C2-4F07-9989-2F645E6E380E}" srcOrd="1" destOrd="0" parTransId="{5B4AA6A3-2AEA-4BEE-B52B-A3FD3270CE2D}" sibTransId="{E86D0042-CF71-4549-BFD0-4AF38ACA8784}"/>
    <dgm:cxn modelId="{63F462C7-769F-4CF4-9BA1-99A1829D7573}" type="presOf" srcId="{B56F5936-EC31-45B6-A523-27CBFCF5E543}" destId="{FD16561B-AC1D-47FF-9FF7-9A355DB58298}" srcOrd="0" destOrd="0" presId="urn:microsoft.com/office/officeart/2005/8/layout/hList1"/>
    <dgm:cxn modelId="{F5A4CAD2-C61A-4B65-907C-125C99623BAB}" srcId="{01D7990F-7404-461D-BB90-D68ABDF51944}" destId="{7013A500-96F0-4601-A7DB-4BF9701174C4}" srcOrd="3" destOrd="0" parTransId="{BEA0FAC1-FB73-4842-B4F2-602071A9D151}" sibTransId="{905DEB15-0D46-4383-89E7-B53ADCB0127D}"/>
    <dgm:cxn modelId="{5B6697D9-60ED-4996-B317-43559C96D5D7}" srcId="{01D7990F-7404-461D-BB90-D68ABDF51944}" destId="{EC649FA4-9FF2-4DC0-915E-B9899F81BE3D}" srcOrd="4" destOrd="0" parTransId="{45F31BBB-9B11-4992-9AFD-6F06A717F26F}" sibTransId="{C7F18A52-11BA-4728-9A8A-2ED4F9BB7808}"/>
    <dgm:cxn modelId="{A6D498DF-C89D-411C-8E2E-19FD792BAA08}" type="presOf" srcId="{1FD1A37D-30C2-4F07-9989-2F645E6E380E}" destId="{91D40ABC-9C1F-4233-BF46-26FF7CB2989D}" srcOrd="0" destOrd="1" presId="urn:microsoft.com/office/officeart/2005/8/layout/hList1"/>
    <dgm:cxn modelId="{453D6BE0-D855-4CF4-A32F-E0B896914944}" type="presOf" srcId="{01D7990F-7404-461D-BB90-D68ABDF51944}" destId="{AB6AADA9-9D04-4332-98F9-A23675E72170}" srcOrd="0" destOrd="0" presId="urn:microsoft.com/office/officeart/2005/8/layout/hList1"/>
    <dgm:cxn modelId="{CEC3FDE6-83D7-45FA-B98E-DB34349B4738}" srcId="{01D7990F-7404-461D-BB90-D68ABDF51944}" destId="{53F86FA6-D084-46FE-9110-A321F5446718}" srcOrd="5" destOrd="0" parTransId="{4EF9C080-B388-4521-AEB5-F48EA55EB371}" sibTransId="{39DC9AEE-F037-4D9B-ADE0-6F422D946238}"/>
    <dgm:cxn modelId="{971B36FD-28FA-4191-A223-6F4C5560327F}" type="presOf" srcId="{E57AD710-4B6C-4DEE-94E5-8B3A717C164D}" destId="{91D40ABC-9C1F-4233-BF46-26FF7CB2989D}" srcOrd="0" destOrd="0" presId="urn:microsoft.com/office/officeart/2005/8/layout/hList1"/>
    <dgm:cxn modelId="{B32081FF-36E4-4C27-BBB5-496E1771DBB5}" type="presParOf" srcId="{A60C2732-64D0-42B4-9754-3989FDB6F852}" destId="{B88345BC-8B0D-482D-8AFC-5018E60521D6}" srcOrd="0" destOrd="0" presId="urn:microsoft.com/office/officeart/2005/8/layout/hList1"/>
    <dgm:cxn modelId="{C1995F97-D944-489F-9CA2-19FF1D5EEB6C}" type="presParOf" srcId="{B88345BC-8B0D-482D-8AFC-5018E60521D6}" destId="{AB6AADA9-9D04-4332-98F9-A23675E72170}" srcOrd="0" destOrd="0" presId="urn:microsoft.com/office/officeart/2005/8/layout/hList1"/>
    <dgm:cxn modelId="{315498C5-BCD9-4C86-A99A-38188A6BE0E9}" type="presParOf" srcId="{B88345BC-8B0D-482D-8AFC-5018E60521D6}" destId="{2609511B-BC36-45F5-865A-D7A176C57B59}" srcOrd="1" destOrd="0" presId="urn:microsoft.com/office/officeart/2005/8/layout/hList1"/>
    <dgm:cxn modelId="{3CAC640C-93E8-4B73-8E85-362B971EF28C}" type="presParOf" srcId="{A60C2732-64D0-42B4-9754-3989FDB6F852}" destId="{EE91D580-A583-4D7C-9D65-A697472105D3}" srcOrd="1" destOrd="0" presId="urn:microsoft.com/office/officeart/2005/8/layout/hList1"/>
    <dgm:cxn modelId="{76D50C13-F51A-44C9-8FB2-19834381499D}" type="presParOf" srcId="{A60C2732-64D0-42B4-9754-3989FDB6F852}" destId="{DA1B6BE2-436E-44DB-84E4-6B914D4CB514}" srcOrd="2" destOrd="0" presId="urn:microsoft.com/office/officeart/2005/8/layout/hList1"/>
    <dgm:cxn modelId="{969F2D51-F143-42C3-9760-4FEC9F5E1ACA}" type="presParOf" srcId="{DA1B6BE2-436E-44DB-84E4-6B914D4CB514}" destId="{D43F5916-54CD-474D-9BB9-D0F3F0EE4F87}" srcOrd="0" destOrd="0" presId="urn:microsoft.com/office/officeart/2005/8/layout/hList1"/>
    <dgm:cxn modelId="{E9E58675-9EEC-41A5-8F7E-3F9C6FA08A5C}" type="presParOf" srcId="{DA1B6BE2-436E-44DB-84E4-6B914D4CB514}" destId="{FD16561B-AC1D-47FF-9FF7-9A355DB58298}" srcOrd="1" destOrd="0" presId="urn:microsoft.com/office/officeart/2005/8/layout/hList1"/>
    <dgm:cxn modelId="{58EA638E-757B-469E-87D3-BF321B4C3A46}" type="presParOf" srcId="{A60C2732-64D0-42B4-9754-3989FDB6F852}" destId="{E72331C9-0524-44C1-AEF9-E0379FD81C07}" srcOrd="3" destOrd="0" presId="urn:microsoft.com/office/officeart/2005/8/layout/hList1"/>
    <dgm:cxn modelId="{F7EC9414-4774-44CD-B5CE-DBFE2F63CAA4}" type="presParOf" srcId="{A60C2732-64D0-42B4-9754-3989FDB6F852}" destId="{92C47B86-407C-4898-876F-062F2915FA87}" srcOrd="4" destOrd="0" presId="urn:microsoft.com/office/officeart/2005/8/layout/hList1"/>
    <dgm:cxn modelId="{A529EF92-66D5-4895-9EFF-D4478C12253E}" type="presParOf" srcId="{92C47B86-407C-4898-876F-062F2915FA87}" destId="{4B8528E1-07EB-4147-99C1-40A52FE489DD}" srcOrd="0" destOrd="0" presId="urn:microsoft.com/office/officeart/2005/8/layout/hList1"/>
    <dgm:cxn modelId="{8E37A4EF-7639-49D1-9F51-CF9F03234105}" type="presParOf" srcId="{92C47B86-407C-4898-876F-062F2915FA87}" destId="{91D40ABC-9C1F-4233-BF46-26FF7CB2989D}"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8554AF-18C1-4715-A73A-7A4EEE3ECB50}"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IN"/>
        </a:p>
      </dgm:t>
    </dgm:pt>
    <dgm:pt modelId="{4502C3A7-DEE5-497F-94CF-2364BE1D78FD}">
      <dgm:prSet phldrT="[Text]" custT="1"/>
      <dgm:spPr>
        <a:solidFill>
          <a:srgbClr val="002060"/>
        </a:solidFill>
      </dgm:spPr>
      <dgm:t>
        <a:bodyPr/>
        <a:lstStyle/>
        <a:p>
          <a:r>
            <a:rPr lang="en-IN" sz="1200" dirty="0"/>
            <a:t>Historical Burn Cost  + Add on Covers</a:t>
          </a:r>
        </a:p>
      </dgm:t>
    </dgm:pt>
    <dgm:pt modelId="{DFD5549F-570F-40E5-9D50-8B0635DA83FC}" type="parTrans" cxnId="{CD02D313-7535-41E7-81AC-C864F7C1BE07}">
      <dgm:prSet/>
      <dgm:spPr/>
      <dgm:t>
        <a:bodyPr/>
        <a:lstStyle/>
        <a:p>
          <a:endParaRPr lang="en-IN" sz="1000"/>
        </a:p>
      </dgm:t>
    </dgm:pt>
    <dgm:pt modelId="{B6F59A98-39F5-453F-B4FE-92152CFDF04F}" type="sibTrans" cxnId="{CD02D313-7535-41E7-81AC-C864F7C1BE07}">
      <dgm:prSet custT="1"/>
      <dgm:spPr/>
      <dgm:t>
        <a:bodyPr/>
        <a:lstStyle/>
        <a:p>
          <a:endParaRPr lang="en-IN" sz="1000"/>
        </a:p>
      </dgm:t>
    </dgm:pt>
    <dgm:pt modelId="{219F3E9E-970C-4689-819B-EA444385EC59}">
      <dgm:prSet phldrT="[Text]" custT="1"/>
      <dgm:spPr>
        <a:solidFill>
          <a:srgbClr val="002060"/>
        </a:solidFill>
      </dgm:spPr>
      <dgm:t>
        <a:bodyPr/>
        <a:lstStyle/>
        <a:p>
          <a:r>
            <a:rPr lang="en-IN" sz="1100" dirty="0"/>
            <a:t>Heterogeneity Loading + CAT Loadings</a:t>
          </a:r>
        </a:p>
      </dgm:t>
    </dgm:pt>
    <dgm:pt modelId="{3B4050D3-FCB7-4343-9912-A0E53AED5790}" type="parTrans" cxnId="{50F5A559-33D8-4CE8-A78A-4724A877387B}">
      <dgm:prSet/>
      <dgm:spPr/>
      <dgm:t>
        <a:bodyPr/>
        <a:lstStyle/>
        <a:p>
          <a:endParaRPr lang="en-IN" sz="1000"/>
        </a:p>
      </dgm:t>
    </dgm:pt>
    <dgm:pt modelId="{A963C9F6-2B91-45C0-8614-C0D3D1A47766}" type="sibTrans" cxnId="{50F5A559-33D8-4CE8-A78A-4724A877387B}">
      <dgm:prSet custT="1"/>
      <dgm:spPr/>
      <dgm:t>
        <a:bodyPr/>
        <a:lstStyle/>
        <a:p>
          <a:endParaRPr lang="en-IN" sz="1000"/>
        </a:p>
      </dgm:t>
    </dgm:pt>
    <dgm:pt modelId="{19427AEF-118D-471B-9A57-74ECEC1BD37D}">
      <dgm:prSet phldrT="[Text]" custT="1"/>
      <dgm:spPr>
        <a:solidFill>
          <a:srgbClr val="002060"/>
        </a:solidFill>
      </dgm:spPr>
      <dgm:t>
        <a:bodyPr/>
        <a:lstStyle/>
        <a:p>
          <a:r>
            <a:rPr lang="en-IN" sz="1400" dirty="0"/>
            <a:t>Commercial Premiums</a:t>
          </a:r>
        </a:p>
      </dgm:t>
    </dgm:pt>
    <dgm:pt modelId="{850D3844-86A5-42F9-A87E-109A75B33A12}" type="parTrans" cxnId="{E563AD98-5BFC-4E9C-A7A6-D9EAE0F34834}">
      <dgm:prSet/>
      <dgm:spPr/>
      <dgm:t>
        <a:bodyPr/>
        <a:lstStyle/>
        <a:p>
          <a:endParaRPr lang="en-IN" sz="1000"/>
        </a:p>
      </dgm:t>
    </dgm:pt>
    <dgm:pt modelId="{D83D3426-30B5-4E92-BA18-2F428276BC90}" type="sibTrans" cxnId="{E563AD98-5BFC-4E9C-A7A6-D9EAE0F34834}">
      <dgm:prSet/>
      <dgm:spPr/>
      <dgm:t>
        <a:bodyPr/>
        <a:lstStyle/>
        <a:p>
          <a:endParaRPr lang="en-IN" sz="1000"/>
        </a:p>
      </dgm:t>
    </dgm:pt>
    <dgm:pt modelId="{CDDB551A-4C28-43FC-92AE-E365837FE0B6}">
      <dgm:prSet custT="1"/>
      <dgm:spPr>
        <a:solidFill>
          <a:srgbClr val="002060"/>
        </a:solidFill>
      </dgm:spPr>
      <dgm:t>
        <a:bodyPr/>
        <a:lstStyle/>
        <a:p>
          <a:r>
            <a:rPr lang="en-IN" sz="1050" dirty="0"/>
            <a:t>Administrative Costs + Capital Costs</a:t>
          </a:r>
        </a:p>
      </dgm:t>
    </dgm:pt>
    <dgm:pt modelId="{D32BC97E-2704-4A65-BE6B-7FB3CFBE085D}" type="parTrans" cxnId="{69CCAFD3-A2A8-40E6-9255-FE086E6E0702}">
      <dgm:prSet/>
      <dgm:spPr/>
      <dgm:t>
        <a:bodyPr/>
        <a:lstStyle/>
        <a:p>
          <a:endParaRPr lang="en-IN" sz="1000"/>
        </a:p>
      </dgm:t>
    </dgm:pt>
    <dgm:pt modelId="{33EE2F8E-407D-4B53-AFC6-34C7772AC383}" type="sibTrans" cxnId="{69CCAFD3-A2A8-40E6-9255-FE086E6E0702}">
      <dgm:prSet custT="1"/>
      <dgm:spPr/>
      <dgm:t>
        <a:bodyPr/>
        <a:lstStyle/>
        <a:p>
          <a:endParaRPr lang="en-IN" sz="1000"/>
        </a:p>
      </dgm:t>
    </dgm:pt>
    <dgm:pt modelId="{09175983-FABF-420E-AB25-16271427A56F}">
      <dgm:prSet custT="1"/>
      <dgm:spPr>
        <a:solidFill>
          <a:schemeClr val="tx2">
            <a:lumMod val="40000"/>
            <a:lumOff val="60000"/>
          </a:schemeClr>
        </a:solidFill>
      </dgm:spPr>
      <dgm:t>
        <a:bodyPr/>
        <a:lstStyle/>
        <a:p>
          <a:r>
            <a:rPr lang="en-IN" sz="1100" dirty="0"/>
            <a:t>Long Term Consideration</a:t>
          </a:r>
        </a:p>
      </dgm:t>
    </dgm:pt>
    <dgm:pt modelId="{26CB77A8-4A71-4BAA-991F-82CE275254B4}" type="parTrans" cxnId="{23EA8970-69B3-4F9E-B686-E1DD36F9D11F}">
      <dgm:prSet/>
      <dgm:spPr/>
      <dgm:t>
        <a:bodyPr/>
        <a:lstStyle/>
        <a:p>
          <a:endParaRPr lang="en-IN" sz="1000"/>
        </a:p>
      </dgm:t>
    </dgm:pt>
    <dgm:pt modelId="{900C8574-C5FE-451E-B4B7-1DF88B11DD36}" type="sibTrans" cxnId="{23EA8970-69B3-4F9E-B686-E1DD36F9D11F}">
      <dgm:prSet custT="1"/>
      <dgm:spPr/>
      <dgm:t>
        <a:bodyPr/>
        <a:lstStyle/>
        <a:p>
          <a:endParaRPr lang="en-IN" sz="1000"/>
        </a:p>
      </dgm:t>
    </dgm:pt>
    <dgm:pt modelId="{5609A7EE-52EA-4B18-8CDE-6DA638E0841B}">
      <dgm:prSet custT="1"/>
      <dgm:spPr>
        <a:solidFill>
          <a:srgbClr val="002060"/>
        </a:solidFill>
      </dgm:spPr>
      <dgm:t>
        <a:bodyPr/>
        <a:lstStyle/>
        <a:p>
          <a:r>
            <a:rPr lang="en-IN" sz="1100" dirty="0"/>
            <a:t>Tactical Consideration</a:t>
          </a:r>
        </a:p>
      </dgm:t>
    </dgm:pt>
    <dgm:pt modelId="{BAB921EA-064A-4BF5-A2C4-50CA3A13103D}" type="parTrans" cxnId="{CDF1C7C6-A31E-4AF5-A885-1EBA8627C984}">
      <dgm:prSet/>
      <dgm:spPr/>
      <dgm:t>
        <a:bodyPr/>
        <a:lstStyle/>
        <a:p>
          <a:endParaRPr lang="en-IN" sz="1000"/>
        </a:p>
      </dgm:t>
    </dgm:pt>
    <dgm:pt modelId="{D78A7EDB-A3C3-4943-828E-1DC432A0E176}" type="sibTrans" cxnId="{CDF1C7C6-A31E-4AF5-A885-1EBA8627C984}">
      <dgm:prSet custT="1"/>
      <dgm:spPr/>
      <dgm:t>
        <a:bodyPr/>
        <a:lstStyle/>
        <a:p>
          <a:endParaRPr lang="en-IN" sz="1000"/>
        </a:p>
      </dgm:t>
    </dgm:pt>
    <dgm:pt modelId="{7EA5B21E-516F-4743-A70A-8E9F1F61E06B}" type="pres">
      <dgm:prSet presAssocID="{C48554AF-18C1-4715-A73A-7A4EEE3ECB50}" presName="linearFlow" presStyleCnt="0">
        <dgm:presLayoutVars>
          <dgm:dir/>
          <dgm:resizeHandles val="exact"/>
        </dgm:presLayoutVars>
      </dgm:prSet>
      <dgm:spPr/>
    </dgm:pt>
    <dgm:pt modelId="{B73144EB-A98E-4BEC-9F9E-F83A94F662C6}" type="pres">
      <dgm:prSet presAssocID="{4502C3A7-DEE5-497F-94CF-2364BE1D78FD}" presName="node" presStyleLbl="node1" presStyleIdx="0" presStyleCnt="6" custScaleX="161034" custScaleY="142826">
        <dgm:presLayoutVars>
          <dgm:bulletEnabled val="1"/>
        </dgm:presLayoutVars>
      </dgm:prSet>
      <dgm:spPr/>
    </dgm:pt>
    <dgm:pt modelId="{AE0659F8-C2A5-4D18-B82D-F95FEAA44650}" type="pres">
      <dgm:prSet presAssocID="{B6F59A98-39F5-453F-B4FE-92152CFDF04F}" presName="spacerL" presStyleCnt="0"/>
      <dgm:spPr/>
    </dgm:pt>
    <dgm:pt modelId="{54046023-BF26-4A5F-98B8-748E7D1A6E33}" type="pres">
      <dgm:prSet presAssocID="{B6F59A98-39F5-453F-B4FE-92152CFDF04F}" presName="sibTrans" presStyleLbl="sibTrans2D1" presStyleIdx="0" presStyleCnt="5" custScaleX="18746" custScaleY="23896"/>
      <dgm:spPr/>
    </dgm:pt>
    <dgm:pt modelId="{391C23AB-D22F-4A2D-A8F0-2EAA8EA4AD34}" type="pres">
      <dgm:prSet presAssocID="{B6F59A98-39F5-453F-B4FE-92152CFDF04F}" presName="spacerR" presStyleCnt="0"/>
      <dgm:spPr/>
    </dgm:pt>
    <dgm:pt modelId="{D714E34A-2386-4736-AC36-8BA73269FD00}" type="pres">
      <dgm:prSet presAssocID="{219F3E9E-970C-4689-819B-EA444385EC59}" presName="node" presStyleLbl="node1" presStyleIdx="1" presStyleCnt="6" custScaleX="134144">
        <dgm:presLayoutVars>
          <dgm:bulletEnabled val="1"/>
        </dgm:presLayoutVars>
      </dgm:prSet>
      <dgm:spPr/>
    </dgm:pt>
    <dgm:pt modelId="{1D1331DF-ED98-4A86-974E-451DB0401BB6}" type="pres">
      <dgm:prSet presAssocID="{A963C9F6-2B91-45C0-8614-C0D3D1A47766}" presName="spacerL" presStyleCnt="0"/>
      <dgm:spPr/>
    </dgm:pt>
    <dgm:pt modelId="{7E6B5FC0-875B-4EA1-BD14-3AD2E9B72494}" type="pres">
      <dgm:prSet presAssocID="{A963C9F6-2B91-45C0-8614-C0D3D1A47766}" presName="sibTrans" presStyleLbl="sibTrans2D1" presStyleIdx="1" presStyleCnt="5" custScaleX="21972" custScaleY="24065"/>
      <dgm:spPr/>
    </dgm:pt>
    <dgm:pt modelId="{F57ACF24-1E59-4C73-9C5A-0E50937C6BBE}" type="pres">
      <dgm:prSet presAssocID="{A963C9F6-2B91-45C0-8614-C0D3D1A47766}" presName="spacerR" presStyleCnt="0"/>
      <dgm:spPr/>
    </dgm:pt>
    <dgm:pt modelId="{5104F125-B332-4772-B0E7-D18A3D8822B1}" type="pres">
      <dgm:prSet presAssocID="{09175983-FABF-420E-AB25-16271427A56F}" presName="node" presStyleLbl="node1" presStyleIdx="2" presStyleCnt="6" custScaleX="142588" custScaleY="96772">
        <dgm:presLayoutVars>
          <dgm:bulletEnabled val="1"/>
        </dgm:presLayoutVars>
      </dgm:prSet>
      <dgm:spPr/>
    </dgm:pt>
    <dgm:pt modelId="{88CDF853-8760-4D68-ACB7-3B5250F88501}" type="pres">
      <dgm:prSet presAssocID="{900C8574-C5FE-451E-B4B7-1DF88B11DD36}" presName="spacerL" presStyleCnt="0"/>
      <dgm:spPr/>
    </dgm:pt>
    <dgm:pt modelId="{A418E8DE-A332-48B1-8A1E-A2422FDF5068}" type="pres">
      <dgm:prSet presAssocID="{900C8574-C5FE-451E-B4B7-1DF88B11DD36}" presName="sibTrans" presStyleLbl="sibTrans2D1" presStyleIdx="2" presStyleCnt="5" custScaleX="23204" custScaleY="28882" custLinFactNeighborY="36"/>
      <dgm:spPr/>
    </dgm:pt>
    <dgm:pt modelId="{8731DCE3-2A94-41E2-AED5-0FB4D5FD0892}" type="pres">
      <dgm:prSet presAssocID="{900C8574-C5FE-451E-B4B7-1DF88B11DD36}" presName="spacerR" presStyleCnt="0"/>
      <dgm:spPr/>
    </dgm:pt>
    <dgm:pt modelId="{CB22FA75-6A41-46AD-9DA1-A67640565B01}" type="pres">
      <dgm:prSet presAssocID="{CDDB551A-4C28-43FC-92AE-E365837FE0B6}" presName="node" presStyleLbl="node1" presStyleIdx="3" presStyleCnt="6" custScaleX="135411">
        <dgm:presLayoutVars>
          <dgm:bulletEnabled val="1"/>
        </dgm:presLayoutVars>
      </dgm:prSet>
      <dgm:spPr/>
    </dgm:pt>
    <dgm:pt modelId="{846304CC-4C41-45E9-8C5F-362781442663}" type="pres">
      <dgm:prSet presAssocID="{33EE2F8E-407D-4B53-AFC6-34C7772AC383}" presName="spacerL" presStyleCnt="0"/>
      <dgm:spPr/>
    </dgm:pt>
    <dgm:pt modelId="{15EFDDA2-FD26-4D8B-8E9D-EA3B04BB91EB}" type="pres">
      <dgm:prSet presAssocID="{33EE2F8E-407D-4B53-AFC6-34C7772AC383}" presName="sibTrans" presStyleLbl="sibTrans2D1" presStyleIdx="3" presStyleCnt="5" custScaleX="32429" custScaleY="27951"/>
      <dgm:spPr/>
    </dgm:pt>
    <dgm:pt modelId="{52BD9A34-5713-4B45-987D-E07F8B784840}" type="pres">
      <dgm:prSet presAssocID="{33EE2F8E-407D-4B53-AFC6-34C7772AC383}" presName="spacerR" presStyleCnt="0"/>
      <dgm:spPr/>
    </dgm:pt>
    <dgm:pt modelId="{2F62DF17-F7EB-4846-A280-1307230BDD35}" type="pres">
      <dgm:prSet presAssocID="{5609A7EE-52EA-4B18-8CDE-6DA638E0841B}" presName="node" presStyleLbl="node1" presStyleIdx="4" presStyleCnt="6" custScaleX="132320">
        <dgm:presLayoutVars>
          <dgm:bulletEnabled val="1"/>
        </dgm:presLayoutVars>
      </dgm:prSet>
      <dgm:spPr/>
    </dgm:pt>
    <dgm:pt modelId="{19DAAA77-9EA1-4264-B4FF-79E544B3AEE4}" type="pres">
      <dgm:prSet presAssocID="{D78A7EDB-A3C3-4943-828E-1DC432A0E176}" presName="spacerL" presStyleCnt="0"/>
      <dgm:spPr/>
    </dgm:pt>
    <dgm:pt modelId="{E911C97B-8AAB-444A-96BB-3FCD80E0742B}" type="pres">
      <dgm:prSet presAssocID="{D78A7EDB-A3C3-4943-828E-1DC432A0E176}" presName="sibTrans" presStyleLbl="sibTrans2D1" presStyleIdx="4" presStyleCnt="5" custScaleX="23849" custScaleY="34103"/>
      <dgm:spPr/>
    </dgm:pt>
    <dgm:pt modelId="{DFD08EA6-4457-4EC5-9635-FB897F7D79AF}" type="pres">
      <dgm:prSet presAssocID="{D78A7EDB-A3C3-4943-828E-1DC432A0E176}" presName="spacerR" presStyleCnt="0"/>
      <dgm:spPr/>
    </dgm:pt>
    <dgm:pt modelId="{C27313E3-1E82-402F-8420-5DAA2FD5532E}" type="pres">
      <dgm:prSet presAssocID="{19427AEF-118D-471B-9A57-74ECEC1BD37D}" presName="node" presStyleLbl="node1" presStyleIdx="5" presStyleCnt="6" custScaleX="160871" custScaleY="160929" custLinFactNeighborX="-62053" custLinFactNeighborY="-2505">
        <dgm:presLayoutVars>
          <dgm:bulletEnabled val="1"/>
        </dgm:presLayoutVars>
      </dgm:prSet>
      <dgm:spPr/>
    </dgm:pt>
  </dgm:ptLst>
  <dgm:cxnLst>
    <dgm:cxn modelId="{754C8C05-CAE3-4067-AE5F-30FD10D34CB2}" type="presOf" srcId="{09175983-FABF-420E-AB25-16271427A56F}" destId="{5104F125-B332-4772-B0E7-D18A3D8822B1}" srcOrd="0" destOrd="0" presId="urn:microsoft.com/office/officeart/2005/8/layout/equation1"/>
    <dgm:cxn modelId="{CD02D313-7535-41E7-81AC-C864F7C1BE07}" srcId="{C48554AF-18C1-4715-A73A-7A4EEE3ECB50}" destId="{4502C3A7-DEE5-497F-94CF-2364BE1D78FD}" srcOrd="0" destOrd="0" parTransId="{DFD5549F-570F-40E5-9D50-8B0635DA83FC}" sibTransId="{B6F59A98-39F5-453F-B4FE-92152CFDF04F}"/>
    <dgm:cxn modelId="{359B7119-C9E8-4374-96F6-A2CCC9907AB5}" type="presOf" srcId="{5609A7EE-52EA-4B18-8CDE-6DA638E0841B}" destId="{2F62DF17-F7EB-4846-A280-1307230BDD35}" srcOrd="0" destOrd="0" presId="urn:microsoft.com/office/officeart/2005/8/layout/equation1"/>
    <dgm:cxn modelId="{97B7E02F-4614-4C1D-96B0-C3B51DF82E7F}" type="presOf" srcId="{D78A7EDB-A3C3-4943-828E-1DC432A0E176}" destId="{E911C97B-8AAB-444A-96BB-3FCD80E0742B}" srcOrd="0" destOrd="0" presId="urn:microsoft.com/office/officeart/2005/8/layout/equation1"/>
    <dgm:cxn modelId="{D820EE6D-95D3-4922-B322-BDB862C9F594}" type="presOf" srcId="{4502C3A7-DEE5-497F-94CF-2364BE1D78FD}" destId="{B73144EB-A98E-4BEC-9F9E-F83A94F662C6}" srcOrd="0" destOrd="0" presId="urn:microsoft.com/office/officeart/2005/8/layout/equation1"/>
    <dgm:cxn modelId="{23EA8970-69B3-4F9E-B686-E1DD36F9D11F}" srcId="{C48554AF-18C1-4715-A73A-7A4EEE3ECB50}" destId="{09175983-FABF-420E-AB25-16271427A56F}" srcOrd="2" destOrd="0" parTransId="{26CB77A8-4A71-4BAA-991F-82CE275254B4}" sibTransId="{900C8574-C5FE-451E-B4B7-1DF88B11DD36}"/>
    <dgm:cxn modelId="{4511FA71-EF59-41E8-84F0-EDC44AE85EC9}" type="presOf" srcId="{33EE2F8E-407D-4B53-AFC6-34C7772AC383}" destId="{15EFDDA2-FD26-4D8B-8E9D-EA3B04BB91EB}" srcOrd="0" destOrd="0" presId="urn:microsoft.com/office/officeart/2005/8/layout/equation1"/>
    <dgm:cxn modelId="{50F5A559-33D8-4CE8-A78A-4724A877387B}" srcId="{C48554AF-18C1-4715-A73A-7A4EEE3ECB50}" destId="{219F3E9E-970C-4689-819B-EA444385EC59}" srcOrd="1" destOrd="0" parTransId="{3B4050D3-FCB7-4343-9912-A0E53AED5790}" sibTransId="{A963C9F6-2B91-45C0-8614-C0D3D1A47766}"/>
    <dgm:cxn modelId="{E563AD98-5BFC-4E9C-A7A6-D9EAE0F34834}" srcId="{C48554AF-18C1-4715-A73A-7A4EEE3ECB50}" destId="{19427AEF-118D-471B-9A57-74ECEC1BD37D}" srcOrd="5" destOrd="0" parTransId="{850D3844-86A5-42F9-A87E-109A75B33A12}" sibTransId="{D83D3426-30B5-4E92-BA18-2F428276BC90}"/>
    <dgm:cxn modelId="{D6F62D9C-49A4-408B-9E02-5E06662F567C}" type="presOf" srcId="{900C8574-C5FE-451E-B4B7-1DF88B11DD36}" destId="{A418E8DE-A332-48B1-8A1E-A2422FDF5068}" srcOrd="0" destOrd="0" presId="urn:microsoft.com/office/officeart/2005/8/layout/equation1"/>
    <dgm:cxn modelId="{5B5BE8A5-F29C-467D-9C3C-1B9FBCD068DF}" type="presOf" srcId="{19427AEF-118D-471B-9A57-74ECEC1BD37D}" destId="{C27313E3-1E82-402F-8420-5DAA2FD5532E}" srcOrd="0" destOrd="0" presId="urn:microsoft.com/office/officeart/2005/8/layout/equation1"/>
    <dgm:cxn modelId="{837986B5-91C7-4B8E-8FC2-CDADC8D9BBD0}" type="presOf" srcId="{C48554AF-18C1-4715-A73A-7A4EEE3ECB50}" destId="{7EA5B21E-516F-4743-A70A-8E9F1F61E06B}" srcOrd="0" destOrd="0" presId="urn:microsoft.com/office/officeart/2005/8/layout/equation1"/>
    <dgm:cxn modelId="{F1D8F3C3-12F0-46C9-B96B-70C8AB81D6CD}" type="presOf" srcId="{B6F59A98-39F5-453F-B4FE-92152CFDF04F}" destId="{54046023-BF26-4A5F-98B8-748E7D1A6E33}" srcOrd="0" destOrd="0" presId="urn:microsoft.com/office/officeart/2005/8/layout/equation1"/>
    <dgm:cxn modelId="{CDF1C7C6-A31E-4AF5-A885-1EBA8627C984}" srcId="{C48554AF-18C1-4715-A73A-7A4EEE3ECB50}" destId="{5609A7EE-52EA-4B18-8CDE-6DA638E0841B}" srcOrd="4" destOrd="0" parTransId="{BAB921EA-064A-4BF5-A2C4-50CA3A13103D}" sibTransId="{D78A7EDB-A3C3-4943-828E-1DC432A0E176}"/>
    <dgm:cxn modelId="{C56E9FC8-D56D-4FFF-9DF3-2CD3E53BAB96}" type="presOf" srcId="{CDDB551A-4C28-43FC-92AE-E365837FE0B6}" destId="{CB22FA75-6A41-46AD-9DA1-A67640565B01}" srcOrd="0" destOrd="0" presId="urn:microsoft.com/office/officeart/2005/8/layout/equation1"/>
    <dgm:cxn modelId="{69CCAFD3-A2A8-40E6-9255-FE086E6E0702}" srcId="{C48554AF-18C1-4715-A73A-7A4EEE3ECB50}" destId="{CDDB551A-4C28-43FC-92AE-E365837FE0B6}" srcOrd="3" destOrd="0" parTransId="{D32BC97E-2704-4A65-BE6B-7FB3CFBE085D}" sibTransId="{33EE2F8E-407D-4B53-AFC6-34C7772AC383}"/>
    <dgm:cxn modelId="{20AF7FE0-ADC0-4F8C-AE04-D3874AC142C8}" type="presOf" srcId="{A963C9F6-2B91-45C0-8614-C0D3D1A47766}" destId="{7E6B5FC0-875B-4EA1-BD14-3AD2E9B72494}" srcOrd="0" destOrd="0" presId="urn:microsoft.com/office/officeart/2005/8/layout/equation1"/>
    <dgm:cxn modelId="{EE22FCE6-F72B-4D62-9E6C-72DDD679A403}" type="presOf" srcId="{219F3E9E-970C-4689-819B-EA444385EC59}" destId="{D714E34A-2386-4736-AC36-8BA73269FD00}" srcOrd="0" destOrd="0" presId="urn:microsoft.com/office/officeart/2005/8/layout/equation1"/>
    <dgm:cxn modelId="{40C23284-0FB6-4D1B-A6A7-277EE8BE3B60}" type="presParOf" srcId="{7EA5B21E-516F-4743-A70A-8E9F1F61E06B}" destId="{B73144EB-A98E-4BEC-9F9E-F83A94F662C6}" srcOrd="0" destOrd="0" presId="urn:microsoft.com/office/officeart/2005/8/layout/equation1"/>
    <dgm:cxn modelId="{6132C830-2D9C-4080-A021-BDB3EAA9B0B0}" type="presParOf" srcId="{7EA5B21E-516F-4743-A70A-8E9F1F61E06B}" destId="{AE0659F8-C2A5-4D18-B82D-F95FEAA44650}" srcOrd="1" destOrd="0" presId="urn:microsoft.com/office/officeart/2005/8/layout/equation1"/>
    <dgm:cxn modelId="{D657F630-2903-4CEC-A12E-D60C443134D6}" type="presParOf" srcId="{7EA5B21E-516F-4743-A70A-8E9F1F61E06B}" destId="{54046023-BF26-4A5F-98B8-748E7D1A6E33}" srcOrd="2" destOrd="0" presId="urn:microsoft.com/office/officeart/2005/8/layout/equation1"/>
    <dgm:cxn modelId="{6D1BC1B6-6BB9-4FF9-8FCF-AF4CEE074F02}" type="presParOf" srcId="{7EA5B21E-516F-4743-A70A-8E9F1F61E06B}" destId="{391C23AB-D22F-4A2D-A8F0-2EAA8EA4AD34}" srcOrd="3" destOrd="0" presId="urn:microsoft.com/office/officeart/2005/8/layout/equation1"/>
    <dgm:cxn modelId="{33075780-FFD0-4125-8501-15AB02E0E6C4}" type="presParOf" srcId="{7EA5B21E-516F-4743-A70A-8E9F1F61E06B}" destId="{D714E34A-2386-4736-AC36-8BA73269FD00}" srcOrd="4" destOrd="0" presId="urn:microsoft.com/office/officeart/2005/8/layout/equation1"/>
    <dgm:cxn modelId="{E9DC565D-4CE0-4644-B4BF-F17DD547275B}" type="presParOf" srcId="{7EA5B21E-516F-4743-A70A-8E9F1F61E06B}" destId="{1D1331DF-ED98-4A86-974E-451DB0401BB6}" srcOrd="5" destOrd="0" presId="urn:microsoft.com/office/officeart/2005/8/layout/equation1"/>
    <dgm:cxn modelId="{F5C0D108-BBFD-41D5-B07A-2C5ADDA30505}" type="presParOf" srcId="{7EA5B21E-516F-4743-A70A-8E9F1F61E06B}" destId="{7E6B5FC0-875B-4EA1-BD14-3AD2E9B72494}" srcOrd="6" destOrd="0" presId="urn:microsoft.com/office/officeart/2005/8/layout/equation1"/>
    <dgm:cxn modelId="{8679038E-270E-46AC-9D19-20A91FAB4E2C}" type="presParOf" srcId="{7EA5B21E-516F-4743-A70A-8E9F1F61E06B}" destId="{F57ACF24-1E59-4C73-9C5A-0E50937C6BBE}" srcOrd="7" destOrd="0" presId="urn:microsoft.com/office/officeart/2005/8/layout/equation1"/>
    <dgm:cxn modelId="{4B0A39E2-A296-4F52-8423-151537A5493A}" type="presParOf" srcId="{7EA5B21E-516F-4743-A70A-8E9F1F61E06B}" destId="{5104F125-B332-4772-B0E7-D18A3D8822B1}" srcOrd="8" destOrd="0" presId="urn:microsoft.com/office/officeart/2005/8/layout/equation1"/>
    <dgm:cxn modelId="{A5BE2631-2622-40AF-9E62-5895AE94D132}" type="presParOf" srcId="{7EA5B21E-516F-4743-A70A-8E9F1F61E06B}" destId="{88CDF853-8760-4D68-ACB7-3B5250F88501}" srcOrd="9" destOrd="0" presId="urn:microsoft.com/office/officeart/2005/8/layout/equation1"/>
    <dgm:cxn modelId="{CD893C42-F6ED-4440-AC1E-3B065EED9782}" type="presParOf" srcId="{7EA5B21E-516F-4743-A70A-8E9F1F61E06B}" destId="{A418E8DE-A332-48B1-8A1E-A2422FDF5068}" srcOrd="10" destOrd="0" presId="urn:microsoft.com/office/officeart/2005/8/layout/equation1"/>
    <dgm:cxn modelId="{C4D04DA3-BFD5-40B3-B804-854F807FA92A}" type="presParOf" srcId="{7EA5B21E-516F-4743-A70A-8E9F1F61E06B}" destId="{8731DCE3-2A94-41E2-AED5-0FB4D5FD0892}" srcOrd="11" destOrd="0" presId="urn:microsoft.com/office/officeart/2005/8/layout/equation1"/>
    <dgm:cxn modelId="{54322FE5-C146-4B82-8AAB-B0A249C99C81}" type="presParOf" srcId="{7EA5B21E-516F-4743-A70A-8E9F1F61E06B}" destId="{CB22FA75-6A41-46AD-9DA1-A67640565B01}" srcOrd="12" destOrd="0" presId="urn:microsoft.com/office/officeart/2005/8/layout/equation1"/>
    <dgm:cxn modelId="{8D97E80E-61BB-4462-9083-8FCDE5D13B47}" type="presParOf" srcId="{7EA5B21E-516F-4743-A70A-8E9F1F61E06B}" destId="{846304CC-4C41-45E9-8C5F-362781442663}" srcOrd="13" destOrd="0" presId="urn:microsoft.com/office/officeart/2005/8/layout/equation1"/>
    <dgm:cxn modelId="{4A7CCD2D-EDA8-42BC-B0AB-7AA7D4CDE96D}" type="presParOf" srcId="{7EA5B21E-516F-4743-A70A-8E9F1F61E06B}" destId="{15EFDDA2-FD26-4D8B-8E9D-EA3B04BB91EB}" srcOrd="14" destOrd="0" presId="urn:microsoft.com/office/officeart/2005/8/layout/equation1"/>
    <dgm:cxn modelId="{096DC583-5BD1-4B62-9A1A-31F3BDC9101B}" type="presParOf" srcId="{7EA5B21E-516F-4743-A70A-8E9F1F61E06B}" destId="{52BD9A34-5713-4B45-987D-E07F8B784840}" srcOrd="15" destOrd="0" presId="urn:microsoft.com/office/officeart/2005/8/layout/equation1"/>
    <dgm:cxn modelId="{95DD1B73-7D7C-477F-84D8-3CF3AD5DAC4F}" type="presParOf" srcId="{7EA5B21E-516F-4743-A70A-8E9F1F61E06B}" destId="{2F62DF17-F7EB-4846-A280-1307230BDD35}" srcOrd="16" destOrd="0" presId="urn:microsoft.com/office/officeart/2005/8/layout/equation1"/>
    <dgm:cxn modelId="{97FFFB0C-0B90-47B8-B0A0-8CDF3BBA5C7F}" type="presParOf" srcId="{7EA5B21E-516F-4743-A70A-8E9F1F61E06B}" destId="{19DAAA77-9EA1-4264-B4FF-79E544B3AEE4}" srcOrd="17" destOrd="0" presId="urn:microsoft.com/office/officeart/2005/8/layout/equation1"/>
    <dgm:cxn modelId="{F66002CB-9DF0-4F7B-B2B5-6435D12A2F68}" type="presParOf" srcId="{7EA5B21E-516F-4743-A70A-8E9F1F61E06B}" destId="{E911C97B-8AAB-444A-96BB-3FCD80E0742B}" srcOrd="18" destOrd="0" presId="urn:microsoft.com/office/officeart/2005/8/layout/equation1"/>
    <dgm:cxn modelId="{B7D4B6CC-715A-4F22-A200-A4081AD1CAC5}" type="presParOf" srcId="{7EA5B21E-516F-4743-A70A-8E9F1F61E06B}" destId="{DFD08EA6-4457-4EC5-9635-FB897F7D79AF}" srcOrd="19" destOrd="0" presId="urn:microsoft.com/office/officeart/2005/8/layout/equation1"/>
    <dgm:cxn modelId="{BF9C8089-28DF-45D6-8873-326021AB1A76}" type="presParOf" srcId="{7EA5B21E-516F-4743-A70A-8E9F1F61E06B}" destId="{C27313E3-1E82-402F-8420-5DAA2FD5532E}" srcOrd="2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B60158-59F2-49A2-9873-185578C384BF}" type="doc">
      <dgm:prSet loTypeId="urn:microsoft.com/office/officeart/2005/8/layout/hProcess9" loCatId="process" qsTypeId="urn:microsoft.com/office/officeart/2005/8/quickstyle/simple1" qsCatId="simple" csTypeId="urn:microsoft.com/office/officeart/2005/8/colors/accent1_2" csCatId="accent1" phldr="1"/>
      <dgm:spPr/>
    </dgm:pt>
    <dgm:pt modelId="{E8566FC9-B9AA-430A-BF7F-1CD5B3507369}">
      <dgm:prSet phldrT="[Text]"/>
      <dgm:spPr>
        <a:solidFill>
          <a:srgbClr val="002060"/>
        </a:solidFill>
      </dgm:spPr>
      <dgm:t>
        <a:bodyPr/>
        <a:lstStyle/>
        <a:p>
          <a:r>
            <a:rPr lang="en-IN" dirty="0"/>
            <a:t>Cluster Selection + Seasonal Forecast</a:t>
          </a:r>
        </a:p>
      </dgm:t>
    </dgm:pt>
    <dgm:pt modelId="{935EFAA1-41D9-4703-9932-C0E5D3D13064}" type="parTrans" cxnId="{3DF3D61B-B2EE-4A02-9F7B-D02FFE67049B}">
      <dgm:prSet/>
      <dgm:spPr/>
      <dgm:t>
        <a:bodyPr/>
        <a:lstStyle/>
        <a:p>
          <a:endParaRPr lang="en-IN"/>
        </a:p>
      </dgm:t>
    </dgm:pt>
    <dgm:pt modelId="{B8C8C932-17A2-458A-AA8D-1BB6F680EBFD}" type="sibTrans" cxnId="{3DF3D61B-B2EE-4A02-9F7B-D02FFE67049B}">
      <dgm:prSet/>
      <dgm:spPr/>
      <dgm:t>
        <a:bodyPr/>
        <a:lstStyle/>
        <a:p>
          <a:endParaRPr lang="en-IN"/>
        </a:p>
      </dgm:t>
    </dgm:pt>
    <dgm:pt modelId="{81B4831B-C9AA-4306-A160-4B9D7A0DCCED}">
      <dgm:prSet/>
      <dgm:spPr>
        <a:solidFill>
          <a:srgbClr val="002060"/>
        </a:solidFill>
      </dgm:spPr>
      <dgm:t>
        <a:bodyPr/>
        <a:lstStyle/>
        <a:p>
          <a:r>
            <a:rPr lang="en-IN" dirty="0"/>
            <a:t>Yield Data  - Collection and Validation</a:t>
          </a:r>
        </a:p>
      </dgm:t>
    </dgm:pt>
    <dgm:pt modelId="{1E8D570E-5994-462A-8AF1-A03FDED10BC2}" type="parTrans" cxnId="{863FF948-CB25-4D55-96A3-D47B870CF8D8}">
      <dgm:prSet/>
      <dgm:spPr/>
      <dgm:t>
        <a:bodyPr/>
        <a:lstStyle/>
        <a:p>
          <a:endParaRPr lang="en-IN"/>
        </a:p>
      </dgm:t>
    </dgm:pt>
    <dgm:pt modelId="{E21B1B40-11E4-441C-A690-1603697B0FFC}" type="sibTrans" cxnId="{863FF948-CB25-4D55-96A3-D47B870CF8D8}">
      <dgm:prSet/>
      <dgm:spPr/>
      <dgm:t>
        <a:bodyPr/>
        <a:lstStyle/>
        <a:p>
          <a:endParaRPr lang="en-IN"/>
        </a:p>
      </dgm:t>
    </dgm:pt>
    <dgm:pt modelId="{567A01AA-9156-482E-B2D2-B4052A3D34DE}">
      <dgm:prSet/>
      <dgm:spPr>
        <a:solidFill>
          <a:srgbClr val="002060"/>
        </a:solidFill>
      </dgm:spPr>
      <dgm:t>
        <a:bodyPr/>
        <a:lstStyle/>
        <a:p>
          <a:r>
            <a:rPr lang="en-IN" dirty="0"/>
            <a:t>Threshold Yield (TY) Calculation</a:t>
          </a:r>
        </a:p>
      </dgm:t>
    </dgm:pt>
    <dgm:pt modelId="{AE84B72F-5665-4FFB-930C-96596FA9714D}" type="parTrans" cxnId="{21322FFB-3DE8-4A79-BF42-F3AF65ECD4F3}">
      <dgm:prSet/>
      <dgm:spPr/>
      <dgm:t>
        <a:bodyPr/>
        <a:lstStyle/>
        <a:p>
          <a:endParaRPr lang="en-IN"/>
        </a:p>
      </dgm:t>
    </dgm:pt>
    <dgm:pt modelId="{2C857567-2AED-4437-A514-2BDDE0F45EAE}" type="sibTrans" cxnId="{21322FFB-3DE8-4A79-BF42-F3AF65ECD4F3}">
      <dgm:prSet/>
      <dgm:spPr/>
      <dgm:t>
        <a:bodyPr/>
        <a:lstStyle/>
        <a:p>
          <a:endParaRPr lang="en-IN"/>
        </a:p>
      </dgm:t>
    </dgm:pt>
    <dgm:pt modelId="{4FCF9524-B398-41B3-9BA5-350428E05DD2}">
      <dgm:prSet/>
      <dgm:spPr>
        <a:solidFill>
          <a:srgbClr val="002060"/>
        </a:solidFill>
      </dgm:spPr>
      <dgm:t>
        <a:bodyPr/>
        <a:lstStyle/>
        <a:p>
          <a:r>
            <a:rPr lang="en-IN" dirty="0"/>
            <a:t>Yield De-trending </a:t>
          </a:r>
        </a:p>
      </dgm:t>
    </dgm:pt>
    <dgm:pt modelId="{7C3231E6-3FE2-4BC8-B6CA-13B1DA7B1CD1}" type="parTrans" cxnId="{22E11F2C-8257-494C-B5F5-49F85E6F67F4}">
      <dgm:prSet/>
      <dgm:spPr/>
      <dgm:t>
        <a:bodyPr/>
        <a:lstStyle/>
        <a:p>
          <a:endParaRPr lang="en-IN"/>
        </a:p>
      </dgm:t>
    </dgm:pt>
    <dgm:pt modelId="{4C101E9D-5A1E-42D7-AE5B-C80C1474BCCE}" type="sibTrans" cxnId="{22E11F2C-8257-494C-B5F5-49F85E6F67F4}">
      <dgm:prSet/>
      <dgm:spPr/>
      <dgm:t>
        <a:bodyPr/>
        <a:lstStyle/>
        <a:p>
          <a:endParaRPr lang="en-IN"/>
        </a:p>
      </dgm:t>
    </dgm:pt>
    <dgm:pt modelId="{9FD3C04E-D7BE-453A-B189-99CA32248A6F}">
      <dgm:prSet/>
      <dgm:spPr>
        <a:solidFill>
          <a:srgbClr val="002060"/>
        </a:solidFill>
      </dgm:spPr>
      <dgm:t>
        <a:bodyPr/>
        <a:lstStyle/>
        <a:p>
          <a:r>
            <a:rPr lang="en-IN" dirty="0"/>
            <a:t>Historical Burn Cost</a:t>
          </a:r>
        </a:p>
      </dgm:t>
    </dgm:pt>
    <dgm:pt modelId="{C33BE702-2CE3-4A30-87BF-3914E8888DDB}" type="parTrans" cxnId="{0650ABF7-3AB0-4AF8-946D-4BE7B7D852DC}">
      <dgm:prSet/>
      <dgm:spPr/>
      <dgm:t>
        <a:bodyPr/>
        <a:lstStyle/>
        <a:p>
          <a:endParaRPr lang="en-IN"/>
        </a:p>
      </dgm:t>
    </dgm:pt>
    <dgm:pt modelId="{A076802C-8689-4C84-922D-FD4AD59D9952}" type="sibTrans" cxnId="{0650ABF7-3AB0-4AF8-946D-4BE7B7D852DC}">
      <dgm:prSet/>
      <dgm:spPr/>
      <dgm:t>
        <a:bodyPr/>
        <a:lstStyle/>
        <a:p>
          <a:endParaRPr lang="en-IN"/>
        </a:p>
      </dgm:t>
    </dgm:pt>
    <dgm:pt modelId="{F394B2E3-E109-4F92-8A8A-7352CB2905E6}" type="pres">
      <dgm:prSet presAssocID="{EEB60158-59F2-49A2-9873-185578C384BF}" presName="CompostProcess" presStyleCnt="0">
        <dgm:presLayoutVars>
          <dgm:dir/>
          <dgm:resizeHandles val="exact"/>
        </dgm:presLayoutVars>
      </dgm:prSet>
      <dgm:spPr/>
    </dgm:pt>
    <dgm:pt modelId="{3F171F52-1C05-4286-AC28-123950818D4A}" type="pres">
      <dgm:prSet presAssocID="{EEB60158-59F2-49A2-9873-185578C384BF}" presName="arrow" presStyleLbl="bgShp" presStyleIdx="0" presStyleCnt="1" custLinFactNeighborX="-1198" custLinFactNeighborY="5000"/>
      <dgm:spPr/>
    </dgm:pt>
    <dgm:pt modelId="{9460E3EA-4F7A-417A-9343-5205B9AEFD63}" type="pres">
      <dgm:prSet presAssocID="{EEB60158-59F2-49A2-9873-185578C384BF}" presName="linearProcess" presStyleCnt="0"/>
      <dgm:spPr/>
    </dgm:pt>
    <dgm:pt modelId="{D07A8813-C4A5-408B-A689-7D9B6A209E59}" type="pres">
      <dgm:prSet presAssocID="{E8566FC9-B9AA-430A-BF7F-1CD5B3507369}" presName="textNode" presStyleLbl="node1" presStyleIdx="0" presStyleCnt="5">
        <dgm:presLayoutVars>
          <dgm:bulletEnabled val="1"/>
        </dgm:presLayoutVars>
      </dgm:prSet>
      <dgm:spPr/>
    </dgm:pt>
    <dgm:pt modelId="{A90C7CA5-92BD-4C48-A648-9F75DC93F90C}" type="pres">
      <dgm:prSet presAssocID="{B8C8C932-17A2-458A-AA8D-1BB6F680EBFD}" presName="sibTrans" presStyleCnt="0"/>
      <dgm:spPr/>
    </dgm:pt>
    <dgm:pt modelId="{67A2D8F2-145B-41F9-9BCB-90BD7AFBCC41}" type="pres">
      <dgm:prSet presAssocID="{81B4831B-C9AA-4306-A160-4B9D7A0DCCED}" presName="textNode" presStyleLbl="node1" presStyleIdx="1" presStyleCnt="5">
        <dgm:presLayoutVars>
          <dgm:bulletEnabled val="1"/>
        </dgm:presLayoutVars>
      </dgm:prSet>
      <dgm:spPr/>
    </dgm:pt>
    <dgm:pt modelId="{F1257502-1F53-46F7-8739-7764C3F69C6A}" type="pres">
      <dgm:prSet presAssocID="{E21B1B40-11E4-441C-A690-1603697B0FFC}" presName="sibTrans" presStyleCnt="0"/>
      <dgm:spPr/>
    </dgm:pt>
    <dgm:pt modelId="{7400D878-A27B-41BD-877C-D693C4AB1391}" type="pres">
      <dgm:prSet presAssocID="{567A01AA-9156-482E-B2D2-B4052A3D34DE}" presName="textNode" presStyleLbl="node1" presStyleIdx="2" presStyleCnt="5">
        <dgm:presLayoutVars>
          <dgm:bulletEnabled val="1"/>
        </dgm:presLayoutVars>
      </dgm:prSet>
      <dgm:spPr/>
    </dgm:pt>
    <dgm:pt modelId="{A1EDBCDE-B948-4927-BF23-7F1948CACD5B}" type="pres">
      <dgm:prSet presAssocID="{2C857567-2AED-4437-A514-2BDDE0F45EAE}" presName="sibTrans" presStyleCnt="0"/>
      <dgm:spPr/>
    </dgm:pt>
    <dgm:pt modelId="{80A80C14-52F5-4673-8C52-CFEBD2465D35}" type="pres">
      <dgm:prSet presAssocID="{4FCF9524-B398-41B3-9BA5-350428E05DD2}" presName="textNode" presStyleLbl="node1" presStyleIdx="3" presStyleCnt="5">
        <dgm:presLayoutVars>
          <dgm:bulletEnabled val="1"/>
        </dgm:presLayoutVars>
      </dgm:prSet>
      <dgm:spPr/>
    </dgm:pt>
    <dgm:pt modelId="{D5FC2AF6-BBA3-4FF9-9C1E-33B2B937BEDB}" type="pres">
      <dgm:prSet presAssocID="{4C101E9D-5A1E-42D7-AE5B-C80C1474BCCE}" presName="sibTrans" presStyleCnt="0"/>
      <dgm:spPr/>
    </dgm:pt>
    <dgm:pt modelId="{80ADA721-9544-4519-B48F-4799D52A8575}" type="pres">
      <dgm:prSet presAssocID="{9FD3C04E-D7BE-453A-B189-99CA32248A6F}" presName="textNode" presStyleLbl="node1" presStyleIdx="4" presStyleCnt="5">
        <dgm:presLayoutVars>
          <dgm:bulletEnabled val="1"/>
        </dgm:presLayoutVars>
      </dgm:prSet>
      <dgm:spPr/>
    </dgm:pt>
  </dgm:ptLst>
  <dgm:cxnLst>
    <dgm:cxn modelId="{C90F0310-078E-4408-9FE0-0FE7DEA29FC8}" type="presOf" srcId="{567A01AA-9156-482E-B2D2-B4052A3D34DE}" destId="{7400D878-A27B-41BD-877C-D693C4AB1391}" srcOrd="0" destOrd="0" presId="urn:microsoft.com/office/officeart/2005/8/layout/hProcess9"/>
    <dgm:cxn modelId="{3DF3D61B-B2EE-4A02-9F7B-D02FFE67049B}" srcId="{EEB60158-59F2-49A2-9873-185578C384BF}" destId="{E8566FC9-B9AA-430A-BF7F-1CD5B3507369}" srcOrd="0" destOrd="0" parTransId="{935EFAA1-41D9-4703-9932-C0E5D3D13064}" sibTransId="{B8C8C932-17A2-458A-AA8D-1BB6F680EBFD}"/>
    <dgm:cxn modelId="{A7C91A2B-89F0-46F3-A4D6-1FAE1637C0B8}" type="presOf" srcId="{81B4831B-C9AA-4306-A160-4B9D7A0DCCED}" destId="{67A2D8F2-145B-41F9-9BCB-90BD7AFBCC41}" srcOrd="0" destOrd="0" presId="urn:microsoft.com/office/officeart/2005/8/layout/hProcess9"/>
    <dgm:cxn modelId="{22E11F2C-8257-494C-B5F5-49F85E6F67F4}" srcId="{EEB60158-59F2-49A2-9873-185578C384BF}" destId="{4FCF9524-B398-41B3-9BA5-350428E05DD2}" srcOrd="3" destOrd="0" parTransId="{7C3231E6-3FE2-4BC8-B6CA-13B1DA7B1CD1}" sibTransId="{4C101E9D-5A1E-42D7-AE5B-C80C1474BCCE}"/>
    <dgm:cxn modelId="{F1464B40-C28C-47E1-B924-9E5BB26AC958}" type="presOf" srcId="{E8566FC9-B9AA-430A-BF7F-1CD5B3507369}" destId="{D07A8813-C4A5-408B-A689-7D9B6A209E59}" srcOrd="0" destOrd="0" presId="urn:microsoft.com/office/officeart/2005/8/layout/hProcess9"/>
    <dgm:cxn modelId="{863FF948-CB25-4D55-96A3-D47B870CF8D8}" srcId="{EEB60158-59F2-49A2-9873-185578C384BF}" destId="{81B4831B-C9AA-4306-A160-4B9D7A0DCCED}" srcOrd="1" destOrd="0" parTransId="{1E8D570E-5994-462A-8AF1-A03FDED10BC2}" sibTransId="{E21B1B40-11E4-441C-A690-1603697B0FFC}"/>
    <dgm:cxn modelId="{FC10086B-7B60-4516-B1FE-DE73F2214B89}" type="presOf" srcId="{EEB60158-59F2-49A2-9873-185578C384BF}" destId="{F394B2E3-E109-4F92-8A8A-7352CB2905E6}" srcOrd="0" destOrd="0" presId="urn:microsoft.com/office/officeart/2005/8/layout/hProcess9"/>
    <dgm:cxn modelId="{2760819F-3258-47BD-B186-DD115A97499F}" type="presOf" srcId="{9FD3C04E-D7BE-453A-B189-99CA32248A6F}" destId="{80ADA721-9544-4519-B48F-4799D52A8575}" srcOrd="0" destOrd="0" presId="urn:microsoft.com/office/officeart/2005/8/layout/hProcess9"/>
    <dgm:cxn modelId="{0650ABF7-3AB0-4AF8-946D-4BE7B7D852DC}" srcId="{EEB60158-59F2-49A2-9873-185578C384BF}" destId="{9FD3C04E-D7BE-453A-B189-99CA32248A6F}" srcOrd="4" destOrd="0" parTransId="{C33BE702-2CE3-4A30-87BF-3914E8888DDB}" sibTransId="{A076802C-8689-4C84-922D-FD4AD59D9952}"/>
    <dgm:cxn modelId="{E36DE6F9-70CD-41EC-B769-893AC0F7D969}" type="presOf" srcId="{4FCF9524-B398-41B3-9BA5-350428E05DD2}" destId="{80A80C14-52F5-4673-8C52-CFEBD2465D35}" srcOrd="0" destOrd="0" presId="urn:microsoft.com/office/officeart/2005/8/layout/hProcess9"/>
    <dgm:cxn modelId="{21322FFB-3DE8-4A79-BF42-F3AF65ECD4F3}" srcId="{EEB60158-59F2-49A2-9873-185578C384BF}" destId="{567A01AA-9156-482E-B2D2-B4052A3D34DE}" srcOrd="2" destOrd="0" parTransId="{AE84B72F-5665-4FFB-930C-96596FA9714D}" sibTransId="{2C857567-2AED-4437-A514-2BDDE0F45EAE}"/>
    <dgm:cxn modelId="{BC61158D-2971-428F-8CD9-E2543631C9E5}" type="presParOf" srcId="{F394B2E3-E109-4F92-8A8A-7352CB2905E6}" destId="{3F171F52-1C05-4286-AC28-123950818D4A}" srcOrd="0" destOrd="0" presId="urn:microsoft.com/office/officeart/2005/8/layout/hProcess9"/>
    <dgm:cxn modelId="{8FF77063-5668-41CB-83AE-D3756E8F90AA}" type="presParOf" srcId="{F394B2E3-E109-4F92-8A8A-7352CB2905E6}" destId="{9460E3EA-4F7A-417A-9343-5205B9AEFD63}" srcOrd="1" destOrd="0" presId="urn:microsoft.com/office/officeart/2005/8/layout/hProcess9"/>
    <dgm:cxn modelId="{CDC6790E-9BBC-4874-B8A2-1294029AC346}" type="presParOf" srcId="{9460E3EA-4F7A-417A-9343-5205B9AEFD63}" destId="{D07A8813-C4A5-408B-A689-7D9B6A209E59}" srcOrd="0" destOrd="0" presId="urn:microsoft.com/office/officeart/2005/8/layout/hProcess9"/>
    <dgm:cxn modelId="{1D3A54FF-FB3B-4333-BFC4-A0B60E89A2A2}" type="presParOf" srcId="{9460E3EA-4F7A-417A-9343-5205B9AEFD63}" destId="{A90C7CA5-92BD-4C48-A648-9F75DC93F90C}" srcOrd="1" destOrd="0" presId="urn:microsoft.com/office/officeart/2005/8/layout/hProcess9"/>
    <dgm:cxn modelId="{4E88DD96-20FE-4339-9743-9163A8BDA09B}" type="presParOf" srcId="{9460E3EA-4F7A-417A-9343-5205B9AEFD63}" destId="{67A2D8F2-145B-41F9-9BCB-90BD7AFBCC41}" srcOrd="2" destOrd="0" presId="urn:microsoft.com/office/officeart/2005/8/layout/hProcess9"/>
    <dgm:cxn modelId="{41A12F90-A2FD-48DF-8E3C-4EEDB14252BD}" type="presParOf" srcId="{9460E3EA-4F7A-417A-9343-5205B9AEFD63}" destId="{F1257502-1F53-46F7-8739-7764C3F69C6A}" srcOrd="3" destOrd="0" presId="urn:microsoft.com/office/officeart/2005/8/layout/hProcess9"/>
    <dgm:cxn modelId="{AE68993F-41AE-40BB-99FB-F860B8A3FF8C}" type="presParOf" srcId="{9460E3EA-4F7A-417A-9343-5205B9AEFD63}" destId="{7400D878-A27B-41BD-877C-D693C4AB1391}" srcOrd="4" destOrd="0" presId="urn:microsoft.com/office/officeart/2005/8/layout/hProcess9"/>
    <dgm:cxn modelId="{AD9F5474-CC09-41CE-89A6-27B8D35334C7}" type="presParOf" srcId="{9460E3EA-4F7A-417A-9343-5205B9AEFD63}" destId="{A1EDBCDE-B948-4927-BF23-7F1948CACD5B}" srcOrd="5" destOrd="0" presId="urn:microsoft.com/office/officeart/2005/8/layout/hProcess9"/>
    <dgm:cxn modelId="{4F5ECFD3-191B-4D66-BFC5-3B3F83FFDEF2}" type="presParOf" srcId="{9460E3EA-4F7A-417A-9343-5205B9AEFD63}" destId="{80A80C14-52F5-4673-8C52-CFEBD2465D35}" srcOrd="6" destOrd="0" presId="urn:microsoft.com/office/officeart/2005/8/layout/hProcess9"/>
    <dgm:cxn modelId="{D53D2027-85E6-4F8D-8AF0-41E22A5BF0D3}" type="presParOf" srcId="{9460E3EA-4F7A-417A-9343-5205B9AEFD63}" destId="{D5FC2AF6-BBA3-4FF9-9C1E-33B2B937BEDB}" srcOrd="7" destOrd="0" presId="urn:microsoft.com/office/officeart/2005/8/layout/hProcess9"/>
    <dgm:cxn modelId="{86C4A542-AEEB-4A1D-8825-9D9347543EF4}" type="presParOf" srcId="{9460E3EA-4F7A-417A-9343-5205B9AEFD63}" destId="{80ADA721-9544-4519-B48F-4799D52A8575}"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54AF7-2CCE-4ADB-BC05-E6A74B4EAB51}">
      <dsp:nvSpPr>
        <dsp:cNvPr id="0" name=""/>
        <dsp:cNvSpPr/>
      </dsp:nvSpPr>
      <dsp:spPr>
        <a:xfrm>
          <a:off x="5158" y="0"/>
          <a:ext cx="2119027" cy="266700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t>Pre Sowing / Germination Stage</a:t>
          </a:r>
        </a:p>
        <a:p>
          <a:pPr marL="0" lvl="0" indent="0" algn="l" defTabSz="800100">
            <a:lnSpc>
              <a:spcPct val="90000"/>
            </a:lnSpc>
            <a:spcBef>
              <a:spcPct val="0"/>
            </a:spcBef>
            <a:spcAft>
              <a:spcPct val="35000"/>
            </a:spcAft>
            <a:buNone/>
          </a:pPr>
          <a:r>
            <a:rPr lang="en-IN" sz="1800" kern="1200" dirty="0"/>
            <a:t>1. Prevented Sowing due to adverse weather</a:t>
          </a:r>
        </a:p>
        <a:p>
          <a:pPr marL="0" lvl="0" indent="0" algn="l" defTabSz="800100">
            <a:lnSpc>
              <a:spcPct val="90000"/>
            </a:lnSpc>
            <a:spcBef>
              <a:spcPct val="0"/>
            </a:spcBef>
            <a:spcAft>
              <a:spcPct val="35000"/>
            </a:spcAft>
            <a:buNone/>
          </a:pPr>
          <a:r>
            <a:rPr lang="en-IN" sz="1800" kern="1200" dirty="0"/>
            <a:t>2. If &gt; 75% of the  notified area remain unsown  then 25% of the SI is payable. Policy terminates.</a:t>
          </a:r>
        </a:p>
      </dsp:txBody>
      <dsp:txXfrm>
        <a:off x="67222" y="62064"/>
        <a:ext cx="1994899" cy="2542872"/>
      </dsp:txXfrm>
    </dsp:sp>
    <dsp:sp modelId="{A11D9EE8-F07B-4EA9-B6C6-2EDF26950585}">
      <dsp:nvSpPr>
        <dsp:cNvPr id="0" name=""/>
        <dsp:cNvSpPr/>
      </dsp:nvSpPr>
      <dsp:spPr>
        <a:xfrm>
          <a:off x="2458520" y="1249472"/>
          <a:ext cx="204369" cy="1680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IN" sz="900" kern="1200"/>
        </a:p>
      </dsp:txBody>
      <dsp:txXfrm>
        <a:off x="2458520" y="1283083"/>
        <a:ext cx="153953" cy="100833"/>
      </dsp:txXfrm>
    </dsp:sp>
    <dsp:sp modelId="{E16571E9-AC89-48EF-8EFD-51B8F7F606FE}">
      <dsp:nvSpPr>
        <dsp:cNvPr id="0" name=""/>
        <dsp:cNvSpPr/>
      </dsp:nvSpPr>
      <dsp:spPr>
        <a:xfrm>
          <a:off x="2971796" y="0"/>
          <a:ext cx="2590807" cy="266700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dirty="0"/>
            <a:t>Standing Crops Stage</a:t>
          </a:r>
        </a:p>
        <a:p>
          <a:pPr marL="0" lvl="0" indent="0" algn="l" defTabSz="622300">
            <a:lnSpc>
              <a:spcPct val="90000"/>
            </a:lnSpc>
            <a:spcBef>
              <a:spcPct val="0"/>
            </a:spcBef>
            <a:spcAft>
              <a:spcPct val="35000"/>
            </a:spcAft>
            <a:buNone/>
          </a:pPr>
          <a:r>
            <a:rPr lang="en-IN" sz="1400" kern="1200" dirty="0"/>
            <a:t>1. Area Approach i.e. Yield shortfall measured using CCEs at Insurance Unit level</a:t>
          </a:r>
        </a:p>
        <a:p>
          <a:pPr marL="0" lvl="0" indent="0" algn="l" defTabSz="622300">
            <a:lnSpc>
              <a:spcPct val="90000"/>
            </a:lnSpc>
            <a:spcBef>
              <a:spcPct val="0"/>
            </a:spcBef>
            <a:spcAft>
              <a:spcPct val="35000"/>
            </a:spcAft>
            <a:buNone/>
          </a:pPr>
          <a:r>
            <a:rPr lang="en-IN" sz="1400" kern="1200" dirty="0"/>
            <a:t>2. Claims settled based on the below formula (calculated at IU level):  </a:t>
          </a:r>
        </a:p>
        <a:p>
          <a:pPr marL="0" lvl="0" indent="0" algn="l" defTabSz="622300">
            <a:lnSpc>
              <a:spcPct val="90000"/>
            </a:lnSpc>
            <a:spcBef>
              <a:spcPct val="0"/>
            </a:spcBef>
            <a:spcAft>
              <a:spcPct val="35000"/>
            </a:spcAft>
            <a:buNone/>
          </a:pPr>
          <a:r>
            <a:rPr lang="en-IN" sz="1400" kern="1200" dirty="0"/>
            <a:t>Claims = (TY – AY) / TY * SI</a:t>
          </a:r>
        </a:p>
        <a:p>
          <a:pPr marL="0" lvl="0" indent="0" algn="l" defTabSz="622300">
            <a:lnSpc>
              <a:spcPct val="90000"/>
            </a:lnSpc>
            <a:spcBef>
              <a:spcPct val="0"/>
            </a:spcBef>
            <a:spcAft>
              <a:spcPct val="35000"/>
            </a:spcAft>
            <a:buNone/>
          </a:pPr>
          <a:r>
            <a:rPr lang="en-IN" sz="1400" kern="1200" dirty="0"/>
            <a:t>3. SI determined by Scale of Finance</a:t>
          </a:r>
        </a:p>
        <a:p>
          <a:pPr marL="0" lvl="0" indent="0" algn="l" defTabSz="622300">
            <a:lnSpc>
              <a:spcPct val="90000"/>
            </a:lnSpc>
            <a:spcBef>
              <a:spcPct val="0"/>
            </a:spcBef>
            <a:spcAft>
              <a:spcPct val="35000"/>
            </a:spcAft>
            <a:buNone/>
          </a:pPr>
          <a:endParaRPr lang="en-IN" sz="1400" kern="1200" dirty="0"/>
        </a:p>
      </dsp:txBody>
      <dsp:txXfrm>
        <a:off x="3047678" y="75882"/>
        <a:ext cx="2439043" cy="2515236"/>
      </dsp:txXfrm>
    </dsp:sp>
    <dsp:sp modelId="{432777D6-7872-4118-A77B-AAD81B819377}">
      <dsp:nvSpPr>
        <dsp:cNvPr id="0" name=""/>
        <dsp:cNvSpPr/>
      </dsp:nvSpPr>
      <dsp:spPr>
        <a:xfrm>
          <a:off x="5910669" y="1249472"/>
          <a:ext cx="176908" cy="1680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IN" sz="900" kern="1200"/>
        </a:p>
      </dsp:txBody>
      <dsp:txXfrm>
        <a:off x="5910669" y="1283083"/>
        <a:ext cx="126492" cy="100833"/>
      </dsp:txXfrm>
    </dsp:sp>
    <dsp:sp modelId="{2565452E-5C42-4564-8740-0EC070A7212E}">
      <dsp:nvSpPr>
        <dsp:cNvPr id="0" name=""/>
        <dsp:cNvSpPr/>
      </dsp:nvSpPr>
      <dsp:spPr>
        <a:xfrm>
          <a:off x="6410214" y="0"/>
          <a:ext cx="2119027" cy="266700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dirty="0"/>
            <a:t>Post Harvest Stage</a:t>
          </a:r>
        </a:p>
        <a:p>
          <a:pPr marL="0" lvl="0" indent="0" algn="l" defTabSz="711200">
            <a:lnSpc>
              <a:spcPct val="90000"/>
            </a:lnSpc>
            <a:spcBef>
              <a:spcPct val="0"/>
            </a:spcBef>
            <a:spcAft>
              <a:spcPct val="35000"/>
            </a:spcAft>
            <a:buNone/>
          </a:pPr>
          <a:r>
            <a:rPr lang="en-IN" sz="1600" kern="1200" dirty="0"/>
            <a:t>1. Weather related impact on crops lying in the filed post harvest up to 14 days (cut and spread / small bundles)</a:t>
          </a:r>
        </a:p>
        <a:p>
          <a:pPr marL="0" lvl="0" indent="0" algn="l" defTabSz="711200">
            <a:lnSpc>
              <a:spcPct val="90000"/>
            </a:lnSpc>
            <a:spcBef>
              <a:spcPct val="0"/>
            </a:spcBef>
            <a:spcAft>
              <a:spcPct val="35000"/>
            </a:spcAft>
            <a:buNone/>
          </a:pPr>
          <a:r>
            <a:rPr lang="en-IN" sz="1600" kern="1200" dirty="0"/>
            <a:t>2.  Excess Rainfall &gt; 20% over long term average is the primary trigger.</a:t>
          </a:r>
        </a:p>
      </dsp:txBody>
      <dsp:txXfrm>
        <a:off x="6472278" y="62064"/>
        <a:ext cx="1994899" cy="2542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47FFF-ABE7-4201-BD41-98A5D3E9C68C}">
      <dsp:nvSpPr>
        <dsp:cNvPr id="0" name=""/>
        <dsp:cNvSpPr/>
      </dsp:nvSpPr>
      <dsp:spPr>
        <a:xfrm>
          <a:off x="4405550" y="1694269"/>
          <a:ext cx="91440" cy="310594"/>
        </a:xfrm>
        <a:custGeom>
          <a:avLst/>
          <a:gdLst/>
          <a:ahLst/>
          <a:cxnLst/>
          <a:rect l="0" t="0" r="0" b="0"/>
          <a:pathLst>
            <a:path>
              <a:moveTo>
                <a:pt x="45720" y="0"/>
              </a:moveTo>
              <a:lnTo>
                <a:pt x="45720" y="3105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9129A-0901-42C6-8590-76459E019DCE}">
      <dsp:nvSpPr>
        <dsp:cNvPr id="0" name=""/>
        <dsp:cNvSpPr/>
      </dsp:nvSpPr>
      <dsp:spPr>
        <a:xfrm>
          <a:off x="3472320" y="705529"/>
          <a:ext cx="978950" cy="310594"/>
        </a:xfrm>
        <a:custGeom>
          <a:avLst/>
          <a:gdLst/>
          <a:ahLst/>
          <a:cxnLst/>
          <a:rect l="0" t="0" r="0" b="0"/>
          <a:pathLst>
            <a:path>
              <a:moveTo>
                <a:pt x="0" y="0"/>
              </a:moveTo>
              <a:lnTo>
                <a:pt x="0" y="211660"/>
              </a:lnTo>
              <a:lnTo>
                <a:pt x="978950" y="211660"/>
              </a:lnTo>
              <a:lnTo>
                <a:pt x="978950" y="3105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A81E45-D075-4813-956F-56A58AAEB50C}">
      <dsp:nvSpPr>
        <dsp:cNvPr id="0" name=""/>
        <dsp:cNvSpPr/>
      </dsp:nvSpPr>
      <dsp:spPr>
        <a:xfrm>
          <a:off x="2493369" y="1694269"/>
          <a:ext cx="652633" cy="310594"/>
        </a:xfrm>
        <a:custGeom>
          <a:avLst/>
          <a:gdLst/>
          <a:ahLst/>
          <a:cxnLst/>
          <a:rect l="0" t="0" r="0" b="0"/>
          <a:pathLst>
            <a:path>
              <a:moveTo>
                <a:pt x="0" y="0"/>
              </a:moveTo>
              <a:lnTo>
                <a:pt x="0" y="211660"/>
              </a:lnTo>
              <a:lnTo>
                <a:pt x="652633" y="211660"/>
              </a:lnTo>
              <a:lnTo>
                <a:pt x="652633" y="3105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04D8F7-BB87-4677-8843-2E379FDA0B1D}">
      <dsp:nvSpPr>
        <dsp:cNvPr id="0" name=""/>
        <dsp:cNvSpPr/>
      </dsp:nvSpPr>
      <dsp:spPr>
        <a:xfrm>
          <a:off x="1840736" y="2683009"/>
          <a:ext cx="1305267" cy="310594"/>
        </a:xfrm>
        <a:custGeom>
          <a:avLst/>
          <a:gdLst/>
          <a:ahLst/>
          <a:cxnLst/>
          <a:rect l="0" t="0" r="0" b="0"/>
          <a:pathLst>
            <a:path>
              <a:moveTo>
                <a:pt x="0" y="0"/>
              </a:moveTo>
              <a:lnTo>
                <a:pt x="0" y="211660"/>
              </a:lnTo>
              <a:lnTo>
                <a:pt x="1305267" y="211660"/>
              </a:lnTo>
              <a:lnTo>
                <a:pt x="1305267" y="3105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DA71B4-4DCB-48D2-8353-BD1F92499B6C}">
      <dsp:nvSpPr>
        <dsp:cNvPr id="0" name=""/>
        <dsp:cNvSpPr/>
      </dsp:nvSpPr>
      <dsp:spPr>
        <a:xfrm>
          <a:off x="1795016" y="2683009"/>
          <a:ext cx="91440" cy="310594"/>
        </a:xfrm>
        <a:custGeom>
          <a:avLst/>
          <a:gdLst/>
          <a:ahLst/>
          <a:cxnLst/>
          <a:rect l="0" t="0" r="0" b="0"/>
          <a:pathLst>
            <a:path>
              <a:moveTo>
                <a:pt x="45720" y="0"/>
              </a:moveTo>
              <a:lnTo>
                <a:pt x="45720" y="3105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57765B-714E-4C96-B002-57BE9F3C4FD8}">
      <dsp:nvSpPr>
        <dsp:cNvPr id="0" name=""/>
        <dsp:cNvSpPr/>
      </dsp:nvSpPr>
      <dsp:spPr>
        <a:xfrm>
          <a:off x="489748" y="3671749"/>
          <a:ext cx="91440" cy="310594"/>
        </a:xfrm>
        <a:custGeom>
          <a:avLst/>
          <a:gdLst/>
          <a:ahLst/>
          <a:cxnLst/>
          <a:rect l="0" t="0" r="0" b="0"/>
          <a:pathLst>
            <a:path>
              <a:moveTo>
                <a:pt x="45720" y="0"/>
              </a:moveTo>
              <a:lnTo>
                <a:pt x="45720" y="3105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101F7F-5B83-446D-A9EE-37B89B3AACCB}">
      <dsp:nvSpPr>
        <dsp:cNvPr id="0" name=""/>
        <dsp:cNvSpPr/>
      </dsp:nvSpPr>
      <dsp:spPr>
        <a:xfrm>
          <a:off x="535468" y="2683009"/>
          <a:ext cx="1305267" cy="310594"/>
        </a:xfrm>
        <a:custGeom>
          <a:avLst/>
          <a:gdLst/>
          <a:ahLst/>
          <a:cxnLst/>
          <a:rect l="0" t="0" r="0" b="0"/>
          <a:pathLst>
            <a:path>
              <a:moveTo>
                <a:pt x="1305267" y="0"/>
              </a:moveTo>
              <a:lnTo>
                <a:pt x="1305267" y="211660"/>
              </a:lnTo>
              <a:lnTo>
                <a:pt x="0" y="211660"/>
              </a:lnTo>
              <a:lnTo>
                <a:pt x="0" y="3105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0579E1-4996-423E-8108-A3E14FA7783B}">
      <dsp:nvSpPr>
        <dsp:cNvPr id="0" name=""/>
        <dsp:cNvSpPr/>
      </dsp:nvSpPr>
      <dsp:spPr>
        <a:xfrm>
          <a:off x="1840736" y="1694269"/>
          <a:ext cx="652633" cy="310594"/>
        </a:xfrm>
        <a:custGeom>
          <a:avLst/>
          <a:gdLst/>
          <a:ahLst/>
          <a:cxnLst/>
          <a:rect l="0" t="0" r="0" b="0"/>
          <a:pathLst>
            <a:path>
              <a:moveTo>
                <a:pt x="652633" y="0"/>
              </a:moveTo>
              <a:lnTo>
                <a:pt x="652633" y="211660"/>
              </a:lnTo>
              <a:lnTo>
                <a:pt x="0" y="211660"/>
              </a:lnTo>
              <a:lnTo>
                <a:pt x="0" y="3105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DD983F-F216-4DA5-A8C3-BD850F668859}">
      <dsp:nvSpPr>
        <dsp:cNvPr id="0" name=""/>
        <dsp:cNvSpPr/>
      </dsp:nvSpPr>
      <dsp:spPr>
        <a:xfrm>
          <a:off x="2493369" y="705529"/>
          <a:ext cx="978950" cy="310594"/>
        </a:xfrm>
        <a:custGeom>
          <a:avLst/>
          <a:gdLst/>
          <a:ahLst/>
          <a:cxnLst/>
          <a:rect l="0" t="0" r="0" b="0"/>
          <a:pathLst>
            <a:path>
              <a:moveTo>
                <a:pt x="978950" y="0"/>
              </a:moveTo>
              <a:lnTo>
                <a:pt x="978950" y="211660"/>
              </a:lnTo>
              <a:lnTo>
                <a:pt x="0" y="211660"/>
              </a:lnTo>
              <a:lnTo>
                <a:pt x="0" y="3105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E0916C-6BEA-4B37-943D-5DCFE2C97C05}">
      <dsp:nvSpPr>
        <dsp:cNvPr id="0" name=""/>
        <dsp:cNvSpPr/>
      </dsp:nvSpPr>
      <dsp:spPr>
        <a:xfrm>
          <a:off x="2938347" y="27383"/>
          <a:ext cx="1067945" cy="678145"/>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A7D56C4-FC51-4AA9-91E2-4A2CD5129C90}">
      <dsp:nvSpPr>
        <dsp:cNvPr id="0" name=""/>
        <dsp:cNvSpPr/>
      </dsp:nvSpPr>
      <dsp:spPr>
        <a:xfrm>
          <a:off x="3057007" y="140111"/>
          <a:ext cx="1067945" cy="6781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dirty="0"/>
            <a:t>Cluster 1</a:t>
          </a:r>
        </a:p>
      </dsp:txBody>
      <dsp:txXfrm>
        <a:off x="3076869" y="159973"/>
        <a:ext cx="1028221" cy="638421"/>
      </dsp:txXfrm>
    </dsp:sp>
    <dsp:sp modelId="{326E10C5-3D94-4BCF-9C4C-8120EB097139}">
      <dsp:nvSpPr>
        <dsp:cNvPr id="0" name=""/>
        <dsp:cNvSpPr/>
      </dsp:nvSpPr>
      <dsp:spPr>
        <a:xfrm>
          <a:off x="1959396" y="1016123"/>
          <a:ext cx="1067945" cy="678145"/>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D7225F-057D-44DD-8320-F28715E359DB}">
      <dsp:nvSpPr>
        <dsp:cNvPr id="0" name=""/>
        <dsp:cNvSpPr/>
      </dsp:nvSpPr>
      <dsp:spPr>
        <a:xfrm>
          <a:off x="2078057" y="1128850"/>
          <a:ext cx="1067945" cy="6781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dirty="0"/>
            <a:t>District 1 (CCE = 24)</a:t>
          </a:r>
        </a:p>
      </dsp:txBody>
      <dsp:txXfrm>
        <a:off x="2097919" y="1148712"/>
        <a:ext cx="1028221" cy="638421"/>
      </dsp:txXfrm>
    </dsp:sp>
    <dsp:sp modelId="{909EA4F4-E8A7-41BB-86EF-64E481331954}">
      <dsp:nvSpPr>
        <dsp:cNvPr id="0" name=""/>
        <dsp:cNvSpPr/>
      </dsp:nvSpPr>
      <dsp:spPr>
        <a:xfrm>
          <a:off x="1306763" y="2004863"/>
          <a:ext cx="1067945" cy="678145"/>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17B2478-A7A5-4388-8103-7D680251A065}">
      <dsp:nvSpPr>
        <dsp:cNvPr id="0" name=""/>
        <dsp:cNvSpPr/>
      </dsp:nvSpPr>
      <dsp:spPr>
        <a:xfrm>
          <a:off x="1425423" y="2117590"/>
          <a:ext cx="1067945" cy="6781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dirty="0" err="1"/>
            <a:t>Taluk</a:t>
          </a:r>
          <a:r>
            <a:rPr lang="en-IN" sz="1000" kern="1200" dirty="0"/>
            <a:t>/ </a:t>
          </a:r>
          <a:r>
            <a:rPr lang="en-IN" sz="1000" kern="1200" dirty="0" err="1"/>
            <a:t>Tehsil</a:t>
          </a:r>
          <a:r>
            <a:rPr lang="en-IN" sz="1000" kern="1200" dirty="0"/>
            <a:t> Block1 (CCE = 16)</a:t>
          </a:r>
        </a:p>
      </dsp:txBody>
      <dsp:txXfrm>
        <a:off x="1445285" y="2137452"/>
        <a:ext cx="1028221" cy="638421"/>
      </dsp:txXfrm>
    </dsp:sp>
    <dsp:sp modelId="{2673476F-1207-4A6B-A830-9D8A36C7AD38}">
      <dsp:nvSpPr>
        <dsp:cNvPr id="0" name=""/>
        <dsp:cNvSpPr/>
      </dsp:nvSpPr>
      <dsp:spPr>
        <a:xfrm>
          <a:off x="1495" y="2993603"/>
          <a:ext cx="1067945" cy="678145"/>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5536641-88F4-4E55-A4CB-8C7DA4AD3BFA}">
      <dsp:nvSpPr>
        <dsp:cNvPr id="0" name=""/>
        <dsp:cNvSpPr/>
      </dsp:nvSpPr>
      <dsp:spPr>
        <a:xfrm>
          <a:off x="120156" y="3106330"/>
          <a:ext cx="1067945" cy="6781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dirty="0" err="1"/>
            <a:t>Mandal</a:t>
          </a:r>
          <a:r>
            <a:rPr lang="en-IN" sz="1000" kern="1200" dirty="0"/>
            <a:t> / Revenue Circle/</a:t>
          </a:r>
          <a:r>
            <a:rPr lang="en-IN" sz="1000" kern="1200" dirty="0" err="1"/>
            <a:t>Firka</a:t>
          </a:r>
          <a:r>
            <a:rPr lang="en-IN" sz="1000" kern="1200" dirty="0"/>
            <a:t>/</a:t>
          </a:r>
          <a:r>
            <a:rPr lang="en-IN" sz="1000" kern="1200" dirty="0" err="1"/>
            <a:t>Hobli</a:t>
          </a:r>
          <a:r>
            <a:rPr lang="en-IN" sz="1000" kern="1200" dirty="0"/>
            <a:t>  (CCE sample = 10)</a:t>
          </a:r>
        </a:p>
      </dsp:txBody>
      <dsp:txXfrm>
        <a:off x="140018" y="3126192"/>
        <a:ext cx="1028221" cy="638421"/>
      </dsp:txXfrm>
    </dsp:sp>
    <dsp:sp modelId="{10F0B441-9121-40F5-8734-BFAC641B6FBA}">
      <dsp:nvSpPr>
        <dsp:cNvPr id="0" name=""/>
        <dsp:cNvSpPr/>
      </dsp:nvSpPr>
      <dsp:spPr>
        <a:xfrm>
          <a:off x="1495" y="3982343"/>
          <a:ext cx="1067945" cy="678145"/>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C232287-9AD4-48FC-878B-8DD57AF9943C}">
      <dsp:nvSpPr>
        <dsp:cNvPr id="0" name=""/>
        <dsp:cNvSpPr/>
      </dsp:nvSpPr>
      <dsp:spPr>
        <a:xfrm>
          <a:off x="120156" y="4095070"/>
          <a:ext cx="1067945" cy="6781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dirty="0"/>
            <a:t>GP (CCE Sample = 4)</a:t>
          </a:r>
        </a:p>
      </dsp:txBody>
      <dsp:txXfrm>
        <a:off x="140018" y="4114932"/>
        <a:ext cx="1028221" cy="638421"/>
      </dsp:txXfrm>
    </dsp:sp>
    <dsp:sp modelId="{039399F2-C955-4BF4-AED5-990A347FD7A0}">
      <dsp:nvSpPr>
        <dsp:cNvPr id="0" name=""/>
        <dsp:cNvSpPr/>
      </dsp:nvSpPr>
      <dsp:spPr>
        <a:xfrm>
          <a:off x="1306763" y="2993603"/>
          <a:ext cx="1067945" cy="678145"/>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C6E95A1-1749-48C9-975E-4BECD11ED609}">
      <dsp:nvSpPr>
        <dsp:cNvPr id="0" name=""/>
        <dsp:cNvSpPr/>
      </dsp:nvSpPr>
      <dsp:spPr>
        <a:xfrm>
          <a:off x="1425423" y="3106330"/>
          <a:ext cx="1067945" cy="6781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IN" sz="1000" kern="1200" dirty="0"/>
        </a:p>
      </dsp:txBody>
      <dsp:txXfrm>
        <a:off x="1445285" y="3126192"/>
        <a:ext cx="1028221" cy="638421"/>
      </dsp:txXfrm>
    </dsp:sp>
    <dsp:sp modelId="{D3338C63-D94B-439D-A244-F3869E558BAE}">
      <dsp:nvSpPr>
        <dsp:cNvPr id="0" name=""/>
        <dsp:cNvSpPr/>
      </dsp:nvSpPr>
      <dsp:spPr>
        <a:xfrm>
          <a:off x="2612030" y="2993603"/>
          <a:ext cx="1067945" cy="678145"/>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32D3C0E-A7CF-4228-900C-EBCE5214A9CD}">
      <dsp:nvSpPr>
        <dsp:cNvPr id="0" name=""/>
        <dsp:cNvSpPr/>
      </dsp:nvSpPr>
      <dsp:spPr>
        <a:xfrm>
          <a:off x="2730690" y="3106330"/>
          <a:ext cx="1067945" cy="6781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IN" sz="1000" kern="1200" dirty="0"/>
        </a:p>
      </dsp:txBody>
      <dsp:txXfrm>
        <a:off x="2750552" y="3126192"/>
        <a:ext cx="1028221" cy="638421"/>
      </dsp:txXfrm>
    </dsp:sp>
    <dsp:sp modelId="{2C251C12-8D9F-4A74-B331-6806212F71F1}">
      <dsp:nvSpPr>
        <dsp:cNvPr id="0" name=""/>
        <dsp:cNvSpPr/>
      </dsp:nvSpPr>
      <dsp:spPr>
        <a:xfrm>
          <a:off x="2612030" y="2004863"/>
          <a:ext cx="1067945" cy="678145"/>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DAC3338-EDC4-43E3-8D97-FA563CF16941}">
      <dsp:nvSpPr>
        <dsp:cNvPr id="0" name=""/>
        <dsp:cNvSpPr/>
      </dsp:nvSpPr>
      <dsp:spPr>
        <a:xfrm>
          <a:off x="2730690" y="2117590"/>
          <a:ext cx="1067945" cy="6781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dirty="0"/>
            <a:t>Block2</a:t>
          </a:r>
        </a:p>
      </dsp:txBody>
      <dsp:txXfrm>
        <a:off x="2750552" y="2137452"/>
        <a:ext cx="1028221" cy="638421"/>
      </dsp:txXfrm>
    </dsp:sp>
    <dsp:sp modelId="{0D31AFDC-3856-4279-9128-A0D9321390AF}">
      <dsp:nvSpPr>
        <dsp:cNvPr id="0" name=""/>
        <dsp:cNvSpPr/>
      </dsp:nvSpPr>
      <dsp:spPr>
        <a:xfrm>
          <a:off x="3917297" y="1016123"/>
          <a:ext cx="1067945" cy="678145"/>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AB422BB-50B2-4C0F-B80B-128224556F6A}">
      <dsp:nvSpPr>
        <dsp:cNvPr id="0" name=""/>
        <dsp:cNvSpPr/>
      </dsp:nvSpPr>
      <dsp:spPr>
        <a:xfrm>
          <a:off x="4035958" y="1128850"/>
          <a:ext cx="1067945" cy="6781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dirty="0"/>
            <a:t>District 2</a:t>
          </a:r>
        </a:p>
      </dsp:txBody>
      <dsp:txXfrm>
        <a:off x="4055820" y="1148712"/>
        <a:ext cx="1028221" cy="638421"/>
      </dsp:txXfrm>
    </dsp:sp>
    <dsp:sp modelId="{8A2DD4DE-B8F6-4FFD-B346-00D357B3FB5F}">
      <dsp:nvSpPr>
        <dsp:cNvPr id="0" name=""/>
        <dsp:cNvSpPr/>
      </dsp:nvSpPr>
      <dsp:spPr>
        <a:xfrm>
          <a:off x="3917297" y="2004863"/>
          <a:ext cx="1067945" cy="678145"/>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2C9E596-0E96-4EEA-9CCA-8AAD2396108C}">
      <dsp:nvSpPr>
        <dsp:cNvPr id="0" name=""/>
        <dsp:cNvSpPr/>
      </dsp:nvSpPr>
      <dsp:spPr>
        <a:xfrm>
          <a:off x="4035958" y="2117590"/>
          <a:ext cx="1067945" cy="6781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dirty="0"/>
            <a:t>Block n</a:t>
          </a:r>
        </a:p>
      </dsp:txBody>
      <dsp:txXfrm>
        <a:off x="4055820" y="2137452"/>
        <a:ext cx="1028221" cy="63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A39D5-3B88-447B-94B6-82706013EC40}">
      <dsp:nvSpPr>
        <dsp:cNvPr id="0" name=""/>
        <dsp:cNvSpPr/>
      </dsp:nvSpPr>
      <dsp:spPr>
        <a:xfrm>
          <a:off x="0" y="0"/>
          <a:ext cx="8153400" cy="4953000"/>
        </a:xfrm>
        <a:prstGeom prst="roundRect">
          <a:avLst>
            <a:gd name="adj" fmla="val 8500"/>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160020" rIns="160020" bIns="3844078" numCol="1" spcCol="1270" anchor="t" anchorCtr="0">
          <a:noAutofit/>
        </a:bodyPr>
        <a:lstStyle/>
        <a:p>
          <a:pPr marL="0" lvl="0" indent="0" algn="l" defTabSz="1866900">
            <a:lnSpc>
              <a:spcPct val="90000"/>
            </a:lnSpc>
            <a:spcBef>
              <a:spcPct val="0"/>
            </a:spcBef>
            <a:spcAft>
              <a:spcPct val="35000"/>
            </a:spcAft>
            <a:buNone/>
          </a:pPr>
          <a:r>
            <a:rPr lang="en-IN" sz="4200" kern="1200" dirty="0"/>
            <a:t>Risk Transfers and Risk Retained</a:t>
          </a:r>
        </a:p>
      </dsp:txBody>
      <dsp:txXfrm>
        <a:off x="123308" y="123308"/>
        <a:ext cx="7906784" cy="4706384"/>
      </dsp:txXfrm>
    </dsp:sp>
    <dsp:sp modelId="{18C8609E-83FE-4A58-86D0-53BE9F38F7DB}">
      <dsp:nvSpPr>
        <dsp:cNvPr id="0" name=""/>
        <dsp:cNvSpPr/>
      </dsp:nvSpPr>
      <dsp:spPr>
        <a:xfrm>
          <a:off x="203835" y="1238250"/>
          <a:ext cx="1223010" cy="962189"/>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IN" sz="1100" kern="1200" dirty="0"/>
            <a:t>PMFBY / RWBCIS</a:t>
          </a:r>
        </a:p>
      </dsp:txBody>
      <dsp:txXfrm>
        <a:off x="233426" y="1267841"/>
        <a:ext cx="1163828" cy="903007"/>
      </dsp:txXfrm>
    </dsp:sp>
    <dsp:sp modelId="{1667FEC7-805F-4655-AB61-4FE92FECBEF6}">
      <dsp:nvSpPr>
        <dsp:cNvPr id="0" name=""/>
        <dsp:cNvSpPr/>
      </dsp:nvSpPr>
      <dsp:spPr>
        <a:xfrm>
          <a:off x="203835" y="2322740"/>
          <a:ext cx="1223010" cy="896141"/>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IN" sz="1100" kern="1200" dirty="0"/>
            <a:t>Other Social Insurance Schemes like Health, PA, Life and Assets</a:t>
          </a:r>
        </a:p>
      </dsp:txBody>
      <dsp:txXfrm>
        <a:off x="231394" y="2350299"/>
        <a:ext cx="1167892" cy="841023"/>
      </dsp:txXfrm>
    </dsp:sp>
    <dsp:sp modelId="{5CC2A4F2-7DF7-471B-A0E6-AF83972823C4}">
      <dsp:nvSpPr>
        <dsp:cNvPr id="0" name=""/>
        <dsp:cNvSpPr/>
      </dsp:nvSpPr>
      <dsp:spPr>
        <a:xfrm>
          <a:off x="203835" y="3341182"/>
          <a:ext cx="1223010" cy="896141"/>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IN" sz="1100" kern="1200" dirty="0"/>
            <a:t>Relief  Schemes and Disaster Funds  </a:t>
          </a:r>
        </a:p>
      </dsp:txBody>
      <dsp:txXfrm>
        <a:off x="231394" y="3368741"/>
        <a:ext cx="1167892" cy="841023"/>
      </dsp:txXfrm>
    </dsp:sp>
    <dsp:sp modelId="{9316949F-65A9-47A8-A9C6-639459F8E79E}">
      <dsp:nvSpPr>
        <dsp:cNvPr id="0" name=""/>
        <dsp:cNvSpPr/>
      </dsp:nvSpPr>
      <dsp:spPr>
        <a:xfrm>
          <a:off x="1630680" y="1238250"/>
          <a:ext cx="6318885" cy="3467100"/>
        </a:xfrm>
        <a:prstGeom prst="roundRect">
          <a:avLst>
            <a:gd name="adj" fmla="val 105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160020" rIns="160020" bIns="2201609" numCol="1" spcCol="1270" anchor="t" anchorCtr="0">
          <a:noAutofit/>
        </a:bodyPr>
        <a:lstStyle/>
        <a:p>
          <a:pPr marL="0" lvl="0" indent="0" algn="l" defTabSz="1866900">
            <a:lnSpc>
              <a:spcPct val="90000"/>
            </a:lnSpc>
            <a:spcBef>
              <a:spcPct val="0"/>
            </a:spcBef>
            <a:spcAft>
              <a:spcPct val="35000"/>
            </a:spcAft>
            <a:buNone/>
          </a:pPr>
          <a:r>
            <a:rPr lang="en-IN" sz="4200" kern="1200" dirty="0">
              <a:solidFill>
                <a:srgbClr val="C00000"/>
              </a:solidFill>
            </a:rPr>
            <a:t>Credit and Market Support</a:t>
          </a:r>
        </a:p>
      </dsp:txBody>
      <dsp:txXfrm>
        <a:off x="1737305" y="1344875"/>
        <a:ext cx="6105635" cy="3253850"/>
      </dsp:txXfrm>
    </dsp:sp>
    <dsp:sp modelId="{2AD3782C-908B-4E16-BC55-46E8AECD0CF1}">
      <dsp:nvSpPr>
        <dsp:cNvPr id="0" name=""/>
        <dsp:cNvSpPr/>
      </dsp:nvSpPr>
      <dsp:spPr>
        <a:xfrm>
          <a:off x="1788652" y="2451735"/>
          <a:ext cx="1263777" cy="637595"/>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IN" sz="1100" kern="1200" dirty="0"/>
            <a:t>Agricultural Loan and Land Development Loans</a:t>
          </a:r>
        </a:p>
      </dsp:txBody>
      <dsp:txXfrm>
        <a:off x="1808260" y="2471343"/>
        <a:ext cx="1224561" cy="598379"/>
      </dsp:txXfrm>
    </dsp:sp>
    <dsp:sp modelId="{A43E6500-8A07-4D4A-9302-ECDBC26E8118}">
      <dsp:nvSpPr>
        <dsp:cNvPr id="0" name=""/>
        <dsp:cNvSpPr/>
      </dsp:nvSpPr>
      <dsp:spPr>
        <a:xfrm>
          <a:off x="1788652" y="3128445"/>
          <a:ext cx="1263777" cy="637595"/>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IN" sz="1100" kern="1200" dirty="0"/>
            <a:t>Input Credits and  other subsidies</a:t>
          </a:r>
        </a:p>
      </dsp:txBody>
      <dsp:txXfrm>
        <a:off x="1808260" y="3148053"/>
        <a:ext cx="1224561" cy="598379"/>
      </dsp:txXfrm>
    </dsp:sp>
    <dsp:sp modelId="{33148865-D722-492B-B985-2B705A8659D6}">
      <dsp:nvSpPr>
        <dsp:cNvPr id="0" name=""/>
        <dsp:cNvSpPr/>
      </dsp:nvSpPr>
      <dsp:spPr>
        <a:xfrm>
          <a:off x="1788652" y="3805156"/>
          <a:ext cx="1263777" cy="637595"/>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IN" sz="1100" kern="1200" dirty="0"/>
            <a:t>Procurement Support  like MSPs </a:t>
          </a:r>
        </a:p>
      </dsp:txBody>
      <dsp:txXfrm>
        <a:off x="1808260" y="3824764"/>
        <a:ext cx="1224561" cy="598379"/>
      </dsp:txXfrm>
    </dsp:sp>
    <dsp:sp modelId="{1D508314-07EE-45B7-9E78-88D727D99810}">
      <dsp:nvSpPr>
        <dsp:cNvPr id="0" name=""/>
        <dsp:cNvSpPr/>
      </dsp:nvSpPr>
      <dsp:spPr>
        <a:xfrm>
          <a:off x="3220593" y="2476500"/>
          <a:ext cx="4525137" cy="1981200"/>
        </a:xfrm>
        <a:prstGeom prst="roundRect">
          <a:avLst>
            <a:gd name="adj" fmla="val 10500"/>
          </a:avLst>
        </a:prstGeom>
        <a:solidFill>
          <a:schemeClr val="accent1">
            <a:hueOff val="0"/>
            <a:satOff val="0"/>
            <a:lumOff val="0"/>
            <a:alpha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1118277" numCol="1" spcCol="1270" anchor="t" anchorCtr="0">
          <a:noAutofit/>
        </a:bodyPr>
        <a:lstStyle/>
        <a:p>
          <a:pPr marL="0" lvl="0" indent="0" algn="l" defTabSz="889000">
            <a:lnSpc>
              <a:spcPct val="90000"/>
            </a:lnSpc>
            <a:spcBef>
              <a:spcPct val="0"/>
            </a:spcBef>
            <a:spcAft>
              <a:spcPct val="35000"/>
            </a:spcAft>
            <a:buNone/>
          </a:pPr>
          <a:r>
            <a:rPr lang="en-IN" sz="2000" kern="1200" dirty="0">
              <a:solidFill>
                <a:srgbClr val="C00000"/>
              </a:solidFill>
            </a:rPr>
            <a:t>Institutional Infrastructure and Policy Support</a:t>
          </a:r>
        </a:p>
      </dsp:txBody>
      <dsp:txXfrm>
        <a:off x="3281522" y="2537429"/>
        <a:ext cx="4403279" cy="1859342"/>
      </dsp:txXfrm>
    </dsp:sp>
    <dsp:sp modelId="{7AB1834E-C7F3-4BAA-A431-ADDCDD0BB4AF}">
      <dsp:nvSpPr>
        <dsp:cNvPr id="0" name=""/>
        <dsp:cNvSpPr/>
      </dsp:nvSpPr>
      <dsp:spPr>
        <a:xfrm>
          <a:off x="3333721" y="3250405"/>
          <a:ext cx="1351796" cy="1126808"/>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IN" sz="1100" kern="1200" dirty="0"/>
            <a:t>Budgetary Allocation for Various Risk Alleviation Mechanisms</a:t>
          </a:r>
        </a:p>
      </dsp:txBody>
      <dsp:txXfrm>
        <a:off x="3368374" y="3285058"/>
        <a:ext cx="1282490" cy="1057502"/>
      </dsp:txXfrm>
    </dsp:sp>
    <dsp:sp modelId="{8FD34AAE-1BF8-438B-945D-45B087E8041A}">
      <dsp:nvSpPr>
        <dsp:cNvPr id="0" name=""/>
        <dsp:cNvSpPr/>
      </dsp:nvSpPr>
      <dsp:spPr>
        <a:xfrm>
          <a:off x="4703885" y="3250878"/>
          <a:ext cx="1351796" cy="94012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IN" sz="1100" kern="1200" dirty="0"/>
            <a:t>Effective Institutitions to administer, support and manage schemes with overseeing mechanisms</a:t>
          </a:r>
        </a:p>
      </dsp:txBody>
      <dsp:txXfrm>
        <a:off x="4732797" y="3279790"/>
        <a:ext cx="1293972" cy="882296"/>
      </dsp:txXfrm>
    </dsp:sp>
    <dsp:sp modelId="{EA968474-0C5A-451A-A042-0112772B0EFA}">
      <dsp:nvSpPr>
        <dsp:cNvPr id="0" name=""/>
        <dsp:cNvSpPr/>
      </dsp:nvSpPr>
      <dsp:spPr>
        <a:xfrm>
          <a:off x="6086582" y="3077045"/>
          <a:ext cx="1515998" cy="1287784"/>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IN" sz="1000" kern="1200" dirty="0"/>
            <a:t>Infrastructure development – Agricultural Extensions &amp; Advisory,  Weather and Agro Forecasting and Irrigation </a:t>
          </a:r>
          <a:r>
            <a:rPr lang="en-IN" sz="950" kern="1200" dirty="0"/>
            <a:t>development </a:t>
          </a:r>
        </a:p>
      </dsp:txBody>
      <dsp:txXfrm>
        <a:off x="6126186" y="3116649"/>
        <a:ext cx="1436790" cy="12085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58CEF-BF11-4286-A9C1-9D5932A78482}">
      <dsp:nvSpPr>
        <dsp:cNvPr id="0" name=""/>
        <dsp:cNvSpPr/>
      </dsp:nvSpPr>
      <dsp:spPr>
        <a:xfrm>
          <a:off x="4018" y="134925"/>
          <a:ext cx="1245691" cy="1330348"/>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55625">
            <a:lnSpc>
              <a:spcPct val="90000"/>
            </a:lnSpc>
            <a:spcBef>
              <a:spcPct val="0"/>
            </a:spcBef>
            <a:spcAft>
              <a:spcPct val="35000"/>
            </a:spcAft>
            <a:buNone/>
          </a:pPr>
          <a:r>
            <a:rPr lang="en-IN" sz="1250" kern="1200" dirty="0"/>
            <a:t>Company strategy, capabilities and past performances</a:t>
          </a:r>
        </a:p>
      </dsp:txBody>
      <dsp:txXfrm>
        <a:off x="40503" y="171410"/>
        <a:ext cx="1172721" cy="1257378"/>
      </dsp:txXfrm>
    </dsp:sp>
    <dsp:sp modelId="{42E4D31B-981D-46D2-8E3E-5C29188F7A03}">
      <dsp:nvSpPr>
        <dsp:cNvPr id="0" name=""/>
        <dsp:cNvSpPr/>
      </dsp:nvSpPr>
      <dsp:spPr>
        <a:xfrm>
          <a:off x="1374278" y="645633"/>
          <a:ext cx="264086" cy="308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55625">
            <a:lnSpc>
              <a:spcPct val="90000"/>
            </a:lnSpc>
            <a:spcBef>
              <a:spcPct val="0"/>
            </a:spcBef>
            <a:spcAft>
              <a:spcPct val="35000"/>
            </a:spcAft>
            <a:buNone/>
          </a:pPr>
          <a:endParaRPr lang="en-IN" sz="1250" kern="1200" dirty="0"/>
        </a:p>
      </dsp:txBody>
      <dsp:txXfrm>
        <a:off x="1374278" y="707419"/>
        <a:ext cx="184860" cy="185359"/>
      </dsp:txXfrm>
    </dsp:sp>
    <dsp:sp modelId="{B028660F-A357-4E0A-8D9B-684C0A26DB15}">
      <dsp:nvSpPr>
        <dsp:cNvPr id="0" name=""/>
        <dsp:cNvSpPr/>
      </dsp:nvSpPr>
      <dsp:spPr>
        <a:xfrm>
          <a:off x="1747986" y="125856"/>
          <a:ext cx="1245691" cy="1348485"/>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55625">
            <a:lnSpc>
              <a:spcPct val="90000"/>
            </a:lnSpc>
            <a:spcBef>
              <a:spcPct val="0"/>
            </a:spcBef>
            <a:spcAft>
              <a:spcPct val="35000"/>
            </a:spcAft>
            <a:buNone/>
          </a:pPr>
          <a:r>
            <a:rPr lang="en-IN" sz="1250" kern="1200" dirty="0"/>
            <a:t>Reinsurance arrangements in place and aspects like RI commission and past treaty performances </a:t>
          </a:r>
        </a:p>
      </dsp:txBody>
      <dsp:txXfrm>
        <a:off x="1784471" y="162341"/>
        <a:ext cx="1172721" cy="1275515"/>
      </dsp:txXfrm>
    </dsp:sp>
    <dsp:sp modelId="{493904CF-1BAC-4790-A905-CF9383AB85FE}">
      <dsp:nvSpPr>
        <dsp:cNvPr id="0" name=""/>
        <dsp:cNvSpPr/>
      </dsp:nvSpPr>
      <dsp:spPr>
        <a:xfrm>
          <a:off x="3118246" y="645633"/>
          <a:ext cx="264086" cy="308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55625">
            <a:lnSpc>
              <a:spcPct val="90000"/>
            </a:lnSpc>
            <a:spcBef>
              <a:spcPct val="0"/>
            </a:spcBef>
            <a:spcAft>
              <a:spcPct val="35000"/>
            </a:spcAft>
            <a:buNone/>
          </a:pPr>
          <a:endParaRPr lang="en-IN" sz="1250" kern="1200"/>
        </a:p>
      </dsp:txBody>
      <dsp:txXfrm>
        <a:off x="3118246" y="707419"/>
        <a:ext cx="184860" cy="185359"/>
      </dsp:txXfrm>
    </dsp:sp>
    <dsp:sp modelId="{36E026ED-7437-4CBA-A053-64F77F1F3464}">
      <dsp:nvSpPr>
        <dsp:cNvPr id="0" name=""/>
        <dsp:cNvSpPr/>
      </dsp:nvSpPr>
      <dsp:spPr>
        <a:xfrm>
          <a:off x="3491954" y="125856"/>
          <a:ext cx="1245691" cy="1348485"/>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55625">
            <a:lnSpc>
              <a:spcPct val="90000"/>
            </a:lnSpc>
            <a:spcBef>
              <a:spcPct val="0"/>
            </a:spcBef>
            <a:spcAft>
              <a:spcPct val="35000"/>
            </a:spcAft>
            <a:buNone/>
          </a:pPr>
          <a:r>
            <a:rPr lang="en-IN" sz="1250" kern="1200" dirty="0"/>
            <a:t>Scheme Nature, Covers and SI changes</a:t>
          </a:r>
        </a:p>
      </dsp:txBody>
      <dsp:txXfrm>
        <a:off x="3528439" y="162341"/>
        <a:ext cx="1172721" cy="1275515"/>
      </dsp:txXfrm>
    </dsp:sp>
    <dsp:sp modelId="{A38E0A7A-D25C-4698-9B70-1653F063AA59}">
      <dsp:nvSpPr>
        <dsp:cNvPr id="0" name=""/>
        <dsp:cNvSpPr/>
      </dsp:nvSpPr>
      <dsp:spPr>
        <a:xfrm>
          <a:off x="4862214" y="645633"/>
          <a:ext cx="264086" cy="308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55625">
            <a:lnSpc>
              <a:spcPct val="90000"/>
            </a:lnSpc>
            <a:spcBef>
              <a:spcPct val="0"/>
            </a:spcBef>
            <a:spcAft>
              <a:spcPct val="35000"/>
            </a:spcAft>
            <a:buNone/>
          </a:pPr>
          <a:endParaRPr lang="en-IN" sz="1250" kern="1200"/>
        </a:p>
      </dsp:txBody>
      <dsp:txXfrm>
        <a:off x="4862214" y="707419"/>
        <a:ext cx="184860" cy="185359"/>
      </dsp:txXfrm>
    </dsp:sp>
    <dsp:sp modelId="{F0EB7399-45C4-4BDC-9187-74477AFCDEBF}">
      <dsp:nvSpPr>
        <dsp:cNvPr id="0" name=""/>
        <dsp:cNvSpPr/>
      </dsp:nvSpPr>
      <dsp:spPr>
        <a:xfrm>
          <a:off x="5235922" y="125856"/>
          <a:ext cx="1245691" cy="1348485"/>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55625">
            <a:lnSpc>
              <a:spcPct val="90000"/>
            </a:lnSpc>
            <a:spcBef>
              <a:spcPct val="0"/>
            </a:spcBef>
            <a:spcAft>
              <a:spcPct val="35000"/>
            </a:spcAft>
            <a:buNone/>
          </a:pPr>
          <a:r>
            <a:rPr lang="en-IN" sz="1250" kern="1200" dirty="0"/>
            <a:t>State Selection – any scheme choices exhibited by the state, level of disputes etc  </a:t>
          </a:r>
        </a:p>
      </dsp:txBody>
      <dsp:txXfrm>
        <a:off x="5272407" y="162341"/>
        <a:ext cx="1172721" cy="1275515"/>
      </dsp:txXfrm>
    </dsp:sp>
    <dsp:sp modelId="{94A463FC-A693-417C-8C5B-34F76AFAED94}">
      <dsp:nvSpPr>
        <dsp:cNvPr id="0" name=""/>
        <dsp:cNvSpPr/>
      </dsp:nvSpPr>
      <dsp:spPr>
        <a:xfrm>
          <a:off x="6606182" y="645633"/>
          <a:ext cx="264086" cy="308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55625">
            <a:lnSpc>
              <a:spcPct val="90000"/>
            </a:lnSpc>
            <a:spcBef>
              <a:spcPct val="0"/>
            </a:spcBef>
            <a:spcAft>
              <a:spcPct val="35000"/>
            </a:spcAft>
            <a:buNone/>
          </a:pPr>
          <a:endParaRPr lang="en-IN" sz="1250" kern="1200"/>
        </a:p>
      </dsp:txBody>
      <dsp:txXfrm>
        <a:off x="6606182" y="707419"/>
        <a:ext cx="184860" cy="185359"/>
      </dsp:txXfrm>
    </dsp:sp>
    <dsp:sp modelId="{CC1E4674-BEDB-4626-9E38-5FD79EFE107F}">
      <dsp:nvSpPr>
        <dsp:cNvPr id="0" name=""/>
        <dsp:cNvSpPr/>
      </dsp:nvSpPr>
      <dsp:spPr>
        <a:xfrm>
          <a:off x="6979890" y="125856"/>
          <a:ext cx="1245691" cy="1348485"/>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55625">
            <a:lnSpc>
              <a:spcPct val="90000"/>
            </a:lnSpc>
            <a:spcBef>
              <a:spcPct val="0"/>
            </a:spcBef>
            <a:spcAft>
              <a:spcPct val="35000"/>
            </a:spcAft>
            <a:buNone/>
          </a:pPr>
          <a:r>
            <a:rPr lang="en-IN" sz="1250" kern="1200" dirty="0"/>
            <a:t>Competition – strategy  and capacity supply</a:t>
          </a:r>
        </a:p>
      </dsp:txBody>
      <dsp:txXfrm>
        <a:off x="7016375" y="162341"/>
        <a:ext cx="1172721" cy="12755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AADA9-9D04-4332-98F9-A23675E72170}">
      <dsp:nvSpPr>
        <dsp:cNvPr id="0" name=""/>
        <dsp:cNvSpPr/>
      </dsp:nvSpPr>
      <dsp:spPr>
        <a:xfrm>
          <a:off x="2571" y="90637"/>
          <a:ext cx="2507456" cy="374400"/>
        </a:xfrm>
        <a:prstGeom prst="rect">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IN" sz="1300" kern="1200" dirty="0"/>
            <a:t>Cluster and Data level Definitions</a:t>
          </a:r>
        </a:p>
      </dsp:txBody>
      <dsp:txXfrm>
        <a:off x="2571" y="90637"/>
        <a:ext cx="2507456" cy="374400"/>
      </dsp:txXfrm>
    </dsp:sp>
    <dsp:sp modelId="{2609511B-BC36-45F5-865A-D7A176C57B59}">
      <dsp:nvSpPr>
        <dsp:cNvPr id="0" name=""/>
        <dsp:cNvSpPr/>
      </dsp:nvSpPr>
      <dsp:spPr>
        <a:xfrm>
          <a:off x="2571" y="465037"/>
          <a:ext cx="2507456" cy="8921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IN" sz="1300" kern="1200" dirty="0"/>
            <a:t>Yield data level </a:t>
          </a:r>
          <a:r>
            <a:rPr lang="en-IN" sz="1300" kern="1200" dirty="0" err="1"/>
            <a:t>vs</a:t>
          </a:r>
          <a:r>
            <a:rPr lang="en-IN" sz="1300" kern="1200" dirty="0"/>
            <a:t> IU definitions</a:t>
          </a:r>
        </a:p>
        <a:p>
          <a:pPr marL="114300" lvl="1" indent="-114300" algn="l" defTabSz="577850">
            <a:lnSpc>
              <a:spcPct val="90000"/>
            </a:lnSpc>
            <a:spcBef>
              <a:spcPct val="0"/>
            </a:spcBef>
            <a:spcAft>
              <a:spcPct val="15000"/>
            </a:spcAft>
            <a:buChar char="•"/>
          </a:pPr>
          <a:r>
            <a:rPr lang="en-IN" sz="1300" kern="1200" dirty="0"/>
            <a:t> Clusters definitions</a:t>
          </a:r>
        </a:p>
      </dsp:txBody>
      <dsp:txXfrm>
        <a:off x="2571" y="465037"/>
        <a:ext cx="2507456" cy="892125"/>
      </dsp:txXfrm>
    </dsp:sp>
    <dsp:sp modelId="{D43F5916-54CD-474D-9BB9-D0F3F0EE4F87}">
      <dsp:nvSpPr>
        <dsp:cNvPr id="0" name=""/>
        <dsp:cNvSpPr/>
      </dsp:nvSpPr>
      <dsp:spPr>
        <a:xfrm>
          <a:off x="2861071" y="90637"/>
          <a:ext cx="2507456" cy="374400"/>
        </a:xfrm>
        <a:prstGeom prst="rect">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IN" sz="1300" kern="1200" dirty="0"/>
            <a:t>Crops included in the scheme</a:t>
          </a:r>
        </a:p>
      </dsp:txBody>
      <dsp:txXfrm>
        <a:off x="2861071" y="90637"/>
        <a:ext cx="2507456" cy="374400"/>
      </dsp:txXfrm>
    </dsp:sp>
    <dsp:sp modelId="{FD16561B-AC1D-47FF-9FF7-9A355DB58298}">
      <dsp:nvSpPr>
        <dsp:cNvPr id="0" name=""/>
        <dsp:cNvSpPr/>
      </dsp:nvSpPr>
      <dsp:spPr>
        <a:xfrm>
          <a:off x="2861071" y="465037"/>
          <a:ext cx="2507456" cy="8921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IN" sz="1300" kern="1200" dirty="0"/>
            <a:t>New crops</a:t>
          </a:r>
        </a:p>
        <a:p>
          <a:pPr marL="114300" lvl="1" indent="-114300" algn="l" defTabSz="577850">
            <a:lnSpc>
              <a:spcPct val="90000"/>
            </a:lnSpc>
            <a:spcBef>
              <a:spcPct val="0"/>
            </a:spcBef>
            <a:spcAft>
              <a:spcPct val="15000"/>
            </a:spcAft>
            <a:buChar char="•"/>
          </a:pPr>
          <a:r>
            <a:rPr lang="en-IN" sz="1300" kern="1200" dirty="0"/>
            <a:t>Clarity on yield calculations e.g. Number of pickings, with / without pods etc.</a:t>
          </a:r>
        </a:p>
      </dsp:txBody>
      <dsp:txXfrm>
        <a:off x="2861071" y="465037"/>
        <a:ext cx="2507456" cy="892125"/>
      </dsp:txXfrm>
    </dsp:sp>
    <dsp:sp modelId="{4B8528E1-07EB-4147-99C1-40A52FE489DD}">
      <dsp:nvSpPr>
        <dsp:cNvPr id="0" name=""/>
        <dsp:cNvSpPr/>
      </dsp:nvSpPr>
      <dsp:spPr>
        <a:xfrm>
          <a:off x="5719571" y="90637"/>
          <a:ext cx="2507456" cy="374400"/>
        </a:xfrm>
        <a:prstGeom prst="rect">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IN" sz="1300" kern="1200" dirty="0"/>
            <a:t>Type of Scheme</a:t>
          </a:r>
        </a:p>
      </dsp:txBody>
      <dsp:txXfrm>
        <a:off x="5719571" y="90637"/>
        <a:ext cx="2507456" cy="374400"/>
      </dsp:txXfrm>
    </dsp:sp>
    <dsp:sp modelId="{91D40ABC-9C1F-4233-BF46-26FF7CB2989D}">
      <dsp:nvSpPr>
        <dsp:cNvPr id="0" name=""/>
        <dsp:cNvSpPr/>
      </dsp:nvSpPr>
      <dsp:spPr>
        <a:xfrm>
          <a:off x="5719571" y="465037"/>
          <a:ext cx="2507456" cy="8921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IN" sz="1300" kern="1200" dirty="0"/>
            <a:t>PMFBY/RWBCIS</a:t>
          </a:r>
        </a:p>
        <a:p>
          <a:pPr marL="114300" lvl="1" indent="-114300" algn="l" defTabSz="577850">
            <a:lnSpc>
              <a:spcPct val="90000"/>
            </a:lnSpc>
            <a:spcBef>
              <a:spcPct val="0"/>
            </a:spcBef>
            <a:spcAft>
              <a:spcPct val="15000"/>
            </a:spcAft>
            <a:buChar char="•"/>
          </a:pPr>
          <a:r>
            <a:rPr lang="en-IN" sz="1300" kern="1200" dirty="0"/>
            <a:t>State Schemes</a:t>
          </a:r>
        </a:p>
      </dsp:txBody>
      <dsp:txXfrm>
        <a:off x="5719571" y="465037"/>
        <a:ext cx="2507456" cy="8921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AADA9-9D04-4332-98F9-A23675E72170}">
      <dsp:nvSpPr>
        <dsp:cNvPr id="0" name=""/>
        <dsp:cNvSpPr/>
      </dsp:nvSpPr>
      <dsp:spPr>
        <a:xfrm>
          <a:off x="2571" y="9656"/>
          <a:ext cx="2507456" cy="432000"/>
        </a:xfrm>
        <a:prstGeom prst="rect">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IN" sz="1500" kern="1200" dirty="0"/>
            <a:t>TY calculations</a:t>
          </a:r>
        </a:p>
      </dsp:txBody>
      <dsp:txXfrm>
        <a:off x="2571" y="9656"/>
        <a:ext cx="2507456" cy="432000"/>
      </dsp:txXfrm>
    </dsp:sp>
    <dsp:sp modelId="{2609511B-BC36-45F5-865A-D7A176C57B59}">
      <dsp:nvSpPr>
        <dsp:cNvPr id="0" name=""/>
        <dsp:cNvSpPr/>
      </dsp:nvSpPr>
      <dsp:spPr>
        <a:xfrm>
          <a:off x="2571" y="441656"/>
          <a:ext cx="2507456" cy="8440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IN" sz="1500" kern="1200" dirty="0"/>
            <a:t>Options now available</a:t>
          </a:r>
        </a:p>
        <a:p>
          <a:pPr marL="114300" lvl="1" indent="-114300" algn="l" defTabSz="666750">
            <a:lnSpc>
              <a:spcPct val="90000"/>
            </a:lnSpc>
            <a:spcBef>
              <a:spcPct val="0"/>
            </a:spcBef>
            <a:spcAft>
              <a:spcPct val="15000"/>
            </a:spcAft>
            <a:buChar char="•"/>
          </a:pPr>
          <a:r>
            <a:rPr lang="en-IN" sz="1500" kern="1200" dirty="0"/>
            <a:t>Fixed TY/ Laddered TY/ Variable TY </a:t>
          </a:r>
        </a:p>
      </dsp:txBody>
      <dsp:txXfrm>
        <a:off x="2571" y="441656"/>
        <a:ext cx="2507456" cy="844087"/>
      </dsp:txXfrm>
    </dsp:sp>
    <dsp:sp modelId="{D43F5916-54CD-474D-9BB9-D0F3F0EE4F87}">
      <dsp:nvSpPr>
        <dsp:cNvPr id="0" name=""/>
        <dsp:cNvSpPr/>
      </dsp:nvSpPr>
      <dsp:spPr>
        <a:xfrm>
          <a:off x="2861071" y="9656"/>
          <a:ext cx="2507456" cy="432000"/>
        </a:xfrm>
        <a:prstGeom prst="rect">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IN" sz="1500" kern="1200" dirty="0"/>
            <a:t>Indemnity Levels</a:t>
          </a:r>
        </a:p>
      </dsp:txBody>
      <dsp:txXfrm>
        <a:off x="2861071" y="9656"/>
        <a:ext cx="2507456" cy="432000"/>
      </dsp:txXfrm>
    </dsp:sp>
    <dsp:sp modelId="{FD16561B-AC1D-47FF-9FF7-9A355DB58298}">
      <dsp:nvSpPr>
        <dsp:cNvPr id="0" name=""/>
        <dsp:cNvSpPr/>
      </dsp:nvSpPr>
      <dsp:spPr>
        <a:xfrm>
          <a:off x="2861071" y="441656"/>
          <a:ext cx="2507456" cy="8440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IN" sz="1500" kern="1200" dirty="0"/>
            <a:t> 70%, 80%, 90%</a:t>
          </a:r>
        </a:p>
        <a:p>
          <a:pPr marL="114300" lvl="1" indent="-114300" algn="l" defTabSz="666750">
            <a:lnSpc>
              <a:spcPct val="90000"/>
            </a:lnSpc>
            <a:spcBef>
              <a:spcPct val="0"/>
            </a:spcBef>
            <a:spcAft>
              <a:spcPct val="15000"/>
            </a:spcAft>
            <a:buChar char="•"/>
          </a:pPr>
          <a:r>
            <a:rPr lang="en-IN" sz="1500" kern="1200" dirty="0"/>
            <a:t> Can become complex in case of new district / crop</a:t>
          </a:r>
        </a:p>
      </dsp:txBody>
      <dsp:txXfrm>
        <a:off x="2861071" y="441656"/>
        <a:ext cx="2507456" cy="844087"/>
      </dsp:txXfrm>
    </dsp:sp>
    <dsp:sp modelId="{4B8528E1-07EB-4147-99C1-40A52FE489DD}">
      <dsp:nvSpPr>
        <dsp:cNvPr id="0" name=""/>
        <dsp:cNvSpPr/>
      </dsp:nvSpPr>
      <dsp:spPr>
        <a:xfrm>
          <a:off x="5719571" y="9656"/>
          <a:ext cx="2507456" cy="432000"/>
        </a:xfrm>
        <a:prstGeom prst="rect">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IN" sz="1500" kern="1200" dirty="0"/>
            <a:t>SI basis</a:t>
          </a:r>
        </a:p>
      </dsp:txBody>
      <dsp:txXfrm>
        <a:off x="5719571" y="9656"/>
        <a:ext cx="2507456" cy="432000"/>
      </dsp:txXfrm>
    </dsp:sp>
    <dsp:sp modelId="{91D40ABC-9C1F-4233-BF46-26FF7CB2989D}">
      <dsp:nvSpPr>
        <dsp:cNvPr id="0" name=""/>
        <dsp:cNvSpPr/>
      </dsp:nvSpPr>
      <dsp:spPr>
        <a:xfrm>
          <a:off x="5719571" y="441656"/>
          <a:ext cx="2507456" cy="8440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IN" sz="1500" kern="1200" dirty="0"/>
            <a:t>Scale of Finance</a:t>
          </a:r>
        </a:p>
        <a:p>
          <a:pPr marL="114300" lvl="1" indent="-114300" algn="l" defTabSz="666750">
            <a:lnSpc>
              <a:spcPct val="90000"/>
            </a:lnSpc>
            <a:spcBef>
              <a:spcPct val="0"/>
            </a:spcBef>
            <a:spcAft>
              <a:spcPct val="15000"/>
            </a:spcAft>
            <a:buChar char="•"/>
          </a:pPr>
          <a:r>
            <a:rPr lang="en-IN" sz="1500" kern="1200" dirty="0"/>
            <a:t>NAY*MSP or Farm gate price</a:t>
          </a:r>
        </a:p>
      </dsp:txBody>
      <dsp:txXfrm>
        <a:off x="5719571" y="441656"/>
        <a:ext cx="2507456" cy="8440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AADA9-9D04-4332-98F9-A23675E72170}">
      <dsp:nvSpPr>
        <dsp:cNvPr id="0" name=""/>
        <dsp:cNvSpPr/>
      </dsp:nvSpPr>
      <dsp:spPr>
        <a:xfrm>
          <a:off x="2571" y="39540"/>
          <a:ext cx="2507456" cy="345600"/>
        </a:xfrm>
        <a:prstGeom prst="rect">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IN" sz="1200" kern="1200" dirty="0"/>
            <a:t>Perils Covered</a:t>
          </a:r>
        </a:p>
      </dsp:txBody>
      <dsp:txXfrm>
        <a:off x="2571" y="39540"/>
        <a:ext cx="2507456" cy="345600"/>
      </dsp:txXfrm>
    </dsp:sp>
    <dsp:sp modelId="{2609511B-BC36-45F5-865A-D7A176C57B59}">
      <dsp:nvSpPr>
        <dsp:cNvPr id="0" name=""/>
        <dsp:cNvSpPr/>
      </dsp:nvSpPr>
      <dsp:spPr>
        <a:xfrm>
          <a:off x="2571" y="385140"/>
          <a:ext cx="2507456" cy="12517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IN" sz="1200" kern="1200" dirty="0"/>
            <a:t>Prevented Sowing</a:t>
          </a:r>
        </a:p>
        <a:p>
          <a:pPr marL="114300" lvl="1" indent="-114300" algn="l" defTabSz="533400">
            <a:lnSpc>
              <a:spcPct val="90000"/>
            </a:lnSpc>
            <a:spcBef>
              <a:spcPct val="0"/>
            </a:spcBef>
            <a:spcAft>
              <a:spcPct val="15000"/>
            </a:spcAft>
            <a:buChar char="•"/>
          </a:pPr>
          <a:r>
            <a:rPr lang="en-IN" sz="1200" kern="1200" dirty="0"/>
            <a:t>Localised Calamity</a:t>
          </a:r>
        </a:p>
        <a:p>
          <a:pPr marL="114300" lvl="1" indent="-114300" algn="l" defTabSz="533400">
            <a:lnSpc>
              <a:spcPct val="90000"/>
            </a:lnSpc>
            <a:spcBef>
              <a:spcPct val="0"/>
            </a:spcBef>
            <a:spcAft>
              <a:spcPct val="15000"/>
            </a:spcAft>
            <a:buChar char="•"/>
          </a:pPr>
          <a:r>
            <a:rPr lang="en-IN" sz="1200" kern="1200" dirty="0"/>
            <a:t>Mid Season Adversity</a:t>
          </a:r>
        </a:p>
        <a:p>
          <a:pPr marL="114300" lvl="1" indent="-114300" algn="l" defTabSz="533400">
            <a:lnSpc>
              <a:spcPct val="90000"/>
            </a:lnSpc>
            <a:spcBef>
              <a:spcPct val="0"/>
            </a:spcBef>
            <a:spcAft>
              <a:spcPct val="15000"/>
            </a:spcAft>
            <a:buChar char="•"/>
          </a:pPr>
          <a:r>
            <a:rPr lang="en-IN" sz="1200" kern="1200" dirty="0"/>
            <a:t>Post Harvest losses</a:t>
          </a:r>
        </a:p>
        <a:p>
          <a:pPr marL="114300" lvl="1" indent="-114300" algn="l" defTabSz="533400">
            <a:lnSpc>
              <a:spcPct val="90000"/>
            </a:lnSpc>
            <a:spcBef>
              <a:spcPct val="0"/>
            </a:spcBef>
            <a:spcAft>
              <a:spcPct val="15000"/>
            </a:spcAft>
            <a:buChar char="•"/>
          </a:pPr>
          <a:r>
            <a:rPr lang="en-IN" sz="1200" kern="1200" dirty="0"/>
            <a:t>Single Peril losses</a:t>
          </a:r>
        </a:p>
        <a:p>
          <a:pPr marL="114300" lvl="1" indent="-114300" algn="l" defTabSz="533400">
            <a:lnSpc>
              <a:spcPct val="90000"/>
            </a:lnSpc>
            <a:spcBef>
              <a:spcPct val="0"/>
            </a:spcBef>
            <a:spcAft>
              <a:spcPct val="15000"/>
            </a:spcAft>
            <a:buChar char="•"/>
          </a:pPr>
          <a:endParaRPr lang="en-IN" sz="1200" kern="1200" dirty="0"/>
        </a:p>
      </dsp:txBody>
      <dsp:txXfrm>
        <a:off x="2571" y="385140"/>
        <a:ext cx="2507456" cy="1251719"/>
      </dsp:txXfrm>
    </dsp:sp>
    <dsp:sp modelId="{D43F5916-54CD-474D-9BB9-D0F3F0EE4F87}">
      <dsp:nvSpPr>
        <dsp:cNvPr id="0" name=""/>
        <dsp:cNvSpPr/>
      </dsp:nvSpPr>
      <dsp:spPr>
        <a:xfrm>
          <a:off x="2861071" y="39540"/>
          <a:ext cx="2507456" cy="345600"/>
        </a:xfrm>
        <a:prstGeom prst="rect">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IN" sz="1200" kern="1200" dirty="0"/>
            <a:t>CCE Mechanisms</a:t>
          </a:r>
        </a:p>
      </dsp:txBody>
      <dsp:txXfrm>
        <a:off x="2861071" y="39540"/>
        <a:ext cx="2507456" cy="345600"/>
      </dsp:txXfrm>
    </dsp:sp>
    <dsp:sp modelId="{FD16561B-AC1D-47FF-9FF7-9A355DB58298}">
      <dsp:nvSpPr>
        <dsp:cNvPr id="0" name=""/>
        <dsp:cNvSpPr/>
      </dsp:nvSpPr>
      <dsp:spPr>
        <a:xfrm>
          <a:off x="2861071" y="385140"/>
          <a:ext cx="2507456" cy="12517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IN" sz="1200" kern="1200" dirty="0"/>
            <a:t>Departments involved in CCE</a:t>
          </a:r>
        </a:p>
        <a:p>
          <a:pPr marL="114300" lvl="1" indent="-114300" algn="l" defTabSz="533400">
            <a:lnSpc>
              <a:spcPct val="90000"/>
            </a:lnSpc>
            <a:spcBef>
              <a:spcPct val="0"/>
            </a:spcBef>
            <a:spcAft>
              <a:spcPct val="15000"/>
            </a:spcAft>
            <a:buChar char="•"/>
          </a:pPr>
          <a:r>
            <a:rPr lang="en-IN" sz="1200" kern="1200" dirty="0"/>
            <a:t>Optimisation</a:t>
          </a:r>
        </a:p>
        <a:p>
          <a:pPr marL="114300" lvl="1" indent="-114300" algn="l" defTabSz="533400">
            <a:lnSpc>
              <a:spcPct val="90000"/>
            </a:lnSpc>
            <a:spcBef>
              <a:spcPct val="0"/>
            </a:spcBef>
            <a:spcAft>
              <a:spcPct val="15000"/>
            </a:spcAft>
            <a:buChar char="•"/>
          </a:pPr>
          <a:r>
            <a:rPr lang="en-IN" sz="1200" kern="1200" dirty="0"/>
            <a:t>Two Step Process for CCE estimation</a:t>
          </a:r>
        </a:p>
        <a:p>
          <a:pPr marL="114300" lvl="1" indent="-114300" algn="l" defTabSz="533400">
            <a:lnSpc>
              <a:spcPct val="90000"/>
            </a:lnSpc>
            <a:spcBef>
              <a:spcPct val="0"/>
            </a:spcBef>
            <a:spcAft>
              <a:spcPct val="15000"/>
            </a:spcAft>
            <a:buChar char="•"/>
          </a:pPr>
          <a:endParaRPr lang="en-IN" sz="1200" kern="1200" dirty="0"/>
        </a:p>
      </dsp:txBody>
      <dsp:txXfrm>
        <a:off x="2861071" y="385140"/>
        <a:ext cx="2507456" cy="1251719"/>
      </dsp:txXfrm>
    </dsp:sp>
    <dsp:sp modelId="{4B8528E1-07EB-4147-99C1-40A52FE489DD}">
      <dsp:nvSpPr>
        <dsp:cNvPr id="0" name=""/>
        <dsp:cNvSpPr/>
      </dsp:nvSpPr>
      <dsp:spPr>
        <a:xfrm>
          <a:off x="5719571" y="39540"/>
          <a:ext cx="2507456" cy="345600"/>
        </a:xfrm>
        <a:prstGeom prst="rect">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IN" sz="1200" kern="1200" dirty="0"/>
            <a:t>Dispute Mechanisms</a:t>
          </a:r>
        </a:p>
      </dsp:txBody>
      <dsp:txXfrm>
        <a:off x="5719571" y="39540"/>
        <a:ext cx="2507456" cy="345600"/>
      </dsp:txXfrm>
    </dsp:sp>
    <dsp:sp modelId="{91D40ABC-9C1F-4233-BF46-26FF7CB2989D}">
      <dsp:nvSpPr>
        <dsp:cNvPr id="0" name=""/>
        <dsp:cNvSpPr/>
      </dsp:nvSpPr>
      <dsp:spPr>
        <a:xfrm>
          <a:off x="5719571" y="385140"/>
          <a:ext cx="2507456" cy="12517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IN" sz="1200" kern="1200" dirty="0"/>
            <a:t>Appeal Mechanisms</a:t>
          </a:r>
        </a:p>
        <a:p>
          <a:pPr marL="114300" lvl="1" indent="-114300" algn="l" defTabSz="533400">
            <a:lnSpc>
              <a:spcPct val="90000"/>
            </a:lnSpc>
            <a:spcBef>
              <a:spcPct val="0"/>
            </a:spcBef>
            <a:spcAft>
              <a:spcPct val="15000"/>
            </a:spcAft>
            <a:buChar char="•"/>
          </a:pPr>
          <a:r>
            <a:rPr lang="en-IN" sz="1200" kern="1200" dirty="0"/>
            <a:t>Litigation Nature and Past Trends</a:t>
          </a:r>
        </a:p>
      </dsp:txBody>
      <dsp:txXfrm>
        <a:off x="5719571" y="385140"/>
        <a:ext cx="2507456" cy="12517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144EB-A98E-4BEC-9F9E-F83A94F662C6}">
      <dsp:nvSpPr>
        <dsp:cNvPr id="0" name=""/>
        <dsp:cNvSpPr/>
      </dsp:nvSpPr>
      <dsp:spPr>
        <a:xfrm>
          <a:off x="1571" y="1197813"/>
          <a:ext cx="1422854" cy="1261973"/>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kern="1200" dirty="0"/>
            <a:t>Historical Burn Cost  + Add on Covers</a:t>
          </a:r>
        </a:p>
      </dsp:txBody>
      <dsp:txXfrm>
        <a:off x="209943" y="1382625"/>
        <a:ext cx="1006110" cy="892349"/>
      </dsp:txXfrm>
    </dsp:sp>
    <dsp:sp modelId="{54046023-BF26-4A5F-98B8-748E7D1A6E33}">
      <dsp:nvSpPr>
        <dsp:cNvPr id="0" name=""/>
        <dsp:cNvSpPr/>
      </dsp:nvSpPr>
      <dsp:spPr>
        <a:xfrm>
          <a:off x="1496172" y="1767570"/>
          <a:ext cx="96068" cy="12246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IN" sz="1000" kern="1200"/>
        </a:p>
      </dsp:txBody>
      <dsp:txXfrm>
        <a:off x="1508906" y="1817502"/>
        <a:ext cx="70600" cy="22596"/>
      </dsp:txXfrm>
    </dsp:sp>
    <dsp:sp modelId="{D714E34A-2386-4736-AC36-8BA73269FD00}">
      <dsp:nvSpPr>
        <dsp:cNvPr id="0" name=""/>
        <dsp:cNvSpPr/>
      </dsp:nvSpPr>
      <dsp:spPr>
        <a:xfrm>
          <a:off x="1663986" y="1387013"/>
          <a:ext cx="1185261" cy="883573"/>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kern="1200" dirty="0"/>
            <a:t>Heterogeneity Loading + CAT Loadings</a:t>
          </a:r>
        </a:p>
      </dsp:txBody>
      <dsp:txXfrm>
        <a:off x="1837563" y="1516409"/>
        <a:ext cx="838107" cy="624781"/>
      </dsp:txXfrm>
    </dsp:sp>
    <dsp:sp modelId="{7E6B5FC0-875B-4EA1-BD14-3AD2E9B72494}">
      <dsp:nvSpPr>
        <dsp:cNvPr id="0" name=""/>
        <dsp:cNvSpPr/>
      </dsp:nvSpPr>
      <dsp:spPr>
        <a:xfrm>
          <a:off x="2920994" y="1767137"/>
          <a:ext cx="112600" cy="12332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IN" sz="1000" kern="1200"/>
        </a:p>
      </dsp:txBody>
      <dsp:txXfrm>
        <a:off x="2935919" y="1815558"/>
        <a:ext cx="82750" cy="26484"/>
      </dsp:txXfrm>
    </dsp:sp>
    <dsp:sp modelId="{5104F125-B332-4772-B0E7-D18A3D8822B1}">
      <dsp:nvSpPr>
        <dsp:cNvPr id="0" name=""/>
        <dsp:cNvSpPr/>
      </dsp:nvSpPr>
      <dsp:spPr>
        <a:xfrm>
          <a:off x="3105341" y="1401274"/>
          <a:ext cx="1259870" cy="855052"/>
        </a:xfrm>
        <a:prstGeom prst="ellips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kern="1200" dirty="0"/>
            <a:t>Long Term Consideration</a:t>
          </a:r>
        </a:p>
      </dsp:txBody>
      <dsp:txXfrm>
        <a:off x="3289845" y="1526493"/>
        <a:ext cx="890862" cy="604614"/>
      </dsp:txXfrm>
    </dsp:sp>
    <dsp:sp modelId="{A418E8DE-A332-48B1-8A1E-A2422FDF5068}">
      <dsp:nvSpPr>
        <dsp:cNvPr id="0" name=""/>
        <dsp:cNvSpPr/>
      </dsp:nvSpPr>
      <dsp:spPr>
        <a:xfrm>
          <a:off x="4436957" y="1754978"/>
          <a:ext cx="118914" cy="14801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IN" sz="1000" kern="1200"/>
        </a:p>
      </dsp:txBody>
      <dsp:txXfrm>
        <a:off x="4452719" y="1815000"/>
        <a:ext cx="87390" cy="27968"/>
      </dsp:txXfrm>
    </dsp:sp>
    <dsp:sp modelId="{CB22FA75-6A41-46AD-9DA1-A67640565B01}">
      <dsp:nvSpPr>
        <dsp:cNvPr id="0" name=""/>
        <dsp:cNvSpPr/>
      </dsp:nvSpPr>
      <dsp:spPr>
        <a:xfrm>
          <a:off x="4627618" y="1387013"/>
          <a:ext cx="1196456" cy="883573"/>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IN" sz="1050" kern="1200" dirty="0"/>
            <a:t>Administrative Costs + Capital Costs</a:t>
          </a:r>
        </a:p>
      </dsp:txBody>
      <dsp:txXfrm>
        <a:off x="4802835" y="1516409"/>
        <a:ext cx="846022" cy="624781"/>
      </dsp:txXfrm>
    </dsp:sp>
    <dsp:sp modelId="{15EFDDA2-FD26-4D8B-8E9D-EA3B04BB91EB}">
      <dsp:nvSpPr>
        <dsp:cNvPr id="0" name=""/>
        <dsp:cNvSpPr/>
      </dsp:nvSpPr>
      <dsp:spPr>
        <a:xfrm>
          <a:off x="5895820" y="1757179"/>
          <a:ext cx="166189" cy="14324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IN" sz="1000" kern="1200"/>
        </a:p>
      </dsp:txBody>
      <dsp:txXfrm>
        <a:off x="5917848" y="1811954"/>
        <a:ext cx="122133" cy="33691"/>
      </dsp:txXfrm>
    </dsp:sp>
    <dsp:sp modelId="{2F62DF17-F7EB-4846-A280-1307230BDD35}">
      <dsp:nvSpPr>
        <dsp:cNvPr id="0" name=""/>
        <dsp:cNvSpPr/>
      </dsp:nvSpPr>
      <dsp:spPr>
        <a:xfrm>
          <a:off x="6133756" y="1387013"/>
          <a:ext cx="1169145" cy="883573"/>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kern="1200" dirty="0"/>
            <a:t>Tactical Consideration</a:t>
          </a:r>
        </a:p>
      </dsp:txBody>
      <dsp:txXfrm>
        <a:off x="6304973" y="1516409"/>
        <a:ext cx="826711" cy="624781"/>
      </dsp:txXfrm>
    </dsp:sp>
    <dsp:sp modelId="{E911C97B-8AAB-444A-96BB-3FCD80E0742B}">
      <dsp:nvSpPr>
        <dsp:cNvPr id="0" name=""/>
        <dsp:cNvSpPr/>
      </dsp:nvSpPr>
      <dsp:spPr>
        <a:xfrm>
          <a:off x="7374648" y="1741416"/>
          <a:ext cx="122219" cy="17476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IN" sz="1000" kern="1200"/>
        </a:p>
      </dsp:txBody>
      <dsp:txXfrm>
        <a:off x="7390848" y="1777418"/>
        <a:ext cx="89819" cy="102764"/>
      </dsp:txXfrm>
    </dsp:sp>
    <dsp:sp modelId="{C27313E3-1E82-402F-8420-5DAA2FD5532E}">
      <dsp:nvSpPr>
        <dsp:cNvPr id="0" name=""/>
        <dsp:cNvSpPr/>
      </dsp:nvSpPr>
      <dsp:spPr>
        <a:xfrm>
          <a:off x="7524093" y="1095703"/>
          <a:ext cx="1421414" cy="1421926"/>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kern="1200" dirty="0"/>
            <a:t>Commercial Premiums</a:t>
          </a:r>
        </a:p>
      </dsp:txBody>
      <dsp:txXfrm>
        <a:off x="7732254" y="1303939"/>
        <a:ext cx="1005092" cy="10054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71F52-1C05-4286-AC28-123950818D4A}">
      <dsp:nvSpPr>
        <dsp:cNvPr id="0" name=""/>
        <dsp:cNvSpPr/>
      </dsp:nvSpPr>
      <dsp:spPr>
        <a:xfrm>
          <a:off x="533417" y="0"/>
          <a:ext cx="6995160" cy="1371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7A8813-C4A5-408B-A689-7D9B6A209E59}">
      <dsp:nvSpPr>
        <dsp:cNvPr id="0" name=""/>
        <dsp:cNvSpPr/>
      </dsp:nvSpPr>
      <dsp:spPr>
        <a:xfrm>
          <a:off x="3616" y="411480"/>
          <a:ext cx="1581224" cy="54864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IN" sz="1100" kern="1200" dirty="0"/>
            <a:t>Cluster Selection + Seasonal Forecast</a:t>
          </a:r>
        </a:p>
      </dsp:txBody>
      <dsp:txXfrm>
        <a:off x="30398" y="438262"/>
        <a:ext cx="1527660" cy="495076"/>
      </dsp:txXfrm>
    </dsp:sp>
    <dsp:sp modelId="{67A2D8F2-145B-41F9-9BCB-90BD7AFBCC41}">
      <dsp:nvSpPr>
        <dsp:cNvPr id="0" name=""/>
        <dsp:cNvSpPr/>
      </dsp:nvSpPr>
      <dsp:spPr>
        <a:xfrm>
          <a:off x="1663902" y="411480"/>
          <a:ext cx="1581224" cy="54864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IN" sz="1100" kern="1200" dirty="0"/>
            <a:t>Yield Data  - Collection and Validation</a:t>
          </a:r>
        </a:p>
      </dsp:txBody>
      <dsp:txXfrm>
        <a:off x="1690684" y="438262"/>
        <a:ext cx="1527660" cy="495076"/>
      </dsp:txXfrm>
    </dsp:sp>
    <dsp:sp modelId="{7400D878-A27B-41BD-877C-D693C4AB1391}">
      <dsp:nvSpPr>
        <dsp:cNvPr id="0" name=""/>
        <dsp:cNvSpPr/>
      </dsp:nvSpPr>
      <dsp:spPr>
        <a:xfrm>
          <a:off x="3324187" y="411480"/>
          <a:ext cx="1581224" cy="54864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IN" sz="1100" kern="1200" dirty="0"/>
            <a:t>Threshold Yield (TY) Calculation</a:t>
          </a:r>
        </a:p>
      </dsp:txBody>
      <dsp:txXfrm>
        <a:off x="3350969" y="438262"/>
        <a:ext cx="1527660" cy="495076"/>
      </dsp:txXfrm>
    </dsp:sp>
    <dsp:sp modelId="{80A80C14-52F5-4673-8C52-CFEBD2465D35}">
      <dsp:nvSpPr>
        <dsp:cNvPr id="0" name=""/>
        <dsp:cNvSpPr/>
      </dsp:nvSpPr>
      <dsp:spPr>
        <a:xfrm>
          <a:off x="4984473" y="411480"/>
          <a:ext cx="1581224" cy="54864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IN" sz="1100" kern="1200" dirty="0"/>
            <a:t>Yield De-trending </a:t>
          </a:r>
        </a:p>
      </dsp:txBody>
      <dsp:txXfrm>
        <a:off x="5011255" y="438262"/>
        <a:ext cx="1527660" cy="495076"/>
      </dsp:txXfrm>
    </dsp:sp>
    <dsp:sp modelId="{80ADA721-9544-4519-B48F-4799D52A8575}">
      <dsp:nvSpPr>
        <dsp:cNvPr id="0" name=""/>
        <dsp:cNvSpPr/>
      </dsp:nvSpPr>
      <dsp:spPr>
        <a:xfrm>
          <a:off x="6644759" y="411480"/>
          <a:ext cx="1581224" cy="54864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IN" sz="1100" kern="1200" dirty="0"/>
            <a:t>Historical Burn Cost</a:t>
          </a:r>
        </a:p>
      </dsp:txBody>
      <dsp:txXfrm>
        <a:off x="6671541" y="438262"/>
        <a:ext cx="1527660" cy="4950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B2EFBB-0BCC-4A1D-9ED8-84B8867ABABE}" type="datetimeFigureOut">
              <a:rPr lang="en-IN" smtClean="0"/>
              <a:pPr/>
              <a:t>26-06-2020</a:t>
            </a:fld>
            <a:endParaRPr lang="en-IN"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dirty="0"/>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3F371-8F35-4F90-9E77-40C93ED6257F}" type="slidenum">
              <a:rPr lang="en-IN" smtClean="0"/>
              <a:pPr/>
              <a:t>‹#›</a:t>
            </a:fld>
            <a:endParaRPr lang="en-IN" dirty="0"/>
          </a:p>
        </p:txBody>
      </p:sp>
    </p:spTree>
    <p:extLst>
      <p:ext uri="{BB962C8B-B14F-4D97-AF65-F5344CB8AC3E}">
        <p14:creationId xmlns:p14="http://schemas.microsoft.com/office/powerpoint/2010/main" val="3446217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6/26/2020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dirty="0"/>
          </a:p>
        </p:txBody>
      </p:sp>
    </p:spTree>
    <p:extLst>
      <p:ext uri="{BB962C8B-B14F-4D97-AF65-F5344CB8AC3E}">
        <p14:creationId xmlns:p14="http://schemas.microsoft.com/office/powerpoint/2010/main" val="17357644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a:t>1</a:t>
            </a:r>
          </a:p>
        </p:txBody>
      </p:sp>
    </p:spTree>
    <p:extLst>
      <p:ext uri="{BB962C8B-B14F-4D97-AF65-F5344CB8AC3E}">
        <p14:creationId xmlns:p14="http://schemas.microsoft.com/office/powerpoint/2010/main" val="3153944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E7897F82-CEB2-46CA-AC73-FB0205FB1C19}" type="slidenum">
              <a:rPr lang="en-IN" smtClean="0"/>
              <a:pPr/>
              <a:t>12</a:t>
            </a:fld>
            <a:endParaRPr lang="en-IN"/>
          </a:p>
        </p:txBody>
      </p:sp>
    </p:spTree>
    <p:extLst>
      <p:ext uri="{BB962C8B-B14F-4D97-AF65-F5344CB8AC3E}">
        <p14:creationId xmlns:p14="http://schemas.microsoft.com/office/powerpoint/2010/main" val="38229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7897F82-CEB2-46CA-AC73-FB0205FB1C19}" type="slidenum">
              <a:rPr lang="en-IN" smtClean="0"/>
              <a:pPr/>
              <a:t>14</a:t>
            </a:fld>
            <a:endParaRPr lang="en-IN"/>
          </a:p>
        </p:txBody>
      </p:sp>
    </p:spTree>
    <p:extLst>
      <p:ext uri="{BB962C8B-B14F-4D97-AF65-F5344CB8AC3E}">
        <p14:creationId xmlns:p14="http://schemas.microsoft.com/office/powerpoint/2010/main" val="1494275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7897F82-CEB2-46CA-AC73-FB0205FB1C19}" type="slidenum">
              <a:rPr lang="en-IN" smtClean="0"/>
              <a:pPr/>
              <a:t>19</a:t>
            </a:fld>
            <a:endParaRPr lang="en-IN"/>
          </a:p>
        </p:txBody>
      </p:sp>
    </p:spTree>
    <p:extLst>
      <p:ext uri="{BB962C8B-B14F-4D97-AF65-F5344CB8AC3E}">
        <p14:creationId xmlns:p14="http://schemas.microsoft.com/office/powerpoint/2010/main" val="1948684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Footer Placeholder 3"/>
          <p:cNvSpPr>
            <a:spLocks noGrp="1"/>
          </p:cNvSpPr>
          <p:nvPr>
            <p:ph type="ftr" sz="quarter" idx="10"/>
          </p:nvPr>
        </p:nvSpPr>
        <p:spPr/>
        <p:txBody>
          <a:bodyPr/>
          <a:lstStyle/>
          <a:p>
            <a:r>
              <a:rPr lang="en-US"/>
              <a:t>1</a:t>
            </a:r>
            <a:endParaRPr lang="en-US" dirty="0"/>
          </a:p>
        </p:txBody>
      </p:sp>
      <p:sp>
        <p:nvSpPr>
          <p:cNvPr id="5" name="Slide Number Placeholder 4"/>
          <p:cNvSpPr>
            <a:spLocks noGrp="1"/>
          </p:cNvSpPr>
          <p:nvPr>
            <p:ph type="sldNum" sz="quarter" idx="11"/>
          </p:nvPr>
        </p:nvSpPr>
        <p:spPr/>
        <p:txBody>
          <a:bodyPr/>
          <a:lstStyle/>
          <a:p>
            <a:fld id="{6963E7AC-6455-4A0F-B654-220C7D7B7B8D}" type="slidenum">
              <a:rPr lang="en-US" smtClean="0"/>
              <a:pPr/>
              <a:t>31</a:t>
            </a:fld>
            <a:endParaRPr lang="en-US" dirty="0"/>
          </a:p>
        </p:txBody>
      </p:sp>
    </p:spTree>
    <p:extLst>
      <p:ext uri="{BB962C8B-B14F-4D97-AF65-F5344CB8AC3E}">
        <p14:creationId xmlns:p14="http://schemas.microsoft.com/office/powerpoint/2010/main" val="3191738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Footer Placeholder 3"/>
          <p:cNvSpPr>
            <a:spLocks noGrp="1"/>
          </p:cNvSpPr>
          <p:nvPr>
            <p:ph type="ftr" sz="quarter" idx="10"/>
          </p:nvPr>
        </p:nvSpPr>
        <p:spPr/>
        <p:txBody>
          <a:bodyPr/>
          <a:lstStyle/>
          <a:p>
            <a:r>
              <a:rPr lang="en-US"/>
              <a:t>1</a:t>
            </a:r>
            <a:endParaRPr lang="en-US" dirty="0"/>
          </a:p>
        </p:txBody>
      </p:sp>
      <p:sp>
        <p:nvSpPr>
          <p:cNvPr id="5" name="Slide Number Placeholder 4"/>
          <p:cNvSpPr>
            <a:spLocks noGrp="1"/>
          </p:cNvSpPr>
          <p:nvPr>
            <p:ph type="sldNum" sz="quarter" idx="11"/>
          </p:nvPr>
        </p:nvSpPr>
        <p:spPr/>
        <p:txBody>
          <a:bodyPr/>
          <a:lstStyle/>
          <a:p>
            <a:fld id="{6963E7AC-6455-4A0F-B654-220C7D7B7B8D}" type="slidenum">
              <a:rPr lang="en-US" smtClean="0"/>
              <a:pPr/>
              <a:t>38</a:t>
            </a:fld>
            <a:endParaRPr lang="en-US" dirty="0"/>
          </a:p>
        </p:txBody>
      </p:sp>
    </p:spTree>
    <p:extLst>
      <p:ext uri="{BB962C8B-B14F-4D97-AF65-F5344CB8AC3E}">
        <p14:creationId xmlns:p14="http://schemas.microsoft.com/office/powerpoint/2010/main" val="1547525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dirty="0"/>
              <a:t>1</a:t>
            </a:r>
          </a:p>
        </p:txBody>
      </p:sp>
    </p:spTree>
    <p:extLst>
      <p:ext uri="{BB962C8B-B14F-4D97-AF65-F5344CB8AC3E}">
        <p14:creationId xmlns:p14="http://schemas.microsoft.com/office/powerpoint/2010/main" val="214614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713700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43</a:t>
            </a:fld>
            <a:endParaRPr lang="en-US" dirty="0"/>
          </a:p>
        </p:txBody>
      </p:sp>
      <p:sp>
        <p:nvSpPr>
          <p:cNvPr id="5" name="Footer Placeholder 4"/>
          <p:cNvSpPr>
            <a:spLocks noGrp="1"/>
          </p:cNvSpPr>
          <p:nvPr>
            <p:ph type="ftr" sz="quarter" idx="11"/>
          </p:nvPr>
        </p:nvSpPr>
        <p:spPr/>
        <p:txBody>
          <a:bodyPr/>
          <a:lstStyle/>
          <a:p>
            <a:r>
              <a:rPr lang="en-US" dirty="0"/>
              <a:t>1</a:t>
            </a:r>
          </a:p>
        </p:txBody>
      </p:sp>
    </p:spTree>
    <p:extLst>
      <p:ext uri="{BB962C8B-B14F-4D97-AF65-F5344CB8AC3E}">
        <p14:creationId xmlns:p14="http://schemas.microsoft.com/office/powerpoint/2010/main" val="3779551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44</a:t>
            </a:fld>
            <a:endParaRPr lang="en-US" dirty="0"/>
          </a:p>
        </p:txBody>
      </p:sp>
      <p:sp>
        <p:nvSpPr>
          <p:cNvPr id="5" name="Footer Placeholder 4"/>
          <p:cNvSpPr>
            <a:spLocks noGrp="1"/>
          </p:cNvSpPr>
          <p:nvPr>
            <p:ph type="ftr" sz="quarter" idx="11"/>
          </p:nvPr>
        </p:nvSpPr>
        <p:spPr/>
        <p:txBody>
          <a:bodyPr/>
          <a:lstStyle/>
          <a:p>
            <a:r>
              <a:rPr lang="en-US" dirty="0"/>
              <a:t>1</a:t>
            </a:r>
          </a:p>
        </p:txBody>
      </p:sp>
    </p:spTree>
    <p:extLst>
      <p:ext uri="{BB962C8B-B14F-4D97-AF65-F5344CB8AC3E}">
        <p14:creationId xmlns:p14="http://schemas.microsoft.com/office/powerpoint/2010/main" val="378400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a:t>
            </a:fld>
            <a:endParaRPr lang="en-US" dirty="0"/>
          </a:p>
        </p:txBody>
      </p:sp>
      <p:sp>
        <p:nvSpPr>
          <p:cNvPr id="5" name="Footer Placeholder 4"/>
          <p:cNvSpPr>
            <a:spLocks noGrp="1"/>
          </p:cNvSpPr>
          <p:nvPr>
            <p:ph type="ftr" sz="quarter" idx="11"/>
          </p:nvPr>
        </p:nvSpPr>
        <p:spPr/>
        <p:txBody>
          <a:bodyPr/>
          <a:lstStyle/>
          <a:p>
            <a:r>
              <a:rPr lang="en-US" dirty="0"/>
              <a:t>1</a:t>
            </a:r>
          </a:p>
        </p:txBody>
      </p:sp>
    </p:spTree>
    <p:extLst>
      <p:ext uri="{BB962C8B-B14F-4D97-AF65-F5344CB8AC3E}">
        <p14:creationId xmlns:p14="http://schemas.microsoft.com/office/powerpoint/2010/main" val="214496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4</a:t>
            </a:fld>
            <a:endParaRPr lang="en-US" dirty="0"/>
          </a:p>
        </p:txBody>
      </p:sp>
      <p:sp>
        <p:nvSpPr>
          <p:cNvPr id="5" name="Footer Placeholder 4"/>
          <p:cNvSpPr>
            <a:spLocks noGrp="1"/>
          </p:cNvSpPr>
          <p:nvPr>
            <p:ph type="ftr" sz="quarter" idx="11"/>
          </p:nvPr>
        </p:nvSpPr>
        <p:spPr/>
        <p:txBody>
          <a:bodyPr/>
          <a:lstStyle/>
          <a:p>
            <a:r>
              <a:rPr lang="en-US" dirty="0"/>
              <a:t>1</a:t>
            </a:r>
          </a:p>
        </p:txBody>
      </p:sp>
    </p:spTree>
    <p:extLst>
      <p:ext uri="{BB962C8B-B14F-4D97-AF65-F5344CB8AC3E}">
        <p14:creationId xmlns:p14="http://schemas.microsoft.com/office/powerpoint/2010/main" val="342834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974166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6</a:t>
            </a:fld>
            <a:endParaRPr lang="en-US" dirty="0"/>
          </a:p>
        </p:txBody>
      </p:sp>
      <p:sp>
        <p:nvSpPr>
          <p:cNvPr id="5" name="Footer Placeholder 4"/>
          <p:cNvSpPr>
            <a:spLocks noGrp="1"/>
          </p:cNvSpPr>
          <p:nvPr>
            <p:ph type="ftr" sz="quarter" idx="11"/>
          </p:nvPr>
        </p:nvSpPr>
        <p:spPr/>
        <p:txBody>
          <a:bodyPr/>
          <a:lstStyle/>
          <a:p>
            <a:r>
              <a:rPr lang="en-US" dirty="0"/>
              <a:t>1</a:t>
            </a:r>
          </a:p>
        </p:txBody>
      </p:sp>
    </p:spTree>
    <p:extLst>
      <p:ext uri="{BB962C8B-B14F-4D97-AF65-F5344CB8AC3E}">
        <p14:creationId xmlns:p14="http://schemas.microsoft.com/office/powerpoint/2010/main" val="3779551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7</a:t>
            </a:fld>
            <a:endParaRPr lang="en-US" dirty="0"/>
          </a:p>
        </p:txBody>
      </p:sp>
      <p:sp>
        <p:nvSpPr>
          <p:cNvPr id="5" name="Footer Placeholder 4"/>
          <p:cNvSpPr>
            <a:spLocks noGrp="1"/>
          </p:cNvSpPr>
          <p:nvPr>
            <p:ph type="ftr" sz="quarter" idx="11"/>
          </p:nvPr>
        </p:nvSpPr>
        <p:spPr/>
        <p:txBody>
          <a:bodyPr/>
          <a:lstStyle/>
          <a:p>
            <a:r>
              <a:rPr lang="en-US" dirty="0"/>
              <a:t>1</a:t>
            </a:r>
          </a:p>
        </p:txBody>
      </p:sp>
    </p:spTree>
    <p:extLst>
      <p:ext uri="{BB962C8B-B14F-4D97-AF65-F5344CB8AC3E}">
        <p14:creationId xmlns:p14="http://schemas.microsoft.com/office/powerpoint/2010/main" val="3779551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8</a:t>
            </a:fld>
            <a:endParaRPr lang="en-US" dirty="0"/>
          </a:p>
        </p:txBody>
      </p:sp>
      <p:sp>
        <p:nvSpPr>
          <p:cNvPr id="5" name="Footer Placeholder 4"/>
          <p:cNvSpPr>
            <a:spLocks noGrp="1"/>
          </p:cNvSpPr>
          <p:nvPr>
            <p:ph type="ftr" sz="quarter" idx="11"/>
          </p:nvPr>
        </p:nvSpPr>
        <p:spPr/>
        <p:txBody>
          <a:bodyPr/>
          <a:lstStyle/>
          <a:p>
            <a:r>
              <a:rPr lang="en-US" dirty="0"/>
              <a:t>1</a:t>
            </a:r>
          </a:p>
        </p:txBody>
      </p:sp>
    </p:spTree>
    <p:extLst>
      <p:ext uri="{BB962C8B-B14F-4D97-AF65-F5344CB8AC3E}">
        <p14:creationId xmlns:p14="http://schemas.microsoft.com/office/powerpoint/2010/main" val="194580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9</a:t>
            </a:fld>
            <a:endParaRPr lang="en-US" dirty="0"/>
          </a:p>
        </p:txBody>
      </p:sp>
      <p:sp>
        <p:nvSpPr>
          <p:cNvPr id="5" name="Footer Placeholder 4"/>
          <p:cNvSpPr>
            <a:spLocks noGrp="1"/>
          </p:cNvSpPr>
          <p:nvPr>
            <p:ph type="ftr" sz="quarter" idx="11"/>
          </p:nvPr>
        </p:nvSpPr>
        <p:spPr/>
        <p:txBody>
          <a:bodyPr/>
          <a:lstStyle/>
          <a:p>
            <a:r>
              <a:rPr lang="en-US" dirty="0"/>
              <a:t>1</a:t>
            </a:r>
          </a:p>
        </p:txBody>
      </p:sp>
    </p:spTree>
    <p:extLst>
      <p:ext uri="{BB962C8B-B14F-4D97-AF65-F5344CB8AC3E}">
        <p14:creationId xmlns:p14="http://schemas.microsoft.com/office/powerpoint/2010/main" val="1986417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7897F82-CEB2-46CA-AC73-FB0205FB1C19}" type="slidenum">
              <a:rPr lang="en-IN" smtClean="0"/>
              <a:pPr/>
              <a:t>10</a:t>
            </a:fld>
            <a:endParaRPr lang="en-IN"/>
          </a:p>
        </p:txBody>
      </p:sp>
    </p:spTree>
    <p:extLst>
      <p:ext uri="{BB962C8B-B14F-4D97-AF65-F5344CB8AC3E}">
        <p14:creationId xmlns:p14="http://schemas.microsoft.com/office/powerpoint/2010/main" val="353733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26th June 2020</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IN"/>
              <a:t>IAI webinar on Pricing Crop Insurance</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26th June 2020</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IN"/>
              <a:t>IAI webinar on Pricing Crop Insurance</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26th June 2020</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IN"/>
              <a:t>IAI webinar on Pricing Crop Insurance</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r>
              <a:rPr lang="en-US"/>
              <a:t>26th June 2020</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IN"/>
              <a:t>IAI webinar on Pricing Crop Insurance</a:t>
            </a: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269528" y="228600"/>
            <a:ext cx="8874472"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0"/>
            <a:ext cx="9144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9144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t>26th June 2020</a:t>
            </a: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r>
              <a:rPr lang="en-IN"/>
              <a:t>IAI webinar on Pricing Crop Insurance</a:t>
            </a: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26th June 2020</a:t>
            </a: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r>
              <a:rPr lang="en-IN"/>
              <a:t>IAI webinar on Pricing Crop Insurance</a:t>
            </a: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r>
              <a:rPr lang="en-US"/>
              <a:t>26th June 2020</a:t>
            </a:r>
            <a:endParaRPr lang="en-GB"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IN"/>
              <a:t>IAI webinar on Pricing Crop Insurance</a:t>
            </a:r>
            <a:endParaRPr lang="en-GB"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Lst>
  <p:transition/>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0.jpe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152400"/>
            <a:ext cx="1588491" cy="1600200"/>
          </a:xfrm>
          <a:prstGeom prst="rect">
            <a:avLst/>
          </a:prstGeom>
        </p:spPr>
      </p:pic>
      <p:sp>
        <p:nvSpPr>
          <p:cNvPr id="4" name="Rectangle 150"/>
          <p:cNvSpPr txBox="1">
            <a:spLocks noChangeArrowheads="1"/>
          </p:cNvSpPr>
          <p:nvPr/>
        </p:nvSpPr>
        <p:spPr>
          <a:xfrm>
            <a:off x="250825" y="3556000"/>
            <a:ext cx="7064375"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3200" b="1" dirty="0">
                <a:solidFill>
                  <a:srgbClr val="0070C0"/>
                </a:solidFill>
                <a:latin typeface="Calibri" panose="020F0502020204030204" pitchFamily="34" charset="0"/>
                <a:cs typeface="Calibri" panose="020F0502020204030204" pitchFamily="34" charset="0"/>
              </a:rPr>
              <a:t>Crop Insurance Pricing</a:t>
            </a:r>
            <a:endParaRPr lang="es-ES" altLang="en-US" sz="2400" b="1" kern="0" dirty="0">
              <a:solidFill>
                <a:srgbClr val="0070C0"/>
              </a:solidFill>
              <a:latin typeface="Calibri" panose="020F0502020204030204" pitchFamily="34" charset="0"/>
              <a:cs typeface="Calibri" panose="020F0502020204030204" pitchFamily="34" charset="0"/>
            </a:endParaRPr>
          </a:p>
        </p:txBody>
      </p:sp>
      <p:sp>
        <p:nvSpPr>
          <p:cNvPr id="5" name="Rectangle 168"/>
          <p:cNvSpPr>
            <a:spLocks noChangeArrowheads="1"/>
          </p:cNvSpPr>
          <p:nvPr/>
        </p:nvSpPr>
        <p:spPr bwMode="auto">
          <a:xfrm>
            <a:off x="250825" y="4150768"/>
            <a:ext cx="5184775" cy="87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lnSpc>
                <a:spcPct val="120000"/>
              </a:lnSpc>
              <a:spcAft>
                <a:spcPts val="300"/>
              </a:spcAft>
            </a:pPr>
            <a:r>
              <a:rPr lang="en-US" altLang="en-US" sz="2000" b="1" i="1" dirty="0">
                <a:solidFill>
                  <a:schemeClr val="tx1"/>
                </a:solidFill>
                <a:latin typeface="Calibri" panose="020F0502020204030204" pitchFamily="34" charset="0"/>
                <a:cs typeface="Calibri" panose="020F0502020204030204" pitchFamily="34" charset="0"/>
              </a:rPr>
              <a:t>A V Karthikeyan</a:t>
            </a:r>
            <a:br>
              <a:rPr lang="en-US" altLang="en-US" sz="1800" b="1" dirty="0">
                <a:solidFill>
                  <a:schemeClr val="tx1"/>
                </a:solidFill>
                <a:latin typeface="Calibri" panose="020F0502020204030204" pitchFamily="34" charset="0"/>
                <a:cs typeface="Calibri" panose="020F0502020204030204" pitchFamily="34" charset="0"/>
              </a:rPr>
            </a:br>
            <a:r>
              <a:rPr lang="en-US" altLang="en-US" sz="1400" b="1" dirty="0">
                <a:solidFill>
                  <a:schemeClr val="tx1"/>
                </a:solidFill>
                <a:latin typeface="Calibri" panose="020F0502020204030204" pitchFamily="34" charset="0"/>
                <a:cs typeface="Calibri" panose="020F0502020204030204" pitchFamily="34" charset="0"/>
              </a:rPr>
              <a:t>Appointed Actuary</a:t>
            </a:r>
          </a:p>
          <a:p>
            <a:pPr algn="l">
              <a:lnSpc>
                <a:spcPct val="120000"/>
              </a:lnSpc>
              <a:spcAft>
                <a:spcPts val="300"/>
              </a:spcAft>
            </a:pPr>
            <a:r>
              <a:rPr lang="en-US" altLang="en-US" sz="1400" b="1" dirty="0">
                <a:solidFill>
                  <a:schemeClr val="tx1"/>
                </a:solidFill>
                <a:latin typeface="Calibri" panose="020F0502020204030204" pitchFamily="34" charset="0"/>
                <a:cs typeface="Calibri" panose="020F0502020204030204" pitchFamily="34" charset="0"/>
              </a:rPr>
              <a:t>Reliance General Insurance </a:t>
            </a:r>
            <a:endParaRPr lang="es-ES" altLang="en-US" sz="1400" b="1" dirty="0">
              <a:solidFill>
                <a:schemeClr val="tx1"/>
              </a:solidFill>
              <a:latin typeface="Calibri" panose="020F0502020204030204" pitchFamily="34" charset="0"/>
              <a:cs typeface="Calibri" panose="020F0502020204030204" pitchFamily="34" charset="0"/>
            </a:endParaRPr>
          </a:p>
        </p:txBody>
      </p:sp>
      <p:sp>
        <p:nvSpPr>
          <p:cNvPr id="6" name="Rectangle 150"/>
          <p:cNvSpPr txBox="1">
            <a:spLocks noChangeArrowheads="1"/>
          </p:cNvSpPr>
          <p:nvPr/>
        </p:nvSpPr>
        <p:spPr>
          <a:xfrm>
            <a:off x="76201" y="711200"/>
            <a:ext cx="7239000" cy="22606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s-UY" altLang="en-US" sz="4000" kern="0" dirty="0">
                <a:solidFill>
                  <a:schemeClr val="bg1"/>
                </a:solidFill>
                <a:latin typeface="Calibri" panose="020F0502020204030204" pitchFamily="34" charset="0"/>
                <a:cs typeface="Calibri" panose="020F0502020204030204" pitchFamily="34" charset="0"/>
              </a:rPr>
              <a:t>Webinar on June 26, 2020</a:t>
            </a:r>
            <a:endParaRPr lang="es-UY" altLang="en-US" sz="3200" b="1" kern="0" dirty="0">
              <a:solidFill>
                <a:schemeClr val="bg1"/>
              </a:solidFill>
              <a:latin typeface="Calibri" panose="020F0502020204030204" pitchFamily="34" charset="0"/>
              <a:cs typeface="Calibri" panose="020F0502020204030204" pitchFamily="34" charset="0"/>
            </a:endParaRPr>
          </a:p>
          <a:p>
            <a:pPr algn="l"/>
            <a:r>
              <a:rPr lang="es-ES" altLang="en-US" sz="3200" kern="0" dirty="0">
                <a:solidFill>
                  <a:schemeClr val="bg1"/>
                </a:solidFill>
                <a:latin typeface="Calibri" panose="020F0502020204030204" pitchFamily="34" charset="0"/>
                <a:cs typeface="Calibri" panose="020F0502020204030204" pitchFamily="34" charset="0"/>
              </a:rPr>
              <a:t>Time 1600 to 1730 IST </a:t>
            </a:r>
          </a:p>
        </p:txBody>
      </p:sp>
      <p:sp>
        <p:nvSpPr>
          <p:cNvPr id="7" name="Rectangle 168"/>
          <p:cNvSpPr>
            <a:spLocks noChangeArrowheads="1"/>
          </p:cNvSpPr>
          <p:nvPr/>
        </p:nvSpPr>
        <p:spPr bwMode="auto">
          <a:xfrm>
            <a:off x="3695701" y="5410200"/>
            <a:ext cx="5184775" cy="87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lnSpc>
                <a:spcPct val="120000"/>
              </a:lnSpc>
              <a:spcAft>
                <a:spcPts val="300"/>
              </a:spcAft>
            </a:pPr>
            <a:r>
              <a:rPr lang="en-US" altLang="en-US" sz="2000" b="1" i="1" dirty="0">
                <a:solidFill>
                  <a:schemeClr val="bg1"/>
                </a:solidFill>
                <a:latin typeface="Calibri" panose="020F0502020204030204" pitchFamily="34" charset="0"/>
                <a:cs typeface="Calibri" panose="020F0502020204030204" pitchFamily="34" charset="0"/>
              </a:rPr>
              <a:t>The Institute of Actuaries of India </a:t>
            </a:r>
            <a:br>
              <a:rPr lang="en-US" altLang="en-US" sz="1800" b="1" dirty="0">
                <a:solidFill>
                  <a:schemeClr val="tx1"/>
                </a:solidFill>
                <a:latin typeface="Calibri" panose="020F0502020204030204" pitchFamily="34" charset="0"/>
                <a:cs typeface="Calibri" panose="020F0502020204030204" pitchFamily="34" charset="0"/>
              </a:rPr>
            </a:br>
            <a:endParaRPr lang="es-ES" altLang="en-US" sz="1400" b="1" dirty="0">
              <a:solidFill>
                <a:schemeClr val="tx1"/>
              </a:solidFill>
              <a:latin typeface="Calibri" panose="020F0502020204030204" pitchFamily="34" charset="0"/>
              <a:cs typeface="Calibri" panose="020F0502020204030204" pitchFamily="34" charset="0"/>
            </a:endParaRPr>
          </a:p>
        </p:txBody>
      </p:sp>
      <p:pic>
        <p:nvPicPr>
          <p:cNvPr id="8" name="Picture 7" descr="images.jpg">
            <a:extLst>
              <a:ext uri="{FF2B5EF4-FFF2-40B4-BE49-F238E27FC236}">
                <a16:creationId xmlns:a16="http://schemas.microsoft.com/office/drawing/2014/main" id="{94A0354B-2BED-4289-9FE1-F1E8D734F4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6922" y="3555999"/>
            <a:ext cx="3200400" cy="1512939"/>
          </a:xfrm>
          <a:prstGeom prst="rect">
            <a:avLst/>
          </a:prstGeom>
        </p:spPr>
      </p:pic>
    </p:spTree>
    <p:extLst>
      <p:ext uri="{BB962C8B-B14F-4D97-AF65-F5344CB8AC3E}">
        <p14:creationId xmlns:p14="http://schemas.microsoft.com/office/powerpoint/2010/main" val="24304385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l"/>
            <a:r>
              <a:rPr lang="en-IN" sz="4000" dirty="0"/>
              <a:t>PMFBY - Introduction</a:t>
            </a:r>
          </a:p>
        </p:txBody>
      </p:sp>
      <p:graphicFrame>
        <p:nvGraphicFramePr>
          <p:cNvPr id="4" name="Diagram 3"/>
          <p:cNvGraphicFramePr/>
          <p:nvPr>
            <p:extLst>
              <p:ext uri="{D42A27DB-BD31-4B8C-83A1-F6EECF244321}">
                <p14:modId xmlns:p14="http://schemas.microsoft.com/office/powerpoint/2010/main" val="2148398305"/>
              </p:ext>
            </p:extLst>
          </p:nvPr>
        </p:nvGraphicFramePr>
        <p:xfrm>
          <a:off x="304800" y="1066800"/>
          <a:ext cx="85344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04800" y="4038600"/>
            <a:ext cx="8686800" cy="2308324"/>
          </a:xfrm>
          <a:prstGeom prst="rect">
            <a:avLst/>
          </a:prstGeom>
          <a:noFill/>
        </p:spPr>
        <p:txBody>
          <a:bodyPr wrap="square" rtlCol="0">
            <a:spAutoFit/>
          </a:bodyPr>
          <a:lstStyle/>
          <a:p>
            <a:r>
              <a:rPr lang="en-IN" sz="1600" b="1" dirty="0"/>
              <a:t>Other Key Features: </a:t>
            </a:r>
          </a:p>
          <a:p>
            <a:pPr>
              <a:buFont typeface="Arial" pitchFamily="34" charset="0"/>
              <a:buChar char="•"/>
            </a:pPr>
            <a:r>
              <a:rPr lang="en-IN" sz="1600" dirty="0"/>
              <a:t> </a:t>
            </a:r>
            <a:r>
              <a:rPr lang="en-IN" sz="1600" i="1" dirty="0"/>
              <a:t>Compulsory for Loan Farmers. Optional for non-loan farmers</a:t>
            </a:r>
          </a:p>
          <a:p>
            <a:pPr>
              <a:buFont typeface="Arial" pitchFamily="34" charset="0"/>
              <a:buChar char="•"/>
            </a:pPr>
            <a:r>
              <a:rPr lang="en-IN" sz="1600" i="1" dirty="0"/>
              <a:t> Premium rates are not capped. But farmer shares are capped.</a:t>
            </a:r>
          </a:p>
          <a:p>
            <a:pPr>
              <a:buFont typeface="Arial" pitchFamily="34" charset="0"/>
              <a:buChar char="•"/>
            </a:pPr>
            <a:r>
              <a:rPr lang="en-IN" sz="1600" i="1" dirty="0"/>
              <a:t> Key stakeholders: Farmer, Central Government, State Government, Insurer (and Reinsurers) and Financial Institutions</a:t>
            </a:r>
          </a:p>
          <a:p>
            <a:pPr>
              <a:buFont typeface="Arial" pitchFamily="34" charset="0"/>
              <a:buChar char="•"/>
            </a:pPr>
            <a:r>
              <a:rPr lang="en-IN" sz="1600" i="1" dirty="0"/>
              <a:t> Other Covers are – Localised Losses (hailstorm, landslide, inundation, cloud burst and natural fire due to lighting) and On Account Payment due to Mid Season Adversity (if , due to adverse weather events the yield is expected to less than 50% of Normal Yield. Claim Payable is 25% of the expected claims)</a:t>
            </a:r>
          </a:p>
          <a:p>
            <a:endParaRPr lang="en-IN" sz="1600" i="1"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pPr algn="l"/>
            <a:r>
              <a:rPr lang="en-IN" sz="4000" dirty="0"/>
              <a:t>PMFBY - Introduction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graphicFrame>
        <p:nvGraphicFramePr>
          <p:cNvPr id="7" name="Diagram 6"/>
          <p:cNvGraphicFramePr/>
          <p:nvPr>
            <p:extLst>
              <p:ext uri="{D42A27DB-BD31-4B8C-83A1-F6EECF244321}">
                <p14:modId xmlns:p14="http://schemas.microsoft.com/office/powerpoint/2010/main" val="1786681465"/>
              </p:ext>
            </p:extLst>
          </p:nvPr>
        </p:nvGraphicFramePr>
        <p:xfrm>
          <a:off x="304800" y="1371600"/>
          <a:ext cx="5105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486400" y="1447801"/>
            <a:ext cx="3505200" cy="1600438"/>
          </a:xfrm>
          <a:prstGeom prst="rect">
            <a:avLst/>
          </a:prstGeom>
          <a:noFill/>
        </p:spPr>
        <p:txBody>
          <a:bodyPr wrap="square" rtlCol="0">
            <a:spAutoFit/>
          </a:bodyPr>
          <a:lstStyle/>
          <a:p>
            <a:r>
              <a:rPr lang="en-IN" sz="1400" dirty="0"/>
              <a:t>Clusters (as per operational guidelines):</a:t>
            </a:r>
          </a:p>
          <a:p>
            <a:endParaRPr lang="en-IN" sz="1400" dirty="0"/>
          </a:p>
          <a:p>
            <a:pPr marL="342900" indent="-342900">
              <a:buAutoNum type="arabicPeriod"/>
            </a:pPr>
            <a:r>
              <a:rPr lang="en-IN" sz="1400" dirty="0"/>
              <a:t>Must contain high risk and low risk districts</a:t>
            </a:r>
          </a:p>
          <a:p>
            <a:pPr marL="342900" indent="-342900">
              <a:buAutoNum type="arabicPeriod"/>
            </a:pPr>
            <a:r>
              <a:rPr lang="en-IN" sz="1400" dirty="0"/>
              <a:t>Districts of different agro climatic zones</a:t>
            </a:r>
          </a:p>
          <a:p>
            <a:pPr marL="342900" indent="-342900">
              <a:buAutoNum type="arabicPeriod"/>
            </a:pPr>
            <a:r>
              <a:rPr lang="en-IN" sz="1400" dirty="0"/>
              <a:t>ESI for each cluster must be similar</a:t>
            </a:r>
          </a:p>
          <a:p>
            <a:pPr marL="342900" indent="-342900">
              <a:buAutoNum type="arabicPeriod"/>
            </a:pPr>
            <a:r>
              <a:rPr lang="en-IN" sz="1400" dirty="0"/>
              <a:t>May be left unchanged for 3 years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914400"/>
            <a:ext cx="2286000" cy="369332"/>
          </a:xfrm>
          <a:prstGeom prst="rect">
            <a:avLst/>
          </a:prstGeom>
          <a:solidFill>
            <a:srgbClr val="002060"/>
          </a:solidFill>
          <a:ln>
            <a:solidFill>
              <a:schemeClr val="tx1"/>
            </a:solidFill>
            <a:prstDash val="dash"/>
          </a:ln>
        </p:spPr>
        <p:txBody>
          <a:bodyPr wrap="square" rtlCol="0">
            <a:spAutoFit/>
          </a:bodyPr>
          <a:lstStyle/>
          <a:p>
            <a:r>
              <a:rPr lang="en-IN" b="1" i="1" dirty="0">
                <a:solidFill>
                  <a:schemeClr val="bg1"/>
                </a:solidFill>
              </a:rPr>
              <a:t>Pre Production</a:t>
            </a:r>
          </a:p>
        </p:txBody>
      </p:sp>
      <p:sp>
        <p:nvSpPr>
          <p:cNvPr id="5" name="TextBox 4"/>
          <p:cNvSpPr txBox="1"/>
          <p:nvPr/>
        </p:nvSpPr>
        <p:spPr>
          <a:xfrm>
            <a:off x="4495800" y="914400"/>
            <a:ext cx="2362200" cy="369332"/>
          </a:xfrm>
          <a:prstGeom prst="rect">
            <a:avLst/>
          </a:prstGeom>
          <a:solidFill>
            <a:srgbClr val="002060"/>
          </a:solidFill>
          <a:ln>
            <a:solidFill>
              <a:schemeClr val="tx1"/>
            </a:solidFill>
            <a:prstDash val="dash"/>
          </a:ln>
        </p:spPr>
        <p:txBody>
          <a:bodyPr wrap="square" rtlCol="0">
            <a:spAutoFit/>
          </a:bodyPr>
          <a:lstStyle/>
          <a:p>
            <a:r>
              <a:rPr lang="en-IN" b="1" i="1" dirty="0">
                <a:solidFill>
                  <a:schemeClr val="bg1"/>
                </a:solidFill>
              </a:rPr>
              <a:t>Production</a:t>
            </a:r>
          </a:p>
        </p:txBody>
      </p:sp>
      <p:sp>
        <p:nvSpPr>
          <p:cNvPr id="6" name="TextBox 5"/>
          <p:cNvSpPr txBox="1"/>
          <p:nvPr/>
        </p:nvSpPr>
        <p:spPr>
          <a:xfrm>
            <a:off x="6858000" y="914400"/>
            <a:ext cx="2133600" cy="369332"/>
          </a:xfrm>
          <a:prstGeom prst="rect">
            <a:avLst/>
          </a:prstGeom>
          <a:solidFill>
            <a:srgbClr val="002060"/>
          </a:solidFill>
          <a:ln>
            <a:solidFill>
              <a:schemeClr val="tx1"/>
            </a:solidFill>
            <a:prstDash val="dash"/>
          </a:ln>
        </p:spPr>
        <p:txBody>
          <a:bodyPr wrap="square" rtlCol="0">
            <a:spAutoFit/>
          </a:bodyPr>
          <a:lstStyle/>
          <a:p>
            <a:r>
              <a:rPr lang="en-IN" b="1" i="1" dirty="0">
                <a:solidFill>
                  <a:schemeClr val="bg1"/>
                </a:solidFill>
              </a:rPr>
              <a:t>Post-</a:t>
            </a:r>
            <a:r>
              <a:rPr lang="en-IN" sz="1650" b="1" i="1" dirty="0">
                <a:solidFill>
                  <a:schemeClr val="bg1"/>
                </a:solidFill>
              </a:rPr>
              <a:t> Production</a:t>
            </a:r>
          </a:p>
        </p:txBody>
      </p:sp>
      <p:sp>
        <p:nvSpPr>
          <p:cNvPr id="7" name="TextBox 6"/>
          <p:cNvSpPr txBox="1"/>
          <p:nvPr/>
        </p:nvSpPr>
        <p:spPr>
          <a:xfrm>
            <a:off x="228600" y="1295400"/>
            <a:ext cx="1295400" cy="381000"/>
          </a:xfrm>
          <a:prstGeom prst="rect">
            <a:avLst/>
          </a:prstGeom>
          <a:noFill/>
        </p:spPr>
        <p:txBody>
          <a:bodyPr wrap="square" rtlCol="0">
            <a:spAutoFit/>
          </a:bodyPr>
          <a:lstStyle/>
          <a:p>
            <a:endParaRPr lang="en-IN" dirty="0"/>
          </a:p>
        </p:txBody>
      </p:sp>
      <p:sp>
        <p:nvSpPr>
          <p:cNvPr id="8" name="TextBox 7"/>
          <p:cNvSpPr txBox="1"/>
          <p:nvPr/>
        </p:nvSpPr>
        <p:spPr>
          <a:xfrm>
            <a:off x="457200" y="1447800"/>
            <a:ext cx="1295400" cy="369332"/>
          </a:xfrm>
          <a:prstGeom prst="rect">
            <a:avLst/>
          </a:prstGeom>
          <a:noFill/>
        </p:spPr>
        <p:txBody>
          <a:bodyPr wrap="square" rtlCol="0">
            <a:spAutoFit/>
          </a:bodyPr>
          <a:lstStyle/>
          <a:p>
            <a:endParaRPr lang="en-IN" dirty="0"/>
          </a:p>
        </p:txBody>
      </p:sp>
      <p:sp>
        <p:nvSpPr>
          <p:cNvPr id="14" name="TextBox 13"/>
          <p:cNvSpPr txBox="1"/>
          <p:nvPr/>
        </p:nvSpPr>
        <p:spPr>
          <a:xfrm>
            <a:off x="762000" y="1295400"/>
            <a:ext cx="1447800" cy="5355312"/>
          </a:xfrm>
          <a:prstGeom prst="rect">
            <a:avLst/>
          </a:prstGeom>
          <a:solidFill>
            <a:srgbClr val="002060"/>
          </a:solidFill>
          <a:ln>
            <a:solidFill>
              <a:schemeClr val="tx1"/>
            </a:solidFill>
            <a:prstDash val="dash"/>
          </a:ln>
        </p:spPr>
        <p:txBody>
          <a:bodyPr wrap="square" rtlCol="0">
            <a:spAutoFit/>
          </a:bodyPr>
          <a:lstStyle/>
          <a:p>
            <a:r>
              <a:rPr lang="en-IN" b="1" dirty="0">
                <a:solidFill>
                  <a:schemeClr val="bg1"/>
                </a:solidFill>
              </a:rPr>
              <a:t>Biological Risks / Weather Risks</a:t>
            </a:r>
          </a:p>
          <a:p>
            <a:endParaRPr lang="en-IN" b="1" dirty="0">
              <a:solidFill>
                <a:schemeClr val="bg1"/>
              </a:solidFill>
            </a:endParaRPr>
          </a:p>
          <a:p>
            <a:endParaRPr lang="en-IN" b="1" dirty="0">
              <a:solidFill>
                <a:schemeClr val="bg1"/>
              </a:solidFill>
            </a:endParaRPr>
          </a:p>
          <a:p>
            <a:endParaRPr lang="en-IN" b="1" dirty="0">
              <a:solidFill>
                <a:schemeClr val="bg1"/>
              </a:solidFill>
            </a:endParaRPr>
          </a:p>
          <a:p>
            <a:endParaRPr lang="en-IN" b="1" dirty="0">
              <a:solidFill>
                <a:schemeClr val="bg1"/>
              </a:solidFill>
            </a:endParaRPr>
          </a:p>
          <a:p>
            <a:r>
              <a:rPr lang="en-IN" b="1" dirty="0">
                <a:solidFill>
                  <a:schemeClr val="bg1"/>
                </a:solidFill>
              </a:rPr>
              <a:t>Credit Risks/</a:t>
            </a:r>
          </a:p>
          <a:p>
            <a:r>
              <a:rPr lang="en-IN" b="1" dirty="0">
                <a:solidFill>
                  <a:schemeClr val="bg1"/>
                </a:solidFill>
              </a:rPr>
              <a:t>Market Risks</a:t>
            </a:r>
          </a:p>
          <a:p>
            <a:endParaRPr lang="en-IN" b="1" dirty="0">
              <a:solidFill>
                <a:schemeClr val="bg1"/>
              </a:solidFill>
            </a:endParaRPr>
          </a:p>
          <a:p>
            <a:r>
              <a:rPr lang="en-IN" b="1" dirty="0">
                <a:solidFill>
                  <a:schemeClr val="bg1"/>
                </a:solidFill>
              </a:rPr>
              <a:t>Human / Personal Risks</a:t>
            </a:r>
          </a:p>
          <a:p>
            <a:endParaRPr lang="en-IN" dirty="0"/>
          </a:p>
          <a:p>
            <a:endParaRPr lang="en-IN" dirty="0"/>
          </a:p>
          <a:p>
            <a:endParaRPr lang="en-IN" dirty="0"/>
          </a:p>
        </p:txBody>
      </p:sp>
      <p:sp>
        <p:nvSpPr>
          <p:cNvPr id="15" name="TextBox 14"/>
          <p:cNvSpPr txBox="1"/>
          <p:nvPr/>
        </p:nvSpPr>
        <p:spPr>
          <a:xfrm>
            <a:off x="2209800" y="1295400"/>
            <a:ext cx="2286000" cy="2209799"/>
          </a:xfrm>
          <a:prstGeom prst="rect">
            <a:avLst/>
          </a:prstGeom>
          <a:solidFill>
            <a:schemeClr val="accent6">
              <a:lumMod val="20000"/>
              <a:lumOff val="80000"/>
            </a:schemeClr>
          </a:solidFill>
          <a:ln>
            <a:solidFill>
              <a:schemeClr val="tx1"/>
            </a:solidFill>
            <a:prstDash val="dash"/>
          </a:ln>
        </p:spPr>
        <p:txBody>
          <a:bodyPr wrap="square" rtlCol="0">
            <a:spAutoFit/>
          </a:bodyPr>
          <a:lstStyle/>
          <a:p>
            <a:r>
              <a:rPr lang="en-IN" sz="1200" dirty="0"/>
              <a:t>Poor Quality Inputs like Seeds, Fertilizers and Manures         </a:t>
            </a:r>
          </a:p>
          <a:p>
            <a:r>
              <a:rPr lang="en-IN" sz="1200" dirty="0"/>
              <a:t>Water Availability</a:t>
            </a:r>
          </a:p>
          <a:p>
            <a:r>
              <a:rPr lang="en-IN" sz="1200" dirty="0"/>
              <a:t>Impact of Previous Crop</a:t>
            </a:r>
          </a:p>
          <a:p>
            <a:endParaRPr lang="en-IN" sz="1200" dirty="0"/>
          </a:p>
          <a:p>
            <a:r>
              <a:rPr lang="en-IN" sz="1200" dirty="0"/>
              <a:t>Result: Lower Area Sown, Failed Germination, Lower Yield , Poorer quality of produce (?)</a:t>
            </a:r>
          </a:p>
          <a:p>
            <a:endParaRPr lang="en-IN" sz="1200" dirty="0"/>
          </a:p>
          <a:p>
            <a:endParaRPr lang="en-IN" sz="1200" dirty="0"/>
          </a:p>
          <a:p>
            <a:endParaRPr lang="en-IN" sz="1400" dirty="0"/>
          </a:p>
        </p:txBody>
      </p:sp>
      <p:sp>
        <p:nvSpPr>
          <p:cNvPr id="16" name="TextBox 15"/>
          <p:cNvSpPr txBox="1"/>
          <p:nvPr/>
        </p:nvSpPr>
        <p:spPr>
          <a:xfrm>
            <a:off x="4495800" y="1295401"/>
            <a:ext cx="2362200" cy="2215991"/>
          </a:xfrm>
          <a:prstGeom prst="rect">
            <a:avLst/>
          </a:prstGeom>
          <a:solidFill>
            <a:schemeClr val="accent6">
              <a:lumMod val="20000"/>
              <a:lumOff val="80000"/>
            </a:schemeClr>
          </a:solidFill>
          <a:ln>
            <a:solidFill>
              <a:schemeClr val="tx1"/>
            </a:solidFill>
            <a:prstDash val="dash"/>
          </a:ln>
        </p:spPr>
        <p:txBody>
          <a:bodyPr wrap="square" rtlCol="0">
            <a:spAutoFit/>
          </a:bodyPr>
          <a:lstStyle/>
          <a:p>
            <a:r>
              <a:rPr lang="en-IN" sz="1200" dirty="0"/>
              <a:t>Pests, Weeds,</a:t>
            </a:r>
          </a:p>
          <a:p>
            <a:r>
              <a:rPr lang="en-IN" sz="1200" dirty="0"/>
              <a:t>Pollinators activity</a:t>
            </a:r>
          </a:p>
          <a:p>
            <a:r>
              <a:rPr lang="en-IN" sz="1200" dirty="0"/>
              <a:t>Diseases, Wind Parameters</a:t>
            </a:r>
          </a:p>
          <a:p>
            <a:r>
              <a:rPr lang="en-IN" sz="1200" dirty="0"/>
              <a:t>Irrigation  inputs like fertilizers etc</a:t>
            </a:r>
          </a:p>
          <a:p>
            <a:endParaRPr lang="en-IN" sz="1200" dirty="0"/>
          </a:p>
          <a:p>
            <a:r>
              <a:rPr lang="en-IN" sz="1200" dirty="0"/>
              <a:t>Result: Mid Season Failure, Lower Yield,  Requirement of more inputs like more irrigation or pesticide pushing up cost (?), Effect on the next crop( ?), Poorer Quality (?) </a:t>
            </a:r>
          </a:p>
          <a:p>
            <a:endParaRPr lang="en-IN" dirty="0"/>
          </a:p>
        </p:txBody>
      </p:sp>
      <p:cxnSp>
        <p:nvCxnSpPr>
          <p:cNvPr id="18" name="Straight Connector 17"/>
          <p:cNvCxnSpPr/>
          <p:nvPr/>
        </p:nvCxnSpPr>
        <p:spPr>
          <a:xfrm>
            <a:off x="2209800" y="2209800"/>
            <a:ext cx="228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95800" y="2209800"/>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2000" y="3505200"/>
            <a:ext cx="1447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858000" y="1295400"/>
            <a:ext cx="2133600" cy="2199858"/>
          </a:xfrm>
          <a:prstGeom prst="rect">
            <a:avLst/>
          </a:prstGeom>
          <a:solidFill>
            <a:schemeClr val="accent6">
              <a:lumMod val="20000"/>
              <a:lumOff val="80000"/>
            </a:schemeClr>
          </a:solidFill>
          <a:ln>
            <a:solidFill>
              <a:schemeClr val="tx1"/>
            </a:solidFill>
            <a:prstDash val="dash"/>
          </a:ln>
        </p:spPr>
        <p:txBody>
          <a:bodyPr wrap="square" rtlCol="0">
            <a:spAutoFit/>
          </a:bodyPr>
          <a:lstStyle/>
          <a:p>
            <a:r>
              <a:rPr lang="en-IN" sz="1200" dirty="0"/>
              <a:t>Weather parameters like temperature, wind  etc, Pest</a:t>
            </a:r>
          </a:p>
          <a:p>
            <a:endParaRPr lang="en-IN" sz="1200" dirty="0"/>
          </a:p>
          <a:p>
            <a:endParaRPr lang="en-IN" sz="1200" dirty="0"/>
          </a:p>
          <a:p>
            <a:endParaRPr lang="en-IN" sz="1200" dirty="0"/>
          </a:p>
          <a:p>
            <a:r>
              <a:rPr lang="en-IN" sz="1200" dirty="0"/>
              <a:t>Result: Loss of produce in the field, Loss of produce post transportation, Storage or in processing (?),  Processing cost increase (?) Quality degradation (?)</a:t>
            </a:r>
            <a:endParaRPr lang="en-IN" dirty="0"/>
          </a:p>
        </p:txBody>
      </p:sp>
      <p:cxnSp>
        <p:nvCxnSpPr>
          <p:cNvPr id="35" name="Straight Connector 34"/>
          <p:cNvCxnSpPr/>
          <p:nvPr/>
        </p:nvCxnSpPr>
        <p:spPr>
          <a:xfrm>
            <a:off x="6705600" y="2209800"/>
            <a:ext cx="22860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09800" y="3505200"/>
            <a:ext cx="2286000" cy="1384995"/>
          </a:xfrm>
          <a:prstGeom prst="rect">
            <a:avLst/>
          </a:prstGeom>
          <a:solidFill>
            <a:schemeClr val="accent4">
              <a:lumMod val="20000"/>
              <a:lumOff val="80000"/>
            </a:schemeClr>
          </a:solidFill>
          <a:ln>
            <a:solidFill>
              <a:schemeClr val="tx1"/>
            </a:solidFill>
            <a:prstDash val="dash"/>
          </a:ln>
        </p:spPr>
        <p:txBody>
          <a:bodyPr wrap="square" rtlCol="0">
            <a:spAutoFit/>
          </a:bodyPr>
          <a:lstStyle/>
          <a:p>
            <a:r>
              <a:rPr lang="en-IN" sz="1200" dirty="0"/>
              <a:t>Cost of inputs  is inflation prone, </a:t>
            </a:r>
          </a:p>
          <a:p>
            <a:r>
              <a:rPr lang="en-IN" sz="1200" dirty="0"/>
              <a:t>Access to institutional credits</a:t>
            </a:r>
          </a:p>
          <a:p>
            <a:endParaRPr lang="en-IN" sz="1200" dirty="0"/>
          </a:p>
          <a:p>
            <a:r>
              <a:rPr lang="en-IN" sz="1200" dirty="0"/>
              <a:t>Results: Higher Cost of Inputs (higher scale of finance but with a lag), less than required inputs resulting in crop failure</a:t>
            </a:r>
          </a:p>
        </p:txBody>
      </p:sp>
      <p:cxnSp>
        <p:nvCxnSpPr>
          <p:cNvPr id="42" name="Straight Connector 41"/>
          <p:cNvCxnSpPr/>
          <p:nvPr/>
        </p:nvCxnSpPr>
        <p:spPr>
          <a:xfrm>
            <a:off x="762000" y="4876800"/>
            <a:ext cx="1447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495800" y="3505200"/>
            <a:ext cx="2362200" cy="1384995"/>
          </a:xfrm>
          <a:prstGeom prst="rect">
            <a:avLst/>
          </a:prstGeom>
          <a:solidFill>
            <a:schemeClr val="accent4">
              <a:lumMod val="20000"/>
              <a:lumOff val="80000"/>
            </a:schemeClr>
          </a:solidFill>
          <a:ln>
            <a:solidFill>
              <a:schemeClr val="tx1"/>
            </a:solidFill>
            <a:prstDash val="dash"/>
          </a:ln>
        </p:spPr>
        <p:txBody>
          <a:bodyPr wrap="square" rtlCol="0">
            <a:spAutoFit/>
          </a:bodyPr>
          <a:lstStyle/>
          <a:p>
            <a:r>
              <a:rPr lang="en-IN" sz="1200" dirty="0"/>
              <a:t>Similar to pre production phase</a:t>
            </a:r>
          </a:p>
          <a:p>
            <a:endParaRPr lang="en-IN" sz="1200" dirty="0"/>
          </a:p>
          <a:p>
            <a:endParaRPr lang="en-IN" sz="1200" dirty="0"/>
          </a:p>
          <a:p>
            <a:r>
              <a:rPr lang="en-IN" sz="1200" dirty="0"/>
              <a:t>Results: Higher Cost of Inputs (higher scale of finance but with a lag), less than required inputs resulting in crop failure</a:t>
            </a:r>
          </a:p>
        </p:txBody>
      </p:sp>
      <p:sp>
        <p:nvSpPr>
          <p:cNvPr id="44" name="TextBox 43"/>
          <p:cNvSpPr txBox="1"/>
          <p:nvPr/>
        </p:nvSpPr>
        <p:spPr>
          <a:xfrm>
            <a:off x="6858000" y="3505200"/>
            <a:ext cx="2133600" cy="1384995"/>
          </a:xfrm>
          <a:prstGeom prst="rect">
            <a:avLst/>
          </a:prstGeom>
          <a:solidFill>
            <a:schemeClr val="accent4">
              <a:lumMod val="20000"/>
              <a:lumOff val="80000"/>
            </a:schemeClr>
          </a:solidFill>
          <a:ln>
            <a:solidFill>
              <a:schemeClr val="tx1"/>
            </a:solidFill>
            <a:prstDash val="dash"/>
          </a:ln>
        </p:spPr>
        <p:txBody>
          <a:bodyPr wrap="square" rtlCol="0">
            <a:spAutoFit/>
          </a:bodyPr>
          <a:lstStyle/>
          <a:p>
            <a:r>
              <a:rPr lang="en-IN" sz="1200" dirty="0"/>
              <a:t>Lower realisation for the produce, inadequate post production  processes</a:t>
            </a:r>
          </a:p>
          <a:p>
            <a:endParaRPr lang="en-IN" sz="1200" dirty="0"/>
          </a:p>
          <a:p>
            <a:r>
              <a:rPr lang="en-IN" sz="1200" dirty="0"/>
              <a:t>Results: Financial Losses  (?) and impact on the next season (?) and cost escalations (?)</a:t>
            </a:r>
          </a:p>
        </p:txBody>
      </p:sp>
      <p:cxnSp>
        <p:nvCxnSpPr>
          <p:cNvPr id="46" name="Straight Connector 45"/>
          <p:cNvCxnSpPr/>
          <p:nvPr/>
        </p:nvCxnSpPr>
        <p:spPr>
          <a:xfrm>
            <a:off x="2209800" y="4114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209800" y="4876800"/>
            <a:ext cx="2286000" cy="1754326"/>
          </a:xfrm>
          <a:prstGeom prst="rect">
            <a:avLst/>
          </a:prstGeom>
          <a:solidFill>
            <a:schemeClr val="accent3">
              <a:lumMod val="40000"/>
              <a:lumOff val="60000"/>
            </a:schemeClr>
          </a:solidFill>
          <a:ln>
            <a:solidFill>
              <a:schemeClr val="tx1"/>
            </a:solidFill>
            <a:prstDash val="dash"/>
          </a:ln>
        </p:spPr>
        <p:txBody>
          <a:bodyPr wrap="square" rtlCol="0">
            <a:spAutoFit/>
          </a:bodyPr>
          <a:lstStyle/>
          <a:p>
            <a:r>
              <a:rPr lang="en-IN" sz="1200" dirty="0"/>
              <a:t>Personal Risks like Accident sickness etc / Systemic risk like non availability of labour, Skills and Knowledge</a:t>
            </a:r>
          </a:p>
          <a:p>
            <a:r>
              <a:rPr lang="en-IN" sz="1200" dirty="0"/>
              <a:t>Result: Adverse Yield (personal losses are not covered, systemic losses do get covered in the form of lower yield), Adoption of mechanisation </a:t>
            </a:r>
          </a:p>
        </p:txBody>
      </p:sp>
      <p:sp>
        <p:nvSpPr>
          <p:cNvPr id="48" name="TextBox 47"/>
          <p:cNvSpPr txBox="1"/>
          <p:nvPr/>
        </p:nvSpPr>
        <p:spPr>
          <a:xfrm>
            <a:off x="4495800" y="4876800"/>
            <a:ext cx="2362200" cy="1754326"/>
          </a:xfrm>
          <a:prstGeom prst="rect">
            <a:avLst/>
          </a:prstGeom>
          <a:solidFill>
            <a:schemeClr val="accent3">
              <a:lumMod val="40000"/>
              <a:lumOff val="60000"/>
            </a:schemeClr>
          </a:solidFill>
          <a:ln>
            <a:solidFill>
              <a:schemeClr val="tx1"/>
            </a:solidFill>
            <a:prstDash val="dash"/>
          </a:ln>
        </p:spPr>
        <p:txBody>
          <a:bodyPr wrap="square" rtlCol="0">
            <a:spAutoFit/>
          </a:bodyPr>
          <a:lstStyle/>
          <a:p>
            <a:r>
              <a:rPr lang="en-IN" sz="1200" dirty="0"/>
              <a:t>Same like pre production + new technologies and ability to use knowledge  based inputs</a:t>
            </a:r>
          </a:p>
          <a:p>
            <a:endParaRPr lang="en-IN" sz="1200" dirty="0"/>
          </a:p>
          <a:p>
            <a:r>
              <a:rPr lang="en-IN" sz="1200" dirty="0"/>
              <a:t>Result: Adverse Yield (personal losses are not covered, systemic losses do get covered in the form of lower yield), increased costs (?)</a:t>
            </a:r>
          </a:p>
          <a:p>
            <a:endParaRPr lang="en-IN" sz="1200" dirty="0"/>
          </a:p>
        </p:txBody>
      </p:sp>
      <p:cxnSp>
        <p:nvCxnSpPr>
          <p:cNvPr id="50" name="Straight Connector 49"/>
          <p:cNvCxnSpPr/>
          <p:nvPr/>
        </p:nvCxnSpPr>
        <p:spPr>
          <a:xfrm>
            <a:off x="2209800" y="5638800"/>
            <a:ext cx="670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858000" y="4876800"/>
            <a:ext cx="2133600" cy="1754326"/>
          </a:xfrm>
          <a:prstGeom prst="rect">
            <a:avLst/>
          </a:prstGeom>
          <a:solidFill>
            <a:schemeClr val="accent3">
              <a:lumMod val="40000"/>
              <a:lumOff val="60000"/>
            </a:schemeClr>
          </a:solidFill>
          <a:ln>
            <a:solidFill>
              <a:schemeClr val="tx1"/>
            </a:solidFill>
            <a:prstDash val="dash"/>
          </a:ln>
        </p:spPr>
        <p:txBody>
          <a:bodyPr wrap="square" rtlCol="0">
            <a:spAutoFit/>
          </a:bodyPr>
          <a:lstStyle/>
          <a:p>
            <a:r>
              <a:rPr lang="en-IN" sz="1200" dirty="0"/>
              <a:t>Delay in post harvest production / wrong post harvest production</a:t>
            </a:r>
          </a:p>
          <a:p>
            <a:endParaRPr lang="en-IN" sz="1200" dirty="0"/>
          </a:p>
          <a:p>
            <a:r>
              <a:rPr lang="en-IN" sz="1200" dirty="0"/>
              <a:t>Result: Longer exposure time in the fields especially due to seasonal labour non availability</a:t>
            </a:r>
          </a:p>
          <a:p>
            <a:r>
              <a:rPr lang="en-IN" sz="1200" dirty="0"/>
              <a:t>Can result in poor quality  output (?)</a:t>
            </a:r>
          </a:p>
        </p:txBody>
      </p:sp>
      <p:sp>
        <p:nvSpPr>
          <p:cNvPr id="24" name="TextBox 23"/>
          <p:cNvSpPr txBox="1"/>
          <p:nvPr/>
        </p:nvSpPr>
        <p:spPr>
          <a:xfrm>
            <a:off x="0" y="152400"/>
            <a:ext cx="9144000" cy="646331"/>
          </a:xfrm>
          <a:prstGeom prst="rect">
            <a:avLst/>
          </a:prstGeom>
          <a:noFill/>
        </p:spPr>
        <p:txBody>
          <a:bodyPr wrap="square" rtlCol="0">
            <a:spAutoFit/>
          </a:bodyPr>
          <a:lstStyle/>
          <a:p>
            <a:r>
              <a:rPr lang="en-IN" sz="3600" dirty="0"/>
              <a:t>PMFBY –  a Risk Perspective</a:t>
            </a:r>
          </a:p>
        </p:txBody>
      </p:sp>
      <p:cxnSp>
        <p:nvCxnSpPr>
          <p:cNvPr id="30" name="Straight Connector 29"/>
          <p:cNvCxnSpPr/>
          <p:nvPr/>
        </p:nvCxnSpPr>
        <p:spPr>
          <a:xfrm>
            <a:off x="6858000" y="563880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Date Placeholder 25"/>
          <p:cNvSpPr>
            <a:spLocks noGrp="1"/>
          </p:cNvSpPr>
          <p:nvPr>
            <p:ph type="dt" sz="half" idx="10"/>
          </p:nvPr>
        </p:nvSpPr>
        <p:spPr/>
        <p:txBody>
          <a:bodyPr/>
          <a:lstStyle/>
          <a:p>
            <a:pPr>
              <a:defRPr/>
            </a:pPr>
            <a:r>
              <a:rPr lang="en-US"/>
              <a:t>26th June 2020</a:t>
            </a:r>
            <a:endParaRPr lang="en-GB" dirty="0"/>
          </a:p>
        </p:txBody>
      </p:sp>
      <p:sp>
        <p:nvSpPr>
          <p:cNvPr id="28" name="Slide Number Placeholder 27"/>
          <p:cNvSpPr>
            <a:spLocks noGrp="1"/>
          </p:cNvSpPr>
          <p:nvPr>
            <p:ph type="sldNum" sz="quarter" idx="12"/>
          </p:nvPr>
        </p:nvSpPr>
        <p:spPr/>
        <p:txBody>
          <a:bodyPr/>
          <a:lstStyle/>
          <a:p>
            <a:pPr>
              <a:defRPr/>
            </a:pPr>
            <a:fld id="{A6321966-726A-4E9E-9E02-D49DCD2200A8}" type="slidenum">
              <a:rPr lang="en-GB" smtClean="0"/>
              <a:pPr>
                <a:defRPr/>
              </a:pPr>
              <a:t>12</a:t>
            </a:fld>
            <a:endParaRPr lang="en-GB" dirty="0"/>
          </a:p>
        </p:txBody>
      </p:sp>
      <p:sp>
        <p:nvSpPr>
          <p:cNvPr id="29" name="Footer Placeholder 28"/>
          <p:cNvSpPr>
            <a:spLocks noGrp="1"/>
          </p:cNvSpPr>
          <p:nvPr>
            <p:ph type="ftr" sz="quarter" idx="11"/>
          </p:nvPr>
        </p:nvSpPr>
        <p:spPr/>
        <p:txBody>
          <a:bodyPr/>
          <a:lstStyle/>
          <a:p>
            <a:pPr>
              <a:defRPr/>
            </a:pPr>
            <a:r>
              <a:rPr lang="en-IN"/>
              <a:t>IAI webinar on Pricing Crop Insurance</a:t>
            </a:r>
            <a:endParaRPr lang="en-GB"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934200" cy="685800"/>
          </a:xfrm>
        </p:spPr>
        <p:txBody>
          <a:bodyPr>
            <a:normAutofit fontScale="90000"/>
          </a:bodyPr>
          <a:lstStyle/>
          <a:p>
            <a:pPr algn="l"/>
            <a:r>
              <a:rPr lang="en-IN" sz="3200" dirty="0"/>
              <a:t>PMFBY as a part of Risk Management </a:t>
            </a:r>
          </a:p>
        </p:txBody>
      </p:sp>
      <p:graphicFrame>
        <p:nvGraphicFramePr>
          <p:cNvPr id="4" name="Diagram 3"/>
          <p:cNvGraphicFramePr/>
          <p:nvPr>
            <p:extLst>
              <p:ext uri="{D42A27DB-BD31-4B8C-83A1-F6EECF244321}">
                <p14:modId xmlns:p14="http://schemas.microsoft.com/office/powerpoint/2010/main" val="1860288444"/>
              </p:ext>
            </p:extLst>
          </p:nvPr>
        </p:nvGraphicFramePr>
        <p:xfrm>
          <a:off x="609600" y="1219200"/>
          <a:ext cx="8153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r>
              <a:rPr lang="en-US"/>
              <a:t>26th June 2020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
        <p:nvSpPr>
          <p:cNvPr id="7" name="Footer Placeholder 6"/>
          <p:cNvSpPr>
            <a:spLocks noGrp="1"/>
          </p:cNvSpPr>
          <p:nvPr>
            <p:ph type="ftr" sz="quarter" idx="11"/>
          </p:nvPr>
        </p:nvSpPr>
        <p:spPr/>
        <p:txBody>
          <a:bodyPr/>
          <a:lstStyle/>
          <a:p>
            <a:pPr>
              <a:defRPr/>
            </a:pPr>
            <a:r>
              <a:rPr lang="en-IN"/>
              <a:t>IAI webinar on Pricing Crop Insurance</a:t>
            </a:r>
            <a:endParaRPr lang="en-GB"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8200"/>
          </a:xfrm>
        </p:spPr>
        <p:txBody>
          <a:bodyPr>
            <a:normAutofit/>
          </a:bodyPr>
          <a:lstStyle/>
          <a:p>
            <a:pPr algn="l"/>
            <a:r>
              <a:rPr lang="en-IN" sz="2800" dirty="0"/>
              <a:t>Pricing Policy Determinants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8309261"/>
              </p:ext>
            </p:extLst>
          </p:nvPr>
        </p:nvGraphicFramePr>
        <p:xfrm>
          <a:off x="381000" y="2514601"/>
          <a:ext cx="8229600" cy="1600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28600" y="4343400"/>
            <a:ext cx="2667000" cy="1938992"/>
          </a:xfrm>
          <a:prstGeom prst="rect">
            <a:avLst/>
          </a:prstGeom>
          <a:solidFill>
            <a:srgbClr val="002060"/>
          </a:solidFill>
        </p:spPr>
        <p:txBody>
          <a:bodyPr wrap="square" rtlCol="0">
            <a:spAutoFit/>
          </a:bodyPr>
          <a:lstStyle/>
          <a:p>
            <a:pPr marL="228600" indent="-228600">
              <a:buAutoNum type="arabicPeriod"/>
            </a:pPr>
            <a:r>
              <a:rPr lang="en-IN" sz="1200" dirty="0">
                <a:solidFill>
                  <a:schemeClr val="bg1"/>
                </a:solidFill>
              </a:rPr>
              <a:t>Past Performance </a:t>
            </a:r>
          </a:p>
          <a:p>
            <a:pPr marL="228600" indent="-228600">
              <a:buAutoNum type="arabicPeriod"/>
            </a:pPr>
            <a:r>
              <a:rPr lang="en-IN" sz="1200" dirty="0">
                <a:solidFill>
                  <a:schemeClr val="bg1"/>
                </a:solidFill>
              </a:rPr>
              <a:t>Balance sheet and solvency strength</a:t>
            </a:r>
          </a:p>
          <a:p>
            <a:pPr marL="228600" indent="-228600">
              <a:buAutoNum type="arabicPeriod"/>
            </a:pPr>
            <a:r>
              <a:rPr lang="en-IN" sz="1200" dirty="0">
                <a:solidFill>
                  <a:schemeClr val="bg1"/>
                </a:solidFill>
              </a:rPr>
              <a:t>Basis for budgeting</a:t>
            </a:r>
          </a:p>
          <a:p>
            <a:pPr marL="228600" indent="-228600">
              <a:buAutoNum type="arabicPeriod"/>
            </a:pPr>
            <a:r>
              <a:rPr lang="en-IN" sz="1200" dirty="0">
                <a:solidFill>
                  <a:schemeClr val="bg1"/>
                </a:solidFill>
              </a:rPr>
              <a:t>Reserving approaches and adequacy</a:t>
            </a:r>
          </a:p>
          <a:p>
            <a:pPr marL="228600" indent="-228600">
              <a:buAutoNum type="arabicPeriod"/>
            </a:pPr>
            <a:r>
              <a:rPr lang="en-IN" sz="1200" dirty="0">
                <a:solidFill>
                  <a:schemeClr val="bg1"/>
                </a:solidFill>
              </a:rPr>
              <a:t>Investment of the Company in strengthening UW, Sales and Claims  </a:t>
            </a:r>
          </a:p>
          <a:p>
            <a:pPr marL="228600" indent="-228600">
              <a:buAutoNum type="arabicPeriod"/>
            </a:pPr>
            <a:r>
              <a:rPr lang="en-IN" sz="1200" dirty="0">
                <a:solidFill>
                  <a:schemeClr val="bg1"/>
                </a:solidFill>
              </a:rPr>
              <a:t>Process controls -  CCE approaches, outsourcing vs in-house,  reconciliations, dispute handling approaches</a:t>
            </a:r>
          </a:p>
        </p:txBody>
      </p:sp>
      <p:sp>
        <p:nvSpPr>
          <p:cNvPr id="10" name="TextBox 9"/>
          <p:cNvSpPr txBox="1"/>
          <p:nvPr/>
        </p:nvSpPr>
        <p:spPr>
          <a:xfrm>
            <a:off x="1219200" y="838200"/>
            <a:ext cx="2743200" cy="1569660"/>
          </a:xfrm>
          <a:prstGeom prst="rect">
            <a:avLst/>
          </a:prstGeom>
          <a:solidFill>
            <a:srgbClr val="002060"/>
          </a:solidFill>
        </p:spPr>
        <p:txBody>
          <a:bodyPr wrap="square" rtlCol="0">
            <a:spAutoFit/>
          </a:bodyPr>
          <a:lstStyle/>
          <a:p>
            <a:pPr marL="228600" indent="-228600">
              <a:buAutoNum type="arabicPeriod"/>
            </a:pPr>
            <a:r>
              <a:rPr lang="en-IN" sz="1200" dirty="0">
                <a:solidFill>
                  <a:schemeClr val="bg1"/>
                </a:solidFill>
              </a:rPr>
              <a:t>RI capacity in place </a:t>
            </a:r>
            <a:r>
              <a:rPr lang="en-IN" sz="1200" dirty="0" err="1">
                <a:solidFill>
                  <a:schemeClr val="bg1"/>
                </a:solidFill>
              </a:rPr>
              <a:t>vs</a:t>
            </a:r>
            <a:r>
              <a:rPr lang="en-IN" sz="1200" dirty="0">
                <a:solidFill>
                  <a:schemeClr val="bg1"/>
                </a:solidFill>
              </a:rPr>
              <a:t> budgets (if deviated, reasons)</a:t>
            </a:r>
          </a:p>
          <a:p>
            <a:pPr marL="228600" indent="-228600">
              <a:buAutoNum type="arabicPeriod"/>
            </a:pPr>
            <a:r>
              <a:rPr lang="en-IN" sz="1200" dirty="0">
                <a:solidFill>
                  <a:schemeClr val="bg1"/>
                </a:solidFill>
              </a:rPr>
              <a:t>Net Protection arrangements</a:t>
            </a:r>
          </a:p>
          <a:p>
            <a:pPr marL="228600" indent="-228600">
              <a:buAutoNum type="arabicPeriod"/>
            </a:pPr>
            <a:r>
              <a:rPr lang="en-IN" sz="1200" dirty="0">
                <a:solidFill>
                  <a:schemeClr val="bg1"/>
                </a:solidFill>
              </a:rPr>
              <a:t>RI panel and credit rating</a:t>
            </a:r>
          </a:p>
          <a:p>
            <a:pPr marL="228600" indent="-228600">
              <a:buAutoNum type="arabicPeriod"/>
            </a:pPr>
            <a:r>
              <a:rPr lang="en-IN" sz="1200" dirty="0">
                <a:solidFill>
                  <a:schemeClr val="bg1"/>
                </a:solidFill>
              </a:rPr>
              <a:t>Past treaty performances and  balances</a:t>
            </a:r>
          </a:p>
          <a:p>
            <a:pPr marL="228600" indent="-228600">
              <a:buAutoNum type="arabicPeriod"/>
            </a:pPr>
            <a:r>
              <a:rPr lang="en-IN" sz="1200" dirty="0">
                <a:solidFill>
                  <a:schemeClr val="bg1"/>
                </a:solidFill>
              </a:rPr>
              <a:t>Loss sharing clauses, Single state clauses</a:t>
            </a:r>
          </a:p>
        </p:txBody>
      </p:sp>
      <p:cxnSp>
        <p:nvCxnSpPr>
          <p:cNvPr id="17" name="Straight Connector 16"/>
          <p:cNvCxnSpPr/>
          <p:nvPr/>
        </p:nvCxnSpPr>
        <p:spPr>
          <a:xfrm>
            <a:off x="2514600" y="23622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66800" y="3962400"/>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29000" y="4343400"/>
            <a:ext cx="2438400" cy="1569660"/>
          </a:xfrm>
          <a:prstGeom prst="rect">
            <a:avLst/>
          </a:prstGeom>
          <a:solidFill>
            <a:srgbClr val="002060"/>
          </a:solidFill>
        </p:spPr>
        <p:txBody>
          <a:bodyPr wrap="square" rtlCol="0">
            <a:spAutoFit/>
          </a:bodyPr>
          <a:lstStyle/>
          <a:p>
            <a:r>
              <a:rPr lang="en-IN" sz="1200" dirty="0">
                <a:solidFill>
                  <a:schemeClr val="bg1"/>
                </a:solidFill>
              </a:rPr>
              <a:t>Scheme rules can change with respect to:</a:t>
            </a:r>
          </a:p>
          <a:p>
            <a:pPr marL="228600" indent="-228600">
              <a:buAutoNum type="arabicPeriod"/>
            </a:pPr>
            <a:r>
              <a:rPr lang="en-IN" sz="1200" dirty="0">
                <a:solidFill>
                  <a:schemeClr val="bg1"/>
                </a:solidFill>
              </a:rPr>
              <a:t>Indemnity Level</a:t>
            </a:r>
          </a:p>
          <a:p>
            <a:pPr marL="228600" indent="-228600">
              <a:buAutoNum type="arabicPeriod"/>
            </a:pPr>
            <a:r>
              <a:rPr lang="en-IN" sz="1200" dirty="0">
                <a:solidFill>
                  <a:schemeClr val="bg1"/>
                </a:solidFill>
              </a:rPr>
              <a:t>Crops covered</a:t>
            </a:r>
          </a:p>
          <a:p>
            <a:pPr marL="228600" indent="-228600">
              <a:buAutoNum type="arabicPeriod"/>
            </a:pPr>
            <a:r>
              <a:rPr lang="en-IN" sz="1200" dirty="0">
                <a:solidFill>
                  <a:schemeClr val="bg1"/>
                </a:solidFill>
              </a:rPr>
              <a:t>Tenure</a:t>
            </a:r>
          </a:p>
          <a:p>
            <a:pPr marL="228600" indent="-228600">
              <a:buAutoNum type="arabicPeriod"/>
            </a:pPr>
            <a:r>
              <a:rPr lang="en-IN" sz="1200" dirty="0">
                <a:solidFill>
                  <a:schemeClr val="bg1"/>
                </a:solidFill>
              </a:rPr>
              <a:t>Scale of Finance</a:t>
            </a:r>
          </a:p>
          <a:p>
            <a:pPr marL="228600" indent="-228600">
              <a:buAutoNum type="arabicPeriod"/>
            </a:pPr>
            <a:r>
              <a:rPr lang="en-IN" sz="1200" dirty="0">
                <a:solidFill>
                  <a:schemeClr val="bg1"/>
                </a:solidFill>
              </a:rPr>
              <a:t>Revamped Scheme from </a:t>
            </a:r>
            <a:r>
              <a:rPr lang="en-IN" sz="1200" dirty="0" err="1">
                <a:solidFill>
                  <a:schemeClr val="bg1"/>
                </a:solidFill>
              </a:rPr>
              <a:t>Kharif</a:t>
            </a:r>
            <a:r>
              <a:rPr lang="en-IN" sz="1200" dirty="0">
                <a:solidFill>
                  <a:schemeClr val="bg1"/>
                </a:solidFill>
              </a:rPr>
              <a:t> 2020 -21</a:t>
            </a:r>
          </a:p>
        </p:txBody>
      </p:sp>
      <p:cxnSp>
        <p:nvCxnSpPr>
          <p:cNvPr id="22" name="Straight Connector 21"/>
          <p:cNvCxnSpPr/>
          <p:nvPr/>
        </p:nvCxnSpPr>
        <p:spPr>
          <a:xfrm>
            <a:off x="4495800" y="403860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486400" y="838200"/>
            <a:ext cx="2971800" cy="1569660"/>
          </a:xfrm>
          <a:prstGeom prst="rect">
            <a:avLst/>
          </a:prstGeom>
          <a:solidFill>
            <a:srgbClr val="002060"/>
          </a:solidFill>
        </p:spPr>
        <p:txBody>
          <a:bodyPr wrap="square" rtlCol="0">
            <a:spAutoFit/>
          </a:bodyPr>
          <a:lstStyle/>
          <a:p>
            <a:pPr marL="228600" indent="-228600">
              <a:buAutoNum type="arabicPeriod"/>
            </a:pPr>
            <a:r>
              <a:rPr lang="en-IN" sz="1200" dirty="0">
                <a:solidFill>
                  <a:schemeClr val="bg1"/>
                </a:solidFill>
              </a:rPr>
              <a:t>State to State implementation  machinery Variations</a:t>
            </a:r>
          </a:p>
          <a:p>
            <a:pPr marL="228600" indent="-228600">
              <a:buAutoNum type="arabicPeriod"/>
            </a:pPr>
            <a:r>
              <a:rPr lang="en-IN" sz="1200" dirty="0">
                <a:solidFill>
                  <a:schemeClr val="bg1"/>
                </a:solidFill>
              </a:rPr>
              <a:t>Past Loss Experience </a:t>
            </a:r>
          </a:p>
          <a:p>
            <a:pPr marL="228600" indent="-228600">
              <a:buAutoNum type="arabicPeriod"/>
            </a:pPr>
            <a:r>
              <a:rPr lang="en-IN" sz="1200" dirty="0">
                <a:solidFill>
                  <a:schemeClr val="bg1"/>
                </a:solidFill>
              </a:rPr>
              <a:t>Agro infrastructure development e.g. Any investment in dams / irrigation,  water levels in Dams especially for downstream riparian states</a:t>
            </a:r>
          </a:p>
          <a:p>
            <a:pPr marL="228600" indent="-228600">
              <a:buAutoNum type="arabicPeriod"/>
            </a:pPr>
            <a:endParaRPr lang="en-IN" sz="1200" dirty="0">
              <a:solidFill>
                <a:schemeClr val="bg1"/>
              </a:solidFill>
            </a:endParaRPr>
          </a:p>
        </p:txBody>
      </p:sp>
      <p:sp>
        <p:nvSpPr>
          <p:cNvPr id="28" name="TextBox 27"/>
          <p:cNvSpPr txBox="1"/>
          <p:nvPr/>
        </p:nvSpPr>
        <p:spPr>
          <a:xfrm>
            <a:off x="6400800" y="4343400"/>
            <a:ext cx="2209800" cy="830997"/>
          </a:xfrm>
          <a:prstGeom prst="rect">
            <a:avLst/>
          </a:prstGeom>
          <a:solidFill>
            <a:srgbClr val="002060"/>
          </a:solidFill>
        </p:spPr>
        <p:txBody>
          <a:bodyPr wrap="square" rtlCol="0">
            <a:spAutoFit/>
          </a:bodyPr>
          <a:lstStyle/>
          <a:p>
            <a:pPr marL="342900" indent="-342900">
              <a:buAutoNum type="arabicPeriod"/>
            </a:pPr>
            <a:r>
              <a:rPr lang="en-IN" sz="1200" dirty="0">
                <a:solidFill>
                  <a:schemeClr val="bg1"/>
                </a:solidFill>
              </a:rPr>
              <a:t>Past results</a:t>
            </a:r>
          </a:p>
          <a:p>
            <a:pPr marL="342900" indent="-342900">
              <a:buAutoNum type="arabicPeriod"/>
            </a:pPr>
            <a:r>
              <a:rPr lang="en-IN" sz="1200" dirty="0">
                <a:solidFill>
                  <a:schemeClr val="bg1"/>
                </a:solidFill>
              </a:rPr>
              <a:t>Solvency position</a:t>
            </a:r>
          </a:p>
          <a:p>
            <a:pPr marL="342900" indent="-342900">
              <a:buAutoNum type="arabicPeriod"/>
            </a:pPr>
            <a:r>
              <a:rPr lang="en-IN" sz="1200" dirty="0">
                <a:solidFill>
                  <a:schemeClr val="bg1"/>
                </a:solidFill>
              </a:rPr>
              <a:t>RI terms and capacity</a:t>
            </a:r>
          </a:p>
          <a:p>
            <a:pPr marL="342900" indent="-342900">
              <a:buAutoNum type="arabicPeriod"/>
            </a:pPr>
            <a:r>
              <a:rPr lang="en-IN" sz="1200" dirty="0">
                <a:solidFill>
                  <a:schemeClr val="bg1"/>
                </a:solidFill>
              </a:rPr>
              <a:t>Team changes</a:t>
            </a:r>
          </a:p>
        </p:txBody>
      </p:sp>
      <p:cxnSp>
        <p:nvCxnSpPr>
          <p:cNvPr id="30" name="Straight Connector 29"/>
          <p:cNvCxnSpPr/>
          <p:nvPr/>
        </p:nvCxnSpPr>
        <p:spPr>
          <a:xfrm>
            <a:off x="6324600" y="2362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077200" y="403860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Date Placeholder 13"/>
          <p:cNvSpPr>
            <a:spLocks noGrp="1"/>
          </p:cNvSpPr>
          <p:nvPr>
            <p:ph type="dt" sz="half" idx="10"/>
          </p:nvPr>
        </p:nvSpPr>
        <p:spPr/>
        <p:txBody>
          <a:bodyPr/>
          <a:lstStyle/>
          <a:p>
            <a:r>
              <a:rPr lang="en-US"/>
              <a:t>26th June 2020</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14</a:t>
            </a:fld>
            <a:endParaRPr lang="en-US"/>
          </a:p>
        </p:txBody>
      </p:sp>
      <p:sp>
        <p:nvSpPr>
          <p:cNvPr id="16" name="Footer Placeholder 15"/>
          <p:cNvSpPr>
            <a:spLocks noGrp="1"/>
          </p:cNvSpPr>
          <p:nvPr>
            <p:ph type="ftr" sz="quarter" idx="11"/>
          </p:nvPr>
        </p:nvSpPr>
        <p:spPr/>
        <p:txBody>
          <a:bodyPr/>
          <a:lstStyle/>
          <a:p>
            <a:pPr>
              <a:defRPr/>
            </a:pPr>
            <a:r>
              <a:rPr lang="en-IN"/>
              <a:t>IAI webinar on Pricing Crop Insurance</a:t>
            </a:r>
            <a:endParaRPr lang="en-GB"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IN" sz="2800" dirty="0"/>
              <a:t>New Changes in PMFBY (2020-21 onwards)</a:t>
            </a:r>
          </a:p>
        </p:txBody>
      </p:sp>
      <p:sp>
        <p:nvSpPr>
          <p:cNvPr id="4" name="TextBox 3"/>
          <p:cNvSpPr txBox="1"/>
          <p:nvPr/>
        </p:nvSpPr>
        <p:spPr>
          <a:xfrm>
            <a:off x="609600" y="1905000"/>
            <a:ext cx="1143000" cy="369332"/>
          </a:xfrm>
          <a:prstGeom prst="rect">
            <a:avLst/>
          </a:prstGeom>
          <a:noFill/>
        </p:spPr>
        <p:txBody>
          <a:bodyPr wrap="square" rtlCol="0">
            <a:spAutoFit/>
          </a:bodyPr>
          <a:lstStyle/>
          <a:p>
            <a:endParaRPr lang="en-IN" dirty="0"/>
          </a:p>
        </p:txBody>
      </p:sp>
      <p:graphicFrame>
        <p:nvGraphicFramePr>
          <p:cNvPr id="11" name="Table 10"/>
          <p:cNvGraphicFramePr>
            <a:graphicFrameLocks noGrp="1"/>
          </p:cNvGraphicFramePr>
          <p:nvPr>
            <p:extLst>
              <p:ext uri="{D42A27DB-BD31-4B8C-83A1-F6EECF244321}">
                <p14:modId xmlns:p14="http://schemas.microsoft.com/office/powerpoint/2010/main" val="474345796"/>
              </p:ext>
            </p:extLst>
          </p:nvPr>
        </p:nvGraphicFramePr>
        <p:xfrm>
          <a:off x="457200" y="1057362"/>
          <a:ext cx="8305800" cy="5028915"/>
        </p:xfrm>
        <a:graphic>
          <a:graphicData uri="http://schemas.openxmlformats.org/drawingml/2006/table">
            <a:tbl>
              <a:tblPr firstRow="1">
                <a:tableStyleId>{B301B821-A1FF-4177-AEE7-76D212191A09}</a:tableStyleId>
              </a:tblPr>
              <a:tblGrid>
                <a:gridCol w="2054452">
                  <a:extLst>
                    <a:ext uri="{9D8B030D-6E8A-4147-A177-3AD203B41FA5}">
                      <a16:colId xmlns:a16="http://schemas.microsoft.com/office/drawing/2014/main" val="20000"/>
                    </a:ext>
                  </a:extLst>
                </a:gridCol>
                <a:gridCol w="2100360">
                  <a:extLst>
                    <a:ext uri="{9D8B030D-6E8A-4147-A177-3AD203B41FA5}">
                      <a16:colId xmlns:a16="http://schemas.microsoft.com/office/drawing/2014/main" val="20001"/>
                    </a:ext>
                  </a:extLst>
                </a:gridCol>
                <a:gridCol w="2142445">
                  <a:extLst>
                    <a:ext uri="{9D8B030D-6E8A-4147-A177-3AD203B41FA5}">
                      <a16:colId xmlns:a16="http://schemas.microsoft.com/office/drawing/2014/main" val="20002"/>
                    </a:ext>
                  </a:extLst>
                </a:gridCol>
                <a:gridCol w="2008543">
                  <a:extLst>
                    <a:ext uri="{9D8B030D-6E8A-4147-A177-3AD203B41FA5}">
                      <a16:colId xmlns:a16="http://schemas.microsoft.com/office/drawing/2014/main" val="20003"/>
                    </a:ext>
                  </a:extLst>
                </a:gridCol>
              </a:tblGrid>
              <a:tr h="271285">
                <a:tc>
                  <a:txBody>
                    <a:bodyPr/>
                    <a:lstStyle/>
                    <a:p>
                      <a:pPr algn="l" fontAlgn="b"/>
                      <a:r>
                        <a:rPr lang="en-IN" sz="1200" u="none" strike="noStrike" dirty="0"/>
                        <a:t> Scheme Options</a:t>
                      </a:r>
                      <a:endParaRPr lang="en-IN" sz="1200" b="0" i="0" u="none" strike="noStrike" dirty="0">
                        <a:solidFill>
                          <a:srgbClr val="FFFFFF"/>
                        </a:solidFill>
                        <a:latin typeface="Times New Roman"/>
                      </a:endParaRPr>
                    </a:p>
                  </a:txBody>
                  <a:tcPr marL="6039" marR="6039" marT="6039" marB="0" anchor="b">
                    <a:solidFill>
                      <a:srgbClr val="002060"/>
                    </a:solidFill>
                  </a:tcPr>
                </a:tc>
                <a:tc>
                  <a:txBody>
                    <a:bodyPr/>
                    <a:lstStyle/>
                    <a:p>
                      <a:pPr algn="l" fontAlgn="b"/>
                      <a:r>
                        <a:rPr lang="en-IN" sz="1200" u="none" strike="noStrike" dirty="0"/>
                        <a:t>Until 2019-20</a:t>
                      </a:r>
                      <a:endParaRPr lang="en-IN" sz="1200" b="1" i="0" u="none" strike="noStrike" dirty="0">
                        <a:solidFill>
                          <a:srgbClr val="FFFFFF"/>
                        </a:solidFill>
                        <a:latin typeface="Times New Roman"/>
                      </a:endParaRPr>
                    </a:p>
                  </a:txBody>
                  <a:tcPr marL="6039" marR="6039" marT="6039" marB="0" anchor="b">
                    <a:solidFill>
                      <a:srgbClr val="002060"/>
                    </a:solidFill>
                  </a:tcPr>
                </a:tc>
                <a:tc>
                  <a:txBody>
                    <a:bodyPr/>
                    <a:lstStyle/>
                    <a:p>
                      <a:pPr algn="l" fontAlgn="b"/>
                      <a:r>
                        <a:rPr lang="en-IN" sz="1200" u="none" strike="noStrike" dirty="0"/>
                        <a:t>Kharif 2020-21</a:t>
                      </a:r>
                      <a:endParaRPr lang="en-IN" sz="1200" b="1" i="0" u="none" strike="noStrike" dirty="0">
                        <a:solidFill>
                          <a:srgbClr val="FFFFFF"/>
                        </a:solidFill>
                        <a:latin typeface="Times New Roman"/>
                      </a:endParaRPr>
                    </a:p>
                  </a:txBody>
                  <a:tcPr marL="6039" marR="6039" marT="6039" marB="0" anchor="b">
                    <a:solidFill>
                      <a:srgbClr val="002060"/>
                    </a:solidFill>
                  </a:tcPr>
                </a:tc>
                <a:tc>
                  <a:txBody>
                    <a:bodyPr/>
                    <a:lstStyle/>
                    <a:p>
                      <a:pPr algn="l" fontAlgn="b"/>
                      <a:r>
                        <a:rPr lang="en-IN" sz="1200" u="none" strike="noStrike" dirty="0"/>
                        <a:t>Trends in tenders released until 15 </a:t>
                      </a:r>
                      <a:r>
                        <a:rPr lang="en-IN" sz="1200" u="none" strike="noStrike" dirty="0" err="1"/>
                        <a:t>th</a:t>
                      </a:r>
                      <a:r>
                        <a:rPr lang="en-IN" sz="1200" u="none" strike="noStrike" dirty="0"/>
                        <a:t> June 2020</a:t>
                      </a:r>
                      <a:endParaRPr lang="en-IN" sz="1200" b="1" i="0" u="none" strike="noStrike" dirty="0">
                        <a:solidFill>
                          <a:srgbClr val="FFFFFF"/>
                        </a:solidFill>
                        <a:latin typeface="Times New Roman"/>
                      </a:endParaRPr>
                    </a:p>
                  </a:txBody>
                  <a:tcPr marL="6039" marR="6039" marT="6039" marB="0" anchor="b">
                    <a:solidFill>
                      <a:srgbClr val="002060"/>
                    </a:solidFill>
                  </a:tcPr>
                </a:tc>
                <a:extLst>
                  <a:ext uri="{0D108BD9-81ED-4DB2-BD59-A6C34878D82A}">
                    <a16:rowId xmlns:a16="http://schemas.microsoft.com/office/drawing/2014/main" val="10000"/>
                  </a:ext>
                </a:extLst>
              </a:tr>
              <a:tr h="271285">
                <a:tc>
                  <a:txBody>
                    <a:bodyPr/>
                    <a:lstStyle/>
                    <a:p>
                      <a:pPr algn="l" fontAlgn="b"/>
                      <a:r>
                        <a:rPr lang="en-IN" sz="1600" u="none" strike="noStrike" dirty="0"/>
                        <a:t>Tenure</a:t>
                      </a:r>
                    </a:p>
                    <a:p>
                      <a:pPr algn="l" fontAlgn="b"/>
                      <a:endParaRPr lang="en-IN" sz="1600" b="0" i="0" u="none" strike="noStrike" dirty="0">
                        <a:solidFill>
                          <a:srgbClr val="000000"/>
                        </a:solidFill>
                        <a:latin typeface="Times New Roman"/>
                      </a:endParaRPr>
                    </a:p>
                  </a:txBody>
                  <a:tcPr marL="6039" marR="6039" marT="6039" marB="0" anchor="b"/>
                </a:tc>
                <a:tc>
                  <a:txBody>
                    <a:bodyPr/>
                    <a:lstStyle/>
                    <a:p>
                      <a:pPr algn="l" fontAlgn="b"/>
                      <a:r>
                        <a:rPr lang="en-IN" sz="1600" u="none" strike="noStrike" dirty="0"/>
                        <a:t>Preferable: 3 </a:t>
                      </a:r>
                      <a:r>
                        <a:rPr lang="en-IN" sz="1600" u="none" strike="noStrike" dirty="0" err="1"/>
                        <a:t>Yrs</a:t>
                      </a:r>
                      <a:br>
                        <a:rPr lang="en-IN" sz="1600" u="none" strike="noStrike" dirty="0"/>
                      </a:br>
                      <a:r>
                        <a:rPr lang="en-IN" sz="1600" u="none" strike="noStrike" dirty="0"/>
                        <a:t>Min: 1 year</a:t>
                      </a:r>
                    </a:p>
                    <a:p>
                      <a:pPr algn="l" fontAlgn="b"/>
                      <a:endParaRPr lang="en-IN" sz="1600" b="0" i="0" u="none" strike="noStrike" dirty="0">
                        <a:solidFill>
                          <a:srgbClr val="000000"/>
                        </a:solidFill>
                        <a:latin typeface="Times New Roman"/>
                      </a:endParaRPr>
                    </a:p>
                  </a:txBody>
                  <a:tcPr marL="6039" marR="6039" marT="6039" marB="0" anchor="b"/>
                </a:tc>
                <a:tc>
                  <a:txBody>
                    <a:bodyPr/>
                    <a:lstStyle/>
                    <a:p>
                      <a:pPr algn="l" fontAlgn="b"/>
                      <a:r>
                        <a:rPr lang="en-IN" sz="1600" u="none" strike="noStrike" dirty="0"/>
                        <a:t>Min: 3 Year</a:t>
                      </a:r>
                    </a:p>
                    <a:p>
                      <a:pPr algn="l" fontAlgn="b"/>
                      <a:endParaRPr lang="en-IN" sz="1600" b="0" i="0" u="none" strike="noStrike" dirty="0">
                        <a:solidFill>
                          <a:srgbClr val="000000"/>
                        </a:solidFill>
                        <a:latin typeface="Times New Roman"/>
                      </a:endParaRPr>
                    </a:p>
                  </a:txBody>
                  <a:tcPr marL="6039" marR="6039" marT="6039" marB="0" anchor="b"/>
                </a:tc>
                <a:tc>
                  <a:txBody>
                    <a:bodyPr/>
                    <a:lstStyle/>
                    <a:p>
                      <a:pPr algn="l" fontAlgn="b"/>
                      <a:r>
                        <a:rPr lang="en-IN" sz="1600" u="none" strike="noStrike" dirty="0"/>
                        <a:t>No Deviations</a:t>
                      </a:r>
                    </a:p>
                    <a:p>
                      <a:pPr algn="l" fontAlgn="b"/>
                      <a:endParaRPr lang="en-IN" sz="1600" b="0" i="0" u="none" strike="noStrike" dirty="0">
                        <a:solidFill>
                          <a:srgbClr val="000000"/>
                        </a:solidFill>
                        <a:latin typeface="Times New Roman"/>
                      </a:endParaRPr>
                    </a:p>
                  </a:txBody>
                  <a:tcPr marL="6039" marR="6039" marT="6039" marB="0" anchor="b"/>
                </a:tc>
                <a:extLst>
                  <a:ext uri="{0D108BD9-81ED-4DB2-BD59-A6C34878D82A}">
                    <a16:rowId xmlns:a16="http://schemas.microsoft.com/office/drawing/2014/main" val="10001"/>
                  </a:ext>
                </a:extLst>
              </a:tr>
              <a:tr h="271285">
                <a:tc>
                  <a:txBody>
                    <a:bodyPr/>
                    <a:lstStyle/>
                    <a:p>
                      <a:pPr algn="l" fontAlgn="b"/>
                      <a:r>
                        <a:rPr lang="en-IN" sz="1600" u="none" strike="noStrike" dirty="0"/>
                        <a:t>Selection Options</a:t>
                      </a:r>
                    </a:p>
                    <a:p>
                      <a:pPr algn="l" fontAlgn="b"/>
                      <a:endParaRPr lang="en-IN" sz="1600" b="0" i="0" u="none" strike="noStrike" dirty="0">
                        <a:solidFill>
                          <a:srgbClr val="000000"/>
                        </a:solidFill>
                        <a:latin typeface="Times New Roman"/>
                      </a:endParaRPr>
                    </a:p>
                  </a:txBody>
                  <a:tcPr marL="6039" marR="6039" marT="6039" marB="0" anchor="b"/>
                </a:tc>
                <a:tc>
                  <a:txBody>
                    <a:bodyPr/>
                    <a:lstStyle/>
                    <a:p>
                      <a:pPr algn="l" fontAlgn="b"/>
                      <a:r>
                        <a:rPr lang="en-IN" sz="1600" u="none" strike="noStrike" dirty="0"/>
                        <a:t>Compulsory for Loanee</a:t>
                      </a:r>
                      <a:br>
                        <a:rPr lang="en-IN" sz="1600" u="none" strike="noStrike" dirty="0"/>
                      </a:br>
                      <a:r>
                        <a:rPr lang="en-IN" sz="1600" u="none" strike="noStrike" dirty="0"/>
                        <a:t>Voluntary for Non Loanee farmers</a:t>
                      </a:r>
                    </a:p>
                    <a:p>
                      <a:pPr algn="l" fontAlgn="b"/>
                      <a:endParaRPr lang="en-IN" sz="1600" b="0" i="0" u="none" strike="noStrike" dirty="0">
                        <a:solidFill>
                          <a:srgbClr val="000000"/>
                        </a:solidFill>
                        <a:latin typeface="Times New Roman"/>
                      </a:endParaRPr>
                    </a:p>
                  </a:txBody>
                  <a:tcPr marL="6039" marR="6039" marT="6039" marB="0" anchor="b"/>
                </a:tc>
                <a:tc>
                  <a:txBody>
                    <a:bodyPr/>
                    <a:lstStyle/>
                    <a:p>
                      <a:pPr algn="l" fontAlgn="b"/>
                      <a:r>
                        <a:rPr lang="en-IN" sz="1600" u="none" strike="noStrike" dirty="0"/>
                        <a:t>The cover is optional for all farmers. </a:t>
                      </a:r>
                    </a:p>
                    <a:p>
                      <a:pPr algn="l" fontAlgn="b"/>
                      <a:endParaRPr lang="en-IN" sz="1600" b="0" i="0" u="none" strike="noStrike" dirty="0">
                        <a:solidFill>
                          <a:srgbClr val="000000"/>
                        </a:solidFill>
                        <a:latin typeface="Times New Roman"/>
                      </a:endParaRPr>
                    </a:p>
                  </a:txBody>
                  <a:tcPr marL="6039" marR="6039" marT="6039" marB="0" anchor="b"/>
                </a:tc>
                <a:tc>
                  <a:txBody>
                    <a:bodyPr/>
                    <a:lstStyle/>
                    <a:p>
                      <a:pPr algn="l" fontAlgn="b"/>
                      <a:r>
                        <a:rPr lang="en-IN" sz="1600" u="none" strike="noStrike" dirty="0"/>
                        <a:t>No Deviations</a:t>
                      </a:r>
                    </a:p>
                    <a:p>
                      <a:pPr algn="l" fontAlgn="b"/>
                      <a:endParaRPr lang="en-IN" sz="1600" b="0" i="0" u="none" strike="noStrike" dirty="0">
                        <a:solidFill>
                          <a:srgbClr val="000000"/>
                        </a:solidFill>
                        <a:latin typeface="Times New Roman"/>
                      </a:endParaRPr>
                    </a:p>
                  </a:txBody>
                  <a:tcPr marL="6039" marR="6039" marT="6039" marB="0" anchor="b"/>
                </a:tc>
                <a:extLst>
                  <a:ext uri="{0D108BD9-81ED-4DB2-BD59-A6C34878D82A}">
                    <a16:rowId xmlns:a16="http://schemas.microsoft.com/office/drawing/2014/main" val="10002"/>
                  </a:ext>
                </a:extLst>
              </a:tr>
              <a:tr h="671012">
                <a:tc>
                  <a:txBody>
                    <a:bodyPr/>
                    <a:lstStyle/>
                    <a:p>
                      <a:pPr algn="l" fontAlgn="b"/>
                      <a:r>
                        <a:rPr lang="en-IN" sz="1600" u="none" strike="noStrike" dirty="0"/>
                        <a:t>Covers</a:t>
                      </a:r>
                    </a:p>
                    <a:p>
                      <a:pPr algn="l" fontAlgn="b"/>
                      <a:endParaRPr lang="en-IN" sz="1600" b="0" i="0" u="none" strike="noStrike" dirty="0">
                        <a:solidFill>
                          <a:srgbClr val="000000"/>
                        </a:solidFill>
                        <a:latin typeface="Times New Roman"/>
                      </a:endParaRPr>
                    </a:p>
                  </a:txBody>
                  <a:tcPr marL="6039" marR="6039" marT="6039" marB="0" anchor="b"/>
                </a:tc>
                <a:tc>
                  <a:txBody>
                    <a:bodyPr/>
                    <a:lstStyle/>
                    <a:p>
                      <a:pPr algn="l" fontAlgn="b"/>
                      <a:r>
                        <a:rPr lang="en-IN" sz="1600" b="1" u="none" strike="noStrike" dirty="0"/>
                        <a:t>Basic: </a:t>
                      </a:r>
                      <a:r>
                        <a:rPr lang="en-IN" sz="1600" u="none" strike="noStrike" dirty="0"/>
                        <a:t>Prevented Sowing + Standing Crop + Post Harvest Losses + Localised Calamities</a:t>
                      </a:r>
                      <a:br>
                        <a:rPr lang="en-IN" sz="1600" u="none" strike="noStrike" dirty="0"/>
                      </a:br>
                      <a:r>
                        <a:rPr lang="en-IN" sz="1600" b="1" u="none" strike="noStrike" dirty="0"/>
                        <a:t>Optional: </a:t>
                      </a:r>
                      <a:r>
                        <a:rPr lang="en-IN" sz="1600" u="none" strike="noStrike" dirty="0"/>
                        <a:t>Crop Loss due to Wild Animals Attack</a:t>
                      </a:r>
                    </a:p>
                    <a:p>
                      <a:pPr algn="l" fontAlgn="b"/>
                      <a:endParaRPr lang="en-IN" sz="1600" b="0" i="0" u="none" strike="noStrike" dirty="0">
                        <a:solidFill>
                          <a:srgbClr val="000000"/>
                        </a:solidFill>
                        <a:latin typeface="Times New Roman"/>
                      </a:endParaRPr>
                    </a:p>
                  </a:txBody>
                  <a:tcPr marL="6039" marR="6039" marT="6039" marB="0" anchor="b"/>
                </a:tc>
                <a:tc>
                  <a:txBody>
                    <a:bodyPr/>
                    <a:lstStyle/>
                    <a:p>
                      <a:pPr algn="l" fontAlgn="b"/>
                      <a:r>
                        <a:rPr lang="en-IN" sz="1600" b="1" u="none" strike="noStrike" dirty="0"/>
                        <a:t>Basic: </a:t>
                      </a:r>
                      <a:r>
                        <a:rPr lang="en-IN" sz="1600" u="none" strike="noStrike" dirty="0"/>
                        <a:t>Standing Crop</a:t>
                      </a:r>
                      <a:br>
                        <a:rPr lang="en-IN" sz="1600" u="none" strike="noStrike" dirty="0"/>
                      </a:br>
                      <a:r>
                        <a:rPr lang="en-IN" sz="1600" b="1" u="none" strike="noStrike" dirty="0"/>
                        <a:t>Optional: </a:t>
                      </a:r>
                      <a:r>
                        <a:rPr lang="en-IN" sz="1600" u="none" strike="noStrike" dirty="0"/>
                        <a:t>Prevented Sowing, Post Harvest Losses, Localised Calamities</a:t>
                      </a:r>
                      <a:br>
                        <a:rPr lang="en-IN" sz="1600" u="none" strike="noStrike" dirty="0"/>
                      </a:br>
                      <a:r>
                        <a:rPr lang="en-IN" sz="1600" u="none" strike="noStrike" dirty="0"/>
                        <a:t>States can also take single peril covers like hailstorm</a:t>
                      </a:r>
                    </a:p>
                    <a:p>
                      <a:pPr algn="l" fontAlgn="b"/>
                      <a:endParaRPr lang="en-IN" sz="1600" b="0" i="0" u="none" strike="noStrike" dirty="0">
                        <a:solidFill>
                          <a:srgbClr val="000000"/>
                        </a:solidFill>
                        <a:latin typeface="Times New Roman"/>
                      </a:endParaRPr>
                    </a:p>
                  </a:txBody>
                  <a:tcPr marL="6039" marR="6039" marT="6039" marB="0" anchor="b"/>
                </a:tc>
                <a:tc>
                  <a:txBody>
                    <a:bodyPr/>
                    <a:lstStyle/>
                    <a:p>
                      <a:pPr algn="l" fontAlgn="b"/>
                      <a:r>
                        <a:rPr lang="en-IN" sz="1600" u="none" strike="noStrike" dirty="0"/>
                        <a:t>Most states has taken the Basic (until 2019-20) covers and has not unbundled the covers</a:t>
                      </a:r>
                    </a:p>
                    <a:p>
                      <a:pPr algn="l" fontAlgn="b"/>
                      <a:endParaRPr lang="en-IN" sz="1600" b="0" i="0" u="none" strike="noStrike" dirty="0">
                        <a:solidFill>
                          <a:srgbClr val="000000"/>
                        </a:solidFill>
                        <a:latin typeface="Times New Roman"/>
                      </a:endParaRPr>
                    </a:p>
                  </a:txBody>
                  <a:tcPr marL="6039" marR="6039" marT="6039" marB="0" anchor="b"/>
                </a:tc>
                <a:extLst>
                  <a:ext uri="{0D108BD9-81ED-4DB2-BD59-A6C34878D82A}">
                    <a16:rowId xmlns:a16="http://schemas.microsoft.com/office/drawing/2014/main" val="10003"/>
                  </a:ext>
                </a:extLst>
              </a:tr>
              <a:tr h="404527">
                <a:tc>
                  <a:txBody>
                    <a:bodyPr/>
                    <a:lstStyle/>
                    <a:p>
                      <a:pPr algn="l" fontAlgn="b"/>
                      <a:r>
                        <a:rPr lang="en-IN" sz="1600" u="none" strike="noStrike"/>
                        <a:t>TY Calculations</a:t>
                      </a:r>
                      <a:endParaRPr lang="en-IN" sz="1600" b="0" i="0" u="none" strike="noStrike">
                        <a:solidFill>
                          <a:srgbClr val="000000"/>
                        </a:solidFill>
                        <a:latin typeface="Times New Roman"/>
                      </a:endParaRPr>
                    </a:p>
                  </a:txBody>
                  <a:tcPr marL="6039" marR="6039" marT="6039" marB="0" anchor="b"/>
                </a:tc>
                <a:tc>
                  <a:txBody>
                    <a:bodyPr/>
                    <a:lstStyle/>
                    <a:p>
                      <a:pPr algn="l" fontAlgn="b"/>
                      <a:r>
                        <a:rPr lang="en-IN" sz="1600" u="none" strike="noStrike" dirty="0"/>
                        <a:t>Fixed TY</a:t>
                      </a:r>
                      <a:endParaRPr lang="en-IN" sz="1600" b="0" i="0" u="none" strike="noStrike" dirty="0">
                        <a:solidFill>
                          <a:srgbClr val="000000"/>
                        </a:solidFill>
                        <a:latin typeface="Times New Roman"/>
                      </a:endParaRPr>
                    </a:p>
                  </a:txBody>
                  <a:tcPr marL="6039" marR="6039" marT="6039" marB="0" anchor="b"/>
                </a:tc>
                <a:tc>
                  <a:txBody>
                    <a:bodyPr/>
                    <a:lstStyle/>
                    <a:p>
                      <a:pPr algn="l" fontAlgn="b"/>
                      <a:r>
                        <a:rPr lang="en-IN" sz="1600" u="none" strike="noStrike"/>
                        <a:t>Fixed TY</a:t>
                      </a:r>
                      <a:br>
                        <a:rPr lang="en-IN" sz="1600" u="none" strike="noStrike"/>
                      </a:br>
                      <a:r>
                        <a:rPr lang="en-IN" sz="1600" u="none" strike="noStrike"/>
                        <a:t>Laddered TY</a:t>
                      </a:r>
                      <a:br>
                        <a:rPr lang="en-IN" sz="1600" u="none" strike="noStrike"/>
                      </a:br>
                      <a:r>
                        <a:rPr lang="en-IN" sz="1600" u="none" strike="noStrike"/>
                        <a:t>Variable TY</a:t>
                      </a:r>
                      <a:endParaRPr lang="en-IN" sz="1600" b="0" i="0" u="none" strike="noStrike">
                        <a:solidFill>
                          <a:srgbClr val="000000"/>
                        </a:solidFill>
                        <a:latin typeface="Times New Roman"/>
                      </a:endParaRPr>
                    </a:p>
                  </a:txBody>
                  <a:tcPr marL="6039" marR="6039" marT="6039" marB="0" anchor="b"/>
                </a:tc>
                <a:tc>
                  <a:txBody>
                    <a:bodyPr/>
                    <a:lstStyle/>
                    <a:p>
                      <a:pPr algn="l" fontAlgn="b"/>
                      <a:r>
                        <a:rPr lang="en-IN" sz="1600" u="none" strike="noStrike" dirty="0"/>
                        <a:t>Except for 1 state, so far all other states has opted Fixed TY</a:t>
                      </a:r>
                      <a:endParaRPr lang="en-IN" sz="1600" b="0" i="0" u="none" strike="noStrike" dirty="0">
                        <a:solidFill>
                          <a:srgbClr val="000000"/>
                        </a:solidFill>
                        <a:latin typeface="Times New Roman"/>
                      </a:endParaRPr>
                    </a:p>
                  </a:txBody>
                  <a:tcPr marL="6039" marR="6039" marT="6039" marB="0" anchor="b"/>
                </a:tc>
                <a:extLst>
                  <a:ext uri="{0D108BD9-81ED-4DB2-BD59-A6C34878D82A}">
                    <a16:rowId xmlns:a16="http://schemas.microsoft.com/office/drawing/2014/main" val="10004"/>
                  </a:ext>
                </a:extLst>
              </a:tr>
            </a:tbl>
          </a:graphicData>
        </a:graphic>
      </p:graphicFrame>
      <p:sp>
        <p:nvSpPr>
          <p:cNvPr id="5" name="Date Placeholder 4"/>
          <p:cNvSpPr>
            <a:spLocks noGrp="1"/>
          </p:cNvSpPr>
          <p:nvPr>
            <p:ph type="dt" sz="half" idx="10"/>
          </p:nvPr>
        </p:nvSpPr>
        <p:spPr/>
        <p:txBody>
          <a:bodyPr/>
          <a:lstStyle/>
          <a:p>
            <a:pPr>
              <a:defRPr/>
            </a:pPr>
            <a:r>
              <a:rPr lang="en-US"/>
              <a:t>26th June 2020</a:t>
            </a:r>
            <a:endParaRPr lang="en-GB" dirty="0"/>
          </a:p>
        </p:txBody>
      </p:sp>
      <p:sp>
        <p:nvSpPr>
          <p:cNvPr id="6" name="Slide Number Placeholder 5"/>
          <p:cNvSpPr>
            <a:spLocks noGrp="1"/>
          </p:cNvSpPr>
          <p:nvPr>
            <p:ph type="sldNum" sz="quarter" idx="12"/>
          </p:nvPr>
        </p:nvSpPr>
        <p:spPr/>
        <p:txBody>
          <a:bodyPr/>
          <a:lstStyle/>
          <a:p>
            <a:pPr>
              <a:defRPr/>
            </a:pPr>
            <a:fld id="{A6321966-726A-4E9E-9E02-D49DCD2200A8}" type="slidenum">
              <a:rPr lang="en-GB" smtClean="0"/>
              <a:pPr>
                <a:defRPr/>
              </a:pPr>
              <a:t>15</a:t>
            </a:fld>
            <a:endParaRPr lang="en-GB" dirty="0"/>
          </a:p>
        </p:txBody>
      </p:sp>
      <p:sp>
        <p:nvSpPr>
          <p:cNvPr id="7" name="Footer Placeholder 6"/>
          <p:cNvSpPr>
            <a:spLocks noGrp="1"/>
          </p:cNvSpPr>
          <p:nvPr>
            <p:ph type="ftr" sz="quarter" idx="11"/>
          </p:nvPr>
        </p:nvSpPr>
        <p:spPr/>
        <p:txBody>
          <a:bodyPr/>
          <a:lstStyle/>
          <a:p>
            <a:pPr>
              <a:defRPr/>
            </a:pPr>
            <a:r>
              <a:rPr lang="en-IN"/>
              <a:t>IAI webinar on Pricing Crop Insurance</a:t>
            </a:r>
            <a:endParaRPr lang="en-GB"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IN" sz="2800" dirty="0"/>
              <a:t>New Changes in PMFBY (2020-21 onwards)</a:t>
            </a:r>
          </a:p>
        </p:txBody>
      </p:sp>
      <p:sp>
        <p:nvSpPr>
          <p:cNvPr id="4" name="TextBox 3"/>
          <p:cNvSpPr txBox="1"/>
          <p:nvPr/>
        </p:nvSpPr>
        <p:spPr>
          <a:xfrm>
            <a:off x="609600" y="1905000"/>
            <a:ext cx="1143000" cy="369332"/>
          </a:xfrm>
          <a:prstGeom prst="rect">
            <a:avLst/>
          </a:prstGeom>
          <a:noFill/>
        </p:spPr>
        <p:txBody>
          <a:bodyPr wrap="square" rtlCol="0">
            <a:spAutoFit/>
          </a:bodyPr>
          <a:lstStyle/>
          <a:p>
            <a:endParaRPr lang="en-IN" dirty="0"/>
          </a:p>
        </p:txBody>
      </p:sp>
      <p:graphicFrame>
        <p:nvGraphicFramePr>
          <p:cNvPr id="11" name="Table 10"/>
          <p:cNvGraphicFramePr>
            <a:graphicFrameLocks noGrp="1"/>
          </p:cNvGraphicFramePr>
          <p:nvPr>
            <p:extLst>
              <p:ext uri="{D42A27DB-BD31-4B8C-83A1-F6EECF244321}">
                <p14:modId xmlns:p14="http://schemas.microsoft.com/office/powerpoint/2010/main" val="1347204050"/>
              </p:ext>
            </p:extLst>
          </p:nvPr>
        </p:nvGraphicFramePr>
        <p:xfrm>
          <a:off x="457200" y="1057362"/>
          <a:ext cx="8305800" cy="5486115"/>
        </p:xfrm>
        <a:graphic>
          <a:graphicData uri="http://schemas.openxmlformats.org/drawingml/2006/table">
            <a:tbl>
              <a:tblPr firstRow="1">
                <a:tableStyleId>{B301B821-A1FF-4177-AEE7-76D212191A09}</a:tableStyleId>
              </a:tblPr>
              <a:tblGrid>
                <a:gridCol w="2054452">
                  <a:extLst>
                    <a:ext uri="{9D8B030D-6E8A-4147-A177-3AD203B41FA5}">
                      <a16:colId xmlns:a16="http://schemas.microsoft.com/office/drawing/2014/main" val="20000"/>
                    </a:ext>
                  </a:extLst>
                </a:gridCol>
                <a:gridCol w="2100360">
                  <a:extLst>
                    <a:ext uri="{9D8B030D-6E8A-4147-A177-3AD203B41FA5}">
                      <a16:colId xmlns:a16="http://schemas.microsoft.com/office/drawing/2014/main" val="20001"/>
                    </a:ext>
                  </a:extLst>
                </a:gridCol>
                <a:gridCol w="2142445">
                  <a:extLst>
                    <a:ext uri="{9D8B030D-6E8A-4147-A177-3AD203B41FA5}">
                      <a16:colId xmlns:a16="http://schemas.microsoft.com/office/drawing/2014/main" val="20002"/>
                    </a:ext>
                  </a:extLst>
                </a:gridCol>
                <a:gridCol w="2008543">
                  <a:extLst>
                    <a:ext uri="{9D8B030D-6E8A-4147-A177-3AD203B41FA5}">
                      <a16:colId xmlns:a16="http://schemas.microsoft.com/office/drawing/2014/main" val="20003"/>
                    </a:ext>
                  </a:extLst>
                </a:gridCol>
              </a:tblGrid>
              <a:tr h="271285">
                <a:tc>
                  <a:txBody>
                    <a:bodyPr/>
                    <a:lstStyle/>
                    <a:p>
                      <a:pPr algn="l" fontAlgn="b"/>
                      <a:r>
                        <a:rPr lang="en-IN" sz="1100" u="none" strike="noStrike" dirty="0"/>
                        <a:t> Scheme Options</a:t>
                      </a:r>
                      <a:endParaRPr lang="en-IN" sz="1100" b="0" i="0" u="none" strike="noStrike" dirty="0">
                        <a:solidFill>
                          <a:srgbClr val="FFFFFF"/>
                        </a:solidFill>
                        <a:latin typeface="Times New Roman"/>
                      </a:endParaRPr>
                    </a:p>
                  </a:txBody>
                  <a:tcPr marL="6039" marR="6039" marT="6039" marB="0" anchor="b">
                    <a:solidFill>
                      <a:srgbClr val="002060"/>
                    </a:solidFill>
                  </a:tcPr>
                </a:tc>
                <a:tc>
                  <a:txBody>
                    <a:bodyPr/>
                    <a:lstStyle/>
                    <a:p>
                      <a:pPr algn="l" fontAlgn="b"/>
                      <a:r>
                        <a:rPr lang="en-IN" sz="1100" u="none" strike="noStrike" dirty="0"/>
                        <a:t>Until 2019-20</a:t>
                      </a:r>
                      <a:endParaRPr lang="en-IN" sz="1100" b="1" i="0" u="none" strike="noStrike" dirty="0">
                        <a:solidFill>
                          <a:srgbClr val="FFFFFF"/>
                        </a:solidFill>
                        <a:latin typeface="Times New Roman"/>
                      </a:endParaRPr>
                    </a:p>
                  </a:txBody>
                  <a:tcPr marL="6039" marR="6039" marT="6039" marB="0" anchor="b">
                    <a:solidFill>
                      <a:srgbClr val="002060"/>
                    </a:solidFill>
                  </a:tcPr>
                </a:tc>
                <a:tc>
                  <a:txBody>
                    <a:bodyPr/>
                    <a:lstStyle/>
                    <a:p>
                      <a:pPr algn="l" fontAlgn="b"/>
                      <a:r>
                        <a:rPr lang="en-IN" sz="1100" u="none" strike="noStrike" dirty="0"/>
                        <a:t>Kharif 2020-21</a:t>
                      </a:r>
                      <a:endParaRPr lang="en-IN" sz="1100" b="1" i="0" u="none" strike="noStrike" dirty="0">
                        <a:solidFill>
                          <a:srgbClr val="FFFFFF"/>
                        </a:solidFill>
                        <a:latin typeface="Times New Roman"/>
                      </a:endParaRPr>
                    </a:p>
                  </a:txBody>
                  <a:tcPr marL="6039" marR="6039" marT="6039" marB="0" anchor="b">
                    <a:solidFill>
                      <a:srgbClr val="002060"/>
                    </a:solidFill>
                  </a:tcPr>
                </a:tc>
                <a:tc>
                  <a:txBody>
                    <a:bodyPr/>
                    <a:lstStyle/>
                    <a:p>
                      <a:pPr algn="l" fontAlgn="b"/>
                      <a:r>
                        <a:rPr lang="en-IN" sz="1100" u="none" strike="noStrike" dirty="0"/>
                        <a:t>Trends in tenders released until 15 </a:t>
                      </a:r>
                      <a:r>
                        <a:rPr lang="en-IN" sz="1100" u="none" strike="noStrike" dirty="0" err="1"/>
                        <a:t>th</a:t>
                      </a:r>
                      <a:r>
                        <a:rPr lang="en-IN" sz="1100" u="none" strike="noStrike" dirty="0"/>
                        <a:t> June 2020</a:t>
                      </a:r>
                      <a:endParaRPr lang="en-IN" sz="1100" b="1" i="0" u="none" strike="noStrike" dirty="0">
                        <a:solidFill>
                          <a:srgbClr val="FFFFFF"/>
                        </a:solidFill>
                        <a:latin typeface="Times New Roman"/>
                      </a:endParaRPr>
                    </a:p>
                  </a:txBody>
                  <a:tcPr marL="6039" marR="6039" marT="6039" marB="0" anchor="b">
                    <a:solidFill>
                      <a:srgbClr val="002060"/>
                    </a:solidFill>
                  </a:tcPr>
                </a:tc>
                <a:extLst>
                  <a:ext uri="{0D108BD9-81ED-4DB2-BD59-A6C34878D82A}">
                    <a16:rowId xmlns:a16="http://schemas.microsoft.com/office/drawing/2014/main" val="10000"/>
                  </a:ext>
                </a:extLst>
              </a:tr>
              <a:tr h="1070739">
                <a:tc>
                  <a:txBody>
                    <a:bodyPr/>
                    <a:lstStyle/>
                    <a:p>
                      <a:pPr algn="l" fontAlgn="b"/>
                      <a:r>
                        <a:rPr lang="en-IN" sz="1400" u="none" strike="noStrike" dirty="0"/>
                        <a:t>Central Govt Subsidy</a:t>
                      </a:r>
                      <a:endParaRPr lang="en-IN" sz="1400" b="0" i="0" u="none" strike="noStrike" dirty="0">
                        <a:solidFill>
                          <a:srgbClr val="000000"/>
                        </a:solidFill>
                        <a:latin typeface="Times New Roman"/>
                      </a:endParaRPr>
                    </a:p>
                  </a:txBody>
                  <a:tcPr marL="6039" marR="6039" marT="6039" marB="0" anchor="b"/>
                </a:tc>
                <a:tc>
                  <a:txBody>
                    <a:bodyPr/>
                    <a:lstStyle/>
                    <a:p>
                      <a:pPr algn="l" fontAlgn="b"/>
                      <a:r>
                        <a:rPr lang="en-IN" sz="1400" u="none" strike="noStrike" dirty="0"/>
                        <a:t>Apart from Farmer's Share, the rest is equally shared by the state and the central</a:t>
                      </a:r>
                      <a:endParaRPr lang="en-IN" sz="1400" b="0" i="0" u="none" strike="noStrike" dirty="0">
                        <a:solidFill>
                          <a:srgbClr val="000000"/>
                        </a:solidFill>
                        <a:latin typeface="Times New Roman"/>
                      </a:endParaRPr>
                    </a:p>
                  </a:txBody>
                  <a:tcPr marL="6039" marR="6039" marT="6039" marB="0" anchor="b"/>
                </a:tc>
                <a:tc>
                  <a:txBody>
                    <a:bodyPr/>
                    <a:lstStyle/>
                    <a:p>
                      <a:pPr algn="l" fontAlgn="b"/>
                      <a:r>
                        <a:rPr lang="en-IN" sz="1400" u="none" strike="noStrike" dirty="0"/>
                        <a:t>Subsidy will be still equally shared up to a cap on the premium rate. The cap is 30% for unirrigated areas/crops and 25% for irrigated areas/ crops.</a:t>
                      </a:r>
                      <a:br>
                        <a:rPr lang="en-IN" sz="1400" u="none" strike="noStrike" dirty="0"/>
                      </a:br>
                      <a:br>
                        <a:rPr lang="en-IN" sz="1400" u="none" strike="noStrike" dirty="0"/>
                      </a:br>
                      <a:r>
                        <a:rPr lang="en-IN" sz="1400" u="none" strike="noStrike" dirty="0"/>
                        <a:t>NE Indian states alone are eligible up to 90% central subsidy</a:t>
                      </a:r>
                      <a:endParaRPr lang="en-IN" sz="1400" b="0" i="0" u="none" strike="noStrike" dirty="0">
                        <a:solidFill>
                          <a:srgbClr val="000000"/>
                        </a:solidFill>
                        <a:latin typeface="Times New Roman"/>
                      </a:endParaRPr>
                    </a:p>
                  </a:txBody>
                  <a:tcPr marL="6039" marR="6039" marT="6039" marB="0" anchor="b"/>
                </a:tc>
                <a:tc>
                  <a:txBody>
                    <a:bodyPr/>
                    <a:lstStyle/>
                    <a:p>
                      <a:pPr algn="l" fontAlgn="b"/>
                      <a:r>
                        <a:rPr lang="en-IN" sz="1400" u="none" strike="noStrike" dirty="0"/>
                        <a:t>No deviations</a:t>
                      </a:r>
                      <a:endParaRPr lang="en-IN" sz="1400" b="0" i="0" u="none" strike="noStrike" dirty="0">
                        <a:solidFill>
                          <a:srgbClr val="000000"/>
                        </a:solidFill>
                        <a:latin typeface="Times New Roman"/>
                      </a:endParaRPr>
                    </a:p>
                  </a:txBody>
                  <a:tcPr marL="6039" marR="6039" marT="6039" marB="0" anchor="b"/>
                </a:tc>
                <a:extLst>
                  <a:ext uri="{0D108BD9-81ED-4DB2-BD59-A6C34878D82A}">
                    <a16:rowId xmlns:a16="http://schemas.microsoft.com/office/drawing/2014/main" val="10005"/>
                  </a:ext>
                </a:extLst>
              </a:tr>
              <a:tr h="342256">
                <a:tc>
                  <a:txBody>
                    <a:bodyPr/>
                    <a:lstStyle/>
                    <a:p>
                      <a:pPr algn="l" fontAlgn="b"/>
                      <a:r>
                        <a:rPr lang="en-IN" sz="1400" u="none" strike="noStrike"/>
                        <a:t>Smart Sampling (Strateified Sampling) to optimise CCEs</a:t>
                      </a:r>
                      <a:endParaRPr lang="en-IN" sz="1400" b="0" i="0" u="none" strike="noStrike">
                        <a:solidFill>
                          <a:srgbClr val="000000"/>
                        </a:solidFill>
                        <a:latin typeface="Times New Roman"/>
                      </a:endParaRPr>
                    </a:p>
                  </a:txBody>
                  <a:tcPr marL="6039" marR="6039" marT="6039" marB="0" anchor="b"/>
                </a:tc>
                <a:tc>
                  <a:txBody>
                    <a:bodyPr/>
                    <a:lstStyle/>
                    <a:p>
                      <a:pPr algn="l" fontAlgn="b"/>
                      <a:r>
                        <a:rPr lang="en-IN" sz="1400" u="none" strike="noStrike"/>
                        <a:t>Allowed (States can...)</a:t>
                      </a:r>
                      <a:endParaRPr lang="en-IN" sz="1400" b="0" i="0" u="none" strike="noStrike">
                        <a:solidFill>
                          <a:srgbClr val="000000"/>
                        </a:solidFill>
                        <a:latin typeface="Times New Roman"/>
                      </a:endParaRPr>
                    </a:p>
                  </a:txBody>
                  <a:tcPr marL="6039" marR="6039" marT="6039" marB="0" anchor="b"/>
                </a:tc>
                <a:tc>
                  <a:txBody>
                    <a:bodyPr/>
                    <a:lstStyle/>
                    <a:p>
                      <a:pPr algn="l" fontAlgn="b"/>
                      <a:r>
                        <a:rPr lang="en-IN" sz="1400" u="none" strike="noStrike" dirty="0"/>
                        <a:t>Directed (States have to...)</a:t>
                      </a:r>
                      <a:endParaRPr lang="en-IN" sz="1400" b="0" i="0" u="none" strike="noStrike" dirty="0">
                        <a:solidFill>
                          <a:srgbClr val="000000"/>
                        </a:solidFill>
                        <a:latin typeface="Times New Roman"/>
                      </a:endParaRPr>
                    </a:p>
                  </a:txBody>
                  <a:tcPr marL="6039" marR="6039" marT="6039" marB="0" anchor="b"/>
                </a:tc>
                <a:tc>
                  <a:txBody>
                    <a:bodyPr/>
                    <a:lstStyle/>
                    <a:p>
                      <a:pPr algn="l" fontAlgn="b"/>
                      <a:r>
                        <a:rPr lang="en-IN" sz="1400" u="none" strike="noStrike"/>
                        <a:t>Adoption to be seen</a:t>
                      </a:r>
                      <a:endParaRPr lang="en-IN" sz="1400" b="0" i="0" u="none" strike="noStrike">
                        <a:solidFill>
                          <a:srgbClr val="000000"/>
                        </a:solidFill>
                        <a:latin typeface="Times New Roman"/>
                      </a:endParaRPr>
                    </a:p>
                  </a:txBody>
                  <a:tcPr marL="6039" marR="6039" marT="6039" marB="0" anchor="b"/>
                </a:tc>
                <a:extLst>
                  <a:ext uri="{0D108BD9-81ED-4DB2-BD59-A6C34878D82A}">
                    <a16:rowId xmlns:a16="http://schemas.microsoft.com/office/drawing/2014/main" val="10006"/>
                  </a:ext>
                </a:extLst>
              </a:tr>
              <a:tr h="671012">
                <a:tc>
                  <a:txBody>
                    <a:bodyPr/>
                    <a:lstStyle/>
                    <a:p>
                      <a:pPr algn="l" fontAlgn="b"/>
                      <a:r>
                        <a:rPr lang="en-IN" sz="1400" u="none" strike="noStrike"/>
                        <a:t>Two step process of Loss Estimation to be adopted based on "Deviation Matrix" using specific triggers like weather indicators, satellite imagery etc for targeting CCE</a:t>
                      </a:r>
                      <a:endParaRPr lang="en-IN" sz="1400" b="0" i="0" u="none" strike="noStrike">
                        <a:solidFill>
                          <a:srgbClr val="000000"/>
                        </a:solidFill>
                        <a:latin typeface="Times New Roman"/>
                      </a:endParaRPr>
                    </a:p>
                  </a:txBody>
                  <a:tcPr marL="6039" marR="6039" marT="6039" marB="0" anchor="b"/>
                </a:tc>
                <a:tc>
                  <a:txBody>
                    <a:bodyPr/>
                    <a:lstStyle/>
                    <a:p>
                      <a:pPr algn="l" fontAlgn="b"/>
                      <a:r>
                        <a:rPr lang="en-IN" sz="1400" u="none" strike="noStrike"/>
                        <a:t>Not mentioned</a:t>
                      </a:r>
                      <a:endParaRPr lang="en-IN" sz="1400" b="0" i="0" u="none" strike="noStrike">
                        <a:solidFill>
                          <a:srgbClr val="000000"/>
                        </a:solidFill>
                        <a:latin typeface="Times New Roman"/>
                      </a:endParaRPr>
                    </a:p>
                  </a:txBody>
                  <a:tcPr marL="6039" marR="6039" marT="6039" marB="0" anchor="b"/>
                </a:tc>
                <a:tc>
                  <a:txBody>
                    <a:bodyPr/>
                    <a:lstStyle/>
                    <a:p>
                      <a:pPr algn="l" fontAlgn="b"/>
                      <a:r>
                        <a:rPr lang="en-IN" sz="1400" u="none" strike="noStrike" dirty="0"/>
                        <a:t>Newly </a:t>
                      </a:r>
                      <a:r>
                        <a:rPr lang="en-IN" sz="1400" u="none" strike="noStrike" dirty="0" err="1"/>
                        <a:t>intorduced</a:t>
                      </a:r>
                      <a:endParaRPr lang="en-IN" sz="1400" b="0" i="0" u="none" strike="noStrike" dirty="0">
                        <a:solidFill>
                          <a:srgbClr val="000000"/>
                        </a:solidFill>
                        <a:latin typeface="Times New Roman"/>
                      </a:endParaRPr>
                    </a:p>
                  </a:txBody>
                  <a:tcPr marL="6039" marR="6039" marT="6039" marB="0" anchor="b"/>
                </a:tc>
                <a:tc>
                  <a:txBody>
                    <a:bodyPr/>
                    <a:lstStyle/>
                    <a:p>
                      <a:pPr algn="l" fontAlgn="b"/>
                      <a:r>
                        <a:rPr lang="en-IN" sz="1400" u="none" strike="noStrike" dirty="0"/>
                        <a:t>Detailed guidelines awaited</a:t>
                      </a:r>
                      <a:endParaRPr lang="en-IN" sz="1400" b="0" i="0" u="none" strike="noStrike" dirty="0">
                        <a:solidFill>
                          <a:srgbClr val="000000"/>
                        </a:solidFill>
                        <a:latin typeface="Times New Roman"/>
                      </a:endParaRPr>
                    </a:p>
                  </a:txBody>
                  <a:tcPr marL="6039" marR="6039" marT="6039" marB="0" anchor="b"/>
                </a:tc>
                <a:extLst>
                  <a:ext uri="{0D108BD9-81ED-4DB2-BD59-A6C34878D82A}">
                    <a16:rowId xmlns:a16="http://schemas.microsoft.com/office/drawing/2014/main" val="10007"/>
                  </a:ext>
                </a:extLst>
              </a:tr>
              <a:tr h="537770">
                <a:tc>
                  <a:txBody>
                    <a:bodyPr/>
                    <a:lstStyle/>
                    <a:p>
                      <a:pPr algn="l" fontAlgn="b"/>
                      <a:r>
                        <a:rPr lang="en-IN" sz="1400" u="none" strike="noStrike"/>
                        <a:t>In case of non provision of yield data beyond cut off date, the Insurer can settle claims using yield estimated by technology solutions</a:t>
                      </a:r>
                      <a:endParaRPr lang="en-IN" sz="1400" b="0" i="0" u="none" strike="noStrike">
                        <a:solidFill>
                          <a:srgbClr val="000000"/>
                        </a:solidFill>
                        <a:latin typeface="Times New Roman"/>
                      </a:endParaRPr>
                    </a:p>
                  </a:txBody>
                  <a:tcPr marL="6039" marR="6039" marT="6039" marB="0" anchor="b"/>
                </a:tc>
                <a:tc>
                  <a:txBody>
                    <a:bodyPr/>
                    <a:lstStyle/>
                    <a:p>
                      <a:pPr algn="l" fontAlgn="b"/>
                      <a:r>
                        <a:rPr lang="en-IN" sz="1400" u="none" strike="noStrike" dirty="0"/>
                        <a:t>Not mentioned</a:t>
                      </a:r>
                      <a:endParaRPr lang="en-IN" sz="1400" b="0" i="0" u="none" strike="noStrike" dirty="0">
                        <a:solidFill>
                          <a:srgbClr val="000000"/>
                        </a:solidFill>
                        <a:latin typeface="Times New Roman"/>
                      </a:endParaRPr>
                    </a:p>
                  </a:txBody>
                  <a:tcPr marL="6039" marR="6039" marT="6039" marB="0" anchor="b"/>
                </a:tc>
                <a:tc>
                  <a:txBody>
                    <a:bodyPr/>
                    <a:lstStyle/>
                    <a:p>
                      <a:pPr algn="l" fontAlgn="b"/>
                      <a:r>
                        <a:rPr lang="en-IN" sz="1400" u="none" strike="noStrike" dirty="0"/>
                        <a:t>Newly introduced</a:t>
                      </a:r>
                      <a:endParaRPr lang="en-IN" sz="1400" b="0" i="0" u="none" strike="noStrike" dirty="0">
                        <a:solidFill>
                          <a:srgbClr val="000000"/>
                        </a:solidFill>
                        <a:latin typeface="Times New Roman"/>
                      </a:endParaRPr>
                    </a:p>
                  </a:txBody>
                  <a:tcPr marL="6039" marR="6039" marT="6039" marB="0" anchor="b"/>
                </a:tc>
                <a:tc>
                  <a:txBody>
                    <a:bodyPr/>
                    <a:lstStyle/>
                    <a:p>
                      <a:pPr algn="l" fontAlgn="b"/>
                      <a:r>
                        <a:rPr lang="en-IN" sz="1400" u="none" strike="noStrike" dirty="0"/>
                        <a:t>Detailed guidelines awaited</a:t>
                      </a:r>
                      <a:endParaRPr lang="en-IN" sz="1400" b="0" i="0" u="none" strike="noStrike" dirty="0">
                        <a:solidFill>
                          <a:srgbClr val="000000"/>
                        </a:solidFill>
                        <a:latin typeface="Times New Roman"/>
                      </a:endParaRPr>
                    </a:p>
                  </a:txBody>
                  <a:tcPr marL="6039" marR="6039" marT="6039" marB="0" anchor="b"/>
                </a:tc>
                <a:extLst>
                  <a:ext uri="{0D108BD9-81ED-4DB2-BD59-A6C34878D82A}">
                    <a16:rowId xmlns:a16="http://schemas.microsoft.com/office/drawing/2014/main" val="10008"/>
                  </a:ext>
                </a:extLst>
              </a:tr>
            </a:tbl>
          </a:graphicData>
        </a:graphic>
      </p:graphicFrame>
      <p:sp>
        <p:nvSpPr>
          <p:cNvPr id="5" name="Date Placeholder 4"/>
          <p:cNvSpPr>
            <a:spLocks noGrp="1"/>
          </p:cNvSpPr>
          <p:nvPr>
            <p:ph type="dt" sz="half" idx="10"/>
          </p:nvPr>
        </p:nvSpPr>
        <p:spPr/>
        <p:txBody>
          <a:bodyPr/>
          <a:lstStyle/>
          <a:p>
            <a:pPr>
              <a:defRPr/>
            </a:pPr>
            <a:r>
              <a:rPr lang="en-US"/>
              <a:t>26th June 2020</a:t>
            </a:r>
            <a:endParaRPr lang="en-GB" dirty="0"/>
          </a:p>
        </p:txBody>
      </p:sp>
      <p:sp>
        <p:nvSpPr>
          <p:cNvPr id="6" name="Slide Number Placeholder 5"/>
          <p:cNvSpPr>
            <a:spLocks noGrp="1"/>
          </p:cNvSpPr>
          <p:nvPr>
            <p:ph type="sldNum" sz="quarter" idx="12"/>
          </p:nvPr>
        </p:nvSpPr>
        <p:spPr/>
        <p:txBody>
          <a:bodyPr/>
          <a:lstStyle/>
          <a:p>
            <a:pPr>
              <a:defRPr/>
            </a:pPr>
            <a:fld id="{A6321966-726A-4E9E-9E02-D49DCD2200A8}" type="slidenum">
              <a:rPr lang="en-GB" smtClean="0"/>
              <a:pPr>
                <a:defRPr/>
              </a:pPr>
              <a:t>16</a:t>
            </a:fld>
            <a:endParaRPr lang="en-GB" dirty="0"/>
          </a:p>
        </p:txBody>
      </p:sp>
      <p:sp>
        <p:nvSpPr>
          <p:cNvPr id="7" name="Footer Placeholder 6"/>
          <p:cNvSpPr>
            <a:spLocks noGrp="1"/>
          </p:cNvSpPr>
          <p:nvPr>
            <p:ph type="ftr" sz="quarter" idx="11"/>
          </p:nvPr>
        </p:nvSpPr>
        <p:spPr/>
        <p:txBody>
          <a:bodyPr/>
          <a:lstStyle/>
          <a:p>
            <a:pPr>
              <a:defRPr/>
            </a:pPr>
            <a:r>
              <a:rPr lang="en-IN"/>
              <a:t>IAI webinar on Pricing Crop Insurance</a:t>
            </a:r>
            <a:endParaRPr lang="en-GB" dirty="0"/>
          </a:p>
        </p:txBody>
      </p:sp>
    </p:spTree>
    <p:extLst>
      <p:ext uri="{BB962C8B-B14F-4D97-AF65-F5344CB8AC3E}">
        <p14:creationId xmlns:p14="http://schemas.microsoft.com/office/powerpoint/2010/main" val="35070186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381001"/>
          </a:xfrm>
        </p:spPr>
        <p:txBody>
          <a:bodyPr>
            <a:normAutofit fontScale="90000"/>
          </a:bodyPr>
          <a:lstStyle/>
          <a:p>
            <a:pPr algn="l"/>
            <a:r>
              <a:rPr lang="en-IN" sz="2800" dirty="0"/>
              <a:t>State is the most important selection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8110072"/>
              </p:ext>
            </p:extLst>
          </p:nvPr>
        </p:nvGraphicFramePr>
        <p:xfrm>
          <a:off x="457200" y="1447801"/>
          <a:ext cx="8229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40296916"/>
              </p:ext>
            </p:extLst>
          </p:nvPr>
        </p:nvGraphicFramePr>
        <p:xfrm>
          <a:off x="457200" y="3048001"/>
          <a:ext cx="8229600" cy="129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016949468"/>
              </p:ext>
            </p:extLst>
          </p:nvPr>
        </p:nvGraphicFramePr>
        <p:xfrm>
          <a:off x="457200" y="4572000"/>
          <a:ext cx="8229600" cy="1676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Date Placeholder 6"/>
          <p:cNvSpPr>
            <a:spLocks noGrp="1"/>
          </p:cNvSpPr>
          <p:nvPr>
            <p:ph type="dt" sz="half" idx="10"/>
          </p:nvPr>
        </p:nvSpPr>
        <p:spPr/>
        <p:txBody>
          <a:bodyPr/>
          <a:lstStyle/>
          <a:p>
            <a:r>
              <a:rPr lang="en-US"/>
              <a:t>26th June 2020</a:t>
            </a:r>
          </a:p>
        </p:txBody>
      </p:sp>
      <p:sp>
        <p:nvSpPr>
          <p:cNvPr id="8" name="Slide Number Placeholder 7"/>
          <p:cNvSpPr>
            <a:spLocks noGrp="1"/>
          </p:cNvSpPr>
          <p:nvPr>
            <p:ph type="sldNum" sz="quarter" idx="12"/>
          </p:nvPr>
        </p:nvSpPr>
        <p:spPr/>
        <p:txBody>
          <a:bodyPr/>
          <a:lstStyle/>
          <a:p>
            <a:fld id="{B6F15528-21DE-4FAA-801E-634DDDAF4B2B}" type="slidenum">
              <a:rPr lang="en-US" smtClean="0"/>
              <a:pPr/>
              <a:t>17</a:t>
            </a:fld>
            <a:endParaRPr lang="en-US"/>
          </a:p>
        </p:txBody>
      </p:sp>
      <p:sp>
        <p:nvSpPr>
          <p:cNvPr id="9" name="Footer Placeholder 8"/>
          <p:cNvSpPr>
            <a:spLocks noGrp="1"/>
          </p:cNvSpPr>
          <p:nvPr>
            <p:ph type="ftr" sz="quarter" idx="11"/>
          </p:nvPr>
        </p:nvSpPr>
        <p:spPr/>
        <p:txBody>
          <a:bodyPr/>
          <a:lstStyle/>
          <a:p>
            <a:pPr>
              <a:defRPr/>
            </a:pPr>
            <a:r>
              <a:rPr lang="en-IN"/>
              <a:t>IAI webinar on Pricing Crop Insurance</a:t>
            </a:r>
            <a:endParaRPr lang="en-GB"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a:t>Pricing Component of PMFBY</a:t>
            </a:r>
          </a:p>
        </p:txBody>
      </p:sp>
      <p:graphicFrame>
        <p:nvGraphicFramePr>
          <p:cNvPr id="4" name="Diagram 3"/>
          <p:cNvGraphicFramePr/>
          <p:nvPr>
            <p:extLst>
              <p:ext uri="{D42A27DB-BD31-4B8C-83A1-F6EECF244321}">
                <p14:modId xmlns:p14="http://schemas.microsoft.com/office/powerpoint/2010/main" val="4218355839"/>
              </p:ext>
            </p:extLst>
          </p:nvPr>
        </p:nvGraphicFramePr>
        <p:xfrm>
          <a:off x="76200" y="1447799"/>
          <a:ext cx="8991600" cy="3657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r>
              <a:rPr lang="en-US"/>
              <a:t>26th June 2020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
        <p:nvSpPr>
          <p:cNvPr id="7" name="Footer Placeholder 6"/>
          <p:cNvSpPr>
            <a:spLocks noGrp="1"/>
          </p:cNvSpPr>
          <p:nvPr>
            <p:ph type="ftr" sz="quarter" idx="11"/>
          </p:nvPr>
        </p:nvSpPr>
        <p:spPr/>
        <p:txBody>
          <a:bodyPr/>
          <a:lstStyle/>
          <a:p>
            <a:pPr>
              <a:defRPr/>
            </a:pPr>
            <a:r>
              <a:rPr lang="en-IN"/>
              <a:t>IAI webinar on Pricing Crop Insurance</a:t>
            </a:r>
            <a:endParaRPr lang="en-GB"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781800" cy="643592"/>
          </a:xfrm>
        </p:spPr>
        <p:txBody>
          <a:bodyPr/>
          <a:lstStyle/>
          <a:p>
            <a:pPr algn="l"/>
            <a:r>
              <a:rPr lang="en-IN" sz="3200" dirty="0"/>
              <a:t>Steps in Burn Cost calculation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2285010"/>
              </p:ext>
            </p:extLst>
          </p:nvPr>
        </p:nvGraphicFramePr>
        <p:xfrm>
          <a:off x="457200" y="2743200"/>
          <a:ext cx="82296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52400" y="3962400"/>
            <a:ext cx="3429000" cy="1938992"/>
          </a:xfrm>
          <a:prstGeom prst="rect">
            <a:avLst/>
          </a:prstGeom>
          <a:solidFill>
            <a:srgbClr val="002060"/>
          </a:solidFill>
        </p:spPr>
        <p:txBody>
          <a:bodyPr wrap="square" rtlCol="0">
            <a:spAutoFit/>
          </a:bodyPr>
          <a:lstStyle/>
          <a:p>
            <a:pPr marL="228600" indent="-228600">
              <a:buAutoNum type="arabicPeriod"/>
            </a:pPr>
            <a:r>
              <a:rPr lang="en-IN" sz="1200" dirty="0">
                <a:solidFill>
                  <a:schemeClr val="bg1"/>
                </a:solidFill>
              </a:rPr>
              <a:t>Total ESI and its fitment with overall business objectives </a:t>
            </a:r>
          </a:p>
          <a:p>
            <a:pPr marL="228600" indent="-228600">
              <a:buAutoNum type="arabicPeriod"/>
            </a:pPr>
            <a:r>
              <a:rPr lang="en-IN" sz="1200" dirty="0">
                <a:solidFill>
                  <a:schemeClr val="bg1"/>
                </a:solidFill>
              </a:rPr>
              <a:t>Past Experience of the Cluster </a:t>
            </a:r>
          </a:p>
          <a:p>
            <a:pPr marL="228600" indent="-228600">
              <a:buAutoNum type="arabicPeriod"/>
            </a:pPr>
            <a:r>
              <a:rPr lang="en-IN" sz="1200" dirty="0">
                <a:solidFill>
                  <a:schemeClr val="bg1"/>
                </a:solidFill>
              </a:rPr>
              <a:t>Main Crop Mix and Irrigated : Rain-fed mix</a:t>
            </a:r>
          </a:p>
          <a:p>
            <a:pPr marL="228600" indent="-228600">
              <a:buAutoNum type="arabicPeriod"/>
            </a:pPr>
            <a:r>
              <a:rPr lang="en-IN" sz="1200" dirty="0">
                <a:solidFill>
                  <a:schemeClr val="bg1"/>
                </a:solidFill>
              </a:rPr>
              <a:t>Past rainfall patterns</a:t>
            </a:r>
          </a:p>
          <a:p>
            <a:pPr marL="228600" indent="-228600">
              <a:buAutoNum type="arabicPeriod"/>
            </a:pPr>
            <a:r>
              <a:rPr lang="en-IN" sz="1200" dirty="0">
                <a:solidFill>
                  <a:schemeClr val="bg1"/>
                </a:solidFill>
              </a:rPr>
              <a:t>Company’s  preparedness</a:t>
            </a:r>
          </a:p>
          <a:p>
            <a:pPr marL="228600" indent="-228600">
              <a:buAutoNum type="arabicPeriod"/>
            </a:pPr>
            <a:r>
              <a:rPr lang="en-IN" sz="1200" dirty="0">
                <a:solidFill>
                  <a:schemeClr val="bg1"/>
                </a:solidFill>
              </a:rPr>
              <a:t>Present forecasts like El Nino and IOD</a:t>
            </a:r>
          </a:p>
          <a:p>
            <a:pPr marL="228600" indent="-228600">
              <a:buAutoNum type="arabicPeriod"/>
            </a:pPr>
            <a:r>
              <a:rPr lang="en-IN" sz="1200" dirty="0">
                <a:solidFill>
                  <a:schemeClr val="bg1"/>
                </a:solidFill>
              </a:rPr>
              <a:t>Past sources of disputes and how are they addressed at present (like localised calamities and CCEs )</a:t>
            </a:r>
          </a:p>
        </p:txBody>
      </p:sp>
      <p:sp>
        <p:nvSpPr>
          <p:cNvPr id="8" name="TextBox 7"/>
          <p:cNvSpPr txBox="1"/>
          <p:nvPr/>
        </p:nvSpPr>
        <p:spPr>
          <a:xfrm>
            <a:off x="1447800" y="1600200"/>
            <a:ext cx="4191000" cy="1384995"/>
          </a:xfrm>
          <a:prstGeom prst="rect">
            <a:avLst/>
          </a:prstGeom>
          <a:solidFill>
            <a:srgbClr val="002060"/>
          </a:solidFill>
        </p:spPr>
        <p:txBody>
          <a:bodyPr wrap="square" rtlCol="0">
            <a:spAutoFit/>
          </a:bodyPr>
          <a:lstStyle/>
          <a:p>
            <a:pPr marL="228600" indent="-228600">
              <a:buAutoNum type="arabicPeriod"/>
            </a:pPr>
            <a:r>
              <a:rPr lang="en-IN" sz="1400" dirty="0">
                <a:solidFill>
                  <a:schemeClr val="bg1"/>
                </a:solidFill>
              </a:rPr>
              <a:t>Yield data by crop, IU for 7 years or more</a:t>
            </a:r>
          </a:p>
          <a:p>
            <a:pPr marL="228600" indent="-228600">
              <a:buAutoNum type="arabicPeriod"/>
            </a:pPr>
            <a:r>
              <a:rPr lang="en-IN" sz="1400" dirty="0">
                <a:solidFill>
                  <a:schemeClr val="bg1"/>
                </a:solidFill>
              </a:rPr>
              <a:t>Insured Area for the past years</a:t>
            </a:r>
          </a:p>
          <a:p>
            <a:pPr marL="228600" indent="-228600">
              <a:buAutoNum type="arabicPeriod"/>
            </a:pPr>
            <a:r>
              <a:rPr lang="en-IN" sz="1400" dirty="0">
                <a:solidFill>
                  <a:schemeClr val="bg1"/>
                </a:solidFill>
              </a:rPr>
              <a:t>Sowing Areas for the past year</a:t>
            </a:r>
          </a:p>
          <a:p>
            <a:pPr marL="228600" indent="-228600">
              <a:buAutoNum type="arabicPeriod"/>
            </a:pPr>
            <a:r>
              <a:rPr lang="en-IN" sz="1400" dirty="0">
                <a:solidFill>
                  <a:schemeClr val="bg1"/>
                </a:solidFill>
              </a:rPr>
              <a:t>Past premiums and Claims</a:t>
            </a:r>
          </a:p>
          <a:p>
            <a:pPr marL="228600" indent="-228600">
              <a:buAutoNum type="arabicPeriod"/>
            </a:pPr>
            <a:r>
              <a:rPr lang="en-IN" sz="1400" dirty="0">
                <a:solidFill>
                  <a:schemeClr val="bg1"/>
                </a:solidFill>
              </a:rPr>
              <a:t>Sum Insured in the past and proposed</a:t>
            </a:r>
          </a:p>
          <a:p>
            <a:pPr marL="228600" indent="-228600">
              <a:buAutoNum type="arabicPeriod"/>
            </a:pPr>
            <a:r>
              <a:rPr lang="en-IN" sz="1400" dirty="0">
                <a:solidFill>
                  <a:schemeClr val="bg1"/>
                </a:solidFill>
              </a:rPr>
              <a:t>Rainfall and other key weather parameters</a:t>
            </a:r>
          </a:p>
        </p:txBody>
      </p:sp>
      <p:sp>
        <p:nvSpPr>
          <p:cNvPr id="9" name="TextBox 8"/>
          <p:cNvSpPr txBox="1"/>
          <p:nvPr/>
        </p:nvSpPr>
        <p:spPr>
          <a:xfrm>
            <a:off x="3886200" y="3962400"/>
            <a:ext cx="2438400" cy="1077218"/>
          </a:xfrm>
          <a:prstGeom prst="rect">
            <a:avLst/>
          </a:prstGeom>
          <a:solidFill>
            <a:srgbClr val="002060"/>
          </a:solidFill>
        </p:spPr>
        <p:txBody>
          <a:bodyPr wrap="square" rtlCol="0">
            <a:spAutoFit/>
          </a:bodyPr>
          <a:lstStyle/>
          <a:p>
            <a:r>
              <a:rPr lang="en-IN" sz="1600" dirty="0">
                <a:solidFill>
                  <a:schemeClr val="bg1"/>
                </a:solidFill>
              </a:rPr>
              <a:t>Three options of TY:</a:t>
            </a:r>
          </a:p>
          <a:p>
            <a:pPr marL="342900" indent="-342900">
              <a:buAutoNum type="arabicPeriod"/>
            </a:pPr>
            <a:r>
              <a:rPr lang="en-IN" sz="1600" dirty="0">
                <a:solidFill>
                  <a:schemeClr val="bg1"/>
                </a:solidFill>
              </a:rPr>
              <a:t>Fixed TY</a:t>
            </a:r>
          </a:p>
          <a:p>
            <a:pPr marL="342900" indent="-342900">
              <a:buAutoNum type="arabicPeriod"/>
            </a:pPr>
            <a:r>
              <a:rPr lang="en-IN" sz="1600" dirty="0">
                <a:solidFill>
                  <a:schemeClr val="bg1"/>
                </a:solidFill>
              </a:rPr>
              <a:t>Laddered TY</a:t>
            </a:r>
          </a:p>
          <a:p>
            <a:pPr marL="342900" indent="-342900">
              <a:buAutoNum type="arabicPeriod"/>
            </a:pPr>
            <a:r>
              <a:rPr lang="en-IN" sz="1600" dirty="0">
                <a:solidFill>
                  <a:schemeClr val="bg1"/>
                </a:solidFill>
              </a:rPr>
              <a:t>Variable TY</a:t>
            </a:r>
          </a:p>
        </p:txBody>
      </p:sp>
      <p:sp>
        <p:nvSpPr>
          <p:cNvPr id="10" name="Date Placeholder 9"/>
          <p:cNvSpPr>
            <a:spLocks noGrp="1"/>
          </p:cNvSpPr>
          <p:nvPr>
            <p:ph type="dt" sz="half" idx="10"/>
          </p:nvPr>
        </p:nvSpPr>
        <p:spPr/>
        <p:txBody>
          <a:bodyPr/>
          <a:lstStyle/>
          <a:p>
            <a:r>
              <a:rPr lang="en-US"/>
              <a:t>26th June 2020</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19</a:t>
            </a:fld>
            <a:endParaRPr lang="en-US"/>
          </a:p>
        </p:txBody>
      </p:sp>
      <p:sp>
        <p:nvSpPr>
          <p:cNvPr id="12" name="Footer Placeholder 11"/>
          <p:cNvSpPr>
            <a:spLocks noGrp="1"/>
          </p:cNvSpPr>
          <p:nvPr>
            <p:ph type="ftr" sz="quarter" idx="11"/>
          </p:nvPr>
        </p:nvSpPr>
        <p:spPr/>
        <p:txBody>
          <a:bodyPr/>
          <a:lstStyle/>
          <a:p>
            <a:pPr>
              <a:defRPr/>
            </a:pPr>
            <a:r>
              <a:rPr lang="en-IN"/>
              <a:t>IAI webinar on Pricing Crop Insurance</a:t>
            </a:r>
            <a:endParaRPr lang="en-GB"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653" y="152400"/>
            <a:ext cx="1085347" cy="1093347"/>
          </a:xfrm>
          <a:prstGeom prst="rect">
            <a:avLst/>
          </a:prstGeom>
          <a:blipFill dpi="0" rotWithShape="1">
            <a:blip r:embed="rId4" cstate="print"/>
            <a:srcRect/>
            <a:stretch>
              <a:fillRect/>
            </a:stretch>
          </a:blipFill>
        </p:spPr>
      </p:pic>
      <p:sp>
        <p:nvSpPr>
          <p:cNvPr id="3" name="Rectangle 2"/>
          <p:cNvSpPr txBox="1">
            <a:spLocks noChangeArrowheads="1"/>
          </p:cNvSpPr>
          <p:nvPr/>
        </p:nvSpPr>
        <p:spPr>
          <a:xfrm>
            <a:off x="1356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Welcome Instructions</a:t>
            </a:r>
          </a:p>
        </p:txBody>
      </p:sp>
      <p:sp>
        <p:nvSpPr>
          <p:cNvPr id="5" name="Footer Placeholder 4"/>
          <p:cNvSpPr txBox="1">
            <a:spLocks/>
          </p:cNvSpPr>
          <p:nvPr/>
        </p:nvSpPr>
        <p:spPr>
          <a:xfrm>
            <a:off x="6743700" y="6500836"/>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7" name="Graphic 6" descr="Document">
            <a:extLst>
              <a:ext uri="{FF2B5EF4-FFF2-40B4-BE49-F238E27FC236}">
                <a16:creationId xmlns:a16="http://schemas.microsoft.com/office/drawing/2014/main" id="{BDDD2135-F65A-4BEC-887F-6B919D4B7DB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67200" y="3581400"/>
            <a:ext cx="1488475" cy="1488475"/>
          </a:xfrm>
          <a:prstGeom prst="rect">
            <a:avLst/>
          </a:prstGeom>
        </p:spPr>
      </p:pic>
      <p:pic>
        <p:nvPicPr>
          <p:cNvPr id="9" name="Graphic 8" descr="Voice">
            <a:extLst>
              <a:ext uri="{FF2B5EF4-FFF2-40B4-BE49-F238E27FC236}">
                <a16:creationId xmlns:a16="http://schemas.microsoft.com/office/drawing/2014/main" id="{82791558-88B4-4E77-B0D3-496F08BB415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19301" y="3631966"/>
            <a:ext cx="1488476" cy="1488476"/>
          </a:xfrm>
          <a:prstGeom prst="rect">
            <a:avLst/>
          </a:prstGeom>
        </p:spPr>
      </p:pic>
      <p:pic>
        <p:nvPicPr>
          <p:cNvPr id="11" name="Graphic 10" descr="Questions">
            <a:extLst>
              <a:ext uri="{FF2B5EF4-FFF2-40B4-BE49-F238E27FC236}">
                <a16:creationId xmlns:a16="http://schemas.microsoft.com/office/drawing/2014/main" id="{0D05E7A8-B55A-44C6-964E-041C00C8F4E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05301" y="1666768"/>
            <a:ext cx="1488478" cy="1488478"/>
          </a:xfrm>
          <a:prstGeom prst="rect">
            <a:avLst/>
          </a:prstGeom>
        </p:spPr>
      </p:pic>
      <p:pic>
        <p:nvPicPr>
          <p:cNvPr id="13" name="Graphic 12" descr="Chat bubble">
            <a:extLst>
              <a:ext uri="{FF2B5EF4-FFF2-40B4-BE49-F238E27FC236}">
                <a16:creationId xmlns:a16="http://schemas.microsoft.com/office/drawing/2014/main" id="{EF2735E1-2C86-45EF-AD9A-BDF9C0A2962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96019" y="1648973"/>
            <a:ext cx="1488478" cy="1488478"/>
          </a:xfrm>
          <a:prstGeom prst="rect">
            <a:avLst/>
          </a:prstGeom>
        </p:spPr>
      </p:pic>
      <p:pic>
        <p:nvPicPr>
          <p:cNvPr id="15" name="Graphic 14" descr="Speaker phone">
            <a:extLst>
              <a:ext uri="{FF2B5EF4-FFF2-40B4-BE49-F238E27FC236}">
                <a16:creationId xmlns:a16="http://schemas.microsoft.com/office/drawing/2014/main" id="{E6967C90-D435-4220-B942-157783F66DBD}"/>
              </a:ext>
            </a:extLst>
          </p:cNvPr>
          <p:cNvPicPr>
            <a:picLocks noChangeAspect="1"/>
          </p:cNvPicPr>
          <p:nvPr/>
        </p:nvPicPr>
        <p:blipFill>
          <a:blip r:embed="rId13"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05001" y="1652991"/>
            <a:ext cx="1488478" cy="1488478"/>
          </a:xfrm>
          <a:prstGeom prst="rect">
            <a:avLst/>
          </a:prstGeom>
        </p:spPr>
      </p:pic>
      <p:sp>
        <p:nvSpPr>
          <p:cNvPr id="16" name="&quot;Not Allowed&quot; Symbol 15">
            <a:extLst>
              <a:ext uri="{FF2B5EF4-FFF2-40B4-BE49-F238E27FC236}">
                <a16:creationId xmlns:a16="http://schemas.microsoft.com/office/drawing/2014/main" id="{286701FF-7213-4784-AE2D-656F16F776A9}"/>
              </a:ext>
            </a:extLst>
          </p:cNvPr>
          <p:cNvSpPr/>
          <p:nvPr/>
        </p:nvSpPr>
        <p:spPr bwMode="auto">
          <a:xfrm>
            <a:off x="2791920" y="2394718"/>
            <a:ext cx="669815" cy="614962"/>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34" charset="0"/>
            </a:endParaRPr>
          </a:p>
        </p:txBody>
      </p:sp>
      <p:sp>
        <p:nvSpPr>
          <p:cNvPr id="18" name="TextBox 17">
            <a:extLst>
              <a:ext uri="{FF2B5EF4-FFF2-40B4-BE49-F238E27FC236}">
                <a16:creationId xmlns:a16="http://schemas.microsoft.com/office/drawing/2014/main" id="{BB1299CD-A6A2-4AE9-AF83-4D16833C5CE6}"/>
              </a:ext>
            </a:extLst>
          </p:cNvPr>
          <p:cNvSpPr txBox="1"/>
          <p:nvPr/>
        </p:nvSpPr>
        <p:spPr>
          <a:xfrm>
            <a:off x="2196339" y="2844645"/>
            <a:ext cx="1027376" cy="400110"/>
          </a:xfrm>
          <a:prstGeom prst="rect">
            <a:avLst/>
          </a:prstGeom>
          <a:noFill/>
        </p:spPr>
        <p:txBody>
          <a:bodyPr wrap="square">
            <a:spAutoFit/>
          </a:bodyPr>
          <a:lstStyle/>
          <a:p>
            <a:r>
              <a:rPr lang="en-US" altLang="en-US" sz="2000" b="1" kern="0" dirty="0">
                <a:latin typeface="+mj-lt"/>
              </a:rPr>
              <a:t>Mute</a:t>
            </a:r>
            <a:endParaRPr lang="en-GB" sz="2000" b="1" dirty="0">
              <a:latin typeface="+mj-lt"/>
            </a:endParaRPr>
          </a:p>
        </p:txBody>
      </p:sp>
      <p:sp>
        <p:nvSpPr>
          <p:cNvPr id="19" name="TextBox 18">
            <a:extLst>
              <a:ext uri="{FF2B5EF4-FFF2-40B4-BE49-F238E27FC236}">
                <a16:creationId xmlns:a16="http://schemas.microsoft.com/office/drawing/2014/main" id="{1633E284-6253-4EB8-9FAA-FA36A2FD7113}"/>
              </a:ext>
            </a:extLst>
          </p:cNvPr>
          <p:cNvSpPr txBox="1"/>
          <p:nvPr/>
        </p:nvSpPr>
        <p:spPr>
          <a:xfrm>
            <a:off x="4444239" y="2844645"/>
            <a:ext cx="1027376" cy="400110"/>
          </a:xfrm>
          <a:prstGeom prst="rect">
            <a:avLst/>
          </a:prstGeom>
          <a:noFill/>
        </p:spPr>
        <p:txBody>
          <a:bodyPr wrap="square">
            <a:spAutoFit/>
          </a:bodyPr>
          <a:lstStyle/>
          <a:p>
            <a:r>
              <a:rPr lang="en-US" altLang="en-US" sz="2000" b="1" kern="0" dirty="0">
                <a:latin typeface="+mj-lt"/>
              </a:rPr>
              <a:t>Q&amp;A</a:t>
            </a:r>
            <a:endParaRPr lang="en-GB" sz="2000" b="1" dirty="0">
              <a:latin typeface="+mj-lt"/>
            </a:endParaRPr>
          </a:p>
        </p:txBody>
      </p:sp>
      <p:sp>
        <p:nvSpPr>
          <p:cNvPr id="20" name="TextBox 19">
            <a:extLst>
              <a:ext uri="{FF2B5EF4-FFF2-40B4-BE49-F238E27FC236}">
                <a16:creationId xmlns:a16="http://schemas.microsoft.com/office/drawing/2014/main" id="{FE12FC17-CAC0-42D8-97A1-25556C89A17F}"/>
              </a:ext>
            </a:extLst>
          </p:cNvPr>
          <p:cNvSpPr txBox="1"/>
          <p:nvPr/>
        </p:nvSpPr>
        <p:spPr>
          <a:xfrm>
            <a:off x="6488932" y="2853359"/>
            <a:ext cx="2027837" cy="400110"/>
          </a:xfrm>
          <a:prstGeom prst="rect">
            <a:avLst/>
          </a:prstGeom>
          <a:noFill/>
        </p:spPr>
        <p:txBody>
          <a:bodyPr wrap="square">
            <a:spAutoFit/>
          </a:bodyPr>
          <a:lstStyle/>
          <a:p>
            <a:r>
              <a:rPr lang="en-US" altLang="en-US" sz="2000" b="1" kern="0" dirty="0">
                <a:latin typeface="+mj-lt"/>
              </a:rPr>
              <a:t>IAI support</a:t>
            </a:r>
            <a:endParaRPr lang="en-GB" sz="2000" b="1" dirty="0">
              <a:latin typeface="+mj-lt"/>
            </a:endParaRPr>
          </a:p>
        </p:txBody>
      </p:sp>
      <p:sp>
        <p:nvSpPr>
          <p:cNvPr id="21" name="TextBox 20">
            <a:extLst>
              <a:ext uri="{FF2B5EF4-FFF2-40B4-BE49-F238E27FC236}">
                <a16:creationId xmlns:a16="http://schemas.microsoft.com/office/drawing/2014/main" id="{F2D0CD46-2928-4E27-B9BD-B73863A0A7C4}"/>
              </a:ext>
            </a:extLst>
          </p:cNvPr>
          <p:cNvSpPr txBox="1"/>
          <p:nvPr/>
        </p:nvSpPr>
        <p:spPr>
          <a:xfrm>
            <a:off x="1791525" y="4724398"/>
            <a:ext cx="2081715" cy="400110"/>
          </a:xfrm>
          <a:prstGeom prst="rect">
            <a:avLst/>
          </a:prstGeom>
          <a:noFill/>
        </p:spPr>
        <p:txBody>
          <a:bodyPr wrap="square">
            <a:spAutoFit/>
          </a:bodyPr>
          <a:lstStyle/>
          <a:p>
            <a:r>
              <a:rPr lang="en-US" altLang="en-US" sz="2000" b="1" kern="0" dirty="0">
                <a:latin typeface="+mj-lt"/>
              </a:rPr>
              <a:t>Recording</a:t>
            </a:r>
            <a:endParaRPr lang="en-GB" sz="2000" b="1" dirty="0">
              <a:latin typeface="+mj-lt"/>
            </a:endParaRPr>
          </a:p>
        </p:txBody>
      </p:sp>
      <p:sp>
        <p:nvSpPr>
          <p:cNvPr id="22" name="TextBox 21">
            <a:extLst>
              <a:ext uri="{FF2B5EF4-FFF2-40B4-BE49-F238E27FC236}">
                <a16:creationId xmlns:a16="http://schemas.microsoft.com/office/drawing/2014/main" id="{CD176E77-DA8A-43D1-A1D2-0D3C8BE5F214}"/>
              </a:ext>
            </a:extLst>
          </p:cNvPr>
          <p:cNvSpPr txBox="1"/>
          <p:nvPr/>
        </p:nvSpPr>
        <p:spPr>
          <a:xfrm>
            <a:off x="4305301" y="4991177"/>
            <a:ext cx="1785096" cy="400110"/>
          </a:xfrm>
          <a:prstGeom prst="rect">
            <a:avLst/>
          </a:prstGeom>
          <a:noFill/>
        </p:spPr>
        <p:txBody>
          <a:bodyPr wrap="square">
            <a:spAutoFit/>
          </a:bodyPr>
          <a:lstStyle/>
          <a:p>
            <a:r>
              <a:rPr lang="en-US" altLang="en-US" sz="2000" b="1" kern="0" dirty="0">
                <a:latin typeface="+mj-lt"/>
              </a:rPr>
              <a:t>Feedback</a:t>
            </a:r>
            <a:endParaRPr lang="en-GB" sz="2000" b="1" dirty="0">
              <a:latin typeface="+mj-lt"/>
            </a:endParaRPr>
          </a:p>
        </p:txBody>
      </p:sp>
      <p:grpSp>
        <p:nvGrpSpPr>
          <p:cNvPr id="27" name="Group 26">
            <a:extLst>
              <a:ext uri="{FF2B5EF4-FFF2-40B4-BE49-F238E27FC236}">
                <a16:creationId xmlns:a16="http://schemas.microsoft.com/office/drawing/2014/main" id="{58DD7899-E96F-439E-A67C-FC205BDB7963}"/>
              </a:ext>
            </a:extLst>
          </p:cNvPr>
          <p:cNvGrpSpPr/>
          <p:nvPr/>
        </p:nvGrpSpPr>
        <p:grpSpPr>
          <a:xfrm>
            <a:off x="6572769" y="3396929"/>
            <a:ext cx="1809231" cy="1860872"/>
            <a:chOff x="6596404" y="3223495"/>
            <a:chExt cx="1389306" cy="1733968"/>
          </a:xfrm>
        </p:grpSpPr>
        <p:sp>
          <p:nvSpPr>
            <p:cNvPr id="23" name="TextBox 22">
              <a:extLst>
                <a:ext uri="{FF2B5EF4-FFF2-40B4-BE49-F238E27FC236}">
                  <a16:creationId xmlns:a16="http://schemas.microsoft.com/office/drawing/2014/main" id="{CECCC7D4-AB12-46F9-91C4-E1AB4C802FA6}"/>
                </a:ext>
              </a:extLst>
            </p:cNvPr>
            <p:cNvSpPr txBox="1"/>
            <p:nvPr/>
          </p:nvSpPr>
          <p:spPr>
            <a:xfrm>
              <a:off x="6596404" y="3223495"/>
              <a:ext cx="656870" cy="923330"/>
            </a:xfrm>
            <a:prstGeom prst="rect">
              <a:avLst/>
            </a:prstGeom>
            <a:noFill/>
          </p:spPr>
          <p:txBody>
            <a:bodyPr wrap="square">
              <a:spAutoFit/>
            </a:bodyPr>
            <a:lstStyle/>
            <a:p>
              <a:r>
                <a:rPr lang="en-US" altLang="en-US" sz="5400" b="1" kern="0" dirty="0">
                  <a:solidFill>
                    <a:srgbClr val="7030A0"/>
                  </a:solidFill>
                  <a:latin typeface="+mj-lt"/>
                </a:rPr>
                <a:t>C</a:t>
              </a:r>
              <a:endParaRPr lang="en-GB" sz="2000" b="1" dirty="0">
                <a:solidFill>
                  <a:srgbClr val="7030A0"/>
                </a:solidFill>
                <a:latin typeface="+mj-lt"/>
              </a:endParaRPr>
            </a:p>
          </p:txBody>
        </p:sp>
        <p:sp>
          <p:nvSpPr>
            <p:cNvPr id="24" name="TextBox 23">
              <a:extLst>
                <a:ext uri="{FF2B5EF4-FFF2-40B4-BE49-F238E27FC236}">
                  <a16:creationId xmlns:a16="http://schemas.microsoft.com/office/drawing/2014/main" id="{B396DD8F-E497-4CE9-821C-AC4CC40E3245}"/>
                </a:ext>
              </a:extLst>
            </p:cNvPr>
            <p:cNvSpPr txBox="1"/>
            <p:nvPr/>
          </p:nvSpPr>
          <p:spPr>
            <a:xfrm>
              <a:off x="7014981" y="3623034"/>
              <a:ext cx="656870" cy="923330"/>
            </a:xfrm>
            <a:prstGeom prst="rect">
              <a:avLst/>
            </a:prstGeom>
            <a:noFill/>
          </p:spPr>
          <p:txBody>
            <a:bodyPr wrap="square">
              <a:spAutoFit/>
            </a:bodyPr>
            <a:lstStyle/>
            <a:p>
              <a:r>
                <a:rPr lang="en-US" sz="5400" b="1" kern="0" dirty="0">
                  <a:solidFill>
                    <a:srgbClr val="7030A0"/>
                  </a:solidFill>
                  <a:latin typeface="+mj-lt"/>
                </a:rPr>
                <a:t>P</a:t>
              </a:r>
            </a:p>
          </p:txBody>
        </p:sp>
        <p:sp>
          <p:nvSpPr>
            <p:cNvPr id="25" name="TextBox 24">
              <a:extLst>
                <a:ext uri="{FF2B5EF4-FFF2-40B4-BE49-F238E27FC236}">
                  <a16:creationId xmlns:a16="http://schemas.microsoft.com/office/drawing/2014/main" id="{3D8CC74D-D7C1-4BE8-8320-722EAC9F5815}"/>
                </a:ext>
              </a:extLst>
            </p:cNvPr>
            <p:cNvSpPr txBox="1"/>
            <p:nvPr/>
          </p:nvSpPr>
          <p:spPr>
            <a:xfrm>
              <a:off x="7328840" y="4034133"/>
              <a:ext cx="656870" cy="923330"/>
            </a:xfrm>
            <a:prstGeom prst="rect">
              <a:avLst/>
            </a:prstGeom>
            <a:noFill/>
          </p:spPr>
          <p:txBody>
            <a:bodyPr wrap="square">
              <a:spAutoFit/>
            </a:bodyPr>
            <a:lstStyle/>
            <a:p>
              <a:r>
                <a:rPr lang="en-US" sz="5400" b="1" kern="0" dirty="0">
                  <a:solidFill>
                    <a:srgbClr val="7030A0"/>
                  </a:solidFill>
                  <a:latin typeface="+mj-lt"/>
                </a:rPr>
                <a:t>D</a:t>
              </a:r>
            </a:p>
          </p:txBody>
        </p:sp>
      </p:grpSp>
    </p:spTree>
    <p:extLst>
      <p:ext uri="{BB962C8B-B14F-4D97-AF65-F5344CB8AC3E}">
        <p14:creationId xmlns:p14="http://schemas.microsoft.com/office/powerpoint/2010/main" val="2051223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2400" dirty="0"/>
              <a:t>Understanding Various TYs</a:t>
            </a:r>
          </a:p>
        </p:txBody>
      </p:sp>
      <p:graphicFrame>
        <p:nvGraphicFramePr>
          <p:cNvPr id="4" name="Table 3"/>
          <p:cNvGraphicFramePr>
            <a:graphicFrameLocks noGrp="1"/>
          </p:cNvGraphicFramePr>
          <p:nvPr/>
        </p:nvGraphicFramePr>
        <p:xfrm>
          <a:off x="457200" y="1752600"/>
          <a:ext cx="8305798" cy="1066800"/>
        </p:xfrm>
        <a:graphic>
          <a:graphicData uri="http://schemas.openxmlformats.org/drawingml/2006/table">
            <a:tbl>
              <a:tblPr/>
              <a:tblGrid>
                <a:gridCol w="1613357">
                  <a:extLst>
                    <a:ext uri="{9D8B030D-6E8A-4147-A177-3AD203B41FA5}">
                      <a16:colId xmlns:a16="http://schemas.microsoft.com/office/drawing/2014/main" val="20000"/>
                    </a:ext>
                  </a:extLst>
                </a:gridCol>
                <a:gridCol w="956063">
                  <a:extLst>
                    <a:ext uri="{9D8B030D-6E8A-4147-A177-3AD203B41FA5}">
                      <a16:colId xmlns:a16="http://schemas.microsoft.com/office/drawing/2014/main" val="20001"/>
                    </a:ext>
                  </a:extLst>
                </a:gridCol>
                <a:gridCol w="956063">
                  <a:extLst>
                    <a:ext uri="{9D8B030D-6E8A-4147-A177-3AD203B41FA5}">
                      <a16:colId xmlns:a16="http://schemas.microsoft.com/office/drawing/2014/main" val="20002"/>
                    </a:ext>
                  </a:extLst>
                </a:gridCol>
                <a:gridCol w="956063">
                  <a:extLst>
                    <a:ext uri="{9D8B030D-6E8A-4147-A177-3AD203B41FA5}">
                      <a16:colId xmlns:a16="http://schemas.microsoft.com/office/drawing/2014/main" val="20003"/>
                    </a:ext>
                  </a:extLst>
                </a:gridCol>
                <a:gridCol w="956063">
                  <a:extLst>
                    <a:ext uri="{9D8B030D-6E8A-4147-A177-3AD203B41FA5}">
                      <a16:colId xmlns:a16="http://schemas.microsoft.com/office/drawing/2014/main" val="20004"/>
                    </a:ext>
                  </a:extLst>
                </a:gridCol>
                <a:gridCol w="956063">
                  <a:extLst>
                    <a:ext uri="{9D8B030D-6E8A-4147-A177-3AD203B41FA5}">
                      <a16:colId xmlns:a16="http://schemas.microsoft.com/office/drawing/2014/main" val="20005"/>
                    </a:ext>
                  </a:extLst>
                </a:gridCol>
                <a:gridCol w="956063">
                  <a:extLst>
                    <a:ext uri="{9D8B030D-6E8A-4147-A177-3AD203B41FA5}">
                      <a16:colId xmlns:a16="http://schemas.microsoft.com/office/drawing/2014/main" val="20006"/>
                    </a:ext>
                  </a:extLst>
                </a:gridCol>
                <a:gridCol w="956063">
                  <a:extLst>
                    <a:ext uri="{9D8B030D-6E8A-4147-A177-3AD203B41FA5}">
                      <a16:colId xmlns:a16="http://schemas.microsoft.com/office/drawing/2014/main" val="20007"/>
                    </a:ext>
                  </a:extLst>
                </a:gridCol>
              </a:tblGrid>
              <a:tr h="355600">
                <a:tc>
                  <a:txBody>
                    <a:bodyPr/>
                    <a:lstStyle/>
                    <a:p>
                      <a:pPr algn="l" fontAlgn="b"/>
                      <a:r>
                        <a:rPr lang="en-IN" sz="1800" b="0" i="0" u="none" strike="noStrike" dirty="0">
                          <a:solidFill>
                            <a:srgbClr val="FFFFFF"/>
                          </a:solidFill>
                          <a:latin typeface="Calibri"/>
                        </a:rPr>
                        <a:t>Year</a:t>
                      </a:r>
                    </a:p>
                  </a:txBody>
                  <a:tcPr marL="9525" marR="9525" marT="9525" marB="0" anchor="b">
                    <a:lnL>
                      <a:noFill/>
                    </a:lnL>
                    <a:lnR>
                      <a:noFill/>
                    </a:lnR>
                    <a:lnT>
                      <a:noFill/>
                    </a:lnT>
                    <a:lnB>
                      <a:noFill/>
                    </a:lnB>
                    <a:solidFill>
                      <a:srgbClr val="0070C0"/>
                    </a:solidFill>
                  </a:tcPr>
                </a:tc>
                <a:tc>
                  <a:txBody>
                    <a:bodyPr/>
                    <a:lstStyle/>
                    <a:p>
                      <a:pPr algn="r" fontAlgn="b"/>
                      <a:r>
                        <a:rPr lang="en-IN" sz="1800" b="0" i="0" u="none" strike="noStrike">
                          <a:solidFill>
                            <a:srgbClr val="FFFFFF"/>
                          </a:solidFill>
                          <a:latin typeface="Calibri"/>
                        </a:rPr>
                        <a:t>2013</a:t>
                      </a:r>
                    </a:p>
                  </a:txBody>
                  <a:tcPr marL="9525" marR="9525" marT="9525" marB="0" anchor="b">
                    <a:lnL>
                      <a:noFill/>
                    </a:lnL>
                    <a:lnR>
                      <a:noFill/>
                    </a:lnR>
                    <a:lnT>
                      <a:noFill/>
                    </a:lnT>
                    <a:lnB>
                      <a:noFill/>
                    </a:lnB>
                    <a:solidFill>
                      <a:srgbClr val="0070C0"/>
                    </a:solidFill>
                  </a:tcPr>
                </a:tc>
                <a:tc>
                  <a:txBody>
                    <a:bodyPr/>
                    <a:lstStyle/>
                    <a:p>
                      <a:pPr algn="r" fontAlgn="b"/>
                      <a:r>
                        <a:rPr lang="en-IN" sz="1800" b="0" i="0" u="none" strike="noStrike">
                          <a:solidFill>
                            <a:srgbClr val="FFFFFF"/>
                          </a:solidFill>
                          <a:latin typeface="Calibri"/>
                        </a:rPr>
                        <a:t>2014</a:t>
                      </a:r>
                    </a:p>
                  </a:txBody>
                  <a:tcPr marL="9525" marR="9525" marT="9525" marB="0" anchor="b">
                    <a:lnL>
                      <a:noFill/>
                    </a:lnL>
                    <a:lnR>
                      <a:noFill/>
                    </a:lnR>
                    <a:lnT>
                      <a:noFill/>
                    </a:lnT>
                    <a:lnB>
                      <a:noFill/>
                    </a:lnB>
                    <a:solidFill>
                      <a:srgbClr val="0070C0"/>
                    </a:solidFill>
                  </a:tcPr>
                </a:tc>
                <a:tc>
                  <a:txBody>
                    <a:bodyPr/>
                    <a:lstStyle/>
                    <a:p>
                      <a:pPr algn="r" fontAlgn="b"/>
                      <a:r>
                        <a:rPr lang="en-IN" sz="1800" b="0" i="0" u="none" strike="noStrike">
                          <a:solidFill>
                            <a:srgbClr val="FFFFFF"/>
                          </a:solidFill>
                          <a:latin typeface="Calibri"/>
                        </a:rPr>
                        <a:t>2015</a:t>
                      </a:r>
                    </a:p>
                  </a:txBody>
                  <a:tcPr marL="9525" marR="9525" marT="9525" marB="0" anchor="b">
                    <a:lnL>
                      <a:noFill/>
                    </a:lnL>
                    <a:lnR>
                      <a:noFill/>
                    </a:lnR>
                    <a:lnT>
                      <a:noFill/>
                    </a:lnT>
                    <a:lnB>
                      <a:noFill/>
                    </a:lnB>
                    <a:solidFill>
                      <a:srgbClr val="0070C0"/>
                    </a:solidFill>
                  </a:tcPr>
                </a:tc>
                <a:tc>
                  <a:txBody>
                    <a:bodyPr/>
                    <a:lstStyle/>
                    <a:p>
                      <a:pPr algn="r" fontAlgn="b"/>
                      <a:r>
                        <a:rPr lang="en-IN" sz="1800" b="0" i="0" u="none" strike="noStrike">
                          <a:solidFill>
                            <a:srgbClr val="FFFFFF"/>
                          </a:solidFill>
                          <a:latin typeface="Calibri"/>
                        </a:rPr>
                        <a:t>2016</a:t>
                      </a:r>
                    </a:p>
                  </a:txBody>
                  <a:tcPr marL="9525" marR="9525" marT="9525" marB="0" anchor="b">
                    <a:lnL>
                      <a:noFill/>
                    </a:lnL>
                    <a:lnR>
                      <a:noFill/>
                    </a:lnR>
                    <a:lnT>
                      <a:noFill/>
                    </a:lnT>
                    <a:lnB>
                      <a:noFill/>
                    </a:lnB>
                    <a:solidFill>
                      <a:srgbClr val="0070C0"/>
                    </a:solidFill>
                  </a:tcPr>
                </a:tc>
                <a:tc>
                  <a:txBody>
                    <a:bodyPr/>
                    <a:lstStyle/>
                    <a:p>
                      <a:pPr algn="r" fontAlgn="b"/>
                      <a:r>
                        <a:rPr lang="en-IN" sz="1800" b="0" i="0" u="none" strike="noStrike">
                          <a:solidFill>
                            <a:srgbClr val="FFFFFF"/>
                          </a:solidFill>
                          <a:latin typeface="Calibri"/>
                        </a:rPr>
                        <a:t>2017</a:t>
                      </a:r>
                    </a:p>
                  </a:txBody>
                  <a:tcPr marL="9525" marR="9525" marT="9525" marB="0" anchor="b">
                    <a:lnL>
                      <a:noFill/>
                    </a:lnL>
                    <a:lnR>
                      <a:noFill/>
                    </a:lnR>
                    <a:lnT>
                      <a:noFill/>
                    </a:lnT>
                    <a:lnB>
                      <a:noFill/>
                    </a:lnB>
                    <a:solidFill>
                      <a:srgbClr val="0070C0"/>
                    </a:solidFill>
                  </a:tcPr>
                </a:tc>
                <a:tc>
                  <a:txBody>
                    <a:bodyPr/>
                    <a:lstStyle/>
                    <a:p>
                      <a:pPr algn="r" fontAlgn="b"/>
                      <a:r>
                        <a:rPr lang="en-IN" sz="1800" b="0" i="0" u="none" strike="noStrike">
                          <a:solidFill>
                            <a:srgbClr val="FFFFFF"/>
                          </a:solidFill>
                          <a:latin typeface="Calibri"/>
                        </a:rPr>
                        <a:t>2018</a:t>
                      </a:r>
                    </a:p>
                  </a:txBody>
                  <a:tcPr marL="9525" marR="9525" marT="9525" marB="0" anchor="b">
                    <a:lnL>
                      <a:noFill/>
                    </a:lnL>
                    <a:lnR>
                      <a:noFill/>
                    </a:lnR>
                    <a:lnT>
                      <a:noFill/>
                    </a:lnT>
                    <a:lnB>
                      <a:noFill/>
                    </a:lnB>
                    <a:solidFill>
                      <a:srgbClr val="0070C0"/>
                    </a:solidFill>
                  </a:tcPr>
                </a:tc>
                <a:tc>
                  <a:txBody>
                    <a:bodyPr/>
                    <a:lstStyle/>
                    <a:p>
                      <a:pPr algn="r" fontAlgn="b"/>
                      <a:r>
                        <a:rPr lang="en-IN" sz="1800" b="0" i="0" u="none" strike="noStrike">
                          <a:solidFill>
                            <a:srgbClr val="FFFFFF"/>
                          </a:solidFill>
                          <a:latin typeface="Calibri"/>
                        </a:rPr>
                        <a:t>2019</a:t>
                      </a:r>
                    </a:p>
                  </a:txBody>
                  <a:tcPr marL="9525" marR="9525" marT="9525" marB="0" anchor="b">
                    <a:lnL>
                      <a:noFill/>
                    </a:lnL>
                    <a:lnR>
                      <a:noFill/>
                    </a:lnR>
                    <a:lnT>
                      <a:noFill/>
                    </a:lnT>
                    <a:lnB>
                      <a:noFill/>
                    </a:lnB>
                    <a:solidFill>
                      <a:srgbClr val="0070C0"/>
                    </a:solidFill>
                  </a:tcPr>
                </a:tc>
                <a:extLst>
                  <a:ext uri="{0D108BD9-81ED-4DB2-BD59-A6C34878D82A}">
                    <a16:rowId xmlns:a16="http://schemas.microsoft.com/office/drawing/2014/main" val="10000"/>
                  </a:ext>
                </a:extLst>
              </a:tr>
              <a:tr h="355600">
                <a:tc>
                  <a:txBody>
                    <a:bodyPr/>
                    <a:lstStyle/>
                    <a:p>
                      <a:pPr algn="l" fontAlgn="b"/>
                      <a:r>
                        <a:rPr lang="en-IN" sz="1800" b="0" i="0" u="none" strike="noStrike">
                          <a:solidFill>
                            <a:srgbClr val="000000"/>
                          </a:solidFill>
                          <a:latin typeface="Calibri"/>
                        </a:rPr>
                        <a:t>Yields</a:t>
                      </a:r>
                    </a:p>
                  </a:txBody>
                  <a:tcPr marL="9525" marR="9525" marT="9525" marB="0" anchor="b">
                    <a:lnL>
                      <a:noFill/>
                    </a:lnL>
                    <a:lnR>
                      <a:noFill/>
                    </a:lnR>
                    <a:lnT>
                      <a:noFill/>
                    </a:lnT>
                    <a:lnB>
                      <a:noFill/>
                    </a:lnB>
                  </a:tcPr>
                </a:tc>
                <a:tc>
                  <a:txBody>
                    <a:bodyPr/>
                    <a:lstStyle/>
                    <a:p>
                      <a:pPr algn="r" fontAlgn="b"/>
                      <a:r>
                        <a:rPr lang="en-IN" sz="1800" b="0" i="0" u="none" strike="noStrike" dirty="0">
                          <a:solidFill>
                            <a:srgbClr val="FF0000"/>
                          </a:solidFill>
                          <a:latin typeface="Calibri"/>
                        </a:rPr>
                        <a:t>1000</a:t>
                      </a:r>
                    </a:p>
                  </a:txBody>
                  <a:tcPr marL="9525" marR="9525" marT="9525" marB="0" anchor="b">
                    <a:lnL>
                      <a:noFill/>
                    </a:lnL>
                    <a:lnR>
                      <a:noFill/>
                    </a:lnR>
                    <a:lnT>
                      <a:noFill/>
                    </a:lnT>
                    <a:lnB>
                      <a:noFill/>
                    </a:lnB>
                  </a:tcPr>
                </a:tc>
                <a:tc>
                  <a:txBody>
                    <a:bodyPr/>
                    <a:lstStyle/>
                    <a:p>
                      <a:pPr algn="r" fontAlgn="b"/>
                      <a:r>
                        <a:rPr lang="en-IN" sz="1800" b="0" i="0" u="none" strike="noStrike">
                          <a:solidFill>
                            <a:srgbClr val="FF0000"/>
                          </a:solidFill>
                          <a:latin typeface="Calibri"/>
                        </a:rPr>
                        <a:t>1000</a:t>
                      </a:r>
                    </a:p>
                  </a:txBody>
                  <a:tcPr marL="9525" marR="9525" marT="9525" marB="0" anchor="b">
                    <a:lnL>
                      <a:noFill/>
                    </a:lnL>
                    <a:lnR>
                      <a:noFill/>
                    </a:lnR>
                    <a:lnT>
                      <a:noFill/>
                    </a:lnT>
                    <a:lnB>
                      <a:noFill/>
                    </a:lnB>
                  </a:tcPr>
                </a:tc>
                <a:tc>
                  <a:txBody>
                    <a:bodyPr/>
                    <a:lstStyle/>
                    <a:p>
                      <a:pPr algn="r" fontAlgn="b"/>
                      <a:r>
                        <a:rPr lang="en-IN" sz="1800" b="0" i="0" u="none" strike="noStrike">
                          <a:solidFill>
                            <a:srgbClr val="000000"/>
                          </a:solidFill>
                          <a:latin typeface="Calibri"/>
                        </a:rPr>
                        <a:t>1600</a:t>
                      </a:r>
                    </a:p>
                  </a:txBody>
                  <a:tcPr marL="9525" marR="9525" marT="9525" marB="0" anchor="b">
                    <a:lnL>
                      <a:noFill/>
                    </a:lnL>
                    <a:lnR>
                      <a:noFill/>
                    </a:lnR>
                    <a:lnT>
                      <a:noFill/>
                    </a:lnT>
                    <a:lnB>
                      <a:noFill/>
                    </a:lnB>
                  </a:tcPr>
                </a:tc>
                <a:tc>
                  <a:txBody>
                    <a:bodyPr/>
                    <a:lstStyle/>
                    <a:p>
                      <a:pPr algn="r" fontAlgn="b"/>
                      <a:r>
                        <a:rPr lang="en-IN" sz="1800" b="0" i="0" u="none" strike="noStrike">
                          <a:solidFill>
                            <a:srgbClr val="000000"/>
                          </a:solidFill>
                          <a:latin typeface="Calibri"/>
                        </a:rPr>
                        <a:t>1900</a:t>
                      </a:r>
                    </a:p>
                  </a:txBody>
                  <a:tcPr marL="9525" marR="9525" marT="9525" marB="0" anchor="b">
                    <a:lnL>
                      <a:noFill/>
                    </a:lnL>
                    <a:lnR>
                      <a:noFill/>
                    </a:lnR>
                    <a:lnT>
                      <a:noFill/>
                    </a:lnT>
                    <a:lnB>
                      <a:noFill/>
                    </a:lnB>
                  </a:tcPr>
                </a:tc>
                <a:tc>
                  <a:txBody>
                    <a:bodyPr/>
                    <a:lstStyle/>
                    <a:p>
                      <a:pPr algn="r" fontAlgn="b"/>
                      <a:r>
                        <a:rPr lang="en-IN" sz="1800" b="0" i="0" u="none" strike="noStrike">
                          <a:solidFill>
                            <a:srgbClr val="000000"/>
                          </a:solidFill>
                          <a:latin typeface="Calibri"/>
                        </a:rPr>
                        <a:t>1850</a:t>
                      </a:r>
                    </a:p>
                  </a:txBody>
                  <a:tcPr marL="9525" marR="9525" marT="9525" marB="0" anchor="b">
                    <a:lnL>
                      <a:noFill/>
                    </a:lnL>
                    <a:lnR>
                      <a:noFill/>
                    </a:lnR>
                    <a:lnT>
                      <a:noFill/>
                    </a:lnT>
                    <a:lnB>
                      <a:noFill/>
                    </a:lnB>
                  </a:tcPr>
                </a:tc>
                <a:tc>
                  <a:txBody>
                    <a:bodyPr/>
                    <a:lstStyle/>
                    <a:p>
                      <a:pPr algn="r" fontAlgn="b"/>
                      <a:r>
                        <a:rPr lang="en-IN" sz="1800" b="0" i="0" u="none" strike="noStrike">
                          <a:solidFill>
                            <a:srgbClr val="000000"/>
                          </a:solidFill>
                          <a:latin typeface="Calibri"/>
                        </a:rPr>
                        <a:t>1400</a:t>
                      </a:r>
                    </a:p>
                  </a:txBody>
                  <a:tcPr marL="9525" marR="9525" marT="9525" marB="0" anchor="b">
                    <a:lnL>
                      <a:noFill/>
                    </a:lnL>
                    <a:lnR>
                      <a:noFill/>
                    </a:lnR>
                    <a:lnT>
                      <a:noFill/>
                    </a:lnT>
                    <a:lnB>
                      <a:noFill/>
                    </a:lnB>
                  </a:tcPr>
                </a:tc>
                <a:tc>
                  <a:txBody>
                    <a:bodyPr/>
                    <a:lstStyle/>
                    <a:p>
                      <a:pPr algn="r" fontAlgn="b"/>
                      <a:r>
                        <a:rPr lang="en-IN" sz="1800" b="0" i="0" u="none" strike="noStrike">
                          <a:solidFill>
                            <a:srgbClr val="000000"/>
                          </a:solidFill>
                          <a:latin typeface="Calibri"/>
                        </a:rPr>
                        <a:t>1200</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355600">
                <a:tc>
                  <a:txBody>
                    <a:bodyPr/>
                    <a:lstStyle/>
                    <a:p>
                      <a:pPr algn="l" fontAlgn="b"/>
                      <a:r>
                        <a:rPr lang="en-IN" sz="1800" b="0" i="0" u="none" strike="noStrike" dirty="0">
                          <a:solidFill>
                            <a:srgbClr val="000000"/>
                          </a:solidFill>
                          <a:latin typeface="Calibri"/>
                        </a:rPr>
                        <a:t>Indemnity Level :</a:t>
                      </a:r>
                    </a:p>
                  </a:txBody>
                  <a:tcPr marL="9525" marR="9525" marT="9525" marB="0" anchor="b">
                    <a:lnL>
                      <a:noFill/>
                    </a:lnL>
                    <a:lnR>
                      <a:noFill/>
                    </a:lnR>
                    <a:lnT>
                      <a:noFill/>
                    </a:lnT>
                    <a:lnB>
                      <a:noFill/>
                    </a:lnB>
                  </a:tcPr>
                </a:tc>
                <a:tc>
                  <a:txBody>
                    <a:bodyPr/>
                    <a:lstStyle/>
                    <a:p>
                      <a:pPr algn="r" fontAlgn="b"/>
                      <a:r>
                        <a:rPr lang="en-IN" sz="1800" b="0" i="0" u="none" strike="noStrike" dirty="0">
                          <a:solidFill>
                            <a:srgbClr val="000000"/>
                          </a:solidFill>
                          <a:latin typeface="Calibri"/>
                        </a:rPr>
                        <a:t>70%</a:t>
                      </a:r>
                    </a:p>
                  </a:txBody>
                  <a:tcPr marL="9525" marR="9525" marT="9525" marB="0" anchor="b">
                    <a:lnL>
                      <a:noFill/>
                    </a:lnL>
                    <a:lnR>
                      <a:noFill/>
                    </a:lnR>
                    <a:lnT>
                      <a:noFill/>
                    </a:lnT>
                    <a:lnB>
                      <a:noFill/>
                    </a:lnB>
                  </a:tcPr>
                </a:tc>
                <a:tc>
                  <a:txBody>
                    <a:bodyPr/>
                    <a:lstStyle/>
                    <a:p>
                      <a:pPr algn="l" fontAlgn="b"/>
                      <a:endParaRPr lang="en-IN"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IN"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IN"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IN"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IN"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IN" sz="1800" b="0" i="0" u="none" strike="noStrike" dirty="0">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6" name="TextBox 5"/>
          <p:cNvSpPr txBox="1"/>
          <p:nvPr/>
        </p:nvSpPr>
        <p:spPr>
          <a:xfrm>
            <a:off x="457200" y="2895600"/>
            <a:ext cx="8305800" cy="338554"/>
          </a:xfrm>
          <a:prstGeom prst="rect">
            <a:avLst/>
          </a:prstGeom>
          <a:solidFill>
            <a:srgbClr val="0070C0"/>
          </a:solidFill>
        </p:spPr>
        <p:txBody>
          <a:bodyPr wrap="square" rtlCol="0">
            <a:spAutoFit/>
          </a:bodyPr>
          <a:lstStyle/>
          <a:p>
            <a:pPr marL="342900" indent="-342900">
              <a:buAutoNum type="arabicPeriod"/>
            </a:pPr>
            <a:r>
              <a:rPr lang="en-IN" sz="1600" dirty="0">
                <a:solidFill>
                  <a:schemeClr val="bg1"/>
                </a:solidFill>
                <a:latin typeface="Times New Roman" pitchFamily="18" charset="0"/>
                <a:cs typeface="Times New Roman" pitchFamily="18" charset="0"/>
              </a:rPr>
              <a:t>Fixed TY = (Average of Best 5 Years) * 70% = 1113 </a:t>
            </a:r>
          </a:p>
        </p:txBody>
      </p:sp>
      <p:sp>
        <p:nvSpPr>
          <p:cNvPr id="7" name="TextBox 6"/>
          <p:cNvSpPr txBox="1"/>
          <p:nvPr/>
        </p:nvSpPr>
        <p:spPr>
          <a:xfrm>
            <a:off x="457200" y="3352800"/>
            <a:ext cx="8305800" cy="1569660"/>
          </a:xfrm>
          <a:prstGeom prst="rect">
            <a:avLst/>
          </a:prstGeom>
          <a:solidFill>
            <a:srgbClr val="0070C0"/>
          </a:solidFill>
        </p:spPr>
        <p:txBody>
          <a:bodyPr wrap="square" rtlCol="0">
            <a:spAutoFit/>
          </a:bodyPr>
          <a:lstStyle/>
          <a:p>
            <a:r>
              <a:rPr lang="en-IN" sz="1600" dirty="0">
                <a:solidFill>
                  <a:schemeClr val="bg1"/>
                </a:solidFill>
                <a:latin typeface="Times New Roman" pitchFamily="18" charset="0"/>
                <a:cs typeface="Times New Roman" pitchFamily="18" charset="0"/>
              </a:rPr>
              <a:t>2. Laddered TY:</a:t>
            </a:r>
          </a:p>
          <a:p>
            <a:pPr>
              <a:buFont typeface="Arial" pitchFamily="34" charset="0"/>
              <a:buChar char="•"/>
            </a:pPr>
            <a:r>
              <a:rPr lang="en-IN" sz="1600" dirty="0">
                <a:solidFill>
                  <a:schemeClr val="bg1"/>
                </a:solidFill>
                <a:latin typeface="Times New Roman" pitchFamily="18" charset="0"/>
                <a:cs typeface="Times New Roman" pitchFamily="18" charset="0"/>
              </a:rPr>
              <a:t>    Laddered TY for Year 1 = Fixed TY = 1113</a:t>
            </a:r>
          </a:p>
          <a:p>
            <a:pPr>
              <a:buFont typeface="Arial" pitchFamily="34" charset="0"/>
              <a:buChar char="•"/>
            </a:pPr>
            <a:r>
              <a:rPr lang="en-IN" sz="1600" dirty="0">
                <a:solidFill>
                  <a:schemeClr val="bg1"/>
                </a:solidFill>
                <a:latin typeface="Times New Roman" pitchFamily="18" charset="0"/>
                <a:cs typeface="Times New Roman" pitchFamily="18" charset="0"/>
              </a:rPr>
              <a:t>    Laddered TY for Year 2 = Fixed TY * (1+ Average Yield Growth Rate in latest 7 years)</a:t>
            </a:r>
          </a:p>
          <a:p>
            <a:pPr lvl="5"/>
            <a:r>
              <a:rPr lang="en-IN" sz="1600" dirty="0">
                <a:solidFill>
                  <a:schemeClr val="bg1"/>
                </a:solidFill>
                <a:latin typeface="Times New Roman" pitchFamily="18" charset="0"/>
                <a:cs typeface="Times New Roman" pitchFamily="18" charset="0"/>
              </a:rPr>
              <a:t>  = 1113 * { 1 + [ (1000/1000-1) + (1600/1000-1).....+(1200/1400-1)]}</a:t>
            </a:r>
          </a:p>
          <a:p>
            <a:pPr lvl="5"/>
            <a:r>
              <a:rPr lang="en-IN" sz="1600" dirty="0">
                <a:solidFill>
                  <a:schemeClr val="bg1"/>
                </a:solidFill>
                <a:latin typeface="Times New Roman" pitchFamily="18" charset="0"/>
                <a:cs typeface="Times New Roman" pitchFamily="18" charset="0"/>
              </a:rPr>
              <a:t>  = 1113 * {1+0.0625} = 1183</a:t>
            </a:r>
          </a:p>
          <a:p>
            <a:pPr>
              <a:buFont typeface="Arial" pitchFamily="34" charset="0"/>
              <a:buChar char="•"/>
            </a:pPr>
            <a:r>
              <a:rPr lang="en-IN" sz="1600" dirty="0">
                <a:solidFill>
                  <a:schemeClr val="bg1"/>
                </a:solidFill>
                <a:latin typeface="Times New Roman" pitchFamily="18" charset="0"/>
                <a:cs typeface="Times New Roman" pitchFamily="18" charset="0"/>
              </a:rPr>
              <a:t>    Laddered TY for Year 3 = 1183 * {1+0.0625} = 1257</a:t>
            </a:r>
          </a:p>
        </p:txBody>
      </p:sp>
      <p:sp>
        <p:nvSpPr>
          <p:cNvPr id="8" name="TextBox 7"/>
          <p:cNvSpPr txBox="1"/>
          <p:nvPr/>
        </p:nvSpPr>
        <p:spPr>
          <a:xfrm>
            <a:off x="457200" y="5029200"/>
            <a:ext cx="8305800" cy="1077218"/>
          </a:xfrm>
          <a:prstGeom prst="rect">
            <a:avLst/>
          </a:prstGeom>
          <a:solidFill>
            <a:srgbClr val="0070C0"/>
          </a:solidFill>
        </p:spPr>
        <p:txBody>
          <a:bodyPr wrap="square" rtlCol="0">
            <a:spAutoFit/>
          </a:bodyPr>
          <a:lstStyle/>
          <a:p>
            <a:pPr marL="342900" indent="-342900"/>
            <a:r>
              <a:rPr lang="en-IN" sz="1600" dirty="0">
                <a:solidFill>
                  <a:schemeClr val="bg1"/>
                </a:solidFill>
                <a:latin typeface="Times New Roman" pitchFamily="18" charset="0"/>
                <a:cs typeface="Times New Roman" pitchFamily="18" charset="0"/>
              </a:rPr>
              <a:t>3. Variable TY:</a:t>
            </a:r>
          </a:p>
          <a:p>
            <a:pPr marL="342900" indent="-342900">
              <a:buFont typeface="Arial" pitchFamily="34" charset="0"/>
              <a:buChar char="•"/>
            </a:pPr>
            <a:r>
              <a:rPr lang="en-IN" sz="1600" dirty="0">
                <a:solidFill>
                  <a:schemeClr val="bg1"/>
                </a:solidFill>
                <a:latin typeface="Times New Roman" pitchFamily="18" charset="0"/>
                <a:cs typeface="Times New Roman" pitchFamily="18" charset="0"/>
              </a:rPr>
              <a:t>Variable TY for Year 1 = Fixed TY = 1113</a:t>
            </a:r>
          </a:p>
          <a:p>
            <a:pPr marL="342900" indent="-342900">
              <a:buFont typeface="Arial" pitchFamily="34" charset="0"/>
              <a:buChar char="•"/>
            </a:pPr>
            <a:r>
              <a:rPr lang="en-IN" sz="1600" dirty="0">
                <a:solidFill>
                  <a:schemeClr val="bg1"/>
                </a:solidFill>
                <a:latin typeface="Times New Roman" pitchFamily="18" charset="0"/>
                <a:cs typeface="Times New Roman" pitchFamily="18" charset="0"/>
              </a:rPr>
              <a:t>Variable TY for Year 2 = recalculate TY including yield data of Year 1</a:t>
            </a:r>
          </a:p>
          <a:p>
            <a:pPr marL="342900" indent="-342900">
              <a:buFont typeface="Arial" pitchFamily="34" charset="0"/>
              <a:buChar char="•"/>
            </a:pPr>
            <a:r>
              <a:rPr lang="en-IN" sz="1600" dirty="0">
                <a:solidFill>
                  <a:schemeClr val="bg1"/>
                </a:solidFill>
                <a:latin typeface="Times New Roman" pitchFamily="18" charset="0"/>
                <a:cs typeface="Times New Roman" pitchFamily="18" charset="0"/>
              </a:rPr>
              <a:t>Variable TY for Year 3 = recalculate TY including yield data of Year 1 &amp; Year 2</a:t>
            </a:r>
          </a:p>
        </p:txBody>
      </p:sp>
      <p:sp>
        <p:nvSpPr>
          <p:cNvPr id="9" name="Date Placeholder 8"/>
          <p:cNvSpPr>
            <a:spLocks noGrp="1"/>
          </p:cNvSpPr>
          <p:nvPr>
            <p:ph type="dt" sz="half" idx="10"/>
          </p:nvPr>
        </p:nvSpPr>
        <p:spPr/>
        <p:txBody>
          <a:bodyPr/>
          <a:lstStyle/>
          <a:p>
            <a:r>
              <a:rPr lang="en-US"/>
              <a:t>26th June 2020</a:t>
            </a:r>
          </a:p>
        </p:txBody>
      </p:sp>
      <p:sp>
        <p:nvSpPr>
          <p:cNvPr id="10" name="Slide Number Placeholder 9"/>
          <p:cNvSpPr>
            <a:spLocks noGrp="1"/>
          </p:cNvSpPr>
          <p:nvPr>
            <p:ph type="sldNum" sz="quarter" idx="12"/>
          </p:nvPr>
        </p:nvSpPr>
        <p:spPr/>
        <p:txBody>
          <a:bodyPr/>
          <a:lstStyle/>
          <a:p>
            <a:fld id="{B6F15528-21DE-4FAA-801E-634DDDAF4B2B}" type="slidenum">
              <a:rPr lang="en-US" smtClean="0"/>
              <a:pPr/>
              <a:t>20</a:t>
            </a:fld>
            <a:endParaRPr lang="en-US"/>
          </a:p>
        </p:txBody>
      </p:sp>
      <p:sp>
        <p:nvSpPr>
          <p:cNvPr id="11" name="Footer Placeholder 10"/>
          <p:cNvSpPr>
            <a:spLocks noGrp="1"/>
          </p:cNvSpPr>
          <p:nvPr>
            <p:ph type="ftr" sz="quarter" idx="11"/>
          </p:nvPr>
        </p:nvSpPr>
        <p:spPr/>
        <p:txBody>
          <a:bodyPr/>
          <a:lstStyle/>
          <a:p>
            <a:r>
              <a:rPr lang="en-IN"/>
              <a:t>IAI webinar on Pricing Crop Insurance</a:t>
            </a:r>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5715000" cy="457200"/>
          </a:xfrm>
        </p:spPr>
        <p:txBody>
          <a:bodyPr/>
          <a:lstStyle/>
          <a:p>
            <a:pPr algn="l"/>
            <a:r>
              <a:rPr lang="en-IN" sz="4000" dirty="0"/>
              <a:t>De-Trending Yield Data</a:t>
            </a:r>
          </a:p>
        </p:txBody>
      </p:sp>
      <p:sp>
        <p:nvSpPr>
          <p:cNvPr id="4" name="TextBox 3"/>
          <p:cNvSpPr txBox="1"/>
          <p:nvPr/>
        </p:nvSpPr>
        <p:spPr>
          <a:xfrm>
            <a:off x="533400" y="1600201"/>
            <a:ext cx="8305800" cy="4524315"/>
          </a:xfrm>
          <a:prstGeom prst="rect">
            <a:avLst/>
          </a:prstGeom>
          <a:noFill/>
        </p:spPr>
        <p:txBody>
          <a:bodyPr wrap="square" rtlCol="0">
            <a:spAutoFit/>
          </a:bodyPr>
          <a:lstStyle/>
          <a:p>
            <a:pPr marL="342900" indent="-342900"/>
            <a:r>
              <a:rPr lang="en-IN" sz="1600" dirty="0"/>
              <a:t>De-trending: </a:t>
            </a:r>
          </a:p>
          <a:p>
            <a:pPr marL="342900" indent="-342900"/>
            <a:endParaRPr lang="en-IN" sz="1600" dirty="0"/>
          </a:p>
          <a:p>
            <a:pPr marL="342900" indent="-342900"/>
            <a:r>
              <a:rPr lang="en-IN" sz="1600" dirty="0"/>
              <a:t>	A trend is a change in the mean over time in the observations of a time series. De-trending is a statistical process that aims to remove the effect of this change and re-state the observations ‘on par’,  so that the de-trended data is useful for further modelling / predictions. </a:t>
            </a:r>
          </a:p>
          <a:p>
            <a:pPr marL="342900" indent="-342900"/>
            <a:endParaRPr lang="en-IN" sz="1600" dirty="0"/>
          </a:p>
          <a:p>
            <a:pPr marL="342900" indent="-342900"/>
            <a:r>
              <a:rPr lang="en-IN" sz="1600" dirty="0"/>
              <a:t>	In Crop Insurance, we typically use linear de-trending techniques. The following formula could be set up easily in typical spreadsheet applications like MS excel:</a:t>
            </a:r>
          </a:p>
          <a:p>
            <a:pPr marL="342900" indent="-342900"/>
            <a:r>
              <a:rPr lang="en-IN" sz="1600" dirty="0"/>
              <a:t> 	</a:t>
            </a:r>
          </a:p>
          <a:p>
            <a:pPr marL="342900" indent="-342900"/>
            <a:r>
              <a:rPr lang="en-IN" sz="1600" dirty="0"/>
              <a:t>	Slope * (Latest Year – Observation Year) + Actual Data for the Observation Year</a:t>
            </a:r>
          </a:p>
          <a:p>
            <a:pPr marL="342900" indent="-342900"/>
            <a:endParaRPr lang="en-IN" sz="1600" dirty="0"/>
          </a:p>
          <a:p>
            <a:pPr marL="342900" indent="-342900">
              <a:buFont typeface="+mj-lt"/>
              <a:buAutoNum type="arabicPeriod"/>
            </a:pPr>
            <a:endParaRPr lang="en-IN" sz="1600" dirty="0"/>
          </a:p>
          <a:p>
            <a:pPr marL="342900" indent="-342900">
              <a:buFont typeface="+mj-lt"/>
              <a:buAutoNum type="arabicPeriod"/>
            </a:pPr>
            <a:r>
              <a:rPr lang="en-IN" sz="1600" dirty="0"/>
              <a:t>When do we de-trend </a:t>
            </a:r>
          </a:p>
          <a:p>
            <a:pPr marL="342900" indent="-342900">
              <a:buFont typeface="+mj-lt"/>
              <a:buAutoNum type="arabicPeriod"/>
            </a:pPr>
            <a:r>
              <a:rPr lang="en-IN" sz="1600" dirty="0"/>
              <a:t>Which Statistic to depend upon</a:t>
            </a:r>
          </a:p>
          <a:p>
            <a:pPr marL="342900" indent="-342900">
              <a:buFont typeface="+mj-lt"/>
              <a:buAutoNum type="arabicPeriod"/>
            </a:pPr>
            <a:r>
              <a:rPr lang="en-IN" sz="1600" dirty="0"/>
              <a:t>How much of the Trend to allow for</a:t>
            </a:r>
          </a:p>
          <a:p>
            <a:pPr marL="342900" indent="-342900">
              <a:buFont typeface="+mj-lt"/>
              <a:buAutoNum type="arabicPeriod"/>
            </a:pPr>
            <a:r>
              <a:rPr lang="en-IN" sz="1600" dirty="0"/>
              <a:t>At what granularity level trending to be done</a:t>
            </a:r>
          </a:p>
          <a:p>
            <a:pPr marL="342900" indent="-342900"/>
            <a:endParaRPr lang="en-IN" sz="1600" dirty="0"/>
          </a:p>
          <a:p>
            <a:endParaRPr lang="en-IN" sz="1600" dirty="0"/>
          </a:p>
        </p:txBody>
      </p:sp>
      <p:sp>
        <p:nvSpPr>
          <p:cNvPr id="5" name="Date Placeholder 4"/>
          <p:cNvSpPr>
            <a:spLocks noGrp="1"/>
          </p:cNvSpPr>
          <p:nvPr>
            <p:ph type="dt" sz="half" idx="10"/>
          </p:nvPr>
        </p:nvSpPr>
        <p:spPr/>
        <p:txBody>
          <a:bodyPr/>
          <a:lstStyle/>
          <a:p>
            <a:r>
              <a:rPr lang="en-US"/>
              <a:t>26th June 2020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
        <p:nvSpPr>
          <p:cNvPr id="7" name="Footer Placeholder 6"/>
          <p:cNvSpPr>
            <a:spLocks noGrp="1"/>
          </p:cNvSpPr>
          <p:nvPr>
            <p:ph type="ftr" sz="quarter" idx="11"/>
          </p:nvPr>
        </p:nvSpPr>
        <p:spPr/>
        <p:txBody>
          <a:bodyPr/>
          <a:lstStyle/>
          <a:p>
            <a:r>
              <a:rPr lang="en-IN"/>
              <a:t>IAI webinar on Pricing Crop Insurance</a:t>
            </a:r>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21"/>
          <p:cNvSpPr>
            <a:spLocks noGrp="1"/>
          </p:cNvSpPr>
          <p:nvPr>
            <p:ph type="ftr" sz="quarter" idx="11"/>
          </p:nvPr>
        </p:nvSpPr>
        <p:spPr/>
        <p:txBody>
          <a:bodyPr/>
          <a:lstStyle/>
          <a:p>
            <a:r>
              <a:rPr lang="en-IN" dirty="0"/>
              <a:t>IAI webinar on Pricing Crop Insurance</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060894624"/>
              </p:ext>
            </p:extLst>
          </p:nvPr>
        </p:nvGraphicFramePr>
        <p:xfrm>
          <a:off x="228600" y="685800"/>
          <a:ext cx="5302635" cy="6123782"/>
        </p:xfrm>
        <a:graphic>
          <a:graphicData uri="http://schemas.openxmlformats.org/drawingml/2006/table">
            <a:tbl>
              <a:tblPr/>
              <a:tblGrid>
                <a:gridCol w="556038">
                  <a:extLst>
                    <a:ext uri="{9D8B030D-6E8A-4147-A177-3AD203B41FA5}">
                      <a16:colId xmlns:a16="http://schemas.microsoft.com/office/drawing/2014/main" val="20000"/>
                    </a:ext>
                  </a:extLst>
                </a:gridCol>
                <a:gridCol w="721112">
                  <a:extLst>
                    <a:ext uri="{9D8B030D-6E8A-4147-A177-3AD203B41FA5}">
                      <a16:colId xmlns:a16="http://schemas.microsoft.com/office/drawing/2014/main" val="20001"/>
                    </a:ext>
                  </a:extLst>
                </a:gridCol>
                <a:gridCol w="729800">
                  <a:extLst>
                    <a:ext uri="{9D8B030D-6E8A-4147-A177-3AD203B41FA5}">
                      <a16:colId xmlns:a16="http://schemas.microsoft.com/office/drawing/2014/main" val="20002"/>
                    </a:ext>
                  </a:extLst>
                </a:gridCol>
                <a:gridCol w="776137">
                  <a:extLst>
                    <a:ext uri="{9D8B030D-6E8A-4147-A177-3AD203B41FA5}">
                      <a16:colId xmlns:a16="http://schemas.microsoft.com/office/drawing/2014/main" val="20003"/>
                    </a:ext>
                  </a:extLst>
                </a:gridCol>
                <a:gridCol w="547350">
                  <a:extLst>
                    <a:ext uri="{9D8B030D-6E8A-4147-A177-3AD203B41FA5}">
                      <a16:colId xmlns:a16="http://schemas.microsoft.com/office/drawing/2014/main" val="20004"/>
                    </a:ext>
                  </a:extLst>
                </a:gridCol>
                <a:gridCol w="729800">
                  <a:extLst>
                    <a:ext uri="{9D8B030D-6E8A-4147-A177-3AD203B41FA5}">
                      <a16:colId xmlns:a16="http://schemas.microsoft.com/office/drawing/2014/main" val="20005"/>
                    </a:ext>
                  </a:extLst>
                </a:gridCol>
                <a:gridCol w="616855">
                  <a:extLst>
                    <a:ext uri="{9D8B030D-6E8A-4147-A177-3AD203B41FA5}">
                      <a16:colId xmlns:a16="http://schemas.microsoft.com/office/drawing/2014/main" val="20006"/>
                    </a:ext>
                  </a:extLst>
                </a:gridCol>
                <a:gridCol w="625543">
                  <a:extLst>
                    <a:ext uri="{9D8B030D-6E8A-4147-A177-3AD203B41FA5}">
                      <a16:colId xmlns:a16="http://schemas.microsoft.com/office/drawing/2014/main" val="20007"/>
                    </a:ext>
                  </a:extLst>
                </a:gridCol>
              </a:tblGrid>
              <a:tr h="251280">
                <a:tc gridSpan="8">
                  <a:txBody>
                    <a:bodyPr/>
                    <a:lstStyle/>
                    <a:p>
                      <a:pPr algn="ctr" fontAlgn="b"/>
                      <a:r>
                        <a:rPr lang="en-IN" sz="1100" b="1" i="0" u="none" strike="noStrike" dirty="0">
                          <a:solidFill>
                            <a:srgbClr val="000000"/>
                          </a:solidFill>
                          <a:latin typeface="Times New Roman"/>
                        </a:rPr>
                        <a:t>Case of Gujarat Cotton Crop</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590510">
                <a:tc>
                  <a:txBody>
                    <a:bodyPr/>
                    <a:lstStyle/>
                    <a:p>
                      <a:pPr algn="ctr" fontAlgn="b"/>
                      <a:r>
                        <a:rPr lang="en-IN" sz="1100" b="1" i="0" u="none" strike="noStrike">
                          <a:solidFill>
                            <a:srgbClr val="FFFFFF"/>
                          </a:solidFill>
                          <a:latin typeface="Times New Roman"/>
                        </a:rPr>
                        <a:t>Year</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ctr" fontAlgn="b"/>
                      <a:r>
                        <a:rPr lang="en-IN" sz="1100" b="1" i="0" u="none" strike="noStrike">
                          <a:solidFill>
                            <a:srgbClr val="FFFFFF"/>
                          </a:solidFill>
                          <a:latin typeface="Times New Roman"/>
                        </a:rPr>
                        <a:t>Cotton Yield (Kg/Ha of Lint)</a:t>
                      </a:r>
                    </a:p>
                  </a:txBody>
                  <a:tcPr marL="8702" marR="8702" marT="870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ctr" fontAlgn="b"/>
                      <a:r>
                        <a:rPr lang="en-IN" sz="1100" b="1" i="0" u="none" strike="noStrike">
                          <a:solidFill>
                            <a:srgbClr val="FFFFFF"/>
                          </a:solidFill>
                          <a:latin typeface="Times New Roman"/>
                        </a:rPr>
                        <a:t>Area in Lakhs Ha</a:t>
                      </a:r>
                    </a:p>
                  </a:txBody>
                  <a:tcPr marL="8702" marR="8702" marT="870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ctr" fontAlgn="b"/>
                      <a:r>
                        <a:rPr lang="en-IN" sz="1100" b="1" i="0" u="none" strike="noStrike">
                          <a:solidFill>
                            <a:srgbClr val="FFFFFF"/>
                          </a:solidFill>
                          <a:latin typeface="Times New Roman"/>
                        </a:rPr>
                        <a:t>Rainfed Cotton Yield (Kg/Ha of Lint)</a:t>
                      </a:r>
                    </a:p>
                  </a:txBody>
                  <a:tcPr marL="8702" marR="8702" marT="870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ctr" fontAlgn="b"/>
                      <a:r>
                        <a:rPr lang="en-IN" sz="1100" b="1" i="0" u="none" strike="noStrike">
                          <a:solidFill>
                            <a:srgbClr val="FFFFFF"/>
                          </a:solidFill>
                          <a:latin typeface="Times New Roman"/>
                        </a:rPr>
                        <a:t>Rainfed Area in Lakhs Ha</a:t>
                      </a:r>
                    </a:p>
                  </a:txBody>
                  <a:tcPr marL="8702" marR="8702" marT="870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ctr" fontAlgn="b"/>
                      <a:r>
                        <a:rPr lang="en-IN" sz="1100" b="1" i="0" u="none" strike="noStrike" dirty="0">
                          <a:solidFill>
                            <a:srgbClr val="FFFFFF"/>
                          </a:solidFill>
                          <a:latin typeface="Times New Roman"/>
                        </a:rPr>
                        <a:t>Irrigated Cotton Yield (Kg/Ha of Lint)</a:t>
                      </a:r>
                    </a:p>
                  </a:txBody>
                  <a:tcPr marL="8702" marR="8702" marT="870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ctr" fontAlgn="b"/>
                      <a:r>
                        <a:rPr lang="en-IN" sz="1100" b="1" i="0" u="none" strike="noStrike">
                          <a:solidFill>
                            <a:srgbClr val="FFFFFF"/>
                          </a:solidFill>
                          <a:latin typeface="Times New Roman"/>
                        </a:rPr>
                        <a:t>Irrigated Area in Lakhs Ha</a:t>
                      </a:r>
                    </a:p>
                  </a:txBody>
                  <a:tcPr marL="8702" marR="8702" marT="870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ctr" fontAlgn="b"/>
                      <a:r>
                        <a:rPr lang="en-IN" sz="1100" b="1" i="0" u="none" strike="noStrike">
                          <a:solidFill>
                            <a:srgbClr val="FFFFFF"/>
                          </a:solidFill>
                          <a:latin typeface="Times New Roman"/>
                        </a:rPr>
                        <a:t>Proportion of Irrigated Areas</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0001"/>
                  </a:ext>
                </a:extLst>
              </a:tr>
              <a:tr h="251280">
                <a:tc>
                  <a:txBody>
                    <a:bodyPr/>
                    <a:lstStyle/>
                    <a:p>
                      <a:pPr algn="ctr" fontAlgn="b"/>
                      <a:r>
                        <a:rPr lang="en-IN" sz="1100" b="0" i="0" u="none" strike="noStrike">
                          <a:solidFill>
                            <a:srgbClr val="000000"/>
                          </a:solidFill>
                          <a:latin typeface="Times New Roman"/>
                        </a:rPr>
                        <a:t>1996</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IN" sz="1100" b="0" i="0" u="none" strike="noStrike">
                          <a:solidFill>
                            <a:srgbClr val="000000"/>
                          </a:solidFill>
                          <a:latin typeface="Times New Roman"/>
                        </a:rPr>
                        <a:t>265</a:t>
                      </a:r>
                    </a:p>
                  </a:txBody>
                  <a:tcPr marL="8702" marR="8702" marT="8702"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IN" sz="1100" b="0" i="0" u="none" strike="noStrike">
                          <a:solidFill>
                            <a:srgbClr val="000000"/>
                          </a:solidFill>
                          <a:latin typeface="Times New Roman"/>
                        </a:rPr>
                        <a:t>14</a:t>
                      </a:r>
                    </a:p>
                  </a:txBody>
                  <a:tcPr marL="8702" marR="8702" marT="8702"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140</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9</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504</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5</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34%</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51280">
                <a:tc>
                  <a:txBody>
                    <a:bodyPr/>
                    <a:lstStyle/>
                    <a:p>
                      <a:pPr algn="ctr" fontAlgn="b"/>
                      <a:r>
                        <a:rPr lang="en-IN" sz="1100" b="0" i="0" u="none" strike="noStrike">
                          <a:solidFill>
                            <a:srgbClr val="000000"/>
                          </a:solidFill>
                          <a:latin typeface="Times New Roman"/>
                        </a:rPr>
                        <a:t>1997</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IN" sz="1100" b="0" i="0" u="none" strike="noStrike">
                          <a:solidFill>
                            <a:srgbClr val="000000"/>
                          </a:solidFill>
                          <a:latin typeface="Times New Roman"/>
                        </a:rPr>
                        <a:t>304</a:t>
                      </a:r>
                    </a:p>
                  </a:txBody>
                  <a:tcPr marL="8702" marR="8702" marT="8702"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IN" sz="1100" b="0" i="0" u="none" strike="noStrike">
                          <a:solidFill>
                            <a:srgbClr val="000000"/>
                          </a:solidFill>
                          <a:latin typeface="Times New Roman"/>
                        </a:rPr>
                        <a:t>14</a:t>
                      </a:r>
                    </a:p>
                  </a:txBody>
                  <a:tcPr marL="8702" marR="8702" marT="8702"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175</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9</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534</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5</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36%</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51280">
                <a:tc>
                  <a:txBody>
                    <a:bodyPr/>
                    <a:lstStyle/>
                    <a:p>
                      <a:pPr algn="ctr" fontAlgn="b"/>
                      <a:r>
                        <a:rPr lang="en-IN" sz="1100" b="0" i="0" u="none" strike="noStrike">
                          <a:solidFill>
                            <a:srgbClr val="000000"/>
                          </a:solidFill>
                          <a:latin typeface="Times New Roman"/>
                        </a:rPr>
                        <a:t>1998</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IN" sz="1100" b="0" i="0" u="none" strike="noStrike">
                          <a:solidFill>
                            <a:srgbClr val="000000"/>
                          </a:solidFill>
                          <a:latin typeface="Times New Roman"/>
                        </a:rPr>
                        <a:t>356</a:t>
                      </a:r>
                    </a:p>
                  </a:txBody>
                  <a:tcPr marL="8702" marR="8702" marT="8702"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IN" sz="1100" b="0" i="0" u="none" strike="noStrike">
                          <a:solidFill>
                            <a:srgbClr val="000000"/>
                          </a:solidFill>
                          <a:latin typeface="Times New Roman"/>
                        </a:rPr>
                        <a:t>15</a:t>
                      </a:r>
                    </a:p>
                  </a:txBody>
                  <a:tcPr marL="8702" marR="8702" marT="8702"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232</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10</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575</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5</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36%</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51280">
                <a:tc>
                  <a:txBody>
                    <a:bodyPr/>
                    <a:lstStyle/>
                    <a:p>
                      <a:pPr algn="ctr" fontAlgn="b"/>
                      <a:r>
                        <a:rPr lang="en-IN" sz="1100" b="0" i="0" u="none" strike="noStrike">
                          <a:solidFill>
                            <a:srgbClr val="000000"/>
                          </a:solidFill>
                          <a:latin typeface="Times New Roman"/>
                        </a:rPr>
                        <a:t>1999</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IN" sz="1100" b="0" i="0" u="none" strike="noStrike">
                          <a:solidFill>
                            <a:srgbClr val="000000"/>
                          </a:solidFill>
                          <a:latin typeface="Times New Roman"/>
                        </a:rPr>
                        <a:t>400</a:t>
                      </a:r>
                    </a:p>
                  </a:txBody>
                  <a:tcPr marL="8702" marR="8702" marT="8702"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IN" sz="1100" b="0" i="0" u="none" strike="noStrike">
                          <a:solidFill>
                            <a:srgbClr val="000000"/>
                          </a:solidFill>
                          <a:latin typeface="Times New Roman"/>
                        </a:rPr>
                        <a:t>16</a:t>
                      </a:r>
                    </a:p>
                  </a:txBody>
                  <a:tcPr marL="8702" marR="8702" marT="8702"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264</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11</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635</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6</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36%</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51280">
                <a:tc>
                  <a:txBody>
                    <a:bodyPr/>
                    <a:lstStyle/>
                    <a:p>
                      <a:pPr algn="ctr" fontAlgn="b"/>
                      <a:r>
                        <a:rPr lang="en-IN" sz="1100" b="1" i="0" u="none" strike="noStrike">
                          <a:solidFill>
                            <a:srgbClr val="FF0000"/>
                          </a:solidFill>
                          <a:latin typeface="Times New Roman"/>
                        </a:rPr>
                        <a:t>2000</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IN" sz="1100" b="1" i="0" u="none" strike="noStrike">
                          <a:solidFill>
                            <a:srgbClr val="FF0000"/>
                          </a:solidFill>
                          <a:latin typeface="Times New Roman"/>
                        </a:rPr>
                        <a:t>230</a:t>
                      </a:r>
                    </a:p>
                  </a:txBody>
                  <a:tcPr marL="8702" marR="8702" marT="8702"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IN" sz="1100" b="1" i="0" u="none" strike="noStrike">
                          <a:solidFill>
                            <a:srgbClr val="FF0000"/>
                          </a:solidFill>
                          <a:latin typeface="Times New Roman"/>
                        </a:rPr>
                        <a:t>15</a:t>
                      </a:r>
                    </a:p>
                  </a:txBody>
                  <a:tcPr marL="8702" marR="8702" marT="8702"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136</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1" i="0" u="none" strike="noStrike">
                          <a:solidFill>
                            <a:srgbClr val="FF0000"/>
                          </a:solidFill>
                          <a:latin typeface="Times New Roman"/>
                        </a:rPr>
                        <a:t>9</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378</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1" i="0" u="none" strike="noStrike">
                          <a:solidFill>
                            <a:srgbClr val="FF0000"/>
                          </a:solidFill>
                          <a:latin typeface="Times New Roman"/>
                        </a:rPr>
                        <a:t>6</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39%</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51280">
                <a:tc>
                  <a:txBody>
                    <a:bodyPr/>
                    <a:lstStyle/>
                    <a:p>
                      <a:pPr algn="ctr" fontAlgn="b"/>
                      <a:r>
                        <a:rPr lang="en-IN" sz="1100" b="1" i="0" u="none" strike="noStrike">
                          <a:solidFill>
                            <a:srgbClr val="FF0000"/>
                          </a:solidFill>
                          <a:latin typeface="Times New Roman"/>
                        </a:rPr>
                        <a:t>2001</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IN" sz="1100" b="1" i="0" u="none" strike="noStrike">
                          <a:solidFill>
                            <a:srgbClr val="FF0000"/>
                          </a:solidFill>
                          <a:latin typeface="Times New Roman"/>
                        </a:rPr>
                        <a:t>122</a:t>
                      </a:r>
                    </a:p>
                  </a:txBody>
                  <a:tcPr marL="8702" marR="8702" marT="8702"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IN" sz="1100" b="1" i="0" u="none" strike="noStrike">
                          <a:solidFill>
                            <a:srgbClr val="FF0000"/>
                          </a:solidFill>
                          <a:latin typeface="Times New Roman"/>
                        </a:rPr>
                        <a:t>16</a:t>
                      </a:r>
                    </a:p>
                  </a:txBody>
                  <a:tcPr marL="8702" marR="8702" marT="8702"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63</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1" i="0" u="none" strike="noStrike">
                          <a:solidFill>
                            <a:srgbClr val="FF0000"/>
                          </a:solidFill>
                          <a:latin typeface="Times New Roman"/>
                        </a:rPr>
                        <a:t>11</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233</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1" i="0" u="none" strike="noStrike">
                          <a:solidFill>
                            <a:srgbClr val="FF0000"/>
                          </a:solidFill>
                          <a:latin typeface="Times New Roman"/>
                        </a:rPr>
                        <a:t>6</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35%</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51280">
                <a:tc>
                  <a:txBody>
                    <a:bodyPr/>
                    <a:lstStyle/>
                    <a:p>
                      <a:pPr algn="ctr" fontAlgn="b"/>
                      <a:r>
                        <a:rPr lang="en-IN" sz="1100" b="1" i="0" u="none" strike="noStrike">
                          <a:solidFill>
                            <a:srgbClr val="FF0000"/>
                          </a:solidFill>
                          <a:latin typeface="Times New Roman"/>
                        </a:rPr>
                        <a:t>2002</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IN" sz="1100" b="1" i="0" u="none" strike="noStrike">
                          <a:solidFill>
                            <a:srgbClr val="FF0000"/>
                          </a:solidFill>
                          <a:latin typeface="Times New Roman"/>
                        </a:rPr>
                        <a:t>165</a:t>
                      </a:r>
                    </a:p>
                  </a:txBody>
                  <a:tcPr marL="8702" marR="8702" marT="8702"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IN" sz="1100" b="1" i="0" u="none" strike="noStrike">
                          <a:solidFill>
                            <a:srgbClr val="FF0000"/>
                          </a:solidFill>
                          <a:latin typeface="Times New Roman"/>
                        </a:rPr>
                        <a:t>17</a:t>
                      </a:r>
                    </a:p>
                  </a:txBody>
                  <a:tcPr marL="8702" marR="8702" marT="8702"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99</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1" i="0" u="none" strike="noStrike">
                          <a:solidFill>
                            <a:srgbClr val="FF0000"/>
                          </a:solidFill>
                          <a:latin typeface="Times New Roman"/>
                        </a:rPr>
                        <a:t>11</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268</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1" i="0" u="none" strike="noStrike">
                          <a:solidFill>
                            <a:srgbClr val="FF0000"/>
                          </a:solidFill>
                          <a:latin typeface="Times New Roman"/>
                        </a:rPr>
                        <a:t>7</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39%</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51280">
                <a:tc>
                  <a:txBody>
                    <a:bodyPr/>
                    <a:lstStyle/>
                    <a:p>
                      <a:pPr algn="ctr" fontAlgn="b"/>
                      <a:r>
                        <a:rPr lang="en-IN" sz="1100" b="1" i="0" u="none" strike="noStrike">
                          <a:solidFill>
                            <a:srgbClr val="FF0000"/>
                          </a:solidFill>
                          <a:latin typeface="Times New Roman"/>
                        </a:rPr>
                        <a:t>2003</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IN" sz="1100" b="1" i="0" u="none" strike="noStrike">
                          <a:solidFill>
                            <a:srgbClr val="FF0000"/>
                          </a:solidFill>
                          <a:latin typeface="Times New Roman"/>
                        </a:rPr>
                        <a:t>175</a:t>
                      </a:r>
                    </a:p>
                  </a:txBody>
                  <a:tcPr marL="8702" marR="8702" marT="8702"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IN" sz="1100" b="1" i="0" u="none" strike="noStrike">
                          <a:solidFill>
                            <a:srgbClr val="FF0000"/>
                          </a:solidFill>
                          <a:latin typeface="Times New Roman"/>
                        </a:rPr>
                        <a:t>16</a:t>
                      </a:r>
                    </a:p>
                  </a:txBody>
                  <a:tcPr marL="8702" marR="8702" marT="8702"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102</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1" i="0" u="none" strike="noStrike">
                          <a:solidFill>
                            <a:srgbClr val="FF0000"/>
                          </a:solidFill>
                          <a:latin typeface="Times New Roman"/>
                        </a:rPr>
                        <a:t>10</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285</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1" i="0" u="none" strike="noStrike">
                          <a:solidFill>
                            <a:srgbClr val="FF0000"/>
                          </a:solidFill>
                          <a:latin typeface="Times New Roman"/>
                        </a:rPr>
                        <a:t>7</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40%</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51280">
                <a:tc>
                  <a:txBody>
                    <a:bodyPr/>
                    <a:lstStyle/>
                    <a:p>
                      <a:pPr algn="ctr" fontAlgn="b"/>
                      <a:r>
                        <a:rPr lang="en-IN" sz="1100" b="1" i="0" u="none" strike="noStrike">
                          <a:solidFill>
                            <a:srgbClr val="FF0000"/>
                          </a:solidFill>
                          <a:latin typeface="Times New Roman"/>
                        </a:rPr>
                        <a:t>2004</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IN" sz="1100" b="1" i="0" u="none" strike="noStrike">
                          <a:solidFill>
                            <a:srgbClr val="FF0000"/>
                          </a:solidFill>
                          <a:latin typeface="Times New Roman"/>
                        </a:rPr>
                        <a:t>417</a:t>
                      </a:r>
                    </a:p>
                  </a:txBody>
                  <a:tcPr marL="8702" marR="8702" marT="8702"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IN" sz="1100" b="1" i="0" u="none" strike="noStrike">
                          <a:solidFill>
                            <a:srgbClr val="FF0000"/>
                          </a:solidFill>
                          <a:latin typeface="Times New Roman"/>
                        </a:rPr>
                        <a:t>16</a:t>
                      </a:r>
                    </a:p>
                  </a:txBody>
                  <a:tcPr marL="8702" marR="8702" marT="8702"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219</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1" i="0" u="none" strike="noStrike">
                          <a:solidFill>
                            <a:srgbClr val="FF0000"/>
                          </a:solidFill>
                          <a:latin typeface="Times New Roman"/>
                        </a:rPr>
                        <a:t>10</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703</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1" i="0" u="none" strike="noStrike">
                          <a:solidFill>
                            <a:srgbClr val="FF0000"/>
                          </a:solidFill>
                          <a:latin typeface="Times New Roman"/>
                        </a:rPr>
                        <a:t>7</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41%</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51280">
                <a:tc>
                  <a:txBody>
                    <a:bodyPr/>
                    <a:lstStyle/>
                    <a:p>
                      <a:pPr algn="ctr" fontAlgn="b"/>
                      <a:r>
                        <a:rPr lang="en-IN" sz="1100" b="1" i="0" u="none" strike="noStrike">
                          <a:solidFill>
                            <a:srgbClr val="FF0000"/>
                          </a:solidFill>
                          <a:latin typeface="Times New Roman"/>
                        </a:rPr>
                        <a:t>2005</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IN" sz="1100" b="1" i="0" u="none" strike="noStrike">
                          <a:solidFill>
                            <a:srgbClr val="FF0000"/>
                          </a:solidFill>
                          <a:latin typeface="Times New Roman"/>
                        </a:rPr>
                        <a:t>494</a:t>
                      </a:r>
                    </a:p>
                  </a:txBody>
                  <a:tcPr marL="8702" marR="8702" marT="8702"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IN" sz="1100" b="1" i="0" u="none" strike="noStrike">
                          <a:solidFill>
                            <a:srgbClr val="FF0000"/>
                          </a:solidFill>
                          <a:latin typeface="Times New Roman"/>
                        </a:rPr>
                        <a:t>19</a:t>
                      </a:r>
                    </a:p>
                  </a:txBody>
                  <a:tcPr marL="8702" marR="8702" marT="8702"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265</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1" i="0" u="none" strike="noStrike">
                          <a:solidFill>
                            <a:srgbClr val="FF0000"/>
                          </a:solidFill>
                          <a:latin typeface="Times New Roman"/>
                        </a:rPr>
                        <a:t>11</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783</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1" i="0" u="none" strike="noStrike">
                          <a:solidFill>
                            <a:srgbClr val="FF0000"/>
                          </a:solidFill>
                          <a:latin typeface="Times New Roman"/>
                        </a:rPr>
                        <a:t>8</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44%</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51280">
                <a:tc>
                  <a:txBody>
                    <a:bodyPr/>
                    <a:lstStyle/>
                    <a:p>
                      <a:pPr algn="ctr" fontAlgn="b"/>
                      <a:r>
                        <a:rPr lang="en-IN" sz="1100" b="1" i="0" u="none" strike="noStrike">
                          <a:solidFill>
                            <a:srgbClr val="FF0000"/>
                          </a:solidFill>
                          <a:latin typeface="Times New Roman"/>
                        </a:rPr>
                        <a:t>2006</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IN" sz="1100" b="1" i="0" u="none" strike="noStrike">
                          <a:solidFill>
                            <a:srgbClr val="FF0000"/>
                          </a:solidFill>
                          <a:latin typeface="Times New Roman"/>
                        </a:rPr>
                        <a:t>581</a:t>
                      </a:r>
                    </a:p>
                  </a:txBody>
                  <a:tcPr marL="8702" marR="8702" marT="8702"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IN" sz="1100" b="1" i="0" u="none" strike="noStrike">
                          <a:solidFill>
                            <a:srgbClr val="FF0000"/>
                          </a:solidFill>
                          <a:latin typeface="Times New Roman"/>
                        </a:rPr>
                        <a:t>20</a:t>
                      </a:r>
                    </a:p>
                  </a:txBody>
                  <a:tcPr marL="8702" marR="8702" marT="8702"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311</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1" i="0" u="none" strike="noStrike">
                          <a:solidFill>
                            <a:srgbClr val="FF0000"/>
                          </a:solidFill>
                          <a:latin typeface="Times New Roman"/>
                        </a:rPr>
                        <a:t>11</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883</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1" i="0" u="none" strike="noStrike">
                          <a:solidFill>
                            <a:srgbClr val="FF0000"/>
                          </a:solidFill>
                          <a:latin typeface="Times New Roman"/>
                        </a:rPr>
                        <a:t>9</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47%</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51280">
                <a:tc>
                  <a:txBody>
                    <a:bodyPr/>
                    <a:lstStyle/>
                    <a:p>
                      <a:pPr algn="ctr" fontAlgn="b"/>
                      <a:r>
                        <a:rPr lang="en-IN" sz="1100" b="1" i="0" u="none" strike="noStrike">
                          <a:solidFill>
                            <a:srgbClr val="FF0000"/>
                          </a:solidFill>
                          <a:latin typeface="Times New Roman"/>
                        </a:rPr>
                        <a:t>2007</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IN" sz="1100" b="1" i="0" u="none" strike="noStrike">
                          <a:solidFill>
                            <a:srgbClr val="FF0000"/>
                          </a:solidFill>
                          <a:latin typeface="Times New Roman"/>
                        </a:rPr>
                        <a:t>564</a:t>
                      </a:r>
                    </a:p>
                  </a:txBody>
                  <a:tcPr marL="8702" marR="8702" marT="8702"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IN" sz="1100" b="1" i="0" u="none" strike="noStrike">
                          <a:solidFill>
                            <a:srgbClr val="FF0000"/>
                          </a:solidFill>
                          <a:latin typeface="Times New Roman"/>
                        </a:rPr>
                        <a:t>23</a:t>
                      </a:r>
                    </a:p>
                  </a:txBody>
                  <a:tcPr marL="8702" marR="8702" marT="8702"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257</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1" i="0" u="none" strike="noStrike">
                          <a:solidFill>
                            <a:srgbClr val="FF0000"/>
                          </a:solidFill>
                          <a:latin typeface="Times New Roman"/>
                        </a:rPr>
                        <a:t>10</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776</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1" i="0" u="none" strike="noStrike">
                          <a:solidFill>
                            <a:srgbClr val="FF0000"/>
                          </a:solidFill>
                          <a:latin typeface="Times New Roman"/>
                        </a:rPr>
                        <a:t>14</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1" i="0" u="none" strike="noStrike">
                          <a:solidFill>
                            <a:srgbClr val="FF0000"/>
                          </a:solidFill>
                          <a:latin typeface="Times New Roman"/>
                        </a:rPr>
                        <a:t>59%</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51280">
                <a:tc>
                  <a:txBody>
                    <a:bodyPr/>
                    <a:lstStyle/>
                    <a:p>
                      <a:pPr algn="ctr" fontAlgn="b"/>
                      <a:r>
                        <a:rPr lang="en-IN" sz="1100" b="0" i="0" u="none" strike="noStrike">
                          <a:solidFill>
                            <a:srgbClr val="000000"/>
                          </a:solidFill>
                          <a:latin typeface="Times New Roman"/>
                        </a:rPr>
                        <a:t>2008</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IN" sz="1100" b="0" i="0" u="none" strike="noStrike">
                          <a:solidFill>
                            <a:srgbClr val="000000"/>
                          </a:solidFill>
                          <a:latin typeface="Times New Roman"/>
                        </a:rPr>
                        <a:t>581</a:t>
                      </a:r>
                    </a:p>
                  </a:txBody>
                  <a:tcPr marL="8702" marR="8702" marT="8702"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IN" sz="1100" b="0" i="0" u="none" strike="noStrike">
                          <a:solidFill>
                            <a:srgbClr val="000000"/>
                          </a:solidFill>
                          <a:latin typeface="Times New Roman"/>
                        </a:rPr>
                        <a:t>24</a:t>
                      </a:r>
                    </a:p>
                  </a:txBody>
                  <a:tcPr marL="8702" marR="8702" marT="8702"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282</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9</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770</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15</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61%</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51280">
                <a:tc>
                  <a:txBody>
                    <a:bodyPr/>
                    <a:lstStyle/>
                    <a:p>
                      <a:pPr algn="ctr" fontAlgn="b"/>
                      <a:r>
                        <a:rPr lang="en-IN" sz="1100" b="0" i="0" u="none" strike="noStrike">
                          <a:solidFill>
                            <a:srgbClr val="000000"/>
                          </a:solidFill>
                          <a:latin typeface="Times New Roman"/>
                        </a:rPr>
                        <a:t>2009</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IN" sz="1100" b="0" i="0" u="none" strike="noStrike">
                          <a:solidFill>
                            <a:srgbClr val="000000"/>
                          </a:solidFill>
                          <a:latin typeface="Times New Roman"/>
                        </a:rPr>
                        <a:t>507</a:t>
                      </a:r>
                    </a:p>
                  </a:txBody>
                  <a:tcPr marL="8702" marR="8702" marT="8702"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IN" sz="1100" b="0" i="0" u="none" strike="noStrike">
                          <a:solidFill>
                            <a:srgbClr val="000000"/>
                          </a:solidFill>
                          <a:latin typeface="Times New Roman"/>
                        </a:rPr>
                        <a:t>23</a:t>
                      </a:r>
                    </a:p>
                  </a:txBody>
                  <a:tcPr marL="8702" marR="8702" marT="8702"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247</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10</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683</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14</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60%</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51280">
                <a:tc>
                  <a:txBody>
                    <a:bodyPr/>
                    <a:lstStyle/>
                    <a:p>
                      <a:pPr algn="ctr" fontAlgn="b"/>
                      <a:r>
                        <a:rPr lang="en-IN" sz="1100" b="0" i="0" u="none" strike="noStrike">
                          <a:solidFill>
                            <a:srgbClr val="000000"/>
                          </a:solidFill>
                          <a:latin typeface="Times New Roman"/>
                        </a:rPr>
                        <a:t>2010</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IN" sz="1100" b="0" i="0" u="none" strike="noStrike">
                          <a:solidFill>
                            <a:srgbClr val="000000"/>
                          </a:solidFill>
                          <a:latin typeface="Times New Roman"/>
                        </a:rPr>
                        <a:t>511</a:t>
                      </a:r>
                    </a:p>
                  </a:txBody>
                  <a:tcPr marL="8702" marR="8702" marT="8702"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IN" sz="1100" b="0" i="0" u="none" strike="noStrike">
                          <a:solidFill>
                            <a:srgbClr val="000000"/>
                          </a:solidFill>
                          <a:latin typeface="Times New Roman"/>
                        </a:rPr>
                        <a:t>24</a:t>
                      </a:r>
                    </a:p>
                  </a:txBody>
                  <a:tcPr marL="8702" marR="8702" marT="8702"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198</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7</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527</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19</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77%</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251280">
                <a:tc>
                  <a:txBody>
                    <a:bodyPr/>
                    <a:lstStyle/>
                    <a:p>
                      <a:pPr algn="ctr" fontAlgn="b"/>
                      <a:r>
                        <a:rPr lang="en-IN" sz="1100" b="0" i="0" u="none" strike="noStrike">
                          <a:solidFill>
                            <a:srgbClr val="000000"/>
                          </a:solidFill>
                          <a:latin typeface="Times New Roman"/>
                        </a:rPr>
                        <a:t>2011</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IN" sz="1100" b="0" i="0" u="none" strike="noStrike">
                          <a:solidFill>
                            <a:srgbClr val="000000"/>
                          </a:solidFill>
                          <a:latin typeface="Times New Roman"/>
                        </a:rPr>
                        <a:t>637</a:t>
                      </a:r>
                    </a:p>
                  </a:txBody>
                  <a:tcPr marL="8702" marR="8702" marT="8702"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IN" sz="1100" b="0" i="0" u="none" strike="noStrike">
                          <a:solidFill>
                            <a:srgbClr val="000000"/>
                          </a:solidFill>
                          <a:latin typeface="Times New Roman"/>
                        </a:rPr>
                        <a:t>26</a:t>
                      </a:r>
                    </a:p>
                  </a:txBody>
                  <a:tcPr marL="8702" marR="8702" marT="8702"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308</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6</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738</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20</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77%</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251280">
                <a:tc>
                  <a:txBody>
                    <a:bodyPr/>
                    <a:lstStyle/>
                    <a:p>
                      <a:pPr algn="ctr" fontAlgn="b"/>
                      <a:r>
                        <a:rPr lang="en-IN" sz="1100" b="0" i="0" u="none" strike="noStrike">
                          <a:solidFill>
                            <a:srgbClr val="000000"/>
                          </a:solidFill>
                          <a:latin typeface="Times New Roman"/>
                        </a:rPr>
                        <a:t>2012</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IN" sz="1100" b="0" i="0" u="none" strike="noStrike">
                          <a:solidFill>
                            <a:srgbClr val="000000"/>
                          </a:solidFill>
                          <a:latin typeface="Times New Roman"/>
                        </a:rPr>
                        <a:t>587</a:t>
                      </a:r>
                    </a:p>
                  </a:txBody>
                  <a:tcPr marL="8702" marR="8702" marT="8702"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IN" sz="1100" b="0" i="0" u="none" strike="noStrike">
                          <a:solidFill>
                            <a:srgbClr val="000000"/>
                          </a:solidFill>
                          <a:latin typeface="Times New Roman"/>
                        </a:rPr>
                        <a:t>30</a:t>
                      </a:r>
                    </a:p>
                  </a:txBody>
                  <a:tcPr marL="8702" marR="8702" marT="8702"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271</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9</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726</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21</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69%</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251280">
                <a:tc>
                  <a:txBody>
                    <a:bodyPr/>
                    <a:lstStyle/>
                    <a:p>
                      <a:pPr algn="ctr" fontAlgn="b"/>
                      <a:r>
                        <a:rPr lang="en-IN" sz="1100" b="0" i="0" u="none" strike="noStrike">
                          <a:solidFill>
                            <a:srgbClr val="000000"/>
                          </a:solidFill>
                          <a:latin typeface="Times New Roman"/>
                        </a:rPr>
                        <a:t>2013</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IN" sz="1100" b="0" i="0" u="none" strike="noStrike">
                          <a:solidFill>
                            <a:srgbClr val="000000"/>
                          </a:solidFill>
                          <a:latin typeface="Times New Roman"/>
                        </a:rPr>
                        <a:t>343</a:t>
                      </a:r>
                    </a:p>
                  </a:txBody>
                  <a:tcPr marL="8702" marR="8702" marT="8702"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IN" sz="1100" b="0" i="0" u="none" strike="noStrike">
                          <a:solidFill>
                            <a:srgbClr val="000000"/>
                          </a:solidFill>
                          <a:latin typeface="Times New Roman"/>
                        </a:rPr>
                        <a:t>24</a:t>
                      </a:r>
                    </a:p>
                  </a:txBody>
                  <a:tcPr marL="8702" marR="8702" marT="8702"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147</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9</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463</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dirty="0">
                          <a:solidFill>
                            <a:srgbClr val="000000"/>
                          </a:solidFill>
                          <a:latin typeface="Times New Roman"/>
                        </a:rPr>
                        <a:t>15</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62%</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251280">
                <a:tc>
                  <a:txBody>
                    <a:bodyPr/>
                    <a:lstStyle/>
                    <a:p>
                      <a:pPr algn="ctr" fontAlgn="b"/>
                      <a:r>
                        <a:rPr lang="en-IN" sz="1100" b="0" i="0" u="none" strike="noStrike" dirty="0">
                          <a:solidFill>
                            <a:srgbClr val="000000"/>
                          </a:solidFill>
                          <a:latin typeface="Times New Roman"/>
                        </a:rPr>
                        <a:t>2014</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IN" sz="1100" b="0" i="0" u="none" strike="noStrike">
                          <a:solidFill>
                            <a:srgbClr val="000000"/>
                          </a:solidFill>
                          <a:latin typeface="Times New Roman"/>
                        </a:rPr>
                        <a:t>685</a:t>
                      </a:r>
                    </a:p>
                  </a:txBody>
                  <a:tcPr marL="8702" marR="8702" marT="8702"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IN" sz="1100" b="0" i="0" u="none" strike="noStrike">
                          <a:solidFill>
                            <a:srgbClr val="000000"/>
                          </a:solidFill>
                          <a:latin typeface="Times New Roman"/>
                        </a:rPr>
                        <a:t>26</a:t>
                      </a:r>
                    </a:p>
                  </a:txBody>
                  <a:tcPr marL="8702" marR="8702" marT="8702"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a:solidFill>
                            <a:srgbClr val="000000"/>
                          </a:solidFill>
                          <a:latin typeface="Times New Roman"/>
                        </a:rPr>
                        <a:t>388</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a:solidFill>
                            <a:srgbClr val="000000"/>
                          </a:solidFill>
                          <a:latin typeface="Times New Roman"/>
                        </a:rPr>
                        <a:t>8</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dirty="0">
                          <a:solidFill>
                            <a:srgbClr val="000000"/>
                          </a:solidFill>
                          <a:latin typeface="Times New Roman"/>
                        </a:rPr>
                        <a:t>827</a:t>
                      </a:r>
                    </a:p>
                  </a:txBody>
                  <a:tcPr marL="8702" marR="8702" marT="870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IN" sz="1100" b="0" i="0" u="none" strike="noStrike" dirty="0">
                          <a:solidFill>
                            <a:srgbClr val="000000"/>
                          </a:solidFill>
                          <a:latin typeface="Times New Roman"/>
                        </a:rPr>
                        <a:t>18</a:t>
                      </a:r>
                    </a:p>
                  </a:txBody>
                  <a:tcPr marL="8702" marR="8702" marT="870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IN" sz="1100" b="0" i="0" u="none" strike="noStrike" dirty="0">
                          <a:solidFill>
                            <a:srgbClr val="000000"/>
                          </a:solidFill>
                          <a:latin typeface="Times New Roman"/>
                        </a:rPr>
                        <a:t>68%</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251280">
                <a:tc>
                  <a:txBody>
                    <a:bodyPr/>
                    <a:lstStyle/>
                    <a:p>
                      <a:pPr algn="ctr" fontAlgn="b"/>
                      <a:r>
                        <a:rPr lang="en-IN" sz="1100" b="0" i="0" u="none" strike="noStrike">
                          <a:solidFill>
                            <a:srgbClr val="000000"/>
                          </a:solidFill>
                          <a:latin typeface="Times New Roman"/>
                        </a:rPr>
                        <a:t>2015</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a:solidFill>
                            <a:srgbClr val="000000"/>
                          </a:solidFill>
                          <a:latin typeface="Times New Roman"/>
                        </a:rPr>
                        <a:t>544</a:t>
                      </a:r>
                    </a:p>
                  </a:txBody>
                  <a:tcPr marL="8702" marR="8702" marT="8702"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IN" sz="1100" b="0" i="0" u="none" strike="noStrike">
                          <a:solidFill>
                            <a:srgbClr val="000000"/>
                          </a:solidFill>
                          <a:latin typeface="Times New Roman"/>
                        </a:rPr>
                        <a:t>28</a:t>
                      </a:r>
                    </a:p>
                  </a:txBody>
                  <a:tcPr marL="8702" marR="8702" marT="8702"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latin typeface="Times New Roman"/>
                        </a:rPr>
                        <a:t>265</a:t>
                      </a:r>
                    </a:p>
                  </a:txBody>
                  <a:tcPr marL="8702" marR="8702" marT="870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latin typeface="Times New Roman"/>
                        </a:rPr>
                        <a:t>10</a:t>
                      </a:r>
                    </a:p>
                  </a:txBody>
                  <a:tcPr marL="8702" marR="8702" marT="870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latin typeface="Times New Roman"/>
                        </a:rPr>
                        <a:t>694</a:t>
                      </a:r>
                    </a:p>
                  </a:txBody>
                  <a:tcPr marL="8702" marR="8702" marT="870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latin typeface="Times New Roman"/>
                        </a:rPr>
                        <a:t>19</a:t>
                      </a:r>
                    </a:p>
                  </a:txBody>
                  <a:tcPr marL="8702" marR="8702" marT="870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latin typeface="Times New Roman"/>
                        </a:rPr>
                        <a:t>65%</a:t>
                      </a:r>
                    </a:p>
                  </a:txBody>
                  <a:tcPr marL="8702" marR="8702" marT="8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
        <p:nvSpPr>
          <p:cNvPr id="11" name="Rectangle 10"/>
          <p:cNvSpPr/>
          <p:nvPr/>
        </p:nvSpPr>
        <p:spPr>
          <a:xfrm>
            <a:off x="152400" y="2819400"/>
            <a:ext cx="5486400" cy="1981200"/>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6200" y="1828800"/>
            <a:ext cx="5638800" cy="1981200"/>
          </a:xfrm>
          <a:prstGeom prst="rect">
            <a:avLst/>
          </a:prstGeom>
          <a:solidFill>
            <a:schemeClr val="accent1">
              <a:alpha val="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4" name="Straight Arrow Connector 13"/>
          <p:cNvCxnSpPr/>
          <p:nvPr/>
        </p:nvCxnSpPr>
        <p:spPr>
          <a:xfrm>
            <a:off x="5715000" y="19812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19800" y="1828800"/>
            <a:ext cx="2667000" cy="369332"/>
          </a:xfrm>
          <a:prstGeom prst="rect">
            <a:avLst/>
          </a:prstGeom>
          <a:solidFill>
            <a:schemeClr val="accent1"/>
          </a:solidFill>
        </p:spPr>
        <p:txBody>
          <a:bodyPr wrap="square" rtlCol="0">
            <a:spAutoFit/>
          </a:bodyPr>
          <a:lstStyle/>
          <a:p>
            <a:r>
              <a:rPr lang="en-IN" dirty="0">
                <a:solidFill>
                  <a:schemeClr val="bg1"/>
                </a:solidFill>
              </a:rPr>
              <a:t>Period of negative Growth</a:t>
            </a:r>
          </a:p>
        </p:txBody>
      </p:sp>
      <p:cxnSp>
        <p:nvCxnSpPr>
          <p:cNvPr id="17" name="Straight Arrow Connector 16"/>
          <p:cNvCxnSpPr/>
          <p:nvPr/>
        </p:nvCxnSpPr>
        <p:spPr>
          <a:xfrm>
            <a:off x="5638800" y="40386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19800" y="3810000"/>
            <a:ext cx="2895600" cy="369332"/>
          </a:xfrm>
          <a:prstGeom prst="rect">
            <a:avLst/>
          </a:prstGeom>
          <a:solidFill>
            <a:schemeClr val="accent1"/>
          </a:solidFill>
        </p:spPr>
        <p:txBody>
          <a:bodyPr wrap="square" rtlCol="0">
            <a:spAutoFit/>
          </a:bodyPr>
          <a:lstStyle/>
          <a:p>
            <a:r>
              <a:rPr lang="en-IN" dirty="0">
                <a:solidFill>
                  <a:schemeClr val="bg1"/>
                </a:solidFill>
              </a:rPr>
              <a:t>Period of Positive Growth</a:t>
            </a:r>
          </a:p>
        </p:txBody>
      </p:sp>
      <p:sp>
        <p:nvSpPr>
          <p:cNvPr id="21" name="TextBox 20"/>
          <p:cNvSpPr txBox="1"/>
          <p:nvPr/>
        </p:nvSpPr>
        <p:spPr>
          <a:xfrm>
            <a:off x="6172200" y="6412468"/>
            <a:ext cx="2438400" cy="369332"/>
          </a:xfrm>
          <a:prstGeom prst="rect">
            <a:avLst/>
          </a:prstGeom>
          <a:solidFill>
            <a:schemeClr val="accent1"/>
          </a:solidFill>
        </p:spPr>
        <p:txBody>
          <a:bodyPr wrap="square" rtlCol="0">
            <a:spAutoFit/>
          </a:bodyPr>
          <a:lstStyle/>
          <a:p>
            <a:r>
              <a:rPr lang="en-IN" dirty="0">
                <a:solidFill>
                  <a:schemeClr val="bg1"/>
                </a:solidFill>
              </a:rPr>
              <a:t>Yield Plateau</a:t>
            </a:r>
          </a:p>
        </p:txBody>
      </p:sp>
      <p:cxnSp>
        <p:nvCxnSpPr>
          <p:cNvPr id="25" name="Straight Arrow Connector 24"/>
          <p:cNvCxnSpPr/>
          <p:nvPr/>
        </p:nvCxnSpPr>
        <p:spPr>
          <a:xfrm>
            <a:off x="5638800" y="66294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 name="Picture 29" descr="download.jpg"/>
          <p:cNvPicPr>
            <a:picLocks noChangeAspect="1"/>
          </p:cNvPicPr>
          <p:nvPr/>
        </p:nvPicPr>
        <p:blipFill>
          <a:blip r:embed="rId2" cstate="print"/>
          <a:stretch>
            <a:fillRect/>
          </a:stretch>
        </p:blipFill>
        <p:spPr>
          <a:xfrm>
            <a:off x="5867400" y="2133600"/>
            <a:ext cx="3028950" cy="1514475"/>
          </a:xfrm>
          <a:prstGeom prst="rect">
            <a:avLst/>
          </a:prstGeom>
        </p:spPr>
      </p:pic>
      <p:sp>
        <p:nvSpPr>
          <p:cNvPr id="31" name="TextBox 30"/>
          <p:cNvSpPr txBox="1"/>
          <p:nvPr/>
        </p:nvSpPr>
        <p:spPr>
          <a:xfrm>
            <a:off x="0" y="76200"/>
            <a:ext cx="8686800" cy="523220"/>
          </a:xfrm>
          <a:prstGeom prst="rect">
            <a:avLst/>
          </a:prstGeom>
          <a:noFill/>
        </p:spPr>
        <p:txBody>
          <a:bodyPr wrap="square" rtlCol="0">
            <a:spAutoFit/>
          </a:bodyPr>
          <a:lstStyle/>
          <a:p>
            <a:r>
              <a:rPr lang="en-IN" sz="2800" dirty="0">
                <a:latin typeface="+mj-lt"/>
              </a:rPr>
              <a:t>De-trending the Data – case of Bt Cotton in Gujarat</a:t>
            </a:r>
          </a:p>
        </p:txBody>
      </p:sp>
      <p:pic>
        <p:nvPicPr>
          <p:cNvPr id="33" name="Picture 32" descr="cotton eps (1).jpg"/>
          <p:cNvPicPr>
            <a:picLocks noChangeAspect="1"/>
          </p:cNvPicPr>
          <p:nvPr/>
        </p:nvPicPr>
        <p:blipFill>
          <a:blip r:embed="rId3" cstate="print"/>
          <a:stretch>
            <a:fillRect/>
          </a:stretch>
        </p:blipFill>
        <p:spPr>
          <a:xfrm>
            <a:off x="5715000" y="4114800"/>
            <a:ext cx="3429000" cy="220980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a:solidFill>
                  <a:srgbClr val="002060"/>
                </a:solidFill>
              </a:rPr>
              <a:t>Poll Question 4</a:t>
            </a:r>
            <a:endParaRPr lang="en-IN" sz="3600" dirty="0"/>
          </a:p>
        </p:txBody>
      </p:sp>
      <p:sp>
        <p:nvSpPr>
          <p:cNvPr id="3" name="Content Placeholder 2"/>
          <p:cNvSpPr>
            <a:spLocks noGrp="1"/>
          </p:cNvSpPr>
          <p:nvPr>
            <p:ph idx="1"/>
          </p:nvPr>
        </p:nvSpPr>
        <p:spPr>
          <a:xfrm>
            <a:off x="228600" y="1981200"/>
            <a:ext cx="8229600" cy="4114800"/>
          </a:xfrm>
        </p:spPr>
        <p:txBody>
          <a:bodyPr/>
          <a:lstStyle/>
          <a:p>
            <a:pPr marL="0" indent="0">
              <a:buNone/>
            </a:pPr>
            <a:r>
              <a:rPr lang="en-IN" sz="1600" dirty="0"/>
              <a:t>When is de-trending </a:t>
            </a:r>
            <a:r>
              <a:rPr lang="en-IN" sz="1600" b="1" i="1" u="sng" dirty="0"/>
              <a:t>NOT NECESSARY </a:t>
            </a:r>
            <a:r>
              <a:rPr lang="en-IN" sz="1600" dirty="0"/>
              <a:t>in the situations below?</a:t>
            </a:r>
          </a:p>
          <a:p>
            <a:pPr marL="0" indent="0">
              <a:buNone/>
            </a:pPr>
            <a:endParaRPr lang="en-IN" sz="1600" dirty="0"/>
          </a:p>
          <a:p>
            <a:pPr marL="571500" indent="-571500">
              <a:buFont typeface="+mj-lt"/>
              <a:buAutoNum type="alphaUcPeriod"/>
            </a:pPr>
            <a:r>
              <a:rPr lang="en-IN" sz="1600" dirty="0"/>
              <a:t>The district in the past 5 years has started adopting some new seeds variety that will increase the drought resistance of the crops</a:t>
            </a:r>
          </a:p>
          <a:p>
            <a:pPr marL="571500" indent="-571500">
              <a:buFont typeface="+mj-lt"/>
              <a:buAutoNum type="alphaUcPeriod"/>
            </a:pPr>
            <a:r>
              <a:rPr lang="en-IN" sz="1600" dirty="0"/>
              <a:t>The district has been affected by wide spread  hailstorm in the past and has been fortunately </a:t>
            </a:r>
            <a:r>
              <a:rPr lang="en-IN" sz="1600" b="1" i="1" dirty="0"/>
              <a:t>not</a:t>
            </a:r>
            <a:r>
              <a:rPr lang="en-IN" sz="1600" dirty="0"/>
              <a:t> affected in past 3 years </a:t>
            </a:r>
          </a:p>
          <a:p>
            <a:pPr marL="571500" indent="-571500">
              <a:buFont typeface="+mj-lt"/>
              <a:buAutoNum type="alphaUcPeriod"/>
            </a:pPr>
            <a:r>
              <a:rPr lang="en-IN" sz="1600" dirty="0"/>
              <a:t>Over pumping of ground water has reduced water table in the district and increased salinity due to sea water influx. This has started reducing yields in the last 5 years.</a:t>
            </a:r>
          </a:p>
          <a:p>
            <a:pPr marL="571500" indent="-571500">
              <a:buFont typeface="+mj-lt"/>
              <a:buAutoNum type="alphaUcPeriod"/>
            </a:pPr>
            <a:endParaRPr lang="en-IN" sz="1600" dirty="0"/>
          </a:p>
          <a:p>
            <a:pPr marL="571500" indent="-571500">
              <a:buFont typeface="+mj-lt"/>
              <a:buAutoNum type="alphaUcPeriod"/>
            </a:pPr>
            <a:endParaRPr lang="en-IN" sz="1600" dirty="0"/>
          </a:p>
          <a:p>
            <a:pPr marL="571500" indent="-571500">
              <a:buNone/>
            </a:pPr>
            <a:endParaRPr lang="en-IN" dirty="0"/>
          </a:p>
          <a:p>
            <a:endParaRPr lang="en-IN" dirty="0"/>
          </a:p>
          <a:p>
            <a:pPr>
              <a:buNone/>
            </a:pPr>
            <a:endParaRPr lang="en-IN" dirty="0"/>
          </a:p>
        </p:txBody>
      </p:sp>
      <p:sp>
        <p:nvSpPr>
          <p:cNvPr id="4" name="Footer Placeholder 3"/>
          <p:cNvSpPr>
            <a:spLocks noGrp="1"/>
          </p:cNvSpPr>
          <p:nvPr>
            <p:ph type="ftr" sz="quarter" idx="11"/>
          </p:nvPr>
        </p:nvSpPr>
        <p:spPr/>
        <p:txBody>
          <a:bodyPr/>
          <a:lstStyle/>
          <a:p>
            <a:pPr>
              <a:defRPr/>
            </a:pPr>
            <a:r>
              <a:rPr lang="en-IN"/>
              <a:t>IAI webinar on Pricing Crop Insurance</a:t>
            </a:r>
            <a:endParaRPr lang="en-GB" dirty="0"/>
          </a:p>
        </p:txBody>
      </p:sp>
      <p:sp>
        <p:nvSpPr>
          <p:cNvPr id="5" name="Slide Number Placeholder 4"/>
          <p:cNvSpPr>
            <a:spLocks noGrp="1"/>
          </p:cNvSpPr>
          <p:nvPr>
            <p:ph type="sldNum" sz="quarter" idx="12"/>
          </p:nvPr>
        </p:nvSpPr>
        <p:spPr/>
        <p:txBody>
          <a:bodyPr/>
          <a:lstStyle/>
          <a:p>
            <a:pPr>
              <a:defRPr/>
            </a:pPr>
            <a:fld id="{A6321966-726A-4E9E-9E02-D49DCD2200A8}" type="slidenum">
              <a:rPr lang="en-GB" smtClean="0"/>
              <a:pPr>
                <a:defRPr/>
              </a:pPr>
              <a:t>23</a:t>
            </a:fld>
            <a:endParaRPr lang="en-GB" dirty="0"/>
          </a:p>
        </p:txBody>
      </p:sp>
      <p:sp>
        <p:nvSpPr>
          <p:cNvPr id="6" name="Date Placeholder 5"/>
          <p:cNvSpPr>
            <a:spLocks noGrp="1"/>
          </p:cNvSpPr>
          <p:nvPr>
            <p:ph type="dt" sz="half" idx="10"/>
          </p:nvPr>
        </p:nvSpPr>
        <p:spPr/>
        <p:txBody>
          <a:bodyPr/>
          <a:lstStyle/>
          <a:p>
            <a:pPr>
              <a:defRPr/>
            </a:pPr>
            <a:r>
              <a:rPr lang="en-US"/>
              <a:t>26th June 2020</a:t>
            </a:r>
            <a:endParaRPr lang="en-GB"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IN" sz="2800" dirty="0"/>
              <a:t>De-trending P vale </a:t>
            </a:r>
            <a:r>
              <a:rPr lang="en-IN" sz="2800" dirty="0" err="1"/>
              <a:t>vs</a:t>
            </a:r>
            <a:r>
              <a:rPr lang="en-IN" sz="2800" dirty="0"/>
              <a:t> RSQ</a:t>
            </a:r>
          </a:p>
        </p:txBody>
      </p:sp>
      <p:grpSp>
        <p:nvGrpSpPr>
          <p:cNvPr id="17" name="Group 16"/>
          <p:cNvGrpSpPr/>
          <p:nvPr/>
        </p:nvGrpSpPr>
        <p:grpSpPr>
          <a:xfrm>
            <a:off x="228600" y="990600"/>
            <a:ext cx="8574150" cy="4787999"/>
            <a:chOff x="0" y="0"/>
            <a:chExt cx="9144000" cy="5505450"/>
          </a:xfrm>
        </p:grpSpPr>
        <p:graphicFrame>
          <p:nvGraphicFramePr>
            <p:cNvPr id="18" name="Chart 17"/>
            <p:cNvGraphicFramePr/>
            <p:nvPr/>
          </p:nvGraphicFramePr>
          <p:xfrm>
            <a:off x="0" y="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p:cNvGraphicFramePr/>
            <p:nvPr/>
          </p:nvGraphicFramePr>
          <p:xfrm>
            <a:off x="4572000" y="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p:nvGraphicFramePr>
          <p:xfrm>
            <a:off x="0" y="2762250"/>
            <a:ext cx="4572000" cy="2743200"/>
          </p:xfrm>
          <a:graphic>
            <a:graphicData uri="http://schemas.openxmlformats.org/drawingml/2006/chart">
              <c:chart xmlns:c="http://schemas.openxmlformats.org/drawingml/2006/chart" xmlns:r="http://schemas.openxmlformats.org/officeDocument/2006/relationships" r:id="rId4"/>
            </a:graphicData>
          </a:graphic>
        </p:graphicFrame>
      </p:grpSp>
      <p:sp>
        <p:nvSpPr>
          <p:cNvPr id="7" name="TextBox 6"/>
          <p:cNvSpPr txBox="1"/>
          <p:nvPr/>
        </p:nvSpPr>
        <p:spPr>
          <a:xfrm>
            <a:off x="4572000" y="3429000"/>
            <a:ext cx="4343400" cy="4154984"/>
          </a:xfrm>
          <a:prstGeom prst="rect">
            <a:avLst/>
          </a:prstGeom>
          <a:noFill/>
        </p:spPr>
        <p:txBody>
          <a:bodyPr wrap="square" rtlCol="0">
            <a:spAutoFit/>
          </a:bodyPr>
          <a:lstStyle/>
          <a:p>
            <a:r>
              <a:rPr lang="en-IN" sz="1200" dirty="0">
                <a:latin typeface="Times New Roman" pitchFamily="18" charset="0"/>
                <a:cs typeface="Times New Roman" pitchFamily="18" charset="0"/>
              </a:rPr>
              <a:t>2 alternative criterions used:</a:t>
            </a:r>
          </a:p>
          <a:p>
            <a:r>
              <a:rPr lang="en-IN" sz="1200" dirty="0">
                <a:latin typeface="Times New Roman" pitchFamily="18" charset="0"/>
                <a:cs typeface="Times New Roman" pitchFamily="18" charset="0"/>
              </a:rPr>
              <a:t>	</a:t>
            </a:r>
          </a:p>
          <a:p>
            <a:pPr marL="342900" indent="-342900">
              <a:buFont typeface="+mj-lt"/>
              <a:buAutoNum type="alphaLcPeriod"/>
            </a:pPr>
            <a:r>
              <a:rPr lang="en-IN" sz="1200" dirty="0">
                <a:latin typeface="Times New Roman" pitchFamily="18" charset="0"/>
                <a:cs typeface="Times New Roman" pitchFamily="18" charset="0"/>
              </a:rPr>
              <a:t>F Test  with P – Value &lt; 5% </a:t>
            </a:r>
          </a:p>
          <a:p>
            <a:pPr marL="342900" indent="-342900">
              <a:buFont typeface="+mj-lt"/>
              <a:buAutoNum type="alphaLcPeriod"/>
            </a:pPr>
            <a:endParaRPr lang="en-IN" sz="1200" dirty="0">
              <a:latin typeface="Times New Roman" pitchFamily="18" charset="0"/>
              <a:cs typeface="Times New Roman" pitchFamily="18" charset="0"/>
            </a:endParaRPr>
          </a:p>
          <a:p>
            <a:pPr marL="342900" indent="-342900"/>
            <a:r>
              <a:rPr lang="en-IN" sz="1200" dirty="0">
                <a:latin typeface="Times New Roman" pitchFamily="18" charset="0"/>
                <a:cs typeface="Times New Roman" pitchFamily="18" charset="0"/>
              </a:rPr>
              <a:t>	Excel Formula for the T Statistic:   Slope (of observations) / Index (</a:t>
            </a:r>
            <a:r>
              <a:rPr lang="en-IN" sz="1200" dirty="0" err="1">
                <a:latin typeface="Times New Roman" pitchFamily="18" charset="0"/>
                <a:cs typeface="Times New Roman" pitchFamily="18" charset="0"/>
              </a:rPr>
              <a:t>Linest</a:t>
            </a:r>
            <a:r>
              <a:rPr lang="en-IN" sz="1200" dirty="0">
                <a:latin typeface="Times New Roman" pitchFamily="18" charset="0"/>
                <a:cs typeface="Times New Roman" pitchFamily="18" charset="0"/>
              </a:rPr>
              <a:t> ( observations range, Observation Year range, , True),2) .... Basically slope / SSEs</a:t>
            </a:r>
          </a:p>
          <a:p>
            <a:pPr marL="342900" indent="-342900"/>
            <a:endParaRPr lang="en-IN" sz="1200" dirty="0">
              <a:latin typeface="Times New Roman" pitchFamily="18" charset="0"/>
              <a:cs typeface="Times New Roman" pitchFamily="18" charset="0"/>
            </a:endParaRPr>
          </a:p>
          <a:p>
            <a:pPr marL="342900" indent="-342900"/>
            <a:r>
              <a:rPr lang="en-IN" sz="1200" dirty="0">
                <a:latin typeface="Times New Roman" pitchFamily="18" charset="0"/>
                <a:cs typeface="Times New Roman" pitchFamily="18" charset="0"/>
              </a:rPr>
              <a:t>	P  Value = TDIST (T Statistic ,  Number of Years (i.e. Degree of freedom), 2 (i.e. Two tailed)</a:t>
            </a:r>
          </a:p>
          <a:p>
            <a:pPr marL="342900" indent="-342900"/>
            <a:endParaRPr lang="en-IN" sz="1200" dirty="0">
              <a:latin typeface="Times New Roman" pitchFamily="18" charset="0"/>
              <a:cs typeface="Times New Roman" pitchFamily="18" charset="0"/>
            </a:endParaRPr>
          </a:p>
          <a:p>
            <a:pPr marL="342900" indent="-342900">
              <a:buAutoNum type="alphaLcPeriod" startAt="2"/>
            </a:pPr>
            <a:r>
              <a:rPr lang="en-IN" sz="1200" dirty="0">
                <a:latin typeface="Times New Roman" pitchFamily="18" charset="0"/>
                <a:cs typeface="Times New Roman" pitchFamily="18" charset="0"/>
              </a:rPr>
              <a:t>Simple Linear Trending with Coefficient of Determination &gt; 70% </a:t>
            </a:r>
          </a:p>
          <a:p>
            <a:pPr marL="342900" indent="-342900">
              <a:buAutoNum type="alphaLcPeriod" startAt="2"/>
            </a:pPr>
            <a:endParaRPr lang="en-IN" sz="1200" dirty="0">
              <a:latin typeface="Times New Roman" pitchFamily="18" charset="0"/>
              <a:cs typeface="Times New Roman" pitchFamily="18" charset="0"/>
            </a:endParaRPr>
          </a:p>
          <a:p>
            <a:pPr marL="342900" indent="-342900">
              <a:buAutoNum type="alphaLcPeriod" startAt="2"/>
            </a:pPr>
            <a:r>
              <a:rPr lang="en-IN" sz="1200" dirty="0">
                <a:latin typeface="Times New Roman" pitchFamily="18" charset="0"/>
                <a:cs typeface="Times New Roman" pitchFamily="18" charset="0"/>
              </a:rPr>
              <a:t>How much of calculated trend is to be allowed... Do we want to remove all randomness?</a:t>
            </a:r>
          </a:p>
          <a:p>
            <a:pPr marL="342900" indent="-342900">
              <a:buFont typeface="+mj-lt"/>
              <a:buAutoNum type="alphaLcPeriod"/>
            </a:pPr>
            <a:endParaRPr lang="en-IN" sz="1200" dirty="0">
              <a:latin typeface="Times New Roman" pitchFamily="18" charset="0"/>
              <a:cs typeface="Times New Roman" pitchFamily="18" charset="0"/>
            </a:endParaRPr>
          </a:p>
          <a:p>
            <a:pPr marL="342900" indent="-342900">
              <a:buFont typeface="+mj-lt"/>
              <a:buAutoNum type="alphaLcPeriod"/>
            </a:pPr>
            <a:endParaRPr lang="en-IN" sz="1200" dirty="0">
              <a:latin typeface="Times New Roman" pitchFamily="18" charset="0"/>
              <a:cs typeface="Times New Roman" pitchFamily="18" charset="0"/>
            </a:endParaRPr>
          </a:p>
          <a:p>
            <a:pPr marL="342900" indent="-342900"/>
            <a:endParaRPr lang="en-IN" sz="1200" dirty="0">
              <a:latin typeface="Times New Roman" pitchFamily="18" charset="0"/>
              <a:cs typeface="Times New Roman" pitchFamily="18" charset="0"/>
            </a:endParaRPr>
          </a:p>
          <a:p>
            <a:pPr marL="342900" indent="-342900"/>
            <a:endParaRPr lang="en-IN" sz="1200" dirty="0">
              <a:latin typeface="Times New Roman" pitchFamily="18" charset="0"/>
              <a:cs typeface="Times New Roman" pitchFamily="18" charset="0"/>
            </a:endParaRPr>
          </a:p>
          <a:p>
            <a:pPr marL="342900" indent="-342900"/>
            <a:endParaRPr lang="en-IN" sz="1200" dirty="0">
              <a:latin typeface="Times New Roman" pitchFamily="18" charset="0"/>
              <a:cs typeface="Times New Roman" pitchFamily="18" charset="0"/>
            </a:endParaRPr>
          </a:p>
          <a:p>
            <a:pPr marL="342900" indent="-342900"/>
            <a:endParaRPr lang="en-IN" sz="1200" dirty="0">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781800" cy="457200"/>
          </a:xfrm>
        </p:spPr>
        <p:txBody>
          <a:bodyPr/>
          <a:lstStyle/>
          <a:p>
            <a:pPr algn="l"/>
            <a:r>
              <a:rPr lang="en-IN" sz="3200" dirty="0"/>
              <a:t>Heterogeneity in Yield Data </a:t>
            </a:r>
          </a:p>
        </p:txBody>
      </p:sp>
      <p:sp>
        <p:nvSpPr>
          <p:cNvPr id="4" name="TextBox 3"/>
          <p:cNvSpPr txBox="1"/>
          <p:nvPr/>
        </p:nvSpPr>
        <p:spPr>
          <a:xfrm>
            <a:off x="457200" y="1447800"/>
            <a:ext cx="7924800" cy="2554545"/>
          </a:xfrm>
          <a:prstGeom prst="rect">
            <a:avLst/>
          </a:prstGeom>
          <a:noFill/>
        </p:spPr>
        <p:txBody>
          <a:bodyPr wrap="square" rtlCol="0">
            <a:spAutoFit/>
          </a:bodyPr>
          <a:lstStyle/>
          <a:p>
            <a:r>
              <a:rPr lang="en-IN" sz="1600" dirty="0">
                <a:latin typeface="Times New Roman" pitchFamily="18" charset="0"/>
                <a:cs typeface="Times New Roman" pitchFamily="18" charset="0"/>
              </a:rPr>
              <a:t>Causes:</a:t>
            </a:r>
          </a:p>
          <a:p>
            <a:endParaRPr lang="en-IN" sz="1600" dirty="0">
              <a:latin typeface="Times New Roman" pitchFamily="18" charset="0"/>
              <a:cs typeface="Times New Roman" pitchFamily="18" charset="0"/>
            </a:endParaRPr>
          </a:p>
          <a:p>
            <a:pPr marL="342900" indent="-342900">
              <a:buFont typeface="+mj-lt"/>
              <a:buAutoNum type="arabicPeriod"/>
            </a:pPr>
            <a:r>
              <a:rPr lang="en-IN" sz="1600" dirty="0">
                <a:latin typeface="Times New Roman" pitchFamily="18" charset="0"/>
                <a:cs typeface="Times New Roman" pitchFamily="18" charset="0"/>
              </a:rPr>
              <a:t>The granularity level of data used for pricing and for settling claims are different. The pricing data is at higher level of granularity (e.g. Block / district) and the claims is settled at a lower level of hierarchy  (e.g. Gram </a:t>
            </a:r>
            <a:r>
              <a:rPr lang="en-IN" sz="1600" dirty="0" err="1">
                <a:latin typeface="Times New Roman" pitchFamily="18" charset="0"/>
                <a:cs typeface="Times New Roman" pitchFamily="18" charset="0"/>
              </a:rPr>
              <a:t>Panchayat</a:t>
            </a:r>
            <a:r>
              <a:rPr lang="en-IN" sz="1600" dirty="0">
                <a:latin typeface="Times New Roman" pitchFamily="18" charset="0"/>
                <a:cs typeface="Times New Roman" pitchFamily="18" charset="0"/>
              </a:rPr>
              <a:t>)</a:t>
            </a:r>
          </a:p>
          <a:p>
            <a:pPr marL="342900" indent="-342900">
              <a:buFont typeface="+mj-lt"/>
              <a:buAutoNum type="arabicPeriod"/>
            </a:pPr>
            <a:r>
              <a:rPr lang="en-IN" sz="1600" dirty="0">
                <a:latin typeface="Times New Roman" pitchFamily="18" charset="0"/>
                <a:cs typeface="Times New Roman" pitchFamily="18" charset="0"/>
              </a:rPr>
              <a:t> Sometimes, data for pricing is only partially available at the lowest level of hierarchy (like it is available for 3 -  4 years only)</a:t>
            </a:r>
          </a:p>
          <a:p>
            <a:pPr marL="342900" indent="-342900"/>
            <a:endParaRPr lang="en-IN" sz="1600" dirty="0">
              <a:latin typeface="Times New Roman" pitchFamily="18" charset="0"/>
              <a:cs typeface="Times New Roman" pitchFamily="18" charset="0"/>
            </a:endParaRPr>
          </a:p>
          <a:p>
            <a:pPr marL="342900" indent="-342900"/>
            <a:r>
              <a:rPr lang="en-IN" sz="1600" dirty="0">
                <a:latin typeface="Times New Roman" pitchFamily="18" charset="0"/>
                <a:cs typeface="Times New Roman" pitchFamily="18" charset="0"/>
              </a:rPr>
              <a:t>	</a:t>
            </a:r>
            <a:r>
              <a:rPr lang="en-IN" sz="1600" b="1" i="1" dirty="0">
                <a:latin typeface="Times New Roman" pitchFamily="18" charset="0"/>
                <a:cs typeface="Times New Roman" pitchFamily="18" charset="0"/>
              </a:rPr>
              <a:t>As the lower levels of granularity lacks statistical credibility, it can bring about more volatility in the experience and can increase the pricing risks.</a:t>
            </a:r>
          </a:p>
        </p:txBody>
      </p:sp>
      <p:sp>
        <p:nvSpPr>
          <p:cNvPr id="5" name="TextBox 4"/>
          <p:cNvSpPr txBox="1"/>
          <p:nvPr/>
        </p:nvSpPr>
        <p:spPr>
          <a:xfrm>
            <a:off x="685800" y="4432210"/>
            <a:ext cx="7772400" cy="1446550"/>
          </a:xfrm>
          <a:prstGeom prst="rect">
            <a:avLst/>
          </a:prstGeom>
          <a:noFill/>
        </p:spPr>
        <p:txBody>
          <a:bodyPr wrap="square" rtlCol="0">
            <a:spAutoFit/>
          </a:bodyPr>
          <a:lstStyle/>
          <a:p>
            <a:r>
              <a:rPr lang="en-IN" b="1" dirty="0">
                <a:latin typeface="Times New Roman" pitchFamily="18" charset="0"/>
                <a:cs typeface="Times New Roman" pitchFamily="18" charset="0"/>
              </a:rPr>
              <a:t>Alternative approaches to arrive at heterogeneity loadings:</a:t>
            </a:r>
          </a:p>
          <a:p>
            <a:pPr marL="342900" indent="-342900">
              <a:buFont typeface="+mj-lt"/>
              <a:buAutoNum type="arabicPeriod"/>
            </a:pPr>
            <a:r>
              <a:rPr lang="en-IN" sz="1400" dirty="0">
                <a:latin typeface="Times New Roman" pitchFamily="18" charset="0"/>
                <a:cs typeface="Times New Roman" pitchFamily="18" charset="0"/>
              </a:rPr>
              <a:t> A standard pricing matrix – based on GIC </a:t>
            </a:r>
            <a:r>
              <a:rPr lang="en-IN" sz="1400" dirty="0" err="1">
                <a:latin typeface="Times New Roman" pitchFamily="18" charset="0"/>
                <a:cs typeface="Times New Roman" pitchFamily="18" charset="0"/>
              </a:rPr>
              <a:t>Re’s</a:t>
            </a:r>
            <a:r>
              <a:rPr lang="en-IN" sz="1400" dirty="0">
                <a:latin typeface="Times New Roman" pitchFamily="18" charset="0"/>
                <a:cs typeface="Times New Roman" pitchFamily="18" charset="0"/>
              </a:rPr>
              <a:t> recommended pricing methodology</a:t>
            </a:r>
          </a:p>
          <a:p>
            <a:pPr marL="342900" indent="-342900">
              <a:buFont typeface="+mj-lt"/>
              <a:buAutoNum type="arabicPeriod"/>
            </a:pPr>
            <a:r>
              <a:rPr lang="en-IN" sz="1400" dirty="0">
                <a:latin typeface="Times New Roman" pitchFamily="18" charset="0"/>
                <a:cs typeface="Times New Roman" pitchFamily="18" charset="0"/>
              </a:rPr>
              <a:t> Simulation based method – reference:  presentation  made by “Mr. Shashank Kaushik at the  IAI’s Capacity Building Seminar in Crop Insurance on  26</a:t>
            </a:r>
            <a:r>
              <a:rPr lang="en-IN" sz="1400" baseline="30000" dirty="0">
                <a:latin typeface="Times New Roman" pitchFamily="18" charset="0"/>
                <a:cs typeface="Times New Roman" pitchFamily="18" charset="0"/>
              </a:rPr>
              <a:t>h</a:t>
            </a:r>
            <a:r>
              <a:rPr lang="en-IN" sz="1400" dirty="0">
                <a:latin typeface="Times New Roman" pitchFamily="18" charset="0"/>
                <a:cs typeface="Times New Roman" pitchFamily="18" charset="0"/>
              </a:rPr>
              <a:t> September 2019”</a:t>
            </a:r>
          </a:p>
          <a:p>
            <a:pPr marL="342900" indent="-342900">
              <a:buFont typeface="+mj-lt"/>
              <a:buAutoNum type="arabicPeriod"/>
            </a:pPr>
            <a:r>
              <a:rPr lang="en-IN" sz="1400" dirty="0">
                <a:latin typeface="Times New Roman" pitchFamily="18" charset="0"/>
                <a:cs typeface="Times New Roman" pitchFamily="18" charset="0"/>
              </a:rPr>
              <a:t>Credibility based method – reference:  “ WPS5986, World Bank, Daniel J Clarke, Oliver </a:t>
            </a:r>
            <a:r>
              <a:rPr lang="en-IN" sz="1400" dirty="0" err="1">
                <a:latin typeface="Times New Roman" pitchFamily="18" charset="0"/>
                <a:cs typeface="Times New Roman" pitchFamily="18" charset="0"/>
              </a:rPr>
              <a:t>Mahul</a:t>
            </a:r>
            <a:r>
              <a:rPr lang="en-IN" sz="1400" dirty="0">
                <a:latin typeface="Times New Roman" pitchFamily="18" charset="0"/>
                <a:cs typeface="Times New Roman" pitchFamily="18" charset="0"/>
              </a:rPr>
              <a:t> and Niraj Verma”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5638800" cy="381000"/>
          </a:xfrm>
        </p:spPr>
        <p:txBody>
          <a:bodyPr/>
          <a:lstStyle/>
          <a:p>
            <a:pPr algn="l"/>
            <a:r>
              <a:rPr lang="en-IN" sz="4000" dirty="0"/>
              <a:t>Heterogeneity loading</a:t>
            </a:r>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a:buFont typeface="+mj-lt"/>
              <a:buAutoNum type="alphaLcPeriod"/>
            </a:pPr>
            <a:r>
              <a:rPr lang="en-IN" sz="1600" dirty="0"/>
              <a:t>Heterogeneity should be calculated for each year of data per district per crop separately.</a:t>
            </a:r>
          </a:p>
          <a:p>
            <a:pPr>
              <a:buFont typeface="+mj-lt"/>
              <a:buAutoNum type="alphaLcPeriod"/>
            </a:pPr>
            <a:r>
              <a:rPr lang="en-IN" sz="1600" dirty="0"/>
              <a:t>For the year under consideration, only distinct values should be considered to find the level of data. Classification of various level is hereunder:</a:t>
            </a:r>
          </a:p>
          <a:p>
            <a:pPr lvl="2"/>
            <a:r>
              <a:rPr lang="en-IN" sz="1600" dirty="0"/>
              <a:t>Level 1 - District Level</a:t>
            </a:r>
          </a:p>
          <a:p>
            <a:pPr lvl="2"/>
            <a:r>
              <a:rPr lang="en-IN" sz="1600" dirty="0"/>
              <a:t>Level 2 - </a:t>
            </a:r>
            <a:r>
              <a:rPr lang="en-IN" sz="1600" dirty="0" err="1"/>
              <a:t>Tehsil</a:t>
            </a:r>
            <a:r>
              <a:rPr lang="en-IN" sz="1600" dirty="0"/>
              <a:t> or equivalent level</a:t>
            </a:r>
          </a:p>
          <a:p>
            <a:pPr lvl="2"/>
            <a:r>
              <a:rPr lang="en-IN" sz="1600" dirty="0"/>
              <a:t>Level 3 - Block or equivalent level</a:t>
            </a:r>
          </a:p>
          <a:p>
            <a:pPr lvl="2"/>
            <a:r>
              <a:rPr lang="en-IN" sz="1600" dirty="0"/>
              <a:t>Level 4 - Gram </a:t>
            </a:r>
            <a:r>
              <a:rPr lang="en-IN" sz="1600" dirty="0" err="1"/>
              <a:t>panchayat</a:t>
            </a:r>
            <a:r>
              <a:rPr lang="en-IN" sz="1600" dirty="0"/>
              <a:t> or equivalent level.</a:t>
            </a:r>
          </a:p>
          <a:p>
            <a:pPr>
              <a:buFont typeface="+mj-lt"/>
              <a:buAutoNum type="alphaLcPeriod"/>
            </a:pPr>
            <a:r>
              <a:rPr lang="en-IN" sz="1600" dirty="0"/>
              <a:t>The heterogeneity loadings for a District-Crop for a particular year under consideration, should be as per the below matrix:</a:t>
            </a:r>
          </a:p>
          <a:p>
            <a:pPr>
              <a:buFont typeface="+mj-lt"/>
              <a:buAutoNum type="alphaLcPeriod"/>
            </a:pPr>
            <a:endParaRPr lang="en-IN" sz="1600" dirty="0"/>
          </a:p>
          <a:p>
            <a:pPr>
              <a:buNone/>
            </a:pPr>
            <a:r>
              <a:rPr lang="en-IN" sz="1600" dirty="0"/>
              <a:t> </a:t>
            </a:r>
          </a:p>
          <a:p>
            <a:pPr lvl="2">
              <a:buNone/>
            </a:pPr>
            <a:endParaRPr lang="en-IN" sz="1600" dirty="0"/>
          </a:p>
          <a:p>
            <a:pPr lvl="2">
              <a:buNone/>
            </a:pPr>
            <a:endParaRPr lang="en-IN" sz="1600" dirty="0"/>
          </a:p>
          <a:p>
            <a:pPr>
              <a:buNone/>
            </a:pPr>
            <a:endParaRPr lang="en-IN" sz="1600" dirty="0"/>
          </a:p>
          <a:p>
            <a:pPr>
              <a:buNone/>
            </a:pPr>
            <a:endParaRPr lang="en-IN" sz="1600" dirty="0"/>
          </a:p>
          <a:p>
            <a:pPr lvl="0">
              <a:buNone/>
            </a:pPr>
            <a:endParaRPr lang="en-IN" sz="1600" dirty="0"/>
          </a:p>
          <a:p>
            <a:pPr lvl="0">
              <a:buAutoNum type="alphaLcPeriod" startAt="4"/>
            </a:pPr>
            <a:r>
              <a:rPr lang="en-IN" sz="1600" dirty="0"/>
              <a:t>Final Heterogeneity load will be the simple average of heterogeneity values calculated for each</a:t>
            </a:r>
          </a:p>
          <a:p>
            <a:pPr lvl="0">
              <a:buNone/>
            </a:pPr>
            <a:r>
              <a:rPr lang="en-IN" sz="1600" dirty="0"/>
              <a:t>	year per district per crop.</a:t>
            </a:r>
          </a:p>
          <a:p>
            <a:pPr lvl="0">
              <a:buNone/>
            </a:pPr>
            <a:endParaRPr lang="en-IN" sz="1600" dirty="0"/>
          </a:p>
          <a:p>
            <a:pPr lvl="0">
              <a:buNone/>
            </a:pPr>
            <a:r>
              <a:rPr lang="en-IN" sz="1600" dirty="0"/>
              <a:t>e.    Pure Premium after heterogeneity loading = Pure Premium * (1+ average calculated above in step d)</a:t>
            </a:r>
          </a:p>
          <a:p>
            <a:pPr lvl="0">
              <a:buNone/>
            </a:pPr>
            <a:endParaRPr lang="en-IN" sz="1600" dirty="0"/>
          </a:p>
          <a:p>
            <a:pPr lvl="0">
              <a:buNone/>
            </a:pPr>
            <a:endParaRPr lang="en-IN" sz="1600" dirty="0"/>
          </a:p>
          <a:p>
            <a:pPr lvl="0">
              <a:buNone/>
            </a:pPr>
            <a:endParaRPr lang="en-IN" sz="1600" dirty="0"/>
          </a:p>
          <a:p>
            <a:pPr>
              <a:buNone/>
            </a:pPr>
            <a:endParaRPr lang="en-IN" sz="1600" dirty="0"/>
          </a:p>
        </p:txBody>
      </p:sp>
      <p:graphicFrame>
        <p:nvGraphicFramePr>
          <p:cNvPr id="5" name="Table 4"/>
          <p:cNvGraphicFramePr>
            <a:graphicFrameLocks noGrp="1"/>
          </p:cNvGraphicFramePr>
          <p:nvPr/>
        </p:nvGraphicFramePr>
        <p:xfrm>
          <a:off x="1905000" y="3690366"/>
          <a:ext cx="4419600" cy="1169670"/>
        </p:xfrm>
        <a:graphic>
          <a:graphicData uri="http://schemas.openxmlformats.org/drawingml/2006/table">
            <a:tbl>
              <a:tblPr/>
              <a:tblGrid>
                <a:gridCol w="849833">
                  <a:extLst>
                    <a:ext uri="{9D8B030D-6E8A-4147-A177-3AD203B41FA5}">
                      <a16:colId xmlns:a16="http://schemas.microsoft.com/office/drawing/2014/main" val="20000"/>
                    </a:ext>
                  </a:extLst>
                </a:gridCol>
                <a:gridCol w="712557">
                  <a:extLst>
                    <a:ext uri="{9D8B030D-6E8A-4147-A177-3AD203B41FA5}">
                      <a16:colId xmlns:a16="http://schemas.microsoft.com/office/drawing/2014/main" val="20001"/>
                    </a:ext>
                  </a:extLst>
                </a:gridCol>
                <a:gridCol w="711394">
                  <a:extLst>
                    <a:ext uri="{9D8B030D-6E8A-4147-A177-3AD203B41FA5}">
                      <a16:colId xmlns:a16="http://schemas.microsoft.com/office/drawing/2014/main" val="20002"/>
                    </a:ext>
                  </a:extLst>
                </a:gridCol>
                <a:gridCol w="711394">
                  <a:extLst>
                    <a:ext uri="{9D8B030D-6E8A-4147-A177-3AD203B41FA5}">
                      <a16:colId xmlns:a16="http://schemas.microsoft.com/office/drawing/2014/main" val="20003"/>
                    </a:ext>
                  </a:extLst>
                </a:gridCol>
                <a:gridCol w="717211">
                  <a:extLst>
                    <a:ext uri="{9D8B030D-6E8A-4147-A177-3AD203B41FA5}">
                      <a16:colId xmlns:a16="http://schemas.microsoft.com/office/drawing/2014/main" val="20004"/>
                    </a:ext>
                  </a:extLst>
                </a:gridCol>
                <a:gridCol w="717211">
                  <a:extLst>
                    <a:ext uri="{9D8B030D-6E8A-4147-A177-3AD203B41FA5}">
                      <a16:colId xmlns:a16="http://schemas.microsoft.com/office/drawing/2014/main" val="20005"/>
                    </a:ext>
                  </a:extLst>
                </a:gridCol>
              </a:tblGrid>
              <a:tr h="198120">
                <a:tc rowSpan="2" gridSpan="2">
                  <a:txBody>
                    <a:bodyPr/>
                    <a:lstStyle/>
                    <a:p>
                      <a:pPr algn="ctr">
                        <a:lnSpc>
                          <a:spcPct val="115000"/>
                        </a:lnSpc>
                        <a:spcAft>
                          <a:spcPts val="0"/>
                        </a:spcAft>
                      </a:pPr>
                      <a:r>
                        <a:rPr lang="en-IN" sz="1100" dirty="0">
                          <a:solidFill>
                            <a:srgbClr val="000000"/>
                          </a:solidFill>
                          <a:latin typeface="Calibri"/>
                          <a:ea typeface="Times New Roman"/>
                          <a:cs typeface="Times New Roman"/>
                        </a:rPr>
                        <a:t>Particulars</a:t>
                      </a:r>
                      <a:endParaRPr lang="en-IN"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IN"/>
                    </a:p>
                  </a:txBody>
                  <a:tcPr/>
                </a:tc>
                <a:tc gridSpan="4">
                  <a:txBody>
                    <a:bodyPr/>
                    <a:lstStyle/>
                    <a:p>
                      <a:pPr algn="ctr">
                        <a:lnSpc>
                          <a:spcPct val="115000"/>
                        </a:lnSpc>
                        <a:spcAft>
                          <a:spcPts val="0"/>
                        </a:spcAft>
                      </a:pPr>
                      <a:r>
                        <a:rPr lang="en-IN" sz="1100" dirty="0">
                          <a:solidFill>
                            <a:srgbClr val="000000"/>
                          </a:solidFill>
                          <a:latin typeface="Calibri"/>
                          <a:ea typeface="Times New Roman"/>
                          <a:cs typeface="Times New Roman"/>
                        </a:rPr>
                        <a:t>Implementation Unit (IU)</a:t>
                      </a:r>
                      <a:endParaRPr lang="en-IN"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188595">
                <a:tc gridSpan="2"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IN" sz="1100">
                          <a:solidFill>
                            <a:srgbClr val="000000"/>
                          </a:solidFill>
                          <a:latin typeface="Calibri"/>
                          <a:ea typeface="Times New Roman"/>
                          <a:cs typeface="Times New Roman"/>
                        </a:rPr>
                        <a:t>Level 1</a:t>
                      </a:r>
                      <a:endParaRPr lang="en-IN"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a:solidFill>
                            <a:srgbClr val="000000"/>
                          </a:solidFill>
                          <a:latin typeface="Calibri"/>
                          <a:ea typeface="Times New Roman"/>
                          <a:cs typeface="Times New Roman"/>
                        </a:rPr>
                        <a:t>Level 2</a:t>
                      </a:r>
                      <a:endParaRPr lang="en-IN"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a:solidFill>
                            <a:srgbClr val="000000"/>
                          </a:solidFill>
                          <a:latin typeface="Calibri"/>
                          <a:ea typeface="Times New Roman"/>
                          <a:cs typeface="Times New Roman"/>
                        </a:rPr>
                        <a:t>Level 3</a:t>
                      </a:r>
                      <a:endParaRPr lang="en-IN"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a:solidFill>
                            <a:srgbClr val="000000"/>
                          </a:solidFill>
                          <a:latin typeface="Calibri"/>
                          <a:ea typeface="Times New Roman"/>
                          <a:cs typeface="Times New Roman"/>
                        </a:rPr>
                        <a:t>Level 4</a:t>
                      </a:r>
                      <a:endParaRPr lang="en-IN"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8595">
                <a:tc rowSpan="4">
                  <a:txBody>
                    <a:bodyPr/>
                    <a:lstStyle/>
                    <a:p>
                      <a:pPr algn="ctr">
                        <a:lnSpc>
                          <a:spcPct val="115000"/>
                        </a:lnSpc>
                        <a:spcAft>
                          <a:spcPts val="0"/>
                        </a:spcAft>
                      </a:pPr>
                      <a:r>
                        <a:rPr lang="en-IN" sz="1100">
                          <a:solidFill>
                            <a:srgbClr val="000000"/>
                          </a:solidFill>
                          <a:latin typeface="Calibri"/>
                          <a:ea typeface="Times New Roman"/>
                          <a:cs typeface="Times New Roman"/>
                        </a:rPr>
                        <a:t>Data Availability of Pricing</a:t>
                      </a:r>
                      <a:endParaRPr lang="en-IN"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a:solidFill>
                            <a:srgbClr val="000000"/>
                          </a:solidFill>
                          <a:latin typeface="Calibri"/>
                          <a:ea typeface="Times New Roman"/>
                          <a:cs typeface="Times New Roman"/>
                        </a:rPr>
                        <a:t>Level 1</a:t>
                      </a:r>
                      <a:endParaRPr lang="en-IN"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a:solidFill>
                            <a:srgbClr val="000000"/>
                          </a:solidFill>
                          <a:latin typeface="Calibri"/>
                          <a:ea typeface="Times New Roman"/>
                          <a:cs typeface="Times New Roman"/>
                        </a:rPr>
                        <a:t>0%</a:t>
                      </a:r>
                      <a:endParaRPr lang="en-IN"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a:solidFill>
                            <a:srgbClr val="000000"/>
                          </a:solidFill>
                          <a:latin typeface="Calibri"/>
                          <a:ea typeface="Times New Roman"/>
                          <a:cs typeface="Times New Roman"/>
                        </a:rPr>
                        <a:t>15%</a:t>
                      </a:r>
                      <a:endParaRPr lang="en-IN"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a:solidFill>
                            <a:srgbClr val="000000"/>
                          </a:solidFill>
                          <a:latin typeface="Calibri"/>
                          <a:ea typeface="Times New Roman"/>
                          <a:cs typeface="Times New Roman"/>
                        </a:rPr>
                        <a:t>20%</a:t>
                      </a:r>
                      <a:endParaRPr lang="en-IN"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a:solidFill>
                            <a:srgbClr val="000000"/>
                          </a:solidFill>
                          <a:latin typeface="Calibri"/>
                          <a:ea typeface="Times New Roman"/>
                          <a:cs typeface="Times New Roman"/>
                        </a:rPr>
                        <a:t>30%</a:t>
                      </a:r>
                      <a:endParaRPr lang="en-IN"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8595">
                <a:tc vMerge="1">
                  <a:txBody>
                    <a:bodyPr/>
                    <a:lstStyle/>
                    <a:p>
                      <a:endParaRPr lang="en-IN"/>
                    </a:p>
                  </a:txBody>
                  <a:tcPr/>
                </a:tc>
                <a:tc>
                  <a:txBody>
                    <a:bodyPr/>
                    <a:lstStyle/>
                    <a:p>
                      <a:pPr algn="ctr">
                        <a:lnSpc>
                          <a:spcPct val="115000"/>
                        </a:lnSpc>
                        <a:spcAft>
                          <a:spcPts val="0"/>
                        </a:spcAft>
                      </a:pPr>
                      <a:r>
                        <a:rPr lang="en-IN" sz="1100">
                          <a:solidFill>
                            <a:srgbClr val="000000"/>
                          </a:solidFill>
                          <a:latin typeface="Calibri"/>
                          <a:ea typeface="Times New Roman"/>
                          <a:cs typeface="Times New Roman"/>
                        </a:rPr>
                        <a:t>Level 2</a:t>
                      </a:r>
                      <a:endParaRPr lang="en-IN"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a:solidFill>
                            <a:srgbClr val="000000"/>
                          </a:solidFill>
                          <a:latin typeface="Calibri"/>
                          <a:ea typeface="Times New Roman"/>
                          <a:cs typeface="Times New Roman"/>
                        </a:rPr>
                        <a:t>0%</a:t>
                      </a:r>
                      <a:endParaRPr lang="en-IN"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a:solidFill>
                            <a:srgbClr val="000000"/>
                          </a:solidFill>
                          <a:latin typeface="Calibri"/>
                          <a:ea typeface="Times New Roman"/>
                          <a:cs typeface="Times New Roman"/>
                        </a:rPr>
                        <a:t>0%</a:t>
                      </a:r>
                      <a:endParaRPr lang="en-IN"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a:solidFill>
                            <a:srgbClr val="000000"/>
                          </a:solidFill>
                          <a:latin typeface="Calibri"/>
                          <a:ea typeface="Times New Roman"/>
                          <a:cs typeface="Times New Roman"/>
                        </a:rPr>
                        <a:t>15%</a:t>
                      </a:r>
                      <a:endParaRPr lang="en-IN"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a:solidFill>
                            <a:srgbClr val="000000"/>
                          </a:solidFill>
                          <a:latin typeface="Calibri"/>
                          <a:ea typeface="Times New Roman"/>
                          <a:cs typeface="Times New Roman"/>
                        </a:rPr>
                        <a:t>20%</a:t>
                      </a:r>
                      <a:endParaRPr lang="en-IN"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595">
                <a:tc vMerge="1">
                  <a:txBody>
                    <a:bodyPr/>
                    <a:lstStyle/>
                    <a:p>
                      <a:endParaRPr lang="en-IN"/>
                    </a:p>
                  </a:txBody>
                  <a:tcPr/>
                </a:tc>
                <a:tc>
                  <a:txBody>
                    <a:bodyPr/>
                    <a:lstStyle/>
                    <a:p>
                      <a:pPr algn="ctr">
                        <a:lnSpc>
                          <a:spcPct val="115000"/>
                        </a:lnSpc>
                        <a:spcAft>
                          <a:spcPts val="0"/>
                        </a:spcAft>
                      </a:pPr>
                      <a:r>
                        <a:rPr lang="en-IN" sz="1100">
                          <a:solidFill>
                            <a:srgbClr val="000000"/>
                          </a:solidFill>
                          <a:latin typeface="Calibri"/>
                          <a:ea typeface="Times New Roman"/>
                          <a:cs typeface="Times New Roman"/>
                        </a:rPr>
                        <a:t>Level 3</a:t>
                      </a:r>
                      <a:endParaRPr lang="en-IN"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a:solidFill>
                            <a:srgbClr val="000000"/>
                          </a:solidFill>
                          <a:latin typeface="Calibri"/>
                          <a:ea typeface="Times New Roman"/>
                          <a:cs typeface="Times New Roman"/>
                        </a:rPr>
                        <a:t>0%</a:t>
                      </a:r>
                      <a:endParaRPr lang="en-IN"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a:solidFill>
                            <a:srgbClr val="000000"/>
                          </a:solidFill>
                          <a:latin typeface="Calibri"/>
                          <a:ea typeface="Times New Roman"/>
                          <a:cs typeface="Times New Roman"/>
                        </a:rPr>
                        <a:t>0%</a:t>
                      </a:r>
                      <a:endParaRPr lang="en-IN"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a:solidFill>
                            <a:srgbClr val="000000"/>
                          </a:solidFill>
                          <a:latin typeface="Calibri"/>
                          <a:ea typeface="Times New Roman"/>
                          <a:cs typeface="Times New Roman"/>
                        </a:rPr>
                        <a:t>0%</a:t>
                      </a:r>
                      <a:endParaRPr lang="en-IN"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000000"/>
                          </a:solidFill>
                          <a:latin typeface="Calibri"/>
                          <a:ea typeface="Times New Roman"/>
                          <a:cs typeface="Times New Roman"/>
                        </a:rPr>
                        <a:t>15%</a:t>
                      </a:r>
                      <a:endParaRPr lang="en-IN"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7170">
                <a:tc vMerge="1">
                  <a:txBody>
                    <a:bodyPr/>
                    <a:lstStyle/>
                    <a:p>
                      <a:endParaRPr lang="en-IN"/>
                    </a:p>
                  </a:txBody>
                  <a:tcPr/>
                </a:tc>
                <a:tc>
                  <a:txBody>
                    <a:bodyPr/>
                    <a:lstStyle/>
                    <a:p>
                      <a:pPr algn="ctr">
                        <a:lnSpc>
                          <a:spcPct val="115000"/>
                        </a:lnSpc>
                        <a:spcAft>
                          <a:spcPts val="0"/>
                        </a:spcAft>
                      </a:pPr>
                      <a:r>
                        <a:rPr lang="en-IN" sz="1100">
                          <a:solidFill>
                            <a:srgbClr val="000000"/>
                          </a:solidFill>
                          <a:latin typeface="Calibri"/>
                          <a:ea typeface="Times New Roman"/>
                          <a:cs typeface="Times New Roman"/>
                        </a:rPr>
                        <a:t>Level 4</a:t>
                      </a:r>
                      <a:endParaRPr lang="en-IN"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000000"/>
                          </a:solidFill>
                          <a:latin typeface="Calibri"/>
                          <a:ea typeface="Times New Roman"/>
                          <a:cs typeface="Times New Roman"/>
                        </a:rPr>
                        <a:t>0%</a:t>
                      </a:r>
                      <a:endParaRPr lang="en-IN"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000000"/>
                          </a:solidFill>
                          <a:latin typeface="Calibri"/>
                          <a:ea typeface="Times New Roman"/>
                          <a:cs typeface="Times New Roman"/>
                        </a:rPr>
                        <a:t>0%</a:t>
                      </a:r>
                      <a:endParaRPr lang="en-IN"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000000"/>
                          </a:solidFill>
                          <a:latin typeface="Calibri"/>
                          <a:ea typeface="Times New Roman"/>
                          <a:cs typeface="Times New Roman"/>
                        </a:rPr>
                        <a:t>0%</a:t>
                      </a:r>
                      <a:endParaRPr lang="en-IN"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000000"/>
                          </a:solidFill>
                          <a:latin typeface="Calibri"/>
                          <a:ea typeface="Times New Roman"/>
                          <a:cs typeface="Times New Roman"/>
                        </a:rPr>
                        <a:t>0%</a:t>
                      </a:r>
                      <a:endParaRPr lang="en-IN"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5331"/>
            <a:ext cx="6705600" cy="496669"/>
          </a:xfrm>
        </p:spPr>
        <p:txBody>
          <a:bodyPr>
            <a:normAutofit fontScale="90000"/>
          </a:bodyPr>
          <a:lstStyle/>
          <a:p>
            <a:pPr algn="l"/>
            <a:r>
              <a:rPr lang="en-IN" sz="2400" dirty="0"/>
              <a:t>Simulation Methodology for removing Heterogeneity</a:t>
            </a:r>
          </a:p>
        </p:txBody>
      </p:sp>
      <p:sp>
        <p:nvSpPr>
          <p:cNvPr id="8" name="TextBox 7"/>
          <p:cNvSpPr txBox="1"/>
          <p:nvPr/>
        </p:nvSpPr>
        <p:spPr>
          <a:xfrm>
            <a:off x="457200" y="1524000"/>
            <a:ext cx="8305800" cy="369332"/>
          </a:xfrm>
          <a:prstGeom prst="rect">
            <a:avLst/>
          </a:prstGeom>
          <a:noFill/>
        </p:spPr>
        <p:txBody>
          <a:bodyPr wrap="square" rtlCol="0">
            <a:spAutoFit/>
          </a:bodyPr>
          <a:lstStyle/>
          <a:p>
            <a:r>
              <a:rPr lang="en-IN" dirty="0"/>
              <a:t>1 . Identify years in which data at GP level and at higher level (say block)  </a:t>
            </a:r>
          </a:p>
        </p:txBody>
      </p:sp>
      <p:graphicFrame>
        <p:nvGraphicFramePr>
          <p:cNvPr id="9" name="Table 8"/>
          <p:cNvGraphicFramePr>
            <a:graphicFrameLocks noGrp="1"/>
          </p:cNvGraphicFramePr>
          <p:nvPr/>
        </p:nvGraphicFramePr>
        <p:xfrm>
          <a:off x="838200" y="1981200"/>
          <a:ext cx="8001000" cy="1676403"/>
        </p:xfrm>
        <a:graphic>
          <a:graphicData uri="http://schemas.openxmlformats.org/drawingml/2006/table">
            <a:tbl>
              <a:tblPr/>
              <a:tblGrid>
                <a:gridCol w="731952">
                  <a:extLst>
                    <a:ext uri="{9D8B030D-6E8A-4147-A177-3AD203B41FA5}">
                      <a16:colId xmlns:a16="http://schemas.microsoft.com/office/drawing/2014/main" val="20000"/>
                    </a:ext>
                  </a:extLst>
                </a:gridCol>
                <a:gridCol w="605754">
                  <a:extLst>
                    <a:ext uri="{9D8B030D-6E8A-4147-A177-3AD203B41FA5}">
                      <a16:colId xmlns:a16="http://schemas.microsoft.com/office/drawing/2014/main" val="20001"/>
                    </a:ext>
                  </a:extLst>
                </a:gridCol>
                <a:gridCol w="605754">
                  <a:extLst>
                    <a:ext uri="{9D8B030D-6E8A-4147-A177-3AD203B41FA5}">
                      <a16:colId xmlns:a16="http://schemas.microsoft.com/office/drawing/2014/main" val="20002"/>
                    </a:ext>
                  </a:extLst>
                </a:gridCol>
                <a:gridCol w="605754">
                  <a:extLst>
                    <a:ext uri="{9D8B030D-6E8A-4147-A177-3AD203B41FA5}">
                      <a16:colId xmlns:a16="http://schemas.microsoft.com/office/drawing/2014/main" val="20003"/>
                    </a:ext>
                  </a:extLst>
                </a:gridCol>
                <a:gridCol w="605754">
                  <a:extLst>
                    <a:ext uri="{9D8B030D-6E8A-4147-A177-3AD203B41FA5}">
                      <a16:colId xmlns:a16="http://schemas.microsoft.com/office/drawing/2014/main" val="20004"/>
                    </a:ext>
                  </a:extLst>
                </a:gridCol>
                <a:gridCol w="605754">
                  <a:extLst>
                    <a:ext uri="{9D8B030D-6E8A-4147-A177-3AD203B41FA5}">
                      <a16:colId xmlns:a16="http://schemas.microsoft.com/office/drawing/2014/main" val="20005"/>
                    </a:ext>
                  </a:extLst>
                </a:gridCol>
                <a:gridCol w="605754">
                  <a:extLst>
                    <a:ext uri="{9D8B030D-6E8A-4147-A177-3AD203B41FA5}">
                      <a16:colId xmlns:a16="http://schemas.microsoft.com/office/drawing/2014/main" val="20006"/>
                    </a:ext>
                  </a:extLst>
                </a:gridCol>
                <a:gridCol w="605754">
                  <a:extLst>
                    <a:ext uri="{9D8B030D-6E8A-4147-A177-3AD203B41FA5}">
                      <a16:colId xmlns:a16="http://schemas.microsoft.com/office/drawing/2014/main" val="20007"/>
                    </a:ext>
                  </a:extLst>
                </a:gridCol>
                <a:gridCol w="605754">
                  <a:extLst>
                    <a:ext uri="{9D8B030D-6E8A-4147-A177-3AD203B41FA5}">
                      <a16:colId xmlns:a16="http://schemas.microsoft.com/office/drawing/2014/main" val="20008"/>
                    </a:ext>
                  </a:extLst>
                </a:gridCol>
                <a:gridCol w="605754">
                  <a:extLst>
                    <a:ext uri="{9D8B030D-6E8A-4147-A177-3AD203B41FA5}">
                      <a16:colId xmlns:a16="http://schemas.microsoft.com/office/drawing/2014/main" val="20009"/>
                    </a:ext>
                  </a:extLst>
                </a:gridCol>
                <a:gridCol w="605754">
                  <a:extLst>
                    <a:ext uri="{9D8B030D-6E8A-4147-A177-3AD203B41FA5}">
                      <a16:colId xmlns:a16="http://schemas.microsoft.com/office/drawing/2014/main" val="20010"/>
                    </a:ext>
                  </a:extLst>
                </a:gridCol>
                <a:gridCol w="605754">
                  <a:extLst>
                    <a:ext uri="{9D8B030D-6E8A-4147-A177-3AD203B41FA5}">
                      <a16:colId xmlns:a16="http://schemas.microsoft.com/office/drawing/2014/main" val="20011"/>
                    </a:ext>
                  </a:extLst>
                </a:gridCol>
                <a:gridCol w="605754">
                  <a:extLst>
                    <a:ext uri="{9D8B030D-6E8A-4147-A177-3AD203B41FA5}">
                      <a16:colId xmlns:a16="http://schemas.microsoft.com/office/drawing/2014/main" val="20012"/>
                    </a:ext>
                  </a:extLst>
                </a:gridCol>
              </a:tblGrid>
              <a:tr h="186267">
                <a:tc>
                  <a:txBody>
                    <a:bodyPr/>
                    <a:lstStyle/>
                    <a:p>
                      <a:pPr algn="l" fontAlgn="b"/>
                      <a:r>
                        <a:rPr lang="en-IN" sz="1000" b="1" i="0" u="none" strike="noStrike">
                          <a:solidFill>
                            <a:srgbClr val="FFFFFF"/>
                          </a:solidFill>
                          <a:latin typeface="Calibri"/>
                        </a:rPr>
                        <a:t>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1" i="0" u="none" strike="noStrike">
                          <a:solidFill>
                            <a:srgbClr val="FFFFFF"/>
                          </a:solidFill>
                          <a:latin typeface="Calibri"/>
                        </a:rPr>
                        <a:t>Area</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1" i="0" u="none" strike="noStrike">
                          <a:solidFill>
                            <a:srgbClr val="FFFFFF"/>
                          </a:solidFill>
                          <a:latin typeface="Calibri"/>
                        </a:rPr>
                        <a:t>Y1</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1" i="0" u="none" strike="noStrike">
                          <a:solidFill>
                            <a:srgbClr val="FFFFFF"/>
                          </a:solidFill>
                          <a:latin typeface="Calibri"/>
                        </a:rPr>
                        <a:t>Y2</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1" i="0" u="none" strike="noStrike">
                          <a:solidFill>
                            <a:srgbClr val="FFFFFF"/>
                          </a:solidFill>
                          <a:latin typeface="Calibri"/>
                        </a:rPr>
                        <a:t>Y3</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1" i="0" u="none" strike="noStrike">
                          <a:solidFill>
                            <a:srgbClr val="FFFFFF"/>
                          </a:solidFill>
                          <a:latin typeface="Calibri"/>
                        </a:rPr>
                        <a:t>Y4</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1" i="0" u="none" strike="noStrike">
                          <a:solidFill>
                            <a:srgbClr val="FFFFFF"/>
                          </a:solidFill>
                          <a:latin typeface="Calibri"/>
                        </a:rPr>
                        <a:t>Y5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1" i="0" u="none" strike="noStrike">
                          <a:solidFill>
                            <a:srgbClr val="FFFFFF"/>
                          </a:solidFill>
                          <a:latin typeface="Calibri"/>
                        </a:rPr>
                        <a:t>Y6</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1" i="0" u="none" strike="noStrike">
                          <a:solidFill>
                            <a:srgbClr val="FFFFFF"/>
                          </a:solidFill>
                          <a:latin typeface="Calibri"/>
                        </a:rPr>
                        <a:t>Y7</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1" i="0" u="none" strike="noStrike">
                          <a:solidFill>
                            <a:srgbClr val="FFFFFF"/>
                          </a:solidFill>
                          <a:latin typeface="Calibri"/>
                        </a:rPr>
                        <a:t>Y8</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1" i="0" u="none" strike="noStrike">
                          <a:solidFill>
                            <a:srgbClr val="FFFFFF"/>
                          </a:solidFill>
                          <a:latin typeface="Calibri"/>
                        </a:rPr>
                        <a:t>Y9</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1" i="0" u="none" strike="noStrike">
                          <a:solidFill>
                            <a:srgbClr val="FFFFFF"/>
                          </a:solidFill>
                          <a:latin typeface="Calibri"/>
                        </a:rPr>
                        <a:t>Y10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1" i="0" u="none" strike="noStrike">
                          <a:solidFill>
                            <a:srgbClr val="FFFFFF"/>
                          </a:solidFill>
                          <a:latin typeface="Calibri"/>
                        </a:rPr>
                        <a:t>TY</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86267">
                <a:tc>
                  <a:txBody>
                    <a:bodyPr/>
                    <a:lstStyle/>
                    <a:p>
                      <a:pPr algn="l" fontAlgn="b"/>
                      <a:r>
                        <a:rPr lang="en-IN" sz="1000" b="1" i="0" u="none" strike="noStrike">
                          <a:solidFill>
                            <a:srgbClr val="FFFFFF"/>
                          </a:solidFill>
                          <a:latin typeface="Calibri"/>
                        </a:rPr>
                        <a:t>GP1</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000" b="0" i="0" u="none" strike="noStrike">
                          <a:solidFill>
                            <a:srgbClr val="000000"/>
                          </a:solidFill>
                          <a:latin typeface="Calibri"/>
                        </a:rPr>
                        <a:t>0.1</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2,085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2,338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1,981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1,950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2,603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2,259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2,550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2,208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2,258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IN" sz="1000" b="0" i="0" u="none" strike="noStrike">
                          <a:solidFill>
                            <a:srgbClr val="000000"/>
                          </a:solidFill>
                          <a:latin typeface="Calibri"/>
                        </a:rPr>
                        <a:t>        1,401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2,057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6267">
                <a:tc>
                  <a:txBody>
                    <a:bodyPr/>
                    <a:lstStyle/>
                    <a:p>
                      <a:pPr algn="l" fontAlgn="b"/>
                      <a:r>
                        <a:rPr lang="en-IN" sz="1000" b="1" i="0" u="none" strike="noStrike">
                          <a:solidFill>
                            <a:srgbClr val="FFFFFF"/>
                          </a:solidFill>
                          <a:latin typeface="Calibri"/>
                        </a:rPr>
                        <a:t>GP2</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000" b="0" i="0" u="none" strike="noStrike">
                          <a:solidFill>
                            <a:srgbClr val="000000"/>
                          </a:solidFill>
                          <a:latin typeface="Calibri"/>
                        </a:rPr>
                        <a:t>0.13</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2,085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2,338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1,981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1,950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2,603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2,259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2,372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2,063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3,350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1,592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2,143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6267">
                <a:tc>
                  <a:txBody>
                    <a:bodyPr/>
                    <a:lstStyle/>
                    <a:p>
                      <a:pPr algn="l" fontAlgn="b"/>
                      <a:r>
                        <a:rPr lang="en-IN" sz="1000" b="1" i="0" u="none" strike="noStrike">
                          <a:solidFill>
                            <a:srgbClr val="FFFFFF"/>
                          </a:solidFill>
                          <a:latin typeface="Calibri"/>
                        </a:rPr>
                        <a:t>GP3</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000" b="0" i="0" u="none" strike="noStrike">
                          <a:solidFill>
                            <a:srgbClr val="000000"/>
                          </a:solidFill>
                          <a:latin typeface="Calibri"/>
                        </a:rPr>
                        <a:t>0.06</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2,085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2,338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1,981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1,950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2,603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2,259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2,614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1,981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2,997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1,413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2,122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6267">
                <a:tc>
                  <a:txBody>
                    <a:bodyPr/>
                    <a:lstStyle/>
                    <a:p>
                      <a:pPr algn="l" fontAlgn="b"/>
                      <a:r>
                        <a:rPr lang="en-IN" sz="1000" b="1" i="0" u="none" strike="noStrike">
                          <a:solidFill>
                            <a:srgbClr val="FFFFFF"/>
                          </a:solidFill>
                          <a:latin typeface="Calibri"/>
                        </a:rPr>
                        <a:t>GP4</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000" b="0" i="0" u="none" strike="noStrike">
                          <a:solidFill>
                            <a:srgbClr val="000000"/>
                          </a:solidFill>
                          <a:latin typeface="Calibri"/>
                        </a:rPr>
                        <a:t>0.07</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2,085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2,338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1,981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1,950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2,603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2,259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1,499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2,208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2,219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1,369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1,985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6267">
                <a:tc>
                  <a:txBody>
                    <a:bodyPr/>
                    <a:lstStyle/>
                    <a:p>
                      <a:pPr algn="l" fontAlgn="b"/>
                      <a:r>
                        <a:rPr lang="en-IN" sz="1000" b="1" i="0" u="none" strike="noStrike">
                          <a:solidFill>
                            <a:srgbClr val="FFFFFF"/>
                          </a:solidFill>
                          <a:latin typeface="Calibri"/>
                        </a:rPr>
                        <a:t>GP5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000" b="0" i="0" u="none" strike="noStrike">
                          <a:solidFill>
                            <a:srgbClr val="000000"/>
                          </a:solidFill>
                          <a:latin typeface="Calibri"/>
                        </a:rPr>
                        <a:t>0.33</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2,085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2,338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1,981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1,950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2,603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2,259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1,706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1,956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2,288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1,303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1,964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6267">
                <a:tc>
                  <a:txBody>
                    <a:bodyPr/>
                    <a:lstStyle/>
                    <a:p>
                      <a:pPr algn="l" fontAlgn="b"/>
                      <a:r>
                        <a:rPr lang="en-IN" sz="1000" b="1" i="0" u="none" strike="noStrike">
                          <a:solidFill>
                            <a:srgbClr val="FFFFFF"/>
                          </a:solidFill>
                          <a:latin typeface="Calibri"/>
                        </a:rPr>
                        <a:t>GP6</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000" b="0" i="0" u="none" strike="noStrike">
                          <a:solidFill>
                            <a:srgbClr val="000000"/>
                          </a:solidFill>
                          <a:latin typeface="Calibri"/>
                        </a:rPr>
                        <a:t>0.2</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2,085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2,338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1,981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1,950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2,603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2,259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2,677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2,634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2,546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2,196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2,175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267">
                <a:tc>
                  <a:txBody>
                    <a:bodyPr/>
                    <a:lstStyle/>
                    <a:p>
                      <a:pPr algn="l" fontAlgn="b"/>
                      <a:r>
                        <a:rPr lang="en-IN" sz="1000" b="1" i="0" u="none" strike="noStrike">
                          <a:solidFill>
                            <a:srgbClr val="FFFFFF"/>
                          </a:solidFill>
                          <a:latin typeface="Calibri"/>
                        </a:rPr>
                        <a:t>GP7</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000" b="0" i="0" u="none" strike="noStrike">
                          <a:solidFill>
                            <a:srgbClr val="000000"/>
                          </a:solidFill>
                          <a:latin typeface="Calibri"/>
                        </a:rPr>
                        <a:t>0.11</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2,085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2,338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1,981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1,950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2,603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2,259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2,550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1,989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1,484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1,338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1,997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6267">
                <a:tc>
                  <a:txBody>
                    <a:bodyPr/>
                    <a:lstStyle/>
                    <a:p>
                      <a:pPr algn="l" fontAlgn="b"/>
                      <a:r>
                        <a:rPr lang="en-IN" sz="1000" b="1" i="0" u="none" strike="noStrike">
                          <a:solidFill>
                            <a:srgbClr val="FFFFFF"/>
                          </a:solidFill>
                          <a:latin typeface="Calibri"/>
                        </a:rPr>
                        <a:t>Block level</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a:solidFill>
                            <a:srgbClr val="000000"/>
                          </a:solidFill>
                          <a:latin typeface="Calibri"/>
                        </a:rPr>
                        <a:t>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2,085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2,338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1,981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1,950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2,603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2,259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IN" sz="1000" b="0" i="0" u="none" strike="noStrike">
                          <a:solidFill>
                            <a:srgbClr val="000000"/>
                          </a:solidFill>
                          <a:latin typeface="Calibri"/>
                        </a:rPr>
                        <a:t>        2,204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2,153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2,424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1,544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dirty="0">
                          <a:solidFill>
                            <a:srgbClr val="000000"/>
                          </a:solidFill>
                          <a:latin typeface="Calibri"/>
                        </a:rPr>
                        <a:t>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0" name="TextBox 9"/>
          <p:cNvSpPr txBox="1"/>
          <p:nvPr/>
        </p:nvSpPr>
        <p:spPr>
          <a:xfrm>
            <a:off x="533400" y="3886200"/>
            <a:ext cx="8305800" cy="646331"/>
          </a:xfrm>
          <a:prstGeom prst="rect">
            <a:avLst/>
          </a:prstGeom>
          <a:noFill/>
        </p:spPr>
        <p:txBody>
          <a:bodyPr wrap="square" rtlCol="0">
            <a:spAutoFit/>
          </a:bodyPr>
          <a:lstStyle/>
          <a:p>
            <a:r>
              <a:rPr lang="en-IN" dirty="0"/>
              <a:t>2 . For the GP years, calculate the ratio of the GP level yield to that of the block and using these ratios, calculate the Average and Standard Deviations for each GP  </a:t>
            </a:r>
          </a:p>
        </p:txBody>
      </p:sp>
      <p:graphicFrame>
        <p:nvGraphicFramePr>
          <p:cNvPr id="12" name="Table 11"/>
          <p:cNvGraphicFramePr>
            <a:graphicFrameLocks noGrp="1"/>
          </p:cNvGraphicFramePr>
          <p:nvPr/>
        </p:nvGraphicFramePr>
        <p:xfrm>
          <a:off x="990600" y="4724400"/>
          <a:ext cx="7543799" cy="1714500"/>
        </p:xfrm>
        <a:graphic>
          <a:graphicData uri="http://schemas.openxmlformats.org/drawingml/2006/table">
            <a:tbl>
              <a:tblPr/>
              <a:tblGrid>
                <a:gridCol w="1163671">
                  <a:extLst>
                    <a:ext uri="{9D8B030D-6E8A-4147-A177-3AD203B41FA5}">
                      <a16:colId xmlns:a16="http://schemas.microsoft.com/office/drawing/2014/main" val="20000"/>
                    </a:ext>
                  </a:extLst>
                </a:gridCol>
                <a:gridCol w="963038">
                  <a:extLst>
                    <a:ext uri="{9D8B030D-6E8A-4147-A177-3AD203B41FA5}">
                      <a16:colId xmlns:a16="http://schemas.microsoft.com/office/drawing/2014/main" val="20001"/>
                    </a:ext>
                  </a:extLst>
                </a:gridCol>
                <a:gridCol w="963038">
                  <a:extLst>
                    <a:ext uri="{9D8B030D-6E8A-4147-A177-3AD203B41FA5}">
                      <a16:colId xmlns:a16="http://schemas.microsoft.com/office/drawing/2014/main" val="20002"/>
                    </a:ext>
                  </a:extLst>
                </a:gridCol>
                <a:gridCol w="963038">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1263988">
                  <a:extLst>
                    <a:ext uri="{9D8B030D-6E8A-4147-A177-3AD203B41FA5}">
                      <a16:colId xmlns:a16="http://schemas.microsoft.com/office/drawing/2014/main" val="20005"/>
                    </a:ext>
                  </a:extLst>
                </a:gridCol>
                <a:gridCol w="1263988">
                  <a:extLst>
                    <a:ext uri="{9D8B030D-6E8A-4147-A177-3AD203B41FA5}">
                      <a16:colId xmlns:a16="http://schemas.microsoft.com/office/drawing/2014/main" val="20006"/>
                    </a:ext>
                  </a:extLst>
                </a:gridCol>
              </a:tblGrid>
              <a:tr h="190500">
                <a:tc>
                  <a:txBody>
                    <a:bodyPr/>
                    <a:lstStyle/>
                    <a:p>
                      <a:pPr algn="l" fontAlgn="b"/>
                      <a:r>
                        <a:rPr lang="en-IN" sz="1100" b="1" i="0" u="none" strike="noStrike" dirty="0">
                          <a:solidFill>
                            <a:srgbClr val="FFFFFF"/>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4">
                  <a:txBody>
                    <a:bodyPr/>
                    <a:lstStyle/>
                    <a:p>
                      <a:pPr algn="ctr" fontAlgn="b"/>
                      <a:r>
                        <a:rPr lang="en-IN" sz="1100" b="0" i="0" u="none" strike="noStrike">
                          <a:solidFill>
                            <a:srgbClr val="FFFFFF"/>
                          </a:solidFill>
                          <a:latin typeface="Calibri"/>
                        </a:rPr>
                        <a:t>Ratio of GP to Block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gn="l" fontAlgn="b"/>
                      <a:r>
                        <a:rPr lang="en-IN" sz="1100" b="0" i="0" u="none" strike="noStrike">
                          <a:solidFill>
                            <a:srgbClr val="FFFFFF"/>
                          </a:solidFill>
                          <a:latin typeface="Calibri"/>
                        </a:rPr>
                        <a:t>Ratio Mean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100" b="0" i="0" u="none" strike="noStrike">
                          <a:solidFill>
                            <a:srgbClr val="FFFFFF"/>
                          </a:solidFill>
                          <a:latin typeface="Calibri"/>
                        </a:rPr>
                        <a:t>Ratio 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90500">
                <a:tc>
                  <a:txBody>
                    <a:bodyPr/>
                    <a:lstStyle/>
                    <a:p>
                      <a:pPr algn="l" fontAlgn="b"/>
                      <a:r>
                        <a:rPr lang="en-IN" sz="11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100" b="0" i="0" u="none" strike="noStrike">
                          <a:solidFill>
                            <a:srgbClr val="FFFFFF"/>
                          </a:solidFill>
                          <a:latin typeface="Calibri"/>
                        </a:rPr>
                        <a:t>Y7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100" b="0" i="0" u="none" strike="noStrike">
                          <a:solidFill>
                            <a:srgbClr val="FFFFFF"/>
                          </a:solidFill>
                          <a:latin typeface="Calibri"/>
                        </a:rPr>
                        <a:t>Y8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100" b="0" i="0" u="none" strike="noStrike">
                          <a:solidFill>
                            <a:srgbClr val="FFFFFF"/>
                          </a:solidFill>
                          <a:latin typeface="Calibri"/>
                        </a:rPr>
                        <a:t>Y9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100" b="0" i="0" u="none" strike="noStrike">
                          <a:solidFill>
                            <a:srgbClr val="FFFFFF"/>
                          </a:solidFill>
                          <a:latin typeface="Calibri"/>
                        </a:rPr>
                        <a:t>Y10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en-IN" sz="1100" b="1" i="0" u="none" strike="noStrike">
                          <a:solidFill>
                            <a:srgbClr val="FFFFFF"/>
                          </a:solidFill>
                          <a:latin typeface="Calibri"/>
                        </a:rPr>
                        <a:t>GP1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100" b="0" i="0" u="none" strike="noStrike">
                          <a:solidFill>
                            <a:srgbClr val="000000"/>
                          </a:solidFill>
                          <a:latin typeface="Calibri"/>
                        </a:rPr>
                        <a:t>          1.16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1.03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1.005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0.113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n-IN" sz="1100" b="1" i="0" u="none" strike="noStrike">
                          <a:solidFill>
                            <a:srgbClr val="FFFFFF"/>
                          </a:solidFill>
                          <a:latin typeface="Calibri"/>
                        </a:rPr>
                        <a:t>GP2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100" b="0" i="0" u="none" strike="noStrike">
                          <a:solidFill>
                            <a:srgbClr val="000000"/>
                          </a:solidFill>
                          <a:latin typeface="Calibri"/>
                        </a:rPr>
                        <a:t>          1.08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1.38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1.03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1.112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0.187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en-IN" sz="1100" b="1" i="0" u="none" strike="noStrike">
                          <a:solidFill>
                            <a:srgbClr val="FFFFFF"/>
                          </a:solidFill>
                          <a:latin typeface="Calibri"/>
                        </a:rPr>
                        <a:t>GP3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100" b="0" i="0" u="none" strike="noStrike">
                          <a:solidFill>
                            <a:srgbClr val="000000"/>
                          </a:solidFill>
                          <a:latin typeface="Calibri"/>
                        </a:rPr>
                        <a:t>          1.19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1.24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1.065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0.171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b"/>
                      <a:r>
                        <a:rPr lang="en-IN" sz="1100" b="1" i="0" u="none" strike="noStrike">
                          <a:solidFill>
                            <a:srgbClr val="FFFFFF"/>
                          </a:solidFill>
                          <a:latin typeface="Calibri"/>
                        </a:rPr>
                        <a:t>GP4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100" b="0" i="0" u="none" strike="noStrike">
                          <a:solidFill>
                            <a:srgbClr val="000000"/>
                          </a:solidFill>
                          <a:latin typeface="Calibri"/>
                        </a:rPr>
                        <a:t>          0.68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1.03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0.877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0.144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b"/>
                      <a:r>
                        <a:rPr lang="en-IN" sz="1100" b="1" i="0" u="none" strike="noStrike">
                          <a:solidFill>
                            <a:srgbClr val="FFFFFF"/>
                          </a:solidFill>
                          <a:latin typeface="Calibri"/>
                        </a:rPr>
                        <a:t>GP5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100" b="0" i="0" u="none" strike="noStrike">
                          <a:solidFill>
                            <a:srgbClr val="000000"/>
                          </a:solidFill>
                          <a:latin typeface="Calibri"/>
                        </a:rPr>
                        <a:t>          0.77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0.868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0.075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l" fontAlgn="b"/>
                      <a:r>
                        <a:rPr lang="en-IN" sz="1100" b="1" i="0" u="none" strike="noStrike">
                          <a:solidFill>
                            <a:srgbClr val="FFFFFF"/>
                          </a:solidFill>
                          <a:latin typeface="Calibri"/>
                        </a:rPr>
                        <a:t>GP6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100" b="0" i="0" u="none" strike="noStrike">
                          <a:solidFill>
                            <a:srgbClr val="000000"/>
                          </a:solidFill>
                          <a:latin typeface="Calibri"/>
                        </a:rPr>
                        <a:t>          1.21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1.22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1.05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1.42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1.228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0.152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l" fontAlgn="b"/>
                      <a:r>
                        <a:rPr lang="en-IN" sz="1100" b="1" i="0" u="none" strike="noStrike" dirty="0">
                          <a:solidFill>
                            <a:srgbClr val="FFFFFF"/>
                          </a:solidFill>
                          <a:latin typeface="Calibri"/>
                        </a:rPr>
                        <a:t>GP7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100" b="0" i="0" u="none" strike="noStrike">
                          <a:solidFill>
                            <a:srgbClr val="000000"/>
                          </a:solidFill>
                          <a:latin typeface="Calibri"/>
                        </a:rPr>
                        <a:t>          1.16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latin typeface="Calibri"/>
                        </a:rPr>
                        <a:t>              0.890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dirty="0">
                          <a:solidFill>
                            <a:srgbClr val="000000"/>
                          </a:solidFill>
                          <a:latin typeface="Calibri"/>
                        </a:rPr>
                        <a:t>              0.224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4" name="Slide Number Placeholder 13"/>
          <p:cNvSpPr>
            <a:spLocks noGrp="1"/>
          </p:cNvSpPr>
          <p:nvPr>
            <p:ph type="sldNum" sz="quarter" idx="12"/>
          </p:nvPr>
        </p:nvSpPr>
        <p:spPr>
          <a:xfrm>
            <a:off x="7391400" y="6438900"/>
            <a:ext cx="1066800" cy="266700"/>
          </a:xfrm>
        </p:spPr>
        <p:txBody>
          <a:bodyPr/>
          <a:lstStyle/>
          <a:p>
            <a:fld id="{B6F15528-21DE-4FAA-801E-634DDDAF4B2B}" type="slidenum">
              <a:rPr lang="en-US" smtClean="0"/>
              <a:pPr/>
              <a:t>27</a:t>
            </a:fld>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305800" cy="1169551"/>
          </a:xfrm>
          <a:prstGeom prst="rect">
            <a:avLst/>
          </a:prstGeom>
          <a:noFill/>
        </p:spPr>
        <p:txBody>
          <a:bodyPr wrap="square" rtlCol="0">
            <a:spAutoFit/>
          </a:bodyPr>
          <a:lstStyle/>
          <a:p>
            <a:r>
              <a:rPr lang="en-IN" sz="1400" dirty="0"/>
              <a:t>3 . Using the above Mean and SDs, simulate 100 GP values using normal distribution assumptions. If the year is a GP year, duplicate the yield value 100 times, otherwise multiply the simulated value with Block Level yields. </a:t>
            </a:r>
          </a:p>
          <a:p>
            <a:endParaRPr lang="en-IN" sz="1400" dirty="0"/>
          </a:p>
          <a:p>
            <a:r>
              <a:rPr lang="en-IN" sz="1400" dirty="0"/>
              <a:t>Using the above simulated values, calculate the burn costs at each GP level and take an average at each GP level (outliers are to be excluded, say at p2 and p98 of the  ratios). </a:t>
            </a:r>
          </a:p>
        </p:txBody>
      </p:sp>
      <p:graphicFrame>
        <p:nvGraphicFramePr>
          <p:cNvPr id="5" name="Table 4"/>
          <p:cNvGraphicFramePr>
            <a:graphicFrameLocks noGrp="1"/>
          </p:cNvGraphicFramePr>
          <p:nvPr/>
        </p:nvGraphicFramePr>
        <p:xfrm>
          <a:off x="381000" y="1371600"/>
          <a:ext cx="8534400" cy="5281801"/>
        </p:xfrm>
        <a:graphic>
          <a:graphicData uri="http://schemas.openxmlformats.org/drawingml/2006/table">
            <a:tbl>
              <a:tblPr/>
              <a:tblGrid>
                <a:gridCol w="1005214">
                  <a:extLst>
                    <a:ext uri="{9D8B030D-6E8A-4147-A177-3AD203B41FA5}">
                      <a16:colId xmlns:a16="http://schemas.microsoft.com/office/drawing/2014/main" val="20000"/>
                    </a:ext>
                  </a:extLst>
                </a:gridCol>
                <a:gridCol w="634872">
                  <a:extLst>
                    <a:ext uri="{9D8B030D-6E8A-4147-A177-3AD203B41FA5}">
                      <a16:colId xmlns:a16="http://schemas.microsoft.com/office/drawing/2014/main" val="20001"/>
                    </a:ext>
                  </a:extLst>
                </a:gridCol>
                <a:gridCol w="634872">
                  <a:extLst>
                    <a:ext uri="{9D8B030D-6E8A-4147-A177-3AD203B41FA5}">
                      <a16:colId xmlns:a16="http://schemas.microsoft.com/office/drawing/2014/main" val="20002"/>
                    </a:ext>
                  </a:extLst>
                </a:gridCol>
                <a:gridCol w="634872">
                  <a:extLst>
                    <a:ext uri="{9D8B030D-6E8A-4147-A177-3AD203B41FA5}">
                      <a16:colId xmlns:a16="http://schemas.microsoft.com/office/drawing/2014/main" val="20003"/>
                    </a:ext>
                  </a:extLst>
                </a:gridCol>
                <a:gridCol w="634872">
                  <a:extLst>
                    <a:ext uri="{9D8B030D-6E8A-4147-A177-3AD203B41FA5}">
                      <a16:colId xmlns:a16="http://schemas.microsoft.com/office/drawing/2014/main" val="20004"/>
                    </a:ext>
                  </a:extLst>
                </a:gridCol>
                <a:gridCol w="634872">
                  <a:extLst>
                    <a:ext uri="{9D8B030D-6E8A-4147-A177-3AD203B41FA5}">
                      <a16:colId xmlns:a16="http://schemas.microsoft.com/office/drawing/2014/main" val="20005"/>
                    </a:ext>
                  </a:extLst>
                </a:gridCol>
                <a:gridCol w="634872">
                  <a:extLst>
                    <a:ext uri="{9D8B030D-6E8A-4147-A177-3AD203B41FA5}">
                      <a16:colId xmlns:a16="http://schemas.microsoft.com/office/drawing/2014/main" val="20006"/>
                    </a:ext>
                  </a:extLst>
                </a:gridCol>
                <a:gridCol w="634872">
                  <a:extLst>
                    <a:ext uri="{9D8B030D-6E8A-4147-A177-3AD203B41FA5}">
                      <a16:colId xmlns:a16="http://schemas.microsoft.com/office/drawing/2014/main" val="20007"/>
                    </a:ext>
                  </a:extLst>
                </a:gridCol>
                <a:gridCol w="634872">
                  <a:extLst>
                    <a:ext uri="{9D8B030D-6E8A-4147-A177-3AD203B41FA5}">
                      <a16:colId xmlns:a16="http://schemas.microsoft.com/office/drawing/2014/main" val="20008"/>
                    </a:ext>
                  </a:extLst>
                </a:gridCol>
                <a:gridCol w="634872">
                  <a:extLst>
                    <a:ext uri="{9D8B030D-6E8A-4147-A177-3AD203B41FA5}">
                      <a16:colId xmlns:a16="http://schemas.microsoft.com/office/drawing/2014/main" val="20009"/>
                    </a:ext>
                  </a:extLst>
                </a:gridCol>
                <a:gridCol w="634872">
                  <a:extLst>
                    <a:ext uri="{9D8B030D-6E8A-4147-A177-3AD203B41FA5}">
                      <a16:colId xmlns:a16="http://schemas.microsoft.com/office/drawing/2014/main" val="20010"/>
                    </a:ext>
                  </a:extLst>
                </a:gridCol>
                <a:gridCol w="1180466">
                  <a:extLst>
                    <a:ext uri="{9D8B030D-6E8A-4147-A177-3AD203B41FA5}">
                      <a16:colId xmlns:a16="http://schemas.microsoft.com/office/drawing/2014/main" val="20011"/>
                    </a:ext>
                  </a:extLst>
                </a:gridCol>
              </a:tblGrid>
              <a:tr h="166953">
                <a:tc>
                  <a:txBody>
                    <a:bodyPr/>
                    <a:lstStyle/>
                    <a:p>
                      <a:pPr algn="l" fontAlgn="b"/>
                      <a:r>
                        <a:rPr lang="en-IN" sz="1200" b="0" i="0" u="none" strike="noStrike" dirty="0">
                          <a:solidFill>
                            <a:srgbClr val="000000"/>
                          </a:solidFill>
                          <a:latin typeface="Calibri"/>
                        </a:rPr>
                        <a:t> </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11">
                  <a:txBody>
                    <a:bodyPr/>
                    <a:lstStyle/>
                    <a:p>
                      <a:pPr algn="ctr" fontAlgn="b"/>
                      <a:r>
                        <a:rPr lang="en-IN" sz="1200" b="0" i="0" u="none" strike="noStrike">
                          <a:solidFill>
                            <a:srgbClr val="FFFFFF"/>
                          </a:solidFill>
                          <a:latin typeface="Calibri"/>
                        </a:rPr>
                        <a:t>BurnCost based on Actual Data</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166953">
                <a:tc>
                  <a:txBody>
                    <a:bodyPr/>
                    <a:lstStyle/>
                    <a:p>
                      <a:pPr algn="l" fontAlgn="b"/>
                      <a:r>
                        <a:rPr lang="en-IN" sz="1200" b="0" i="0" u="none" strike="noStrike">
                          <a:solidFill>
                            <a:srgbClr val="FFFFFF"/>
                          </a:solidFill>
                          <a:latin typeface="Calibri"/>
                        </a:rPr>
                        <a:t> </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Y2</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Y5</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Y7</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Y8</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Y9</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Y10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Overall (average)</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166953">
                <a:tc>
                  <a:txBody>
                    <a:bodyPr/>
                    <a:lstStyle/>
                    <a:p>
                      <a:pPr algn="l" fontAlgn="b"/>
                      <a:r>
                        <a:rPr lang="en-IN" sz="1200" b="0" i="0" u="none" strike="noStrike">
                          <a:solidFill>
                            <a:srgbClr val="FFFFFF"/>
                          </a:solidFill>
                          <a:latin typeface="Calibri"/>
                        </a:rPr>
                        <a:t>GP1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5%</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32%</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6953">
                <a:tc>
                  <a:txBody>
                    <a:bodyPr/>
                    <a:lstStyle/>
                    <a:p>
                      <a:pPr algn="l" fontAlgn="b"/>
                      <a:r>
                        <a:rPr lang="en-IN" sz="1200" b="0" i="0" u="none" strike="noStrike">
                          <a:solidFill>
                            <a:srgbClr val="FFFFFF"/>
                          </a:solidFill>
                          <a:latin typeface="Calibri"/>
                        </a:rPr>
                        <a:t>GP2</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200" b="0" i="0" u="none" strike="noStrike">
                          <a:solidFill>
                            <a:srgbClr val="000000"/>
                          </a:solidFill>
                          <a:latin typeface="Calibri"/>
                        </a:rPr>
                        <a:t>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dirty="0">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8%</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9%</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26%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5%</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6953">
                <a:tc>
                  <a:txBody>
                    <a:bodyPr/>
                    <a:lstStyle/>
                    <a:p>
                      <a:pPr algn="l" fontAlgn="b"/>
                      <a:r>
                        <a:rPr lang="en-IN" sz="1200" b="0" i="0" u="none" strike="noStrike">
                          <a:solidFill>
                            <a:srgbClr val="FFFFFF"/>
                          </a:solidFill>
                          <a:latin typeface="Calibri"/>
                        </a:rPr>
                        <a:t>GP3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200" b="0" i="0" u="none" strike="noStrike">
                          <a:solidFill>
                            <a:srgbClr val="000000"/>
                          </a:solidFill>
                          <a:latin typeface="Calibri"/>
                        </a:rPr>
                        <a:t>2%</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7%</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8%</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7%</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33%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6953">
                <a:tc>
                  <a:txBody>
                    <a:bodyPr/>
                    <a:lstStyle/>
                    <a:p>
                      <a:pPr algn="l" fontAlgn="b"/>
                      <a:r>
                        <a:rPr lang="en-IN" sz="1200" b="0" i="0" u="none" strike="noStrike">
                          <a:solidFill>
                            <a:srgbClr val="FFFFFF"/>
                          </a:solidFill>
                          <a:latin typeface="Calibri"/>
                        </a:rPr>
                        <a:t>GP4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2%</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24%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31%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6953">
                <a:tc>
                  <a:txBody>
                    <a:bodyPr/>
                    <a:lstStyle/>
                    <a:p>
                      <a:pPr algn="l" fontAlgn="b"/>
                      <a:r>
                        <a:rPr lang="en-IN" sz="1200" b="0" i="0" u="none" strike="noStrike">
                          <a:solidFill>
                            <a:srgbClr val="FFFFFF"/>
                          </a:solidFill>
                          <a:latin typeface="Calibri"/>
                        </a:rPr>
                        <a:t>GP5</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34%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5%</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6953">
                <a:tc>
                  <a:txBody>
                    <a:bodyPr/>
                    <a:lstStyle/>
                    <a:p>
                      <a:pPr algn="l" fontAlgn="b"/>
                      <a:r>
                        <a:rPr lang="en-IN" sz="1200" b="0" i="0" u="none" strike="noStrike">
                          <a:solidFill>
                            <a:srgbClr val="FFFFFF"/>
                          </a:solidFill>
                          <a:latin typeface="Calibri"/>
                        </a:rPr>
                        <a:t>GP6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200" b="0" i="0" u="none" strike="noStrike">
                          <a:solidFill>
                            <a:srgbClr val="000000"/>
                          </a:solidFill>
                          <a:latin typeface="Calibri"/>
                        </a:rPr>
                        <a:t>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9%</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latin typeface="Calibri"/>
                        </a:rPr>
                        <a:t>2%</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6953">
                <a:tc>
                  <a:txBody>
                    <a:bodyPr/>
                    <a:lstStyle/>
                    <a:p>
                      <a:pPr algn="l" fontAlgn="b"/>
                      <a:r>
                        <a:rPr lang="en-IN" sz="1200" b="0" i="0" u="none" strike="noStrike">
                          <a:solidFill>
                            <a:srgbClr val="FFFFFF"/>
                          </a:solidFill>
                          <a:latin typeface="Calibri"/>
                        </a:rPr>
                        <a:t>GP7</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2%</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26%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33%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6953">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9"/>
                  </a:ext>
                </a:extLst>
              </a:tr>
              <a:tr h="166953">
                <a:tc>
                  <a:txBody>
                    <a:bodyPr/>
                    <a:lstStyle/>
                    <a:p>
                      <a:pPr algn="l" fontAlgn="b"/>
                      <a:r>
                        <a:rPr lang="en-IN" sz="1200" b="0" i="0" u="none" strike="noStrike">
                          <a:solidFill>
                            <a:srgbClr val="000000"/>
                          </a:solidFill>
                          <a:latin typeface="Calibri"/>
                        </a:rPr>
                        <a:t> </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gridSpan="11">
                  <a:txBody>
                    <a:bodyPr/>
                    <a:lstStyle/>
                    <a:p>
                      <a:pPr algn="ctr" fontAlgn="b"/>
                      <a:r>
                        <a:rPr lang="en-IN" sz="1200" b="0" i="0" u="none" strike="noStrike">
                          <a:solidFill>
                            <a:srgbClr val="FFFFFF"/>
                          </a:solidFill>
                          <a:latin typeface="Calibri"/>
                        </a:rPr>
                        <a:t>BurnCost based on Simualted Data</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10"/>
                  </a:ext>
                </a:extLst>
              </a:tr>
              <a:tr h="166953">
                <a:tc>
                  <a:txBody>
                    <a:bodyPr/>
                    <a:lstStyle/>
                    <a:p>
                      <a:pPr algn="l" fontAlgn="b"/>
                      <a:r>
                        <a:rPr lang="en-IN" sz="1200" b="0" i="0" u="none" strike="noStrike">
                          <a:solidFill>
                            <a:srgbClr val="FFFFFF"/>
                          </a:solidFill>
                          <a:latin typeface="Calibri"/>
                        </a:rPr>
                        <a:t> </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Y2</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Y5</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Y7</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Y8</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Y9</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Y10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Overall (average)</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11"/>
                  </a:ext>
                </a:extLst>
              </a:tr>
              <a:tr h="166953">
                <a:tc>
                  <a:txBody>
                    <a:bodyPr/>
                    <a:lstStyle/>
                    <a:p>
                      <a:pPr algn="l" fontAlgn="b"/>
                      <a:r>
                        <a:rPr lang="en-IN" sz="1200" b="0" i="0" u="none" strike="noStrike">
                          <a:solidFill>
                            <a:srgbClr val="FFFFFF"/>
                          </a:solidFill>
                          <a:latin typeface="Calibri"/>
                        </a:rPr>
                        <a:t>GP1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200" b="0" i="0" u="none" strike="noStrike">
                          <a:solidFill>
                            <a:srgbClr val="000000"/>
                          </a:solidFill>
                          <a:latin typeface="Calibri"/>
                        </a:rPr>
                        <a:t>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7%</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32%</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5%</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6953">
                <a:tc>
                  <a:txBody>
                    <a:bodyPr/>
                    <a:lstStyle/>
                    <a:p>
                      <a:pPr algn="l" fontAlgn="b"/>
                      <a:r>
                        <a:rPr lang="en-IN" sz="1200" b="0" i="0" u="none" strike="noStrike">
                          <a:solidFill>
                            <a:srgbClr val="FFFFFF"/>
                          </a:solidFill>
                          <a:latin typeface="Calibri"/>
                        </a:rPr>
                        <a:t>GP2</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200" b="0" i="0" u="none" strike="noStrike">
                          <a:solidFill>
                            <a:srgbClr val="000000"/>
                          </a:solidFill>
                          <a:latin typeface="Calibri"/>
                        </a:rPr>
                        <a:t>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26%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5%</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6953">
                <a:tc>
                  <a:txBody>
                    <a:bodyPr/>
                    <a:lstStyle/>
                    <a:p>
                      <a:pPr algn="l" fontAlgn="b"/>
                      <a:r>
                        <a:rPr lang="en-IN" sz="1200" b="0" i="0" u="none" strike="noStrike">
                          <a:solidFill>
                            <a:srgbClr val="FFFFFF"/>
                          </a:solidFill>
                          <a:latin typeface="Calibri"/>
                        </a:rPr>
                        <a:t>GP3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200" b="0" i="0" u="none" strike="noStrike">
                          <a:solidFill>
                            <a:srgbClr val="000000"/>
                          </a:solidFill>
                          <a:latin typeface="Calibri"/>
                        </a:rPr>
                        <a:t>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2%</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7%</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33%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66953">
                <a:tc>
                  <a:txBody>
                    <a:bodyPr/>
                    <a:lstStyle/>
                    <a:p>
                      <a:pPr algn="l" fontAlgn="b"/>
                      <a:r>
                        <a:rPr lang="en-IN" sz="1200" b="0" i="0" u="none" strike="noStrike">
                          <a:solidFill>
                            <a:srgbClr val="FFFFFF"/>
                          </a:solidFill>
                          <a:latin typeface="Calibri"/>
                        </a:rPr>
                        <a:t>GP4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200" b="0" i="0" u="none" strike="noStrike">
                          <a:solidFill>
                            <a:srgbClr val="000000"/>
                          </a:solidFill>
                          <a:latin typeface="Calibri"/>
                        </a:rPr>
                        <a:t>10%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5%</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24%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31%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10%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66953">
                <a:tc>
                  <a:txBody>
                    <a:bodyPr/>
                    <a:lstStyle/>
                    <a:p>
                      <a:pPr algn="l" fontAlgn="b"/>
                      <a:r>
                        <a:rPr lang="en-IN" sz="1200" b="0" i="0" u="none" strike="noStrike">
                          <a:solidFill>
                            <a:srgbClr val="FFFFFF"/>
                          </a:solidFill>
                          <a:latin typeface="Calibri"/>
                        </a:rPr>
                        <a:t>GP5</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200" b="0" i="0" u="none" strike="noStrike">
                          <a:solidFill>
                            <a:srgbClr val="000000"/>
                          </a:solidFill>
                          <a:latin typeface="Calibri"/>
                        </a:rPr>
                        <a:t>8%</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2%</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12%</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34%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9%</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66953">
                <a:tc>
                  <a:txBody>
                    <a:bodyPr/>
                    <a:lstStyle/>
                    <a:p>
                      <a:pPr algn="l" fontAlgn="b"/>
                      <a:r>
                        <a:rPr lang="en-IN" sz="1200" b="0" i="0" u="none" strike="noStrike">
                          <a:solidFill>
                            <a:srgbClr val="FFFFFF"/>
                          </a:solidFill>
                          <a:latin typeface="Calibri"/>
                        </a:rPr>
                        <a:t>GP6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200" b="0" i="0" u="none" strike="noStrike">
                          <a:solidFill>
                            <a:srgbClr val="000000"/>
                          </a:solidFill>
                          <a:latin typeface="Calibri"/>
                        </a:rPr>
                        <a:t>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66953">
                <a:tc>
                  <a:txBody>
                    <a:bodyPr/>
                    <a:lstStyle/>
                    <a:p>
                      <a:pPr algn="l" fontAlgn="b"/>
                      <a:r>
                        <a:rPr lang="en-IN" sz="1200" b="0" i="0" u="none" strike="noStrike">
                          <a:solidFill>
                            <a:srgbClr val="FFFFFF"/>
                          </a:solidFill>
                          <a:latin typeface="Calibri"/>
                        </a:rPr>
                        <a:t>GP7</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200" b="0" i="0" u="none" strike="noStrike">
                          <a:solidFill>
                            <a:srgbClr val="000000"/>
                          </a:solidFill>
                          <a:latin typeface="Calibri"/>
                        </a:rPr>
                        <a:t>15%</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19%</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21%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26%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33%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15%</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66953">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IN" sz="1200" b="0" i="0" u="none" strike="noStrike">
                        <a:solidFill>
                          <a:srgbClr val="000000"/>
                        </a:solidFill>
                        <a:latin typeface="Calibri"/>
                      </a:endParaRPr>
                    </a:p>
                  </a:txBody>
                  <a:tcPr marL="7007" marR="7007" marT="70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66953">
                <a:tc>
                  <a:txBody>
                    <a:bodyPr/>
                    <a:lstStyle/>
                    <a:p>
                      <a:pPr algn="l" fontAlgn="b"/>
                      <a:r>
                        <a:rPr lang="en-IN" sz="1200" b="0" i="0" u="none" strike="noStrike">
                          <a:solidFill>
                            <a:srgbClr val="FFFFFF"/>
                          </a:solidFill>
                          <a:latin typeface="Calibri"/>
                        </a:rPr>
                        <a:t> </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Y2</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Y5</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Y7</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Y8</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Y9</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Y10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200" b="0" i="0" u="none" strike="noStrike">
                          <a:solidFill>
                            <a:srgbClr val="FFFFFF"/>
                          </a:solidFill>
                          <a:latin typeface="Calibri"/>
                        </a:rPr>
                        <a:t>Overall (average)</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20"/>
                  </a:ext>
                </a:extLst>
              </a:tr>
              <a:tr h="492851">
                <a:tc>
                  <a:txBody>
                    <a:bodyPr/>
                    <a:lstStyle/>
                    <a:p>
                      <a:pPr algn="l" fontAlgn="b"/>
                      <a:r>
                        <a:rPr lang="en-IN" sz="1200" b="0" i="0" u="none" strike="noStrike">
                          <a:solidFill>
                            <a:srgbClr val="FFFFFF"/>
                          </a:solidFill>
                          <a:latin typeface="Calibri"/>
                        </a:rPr>
                        <a:t>Block level with Heterogenity Load</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200" b="0" i="0" u="none" strike="noStrike">
                          <a:solidFill>
                            <a:srgbClr val="000000"/>
                          </a:solidFill>
                          <a:latin typeface="Calibri"/>
                        </a:rPr>
                        <a:t>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9%</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25%</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7%</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649331">
                <a:tc>
                  <a:txBody>
                    <a:bodyPr/>
                    <a:lstStyle/>
                    <a:p>
                      <a:pPr algn="l" fontAlgn="b"/>
                      <a:r>
                        <a:rPr lang="en-IN" sz="1200" b="0" i="0" u="none" strike="noStrike">
                          <a:solidFill>
                            <a:srgbClr val="FFFFFF"/>
                          </a:solidFill>
                          <a:latin typeface="Calibri"/>
                        </a:rPr>
                        <a:t>Block level without Heterogenity Load</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IN" sz="1200" b="0" i="0" u="none" strike="noStrike">
                          <a:solidFill>
                            <a:srgbClr val="000000"/>
                          </a:solidFill>
                          <a:latin typeface="Calibri"/>
                        </a:rPr>
                        <a:t>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5%</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IN" sz="1200" b="0" i="0" u="none" strike="noStrike">
                          <a:solidFill>
                            <a:srgbClr val="000000"/>
                          </a:solidFill>
                          <a:latin typeface="Calibri"/>
                        </a:rPr>
                        <a:t>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latin typeface="Calibri"/>
                        </a:rPr>
                        <a:t>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latin typeface="Calibri"/>
                        </a:rPr>
                        <a:t>25%</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latin typeface="Calibri"/>
                        </a:rPr>
                        <a:t>5%</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
        <p:nvSpPr>
          <p:cNvPr id="6" name="Date Placeholder 5"/>
          <p:cNvSpPr>
            <a:spLocks noGrp="1"/>
          </p:cNvSpPr>
          <p:nvPr>
            <p:ph type="dt" sz="half" idx="10"/>
          </p:nvPr>
        </p:nvSpPr>
        <p:spPr/>
        <p:txBody>
          <a:bodyPr/>
          <a:lstStyle/>
          <a:p>
            <a:pPr>
              <a:defRPr/>
            </a:pPr>
            <a:r>
              <a:rPr lang="en-US"/>
              <a:t>26th June 2020</a:t>
            </a:r>
            <a:endParaRPr lang="en-GB" dirty="0"/>
          </a:p>
        </p:txBody>
      </p:sp>
      <p:sp>
        <p:nvSpPr>
          <p:cNvPr id="7" name="Slide Number Placeholder 6"/>
          <p:cNvSpPr>
            <a:spLocks noGrp="1"/>
          </p:cNvSpPr>
          <p:nvPr>
            <p:ph type="sldNum" sz="quarter" idx="12"/>
          </p:nvPr>
        </p:nvSpPr>
        <p:spPr/>
        <p:txBody>
          <a:bodyPr/>
          <a:lstStyle/>
          <a:p>
            <a:pPr>
              <a:defRPr/>
            </a:pPr>
            <a:fld id="{A6321966-726A-4E9E-9E02-D49DCD2200A8}" type="slidenum">
              <a:rPr lang="en-GB" smtClean="0"/>
              <a:pPr>
                <a:defRPr/>
              </a:pPr>
              <a:t>28</a:t>
            </a:fld>
            <a:endParaRPr lang="en-GB" dirty="0"/>
          </a:p>
        </p:txBody>
      </p:sp>
      <p:sp>
        <p:nvSpPr>
          <p:cNvPr id="8" name="Footer Placeholder 7"/>
          <p:cNvSpPr>
            <a:spLocks noGrp="1"/>
          </p:cNvSpPr>
          <p:nvPr>
            <p:ph type="ftr" sz="quarter" idx="11"/>
          </p:nvPr>
        </p:nvSpPr>
        <p:spPr/>
        <p:txBody>
          <a:bodyPr/>
          <a:lstStyle/>
          <a:p>
            <a:pPr>
              <a:defRPr/>
            </a:pPr>
            <a:r>
              <a:rPr lang="en-IN"/>
              <a:t>IAI webinar on Pricing Crop Insurance</a:t>
            </a:r>
            <a:endParaRPr lang="en-GB"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u="sng" dirty="0">
                <a:solidFill>
                  <a:srgbClr val="002060"/>
                </a:solidFill>
              </a:rPr>
              <a:t>Poll Question 5</a:t>
            </a:r>
            <a:endParaRPr lang="en-IN" sz="4000" dirty="0"/>
          </a:p>
        </p:txBody>
      </p:sp>
      <p:sp>
        <p:nvSpPr>
          <p:cNvPr id="3" name="Content Placeholder 2"/>
          <p:cNvSpPr>
            <a:spLocks noGrp="1"/>
          </p:cNvSpPr>
          <p:nvPr>
            <p:ph idx="1"/>
          </p:nvPr>
        </p:nvSpPr>
        <p:spPr/>
        <p:txBody>
          <a:bodyPr/>
          <a:lstStyle/>
          <a:p>
            <a:pPr marL="571500" indent="-571500">
              <a:buNone/>
            </a:pPr>
            <a:r>
              <a:rPr lang="en-IN" sz="1600" dirty="0"/>
              <a:t>Which of following is </a:t>
            </a:r>
            <a:r>
              <a:rPr lang="en-IN" sz="1600" b="1" i="1" dirty="0"/>
              <a:t>NOT</a:t>
            </a:r>
            <a:r>
              <a:rPr lang="en-IN" sz="1600" dirty="0"/>
              <a:t> preferred in heterogeneity loading?</a:t>
            </a:r>
          </a:p>
          <a:p>
            <a:pPr marL="571500" indent="-571500">
              <a:buNone/>
            </a:pPr>
            <a:endParaRPr lang="en-IN" sz="1600" dirty="0"/>
          </a:p>
          <a:p>
            <a:pPr marL="571500" indent="-571500">
              <a:buFont typeface="+mj-lt"/>
              <a:buAutoNum type="alphaUcPeriod"/>
            </a:pPr>
            <a:r>
              <a:rPr lang="en-IN" sz="1600" dirty="0"/>
              <a:t>It should </a:t>
            </a:r>
            <a:r>
              <a:rPr lang="en-IN" sz="1600" b="1" i="1" dirty="0"/>
              <a:t>not</a:t>
            </a:r>
            <a:r>
              <a:rPr lang="en-IN" sz="1600" dirty="0"/>
              <a:t> be sensitive to the number of years in which historical yield data is in different level of granularity</a:t>
            </a:r>
          </a:p>
          <a:p>
            <a:pPr marL="571500" indent="-571500">
              <a:buFont typeface="+mj-lt"/>
              <a:buAutoNum type="alphaUcPeriod"/>
            </a:pPr>
            <a:r>
              <a:rPr lang="en-IN" sz="1600" dirty="0"/>
              <a:t>It should be sensitive to the number of years in which historical yield data is in different level of granularity</a:t>
            </a:r>
          </a:p>
          <a:p>
            <a:pPr marL="571500" indent="-571500">
              <a:buFont typeface="+mj-lt"/>
              <a:buAutoNum type="alphaUcPeriod"/>
            </a:pPr>
            <a:r>
              <a:rPr lang="en-IN" sz="1600" dirty="0"/>
              <a:t>It should be sensitive to volatility of yields between IUs</a:t>
            </a:r>
          </a:p>
          <a:p>
            <a:pPr marL="571500" indent="-571500">
              <a:buFont typeface="+mj-lt"/>
              <a:buAutoNum type="alphaUcPeriod"/>
            </a:pPr>
            <a:endParaRPr lang="en-IN" sz="1600" dirty="0"/>
          </a:p>
          <a:p>
            <a:pPr marL="571500" indent="-571500">
              <a:buFont typeface="+mj-lt"/>
              <a:buAutoNum type="alphaUcPeriod"/>
            </a:pPr>
            <a:endParaRPr lang="en-IN" sz="1600" dirty="0"/>
          </a:p>
          <a:p>
            <a:pPr marL="0" indent="0">
              <a:buNone/>
            </a:pPr>
            <a:endParaRPr lang="en-IN" dirty="0"/>
          </a:p>
        </p:txBody>
      </p:sp>
      <p:sp>
        <p:nvSpPr>
          <p:cNvPr id="4" name="Footer Placeholder 3"/>
          <p:cNvSpPr>
            <a:spLocks noGrp="1"/>
          </p:cNvSpPr>
          <p:nvPr>
            <p:ph type="ftr" sz="quarter" idx="11"/>
          </p:nvPr>
        </p:nvSpPr>
        <p:spPr/>
        <p:txBody>
          <a:bodyPr/>
          <a:lstStyle/>
          <a:p>
            <a:pPr>
              <a:defRPr/>
            </a:pPr>
            <a:r>
              <a:rPr lang="en-IN"/>
              <a:t>IAI webinar on Pricing Crop Insurance</a:t>
            </a:r>
            <a:endParaRPr lang="en-GB" dirty="0"/>
          </a:p>
        </p:txBody>
      </p:sp>
      <p:sp>
        <p:nvSpPr>
          <p:cNvPr id="5" name="Slide Number Placeholder 4"/>
          <p:cNvSpPr>
            <a:spLocks noGrp="1"/>
          </p:cNvSpPr>
          <p:nvPr>
            <p:ph type="sldNum" sz="quarter" idx="12"/>
          </p:nvPr>
        </p:nvSpPr>
        <p:spPr/>
        <p:txBody>
          <a:bodyPr/>
          <a:lstStyle/>
          <a:p>
            <a:pPr>
              <a:defRPr/>
            </a:pPr>
            <a:fld id="{A6321966-726A-4E9E-9E02-D49DCD2200A8}" type="slidenum">
              <a:rPr lang="en-GB" smtClean="0"/>
              <a:pPr>
                <a:defRPr/>
              </a:pPr>
              <a:t>29</a:t>
            </a:fld>
            <a:endParaRPr lang="en-GB" dirty="0"/>
          </a:p>
        </p:txBody>
      </p:sp>
      <p:sp>
        <p:nvSpPr>
          <p:cNvPr id="6" name="Date Placeholder 5"/>
          <p:cNvSpPr>
            <a:spLocks noGrp="1"/>
          </p:cNvSpPr>
          <p:nvPr>
            <p:ph type="dt" sz="half" idx="10"/>
          </p:nvPr>
        </p:nvSpPr>
        <p:spPr/>
        <p:txBody>
          <a:bodyPr/>
          <a:lstStyle/>
          <a:p>
            <a:pPr>
              <a:defRPr/>
            </a:pPr>
            <a:r>
              <a:rPr lang="en-US"/>
              <a:t>26th June 2020</a:t>
            </a:r>
            <a:endParaRPr lang="en-GB"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653" y="152400"/>
            <a:ext cx="1085347" cy="1093347"/>
          </a:xfrm>
          <a:prstGeom prst="rect">
            <a:avLst/>
          </a:prstGeom>
          <a:blipFill dpi="0" rotWithShape="1">
            <a:blip r:embed="rId4" cstate="print"/>
            <a:srcRect/>
            <a:stretch>
              <a:fillRect/>
            </a:stretch>
          </a:blipFill>
        </p:spPr>
      </p:pic>
      <p:sp>
        <p:nvSpPr>
          <p:cNvPr id="5" name="Footer Placeholder 4"/>
          <p:cNvSpPr txBox="1">
            <a:spLocks/>
          </p:cNvSpPr>
          <p:nvPr/>
        </p:nvSpPr>
        <p:spPr>
          <a:xfrm>
            <a:off x="6743700" y="6500836"/>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Rectangle 2">
            <a:extLst>
              <a:ext uri="{FF2B5EF4-FFF2-40B4-BE49-F238E27FC236}">
                <a16:creationId xmlns:a16="http://schemas.microsoft.com/office/drawing/2014/main" id="{2F5409DD-4E58-42BE-8BE8-D2444423FA23}"/>
              </a:ext>
            </a:extLst>
          </p:cNvPr>
          <p:cNvSpPr txBox="1">
            <a:spLocks noChangeArrowheads="1"/>
          </p:cNvSpPr>
          <p:nvPr/>
        </p:nvSpPr>
        <p:spPr>
          <a:xfrm>
            <a:off x="1524000" y="463109"/>
            <a:ext cx="59436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600" kern="0" dirty="0">
                <a:solidFill>
                  <a:schemeClr val="tx1"/>
                </a:solidFill>
                <a:latin typeface="Calibri" panose="020F0502020204030204" pitchFamily="34" charset="0"/>
                <a:cs typeface="Calibri" panose="020F0502020204030204" pitchFamily="34" charset="0"/>
              </a:rPr>
              <a:t>Setting the tone</a:t>
            </a:r>
          </a:p>
        </p:txBody>
      </p:sp>
      <p:sp>
        <p:nvSpPr>
          <p:cNvPr id="15" name="Rectangle 14">
            <a:extLst>
              <a:ext uri="{FF2B5EF4-FFF2-40B4-BE49-F238E27FC236}">
                <a16:creationId xmlns:a16="http://schemas.microsoft.com/office/drawing/2014/main" id="{80DF018E-0045-4738-BAFC-A46B35158D6A}"/>
              </a:ext>
            </a:extLst>
          </p:cNvPr>
          <p:cNvSpPr/>
          <p:nvPr/>
        </p:nvSpPr>
        <p:spPr bwMode="auto">
          <a:xfrm>
            <a:off x="1295400" y="160020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8DBC6BDF-FD7F-4C19-BA8B-CF7827A3C201}"/>
              </a:ext>
            </a:extLst>
          </p:cNvPr>
          <p:cNvSpPr/>
          <p:nvPr/>
        </p:nvSpPr>
        <p:spPr bwMode="auto">
          <a:xfrm>
            <a:off x="1295400" y="237744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7ABEE08E-5F0E-4DD2-BFEE-0A994CB11198}"/>
              </a:ext>
            </a:extLst>
          </p:cNvPr>
          <p:cNvSpPr/>
          <p:nvPr/>
        </p:nvSpPr>
        <p:spPr bwMode="auto">
          <a:xfrm>
            <a:off x="1295400" y="315468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24168513-AEA2-44F7-86E9-66481D6D9D2D}"/>
              </a:ext>
            </a:extLst>
          </p:cNvPr>
          <p:cNvSpPr/>
          <p:nvPr/>
        </p:nvSpPr>
        <p:spPr bwMode="auto">
          <a:xfrm>
            <a:off x="1295400" y="393192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2F84E4AB-99FE-444D-ADBF-6E7CA48AC907}"/>
              </a:ext>
            </a:extLst>
          </p:cNvPr>
          <p:cNvSpPr/>
          <p:nvPr/>
        </p:nvSpPr>
        <p:spPr bwMode="auto">
          <a:xfrm>
            <a:off x="1295400" y="470916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590C289B-E95D-418E-A829-E0946187F3B0}"/>
              </a:ext>
            </a:extLst>
          </p:cNvPr>
          <p:cNvSpPr/>
          <p:nvPr/>
        </p:nvSpPr>
        <p:spPr bwMode="auto">
          <a:xfrm>
            <a:off x="1295400" y="548640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606E38F-8AA2-4AA3-8E37-2B4A3FF4A3DD}"/>
              </a:ext>
            </a:extLst>
          </p:cNvPr>
          <p:cNvSpPr txBox="1"/>
          <p:nvPr/>
        </p:nvSpPr>
        <p:spPr>
          <a:xfrm>
            <a:off x="1752600" y="1828800"/>
            <a:ext cx="6781800" cy="3477875"/>
          </a:xfrm>
          <a:prstGeom prst="rect">
            <a:avLst/>
          </a:prstGeom>
          <a:noFill/>
        </p:spPr>
        <p:txBody>
          <a:bodyPr wrap="square" rtlCol="0">
            <a:spAutoFit/>
          </a:bodyPr>
          <a:lstStyle/>
          <a:p>
            <a:pPr marL="342900" indent="-342900">
              <a:buFont typeface="+mj-lt"/>
              <a:buAutoNum type="arabicPeriod"/>
            </a:pPr>
            <a:r>
              <a:rPr lang="en-IN" sz="2000" dirty="0">
                <a:latin typeface="+mj-lt"/>
              </a:rPr>
              <a:t>INR 30k </a:t>
            </a:r>
            <a:r>
              <a:rPr lang="en-IN" sz="2000" dirty="0" err="1">
                <a:latin typeface="+mj-lt"/>
              </a:rPr>
              <a:t>cr</a:t>
            </a:r>
            <a:r>
              <a:rPr lang="en-IN" sz="2000" dirty="0">
                <a:latin typeface="+mj-lt"/>
              </a:rPr>
              <a:t> or USD 4b annual premiums. </a:t>
            </a:r>
          </a:p>
          <a:p>
            <a:pPr marL="342900" indent="-342900">
              <a:buFont typeface="+mj-lt"/>
              <a:buAutoNum type="arabicPeriod"/>
            </a:pPr>
            <a:r>
              <a:rPr lang="en-IN" sz="2000" dirty="0">
                <a:latin typeface="+mj-lt"/>
              </a:rPr>
              <a:t>Tool for smoothing consumption and continuing food security.</a:t>
            </a:r>
          </a:p>
          <a:p>
            <a:pPr marL="342900" indent="-342900">
              <a:buFont typeface="+mj-lt"/>
              <a:buAutoNum type="arabicPeriod"/>
            </a:pPr>
            <a:r>
              <a:rPr lang="en-IN" sz="2000" dirty="0">
                <a:latin typeface="+mj-lt"/>
              </a:rPr>
              <a:t>Substantially reinsured portfolio.</a:t>
            </a:r>
          </a:p>
          <a:p>
            <a:pPr marL="342900" indent="-342900">
              <a:buFont typeface="+mj-lt"/>
              <a:buAutoNum type="arabicPeriod"/>
            </a:pPr>
            <a:r>
              <a:rPr lang="en-IN" sz="2000" dirty="0">
                <a:latin typeface="+mj-lt"/>
              </a:rPr>
              <a:t>Pricing but not reserving-intensive, due to short-tail nature.</a:t>
            </a:r>
          </a:p>
          <a:p>
            <a:pPr marL="342900" indent="-342900">
              <a:buFont typeface="+mj-lt"/>
              <a:buAutoNum type="arabicPeriod"/>
            </a:pPr>
            <a:r>
              <a:rPr lang="en-IN" sz="2000" dirty="0">
                <a:latin typeface="+mj-lt"/>
              </a:rPr>
              <a:t>More pricing dynamics need greater investment in underwriter’s modelling skills.</a:t>
            </a:r>
          </a:p>
          <a:p>
            <a:pPr marL="342900" indent="-342900">
              <a:buFont typeface="+mj-lt"/>
              <a:buAutoNum type="arabicPeriod"/>
            </a:pPr>
            <a:endParaRPr lang="en-IN" sz="2000" dirty="0">
              <a:latin typeface="+mj-lt"/>
            </a:endParaRPr>
          </a:p>
          <a:p>
            <a:endParaRPr lang="en-IN" sz="2000" dirty="0">
              <a:latin typeface="+mj-lt"/>
            </a:endParaRPr>
          </a:p>
          <a:p>
            <a:endParaRPr lang="en-IN" sz="2000" dirty="0">
              <a:latin typeface="+mj-lt"/>
            </a:endParaRPr>
          </a:p>
        </p:txBody>
      </p:sp>
    </p:spTree>
    <p:extLst>
      <p:ext uri="{BB962C8B-B14F-4D97-AF65-F5344CB8AC3E}">
        <p14:creationId xmlns:p14="http://schemas.microsoft.com/office/powerpoint/2010/main" val="646372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248400" cy="697468"/>
          </a:xfrm>
        </p:spPr>
        <p:txBody>
          <a:bodyPr>
            <a:normAutofit fontScale="90000"/>
          </a:bodyPr>
          <a:lstStyle/>
          <a:p>
            <a:pPr algn="l"/>
            <a:r>
              <a:rPr lang="en-IN" sz="2400" dirty="0">
                <a:solidFill>
                  <a:srgbClr val="002060"/>
                </a:solidFill>
              </a:rPr>
              <a:t>Credibility Theory based method for removing heterogeneity</a:t>
            </a:r>
          </a:p>
        </p:txBody>
      </p:sp>
      <p:sp>
        <p:nvSpPr>
          <p:cNvPr id="3" name="Content Placeholder 2"/>
          <p:cNvSpPr>
            <a:spLocks noGrp="1"/>
          </p:cNvSpPr>
          <p:nvPr>
            <p:ph idx="1"/>
          </p:nvPr>
        </p:nvSpPr>
        <p:spPr>
          <a:xfrm>
            <a:off x="457200" y="1600200"/>
            <a:ext cx="8229600" cy="2494002"/>
          </a:xfrm>
        </p:spPr>
        <p:txBody>
          <a:bodyPr>
            <a:normAutofit fontScale="55000" lnSpcReduction="20000"/>
          </a:bodyPr>
          <a:lstStyle/>
          <a:p>
            <a:pPr>
              <a:buNone/>
            </a:pPr>
            <a:r>
              <a:rPr lang="en-IN" sz="3400" dirty="0"/>
              <a:t>A heterogeneity loading must have these qualities:</a:t>
            </a:r>
          </a:p>
          <a:p>
            <a:pPr>
              <a:buNone/>
            </a:pPr>
            <a:endParaRPr lang="en-IN" sz="3400" dirty="0"/>
          </a:p>
          <a:p>
            <a:pPr marL="571500" indent="-571500">
              <a:buFont typeface="+mj-lt"/>
              <a:buAutoNum type="romanLcPeriod"/>
            </a:pPr>
            <a:r>
              <a:rPr lang="en-IN" sz="3400" dirty="0"/>
              <a:t>Loading to be higher, if more number of years are having higher level of hierarchy (say district)</a:t>
            </a:r>
          </a:p>
          <a:p>
            <a:pPr marL="571500" indent="-571500">
              <a:buFont typeface="+mj-lt"/>
              <a:buAutoNum type="romanLcPeriod"/>
            </a:pPr>
            <a:r>
              <a:rPr lang="en-IN" sz="3400" dirty="0"/>
              <a:t>Loading to be higher, if the district is exhibiting  agronomical heterogeneity</a:t>
            </a:r>
          </a:p>
          <a:p>
            <a:pPr marL="571500" indent="-571500">
              <a:buFont typeface="+mj-lt"/>
              <a:buAutoNum type="romanLcPeriod"/>
            </a:pPr>
            <a:r>
              <a:rPr lang="en-IN" sz="3400" dirty="0"/>
              <a:t>Loading to be higher, if the districts is getting broken in more and more smaller IU’s (because the volatility of the results changes)</a:t>
            </a:r>
          </a:p>
          <a:p>
            <a:pPr marL="571500" indent="-571500">
              <a:buFont typeface="+mj-lt"/>
              <a:buAutoNum type="romanLcPeriod"/>
            </a:pPr>
            <a:r>
              <a:rPr lang="en-IN" sz="3400" dirty="0"/>
              <a:t>Loading to be higher, if the volatility within a block / GP (i.e. Lower level of hierarchy) is higher</a:t>
            </a:r>
          </a:p>
          <a:p>
            <a:pPr marL="571500" indent="-571500">
              <a:buFont typeface="+mj-lt"/>
              <a:buAutoNum type="romanLcPeriod"/>
            </a:pPr>
            <a:endParaRPr lang="en-IN" dirty="0"/>
          </a:p>
          <a:p>
            <a:pPr marL="571500" indent="-571500">
              <a:buFont typeface="+mj-lt"/>
              <a:buAutoNum type="romanLcPeriod"/>
            </a:pPr>
            <a:endParaRPr lang="en-IN" dirty="0"/>
          </a:p>
        </p:txBody>
      </p:sp>
      <p:sp>
        <p:nvSpPr>
          <p:cNvPr id="4" name="TextBox 3"/>
          <p:cNvSpPr txBox="1"/>
          <p:nvPr/>
        </p:nvSpPr>
        <p:spPr>
          <a:xfrm>
            <a:off x="609600" y="4800600"/>
            <a:ext cx="8229600" cy="369332"/>
          </a:xfrm>
          <a:prstGeom prst="rect">
            <a:avLst/>
          </a:prstGeom>
          <a:noFill/>
        </p:spPr>
        <p:txBody>
          <a:bodyPr wrap="square" rtlCol="0">
            <a:spAutoFit/>
          </a:bodyPr>
          <a:lstStyle/>
          <a:p>
            <a:r>
              <a:rPr lang="en-IN" dirty="0">
                <a:solidFill>
                  <a:srgbClr val="FF0000"/>
                </a:solidFill>
              </a:rPr>
              <a:t>Empirical Bayesian Credibility Factor can address these requirements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629400" cy="172703"/>
          </a:xfrm>
        </p:spPr>
        <p:txBody>
          <a:bodyPr>
            <a:normAutofit fontScale="90000"/>
          </a:bodyPr>
          <a:lstStyle/>
          <a:p>
            <a:r>
              <a:rPr lang="en-IN" sz="2400" dirty="0"/>
              <a:t>Credibility Theory based method for removing heterogeneity (2)</a:t>
            </a:r>
          </a:p>
        </p:txBody>
      </p:sp>
      <p:graphicFrame>
        <p:nvGraphicFramePr>
          <p:cNvPr id="4" name="Table 3"/>
          <p:cNvGraphicFramePr>
            <a:graphicFrameLocks noGrp="1"/>
          </p:cNvGraphicFramePr>
          <p:nvPr/>
        </p:nvGraphicFramePr>
        <p:xfrm>
          <a:off x="457200" y="1447801"/>
          <a:ext cx="8305802" cy="1849101"/>
        </p:xfrm>
        <a:graphic>
          <a:graphicData uri="http://schemas.openxmlformats.org/drawingml/2006/table">
            <a:tbl>
              <a:tblPr/>
              <a:tblGrid>
                <a:gridCol w="591292">
                  <a:extLst>
                    <a:ext uri="{9D8B030D-6E8A-4147-A177-3AD203B41FA5}">
                      <a16:colId xmlns:a16="http://schemas.microsoft.com/office/drawing/2014/main" val="20000"/>
                    </a:ext>
                  </a:extLst>
                </a:gridCol>
                <a:gridCol w="591292">
                  <a:extLst>
                    <a:ext uri="{9D8B030D-6E8A-4147-A177-3AD203B41FA5}">
                      <a16:colId xmlns:a16="http://schemas.microsoft.com/office/drawing/2014/main" val="20001"/>
                    </a:ext>
                  </a:extLst>
                </a:gridCol>
                <a:gridCol w="591292">
                  <a:extLst>
                    <a:ext uri="{9D8B030D-6E8A-4147-A177-3AD203B41FA5}">
                      <a16:colId xmlns:a16="http://schemas.microsoft.com/office/drawing/2014/main" val="20002"/>
                    </a:ext>
                  </a:extLst>
                </a:gridCol>
                <a:gridCol w="591292">
                  <a:extLst>
                    <a:ext uri="{9D8B030D-6E8A-4147-A177-3AD203B41FA5}">
                      <a16:colId xmlns:a16="http://schemas.microsoft.com/office/drawing/2014/main" val="20003"/>
                    </a:ext>
                  </a:extLst>
                </a:gridCol>
                <a:gridCol w="591292">
                  <a:extLst>
                    <a:ext uri="{9D8B030D-6E8A-4147-A177-3AD203B41FA5}">
                      <a16:colId xmlns:a16="http://schemas.microsoft.com/office/drawing/2014/main" val="20004"/>
                    </a:ext>
                  </a:extLst>
                </a:gridCol>
                <a:gridCol w="591292">
                  <a:extLst>
                    <a:ext uri="{9D8B030D-6E8A-4147-A177-3AD203B41FA5}">
                      <a16:colId xmlns:a16="http://schemas.microsoft.com/office/drawing/2014/main" val="20005"/>
                    </a:ext>
                  </a:extLst>
                </a:gridCol>
                <a:gridCol w="591292">
                  <a:extLst>
                    <a:ext uri="{9D8B030D-6E8A-4147-A177-3AD203B41FA5}">
                      <a16:colId xmlns:a16="http://schemas.microsoft.com/office/drawing/2014/main" val="20006"/>
                    </a:ext>
                  </a:extLst>
                </a:gridCol>
                <a:gridCol w="591292">
                  <a:extLst>
                    <a:ext uri="{9D8B030D-6E8A-4147-A177-3AD203B41FA5}">
                      <a16:colId xmlns:a16="http://schemas.microsoft.com/office/drawing/2014/main" val="20007"/>
                    </a:ext>
                  </a:extLst>
                </a:gridCol>
                <a:gridCol w="591292">
                  <a:extLst>
                    <a:ext uri="{9D8B030D-6E8A-4147-A177-3AD203B41FA5}">
                      <a16:colId xmlns:a16="http://schemas.microsoft.com/office/drawing/2014/main" val="20008"/>
                    </a:ext>
                  </a:extLst>
                </a:gridCol>
                <a:gridCol w="591292">
                  <a:extLst>
                    <a:ext uri="{9D8B030D-6E8A-4147-A177-3AD203B41FA5}">
                      <a16:colId xmlns:a16="http://schemas.microsoft.com/office/drawing/2014/main" val="20009"/>
                    </a:ext>
                  </a:extLst>
                </a:gridCol>
                <a:gridCol w="1025520">
                  <a:extLst>
                    <a:ext uri="{9D8B030D-6E8A-4147-A177-3AD203B41FA5}">
                      <a16:colId xmlns:a16="http://schemas.microsoft.com/office/drawing/2014/main" val="20010"/>
                    </a:ext>
                  </a:extLst>
                </a:gridCol>
                <a:gridCol w="591292">
                  <a:extLst>
                    <a:ext uri="{9D8B030D-6E8A-4147-A177-3AD203B41FA5}">
                      <a16:colId xmlns:a16="http://schemas.microsoft.com/office/drawing/2014/main" val="20011"/>
                    </a:ext>
                  </a:extLst>
                </a:gridCol>
                <a:gridCol w="776070">
                  <a:extLst>
                    <a:ext uri="{9D8B030D-6E8A-4147-A177-3AD203B41FA5}">
                      <a16:colId xmlns:a16="http://schemas.microsoft.com/office/drawing/2014/main" val="20012"/>
                    </a:ext>
                  </a:extLst>
                </a:gridCol>
              </a:tblGrid>
              <a:tr h="127016">
                <a:tc>
                  <a:txBody>
                    <a:bodyPr/>
                    <a:lstStyle/>
                    <a:p>
                      <a:pPr algn="l" fontAlgn="b"/>
                      <a:r>
                        <a:rPr lang="en-IN" sz="1000" b="0" i="0" u="none" strike="noStrike" dirty="0">
                          <a:solidFill>
                            <a:srgbClr val="FFFFFF"/>
                          </a:solidFill>
                          <a:latin typeface="Calibri"/>
                        </a:rPr>
                        <a:t>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a:solidFill>
                            <a:srgbClr val="FFFFFF"/>
                          </a:solidFill>
                          <a:latin typeface="Calibri"/>
                        </a:rPr>
                        <a:t> Y1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a:solidFill>
                            <a:srgbClr val="FFFFFF"/>
                          </a:solidFill>
                          <a:latin typeface="Calibri"/>
                        </a:rPr>
                        <a:t> Y2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a:solidFill>
                            <a:srgbClr val="FFFFFF"/>
                          </a:solidFill>
                          <a:latin typeface="Calibri"/>
                        </a:rPr>
                        <a:t> Y3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a:solidFill>
                            <a:srgbClr val="FFFFFF"/>
                          </a:solidFill>
                          <a:latin typeface="Calibri"/>
                        </a:rPr>
                        <a:t> Y4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a:solidFill>
                            <a:srgbClr val="FFFFFF"/>
                          </a:solidFill>
                          <a:latin typeface="Calibri"/>
                        </a:rPr>
                        <a:t> Y5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a:solidFill>
                            <a:srgbClr val="FFFFFF"/>
                          </a:solidFill>
                          <a:latin typeface="Calibri"/>
                        </a:rPr>
                        <a:t> Y6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a:solidFill>
                            <a:srgbClr val="FFFFFF"/>
                          </a:solidFill>
                          <a:latin typeface="Calibri"/>
                        </a:rPr>
                        <a:t> Y7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a:solidFill>
                            <a:srgbClr val="FFFFFF"/>
                          </a:solidFill>
                          <a:latin typeface="Calibri"/>
                        </a:rPr>
                        <a:t> Y8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a:solidFill>
                            <a:srgbClr val="FFFFFF"/>
                          </a:solidFill>
                          <a:latin typeface="Calibri"/>
                        </a:rPr>
                        <a:t> Y9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a:solidFill>
                            <a:srgbClr val="FFFFFF"/>
                          </a:solidFill>
                          <a:latin typeface="Calibri"/>
                        </a:rPr>
                        <a:t> Y10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a:solidFill>
                            <a:srgbClr val="FFFFFF"/>
                          </a:solidFill>
                          <a:latin typeface="Calibri"/>
                        </a:rPr>
                        <a:t>Mean</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a:solidFill>
                            <a:srgbClr val="FFFFFF"/>
                          </a:solidFill>
                          <a:latin typeface="Calibri"/>
                        </a:rPr>
                        <a:t>Variance</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95936">
                <a:tc>
                  <a:txBody>
                    <a:bodyPr/>
                    <a:lstStyle/>
                    <a:p>
                      <a:pPr algn="l" fontAlgn="b"/>
                      <a:r>
                        <a:rPr lang="en-IN" sz="1000" b="0" i="0" u="none" strike="noStrike">
                          <a:solidFill>
                            <a:srgbClr val="FFFFFF"/>
                          </a:solidFill>
                          <a:latin typeface="Calibri"/>
                        </a:rPr>
                        <a:t> GP1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dirty="0">
                          <a:solidFill>
                            <a:srgbClr val="000000"/>
                          </a:solidFill>
                          <a:latin typeface="Calibri"/>
                        </a:rPr>
                        <a:t>        2,776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2,669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2,335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2,053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1,724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1,755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2,550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2,208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2,258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IN" sz="1000" b="0" i="0" u="none" strike="noStrike">
                          <a:solidFill>
                            <a:srgbClr val="000000"/>
                          </a:solidFill>
                          <a:latin typeface="Calibri"/>
                        </a:rPr>
                        <a:t>                       1,401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2,173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1,96,949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5936">
                <a:tc>
                  <a:txBody>
                    <a:bodyPr/>
                    <a:lstStyle/>
                    <a:p>
                      <a:pPr algn="l" fontAlgn="b"/>
                      <a:r>
                        <a:rPr lang="en-IN" sz="1000" b="0" i="0" u="none" strike="noStrike">
                          <a:solidFill>
                            <a:srgbClr val="FFFFFF"/>
                          </a:solidFill>
                          <a:latin typeface="Calibri"/>
                        </a:rPr>
                        <a:t> GP2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a:solidFill>
                            <a:srgbClr val="000000"/>
                          </a:solidFill>
                          <a:latin typeface="Calibri"/>
                        </a:rPr>
                        <a:t>        2,666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2,560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2,032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1,040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2,107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2,525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2,372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2,063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3,350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1,592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2,230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3,96,164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5936">
                <a:tc>
                  <a:txBody>
                    <a:bodyPr/>
                    <a:lstStyle/>
                    <a:p>
                      <a:pPr algn="l" fontAlgn="b"/>
                      <a:r>
                        <a:rPr lang="en-IN" sz="1000" b="0" i="0" u="none" strike="noStrike">
                          <a:solidFill>
                            <a:srgbClr val="FFFFFF"/>
                          </a:solidFill>
                          <a:latin typeface="Calibri"/>
                        </a:rPr>
                        <a:t> GP3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a:solidFill>
                            <a:srgbClr val="000000"/>
                          </a:solidFill>
                          <a:latin typeface="Calibri"/>
                        </a:rPr>
                        <a:t>        2,295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2,397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1,581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1,599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1,904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1,794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2,614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1,981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2,997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1,413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2,057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2,57,400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5936">
                <a:tc>
                  <a:txBody>
                    <a:bodyPr/>
                    <a:lstStyle/>
                    <a:p>
                      <a:pPr algn="l" fontAlgn="b"/>
                      <a:r>
                        <a:rPr lang="en-IN" sz="1000" b="0" i="0" u="none" strike="noStrike">
                          <a:solidFill>
                            <a:srgbClr val="FFFFFF"/>
                          </a:solidFill>
                          <a:latin typeface="Calibri"/>
                        </a:rPr>
                        <a:t> GP4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a:solidFill>
                            <a:srgbClr val="000000"/>
                          </a:solidFill>
                          <a:latin typeface="Calibri"/>
                        </a:rPr>
                        <a:t>        2,047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2,734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2,437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1,220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2,460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1,845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1,499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2,208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2,219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1,369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2,004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2,57,292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5936">
                <a:tc>
                  <a:txBody>
                    <a:bodyPr/>
                    <a:lstStyle/>
                    <a:p>
                      <a:pPr algn="l" fontAlgn="b"/>
                      <a:r>
                        <a:rPr lang="en-IN" sz="1000" b="0" i="0" u="none" strike="noStrike">
                          <a:solidFill>
                            <a:srgbClr val="FFFFFF"/>
                          </a:solidFill>
                          <a:latin typeface="Calibri"/>
                        </a:rPr>
                        <a:t> GP5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a:solidFill>
                            <a:srgbClr val="000000"/>
                          </a:solidFill>
                          <a:latin typeface="Calibri"/>
                        </a:rPr>
                        <a:t>        1,678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2,167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1,735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1,862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2,885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dirty="0">
                          <a:solidFill>
                            <a:srgbClr val="000000"/>
                          </a:solidFill>
                          <a:latin typeface="Calibri"/>
                        </a:rPr>
                        <a:t>        2,518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1,706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1,956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2,288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1,303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2,010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2,14,107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5936">
                <a:tc>
                  <a:txBody>
                    <a:bodyPr/>
                    <a:lstStyle/>
                    <a:p>
                      <a:pPr algn="l" fontAlgn="b"/>
                      <a:r>
                        <a:rPr lang="en-IN" sz="1000" b="0" i="0" u="none" strike="noStrike">
                          <a:solidFill>
                            <a:srgbClr val="FFFFFF"/>
                          </a:solidFill>
                          <a:latin typeface="Calibri"/>
                        </a:rPr>
                        <a:t> GP6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a:solidFill>
                            <a:srgbClr val="000000"/>
                          </a:solidFill>
                          <a:latin typeface="Calibri"/>
                        </a:rPr>
                        <a:t>        2,087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2,182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2,321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1,886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3,017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2,363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2,677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2,634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2,546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2,196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2,391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1,10,137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5936">
                <a:tc>
                  <a:txBody>
                    <a:bodyPr/>
                    <a:lstStyle/>
                    <a:p>
                      <a:pPr algn="l" fontAlgn="b"/>
                      <a:r>
                        <a:rPr lang="en-IN" sz="1000" b="0" i="0" u="none" strike="noStrike">
                          <a:solidFill>
                            <a:srgbClr val="FFFFFF"/>
                          </a:solidFill>
                          <a:latin typeface="Calibri"/>
                        </a:rPr>
                        <a:t> GP7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000" b="0" i="0" u="none" strike="noStrike">
                          <a:solidFill>
                            <a:srgbClr val="000000"/>
                          </a:solidFill>
                          <a:latin typeface="Calibri"/>
                        </a:rPr>
                        <a:t>        1,892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2,294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1,645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1,194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2,860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1,954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2,550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1,989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1,484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1,338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1,920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latin typeface="Calibri"/>
                        </a:rPr>
                        <a:t>        2,84,419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7016">
                <a:tc>
                  <a:txBody>
                    <a:bodyPr/>
                    <a:lstStyle/>
                    <a:p>
                      <a:pPr algn="l" fontAlgn="b"/>
                      <a:endParaRPr lang="en-IN" sz="1000" b="0" i="0" u="none" strike="noStrike">
                        <a:solidFill>
                          <a:srgbClr val="000000"/>
                        </a:solidFill>
                        <a:latin typeface="Calibri"/>
                      </a:endParaRPr>
                    </a:p>
                  </a:txBody>
                  <a:tcPr marL="6783" marR="6783" marT="67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000" b="0" i="0" u="none" strike="noStrike">
                        <a:solidFill>
                          <a:srgbClr val="000000"/>
                        </a:solidFill>
                        <a:latin typeface="Calibri"/>
                      </a:endParaRPr>
                    </a:p>
                  </a:txBody>
                  <a:tcPr marL="6783" marR="6783" marT="67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000" b="0" i="0" u="none" strike="noStrike">
                        <a:solidFill>
                          <a:srgbClr val="000000"/>
                        </a:solidFill>
                        <a:latin typeface="Calibri"/>
                      </a:endParaRPr>
                    </a:p>
                  </a:txBody>
                  <a:tcPr marL="6783" marR="6783" marT="67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000" b="0" i="0" u="none" strike="noStrike">
                        <a:solidFill>
                          <a:srgbClr val="000000"/>
                        </a:solidFill>
                        <a:latin typeface="Calibri"/>
                      </a:endParaRPr>
                    </a:p>
                  </a:txBody>
                  <a:tcPr marL="6783" marR="6783" marT="67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000" b="0" i="0" u="none" strike="noStrike">
                        <a:solidFill>
                          <a:srgbClr val="000000"/>
                        </a:solidFill>
                        <a:latin typeface="Calibri"/>
                      </a:endParaRPr>
                    </a:p>
                  </a:txBody>
                  <a:tcPr marL="6783" marR="6783" marT="67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000" b="0" i="0" u="none" strike="noStrike">
                        <a:solidFill>
                          <a:srgbClr val="000000"/>
                        </a:solidFill>
                        <a:latin typeface="Calibri"/>
                      </a:endParaRPr>
                    </a:p>
                  </a:txBody>
                  <a:tcPr marL="6783" marR="6783" marT="67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000" b="0" i="0" u="none" strike="noStrike">
                        <a:solidFill>
                          <a:srgbClr val="000000"/>
                        </a:solidFill>
                        <a:latin typeface="Calibri"/>
                      </a:endParaRPr>
                    </a:p>
                  </a:txBody>
                  <a:tcPr marL="6783" marR="6783" marT="67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000" b="0" i="0" u="none" strike="noStrike">
                        <a:solidFill>
                          <a:srgbClr val="000000"/>
                        </a:solidFill>
                        <a:latin typeface="Calibri"/>
                      </a:endParaRPr>
                    </a:p>
                  </a:txBody>
                  <a:tcPr marL="6783" marR="6783" marT="67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000" b="0" i="0" u="none" strike="noStrike">
                        <a:solidFill>
                          <a:srgbClr val="000000"/>
                        </a:solidFill>
                        <a:latin typeface="Calibri"/>
                      </a:endParaRPr>
                    </a:p>
                  </a:txBody>
                  <a:tcPr marL="6783" marR="6783" marT="67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000" b="0" i="0" u="none" strike="noStrike">
                        <a:solidFill>
                          <a:srgbClr val="000000"/>
                        </a:solidFill>
                        <a:latin typeface="Calibri"/>
                      </a:endParaRPr>
                    </a:p>
                  </a:txBody>
                  <a:tcPr marL="6783" marR="6783" marT="678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IN" sz="1000" b="0" i="0" u="none" strike="noStrike">
                          <a:solidFill>
                            <a:srgbClr val="000000"/>
                          </a:solidFill>
                          <a:latin typeface="Calibri"/>
                        </a:rPr>
                        <a:t>Means</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1" i="0" u="none" strike="noStrike">
                          <a:solidFill>
                            <a:srgbClr val="000000"/>
                          </a:solidFill>
                          <a:latin typeface="Calibri"/>
                        </a:rPr>
                        <a:t>        2,112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1" i="0" u="none" strike="noStrike">
                          <a:solidFill>
                            <a:srgbClr val="000000"/>
                          </a:solidFill>
                          <a:latin typeface="Calibri"/>
                        </a:rPr>
                        <a:t>        2,45,210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7016">
                <a:tc>
                  <a:txBody>
                    <a:bodyPr/>
                    <a:lstStyle/>
                    <a:p>
                      <a:pPr algn="l" fontAlgn="b"/>
                      <a:endParaRPr lang="en-IN" sz="1000" b="0" i="0" u="none" strike="noStrike">
                        <a:solidFill>
                          <a:srgbClr val="000000"/>
                        </a:solidFill>
                        <a:latin typeface="Calibri"/>
                      </a:endParaRPr>
                    </a:p>
                  </a:txBody>
                  <a:tcPr marL="6783" marR="6783" marT="6783" marB="0" anchor="b">
                    <a:lnL>
                      <a:noFill/>
                    </a:lnL>
                    <a:lnR>
                      <a:noFill/>
                    </a:lnR>
                    <a:lnT>
                      <a:noFill/>
                    </a:lnT>
                    <a:lnB>
                      <a:noFill/>
                    </a:lnB>
                  </a:tcPr>
                </a:tc>
                <a:tc>
                  <a:txBody>
                    <a:bodyPr/>
                    <a:lstStyle/>
                    <a:p>
                      <a:pPr algn="l" fontAlgn="b"/>
                      <a:endParaRPr lang="en-IN" sz="1000" b="0" i="0" u="none" strike="noStrike">
                        <a:solidFill>
                          <a:srgbClr val="000000"/>
                        </a:solidFill>
                        <a:latin typeface="Calibri"/>
                      </a:endParaRPr>
                    </a:p>
                  </a:txBody>
                  <a:tcPr marL="6783" marR="6783" marT="6783" marB="0" anchor="b">
                    <a:lnL>
                      <a:noFill/>
                    </a:lnL>
                    <a:lnR>
                      <a:noFill/>
                    </a:lnR>
                    <a:lnT>
                      <a:noFill/>
                    </a:lnT>
                    <a:lnB>
                      <a:noFill/>
                    </a:lnB>
                  </a:tcPr>
                </a:tc>
                <a:tc>
                  <a:txBody>
                    <a:bodyPr/>
                    <a:lstStyle/>
                    <a:p>
                      <a:pPr algn="l" fontAlgn="b"/>
                      <a:endParaRPr lang="en-IN" sz="1000" b="0" i="0" u="none" strike="noStrike">
                        <a:solidFill>
                          <a:srgbClr val="000000"/>
                        </a:solidFill>
                        <a:latin typeface="Calibri"/>
                      </a:endParaRPr>
                    </a:p>
                  </a:txBody>
                  <a:tcPr marL="6783" marR="6783" marT="6783" marB="0" anchor="b">
                    <a:lnL>
                      <a:noFill/>
                    </a:lnL>
                    <a:lnR>
                      <a:noFill/>
                    </a:lnR>
                    <a:lnT>
                      <a:noFill/>
                    </a:lnT>
                    <a:lnB>
                      <a:noFill/>
                    </a:lnB>
                  </a:tcPr>
                </a:tc>
                <a:tc>
                  <a:txBody>
                    <a:bodyPr/>
                    <a:lstStyle/>
                    <a:p>
                      <a:pPr algn="l" fontAlgn="b"/>
                      <a:endParaRPr lang="en-IN" sz="1000" b="0" i="0" u="none" strike="noStrike">
                        <a:solidFill>
                          <a:srgbClr val="000000"/>
                        </a:solidFill>
                        <a:latin typeface="Calibri"/>
                      </a:endParaRPr>
                    </a:p>
                  </a:txBody>
                  <a:tcPr marL="6783" marR="6783" marT="6783" marB="0" anchor="b">
                    <a:lnL>
                      <a:noFill/>
                    </a:lnL>
                    <a:lnR>
                      <a:noFill/>
                    </a:lnR>
                    <a:lnT>
                      <a:noFill/>
                    </a:lnT>
                    <a:lnB>
                      <a:noFill/>
                    </a:lnB>
                  </a:tcPr>
                </a:tc>
                <a:tc>
                  <a:txBody>
                    <a:bodyPr/>
                    <a:lstStyle/>
                    <a:p>
                      <a:pPr algn="l" fontAlgn="b"/>
                      <a:endParaRPr lang="en-IN" sz="1000" b="0" i="0" u="none" strike="noStrike">
                        <a:solidFill>
                          <a:srgbClr val="000000"/>
                        </a:solidFill>
                        <a:latin typeface="Calibri"/>
                      </a:endParaRPr>
                    </a:p>
                  </a:txBody>
                  <a:tcPr marL="6783" marR="6783" marT="6783" marB="0" anchor="b">
                    <a:lnL>
                      <a:noFill/>
                    </a:lnL>
                    <a:lnR>
                      <a:noFill/>
                    </a:lnR>
                    <a:lnT>
                      <a:noFill/>
                    </a:lnT>
                    <a:lnB>
                      <a:noFill/>
                    </a:lnB>
                  </a:tcPr>
                </a:tc>
                <a:tc>
                  <a:txBody>
                    <a:bodyPr/>
                    <a:lstStyle/>
                    <a:p>
                      <a:pPr algn="l" fontAlgn="b"/>
                      <a:endParaRPr lang="en-IN" sz="1000" b="0" i="0" u="none" strike="noStrike">
                        <a:solidFill>
                          <a:srgbClr val="000000"/>
                        </a:solidFill>
                        <a:latin typeface="Calibri"/>
                      </a:endParaRPr>
                    </a:p>
                  </a:txBody>
                  <a:tcPr marL="6783" marR="6783" marT="6783" marB="0" anchor="b">
                    <a:lnL>
                      <a:noFill/>
                    </a:lnL>
                    <a:lnR>
                      <a:noFill/>
                    </a:lnR>
                    <a:lnT>
                      <a:noFill/>
                    </a:lnT>
                    <a:lnB>
                      <a:noFill/>
                    </a:lnB>
                  </a:tcPr>
                </a:tc>
                <a:tc>
                  <a:txBody>
                    <a:bodyPr/>
                    <a:lstStyle/>
                    <a:p>
                      <a:pPr algn="l" fontAlgn="b"/>
                      <a:endParaRPr lang="en-IN" sz="1000" b="0" i="0" u="none" strike="noStrike">
                        <a:solidFill>
                          <a:srgbClr val="000000"/>
                        </a:solidFill>
                        <a:latin typeface="Calibri"/>
                      </a:endParaRPr>
                    </a:p>
                  </a:txBody>
                  <a:tcPr marL="6783" marR="6783" marT="6783" marB="0" anchor="b">
                    <a:lnL>
                      <a:noFill/>
                    </a:lnL>
                    <a:lnR>
                      <a:noFill/>
                    </a:lnR>
                    <a:lnT>
                      <a:noFill/>
                    </a:lnT>
                    <a:lnB>
                      <a:noFill/>
                    </a:lnB>
                  </a:tcPr>
                </a:tc>
                <a:tc>
                  <a:txBody>
                    <a:bodyPr/>
                    <a:lstStyle/>
                    <a:p>
                      <a:pPr algn="l" fontAlgn="b"/>
                      <a:endParaRPr lang="en-IN" sz="1000" b="0" i="0" u="none" strike="noStrike">
                        <a:solidFill>
                          <a:srgbClr val="000000"/>
                        </a:solidFill>
                        <a:latin typeface="Calibri"/>
                      </a:endParaRPr>
                    </a:p>
                  </a:txBody>
                  <a:tcPr marL="6783" marR="6783" marT="6783" marB="0" anchor="b">
                    <a:lnL>
                      <a:noFill/>
                    </a:lnL>
                    <a:lnR>
                      <a:noFill/>
                    </a:lnR>
                    <a:lnT>
                      <a:noFill/>
                    </a:lnT>
                    <a:lnB>
                      <a:noFill/>
                    </a:lnB>
                  </a:tcPr>
                </a:tc>
                <a:tc>
                  <a:txBody>
                    <a:bodyPr/>
                    <a:lstStyle/>
                    <a:p>
                      <a:pPr algn="l" fontAlgn="b"/>
                      <a:endParaRPr lang="en-IN" sz="1000" b="0" i="0" u="none" strike="noStrike">
                        <a:solidFill>
                          <a:srgbClr val="000000"/>
                        </a:solidFill>
                        <a:latin typeface="Calibri"/>
                      </a:endParaRPr>
                    </a:p>
                  </a:txBody>
                  <a:tcPr marL="6783" marR="6783" marT="6783" marB="0" anchor="b">
                    <a:lnL>
                      <a:noFill/>
                    </a:lnL>
                    <a:lnR>
                      <a:noFill/>
                    </a:lnR>
                    <a:lnT>
                      <a:noFill/>
                    </a:lnT>
                    <a:lnB>
                      <a:noFill/>
                    </a:lnB>
                  </a:tcPr>
                </a:tc>
                <a:tc>
                  <a:txBody>
                    <a:bodyPr/>
                    <a:lstStyle/>
                    <a:p>
                      <a:pPr algn="l" fontAlgn="b"/>
                      <a:endParaRPr lang="en-IN" sz="1000" b="0" i="0" u="none" strike="noStrike">
                        <a:solidFill>
                          <a:srgbClr val="000000"/>
                        </a:solidFill>
                        <a:latin typeface="Calibri"/>
                      </a:endParaRPr>
                    </a:p>
                  </a:txBody>
                  <a:tcPr marL="6783" marR="6783" marT="678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N" sz="1000" b="0" i="0" u="none" strike="noStrike" dirty="0">
                          <a:solidFill>
                            <a:srgbClr val="000000"/>
                          </a:solidFill>
                          <a:latin typeface="Calibri"/>
                        </a:rPr>
                        <a:t>Sample Variance</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1" i="0" u="none" strike="noStrike">
                          <a:solidFill>
                            <a:srgbClr val="000000"/>
                          </a:solidFill>
                          <a:latin typeface="Calibri"/>
                        </a:rPr>
                        <a:t>     26,264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1" i="0" u="none" strike="noStrike" dirty="0">
                          <a:solidFill>
                            <a:srgbClr val="000000"/>
                          </a:solidFill>
                          <a:latin typeface="Calibri"/>
                        </a:rPr>
                        <a:t> </a:t>
                      </a:r>
                    </a:p>
                  </a:txBody>
                  <a:tcPr marL="6783" marR="6783" marT="6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9157" name="Rectangle 5"/>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6" name="Table 15"/>
          <p:cNvGraphicFramePr>
            <a:graphicFrameLocks noGrp="1"/>
          </p:cNvGraphicFramePr>
          <p:nvPr/>
        </p:nvGraphicFramePr>
        <p:xfrm>
          <a:off x="457200" y="3124200"/>
          <a:ext cx="5181600" cy="3352799"/>
        </p:xfrm>
        <a:graphic>
          <a:graphicData uri="http://schemas.openxmlformats.org/drawingml/2006/table">
            <a:tbl>
              <a:tblPr/>
              <a:tblGrid>
                <a:gridCol w="2639982">
                  <a:extLst>
                    <a:ext uri="{9D8B030D-6E8A-4147-A177-3AD203B41FA5}">
                      <a16:colId xmlns:a16="http://schemas.microsoft.com/office/drawing/2014/main" val="20000"/>
                    </a:ext>
                  </a:extLst>
                </a:gridCol>
                <a:gridCol w="774226">
                  <a:extLst>
                    <a:ext uri="{9D8B030D-6E8A-4147-A177-3AD203B41FA5}">
                      <a16:colId xmlns:a16="http://schemas.microsoft.com/office/drawing/2014/main" val="20001"/>
                    </a:ext>
                  </a:extLst>
                </a:gridCol>
                <a:gridCol w="980474">
                  <a:extLst>
                    <a:ext uri="{9D8B030D-6E8A-4147-A177-3AD203B41FA5}">
                      <a16:colId xmlns:a16="http://schemas.microsoft.com/office/drawing/2014/main" val="20002"/>
                    </a:ext>
                  </a:extLst>
                </a:gridCol>
                <a:gridCol w="786918">
                  <a:extLst>
                    <a:ext uri="{9D8B030D-6E8A-4147-A177-3AD203B41FA5}">
                      <a16:colId xmlns:a16="http://schemas.microsoft.com/office/drawing/2014/main" val="20003"/>
                    </a:ext>
                  </a:extLst>
                </a:gridCol>
              </a:tblGrid>
              <a:tr h="697117">
                <a:tc>
                  <a:txBody>
                    <a:bodyPr/>
                    <a:lstStyle/>
                    <a:p>
                      <a:pPr algn="l" fontAlgn="b"/>
                      <a:r>
                        <a:rPr lang="en-IN" sz="1100" b="1" i="0" u="none" strike="noStrike" dirty="0">
                          <a:solidFill>
                            <a:srgbClr val="FFFFFF"/>
                          </a:solidFill>
                          <a:latin typeface="Calibri"/>
                        </a:rPr>
                        <a:t>Scenarios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100" b="1" i="0" u="none" strike="noStrike" dirty="0">
                          <a:solidFill>
                            <a:srgbClr val="FFFFFF"/>
                          </a:solidFill>
                          <a:latin typeface="Calibri"/>
                        </a:rPr>
                        <a:t>Base Scenario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100" b="1" i="0" u="none" strike="noStrike">
                          <a:solidFill>
                            <a:srgbClr val="FFFFFF"/>
                          </a:solidFill>
                          <a:latin typeface="Calibri"/>
                        </a:rPr>
                        <a:t>Agronomically more hetergenous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IN" sz="1100" b="1" i="0" u="none" strike="noStrike">
                          <a:solidFill>
                            <a:srgbClr val="FFFFFF"/>
                          </a:solidFill>
                          <a:latin typeface="Calibri"/>
                        </a:rPr>
                        <a:t>Less volatility within each GP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53440">
                <a:tc>
                  <a:txBody>
                    <a:bodyPr/>
                    <a:lstStyle/>
                    <a:p>
                      <a:pPr algn="l" fontAlgn="b"/>
                      <a:r>
                        <a:rPr lang="en-IN" sz="1100" b="0" i="0" u="none" strike="noStrike">
                          <a:solidFill>
                            <a:srgbClr val="000000"/>
                          </a:solidFill>
                          <a:latin typeface="Calibri"/>
                        </a:rPr>
                        <a:t>N (Number of GPs)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latin typeface="Calibri"/>
                        </a:rPr>
                        <a:t>                      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latin typeface="Calibri"/>
                        </a:rPr>
                        <a:t>                             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latin typeface="Calibri"/>
                        </a:rPr>
                        <a:t>                      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3440">
                <a:tc>
                  <a:txBody>
                    <a:bodyPr/>
                    <a:lstStyle/>
                    <a:p>
                      <a:pPr algn="l" fontAlgn="b"/>
                      <a:r>
                        <a:rPr lang="en-IN" sz="1100" b="0" i="0" u="none" strike="noStrike">
                          <a:solidFill>
                            <a:srgbClr val="000000"/>
                          </a:solidFill>
                          <a:latin typeface="Calibri"/>
                        </a:rPr>
                        <a:t>n (Number of Years)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latin typeface="Calibri"/>
                        </a:rPr>
                        <a:t>                   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latin typeface="Calibri"/>
                        </a:rPr>
                        <a:t>                           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latin typeface="Calibri"/>
                        </a:rPr>
                        <a:t>                    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3440">
                <a:tc>
                  <a:txBody>
                    <a:bodyPr/>
                    <a:lstStyle/>
                    <a:p>
                      <a:pPr algn="l" fontAlgn="b"/>
                      <a:r>
                        <a:rPr lang="en-IN" sz="1100" b="0" i="0" u="none" strike="noStrike">
                          <a:solidFill>
                            <a:srgbClr val="000000"/>
                          </a:solidFill>
                          <a:latin typeface="Calibri"/>
                        </a:rPr>
                        <a:t>X (Average of sample means)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latin typeface="Calibri"/>
                        </a:rPr>
                        <a:t>             2,112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latin typeface="Calibri"/>
                        </a:rPr>
                        <a:t>                     2,112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latin typeface="Calibri"/>
                        </a:rPr>
                        <a:t>              2,112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3440">
                <a:tc>
                  <a:txBody>
                    <a:bodyPr/>
                    <a:lstStyle/>
                    <a:p>
                      <a:pPr algn="l" fontAlgn="b"/>
                      <a:r>
                        <a:rPr lang="en-IN" sz="1100" b="0" i="0" u="none" strike="noStrike">
                          <a:solidFill>
                            <a:srgbClr val="000000"/>
                          </a:solidFill>
                          <a:latin typeface="Calibri"/>
                        </a:rPr>
                        <a:t>VAR (Sample 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latin typeface="Calibri"/>
                        </a:rPr>
                        <a:t>           26,264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latin typeface="Calibri"/>
                        </a:rPr>
                        <a:t>                  50,000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IN" sz="1100" b="0" i="0" u="none" strike="noStrike">
                          <a:solidFill>
                            <a:srgbClr val="000000"/>
                          </a:solidFill>
                          <a:latin typeface="Calibri"/>
                        </a:rPr>
                        <a:t>           26,264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3440">
                <a:tc>
                  <a:txBody>
                    <a:bodyPr/>
                    <a:lstStyle/>
                    <a:p>
                      <a:pPr algn="l" fontAlgn="b"/>
                      <a:r>
                        <a:rPr lang="en-IN" sz="1100" b="0" i="0" u="none" strike="noStrike">
                          <a:solidFill>
                            <a:srgbClr val="000000"/>
                          </a:solidFill>
                          <a:latin typeface="Calibri"/>
                        </a:rPr>
                        <a:t>E[S^2 </a:t>
                      </a:r>
                      <a:r>
                        <a:rPr lang="en-IN" sz="1100" b="0" i="0" u="none" strike="noStrike">
                          <a:solidFill>
                            <a:srgbClr val="000000"/>
                          </a:solidFill>
                          <a:latin typeface="Cambria"/>
                        </a:rPr>
                        <a:t>(𝛉</a:t>
                      </a:r>
                      <a:r>
                        <a:rPr lang="en-IN" sz="1100" b="0" i="0" u="none" strike="noStrike">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latin typeface="Calibri"/>
                        </a:rPr>
                        <a:t>       2,45,210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latin typeface="Calibri"/>
                        </a:rPr>
                        <a:t>               2,45,210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latin typeface="Calibri"/>
                        </a:rPr>
                        <a:t>        1,96,168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53440">
                <a:tc>
                  <a:txBody>
                    <a:bodyPr/>
                    <a:lstStyle/>
                    <a:p>
                      <a:pPr algn="l" fontAlgn="b"/>
                      <a:r>
                        <a:rPr lang="pt-BR" sz="1100" b="0" i="0" u="none" strike="noStrike">
                          <a:solidFill>
                            <a:srgbClr val="000000"/>
                          </a:solidFill>
                          <a:latin typeface="Calibri"/>
                        </a:rPr>
                        <a:t>Var [m(𝛉))] i.e. Max (VAR - E[S^2 (𝛉)]/n , 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latin typeface="Calibri"/>
                        </a:rPr>
                        <a:t>             1,743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latin typeface="Calibri"/>
                        </a:rPr>
                        <a:t>                  25,479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latin typeface="Calibri"/>
                        </a:rPr>
                        <a:t>              6,647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3440">
                <a:tc>
                  <a:txBody>
                    <a:bodyPr/>
                    <a:lstStyle/>
                    <a:p>
                      <a:pPr algn="l" fontAlgn="b"/>
                      <a:r>
                        <a:rPr lang="pt-BR" sz="1100" b="0" i="0" u="none" strike="noStrike">
                          <a:solidFill>
                            <a:srgbClr val="000000"/>
                          </a:solidFill>
                          <a:latin typeface="Calibri"/>
                        </a:rPr>
                        <a:t>K i.e. E[S^2 (𝛉)] / Var [m(𝛉))]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latin typeface="Calibri"/>
                        </a:rPr>
                        <a:t>                 141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latin typeface="Calibri"/>
                        </a:rPr>
                        <a:t>                           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latin typeface="Calibri"/>
                        </a:rPr>
                        <a:t>                    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1602">
                <a:tc>
                  <a:txBody>
                    <a:bodyPr/>
                    <a:lstStyle/>
                    <a:p>
                      <a:pPr algn="l" fontAlgn="b"/>
                      <a:r>
                        <a:rPr lang="en-IN" sz="1100" b="0" i="0" u="none" strike="noStrike">
                          <a:solidFill>
                            <a:srgbClr val="000000"/>
                          </a:solidFill>
                          <a:latin typeface="Calibri"/>
                        </a:rPr>
                        <a:t>Z i.e. n/(n+K)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latin typeface="Calibri"/>
                        </a:rPr>
                        <a:t>6.64%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latin typeface="Calibri"/>
                        </a:rPr>
                        <a:t>50.96%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latin typeface="Calibri"/>
                        </a:rPr>
                        <a:t>25.31%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7" name="TextBox 16"/>
          <p:cNvSpPr txBox="1"/>
          <p:nvPr/>
        </p:nvSpPr>
        <p:spPr>
          <a:xfrm>
            <a:off x="5791200" y="3962400"/>
            <a:ext cx="3124200" cy="1600438"/>
          </a:xfrm>
          <a:prstGeom prst="rect">
            <a:avLst/>
          </a:prstGeom>
          <a:noFill/>
        </p:spPr>
        <p:txBody>
          <a:bodyPr wrap="square" rtlCol="0">
            <a:spAutoFit/>
          </a:bodyPr>
          <a:lstStyle/>
          <a:p>
            <a:r>
              <a:rPr lang="en-IN" sz="1400" dirty="0"/>
              <a:t>Note: </a:t>
            </a:r>
          </a:p>
          <a:p>
            <a:r>
              <a:rPr lang="en-IN" sz="1400" dirty="0"/>
              <a:t>Heterogeneity Loading = 1 + (A+B*Z)*(7 – number of years at GP level)</a:t>
            </a:r>
          </a:p>
          <a:p>
            <a:endParaRPr lang="en-IN" sz="1400" dirty="0"/>
          </a:p>
          <a:p>
            <a:r>
              <a:rPr lang="en-IN" sz="1400" dirty="0"/>
              <a:t>A &amp; B are constants that can be chosen by the Actuary</a:t>
            </a:r>
          </a:p>
        </p:txBody>
      </p:sp>
      <p:sp>
        <p:nvSpPr>
          <p:cNvPr id="19" name="Slide Number Placeholder 18"/>
          <p:cNvSpPr>
            <a:spLocks noGrp="1"/>
          </p:cNvSpPr>
          <p:nvPr>
            <p:ph type="sldNum" sz="quarter" idx="12"/>
          </p:nvPr>
        </p:nvSpPr>
        <p:spPr>
          <a:xfrm>
            <a:off x="6553200" y="6400800"/>
            <a:ext cx="1905000" cy="457200"/>
          </a:xfrm>
        </p:spPr>
        <p:txBody>
          <a:bodyPr/>
          <a:lstStyle/>
          <a:p>
            <a:fld id="{B6F15528-21DE-4FAA-801E-634DDDAF4B2B}" type="slidenum">
              <a:rPr lang="en-US" smtClean="0"/>
              <a:pPr/>
              <a:t>31</a:t>
            </a:fld>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a:solidFill>
                  <a:srgbClr val="002060"/>
                </a:solidFill>
              </a:rPr>
              <a:t>Poll Question 6</a:t>
            </a:r>
            <a:endParaRPr lang="en-IN" sz="3600" dirty="0"/>
          </a:p>
        </p:txBody>
      </p:sp>
      <p:sp>
        <p:nvSpPr>
          <p:cNvPr id="3" name="Content Placeholder 2"/>
          <p:cNvSpPr>
            <a:spLocks noGrp="1"/>
          </p:cNvSpPr>
          <p:nvPr>
            <p:ph idx="1"/>
          </p:nvPr>
        </p:nvSpPr>
        <p:spPr/>
        <p:txBody>
          <a:bodyPr/>
          <a:lstStyle/>
          <a:p>
            <a:pPr marL="0" indent="0">
              <a:buNone/>
            </a:pPr>
            <a:r>
              <a:rPr lang="en-IN" sz="1800" dirty="0"/>
              <a:t>In your opinion, which loss is </a:t>
            </a:r>
            <a:r>
              <a:rPr lang="en-IN" sz="1800" b="1" u="sng" dirty="0"/>
              <a:t>MOST COMMONLY </a:t>
            </a:r>
            <a:r>
              <a:rPr lang="en-IN" sz="1800" dirty="0"/>
              <a:t>captured in the historical yield data?</a:t>
            </a:r>
          </a:p>
          <a:p>
            <a:endParaRPr lang="en-IN" sz="1800" dirty="0"/>
          </a:p>
          <a:p>
            <a:pPr marL="571500" indent="-571500">
              <a:buFont typeface="+mj-lt"/>
              <a:buAutoNum type="alphaUcPeriod"/>
            </a:pPr>
            <a:r>
              <a:rPr lang="en-IN" sz="1800" dirty="0"/>
              <a:t>Standing Crop Losses</a:t>
            </a:r>
          </a:p>
          <a:p>
            <a:pPr marL="571500" indent="-571500">
              <a:buFont typeface="+mj-lt"/>
              <a:buAutoNum type="alphaUcPeriod"/>
            </a:pPr>
            <a:r>
              <a:rPr lang="en-IN" sz="1800" dirty="0"/>
              <a:t>Prevented Sowing</a:t>
            </a:r>
          </a:p>
          <a:p>
            <a:pPr marL="571500" indent="-571500">
              <a:buFont typeface="+mj-lt"/>
              <a:buAutoNum type="alphaUcPeriod"/>
            </a:pPr>
            <a:r>
              <a:rPr lang="en-IN" sz="1800" dirty="0"/>
              <a:t>Post Harvest Losses</a:t>
            </a:r>
          </a:p>
          <a:p>
            <a:pPr marL="571500" indent="-571500">
              <a:buFont typeface="+mj-lt"/>
              <a:buAutoNum type="alphaUcPeriod"/>
            </a:pPr>
            <a:r>
              <a:rPr lang="en-IN" sz="1800" dirty="0"/>
              <a:t>Localised calamities</a:t>
            </a:r>
          </a:p>
          <a:p>
            <a:pPr marL="571500" indent="-571500">
              <a:buNone/>
            </a:pPr>
            <a:endParaRPr lang="en-IN" sz="1800" dirty="0"/>
          </a:p>
          <a:p>
            <a:pPr marL="571500" indent="-571500">
              <a:buNone/>
            </a:pPr>
            <a:endParaRPr lang="en-IN" sz="1800" dirty="0"/>
          </a:p>
          <a:p>
            <a:pPr marL="571500" indent="-571500">
              <a:buFont typeface="+mj-lt"/>
              <a:buAutoNum type="romanLcPeriod"/>
            </a:pPr>
            <a:endParaRPr lang="en-IN" dirty="0"/>
          </a:p>
          <a:p>
            <a:pPr marL="571500" indent="-571500">
              <a:buNone/>
            </a:pPr>
            <a:endParaRPr lang="en-IN" dirty="0"/>
          </a:p>
          <a:p>
            <a:pPr marL="514350" indent="-514350">
              <a:buFont typeface="+mj-lt"/>
              <a:buAutoNum type="arabicPeriod"/>
            </a:pPr>
            <a:endParaRPr lang="en-IN" dirty="0"/>
          </a:p>
        </p:txBody>
      </p:sp>
      <p:sp>
        <p:nvSpPr>
          <p:cNvPr id="4" name="Footer Placeholder 3"/>
          <p:cNvSpPr>
            <a:spLocks noGrp="1"/>
          </p:cNvSpPr>
          <p:nvPr>
            <p:ph type="ftr" sz="quarter" idx="11"/>
          </p:nvPr>
        </p:nvSpPr>
        <p:spPr/>
        <p:txBody>
          <a:bodyPr/>
          <a:lstStyle/>
          <a:p>
            <a:pPr>
              <a:defRPr/>
            </a:pPr>
            <a:r>
              <a:rPr lang="en-IN"/>
              <a:t>IAI webinar on Pricing Crop Insurance</a:t>
            </a:r>
            <a:endParaRPr lang="en-GB" dirty="0"/>
          </a:p>
        </p:txBody>
      </p:sp>
      <p:sp>
        <p:nvSpPr>
          <p:cNvPr id="5" name="Slide Number Placeholder 4"/>
          <p:cNvSpPr>
            <a:spLocks noGrp="1"/>
          </p:cNvSpPr>
          <p:nvPr>
            <p:ph type="sldNum" sz="quarter" idx="12"/>
          </p:nvPr>
        </p:nvSpPr>
        <p:spPr/>
        <p:txBody>
          <a:bodyPr/>
          <a:lstStyle/>
          <a:p>
            <a:pPr>
              <a:defRPr/>
            </a:pPr>
            <a:fld id="{A6321966-726A-4E9E-9E02-D49DCD2200A8}" type="slidenum">
              <a:rPr lang="en-GB" smtClean="0"/>
              <a:pPr>
                <a:defRPr/>
              </a:pPr>
              <a:t>32</a:t>
            </a:fld>
            <a:endParaRPr lang="en-GB" dirty="0"/>
          </a:p>
        </p:txBody>
      </p:sp>
      <p:sp>
        <p:nvSpPr>
          <p:cNvPr id="6" name="Date Placeholder 5"/>
          <p:cNvSpPr>
            <a:spLocks noGrp="1"/>
          </p:cNvSpPr>
          <p:nvPr>
            <p:ph type="dt" sz="half" idx="10"/>
          </p:nvPr>
        </p:nvSpPr>
        <p:spPr/>
        <p:txBody>
          <a:bodyPr/>
          <a:lstStyle/>
          <a:p>
            <a:pPr>
              <a:defRPr/>
            </a:pPr>
            <a:r>
              <a:rPr lang="en-US"/>
              <a:t>26th June 2020</a:t>
            </a:r>
            <a:endParaRPr lang="en-GB"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772400" cy="533400"/>
          </a:xfrm>
        </p:spPr>
        <p:txBody>
          <a:bodyPr>
            <a:normAutofit fontScale="90000"/>
          </a:bodyPr>
          <a:lstStyle/>
          <a:p>
            <a:pPr algn="l"/>
            <a:r>
              <a:rPr lang="en-IN" sz="2800" dirty="0"/>
              <a:t>Losses not captured by Yield data</a:t>
            </a:r>
            <a:br>
              <a:rPr lang="en-IN" sz="2800" dirty="0"/>
            </a:br>
            <a:endParaRPr lang="en-IN" sz="28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
        <p:nvSpPr>
          <p:cNvPr id="7" name="TextBox 6"/>
          <p:cNvSpPr txBox="1"/>
          <p:nvPr/>
        </p:nvSpPr>
        <p:spPr>
          <a:xfrm>
            <a:off x="152400" y="533400"/>
            <a:ext cx="8763000" cy="5755422"/>
          </a:xfrm>
          <a:prstGeom prst="rect">
            <a:avLst/>
          </a:prstGeom>
          <a:noFill/>
        </p:spPr>
        <p:txBody>
          <a:bodyPr wrap="square" rtlCol="0">
            <a:spAutoFit/>
          </a:bodyPr>
          <a:lstStyle/>
          <a:p>
            <a:r>
              <a:rPr lang="en-IN" sz="1400" dirty="0"/>
              <a:t>1. </a:t>
            </a:r>
            <a:r>
              <a:rPr lang="en-IN" b="1" dirty="0"/>
              <a:t>Post Harvest Losses:</a:t>
            </a:r>
          </a:p>
          <a:p>
            <a:endParaRPr lang="en-IN" sz="1400" dirty="0"/>
          </a:p>
          <a:p>
            <a:pPr marL="400050" lvl="0" indent="-400050">
              <a:buFont typeface="+mj-lt"/>
              <a:buAutoNum type="romanLcPeriod"/>
            </a:pPr>
            <a:r>
              <a:rPr lang="en-IN" sz="1400" dirty="0"/>
              <a:t>Eligibility:  These claims are payable on </a:t>
            </a:r>
            <a:r>
              <a:rPr lang="en-IN" sz="1400" i="1" u="sng" dirty="0"/>
              <a:t>individual plot basis </a:t>
            </a:r>
            <a:r>
              <a:rPr lang="en-IN" sz="1400" dirty="0"/>
              <a:t>in case of unseasonal Hailstorm, Cyclone etc... Damaging harvested crop lying in the field in “Cut and Spread Condition” or “Small Bundled Condition” up to 2 weeks since harvest. </a:t>
            </a:r>
            <a:r>
              <a:rPr lang="en-IN" sz="1400" i="1" u="sng" dirty="0"/>
              <a:t>Trigger: 20% excess Rainfall over and above LTA for the district</a:t>
            </a:r>
          </a:p>
          <a:p>
            <a:pPr marL="400050" lvl="0" indent="-400050">
              <a:buFont typeface="+mj-lt"/>
              <a:buAutoNum type="romanLcPeriod"/>
            </a:pPr>
            <a:endParaRPr lang="en-IN" sz="1400" i="1" u="sng" dirty="0"/>
          </a:p>
          <a:p>
            <a:pPr marL="400050" lvl="0" indent="-400050">
              <a:buFont typeface="+mj-lt"/>
              <a:buAutoNum type="romanLcPeriod"/>
            </a:pPr>
            <a:r>
              <a:rPr lang="en-IN" sz="1400" dirty="0"/>
              <a:t>Important to understand post harvest practices for crops. </a:t>
            </a:r>
          </a:p>
          <a:p>
            <a:pPr marL="857250" lvl="1" indent="-400050">
              <a:buFont typeface="Arial" pitchFamily="34" charset="0"/>
              <a:buChar char="•"/>
            </a:pPr>
            <a:r>
              <a:rPr lang="en-IN" sz="1400" dirty="0"/>
              <a:t>In general, on field mechanical harvesting (such as using of combined harvester) reduces need for “ cut and spread conditions”.</a:t>
            </a:r>
          </a:p>
          <a:p>
            <a:pPr marL="857250" lvl="1" indent="-400050">
              <a:buFont typeface="Arial" pitchFamily="34" charset="0"/>
              <a:buChar char="•"/>
            </a:pPr>
            <a:r>
              <a:rPr lang="en-IN" sz="1400" dirty="0"/>
              <a:t> </a:t>
            </a:r>
            <a:r>
              <a:rPr lang="en-IN" sz="1400" b="1" i="1" u="sng" dirty="0"/>
              <a:t>Legume crops like Soybean, Green Gram, </a:t>
            </a:r>
            <a:r>
              <a:rPr lang="en-IN" sz="1400" b="1" i="1" u="sng" dirty="0" err="1"/>
              <a:t>Tur</a:t>
            </a:r>
            <a:r>
              <a:rPr lang="en-IN" sz="1400" b="1" i="1" u="sng" dirty="0"/>
              <a:t> </a:t>
            </a:r>
            <a:r>
              <a:rPr lang="en-IN" sz="1400" b="1" i="1" u="sng" dirty="0" err="1"/>
              <a:t>Da</a:t>
            </a:r>
            <a:r>
              <a:rPr lang="en-IN" sz="1400" dirty="0" err="1"/>
              <a:t>l</a:t>
            </a:r>
            <a:r>
              <a:rPr lang="en-IN" sz="1400" dirty="0"/>
              <a:t> etc, needs to be harvested slightly ahead of complete drying of pods, these crops needs to dried for a few days before threshing. </a:t>
            </a:r>
          </a:p>
          <a:p>
            <a:pPr marL="857250" lvl="1" indent="-400050">
              <a:buFont typeface="Arial" pitchFamily="34" charset="0"/>
              <a:buChar char="•"/>
            </a:pPr>
            <a:r>
              <a:rPr lang="en-IN" sz="1400" dirty="0"/>
              <a:t>Groundnut also need to “ pulled out” and cured in heaps, making these crops more susceptible for post harvest losses. </a:t>
            </a:r>
          </a:p>
          <a:p>
            <a:pPr marL="857250" lvl="1" indent="-400050">
              <a:buFont typeface="Arial" pitchFamily="34" charset="0"/>
              <a:buChar char="•"/>
            </a:pPr>
            <a:r>
              <a:rPr lang="en-IN" sz="1400" b="1" i="1" u="sng" dirty="0"/>
              <a:t>Cotton is a crop that is less susceptible </a:t>
            </a:r>
            <a:r>
              <a:rPr lang="en-IN" sz="1400" dirty="0"/>
              <a:t>for post harvest losses as it is hand picked and post harvest process do not involve on field drying. </a:t>
            </a:r>
          </a:p>
          <a:p>
            <a:pPr marL="400050" lvl="0" indent="-400050">
              <a:buFont typeface="+mj-lt"/>
              <a:buAutoNum type="romanLcPeriod"/>
            </a:pPr>
            <a:endParaRPr lang="en-IN" sz="1400" i="1" u="sng" dirty="0"/>
          </a:p>
          <a:p>
            <a:pPr marL="400050" indent="-400050">
              <a:buFont typeface="+mj-lt"/>
              <a:buAutoNum type="romanLcPeriod"/>
            </a:pPr>
            <a:r>
              <a:rPr lang="en-IN" sz="1400" dirty="0"/>
              <a:t> Proposed Modelling Approach: </a:t>
            </a:r>
          </a:p>
          <a:p>
            <a:pPr marL="400050" indent="-400050">
              <a:buFont typeface="+mj-lt"/>
              <a:buAutoNum type="romanLcPeriod"/>
            </a:pPr>
            <a:endParaRPr lang="en-IN" sz="1400" dirty="0"/>
          </a:p>
          <a:p>
            <a:pPr marL="857250" lvl="1" indent="-400050">
              <a:buFont typeface="Arial" pitchFamily="34" charset="0"/>
              <a:buChar char="•"/>
            </a:pPr>
            <a:r>
              <a:rPr lang="en-IN" sz="1400" dirty="0"/>
              <a:t>Off season rainfall in excess of 20% could be probably modelled using techniques similar to WBCIS. Strike point being 20% LTA for the block / district or lesser. In fact, strike point of about 15% should be modelled because of possibility of dispute in claims.</a:t>
            </a:r>
          </a:p>
          <a:p>
            <a:pPr marL="857250" lvl="1" indent="-400050">
              <a:buFont typeface="Arial" pitchFamily="34" charset="0"/>
              <a:buChar char="•"/>
            </a:pPr>
            <a:r>
              <a:rPr lang="en-IN" sz="1400" dirty="0"/>
              <a:t>Severity of loss: Different crops will be differently impacted. Since many insurers has been writing this business for about 4 -5 years now, the portfolio experience at crop level would be a good starting point to parameterise severity</a:t>
            </a:r>
          </a:p>
          <a:p>
            <a:pPr marL="857250" lvl="1" indent="-400050">
              <a:buFont typeface="Arial" pitchFamily="34" charset="0"/>
              <a:buChar char="•"/>
            </a:pPr>
            <a:r>
              <a:rPr lang="en-IN" sz="1400" dirty="0"/>
              <a:t>Period of loss: Cropping cycles and sowing dates must be considered</a:t>
            </a:r>
            <a:endParaRPr lang="en-IN" sz="1400" i="1" u="sng" dirty="0"/>
          </a:p>
          <a:p>
            <a:endParaRPr lang="en-IN" sz="1400"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762000"/>
          </a:xfrm>
        </p:spPr>
        <p:txBody>
          <a:bodyPr>
            <a:normAutofit/>
          </a:bodyPr>
          <a:lstStyle/>
          <a:p>
            <a:pPr algn="l"/>
            <a:r>
              <a:rPr lang="en-IN" sz="2800" dirty="0"/>
              <a:t>Losses not captured by Yield data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
        <p:nvSpPr>
          <p:cNvPr id="7" name="TextBox 6"/>
          <p:cNvSpPr txBox="1"/>
          <p:nvPr/>
        </p:nvSpPr>
        <p:spPr>
          <a:xfrm>
            <a:off x="152400" y="762000"/>
            <a:ext cx="8763000" cy="4401205"/>
          </a:xfrm>
          <a:prstGeom prst="rect">
            <a:avLst/>
          </a:prstGeom>
          <a:noFill/>
        </p:spPr>
        <p:txBody>
          <a:bodyPr wrap="square" rtlCol="0">
            <a:spAutoFit/>
          </a:bodyPr>
          <a:lstStyle/>
          <a:p>
            <a:r>
              <a:rPr lang="en-IN" b="1" dirty="0"/>
              <a:t>2. Prevented Sowing:</a:t>
            </a:r>
          </a:p>
          <a:p>
            <a:endParaRPr lang="en-IN" sz="1400" dirty="0"/>
          </a:p>
          <a:p>
            <a:pPr marL="400050" lvl="0" indent="-400050">
              <a:buFont typeface="+mj-lt"/>
              <a:buAutoNum type="romanLcPeriod"/>
            </a:pPr>
            <a:r>
              <a:rPr lang="en-IN" dirty="0"/>
              <a:t>Eligibility:  Insured area is prevented from sowing/ planting/germination due to deficit rainfall or adverse seasonal/weather condition. Claim payable if more than 75% of area is affected within 15 days of  enrolment end date</a:t>
            </a:r>
          </a:p>
          <a:p>
            <a:pPr marL="400050" lvl="0" indent="-400050">
              <a:buFont typeface="+mj-lt"/>
              <a:buAutoNum type="romanLcPeriod"/>
            </a:pPr>
            <a:endParaRPr lang="en-IN" i="1" u="sng" dirty="0"/>
          </a:p>
          <a:p>
            <a:pPr marL="400050" indent="-400050">
              <a:buFont typeface="+mj-lt"/>
              <a:buAutoNum type="romanLcPeriod"/>
            </a:pPr>
            <a:r>
              <a:rPr lang="en-IN" dirty="0"/>
              <a:t> Proposed Modelling Approach: </a:t>
            </a:r>
          </a:p>
          <a:p>
            <a:pPr marL="400050" indent="-400050">
              <a:buFont typeface="+mj-lt"/>
              <a:buAutoNum type="romanLcPeriod"/>
            </a:pPr>
            <a:endParaRPr lang="en-IN" dirty="0"/>
          </a:p>
          <a:p>
            <a:pPr marL="857250" lvl="1" indent="-400050">
              <a:buFont typeface="Arial" pitchFamily="34" charset="0"/>
              <a:buChar char="•"/>
            </a:pPr>
            <a:r>
              <a:rPr lang="en-IN" dirty="0"/>
              <a:t>Off season rainfall in excess of requirement of the top 3 crops of the district (different crops are differently affected due to lack of water). Also sowing period delay itself will impact longer duration crops more than shorter duration (as shorter duration crops, still have a chance to recoup). However, the call is with the state government to determine which crops have failed (when there is an adverse weather)</a:t>
            </a:r>
          </a:p>
          <a:p>
            <a:pPr marL="857250" lvl="1" indent="-400050">
              <a:buFont typeface="Arial" pitchFamily="34" charset="0"/>
              <a:buChar char="•"/>
            </a:pPr>
            <a:r>
              <a:rPr lang="en-IN" dirty="0"/>
              <a:t>Severity of loss : 25% of the SI</a:t>
            </a:r>
          </a:p>
          <a:p>
            <a:endParaRPr lang="en-IN" sz="1400"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a:solidFill>
                  <a:srgbClr val="002060"/>
                </a:solidFill>
              </a:rPr>
              <a:t>Poll Question 7</a:t>
            </a:r>
            <a:endParaRPr lang="en-IN" sz="3600" dirty="0"/>
          </a:p>
        </p:txBody>
      </p:sp>
      <p:sp>
        <p:nvSpPr>
          <p:cNvPr id="3" name="Content Placeholder 2"/>
          <p:cNvSpPr>
            <a:spLocks noGrp="1"/>
          </p:cNvSpPr>
          <p:nvPr>
            <p:ph idx="1"/>
          </p:nvPr>
        </p:nvSpPr>
        <p:spPr/>
        <p:txBody>
          <a:bodyPr/>
          <a:lstStyle/>
          <a:p>
            <a:pPr marL="0" indent="0">
              <a:buNone/>
            </a:pPr>
            <a:r>
              <a:rPr lang="en-IN" sz="1800" dirty="0"/>
              <a:t>Which is NOT a description of the NDVI?</a:t>
            </a:r>
          </a:p>
          <a:p>
            <a:pPr marL="571500" indent="-571500">
              <a:buFont typeface="+mj-lt"/>
              <a:buAutoNum type="romanLcPeriod"/>
            </a:pPr>
            <a:r>
              <a:rPr lang="en-IN" sz="1800" dirty="0"/>
              <a:t>Normalised Difference Vegetation Index</a:t>
            </a:r>
          </a:p>
          <a:p>
            <a:pPr marL="571500" indent="-571500">
              <a:buFont typeface="+mj-lt"/>
              <a:buAutoNum type="romanLcPeriod"/>
            </a:pPr>
            <a:r>
              <a:rPr lang="en-IN" sz="1800" dirty="0"/>
              <a:t>It is a remote sensing index</a:t>
            </a:r>
          </a:p>
          <a:p>
            <a:pPr marL="571500" indent="-571500">
              <a:buFont typeface="+mj-lt"/>
              <a:buAutoNum type="romanLcPeriod"/>
            </a:pPr>
            <a:r>
              <a:rPr lang="en-IN" sz="1800" dirty="0"/>
              <a:t>Satellite imagery is commonly used to calculate it</a:t>
            </a:r>
          </a:p>
          <a:p>
            <a:pPr marL="571500" indent="-571500">
              <a:buFont typeface="+mj-lt"/>
              <a:buAutoNum type="romanLcPeriod"/>
            </a:pPr>
            <a:r>
              <a:rPr lang="en-IN" sz="1800" dirty="0"/>
              <a:t>It is an Actuarial concept </a:t>
            </a:r>
          </a:p>
          <a:p>
            <a:pPr marL="571500" indent="-571500">
              <a:buNone/>
            </a:pPr>
            <a:endParaRPr lang="en-IN" sz="1800" dirty="0"/>
          </a:p>
          <a:p>
            <a:pPr marL="571500" indent="-571500">
              <a:buNone/>
            </a:pPr>
            <a:endParaRPr lang="en-IN" sz="1800" dirty="0"/>
          </a:p>
          <a:p>
            <a:pPr marL="571500" indent="-571500">
              <a:buFont typeface="+mj-lt"/>
              <a:buAutoNum type="romanLcPeriod"/>
            </a:pPr>
            <a:endParaRPr lang="en-IN" dirty="0"/>
          </a:p>
          <a:p>
            <a:pPr marL="571500" indent="-571500">
              <a:buNone/>
            </a:pPr>
            <a:endParaRPr lang="en-IN" dirty="0"/>
          </a:p>
          <a:p>
            <a:pPr marL="514350" indent="-514350">
              <a:buFont typeface="+mj-lt"/>
              <a:buAutoNum type="arabicPeriod"/>
            </a:pPr>
            <a:endParaRPr lang="en-IN" dirty="0"/>
          </a:p>
        </p:txBody>
      </p:sp>
      <p:sp>
        <p:nvSpPr>
          <p:cNvPr id="4" name="Footer Placeholder 3"/>
          <p:cNvSpPr>
            <a:spLocks noGrp="1"/>
          </p:cNvSpPr>
          <p:nvPr>
            <p:ph type="ftr" sz="quarter" idx="11"/>
          </p:nvPr>
        </p:nvSpPr>
        <p:spPr/>
        <p:txBody>
          <a:bodyPr/>
          <a:lstStyle/>
          <a:p>
            <a:pPr>
              <a:defRPr/>
            </a:pPr>
            <a:r>
              <a:rPr lang="en-IN"/>
              <a:t>IAI webinar on Pricing Crop Insurance</a:t>
            </a:r>
            <a:endParaRPr lang="en-GB" dirty="0"/>
          </a:p>
        </p:txBody>
      </p:sp>
      <p:sp>
        <p:nvSpPr>
          <p:cNvPr id="5" name="Slide Number Placeholder 4"/>
          <p:cNvSpPr>
            <a:spLocks noGrp="1"/>
          </p:cNvSpPr>
          <p:nvPr>
            <p:ph type="sldNum" sz="quarter" idx="12"/>
          </p:nvPr>
        </p:nvSpPr>
        <p:spPr/>
        <p:txBody>
          <a:bodyPr/>
          <a:lstStyle/>
          <a:p>
            <a:pPr>
              <a:defRPr/>
            </a:pPr>
            <a:fld id="{A6321966-726A-4E9E-9E02-D49DCD2200A8}" type="slidenum">
              <a:rPr lang="en-GB" smtClean="0"/>
              <a:pPr>
                <a:defRPr/>
              </a:pPr>
              <a:t>35</a:t>
            </a:fld>
            <a:endParaRPr lang="en-GB" dirty="0"/>
          </a:p>
        </p:txBody>
      </p:sp>
      <p:sp>
        <p:nvSpPr>
          <p:cNvPr id="6" name="Date Placeholder 5"/>
          <p:cNvSpPr>
            <a:spLocks noGrp="1"/>
          </p:cNvSpPr>
          <p:nvPr>
            <p:ph type="dt" sz="half" idx="10"/>
          </p:nvPr>
        </p:nvSpPr>
        <p:spPr/>
        <p:txBody>
          <a:bodyPr/>
          <a:lstStyle/>
          <a:p>
            <a:pPr>
              <a:defRPr/>
            </a:pPr>
            <a:r>
              <a:rPr lang="en-US"/>
              <a:t>26th June 2020</a:t>
            </a:r>
            <a:endParaRPr lang="en-GB"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u="sng" dirty="0">
                <a:solidFill>
                  <a:srgbClr val="002060"/>
                </a:solidFill>
              </a:rPr>
              <a:t>Poll Question 8</a:t>
            </a:r>
            <a:endParaRPr lang="en-IN" sz="3200" dirty="0"/>
          </a:p>
        </p:txBody>
      </p:sp>
      <p:sp>
        <p:nvSpPr>
          <p:cNvPr id="3" name="Content Placeholder 2"/>
          <p:cNvSpPr>
            <a:spLocks noGrp="1"/>
          </p:cNvSpPr>
          <p:nvPr>
            <p:ph idx="1"/>
          </p:nvPr>
        </p:nvSpPr>
        <p:spPr/>
        <p:txBody>
          <a:bodyPr/>
          <a:lstStyle/>
          <a:p>
            <a:r>
              <a:rPr lang="en-IN" sz="1800" dirty="0"/>
              <a:t>As an Actuary working in crop insurance, who are all the experts with whom you can expect to work with and take advice from?</a:t>
            </a:r>
          </a:p>
          <a:p>
            <a:pPr marL="571500" indent="-571500">
              <a:buFont typeface="+mj-lt"/>
              <a:buAutoNum type="romanLcPeriod"/>
            </a:pPr>
            <a:r>
              <a:rPr lang="en-IN" sz="1800" dirty="0"/>
              <a:t>Satellite imaging specialists from IMD/ ISRO</a:t>
            </a:r>
          </a:p>
          <a:p>
            <a:pPr marL="571500" indent="-571500">
              <a:buFont typeface="+mj-lt"/>
              <a:buAutoNum type="romanLcPeriod"/>
            </a:pPr>
            <a:r>
              <a:rPr lang="en-IN" sz="1800" dirty="0"/>
              <a:t>Plant Physiologists from ICAR and similar institutions</a:t>
            </a:r>
          </a:p>
          <a:p>
            <a:pPr marL="571500" indent="-571500">
              <a:buFont typeface="+mj-lt"/>
              <a:buAutoNum type="romanLcPeriod"/>
            </a:pPr>
            <a:r>
              <a:rPr lang="en-IN" sz="1800" dirty="0"/>
              <a:t>Representatives from Farmer’s Associations involved in scheme advisory / awareness creations</a:t>
            </a:r>
          </a:p>
          <a:p>
            <a:pPr marL="571500" indent="-571500">
              <a:buFont typeface="+mj-lt"/>
              <a:buAutoNum type="romanLcPeriod"/>
            </a:pPr>
            <a:r>
              <a:rPr lang="en-IN" sz="1800" dirty="0"/>
              <a:t>All of the above </a:t>
            </a:r>
          </a:p>
          <a:p>
            <a:pPr marL="571500" indent="-571500">
              <a:buNone/>
            </a:pPr>
            <a:endParaRPr lang="en-IN" sz="1800" dirty="0"/>
          </a:p>
          <a:p>
            <a:pPr marL="571500" indent="-571500">
              <a:buNone/>
            </a:pPr>
            <a:endParaRPr lang="en-IN" sz="1800" dirty="0"/>
          </a:p>
          <a:p>
            <a:pPr marL="571500" indent="-571500">
              <a:buFont typeface="+mj-lt"/>
              <a:buAutoNum type="romanLcPeriod"/>
            </a:pPr>
            <a:endParaRPr lang="en-IN" dirty="0"/>
          </a:p>
          <a:p>
            <a:pPr marL="571500" indent="-571500">
              <a:buNone/>
            </a:pPr>
            <a:endParaRPr lang="en-IN" dirty="0"/>
          </a:p>
          <a:p>
            <a:pPr marL="514350" indent="-514350">
              <a:buFont typeface="+mj-lt"/>
              <a:buAutoNum type="arabicPeriod"/>
            </a:pPr>
            <a:endParaRPr lang="en-IN" dirty="0"/>
          </a:p>
        </p:txBody>
      </p:sp>
      <p:sp>
        <p:nvSpPr>
          <p:cNvPr id="4" name="Footer Placeholder 3"/>
          <p:cNvSpPr>
            <a:spLocks noGrp="1"/>
          </p:cNvSpPr>
          <p:nvPr>
            <p:ph type="ftr" sz="quarter" idx="11"/>
          </p:nvPr>
        </p:nvSpPr>
        <p:spPr/>
        <p:txBody>
          <a:bodyPr/>
          <a:lstStyle/>
          <a:p>
            <a:pPr>
              <a:defRPr/>
            </a:pPr>
            <a:r>
              <a:rPr lang="en-IN"/>
              <a:t>IAI webinar on Pricing Crop Insurance</a:t>
            </a:r>
            <a:endParaRPr lang="en-GB" dirty="0"/>
          </a:p>
        </p:txBody>
      </p:sp>
      <p:sp>
        <p:nvSpPr>
          <p:cNvPr id="5" name="Slide Number Placeholder 4"/>
          <p:cNvSpPr>
            <a:spLocks noGrp="1"/>
          </p:cNvSpPr>
          <p:nvPr>
            <p:ph type="sldNum" sz="quarter" idx="12"/>
          </p:nvPr>
        </p:nvSpPr>
        <p:spPr/>
        <p:txBody>
          <a:bodyPr/>
          <a:lstStyle/>
          <a:p>
            <a:pPr>
              <a:defRPr/>
            </a:pPr>
            <a:fld id="{A6321966-726A-4E9E-9E02-D49DCD2200A8}" type="slidenum">
              <a:rPr lang="en-GB" smtClean="0"/>
              <a:pPr>
                <a:defRPr/>
              </a:pPr>
              <a:t>36</a:t>
            </a:fld>
            <a:endParaRPr lang="en-GB" dirty="0"/>
          </a:p>
        </p:txBody>
      </p:sp>
      <p:sp>
        <p:nvSpPr>
          <p:cNvPr id="6" name="Date Placeholder 5"/>
          <p:cNvSpPr>
            <a:spLocks noGrp="1"/>
          </p:cNvSpPr>
          <p:nvPr>
            <p:ph type="dt" sz="half" idx="10"/>
          </p:nvPr>
        </p:nvSpPr>
        <p:spPr/>
        <p:txBody>
          <a:bodyPr/>
          <a:lstStyle/>
          <a:p>
            <a:pPr>
              <a:defRPr/>
            </a:pPr>
            <a:r>
              <a:rPr lang="en-US"/>
              <a:t>26th June 2020</a:t>
            </a:r>
            <a:endParaRPr lang="en-GB"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Karthik\IAI Crop Seminar\plants.png"/>
          <p:cNvPicPr>
            <a:picLocks noChangeAspect="1" noChangeArrowheads="1"/>
          </p:cNvPicPr>
          <p:nvPr/>
        </p:nvPicPr>
        <p:blipFill>
          <a:blip r:embed="rId2" cstate="print"/>
          <a:srcRect/>
          <a:stretch>
            <a:fillRect/>
          </a:stretch>
        </p:blipFill>
        <p:spPr bwMode="auto">
          <a:xfrm>
            <a:off x="4419600" y="2286000"/>
            <a:ext cx="4343400" cy="1447800"/>
          </a:xfrm>
          <a:prstGeom prst="rect">
            <a:avLst/>
          </a:prstGeom>
          <a:noFill/>
        </p:spPr>
      </p:pic>
      <p:sp>
        <p:nvSpPr>
          <p:cNvPr id="2" name="Title 1"/>
          <p:cNvSpPr>
            <a:spLocks noGrp="1"/>
          </p:cNvSpPr>
          <p:nvPr>
            <p:ph type="title"/>
          </p:nvPr>
        </p:nvSpPr>
        <p:spPr>
          <a:xfrm>
            <a:off x="304800" y="152400"/>
            <a:ext cx="8534400" cy="1143000"/>
          </a:xfrm>
        </p:spPr>
        <p:txBody>
          <a:bodyPr>
            <a:normAutofit/>
          </a:bodyPr>
          <a:lstStyle/>
          <a:p>
            <a:pPr algn="l"/>
            <a:r>
              <a:rPr lang="en-IN" sz="2000" dirty="0"/>
              <a:t>Using Satellite Imagery (remote sensing) and Rainfall Data for Yield Modelling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
        <p:nvSpPr>
          <p:cNvPr id="7" name="TextBox 6"/>
          <p:cNvSpPr txBox="1"/>
          <p:nvPr/>
        </p:nvSpPr>
        <p:spPr>
          <a:xfrm>
            <a:off x="228600" y="1219200"/>
            <a:ext cx="8458200" cy="1384995"/>
          </a:xfrm>
          <a:prstGeom prst="rect">
            <a:avLst/>
          </a:prstGeom>
          <a:noFill/>
        </p:spPr>
        <p:txBody>
          <a:bodyPr wrap="square" rtlCol="0">
            <a:spAutoFit/>
          </a:bodyPr>
          <a:lstStyle/>
          <a:p>
            <a:r>
              <a:rPr lang="en-IN" sz="1200" dirty="0"/>
              <a:t>NDVI (and similar indexes like NDWI etc) are </a:t>
            </a:r>
            <a:r>
              <a:rPr lang="en-IN" sz="1200" b="1" i="1" u="sng" dirty="0"/>
              <a:t>dimensionless </a:t>
            </a:r>
            <a:r>
              <a:rPr lang="en-IN" sz="1200" dirty="0"/>
              <a:t>remote sensing measurements. Typically these depend upon spectral absorbance and reflectance by objects on the ground. For example, leaves, if healthy, leaves tend to absorb more red spectrum ( wavelength of 400 to 700 nanometres) but heavily reflects back near infra red spectrum (700 to 1100 nanometres). This property has been used in NDVI calculations.</a:t>
            </a:r>
          </a:p>
          <a:p>
            <a:r>
              <a:rPr lang="en-IN" sz="1200" b="1" dirty="0"/>
              <a:t>NDVI = (Near Infra Red – Red ) /(Near Infra Red + Red)</a:t>
            </a:r>
          </a:p>
          <a:p>
            <a:r>
              <a:rPr lang="en-IN" sz="1200" dirty="0"/>
              <a:t>Range = - 1 to 1. Typically values above 0.7 to 1 means healthy vegetation. Values approaching -1 may mean water bodies and 0 may  mean urban areas! But no clear demarcation and ground-</a:t>
            </a:r>
            <a:r>
              <a:rPr lang="en-IN" sz="1200" dirty="0" err="1"/>
              <a:t>truthing</a:t>
            </a:r>
            <a:r>
              <a:rPr lang="en-IN" sz="1200" dirty="0"/>
              <a:t> becomes important.</a:t>
            </a:r>
          </a:p>
        </p:txBody>
      </p:sp>
      <p:pic>
        <p:nvPicPr>
          <p:cNvPr id="8" name="Picture 7" descr="ndvi-example.jpg"/>
          <p:cNvPicPr>
            <a:picLocks noChangeAspect="1"/>
          </p:cNvPicPr>
          <p:nvPr/>
        </p:nvPicPr>
        <p:blipFill>
          <a:blip r:embed="rId3" cstate="print"/>
          <a:stretch>
            <a:fillRect/>
          </a:stretch>
        </p:blipFill>
        <p:spPr>
          <a:xfrm>
            <a:off x="381000" y="2667000"/>
            <a:ext cx="3505200" cy="3505200"/>
          </a:xfrm>
          <a:prstGeom prst="rect">
            <a:avLst/>
          </a:prstGeom>
        </p:spPr>
      </p:pic>
      <p:sp>
        <p:nvSpPr>
          <p:cNvPr id="9" name="TextBox 8"/>
          <p:cNvSpPr txBox="1"/>
          <p:nvPr/>
        </p:nvSpPr>
        <p:spPr>
          <a:xfrm>
            <a:off x="4038600" y="3786187"/>
            <a:ext cx="4953000" cy="2462213"/>
          </a:xfrm>
          <a:prstGeom prst="rect">
            <a:avLst/>
          </a:prstGeom>
          <a:noFill/>
        </p:spPr>
        <p:txBody>
          <a:bodyPr wrap="square" rtlCol="0">
            <a:spAutoFit/>
          </a:bodyPr>
          <a:lstStyle/>
          <a:p>
            <a:pPr marL="342900" indent="-342900">
              <a:buFont typeface="+mj-lt"/>
              <a:buAutoNum type="arabicPeriod"/>
            </a:pPr>
            <a:r>
              <a:rPr lang="en-IN" sz="1400" dirty="0"/>
              <a:t>Possible to use the NDVI and similar indexes like NDWI along with historical rainfall parameters to set up regression models to arrive at long term yield series. Once sufficiently confident / trained model, can be used for predictive purposes.</a:t>
            </a:r>
          </a:p>
          <a:p>
            <a:pPr marL="342900" indent="-342900">
              <a:buFont typeface="+mj-lt"/>
              <a:buAutoNum type="arabicPeriod"/>
            </a:pPr>
            <a:r>
              <a:rPr lang="en-IN" sz="1400" dirty="0"/>
              <a:t>Issues to consider are: which satellite image to use, ground </a:t>
            </a:r>
            <a:r>
              <a:rPr lang="en-IN" sz="1400" dirty="0" err="1"/>
              <a:t>truthing</a:t>
            </a:r>
            <a:r>
              <a:rPr lang="en-IN" sz="1400" dirty="0"/>
              <a:t>, resolutions, cloud covers. NDVI data are available for sufficient number of historic years. Deliberations on whether to use NDVI/ NDWI </a:t>
            </a:r>
          </a:p>
          <a:p>
            <a:pPr marL="342900" indent="-342900">
              <a:buFont typeface="+mj-lt"/>
              <a:buAutoNum type="arabicPeriod"/>
            </a:pPr>
            <a:r>
              <a:rPr lang="en-IN" sz="1400" dirty="0"/>
              <a:t>Uses: Yield prediction, reserving, CCE optimisation and Catastrophic load parameterisation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772400" cy="1143000"/>
          </a:xfrm>
        </p:spPr>
        <p:txBody>
          <a:bodyPr/>
          <a:lstStyle/>
          <a:p>
            <a:pPr algn="l"/>
            <a:r>
              <a:rPr lang="en-IN" sz="2000" dirty="0"/>
              <a:t>Using Satellite Imagery (remote sensing) ... An example (Source: Wikipedia)</a:t>
            </a:r>
          </a:p>
        </p:txBody>
      </p:sp>
      <p:sp>
        <p:nvSpPr>
          <p:cNvPr id="5" name="Slide Number Placeholder 4"/>
          <p:cNvSpPr>
            <a:spLocks noGrp="1"/>
          </p:cNvSpPr>
          <p:nvPr>
            <p:ph type="sldNum" sz="quarter" idx="12"/>
          </p:nvPr>
        </p:nvSpPr>
        <p:spPr/>
        <p:txBody>
          <a:bodyPr/>
          <a:lstStyle/>
          <a:p>
            <a:pPr>
              <a:defRPr/>
            </a:pPr>
            <a:fld id="{A6321966-726A-4E9E-9E02-D49DCD2200A8}" type="slidenum">
              <a:rPr lang="en-GB" smtClean="0"/>
              <a:pPr>
                <a:defRPr/>
              </a:pPr>
              <a:t>38</a:t>
            </a:fld>
            <a:endParaRPr lang="en-GB" dirty="0"/>
          </a:p>
        </p:txBody>
      </p:sp>
      <p:pic>
        <p:nvPicPr>
          <p:cNvPr id="10" name="Picture 9" descr="300px-NDVI_062003.png"/>
          <p:cNvPicPr>
            <a:picLocks noChangeAspect="1"/>
          </p:cNvPicPr>
          <p:nvPr/>
        </p:nvPicPr>
        <p:blipFill>
          <a:blip r:embed="rId3" cstate="print"/>
          <a:stretch>
            <a:fillRect/>
          </a:stretch>
        </p:blipFill>
        <p:spPr>
          <a:xfrm>
            <a:off x="609600" y="2133600"/>
            <a:ext cx="3182141" cy="1980000"/>
          </a:xfrm>
          <a:prstGeom prst="rect">
            <a:avLst/>
          </a:prstGeom>
        </p:spPr>
      </p:pic>
      <p:pic>
        <p:nvPicPr>
          <p:cNvPr id="12" name="Picture 11" descr="300px-NDVI_102003.png"/>
          <p:cNvPicPr>
            <a:picLocks noChangeAspect="1"/>
          </p:cNvPicPr>
          <p:nvPr/>
        </p:nvPicPr>
        <p:blipFill>
          <a:blip r:embed="rId4" cstate="print"/>
          <a:stretch>
            <a:fillRect/>
          </a:stretch>
        </p:blipFill>
        <p:spPr>
          <a:xfrm>
            <a:off x="609600" y="4190999"/>
            <a:ext cx="3200400" cy="1981201"/>
          </a:xfrm>
          <a:prstGeom prst="rect">
            <a:avLst/>
          </a:prstGeom>
        </p:spPr>
      </p:pic>
      <p:sp>
        <p:nvSpPr>
          <p:cNvPr id="13" name="TextBox 12"/>
          <p:cNvSpPr txBox="1"/>
          <p:nvPr/>
        </p:nvSpPr>
        <p:spPr>
          <a:xfrm>
            <a:off x="533400" y="1143000"/>
            <a:ext cx="3581400" cy="923330"/>
          </a:xfrm>
          <a:prstGeom prst="rect">
            <a:avLst/>
          </a:prstGeom>
          <a:noFill/>
        </p:spPr>
        <p:txBody>
          <a:bodyPr wrap="square" rtlCol="0">
            <a:spAutoFit/>
          </a:bodyPr>
          <a:lstStyle/>
          <a:p>
            <a:r>
              <a:rPr lang="en-IN" dirty="0"/>
              <a:t>Observe, the difference between June 2013 and October 2013 in the below pictures</a:t>
            </a:r>
          </a:p>
        </p:txBody>
      </p:sp>
      <p:sp>
        <p:nvSpPr>
          <p:cNvPr id="14" name="TextBox 13"/>
          <p:cNvSpPr txBox="1"/>
          <p:nvPr/>
        </p:nvSpPr>
        <p:spPr>
          <a:xfrm>
            <a:off x="4114800" y="2286000"/>
            <a:ext cx="4648200" cy="1477328"/>
          </a:xfrm>
          <a:prstGeom prst="rect">
            <a:avLst/>
          </a:prstGeom>
          <a:noFill/>
        </p:spPr>
        <p:txBody>
          <a:bodyPr wrap="square" rtlCol="0">
            <a:spAutoFit/>
          </a:bodyPr>
          <a:lstStyle/>
          <a:p>
            <a:r>
              <a:rPr lang="en-IN" dirty="0"/>
              <a:t>In the Indian context, MNCFC – </a:t>
            </a:r>
            <a:r>
              <a:rPr lang="en-IN" dirty="0" err="1"/>
              <a:t>Mahalanobis</a:t>
            </a:r>
            <a:r>
              <a:rPr lang="en-IN" dirty="0"/>
              <a:t> National Crop Forecast Centre website do provide NDVI maps... Also MNCFC also plays a major role in crop insurance as a technical advisory.</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762000"/>
          </a:xfrm>
        </p:spPr>
        <p:txBody>
          <a:bodyPr/>
          <a:lstStyle/>
          <a:p>
            <a:pPr algn="l"/>
            <a:r>
              <a:rPr lang="en-IN" sz="3600" dirty="0"/>
              <a:t>Possible COVID impact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
        <p:nvSpPr>
          <p:cNvPr id="10" name="TextBox 9"/>
          <p:cNvSpPr txBox="1"/>
          <p:nvPr/>
        </p:nvSpPr>
        <p:spPr>
          <a:xfrm>
            <a:off x="304800" y="762000"/>
            <a:ext cx="8534400" cy="5786199"/>
          </a:xfrm>
          <a:prstGeom prst="rect">
            <a:avLst/>
          </a:prstGeom>
          <a:noFill/>
        </p:spPr>
        <p:txBody>
          <a:bodyPr wrap="square" rtlCol="0">
            <a:spAutoFit/>
          </a:bodyPr>
          <a:lstStyle/>
          <a:p>
            <a:pPr marL="342900" indent="-342900">
              <a:buAutoNum type="arabicPeriod"/>
            </a:pPr>
            <a:r>
              <a:rPr lang="en-IN" dirty="0"/>
              <a:t>Labour Migration:</a:t>
            </a:r>
          </a:p>
          <a:p>
            <a:pPr marL="342900" indent="-342900"/>
            <a:endParaRPr lang="en-IN" dirty="0"/>
          </a:p>
          <a:p>
            <a:pPr marL="342900" indent="-342900"/>
            <a:r>
              <a:rPr lang="en-IN" i="1" dirty="0"/>
              <a:t>	Will labour be available in the same way as the past? Will this result in change in cropping patterns?</a:t>
            </a:r>
          </a:p>
          <a:p>
            <a:pPr marL="342900" indent="-342900"/>
            <a:endParaRPr lang="en-IN" i="1" dirty="0"/>
          </a:p>
          <a:p>
            <a:pPr fontAlgn="base"/>
            <a:r>
              <a:rPr lang="en-IN" dirty="0"/>
              <a:t>Example - ICRISAT Study: “</a:t>
            </a:r>
            <a:r>
              <a:rPr lang="en-IN" sz="1400" dirty="0"/>
              <a:t>One example in the </a:t>
            </a:r>
            <a:r>
              <a:rPr lang="en-IN" sz="1400" dirty="0" err="1"/>
              <a:t>Vidarbha</a:t>
            </a:r>
            <a:r>
              <a:rPr lang="en-IN" sz="1400" dirty="0"/>
              <a:t> region of Maharashtra illustrates this trend – particularly in relation to the cultivation of less labour intensive crops. Farmers in this region have traditionally cultivated cotton which up until 2006-07 occupied three-fifths of the total cropped area.   Now (in 2016) they have switched to soybean cultivation which occupies 70% of the total crop area in the rainy season. This is also supplemented by growing chickpea in 14% of the crop area.”</a:t>
            </a:r>
          </a:p>
          <a:p>
            <a:pPr fontAlgn="base"/>
            <a:endParaRPr lang="en-IN" sz="1200" dirty="0"/>
          </a:p>
          <a:p>
            <a:pPr fontAlgn="base"/>
            <a:r>
              <a:rPr lang="en-IN" sz="1600" dirty="0"/>
              <a:t>The benefits of this shift are tangible: cotton growing requires around nine months for production and is harvested over four or more pickings. Soybean on the other hand requires only 80 to 105 days depending on the varieties used for cultivation.</a:t>
            </a:r>
          </a:p>
          <a:p>
            <a:pPr fontAlgn="base"/>
            <a:endParaRPr lang="en-IN" sz="1600" dirty="0"/>
          </a:p>
          <a:p>
            <a:pPr fontAlgn="base"/>
            <a:r>
              <a:rPr lang="en-IN" sz="1600" dirty="0"/>
              <a:t>The dramatic shift in cropping patterns during the period 2007-8 to 2014-15 resulted in per hectare labour use in cotton production reduced by 43% (from 153 person-days to 87 person-days). </a:t>
            </a:r>
          </a:p>
          <a:p>
            <a:pPr fontAlgn="base"/>
            <a:endParaRPr lang="en-IN" sz="1600" dirty="0"/>
          </a:p>
          <a:p>
            <a:pPr fontAlgn="base"/>
            <a:r>
              <a:rPr lang="en-IN" sz="1600" dirty="0"/>
              <a:t>During the same period labour use in soybean production was reduced by 58% (from 55 person-days to 23 person-days) and in pigeon-pea production by 52% (from 48 person-days to 23 person-days), due to the increased reliance on machinery for tillage, harvesting and threshing operations and the introduction of herbicides to control weeds.”</a:t>
            </a:r>
            <a:endParaRPr lang="en-IN" dirty="0"/>
          </a:p>
          <a:p>
            <a:pPr marL="342900" indent="-342900">
              <a:buAutoNum type="arabicPeriod"/>
            </a:pPr>
            <a:endParaRPr lang="en-IN"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653" y="152400"/>
            <a:ext cx="1085347" cy="1093347"/>
          </a:xfrm>
          <a:prstGeom prst="rect">
            <a:avLst/>
          </a:prstGeom>
          <a:blipFill dpi="0" rotWithShape="1">
            <a:blip r:embed="rId4"/>
            <a:srcRect/>
            <a:stretch>
              <a:fillRect/>
            </a:stretch>
          </a:blipFill>
        </p:spPr>
      </p:pic>
      <p:sp>
        <p:nvSpPr>
          <p:cNvPr id="3" name="Rectangle 2"/>
          <p:cNvSpPr txBox="1">
            <a:spLocks noChangeArrowheads="1"/>
          </p:cNvSpPr>
          <p:nvPr/>
        </p:nvSpPr>
        <p:spPr>
          <a:xfrm>
            <a:off x="1356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chemeClr val="tx1"/>
                </a:solidFill>
              </a:rPr>
              <a:t>Introductory comments</a:t>
            </a:r>
          </a:p>
        </p:txBody>
      </p:sp>
      <p:sp>
        <p:nvSpPr>
          <p:cNvPr id="5" name="Footer Placeholder 4"/>
          <p:cNvSpPr txBox="1">
            <a:spLocks/>
          </p:cNvSpPr>
          <p:nvPr/>
        </p:nvSpPr>
        <p:spPr>
          <a:xfrm>
            <a:off x="6743700" y="6500836"/>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26" name="Picture 25">
            <a:extLst>
              <a:ext uri="{FF2B5EF4-FFF2-40B4-BE49-F238E27FC236}">
                <a16:creationId xmlns:a16="http://schemas.microsoft.com/office/drawing/2014/main" id="{7A3607B8-D4F8-40E8-A4BA-A8CE3E638F0C}"/>
              </a:ext>
            </a:extLst>
          </p:cNvPr>
          <p:cNvPicPr>
            <a:picLocks noChangeAspect="1"/>
          </p:cNvPicPr>
          <p:nvPr/>
        </p:nvPicPr>
        <p:blipFill rotWithShape="1">
          <a:blip r:embed="rId5"/>
          <a:srcRect l="22549" t="-384" r="447" b="24623"/>
          <a:stretch/>
        </p:blipFill>
        <p:spPr>
          <a:xfrm>
            <a:off x="2286000" y="2091220"/>
            <a:ext cx="2529341" cy="23283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8" name="Rectangle 27">
            <a:extLst>
              <a:ext uri="{FF2B5EF4-FFF2-40B4-BE49-F238E27FC236}">
                <a16:creationId xmlns:a16="http://schemas.microsoft.com/office/drawing/2014/main" id="{1F916314-502A-4158-B06C-FFCAB2550DE3}"/>
              </a:ext>
            </a:extLst>
          </p:cNvPr>
          <p:cNvSpPr/>
          <p:nvPr/>
        </p:nvSpPr>
        <p:spPr>
          <a:xfrm>
            <a:off x="5410200" y="2680674"/>
            <a:ext cx="2667000" cy="1039452"/>
          </a:xfrm>
          <a:prstGeom prst="rect">
            <a:avLst/>
          </a:prstGeom>
        </p:spPr>
        <p:txBody>
          <a:bodyPr wrap="square">
            <a:spAutoFit/>
          </a:bodyPr>
          <a:lstStyle/>
          <a:p>
            <a:pPr>
              <a:lnSpc>
                <a:spcPct val="107000"/>
              </a:lnSpc>
              <a:spcAft>
                <a:spcPts val="800"/>
              </a:spcAft>
            </a:pPr>
            <a:r>
              <a:rPr lang="en-IN" sz="2000" b="1" dirty="0">
                <a:solidFill>
                  <a:srgbClr val="0070C0"/>
                </a:solidFill>
                <a:latin typeface="Calibri" panose="020F0502020204030204" pitchFamily="34" charset="0"/>
                <a:ea typeface="Calibri" panose="020F0502020204030204" pitchFamily="34" charset="0"/>
                <a:cs typeface="Shruti" panose="020B0502040204020203" pitchFamily="34" charset="0"/>
              </a:rPr>
              <a:t>Sunil Sharma</a:t>
            </a:r>
            <a:endParaRPr lang="en-IN" sz="1600" b="1" dirty="0">
              <a:solidFill>
                <a:srgbClr val="0070C0"/>
              </a:solidFill>
              <a:latin typeface="Calibri" panose="020F0502020204030204" pitchFamily="34" charset="0"/>
              <a:ea typeface="Calibri" panose="020F0502020204030204" pitchFamily="34" charset="0"/>
              <a:cs typeface="Shruti" panose="020B0502040204020203" pitchFamily="34" charset="0"/>
            </a:endParaRPr>
          </a:p>
          <a:p>
            <a:pPr>
              <a:lnSpc>
                <a:spcPct val="107000"/>
              </a:lnSpc>
              <a:spcAft>
                <a:spcPts val="800"/>
              </a:spcAft>
            </a:pPr>
            <a:r>
              <a:rPr lang="en-IN" sz="1600" b="1" dirty="0">
                <a:solidFill>
                  <a:srgbClr val="0070C0"/>
                </a:solidFill>
                <a:latin typeface="Calibri" panose="020F0502020204030204" pitchFamily="34" charset="0"/>
                <a:ea typeface="Calibri" panose="020F0502020204030204" pitchFamily="34" charset="0"/>
                <a:cs typeface="Shruti" panose="020B0502040204020203" pitchFamily="34" charset="0"/>
              </a:rPr>
              <a:t>President, Institute of Actuaries of India</a:t>
            </a:r>
            <a:endParaRPr lang="en-IN" sz="2000" b="1" dirty="0">
              <a:solidFill>
                <a:srgbClr val="0070C0"/>
              </a:solidFill>
              <a:latin typeface="Calibri" panose="020F0502020204030204" pitchFamily="34" charset="0"/>
              <a:ea typeface="Calibri" panose="020F0502020204030204" pitchFamily="34" charset="0"/>
              <a:cs typeface="Shruti" panose="020B0502040204020203" pitchFamily="34" charset="0"/>
            </a:endParaRPr>
          </a:p>
        </p:txBody>
      </p:sp>
    </p:spTree>
    <p:extLst>
      <p:ext uri="{BB962C8B-B14F-4D97-AF65-F5344CB8AC3E}">
        <p14:creationId xmlns:p14="http://schemas.microsoft.com/office/powerpoint/2010/main" val="580364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15000" cy="1143000"/>
          </a:xfrm>
        </p:spPr>
        <p:txBody>
          <a:bodyPr/>
          <a:lstStyle/>
          <a:p>
            <a:r>
              <a:rPr lang="en-IN" sz="3600" dirty="0"/>
              <a:t>Possible COVID impact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
        <p:nvSpPr>
          <p:cNvPr id="10" name="TextBox 9"/>
          <p:cNvSpPr txBox="1"/>
          <p:nvPr/>
        </p:nvSpPr>
        <p:spPr>
          <a:xfrm>
            <a:off x="304800" y="838201"/>
            <a:ext cx="8534400" cy="5509200"/>
          </a:xfrm>
          <a:prstGeom prst="rect">
            <a:avLst/>
          </a:prstGeom>
          <a:noFill/>
        </p:spPr>
        <p:txBody>
          <a:bodyPr wrap="square" rtlCol="0">
            <a:spAutoFit/>
          </a:bodyPr>
          <a:lstStyle/>
          <a:p>
            <a:pPr marL="342900" indent="-342900"/>
            <a:r>
              <a:rPr lang="en-IN" sz="1600" dirty="0"/>
              <a:t>2. Credit Risk </a:t>
            </a:r>
          </a:p>
          <a:p>
            <a:pPr marL="342900" indent="-342900"/>
            <a:endParaRPr lang="en-IN" sz="1600" dirty="0"/>
          </a:p>
          <a:p>
            <a:pPr marL="342900" indent="-342900"/>
            <a:r>
              <a:rPr lang="en-IN" sz="1600" i="1" dirty="0"/>
              <a:t>	Credit risk increases for the banks? What will this mean to agricultural financing? Will there be waivers and write offs – if yes, how much?</a:t>
            </a:r>
          </a:p>
          <a:p>
            <a:pPr marL="342900" indent="-342900"/>
            <a:endParaRPr lang="en-IN" sz="1600" i="1" dirty="0"/>
          </a:p>
          <a:p>
            <a:pPr marL="342900" indent="-342900"/>
            <a:r>
              <a:rPr lang="en-IN" sz="1600" dirty="0"/>
              <a:t>3. Economy Slow Down</a:t>
            </a:r>
          </a:p>
          <a:p>
            <a:pPr marL="342900" indent="-342900"/>
            <a:endParaRPr lang="en-IN" sz="1600" dirty="0"/>
          </a:p>
          <a:p>
            <a:pPr marL="342900" indent="-342900"/>
            <a:r>
              <a:rPr lang="en-IN" sz="1600" i="1" dirty="0"/>
              <a:t>	Systemic factor that will end up affecting all our lives? Is crop insurance immune to it? </a:t>
            </a:r>
          </a:p>
          <a:p>
            <a:pPr marL="342900" indent="-342900"/>
            <a:r>
              <a:rPr lang="en-IN" sz="1600" i="1" dirty="0"/>
              <a:t>	(</a:t>
            </a:r>
            <a:r>
              <a:rPr lang="en-IN" sz="1600" i="1" dirty="0" err="1"/>
              <a:t>Atmanirbhar</a:t>
            </a:r>
            <a:r>
              <a:rPr lang="en-IN" sz="1600" i="1" dirty="0"/>
              <a:t> Bharat reliefs for the sector is aimed at Rs. 30000 </a:t>
            </a:r>
            <a:r>
              <a:rPr lang="en-IN" sz="1600" i="1" dirty="0" err="1"/>
              <a:t>crore</a:t>
            </a:r>
            <a:r>
              <a:rPr lang="en-IN" sz="1600" i="1" dirty="0"/>
              <a:t> as additional working capital through NABARD, Rs. 2 </a:t>
            </a:r>
            <a:r>
              <a:rPr lang="en-IN" sz="1600" i="1" dirty="0" err="1"/>
              <a:t>Lakh</a:t>
            </a:r>
            <a:r>
              <a:rPr lang="en-IN" sz="1600" i="1" dirty="0"/>
              <a:t> </a:t>
            </a:r>
            <a:r>
              <a:rPr lang="en-IN" sz="1600" i="1" dirty="0" err="1"/>
              <a:t>Crore</a:t>
            </a:r>
            <a:r>
              <a:rPr lang="en-IN" sz="1600" i="1" dirty="0"/>
              <a:t> for 2.5 </a:t>
            </a:r>
            <a:r>
              <a:rPr lang="en-IN" sz="1600" i="1" dirty="0" err="1"/>
              <a:t>crore</a:t>
            </a:r>
            <a:r>
              <a:rPr lang="en-IN" sz="1600" i="1" dirty="0"/>
              <a:t> farmers under KCC, various schemes for improving infrastructure...) </a:t>
            </a:r>
            <a:endParaRPr lang="en-IN" sz="1600" dirty="0"/>
          </a:p>
          <a:p>
            <a:pPr marL="342900" indent="-342900">
              <a:buAutoNum type="arabicPeriod"/>
            </a:pPr>
            <a:endParaRPr lang="en-IN" sz="1600" dirty="0"/>
          </a:p>
          <a:p>
            <a:pPr marL="342900" indent="-342900"/>
            <a:endParaRPr lang="en-IN" sz="1600" dirty="0"/>
          </a:p>
          <a:p>
            <a:pPr marL="342900" indent="-342900"/>
            <a:r>
              <a:rPr lang="en-IN" sz="1600" dirty="0"/>
              <a:t>4. Enhance Reinsurance Risk</a:t>
            </a:r>
          </a:p>
          <a:p>
            <a:pPr marL="342900" indent="-342900"/>
            <a:endParaRPr lang="en-IN" sz="1600" dirty="0"/>
          </a:p>
          <a:p>
            <a:pPr marL="342900" indent="-342900"/>
            <a:r>
              <a:rPr lang="en-IN" sz="1600" i="1" dirty="0"/>
              <a:t>	Reinsurance dependence is quite high? What are the alternatives? What is the role of the Actuary in RI program design?</a:t>
            </a:r>
            <a:endParaRPr lang="en-IN" sz="1600" dirty="0"/>
          </a:p>
          <a:p>
            <a:pPr marL="342900" indent="-342900"/>
            <a:endParaRPr lang="en-IN" sz="1600" dirty="0"/>
          </a:p>
          <a:p>
            <a:pPr marL="342900" indent="-342900"/>
            <a:r>
              <a:rPr lang="en-IN" sz="1600" dirty="0"/>
              <a:t>5. Funding Risks for PMFBY</a:t>
            </a:r>
          </a:p>
          <a:p>
            <a:pPr marL="342900" indent="-342900"/>
            <a:endParaRPr lang="en-IN" sz="1600" dirty="0"/>
          </a:p>
          <a:p>
            <a:pPr marL="342900" indent="-342900"/>
            <a:r>
              <a:rPr lang="en-IN" sz="1600" i="1" dirty="0"/>
              <a:t>	How many states are implementing the schemes? More scrutiny on the Scheme performance? What are the risks that are not covered by the Scheme?</a:t>
            </a:r>
            <a:endParaRPr lang="en-IN" sz="1600"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653" y="152400"/>
            <a:ext cx="1085347" cy="1093347"/>
          </a:xfrm>
          <a:prstGeom prst="rect">
            <a:avLst/>
          </a:prstGeom>
          <a:blipFill dpi="0" rotWithShape="1">
            <a:blip r:embed="rId4" cstate="print"/>
            <a:srcRect/>
            <a:stretch>
              <a:fillRect/>
            </a:stretch>
          </a:blipFill>
        </p:spPr>
      </p:pic>
      <p:sp>
        <p:nvSpPr>
          <p:cNvPr id="5" name="Footer Placeholder 4"/>
          <p:cNvSpPr txBox="1">
            <a:spLocks/>
          </p:cNvSpPr>
          <p:nvPr/>
        </p:nvSpPr>
        <p:spPr>
          <a:xfrm>
            <a:off x="6743700" y="6500836"/>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 name="TextBox 3">
            <a:extLst>
              <a:ext uri="{FF2B5EF4-FFF2-40B4-BE49-F238E27FC236}">
                <a16:creationId xmlns:a16="http://schemas.microsoft.com/office/drawing/2014/main" id="{BD7CA887-C77E-4A9A-A49D-2D4A3E329FC6}"/>
              </a:ext>
            </a:extLst>
          </p:cNvPr>
          <p:cNvSpPr txBox="1"/>
          <p:nvPr/>
        </p:nvSpPr>
        <p:spPr>
          <a:xfrm>
            <a:off x="2895600" y="1828800"/>
            <a:ext cx="2819400" cy="1754326"/>
          </a:xfrm>
          <a:prstGeom prst="rect">
            <a:avLst/>
          </a:prstGeom>
          <a:solidFill>
            <a:schemeClr val="bg1"/>
          </a:solidFill>
        </p:spPr>
        <p:txBody>
          <a:bodyPr wrap="square" rtlCol="0">
            <a:spAutoFit/>
          </a:bodyPr>
          <a:lstStyle/>
          <a:p>
            <a:pPr algn="ctr"/>
            <a:r>
              <a:rPr lang="en-US" sz="5400" dirty="0"/>
              <a:t>CPD questions</a:t>
            </a:r>
          </a:p>
        </p:txBody>
      </p:sp>
    </p:spTree>
    <p:extLst>
      <p:ext uri="{BB962C8B-B14F-4D97-AF65-F5344CB8AC3E}">
        <p14:creationId xmlns:p14="http://schemas.microsoft.com/office/powerpoint/2010/main" val="29177051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653" y="152400"/>
            <a:ext cx="1085347" cy="1093347"/>
          </a:xfrm>
          <a:prstGeom prst="rect">
            <a:avLst/>
          </a:prstGeom>
          <a:blipFill dpi="0" rotWithShape="1">
            <a:blip r:embed="rId5" cstate="print"/>
            <a:srcRect/>
            <a:stretch>
              <a:fillRect/>
            </a:stretch>
          </a:blipFill>
        </p:spPr>
      </p:pic>
      <p:sp>
        <p:nvSpPr>
          <p:cNvPr id="3" name="Rectangle 2"/>
          <p:cNvSpPr txBox="1">
            <a:spLocks noChangeArrowheads="1"/>
          </p:cNvSpPr>
          <p:nvPr/>
        </p:nvSpPr>
        <p:spPr>
          <a:xfrm>
            <a:off x="1356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solidFill>
                  <a:srgbClr val="000000"/>
                </a:solidFill>
                <a:effectLst/>
                <a:uLnTx/>
                <a:uFillTx/>
                <a:latin typeface="Arial"/>
                <a:ea typeface="+mj-ea"/>
                <a:cs typeface="+mj-cs"/>
              </a:rPr>
              <a:t>Wrap Up</a:t>
            </a:r>
          </a:p>
        </p:txBody>
      </p:sp>
      <p:sp>
        <p:nvSpPr>
          <p:cNvPr id="4" name="Rectangle 3"/>
          <p:cNvSpPr txBox="1">
            <a:spLocks noChangeArrowheads="1"/>
          </p:cNvSpPr>
          <p:nvPr/>
        </p:nvSpPr>
        <p:spPr>
          <a:xfrm>
            <a:off x="1356246" y="1447800"/>
            <a:ext cx="7505700"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en-US" sz="2400" kern="0" dirty="0">
                <a:solidFill>
                  <a:srgbClr val="000000"/>
                </a:solidFill>
                <a:latin typeface="+mj-lt"/>
              </a:rPr>
              <a:t>Plans from the Advisory Group on Sustainable Development and Microinsurance</a:t>
            </a:r>
            <a:endParaRPr kumimoji="0" lang="en-US" altLang="en-US" sz="2400" b="0" i="0" u="none" strike="noStrike" kern="0" cap="none" spc="0" normalizeH="0" baseline="0" noProof="0" dirty="0">
              <a:ln>
                <a:noFill/>
              </a:ln>
              <a:solidFill>
                <a:srgbClr val="000000"/>
              </a:solidFill>
              <a:effectLst/>
              <a:uLnTx/>
              <a:uFillTx/>
              <a:latin typeface="+mj-lt"/>
              <a:ea typeface="+mn-ea"/>
              <a:cs typeface="+mn-cs"/>
            </a:endParaRPr>
          </a:p>
          <a:p>
            <a:pPr lvl="1" indent="-342900">
              <a:buFontTx/>
              <a:buChar char="•"/>
              <a:defRPr/>
            </a:pPr>
            <a:r>
              <a:rPr lang="en-US" altLang="en-US" kern="0" dirty="0">
                <a:solidFill>
                  <a:srgbClr val="000000"/>
                </a:solidFill>
                <a:latin typeface="+mj-lt"/>
              </a:rPr>
              <a:t>Upcoming webinars – </a:t>
            </a:r>
            <a:r>
              <a:rPr lang="en-US" altLang="en-US" kern="0" dirty="0" err="1">
                <a:solidFill>
                  <a:srgbClr val="000000"/>
                </a:solidFill>
                <a:latin typeface="+mj-lt"/>
              </a:rPr>
              <a:t>Ayushmaan</a:t>
            </a:r>
            <a:r>
              <a:rPr lang="en-US" altLang="en-US" kern="0" dirty="0">
                <a:solidFill>
                  <a:srgbClr val="000000"/>
                </a:solidFill>
                <a:latin typeface="+mj-lt"/>
              </a:rPr>
              <a:t> Bharat</a:t>
            </a:r>
            <a:endParaRPr kumimoji="0" lang="en-US" altLang="en-US" b="0" i="0" u="none" strike="noStrike" kern="0" cap="none" spc="0" normalizeH="0" baseline="0" noProof="0" dirty="0">
              <a:ln>
                <a:noFill/>
              </a:ln>
              <a:solidFill>
                <a:srgbClr val="000000"/>
              </a:solidFill>
              <a:effectLst/>
              <a:uLnTx/>
              <a:uFillTx/>
              <a:latin typeface="+mj-lt"/>
              <a:ea typeface="+mn-ea"/>
              <a:cs typeface="+mn-cs"/>
            </a:endParaRPr>
          </a:p>
          <a:p>
            <a:r>
              <a:rPr lang="en-US" altLang="en-US" kern="0" dirty="0">
                <a:solidFill>
                  <a:srgbClr val="000000"/>
                </a:solidFill>
                <a:latin typeface="+mj-lt"/>
              </a:rPr>
              <a:t>Feedback </a:t>
            </a:r>
            <a:endParaRPr kumimoji="0" lang="en-US" altLang="en-US" b="0" i="0" u="none" strike="noStrike" kern="0" cap="none" spc="0" normalizeH="0" baseline="0" noProof="0" dirty="0">
              <a:ln>
                <a:noFill/>
              </a:ln>
              <a:solidFill>
                <a:srgbClr val="000000"/>
              </a:solidFill>
              <a:effectLst/>
              <a:uLnTx/>
              <a:uFillTx/>
              <a:latin typeface="+mj-lt"/>
              <a:ea typeface="+mn-ea"/>
              <a:cs typeface="+mn-cs"/>
            </a:endParaRPr>
          </a:p>
          <a:p>
            <a:pPr lvl="1" indent="-342900">
              <a:buFontTx/>
              <a:buChar char="•"/>
            </a:pPr>
            <a:endParaRPr kumimoji="0" lang="en-US" altLang="en-US" b="0" i="0" u="none" strike="noStrike" kern="0" cap="none" spc="0" normalizeH="0" baseline="0" noProof="0" dirty="0">
              <a:ln>
                <a:noFill/>
              </a:ln>
              <a:solidFill>
                <a:srgbClr val="000000"/>
              </a:solidFill>
              <a:effectLst/>
              <a:uLnTx/>
              <a:uFillTx/>
              <a:latin typeface="+mj-lt"/>
              <a:ea typeface="+mn-ea"/>
              <a:cs typeface="+mn-cs"/>
            </a:endParaRPr>
          </a:p>
        </p:txBody>
      </p:sp>
      <p:sp>
        <p:nvSpPr>
          <p:cNvPr id="5" name="Footer Placeholder 4"/>
          <p:cNvSpPr txBox="1">
            <a:spLocks/>
          </p:cNvSpPr>
          <p:nvPr/>
        </p:nvSpPr>
        <p:spPr>
          <a:xfrm>
            <a:off x="6743700" y="6500836"/>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6" name="Picture 5">
            <a:extLst>
              <a:ext uri="{FF2B5EF4-FFF2-40B4-BE49-F238E27FC236}">
                <a16:creationId xmlns:a16="http://schemas.microsoft.com/office/drawing/2014/main" id="{9978A404-863D-4026-A3D1-C003912C5DAE}"/>
              </a:ext>
            </a:extLst>
          </p:cNvPr>
          <p:cNvPicPr>
            <a:picLocks noChangeAspect="1"/>
          </p:cNvPicPr>
          <p:nvPr/>
        </p:nvPicPr>
        <p:blipFill>
          <a:blip r:embed="rId6" cstate="print"/>
          <a:stretch>
            <a:fillRect/>
          </a:stretch>
        </p:blipFill>
        <p:spPr>
          <a:xfrm>
            <a:off x="6172200" y="3632641"/>
            <a:ext cx="2762250" cy="2762250"/>
          </a:xfrm>
          <a:prstGeom prst="rect">
            <a:avLst/>
          </a:prstGeom>
          <a:effectLst>
            <a:softEdge rad="317500"/>
          </a:effectLst>
        </p:spPr>
      </p:pic>
      <p:pic>
        <p:nvPicPr>
          <p:cNvPr id="8" name="Graphic 7" descr="Document">
            <a:extLst>
              <a:ext uri="{FF2B5EF4-FFF2-40B4-BE49-F238E27FC236}">
                <a16:creationId xmlns:a16="http://schemas.microsoft.com/office/drawing/2014/main" id="{A8D64C11-7852-454D-9DA9-EB55D1E845D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40424" y="2857501"/>
            <a:ext cx="1142998" cy="1142998"/>
          </a:xfrm>
          <a:prstGeom prst="rect">
            <a:avLst/>
          </a:prstGeom>
        </p:spPr>
      </p:pic>
    </p:spTree>
    <p:extLst>
      <p:ext uri="{BB962C8B-B14F-4D97-AF65-F5344CB8AC3E}">
        <p14:creationId xmlns:p14="http://schemas.microsoft.com/office/powerpoint/2010/main" val="4197225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653" y="152400"/>
            <a:ext cx="1085347" cy="1093347"/>
          </a:xfrm>
          <a:prstGeom prst="rect">
            <a:avLst/>
          </a:prstGeom>
          <a:blipFill dpi="0" rotWithShape="1">
            <a:blip r:embed="rId5" cstate="print"/>
            <a:srcRect/>
            <a:stretch>
              <a:fillRect/>
            </a:stretch>
          </a:blipFill>
        </p:spPr>
      </p:pic>
      <p:sp>
        <p:nvSpPr>
          <p:cNvPr id="5" name="Footer Placeholder 4"/>
          <p:cNvSpPr txBox="1">
            <a:spLocks/>
          </p:cNvSpPr>
          <p:nvPr/>
        </p:nvSpPr>
        <p:spPr>
          <a:xfrm>
            <a:off x="6743700" y="6500836"/>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 name="TextBox 3">
            <a:extLst>
              <a:ext uri="{FF2B5EF4-FFF2-40B4-BE49-F238E27FC236}">
                <a16:creationId xmlns:a16="http://schemas.microsoft.com/office/drawing/2014/main" id="{BD7CA887-C77E-4A9A-A49D-2D4A3E329FC6}"/>
              </a:ext>
            </a:extLst>
          </p:cNvPr>
          <p:cNvSpPr txBox="1"/>
          <p:nvPr/>
        </p:nvSpPr>
        <p:spPr>
          <a:xfrm>
            <a:off x="3429000" y="3124200"/>
            <a:ext cx="3733800" cy="923330"/>
          </a:xfrm>
          <a:prstGeom prst="rect">
            <a:avLst/>
          </a:prstGeom>
          <a:solidFill>
            <a:schemeClr val="bg1"/>
          </a:solidFill>
        </p:spPr>
        <p:txBody>
          <a:bodyPr wrap="square" rtlCol="0">
            <a:spAutoFit/>
          </a:bodyPr>
          <a:lstStyle/>
          <a:p>
            <a:endParaRPr lang="en-US" sz="5400" dirty="0"/>
          </a:p>
        </p:txBody>
      </p:sp>
      <p:graphicFrame>
        <p:nvGraphicFramePr>
          <p:cNvPr id="6" name="Table 5"/>
          <p:cNvGraphicFramePr>
            <a:graphicFrameLocks noGrp="1"/>
          </p:cNvGraphicFramePr>
          <p:nvPr>
            <p:extLst>
              <p:ext uri="{D42A27DB-BD31-4B8C-83A1-F6EECF244321}">
                <p14:modId xmlns:p14="http://schemas.microsoft.com/office/powerpoint/2010/main" val="2237289509"/>
              </p:ext>
            </p:extLst>
          </p:nvPr>
        </p:nvGraphicFramePr>
        <p:xfrm>
          <a:off x="1356245" y="1351695"/>
          <a:ext cx="7787753" cy="5149140"/>
        </p:xfrm>
        <a:graphic>
          <a:graphicData uri="http://schemas.openxmlformats.org/drawingml/2006/table">
            <a:tbl>
              <a:tblPr>
                <a:tableStyleId>{21E4AEA4-8DFA-4A89-87EB-49C32662AFE0}</a:tableStyleId>
              </a:tblPr>
              <a:tblGrid>
                <a:gridCol w="2682355">
                  <a:extLst>
                    <a:ext uri="{9D8B030D-6E8A-4147-A177-3AD203B41FA5}">
                      <a16:colId xmlns:a16="http://schemas.microsoft.com/office/drawing/2014/main" val="20000"/>
                    </a:ext>
                  </a:extLst>
                </a:gridCol>
                <a:gridCol w="1252509">
                  <a:extLst>
                    <a:ext uri="{9D8B030D-6E8A-4147-A177-3AD203B41FA5}">
                      <a16:colId xmlns:a16="http://schemas.microsoft.com/office/drawing/2014/main" val="20001"/>
                    </a:ext>
                  </a:extLst>
                </a:gridCol>
                <a:gridCol w="957290">
                  <a:extLst>
                    <a:ext uri="{9D8B030D-6E8A-4147-A177-3AD203B41FA5}">
                      <a16:colId xmlns:a16="http://schemas.microsoft.com/office/drawing/2014/main" val="20002"/>
                    </a:ext>
                  </a:extLst>
                </a:gridCol>
                <a:gridCol w="1447801">
                  <a:extLst>
                    <a:ext uri="{9D8B030D-6E8A-4147-A177-3AD203B41FA5}">
                      <a16:colId xmlns:a16="http://schemas.microsoft.com/office/drawing/2014/main" val="20003"/>
                    </a:ext>
                  </a:extLst>
                </a:gridCol>
                <a:gridCol w="1447798">
                  <a:extLst>
                    <a:ext uri="{9D8B030D-6E8A-4147-A177-3AD203B41FA5}">
                      <a16:colId xmlns:a16="http://schemas.microsoft.com/office/drawing/2014/main" val="20004"/>
                    </a:ext>
                  </a:extLst>
                </a:gridCol>
              </a:tblGrid>
              <a:tr h="565325">
                <a:tc>
                  <a:txBody>
                    <a:bodyPr/>
                    <a:lstStyle/>
                    <a:p>
                      <a:pPr algn="l" fontAlgn="b"/>
                      <a:r>
                        <a:rPr lang="en-IN" sz="1600" b="1" u="none" strike="noStrike" dirty="0">
                          <a:effectLst/>
                        </a:rPr>
                        <a:t>Webinar</a:t>
                      </a:r>
                      <a:endParaRPr lang="en-IN" sz="1600" b="1" i="0" u="none" strike="noStrike" dirty="0">
                        <a:solidFill>
                          <a:srgbClr val="000000"/>
                        </a:solidFill>
                        <a:effectLst/>
                        <a:latin typeface="Trebuchet MS" panose="020B0603020202020204" pitchFamily="34" charset="0"/>
                      </a:endParaRPr>
                    </a:p>
                  </a:txBody>
                  <a:tcPr marL="6261" marR="6261" marT="6261" marB="0" anchor="b"/>
                </a:tc>
                <a:tc>
                  <a:txBody>
                    <a:bodyPr/>
                    <a:lstStyle/>
                    <a:p>
                      <a:pPr algn="l" fontAlgn="b"/>
                      <a:r>
                        <a:rPr lang="en-IN" sz="1600" b="1" u="none" strike="noStrike" dirty="0">
                          <a:effectLst/>
                        </a:rPr>
                        <a:t>Date</a:t>
                      </a:r>
                      <a:endParaRPr lang="en-IN" sz="1600" b="1" i="0" u="none" strike="noStrike" dirty="0">
                        <a:solidFill>
                          <a:srgbClr val="000000"/>
                        </a:solidFill>
                        <a:effectLst/>
                        <a:latin typeface="Trebuchet MS" panose="020B0603020202020204" pitchFamily="34" charset="0"/>
                      </a:endParaRPr>
                    </a:p>
                  </a:txBody>
                  <a:tcPr marL="6261" marR="6261" marT="6261" marB="0" anchor="b"/>
                </a:tc>
                <a:tc>
                  <a:txBody>
                    <a:bodyPr/>
                    <a:lstStyle/>
                    <a:p>
                      <a:pPr algn="l" fontAlgn="b"/>
                      <a:r>
                        <a:rPr lang="en-IN" sz="1600" b="1" u="none" strike="noStrike" dirty="0">
                          <a:effectLst/>
                        </a:rPr>
                        <a:t>Time (IST)</a:t>
                      </a:r>
                      <a:endParaRPr lang="en-IN" sz="1600" b="1" i="0" u="none" strike="noStrike" dirty="0">
                        <a:solidFill>
                          <a:srgbClr val="000000"/>
                        </a:solidFill>
                        <a:effectLst/>
                        <a:latin typeface="Trebuchet MS" panose="020B0603020202020204" pitchFamily="34" charset="0"/>
                      </a:endParaRPr>
                    </a:p>
                  </a:txBody>
                  <a:tcPr marL="6261" marR="6261" marT="6261" marB="0" anchor="b"/>
                </a:tc>
                <a:tc>
                  <a:txBody>
                    <a:bodyPr/>
                    <a:lstStyle/>
                    <a:p>
                      <a:pPr algn="l" fontAlgn="b"/>
                      <a:r>
                        <a:rPr lang="en-IN" sz="1600" b="1" u="none" strike="noStrike" dirty="0">
                          <a:effectLst/>
                        </a:rPr>
                        <a:t>CPD</a:t>
                      </a:r>
                      <a:endParaRPr lang="en-IN" sz="1600" b="1" i="0" u="none" strike="noStrike" dirty="0">
                        <a:solidFill>
                          <a:srgbClr val="000000"/>
                        </a:solidFill>
                        <a:effectLst/>
                        <a:latin typeface="Trebuchet MS" panose="020B0603020202020204" pitchFamily="34" charset="0"/>
                      </a:endParaRPr>
                    </a:p>
                  </a:txBody>
                  <a:tcPr marL="6261" marR="6261" marT="6261" marB="0" anchor="b"/>
                </a:tc>
                <a:tc>
                  <a:txBody>
                    <a:bodyPr/>
                    <a:lstStyle/>
                    <a:p>
                      <a:pPr algn="l" fontAlgn="b"/>
                      <a:r>
                        <a:rPr lang="en-IN" sz="1600" b="1" u="none" strike="noStrike" dirty="0">
                          <a:effectLst/>
                        </a:rPr>
                        <a:t>Members</a:t>
                      </a:r>
                      <a:endParaRPr lang="en-IN" sz="1600" b="1" i="0" u="none" strike="noStrike" dirty="0">
                        <a:solidFill>
                          <a:srgbClr val="000000"/>
                        </a:solidFill>
                        <a:effectLst/>
                        <a:latin typeface="Trebuchet MS" panose="020B0603020202020204" pitchFamily="34" charset="0"/>
                      </a:endParaRPr>
                    </a:p>
                  </a:txBody>
                  <a:tcPr marL="6261" marR="6261" marT="6261" marB="0" anchor="b"/>
                </a:tc>
                <a:extLst>
                  <a:ext uri="{0D108BD9-81ED-4DB2-BD59-A6C34878D82A}">
                    <a16:rowId xmlns:a16="http://schemas.microsoft.com/office/drawing/2014/main" val="10000"/>
                  </a:ext>
                </a:extLst>
              </a:tr>
              <a:tr h="962355">
                <a:tc>
                  <a:txBody>
                    <a:bodyPr/>
                    <a:lstStyle/>
                    <a:p>
                      <a:pPr algn="l" fontAlgn="b"/>
                      <a:r>
                        <a:rPr lang="en-US" sz="1600" u="none" strike="noStrike" kern="1200" dirty="0">
                          <a:solidFill>
                            <a:schemeClr val="dk1"/>
                          </a:solidFill>
                          <a:effectLst/>
                          <a:latin typeface="+mn-lt"/>
                          <a:ea typeface="+mn-ea"/>
                          <a:cs typeface="+mn-cs"/>
                        </a:rPr>
                        <a:t>Presidential Town Hall Meeting with Students</a:t>
                      </a:r>
                    </a:p>
                  </a:txBody>
                  <a:tcPr marL="6261" marR="6261" marT="6261" marB="0" anchor="ctr"/>
                </a:tc>
                <a:tc>
                  <a:txBody>
                    <a:bodyPr/>
                    <a:lstStyle/>
                    <a:p>
                      <a:pPr algn="l" fontAlgn="b"/>
                      <a:r>
                        <a:rPr lang="en-IN" sz="1600" u="none" strike="noStrike" kern="1200" dirty="0">
                          <a:solidFill>
                            <a:schemeClr val="dk1"/>
                          </a:solidFill>
                          <a:effectLst/>
                          <a:latin typeface="+mn-lt"/>
                          <a:ea typeface="+mn-ea"/>
                          <a:cs typeface="+mn-cs"/>
                        </a:rPr>
                        <a:t>28 June, 2020</a:t>
                      </a:r>
                    </a:p>
                  </a:txBody>
                  <a:tcPr marL="6261" marR="6261" marT="6261" marB="0" anchor="ctr"/>
                </a:tc>
                <a:tc>
                  <a:txBody>
                    <a:bodyPr/>
                    <a:lstStyle/>
                    <a:p>
                      <a:pPr algn="l" fontAlgn="b"/>
                      <a:r>
                        <a:rPr lang="en-IN" sz="1600" u="none" strike="noStrike" kern="1200" dirty="0">
                          <a:solidFill>
                            <a:schemeClr val="dk1"/>
                          </a:solidFill>
                          <a:effectLst/>
                          <a:latin typeface="+mn-lt"/>
                          <a:ea typeface="+mn-ea"/>
                          <a:cs typeface="+mn-cs"/>
                        </a:rPr>
                        <a:t>1100–1200</a:t>
                      </a:r>
                    </a:p>
                  </a:txBody>
                  <a:tcPr marL="6261" marR="6261" marT="6261" marB="0" anchor="ctr"/>
                </a:tc>
                <a:tc>
                  <a:txBody>
                    <a:bodyPr/>
                    <a:lstStyle/>
                    <a:p>
                      <a:pPr algn="l" fontAlgn="b"/>
                      <a:r>
                        <a:rPr lang="en-IN" sz="1600" u="none" strike="noStrike" kern="1200">
                          <a:solidFill>
                            <a:schemeClr val="dk1"/>
                          </a:solidFill>
                          <a:effectLst/>
                          <a:latin typeface="+mn-lt"/>
                          <a:ea typeface="+mn-ea"/>
                          <a:cs typeface="+mn-cs"/>
                        </a:rPr>
                        <a:t>Non CPD Event</a:t>
                      </a:r>
                    </a:p>
                  </a:txBody>
                  <a:tcPr marL="6261" marR="6261" marT="6261" marB="0" anchor="ctr"/>
                </a:tc>
                <a:tc>
                  <a:txBody>
                    <a:bodyPr/>
                    <a:lstStyle/>
                    <a:p>
                      <a:pPr algn="l" fontAlgn="b"/>
                      <a:r>
                        <a:rPr lang="en-IN" sz="1600" u="none" strike="noStrike" kern="1200" dirty="0">
                          <a:solidFill>
                            <a:schemeClr val="dk1"/>
                          </a:solidFill>
                          <a:effectLst/>
                          <a:latin typeface="+mn-lt"/>
                          <a:ea typeface="+mn-ea"/>
                          <a:cs typeface="+mn-cs"/>
                        </a:rPr>
                        <a:t>For Students</a:t>
                      </a:r>
                    </a:p>
                  </a:txBody>
                  <a:tcPr marL="6261" marR="6261" marT="6261" marB="0" anchor="ctr"/>
                </a:tc>
                <a:extLst>
                  <a:ext uri="{0D108BD9-81ED-4DB2-BD59-A6C34878D82A}">
                    <a16:rowId xmlns:a16="http://schemas.microsoft.com/office/drawing/2014/main" val="10001"/>
                  </a:ext>
                </a:extLst>
              </a:tr>
              <a:tr h="920229">
                <a:tc>
                  <a:txBody>
                    <a:bodyPr/>
                    <a:lstStyle/>
                    <a:p>
                      <a:pPr algn="l" fontAlgn="b"/>
                      <a:r>
                        <a:rPr lang="en-US" sz="1600" u="none" strike="noStrike" dirty="0">
                          <a:effectLst/>
                        </a:rPr>
                        <a:t>Webinar On Adapting to trends in Life Insurance</a:t>
                      </a:r>
                      <a:endParaRPr lang="en-US" sz="1600" b="0" i="0" u="none" strike="noStrike" dirty="0">
                        <a:solidFill>
                          <a:srgbClr val="000000"/>
                        </a:solidFill>
                        <a:effectLst/>
                        <a:latin typeface="Trebuchet MS" panose="020B0603020202020204" pitchFamily="34" charset="0"/>
                      </a:endParaRPr>
                    </a:p>
                  </a:txBody>
                  <a:tcPr marL="6261" marR="6261" marT="6261" marB="0" anchor="ctr"/>
                </a:tc>
                <a:tc>
                  <a:txBody>
                    <a:bodyPr/>
                    <a:lstStyle/>
                    <a:p>
                      <a:pPr algn="l" fontAlgn="b"/>
                      <a:r>
                        <a:rPr lang="en-IN" sz="1600" u="none" strike="noStrike" dirty="0">
                          <a:effectLst/>
                        </a:rPr>
                        <a:t>1 July, 2020</a:t>
                      </a:r>
                      <a:endParaRPr lang="en-IN" sz="1600" b="0" i="0" u="none" strike="noStrike" dirty="0">
                        <a:solidFill>
                          <a:srgbClr val="000000"/>
                        </a:solidFill>
                        <a:effectLst/>
                        <a:latin typeface="Trebuchet MS" panose="020B0603020202020204" pitchFamily="34" charset="0"/>
                      </a:endParaRPr>
                    </a:p>
                  </a:txBody>
                  <a:tcPr marL="6261" marR="6261" marT="6261" marB="0" anchor="ctr"/>
                </a:tc>
                <a:tc>
                  <a:txBody>
                    <a:bodyPr/>
                    <a:lstStyle/>
                    <a:p>
                      <a:pPr algn="l" fontAlgn="b"/>
                      <a:r>
                        <a:rPr lang="de-DE" sz="1600" u="none" strike="noStrike" dirty="0">
                          <a:effectLst/>
                        </a:rPr>
                        <a:t>1000-1200 </a:t>
                      </a:r>
                      <a:endParaRPr lang="de-DE" sz="1600" b="0" i="0" u="none" strike="noStrike" dirty="0">
                        <a:solidFill>
                          <a:srgbClr val="000000"/>
                        </a:solidFill>
                        <a:effectLst/>
                        <a:latin typeface="Trebuchet MS" panose="020B0603020202020204" pitchFamily="34" charset="0"/>
                      </a:endParaRPr>
                    </a:p>
                  </a:txBody>
                  <a:tcPr marL="6261" marR="6261" marT="6261" marB="0" anchor="ctr"/>
                </a:tc>
                <a:tc>
                  <a:txBody>
                    <a:bodyPr/>
                    <a:lstStyle/>
                    <a:p>
                      <a:pPr algn="l" fontAlgn="b"/>
                      <a:r>
                        <a:rPr lang="en-US" sz="1600" u="none" strike="noStrike" dirty="0">
                          <a:effectLst/>
                        </a:rPr>
                        <a:t>120 minutes (Technical – Life Insurance)</a:t>
                      </a:r>
                      <a:endParaRPr lang="en-US" sz="1600" b="0" i="0" u="none" strike="noStrike" dirty="0">
                        <a:solidFill>
                          <a:srgbClr val="000000"/>
                        </a:solidFill>
                        <a:effectLst/>
                        <a:latin typeface="Trebuchet MS" panose="020B0603020202020204" pitchFamily="34" charset="0"/>
                      </a:endParaRPr>
                    </a:p>
                  </a:txBody>
                  <a:tcPr marL="6261" marR="6261" marT="6261" marB="0" anchor="ctr"/>
                </a:tc>
                <a:tc>
                  <a:txBody>
                    <a:bodyPr/>
                    <a:lstStyle/>
                    <a:p>
                      <a:pPr algn="l" fontAlgn="b"/>
                      <a:r>
                        <a:rPr lang="en-IN" sz="1600" u="none" strike="noStrike" dirty="0">
                          <a:effectLst/>
                        </a:rPr>
                        <a:t>Members &amp; Non-members</a:t>
                      </a:r>
                      <a:endParaRPr lang="en-IN" sz="1600" b="0" i="0" u="none" strike="noStrike" dirty="0">
                        <a:solidFill>
                          <a:srgbClr val="000000"/>
                        </a:solidFill>
                        <a:effectLst/>
                        <a:latin typeface="Trebuchet MS" panose="020B0603020202020204" pitchFamily="34" charset="0"/>
                      </a:endParaRPr>
                    </a:p>
                  </a:txBody>
                  <a:tcPr marL="6261" marR="6261" marT="6261" marB="0" anchor="ctr"/>
                </a:tc>
                <a:extLst>
                  <a:ext uri="{0D108BD9-81ED-4DB2-BD59-A6C34878D82A}">
                    <a16:rowId xmlns:a16="http://schemas.microsoft.com/office/drawing/2014/main" val="10002"/>
                  </a:ext>
                </a:extLst>
              </a:tr>
              <a:tr h="1003886">
                <a:tc>
                  <a:txBody>
                    <a:bodyPr/>
                    <a:lstStyle/>
                    <a:p>
                      <a:pPr algn="l" fontAlgn="b"/>
                      <a:r>
                        <a:rPr lang="en-US" sz="1600" u="none" strike="noStrike" dirty="0">
                          <a:effectLst/>
                        </a:rPr>
                        <a:t>Tech Talk on Compensated Absences and other long term Employee Benefits</a:t>
                      </a:r>
                      <a:endParaRPr lang="en-US" sz="1600" b="0" i="0" u="none" strike="noStrike" dirty="0">
                        <a:solidFill>
                          <a:srgbClr val="000000"/>
                        </a:solidFill>
                        <a:effectLst/>
                        <a:latin typeface="Trebuchet MS" panose="020B0603020202020204" pitchFamily="34" charset="0"/>
                      </a:endParaRPr>
                    </a:p>
                  </a:txBody>
                  <a:tcPr marL="6261" marR="6261" marT="6261" marB="0" anchor="ctr"/>
                </a:tc>
                <a:tc>
                  <a:txBody>
                    <a:bodyPr/>
                    <a:lstStyle/>
                    <a:p>
                      <a:pPr algn="l" fontAlgn="b"/>
                      <a:r>
                        <a:rPr lang="en-IN" sz="1600" u="none" strike="noStrike" dirty="0">
                          <a:effectLst/>
                        </a:rPr>
                        <a:t>9 July, 2020</a:t>
                      </a:r>
                      <a:endParaRPr lang="en-IN" sz="1600" b="0" i="0" u="none" strike="noStrike" dirty="0">
                        <a:solidFill>
                          <a:srgbClr val="000000"/>
                        </a:solidFill>
                        <a:effectLst/>
                        <a:latin typeface="Trebuchet MS" panose="020B0603020202020204" pitchFamily="34" charset="0"/>
                      </a:endParaRPr>
                    </a:p>
                  </a:txBody>
                  <a:tcPr marL="6261" marR="6261" marT="6261" marB="0" anchor="ctr"/>
                </a:tc>
                <a:tc>
                  <a:txBody>
                    <a:bodyPr/>
                    <a:lstStyle/>
                    <a:p>
                      <a:pPr algn="l" fontAlgn="b"/>
                      <a:r>
                        <a:rPr lang="en-IN" sz="1600" u="none" strike="noStrike" dirty="0">
                          <a:effectLst/>
                        </a:rPr>
                        <a:t>1700-1800</a:t>
                      </a:r>
                      <a:endParaRPr lang="en-IN" sz="1600" b="0" i="0" u="none" strike="noStrike" dirty="0">
                        <a:solidFill>
                          <a:srgbClr val="000000"/>
                        </a:solidFill>
                        <a:effectLst/>
                        <a:latin typeface="Trebuchet MS" panose="020B0603020202020204" pitchFamily="34" charset="0"/>
                      </a:endParaRPr>
                    </a:p>
                  </a:txBody>
                  <a:tcPr marL="6261" marR="6261" marT="6261" marB="0" anchor="ctr"/>
                </a:tc>
                <a:tc>
                  <a:txBody>
                    <a:bodyPr/>
                    <a:lstStyle/>
                    <a:p>
                      <a:pPr algn="l" fontAlgn="b"/>
                      <a:r>
                        <a:rPr lang="en-IN" sz="1600" u="none" strike="noStrike" dirty="0">
                          <a:effectLst/>
                        </a:rPr>
                        <a:t>Non CPD Event</a:t>
                      </a:r>
                      <a:endParaRPr lang="en-IN" sz="1600" b="0" i="0" u="none" strike="noStrike" dirty="0">
                        <a:solidFill>
                          <a:srgbClr val="000000"/>
                        </a:solidFill>
                        <a:effectLst/>
                        <a:latin typeface="Trebuchet MS" panose="020B0603020202020204" pitchFamily="34" charset="0"/>
                      </a:endParaRPr>
                    </a:p>
                  </a:txBody>
                  <a:tcPr marL="6261" marR="6261" marT="6261" marB="0" anchor="ctr"/>
                </a:tc>
                <a:tc>
                  <a:txBody>
                    <a:bodyPr/>
                    <a:lstStyle/>
                    <a:p>
                      <a:pPr algn="l" fontAlgn="b"/>
                      <a:r>
                        <a:rPr lang="en-IN" sz="1600" u="none" strike="noStrike" dirty="0">
                          <a:effectLst/>
                        </a:rPr>
                        <a:t>Student, Associates &amp; Non-Members</a:t>
                      </a:r>
                      <a:endParaRPr lang="en-IN" sz="1600" b="0" i="0" u="none" strike="noStrike" dirty="0">
                        <a:solidFill>
                          <a:srgbClr val="000000"/>
                        </a:solidFill>
                        <a:effectLst/>
                        <a:latin typeface="Trebuchet MS" panose="020B0603020202020204" pitchFamily="34" charset="0"/>
                      </a:endParaRPr>
                    </a:p>
                  </a:txBody>
                  <a:tcPr marL="6261" marR="6261" marT="6261" marB="0" anchor="ctr"/>
                </a:tc>
                <a:extLst>
                  <a:ext uri="{0D108BD9-81ED-4DB2-BD59-A6C34878D82A}">
                    <a16:rowId xmlns:a16="http://schemas.microsoft.com/office/drawing/2014/main" val="10003"/>
                  </a:ext>
                </a:extLst>
              </a:tr>
              <a:tr h="669257">
                <a:tc>
                  <a:txBody>
                    <a:bodyPr/>
                    <a:lstStyle/>
                    <a:p>
                      <a:pPr algn="l" fontAlgn="b"/>
                      <a:r>
                        <a:rPr lang="en-IN" sz="1600" u="none" strike="noStrike" kern="1200" dirty="0">
                          <a:solidFill>
                            <a:schemeClr val="dk1"/>
                          </a:solidFill>
                          <a:effectLst/>
                          <a:latin typeface="+mn-lt"/>
                          <a:ea typeface="+mn-ea"/>
                          <a:cs typeface="+mn-cs"/>
                        </a:rPr>
                        <a:t>Impact of IFRS 17 on Product Design and Pricing</a:t>
                      </a:r>
                    </a:p>
                  </a:txBody>
                  <a:tcPr marL="6350" marR="6350" marT="6350" marB="0" anchor="ctr"/>
                </a:tc>
                <a:tc>
                  <a:txBody>
                    <a:bodyPr/>
                    <a:lstStyle/>
                    <a:p>
                      <a:pPr marL="0" algn="l" defTabSz="914400" rtl="0" eaLnBrk="1" fontAlgn="b" latinLnBrk="0" hangingPunct="1"/>
                      <a:r>
                        <a:rPr lang="en-IN" sz="1600" u="none" strike="noStrike" kern="1200" dirty="0">
                          <a:solidFill>
                            <a:schemeClr val="dk1"/>
                          </a:solidFill>
                          <a:effectLst/>
                          <a:latin typeface="+mn-lt"/>
                          <a:ea typeface="+mn-ea"/>
                          <a:cs typeface="+mn-cs"/>
                        </a:rPr>
                        <a:t>16 July, 2020</a:t>
                      </a:r>
                    </a:p>
                  </a:txBody>
                  <a:tcPr marL="6261" marR="6261" marT="6261" marB="0" anchor="ctr"/>
                </a:tc>
                <a:tc>
                  <a:txBody>
                    <a:bodyPr/>
                    <a:lstStyle/>
                    <a:p>
                      <a:pPr algn="l" fontAlgn="b"/>
                      <a:r>
                        <a:rPr lang="en-IN" sz="1600" u="none" strike="noStrike" kern="1200" dirty="0">
                          <a:solidFill>
                            <a:schemeClr val="dk1"/>
                          </a:solidFill>
                          <a:effectLst/>
                          <a:latin typeface="+mn-lt"/>
                          <a:ea typeface="+mn-ea"/>
                          <a:cs typeface="+mn-cs"/>
                        </a:rPr>
                        <a:t>1600-1730</a:t>
                      </a:r>
                    </a:p>
                  </a:txBody>
                  <a:tcPr marL="6261" marR="6261" marT="6261" marB="0" anchor="ctr"/>
                </a:tc>
                <a:tc>
                  <a:txBody>
                    <a:bodyPr/>
                    <a:lstStyle/>
                    <a:p>
                      <a:pPr algn="l" fontAlgn="b"/>
                      <a:r>
                        <a:rPr lang="en-IN" sz="1600" u="none" strike="noStrike" kern="1200" dirty="0">
                          <a:solidFill>
                            <a:schemeClr val="dk1"/>
                          </a:solidFill>
                          <a:effectLst/>
                          <a:latin typeface="+mn-lt"/>
                          <a:ea typeface="+mn-ea"/>
                          <a:cs typeface="+mn-cs"/>
                        </a:rPr>
                        <a:t> Any </a:t>
                      </a:r>
                    </a:p>
                  </a:txBody>
                  <a:tcPr marL="6261" marR="6261" marT="6261" marB="0" anchor="ctr"/>
                </a:tc>
                <a:tc>
                  <a:txBody>
                    <a:bodyPr/>
                    <a:lstStyle/>
                    <a:p>
                      <a:pPr algn="l" fontAlgn="b"/>
                      <a:r>
                        <a:rPr lang="en-IN" sz="1600" u="none" strike="noStrike" dirty="0">
                          <a:effectLst/>
                        </a:rPr>
                        <a:t>Members &amp; Non-members</a:t>
                      </a:r>
                      <a:endParaRPr lang="en-IN" sz="1600" b="0" i="0" u="none" strike="noStrike" dirty="0">
                        <a:solidFill>
                          <a:srgbClr val="000000"/>
                        </a:solidFill>
                        <a:effectLst/>
                        <a:latin typeface="Trebuchet MS" panose="020B0603020202020204" pitchFamily="34" charset="0"/>
                      </a:endParaRPr>
                    </a:p>
                  </a:txBody>
                  <a:tcPr marL="6261" marR="6261" marT="6261" marB="0" anchor="ctr"/>
                </a:tc>
                <a:extLst>
                  <a:ext uri="{0D108BD9-81ED-4DB2-BD59-A6C34878D82A}">
                    <a16:rowId xmlns:a16="http://schemas.microsoft.com/office/drawing/2014/main" val="10004"/>
                  </a:ext>
                </a:extLst>
              </a:tr>
              <a:tr h="1028088">
                <a:tc>
                  <a:txBody>
                    <a:bodyPr/>
                    <a:lstStyle/>
                    <a:p>
                      <a:pPr algn="l" fontAlgn="b"/>
                      <a:r>
                        <a:rPr lang="en-IN" sz="1600" u="none" strike="noStrike" kern="1200" dirty="0">
                          <a:solidFill>
                            <a:schemeClr val="dk1"/>
                          </a:solidFill>
                          <a:effectLst/>
                          <a:latin typeface="+mn-lt"/>
                          <a:ea typeface="+mn-ea"/>
                          <a:cs typeface="+mn-cs"/>
                        </a:rPr>
                        <a:t>Webinar on Ayushman Bharat Health Insurance Scheme</a:t>
                      </a:r>
                    </a:p>
                  </a:txBody>
                  <a:tcPr marL="6350" marR="6350" marT="6350" marB="0" anchor="ctr"/>
                </a:tc>
                <a:tc>
                  <a:txBody>
                    <a:bodyPr/>
                    <a:lstStyle/>
                    <a:p>
                      <a:pPr marL="0" algn="l" defTabSz="914400" rtl="0" eaLnBrk="1" fontAlgn="b" latinLnBrk="0" hangingPunct="1"/>
                      <a:r>
                        <a:rPr lang="en-IN" sz="1600" u="none" strike="noStrike" kern="1200" dirty="0">
                          <a:solidFill>
                            <a:schemeClr val="dk1"/>
                          </a:solidFill>
                          <a:effectLst/>
                          <a:latin typeface="+mn-lt"/>
                          <a:ea typeface="+mn-ea"/>
                          <a:cs typeface="+mn-cs"/>
                        </a:rPr>
                        <a:t>24 July, 2020</a:t>
                      </a:r>
                    </a:p>
                  </a:txBody>
                  <a:tcPr marL="6261" marR="6261" marT="6261" marB="0" anchor="ctr"/>
                </a:tc>
                <a:tc>
                  <a:txBody>
                    <a:bodyPr/>
                    <a:lstStyle/>
                    <a:p>
                      <a:pPr algn="l" fontAlgn="b"/>
                      <a:r>
                        <a:rPr lang="en-IN" sz="1600" u="none" strike="noStrike" kern="1200" dirty="0">
                          <a:solidFill>
                            <a:schemeClr val="dk1"/>
                          </a:solidFill>
                          <a:effectLst/>
                          <a:latin typeface="+mn-lt"/>
                          <a:ea typeface="+mn-ea"/>
                          <a:cs typeface="+mn-cs"/>
                        </a:rPr>
                        <a:t>1600-1730</a:t>
                      </a:r>
                    </a:p>
                  </a:txBody>
                  <a:tcPr marL="6261" marR="6261" marT="6261" marB="0" anchor="ctr"/>
                </a:tc>
                <a:tc>
                  <a:txBody>
                    <a:bodyPr/>
                    <a:lstStyle/>
                    <a:p>
                      <a:pPr algn="l" fontAlgn="b"/>
                      <a:r>
                        <a:rPr lang="en-US" sz="1600" u="none" strike="noStrike" dirty="0">
                          <a:effectLst/>
                        </a:rPr>
                        <a:t>90 minutes (Technical – Health Insurance)</a:t>
                      </a:r>
                      <a:endParaRPr lang="en-US" sz="1600" b="0" i="0" u="none" strike="noStrike" dirty="0">
                        <a:solidFill>
                          <a:srgbClr val="000000"/>
                        </a:solidFill>
                        <a:effectLst/>
                        <a:latin typeface="Trebuchet MS" panose="020B0603020202020204" pitchFamily="34" charset="0"/>
                      </a:endParaRPr>
                    </a:p>
                  </a:txBody>
                  <a:tcPr marL="6261" marR="6261" marT="6261" marB="0" anchor="ctr"/>
                </a:tc>
                <a:tc>
                  <a:txBody>
                    <a:bodyPr/>
                    <a:lstStyle/>
                    <a:p>
                      <a:pPr algn="l" fontAlgn="b"/>
                      <a:r>
                        <a:rPr lang="en-IN" sz="1600" u="none" strike="noStrike" dirty="0">
                          <a:effectLst/>
                        </a:rPr>
                        <a:t>Members &amp; Non-members</a:t>
                      </a:r>
                      <a:endParaRPr lang="en-IN" sz="1600" b="0" i="0" u="none" strike="noStrike" dirty="0">
                        <a:solidFill>
                          <a:srgbClr val="000000"/>
                        </a:solidFill>
                        <a:effectLst/>
                        <a:latin typeface="Trebuchet MS" panose="020B0603020202020204" pitchFamily="34" charset="0"/>
                      </a:endParaRPr>
                    </a:p>
                  </a:txBody>
                  <a:tcPr marL="6261" marR="6261" marT="6261" marB="0" anchor="ctr"/>
                </a:tc>
                <a:extLst>
                  <a:ext uri="{0D108BD9-81ED-4DB2-BD59-A6C34878D82A}">
                    <a16:rowId xmlns:a16="http://schemas.microsoft.com/office/drawing/2014/main" val="10005"/>
                  </a:ext>
                </a:extLst>
              </a:tr>
            </a:tbl>
          </a:graphicData>
        </a:graphic>
      </p:graphicFrame>
      <p:sp>
        <p:nvSpPr>
          <p:cNvPr id="3" name="TextBox 2"/>
          <p:cNvSpPr txBox="1"/>
          <p:nvPr/>
        </p:nvSpPr>
        <p:spPr>
          <a:xfrm>
            <a:off x="1447800" y="304800"/>
            <a:ext cx="5562600" cy="553998"/>
          </a:xfrm>
          <a:prstGeom prst="rect">
            <a:avLst/>
          </a:prstGeom>
          <a:noFill/>
        </p:spPr>
        <p:txBody>
          <a:bodyPr wrap="square" rtlCol="0">
            <a:spAutoFit/>
          </a:bodyPr>
          <a:lstStyle/>
          <a:p>
            <a:r>
              <a:rPr lang="en-US" sz="3000" b="1" dirty="0"/>
              <a:t>Upcoming Webinars</a:t>
            </a:r>
          </a:p>
        </p:txBody>
      </p:sp>
    </p:spTree>
    <p:extLst>
      <p:ext uri="{BB962C8B-B14F-4D97-AF65-F5344CB8AC3E}">
        <p14:creationId xmlns:p14="http://schemas.microsoft.com/office/powerpoint/2010/main" val="4777729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653" y="152400"/>
            <a:ext cx="1085347" cy="1093347"/>
          </a:xfrm>
          <a:prstGeom prst="rect">
            <a:avLst/>
          </a:prstGeom>
          <a:blipFill dpi="0" rotWithShape="1">
            <a:blip r:embed="rId5" cstate="print"/>
            <a:srcRect/>
            <a:stretch>
              <a:fillRect/>
            </a:stretch>
          </a:blipFill>
        </p:spPr>
      </p:pic>
      <p:sp>
        <p:nvSpPr>
          <p:cNvPr id="5" name="Footer Placeholder 4"/>
          <p:cNvSpPr txBox="1">
            <a:spLocks/>
          </p:cNvSpPr>
          <p:nvPr/>
        </p:nvSpPr>
        <p:spPr>
          <a:xfrm>
            <a:off x="6743700" y="6500836"/>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 name="TextBox 3">
            <a:extLst>
              <a:ext uri="{FF2B5EF4-FFF2-40B4-BE49-F238E27FC236}">
                <a16:creationId xmlns:a16="http://schemas.microsoft.com/office/drawing/2014/main" id="{BD7CA887-C77E-4A9A-A49D-2D4A3E329FC6}"/>
              </a:ext>
            </a:extLst>
          </p:cNvPr>
          <p:cNvSpPr txBox="1"/>
          <p:nvPr/>
        </p:nvSpPr>
        <p:spPr>
          <a:xfrm>
            <a:off x="3429000" y="3124200"/>
            <a:ext cx="3733800" cy="923330"/>
          </a:xfrm>
          <a:prstGeom prst="rect">
            <a:avLst/>
          </a:prstGeom>
          <a:solidFill>
            <a:schemeClr val="bg1"/>
          </a:solidFill>
        </p:spPr>
        <p:txBody>
          <a:bodyPr wrap="square" rtlCol="0">
            <a:spAutoFit/>
          </a:bodyPr>
          <a:lstStyle/>
          <a:p>
            <a:pPr algn="ctr"/>
            <a:r>
              <a:rPr lang="en-US" sz="5400" dirty="0"/>
              <a:t>Q&amp;A</a:t>
            </a:r>
          </a:p>
        </p:txBody>
      </p:sp>
    </p:spTree>
    <p:extLst>
      <p:ext uri="{BB962C8B-B14F-4D97-AF65-F5344CB8AC3E}">
        <p14:creationId xmlns:p14="http://schemas.microsoft.com/office/powerpoint/2010/main" val="19102346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085F0D-6BC1-41C3-9538-14275D705E95}"/>
              </a:ext>
            </a:extLst>
          </p:cNvPr>
          <p:cNvSpPr/>
          <p:nvPr/>
        </p:nvSpPr>
        <p:spPr bwMode="auto">
          <a:xfrm>
            <a:off x="1709789" y="1828800"/>
            <a:ext cx="7205611" cy="6731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altLang="en-US" sz="2000" b="1" kern="0" dirty="0">
                <a:latin typeface="Calibri" panose="020F0502020204030204" pitchFamily="34" charset="0"/>
                <a:cs typeface="Calibri" panose="020F0502020204030204" pitchFamily="34" charset="0"/>
              </a:rPr>
              <a:t>A V Karthikeyan</a:t>
            </a:r>
          </a:p>
          <a:p>
            <a:pPr eaLnBrk="0" fontAlgn="base" hangingPunct="0">
              <a:spcBef>
                <a:spcPct val="0"/>
              </a:spcBef>
              <a:spcAft>
                <a:spcPct val="0"/>
              </a:spcAft>
            </a:pPr>
            <a:r>
              <a:rPr lang="en-US" sz="2000" b="1" dirty="0">
                <a:ea typeface="Calibri" panose="020F0502020204030204" pitchFamily="34" charset="0"/>
                <a:cs typeface="Times New Roman" panose="02020603050405020304" pitchFamily="18" charset="0"/>
              </a:rPr>
              <a:t>Appointed Actuary, Reliance General Insurance</a:t>
            </a:r>
            <a:endParaRPr kumimoji="0" lang="en-US" sz="2000" b="1" i="0" u="none" strike="noStrike" cap="none" normalizeH="0" baseline="0" dirty="0">
              <a:ln>
                <a:noFill/>
              </a:ln>
              <a:solidFill>
                <a:schemeClr val="tx1"/>
              </a:solidFill>
              <a:effectLst/>
              <a:latin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653" y="152400"/>
            <a:ext cx="1085347" cy="1093347"/>
          </a:xfrm>
          <a:prstGeom prst="rect">
            <a:avLst/>
          </a:prstGeom>
          <a:blipFill dpi="0" rotWithShape="1">
            <a:blip r:embed="rId4" cstate="print"/>
            <a:srcRect/>
            <a:stretch>
              <a:fillRect/>
            </a:stretch>
          </a:blipFill>
        </p:spPr>
      </p:pic>
      <p:sp>
        <p:nvSpPr>
          <p:cNvPr id="4" name="Rectangle 3"/>
          <p:cNvSpPr txBox="1">
            <a:spLocks noChangeArrowheads="1"/>
          </p:cNvSpPr>
          <p:nvPr/>
        </p:nvSpPr>
        <p:spPr>
          <a:xfrm>
            <a:off x="1409700" y="3200400"/>
            <a:ext cx="7505700" cy="2590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just">
              <a:spcBef>
                <a:spcPts val="0"/>
              </a:spcBef>
              <a:spcAft>
                <a:spcPts val="800"/>
              </a:spcAft>
              <a:buClr>
                <a:srgbClr val="0070C0"/>
              </a:buClr>
              <a:buSzPct val="85000"/>
              <a:buFont typeface="Wingdings" panose="05000000000000000000" pitchFamily="2" charset="2"/>
              <a:buChar char="£"/>
            </a:pPr>
            <a:endParaRPr lang="en-US" sz="1600" dirty="0">
              <a:latin typeface="Calibri" panose="020F0502020204030204" pitchFamily="34" charset="0"/>
              <a:cs typeface="Calibri" panose="020F0502020204030204" pitchFamily="34" charset="0"/>
            </a:endParaRPr>
          </a:p>
        </p:txBody>
      </p:sp>
      <p:sp>
        <p:nvSpPr>
          <p:cNvPr id="5" name="Footer Placeholder 4"/>
          <p:cNvSpPr txBox="1">
            <a:spLocks/>
          </p:cNvSpPr>
          <p:nvPr/>
        </p:nvSpPr>
        <p:spPr>
          <a:xfrm>
            <a:off x="6743700" y="6500836"/>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Rectangle 2">
            <a:extLst>
              <a:ext uri="{FF2B5EF4-FFF2-40B4-BE49-F238E27FC236}">
                <a16:creationId xmlns:a16="http://schemas.microsoft.com/office/drawing/2014/main" id="{76941848-6B8B-4D78-9F95-242573243A22}"/>
              </a:ext>
            </a:extLst>
          </p:cNvPr>
          <p:cNvSpPr txBox="1">
            <a:spLocks noChangeArrowheads="1"/>
          </p:cNvSpPr>
          <p:nvPr/>
        </p:nvSpPr>
        <p:spPr>
          <a:xfrm>
            <a:off x="1538438" y="418294"/>
            <a:ext cx="59436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500" b="1" kern="0" dirty="0">
                <a:solidFill>
                  <a:schemeClr val="tx1"/>
                </a:solidFill>
                <a:latin typeface="Calibri" panose="020F0502020204030204" pitchFamily="34" charset="0"/>
                <a:cs typeface="Calibri" panose="020F0502020204030204" pitchFamily="34" charset="0"/>
              </a:rPr>
              <a:t>Speaker’s profile</a:t>
            </a:r>
            <a:r>
              <a:rPr lang="en-US" altLang="en-US" sz="3200" kern="0" dirty="0">
                <a:solidFill>
                  <a:schemeClr val="tx1"/>
                </a:solidFill>
                <a:latin typeface="Calibri" panose="020F0502020204030204" pitchFamily="34" charset="0"/>
                <a:cs typeface="Calibri" panose="020F0502020204030204" pitchFamily="34" charset="0"/>
              </a:rPr>
              <a:t> </a:t>
            </a:r>
          </a:p>
        </p:txBody>
      </p:sp>
      <p:sp>
        <p:nvSpPr>
          <p:cNvPr id="8" name="Rectangle 3">
            <a:extLst>
              <a:ext uri="{FF2B5EF4-FFF2-40B4-BE49-F238E27FC236}">
                <a16:creationId xmlns:a16="http://schemas.microsoft.com/office/drawing/2014/main" id="{7200CEE6-C489-4B18-BC65-012A3B1D09A1}"/>
              </a:ext>
            </a:extLst>
          </p:cNvPr>
          <p:cNvSpPr txBox="1">
            <a:spLocks noChangeArrowheads="1"/>
          </p:cNvSpPr>
          <p:nvPr/>
        </p:nvSpPr>
        <p:spPr>
          <a:xfrm>
            <a:off x="2209800" y="1828800"/>
            <a:ext cx="6705600" cy="838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endParaRPr lang="en-US" sz="1800" dirty="0">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2B7806D3-7E00-4D15-890E-9BEB9A40EDC7}"/>
              </a:ext>
            </a:extLst>
          </p:cNvPr>
          <p:cNvSpPr/>
          <p:nvPr/>
        </p:nvSpPr>
        <p:spPr>
          <a:xfrm>
            <a:off x="1925689" y="2627261"/>
            <a:ext cx="6476999" cy="2585323"/>
          </a:xfrm>
          <a:prstGeom prst="rect">
            <a:avLst/>
          </a:prstGeom>
        </p:spPr>
        <p:txBody>
          <a:bodyPr wrap="square">
            <a:spAutoFit/>
          </a:bodyPr>
          <a:lstStyle/>
          <a:p>
            <a:endParaRPr lang="en-US" dirty="0">
              <a:ea typeface="Calibri" panose="020F0502020204030204" pitchFamily="34" charset="0"/>
              <a:cs typeface="Times New Roman" panose="02020603050405020304" pitchFamily="18" charset="0"/>
            </a:endParaRPr>
          </a:p>
          <a:p>
            <a:r>
              <a:rPr lang="en-US" dirty="0">
                <a:ea typeface="Calibri" panose="020F0502020204030204" pitchFamily="34" charset="0"/>
                <a:cs typeface="Times New Roman" panose="02020603050405020304" pitchFamily="18" charset="0"/>
              </a:rPr>
              <a:t>A V Karthikeyan is the Appointed Actuary of Reliance General Insurance. He has more than 15 years’ work experience in the Indian General Insurance industry with significant work exposure in underwriting, product designing and actuarial functions.</a:t>
            </a:r>
          </a:p>
          <a:p>
            <a:endParaRPr lang="en-US" dirty="0">
              <a:ea typeface="Calibri" panose="020F0502020204030204" pitchFamily="34" charset="0"/>
              <a:cs typeface="Times New Roman" panose="02020603050405020304" pitchFamily="18" charset="0"/>
            </a:endParaRPr>
          </a:p>
          <a:p>
            <a:r>
              <a:rPr lang="en-US" dirty="0">
                <a:ea typeface="Calibri" panose="020F0502020204030204" pitchFamily="34" charset="0"/>
                <a:cs typeface="Times New Roman" panose="02020603050405020304" pitchFamily="18" charset="0"/>
              </a:rPr>
              <a:t>Karthikeyan is a FIAI and a CERA. Before the actuarial qualifications, he holds a MBA and a Bachelors in Agricultural Sciences [BSc (Agriculture)].</a:t>
            </a:r>
            <a:endParaRPr lang="en-IN" dirty="0"/>
          </a:p>
        </p:txBody>
      </p:sp>
      <p:pic>
        <p:nvPicPr>
          <p:cNvPr id="11" name="Picture 10" descr="IMG-20200602-WA0034.jpg"/>
          <p:cNvPicPr>
            <a:picLocks noChangeAspect="1"/>
          </p:cNvPicPr>
          <p:nvPr/>
        </p:nvPicPr>
        <p:blipFill>
          <a:blip r:embed="rId5" cstate="print"/>
          <a:stretch>
            <a:fillRect/>
          </a:stretch>
        </p:blipFill>
        <p:spPr>
          <a:xfrm>
            <a:off x="414389" y="1466143"/>
            <a:ext cx="1295400" cy="1563514"/>
          </a:xfrm>
          <a:prstGeom prst="rect">
            <a:avLst/>
          </a:prstGeom>
        </p:spPr>
      </p:pic>
    </p:spTree>
    <p:extLst>
      <p:ext uri="{BB962C8B-B14F-4D97-AF65-F5344CB8AC3E}">
        <p14:creationId xmlns:p14="http://schemas.microsoft.com/office/powerpoint/2010/main" val="444622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653" y="152400"/>
            <a:ext cx="1085347" cy="1093347"/>
          </a:xfrm>
          <a:prstGeom prst="rect">
            <a:avLst/>
          </a:prstGeom>
          <a:blipFill dpi="0" rotWithShape="1">
            <a:blip r:embed="rId4" cstate="print"/>
            <a:srcRect/>
            <a:stretch>
              <a:fillRect/>
            </a:stretch>
          </a:blipFill>
        </p:spPr>
      </p:pic>
      <p:sp>
        <p:nvSpPr>
          <p:cNvPr id="5" name="Footer Placeholder 4"/>
          <p:cNvSpPr txBox="1">
            <a:spLocks/>
          </p:cNvSpPr>
          <p:nvPr/>
        </p:nvSpPr>
        <p:spPr>
          <a:xfrm>
            <a:off x="6743700" y="6500836"/>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Rectangle 2">
            <a:extLst>
              <a:ext uri="{FF2B5EF4-FFF2-40B4-BE49-F238E27FC236}">
                <a16:creationId xmlns:a16="http://schemas.microsoft.com/office/drawing/2014/main" id="{2F5409DD-4E58-42BE-8BE8-D2444423FA23}"/>
              </a:ext>
            </a:extLst>
          </p:cNvPr>
          <p:cNvSpPr txBox="1">
            <a:spLocks noChangeArrowheads="1"/>
          </p:cNvSpPr>
          <p:nvPr/>
        </p:nvSpPr>
        <p:spPr>
          <a:xfrm>
            <a:off x="1524000" y="463109"/>
            <a:ext cx="59436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600" kern="0" dirty="0">
                <a:solidFill>
                  <a:schemeClr val="tx1"/>
                </a:solidFill>
                <a:latin typeface="Calibri" panose="020F0502020204030204" pitchFamily="34" charset="0"/>
                <a:cs typeface="Calibri" panose="020F0502020204030204" pitchFamily="34" charset="0"/>
              </a:rPr>
              <a:t>Key questions</a:t>
            </a:r>
          </a:p>
        </p:txBody>
      </p:sp>
      <p:sp>
        <p:nvSpPr>
          <p:cNvPr id="15" name="Rectangle 14">
            <a:extLst>
              <a:ext uri="{FF2B5EF4-FFF2-40B4-BE49-F238E27FC236}">
                <a16:creationId xmlns:a16="http://schemas.microsoft.com/office/drawing/2014/main" id="{80DF018E-0045-4738-BAFC-A46B35158D6A}"/>
              </a:ext>
            </a:extLst>
          </p:cNvPr>
          <p:cNvSpPr/>
          <p:nvPr/>
        </p:nvSpPr>
        <p:spPr bwMode="auto">
          <a:xfrm>
            <a:off x="1295400" y="160020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8DBC6BDF-FD7F-4C19-BA8B-CF7827A3C201}"/>
              </a:ext>
            </a:extLst>
          </p:cNvPr>
          <p:cNvSpPr/>
          <p:nvPr/>
        </p:nvSpPr>
        <p:spPr bwMode="auto">
          <a:xfrm>
            <a:off x="1295400" y="237744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7ABEE08E-5F0E-4DD2-BFEE-0A994CB11198}"/>
              </a:ext>
            </a:extLst>
          </p:cNvPr>
          <p:cNvSpPr/>
          <p:nvPr/>
        </p:nvSpPr>
        <p:spPr bwMode="auto">
          <a:xfrm>
            <a:off x="1295400" y="315468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24168513-AEA2-44F7-86E9-66481D6D9D2D}"/>
              </a:ext>
            </a:extLst>
          </p:cNvPr>
          <p:cNvSpPr/>
          <p:nvPr/>
        </p:nvSpPr>
        <p:spPr bwMode="auto">
          <a:xfrm>
            <a:off x="1295400" y="393192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2F84E4AB-99FE-444D-ADBF-6E7CA48AC907}"/>
              </a:ext>
            </a:extLst>
          </p:cNvPr>
          <p:cNvSpPr/>
          <p:nvPr/>
        </p:nvSpPr>
        <p:spPr bwMode="auto">
          <a:xfrm>
            <a:off x="1295400" y="470916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590C289B-E95D-418E-A829-E0946187F3B0}"/>
              </a:ext>
            </a:extLst>
          </p:cNvPr>
          <p:cNvSpPr/>
          <p:nvPr/>
        </p:nvSpPr>
        <p:spPr bwMode="auto">
          <a:xfrm>
            <a:off x="1295400" y="548640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606E38F-8AA2-4AA3-8E37-2B4A3FF4A3DD}"/>
              </a:ext>
            </a:extLst>
          </p:cNvPr>
          <p:cNvSpPr txBox="1"/>
          <p:nvPr/>
        </p:nvSpPr>
        <p:spPr>
          <a:xfrm>
            <a:off x="1752600" y="1828800"/>
            <a:ext cx="6781800" cy="3046988"/>
          </a:xfrm>
          <a:prstGeom prst="rect">
            <a:avLst/>
          </a:prstGeom>
          <a:noFill/>
        </p:spPr>
        <p:txBody>
          <a:bodyPr wrap="square" rtlCol="0">
            <a:spAutoFit/>
          </a:bodyPr>
          <a:lstStyle/>
          <a:p>
            <a:pPr marL="342900" indent="-342900">
              <a:buFont typeface="+mj-lt"/>
              <a:buAutoNum type="arabicPeriod"/>
            </a:pPr>
            <a:r>
              <a:rPr lang="en-IN" sz="2400" dirty="0">
                <a:latin typeface="+mj-lt"/>
              </a:rPr>
              <a:t>Would it be necessary for a pricing actuary to understand agronomy (including plant physiology) and phenology as compared with the present practice of determining crop insurance premium rates from burning cost?</a:t>
            </a:r>
          </a:p>
          <a:p>
            <a:pPr marL="342900" indent="-342900">
              <a:buFont typeface="+mj-lt"/>
              <a:buAutoNum type="arabicPeriod"/>
            </a:pPr>
            <a:endParaRPr lang="en-IN" sz="2400" dirty="0">
              <a:latin typeface="+mj-lt"/>
            </a:endParaRPr>
          </a:p>
          <a:p>
            <a:pPr marL="342900" indent="-342900">
              <a:buFont typeface="+mj-lt"/>
              <a:buAutoNum type="arabicPeriod"/>
            </a:pPr>
            <a:r>
              <a:rPr lang="en-IN" sz="2400" dirty="0">
                <a:latin typeface="+mj-lt"/>
              </a:rPr>
              <a:t>Would risk assessment become superior if the pricing approach changes as above?</a:t>
            </a:r>
          </a:p>
        </p:txBody>
      </p:sp>
    </p:spTree>
    <p:extLst>
      <p:ext uri="{BB962C8B-B14F-4D97-AF65-F5344CB8AC3E}">
        <p14:creationId xmlns:p14="http://schemas.microsoft.com/office/powerpoint/2010/main" val="397996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653" y="152400"/>
            <a:ext cx="1085347" cy="1093347"/>
          </a:xfrm>
          <a:prstGeom prst="rect">
            <a:avLst/>
          </a:prstGeom>
          <a:blipFill dpi="0" rotWithShape="1">
            <a:blip r:embed="rId5" cstate="print"/>
            <a:srcRect/>
            <a:stretch>
              <a:fillRect/>
            </a:stretch>
          </a:blipFill>
        </p:spPr>
      </p:pic>
      <p:sp>
        <p:nvSpPr>
          <p:cNvPr id="5" name="Footer Placeholder 4"/>
          <p:cNvSpPr txBox="1">
            <a:spLocks/>
          </p:cNvSpPr>
          <p:nvPr/>
        </p:nvSpPr>
        <p:spPr>
          <a:xfrm>
            <a:off x="6743700" y="6500836"/>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15" name="Rectangle 14">
            <a:extLst>
              <a:ext uri="{FF2B5EF4-FFF2-40B4-BE49-F238E27FC236}">
                <a16:creationId xmlns:a16="http://schemas.microsoft.com/office/drawing/2014/main" id="{80DF018E-0045-4738-BAFC-A46B35158D6A}"/>
              </a:ext>
            </a:extLst>
          </p:cNvPr>
          <p:cNvSpPr/>
          <p:nvPr/>
        </p:nvSpPr>
        <p:spPr bwMode="auto">
          <a:xfrm>
            <a:off x="1295400" y="160020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8DBC6BDF-FD7F-4C19-BA8B-CF7827A3C201}"/>
              </a:ext>
            </a:extLst>
          </p:cNvPr>
          <p:cNvSpPr/>
          <p:nvPr/>
        </p:nvSpPr>
        <p:spPr bwMode="auto">
          <a:xfrm>
            <a:off x="1295400" y="237744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7ABEE08E-5F0E-4DD2-BFEE-0A994CB11198}"/>
              </a:ext>
            </a:extLst>
          </p:cNvPr>
          <p:cNvSpPr/>
          <p:nvPr/>
        </p:nvSpPr>
        <p:spPr bwMode="auto">
          <a:xfrm>
            <a:off x="1295400" y="315468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24168513-AEA2-44F7-86E9-66481D6D9D2D}"/>
              </a:ext>
            </a:extLst>
          </p:cNvPr>
          <p:cNvSpPr/>
          <p:nvPr/>
        </p:nvSpPr>
        <p:spPr bwMode="auto">
          <a:xfrm>
            <a:off x="1295400" y="393192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2F84E4AB-99FE-444D-ADBF-6E7CA48AC907}"/>
              </a:ext>
            </a:extLst>
          </p:cNvPr>
          <p:cNvSpPr/>
          <p:nvPr/>
        </p:nvSpPr>
        <p:spPr bwMode="auto">
          <a:xfrm>
            <a:off x="1295400" y="470916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590C289B-E95D-418E-A829-E0946187F3B0}"/>
              </a:ext>
            </a:extLst>
          </p:cNvPr>
          <p:cNvSpPr/>
          <p:nvPr/>
        </p:nvSpPr>
        <p:spPr bwMode="auto">
          <a:xfrm>
            <a:off x="1295400" y="548640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C4220AC-553A-4ACD-8BBD-FFCB49F4E85D}"/>
              </a:ext>
            </a:extLst>
          </p:cNvPr>
          <p:cNvSpPr txBox="1"/>
          <p:nvPr/>
        </p:nvSpPr>
        <p:spPr>
          <a:xfrm>
            <a:off x="1263445" y="2409141"/>
            <a:ext cx="7393858" cy="1323439"/>
          </a:xfrm>
          <a:prstGeom prst="rect">
            <a:avLst/>
          </a:prstGeom>
          <a:solidFill>
            <a:schemeClr val="bg1"/>
          </a:solidFill>
        </p:spPr>
        <p:txBody>
          <a:bodyPr wrap="square" rtlCol="0">
            <a:spAutoFit/>
          </a:bodyPr>
          <a:lstStyle/>
          <a:p>
            <a:pPr marL="457200" indent="-457200">
              <a:buFont typeface="+mj-lt"/>
              <a:buAutoNum type="alphaUcPeriod"/>
            </a:pPr>
            <a:r>
              <a:rPr lang="en-US" sz="2000" dirty="0">
                <a:solidFill>
                  <a:srgbClr val="002060"/>
                </a:solidFill>
                <a:latin typeface="+mj-lt"/>
              </a:rPr>
              <a:t>Weather only</a:t>
            </a:r>
          </a:p>
          <a:p>
            <a:pPr marL="457200" indent="-457200">
              <a:buFont typeface="+mj-lt"/>
              <a:buAutoNum type="alphaUcPeriod"/>
            </a:pPr>
            <a:r>
              <a:rPr lang="en-US" sz="2000" dirty="0">
                <a:solidFill>
                  <a:srgbClr val="002060"/>
                </a:solidFill>
                <a:latin typeface="+mj-lt"/>
              </a:rPr>
              <a:t>Crop Yield only</a:t>
            </a:r>
          </a:p>
          <a:p>
            <a:pPr marL="457200" indent="-457200">
              <a:buFont typeface="+mj-lt"/>
              <a:buAutoNum type="alphaUcPeriod"/>
            </a:pPr>
            <a:r>
              <a:rPr lang="en-US" sz="2000" dirty="0">
                <a:solidFill>
                  <a:srgbClr val="002060"/>
                </a:solidFill>
                <a:latin typeface="+mj-lt"/>
              </a:rPr>
              <a:t>Both</a:t>
            </a:r>
          </a:p>
          <a:p>
            <a:pPr marL="457200" indent="-457200">
              <a:buFont typeface="+mj-lt"/>
              <a:buAutoNum type="alphaUcPeriod"/>
            </a:pPr>
            <a:r>
              <a:rPr lang="en-US" sz="2000" dirty="0">
                <a:solidFill>
                  <a:srgbClr val="002060"/>
                </a:solidFill>
                <a:latin typeface="+mj-lt"/>
              </a:rPr>
              <a:t>Both + one-off events like locust swarm, Covid-19, etc.</a:t>
            </a:r>
          </a:p>
        </p:txBody>
      </p:sp>
      <p:sp>
        <p:nvSpPr>
          <p:cNvPr id="6" name="TextBox 5">
            <a:extLst>
              <a:ext uri="{FF2B5EF4-FFF2-40B4-BE49-F238E27FC236}">
                <a16:creationId xmlns:a16="http://schemas.microsoft.com/office/drawing/2014/main" id="{5C29BEB5-99C7-4BEE-A08C-19EC57D59955}"/>
              </a:ext>
            </a:extLst>
          </p:cNvPr>
          <p:cNvSpPr txBox="1"/>
          <p:nvPr/>
        </p:nvSpPr>
        <p:spPr>
          <a:xfrm>
            <a:off x="1292942" y="508188"/>
            <a:ext cx="5589639" cy="1200329"/>
          </a:xfrm>
          <a:prstGeom prst="rect">
            <a:avLst/>
          </a:prstGeom>
          <a:solidFill>
            <a:schemeClr val="bg1"/>
          </a:solidFill>
        </p:spPr>
        <p:txBody>
          <a:bodyPr wrap="square" rtlCol="0">
            <a:spAutoFit/>
          </a:bodyPr>
          <a:lstStyle/>
          <a:p>
            <a:r>
              <a:rPr lang="en-US" sz="2400" u="sng" dirty="0">
                <a:solidFill>
                  <a:srgbClr val="002060"/>
                </a:solidFill>
                <a:latin typeface="+mj-lt"/>
              </a:rPr>
              <a:t>Poll Question 1</a:t>
            </a:r>
          </a:p>
          <a:p>
            <a:r>
              <a:rPr lang="en-US" sz="2400" dirty="0">
                <a:solidFill>
                  <a:srgbClr val="002060"/>
                </a:solidFill>
                <a:latin typeface="+mj-lt"/>
              </a:rPr>
              <a:t>Which parameters are currently modelled by crop insurers?</a:t>
            </a:r>
          </a:p>
        </p:txBody>
      </p:sp>
    </p:spTree>
    <p:extLst>
      <p:ext uri="{BB962C8B-B14F-4D97-AF65-F5344CB8AC3E}">
        <p14:creationId xmlns:p14="http://schemas.microsoft.com/office/powerpoint/2010/main" val="1844310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653" y="152400"/>
            <a:ext cx="1085347" cy="1093347"/>
          </a:xfrm>
          <a:prstGeom prst="rect">
            <a:avLst/>
          </a:prstGeom>
          <a:blipFill dpi="0" rotWithShape="1">
            <a:blip r:embed="rId4" cstate="print"/>
            <a:srcRect/>
            <a:stretch>
              <a:fillRect/>
            </a:stretch>
          </a:blipFill>
        </p:spPr>
      </p:pic>
      <p:sp>
        <p:nvSpPr>
          <p:cNvPr id="5" name="Footer Placeholder 4"/>
          <p:cNvSpPr txBox="1">
            <a:spLocks/>
          </p:cNvSpPr>
          <p:nvPr/>
        </p:nvSpPr>
        <p:spPr>
          <a:xfrm>
            <a:off x="6743700" y="6500836"/>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15" name="Rectangle 14">
            <a:extLst>
              <a:ext uri="{FF2B5EF4-FFF2-40B4-BE49-F238E27FC236}">
                <a16:creationId xmlns:a16="http://schemas.microsoft.com/office/drawing/2014/main" id="{80DF018E-0045-4738-BAFC-A46B35158D6A}"/>
              </a:ext>
            </a:extLst>
          </p:cNvPr>
          <p:cNvSpPr/>
          <p:nvPr/>
        </p:nvSpPr>
        <p:spPr bwMode="auto">
          <a:xfrm>
            <a:off x="1295400" y="160020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8DBC6BDF-FD7F-4C19-BA8B-CF7827A3C201}"/>
              </a:ext>
            </a:extLst>
          </p:cNvPr>
          <p:cNvSpPr/>
          <p:nvPr/>
        </p:nvSpPr>
        <p:spPr bwMode="auto">
          <a:xfrm>
            <a:off x="1295400" y="237744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7ABEE08E-5F0E-4DD2-BFEE-0A994CB11198}"/>
              </a:ext>
            </a:extLst>
          </p:cNvPr>
          <p:cNvSpPr/>
          <p:nvPr/>
        </p:nvSpPr>
        <p:spPr bwMode="auto">
          <a:xfrm>
            <a:off x="1295400" y="315468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24168513-AEA2-44F7-86E9-66481D6D9D2D}"/>
              </a:ext>
            </a:extLst>
          </p:cNvPr>
          <p:cNvSpPr/>
          <p:nvPr/>
        </p:nvSpPr>
        <p:spPr bwMode="auto">
          <a:xfrm>
            <a:off x="1295400" y="393192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2F84E4AB-99FE-444D-ADBF-6E7CA48AC907}"/>
              </a:ext>
            </a:extLst>
          </p:cNvPr>
          <p:cNvSpPr/>
          <p:nvPr/>
        </p:nvSpPr>
        <p:spPr bwMode="auto">
          <a:xfrm>
            <a:off x="1295400" y="470916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590C289B-E95D-418E-A829-E0946187F3B0}"/>
              </a:ext>
            </a:extLst>
          </p:cNvPr>
          <p:cNvSpPr/>
          <p:nvPr/>
        </p:nvSpPr>
        <p:spPr bwMode="auto">
          <a:xfrm>
            <a:off x="1295400" y="548640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C4220AC-553A-4ACD-8BBD-FFCB49F4E85D}"/>
              </a:ext>
            </a:extLst>
          </p:cNvPr>
          <p:cNvSpPr txBox="1"/>
          <p:nvPr/>
        </p:nvSpPr>
        <p:spPr>
          <a:xfrm>
            <a:off x="1292942" y="3093357"/>
            <a:ext cx="7393858" cy="1323439"/>
          </a:xfrm>
          <a:prstGeom prst="rect">
            <a:avLst/>
          </a:prstGeom>
          <a:solidFill>
            <a:schemeClr val="bg1"/>
          </a:solidFill>
        </p:spPr>
        <p:txBody>
          <a:bodyPr wrap="square" rtlCol="0">
            <a:spAutoFit/>
          </a:bodyPr>
          <a:lstStyle/>
          <a:p>
            <a:pPr marL="457200" indent="-457200">
              <a:buFont typeface="+mj-lt"/>
              <a:buAutoNum type="alphaUcPeriod"/>
            </a:pPr>
            <a:r>
              <a:rPr lang="en-US" sz="2000" dirty="0">
                <a:solidFill>
                  <a:srgbClr val="002060"/>
                </a:solidFill>
                <a:latin typeface="+mj-lt"/>
              </a:rPr>
              <a:t>Not important</a:t>
            </a:r>
          </a:p>
          <a:p>
            <a:pPr marL="457200" indent="-457200">
              <a:buFont typeface="+mj-lt"/>
              <a:buAutoNum type="alphaUcPeriod"/>
            </a:pPr>
            <a:r>
              <a:rPr lang="en-US" sz="2000" dirty="0">
                <a:solidFill>
                  <a:srgbClr val="002060"/>
                </a:solidFill>
                <a:latin typeface="+mj-lt"/>
              </a:rPr>
              <a:t>Somewhat important</a:t>
            </a:r>
          </a:p>
          <a:p>
            <a:pPr marL="457200" indent="-457200">
              <a:buFont typeface="+mj-lt"/>
              <a:buAutoNum type="alphaUcPeriod"/>
            </a:pPr>
            <a:r>
              <a:rPr lang="en-US" sz="2000" dirty="0">
                <a:solidFill>
                  <a:srgbClr val="002060"/>
                </a:solidFill>
                <a:latin typeface="+mj-lt"/>
              </a:rPr>
              <a:t>Important</a:t>
            </a:r>
          </a:p>
          <a:p>
            <a:pPr marL="457200" indent="-457200">
              <a:buFont typeface="+mj-lt"/>
              <a:buAutoNum type="alphaUcPeriod"/>
            </a:pPr>
            <a:r>
              <a:rPr lang="en-US" sz="2000" dirty="0">
                <a:solidFill>
                  <a:srgbClr val="002060"/>
                </a:solidFill>
                <a:latin typeface="+mj-lt"/>
              </a:rPr>
              <a:t>Very important.</a:t>
            </a:r>
          </a:p>
        </p:txBody>
      </p:sp>
      <p:sp>
        <p:nvSpPr>
          <p:cNvPr id="6" name="TextBox 5">
            <a:extLst>
              <a:ext uri="{FF2B5EF4-FFF2-40B4-BE49-F238E27FC236}">
                <a16:creationId xmlns:a16="http://schemas.microsoft.com/office/drawing/2014/main" id="{5C29BEB5-99C7-4BEE-A08C-19EC57D59955}"/>
              </a:ext>
            </a:extLst>
          </p:cNvPr>
          <p:cNvSpPr txBox="1"/>
          <p:nvPr/>
        </p:nvSpPr>
        <p:spPr>
          <a:xfrm>
            <a:off x="1292942" y="508188"/>
            <a:ext cx="5589639" cy="2369880"/>
          </a:xfrm>
          <a:prstGeom prst="rect">
            <a:avLst/>
          </a:prstGeom>
          <a:solidFill>
            <a:schemeClr val="bg1"/>
          </a:solidFill>
        </p:spPr>
        <p:txBody>
          <a:bodyPr wrap="square" rtlCol="0">
            <a:spAutoFit/>
          </a:bodyPr>
          <a:lstStyle/>
          <a:p>
            <a:r>
              <a:rPr lang="en-US" sz="2800" u="sng" dirty="0">
                <a:solidFill>
                  <a:srgbClr val="002060"/>
                </a:solidFill>
                <a:latin typeface="+mj-lt"/>
              </a:rPr>
              <a:t>Poll Question 2</a:t>
            </a:r>
          </a:p>
          <a:p>
            <a:r>
              <a:rPr lang="en-US" sz="2400" dirty="0">
                <a:solidFill>
                  <a:srgbClr val="002060"/>
                </a:solidFill>
                <a:latin typeface="+mj-lt"/>
              </a:rPr>
              <a:t>How important is it for the pricing actuary to know plant physiology (during germination, standing time, harvesting) while pricing insurance risks?</a:t>
            </a:r>
          </a:p>
        </p:txBody>
      </p:sp>
    </p:spTree>
    <p:extLst>
      <p:ext uri="{BB962C8B-B14F-4D97-AF65-F5344CB8AC3E}">
        <p14:creationId xmlns:p14="http://schemas.microsoft.com/office/powerpoint/2010/main" val="26748110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653" y="152400"/>
            <a:ext cx="1085347" cy="1093347"/>
          </a:xfrm>
          <a:prstGeom prst="rect">
            <a:avLst/>
          </a:prstGeom>
          <a:blipFill dpi="0" rotWithShape="1">
            <a:blip r:embed="rId4" cstate="print"/>
            <a:srcRect/>
            <a:stretch>
              <a:fillRect/>
            </a:stretch>
          </a:blipFill>
        </p:spPr>
      </p:pic>
      <p:sp>
        <p:nvSpPr>
          <p:cNvPr id="5" name="Footer Placeholder 4"/>
          <p:cNvSpPr txBox="1">
            <a:spLocks/>
          </p:cNvSpPr>
          <p:nvPr/>
        </p:nvSpPr>
        <p:spPr>
          <a:xfrm>
            <a:off x="6743700" y="6500836"/>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15" name="Rectangle 14">
            <a:extLst>
              <a:ext uri="{FF2B5EF4-FFF2-40B4-BE49-F238E27FC236}">
                <a16:creationId xmlns:a16="http://schemas.microsoft.com/office/drawing/2014/main" id="{80DF018E-0045-4738-BAFC-A46B35158D6A}"/>
              </a:ext>
            </a:extLst>
          </p:cNvPr>
          <p:cNvSpPr/>
          <p:nvPr/>
        </p:nvSpPr>
        <p:spPr bwMode="auto">
          <a:xfrm>
            <a:off x="1295400" y="160020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8DBC6BDF-FD7F-4C19-BA8B-CF7827A3C201}"/>
              </a:ext>
            </a:extLst>
          </p:cNvPr>
          <p:cNvSpPr/>
          <p:nvPr/>
        </p:nvSpPr>
        <p:spPr bwMode="auto">
          <a:xfrm>
            <a:off x="1295400" y="237744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7ABEE08E-5F0E-4DD2-BFEE-0A994CB11198}"/>
              </a:ext>
            </a:extLst>
          </p:cNvPr>
          <p:cNvSpPr/>
          <p:nvPr/>
        </p:nvSpPr>
        <p:spPr bwMode="auto">
          <a:xfrm>
            <a:off x="1295400" y="315468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24168513-AEA2-44F7-86E9-66481D6D9D2D}"/>
              </a:ext>
            </a:extLst>
          </p:cNvPr>
          <p:cNvSpPr/>
          <p:nvPr/>
        </p:nvSpPr>
        <p:spPr bwMode="auto">
          <a:xfrm>
            <a:off x="1295400" y="393192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2F84E4AB-99FE-444D-ADBF-6E7CA48AC907}"/>
              </a:ext>
            </a:extLst>
          </p:cNvPr>
          <p:cNvSpPr/>
          <p:nvPr/>
        </p:nvSpPr>
        <p:spPr bwMode="auto">
          <a:xfrm>
            <a:off x="1295400" y="470916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590C289B-E95D-418E-A829-E0946187F3B0}"/>
              </a:ext>
            </a:extLst>
          </p:cNvPr>
          <p:cNvSpPr/>
          <p:nvPr/>
        </p:nvSpPr>
        <p:spPr bwMode="auto">
          <a:xfrm>
            <a:off x="1295400" y="5486400"/>
            <a:ext cx="107950" cy="609600"/>
          </a:xfrm>
          <a:prstGeom prst="rect">
            <a:avLst/>
          </a:prstGeom>
          <a:solidFill>
            <a:srgbClr val="0C5C98"/>
          </a:solidFill>
          <a:ln w="9525"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marL="285750" algn="just">
              <a:spcBef>
                <a:spcPts val="0"/>
              </a:spcBef>
              <a:spcAft>
                <a:spcPts val="1500"/>
              </a:spcAft>
              <a:buClr>
                <a:srgbClr val="0070C0"/>
              </a:buClr>
              <a:buSzPct val="85000"/>
            </a:pPr>
            <a:endParaRPr lang="en-US" sz="1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C4220AC-553A-4ACD-8BBD-FFCB49F4E85D}"/>
              </a:ext>
            </a:extLst>
          </p:cNvPr>
          <p:cNvSpPr txBox="1"/>
          <p:nvPr/>
        </p:nvSpPr>
        <p:spPr>
          <a:xfrm>
            <a:off x="1415640" y="4356838"/>
            <a:ext cx="7393858" cy="1938992"/>
          </a:xfrm>
          <a:prstGeom prst="rect">
            <a:avLst/>
          </a:prstGeom>
          <a:solidFill>
            <a:schemeClr val="bg1"/>
          </a:solidFill>
        </p:spPr>
        <p:txBody>
          <a:bodyPr wrap="square" rtlCol="0">
            <a:spAutoFit/>
          </a:bodyPr>
          <a:lstStyle/>
          <a:p>
            <a:pPr marL="457200" indent="-457200">
              <a:buFont typeface="+mj-lt"/>
              <a:buAutoNum type="alphaUcPeriod"/>
            </a:pPr>
            <a:r>
              <a:rPr lang="en-US" sz="2000" dirty="0">
                <a:solidFill>
                  <a:srgbClr val="002060"/>
                </a:solidFill>
                <a:latin typeface="+mj-lt"/>
              </a:rPr>
              <a:t>X-</a:t>
            </a:r>
            <a:r>
              <a:rPr lang="en-US" sz="2000" dirty="0" err="1">
                <a:solidFill>
                  <a:srgbClr val="002060"/>
                </a:solidFill>
                <a:latin typeface="+mj-lt"/>
              </a:rPr>
              <a:t>i</a:t>
            </a:r>
            <a:r>
              <a:rPr lang="en-US" sz="2000" dirty="0">
                <a:solidFill>
                  <a:srgbClr val="002060"/>
                </a:solidFill>
                <a:latin typeface="+mj-lt"/>
              </a:rPr>
              <a:t>, Y-iii, Z-ii</a:t>
            </a:r>
          </a:p>
          <a:p>
            <a:pPr marL="457200" indent="-457200">
              <a:buFont typeface="+mj-lt"/>
              <a:buAutoNum type="alphaUcPeriod"/>
            </a:pPr>
            <a:r>
              <a:rPr lang="en-US" sz="2000" dirty="0">
                <a:solidFill>
                  <a:srgbClr val="002060"/>
                </a:solidFill>
              </a:rPr>
              <a:t>X-ii, Y-</a:t>
            </a:r>
            <a:r>
              <a:rPr lang="en-US" sz="2000" dirty="0" err="1">
                <a:solidFill>
                  <a:srgbClr val="002060"/>
                </a:solidFill>
              </a:rPr>
              <a:t>i</a:t>
            </a:r>
            <a:r>
              <a:rPr lang="en-US" sz="2000" dirty="0">
                <a:solidFill>
                  <a:srgbClr val="002060"/>
                </a:solidFill>
              </a:rPr>
              <a:t>, Z-iii</a:t>
            </a:r>
          </a:p>
          <a:p>
            <a:pPr marL="457200" indent="-457200">
              <a:buFont typeface="+mj-lt"/>
              <a:buAutoNum type="alphaUcPeriod"/>
            </a:pPr>
            <a:r>
              <a:rPr lang="en-US" sz="2000" dirty="0">
                <a:solidFill>
                  <a:srgbClr val="002060"/>
                </a:solidFill>
              </a:rPr>
              <a:t>X-iii, Y-ii, Z-</a:t>
            </a:r>
            <a:r>
              <a:rPr lang="en-US" sz="2000" dirty="0" err="1">
                <a:solidFill>
                  <a:srgbClr val="002060"/>
                </a:solidFill>
              </a:rPr>
              <a:t>i</a:t>
            </a:r>
            <a:endParaRPr lang="en-US" sz="2000" dirty="0">
              <a:solidFill>
                <a:srgbClr val="002060"/>
              </a:solidFill>
            </a:endParaRPr>
          </a:p>
          <a:p>
            <a:pPr marL="457200" indent="-457200">
              <a:buFont typeface="+mj-lt"/>
              <a:buAutoNum type="alphaUcPeriod"/>
            </a:pPr>
            <a:r>
              <a:rPr lang="en-US" sz="2000" dirty="0">
                <a:solidFill>
                  <a:srgbClr val="002060"/>
                </a:solidFill>
              </a:rPr>
              <a:t>X-iii, Y-ii, Z-</a:t>
            </a:r>
            <a:r>
              <a:rPr lang="en-US" sz="2000" dirty="0" err="1">
                <a:solidFill>
                  <a:srgbClr val="002060"/>
                </a:solidFill>
              </a:rPr>
              <a:t>i</a:t>
            </a:r>
            <a:endParaRPr lang="en-US" sz="2000" dirty="0">
              <a:solidFill>
                <a:srgbClr val="002060"/>
              </a:solidFill>
            </a:endParaRPr>
          </a:p>
          <a:p>
            <a:pPr marL="457200" indent="-457200">
              <a:buFont typeface="+mj-lt"/>
              <a:buAutoNum type="alphaUcPeriod"/>
            </a:pPr>
            <a:endParaRPr lang="en-US" sz="2000" dirty="0">
              <a:solidFill>
                <a:srgbClr val="002060"/>
              </a:solidFill>
              <a:latin typeface="+mj-lt"/>
            </a:endParaRPr>
          </a:p>
          <a:p>
            <a:pPr marL="457200" indent="-457200">
              <a:buFont typeface="+mj-lt"/>
              <a:buAutoNum type="alphaUcPeriod"/>
            </a:pPr>
            <a:endParaRPr lang="en-US" sz="2000" dirty="0">
              <a:solidFill>
                <a:srgbClr val="002060"/>
              </a:solidFill>
              <a:latin typeface="+mj-lt"/>
            </a:endParaRPr>
          </a:p>
        </p:txBody>
      </p:sp>
      <p:sp>
        <p:nvSpPr>
          <p:cNvPr id="6" name="TextBox 5">
            <a:extLst>
              <a:ext uri="{FF2B5EF4-FFF2-40B4-BE49-F238E27FC236}">
                <a16:creationId xmlns:a16="http://schemas.microsoft.com/office/drawing/2014/main" id="{5C29BEB5-99C7-4BEE-A08C-19EC57D59955}"/>
              </a:ext>
            </a:extLst>
          </p:cNvPr>
          <p:cNvSpPr txBox="1"/>
          <p:nvPr/>
        </p:nvSpPr>
        <p:spPr>
          <a:xfrm>
            <a:off x="1292942" y="508188"/>
            <a:ext cx="5589639" cy="1631216"/>
          </a:xfrm>
          <a:prstGeom prst="rect">
            <a:avLst/>
          </a:prstGeom>
          <a:solidFill>
            <a:schemeClr val="bg1"/>
          </a:solidFill>
        </p:spPr>
        <p:txBody>
          <a:bodyPr wrap="square" rtlCol="0">
            <a:spAutoFit/>
          </a:bodyPr>
          <a:lstStyle/>
          <a:p>
            <a:r>
              <a:rPr lang="en-US" sz="2800" u="sng" dirty="0">
                <a:solidFill>
                  <a:srgbClr val="002060"/>
                </a:solidFill>
                <a:latin typeface="+mj-lt"/>
              </a:rPr>
              <a:t>Poll Question 3</a:t>
            </a:r>
          </a:p>
          <a:p>
            <a:r>
              <a:rPr lang="en-US" sz="2400" dirty="0">
                <a:solidFill>
                  <a:srgbClr val="002060"/>
                </a:solidFill>
                <a:latin typeface="+mj-lt"/>
              </a:rPr>
              <a:t>Please match the type (linear, ordinal, categorical) of independent variable with the associated risks.</a:t>
            </a:r>
          </a:p>
        </p:txBody>
      </p:sp>
      <p:graphicFrame>
        <p:nvGraphicFramePr>
          <p:cNvPr id="3" name="Table 6">
            <a:extLst>
              <a:ext uri="{FF2B5EF4-FFF2-40B4-BE49-F238E27FC236}">
                <a16:creationId xmlns:a16="http://schemas.microsoft.com/office/drawing/2014/main" id="{35675640-8164-48AA-9792-4E2CC443E28E}"/>
              </a:ext>
            </a:extLst>
          </p:cNvPr>
          <p:cNvGraphicFramePr>
            <a:graphicFrameLocks noGrp="1"/>
          </p:cNvGraphicFramePr>
          <p:nvPr>
            <p:extLst>
              <p:ext uri="{D42A27DB-BD31-4B8C-83A1-F6EECF244321}">
                <p14:modId xmlns:p14="http://schemas.microsoft.com/office/powerpoint/2010/main" val="1362817265"/>
              </p:ext>
            </p:extLst>
          </p:nvPr>
        </p:nvGraphicFramePr>
        <p:xfrm>
          <a:off x="1524000" y="2430780"/>
          <a:ext cx="6096000" cy="111252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1052090621"/>
                    </a:ext>
                  </a:extLst>
                </a:gridCol>
                <a:gridCol w="4114800">
                  <a:extLst>
                    <a:ext uri="{9D8B030D-6E8A-4147-A177-3AD203B41FA5}">
                      <a16:colId xmlns:a16="http://schemas.microsoft.com/office/drawing/2014/main" val="249748784"/>
                    </a:ext>
                  </a:extLst>
                </a:gridCol>
              </a:tblGrid>
              <a:tr h="370840">
                <a:tc>
                  <a:txBody>
                    <a:bodyPr/>
                    <a:lstStyle/>
                    <a:p>
                      <a:pPr marL="0" indent="0">
                        <a:buNone/>
                      </a:pPr>
                      <a:r>
                        <a:rPr lang="en-IN" b="1" dirty="0">
                          <a:solidFill>
                            <a:schemeClr val="bg1"/>
                          </a:solidFill>
                          <a:latin typeface="+mj-lt"/>
                        </a:rPr>
                        <a:t>X. Linear</a:t>
                      </a:r>
                    </a:p>
                  </a:txBody>
                  <a:tcPr>
                    <a:solidFill>
                      <a:srgbClr val="002060"/>
                    </a:solidFill>
                  </a:tcPr>
                </a:tc>
                <a:tc>
                  <a:txBody>
                    <a:bodyPr/>
                    <a:lstStyle/>
                    <a:p>
                      <a:pPr marL="400050" indent="-400050">
                        <a:buAutoNum type="romanLcPeriod"/>
                      </a:pPr>
                      <a:r>
                        <a:rPr lang="en-IN" b="1" dirty="0">
                          <a:solidFill>
                            <a:schemeClr val="bg1"/>
                          </a:solidFill>
                          <a:latin typeface="+mj-lt"/>
                        </a:rPr>
                        <a:t>Rainfall</a:t>
                      </a:r>
                    </a:p>
                  </a:txBody>
                  <a:tcPr>
                    <a:solidFill>
                      <a:srgbClr val="002060"/>
                    </a:solidFill>
                  </a:tcPr>
                </a:tc>
                <a:extLst>
                  <a:ext uri="{0D108BD9-81ED-4DB2-BD59-A6C34878D82A}">
                    <a16:rowId xmlns:a16="http://schemas.microsoft.com/office/drawing/2014/main" val="4090702689"/>
                  </a:ext>
                </a:extLst>
              </a:tr>
              <a:tr h="370840">
                <a:tc>
                  <a:txBody>
                    <a:bodyPr/>
                    <a:lstStyle/>
                    <a:p>
                      <a:r>
                        <a:rPr lang="en-IN" b="1" dirty="0">
                          <a:solidFill>
                            <a:schemeClr val="bg1"/>
                          </a:solidFill>
                          <a:latin typeface="+mj-lt"/>
                        </a:rPr>
                        <a:t>Y. Ordinal</a:t>
                      </a:r>
                    </a:p>
                  </a:txBody>
                  <a:tcPr>
                    <a:solidFill>
                      <a:srgbClr val="002060"/>
                    </a:solidFill>
                  </a:tcPr>
                </a:tc>
                <a:tc>
                  <a:txBody>
                    <a:bodyPr/>
                    <a:lstStyle/>
                    <a:p>
                      <a:r>
                        <a:rPr lang="en-IN" b="1" dirty="0">
                          <a:solidFill>
                            <a:schemeClr val="bg1"/>
                          </a:solidFill>
                          <a:latin typeface="+mj-lt"/>
                        </a:rPr>
                        <a:t>ii.   Locust swarm </a:t>
                      </a:r>
                    </a:p>
                  </a:txBody>
                  <a:tcPr>
                    <a:solidFill>
                      <a:srgbClr val="002060"/>
                    </a:solidFill>
                  </a:tcPr>
                </a:tc>
                <a:extLst>
                  <a:ext uri="{0D108BD9-81ED-4DB2-BD59-A6C34878D82A}">
                    <a16:rowId xmlns:a16="http://schemas.microsoft.com/office/drawing/2014/main" val="3720947295"/>
                  </a:ext>
                </a:extLst>
              </a:tr>
              <a:tr h="370840">
                <a:tc>
                  <a:txBody>
                    <a:bodyPr/>
                    <a:lstStyle/>
                    <a:p>
                      <a:r>
                        <a:rPr lang="en-IN" b="1" dirty="0">
                          <a:solidFill>
                            <a:schemeClr val="bg1"/>
                          </a:solidFill>
                          <a:latin typeface="+mj-lt"/>
                        </a:rPr>
                        <a:t>Z. Categorical</a:t>
                      </a:r>
                    </a:p>
                  </a:txBody>
                  <a:tcPr>
                    <a:solidFill>
                      <a:srgbClr val="002060"/>
                    </a:solidFill>
                  </a:tcPr>
                </a:tc>
                <a:tc>
                  <a:txBody>
                    <a:bodyPr/>
                    <a:lstStyle/>
                    <a:p>
                      <a:r>
                        <a:rPr lang="en-IN" b="1" dirty="0">
                          <a:solidFill>
                            <a:schemeClr val="bg1"/>
                          </a:solidFill>
                          <a:latin typeface="+mj-lt"/>
                        </a:rPr>
                        <a:t>iii.  No. of continuous days of hail</a:t>
                      </a:r>
                    </a:p>
                  </a:txBody>
                  <a:tcPr>
                    <a:solidFill>
                      <a:srgbClr val="002060"/>
                    </a:solidFill>
                  </a:tcPr>
                </a:tc>
                <a:extLst>
                  <a:ext uri="{0D108BD9-81ED-4DB2-BD59-A6C34878D82A}">
                    <a16:rowId xmlns:a16="http://schemas.microsoft.com/office/drawing/2014/main" val="9035256"/>
                  </a:ext>
                </a:extLst>
              </a:tr>
            </a:tbl>
          </a:graphicData>
        </a:graphic>
      </p:graphicFrame>
    </p:spTree>
    <p:extLst>
      <p:ext uri="{BB962C8B-B14F-4D97-AF65-F5344CB8AC3E}">
        <p14:creationId xmlns:p14="http://schemas.microsoft.com/office/powerpoint/2010/main" val="9319148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8345</TotalTime>
  <Words>6263</Words>
  <Application>Microsoft Office PowerPoint</Application>
  <PresentationFormat>On-screen Show (4:3)</PresentationFormat>
  <Paragraphs>1412</Paragraphs>
  <Slides>44</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Bahamas</vt:lpstr>
      <vt:lpstr>Calibri</vt:lpstr>
      <vt:lpstr>Cambria</vt:lpstr>
      <vt:lpstr>Garamond</vt:lpstr>
      <vt:lpstr>Times New Roman</vt:lpstr>
      <vt:lpstr>Trebuchet MS</vt:lpstr>
      <vt:lpstr>Wingdings</vt:lpstr>
      <vt:lpstr>LifeConvBirm02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PMFBY - Introduction</vt:lpstr>
      <vt:lpstr>PMFBY - Introduction</vt:lpstr>
      <vt:lpstr>PowerPoint Presentation</vt:lpstr>
      <vt:lpstr>PMFBY as a part of Risk Management </vt:lpstr>
      <vt:lpstr>Pricing Policy Determinants</vt:lpstr>
      <vt:lpstr>New Changes in PMFBY (2020-21 onwards)</vt:lpstr>
      <vt:lpstr>New Changes in PMFBY (2020-21 onwards)</vt:lpstr>
      <vt:lpstr>State is the most important selection</vt:lpstr>
      <vt:lpstr>Pricing Component of PMFBY</vt:lpstr>
      <vt:lpstr>Steps in Burn Cost calculation</vt:lpstr>
      <vt:lpstr>Understanding Various TYs</vt:lpstr>
      <vt:lpstr>De-Trending Yield Data</vt:lpstr>
      <vt:lpstr>PowerPoint Presentation</vt:lpstr>
      <vt:lpstr>Poll Question 4</vt:lpstr>
      <vt:lpstr>De-trending P vale vs RSQ</vt:lpstr>
      <vt:lpstr>Heterogeneity in Yield Data </vt:lpstr>
      <vt:lpstr>Heterogeneity loading</vt:lpstr>
      <vt:lpstr>Simulation Methodology for removing Heterogeneity</vt:lpstr>
      <vt:lpstr>PowerPoint Presentation</vt:lpstr>
      <vt:lpstr>Poll Question 5</vt:lpstr>
      <vt:lpstr>Credibility Theory based method for removing heterogeneity</vt:lpstr>
      <vt:lpstr>Credibility Theory based method for removing heterogeneity (2)</vt:lpstr>
      <vt:lpstr>Poll Question 6</vt:lpstr>
      <vt:lpstr>Losses not captured by Yield data </vt:lpstr>
      <vt:lpstr>Losses not captured by Yield data (2)</vt:lpstr>
      <vt:lpstr>Poll Question 7</vt:lpstr>
      <vt:lpstr>Poll Question 8</vt:lpstr>
      <vt:lpstr>Using Satellite Imagery (remote sensing) and Rainfall Data for Yield Modelling</vt:lpstr>
      <vt:lpstr>Using Satellite Imagery (remote sensing) ... An example (Source: Wikipedia)</vt:lpstr>
      <vt:lpstr>Possible COVID impact</vt:lpstr>
      <vt:lpstr>Possible COVID impact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Ankolekar</dc:creator>
  <cp:lastModifiedBy>Dell</cp:lastModifiedBy>
  <cp:revision>308</cp:revision>
  <dcterms:created xsi:type="dcterms:W3CDTF">2011-07-20T12:11:57Z</dcterms:created>
  <dcterms:modified xsi:type="dcterms:W3CDTF">2020-06-26T06:38:37Z</dcterms:modified>
</cp:coreProperties>
</file>