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1" r:id="rId2"/>
    <p:sldId id="276" r:id="rId3"/>
    <p:sldId id="277" r:id="rId4"/>
    <p:sldId id="278" r:id="rId5"/>
    <p:sldId id="280" r:id="rId6"/>
    <p:sldId id="281" r:id="rId7"/>
    <p:sldId id="290" r:id="rId8"/>
    <p:sldId id="279" r:id="rId9"/>
    <p:sldId id="275" r:id="rId10"/>
    <p:sldId id="262" r:id="rId11"/>
    <p:sldId id="282" r:id="rId12"/>
    <p:sldId id="283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977254-773A-4895-9027-69B6598C837B}" v="2" dt="2020-06-18T07:33:06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weeting" userId="83fcca69e80007f6" providerId="LiveId" clId="{91D65333-3179-424A-9CAE-9AD289CAAC50}"/>
    <pc:docChg chg="modSld modMainMaster">
      <pc:chgData name="Paul Sweeting" userId="83fcca69e80007f6" providerId="LiveId" clId="{91D65333-3179-424A-9CAE-9AD289CAAC50}" dt="2020-06-18T07:33:06.034" v="1"/>
      <pc:docMkLst>
        <pc:docMk/>
      </pc:docMkLst>
      <pc:sldChg chg="modSp">
        <pc:chgData name="Paul Sweeting" userId="83fcca69e80007f6" providerId="LiveId" clId="{91D65333-3179-424A-9CAE-9AD289CAAC50}" dt="2020-06-18T07:33:06.034" v="1"/>
        <pc:sldMkLst>
          <pc:docMk/>
          <pc:sldMk cId="2430438564" sldId="261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2430438564" sldId="261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430438564" sldId="261"/>
            <ac:spMk id="5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430438564" sldId="261"/>
            <ac:spMk id="6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430438564" sldId="261"/>
            <ac:picMk id="3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600939351" sldId="262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600939351" sldId="262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600939351" sldId="262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600939351" sldId="262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600939351" sldId="262"/>
            <ac:picMk id="2" creationId="{00000000-0000-0000-0000-000000000000}"/>
          </ac:picMkLst>
        </pc:pic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600939351" sldId="262"/>
            <ac:picMk id="6" creationId="{C6AE179A-1AC3-445F-817C-06FC985D04C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2149009909" sldId="275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2149009909" sldId="275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149009909" sldId="275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149009909" sldId="275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149009909" sldId="275"/>
            <ac:picMk id="2" creationId="{00000000-0000-0000-0000-000000000000}"/>
          </ac:picMkLst>
        </pc:pic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149009909" sldId="275"/>
            <ac:picMk id="6" creationId="{A68C2E41-6747-4280-B9D2-5C4B26FAA59F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327886829" sldId="276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7886829" sldId="276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7886829" sldId="276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7886829" sldId="276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327886829" sldId="276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2113616291" sldId="277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2113616291" sldId="277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113616291" sldId="277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113616291" sldId="277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113616291" sldId="277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2477568732" sldId="278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2477568732" sldId="278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477568732" sldId="278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477568732" sldId="278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477568732" sldId="278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2260162287" sldId="279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2260162287" sldId="279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260162287" sldId="279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2260162287" sldId="279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2260162287" sldId="279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401810832" sldId="280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401810832" sldId="280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401810832" sldId="280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401810832" sldId="280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401810832" sldId="280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329433688" sldId="281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9433688" sldId="281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9433688" sldId="281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329433688" sldId="281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329433688" sldId="281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3385625347" sldId="282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3385625347" sldId="282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85625347" sldId="282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85625347" sldId="282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3385625347" sldId="282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854590421" sldId="283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854590421" sldId="283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854590421" sldId="283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854590421" sldId="283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854590421" sldId="283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3323218216" sldId="284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3323218216" sldId="284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23218216" sldId="284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23218216" sldId="284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3323218216" sldId="284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723753214" sldId="285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723753214" sldId="285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723753214" sldId="285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723753214" sldId="285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723753214" sldId="285"/>
            <ac:picMk id="2" creationId="{00000000-0000-0000-0000-000000000000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3356400654" sldId="286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3356400654" sldId="286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56400654" sldId="286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3356400654" sldId="286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3356400654" sldId="286"/>
            <ac:picMk id="2" creationId="{00000000-0000-0000-0000-000000000000}"/>
          </ac:picMkLst>
        </pc:pic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3356400654" sldId="286"/>
            <ac:picMk id="6" creationId="{CE1BF000-1860-479A-AFE4-244CE9D6057C}"/>
          </ac:picMkLst>
        </pc:picChg>
      </pc:sldChg>
      <pc:sldChg chg="modSp">
        <pc:chgData name="Paul Sweeting" userId="83fcca69e80007f6" providerId="LiveId" clId="{91D65333-3179-424A-9CAE-9AD289CAAC50}" dt="2020-06-18T07:33:06.034" v="1"/>
        <pc:sldMkLst>
          <pc:docMk/>
          <pc:sldMk cId="1771121507" sldId="290"/>
        </pc:sldMkLst>
        <pc:spChg chg="mod">
          <ac:chgData name="Paul Sweeting" userId="83fcca69e80007f6" providerId="LiveId" clId="{91D65333-3179-424A-9CAE-9AD289CAAC50}" dt="2020-06-18T07:33:06.034" v="1"/>
          <ac:spMkLst>
            <pc:docMk/>
            <pc:sldMk cId="1771121507" sldId="290"/>
            <ac:spMk id="3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771121507" sldId="290"/>
            <ac:spMk id="4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k cId="1771121507" sldId="290"/>
            <ac:spMk id="5" creationId="{00000000-0000-0000-0000-000000000000}"/>
          </ac:spMkLst>
        </pc:spChg>
        <pc:picChg chg="mod">
          <ac:chgData name="Paul Sweeting" userId="83fcca69e80007f6" providerId="LiveId" clId="{91D65333-3179-424A-9CAE-9AD289CAAC50}" dt="2020-06-18T07:33:06.034" v="1"/>
          <ac:picMkLst>
            <pc:docMk/>
            <pc:sldMk cId="1771121507" sldId="290"/>
            <ac:picMk id="2" creationId="{00000000-0000-0000-0000-000000000000}"/>
          </ac:picMkLst>
        </pc:picChg>
      </pc:sldChg>
      <pc:sldMasterChg chg="modSp modSldLayout">
        <pc:chgData name="Paul Sweeting" userId="83fcca69e80007f6" providerId="LiveId" clId="{91D65333-3179-424A-9CAE-9AD289CAAC50}" dt="2020-06-18T07:33:06.034" v="1"/>
        <pc:sldMasterMkLst>
          <pc:docMk/>
          <pc:sldMasterMk cId="0" sldId="2147483660"/>
        </pc:sldMasterMkLst>
        <pc:spChg chg="mod">
          <ac:chgData name="Paul Sweeting" userId="83fcca69e80007f6" providerId="LiveId" clId="{91D65333-3179-424A-9CAE-9AD289CAAC50}" dt="2020-06-18T07:33:06.034" v="1"/>
          <ac:spMkLst>
            <pc:docMk/>
            <pc:sldMasterMk cId="0" sldId="2147483660"/>
            <ac:spMk id="1026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asterMk cId="0" sldId="2147483660"/>
            <ac:spMk id="1027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asterMk cId="0" sldId="2147483660"/>
            <ac:spMk id="1028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asterMk cId="0" sldId="2147483660"/>
            <ac:spMk id="1029" creationId="{00000000-0000-0000-0000-000000000000}"/>
          </ac:spMkLst>
        </pc:spChg>
        <pc:spChg chg="mod">
          <ac:chgData name="Paul Sweeting" userId="83fcca69e80007f6" providerId="LiveId" clId="{91D65333-3179-424A-9CAE-9AD289CAAC50}" dt="2020-06-18T07:33:06.034" v="1"/>
          <ac:spMkLst>
            <pc:docMk/>
            <pc:sldMasterMk cId="0" sldId="2147483660"/>
            <ac:spMk id="1030" creationId="{00000000-0000-0000-0000-000000000000}"/>
          </ac:spMkLst>
        </pc:spChg>
        <pc:sldLayoutChg chg="modSp">
          <pc:chgData name="Paul Sweeting" userId="83fcca69e80007f6" providerId="LiveId" clId="{91D65333-3179-424A-9CAE-9AD289CAAC50}" dt="2020-06-18T07:33:06.034" v="1"/>
          <pc:sldLayoutMkLst>
            <pc:docMk/>
            <pc:sldMasterMk cId="0" sldId="2147483660"/>
            <pc:sldLayoutMk cId="0" sldId="2147483661"/>
          </pc:sldLayoutMkLst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</pc:sldLayoutChg>
        <pc:sldLayoutChg chg="modSp">
          <pc:chgData name="Paul Sweeting" userId="83fcca69e80007f6" providerId="LiveId" clId="{91D65333-3179-424A-9CAE-9AD289CAAC50}" dt="2020-06-18T07:33:06.034" v="1"/>
          <pc:sldLayoutMkLst>
            <pc:docMk/>
            <pc:sldMasterMk cId="0" sldId="2147483660"/>
            <pc:sldLayoutMk cId="0" sldId="2147483663"/>
          </pc:sldLayoutMkLst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</pc:sldLayoutChg>
        <pc:sldLayoutChg chg="modSp">
          <pc:chgData name="Paul Sweeting" userId="83fcca69e80007f6" providerId="LiveId" clId="{91D65333-3179-424A-9CAE-9AD289CAAC50}" dt="2020-06-18T07:33:06.034" v="1"/>
          <pc:sldLayoutMkLst>
            <pc:docMk/>
            <pc:sldMasterMk cId="0" sldId="2147483660"/>
            <pc:sldLayoutMk cId="0" sldId="2147483664"/>
          </pc:sldLayoutMkLst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Paul Sweeting" userId="83fcca69e80007f6" providerId="LiveId" clId="{91D65333-3179-424A-9CAE-9AD289CAAC50}" dt="2020-06-18T07:33:06.034" v="1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  <pc:grpChg chg="mod">
            <ac:chgData name="Paul Sweeting" userId="83fcca69e80007f6" providerId="LiveId" clId="{91D65333-3179-424A-9CAE-9AD289CAAC50}" dt="2020-06-18T07:33:06.034" v="1"/>
            <ac:grpSpMkLst>
              <pc:docMk/>
              <pc:sldMasterMk cId="0" sldId="2147483660"/>
              <pc:sldLayoutMk cId="0" sldId="2147483664"/>
              <ac:grpSpMk id="8" creationId="{00000000-0000-0000-0000-000000000000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64434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4124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468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3257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12256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53865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23480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40933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49466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818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61868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7398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8671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9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2" y="3505343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250827" y="3503068"/>
            <a:ext cx="7292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sz="2400" b="1" dirty="0"/>
              <a:t>The Missing Link:</a:t>
            </a:r>
            <a:br>
              <a:rPr lang="en-GB" sz="2400" b="1" dirty="0"/>
            </a:br>
            <a:r>
              <a:rPr lang="en-GB" sz="2400" b="1" dirty="0"/>
              <a:t>Economic Exposure and Pension Plan Risk</a:t>
            </a:r>
            <a:endParaRPr lang="es-ES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250827" y="4267200"/>
            <a:ext cx="61499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endParaRPr lang="en-US" altLang="en-US" sz="18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Paul Sweeting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</a:rPr>
              <a:t>Chief Risk Officer, </a:t>
            </a:r>
            <a:r>
              <a:rPr lang="en-US" altLang="en-US" sz="1800" b="1" dirty="0" err="1">
                <a:solidFill>
                  <a:schemeClr val="tx1"/>
                </a:solidFill>
              </a:rPr>
              <a:t>Hassana</a:t>
            </a:r>
            <a:r>
              <a:rPr lang="en-US" altLang="en-US" sz="1800" b="1" dirty="0">
                <a:solidFill>
                  <a:schemeClr val="tx1"/>
                </a:solidFill>
              </a:rPr>
              <a:t> Investment Company</a:t>
            </a:r>
            <a:br>
              <a:rPr lang="en-US" altLang="en-US" sz="1800" b="1" dirty="0">
                <a:solidFill>
                  <a:schemeClr val="tx1"/>
                </a:solidFill>
              </a:rPr>
            </a:br>
            <a:endParaRPr lang="es-ES" altLang="en-US" sz="1800" b="1" dirty="0">
              <a:solidFill>
                <a:schemeClr val="tx1"/>
              </a:solidFill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381000" y="338636"/>
            <a:ext cx="8283575" cy="3048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sz="3600" b="1" dirty="0">
                <a:solidFill>
                  <a:schemeClr val="bg1"/>
                </a:solidFill>
              </a:rPr>
              <a:t>Assessing Value For Money of Investment funds and Managing Single Factor Risks</a:t>
            </a:r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endParaRPr lang="es-UY" altLang="en-US" sz="3600" b="1" kern="0" dirty="0">
              <a:solidFill>
                <a:schemeClr val="bg1"/>
              </a:solidFill>
            </a:endParaRPr>
          </a:p>
          <a:p>
            <a:pPr algn="l"/>
            <a:r>
              <a:rPr lang="es-UY" altLang="en-US" sz="3600" b="1" kern="0" dirty="0">
                <a:solidFill>
                  <a:schemeClr val="bg1"/>
                </a:solidFill>
              </a:rPr>
              <a:t>19 June 2020</a:t>
            </a:r>
            <a:endParaRPr lang="es-ES" altLang="en-US" sz="36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 err="1">
                <a:solidFill>
                  <a:schemeClr val="tx1"/>
                </a:solidFill>
              </a:rPr>
              <a:t>CRCVaR</a:t>
            </a:r>
            <a:r>
              <a:rPr lang="en-US" altLang="en-US" kern="0" dirty="0">
                <a:solidFill>
                  <a:schemeClr val="tx1"/>
                </a:solidFill>
              </a:rPr>
              <a:t>: an example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41529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err="1"/>
              <a:t>VaR</a:t>
            </a:r>
            <a:r>
              <a:rPr lang="en-GB" dirty="0"/>
              <a:t> or </a:t>
            </a:r>
            <a:r>
              <a:rPr lang="en-GB" dirty="0" err="1"/>
              <a:t>CVaR</a:t>
            </a:r>
            <a:r>
              <a:rPr lang="en-GB" dirty="0"/>
              <a:t> can be calculated for the portfolio or the oil return</a:t>
            </a:r>
          </a:p>
          <a:p>
            <a:r>
              <a:rPr lang="en-GB" dirty="0"/>
              <a:t>But </a:t>
            </a:r>
            <a:r>
              <a:rPr lang="en-GB" dirty="0" err="1"/>
              <a:t>CRCVaR</a:t>
            </a:r>
            <a:r>
              <a:rPr lang="en-GB" dirty="0"/>
              <a:t> calculates the average return conditioned on the change in the oil price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6AE179A-1AC3-445F-817C-06FC985D04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6402" y="2438402"/>
            <a:ext cx="3407119" cy="270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Improving resilience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Two potential approaches covered here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GB" dirty="0"/>
              <a:t>Changing the allocation between asset classes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GB" dirty="0"/>
              <a:t>Changing the allocation within asset classes</a:t>
            </a:r>
          </a:p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38562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Asset allocation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If an asset allocation is efficient, changing it to improve the </a:t>
            </a:r>
            <a:r>
              <a:rPr lang="en-GB" dirty="0" err="1"/>
              <a:t>CRCVaR</a:t>
            </a:r>
            <a:r>
              <a:rPr lang="en-GB" dirty="0"/>
              <a:t> will move it to a different point on the frontier…</a:t>
            </a:r>
          </a:p>
          <a:p>
            <a:r>
              <a:rPr lang="en-GB" dirty="0"/>
              <a:t>…or will make it less efficient</a:t>
            </a:r>
          </a:p>
          <a:p>
            <a:r>
              <a:rPr lang="en-GB" dirty="0"/>
              <a:t>So it is best used as a guide…</a:t>
            </a:r>
          </a:p>
          <a:p>
            <a:r>
              <a:rPr lang="en-GB" dirty="0"/>
              <a:t>…or when optimal asset allocations are undesirable</a:t>
            </a:r>
          </a:p>
          <a:p>
            <a:r>
              <a:rPr lang="en-GB" dirty="0"/>
              <a:t>This depends on how return assumptions are derived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85459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Equity benchmarks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Start with an equity index</a:t>
            </a:r>
          </a:p>
          <a:p>
            <a:r>
              <a:rPr lang="en-GB" dirty="0"/>
              <a:t>Calculate the market-implied sector returns…</a:t>
            </a:r>
          </a:p>
          <a:p>
            <a:r>
              <a:rPr lang="en-GB" dirty="0"/>
              <a:t>…based on weights, volatilities and correlation</a:t>
            </a:r>
          </a:p>
          <a:p>
            <a:r>
              <a:rPr lang="en-GB" dirty="0"/>
              <a:t>Similar to the starting point for the Black-</a:t>
            </a:r>
            <a:r>
              <a:rPr lang="en-GB" dirty="0" err="1"/>
              <a:t>Litterman</a:t>
            </a:r>
            <a:r>
              <a:rPr lang="en-GB" dirty="0"/>
              <a:t> model</a:t>
            </a:r>
          </a:p>
          <a:p>
            <a:r>
              <a:rPr lang="en-GB" dirty="0"/>
              <a:t>Underweight sectors positively correlated to risk factor…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323218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Other considerations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We focus on scenarios where a drop in the oil price is bad…</a:t>
            </a:r>
          </a:p>
          <a:p>
            <a:r>
              <a:rPr lang="en-GB" dirty="0"/>
              <a:t>…but in some industries, this is good (e.g. aviation)</a:t>
            </a:r>
          </a:p>
          <a:p>
            <a:r>
              <a:rPr lang="en-GB" dirty="0"/>
              <a:t>Other commodities can also be used</a:t>
            </a:r>
          </a:p>
          <a:p>
            <a:r>
              <a:rPr lang="en-GB" dirty="0"/>
              <a:t>Combinations of risk factors can be constructed…</a:t>
            </a:r>
          </a:p>
          <a:p>
            <a:r>
              <a:rPr lang="en-GB" dirty="0"/>
              <a:t>…by regressing risk factors on earnings, or even share price</a:t>
            </a:r>
          </a:p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723753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Further reading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xmlns="" id="{CE1BF000-1860-479A-AFE4-244CE9D605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2" y="1524000"/>
            <a:ext cx="7256873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0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kern="0" dirty="0">
                <a:solidFill>
                  <a:schemeClr val="tx1"/>
                </a:solidFill>
              </a:rPr>
              <a:t>Overview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Defined benefit pension plans do not exist in isolation</a:t>
            </a:r>
          </a:p>
          <a:p>
            <a:r>
              <a:rPr lang="en-GB" dirty="0"/>
              <a:t>They must be funded somehow</a:t>
            </a:r>
          </a:p>
          <a:p>
            <a:r>
              <a:rPr lang="en-GB" dirty="0"/>
              <a:t>Many (most?) DB plans are in deficit</a:t>
            </a:r>
          </a:p>
          <a:p>
            <a:r>
              <a:rPr lang="en-GB" dirty="0"/>
              <a:t>Ability of sponsor to make good any deficit is key</a:t>
            </a:r>
          </a:p>
          <a:p>
            <a:r>
              <a:rPr lang="en-GB" dirty="0"/>
              <a:t>This is known as the </a:t>
            </a:r>
            <a:r>
              <a:rPr lang="en-GB" i="1" dirty="0"/>
              <a:t>sponsor covenant</a:t>
            </a:r>
          </a:p>
          <a:p>
            <a:r>
              <a:rPr lang="en-GB" dirty="0"/>
              <a:t>Applies to private sector and state schemes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32788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Sponsor covenant risk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All sponsors are exposed to risks</a:t>
            </a:r>
          </a:p>
          <a:p>
            <a:r>
              <a:rPr lang="en-GB" dirty="0"/>
              <a:t>Some are quite general (e.g. economic growth)</a:t>
            </a:r>
          </a:p>
          <a:p>
            <a:r>
              <a:rPr lang="en-GB" dirty="0"/>
              <a:t>Some are more specific (e.g. particular commodities)</a:t>
            </a:r>
          </a:p>
          <a:p>
            <a:r>
              <a:rPr lang="en-GB" dirty="0"/>
              <a:t>Sometimes several distinct factors are involved</a:t>
            </a:r>
          </a:p>
          <a:p>
            <a:r>
              <a:rPr lang="en-GB" dirty="0"/>
              <a:t>These factors affect not just the sponsor…</a:t>
            </a:r>
          </a:p>
          <a:p>
            <a:r>
              <a:rPr lang="en-GB" dirty="0"/>
              <a:t>…they may also affect the investments</a:t>
            </a:r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11361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The analysis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Two parts to this analysis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GB" dirty="0"/>
              <a:t>Measuring the exposure of the pension plan to economic risks affecting the sponsor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GB" dirty="0"/>
              <a:t>Adjusting the asset allocation of the pension plan to make it more resilient against such risks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47756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Generating returns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The model used recognises observed investment features</a:t>
            </a:r>
          </a:p>
          <a:p>
            <a:pPr lvl="1"/>
            <a:r>
              <a:rPr lang="en-GB" dirty="0"/>
              <a:t>Returns in illiquid assets are “unsmoothed”</a:t>
            </a:r>
          </a:p>
          <a:p>
            <a:pPr lvl="1"/>
            <a:r>
              <a:rPr lang="en-GB" dirty="0"/>
              <a:t>Asset class returns are modelled using skew-</a:t>
            </a:r>
            <a:r>
              <a:rPr lang="en-GB" i="1" dirty="0"/>
              <a:t>t</a:t>
            </a:r>
            <a:r>
              <a:rPr lang="en-GB" dirty="0"/>
              <a:t> distributions</a:t>
            </a:r>
          </a:p>
          <a:p>
            <a:pPr lvl="1"/>
            <a:r>
              <a:rPr lang="en-GB" dirty="0"/>
              <a:t>Returns are linked using a </a:t>
            </a:r>
            <a:r>
              <a:rPr lang="en-GB" i="1" dirty="0"/>
              <a:t>t</a:t>
            </a:r>
            <a:r>
              <a:rPr lang="en-GB" dirty="0"/>
              <a:t>-copula</a:t>
            </a:r>
          </a:p>
          <a:p>
            <a:r>
              <a:rPr lang="en-GB" dirty="0"/>
              <a:t>Pretty good results could be obtained just using a multivariate normal distribution…</a:t>
            </a:r>
          </a:p>
          <a:p>
            <a:r>
              <a:rPr lang="en-GB" dirty="0"/>
              <a:t>…but if illiquid assets should still be unsmoothed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40181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Measuring risk: </a:t>
            </a:r>
            <a:r>
              <a:rPr lang="en-GB" dirty="0" err="1"/>
              <a:t>VaR</a:t>
            </a:r>
            <a:r>
              <a:rPr lang="en-GB" dirty="0"/>
              <a:t>…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err="1"/>
              <a:t>VaR</a:t>
            </a:r>
            <a:r>
              <a:rPr lang="en-GB" dirty="0"/>
              <a:t> (Value at Risk) measures the point beyond which losses are unlikely to occur with a particular degree of confidence over a particular time horizon</a:t>
            </a:r>
          </a:p>
          <a:p>
            <a:pPr lvl="1"/>
            <a:r>
              <a:rPr lang="en-GB" dirty="0"/>
              <a:t>A 99% one-month </a:t>
            </a:r>
            <a:r>
              <a:rPr lang="en-GB" dirty="0" err="1"/>
              <a:t>VaR</a:t>
            </a:r>
            <a:r>
              <a:rPr lang="en-GB" dirty="0"/>
              <a:t> of -3.5% tells you that there is a 1% chance that losses will exceed 3.5% in any month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32943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…</a:t>
            </a:r>
            <a:r>
              <a:rPr lang="en-GB" dirty="0" err="1"/>
              <a:t>CVaR</a:t>
            </a:r>
            <a:r>
              <a:rPr lang="en-GB" dirty="0"/>
              <a:t>…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err="1"/>
              <a:t>CVaR</a:t>
            </a:r>
            <a:r>
              <a:rPr lang="en-GB" dirty="0"/>
              <a:t> (Conditional Value at Risk) measures the average losses between the threshold</a:t>
            </a:r>
          </a:p>
          <a:p>
            <a:pPr lvl="1"/>
            <a:r>
              <a:rPr lang="en-GB" dirty="0"/>
              <a:t>A 99% one-month </a:t>
            </a:r>
            <a:r>
              <a:rPr lang="en-GB" dirty="0" err="1"/>
              <a:t>CVaR</a:t>
            </a:r>
            <a:r>
              <a:rPr lang="en-GB" dirty="0"/>
              <a:t> of -5% tells you that the average of the worst 1% of losses expected for a given month is 5%</a:t>
            </a:r>
          </a:p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77112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/>
              <a:t>…and </a:t>
            </a:r>
            <a:r>
              <a:rPr lang="en-GB" dirty="0" err="1"/>
              <a:t>CRCVaR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 err="1"/>
              <a:t>CRCVaR</a:t>
            </a:r>
            <a:r>
              <a:rPr lang="en-GB" dirty="0"/>
              <a:t> (Conditional Return </a:t>
            </a:r>
            <a:r>
              <a:rPr lang="en-GB" dirty="0" err="1"/>
              <a:t>CVaR</a:t>
            </a:r>
            <a:r>
              <a:rPr lang="en-GB" dirty="0"/>
              <a:t>) uses the same principal as </a:t>
            </a:r>
            <a:r>
              <a:rPr lang="en-GB" dirty="0" err="1"/>
              <a:t>CVaR</a:t>
            </a:r>
            <a:r>
              <a:rPr lang="en-GB" dirty="0"/>
              <a:t>…</a:t>
            </a:r>
          </a:p>
          <a:p>
            <a:r>
              <a:rPr lang="en-GB" dirty="0"/>
              <a:t>…but is conditioned on an external risk</a:t>
            </a:r>
          </a:p>
          <a:p>
            <a:pPr lvl="1"/>
            <a:r>
              <a:rPr lang="en-GB" dirty="0"/>
              <a:t>A 99% one-month portfolio </a:t>
            </a:r>
            <a:r>
              <a:rPr lang="en-GB" dirty="0" err="1"/>
              <a:t>CRCVaR</a:t>
            </a:r>
            <a:r>
              <a:rPr lang="en-GB" dirty="0"/>
              <a:t> of -4% conditioned on the oil price tells you that for the worst 1% of oil price falls for a given month, the average loss on the portfolio is 4%</a:t>
            </a:r>
          </a:p>
          <a:p>
            <a:r>
              <a:rPr lang="en-GB" dirty="0"/>
              <a:t>Mathematically, if </a:t>
            </a:r>
            <a:r>
              <a:rPr lang="en-GB" dirty="0" err="1"/>
              <a:t>CVaR</a:t>
            </a:r>
            <a:r>
              <a:rPr lang="en-GB" dirty="0"/>
              <a:t> = E[X|X&lt;x]…</a:t>
            </a:r>
          </a:p>
          <a:p>
            <a:r>
              <a:rPr lang="en-GB" dirty="0"/>
              <a:t>…</a:t>
            </a:r>
            <a:r>
              <a:rPr lang="en-GB" dirty="0" err="1"/>
              <a:t>CRCVaR</a:t>
            </a:r>
            <a:r>
              <a:rPr lang="en-GB" dirty="0"/>
              <a:t> = E[X|Y&lt;y]</a:t>
            </a:r>
          </a:p>
          <a:p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26016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655" y="152402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56246" y="463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GB" dirty="0" err="1"/>
              <a:t>CRCVaR</a:t>
            </a:r>
            <a:r>
              <a:rPr lang="en-GB" dirty="0"/>
              <a:t>: an example</a:t>
            </a:r>
            <a:endParaRPr lang="en-US" altLang="en-US" kern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09700" y="1610872"/>
            <a:ext cx="50673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dirty="0"/>
              <a:t>Assume that the asset of interest is the price of oil…</a:t>
            </a:r>
          </a:p>
          <a:p>
            <a:r>
              <a:rPr lang="en-GB" dirty="0"/>
              <a:t>…and we are interested in CRCVar95</a:t>
            </a:r>
          </a:p>
          <a:p>
            <a:r>
              <a:rPr lang="en-GB" dirty="0"/>
              <a:t>We simulate the returns on both the asset and the portfolio…</a:t>
            </a:r>
          </a:p>
          <a:p>
            <a:r>
              <a:rPr lang="en-GB" dirty="0"/>
              <a:t>…then calculate the average of the latter based on the tail of the former</a:t>
            </a:r>
            <a:endParaRPr lang="en-US" altLang="en-US" kern="0" dirty="0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6743700" y="650083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68C2E41-6747-4280-B9D2-5C4B26FAA5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1981202"/>
            <a:ext cx="2620736" cy="365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009909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693</Words>
  <Application>Microsoft Office PowerPoint</Application>
  <PresentationFormat>On-screen Show (4:3)</PresentationFormat>
  <Paragraphs>117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Bahamas</vt:lpstr>
      <vt:lpstr>Calibri</vt:lpstr>
      <vt:lpstr>Garamond</vt:lpstr>
      <vt:lpstr>Times New Roman</vt:lpstr>
      <vt:lpstr>Verdana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Bharat Solanki</cp:lastModifiedBy>
  <cp:revision>121</cp:revision>
  <dcterms:created xsi:type="dcterms:W3CDTF">2011-07-20T12:11:57Z</dcterms:created>
  <dcterms:modified xsi:type="dcterms:W3CDTF">2020-06-18T11:49:21Z</dcterms:modified>
</cp:coreProperties>
</file>