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70" r:id="rId3"/>
    <p:sldId id="264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7.gif"/><Relationship Id="rId4" Type="http://schemas.openxmlformats.org/officeDocument/2006/relationships/tags" Target="../tags/tag4.xml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505343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250825" y="3503068"/>
            <a:ext cx="7292975" cy="38313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de-DE" sz="2400" b="1" dirty="0">
                <a:solidFill>
                  <a:schemeClr val="tx1"/>
                </a:solidFill>
              </a:rPr>
              <a:t>GI Industry: Lockdown and way forward</a:t>
            </a:r>
            <a:endParaRPr lang="es-UY" altLang="en-US" sz="2400" b="1" kern="0" dirty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250825" y="3886200"/>
            <a:ext cx="68357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6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400" b="1" dirty="0">
                <a:solidFill>
                  <a:schemeClr val="tx1"/>
                </a:solidFill>
              </a:rPr>
              <a:t>Speakers: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Sanjay </a:t>
            </a:r>
            <a:r>
              <a:rPr lang="en-US" altLang="en-US" sz="1400" b="1" dirty="0" err="1">
                <a:solidFill>
                  <a:schemeClr val="tx1"/>
                </a:solidFill>
              </a:rPr>
              <a:t>Datta</a:t>
            </a:r>
            <a:r>
              <a:rPr lang="en-US" altLang="en-US" sz="1400" b="1" dirty="0">
                <a:solidFill>
                  <a:schemeClr val="tx1"/>
                </a:solidFill>
              </a:rPr>
              <a:t>: Chief - Underwriting, Claims &amp; Reinsurance - ICICI Lombard General Insurance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altLang="en-US" sz="1400" b="1" dirty="0" err="1">
                <a:solidFill>
                  <a:schemeClr val="tx1"/>
                </a:solidFill>
              </a:rPr>
              <a:t>Milind</a:t>
            </a:r>
            <a:r>
              <a:rPr lang="en-US" altLang="en-US" sz="1400" b="1" dirty="0">
                <a:solidFill>
                  <a:schemeClr val="tx1"/>
                </a:solidFill>
              </a:rPr>
              <a:t> V </a:t>
            </a:r>
            <a:r>
              <a:rPr lang="en-US" altLang="en-US" sz="1400" b="1" dirty="0" err="1">
                <a:solidFill>
                  <a:schemeClr val="tx1"/>
                </a:solidFill>
              </a:rPr>
              <a:t>Kolhe</a:t>
            </a:r>
            <a:r>
              <a:rPr lang="en-US" altLang="en-US" sz="1400" b="1" dirty="0">
                <a:solidFill>
                  <a:schemeClr val="tx1"/>
                </a:solidFill>
              </a:rPr>
              <a:t>: </a:t>
            </a:r>
            <a:r>
              <a:rPr lang="en-US" sz="1400" b="1" dirty="0"/>
              <a:t>Chief Underwriting and Reinsurance Officer - </a:t>
            </a:r>
            <a:r>
              <a:rPr lang="en-US" sz="1400" b="1" dirty="0" err="1"/>
              <a:t>Bharti</a:t>
            </a:r>
            <a:r>
              <a:rPr lang="en-US" sz="1400" b="1" dirty="0"/>
              <a:t> AXA General Insurance</a:t>
            </a:r>
            <a:br>
              <a:rPr lang="en-US" altLang="en-US" sz="1400" b="1" dirty="0">
                <a:solidFill>
                  <a:schemeClr val="tx1"/>
                </a:solidFill>
              </a:rPr>
            </a:br>
            <a:endParaRPr lang="es-ES" alt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0" y="152400"/>
            <a:ext cx="9144001" cy="28194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200" b="1" kern="0" dirty="0" err="1">
                <a:solidFill>
                  <a:schemeClr val="bg1"/>
                </a:solidFill>
              </a:rPr>
              <a:t>Webinar</a:t>
            </a:r>
            <a:r>
              <a:rPr lang="es-UY" altLang="en-US" sz="3200" b="1" kern="0" dirty="0">
                <a:solidFill>
                  <a:schemeClr val="bg1"/>
                </a:solidFill>
              </a:rPr>
              <a:t> </a:t>
            </a:r>
            <a:r>
              <a:rPr lang="es-UY" altLang="en-US" sz="3200" b="1" kern="0" dirty="0" err="1">
                <a:solidFill>
                  <a:schemeClr val="bg1"/>
                </a:solidFill>
              </a:rPr>
              <a:t>Name</a:t>
            </a:r>
            <a:r>
              <a:rPr lang="es-UY" altLang="en-US" sz="3200" b="1" kern="0" dirty="0">
                <a:solidFill>
                  <a:schemeClr val="bg1"/>
                </a:solidFill>
              </a:rPr>
              <a:t>: </a:t>
            </a:r>
            <a:r>
              <a:rPr lang="en-IN" sz="3200" b="1" dirty="0">
                <a:solidFill>
                  <a:schemeClr val="bg1"/>
                </a:solidFill>
              </a:rPr>
              <a:t>Webinar on General Insurance</a:t>
            </a:r>
            <a:endParaRPr lang="es-UY" altLang="en-US" sz="3200" b="1" kern="0" dirty="0">
              <a:solidFill>
                <a:schemeClr val="bg1"/>
              </a:solidFill>
            </a:endParaRPr>
          </a:p>
          <a:p>
            <a:pPr algn="l"/>
            <a:r>
              <a:rPr lang="es-UY" altLang="en-US" sz="2400" b="1" kern="0" dirty="0" err="1">
                <a:solidFill>
                  <a:schemeClr val="bg1"/>
                </a:solidFill>
              </a:rPr>
              <a:t>Venue</a:t>
            </a:r>
            <a:r>
              <a:rPr lang="es-UY" altLang="en-US" sz="2400" b="1" kern="0" dirty="0">
                <a:solidFill>
                  <a:schemeClr val="bg1"/>
                </a:solidFill>
              </a:rPr>
              <a:t>: </a:t>
            </a:r>
            <a:r>
              <a:rPr lang="es-UY" altLang="en-US" sz="2400" b="1" kern="0" dirty="0" err="1">
                <a:solidFill>
                  <a:schemeClr val="bg1"/>
                </a:solidFill>
              </a:rPr>
              <a:t>Webex</a:t>
            </a:r>
            <a:r>
              <a:rPr lang="es-UY" altLang="en-US" sz="2400" b="1" kern="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s-UY" altLang="en-US" sz="2400" b="1" kern="0" dirty="0">
                <a:solidFill>
                  <a:schemeClr val="bg1"/>
                </a:solidFill>
              </a:rPr>
              <a:t>Date: 11th June 2020</a:t>
            </a:r>
            <a:endParaRPr lang="es-ES" altLang="en-US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Welcome Instructions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BDDD2135-F65A-4BEC-887F-6B919D4B7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7200" y="3581400"/>
            <a:ext cx="1488475" cy="1488475"/>
          </a:xfrm>
          <a:prstGeom prst="rect">
            <a:avLst/>
          </a:prstGeom>
        </p:spPr>
      </p:pic>
      <p:pic>
        <p:nvPicPr>
          <p:cNvPr id="9" name="Graphic 8" descr="Voice">
            <a:extLst>
              <a:ext uri="{FF2B5EF4-FFF2-40B4-BE49-F238E27FC236}">
                <a16:creationId xmlns:a16="http://schemas.microsoft.com/office/drawing/2014/main" id="{82791558-88B4-4E77-B0D3-496F08BB41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19301" y="3631966"/>
            <a:ext cx="1488476" cy="1488476"/>
          </a:xfrm>
          <a:prstGeom prst="rect">
            <a:avLst/>
          </a:prstGeom>
        </p:spPr>
      </p:pic>
      <p:pic>
        <p:nvPicPr>
          <p:cNvPr id="11" name="Graphic 10" descr="Questions">
            <a:extLst>
              <a:ext uri="{FF2B5EF4-FFF2-40B4-BE49-F238E27FC236}">
                <a16:creationId xmlns:a16="http://schemas.microsoft.com/office/drawing/2014/main" id="{0D05E7A8-B55A-44C6-964E-041C00C8F4E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5301" y="1666768"/>
            <a:ext cx="1488478" cy="1488478"/>
          </a:xfrm>
          <a:prstGeom prst="rect">
            <a:avLst/>
          </a:prstGeom>
        </p:spPr>
      </p:pic>
      <p:pic>
        <p:nvPicPr>
          <p:cNvPr id="13" name="Graphic 12" descr="Chat bubble">
            <a:extLst>
              <a:ext uri="{FF2B5EF4-FFF2-40B4-BE49-F238E27FC236}">
                <a16:creationId xmlns:a16="http://schemas.microsoft.com/office/drawing/2014/main" id="{EF2735E1-2C86-45EF-AD9A-BDF9C0A2962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96019" y="1648973"/>
            <a:ext cx="1488478" cy="1488478"/>
          </a:xfrm>
          <a:prstGeom prst="rect">
            <a:avLst/>
          </a:prstGeom>
        </p:spPr>
      </p:pic>
      <p:pic>
        <p:nvPicPr>
          <p:cNvPr id="15" name="Graphic 14" descr="Speaker phone">
            <a:extLst>
              <a:ext uri="{FF2B5EF4-FFF2-40B4-BE49-F238E27FC236}">
                <a16:creationId xmlns:a16="http://schemas.microsoft.com/office/drawing/2014/main" id="{E6967C90-D435-4220-B942-157783F66DB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905001" y="1652991"/>
            <a:ext cx="1488478" cy="1488478"/>
          </a:xfrm>
          <a:prstGeom prst="rect">
            <a:avLst/>
          </a:prstGeom>
        </p:spPr>
      </p:pic>
      <p:sp>
        <p:nvSpPr>
          <p:cNvPr id="16" name="&quot;Not Allowed&quot; Symbol 15">
            <a:extLst>
              <a:ext uri="{FF2B5EF4-FFF2-40B4-BE49-F238E27FC236}">
                <a16:creationId xmlns:a16="http://schemas.microsoft.com/office/drawing/2014/main" id="{286701FF-7213-4784-AE2D-656F16F776A9}"/>
              </a:ext>
            </a:extLst>
          </p:cNvPr>
          <p:cNvSpPr/>
          <p:nvPr/>
        </p:nvSpPr>
        <p:spPr bwMode="auto">
          <a:xfrm>
            <a:off x="2791920" y="2394718"/>
            <a:ext cx="669815" cy="614962"/>
          </a:xfrm>
          <a:prstGeom prst="noSmoking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1299CD-A6A2-4AE9-AF83-4D16833C5CE6}"/>
              </a:ext>
            </a:extLst>
          </p:cNvPr>
          <p:cNvSpPr txBox="1"/>
          <p:nvPr/>
        </p:nvSpPr>
        <p:spPr>
          <a:xfrm>
            <a:off x="2196339" y="2844645"/>
            <a:ext cx="1027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kern="0" dirty="0">
                <a:latin typeface="+mj-lt"/>
              </a:rPr>
              <a:t>Mute</a:t>
            </a:r>
            <a:endParaRPr lang="en-GB" sz="2000" b="1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33E284-6253-4EB8-9FAA-FA36A2FD7113}"/>
              </a:ext>
            </a:extLst>
          </p:cNvPr>
          <p:cNvSpPr txBox="1"/>
          <p:nvPr/>
        </p:nvSpPr>
        <p:spPr>
          <a:xfrm>
            <a:off x="4444239" y="2844645"/>
            <a:ext cx="1027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kern="0" dirty="0">
                <a:latin typeface="+mj-lt"/>
              </a:rPr>
              <a:t>Q&amp;A</a:t>
            </a:r>
            <a:endParaRPr lang="en-GB" sz="2000" b="1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12FC17-CAC0-42D8-97A1-25556C89A17F}"/>
              </a:ext>
            </a:extLst>
          </p:cNvPr>
          <p:cNvSpPr txBox="1"/>
          <p:nvPr/>
        </p:nvSpPr>
        <p:spPr>
          <a:xfrm>
            <a:off x="6488932" y="2853359"/>
            <a:ext cx="20278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kern="0" dirty="0">
                <a:latin typeface="+mj-lt"/>
              </a:rPr>
              <a:t>IAI support</a:t>
            </a:r>
            <a:endParaRPr lang="en-GB" sz="2000" b="1" dirty="0"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D0CD46-2928-4E27-B9BD-B73863A0A7C4}"/>
              </a:ext>
            </a:extLst>
          </p:cNvPr>
          <p:cNvSpPr txBox="1"/>
          <p:nvPr/>
        </p:nvSpPr>
        <p:spPr>
          <a:xfrm>
            <a:off x="1791525" y="4724398"/>
            <a:ext cx="2081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kern="0" dirty="0">
                <a:latin typeface="+mj-lt"/>
              </a:rPr>
              <a:t>Recording</a:t>
            </a:r>
            <a:endParaRPr lang="en-GB" sz="2000" b="1" dirty="0"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176E77-DA8A-43D1-A1D2-0D3C8BE5F214}"/>
              </a:ext>
            </a:extLst>
          </p:cNvPr>
          <p:cNvSpPr txBox="1"/>
          <p:nvPr/>
        </p:nvSpPr>
        <p:spPr>
          <a:xfrm>
            <a:off x="4305301" y="4991177"/>
            <a:ext cx="17850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kern="0" dirty="0">
                <a:latin typeface="+mj-lt"/>
              </a:rPr>
              <a:t>Feedback</a:t>
            </a:r>
            <a:endParaRPr lang="en-GB" sz="2000" b="1" dirty="0">
              <a:latin typeface="+mj-lt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8DD7899-E96F-439E-A67C-FC205BDB7963}"/>
              </a:ext>
            </a:extLst>
          </p:cNvPr>
          <p:cNvGrpSpPr/>
          <p:nvPr/>
        </p:nvGrpSpPr>
        <p:grpSpPr>
          <a:xfrm>
            <a:off x="6572769" y="3396929"/>
            <a:ext cx="1809231" cy="1860872"/>
            <a:chOff x="6596404" y="3223495"/>
            <a:chExt cx="1389306" cy="173396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CCC7D4-AB12-46F9-91C4-E1AB4C802FA6}"/>
                </a:ext>
              </a:extLst>
            </p:cNvPr>
            <p:cNvSpPr txBox="1"/>
            <p:nvPr/>
          </p:nvSpPr>
          <p:spPr>
            <a:xfrm>
              <a:off x="6596404" y="3223495"/>
              <a:ext cx="65687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en-US" sz="5400" b="1" kern="0" dirty="0">
                  <a:solidFill>
                    <a:srgbClr val="7030A0"/>
                  </a:solidFill>
                  <a:latin typeface="+mj-lt"/>
                </a:rPr>
                <a:t>C</a:t>
              </a:r>
              <a:endParaRPr lang="en-GB" sz="2000" b="1" dirty="0">
                <a:solidFill>
                  <a:srgbClr val="7030A0"/>
                </a:solidFill>
                <a:latin typeface="+mj-lt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396DD8F-E497-4CE9-821C-AC4CC40E3245}"/>
                </a:ext>
              </a:extLst>
            </p:cNvPr>
            <p:cNvSpPr txBox="1"/>
            <p:nvPr/>
          </p:nvSpPr>
          <p:spPr>
            <a:xfrm>
              <a:off x="7014981" y="3623034"/>
              <a:ext cx="65687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400" b="1" kern="0" dirty="0">
                  <a:solidFill>
                    <a:srgbClr val="7030A0"/>
                  </a:solidFill>
                  <a:latin typeface="+mj-lt"/>
                </a:rPr>
                <a:t>P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8CC74D-D7C1-4BE8-8320-722EAC9F5815}"/>
                </a:ext>
              </a:extLst>
            </p:cNvPr>
            <p:cNvSpPr txBox="1"/>
            <p:nvPr/>
          </p:nvSpPr>
          <p:spPr>
            <a:xfrm>
              <a:off x="7328840" y="4034133"/>
              <a:ext cx="65687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400" b="1" kern="0" dirty="0">
                  <a:solidFill>
                    <a:srgbClr val="7030A0"/>
                  </a:solidFill>
                  <a:latin typeface="+mj-lt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469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49653"/>
            <a:ext cx="1085347" cy="10933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304800"/>
            <a:ext cx="6610853" cy="52749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400" kern="0" dirty="0">
                <a:solidFill>
                  <a:schemeClr val="tx1"/>
                </a:solidFill>
              </a:rPr>
              <a:t>Learning, Challenges and Business Response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458200" cy="54340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800" b="1" u="sng" dirty="0"/>
              <a:t>Leanings</a:t>
            </a:r>
          </a:p>
          <a:p>
            <a:pPr algn="just"/>
            <a:r>
              <a:rPr lang="en-US" sz="1800" dirty="0"/>
              <a:t>Business continuity plans, well tested and were largely successful</a:t>
            </a:r>
            <a:endParaRPr lang="en-IN" sz="1800" dirty="0"/>
          </a:p>
          <a:p>
            <a:pPr algn="just"/>
            <a:r>
              <a:rPr lang="en-IN" sz="1800" dirty="0"/>
              <a:t>Innovation and technical advancements</a:t>
            </a:r>
          </a:p>
          <a:p>
            <a:pPr algn="just"/>
            <a:r>
              <a:rPr lang="en-IN" sz="1800" dirty="0"/>
              <a:t>People and businesses are forced to adapt </a:t>
            </a:r>
          </a:p>
          <a:p>
            <a:pPr algn="just"/>
            <a:r>
              <a:rPr lang="en-IN" sz="1800" dirty="0"/>
              <a:t>Agility in business is an important factor</a:t>
            </a:r>
          </a:p>
          <a:p>
            <a:pPr algn="just"/>
            <a:r>
              <a:rPr lang="en-US" sz="1800" dirty="0"/>
              <a:t>Fewer cars on the road does not mean lower risks</a:t>
            </a:r>
          </a:p>
          <a:p>
            <a:pPr marL="0" indent="0" algn="just">
              <a:buNone/>
            </a:pPr>
            <a:r>
              <a:rPr lang="en-IN" sz="1800" b="1" u="sng" dirty="0"/>
              <a:t>Challenges</a:t>
            </a:r>
          </a:p>
          <a:p>
            <a:pPr algn="just">
              <a:buFont typeface="Arial" pitchFamily="34" charset="0"/>
              <a:buChar char="•"/>
            </a:pPr>
            <a:r>
              <a:rPr lang="en-IN" sz="1800" dirty="0"/>
              <a:t>Limited physical interaction with partners and customers impacting new business</a:t>
            </a:r>
          </a:p>
          <a:p>
            <a:pPr algn="just"/>
            <a:r>
              <a:rPr lang="en-US" sz="1800" dirty="0"/>
              <a:t>Post-Covid-19, more private cars, more new drivers, higher risks</a:t>
            </a:r>
          </a:p>
          <a:p>
            <a:pPr algn="just"/>
            <a:r>
              <a:rPr lang="en-US" sz="1800" dirty="0"/>
              <a:t>Automobiles sales in April 20 were Zero. May 20, de-growth of 85%</a:t>
            </a:r>
          </a:p>
          <a:p>
            <a:pPr algn="just"/>
            <a:r>
              <a:rPr lang="en-US" sz="1800" dirty="0"/>
              <a:t>Domestic travel restrictions will result in lower conversions of new accounts</a:t>
            </a:r>
          </a:p>
          <a:p>
            <a:pPr marL="0" indent="0" algn="just">
              <a:buNone/>
            </a:pPr>
            <a:r>
              <a:rPr lang="en-IN" sz="1800" b="1" u="sng" dirty="0"/>
              <a:t>Business Response</a:t>
            </a:r>
          </a:p>
          <a:p>
            <a:pPr algn="just">
              <a:buFont typeface="Arial" pitchFamily="34" charset="0"/>
              <a:buChar char="•"/>
            </a:pPr>
            <a:r>
              <a:rPr lang="en-IN" sz="1800" dirty="0"/>
              <a:t>Usage of technology to service the customers. </a:t>
            </a:r>
            <a:r>
              <a:rPr lang="en-US" sz="1800" dirty="0"/>
              <a:t>Surveyors appointed for virtual survey through live videos of site or affected property/vehicle.</a:t>
            </a:r>
          </a:p>
          <a:p>
            <a:pPr algn="just">
              <a:buFont typeface="Arial" pitchFamily="34" charset="0"/>
              <a:buChar char="•"/>
            </a:pPr>
            <a:r>
              <a:rPr lang="en-IN" sz="1800" dirty="0"/>
              <a:t>Inability to conduct risk assessment for motor, health and commercial lines. However, alternate methods have been deployed.</a:t>
            </a:r>
          </a:p>
          <a:p>
            <a:pPr algn="just">
              <a:buFont typeface="Arial" pitchFamily="34" charset="0"/>
              <a:buChar char="•"/>
            </a:pPr>
            <a:r>
              <a:rPr lang="en-IN" sz="1800" dirty="0"/>
              <a:t>Regulatory relaxation to customers and industry.</a:t>
            </a:r>
          </a:p>
          <a:p>
            <a:pPr algn="just">
              <a:buFont typeface="Arial" pitchFamily="34" charset="0"/>
              <a:buChar char="•"/>
            </a:pPr>
            <a:endParaRPr lang="en-US" sz="1800" dirty="0"/>
          </a:p>
          <a:p>
            <a:pPr algn="just"/>
            <a:endParaRPr lang="en-US" sz="1800" dirty="0"/>
          </a:p>
          <a:p>
            <a:pPr marL="171450" indent="-171450">
              <a:buFont typeface="Arial" pitchFamily="34" charset="0"/>
              <a:buChar char="•"/>
            </a:pPr>
            <a:endParaRPr lang="en-IN" sz="1800" dirty="0"/>
          </a:p>
          <a:p>
            <a:pPr algn="just"/>
            <a:endParaRPr lang="en-IN" sz="1800" dirty="0">
              <a:solidFill>
                <a:srgbClr val="00004D"/>
              </a:solidFill>
            </a:endParaRPr>
          </a:p>
          <a:p>
            <a:pPr algn="just"/>
            <a:endParaRPr lang="en-IN" sz="1800" dirty="0">
              <a:solidFill>
                <a:srgbClr val="00004D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25671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185436"/>
            <a:ext cx="6111354" cy="52749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2800" kern="0"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altLang="en-US" sz="2400" dirty="0"/>
              <a:t>Gross Premium: </a:t>
            </a:r>
            <a:r>
              <a:rPr lang="en-US" altLang="en-US" sz="2000" dirty="0"/>
              <a:t>April 20 </a:t>
            </a:r>
            <a:r>
              <a:rPr lang="en-US" altLang="en-US" sz="2000" dirty="0" err="1"/>
              <a:t>vs</a:t>
            </a:r>
            <a:r>
              <a:rPr lang="en-US" altLang="en-US" sz="2000" dirty="0"/>
              <a:t> April 19 </a:t>
            </a:r>
            <a:endParaRPr lang="en-US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56246" y="1524000"/>
            <a:ext cx="6321407" cy="3429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IN" sz="160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6" y="1245747"/>
            <a:ext cx="6415948" cy="358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>
            <p:custDataLst>
              <p:tags r:id="rId1"/>
            </p:custDataLst>
          </p:nvPr>
        </p:nvSpPr>
        <p:spPr bwMode="auto">
          <a:xfrm>
            <a:off x="1689500" y="5186361"/>
            <a:ext cx="444100" cy="223839"/>
          </a:xfrm>
          <a:prstGeom prst="rect">
            <a:avLst/>
          </a:prstGeom>
          <a:solidFill>
            <a:srgbClr val="80DA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2"/>
            </p:custDataLst>
          </p:nvPr>
        </p:nvSpPr>
        <p:spPr bwMode="auto">
          <a:xfrm>
            <a:off x="533606" y="5181599"/>
            <a:ext cx="520094" cy="204787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1066800" y="5181600"/>
            <a:ext cx="593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defTabSz="457200">
              <a:spcBef>
                <a:spcPct val="0"/>
              </a:spcBef>
              <a:spcAft>
                <a:spcPct val="0"/>
              </a:spcAft>
            </a:pPr>
            <a:fld id="{717655CC-EC55-43AD-8A22-1A2FEC8D0F29}" type="datetime'''''''A''''''pr’2''''''''''''''''''0'''''''''''''''''''''''">
              <a:rPr lang="en-US" altLang="en-US" sz="1200" b="1">
                <a:cs typeface="Arial"/>
                <a:sym typeface="+mn-lt"/>
              </a:rPr>
              <a:pPr defTabSz="457200">
                <a:spcBef>
                  <a:spcPct val="0"/>
                </a:spcBef>
                <a:spcAft>
                  <a:spcPct val="0"/>
                </a:spcAft>
              </a:pPr>
              <a:t>Apr’20</a:t>
            </a:fld>
            <a:endParaRPr lang="en-US" sz="1200" b="1" dirty="0">
              <a:cs typeface="Arial"/>
              <a:sym typeface="+mn-lt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2149475" y="5181600"/>
            <a:ext cx="593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Tx/>
              <a:buBlip>
                <a:blip r:embed="rId10"/>
              </a:buBlip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195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30238" indent="-268288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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238" indent="0" algn="l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01688" indent="-17145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­"/>
              <a:tabLst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4EAE910-4838-4AEA-90F5-B20F7EE54776}" type="datetime'''''''''''''''A''''''''''''''''''p''''''''''''r''''’''1''''9'">
              <a:rPr lang="en-US" altLang="en-US" sz="1200" b="1" smtClean="0">
                <a:latin typeface="+mn-lt"/>
                <a:cs typeface="Arial"/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Apr’19</a:t>
            </a:fld>
            <a:endParaRPr lang="en-US" sz="1200" b="1" dirty="0">
              <a:latin typeface="+mn-lt"/>
              <a:cs typeface="Arial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1295400"/>
            <a:ext cx="24384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1500" dirty="0"/>
              <a:t>Overall 11% drop in gross premium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500" dirty="0"/>
              <a:t>Significant drop in Motor premium (51%), due to de-growth in new vehicle premium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500" dirty="0"/>
              <a:t>21% positive growth in Commercial lines, led by property insurance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IN" sz="1500" dirty="0"/>
              <a:t>Fire: growth of 41%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IN" sz="1500" dirty="0"/>
              <a:t>De-growth in Marine (-18%) and  Engineering business (-5%)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500" dirty="0"/>
              <a:t>Marginal growth in Health (4%).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500" dirty="0"/>
              <a:t>Travel insurance down by more than 82%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5909846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In FY 19-20, the insurance sector witnessed a growth of 13% for Indian non-life industry </a:t>
            </a:r>
            <a:endParaRPr lang="en-IN" sz="1400" b="1" i="1" dirty="0"/>
          </a:p>
        </p:txBody>
      </p:sp>
    </p:spTree>
    <p:extLst>
      <p:ext uri="{BB962C8B-B14F-4D97-AF65-F5344CB8AC3E}">
        <p14:creationId xmlns:p14="http://schemas.microsoft.com/office/powerpoint/2010/main" val="423723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76200"/>
            <a:ext cx="1085347" cy="10933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7927" y="158309"/>
            <a:ext cx="6111354" cy="52749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400" kern="0" dirty="0">
                <a:solidFill>
                  <a:schemeClr val="tx1"/>
                </a:solidFill>
              </a:rPr>
              <a:t>Trends and opportunities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0" y="1219200"/>
            <a:ext cx="5943600" cy="5105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en-IN" sz="1800" dirty="0"/>
              <a:t>Work from home as a new normal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dirty="0"/>
              <a:t>SME segment will be heavily impacted during the slowdown as small companies struggle to sustain their activity or even go out of business.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dirty="0"/>
              <a:t>Decline on the international transfers and reduction in exports will impact Marine business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dirty="0"/>
              <a:t>Lower economic growth and liquidity crunch in the market may result in delay in start of new and completion of existing projects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dirty="0"/>
              <a:t>Opportunity to expand on digital front; higher digital sales</a:t>
            </a:r>
          </a:p>
          <a:p>
            <a:pPr algn="just">
              <a:buFont typeface="Wingdings" pitchFamily="2" charset="2"/>
              <a:buChar char="ü"/>
            </a:pPr>
            <a:r>
              <a:rPr lang="en-IN" sz="1800" dirty="0"/>
              <a:t>Increased Cyber risk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1800" dirty="0"/>
              <a:t>Demand for new product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dirty="0"/>
              <a:t>Pricing pressure on Marine and Group Health business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dirty="0"/>
              <a:t>There will be additional pressure on capital as growth levels will affect absorption of overhead expenses</a:t>
            </a:r>
          </a:p>
          <a:p>
            <a:pPr algn="just">
              <a:buFont typeface="Wingdings" pitchFamily="2" charset="2"/>
              <a:buChar char="ü"/>
            </a:pPr>
            <a:r>
              <a:rPr lang="en-IN" sz="1800" dirty="0"/>
              <a:t>Impairment of investments and portfolio correction</a:t>
            </a:r>
            <a:endParaRPr lang="en-US" sz="1800" dirty="0"/>
          </a:p>
          <a:p>
            <a:pPr algn="just"/>
            <a:endParaRPr lang="en-US" sz="1800" dirty="0"/>
          </a:p>
          <a:p>
            <a:pPr algn="just">
              <a:buFont typeface="Arial" pitchFamily="34" charset="0"/>
              <a:buChar char="•"/>
            </a:pPr>
            <a:endParaRPr lang="en-IN" sz="1800" dirty="0"/>
          </a:p>
          <a:p>
            <a:pPr algn="just"/>
            <a:endParaRPr lang="en-IN" sz="1800" dirty="0"/>
          </a:p>
          <a:p>
            <a:pPr algn="just"/>
            <a:endParaRPr lang="en-IN" sz="180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190328"/>
            <a:ext cx="2209800" cy="53105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Changing consumer and business risk, needs, behaviors, and expectations </a:t>
            </a:r>
          </a:p>
          <a:p>
            <a:r>
              <a:rPr lang="en-US" sz="1800" dirty="0"/>
              <a:t>Response by the industry by redefining and accelerating digital transformation</a:t>
            </a:r>
          </a:p>
          <a:p>
            <a:r>
              <a:rPr lang="en-US" sz="1800" dirty="0"/>
              <a:t>New products and services </a:t>
            </a:r>
          </a:p>
          <a:p>
            <a:r>
              <a:rPr lang="en-US" sz="1800" dirty="0"/>
              <a:t>Redefine risk management and underwriting</a:t>
            </a:r>
          </a:p>
          <a:p>
            <a:r>
              <a:rPr lang="en-US" sz="1800" dirty="0"/>
              <a:t>Competitive implications</a:t>
            </a:r>
            <a:endParaRPr lang="en-IN" sz="1800" dirty="0">
              <a:solidFill>
                <a:srgbClr val="00004D"/>
              </a:solidFill>
            </a:endParaRPr>
          </a:p>
          <a:p>
            <a:pPr algn="just"/>
            <a:endParaRPr lang="en-IN" sz="1800" dirty="0">
              <a:solidFill>
                <a:srgbClr val="00004D"/>
              </a:solidFill>
            </a:endParaRPr>
          </a:p>
          <a:p>
            <a:pPr algn="just"/>
            <a:endParaRPr lang="en-IN" sz="1800" dirty="0">
              <a:solidFill>
                <a:srgbClr val="00004D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209800" y="1371600"/>
            <a:ext cx="838199" cy="4953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endParaRPr lang="en-US" sz="1400" b="1" dirty="0"/>
          </a:p>
        </p:txBody>
      </p:sp>
      <p:sp>
        <p:nvSpPr>
          <p:cNvPr id="9" name="Curved Down Arrow 8"/>
          <p:cNvSpPr/>
          <p:nvPr/>
        </p:nvSpPr>
        <p:spPr bwMode="auto">
          <a:xfrm>
            <a:off x="1447800" y="685800"/>
            <a:ext cx="1767204" cy="685800"/>
          </a:xfrm>
          <a:prstGeom prst="curvedDown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9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3" y="152400"/>
            <a:ext cx="1085347" cy="10933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47800" y="1245747"/>
            <a:ext cx="5943600" cy="5105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en-US" sz="2000" b="1" dirty="0"/>
              <a:t>Let’s stay focused</a:t>
            </a:r>
          </a:p>
          <a:p>
            <a:pPr marL="0" lvl="0" indent="0" algn="ctr">
              <a:buNone/>
            </a:pPr>
            <a:endParaRPr lang="en-US" sz="2000" b="1" dirty="0"/>
          </a:p>
          <a:p>
            <a:pPr marL="0" lvl="0" indent="0" algn="ctr">
              <a:buNone/>
            </a:pPr>
            <a:endParaRPr lang="en-US" sz="2000" b="1" dirty="0"/>
          </a:p>
          <a:p>
            <a:pPr marL="0" lvl="0" indent="0" algn="ctr">
              <a:buNone/>
            </a:pPr>
            <a:r>
              <a:rPr lang="en-US" sz="2000" b="1" dirty="0"/>
              <a:t>We will go through the challenge together and successfully come out of it!!</a:t>
            </a:r>
            <a:endParaRPr lang="en-IN" sz="2000" dirty="0"/>
          </a:p>
          <a:p>
            <a:pPr marL="0" lvl="0" indent="0" algn="ctr">
              <a:buNone/>
            </a:pPr>
            <a:endParaRPr lang="en-US" sz="2400" b="1" dirty="0"/>
          </a:p>
          <a:p>
            <a:pPr marL="0" lvl="0" indent="0" algn="ctr">
              <a:buNone/>
            </a:pPr>
            <a:endParaRPr lang="en-US" sz="2400" b="1" dirty="0"/>
          </a:p>
          <a:p>
            <a:pPr marL="0" lvl="0" indent="0" algn="ctr">
              <a:buNone/>
            </a:pPr>
            <a:r>
              <a:rPr lang="en-US" sz="2400" b="1" dirty="0"/>
              <a:t>STAY SAFE!</a:t>
            </a:r>
          </a:p>
          <a:p>
            <a:pPr marL="0" lvl="0" indent="0" algn="ctr">
              <a:buNone/>
            </a:pPr>
            <a:endParaRPr lang="en-US" sz="2400" b="1" dirty="0"/>
          </a:p>
          <a:p>
            <a:pPr marL="0" lvl="0" indent="0" algn="ctr">
              <a:buNone/>
            </a:pPr>
            <a:endParaRPr lang="en-US" sz="2400" b="1" dirty="0"/>
          </a:p>
          <a:p>
            <a:pPr marL="0" lvl="0" indent="0" algn="ctr">
              <a:buNone/>
            </a:pPr>
            <a:r>
              <a:rPr lang="en-US" sz="2400" b="1" dirty="0"/>
              <a:t>Thanks</a:t>
            </a:r>
            <a:endParaRPr lang="en-IN" sz="2400" dirty="0"/>
          </a:p>
          <a:p>
            <a:pPr algn="just">
              <a:buFont typeface="Arial" pitchFamily="34" charset="0"/>
              <a:buChar char="•"/>
            </a:pPr>
            <a:endParaRPr lang="en-IN" sz="1800" dirty="0">
              <a:solidFill>
                <a:srgbClr val="00004D"/>
              </a:solidFill>
            </a:endParaRPr>
          </a:p>
          <a:p>
            <a:pPr algn="just"/>
            <a:endParaRPr lang="en-IN" sz="1800" dirty="0">
              <a:solidFill>
                <a:srgbClr val="00004D"/>
              </a:solidFill>
            </a:endParaRPr>
          </a:p>
          <a:p>
            <a:pPr algn="just"/>
            <a:endParaRPr lang="en-IN" sz="1800" dirty="0">
              <a:solidFill>
                <a:srgbClr val="00004D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6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5755334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OoSnc1eJ_lxesE6pr6m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MyRzpGZUiEJ_WehIgvS2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FMGiJivGfKyCxICSMP.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S.qY_BD2zj3jPNOB7jUQ"/>
</p:tagLst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514</Words>
  <Application>Microsoft Office PowerPoint</Application>
  <PresentationFormat>On-screen Show (4:3)</PresentationFormat>
  <Paragraphs>91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Bahamas</vt:lpstr>
      <vt:lpstr>Calibri</vt:lpstr>
      <vt:lpstr>Garamond</vt:lpstr>
      <vt:lpstr>Times New Roman</vt:lpstr>
      <vt:lpstr>Wingdings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 </cp:lastModifiedBy>
  <cp:revision>198</cp:revision>
  <dcterms:created xsi:type="dcterms:W3CDTF">2011-07-20T12:11:57Z</dcterms:created>
  <dcterms:modified xsi:type="dcterms:W3CDTF">2020-06-09T05:58:14Z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 Type">
    <vt:lpwstr>Internal</vt:lpwstr>
  </property>
</Properties>
</file>